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89" r:id="rId8"/>
    <p:sldId id="274" r:id="rId9"/>
    <p:sldId id="276" r:id="rId10"/>
    <p:sldId id="278" r:id="rId11"/>
    <p:sldId id="290" r:id="rId12"/>
    <p:sldId id="263" r:id="rId13"/>
    <p:sldId id="264" r:id="rId14"/>
    <p:sldId id="280" r:id="rId15"/>
    <p:sldId id="266" r:id="rId16"/>
    <p:sldId id="265" r:id="rId17"/>
    <p:sldId id="281" r:id="rId18"/>
    <p:sldId id="282" r:id="rId19"/>
    <p:sldId id="277" r:id="rId20"/>
    <p:sldId id="283" r:id="rId21"/>
    <p:sldId id="267" r:id="rId22"/>
    <p:sldId id="268" r:id="rId23"/>
    <p:sldId id="288" r:id="rId24"/>
    <p:sldId id="271" r:id="rId25"/>
    <p:sldId id="270" r:id="rId26"/>
    <p:sldId id="279" r:id="rId27"/>
    <p:sldId id="291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93" autoAdjust="0"/>
  </p:normalViewPr>
  <p:slideViewPr>
    <p:cSldViewPr>
      <p:cViewPr varScale="1">
        <p:scale>
          <a:sx n="100" d="100"/>
          <a:sy n="100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070AA7-4B9A-4AED-BA72-2558D101EED6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2EE3E5-047D-412C-A0F4-F82DA840B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24A30-A421-492D-AF51-B8F07917911A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DE4B6-D6AB-4238-8C7C-742DACEB5B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how the picture was taken</a:t>
            </a:r>
            <a:r>
              <a:rPr lang="en-US" baseline="0" dirty="0" smtClean="0"/>
              <a:t> and used in a more artistic manner. Clean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E4B6-D6AB-4238-8C7C-742DACEB5BAD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like the color</a:t>
            </a:r>
            <a:r>
              <a:rPr lang="en-US" baseline="0" dirty="0" smtClean="0"/>
              <a:t>s of blue used on this page. Not the layout or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E4B6-D6AB-4238-8C7C-742DACEB5BAD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circled area on this page is actually the nav. They were pointing out that the “section” they are currently in was highlighted to</a:t>
            </a:r>
            <a:r>
              <a:rPr lang="en-US" baseline="0" dirty="0" smtClean="0"/>
              <a:t> help show where you are inside the site. Don’t use this for design, colors, or layout guidance.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E4B6-D6AB-4238-8C7C-742DACEB5BA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again, the </a:t>
            </a:r>
            <a:r>
              <a:rPr lang="en-US" dirty="0" err="1" smtClean="0"/>
              <a:t>nav</a:t>
            </a:r>
            <a:r>
              <a:rPr lang="en-US" dirty="0" smtClean="0"/>
              <a:t> allows the visitor</a:t>
            </a:r>
            <a:r>
              <a:rPr lang="en-US" baseline="0" dirty="0" smtClean="0"/>
              <a:t> to see what section of the site they are inside. Don’t use for design, colors, or layout guidance.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E4B6-D6AB-4238-8C7C-742DACEB5BAD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 site. Okay to use for</a:t>
            </a:r>
            <a:r>
              <a:rPr lang="en-US" baseline="0" dirty="0" smtClean="0"/>
              <a:t> layout and design guidance. Good use of Whitespace.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E4B6-D6AB-4238-8C7C-742DACEB5BAD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will have a client</a:t>
            </a:r>
            <a:r>
              <a:rPr lang="en-US" baseline="0" dirty="0" smtClean="0"/>
              <a:t> login link that is needed. This will simply click off to another web site so there is no need to leave space for a username/password. Don’t use for color guidance.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E4B6-D6AB-4238-8C7C-742DACEB5BA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overall layout but image of people not consistent</a:t>
            </a:r>
            <a:r>
              <a:rPr lang="en-US" baseline="0" dirty="0" smtClean="0"/>
              <a:t> with what they need. More of a layout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E4B6-D6AB-4238-8C7C-742DACEB5BA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will</a:t>
            </a:r>
            <a:r>
              <a:rPr lang="en-US" baseline="0" dirty="0" smtClean="0"/>
              <a:t> have a video that is streamed from YouTube.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E4B6-D6AB-4238-8C7C-742DACEB5BA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competitor. Trinity is a HUGE company. Like</a:t>
            </a:r>
            <a:r>
              <a:rPr lang="en-US" baseline="0" dirty="0" smtClean="0"/>
              <a:t> the imagery used here as it shows a refinery that produces waste and the environment in the background. Also gives the impression they can work on large scale projects.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E4B6-D6AB-4238-8C7C-742DACEB5BA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photo</a:t>
            </a:r>
            <a:r>
              <a:rPr lang="en-US" baseline="0" dirty="0" smtClean="0"/>
              <a:t> is showing a guy testing pollutants in water. This is a service they do. They like this photo because of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E4B6-D6AB-4238-8C7C-742DACEB5BA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illustrates a case</a:t>
            </a:r>
            <a:r>
              <a:rPr lang="en-US" baseline="0" dirty="0" smtClean="0"/>
              <a:t> study. They will have several case studies on their web site. (doesn’t need to be laid out like this)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E4B6-D6AB-4238-8C7C-742DACEB5BA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Referencing a strong call out to the Social Marketing.</a:t>
            </a:r>
            <a:r>
              <a:rPr lang="en-US" baseline="0" dirty="0" smtClean="0"/>
              <a:t> However; I don’t believe it needs to be this strong. I would say we would simply want to include Twitter and </a:t>
            </a:r>
            <a:r>
              <a:rPr lang="en-US" baseline="0" dirty="0" err="1" smtClean="0"/>
              <a:t>Facebook</a:t>
            </a:r>
            <a:r>
              <a:rPr lang="en-US" baseline="0" dirty="0" smtClean="0"/>
              <a:t> icons at the bottom of the pages in the footer.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E4B6-D6AB-4238-8C7C-742DACEB5BA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like the imagery on this site. They</a:t>
            </a:r>
            <a:r>
              <a:rPr lang="en-US" baseline="0" dirty="0" smtClean="0"/>
              <a:t> circled the text as it is showing the “Relationship” based </a:t>
            </a:r>
            <a:r>
              <a:rPr lang="en-US" baseline="0" dirty="0" err="1" smtClean="0"/>
              <a:t>buisiness</a:t>
            </a:r>
            <a:r>
              <a:rPr lang="en-US" baseline="0" dirty="0" smtClean="0"/>
              <a:t> and the “experts” in the </a:t>
            </a:r>
            <a:r>
              <a:rPr lang="en-US" baseline="0" dirty="0" err="1" smtClean="0"/>
              <a:t>enviornmental</a:t>
            </a:r>
            <a:r>
              <a:rPr lang="en-US" baseline="0" dirty="0" smtClean="0"/>
              <a:t> consultants.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DE4B6-D6AB-4238-8C7C-742DACEB5BA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1F2D-B5CB-492D-8460-B1E4CB3BDA44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550-74B4-460A-B686-940F5A6CB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1F2D-B5CB-492D-8460-B1E4CB3BDA44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550-74B4-460A-B686-940F5A6CB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1F2D-B5CB-492D-8460-B1E4CB3BDA44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550-74B4-460A-B686-940F5A6CB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1F2D-B5CB-492D-8460-B1E4CB3BDA44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550-74B4-460A-B686-940F5A6CB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1F2D-B5CB-492D-8460-B1E4CB3BDA44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550-74B4-460A-B686-940F5A6CB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1F2D-B5CB-492D-8460-B1E4CB3BDA44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550-74B4-460A-B686-940F5A6CB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1F2D-B5CB-492D-8460-B1E4CB3BDA44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550-74B4-460A-B686-940F5A6CB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1F2D-B5CB-492D-8460-B1E4CB3BDA44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550-74B4-460A-B686-940F5A6CB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1F2D-B5CB-492D-8460-B1E4CB3BDA44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550-74B4-460A-B686-940F5A6CB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1F2D-B5CB-492D-8460-B1E4CB3BDA44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D550-74B4-460A-B686-940F5A6CB0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85D1F2D-B5CB-492D-8460-B1E4CB3BDA44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81CD550-74B4-460A-B686-940F5A6CB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85D1F2D-B5CB-492D-8460-B1E4CB3BDA44}" type="datetimeFigureOut">
              <a:rPr lang="en-US" smtClean="0"/>
              <a:pPr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81CD550-74B4-460A-B686-940F5A6CB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Websites we like/dislike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J Environmental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906" t="18750" r="4688" b="4167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 we do like…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Sage Environmental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8750" r="2344" b="6250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Foxfire Scientific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8750" r="3646" b="4167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543800" y="990600"/>
            <a:ext cx="1600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688" t="18750" r="6250" b="4167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ATC Associates,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563" t="18750" r="3906" b="4167"/>
          <a:stretch>
            <a:fillRect/>
          </a:stretch>
        </p:blipFill>
        <p:spPr bwMode="auto">
          <a:xfrm>
            <a:off x="0" y="1371600"/>
            <a:ext cx="9144000" cy="55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239000" y="2895600"/>
            <a:ext cx="1905000" cy="990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Trinity Consultants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344" t="18750" r="3125" b="4167"/>
          <a:stretch>
            <a:fillRect/>
          </a:stretch>
        </p:blipFill>
        <p:spPr bwMode="auto">
          <a:xfrm>
            <a:off x="0" y="1265802"/>
            <a:ext cx="9143999" cy="55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8750" r="2344" b="6250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8750" r="2344" b="6250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33400" y="2667000"/>
            <a:ext cx="21336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Bernbaum</a:t>
            </a:r>
            <a:r>
              <a:rPr lang="en-US" dirty="0" smtClean="0"/>
              <a:t> </a:t>
            </a:r>
            <a:r>
              <a:rPr lang="en-US" dirty="0" err="1" smtClean="0"/>
              <a:t>Magadini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18750" r="4688" b="4167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038600" y="1524000"/>
            <a:ext cx="1295400" cy="609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…the process by which a business creates an image or identity in the minds of their target market for its firm.</a:t>
            </a:r>
          </a:p>
          <a:p>
            <a:r>
              <a:rPr lang="en-US" dirty="0" smtClean="0"/>
              <a:t>Premier Environmental Firm</a:t>
            </a:r>
          </a:p>
          <a:p>
            <a:r>
              <a:rPr lang="en-US" dirty="0" smtClean="0"/>
              <a:t>Superior Service</a:t>
            </a:r>
          </a:p>
          <a:p>
            <a:r>
              <a:rPr lang="en-US" dirty="0" smtClean="0"/>
              <a:t>Local (Texas)</a:t>
            </a:r>
          </a:p>
          <a:p>
            <a:r>
              <a:rPr lang="en-US" dirty="0" smtClean="0"/>
              <a:t>Healthy, Relaxed Culture</a:t>
            </a:r>
          </a:p>
          <a:p>
            <a:endParaRPr lang="en-US" i="1" dirty="0"/>
          </a:p>
        </p:txBody>
      </p:sp>
      <p:pic>
        <p:nvPicPr>
          <p:cNvPr id="1026" name="Picture 2" descr="http://www.golfvideosandbooks.com/2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429000"/>
            <a:ext cx="2286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Huckabee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8750" r="2344" b="4167"/>
          <a:stretch>
            <a:fillRect/>
          </a:stretch>
        </p:blipFill>
        <p:spPr bwMode="auto">
          <a:xfrm>
            <a:off x="0" y="1371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Huskers.com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8750" r="1563" b="6250"/>
          <a:stretch>
            <a:fillRect/>
          </a:stretch>
        </p:blipFill>
        <p:spPr bwMode="auto">
          <a:xfrm>
            <a:off x="-57150" y="1447800"/>
            <a:ext cx="9201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172200" y="2286000"/>
            <a:ext cx="2971800" cy="160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Gardere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18750" r="3125" b="4167"/>
          <a:stretch>
            <a:fillRect/>
          </a:stretch>
        </p:blipFill>
        <p:spPr bwMode="auto">
          <a:xfrm>
            <a:off x="0" y="1447800"/>
            <a:ext cx="9144000" cy="559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562600" y="5486400"/>
            <a:ext cx="1676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0" y="5562600"/>
            <a:ext cx="1676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Sierrapiedmont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8750" r="6250" b="6250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33400" y="5562600"/>
            <a:ext cx="5562600" cy="990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00800" y="5257800"/>
            <a:ext cx="2743200" cy="762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Burns &amp; McDonnell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t="18750" r="3125" b="4167"/>
          <a:stretch>
            <a:fillRect/>
          </a:stretch>
        </p:blipFill>
        <p:spPr bwMode="auto">
          <a:xfrm>
            <a:off x="1" y="1447800"/>
            <a:ext cx="91440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Dick Clark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18750" r="2174" b="6250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886200" y="6096000"/>
            <a:ext cx="17526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Pentagram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18750" r="6250" b="6250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booz</a:t>
            </a:r>
            <a:r>
              <a:rPr lang="en-US" dirty="0" smtClean="0"/>
              <a:t>, inc.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8750" r="6250" b="6250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To perceive the difference in or between…</a:t>
            </a:r>
          </a:p>
          <a:p>
            <a:pPr lvl="1"/>
            <a:r>
              <a:rPr lang="en-US" dirty="0"/>
              <a:t>Local Knowledge </a:t>
            </a:r>
          </a:p>
          <a:p>
            <a:pPr lvl="1"/>
            <a:r>
              <a:rPr lang="en-US" dirty="0"/>
              <a:t>Efficient </a:t>
            </a:r>
            <a:r>
              <a:rPr lang="en-US" dirty="0" smtClean="0"/>
              <a:t>Execution</a:t>
            </a:r>
            <a:endParaRPr lang="en-US" dirty="0"/>
          </a:p>
          <a:p>
            <a:pPr lvl="1"/>
            <a:r>
              <a:rPr lang="en-US" dirty="0"/>
              <a:t>Personalized </a:t>
            </a:r>
            <a:r>
              <a:rPr lang="en-US" dirty="0" smtClean="0"/>
              <a:t>Service</a:t>
            </a:r>
            <a:endParaRPr lang="en-US" dirty="0"/>
          </a:p>
          <a:p>
            <a:pPr lvl="1"/>
            <a:r>
              <a:rPr lang="en-US" dirty="0" smtClean="0"/>
              <a:t>Regulatory Savvy</a:t>
            </a:r>
            <a:endParaRPr lang="en-US" dirty="0"/>
          </a:p>
        </p:txBody>
      </p:sp>
      <p:pic>
        <p:nvPicPr>
          <p:cNvPr id="16386" name="Picture 2" descr="http://www.seeing-stars.com/oc/CountryClubFountain(40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14600"/>
            <a:ext cx="2895600" cy="2157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48768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To be differentiated in the eyes of the marketplace, </a:t>
            </a:r>
            <a:r>
              <a:rPr lang="en-US" b="1" i="1" dirty="0" smtClean="0"/>
              <a:t>you have to be known for something in particular. </a:t>
            </a:r>
            <a:r>
              <a:rPr lang="en-US" i="1" dirty="0" smtClean="0"/>
              <a:t>It’s not enough just to be known. (That’s name awareness, which is not the same thing as being seen as differentiated.) And you can’t have a reputation for being something specific if you only do it occasionally.</a:t>
            </a:r>
          </a:p>
          <a:p>
            <a:pPr algn="r"/>
            <a:r>
              <a:rPr lang="en-US" i="1" dirty="0" smtClean="0"/>
              <a:t>-David </a:t>
            </a:r>
            <a:r>
              <a:rPr lang="en-US" i="1" dirty="0" err="1" smtClean="0"/>
              <a:t>Maister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Client’s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Sustainable Revenue</a:t>
            </a:r>
          </a:p>
          <a:p>
            <a:r>
              <a:rPr lang="en-US" dirty="0" smtClean="0"/>
              <a:t>Allows Relationship Marketing</a:t>
            </a:r>
          </a:p>
          <a:p>
            <a:r>
              <a:rPr lang="en-US" dirty="0" smtClean="0"/>
              <a:t>Pays Full Price</a:t>
            </a:r>
          </a:p>
          <a:p>
            <a:r>
              <a:rPr lang="en-US" dirty="0" smtClean="0"/>
              <a:t>Pays On Time</a:t>
            </a:r>
            <a:endParaRPr lang="en-US" dirty="0"/>
          </a:p>
        </p:txBody>
      </p:sp>
      <p:pic>
        <p:nvPicPr>
          <p:cNvPr id="17410" name="Picture 2" descr="http://highrankers.net/wp-content/uploads/2010/09/ideal-cl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733800"/>
            <a:ext cx="4953000" cy="250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these Clients?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Industrials</a:t>
            </a:r>
          </a:p>
          <a:p>
            <a:pPr lvl="1"/>
            <a:r>
              <a:rPr lang="en-US" dirty="0" smtClean="0"/>
              <a:t>Gold Metal, AT&amp;T, KBR, General Cable</a:t>
            </a:r>
          </a:p>
          <a:p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Comstock, Chesapeake, BP?</a:t>
            </a:r>
          </a:p>
          <a:p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Federal (FEMA, FAA, Forestry Service…)</a:t>
            </a:r>
          </a:p>
          <a:p>
            <a:pPr lvl="1"/>
            <a:r>
              <a:rPr lang="en-US" dirty="0" smtClean="0"/>
              <a:t>County (Tarrant, etc.)</a:t>
            </a:r>
          </a:p>
          <a:p>
            <a:pPr lvl="1"/>
            <a:r>
              <a:rPr lang="en-US" dirty="0" smtClean="0"/>
              <a:t>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image</a:t>
            </a:r>
          </a:p>
          <a:p>
            <a:pPr lvl="1"/>
            <a:r>
              <a:rPr lang="en-US" dirty="0" smtClean="0"/>
              <a:t>Field workers</a:t>
            </a:r>
          </a:p>
          <a:p>
            <a:pPr lvl="1"/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Emails, blog</a:t>
            </a:r>
          </a:p>
          <a:p>
            <a:r>
              <a:rPr lang="en-US" dirty="0" smtClean="0"/>
              <a:t>An interactive, professionally designed website (blogs, RSS, etc.)</a:t>
            </a:r>
          </a:p>
          <a:p>
            <a:r>
              <a:rPr lang="en-US" dirty="0" smtClean="0"/>
              <a:t>An efficient delivery/proposal system</a:t>
            </a:r>
          </a:p>
          <a:p>
            <a:r>
              <a:rPr lang="en-US" dirty="0" smtClean="0"/>
              <a:t>Electronic SOQ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 we don’t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Star Environmental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8750" r="6250" b="6250"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Barley &amp; Pfeiffer Architects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8750" r="3906" b="4167"/>
          <a:stretch>
            <a:fillRect/>
          </a:stretch>
        </p:blipFill>
        <p:spPr bwMode="auto">
          <a:xfrm>
            <a:off x="0" y="1371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373</TotalTime>
  <Words>642</Words>
  <Application>Microsoft Office PowerPoint</Application>
  <PresentationFormat>On-screen Show (4:3)</PresentationFormat>
  <Paragraphs>85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Websites we like/dislike</vt:lpstr>
      <vt:lpstr>Positioning</vt:lpstr>
      <vt:lpstr>Differentiation</vt:lpstr>
      <vt:lpstr>Ideal Client’s Characteristics</vt:lpstr>
      <vt:lpstr>Who are these Clients?</vt:lpstr>
      <vt:lpstr>Marketing Needs</vt:lpstr>
      <vt:lpstr>Websites we don’t like</vt:lpstr>
      <vt:lpstr>Green Star Environmental</vt:lpstr>
      <vt:lpstr>Barley &amp; Pfeiffer Architects</vt:lpstr>
      <vt:lpstr>K J Environmental Management</vt:lpstr>
      <vt:lpstr>Websites we do like…</vt:lpstr>
      <vt:lpstr>Sage Environmental</vt:lpstr>
      <vt:lpstr>Foxfire Scientific</vt:lpstr>
      <vt:lpstr>ALL4</vt:lpstr>
      <vt:lpstr>ATC Associates, Inc.</vt:lpstr>
      <vt:lpstr>Trinity Consultants</vt:lpstr>
      <vt:lpstr>ELM GROUP</vt:lpstr>
      <vt:lpstr>CEI</vt:lpstr>
      <vt:lpstr>Bernbaum Magadini</vt:lpstr>
      <vt:lpstr>Huckabee</vt:lpstr>
      <vt:lpstr>Huskers.com</vt:lpstr>
      <vt:lpstr>Gardere</vt:lpstr>
      <vt:lpstr>Sierrapiedmont</vt:lpstr>
      <vt:lpstr>Burns &amp; McDonnell</vt:lpstr>
      <vt:lpstr>Dick Clark Architecture</vt:lpstr>
      <vt:lpstr>Pentagram</vt:lpstr>
      <vt:lpstr>booz, inc.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Gene Murray</dc:creator>
  <cp:lastModifiedBy>Jackie Bese</cp:lastModifiedBy>
  <cp:revision>43</cp:revision>
  <dcterms:created xsi:type="dcterms:W3CDTF">2010-11-02T13:58:56Z</dcterms:created>
  <dcterms:modified xsi:type="dcterms:W3CDTF">2011-01-31T21:23:41Z</dcterms:modified>
</cp:coreProperties>
</file>