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3264" y="-102"/>
      </p:cViewPr>
      <p:guideLst>
        <p:guide orient="horz" pos="288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E9FD75F-B6CC-4A28-8C95-AA3A28D03736}" type="datetimeFigureOut">
              <a:rPr lang="en-US" smtClean="0"/>
              <a:pPr/>
              <a:t>4/29/2011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FAFD40-080B-4EA4-AB95-F2708FBC6B3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9FD75F-B6CC-4A28-8C95-AA3A28D03736}" type="datetimeFigureOut">
              <a:rPr lang="en-US" smtClean="0"/>
              <a:pPr/>
              <a:t>4/29/2011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FAFD40-080B-4EA4-AB95-F2708FBC6B3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9FD75F-B6CC-4A28-8C95-AA3A28D03736}" type="datetimeFigureOut">
              <a:rPr lang="en-US" smtClean="0"/>
              <a:pPr/>
              <a:t>4/29/2011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FAFD40-080B-4EA4-AB95-F2708FBC6B3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9FD75F-B6CC-4A28-8C95-AA3A28D03736}" type="datetimeFigureOut">
              <a:rPr lang="en-US" smtClean="0"/>
              <a:pPr/>
              <a:t>4/29/2011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FAFD40-080B-4EA4-AB95-F2708FBC6B3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E9FD75F-B6CC-4A28-8C95-AA3A28D03736}" type="datetimeFigureOut">
              <a:rPr lang="en-US" smtClean="0"/>
              <a:pPr/>
              <a:t>4/29/2011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FAFD40-080B-4EA4-AB95-F2708FBC6B3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E9FD75F-B6CC-4A28-8C95-AA3A28D03736}" type="datetimeFigureOut">
              <a:rPr lang="en-US" smtClean="0"/>
              <a:pPr/>
              <a:t>4/29/2011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FAFD40-080B-4EA4-AB95-F2708FBC6B3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E9FD75F-B6CC-4A28-8C95-AA3A28D03736}" type="datetimeFigureOut">
              <a:rPr lang="en-US" smtClean="0"/>
              <a:pPr/>
              <a:t>4/29/2011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BFAFD40-080B-4EA4-AB95-F2708FBC6B3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E9FD75F-B6CC-4A28-8C95-AA3A28D03736}" type="datetimeFigureOut">
              <a:rPr lang="en-US" smtClean="0"/>
              <a:pPr/>
              <a:t>4/29/2011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BFAFD40-080B-4EA4-AB95-F2708FBC6B3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9FD75F-B6CC-4A28-8C95-AA3A28D03736}" type="datetimeFigureOut">
              <a:rPr lang="en-US" smtClean="0"/>
              <a:pPr/>
              <a:t>4/29/2011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BFAFD40-080B-4EA4-AB95-F2708FBC6B3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9FD75F-B6CC-4A28-8C95-AA3A28D03736}" type="datetimeFigureOut">
              <a:rPr lang="en-US" smtClean="0"/>
              <a:pPr/>
              <a:t>4/29/2011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FAFD40-080B-4EA4-AB95-F2708FBC6B3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9FD75F-B6CC-4A28-8C95-AA3A28D03736}" type="datetimeFigureOut">
              <a:rPr lang="en-US" smtClean="0"/>
              <a:pPr/>
              <a:t>4/29/2011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FAFD40-080B-4EA4-AB95-F2708FBC6B3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2E9FD75F-B6CC-4A28-8C95-AA3A28D03736}" type="datetimeFigureOut">
              <a:rPr lang="en-US" smtClean="0"/>
              <a:pPr/>
              <a:t>4/29/2011</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0BFAFD40-080B-4EA4-AB95-F2708FBC6B3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gif"/></Relationships>
</file>

<file path=ppt/slides/_rels/slide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pic>
        <p:nvPicPr>
          <p:cNvPr id="1038" name="Picture 14" descr="http://images.inmagine.com/400nwm/iris/masterfile-245/ptg00938340.jpg"/>
          <p:cNvPicPr>
            <a:picLocks noChangeAspect="1" noChangeArrowheads="1"/>
          </p:cNvPicPr>
          <p:nvPr/>
        </p:nvPicPr>
        <p:blipFill>
          <a:blip r:embed="rId2" cstate="print"/>
          <a:srcRect/>
          <a:stretch>
            <a:fillRect/>
          </a:stretch>
        </p:blipFill>
        <p:spPr bwMode="auto">
          <a:xfrm>
            <a:off x="-20333" y="0"/>
            <a:ext cx="6929466" cy="9144000"/>
          </a:xfrm>
          <a:prstGeom prst="rect">
            <a:avLst/>
          </a:prstGeom>
          <a:noFill/>
        </p:spPr>
      </p:pic>
      <p:sp>
        <p:nvSpPr>
          <p:cNvPr id="4" name="TextBox 3"/>
          <p:cNvSpPr txBox="1"/>
          <p:nvPr/>
        </p:nvSpPr>
        <p:spPr>
          <a:xfrm>
            <a:off x="0" y="1"/>
            <a:ext cx="6286500" cy="769441"/>
          </a:xfrm>
          <a:prstGeom prst="rect">
            <a:avLst/>
          </a:prstGeom>
          <a:noFill/>
        </p:spPr>
        <p:txBody>
          <a:bodyPr wrap="square" rtlCol="0">
            <a:spAutoFit/>
          </a:bodyPr>
          <a:lstStyle/>
          <a:p>
            <a:r>
              <a:rPr lang="en-US" sz="4400" dirty="0" smtClean="0">
                <a:solidFill>
                  <a:schemeClr val="bg1"/>
                </a:solidFill>
              </a:rPr>
              <a:t>DISCOVER</a:t>
            </a:r>
            <a:r>
              <a:rPr lang="en-US" sz="4400" dirty="0" smtClean="0"/>
              <a:t> </a:t>
            </a:r>
            <a:r>
              <a:rPr lang="en-US" sz="4400" dirty="0" smtClean="0">
                <a:solidFill>
                  <a:schemeClr val="bg1">
                    <a:lumMod val="65000"/>
                  </a:schemeClr>
                </a:solidFill>
              </a:rPr>
              <a:t>HIDDEN </a:t>
            </a:r>
            <a:r>
              <a:rPr lang="en-US" sz="4400" dirty="0" smtClean="0">
                <a:solidFill>
                  <a:schemeClr val="bg1"/>
                </a:solidFill>
              </a:rPr>
              <a:t>VALUE</a:t>
            </a:r>
            <a:endParaRPr lang="en-US" sz="4400" dirty="0">
              <a:solidFill>
                <a:schemeClr val="bg1"/>
              </a:solidFill>
            </a:endParaRPr>
          </a:p>
        </p:txBody>
      </p:sp>
      <p:sp>
        <p:nvSpPr>
          <p:cNvPr id="5" name="TextBox 4"/>
          <p:cNvSpPr txBox="1"/>
          <p:nvPr/>
        </p:nvSpPr>
        <p:spPr>
          <a:xfrm>
            <a:off x="1524000" y="685800"/>
            <a:ext cx="2628900" cy="5324535"/>
          </a:xfrm>
          <a:prstGeom prst="rect">
            <a:avLst/>
          </a:prstGeom>
          <a:noFill/>
        </p:spPr>
        <p:txBody>
          <a:bodyPr wrap="square" rtlCol="0">
            <a:spAutoFit/>
          </a:bodyPr>
          <a:lstStyle/>
          <a:p>
            <a:r>
              <a:rPr lang="en-US" sz="2000" dirty="0" smtClean="0">
                <a:solidFill>
                  <a:schemeClr val="bg1">
                    <a:lumMod val="75000"/>
                  </a:schemeClr>
                </a:solidFill>
              </a:rPr>
              <a:t>CONSOLIDATIONS</a:t>
            </a:r>
          </a:p>
          <a:p>
            <a:r>
              <a:rPr lang="en-US" sz="2000" dirty="0" smtClean="0">
                <a:solidFill>
                  <a:schemeClr val="bg1">
                    <a:lumMod val="75000"/>
                  </a:schemeClr>
                </a:solidFill>
              </a:rPr>
              <a:t>FINANCIAL PLANNING</a:t>
            </a:r>
          </a:p>
          <a:p>
            <a:r>
              <a:rPr lang="en-US" sz="2000" dirty="0" smtClean="0">
                <a:solidFill>
                  <a:schemeClr val="bg1">
                    <a:lumMod val="75000"/>
                  </a:schemeClr>
                </a:solidFill>
              </a:rPr>
              <a:t>STRATEGY MANAGEMENT</a:t>
            </a:r>
          </a:p>
          <a:p>
            <a:r>
              <a:rPr lang="en-US" sz="2000" dirty="0" smtClean="0">
                <a:solidFill>
                  <a:schemeClr val="bg1">
                    <a:lumMod val="75000"/>
                  </a:schemeClr>
                </a:solidFill>
              </a:rPr>
              <a:t>PROFITABILITY</a:t>
            </a:r>
            <a:endParaRPr lang="en-US" sz="2400" dirty="0" smtClean="0">
              <a:solidFill>
                <a:schemeClr val="bg1">
                  <a:lumMod val="75000"/>
                </a:schemeClr>
              </a:solidFill>
            </a:endParaRPr>
          </a:p>
          <a:p>
            <a:r>
              <a:rPr lang="en-US" sz="2400" b="1" dirty="0" smtClean="0">
                <a:solidFill>
                  <a:srgbClr val="FFC000"/>
                </a:solidFill>
              </a:rPr>
              <a:t>PERFORMANCE MANAGEMENT</a:t>
            </a:r>
          </a:p>
          <a:p>
            <a:r>
              <a:rPr lang="en-US" sz="2000" dirty="0">
                <a:solidFill>
                  <a:schemeClr val="bg1">
                    <a:lumMod val="75000"/>
                  </a:schemeClr>
                </a:solidFill>
              </a:rPr>
              <a:t>BALANCED </a:t>
            </a:r>
            <a:r>
              <a:rPr lang="en-US" sz="2000" dirty="0" smtClean="0">
                <a:solidFill>
                  <a:schemeClr val="bg1">
                    <a:lumMod val="75000"/>
                  </a:schemeClr>
                </a:solidFill>
              </a:rPr>
              <a:t>SCORECARD</a:t>
            </a:r>
          </a:p>
          <a:p>
            <a:r>
              <a:rPr lang="en-US" sz="2000" dirty="0" smtClean="0">
                <a:solidFill>
                  <a:schemeClr val="bg1">
                    <a:lumMod val="75000"/>
                  </a:schemeClr>
                </a:solidFill>
              </a:rPr>
              <a:t>SALES &amp; OPERATIONS PLANNING</a:t>
            </a:r>
          </a:p>
          <a:p>
            <a:endParaRPr lang="en-US" sz="2000" dirty="0" smtClean="0">
              <a:solidFill>
                <a:schemeClr val="bg1">
                  <a:lumMod val="75000"/>
                </a:schemeClr>
              </a:solidFill>
            </a:endParaRPr>
          </a:p>
          <a:p>
            <a:endParaRPr lang="en-US" sz="2000" dirty="0" smtClean="0">
              <a:solidFill>
                <a:schemeClr val="bg1">
                  <a:lumMod val="75000"/>
                </a:schemeClr>
              </a:solidFill>
            </a:endParaRPr>
          </a:p>
          <a:p>
            <a:endParaRPr lang="en-US" sz="2400" dirty="0">
              <a:solidFill>
                <a:schemeClr val="bg1">
                  <a:lumMod val="75000"/>
                </a:schemeClr>
              </a:solidFill>
            </a:endParaRPr>
          </a:p>
          <a:p>
            <a:endParaRPr lang="en-US" sz="2400" dirty="0" smtClean="0"/>
          </a:p>
          <a:p>
            <a:endParaRPr lang="en-US" sz="4400" dirty="0"/>
          </a:p>
        </p:txBody>
      </p:sp>
      <p:sp>
        <p:nvSpPr>
          <p:cNvPr id="6" name="TextBox 5"/>
          <p:cNvSpPr txBox="1"/>
          <p:nvPr/>
        </p:nvSpPr>
        <p:spPr>
          <a:xfrm>
            <a:off x="0" y="685800"/>
            <a:ext cx="3486150" cy="1446550"/>
          </a:xfrm>
          <a:prstGeom prst="rect">
            <a:avLst/>
          </a:prstGeom>
          <a:noFill/>
        </p:spPr>
        <p:txBody>
          <a:bodyPr wrap="square" rtlCol="0">
            <a:spAutoFit/>
          </a:bodyPr>
          <a:lstStyle/>
          <a:p>
            <a:r>
              <a:rPr lang="en-US" sz="4400" dirty="0" smtClean="0">
                <a:solidFill>
                  <a:schemeClr val="bg1"/>
                </a:solidFill>
              </a:rPr>
              <a:t>FROM </a:t>
            </a:r>
          </a:p>
          <a:p>
            <a:r>
              <a:rPr lang="en-US" sz="4400" dirty="0" smtClean="0">
                <a:solidFill>
                  <a:schemeClr val="bg1"/>
                </a:solidFill>
              </a:rPr>
              <a:t>YOUR</a:t>
            </a:r>
            <a:endParaRPr lang="en-US" sz="4400" dirty="0">
              <a:solidFill>
                <a:schemeClr val="bg1"/>
              </a:solidFill>
            </a:endParaRPr>
          </a:p>
        </p:txBody>
      </p:sp>
      <p:pic>
        <p:nvPicPr>
          <p:cNvPr id="9" name="Picture 6"/>
          <p:cNvPicPr>
            <a:picLocks noChangeAspect="1" noChangeArrowheads="1"/>
          </p:cNvPicPr>
          <p:nvPr/>
        </p:nvPicPr>
        <p:blipFill>
          <a:blip r:embed="rId3" cstate="print"/>
          <a:srcRect l="1178" r="4060" b="2440"/>
          <a:stretch>
            <a:fillRect/>
          </a:stretch>
        </p:blipFill>
        <p:spPr bwMode="auto">
          <a:xfrm>
            <a:off x="171450" y="7543800"/>
            <a:ext cx="1316677" cy="1219199"/>
          </a:xfrm>
          <a:prstGeom prst="rect">
            <a:avLst/>
          </a:prstGeom>
          <a:noFill/>
          <a:ln w="9525">
            <a:noFill/>
            <a:miter lim="800000"/>
            <a:headEnd/>
            <a:tailEnd/>
          </a:ln>
          <a:effectLst>
            <a:outerShdw blurRad="190500" dist="127000" dir="2700000" algn="tl" rotWithShape="0">
              <a:prstClr val="black">
                <a:alpha val="40000"/>
              </a:prstClr>
            </a:outerShdw>
          </a:effectLst>
        </p:spPr>
      </p:pic>
      <p:sp>
        <p:nvSpPr>
          <p:cNvPr id="10" name="TextBox 9"/>
          <p:cNvSpPr txBox="1"/>
          <p:nvPr/>
        </p:nvSpPr>
        <p:spPr>
          <a:xfrm>
            <a:off x="1676400" y="7467600"/>
            <a:ext cx="3543300" cy="1200329"/>
          </a:xfrm>
          <a:prstGeom prst="rect">
            <a:avLst/>
          </a:prstGeom>
          <a:noFill/>
        </p:spPr>
        <p:txBody>
          <a:bodyPr wrap="square" rtlCol="0">
            <a:spAutoFit/>
          </a:bodyPr>
          <a:lstStyle/>
          <a:p>
            <a:r>
              <a:rPr lang="en-US" sz="1200" dirty="0" smtClean="0">
                <a:solidFill>
                  <a:schemeClr val="bg1"/>
                </a:solidFill>
              </a:rPr>
              <a:t>Column5 is trusted by more companies globally to deliver high value solutions featuring SAP’s Business Analytics portfolio. Our team offers visionary services that maximize the business value your company can realize from these powerful products. Contact us today for more information.</a:t>
            </a:r>
            <a:endParaRPr lang="en-US" sz="1200" dirty="0">
              <a:solidFill>
                <a:schemeClr val="bg1"/>
              </a:solidFill>
            </a:endParaRPr>
          </a:p>
        </p:txBody>
      </p:sp>
      <p:sp>
        <p:nvSpPr>
          <p:cNvPr id="11" name="TextBox 10"/>
          <p:cNvSpPr txBox="1"/>
          <p:nvPr/>
        </p:nvSpPr>
        <p:spPr>
          <a:xfrm>
            <a:off x="3962400" y="2209800"/>
            <a:ext cx="2590800" cy="769441"/>
          </a:xfrm>
          <a:prstGeom prst="rect">
            <a:avLst/>
          </a:prstGeom>
          <a:noFill/>
        </p:spPr>
        <p:txBody>
          <a:bodyPr wrap="square" rtlCol="0">
            <a:spAutoFit/>
          </a:bodyPr>
          <a:lstStyle/>
          <a:p>
            <a:r>
              <a:rPr lang="en-US" sz="4400" dirty="0" smtClean="0">
                <a:solidFill>
                  <a:schemeClr val="bg1"/>
                </a:solidFill>
              </a:rPr>
              <a:t>PROCESS.</a:t>
            </a:r>
            <a:endParaRPr lang="en-US" sz="4400" dirty="0">
              <a:solidFill>
                <a:schemeClr val="bg1"/>
              </a:solidFill>
            </a:endParaRPr>
          </a:p>
        </p:txBody>
      </p:sp>
      <p:sp>
        <p:nvSpPr>
          <p:cNvPr id="1028" name="AutoShape 4" descr="data:image/jpg;base64,/9j/4AAQSkZJRgABAQAAAQABAAD/2wBDAAkGBwgHBgkIBwgKCgkLDRYPDQwMDRsUFRAWIB0iIiAdHx8kKDQsJCYxJx8fLT0tMTU3Ojo6Iys/RD84QzQ5Ojf/2wBDAQoKCg0MDRoPDxo3JR8lNzc3Nzc3Nzc3Nzc3Nzc3Nzc3Nzc3Nzc3Nzc3Nzc3Nzc3Nzc3Nzc3Nzc3Nzc3Nzc3Nzf/wAARCAB9ANADASIAAhEBAxEB/8QAHAAAAQQDAQAAAAAAAAAAAAAAAAQFBgcBAgMI/8QARxAAAQMDAQMHCAUJCAMBAAAAAQIDBAAFEQYSITEHE0FRYYGSFBUiU3GRsdFCUmKhwRYkMjNUcpPS4RcjNUR0gpSyNkWi8P/EABoBAAIDAQEAAAAAAAAAAAAAAAACAwQFAQb/xAAmEQACAgEEAgMAAgMAAAAAAAAAAQIDEQQSMVETIRRBYSKBQlJi/9oADAMBAAIRAxEAPwCtqKxTha7JdLw4UWu3yJRG4ltHoj2q4DvNehbUVlmQk3wIKKmCOTHVq0bXm5CfsqkNg/GkM/QmqIKVKes0lSRxLOHf+pJ+6kV1b/yQ3jn0R2isuIU04W3EqQ4OKVDBHtBrFSZEaaCinm36T1BcojcuDaJT8dzOw4gDCsHG7J6xXdeiNUNoUtdjmBKQSThO4DvpPJDOMjbJdEfrFZxuB66XWmzXK8vLatcN2U42naUlvGQM4zvpm0llnEmxDRUhOhtUj/0M3wj51qdEapHGxTcfuD50vlh2juyXRH6zS+fZLrbklU+2TIyfrOsKSPfjFN4pk0+DjTXJmijFFdOBRQKk+htGy9Vz/pMwGlDn5GOH2U9avhnJ6is5qC3MaMXJ4QaF0dL1XcMDaZgMq/v5GOH2U9aj93E9voa022JaIDUGAwhmO0MJQn4k9J7TWbVbIlpgswreylmOynZQgfE9ZPEnppZWNffK1/ho1VKC/QoooqAlCiiigAooooA898mWjUanuDsidtebohAcSNxdWd4TnoGN5xv4ddX5Dix4UdEeIy2wy2MIbbSEpSOwCoRyKpbToxJbxtKlOlw9uQB9wFTiWh1yM6iO5zTykKShZGdlWNxx04NWdTZKdjT4RDTBRgmjoVoTgEpHVk1nd015l1TZNQ2iatV9RJUoqP52VqWhw9YX29W49lcbRqi92dwLt10ktpB/VlZWg+1KsipVot0cxlkR6hJ4aLS5bbhbo9rZhKix3rlJOUOKQCtlsHeoHiMncO/qqnIMR2dMYhxk7Tz7iW2x9pRwPjSm/wB6m3+5uXC4rSp5YCcIGEpSBgADoHzNTHkXsvl+pV3B1GWbe3tAn1ishPuG0fdVqMfj0vPJXk/LYsF2WiAza7ZFgRwA1HaS2n2AYz38aV7qOFcIMxi4Q2ZcRwOMPJCkLHSDWO8v2zQXr0ebdd2fzHqqfDSnZZLnOs/uL3gd28d1S3kI/wAfuf8ApE/96d+XOzc5Eg3lpO9lRjvEfVVvSe4gj/dTTyEf4/c/9In/AL1qSn5NLllKMdt2C66KFcDXm7XFxnM6zvIZmymwmWsJCH1JCfZg1Rpp8rwmWrbFWss9IEJIIIBB4jrquOUPk6hz4T9yskZEee0krU02MIfA4jZHBXURx4HrCbkc1Rcrs5Mtl0fXJ5ltLrTzhysDOCknp4jGe2rRPCh76LMZ4DEbYZaPI9FOeqYqIepbrGaGG2pjqEADgNo4HurawWhd0lDnApMRBHOrScEj6oyCM/Ctl2JQ3MzlBuWEOehNGy9VzvpM29ojn5AH/wAp61H7hvPUfQ1qtsS029mDAYSzHaGEoT8T1k9JqMWLUlltsFqExDdhsNJwlCQFDtOeJJ6zvNSKLfLZKIDM1kqPBKlbJ9xrHvvdsvw0KqlBfo4VmtQsKGQcg8COFZzmoCUzRRRQAUUUUAFFFFAFC8lOs2NPSXrddF7ECSvbS6eDTnDJ+yRjf0Yq9WXEPtpcbWlaFDKVJOQR1g15Kp7sGq73p47NsnOIZzksOem3n908O7Famo0nke6PJRq1G1YkenFtocSUrSFJPEEZBqI3/k305dwpaYghSDwdiYRv7U/on3VFLHyyIWpDd8tuxncX4iioe3YO/wBxNWnBmR58RmXEdS7HeQFtrTwUk8DVGUbaXngtKULF2ecNY6PuGlJSESiHYzueZkoGEr7CPons+81cnJRZvNGkYy3E4fmnylzdvwoDZHhA99Pup7FH1FaHbdLA2FqSoKxkpIIOR9476dEIS2hKUjCUjAHUKe3UuytRfIkKVCTaI/ygXY2bSVxlIVsulvmmt+PTX6I92c91R7kVuvlullwFqy5BeKACd/Nq9JP37Q7qX8p2mrtqe2xItqdjoS06XHUPLKds4wnBAPWaauTHRV80vc5Mi4uRBGfZ2FNtOFStoEEHgPte+iOzwP37BuXlXRNdT2lF7sE62rx+cNFKSfoq4pPcQKqnkNQtrUd1bdSUOIihK0niCHMEe+rpO8bqg1hs3mnlOvTjadlidDTIR1bRXhY8W/8A3ClqsxXKA04/zUicnhVS6j5Krnd9QT7g3cojTUp9TqUqQsqSD19FW10U2v6gs0d5bD92gtOtnC0LkJSUnqIJpKrJweYcjTjGSxIZ9C6LiaRjvbDxky5GOdeKdncOCQOgbz01JZchqLGdkSFhDTSStajwSkDJPuqP3HXul4CFKcvMZxQ+hHPOqPcnNV5qLVszW5Vb7e25CsoP984rHOP9IT1Adm/t6qfZOb3z47F3RitsSGtxHtTXybPUFNsPSFuuK6tpROyOs4I9lTOOw1FZQyw2ENoGEpHRRHYajMoZYQENoGEpFdKLrnZ6+kdrqUPf2FHZ0V2bivupCkNkg8DwrfyGT6o+8VHtk/obfHs0jy5MY/m8h1r9xZHwp2j6ru7Awp9Dw6nUD4jFNnkMn1R94o8hk+qPvFGyXQb49kpja4IGJULO/wDSaX29R+dOsXVlpfA23lMHGcOox94yKgPkMn1R94o8hk+qPvFc2S6DfHstSPMjSUgx5DTo+wsGlFVGIUpJ2ktEKHAgjPxpfFl3yLjmZD4SPoqWFD3GjZLoN8eyzaKhEXUt5aCUyIrL46SfRJ9xx91OsbVDCgVTYzkVKQSVlQUkAezf91GyXQb49lQ8kumk3zUCpcppK4UEbSkrTlK3DnZTg9W8n2Cp7feSWx3B0u29163LJyUN4W34Tw7jVc6I1/M0oyYqYjMmEtwrUj9BwE4yQrp4cCO+rMtvKtpmWkGU5IhLPFLzJI8Scir+oV6s3R4KtXicMMj7XIsOdHP30lvO/YjYUe8qxVo2q3x7Vbo8CGkpYjthtAJycDrPXTF/aFpPZ2vPcbHsVn4VH77yu2aI0pNnaenv49ElJbbB7Sd57h31Xl57fUkyZeKHBZFB4VXtr5U9Pot0cXKc8uZsAvFERYTtneQN3AcB7K0vXKpYDaJibZIkLmllQYCo60jbI3byMcaRUWZxgbywxnJN4l4ts3Pkc+K/gkENvJJBHEYzW8q5QYiCuXMjspHS46lPxNeUMDOeJ6yN9Z3dQ91W/gf9Ff5X4etWHm5DLbzK0uNuJCkLSchQIyCOysGO0ZCZBQOdSgoC+nZJBI94FVZoPlHs9s0xEgXl95EmNtNjYZUsFAPonIHVu7qkH9qulP2qT/xV/KqkqLE2sMnVsGuSbnga8y69/wDNL1u/zi6uM8qmlSD+dSf+Kv5VVE6GjVGq7nPjKULc7IUvnSkpKgegA9PwqzpYupuU1hEVzViSiNNis7l0eycojIOFufgO2p7HYajMIZYQENoGAkVmOy3GZQywgIbQMJSOit6gvvdz/CWqpQX6ZpXDihaS6+QlpO/0t2aIkVKhz76glpPpZO7P9KST7gZKuba3Mp4D63aflT6fTuby+CLUahQWFyKJF0cLmIxCGwMD0ePb2VzFyl+sHhFIUmtga0fGl6MzySbzkW+c5frB4RR5yl+sHhFI6zS7UOpMV+cZP1x4R8qz5wk/XHhHypHWa5tQ25ivzhJ+uPCKz5wk/XHhFJKK5tR3LFfnCT9ceEU23qZIeaQ2tz0CckAAZxwzXekF14N9/wCFCSyLNvBXlFWTK5Hru0SWZ0Z9I4bKCknuJ/GmqVyd3KLnyha2x1mMSPeFYpvl09k/gs6IXWKlX5HLzuno/gn+aj8jl/t6P4J/mo+XT2Hgs6IrWalP5HL/AG9H8E/zUfkcv9vR/BP81Hyqf9jngs6ItRUp/I5f7ej+Cf5qPyOX+3o/gn+aj5VPZ3wWdEWoqU/kcv8Ab0fwT/NWUaOPOJLk4FGfSCWsEjsJJo+XV2C09nQ02KyuXV7aJUiMg4W4Ok/VH/7dU+YYajMpZYQENoGEpA4ChhhqOyhlhtKG0DCUjorfurNvvdr/AAu1VKtfodlLIsVJRz8ghLSd+84z7azFjJCPKJPosp9L0ukdZ7KZrvdlTnObayiMn9FP1u0/KpNPpnY8vgr6rVRqWFydrndDMUG2gUR0ncPrdp+VJEKpMk9NdUqrWUVFYRjb3J5YqSqtwaTpVXVKqVodM6A1tWlZzSYJEzaisZrNLgfJmisUVzB1MzSG58G+/wDCltIbmdzff+FCQSfoviiiisU2xHKtcGWMSIbK+0oGffTTJ0da3iS0HWD9heR7jmpFRQBB5Wh30g+SzG19jiNn7xn4U0ydNXaPnMQuJ62lBX9as6sYoAp95h1hRS+0ttQ6FpKT99c6uJxpDqdl1CVp6lDIpsk6ctMnJXDQknpbyn7huoArCip1K0RFUcxZTrXYsBY/CmiTo64tZLK2H09itk+4/OugR2lkWMgNKkSiEspGfS3d5rdmDzCluTQlCWs7QJ6und0VGb9eV3FzmWspioPopO4qPWfwFXNNpnY8vgo6vVqqOFyb3q9KuDnNs5RFSfRT0q7T8qb0qpMDvrqlVbKiorCPPSslOWZClKq6pVUgtuiZ063xpyZsNtp9AWkOKUCM91YuejrnboipYUxJYQMrUwokpHScEcPZUHnrzjJaWntUd2PQypVXRKqTJVW6VVIxFIVBVbg0nSqlCY8gxzIDDhYSdku7B2Qeonh0ikePslTM5oBrQKFbA1xodM3zRWmayDvpcHUzakVy4N9/4UrJpHcd4b7/AMKHEG/RfNFFFYRvhRRRQAUUUUAFFFYJ40ABqN328jC48ZwBAH944Dx7AfxrF8vQKVx4qwGx+scB49gqFTJZkK2U5DQO4dJq5p9O5PcynqNQorCMzJRkHZRuaByB10icZad/WNoV7RW9FaSWODLk9zyxE5a4q84QUfuGky7OQctPdyx8qdqKbeyN1Rf0SS52OddtD2WLCbQ460EqWCsJGNkjp9tb6XtsjSltuEq+uNtx1pGGQvaBO/uycgYFb3WSpvSds5h9SFjZBCFkH9E8cVGHXXXiC86twgbttRPxqlCE7IuLeFn+y9Y4VzUkveP6NbfD06za2JN1uLq5D3+WiqSS2PtV0vlgbt023+TvLdhztktqWnC0gkZz24UKmDMdTdiiL06iGhRSPKHVBIUk435J7c0j1U0iS3YFCTz5acSFOJUDtH0N59xojdJz59exXp4qHCz6G276atVncc8sua0hTZMdrAK1KAPHA3DOBw76crS1bFaEcS7JfTGUsF9YRlSF5TkAY3jON9NPKC0uTf8AbaWhSeYQkDa7VUs0/EM/Rcy2JfZakqf2gHFY3ZSRw9lcmm6oylL3lDRwrZRjH1hiGyWOFdItykGY6y1FUdhwgH0ME5UMdVdjZrVNskmdaJMlTkUEuIfAGQBngBu3cK308ExNPaljuuN84gLRuV+kQgjd11rpN5CdN38LWlKi2dkE7z6B4U85TzKSfDQkVDCTXKZzttliptHnS7uvpYWrZabYTlS9+M8Ow/Oud5s7EaDHuVvecdhvK2cOpwpB6j7j/Wn2z3CZN0vFZsUhlE+LhDrK8ZUkZ4Z7jmm/VciczbmI1yujT0pxSVLjNNp9DG/JUN/V1ZqNTsdnP3wSOFarzj65Otx03a7W6hc+5ONsqR6KcArUrpxgcBu6OmoPPOQ33/hUv5Q30uXOJsOJWkR/okHB2j/SobLOdjvqelScN0nyQXuKs2xXBftFFFY5uBRRRQBqVYPRRtUy6uZZetzIeaQvE2JjaGcZfbSfeCQesEioFGS4nUCoyXnAwm6+WhG0oYWZ5j44/o7CeHDJNPGG5ZyK5YLXyeyo3fr0ClbEdYDQ/WOA8ewdlJtd3560RW2mG886nJO1jdnGKrWXdJksnnHilAO5CNwFWNPRu/kyrqNRs/ih/mylSFYGQ2OA66TUw8+961fiNHPvetX4jWksLgzG23lj7RTFz73rV+I0c+961fiNdycH2imLn3vWr8Ro5971q/EaMgPuKKYufe9avxGjn3vWr8RoyA+9GKMUxc+961fiNHPvetX4jRkB97t3VRgHiKYufe9avxGjn3vWr8RoyA9qQleNpKTjrFclxGVfQwfsmmnn3vWr8Ro5971q/EaMnGsjiqFg5Qvf0ZHD3VyVFeTwCVew0j5971q/EaOfe9avxGu7hdiO6gpG5SVDurg+c7NHPvetX4jWi1FW9Rya45ZRxQ95P//Z"/>
          <p:cNvSpPr>
            <a:spLocks noChangeAspect="1" noChangeArrowheads="1"/>
          </p:cNvSpPr>
          <p:nvPr/>
        </p:nvSpPr>
        <p:spPr bwMode="auto">
          <a:xfrm>
            <a:off x="54769" y="-649817"/>
            <a:ext cx="1285875" cy="13716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30" name="AutoShape 6" descr="data:image/jpg;base64,/9j/4AAQSkZJRgABAQAAAQABAAD/2wBDAAkGBwgHBgkIBwgKCgkLDRYPDQwMDRsUFRAWIB0iIiAdHx8kKDQsJCYxJx8fLT0tMTU3Ojo6Iys/RD84QzQ5Ojf/2wBDAQoKCg0MDRoPDxo3JR8lNzc3Nzc3Nzc3Nzc3Nzc3Nzc3Nzc3Nzc3Nzc3Nzc3Nzc3Nzc3Nzc3Nzc3Nzc3Nzc3Nzf/wAARCAB9ANADASIAAhEBAxEB/8QAHAAAAQQDAQAAAAAAAAAAAAAAAAQFBgcBAgMI/8QARxAAAQMDAQMHCAUJCAMBAAAAAQIDBAAFEQYSITEHE0FRYYGSFBUiU3GRsdFCUmKhwRYkMjNUcpPS4RcjNUR0gpSyNkWi8P/EABoBAAIDAQEAAAAAAAAAAAAAAAACAwQFAQb/xAAmEQACAgEEAgMAAgMAAAAAAAAAAQIDEQQSMVETIRRBYSKBQlJi/9oADAMBAAIRAxEAPwCtqKxTha7JdLw4UWu3yJRG4ltHoj2q4DvNehbUVlmQk3wIKKmCOTHVq0bXm5CfsqkNg/GkM/QmqIKVKes0lSRxLOHf+pJ+6kV1b/yQ3jn0R2isuIU04W3EqQ4OKVDBHtBrFSZEaaCinm36T1BcojcuDaJT8dzOw4gDCsHG7J6xXdeiNUNoUtdjmBKQSThO4DvpPJDOMjbJdEfrFZxuB66XWmzXK8vLatcN2U42naUlvGQM4zvpm0llnEmxDRUhOhtUj/0M3wj51qdEapHGxTcfuD50vlh2juyXRH6zS+fZLrbklU+2TIyfrOsKSPfjFN4pk0+DjTXJmijFFdOBRQKk+htGy9Vz/pMwGlDn5GOH2U9avhnJ6is5qC3MaMXJ4QaF0dL1XcMDaZgMq/v5GOH2U9aj93E9voa022JaIDUGAwhmO0MJQn4k9J7TWbVbIlpgswreylmOynZQgfE9ZPEnppZWNffK1/ho1VKC/QoooqAlCiiigAooooA898mWjUanuDsidtebohAcSNxdWd4TnoGN5xv4ddX5Dix4UdEeIy2wy2MIbbSEpSOwCoRyKpbToxJbxtKlOlw9uQB9wFTiWh1yM6iO5zTykKShZGdlWNxx04NWdTZKdjT4RDTBRgmjoVoTgEpHVk1nd015l1TZNQ2iatV9RJUoqP52VqWhw9YX29W49lcbRqi92dwLt10ktpB/VlZWg+1KsipVot0cxlkR6hJ4aLS5bbhbo9rZhKix3rlJOUOKQCtlsHeoHiMncO/qqnIMR2dMYhxk7Tz7iW2x9pRwPjSm/wB6m3+5uXC4rSp5YCcIGEpSBgADoHzNTHkXsvl+pV3B1GWbe3tAn1ishPuG0fdVqMfj0vPJXk/LYsF2WiAza7ZFgRwA1HaS2n2AYz38aV7qOFcIMxi4Q2ZcRwOMPJCkLHSDWO8v2zQXr0ebdd2fzHqqfDSnZZLnOs/uL3gd28d1S3kI/wAfuf8ApE/96d+XOzc5Eg3lpO9lRjvEfVVvSe4gj/dTTyEf4/c/9In/AL1qSn5NLllKMdt2C66KFcDXm7XFxnM6zvIZmymwmWsJCH1JCfZg1Rpp8rwmWrbFWss9IEJIIIBB4jrquOUPk6hz4T9yskZEee0krU02MIfA4jZHBXURx4HrCbkc1Rcrs5Mtl0fXJ5ltLrTzhysDOCknp4jGe2rRPCh76LMZ4DEbYZaPI9FOeqYqIepbrGaGG2pjqEADgNo4HurawWhd0lDnApMRBHOrScEj6oyCM/Ctl2JQ3MzlBuWEOehNGy9VzvpM29ojn5AH/wAp61H7hvPUfQ1qtsS029mDAYSzHaGEoT8T1k9JqMWLUlltsFqExDdhsNJwlCQFDtOeJJ6zvNSKLfLZKIDM1kqPBKlbJ9xrHvvdsvw0KqlBfo4VmtQsKGQcg8COFZzmoCUzRRRQAUUUUAFFFFAFC8lOs2NPSXrddF7ECSvbS6eDTnDJ+yRjf0Yq9WXEPtpcbWlaFDKVJOQR1g15Kp7sGq73p47NsnOIZzksOem3n908O7Famo0nke6PJRq1G1YkenFtocSUrSFJPEEZBqI3/k305dwpaYghSDwdiYRv7U/on3VFLHyyIWpDd8tuxncX4iioe3YO/wBxNWnBmR58RmXEdS7HeQFtrTwUk8DVGUbaXngtKULF2ecNY6PuGlJSESiHYzueZkoGEr7CPons+81cnJRZvNGkYy3E4fmnylzdvwoDZHhA99Pup7FH1FaHbdLA2FqSoKxkpIIOR9476dEIS2hKUjCUjAHUKe3UuytRfIkKVCTaI/ygXY2bSVxlIVsulvmmt+PTX6I92c91R7kVuvlullwFqy5BeKACd/Nq9JP37Q7qX8p2mrtqe2xItqdjoS06XHUPLKds4wnBAPWaauTHRV80vc5Mi4uRBGfZ2FNtOFStoEEHgPte+iOzwP37BuXlXRNdT2lF7sE62rx+cNFKSfoq4pPcQKqnkNQtrUd1bdSUOIihK0niCHMEe+rpO8bqg1hs3mnlOvTjadlidDTIR1bRXhY8W/8A3ClqsxXKA04/zUicnhVS6j5Krnd9QT7g3cojTUp9TqUqQsqSD19FW10U2v6gs0d5bD92gtOtnC0LkJSUnqIJpKrJweYcjTjGSxIZ9C6LiaRjvbDxky5GOdeKdncOCQOgbz01JZchqLGdkSFhDTSStajwSkDJPuqP3HXul4CFKcvMZxQ+hHPOqPcnNV5qLVszW5Vb7e25CsoP984rHOP9IT1Adm/t6qfZOb3z47F3RitsSGtxHtTXybPUFNsPSFuuK6tpROyOs4I9lTOOw1FZQyw2ENoGEpHRRHYajMoZYQENoGEpFdKLrnZ6+kdrqUPf2FHZ0V2bivupCkNkg8DwrfyGT6o+8VHtk/obfHs0jy5MY/m8h1r9xZHwp2j6ru7Awp9Dw6nUD4jFNnkMn1R94o8hk+qPvFGyXQb49kpja4IGJULO/wDSaX29R+dOsXVlpfA23lMHGcOox94yKgPkMn1R94o8hk+qPvFc2S6DfHstSPMjSUgx5DTo+wsGlFVGIUpJ2ktEKHAgjPxpfFl3yLjmZD4SPoqWFD3GjZLoN8eyzaKhEXUt5aCUyIrL46SfRJ9xx91OsbVDCgVTYzkVKQSVlQUkAezf91GyXQb49lQ8kumk3zUCpcppK4UEbSkrTlK3DnZTg9W8n2Cp7feSWx3B0u29163LJyUN4W34Tw7jVc6I1/M0oyYqYjMmEtwrUj9BwE4yQrp4cCO+rMtvKtpmWkGU5IhLPFLzJI8Scir+oV6s3R4KtXicMMj7XIsOdHP30lvO/YjYUe8qxVo2q3x7Vbo8CGkpYjthtAJycDrPXTF/aFpPZ2vPcbHsVn4VH77yu2aI0pNnaenv49ElJbbB7Sd57h31Xl57fUkyZeKHBZFB4VXtr5U9Pot0cXKc8uZsAvFERYTtneQN3AcB7K0vXKpYDaJibZIkLmllQYCo60jbI3byMcaRUWZxgbywxnJN4l4ts3Pkc+K/gkENvJJBHEYzW8q5QYiCuXMjspHS46lPxNeUMDOeJ6yN9Z3dQ91W/gf9Ff5X4etWHm5DLbzK0uNuJCkLSchQIyCOysGO0ZCZBQOdSgoC+nZJBI94FVZoPlHs9s0xEgXl95EmNtNjYZUsFAPonIHVu7qkH9qulP2qT/xV/KqkqLE2sMnVsGuSbnga8y69/wDNL1u/zi6uM8qmlSD+dSf+Kv5VVE6GjVGq7nPjKULc7IUvnSkpKgegA9PwqzpYupuU1hEVzViSiNNis7l0eycojIOFufgO2p7HYajMIZYQENoGAkVmOy3GZQywgIbQMJSOit6gvvdz/CWqpQX6ZpXDihaS6+QlpO/0t2aIkVKhz76glpPpZO7P9KST7gZKuba3Mp4D63aflT6fTuby+CLUahQWFyKJF0cLmIxCGwMD0ePb2VzFyl+sHhFIUmtga0fGl6MzySbzkW+c5frB4RR5yl+sHhFI6zS7UOpMV+cZP1x4R8qz5wk/XHhHypHWa5tQ25ivzhJ+uPCKz5wk/XHhFJKK5tR3LFfnCT9ceEU23qZIeaQ2tz0CckAAZxwzXekF14N9/wCFCSyLNvBXlFWTK5Hru0SWZ0Z9I4bKCknuJ/GmqVyd3KLnyha2x1mMSPeFYpvl09k/gs6IXWKlX5HLzuno/gn+aj8jl/t6P4J/mo+XT2Hgs6IrWalP5HL/AG9H8E/zUfkcv9vR/BP81Hyqf9jngs6ItRUp/I5f7ej+Cf5qPyOX+3o/gn+aj5VPZ3wWdEWoqU/kcv8Ab0fwT/NWUaOPOJLk4FGfSCWsEjsJJo+XV2C09nQ02KyuXV7aJUiMg4W4Ok/VH/7dU+YYajMpZYQENoGEpA4ChhhqOyhlhtKG0DCUjorfurNvvdr/AAu1VKtfodlLIsVJRz8ghLSd+84z7azFjJCPKJPosp9L0ukdZ7KZrvdlTnObayiMn9FP1u0/KpNPpnY8vgr6rVRqWFydrndDMUG2gUR0ncPrdp+VJEKpMk9NdUqrWUVFYRjb3J5YqSqtwaTpVXVKqVodM6A1tWlZzSYJEzaisZrNLgfJmisUVzB1MzSG58G+/wDCltIbmdzff+FCQSfoviiiisU2xHKtcGWMSIbK+0oGffTTJ0da3iS0HWD9heR7jmpFRQBB5Wh30g+SzG19jiNn7xn4U0ydNXaPnMQuJ62lBX9as6sYoAp95h1hRS+0ttQ6FpKT99c6uJxpDqdl1CVp6lDIpsk6ctMnJXDQknpbyn7huoArCip1K0RFUcxZTrXYsBY/CmiTo64tZLK2H09itk+4/OugR2lkWMgNKkSiEspGfS3d5rdmDzCluTQlCWs7QJ6und0VGb9eV3FzmWspioPopO4qPWfwFXNNpnY8vgo6vVqqOFyb3q9KuDnNs5RFSfRT0q7T8qb0qpMDvrqlVbKiorCPPSslOWZClKq6pVUgtuiZ063xpyZsNtp9AWkOKUCM91YuejrnboipYUxJYQMrUwokpHScEcPZUHnrzjJaWntUd2PQypVXRKqTJVW6VVIxFIVBVbg0nSqlCY8gxzIDDhYSdku7B2Qeonh0ikePslTM5oBrQKFbA1xodM3zRWmayDvpcHUzakVy4N9/4UrJpHcd4b7/AMKHEG/RfNFFFYRvhRRRQAUUUUAFFFYJ40ABqN328jC48ZwBAH944Dx7AfxrF8vQKVx4qwGx+scB49gqFTJZkK2U5DQO4dJq5p9O5PcynqNQorCMzJRkHZRuaByB10icZad/WNoV7RW9FaSWODLk9zyxE5a4q84QUfuGky7OQctPdyx8qdqKbeyN1Rf0SS52OddtD2WLCbQ460EqWCsJGNkjp9tb6XtsjSltuEq+uNtx1pGGQvaBO/uycgYFb3WSpvSds5h9SFjZBCFkH9E8cVGHXXXiC86twgbttRPxqlCE7IuLeFn+y9Y4VzUkveP6NbfD06za2JN1uLq5D3+WiqSS2PtV0vlgbt023+TvLdhztktqWnC0gkZz24UKmDMdTdiiL06iGhRSPKHVBIUk435J7c0j1U0iS3YFCTz5acSFOJUDtH0N59xojdJz59exXp4qHCz6G276atVncc8sua0hTZMdrAK1KAPHA3DOBw76crS1bFaEcS7JfTGUsF9YRlSF5TkAY3jON9NPKC0uTf8AbaWhSeYQkDa7VUs0/EM/Rcy2JfZakqf2gHFY3ZSRw9lcmm6oylL3lDRwrZRjH1hiGyWOFdItykGY6y1FUdhwgH0ME5UMdVdjZrVNskmdaJMlTkUEuIfAGQBngBu3cK308ExNPaljuuN84gLRuV+kQgjd11rpN5CdN38LWlKi2dkE7z6B4U85TzKSfDQkVDCTXKZzttliptHnS7uvpYWrZabYTlS9+M8Ow/Oud5s7EaDHuVvecdhvK2cOpwpB6j7j/Wn2z3CZN0vFZsUhlE+LhDrK8ZUkZ4Z7jmm/VciczbmI1yujT0pxSVLjNNp9DG/JUN/V1ZqNTsdnP3wSOFarzj65Otx03a7W6hc+5ONsqR6KcArUrpxgcBu6OmoPPOQ33/hUv5Q30uXOJsOJWkR/okHB2j/SobLOdjvqelScN0nyQXuKs2xXBftFFFY5uBRRRQBqVYPRRtUy6uZZetzIeaQvE2JjaGcZfbSfeCQesEioFGS4nUCoyXnAwm6+WhG0oYWZ5j44/o7CeHDJNPGG5ZyK5YLXyeyo3fr0ClbEdYDQ/WOA8ewdlJtd3560RW2mG886nJO1jdnGKrWXdJksnnHilAO5CNwFWNPRu/kyrqNRs/ih/mylSFYGQ2OA66TUw8+961fiNHPvetX4jWksLgzG23lj7RTFz73rV+I0c+961fiNdycH2imLn3vWr8Ro5971q/EaMgPuKKYufe9avxGjn3vWr8RoyA+9GKMUxc+961fiNHPvetX4jRkB97t3VRgHiKYufe9avxGjn3vWr8RoyA9qQleNpKTjrFclxGVfQwfsmmnn3vWr8Ro5971q/EaMnGsjiqFg5Qvf0ZHD3VyVFeTwCVew0j5971q/EaOfe9avxGu7hdiO6gpG5SVDurg+c7NHPvetX4jWi1FW9Rya45ZRxQ95P//Z"/>
          <p:cNvSpPr>
            <a:spLocks noChangeAspect="1" noChangeArrowheads="1"/>
          </p:cNvSpPr>
          <p:nvPr/>
        </p:nvSpPr>
        <p:spPr bwMode="auto">
          <a:xfrm>
            <a:off x="54769" y="-649817"/>
            <a:ext cx="1285875" cy="13716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032" name="Picture 8" descr="http://www.alseda.com/imgs/logo/sap_partner_logo.gif"/>
          <p:cNvPicPr>
            <a:picLocks noChangeAspect="1" noChangeArrowheads="1"/>
          </p:cNvPicPr>
          <p:nvPr/>
        </p:nvPicPr>
        <p:blipFill>
          <a:blip r:embed="rId4" cstate="print"/>
          <a:srcRect/>
          <a:stretch>
            <a:fillRect/>
          </a:stretch>
        </p:blipFill>
        <p:spPr bwMode="auto">
          <a:xfrm>
            <a:off x="5328466" y="7543800"/>
            <a:ext cx="1529534" cy="10922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6"/>
          <p:cNvPicPr>
            <a:picLocks noChangeAspect="1" noChangeArrowheads="1"/>
          </p:cNvPicPr>
          <p:nvPr/>
        </p:nvPicPr>
        <p:blipFill>
          <a:blip r:embed="rId2" cstate="print"/>
          <a:srcRect l="1178" r="4060" b="2440"/>
          <a:stretch>
            <a:fillRect/>
          </a:stretch>
        </p:blipFill>
        <p:spPr bwMode="auto">
          <a:xfrm>
            <a:off x="171450" y="7543800"/>
            <a:ext cx="1316677" cy="1219199"/>
          </a:xfrm>
          <a:prstGeom prst="rect">
            <a:avLst/>
          </a:prstGeom>
          <a:noFill/>
          <a:ln w="9525">
            <a:noFill/>
            <a:miter lim="800000"/>
            <a:headEnd/>
            <a:tailEnd/>
          </a:ln>
          <a:effectLst>
            <a:outerShdw blurRad="190500" dist="127000" dir="2700000" algn="tl" rotWithShape="0">
              <a:prstClr val="black">
                <a:alpha val="40000"/>
              </a:prstClr>
            </a:outerShdw>
          </a:effectLst>
        </p:spPr>
      </p:pic>
      <p:sp>
        <p:nvSpPr>
          <p:cNvPr id="5" name="TextBox 4"/>
          <p:cNvSpPr txBox="1"/>
          <p:nvPr/>
        </p:nvSpPr>
        <p:spPr>
          <a:xfrm>
            <a:off x="1676400" y="7467600"/>
            <a:ext cx="3543300" cy="1200329"/>
          </a:xfrm>
          <a:prstGeom prst="rect">
            <a:avLst/>
          </a:prstGeom>
          <a:noFill/>
        </p:spPr>
        <p:txBody>
          <a:bodyPr wrap="square" rtlCol="0">
            <a:spAutoFit/>
          </a:bodyPr>
          <a:lstStyle/>
          <a:p>
            <a:r>
              <a:rPr lang="en-US" sz="1200" dirty="0" smtClean="0"/>
              <a:t>Column5 is trusted by more companies globally to deliver high value solutions featuring SAP’s Business Analytics portfolio. Our team offers visionary services that maximize the business value your company can realize from these powerful products. Contact us today for more information.</a:t>
            </a:r>
            <a:endParaRPr lang="en-US" sz="1200" dirty="0"/>
          </a:p>
        </p:txBody>
      </p:sp>
      <p:pic>
        <p:nvPicPr>
          <p:cNvPr id="6" name="Picture 8" descr="http://www.alseda.com/imgs/logo/sap_partner_logo.gif"/>
          <p:cNvPicPr>
            <a:picLocks noChangeAspect="1" noChangeArrowheads="1"/>
          </p:cNvPicPr>
          <p:nvPr/>
        </p:nvPicPr>
        <p:blipFill>
          <a:blip r:embed="rId3" cstate="print"/>
          <a:srcRect/>
          <a:stretch>
            <a:fillRect/>
          </a:stretch>
        </p:blipFill>
        <p:spPr bwMode="auto">
          <a:xfrm>
            <a:off x="5257800" y="7598212"/>
            <a:ext cx="1453334" cy="1037788"/>
          </a:xfrm>
          <a:prstGeom prst="rect">
            <a:avLst/>
          </a:prstGeom>
          <a:noFill/>
        </p:spPr>
      </p:pic>
      <p:sp>
        <p:nvSpPr>
          <p:cNvPr id="7" name="TextBox 6"/>
          <p:cNvSpPr txBox="1"/>
          <p:nvPr/>
        </p:nvSpPr>
        <p:spPr>
          <a:xfrm>
            <a:off x="1295400" y="3581400"/>
            <a:ext cx="3996992" cy="1754326"/>
          </a:xfrm>
          <a:prstGeom prst="rect">
            <a:avLst/>
          </a:prstGeom>
          <a:noFill/>
        </p:spPr>
        <p:txBody>
          <a:bodyPr wrap="none" rtlCol="0">
            <a:spAutoFit/>
          </a:bodyPr>
          <a:lstStyle/>
          <a:p>
            <a:pPr>
              <a:buFont typeface="Wingdings" pitchFamily="2" charset="2"/>
              <a:buChar char="ü"/>
            </a:pPr>
            <a:r>
              <a:rPr lang="en-US" dirty="0" smtClean="0"/>
              <a:t> Most BPC certified resources globally</a:t>
            </a:r>
          </a:p>
          <a:p>
            <a:pPr>
              <a:buFont typeface="Wingdings" pitchFamily="2" charset="2"/>
              <a:buChar char="ü"/>
            </a:pPr>
            <a:r>
              <a:rPr lang="en-US" dirty="0"/>
              <a:t> </a:t>
            </a:r>
            <a:r>
              <a:rPr lang="en-US" dirty="0" smtClean="0"/>
              <a:t>Comprehensive Application Reviews</a:t>
            </a:r>
          </a:p>
          <a:p>
            <a:pPr>
              <a:buFont typeface="Wingdings" pitchFamily="2" charset="2"/>
              <a:buChar char="ü"/>
            </a:pPr>
            <a:r>
              <a:rPr lang="en-US" dirty="0"/>
              <a:t> </a:t>
            </a:r>
            <a:r>
              <a:rPr lang="en-US" dirty="0" smtClean="0"/>
              <a:t>Formal BPC Training Courses</a:t>
            </a:r>
          </a:p>
          <a:p>
            <a:pPr>
              <a:buFont typeface="Wingdings" pitchFamily="2" charset="2"/>
              <a:buChar char="ü"/>
            </a:pPr>
            <a:r>
              <a:rPr lang="en-US" dirty="0"/>
              <a:t> </a:t>
            </a:r>
            <a:r>
              <a:rPr lang="en-US" dirty="0" smtClean="0"/>
              <a:t>Solution Accelerators</a:t>
            </a:r>
          </a:p>
          <a:p>
            <a:pPr>
              <a:buFont typeface="Wingdings" pitchFamily="2" charset="2"/>
              <a:buChar char="ü"/>
            </a:pPr>
            <a:r>
              <a:rPr lang="en-US" dirty="0"/>
              <a:t> </a:t>
            </a:r>
            <a:r>
              <a:rPr lang="en-US" dirty="0" smtClean="0"/>
              <a:t>Support for SAP’s entire EPM portfolio</a:t>
            </a:r>
          </a:p>
          <a:p>
            <a:pPr>
              <a:buFont typeface="Wingdings" pitchFamily="2" charset="2"/>
              <a:buChar char="ü"/>
            </a:pPr>
            <a:r>
              <a:rPr lang="en-US" dirty="0"/>
              <a:t> </a:t>
            </a:r>
            <a:r>
              <a:rPr lang="en-US" dirty="0" smtClean="0"/>
              <a:t>Top in house technical staff</a:t>
            </a:r>
          </a:p>
        </p:txBody>
      </p:sp>
      <p:sp>
        <p:nvSpPr>
          <p:cNvPr id="8" name="TextBox 7"/>
          <p:cNvSpPr txBox="1"/>
          <p:nvPr/>
        </p:nvSpPr>
        <p:spPr>
          <a:xfrm>
            <a:off x="0" y="609600"/>
            <a:ext cx="6858000" cy="1508105"/>
          </a:xfrm>
          <a:prstGeom prst="rect">
            <a:avLst/>
          </a:prstGeom>
          <a:noFill/>
        </p:spPr>
        <p:txBody>
          <a:bodyPr wrap="square" rtlCol="0">
            <a:spAutoFit/>
          </a:bodyPr>
          <a:lstStyle/>
          <a:p>
            <a:r>
              <a:rPr lang="en-US" sz="2800" dirty="0" smtClean="0"/>
              <a:t>WHEN PROJECT SUCCESS IS YOUR PRIORITY…</a:t>
            </a:r>
          </a:p>
          <a:p>
            <a:endParaRPr lang="en-US" sz="2800" dirty="0"/>
          </a:p>
          <a:p>
            <a:r>
              <a:rPr lang="en-US" sz="2800" dirty="0" smtClean="0"/>
              <a:t>	    </a:t>
            </a:r>
            <a:r>
              <a:rPr lang="en-US" sz="3600" dirty="0" smtClean="0"/>
              <a:t>CHOOSE COLUMN5</a:t>
            </a:r>
            <a:endParaRPr lang="en-US" sz="2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4010</TotalTime>
  <Words>147</Words>
  <Application>Microsoft Office PowerPoint</Application>
  <PresentationFormat>On-screen Show (4:3)</PresentationFormat>
  <Paragraphs>25</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Slide 1</vt:lpstr>
      <vt:lpstr>Slide 2</vt:lpstr>
    </vt:vector>
  </TitlesOfParts>
  <Company>Column 5 Consulting, LLC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David</dc:creator>
  <cp:lastModifiedBy>AutoBVT</cp:lastModifiedBy>
  <cp:revision>7</cp:revision>
  <dcterms:created xsi:type="dcterms:W3CDTF">2011-04-29T22:14:25Z</dcterms:created>
  <dcterms:modified xsi:type="dcterms:W3CDTF">2011-05-02T17:07:08Z</dcterms:modified>
</cp:coreProperties>
</file>