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046" y="-96"/>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9FD75F-B6CC-4A28-8C95-AA3A28D03736}" type="datetimeFigureOut">
              <a:rPr lang="en-US" smtClean="0"/>
              <a:pPr/>
              <a:t>4/29/2011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9FD75F-B6CC-4A28-8C95-AA3A28D03736}" type="datetimeFigureOut">
              <a:rPr lang="en-US" smtClean="0"/>
              <a:pPr/>
              <a:t>4/29/2011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9FD75F-B6CC-4A28-8C95-AA3A28D03736}" type="datetimeFigureOut">
              <a:rPr lang="en-US" smtClean="0"/>
              <a:pPr/>
              <a:t>4/29/2011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9FD75F-B6CC-4A28-8C95-AA3A28D03736}" type="datetimeFigureOut">
              <a:rPr lang="en-US" smtClean="0"/>
              <a:pPr/>
              <a:t>4/29/2011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9FD75F-B6CC-4A28-8C95-AA3A28D03736}" type="datetimeFigureOut">
              <a:rPr lang="en-US" smtClean="0"/>
              <a:pPr/>
              <a:t>4/29/2011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9FD75F-B6CC-4A28-8C95-AA3A28D03736}" type="datetimeFigureOut">
              <a:rPr lang="en-US" smtClean="0"/>
              <a:pPr/>
              <a:t>4/29/2011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9FD75F-B6CC-4A28-8C95-AA3A28D03736}" type="datetimeFigureOut">
              <a:rPr lang="en-US" smtClean="0"/>
              <a:pPr/>
              <a:t>4/29/2011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9FD75F-B6CC-4A28-8C95-AA3A28D03736}" type="datetimeFigureOut">
              <a:rPr lang="en-US" smtClean="0"/>
              <a:pPr/>
              <a:t>4/29/2011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9FD75F-B6CC-4A28-8C95-AA3A28D03736}" type="datetimeFigureOut">
              <a:rPr lang="en-US" smtClean="0"/>
              <a:pPr/>
              <a:t>4/29/2011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9FD75F-B6CC-4A28-8C95-AA3A28D03736}" type="datetimeFigureOut">
              <a:rPr lang="en-US" smtClean="0"/>
              <a:pPr/>
              <a:t>4/29/2011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9FD75F-B6CC-4A28-8C95-AA3A28D03736}" type="datetimeFigureOut">
              <a:rPr lang="en-US" smtClean="0"/>
              <a:pPr/>
              <a:t>4/29/2011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2E9FD75F-B6CC-4A28-8C95-AA3A28D03736}" type="datetimeFigureOut">
              <a:rPr lang="en-US" smtClean="0"/>
              <a:pPr/>
              <a:t>4/29/2011</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BFAFD40-080B-4EA4-AB95-F2708FBC6B3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olumn5.com/"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p:cNvPicPr>
            <a:picLocks noChangeAspect="1" noChangeArrowheads="1"/>
          </p:cNvPicPr>
          <p:nvPr/>
        </p:nvPicPr>
        <p:blipFill>
          <a:blip r:embed="rId2" cstate="print"/>
          <a:srcRect l="1178" r="4060" b="2440"/>
          <a:stretch>
            <a:fillRect/>
          </a:stretch>
        </p:blipFill>
        <p:spPr bwMode="auto">
          <a:xfrm>
            <a:off x="171450" y="7620000"/>
            <a:ext cx="1234385" cy="1142999"/>
          </a:xfrm>
          <a:prstGeom prst="rect">
            <a:avLst/>
          </a:prstGeom>
          <a:noFill/>
          <a:ln w="9525">
            <a:noFill/>
            <a:miter lim="800000"/>
            <a:headEnd/>
            <a:tailEnd/>
          </a:ln>
          <a:effectLst>
            <a:outerShdw blurRad="190500" dist="127000" dir="2700000" algn="tl" rotWithShape="0">
              <a:prstClr val="black">
                <a:alpha val="40000"/>
              </a:prstClr>
            </a:outerShdw>
          </a:effectLst>
        </p:spPr>
      </p:pic>
      <p:sp>
        <p:nvSpPr>
          <p:cNvPr id="5" name="TextBox 4"/>
          <p:cNvSpPr txBox="1"/>
          <p:nvPr/>
        </p:nvSpPr>
        <p:spPr>
          <a:xfrm>
            <a:off x="1676400" y="7467600"/>
            <a:ext cx="3543300" cy="1384995"/>
          </a:xfrm>
          <a:prstGeom prst="rect">
            <a:avLst/>
          </a:prstGeom>
          <a:noFill/>
        </p:spPr>
        <p:txBody>
          <a:bodyPr wrap="square" rtlCol="0">
            <a:spAutoFit/>
          </a:bodyPr>
          <a:lstStyle/>
          <a:p>
            <a:r>
              <a:rPr lang="en-US" sz="1200" dirty="0" smtClean="0"/>
              <a:t>Column5 is trusted by more companies globally to deliver high value solutions featuring SAP’s Business Analytics portfolio. Our team offers visionary services that maximize the business value your company can realize from these powerful software applications. Contact us today for more information. 1-800-360-7839   </a:t>
            </a:r>
            <a:r>
              <a:rPr lang="en-US" sz="1200" dirty="0" smtClean="0">
                <a:hlinkClick r:id="rId3"/>
              </a:rPr>
              <a:t>www.column5.com</a:t>
            </a:r>
            <a:r>
              <a:rPr lang="en-US" sz="1200" dirty="0" smtClean="0"/>
              <a:t> </a:t>
            </a:r>
            <a:endParaRPr lang="en-US" sz="1200" dirty="0"/>
          </a:p>
        </p:txBody>
      </p:sp>
      <p:pic>
        <p:nvPicPr>
          <p:cNvPr id="6" name="Picture 8" descr="http://www.alseda.com/imgs/logo/sap_partner_logo.gif"/>
          <p:cNvPicPr>
            <a:picLocks noChangeAspect="1" noChangeArrowheads="1"/>
          </p:cNvPicPr>
          <p:nvPr/>
        </p:nvPicPr>
        <p:blipFill>
          <a:blip r:embed="rId4" cstate="print"/>
          <a:srcRect/>
          <a:stretch>
            <a:fillRect/>
          </a:stretch>
        </p:blipFill>
        <p:spPr bwMode="auto">
          <a:xfrm>
            <a:off x="5257800" y="7598212"/>
            <a:ext cx="1453334" cy="1037788"/>
          </a:xfrm>
          <a:prstGeom prst="rect">
            <a:avLst/>
          </a:prstGeom>
          <a:noFill/>
        </p:spPr>
      </p:pic>
      <p:sp>
        <p:nvSpPr>
          <p:cNvPr id="7" name="TextBox 6"/>
          <p:cNvSpPr txBox="1"/>
          <p:nvPr/>
        </p:nvSpPr>
        <p:spPr>
          <a:xfrm>
            <a:off x="365760" y="3655874"/>
            <a:ext cx="6112507" cy="1754326"/>
          </a:xfrm>
          <a:prstGeom prst="rect">
            <a:avLst/>
          </a:prstGeom>
          <a:noFill/>
        </p:spPr>
        <p:txBody>
          <a:bodyPr wrap="none" rtlCol="0">
            <a:spAutoFit/>
          </a:bodyPr>
          <a:lstStyle/>
          <a:p>
            <a:pPr>
              <a:buFont typeface="Wingdings" pitchFamily="2" charset="2"/>
              <a:buChar char="ü"/>
            </a:pPr>
            <a:r>
              <a:rPr lang="en-US" dirty="0" smtClean="0"/>
              <a:t> Most BPC certified resources globally</a:t>
            </a:r>
          </a:p>
          <a:p>
            <a:pPr>
              <a:buFont typeface="Wingdings" pitchFamily="2" charset="2"/>
              <a:buChar char="ü"/>
            </a:pPr>
            <a:r>
              <a:rPr lang="en-US" dirty="0"/>
              <a:t> </a:t>
            </a:r>
            <a:r>
              <a:rPr lang="en-US" dirty="0" smtClean="0"/>
              <a:t>Comprehensive Functional and Technical Application Reviews</a:t>
            </a:r>
          </a:p>
          <a:p>
            <a:pPr>
              <a:buFont typeface="Wingdings" pitchFamily="2" charset="2"/>
              <a:buChar char="ü"/>
            </a:pPr>
            <a:r>
              <a:rPr lang="en-US" dirty="0"/>
              <a:t> </a:t>
            </a:r>
            <a:r>
              <a:rPr lang="en-US" dirty="0" smtClean="0"/>
              <a:t>Formal BPC Training Courses</a:t>
            </a:r>
          </a:p>
          <a:p>
            <a:pPr>
              <a:buFont typeface="Wingdings" pitchFamily="2" charset="2"/>
              <a:buChar char="ü"/>
            </a:pPr>
            <a:r>
              <a:rPr lang="en-US" dirty="0"/>
              <a:t> </a:t>
            </a:r>
            <a:r>
              <a:rPr lang="en-US" dirty="0" smtClean="0"/>
              <a:t>Industry Solution Accelerators and Starter Kits</a:t>
            </a:r>
          </a:p>
          <a:p>
            <a:pPr>
              <a:buFont typeface="Wingdings" pitchFamily="2" charset="2"/>
              <a:buChar char="ü"/>
            </a:pPr>
            <a:r>
              <a:rPr lang="en-US" dirty="0"/>
              <a:t> </a:t>
            </a:r>
            <a:r>
              <a:rPr lang="en-US" dirty="0" smtClean="0"/>
              <a:t>Support for SAP’s entire Business Analytics portfolio</a:t>
            </a:r>
          </a:p>
          <a:p>
            <a:pPr>
              <a:buFont typeface="Wingdings" pitchFamily="2" charset="2"/>
              <a:buChar char="ü"/>
            </a:pPr>
            <a:r>
              <a:rPr lang="en-US" dirty="0"/>
              <a:t> </a:t>
            </a:r>
            <a:r>
              <a:rPr lang="en-US" dirty="0" smtClean="0"/>
              <a:t>Top in-house technical staff</a:t>
            </a:r>
          </a:p>
        </p:txBody>
      </p:sp>
      <p:sp>
        <p:nvSpPr>
          <p:cNvPr id="8" name="TextBox 7"/>
          <p:cNvSpPr txBox="1"/>
          <p:nvPr/>
        </p:nvSpPr>
        <p:spPr>
          <a:xfrm>
            <a:off x="0" y="609600"/>
            <a:ext cx="6858000" cy="1508105"/>
          </a:xfrm>
          <a:prstGeom prst="rect">
            <a:avLst/>
          </a:prstGeom>
          <a:noFill/>
        </p:spPr>
        <p:txBody>
          <a:bodyPr wrap="square" rtlCol="0">
            <a:spAutoFit/>
          </a:bodyPr>
          <a:lstStyle/>
          <a:p>
            <a:r>
              <a:rPr lang="en-US" sz="2800" dirty="0" smtClean="0"/>
              <a:t>WHEN PROJECT SUCCESS IS YOUR PRIORITY…</a:t>
            </a:r>
          </a:p>
          <a:p>
            <a:endParaRPr lang="en-US" sz="2800" dirty="0"/>
          </a:p>
          <a:p>
            <a:r>
              <a:rPr lang="en-US" sz="2800" dirty="0" smtClean="0"/>
              <a:t>	    </a:t>
            </a:r>
            <a:r>
              <a:rPr lang="en-US" sz="3600" dirty="0" smtClean="0"/>
              <a:t>CHOOSE COLUMN5</a:t>
            </a:r>
            <a:endParaRPr 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TotalTime>
  <Words>92</Words>
  <Application>Microsoft Office PowerPoint</Application>
  <PresentationFormat>On-screen Show (4:3)</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Column 5 Consulting, LLC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dc:creator>
  <cp:lastModifiedBy>AutoBVT</cp:lastModifiedBy>
  <cp:revision>10</cp:revision>
  <dcterms:created xsi:type="dcterms:W3CDTF">2011-04-29T22:14:25Z</dcterms:created>
  <dcterms:modified xsi:type="dcterms:W3CDTF">2011-04-30T03:11:35Z</dcterms:modified>
</cp:coreProperties>
</file>