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57" r:id="rId4"/>
    <p:sldId id="258" r:id="rId5"/>
    <p:sldId id="259" r:id="rId6"/>
    <p:sldId id="260"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0DAB1-5768-466D-B67A-D26CDA2CC813}" type="datetimeFigureOut">
              <a:rPr lang="en-US" smtClean="0"/>
              <a:pPr/>
              <a:t>5/15/2009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5860D-6519-4BA0-9674-7ED64D2064D6}"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12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935860D-6519-4BA0-9674-7ED64D2064D6}"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BB8C5ED-E613-4F32-A042-765887E09B2C}" type="datetimeFigureOut">
              <a:rPr lang="en-US" smtClean="0"/>
              <a:pPr/>
              <a:t>5/15/2009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BB8C5ED-E613-4F32-A042-765887E09B2C}" type="datetimeFigureOut">
              <a:rPr lang="en-US" smtClean="0"/>
              <a:pPr/>
              <a:t>5/15/2009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BB8C5ED-E613-4F32-A042-765887E09B2C}" type="datetimeFigureOut">
              <a:rPr lang="en-US" smtClean="0"/>
              <a:pPr/>
              <a:t>5/15/2009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BB8C5ED-E613-4F32-A042-765887E09B2C}" type="datetimeFigureOut">
              <a:rPr lang="en-US" smtClean="0"/>
              <a:pPr/>
              <a:t>5/15/2009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8C5ED-E613-4F32-A042-765887E09B2C}" type="datetimeFigureOut">
              <a:rPr lang="en-US" smtClean="0"/>
              <a:pPr/>
              <a:t>5/15/2009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BB8C5ED-E613-4F32-A042-765887E09B2C}" type="datetimeFigureOut">
              <a:rPr lang="en-US" smtClean="0"/>
              <a:pPr/>
              <a:t>5/15/2009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BB8C5ED-E613-4F32-A042-765887E09B2C}" type="datetimeFigureOut">
              <a:rPr lang="en-US" smtClean="0"/>
              <a:pPr/>
              <a:t>5/15/2009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BB8C5ED-E613-4F32-A042-765887E09B2C}" type="datetimeFigureOut">
              <a:rPr lang="en-US" smtClean="0"/>
              <a:pPr/>
              <a:t>5/15/2009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8C5ED-E613-4F32-A042-765887E09B2C}" type="datetimeFigureOut">
              <a:rPr lang="en-US" smtClean="0"/>
              <a:pPr/>
              <a:t>5/15/2009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8C5ED-E613-4F32-A042-765887E09B2C}" type="datetimeFigureOut">
              <a:rPr lang="en-US" smtClean="0"/>
              <a:pPr/>
              <a:t>5/15/2009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8C5ED-E613-4F32-A042-765887E09B2C}" type="datetimeFigureOut">
              <a:rPr lang="en-US" smtClean="0"/>
              <a:pPr/>
              <a:t>5/15/2009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11FF29-770C-4842-98DA-36F780781D21}"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8C5ED-E613-4F32-A042-765887E09B2C}" type="datetimeFigureOut">
              <a:rPr lang="en-US" smtClean="0"/>
              <a:pPr/>
              <a:t>5/15/2009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1FF29-770C-4842-98DA-36F780781D21}"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virginblue.com.au/Personal/Specialsoffers/Competitions/index.htm" TargetMode="External"/><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webjet.com.au/sale/?utm_source=Webjet&amp;utm_medium=HPlink&amp;utm_campaign=HP&amp;utm_term=Banner1" TargetMode="External"/><Relationship Id="rId11" Type="http://schemas.openxmlformats.org/officeDocument/2006/relationships/image" Target="../media/image6.gif"/><Relationship Id="rId5" Type="http://schemas.openxmlformats.org/officeDocument/2006/relationships/image" Target="../media/image3.jpeg"/><Relationship Id="rId10" Type="http://schemas.openxmlformats.org/officeDocument/2006/relationships/hyperlink" Target="http://www.oanda.com/convert/classic" TargetMode="External"/><Relationship Id="rId4" Type="http://schemas.openxmlformats.org/officeDocument/2006/relationships/image" Target="../media/image2.png"/><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www.virginblue.com.au/Personal/Specialsoffers/Competitions/index.htm" TargetMode="External"/><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webjet.com.au/sale/?utm_source=Webjet&amp;utm_medium=HPlink&amp;utm_campaign=HP&amp;utm_term=Banner1" TargetMode="External"/><Relationship Id="rId11" Type="http://schemas.openxmlformats.org/officeDocument/2006/relationships/image" Target="../media/image6.gif"/><Relationship Id="rId5" Type="http://schemas.openxmlformats.org/officeDocument/2006/relationships/image" Target="../media/image9.jpeg"/><Relationship Id="rId10" Type="http://schemas.openxmlformats.org/officeDocument/2006/relationships/hyperlink" Target="http://www.oanda.com/convert/classic" TargetMode="External"/><Relationship Id="rId4" Type="http://schemas.openxmlformats.org/officeDocument/2006/relationships/image" Target="../media/image8.png"/><Relationship Id="rId9" Type="http://schemas.openxmlformats.org/officeDocument/2006/relationships/image" Target="../media/image5.gif"/></Relationships>
</file>

<file path=ppt/slides/_rels/slide12.xml.rels><?xml version="1.0" encoding="UTF-8" standalone="yes"?>
<Relationships xmlns="http://schemas.openxmlformats.org/package/2006/relationships"><Relationship Id="rId8" Type="http://schemas.openxmlformats.org/officeDocument/2006/relationships/hyperlink" Target="http://www.virginblue.com.au/Personal/Specialsoffers/Competitions/index.htm" TargetMode="External"/><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www.webjet.com.au/sale/?utm_source=Webjet&amp;utm_medium=HPlink&amp;utm_campaign=HP&amp;utm_term=Banner1" TargetMode="External"/><Relationship Id="rId11" Type="http://schemas.openxmlformats.org/officeDocument/2006/relationships/image" Target="../media/image6.gif"/><Relationship Id="rId5" Type="http://schemas.openxmlformats.org/officeDocument/2006/relationships/image" Target="../media/image9.jpeg"/><Relationship Id="rId10" Type="http://schemas.openxmlformats.org/officeDocument/2006/relationships/hyperlink" Target="http://www.oanda.com/convert/classic" TargetMode="External"/><Relationship Id="rId4" Type="http://schemas.openxmlformats.org/officeDocument/2006/relationships/image" Target="../media/image8.png"/><Relationship Id="rId9" Type="http://schemas.openxmlformats.org/officeDocument/2006/relationships/image" Target="../media/image5.gif"/></Relationships>
</file>

<file path=ppt/slides/_rels/slide2.xml.rels><?xml version="1.0" encoding="UTF-8" standalone="yes"?>
<Relationships xmlns="http://schemas.openxmlformats.org/package/2006/relationships"><Relationship Id="rId8" Type="http://schemas.openxmlformats.org/officeDocument/2006/relationships/hyperlink" Target="http://www.virginblue.com.au/Personal/Specialsoffers/Competitions/index.htm" TargetMode="External"/><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webjet.com.au/sale/?utm_source=Webjet&amp;utm_medium=HPlink&amp;utm_campaign=HP&amp;utm_term=Banner1" TargetMode="External"/><Relationship Id="rId11" Type="http://schemas.openxmlformats.org/officeDocument/2006/relationships/image" Target="../media/image6.gif"/><Relationship Id="rId5" Type="http://schemas.openxmlformats.org/officeDocument/2006/relationships/image" Target="../media/image9.jpeg"/><Relationship Id="rId10" Type="http://schemas.openxmlformats.org/officeDocument/2006/relationships/hyperlink" Target="http://www.oanda.com/convert/classic" TargetMode="External"/><Relationship Id="rId4" Type="http://schemas.openxmlformats.org/officeDocument/2006/relationships/image" Target="../media/image8.png"/><Relationship Id="rId9"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928670"/>
            <a:ext cx="1116000" cy="214314"/>
          </a:xfrm>
          <a:prstGeom prst="round2Same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200" b="1" dirty="0" smtClean="0">
                <a:latin typeface="Franklin Gothic Book" pitchFamily="34" charset="0"/>
                <a:cs typeface="Arial" pitchFamily="34" charset="0"/>
              </a:rPr>
              <a:t>Home</a:t>
            </a:r>
            <a:endParaRPr lang="en-AU" sz="1200" b="1" dirty="0">
              <a:latin typeface="Franklin Gothic Book" pitchFamily="34" charset="0"/>
              <a:cs typeface="Arial" pitchFamily="34" charset="0"/>
            </a:endParaRPr>
          </a:p>
        </p:txBody>
      </p:sp>
      <p:sp>
        <p:nvSpPr>
          <p:cNvPr id="6" name="Round Same Side Corner Rectangle 5"/>
          <p:cNvSpPr/>
          <p:nvPr/>
        </p:nvSpPr>
        <p:spPr>
          <a:xfrm>
            <a:off x="4384694" y="928670"/>
            <a:ext cx="1116000" cy="214314"/>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200" b="1" dirty="0" smtClean="0">
                <a:latin typeface="Franklin Gothic Book" pitchFamily="34" charset="0"/>
                <a:cs typeface="Arial" pitchFamily="34" charset="0"/>
              </a:rPr>
              <a:t>Venues</a:t>
            </a:r>
            <a:endParaRPr lang="en-AU" sz="1200" b="1" dirty="0">
              <a:latin typeface="Franklin Gothic Book" pitchFamily="34" charset="0"/>
              <a:cs typeface="Arial" pitchFamily="34" charset="0"/>
            </a:endParaRPr>
          </a:p>
        </p:txBody>
      </p:sp>
      <p:sp>
        <p:nvSpPr>
          <p:cNvPr id="7" name="Round Same Side Corner Rectangle 6"/>
          <p:cNvSpPr/>
          <p:nvPr/>
        </p:nvSpPr>
        <p:spPr>
          <a:xfrm>
            <a:off x="6599272" y="928670"/>
            <a:ext cx="1116000" cy="214314"/>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200" b="1" dirty="0" smtClean="0">
                <a:latin typeface="Franklin Gothic Book" pitchFamily="34" charset="0"/>
                <a:cs typeface="Arial" pitchFamily="34" charset="0"/>
              </a:rPr>
              <a:t>Register</a:t>
            </a:r>
            <a:endParaRPr lang="en-AU" sz="1200" b="1" dirty="0">
              <a:latin typeface="Franklin Gothic Book" pitchFamily="34" charset="0"/>
              <a:cs typeface="Arial" pitchFamily="34" charset="0"/>
            </a:endParaRPr>
          </a:p>
        </p:txBody>
      </p:sp>
      <p:sp>
        <p:nvSpPr>
          <p:cNvPr id="8" name="Round Same Side Corner Rectangle 7"/>
          <p:cNvSpPr/>
          <p:nvPr/>
        </p:nvSpPr>
        <p:spPr>
          <a:xfrm>
            <a:off x="5500694" y="928670"/>
            <a:ext cx="1116000" cy="214314"/>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200" b="1" dirty="0" smtClean="0">
                <a:latin typeface="Franklin Gothic Book" pitchFamily="34" charset="0"/>
                <a:cs typeface="Arial" pitchFamily="34" charset="0"/>
              </a:rPr>
              <a:t>Clients</a:t>
            </a:r>
            <a:endParaRPr lang="en-AU" sz="1200" b="1" dirty="0">
              <a:latin typeface="Franklin Gothic Book" pitchFamily="34" charset="0"/>
              <a:cs typeface="Arial" pitchFamily="34" charset="0"/>
            </a:endParaRPr>
          </a:p>
        </p:txBody>
      </p:sp>
      <p:sp>
        <p:nvSpPr>
          <p:cNvPr id="9" name="Round Same Side Corner Rectangle 8"/>
          <p:cNvSpPr/>
          <p:nvPr/>
        </p:nvSpPr>
        <p:spPr>
          <a:xfrm>
            <a:off x="1071538" y="928670"/>
            <a:ext cx="1116000" cy="214314"/>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200" b="1" dirty="0" smtClean="0">
                <a:latin typeface="Franklin Gothic Book" pitchFamily="34" charset="0"/>
                <a:cs typeface="Arial" pitchFamily="34" charset="0"/>
              </a:rPr>
              <a:t>Services</a:t>
            </a:r>
            <a:endParaRPr lang="en-AU" sz="1200" b="1" dirty="0">
              <a:latin typeface="Franklin Gothic Book" pitchFamily="34" charset="0"/>
              <a:cs typeface="Arial" pitchFamily="34" charset="0"/>
            </a:endParaRPr>
          </a:p>
        </p:txBody>
      </p:sp>
      <p:grpSp>
        <p:nvGrpSpPr>
          <p:cNvPr id="14" name="Group 13"/>
          <p:cNvGrpSpPr/>
          <p:nvPr/>
        </p:nvGrpSpPr>
        <p:grpSpPr>
          <a:xfrm>
            <a:off x="7000892" y="1214422"/>
            <a:ext cx="1928826" cy="1071571"/>
            <a:chOff x="5929322" y="1357298"/>
            <a:chExt cx="2857520" cy="1428760"/>
          </a:xfrm>
        </p:grpSpPr>
        <p:sp>
          <p:nvSpPr>
            <p:cNvPr id="10" name="Rounded Rectangle 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100" b="1" dirty="0" smtClean="0">
                  <a:solidFill>
                    <a:schemeClr val="accent2"/>
                  </a:solidFill>
                  <a:latin typeface="Franklin Gothic Book" pitchFamily="34" charset="0"/>
                </a:rPr>
                <a:t>Browse Conference Venues</a:t>
              </a:r>
            </a:p>
            <a:p>
              <a:pPr algn="ctr"/>
              <a:endParaRPr lang="en-AU" sz="1200" dirty="0"/>
            </a:p>
          </p:txBody>
        </p:sp>
        <p:pic>
          <p:nvPicPr>
            <p:cNvPr id="1026" name="Picture 2" descr="image001"/>
            <p:cNvPicPr>
              <a:picLocks noChangeAspect="1" noChangeArrowheads="1"/>
            </p:cNvPicPr>
            <p:nvPr/>
          </p:nvPicPr>
          <p:blipFill>
            <a:blip r:embed="rId3" cstate="print"/>
            <a:srcRect l="16686" t="42614" r="66628" b="33238"/>
            <a:stretch>
              <a:fillRect/>
            </a:stretch>
          </p:blipFill>
          <p:spPr bwMode="auto">
            <a:xfrm>
              <a:off x="6072198" y="1785926"/>
              <a:ext cx="928695" cy="830938"/>
            </a:xfrm>
            <a:prstGeom prst="rect">
              <a:avLst/>
            </a:prstGeom>
            <a:noFill/>
            <a:ln w="9525">
              <a:noFill/>
              <a:miter lim="800000"/>
              <a:headEnd/>
              <a:tailEnd/>
            </a:ln>
          </p:spPr>
        </p:pic>
        <p:sp>
          <p:nvSpPr>
            <p:cNvPr id="12" name="TextBox 11"/>
            <p:cNvSpPr txBox="1"/>
            <p:nvPr/>
          </p:nvSpPr>
          <p:spPr>
            <a:xfrm>
              <a:off x="7093497" y="1643050"/>
              <a:ext cx="1571636" cy="1107995"/>
            </a:xfrm>
            <a:prstGeom prst="rect">
              <a:avLst/>
            </a:prstGeom>
            <a:noFill/>
          </p:spPr>
          <p:txBody>
            <a:bodyPr wrap="square" rtlCol="0">
              <a:spAutoFit/>
            </a:bodyPr>
            <a:lstStyle/>
            <a:p>
              <a:r>
                <a:rPr lang="en-AU" sz="800" dirty="0" smtClean="0"/>
                <a:t>Not sure where to start? We have over 60 properties to choose from both domestically and international.</a:t>
              </a:r>
              <a:endParaRPr lang="en-AU" sz="800" dirty="0"/>
            </a:p>
          </p:txBody>
        </p:sp>
      </p:grpSp>
      <p:grpSp>
        <p:nvGrpSpPr>
          <p:cNvPr id="46" name="Group 45"/>
          <p:cNvGrpSpPr/>
          <p:nvPr/>
        </p:nvGrpSpPr>
        <p:grpSpPr>
          <a:xfrm>
            <a:off x="7000892" y="2357430"/>
            <a:ext cx="1928826" cy="1071570"/>
            <a:chOff x="6072198" y="2786058"/>
            <a:chExt cx="2857520" cy="1428760"/>
          </a:xfrm>
        </p:grpSpPr>
        <p:grpSp>
          <p:nvGrpSpPr>
            <p:cNvPr id="15" name="Group 14"/>
            <p:cNvGrpSpPr/>
            <p:nvPr/>
          </p:nvGrpSpPr>
          <p:grpSpPr>
            <a:xfrm>
              <a:off x="6072198" y="2786058"/>
              <a:ext cx="2857520" cy="1428760"/>
              <a:chOff x="5929322" y="1357298"/>
              <a:chExt cx="2857520" cy="1428760"/>
            </a:xfrm>
          </p:grpSpPr>
          <p:sp>
            <p:nvSpPr>
              <p:cNvPr id="16" name="Rounded Rectangle 15"/>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100" b="1" dirty="0" smtClean="0">
                    <a:solidFill>
                      <a:schemeClr val="accent2"/>
                    </a:solidFill>
                    <a:latin typeface="Franklin Gothic Book" pitchFamily="34" charset="0"/>
                  </a:rPr>
                  <a:t>Request a Proposal</a:t>
                </a:r>
              </a:p>
              <a:p>
                <a:pPr algn="ctr"/>
                <a:endParaRPr lang="en-AU" dirty="0"/>
              </a:p>
            </p:txBody>
          </p:sp>
          <p:sp>
            <p:nvSpPr>
              <p:cNvPr id="18" name="TextBox 17"/>
              <p:cNvSpPr txBox="1"/>
              <p:nvPr/>
            </p:nvSpPr>
            <p:spPr>
              <a:xfrm>
                <a:off x="7072330" y="1775901"/>
                <a:ext cx="1571636" cy="938719"/>
              </a:xfrm>
              <a:prstGeom prst="rect">
                <a:avLst/>
              </a:prstGeom>
              <a:noFill/>
            </p:spPr>
            <p:txBody>
              <a:bodyPr wrap="square" rtlCol="0">
                <a:spAutoFit/>
              </a:bodyPr>
              <a:lstStyle/>
              <a:p>
                <a:r>
                  <a:rPr lang="en-AU" sz="800" dirty="0" smtClean="0"/>
                  <a:t>Prefer us to do the leg work? We can prepare and return a proposal within 24 hours of receipt.</a:t>
                </a:r>
                <a:endParaRPr lang="en-AU" sz="800" dirty="0"/>
              </a:p>
            </p:txBody>
          </p:sp>
        </p:grpSp>
        <p:pic>
          <p:nvPicPr>
            <p:cNvPr id="1028" name="Picture 4" descr="http://upload.wikimedia.org/wikipedia/commons/b/b2/Red_clock.png"/>
            <p:cNvPicPr>
              <a:picLocks noChangeAspect="1" noChangeArrowheads="1"/>
            </p:cNvPicPr>
            <p:nvPr/>
          </p:nvPicPr>
          <p:blipFill>
            <a:blip r:embed="rId4" cstate="print"/>
            <a:srcRect/>
            <a:stretch>
              <a:fillRect/>
            </a:stretch>
          </p:blipFill>
          <p:spPr bwMode="auto">
            <a:xfrm>
              <a:off x="6286512" y="3214686"/>
              <a:ext cx="785818" cy="785818"/>
            </a:xfrm>
            <a:prstGeom prst="rect">
              <a:avLst/>
            </a:prstGeom>
            <a:noFill/>
          </p:spPr>
        </p:pic>
      </p:grpSp>
      <p:grpSp>
        <p:nvGrpSpPr>
          <p:cNvPr id="50" name="Group 49"/>
          <p:cNvGrpSpPr/>
          <p:nvPr/>
        </p:nvGrpSpPr>
        <p:grpSpPr>
          <a:xfrm>
            <a:off x="7000892" y="3500438"/>
            <a:ext cx="1928826" cy="1071570"/>
            <a:chOff x="7000892" y="4357694"/>
            <a:chExt cx="1928826" cy="1071570"/>
          </a:xfrm>
        </p:grpSpPr>
        <p:grpSp>
          <p:nvGrpSpPr>
            <p:cNvPr id="19" name="Group 18"/>
            <p:cNvGrpSpPr/>
            <p:nvPr/>
          </p:nvGrpSpPr>
          <p:grpSpPr>
            <a:xfrm>
              <a:off x="7000892" y="4357694"/>
              <a:ext cx="1928826" cy="1071570"/>
              <a:chOff x="5929322" y="1357298"/>
              <a:chExt cx="2857520" cy="1428760"/>
            </a:xfrm>
          </p:grpSpPr>
          <p:sp>
            <p:nvSpPr>
              <p:cNvPr id="20" name="Rounded Rectangle 1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100" b="1" dirty="0" smtClean="0">
                    <a:solidFill>
                      <a:schemeClr val="accent2"/>
                    </a:solidFill>
                    <a:latin typeface="Franklin Gothic Book" pitchFamily="34" charset="0"/>
                  </a:rPr>
                  <a:t>Special Offers</a:t>
                </a:r>
              </a:p>
              <a:p>
                <a:pPr algn="ctr"/>
                <a:endParaRPr lang="en-AU" sz="1100" dirty="0"/>
              </a:p>
            </p:txBody>
          </p:sp>
          <p:sp>
            <p:nvSpPr>
              <p:cNvPr id="22" name="TextBox 21"/>
              <p:cNvSpPr txBox="1"/>
              <p:nvPr/>
            </p:nvSpPr>
            <p:spPr>
              <a:xfrm>
                <a:off x="6881829" y="1746959"/>
                <a:ext cx="1762136" cy="943848"/>
              </a:xfrm>
              <a:prstGeom prst="rect">
                <a:avLst/>
              </a:prstGeom>
              <a:noFill/>
            </p:spPr>
            <p:txBody>
              <a:bodyPr wrap="square" rtlCol="0">
                <a:spAutoFit/>
              </a:bodyPr>
              <a:lstStyle/>
              <a:p>
                <a:r>
                  <a:rPr lang="en-AU" sz="800" dirty="0" smtClean="0"/>
                  <a:t>Always looking for a bargain? Save money with one of our special offers available for a limited time.</a:t>
                </a:r>
                <a:endParaRPr lang="en-AU" sz="800" dirty="0"/>
              </a:p>
            </p:txBody>
          </p:sp>
        </p:grpSp>
        <p:pic>
          <p:nvPicPr>
            <p:cNvPr id="1030" name="Picture 6" descr="http://www.istockphoto.com/file_thumbview_approve/6003566/2/istockphoto_6003566-broken-red-dollar.jpg"/>
            <p:cNvPicPr>
              <a:picLocks noChangeAspect="1" noChangeArrowheads="1"/>
            </p:cNvPicPr>
            <p:nvPr/>
          </p:nvPicPr>
          <p:blipFill>
            <a:blip r:embed="rId5" cstate="print"/>
            <a:srcRect/>
            <a:stretch>
              <a:fillRect/>
            </a:stretch>
          </p:blipFill>
          <p:spPr bwMode="auto">
            <a:xfrm>
              <a:off x="7215206" y="4643446"/>
              <a:ext cx="482206" cy="642941"/>
            </a:xfrm>
            <a:prstGeom prst="rect">
              <a:avLst/>
            </a:prstGeom>
            <a:noFill/>
          </p:spPr>
        </p:pic>
      </p:grpSp>
      <p:sp>
        <p:nvSpPr>
          <p:cNvPr id="36" name="Round Same Side Corner Rectangle 35"/>
          <p:cNvSpPr/>
          <p:nvPr/>
        </p:nvSpPr>
        <p:spPr>
          <a:xfrm>
            <a:off x="7715272" y="928670"/>
            <a:ext cx="1116000" cy="214314"/>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200" b="1" dirty="0" smtClean="0">
                <a:latin typeface="Franklin Gothic Book" pitchFamily="34" charset="0"/>
                <a:cs typeface="Arial" pitchFamily="34" charset="0"/>
              </a:rPr>
              <a:t>Contact Us</a:t>
            </a:r>
            <a:endParaRPr lang="en-AU" sz="1200" b="1" dirty="0">
              <a:latin typeface="Franklin Gothic Book" pitchFamily="34" charset="0"/>
              <a:cs typeface="Arial" pitchFamily="34" charset="0"/>
            </a:endParaRPr>
          </a:p>
        </p:txBody>
      </p:sp>
      <p:pic>
        <p:nvPicPr>
          <p:cNvPr id="1032" name="Picture 8" descr="Cheap domestic flights at Webjet">
            <a:hlinkClick r:id="rId6"/>
          </p:cNvPr>
          <p:cNvPicPr>
            <a:picLocks noChangeAspect="1" noChangeArrowheads="1"/>
          </p:cNvPicPr>
          <p:nvPr/>
        </p:nvPicPr>
        <p:blipFill>
          <a:blip r:embed="rId7"/>
          <a:srcRect/>
          <a:stretch>
            <a:fillRect/>
          </a:stretch>
        </p:blipFill>
        <p:spPr bwMode="auto">
          <a:xfrm>
            <a:off x="7286644" y="4714884"/>
            <a:ext cx="1500166" cy="617715"/>
          </a:xfrm>
          <a:prstGeom prst="rect">
            <a:avLst/>
          </a:prstGeom>
          <a:noFill/>
        </p:spPr>
      </p:pic>
      <p:pic>
        <p:nvPicPr>
          <p:cNvPr id="1034" name="Picture 10" descr="WIN tickets to LA, Bali or Pink in concert">
            <a:hlinkClick r:id="rId8"/>
          </p:cNvPr>
          <p:cNvPicPr>
            <a:picLocks noChangeAspect="1" noChangeArrowheads="1"/>
          </p:cNvPicPr>
          <p:nvPr/>
        </p:nvPicPr>
        <p:blipFill>
          <a:blip r:embed="rId9"/>
          <a:srcRect/>
          <a:stretch>
            <a:fillRect/>
          </a:stretch>
        </p:blipFill>
        <p:spPr bwMode="auto">
          <a:xfrm>
            <a:off x="7286644" y="5429264"/>
            <a:ext cx="1500166" cy="400044"/>
          </a:xfrm>
          <a:prstGeom prst="rect">
            <a:avLst/>
          </a:prstGeom>
          <a:noFill/>
        </p:spPr>
      </p:pic>
      <p:pic>
        <p:nvPicPr>
          <p:cNvPr id="1036" name="Picture 12" descr="Convert Currency">
            <a:hlinkClick r:id="rId10"/>
          </p:cNvPr>
          <p:cNvPicPr>
            <a:picLocks noChangeAspect="1" noChangeArrowheads="1"/>
          </p:cNvPicPr>
          <p:nvPr/>
        </p:nvPicPr>
        <p:blipFill>
          <a:blip r:embed="rId11"/>
          <a:srcRect/>
          <a:stretch>
            <a:fillRect/>
          </a:stretch>
        </p:blipFill>
        <p:spPr bwMode="auto">
          <a:xfrm>
            <a:off x="7286644" y="5929330"/>
            <a:ext cx="1500166" cy="208356"/>
          </a:xfrm>
          <a:prstGeom prst="rect">
            <a:avLst/>
          </a:prstGeom>
          <a:noFill/>
        </p:spPr>
      </p:pic>
      <p:graphicFrame>
        <p:nvGraphicFramePr>
          <p:cNvPr id="47" name="Table 46"/>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
        <p:nvSpPr>
          <p:cNvPr id="48" name="Round Same Side Corner Rectangle 47"/>
          <p:cNvSpPr/>
          <p:nvPr/>
        </p:nvSpPr>
        <p:spPr>
          <a:xfrm>
            <a:off x="2170116" y="928670"/>
            <a:ext cx="1116000" cy="214314"/>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050" b="1" dirty="0" smtClean="0">
                <a:latin typeface="Franklin Gothic Book" pitchFamily="34" charset="0"/>
                <a:cs typeface="Arial" pitchFamily="34" charset="0"/>
              </a:rPr>
              <a:t>Finance Options</a:t>
            </a:r>
            <a:endParaRPr lang="en-AU" sz="1050" b="1" dirty="0">
              <a:latin typeface="Franklin Gothic Book" pitchFamily="34" charset="0"/>
              <a:cs typeface="Arial" pitchFamily="34" charset="0"/>
            </a:endParaRPr>
          </a:p>
        </p:txBody>
      </p:sp>
      <p:sp>
        <p:nvSpPr>
          <p:cNvPr id="49" name="Round Same Side Corner Rectangle 48"/>
          <p:cNvSpPr/>
          <p:nvPr/>
        </p:nvSpPr>
        <p:spPr>
          <a:xfrm>
            <a:off x="3286116" y="928670"/>
            <a:ext cx="1116000" cy="214314"/>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b="1" dirty="0" smtClean="0">
                <a:latin typeface="Franklin Gothic Book" pitchFamily="34" charset="0"/>
                <a:cs typeface="Arial" pitchFamily="34" charset="0"/>
              </a:rPr>
              <a:t>Registration System</a:t>
            </a:r>
            <a:endParaRPr lang="en-AU" sz="900" b="1" dirty="0">
              <a:latin typeface="Franklin Gothic Book" pitchFamily="34" charset="0"/>
              <a:cs typeface="Arial" pitchFamily="34" charset="0"/>
            </a:endParaRPr>
          </a:p>
        </p:txBody>
      </p:sp>
      <p:sp>
        <p:nvSpPr>
          <p:cNvPr id="51" name="Rectangle 50"/>
          <p:cNvSpPr/>
          <p:nvPr/>
        </p:nvSpPr>
        <p:spPr>
          <a:xfrm>
            <a:off x="357158" y="1357298"/>
            <a:ext cx="2928958" cy="328614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AU"/>
          </a:p>
        </p:txBody>
      </p:sp>
      <p:sp>
        <p:nvSpPr>
          <p:cNvPr id="53" name="Rectangle 52"/>
          <p:cNvSpPr/>
          <p:nvPr/>
        </p:nvSpPr>
        <p:spPr>
          <a:xfrm>
            <a:off x="3428992" y="1357298"/>
            <a:ext cx="3429024" cy="328614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54" name="Rectangle 53"/>
          <p:cNvSpPr/>
          <p:nvPr/>
        </p:nvSpPr>
        <p:spPr>
          <a:xfrm>
            <a:off x="3500430" y="1571612"/>
            <a:ext cx="3286148" cy="2677656"/>
          </a:xfrm>
          <a:prstGeom prst="rect">
            <a:avLst/>
          </a:prstGeom>
        </p:spPr>
        <p:txBody>
          <a:bodyPr wrap="square">
            <a:spAutoFit/>
          </a:bodyPr>
          <a:lstStyle/>
          <a:p>
            <a:r>
              <a:rPr lang="en-AU" sz="1200" dirty="0" smtClean="0"/>
              <a:t>We offer a complete range of finance  packages including;</a:t>
            </a:r>
          </a:p>
          <a:p>
            <a:pPr>
              <a:buFont typeface="Arial" pitchFamily="34" charset="0"/>
              <a:buChar char="•"/>
            </a:pPr>
            <a:r>
              <a:rPr lang="en-AU" sz="1200" dirty="0" smtClean="0"/>
              <a:t> total conference underwriting</a:t>
            </a:r>
          </a:p>
          <a:p>
            <a:pPr>
              <a:buFont typeface="Arial" pitchFamily="34" charset="0"/>
              <a:buChar char="•"/>
            </a:pPr>
            <a:r>
              <a:rPr lang="en-AU" sz="1200" dirty="0" smtClean="0"/>
              <a:t> online delegate payment gateway</a:t>
            </a:r>
          </a:p>
          <a:p>
            <a:pPr>
              <a:buFont typeface="Arial" pitchFamily="34" charset="0"/>
              <a:buChar char="•"/>
            </a:pPr>
            <a:r>
              <a:rPr lang="en-AU" sz="1200" dirty="0" smtClean="0"/>
              <a:t> substantially </a:t>
            </a:r>
            <a:r>
              <a:rPr lang="en-AU" sz="1200" dirty="0" smtClean="0"/>
              <a:t>discounted rooming rates</a:t>
            </a:r>
          </a:p>
          <a:p>
            <a:pPr>
              <a:buFont typeface="Arial" pitchFamily="34" charset="0"/>
              <a:buChar char="•"/>
            </a:pPr>
            <a:r>
              <a:rPr lang="en-AU" sz="1200" dirty="0" smtClean="0"/>
              <a:t> no upfront costs</a:t>
            </a:r>
          </a:p>
          <a:p>
            <a:pPr>
              <a:buFont typeface="Arial" pitchFamily="34" charset="0"/>
              <a:buChar char="•"/>
            </a:pPr>
            <a:r>
              <a:rPr lang="en-AU" sz="1200" dirty="0" smtClean="0"/>
              <a:t> zero management fees</a:t>
            </a:r>
          </a:p>
          <a:p>
            <a:pPr>
              <a:buFont typeface="Arial" pitchFamily="34" charset="0"/>
              <a:buChar char="•"/>
            </a:pPr>
            <a:r>
              <a:rPr lang="en-AU" sz="1200" dirty="0" smtClean="0"/>
              <a:t> free venue sourcing</a:t>
            </a:r>
          </a:p>
          <a:p>
            <a:pPr>
              <a:buFont typeface="Arial" pitchFamily="34" charset="0"/>
              <a:buChar char="•"/>
            </a:pPr>
            <a:r>
              <a:rPr lang="en-AU" sz="1200" dirty="0" smtClean="0"/>
              <a:t> free delegate booking management</a:t>
            </a:r>
          </a:p>
          <a:p>
            <a:pPr>
              <a:buFont typeface="Arial" pitchFamily="34" charset="0"/>
              <a:buChar char="•"/>
            </a:pPr>
            <a:endParaRPr lang="en-AU" sz="1200" dirty="0" smtClean="0"/>
          </a:p>
          <a:p>
            <a:r>
              <a:rPr lang="en-AU" sz="1200" dirty="0" smtClean="0"/>
              <a:t>Minimise your costs and free your cash flow to focus on your core business functions. We’ll ensure maximum return from your conference budget. </a:t>
            </a:r>
            <a:r>
              <a:rPr lang="en-AU" sz="1200" b="1" u="sng" dirty="0" smtClean="0">
                <a:solidFill>
                  <a:schemeClr val="accent2"/>
                </a:solidFill>
              </a:rPr>
              <a:t>Learn how?</a:t>
            </a:r>
            <a:endParaRPr lang="en-AU" sz="1200" dirty="0"/>
          </a:p>
        </p:txBody>
      </p:sp>
      <p:sp>
        <p:nvSpPr>
          <p:cNvPr id="55" name="Pentagon 54"/>
          <p:cNvSpPr/>
          <p:nvPr/>
        </p:nvSpPr>
        <p:spPr>
          <a:xfrm>
            <a:off x="428596" y="3143248"/>
            <a:ext cx="3000396" cy="35719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428596" y="1571612"/>
            <a:ext cx="2786082" cy="3046988"/>
          </a:xfrm>
          <a:prstGeom prst="rect">
            <a:avLst/>
          </a:prstGeom>
          <a:noFill/>
        </p:spPr>
        <p:txBody>
          <a:bodyPr wrap="square" rtlCol="0">
            <a:spAutoFit/>
          </a:bodyPr>
          <a:lstStyle/>
          <a:p>
            <a:pPr algn="just"/>
            <a:r>
              <a:rPr lang="en-AU" sz="1200" dirty="0" smtClean="0">
                <a:solidFill>
                  <a:schemeClr val="bg1"/>
                </a:solidFill>
              </a:rPr>
              <a:t>Next  Events’ professional conference team specialises in solutions. We work closely with a core group of clients to ensure desired outcomes, on time and in budget. </a:t>
            </a:r>
          </a:p>
          <a:p>
            <a:endParaRPr lang="en-AU" sz="1200" dirty="0">
              <a:solidFill>
                <a:schemeClr val="bg1"/>
              </a:solidFill>
            </a:endParaRPr>
          </a:p>
          <a:p>
            <a:r>
              <a:rPr lang="en-AU" sz="1200" dirty="0" smtClean="0">
                <a:solidFill>
                  <a:schemeClr val="bg1"/>
                </a:solidFill>
              </a:rPr>
              <a:t>Our goal is to make sure your </a:t>
            </a:r>
            <a:r>
              <a:rPr lang="en-AU" sz="1200" dirty="0" smtClean="0">
                <a:solidFill>
                  <a:schemeClr val="bg1"/>
                </a:solidFill>
              </a:rPr>
              <a:t>conference is</a:t>
            </a:r>
            <a:r>
              <a:rPr lang="en-AU" sz="1200" dirty="0" smtClean="0">
                <a:solidFill>
                  <a:schemeClr val="bg1"/>
                </a:solidFill>
              </a:rPr>
              <a:t>;</a:t>
            </a:r>
          </a:p>
          <a:p>
            <a:endParaRPr lang="en-AU" sz="1200" dirty="0" smtClean="0">
              <a:solidFill>
                <a:schemeClr val="bg1"/>
              </a:solidFill>
            </a:endParaRPr>
          </a:p>
          <a:p>
            <a:r>
              <a:rPr lang="en-AU" sz="1200" b="1" dirty="0" smtClean="0">
                <a:solidFill>
                  <a:schemeClr val="bg1"/>
                </a:solidFill>
              </a:rPr>
              <a:t>Cost Effective</a:t>
            </a:r>
          </a:p>
          <a:p>
            <a:endParaRPr lang="en-AU" sz="1200" dirty="0" smtClean="0">
              <a:solidFill>
                <a:schemeClr val="bg1"/>
              </a:solidFill>
            </a:endParaRPr>
          </a:p>
          <a:p>
            <a:r>
              <a:rPr lang="en-AU" sz="1200" dirty="0" smtClean="0">
                <a:solidFill>
                  <a:schemeClr val="bg1"/>
                </a:solidFill>
              </a:rPr>
              <a:t>Expertly Managed and Hassle Free</a:t>
            </a:r>
          </a:p>
          <a:p>
            <a:endParaRPr lang="en-AU" sz="1200" dirty="0" smtClean="0">
              <a:solidFill>
                <a:schemeClr val="bg1"/>
              </a:solidFill>
            </a:endParaRPr>
          </a:p>
          <a:p>
            <a:r>
              <a:rPr lang="en-AU" sz="1200" dirty="0" smtClean="0">
                <a:solidFill>
                  <a:schemeClr val="bg1"/>
                </a:solidFill>
              </a:rPr>
              <a:t>Outcome focused </a:t>
            </a:r>
          </a:p>
          <a:p>
            <a:r>
              <a:rPr lang="en-AU" sz="1200" dirty="0" smtClean="0">
                <a:solidFill>
                  <a:schemeClr val="bg1"/>
                </a:solidFill>
              </a:rPr>
              <a:t> </a:t>
            </a:r>
            <a:endParaRPr lang="en-AU" sz="1200" dirty="0" smtClean="0">
              <a:solidFill>
                <a:schemeClr val="bg1"/>
              </a:solidFill>
            </a:endParaRPr>
          </a:p>
          <a:p>
            <a:r>
              <a:rPr lang="en-AU" sz="1200" dirty="0" smtClean="0">
                <a:solidFill>
                  <a:schemeClr val="bg1"/>
                </a:solidFill>
              </a:rPr>
              <a:t>Well Attended</a:t>
            </a:r>
            <a:endParaRPr lang="en-AU"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sp>
        <p:nvSpPr>
          <p:cNvPr id="26" name="Rectangle 25"/>
          <p:cNvSpPr/>
          <p:nvPr/>
        </p:nvSpPr>
        <p:spPr>
          <a:xfrm rot="10800000">
            <a:off x="0" y="1214422"/>
            <a:ext cx="1500166" cy="26432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solidFill>
                <a:schemeClr val="accent2"/>
              </a:solidFill>
              <a:latin typeface="Franklin Gothic Book" pitchFamily="34" charset="0"/>
              <a:cs typeface="Arial" pitchFamily="34" charset="0"/>
            </a:endParaRPr>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050" dirty="0" smtClean="0">
                <a:solidFill>
                  <a:schemeClr val="bg1"/>
                </a:solidFill>
              </a:rPr>
              <a:t>Finance options</a:t>
            </a:r>
            <a:endParaRPr lang="en-AU" sz="1050" dirty="0">
              <a:solidFill>
                <a:schemeClr val="bg1"/>
              </a:solidFill>
            </a:endParaRPr>
          </a:p>
        </p:txBody>
      </p:sp>
      <p:sp>
        <p:nvSpPr>
          <p:cNvPr id="38" name="TextBox 37"/>
          <p:cNvSpPr txBox="1"/>
          <p:nvPr/>
        </p:nvSpPr>
        <p:spPr>
          <a:xfrm>
            <a:off x="142844" y="1500174"/>
            <a:ext cx="1214446" cy="400110"/>
          </a:xfrm>
          <a:prstGeom prst="rect">
            <a:avLst/>
          </a:prstGeom>
          <a:noFill/>
        </p:spPr>
        <p:txBody>
          <a:bodyPr wrap="square" rtlCol="0">
            <a:spAutoFit/>
          </a:bodyPr>
          <a:lstStyle/>
          <a:p>
            <a:r>
              <a:rPr lang="en-AU" sz="1000" dirty="0" smtClean="0">
                <a:solidFill>
                  <a:schemeClr val="bg1"/>
                </a:solidFill>
              </a:rPr>
              <a:t>Delegate Registration System</a:t>
            </a:r>
            <a:endParaRPr lang="en-AU" sz="1000" dirty="0">
              <a:solidFill>
                <a:schemeClr val="bg1"/>
              </a:solidFill>
            </a:endParaRPr>
          </a:p>
        </p:txBody>
      </p:sp>
      <p:sp>
        <p:nvSpPr>
          <p:cNvPr id="39" name="TextBox 38"/>
          <p:cNvSpPr txBox="1"/>
          <p:nvPr/>
        </p:nvSpPr>
        <p:spPr>
          <a:xfrm>
            <a:off x="142844" y="1857364"/>
            <a:ext cx="1214446" cy="285752"/>
          </a:xfrm>
          <a:prstGeom prst="rect">
            <a:avLst/>
          </a:prstGeom>
          <a:noFill/>
        </p:spPr>
        <p:txBody>
          <a:bodyPr wrap="square" rtlCol="0">
            <a:spAutoFit/>
          </a:bodyPr>
          <a:lstStyle/>
          <a:p>
            <a:r>
              <a:rPr lang="en-AU" sz="1200" dirty="0" smtClean="0">
                <a:solidFill>
                  <a:schemeClr val="bg1"/>
                </a:solidFill>
              </a:rPr>
              <a:t>Finance options</a:t>
            </a:r>
            <a:endParaRPr lang="en-AU" sz="1200" dirty="0">
              <a:solidFill>
                <a:schemeClr val="bg1"/>
              </a:solidFill>
            </a:endParaRPr>
          </a:p>
        </p:txBody>
      </p:sp>
      <p:sp>
        <p:nvSpPr>
          <p:cNvPr id="19" name="TextBox 18"/>
          <p:cNvSpPr txBox="1"/>
          <p:nvPr/>
        </p:nvSpPr>
        <p:spPr>
          <a:xfrm>
            <a:off x="1714480" y="1357298"/>
            <a:ext cx="5786478" cy="1015663"/>
          </a:xfrm>
          <a:prstGeom prst="rect">
            <a:avLst/>
          </a:prstGeom>
          <a:noFill/>
        </p:spPr>
        <p:txBody>
          <a:bodyPr wrap="square" rtlCol="0">
            <a:spAutoFit/>
          </a:bodyPr>
          <a:lstStyle/>
          <a:p>
            <a:r>
              <a:rPr lang="en-AU" sz="1200" dirty="0" smtClean="0"/>
              <a:t>Welcome to the Next Event secure Conference Registration System. Please enter your login code and password in the fields below.</a:t>
            </a:r>
          </a:p>
          <a:p>
            <a:endParaRPr lang="en-AU" sz="1200" dirty="0" smtClean="0"/>
          </a:p>
          <a:p>
            <a:r>
              <a:rPr lang="en-AU" sz="1200" dirty="0" smtClean="0"/>
              <a:t>If you do not have a login code or password please contact us on 1300 881 860.</a:t>
            </a:r>
          </a:p>
          <a:p>
            <a:endParaRPr lang="en-AU" sz="1200" dirty="0"/>
          </a:p>
        </p:txBody>
      </p:sp>
      <p:grpSp>
        <p:nvGrpSpPr>
          <p:cNvPr id="3" name="Group 19"/>
          <p:cNvGrpSpPr/>
          <p:nvPr/>
        </p:nvGrpSpPr>
        <p:grpSpPr>
          <a:xfrm>
            <a:off x="0" y="3929066"/>
            <a:ext cx="1500166" cy="714380"/>
            <a:chOff x="0" y="3929066"/>
            <a:chExt cx="1500166" cy="714380"/>
          </a:xfrm>
        </p:grpSpPr>
        <p:sp>
          <p:nvSpPr>
            <p:cNvPr id="21" name="Rounded Rectangle 20"/>
            <p:cNvSpPr/>
            <p:nvPr/>
          </p:nvSpPr>
          <p:spPr>
            <a:xfrm>
              <a:off x="0" y="3929066"/>
              <a:ext cx="1500166" cy="71438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pPr algn="r"/>
              <a:r>
                <a:rPr lang="en-AU" sz="1600" b="1" dirty="0" smtClean="0">
                  <a:solidFill>
                    <a:schemeClr val="accent2"/>
                  </a:solidFill>
                  <a:latin typeface="Franklin Gothic Book" pitchFamily="34" charset="0"/>
                </a:rPr>
                <a:t>Request a Proposal</a:t>
              </a:r>
            </a:p>
            <a:p>
              <a:pPr algn="ctr"/>
              <a:endParaRPr lang="en-AU" dirty="0"/>
            </a:p>
          </p:txBody>
        </p:sp>
        <p:pic>
          <p:nvPicPr>
            <p:cNvPr id="22" name="Picture 4" descr="http://upload.wikimedia.org/wikipedia/commons/b/b2/Red_clock.png"/>
            <p:cNvPicPr>
              <a:picLocks noChangeAspect="1" noChangeArrowheads="1"/>
            </p:cNvPicPr>
            <p:nvPr/>
          </p:nvPicPr>
          <p:blipFill>
            <a:blip r:embed="rId3" cstate="print"/>
            <a:srcRect/>
            <a:stretch>
              <a:fillRect/>
            </a:stretch>
          </p:blipFill>
          <p:spPr bwMode="auto">
            <a:xfrm>
              <a:off x="87488" y="4071942"/>
              <a:ext cx="341108" cy="324871"/>
            </a:xfrm>
            <a:prstGeom prst="rect">
              <a:avLst/>
            </a:prstGeom>
            <a:noFill/>
          </p:spPr>
        </p:pic>
      </p:grpSp>
      <p:sp>
        <p:nvSpPr>
          <p:cNvPr id="20" name="Rectangle 19"/>
          <p:cNvSpPr/>
          <p:nvPr/>
        </p:nvSpPr>
        <p:spPr>
          <a:xfrm>
            <a:off x="1785918" y="2571744"/>
            <a:ext cx="768159" cy="369332"/>
          </a:xfrm>
          <a:prstGeom prst="rect">
            <a:avLst/>
          </a:prstGeom>
        </p:spPr>
        <p:txBody>
          <a:bodyPr wrap="none">
            <a:spAutoFit/>
          </a:bodyPr>
          <a:lstStyle/>
          <a:p>
            <a:r>
              <a:rPr lang="en-AU" b="1" dirty="0" smtClean="0">
                <a:solidFill>
                  <a:schemeClr val="accent2"/>
                </a:solidFill>
                <a:latin typeface="Franklin Gothic Book" pitchFamily="34" charset="0"/>
              </a:rPr>
              <a:t>Login:</a:t>
            </a:r>
          </a:p>
        </p:txBody>
      </p:sp>
      <p:sp>
        <p:nvSpPr>
          <p:cNvPr id="23" name="Rectangle 22"/>
          <p:cNvSpPr/>
          <p:nvPr/>
        </p:nvSpPr>
        <p:spPr>
          <a:xfrm>
            <a:off x="1785918" y="3071810"/>
            <a:ext cx="1177245" cy="369332"/>
          </a:xfrm>
          <a:prstGeom prst="rect">
            <a:avLst/>
          </a:prstGeom>
        </p:spPr>
        <p:txBody>
          <a:bodyPr wrap="none">
            <a:spAutoFit/>
          </a:bodyPr>
          <a:lstStyle/>
          <a:p>
            <a:r>
              <a:rPr lang="en-AU" b="1" dirty="0" smtClean="0">
                <a:solidFill>
                  <a:schemeClr val="accent2"/>
                </a:solidFill>
                <a:latin typeface="Franklin Gothic Book" pitchFamily="34" charset="0"/>
              </a:rPr>
              <a:t>Password:</a:t>
            </a:r>
          </a:p>
        </p:txBody>
      </p:sp>
      <p:sp>
        <p:nvSpPr>
          <p:cNvPr id="24" name="Rounded Rectangle 23"/>
          <p:cNvSpPr/>
          <p:nvPr/>
        </p:nvSpPr>
        <p:spPr>
          <a:xfrm>
            <a:off x="3214678" y="2571744"/>
            <a:ext cx="2500330" cy="357190"/>
          </a:xfrm>
          <a:prstGeom prst="round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AU" dirty="0"/>
          </a:p>
        </p:txBody>
      </p:sp>
      <p:sp>
        <p:nvSpPr>
          <p:cNvPr id="25" name="Rounded Rectangle 24"/>
          <p:cNvSpPr/>
          <p:nvPr/>
        </p:nvSpPr>
        <p:spPr>
          <a:xfrm>
            <a:off x="3214678" y="3071810"/>
            <a:ext cx="2500330" cy="357190"/>
          </a:xfrm>
          <a:prstGeom prst="round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AU" dirty="0"/>
          </a:p>
        </p:txBody>
      </p:sp>
      <p:graphicFrame>
        <p:nvGraphicFramePr>
          <p:cNvPr id="27" name="Table 26"/>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grpSp>
        <p:nvGrpSpPr>
          <p:cNvPr id="3" name="Group 13"/>
          <p:cNvGrpSpPr/>
          <p:nvPr/>
        </p:nvGrpSpPr>
        <p:grpSpPr>
          <a:xfrm>
            <a:off x="6072198" y="1214422"/>
            <a:ext cx="2857520" cy="1428760"/>
            <a:chOff x="5929322" y="1357298"/>
            <a:chExt cx="2857520" cy="1428760"/>
          </a:xfrm>
        </p:grpSpPr>
        <p:sp>
          <p:nvSpPr>
            <p:cNvPr id="10" name="Rounded Rectangle 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Browse Conference Venues</a:t>
              </a:r>
            </a:p>
            <a:p>
              <a:pPr algn="ctr"/>
              <a:endParaRPr lang="en-AU" dirty="0"/>
            </a:p>
          </p:txBody>
        </p:sp>
        <p:pic>
          <p:nvPicPr>
            <p:cNvPr id="1026" name="Picture 2" descr="image001"/>
            <p:cNvPicPr>
              <a:picLocks noChangeAspect="1" noChangeArrowheads="1"/>
            </p:cNvPicPr>
            <p:nvPr/>
          </p:nvPicPr>
          <p:blipFill>
            <a:blip r:embed="rId3"/>
            <a:srcRect l="16686" t="42614" r="66628" b="33238"/>
            <a:stretch>
              <a:fillRect/>
            </a:stretch>
          </p:blipFill>
          <p:spPr bwMode="auto">
            <a:xfrm>
              <a:off x="6072198" y="1785926"/>
              <a:ext cx="928695" cy="830938"/>
            </a:xfrm>
            <a:prstGeom prst="rect">
              <a:avLst/>
            </a:prstGeom>
            <a:noFill/>
            <a:ln w="9525">
              <a:noFill/>
              <a:miter lim="800000"/>
              <a:headEnd/>
              <a:tailEnd/>
            </a:ln>
          </p:spPr>
        </p:pic>
        <p:sp>
          <p:nvSpPr>
            <p:cNvPr id="12" name="TextBox 11"/>
            <p:cNvSpPr txBox="1"/>
            <p:nvPr/>
          </p:nvSpPr>
          <p:spPr>
            <a:xfrm>
              <a:off x="7072330" y="1775901"/>
              <a:ext cx="1571636" cy="938719"/>
            </a:xfrm>
            <a:prstGeom prst="rect">
              <a:avLst/>
            </a:prstGeom>
            <a:noFill/>
          </p:spPr>
          <p:txBody>
            <a:bodyPr wrap="square" rtlCol="0">
              <a:spAutoFit/>
            </a:bodyPr>
            <a:lstStyle/>
            <a:p>
              <a:r>
                <a:rPr lang="en-AU" sz="1100" dirty="0" smtClean="0"/>
                <a:t>Not sure where to start? We have over 60 properties to choose from both domestically and international.</a:t>
              </a:r>
              <a:endParaRPr lang="en-AU" sz="1100" dirty="0"/>
            </a:p>
          </p:txBody>
        </p:sp>
      </p:grpSp>
      <p:grpSp>
        <p:nvGrpSpPr>
          <p:cNvPr id="11" name="Group 18"/>
          <p:cNvGrpSpPr/>
          <p:nvPr/>
        </p:nvGrpSpPr>
        <p:grpSpPr>
          <a:xfrm>
            <a:off x="6072198" y="4357694"/>
            <a:ext cx="2857520" cy="1428760"/>
            <a:chOff x="5929322" y="1357298"/>
            <a:chExt cx="2857520" cy="1428760"/>
          </a:xfrm>
        </p:grpSpPr>
        <p:sp>
          <p:nvSpPr>
            <p:cNvPr id="20" name="Rounded Rectangle 1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Special Offers</a:t>
              </a:r>
            </a:p>
            <a:p>
              <a:pPr algn="ctr"/>
              <a:endParaRPr lang="en-AU" dirty="0"/>
            </a:p>
          </p:txBody>
        </p:sp>
        <p:sp>
          <p:nvSpPr>
            <p:cNvPr id="22" name="TextBox 21"/>
            <p:cNvSpPr txBox="1"/>
            <p:nvPr/>
          </p:nvSpPr>
          <p:spPr>
            <a:xfrm>
              <a:off x="7072330" y="1775901"/>
              <a:ext cx="1571636" cy="938719"/>
            </a:xfrm>
            <a:prstGeom prst="rect">
              <a:avLst/>
            </a:prstGeom>
            <a:noFill/>
          </p:spPr>
          <p:txBody>
            <a:bodyPr wrap="square" rtlCol="0">
              <a:spAutoFit/>
            </a:bodyPr>
            <a:lstStyle/>
            <a:p>
              <a:r>
                <a:rPr lang="en-AU" sz="1100" dirty="0" smtClean="0"/>
                <a:t>Always looking for a bargain? Save money with one of our special offers available for a limited time.</a:t>
              </a:r>
              <a:endParaRPr lang="en-AU" sz="1100" dirty="0"/>
            </a:p>
          </p:txBody>
        </p:sp>
      </p:grpSp>
      <p:grpSp>
        <p:nvGrpSpPr>
          <p:cNvPr id="13" name="Group 45"/>
          <p:cNvGrpSpPr/>
          <p:nvPr/>
        </p:nvGrpSpPr>
        <p:grpSpPr>
          <a:xfrm>
            <a:off x="6072198" y="2786058"/>
            <a:ext cx="2857520" cy="1428760"/>
            <a:chOff x="6072198" y="2786058"/>
            <a:chExt cx="2857520" cy="1428760"/>
          </a:xfrm>
        </p:grpSpPr>
        <p:grpSp>
          <p:nvGrpSpPr>
            <p:cNvPr id="14" name="Group 14"/>
            <p:cNvGrpSpPr/>
            <p:nvPr/>
          </p:nvGrpSpPr>
          <p:grpSpPr>
            <a:xfrm>
              <a:off x="6072198" y="2786058"/>
              <a:ext cx="2857520" cy="1428760"/>
              <a:chOff x="5929322" y="1357298"/>
              <a:chExt cx="2857520" cy="1428760"/>
            </a:xfrm>
          </p:grpSpPr>
          <p:sp>
            <p:nvSpPr>
              <p:cNvPr id="16" name="Rounded Rectangle 15"/>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Request a Proposal</a:t>
                </a:r>
              </a:p>
              <a:p>
                <a:pPr algn="ctr"/>
                <a:endParaRPr lang="en-AU" dirty="0"/>
              </a:p>
            </p:txBody>
          </p:sp>
          <p:sp>
            <p:nvSpPr>
              <p:cNvPr id="18" name="TextBox 17"/>
              <p:cNvSpPr txBox="1"/>
              <p:nvPr/>
            </p:nvSpPr>
            <p:spPr>
              <a:xfrm>
                <a:off x="7072330" y="1775901"/>
                <a:ext cx="1571636" cy="938719"/>
              </a:xfrm>
              <a:prstGeom prst="rect">
                <a:avLst/>
              </a:prstGeom>
              <a:noFill/>
            </p:spPr>
            <p:txBody>
              <a:bodyPr wrap="square" rtlCol="0">
                <a:spAutoFit/>
              </a:bodyPr>
              <a:lstStyle/>
              <a:p>
                <a:r>
                  <a:rPr lang="en-AU" sz="1100" dirty="0" smtClean="0"/>
                  <a:t>Prefer us to do the leg work? We can prepare and return a proposal within 24 hours of receipt.</a:t>
                </a:r>
                <a:endParaRPr lang="en-AU" sz="1100" dirty="0"/>
              </a:p>
            </p:txBody>
          </p:sp>
        </p:grpSp>
        <p:pic>
          <p:nvPicPr>
            <p:cNvPr id="1028" name="Picture 4" descr="http://upload.wikimedia.org/wikipedia/commons/b/b2/Red_clock.png"/>
            <p:cNvPicPr>
              <a:picLocks noChangeAspect="1" noChangeArrowheads="1"/>
            </p:cNvPicPr>
            <p:nvPr/>
          </p:nvPicPr>
          <p:blipFill>
            <a:blip r:embed="rId4" cstate="print"/>
            <a:srcRect/>
            <a:stretch>
              <a:fillRect/>
            </a:stretch>
          </p:blipFill>
          <p:spPr bwMode="auto">
            <a:xfrm>
              <a:off x="6286512" y="3214686"/>
              <a:ext cx="785818" cy="785818"/>
            </a:xfrm>
            <a:prstGeom prst="rect">
              <a:avLst/>
            </a:prstGeom>
            <a:noFill/>
          </p:spPr>
        </p:pic>
      </p:grpSp>
      <p:pic>
        <p:nvPicPr>
          <p:cNvPr id="1030" name="Picture 6" descr="http://www.istockphoto.com/file_thumbview_approve/6003566/2/istockphoto_6003566-broken-red-dollar.jpg"/>
          <p:cNvPicPr>
            <a:picLocks noChangeAspect="1" noChangeArrowheads="1"/>
          </p:cNvPicPr>
          <p:nvPr/>
        </p:nvPicPr>
        <p:blipFill>
          <a:blip r:embed="rId5" cstate="print"/>
          <a:srcRect/>
          <a:stretch>
            <a:fillRect/>
          </a:stretch>
        </p:blipFill>
        <p:spPr bwMode="auto">
          <a:xfrm>
            <a:off x="6357950" y="4714884"/>
            <a:ext cx="785818" cy="1047757"/>
          </a:xfrm>
          <a:prstGeom prst="rect">
            <a:avLst/>
          </a:prstGeom>
          <a:noFill/>
        </p:spPr>
      </p:pic>
      <p:sp>
        <p:nvSpPr>
          <p:cNvPr id="26" name="Rectangle 25"/>
          <p:cNvSpPr/>
          <p:nvPr/>
        </p:nvSpPr>
        <p:spPr>
          <a:xfrm rot="10800000">
            <a:off x="0" y="1214422"/>
            <a:ext cx="1500166" cy="2643206"/>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latin typeface="Franklin Gothic Book" pitchFamily="34" charset="0"/>
              <a:cs typeface="Arial" pitchFamily="34" charset="0"/>
            </a:endParaRPr>
          </a:p>
        </p:txBody>
      </p:sp>
      <p:sp>
        <p:nvSpPr>
          <p:cNvPr id="30" name="TextBox 29"/>
          <p:cNvSpPr txBox="1"/>
          <p:nvPr/>
        </p:nvSpPr>
        <p:spPr>
          <a:xfrm>
            <a:off x="1714480" y="1785926"/>
            <a:ext cx="4071966" cy="1754326"/>
          </a:xfrm>
          <a:prstGeom prst="rect">
            <a:avLst/>
          </a:prstGeom>
          <a:noFill/>
        </p:spPr>
        <p:txBody>
          <a:bodyPr wrap="square" rtlCol="0">
            <a:spAutoFit/>
          </a:bodyPr>
          <a:lstStyle/>
          <a:p>
            <a:r>
              <a:rPr lang="en-AU" sz="1200" dirty="0" smtClean="0"/>
              <a:t>Text copy to be inserted Text copy to be inserted  Text copy to be inserted Text copy to be inserted Text copy to be inserted Text copy to be inserted </a:t>
            </a:r>
          </a:p>
          <a:p>
            <a:endParaRPr lang="en-AU" sz="1200" dirty="0" smtClean="0"/>
          </a:p>
          <a:p>
            <a:endParaRPr lang="en-AU" sz="1200" dirty="0" smtClean="0"/>
          </a:p>
          <a:p>
            <a:endParaRPr lang="en-AU" sz="1200" dirty="0" smtClean="0"/>
          </a:p>
          <a:p>
            <a:endParaRPr lang="en-AU" sz="1200" dirty="0" smtClean="0"/>
          </a:p>
          <a:p>
            <a:endParaRPr lang="en-AU" sz="1200" dirty="0" smtClean="0"/>
          </a:p>
          <a:p>
            <a:endParaRPr lang="en-AU" sz="1200" dirty="0"/>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100" dirty="0" smtClean="0">
                <a:solidFill>
                  <a:schemeClr val="bg1"/>
                </a:solidFill>
              </a:rPr>
              <a:t>Finance options</a:t>
            </a:r>
            <a:endParaRPr lang="en-AU" sz="1100" dirty="0">
              <a:solidFill>
                <a:schemeClr val="bg1"/>
              </a:solidFill>
            </a:endParaRPr>
          </a:p>
        </p:txBody>
      </p:sp>
      <p:sp>
        <p:nvSpPr>
          <p:cNvPr id="38" name="TextBox 37"/>
          <p:cNvSpPr txBox="1"/>
          <p:nvPr/>
        </p:nvSpPr>
        <p:spPr>
          <a:xfrm>
            <a:off x="142844" y="1500174"/>
            <a:ext cx="1357322" cy="430887"/>
          </a:xfrm>
          <a:prstGeom prst="rect">
            <a:avLst/>
          </a:prstGeom>
          <a:noFill/>
        </p:spPr>
        <p:txBody>
          <a:bodyPr wrap="square" rtlCol="0">
            <a:spAutoFit/>
          </a:bodyPr>
          <a:lstStyle/>
          <a:p>
            <a:r>
              <a:rPr lang="en-AU" sz="1100" dirty="0" smtClean="0">
                <a:solidFill>
                  <a:schemeClr val="bg1"/>
                </a:solidFill>
              </a:rPr>
              <a:t>Delegate Registration System</a:t>
            </a:r>
            <a:endParaRPr lang="en-AU" sz="1100" dirty="0">
              <a:solidFill>
                <a:schemeClr val="bg1"/>
              </a:solidFill>
            </a:endParaRPr>
          </a:p>
        </p:txBody>
      </p:sp>
      <p:sp>
        <p:nvSpPr>
          <p:cNvPr id="39" name="TextBox 38"/>
          <p:cNvSpPr txBox="1"/>
          <p:nvPr/>
        </p:nvSpPr>
        <p:spPr>
          <a:xfrm>
            <a:off x="142844" y="1857364"/>
            <a:ext cx="1214446" cy="261610"/>
          </a:xfrm>
          <a:prstGeom prst="rect">
            <a:avLst/>
          </a:prstGeom>
          <a:noFill/>
        </p:spPr>
        <p:txBody>
          <a:bodyPr wrap="square" rtlCol="0">
            <a:spAutoFit/>
          </a:bodyPr>
          <a:lstStyle/>
          <a:p>
            <a:r>
              <a:rPr lang="en-AU" sz="1100" dirty="0" smtClean="0">
                <a:solidFill>
                  <a:schemeClr val="bg1"/>
                </a:solidFill>
              </a:rPr>
              <a:t>Latest News</a:t>
            </a:r>
            <a:endParaRPr lang="en-AU" sz="1100" dirty="0">
              <a:solidFill>
                <a:schemeClr val="bg1"/>
              </a:solidFill>
            </a:endParaRPr>
          </a:p>
        </p:txBody>
      </p:sp>
      <p:sp>
        <p:nvSpPr>
          <p:cNvPr id="43" name="Rectangle 42"/>
          <p:cNvSpPr/>
          <p:nvPr/>
        </p:nvSpPr>
        <p:spPr>
          <a:xfrm>
            <a:off x="1714480" y="1285860"/>
            <a:ext cx="1757212" cy="369332"/>
          </a:xfrm>
          <a:prstGeom prst="rect">
            <a:avLst/>
          </a:prstGeom>
        </p:spPr>
        <p:txBody>
          <a:bodyPr wrap="none">
            <a:spAutoFit/>
          </a:bodyPr>
          <a:lstStyle/>
          <a:p>
            <a:r>
              <a:rPr lang="en-AU" b="1" dirty="0" smtClean="0">
                <a:solidFill>
                  <a:schemeClr val="accent2"/>
                </a:solidFill>
                <a:latin typeface="Franklin Gothic Book" pitchFamily="34" charset="0"/>
              </a:rPr>
              <a:t>Finance Options</a:t>
            </a:r>
          </a:p>
        </p:txBody>
      </p:sp>
      <p:sp>
        <p:nvSpPr>
          <p:cNvPr id="52" name="TextBox 51"/>
          <p:cNvSpPr txBox="1"/>
          <p:nvPr/>
        </p:nvSpPr>
        <p:spPr>
          <a:xfrm>
            <a:off x="142844" y="2095820"/>
            <a:ext cx="1214446" cy="430887"/>
          </a:xfrm>
          <a:prstGeom prst="rect">
            <a:avLst/>
          </a:prstGeom>
          <a:noFill/>
        </p:spPr>
        <p:txBody>
          <a:bodyPr wrap="square" rtlCol="0">
            <a:spAutoFit/>
          </a:bodyPr>
          <a:lstStyle/>
          <a:p>
            <a:r>
              <a:rPr lang="en-AU" sz="1100" dirty="0" smtClean="0">
                <a:solidFill>
                  <a:schemeClr val="bg1"/>
                </a:solidFill>
              </a:rPr>
              <a:t>Register for your Conference</a:t>
            </a:r>
            <a:endParaRPr lang="en-AU" sz="1100" dirty="0">
              <a:solidFill>
                <a:schemeClr val="bg1"/>
              </a:solidFill>
            </a:endParaRPr>
          </a:p>
        </p:txBody>
      </p:sp>
      <p:pic>
        <p:nvPicPr>
          <p:cNvPr id="1032" name="Picture 8" descr="Cheap domestic flights at Webjet">
            <a:hlinkClick r:id="rId6"/>
          </p:cNvPr>
          <p:cNvPicPr>
            <a:picLocks noChangeAspect="1" noChangeArrowheads="1"/>
          </p:cNvPicPr>
          <p:nvPr/>
        </p:nvPicPr>
        <p:blipFill>
          <a:blip r:embed="rId7"/>
          <a:srcRect/>
          <a:stretch>
            <a:fillRect/>
          </a:stretch>
        </p:blipFill>
        <p:spPr bwMode="auto">
          <a:xfrm>
            <a:off x="0" y="3929066"/>
            <a:ext cx="1500166" cy="617715"/>
          </a:xfrm>
          <a:prstGeom prst="rect">
            <a:avLst/>
          </a:prstGeom>
          <a:noFill/>
        </p:spPr>
      </p:pic>
      <p:pic>
        <p:nvPicPr>
          <p:cNvPr id="1034" name="Picture 10" descr="WIN tickets to LA, Bali or Pink in concert">
            <a:hlinkClick r:id="rId8"/>
          </p:cNvPr>
          <p:cNvPicPr>
            <a:picLocks noChangeAspect="1" noChangeArrowheads="1"/>
          </p:cNvPicPr>
          <p:nvPr/>
        </p:nvPicPr>
        <p:blipFill>
          <a:blip r:embed="rId9"/>
          <a:srcRect/>
          <a:stretch>
            <a:fillRect/>
          </a:stretch>
        </p:blipFill>
        <p:spPr bwMode="auto">
          <a:xfrm>
            <a:off x="0" y="4643446"/>
            <a:ext cx="1500166" cy="400044"/>
          </a:xfrm>
          <a:prstGeom prst="rect">
            <a:avLst/>
          </a:prstGeom>
          <a:noFill/>
        </p:spPr>
      </p:pic>
      <p:pic>
        <p:nvPicPr>
          <p:cNvPr id="1036" name="Picture 12" descr="Convert Currency">
            <a:hlinkClick r:id="rId10"/>
          </p:cNvPr>
          <p:cNvPicPr>
            <a:picLocks noChangeAspect="1" noChangeArrowheads="1"/>
          </p:cNvPicPr>
          <p:nvPr/>
        </p:nvPicPr>
        <p:blipFill>
          <a:blip r:embed="rId11"/>
          <a:srcRect/>
          <a:stretch>
            <a:fillRect/>
          </a:stretch>
        </p:blipFill>
        <p:spPr bwMode="auto">
          <a:xfrm>
            <a:off x="0" y="5143512"/>
            <a:ext cx="1500166" cy="208356"/>
          </a:xfrm>
          <a:prstGeom prst="rect">
            <a:avLst/>
          </a:prstGeom>
          <a:noFill/>
        </p:spPr>
      </p:pic>
      <p:graphicFrame>
        <p:nvGraphicFramePr>
          <p:cNvPr id="47" name="Table 46"/>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grpSp>
        <p:nvGrpSpPr>
          <p:cNvPr id="3" name="Group 13"/>
          <p:cNvGrpSpPr/>
          <p:nvPr/>
        </p:nvGrpSpPr>
        <p:grpSpPr>
          <a:xfrm>
            <a:off x="6072198" y="1214422"/>
            <a:ext cx="2857520" cy="1428760"/>
            <a:chOff x="5929322" y="1357298"/>
            <a:chExt cx="2857520" cy="1428760"/>
          </a:xfrm>
        </p:grpSpPr>
        <p:sp>
          <p:nvSpPr>
            <p:cNvPr id="10" name="Rounded Rectangle 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Browse Conference Venues</a:t>
              </a:r>
            </a:p>
            <a:p>
              <a:pPr algn="ctr"/>
              <a:endParaRPr lang="en-AU" dirty="0"/>
            </a:p>
          </p:txBody>
        </p:sp>
        <p:pic>
          <p:nvPicPr>
            <p:cNvPr id="1026" name="Picture 2" descr="image001"/>
            <p:cNvPicPr>
              <a:picLocks noChangeAspect="1" noChangeArrowheads="1"/>
            </p:cNvPicPr>
            <p:nvPr/>
          </p:nvPicPr>
          <p:blipFill>
            <a:blip r:embed="rId3"/>
            <a:srcRect l="16686" t="42614" r="66628" b="33238"/>
            <a:stretch>
              <a:fillRect/>
            </a:stretch>
          </p:blipFill>
          <p:spPr bwMode="auto">
            <a:xfrm>
              <a:off x="6072198" y="1785926"/>
              <a:ext cx="928695" cy="830938"/>
            </a:xfrm>
            <a:prstGeom prst="rect">
              <a:avLst/>
            </a:prstGeom>
            <a:noFill/>
            <a:ln w="9525">
              <a:noFill/>
              <a:miter lim="800000"/>
              <a:headEnd/>
              <a:tailEnd/>
            </a:ln>
          </p:spPr>
        </p:pic>
        <p:sp>
          <p:nvSpPr>
            <p:cNvPr id="12" name="TextBox 11"/>
            <p:cNvSpPr txBox="1"/>
            <p:nvPr/>
          </p:nvSpPr>
          <p:spPr>
            <a:xfrm>
              <a:off x="7072330" y="1775901"/>
              <a:ext cx="1571636" cy="938719"/>
            </a:xfrm>
            <a:prstGeom prst="rect">
              <a:avLst/>
            </a:prstGeom>
            <a:noFill/>
          </p:spPr>
          <p:txBody>
            <a:bodyPr wrap="square" rtlCol="0">
              <a:spAutoFit/>
            </a:bodyPr>
            <a:lstStyle/>
            <a:p>
              <a:r>
                <a:rPr lang="en-AU" sz="1100" dirty="0" smtClean="0"/>
                <a:t>Not sure where to start? We have over 60 properties to choose from both domestically and international.</a:t>
              </a:r>
              <a:endParaRPr lang="en-AU" sz="1100" dirty="0"/>
            </a:p>
          </p:txBody>
        </p:sp>
      </p:grpSp>
      <p:grpSp>
        <p:nvGrpSpPr>
          <p:cNvPr id="11" name="Group 18"/>
          <p:cNvGrpSpPr/>
          <p:nvPr/>
        </p:nvGrpSpPr>
        <p:grpSpPr>
          <a:xfrm>
            <a:off x="6072198" y="4357694"/>
            <a:ext cx="2857520" cy="1428760"/>
            <a:chOff x="5929322" y="1357298"/>
            <a:chExt cx="2857520" cy="1428760"/>
          </a:xfrm>
        </p:grpSpPr>
        <p:sp>
          <p:nvSpPr>
            <p:cNvPr id="20" name="Rounded Rectangle 1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Special Offers</a:t>
              </a:r>
            </a:p>
            <a:p>
              <a:pPr algn="ctr"/>
              <a:endParaRPr lang="en-AU" dirty="0"/>
            </a:p>
          </p:txBody>
        </p:sp>
        <p:sp>
          <p:nvSpPr>
            <p:cNvPr id="22" name="TextBox 21"/>
            <p:cNvSpPr txBox="1"/>
            <p:nvPr/>
          </p:nvSpPr>
          <p:spPr>
            <a:xfrm>
              <a:off x="7072330" y="1775901"/>
              <a:ext cx="1571636" cy="938719"/>
            </a:xfrm>
            <a:prstGeom prst="rect">
              <a:avLst/>
            </a:prstGeom>
            <a:noFill/>
          </p:spPr>
          <p:txBody>
            <a:bodyPr wrap="square" rtlCol="0">
              <a:spAutoFit/>
            </a:bodyPr>
            <a:lstStyle/>
            <a:p>
              <a:r>
                <a:rPr lang="en-AU" sz="1100" dirty="0" smtClean="0"/>
                <a:t>Always looking for a bargain? Save money with one of our special offers available for a limited time.</a:t>
              </a:r>
              <a:endParaRPr lang="en-AU" sz="1100" dirty="0"/>
            </a:p>
          </p:txBody>
        </p:sp>
      </p:grpSp>
      <p:grpSp>
        <p:nvGrpSpPr>
          <p:cNvPr id="13" name="Group 45"/>
          <p:cNvGrpSpPr/>
          <p:nvPr/>
        </p:nvGrpSpPr>
        <p:grpSpPr>
          <a:xfrm>
            <a:off x="6072198" y="2786058"/>
            <a:ext cx="2857520" cy="1428760"/>
            <a:chOff x="6072198" y="2786058"/>
            <a:chExt cx="2857520" cy="1428760"/>
          </a:xfrm>
        </p:grpSpPr>
        <p:grpSp>
          <p:nvGrpSpPr>
            <p:cNvPr id="14" name="Group 14"/>
            <p:cNvGrpSpPr/>
            <p:nvPr/>
          </p:nvGrpSpPr>
          <p:grpSpPr>
            <a:xfrm>
              <a:off x="6072198" y="2786058"/>
              <a:ext cx="2857520" cy="1428760"/>
              <a:chOff x="5929322" y="1357298"/>
              <a:chExt cx="2857520" cy="1428760"/>
            </a:xfrm>
          </p:grpSpPr>
          <p:sp>
            <p:nvSpPr>
              <p:cNvPr id="16" name="Rounded Rectangle 15"/>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Request a Proposal</a:t>
                </a:r>
              </a:p>
              <a:p>
                <a:pPr algn="ctr"/>
                <a:endParaRPr lang="en-AU" dirty="0"/>
              </a:p>
            </p:txBody>
          </p:sp>
          <p:sp>
            <p:nvSpPr>
              <p:cNvPr id="18" name="TextBox 17"/>
              <p:cNvSpPr txBox="1"/>
              <p:nvPr/>
            </p:nvSpPr>
            <p:spPr>
              <a:xfrm>
                <a:off x="7072330" y="1775901"/>
                <a:ext cx="1571636" cy="938719"/>
              </a:xfrm>
              <a:prstGeom prst="rect">
                <a:avLst/>
              </a:prstGeom>
              <a:noFill/>
            </p:spPr>
            <p:txBody>
              <a:bodyPr wrap="square" rtlCol="0">
                <a:spAutoFit/>
              </a:bodyPr>
              <a:lstStyle/>
              <a:p>
                <a:r>
                  <a:rPr lang="en-AU" sz="1100" dirty="0" smtClean="0"/>
                  <a:t>Prefer us to do the leg work? We can prepare and return a proposal within 24 hours of receipt.</a:t>
                </a:r>
                <a:endParaRPr lang="en-AU" sz="1100" dirty="0"/>
              </a:p>
            </p:txBody>
          </p:sp>
        </p:grpSp>
        <p:pic>
          <p:nvPicPr>
            <p:cNvPr id="1028" name="Picture 4" descr="http://upload.wikimedia.org/wikipedia/commons/b/b2/Red_clock.png"/>
            <p:cNvPicPr>
              <a:picLocks noChangeAspect="1" noChangeArrowheads="1"/>
            </p:cNvPicPr>
            <p:nvPr/>
          </p:nvPicPr>
          <p:blipFill>
            <a:blip r:embed="rId4" cstate="print"/>
            <a:srcRect/>
            <a:stretch>
              <a:fillRect/>
            </a:stretch>
          </p:blipFill>
          <p:spPr bwMode="auto">
            <a:xfrm>
              <a:off x="6286512" y="3214686"/>
              <a:ext cx="785818" cy="785818"/>
            </a:xfrm>
            <a:prstGeom prst="rect">
              <a:avLst/>
            </a:prstGeom>
            <a:noFill/>
          </p:spPr>
        </p:pic>
      </p:grpSp>
      <p:pic>
        <p:nvPicPr>
          <p:cNvPr id="1030" name="Picture 6" descr="http://www.istockphoto.com/file_thumbview_approve/6003566/2/istockphoto_6003566-broken-red-dollar.jpg"/>
          <p:cNvPicPr>
            <a:picLocks noChangeAspect="1" noChangeArrowheads="1"/>
          </p:cNvPicPr>
          <p:nvPr/>
        </p:nvPicPr>
        <p:blipFill>
          <a:blip r:embed="rId5" cstate="print"/>
          <a:srcRect/>
          <a:stretch>
            <a:fillRect/>
          </a:stretch>
        </p:blipFill>
        <p:spPr bwMode="auto">
          <a:xfrm>
            <a:off x="6357950" y="4714884"/>
            <a:ext cx="785818" cy="1047757"/>
          </a:xfrm>
          <a:prstGeom prst="rect">
            <a:avLst/>
          </a:prstGeom>
          <a:noFill/>
        </p:spPr>
      </p:pic>
      <p:sp>
        <p:nvSpPr>
          <p:cNvPr id="26" name="Rectangle 25"/>
          <p:cNvSpPr/>
          <p:nvPr/>
        </p:nvSpPr>
        <p:spPr>
          <a:xfrm rot="10800000">
            <a:off x="0" y="1214422"/>
            <a:ext cx="1500166" cy="2643206"/>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latin typeface="Franklin Gothic Book" pitchFamily="34" charset="0"/>
              <a:cs typeface="Arial" pitchFamily="34" charset="0"/>
            </a:endParaRPr>
          </a:p>
        </p:txBody>
      </p:sp>
      <p:sp>
        <p:nvSpPr>
          <p:cNvPr id="30" name="TextBox 29"/>
          <p:cNvSpPr txBox="1"/>
          <p:nvPr/>
        </p:nvSpPr>
        <p:spPr>
          <a:xfrm>
            <a:off x="1714480" y="1785926"/>
            <a:ext cx="4071966" cy="2492990"/>
          </a:xfrm>
          <a:prstGeom prst="rect">
            <a:avLst/>
          </a:prstGeom>
          <a:noFill/>
        </p:spPr>
        <p:txBody>
          <a:bodyPr wrap="square" rtlCol="0">
            <a:spAutoFit/>
          </a:bodyPr>
          <a:lstStyle/>
          <a:p>
            <a:r>
              <a:rPr lang="en-AU" sz="1200" dirty="0" smtClean="0"/>
              <a:t>Text copy to be inserted Text copy to be inserted  Text copy to be inserted Text copy to be inserted Text copy to be inserted Text copy to be inserted </a:t>
            </a:r>
          </a:p>
          <a:p>
            <a:r>
              <a:rPr lang="en-AU" sz="1200" b="1" u="sng" dirty="0" smtClean="0">
                <a:solidFill>
                  <a:schemeClr val="accent2"/>
                </a:solidFill>
              </a:rPr>
              <a:t>View sample </a:t>
            </a:r>
          </a:p>
          <a:p>
            <a:endParaRPr lang="en-AU" sz="1200" dirty="0" smtClean="0"/>
          </a:p>
          <a:p>
            <a:endParaRPr lang="en-AU" sz="1200" dirty="0" smtClean="0"/>
          </a:p>
          <a:p>
            <a:r>
              <a:rPr lang="en-AU" sz="1200" dirty="0" smtClean="0"/>
              <a:t>Text copy to be inserted Text copy to be inserted  Text copy to be inserted Text copy to be inserted Text copy to be inserted Text copy to be inserted </a:t>
            </a:r>
          </a:p>
          <a:p>
            <a:r>
              <a:rPr lang="en-AU" sz="1200" b="1" u="sng" dirty="0" smtClean="0">
                <a:solidFill>
                  <a:schemeClr val="accent2"/>
                </a:solidFill>
              </a:rPr>
              <a:t>View sample Report </a:t>
            </a:r>
          </a:p>
          <a:p>
            <a:endParaRPr lang="en-AU" sz="1200" dirty="0" smtClean="0"/>
          </a:p>
          <a:p>
            <a:endParaRPr lang="en-AU" sz="1200" dirty="0" smtClean="0"/>
          </a:p>
          <a:p>
            <a:endParaRPr lang="en-AU" sz="1200" dirty="0"/>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100" dirty="0" smtClean="0">
                <a:solidFill>
                  <a:schemeClr val="bg1"/>
                </a:solidFill>
              </a:rPr>
              <a:t>Finance options</a:t>
            </a:r>
            <a:endParaRPr lang="en-AU" sz="1100" dirty="0">
              <a:solidFill>
                <a:schemeClr val="bg1"/>
              </a:solidFill>
            </a:endParaRPr>
          </a:p>
        </p:txBody>
      </p:sp>
      <p:sp>
        <p:nvSpPr>
          <p:cNvPr id="38" name="TextBox 37"/>
          <p:cNvSpPr txBox="1"/>
          <p:nvPr/>
        </p:nvSpPr>
        <p:spPr>
          <a:xfrm>
            <a:off x="142844" y="1500174"/>
            <a:ext cx="1357322" cy="430887"/>
          </a:xfrm>
          <a:prstGeom prst="rect">
            <a:avLst/>
          </a:prstGeom>
          <a:noFill/>
        </p:spPr>
        <p:txBody>
          <a:bodyPr wrap="square" rtlCol="0">
            <a:spAutoFit/>
          </a:bodyPr>
          <a:lstStyle/>
          <a:p>
            <a:r>
              <a:rPr lang="en-AU" sz="1100" dirty="0" smtClean="0">
                <a:solidFill>
                  <a:schemeClr val="bg1"/>
                </a:solidFill>
              </a:rPr>
              <a:t>Delegate Registration System</a:t>
            </a:r>
            <a:endParaRPr lang="en-AU" sz="1100" dirty="0">
              <a:solidFill>
                <a:schemeClr val="bg1"/>
              </a:solidFill>
            </a:endParaRPr>
          </a:p>
        </p:txBody>
      </p:sp>
      <p:sp>
        <p:nvSpPr>
          <p:cNvPr id="39" name="TextBox 38"/>
          <p:cNvSpPr txBox="1"/>
          <p:nvPr/>
        </p:nvSpPr>
        <p:spPr>
          <a:xfrm>
            <a:off x="142844" y="1857364"/>
            <a:ext cx="1214446" cy="261610"/>
          </a:xfrm>
          <a:prstGeom prst="rect">
            <a:avLst/>
          </a:prstGeom>
          <a:noFill/>
        </p:spPr>
        <p:txBody>
          <a:bodyPr wrap="square" rtlCol="0">
            <a:spAutoFit/>
          </a:bodyPr>
          <a:lstStyle/>
          <a:p>
            <a:r>
              <a:rPr lang="en-AU" sz="1100" dirty="0" smtClean="0">
                <a:solidFill>
                  <a:schemeClr val="bg1"/>
                </a:solidFill>
              </a:rPr>
              <a:t>Latest News</a:t>
            </a:r>
            <a:endParaRPr lang="en-AU" sz="1100" dirty="0">
              <a:solidFill>
                <a:schemeClr val="bg1"/>
              </a:solidFill>
            </a:endParaRPr>
          </a:p>
        </p:txBody>
      </p:sp>
      <p:sp>
        <p:nvSpPr>
          <p:cNvPr id="43" name="Rectangle 42"/>
          <p:cNvSpPr/>
          <p:nvPr/>
        </p:nvSpPr>
        <p:spPr>
          <a:xfrm>
            <a:off x="1714480" y="1285860"/>
            <a:ext cx="3043718" cy="369332"/>
          </a:xfrm>
          <a:prstGeom prst="rect">
            <a:avLst/>
          </a:prstGeom>
        </p:spPr>
        <p:txBody>
          <a:bodyPr wrap="none">
            <a:spAutoFit/>
          </a:bodyPr>
          <a:lstStyle/>
          <a:p>
            <a:r>
              <a:rPr lang="en-AU" b="1" dirty="0" smtClean="0">
                <a:solidFill>
                  <a:schemeClr val="accent2"/>
                </a:solidFill>
                <a:latin typeface="Franklin Gothic Book" pitchFamily="34" charset="0"/>
              </a:rPr>
              <a:t>Delegate Registration System</a:t>
            </a:r>
          </a:p>
        </p:txBody>
      </p:sp>
      <p:sp>
        <p:nvSpPr>
          <p:cNvPr id="52" name="TextBox 51"/>
          <p:cNvSpPr txBox="1"/>
          <p:nvPr/>
        </p:nvSpPr>
        <p:spPr>
          <a:xfrm>
            <a:off x="142844" y="2095820"/>
            <a:ext cx="1214446" cy="430887"/>
          </a:xfrm>
          <a:prstGeom prst="rect">
            <a:avLst/>
          </a:prstGeom>
          <a:noFill/>
        </p:spPr>
        <p:txBody>
          <a:bodyPr wrap="square" rtlCol="0">
            <a:spAutoFit/>
          </a:bodyPr>
          <a:lstStyle/>
          <a:p>
            <a:r>
              <a:rPr lang="en-AU" sz="1100" dirty="0" smtClean="0">
                <a:solidFill>
                  <a:schemeClr val="bg1"/>
                </a:solidFill>
              </a:rPr>
              <a:t>Register for your Conference</a:t>
            </a:r>
            <a:endParaRPr lang="en-AU" sz="1100" dirty="0">
              <a:solidFill>
                <a:schemeClr val="bg1"/>
              </a:solidFill>
            </a:endParaRPr>
          </a:p>
        </p:txBody>
      </p:sp>
      <p:pic>
        <p:nvPicPr>
          <p:cNvPr id="1032" name="Picture 8" descr="Cheap domestic flights at Webjet">
            <a:hlinkClick r:id="rId6"/>
          </p:cNvPr>
          <p:cNvPicPr>
            <a:picLocks noChangeAspect="1" noChangeArrowheads="1"/>
          </p:cNvPicPr>
          <p:nvPr/>
        </p:nvPicPr>
        <p:blipFill>
          <a:blip r:embed="rId7"/>
          <a:srcRect/>
          <a:stretch>
            <a:fillRect/>
          </a:stretch>
        </p:blipFill>
        <p:spPr bwMode="auto">
          <a:xfrm>
            <a:off x="0" y="3929066"/>
            <a:ext cx="1500166" cy="617715"/>
          </a:xfrm>
          <a:prstGeom prst="rect">
            <a:avLst/>
          </a:prstGeom>
          <a:noFill/>
        </p:spPr>
      </p:pic>
      <p:pic>
        <p:nvPicPr>
          <p:cNvPr id="1034" name="Picture 10" descr="WIN tickets to LA, Bali or Pink in concert">
            <a:hlinkClick r:id="rId8"/>
          </p:cNvPr>
          <p:cNvPicPr>
            <a:picLocks noChangeAspect="1" noChangeArrowheads="1"/>
          </p:cNvPicPr>
          <p:nvPr/>
        </p:nvPicPr>
        <p:blipFill>
          <a:blip r:embed="rId9"/>
          <a:srcRect/>
          <a:stretch>
            <a:fillRect/>
          </a:stretch>
        </p:blipFill>
        <p:spPr bwMode="auto">
          <a:xfrm>
            <a:off x="0" y="4643446"/>
            <a:ext cx="1500166" cy="400044"/>
          </a:xfrm>
          <a:prstGeom prst="rect">
            <a:avLst/>
          </a:prstGeom>
          <a:noFill/>
        </p:spPr>
      </p:pic>
      <p:pic>
        <p:nvPicPr>
          <p:cNvPr id="1036" name="Picture 12" descr="Convert Currency">
            <a:hlinkClick r:id="rId10"/>
          </p:cNvPr>
          <p:cNvPicPr>
            <a:picLocks noChangeAspect="1" noChangeArrowheads="1"/>
          </p:cNvPicPr>
          <p:nvPr/>
        </p:nvPicPr>
        <p:blipFill>
          <a:blip r:embed="rId11"/>
          <a:srcRect/>
          <a:stretch>
            <a:fillRect/>
          </a:stretch>
        </p:blipFill>
        <p:spPr bwMode="auto">
          <a:xfrm>
            <a:off x="0" y="5143512"/>
            <a:ext cx="1500166" cy="208356"/>
          </a:xfrm>
          <a:prstGeom prst="rect">
            <a:avLst/>
          </a:prstGeom>
          <a:noFill/>
        </p:spPr>
      </p:pic>
      <p:graphicFrame>
        <p:nvGraphicFramePr>
          <p:cNvPr id="33" name="Table 32"/>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grpSp>
        <p:nvGrpSpPr>
          <p:cNvPr id="3" name="Group 13"/>
          <p:cNvGrpSpPr/>
          <p:nvPr/>
        </p:nvGrpSpPr>
        <p:grpSpPr>
          <a:xfrm>
            <a:off x="6072198" y="1214422"/>
            <a:ext cx="2857520" cy="1428760"/>
            <a:chOff x="5929322" y="1357298"/>
            <a:chExt cx="2857520" cy="1428760"/>
          </a:xfrm>
        </p:grpSpPr>
        <p:sp>
          <p:nvSpPr>
            <p:cNvPr id="10" name="Rounded Rectangle 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Browse Conference Venues</a:t>
              </a:r>
            </a:p>
            <a:p>
              <a:pPr algn="ctr"/>
              <a:endParaRPr lang="en-AU" dirty="0"/>
            </a:p>
          </p:txBody>
        </p:sp>
        <p:pic>
          <p:nvPicPr>
            <p:cNvPr id="1026" name="Picture 2" descr="image001"/>
            <p:cNvPicPr>
              <a:picLocks noChangeAspect="1" noChangeArrowheads="1"/>
            </p:cNvPicPr>
            <p:nvPr/>
          </p:nvPicPr>
          <p:blipFill>
            <a:blip r:embed="rId3"/>
            <a:srcRect l="16686" t="42614" r="66628" b="33238"/>
            <a:stretch>
              <a:fillRect/>
            </a:stretch>
          </p:blipFill>
          <p:spPr bwMode="auto">
            <a:xfrm>
              <a:off x="6072198" y="1785926"/>
              <a:ext cx="928695" cy="830938"/>
            </a:xfrm>
            <a:prstGeom prst="rect">
              <a:avLst/>
            </a:prstGeom>
            <a:noFill/>
            <a:ln w="9525">
              <a:noFill/>
              <a:miter lim="800000"/>
              <a:headEnd/>
              <a:tailEnd/>
            </a:ln>
          </p:spPr>
        </p:pic>
        <p:sp>
          <p:nvSpPr>
            <p:cNvPr id="12" name="TextBox 11"/>
            <p:cNvSpPr txBox="1"/>
            <p:nvPr/>
          </p:nvSpPr>
          <p:spPr>
            <a:xfrm>
              <a:off x="7072330" y="1775901"/>
              <a:ext cx="1571636" cy="938719"/>
            </a:xfrm>
            <a:prstGeom prst="rect">
              <a:avLst/>
            </a:prstGeom>
            <a:noFill/>
          </p:spPr>
          <p:txBody>
            <a:bodyPr wrap="square" rtlCol="0">
              <a:spAutoFit/>
            </a:bodyPr>
            <a:lstStyle/>
            <a:p>
              <a:r>
                <a:rPr lang="en-AU" sz="1100" dirty="0" smtClean="0"/>
                <a:t>Not sure where to start? We have over 60 properties to choose from both domestically and international.</a:t>
              </a:r>
              <a:endParaRPr lang="en-AU" sz="1100" dirty="0"/>
            </a:p>
          </p:txBody>
        </p:sp>
      </p:grpSp>
      <p:grpSp>
        <p:nvGrpSpPr>
          <p:cNvPr id="11" name="Group 18"/>
          <p:cNvGrpSpPr/>
          <p:nvPr/>
        </p:nvGrpSpPr>
        <p:grpSpPr>
          <a:xfrm>
            <a:off x="6072198" y="4357694"/>
            <a:ext cx="2857520" cy="1428760"/>
            <a:chOff x="5929322" y="1357298"/>
            <a:chExt cx="2857520" cy="1428760"/>
          </a:xfrm>
        </p:grpSpPr>
        <p:sp>
          <p:nvSpPr>
            <p:cNvPr id="20" name="Rounded Rectangle 1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Special Offers</a:t>
              </a:r>
            </a:p>
            <a:p>
              <a:pPr algn="ctr"/>
              <a:endParaRPr lang="en-AU" dirty="0"/>
            </a:p>
          </p:txBody>
        </p:sp>
        <p:sp>
          <p:nvSpPr>
            <p:cNvPr id="22" name="TextBox 21"/>
            <p:cNvSpPr txBox="1"/>
            <p:nvPr/>
          </p:nvSpPr>
          <p:spPr>
            <a:xfrm>
              <a:off x="7072330" y="1775901"/>
              <a:ext cx="1571636" cy="938719"/>
            </a:xfrm>
            <a:prstGeom prst="rect">
              <a:avLst/>
            </a:prstGeom>
            <a:noFill/>
          </p:spPr>
          <p:txBody>
            <a:bodyPr wrap="square" rtlCol="0">
              <a:spAutoFit/>
            </a:bodyPr>
            <a:lstStyle/>
            <a:p>
              <a:r>
                <a:rPr lang="en-AU" sz="1100" dirty="0" smtClean="0"/>
                <a:t>Always looking for a bargain? Save money with one of our special offers available for a limited time.</a:t>
              </a:r>
              <a:endParaRPr lang="en-AU" sz="1100" dirty="0"/>
            </a:p>
          </p:txBody>
        </p:sp>
      </p:grpSp>
      <p:grpSp>
        <p:nvGrpSpPr>
          <p:cNvPr id="13" name="Group 45"/>
          <p:cNvGrpSpPr/>
          <p:nvPr/>
        </p:nvGrpSpPr>
        <p:grpSpPr>
          <a:xfrm>
            <a:off x="6072198" y="2786058"/>
            <a:ext cx="2857520" cy="1428760"/>
            <a:chOff x="6072198" y="2786058"/>
            <a:chExt cx="2857520" cy="1428760"/>
          </a:xfrm>
        </p:grpSpPr>
        <p:grpSp>
          <p:nvGrpSpPr>
            <p:cNvPr id="14" name="Group 14"/>
            <p:cNvGrpSpPr/>
            <p:nvPr/>
          </p:nvGrpSpPr>
          <p:grpSpPr>
            <a:xfrm>
              <a:off x="6072198" y="2786058"/>
              <a:ext cx="2857520" cy="1428760"/>
              <a:chOff x="5929322" y="1357298"/>
              <a:chExt cx="2857520" cy="1428760"/>
            </a:xfrm>
          </p:grpSpPr>
          <p:sp>
            <p:nvSpPr>
              <p:cNvPr id="16" name="Rounded Rectangle 15"/>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Request a Proposal</a:t>
                </a:r>
              </a:p>
              <a:p>
                <a:pPr algn="ctr"/>
                <a:endParaRPr lang="en-AU" dirty="0"/>
              </a:p>
            </p:txBody>
          </p:sp>
          <p:sp>
            <p:nvSpPr>
              <p:cNvPr id="18" name="TextBox 17"/>
              <p:cNvSpPr txBox="1"/>
              <p:nvPr/>
            </p:nvSpPr>
            <p:spPr>
              <a:xfrm>
                <a:off x="7072330" y="1775901"/>
                <a:ext cx="1571636" cy="938719"/>
              </a:xfrm>
              <a:prstGeom prst="rect">
                <a:avLst/>
              </a:prstGeom>
              <a:noFill/>
            </p:spPr>
            <p:txBody>
              <a:bodyPr wrap="square" rtlCol="0">
                <a:spAutoFit/>
              </a:bodyPr>
              <a:lstStyle/>
              <a:p>
                <a:r>
                  <a:rPr lang="en-AU" sz="1100" dirty="0" smtClean="0"/>
                  <a:t>Prefer us to do the leg work? We can prepare and return a proposal within 24 hours of receipt.</a:t>
                </a:r>
                <a:endParaRPr lang="en-AU" sz="1100" dirty="0"/>
              </a:p>
            </p:txBody>
          </p:sp>
        </p:grpSp>
        <p:pic>
          <p:nvPicPr>
            <p:cNvPr id="1028" name="Picture 4" descr="http://upload.wikimedia.org/wikipedia/commons/b/b2/Red_clock.png"/>
            <p:cNvPicPr>
              <a:picLocks noChangeAspect="1" noChangeArrowheads="1"/>
            </p:cNvPicPr>
            <p:nvPr/>
          </p:nvPicPr>
          <p:blipFill>
            <a:blip r:embed="rId4" cstate="print"/>
            <a:srcRect/>
            <a:stretch>
              <a:fillRect/>
            </a:stretch>
          </p:blipFill>
          <p:spPr bwMode="auto">
            <a:xfrm>
              <a:off x="6286512" y="3214686"/>
              <a:ext cx="785818" cy="785818"/>
            </a:xfrm>
            <a:prstGeom prst="rect">
              <a:avLst/>
            </a:prstGeom>
            <a:noFill/>
          </p:spPr>
        </p:pic>
      </p:grpSp>
      <p:pic>
        <p:nvPicPr>
          <p:cNvPr id="1030" name="Picture 6" descr="http://www.istockphoto.com/file_thumbview_approve/6003566/2/istockphoto_6003566-broken-red-dollar.jpg"/>
          <p:cNvPicPr>
            <a:picLocks noChangeAspect="1" noChangeArrowheads="1"/>
          </p:cNvPicPr>
          <p:nvPr/>
        </p:nvPicPr>
        <p:blipFill>
          <a:blip r:embed="rId5" cstate="print"/>
          <a:srcRect/>
          <a:stretch>
            <a:fillRect/>
          </a:stretch>
        </p:blipFill>
        <p:spPr bwMode="auto">
          <a:xfrm>
            <a:off x="6357950" y="4714884"/>
            <a:ext cx="785818" cy="1047757"/>
          </a:xfrm>
          <a:prstGeom prst="rect">
            <a:avLst/>
          </a:prstGeom>
          <a:noFill/>
        </p:spPr>
      </p:pic>
      <p:sp>
        <p:nvSpPr>
          <p:cNvPr id="26" name="Rectangle 25"/>
          <p:cNvSpPr/>
          <p:nvPr/>
        </p:nvSpPr>
        <p:spPr>
          <a:xfrm rot="10800000">
            <a:off x="0" y="1214422"/>
            <a:ext cx="1500166" cy="2643206"/>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latin typeface="Franklin Gothic Book" pitchFamily="34" charset="0"/>
              <a:cs typeface="Arial" pitchFamily="34" charset="0"/>
            </a:endParaRPr>
          </a:p>
        </p:txBody>
      </p:sp>
      <p:sp>
        <p:nvSpPr>
          <p:cNvPr id="30" name="TextBox 29"/>
          <p:cNvSpPr txBox="1"/>
          <p:nvPr/>
        </p:nvSpPr>
        <p:spPr>
          <a:xfrm>
            <a:off x="1714480" y="1357298"/>
            <a:ext cx="4071966" cy="1015663"/>
          </a:xfrm>
          <a:prstGeom prst="rect">
            <a:avLst/>
          </a:prstGeom>
          <a:noFill/>
        </p:spPr>
        <p:txBody>
          <a:bodyPr wrap="square" rtlCol="0">
            <a:spAutoFit/>
          </a:bodyPr>
          <a:lstStyle/>
          <a:p>
            <a:r>
              <a:rPr lang="en-AU" sz="1200" dirty="0" smtClean="0"/>
              <a:t>Next  Events’ professional conference team specialises in solutions. We work closely with a core group of clients to ensure desired outcomes, on time and in budget. </a:t>
            </a:r>
          </a:p>
          <a:p>
            <a:endParaRPr lang="en-AU" sz="1200" dirty="0"/>
          </a:p>
          <a:p>
            <a:r>
              <a:rPr lang="en-AU" sz="1200" dirty="0" smtClean="0"/>
              <a:t>We’ll ensure your conference is;</a:t>
            </a:r>
            <a:endParaRPr lang="en-AU" sz="1200" dirty="0"/>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100" dirty="0" smtClean="0">
                <a:solidFill>
                  <a:schemeClr val="bg1"/>
                </a:solidFill>
              </a:rPr>
              <a:t>Finance options</a:t>
            </a:r>
            <a:endParaRPr lang="en-AU" sz="1100" dirty="0">
              <a:solidFill>
                <a:schemeClr val="bg1"/>
              </a:solidFill>
            </a:endParaRPr>
          </a:p>
        </p:txBody>
      </p:sp>
      <p:sp>
        <p:nvSpPr>
          <p:cNvPr id="38" name="TextBox 37"/>
          <p:cNvSpPr txBox="1"/>
          <p:nvPr/>
        </p:nvSpPr>
        <p:spPr>
          <a:xfrm>
            <a:off x="142844" y="1500174"/>
            <a:ext cx="1357322" cy="430887"/>
          </a:xfrm>
          <a:prstGeom prst="rect">
            <a:avLst/>
          </a:prstGeom>
          <a:noFill/>
        </p:spPr>
        <p:txBody>
          <a:bodyPr wrap="square" rtlCol="0">
            <a:spAutoFit/>
          </a:bodyPr>
          <a:lstStyle/>
          <a:p>
            <a:r>
              <a:rPr lang="en-AU" sz="1100" dirty="0" smtClean="0">
                <a:solidFill>
                  <a:schemeClr val="bg1"/>
                </a:solidFill>
              </a:rPr>
              <a:t>Delegate Registration System</a:t>
            </a:r>
            <a:endParaRPr lang="en-AU" sz="1100" dirty="0">
              <a:solidFill>
                <a:schemeClr val="bg1"/>
              </a:solidFill>
            </a:endParaRPr>
          </a:p>
        </p:txBody>
      </p:sp>
      <p:sp>
        <p:nvSpPr>
          <p:cNvPr id="39" name="TextBox 38"/>
          <p:cNvSpPr txBox="1"/>
          <p:nvPr/>
        </p:nvSpPr>
        <p:spPr>
          <a:xfrm>
            <a:off x="142844" y="1857364"/>
            <a:ext cx="1214446" cy="261610"/>
          </a:xfrm>
          <a:prstGeom prst="rect">
            <a:avLst/>
          </a:prstGeom>
          <a:noFill/>
        </p:spPr>
        <p:txBody>
          <a:bodyPr wrap="square" rtlCol="0">
            <a:spAutoFit/>
          </a:bodyPr>
          <a:lstStyle/>
          <a:p>
            <a:r>
              <a:rPr lang="en-AU" sz="1100" dirty="0" smtClean="0">
                <a:solidFill>
                  <a:schemeClr val="bg1"/>
                </a:solidFill>
              </a:rPr>
              <a:t>Latest News</a:t>
            </a:r>
            <a:endParaRPr lang="en-AU" sz="1100" dirty="0">
              <a:solidFill>
                <a:schemeClr val="bg1"/>
              </a:solidFill>
            </a:endParaRPr>
          </a:p>
        </p:txBody>
      </p:sp>
      <p:grpSp>
        <p:nvGrpSpPr>
          <p:cNvPr id="15" name="Group 44"/>
          <p:cNvGrpSpPr/>
          <p:nvPr/>
        </p:nvGrpSpPr>
        <p:grpSpPr>
          <a:xfrm>
            <a:off x="1571604" y="2428868"/>
            <a:ext cx="4286280" cy="428628"/>
            <a:chOff x="1571604" y="2428868"/>
            <a:chExt cx="4286280" cy="428628"/>
          </a:xfrm>
        </p:grpSpPr>
        <p:sp>
          <p:nvSpPr>
            <p:cNvPr id="44" name="Rectangle 43"/>
            <p:cNvSpPr/>
            <p:nvPr/>
          </p:nvSpPr>
          <p:spPr>
            <a:xfrm>
              <a:off x="1571604" y="2428868"/>
              <a:ext cx="4286280" cy="428628"/>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
          <p:nvSpPr>
            <p:cNvPr id="40" name="Rectangle 39"/>
            <p:cNvSpPr/>
            <p:nvPr/>
          </p:nvSpPr>
          <p:spPr>
            <a:xfrm>
              <a:off x="1714480" y="2428868"/>
              <a:ext cx="1510285" cy="369332"/>
            </a:xfrm>
            <a:prstGeom prst="rect">
              <a:avLst/>
            </a:prstGeom>
          </p:spPr>
          <p:txBody>
            <a:bodyPr wrap="none">
              <a:spAutoFit/>
            </a:bodyPr>
            <a:lstStyle/>
            <a:p>
              <a:r>
                <a:rPr lang="en-AU" b="1" dirty="0" smtClean="0">
                  <a:solidFill>
                    <a:schemeClr val="bg1"/>
                  </a:solidFill>
                  <a:latin typeface="Franklin Gothic Book" pitchFamily="34" charset="0"/>
                </a:rPr>
                <a:t>Cost Effective</a:t>
              </a:r>
            </a:p>
          </p:txBody>
        </p:sp>
      </p:grpSp>
      <p:sp>
        <p:nvSpPr>
          <p:cNvPr id="41" name="Rectangle 40"/>
          <p:cNvSpPr/>
          <p:nvPr/>
        </p:nvSpPr>
        <p:spPr>
          <a:xfrm>
            <a:off x="1714480" y="2988230"/>
            <a:ext cx="4143404" cy="369332"/>
          </a:xfrm>
          <a:prstGeom prst="rect">
            <a:avLst/>
          </a:prstGeom>
        </p:spPr>
        <p:txBody>
          <a:bodyPr wrap="square">
            <a:spAutoFit/>
          </a:bodyPr>
          <a:lstStyle/>
          <a:p>
            <a:r>
              <a:rPr lang="en-AU" b="1" dirty="0" smtClean="0">
                <a:solidFill>
                  <a:schemeClr val="accent2"/>
                </a:solidFill>
                <a:latin typeface="Franklin Gothic Book" pitchFamily="34" charset="0"/>
              </a:rPr>
              <a:t>Expertly managed and hassle </a:t>
            </a:r>
            <a:r>
              <a:rPr lang="en-AU" b="1" dirty="0">
                <a:solidFill>
                  <a:schemeClr val="accent2"/>
                </a:solidFill>
                <a:latin typeface="Franklin Gothic Book" pitchFamily="34" charset="0"/>
              </a:rPr>
              <a:t>f</a:t>
            </a:r>
            <a:r>
              <a:rPr lang="en-AU" b="1" dirty="0" smtClean="0">
                <a:solidFill>
                  <a:schemeClr val="accent2"/>
                </a:solidFill>
                <a:latin typeface="Franklin Gothic Book" pitchFamily="34" charset="0"/>
              </a:rPr>
              <a:t>ree</a:t>
            </a:r>
          </a:p>
        </p:txBody>
      </p:sp>
      <p:sp>
        <p:nvSpPr>
          <p:cNvPr id="42" name="Rectangle 41"/>
          <p:cNvSpPr/>
          <p:nvPr/>
        </p:nvSpPr>
        <p:spPr>
          <a:xfrm>
            <a:off x="1714480" y="3488296"/>
            <a:ext cx="1237134" cy="369332"/>
          </a:xfrm>
          <a:prstGeom prst="rect">
            <a:avLst/>
          </a:prstGeom>
        </p:spPr>
        <p:txBody>
          <a:bodyPr wrap="none">
            <a:spAutoFit/>
          </a:bodyPr>
          <a:lstStyle/>
          <a:p>
            <a:r>
              <a:rPr lang="en-AU" b="1" dirty="0" smtClean="0">
                <a:solidFill>
                  <a:schemeClr val="accent2"/>
                </a:solidFill>
                <a:latin typeface="Franklin Gothic Book" pitchFamily="34" charset="0"/>
              </a:rPr>
              <a:t>Impressive</a:t>
            </a:r>
          </a:p>
        </p:txBody>
      </p:sp>
      <p:sp>
        <p:nvSpPr>
          <p:cNvPr id="43" name="Rectangle 42"/>
          <p:cNvSpPr/>
          <p:nvPr/>
        </p:nvSpPr>
        <p:spPr>
          <a:xfrm>
            <a:off x="1714480" y="4059800"/>
            <a:ext cx="1524648" cy="369332"/>
          </a:xfrm>
          <a:prstGeom prst="rect">
            <a:avLst/>
          </a:prstGeom>
        </p:spPr>
        <p:txBody>
          <a:bodyPr wrap="none">
            <a:spAutoFit/>
          </a:bodyPr>
          <a:lstStyle/>
          <a:p>
            <a:r>
              <a:rPr lang="en-AU" b="1" dirty="0" smtClean="0">
                <a:solidFill>
                  <a:schemeClr val="accent2"/>
                </a:solidFill>
                <a:latin typeface="Franklin Gothic Book" pitchFamily="34" charset="0"/>
              </a:rPr>
              <a:t>Well Attended</a:t>
            </a:r>
          </a:p>
        </p:txBody>
      </p:sp>
      <p:sp>
        <p:nvSpPr>
          <p:cNvPr id="52" name="TextBox 51"/>
          <p:cNvSpPr txBox="1"/>
          <p:nvPr/>
        </p:nvSpPr>
        <p:spPr>
          <a:xfrm>
            <a:off x="142844" y="2095820"/>
            <a:ext cx="1214446" cy="430887"/>
          </a:xfrm>
          <a:prstGeom prst="rect">
            <a:avLst/>
          </a:prstGeom>
          <a:noFill/>
        </p:spPr>
        <p:txBody>
          <a:bodyPr wrap="square" rtlCol="0">
            <a:spAutoFit/>
          </a:bodyPr>
          <a:lstStyle/>
          <a:p>
            <a:r>
              <a:rPr lang="en-AU" sz="1100" dirty="0" smtClean="0">
                <a:solidFill>
                  <a:schemeClr val="bg1"/>
                </a:solidFill>
              </a:rPr>
              <a:t>Register for your Conference</a:t>
            </a:r>
            <a:endParaRPr lang="en-AU" sz="1100" dirty="0">
              <a:solidFill>
                <a:schemeClr val="bg1"/>
              </a:solidFill>
            </a:endParaRPr>
          </a:p>
        </p:txBody>
      </p:sp>
      <p:pic>
        <p:nvPicPr>
          <p:cNvPr id="1032" name="Picture 8" descr="Cheap domestic flights at Webjet">
            <a:hlinkClick r:id="rId6"/>
          </p:cNvPr>
          <p:cNvPicPr>
            <a:picLocks noChangeAspect="1" noChangeArrowheads="1"/>
          </p:cNvPicPr>
          <p:nvPr/>
        </p:nvPicPr>
        <p:blipFill>
          <a:blip r:embed="rId7"/>
          <a:srcRect/>
          <a:stretch>
            <a:fillRect/>
          </a:stretch>
        </p:blipFill>
        <p:spPr bwMode="auto">
          <a:xfrm>
            <a:off x="0" y="3929066"/>
            <a:ext cx="1500166" cy="617715"/>
          </a:xfrm>
          <a:prstGeom prst="rect">
            <a:avLst/>
          </a:prstGeom>
          <a:noFill/>
        </p:spPr>
      </p:pic>
      <p:pic>
        <p:nvPicPr>
          <p:cNvPr id="1034" name="Picture 10" descr="WIN tickets to LA, Bali or Pink in concert">
            <a:hlinkClick r:id="rId8"/>
          </p:cNvPr>
          <p:cNvPicPr>
            <a:picLocks noChangeAspect="1" noChangeArrowheads="1"/>
          </p:cNvPicPr>
          <p:nvPr/>
        </p:nvPicPr>
        <p:blipFill>
          <a:blip r:embed="rId9"/>
          <a:srcRect/>
          <a:stretch>
            <a:fillRect/>
          </a:stretch>
        </p:blipFill>
        <p:spPr bwMode="auto">
          <a:xfrm>
            <a:off x="0" y="4643446"/>
            <a:ext cx="1500166" cy="400044"/>
          </a:xfrm>
          <a:prstGeom prst="rect">
            <a:avLst/>
          </a:prstGeom>
          <a:noFill/>
        </p:spPr>
      </p:pic>
      <p:pic>
        <p:nvPicPr>
          <p:cNvPr id="1036" name="Picture 12" descr="Convert Currency">
            <a:hlinkClick r:id="rId10"/>
          </p:cNvPr>
          <p:cNvPicPr>
            <a:picLocks noChangeAspect="1" noChangeArrowheads="1"/>
          </p:cNvPicPr>
          <p:nvPr/>
        </p:nvPicPr>
        <p:blipFill>
          <a:blip r:embed="rId11"/>
          <a:srcRect/>
          <a:stretch>
            <a:fillRect/>
          </a:stretch>
        </p:blipFill>
        <p:spPr bwMode="auto">
          <a:xfrm>
            <a:off x="0" y="5143512"/>
            <a:ext cx="1500166" cy="208356"/>
          </a:xfrm>
          <a:prstGeom prst="rect">
            <a:avLst/>
          </a:prstGeom>
          <a:noFill/>
        </p:spPr>
      </p:pic>
      <p:graphicFrame>
        <p:nvGraphicFramePr>
          <p:cNvPr id="47" name="Table 46"/>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grpSp>
        <p:nvGrpSpPr>
          <p:cNvPr id="3" name="Group 13"/>
          <p:cNvGrpSpPr/>
          <p:nvPr/>
        </p:nvGrpSpPr>
        <p:grpSpPr>
          <a:xfrm>
            <a:off x="6072198" y="1214422"/>
            <a:ext cx="2857520" cy="1428760"/>
            <a:chOff x="5929322" y="1357298"/>
            <a:chExt cx="2857520" cy="1428760"/>
          </a:xfrm>
        </p:grpSpPr>
        <p:sp>
          <p:nvSpPr>
            <p:cNvPr id="10" name="Rounded Rectangle 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Browse Conference Venues</a:t>
              </a:r>
            </a:p>
            <a:p>
              <a:pPr algn="ctr"/>
              <a:endParaRPr lang="en-AU" dirty="0"/>
            </a:p>
          </p:txBody>
        </p:sp>
        <p:pic>
          <p:nvPicPr>
            <p:cNvPr id="1026" name="Picture 2" descr="image001"/>
            <p:cNvPicPr>
              <a:picLocks noChangeAspect="1" noChangeArrowheads="1"/>
            </p:cNvPicPr>
            <p:nvPr/>
          </p:nvPicPr>
          <p:blipFill>
            <a:blip r:embed="rId3"/>
            <a:srcRect l="16686" t="42614" r="66628" b="33238"/>
            <a:stretch>
              <a:fillRect/>
            </a:stretch>
          </p:blipFill>
          <p:spPr bwMode="auto">
            <a:xfrm>
              <a:off x="6072198" y="1785926"/>
              <a:ext cx="928695" cy="830938"/>
            </a:xfrm>
            <a:prstGeom prst="rect">
              <a:avLst/>
            </a:prstGeom>
            <a:noFill/>
            <a:ln w="9525">
              <a:noFill/>
              <a:miter lim="800000"/>
              <a:headEnd/>
              <a:tailEnd/>
            </a:ln>
          </p:spPr>
        </p:pic>
        <p:sp>
          <p:nvSpPr>
            <p:cNvPr id="12" name="TextBox 11"/>
            <p:cNvSpPr txBox="1"/>
            <p:nvPr/>
          </p:nvSpPr>
          <p:spPr>
            <a:xfrm>
              <a:off x="7072330" y="1775901"/>
              <a:ext cx="1571636" cy="938719"/>
            </a:xfrm>
            <a:prstGeom prst="rect">
              <a:avLst/>
            </a:prstGeom>
            <a:noFill/>
          </p:spPr>
          <p:txBody>
            <a:bodyPr wrap="square" rtlCol="0">
              <a:spAutoFit/>
            </a:bodyPr>
            <a:lstStyle/>
            <a:p>
              <a:r>
                <a:rPr lang="en-AU" sz="1100" dirty="0" smtClean="0"/>
                <a:t>Not sure where to start? We have over 60 properties to choose from both domestically and international.</a:t>
              </a:r>
              <a:endParaRPr lang="en-AU" sz="1100" dirty="0"/>
            </a:p>
          </p:txBody>
        </p:sp>
      </p:grpSp>
      <p:grpSp>
        <p:nvGrpSpPr>
          <p:cNvPr id="11" name="Group 14"/>
          <p:cNvGrpSpPr/>
          <p:nvPr/>
        </p:nvGrpSpPr>
        <p:grpSpPr>
          <a:xfrm>
            <a:off x="6072198" y="2786058"/>
            <a:ext cx="2857520" cy="1428760"/>
            <a:chOff x="5929322" y="1357298"/>
            <a:chExt cx="2857520" cy="1428760"/>
          </a:xfrm>
        </p:grpSpPr>
        <p:sp>
          <p:nvSpPr>
            <p:cNvPr id="16" name="Rounded Rectangle 15"/>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Request a Proposal</a:t>
              </a:r>
            </a:p>
            <a:p>
              <a:pPr algn="ctr"/>
              <a:endParaRPr lang="en-AU" dirty="0"/>
            </a:p>
          </p:txBody>
        </p:sp>
        <p:sp>
          <p:nvSpPr>
            <p:cNvPr id="18" name="TextBox 17"/>
            <p:cNvSpPr txBox="1"/>
            <p:nvPr/>
          </p:nvSpPr>
          <p:spPr>
            <a:xfrm>
              <a:off x="7072330" y="1775901"/>
              <a:ext cx="1571636" cy="938719"/>
            </a:xfrm>
            <a:prstGeom prst="rect">
              <a:avLst/>
            </a:prstGeom>
            <a:noFill/>
          </p:spPr>
          <p:txBody>
            <a:bodyPr wrap="square" rtlCol="0">
              <a:spAutoFit/>
            </a:bodyPr>
            <a:lstStyle/>
            <a:p>
              <a:r>
                <a:rPr lang="en-AU" sz="1100" dirty="0" smtClean="0"/>
                <a:t>Prefer us to do the leg work? We can prepare and return a proposal within 24 hours of receipt.</a:t>
              </a:r>
              <a:endParaRPr lang="en-AU" sz="1100" dirty="0"/>
            </a:p>
          </p:txBody>
        </p:sp>
      </p:grpSp>
      <p:grpSp>
        <p:nvGrpSpPr>
          <p:cNvPr id="13" name="Group 18"/>
          <p:cNvGrpSpPr/>
          <p:nvPr/>
        </p:nvGrpSpPr>
        <p:grpSpPr>
          <a:xfrm>
            <a:off x="6072198" y="4357694"/>
            <a:ext cx="2857520" cy="1428760"/>
            <a:chOff x="5929322" y="1357298"/>
            <a:chExt cx="2857520" cy="1428760"/>
          </a:xfrm>
        </p:grpSpPr>
        <p:sp>
          <p:nvSpPr>
            <p:cNvPr id="20" name="Rounded Rectangle 1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Special Offers</a:t>
              </a:r>
            </a:p>
            <a:p>
              <a:pPr algn="ctr"/>
              <a:endParaRPr lang="en-AU" dirty="0"/>
            </a:p>
          </p:txBody>
        </p:sp>
        <p:sp>
          <p:nvSpPr>
            <p:cNvPr id="22" name="TextBox 21"/>
            <p:cNvSpPr txBox="1"/>
            <p:nvPr/>
          </p:nvSpPr>
          <p:spPr>
            <a:xfrm>
              <a:off x="7072330" y="1775901"/>
              <a:ext cx="1571636" cy="938719"/>
            </a:xfrm>
            <a:prstGeom prst="rect">
              <a:avLst/>
            </a:prstGeom>
            <a:noFill/>
          </p:spPr>
          <p:txBody>
            <a:bodyPr wrap="square" rtlCol="0">
              <a:spAutoFit/>
            </a:bodyPr>
            <a:lstStyle/>
            <a:p>
              <a:r>
                <a:rPr lang="en-AU" sz="1100" dirty="0" smtClean="0"/>
                <a:t>Always looking for a bargain? Save money with one of our special offers available for a limited time.</a:t>
              </a:r>
              <a:endParaRPr lang="en-AU" sz="1100" dirty="0"/>
            </a:p>
          </p:txBody>
        </p:sp>
      </p:grpSp>
      <p:pic>
        <p:nvPicPr>
          <p:cNvPr id="1028" name="Picture 4" descr="http://upload.wikimedia.org/wikipedia/commons/b/b2/Red_clock.png"/>
          <p:cNvPicPr>
            <a:picLocks noChangeAspect="1" noChangeArrowheads="1"/>
          </p:cNvPicPr>
          <p:nvPr/>
        </p:nvPicPr>
        <p:blipFill>
          <a:blip r:embed="rId4" cstate="print"/>
          <a:srcRect/>
          <a:stretch>
            <a:fillRect/>
          </a:stretch>
        </p:blipFill>
        <p:spPr bwMode="auto">
          <a:xfrm>
            <a:off x="6286512" y="3214686"/>
            <a:ext cx="785818" cy="785818"/>
          </a:xfrm>
          <a:prstGeom prst="rect">
            <a:avLst/>
          </a:prstGeom>
          <a:noFill/>
        </p:spPr>
      </p:pic>
      <p:pic>
        <p:nvPicPr>
          <p:cNvPr id="1030" name="Picture 6" descr="http://www.istockphoto.com/file_thumbview_approve/6003566/2/istockphoto_6003566-broken-red-dollar.jpg"/>
          <p:cNvPicPr>
            <a:picLocks noChangeAspect="1" noChangeArrowheads="1"/>
          </p:cNvPicPr>
          <p:nvPr/>
        </p:nvPicPr>
        <p:blipFill>
          <a:blip r:embed="rId5" cstate="print"/>
          <a:srcRect/>
          <a:stretch>
            <a:fillRect/>
          </a:stretch>
        </p:blipFill>
        <p:spPr bwMode="auto">
          <a:xfrm>
            <a:off x="6357950" y="4714884"/>
            <a:ext cx="785818" cy="1047757"/>
          </a:xfrm>
          <a:prstGeom prst="rect">
            <a:avLst/>
          </a:prstGeom>
          <a:noFill/>
        </p:spPr>
      </p:pic>
      <p:sp>
        <p:nvSpPr>
          <p:cNvPr id="26" name="Rectangle 25"/>
          <p:cNvSpPr/>
          <p:nvPr/>
        </p:nvSpPr>
        <p:spPr>
          <a:xfrm rot="10800000">
            <a:off x="0" y="1214422"/>
            <a:ext cx="1500166" cy="26432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latin typeface="Franklin Gothic Book" pitchFamily="34" charset="0"/>
              <a:cs typeface="Arial" pitchFamily="34" charset="0"/>
            </a:endParaRPr>
          </a:p>
        </p:txBody>
      </p:sp>
      <p:sp>
        <p:nvSpPr>
          <p:cNvPr id="27" name="Rounded Rectangle 26"/>
          <p:cNvSpPr/>
          <p:nvPr/>
        </p:nvSpPr>
        <p:spPr>
          <a:xfrm>
            <a:off x="1571604" y="2428868"/>
            <a:ext cx="4286280" cy="2786082"/>
          </a:xfrm>
          <a:prstGeom prst="roundRect">
            <a:avLst>
              <a:gd name="adj" fmla="val 1043"/>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AU">
              <a:effectLst>
                <a:outerShdw blurRad="50800" dist="38100" dir="2700000" algn="tl" rotWithShape="0">
                  <a:prstClr val="black">
                    <a:alpha val="40000"/>
                  </a:prstClr>
                </a:outerShdw>
              </a:effectLst>
            </a:endParaRPr>
          </a:p>
        </p:txBody>
      </p:sp>
      <p:sp>
        <p:nvSpPr>
          <p:cNvPr id="29" name="TextBox 28"/>
          <p:cNvSpPr txBox="1"/>
          <p:nvPr/>
        </p:nvSpPr>
        <p:spPr>
          <a:xfrm>
            <a:off x="1714480" y="2517529"/>
            <a:ext cx="4071966" cy="2677656"/>
          </a:xfrm>
          <a:prstGeom prst="rect">
            <a:avLst/>
          </a:prstGeom>
          <a:noFill/>
        </p:spPr>
        <p:txBody>
          <a:bodyPr wrap="square" rtlCol="0">
            <a:spAutoFit/>
          </a:bodyPr>
          <a:lstStyle/>
          <a:p>
            <a:endParaRPr lang="en-AU" sz="1200" dirty="0" smtClean="0"/>
          </a:p>
          <a:p>
            <a:endParaRPr lang="en-AU" sz="1200" dirty="0" smtClean="0"/>
          </a:p>
          <a:p>
            <a:r>
              <a:rPr lang="en-AU" sz="1200" dirty="0" smtClean="0"/>
              <a:t>We offer a complete range of finance  packages including;</a:t>
            </a:r>
          </a:p>
          <a:p>
            <a:pPr>
              <a:buFont typeface="Arial" pitchFamily="34" charset="0"/>
              <a:buChar char="•"/>
            </a:pPr>
            <a:r>
              <a:rPr lang="en-AU" sz="1200" dirty="0"/>
              <a:t> </a:t>
            </a:r>
            <a:r>
              <a:rPr lang="en-AU" sz="1200" dirty="0" smtClean="0"/>
              <a:t>total conference underwriting</a:t>
            </a:r>
          </a:p>
          <a:p>
            <a:pPr>
              <a:buFont typeface="Arial" pitchFamily="34" charset="0"/>
              <a:buChar char="•"/>
            </a:pPr>
            <a:r>
              <a:rPr lang="en-AU" sz="1200" dirty="0"/>
              <a:t> </a:t>
            </a:r>
            <a:r>
              <a:rPr lang="en-AU" sz="1200" dirty="0" smtClean="0"/>
              <a:t>online delegate payment gateway</a:t>
            </a:r>
          </a:p>
          <a:p>
            <a:pPr>
              <a:buFont typeface="Arial" pitchFamily="34" charset="0"/>
              <a:buChar char="•"/>
            </a:pPr>
            <a:r>
              <a:rPr lang="en-AU" sz="1200" dirty="0" smtClean="0"/>
              <a:t>Substantially discounted rooming rates</a:t>
            </a:r>
          </a:p>
          <a:p>
            <a:pPr>
              <a:buFont typeface="Arial" pitchFamily="34" charset="0"/>
              <a:buChar char="•"/>
            </a:pPr>
            <a:r>
              <a:rPr lang="en-AU" sz="1200" dirty="0" smtClean="0"/>
              <a:t> no upfront costs</a:t>
            </a:r>
          </a:p>
          <a:p>
            <a:pPr>
              <a:buFont typeface="Arial" pitchFamily="34" charset="0"/>
              <a:buChar char="•"/>
            </a:pPr>
            <a:r>
              <a:rPr lang="en-AU" sz="1200" dirty="0"/>
              <a:t> </a:t>
            </a:r>
            <a:r>
              <a:rPr lang="en-AU" sz="1200" dirty="0" smtClean="0"/>
              <a:t>zero management fees</a:t>
            </a:r>
          </a:p>
          <a:p>
            <a:pPr>
              <a:buFont typeface="Arial" pitchFamily="34" charset="0"/>
              <a:buChar char="•"/>
            </a:pPr>
            <a:r>
              <a:rPr lang="en-AU" sz="1200" dirty="0"/>
              <a:t> </a:t>
            </a:r>
            <a:r>
              <a:rPr lang="en-AU" sz="1200" dirty="0" smtClean="0"/>
              <a:t>free venue sourcing</a:t>
            </a:r>
          </a:p>
          <a:p>
            <a:pPr>
              <a:buFont typeface="Arial" pitchFamily="34" charset="0"/>
              <a:buChar char="•"/>
            </a:pPr>
            <a:r>
              <a:rPr lang="en-AU" sz="1200" dirty="0" smtClean="0"/>
              <a:t> free delegate booking management</a:t>
            </a:r>
          </a:p>
          <a:p>
            <a:pPr>
              <a:buFont typeface="Arial" pitchFamily="34" charset="0"/>
              <a:buChar char="•"/>
            </a:pPr>
            <a:endParaRPr lang="en-AU" sz="1200" dirty="0"/>
          </a:p>
          <a:p>
            <a:r>
              <a:rPr lang="en-AU" sz="1200" dirty="0" smtClean="0"/>
              <a:t>Minimise your costs and free your cash flow to focus on your core business functions. We’ll ensure maximum return from your conference budget. </a:t>
            </a:r>
            <a:r>
              <a:rPr lang="en-AU" sz="1200" b="1" u="sng" dirty="0" smtClean="0">
                <a:solidFill>
                  <a:schemeClr val="accent2"/>
                </a:solidFill>
              </a:rPr>
              <a:t>Learn how?</a:t>
            </a:r>
            <a:endParaRPr lang="en-AU" sz="1200" b="1" u="sng" dirty="0">
              <a:solidFill>
                <a:schemeClr val="accent2"/>
              </a:solidFill>
            </a:endParaRPr>
          </a:p>
        </p:txBody>
      </p:sp>
      <p:sp>
        <p:nvSpPr>
          <p:cNvPr id="30" name="TextBox 29"/>
          <p:cNvSpPr txBox="1"/>
          <p:nvPr/>
        </p:nvSpPr>
        <p:spPr>
          <a:xfrm>
            <a:off x="1714480" y="1357298"/>
            <a:ext cx="4071966" cy="1015663"/>
          </a:xfrm>
          <a:prstGeom prst="rect">
            <a:avLst/>
          </a:prstGeom>
          <a:noFill/>
        </p:spPr>
        <p:txBody>
          <a:bodyPr wrap="square" rtlCol="0">
            <a:spAutoFit/>
          </a:bodyPr>
          <a:lstStyle/>
          <a:p>
            <a:r>
              <a:rPr lang="en-AU" sz="1200" dirty="0" smtClean="0"/>
              <a:t>Next  Events’ professional conference team specialises in solutions. We work closely with a core group of clients to ensure desired outcomes, on time and in budget. </a:t>
            </a:r>
          </a:p>
          <a:p>
            <a:endParaRPr lang="en-AU" sz="1200" dirty="0"/>
          </a:p>
          <a:p>
            <a:r>
              <a:rPr lang="en-AU" sz="1200" dirty="0" smtClean="0"/>
              <a:t>We’ll ensure your conference is;</a:t>
            </a:r>
            <a:endParaRPr lang="en-AU" sz="1200" dirty="0"/>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050" dirty="0" smtClean="0">
                <a:solidFill>
                  <a:schemeClr val="bg1"/>
                </a:solidFill>
              </a:rPr>
              <a:t>Finance options</a:t>
            </a:r>
            <a:endParaRPr lang="en-AU" sz="1050" dirty="0">
              <a:solidFill>
                <a:schemeClr val="bg1"/>
              </a:solidFill>
            </a:endParaRPr>
          </a:p>
        </p:txBody>
      </p:sp>
      <p:sp>
        <p:nvSpPr>
          <p:cNvPr id="38" name="TextBox 37"/>
          <p:cNvSpPr txBox="1"/>
          <p:nvPr/>
        </p:nvSpPr>
        <p:spPr>
          <a:xfrm>
            <a:off x="142844" y="1500174"/>
            <a:ext cx="1214446" cy="400110"/>
          </a:xfrm>
          <a:prstGeom prst="rect">
            <a:avLst/>
          </a:prstGeom>
          <a:noFill/>
        </p:spPr>
        <p:txBody>
          <a:bodyPr wrap="square" rtlCol="0">
            <a:spAutoFit/>
          </a:bodyPr>
          <a:lstStyle/>
          <a:p>
            <a:r>
              <a:rPr lang="en-AU" sz="1000" dirty="0" smtClean="0">
                <a:solidFill>
                  <a:schemeClr val="bg1"/>
                </a:solidFill>
              </a:rPr>
              <a:t>Delegate Registration System</a:t>
            </a:r>
            <a:endParaRPr lang="en-AU" sz="1000" dirty="0">
              <a:solidFill>
                <a:schemeClr val="bg1"/>
              </a:solidFill>
            </a:endParaRPr>
          </a:p>
        </p:txBody>
      </p:sp>
      <p:sp>
        <p:nvSpPr>
          <p:cNvPr id="39" name="TextBox 38"/>
          <p:cNvSpPr txBox="1"/>
          <p:nvPr/>
        </p:nvSpPr>
        <p:spPr>
          <a:xfrm>
            <a:off x="142844" y="1857364"/>
            <a:ext cx="1214446" cy="285752"/>
          </a:xfrm>
          <a:prstGeom prst="rect">
            <a:avLst/>
          </a:prstGeom>
          <a:noFill/>
        </p:spPr>
        <p:txBody>
          <a:bodyPr wrap="square" rtlCol="0">
            <a:spAutoFit/>
          </a:bodyPr>
          <a:lstStyle/>
          <a:p>
            <a:r>
              <a:rPr lang="en-AU" sz="1200" dirty="0" smtClean="0">
                <a:solidFill>
                  <a:schemeClr val="bg1"/>
                </a:solidFill>
              </a:rPr>
              <a:t>Finance options</a:t>
            </a:r>
            <a:endParaRPr lang="en-AU" sz="1200" dirty="0">
              <a:solidFill>
                <a:schemeClr val="bg1"/>
              </a:solidFill>
            </a:endParaRPr>
          </a:p>
        </p:txBody>
      </p:sp>
      <p:grpSp>
        <p:nvGrpSpPr>
          <p:cNvPr id="31" name="Group 30"/>
          <p:cNvGrpSpPr/>
          <p:nvPr/>
        </p:nvGrpSpPr>
        <p:grpSpPr>
          <a:xfrm>
            <a:off x="1571604" y="2428868"/>
            <a:ext cx="4286280" cy="428628"/>
            <a:chOff x="1571604" y="2428868"/>
            <a:chExt cx="4286280" cy="428628"/>
          </a:xfrm>
          <a:noFill/>
        </p:grpSpPr>
        <p:sp>
          <p:nvSpPr>
            <p:cNvPr id="33" name="Rectangle 32"/>
            <p:cNvSpPr/>
            <p:nvPr/>
          </p:nvSpPr>
          <p:spPr>
            <a:xfrm>
              <a:off x="1571604" y="2428868"/>
              <a:ext cx="4286280" cy="428628"/>
            </a:xfrm>
            <a:prstGeom prst="rect">
              <a:avLst/>
            </a:prstGeom>
            <a:grp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
          <p:nvSpPr>
            <p:cNvPr id="34" name="Rectangle 33"/>
            <p:cNvSpPr/>
            <p:nvPr/>
          </p:nvSpPr>
          <p:spPr>
            <a:xfrm>
              <a:off x="1714480" y="2428868"/>
              <a:ext cx="1510285" cy="369332"/>
            </a:xfrm>
            <a:prstGeom prst="rect">
              <a:avLst/>
            </a:prstGeom>
            <a:grpFill/>
            <a:ln>
              <a:noFill/>
            </a:ln>
          </p:spPr>
          <p:txBody>
            <a:bodyPr wrap="none">
              <a:spAutoFit/>
            </a:bodyPr>
            <a:lstStyle/>
            <a:p>
              <a:r>
                <a:rPr lang="en-AU" b="1" dirty="0" smtClean="0">
                  <a:solidFill>
                    <a:schemeClr val="accent2"/>
                  </a:solidFill>
                  <a:latin typeface="Franklin Gothic Book" pitchFamily="34" charset="0"/>
                </a:rPr>
                <a:t>Cost</a:t>
              </a:r>
              <a:r>
                <a:rPr lang="en-AU" b="1" dirty="0" smtClean="0">
                  <a:solidFill>
                    <a:schemeClr val="bg1"/>
                  </a:solidFill>
                  <a:latin typeface="Franklin Gothic Book" pitchFamily="34" charset="0"/>
                </a:rPr>
                <a:t> </a:t>
              </a:r>
              <a:r>
                <a:rPr lang="en-AU" b="1" dirty="0" smtClean="0">
                  <a:solidFill>
                    <a:schemeClr val="accent2"/>
                  </a:solidFill>
                  <a:latin typeface="Franklin Gothic Book" pitchFamily="34" charset="0"/>
                </a:rPr>
                <a:t>Effective</a:t>
              </a:r>
            </a:p>
          </p:txBody>
        </p:sp>
      </p:grpSp>
      <p:sp>
        <p:nvSpPr>
          <p:cNvPr id="40" name="Rectangle 39"/>
          <p:cNvSpPr/>
          <p:nvPr/>
        </p:nvSpPr>
        <p:spPr>
          <a:xfrm>
            <a:off x="1714480" y="5274246"/>
            <a:ext cx="3536353" cy="369332"/>
          </a:xfrm>
          <a:prstGeom prst="rect">
            <a:avLst/>
          </a:prstGeom>
        </p:spPr>
        <p:txBody>
          <a:bodyPr wrap="none">
            <a:spAutoFit/>
          </a:bodyPr>
          <a:lstStyle/>
          <a:p>
            <a:r>
              <a:rPr lang="en-AU" b="1" dirty="0" smtClean="0">
                <a:solidFill>
                  <a:schemeClr val="accent2"/>
                </a:solidFill>
                <a:latin typeface="Franklin Gothic Book" pitchFamily="34" charset="0"/>
              </a:rPr>
              <a:t>Expertly managed and hassle </a:t>
            </a:r>
            <a:r>
              <a:rPr lang="en-AU" b="1" dirty="0">
                <a:solidFill>
                  <a:schemeClr val="accent2"/>
                </a:solidFill>
                <a:latin typeface="Franklin Gothic Book" pitchFamily="34" charset="0"/>
              </a:rPr>
              <a:t>f</a:t>
            </a:r>
            <a:r>
              <a:rPr lang="en-AU" b="1" dirty="0" smtClean="0">
                <a:solidFill>
                  <a:schemeClr val="accent2"/>
                </a:solidFill>
                <a:latin typeface="Franklin Gothic Book" pitchFamily="34" charset="0"/>
              </a:rPr>
              <a:t>ree</a:t>
            </a:r>
          </a:p>
        </p:txBody>
      </p:sp>
      <p:graphicFrame>
        <p:nvGraphicFramePr>
          <p:cNvPr id="35" name="Table 34"/>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grpSp>
        <p:nvGrpSpPr>
          <p:cNvPr id="3" name="Group 13"/>
          <p:cNvGrpSpPr/>
          <p:nvPr/>
        </p:nvGrpSpPr>
        <p:grpSpPr>
          <a:xfrm>
            <a:off x="6072198" y="1214422"/>
            <a:ext cx="2857520" cy="1428760"/>
            <a:chOff x="5929322" y="1357298"/>
            <a:chExt cx="2857520" cy="1428760"/>
          </a:xfrm>
        </p:grpSpPr>
        <p:sp>
          <p:nvSpPr>
            <p:cNvPr id="10" name="Rounded Rectangle 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Browse Conference Venues</a:t>
              </a:r>
            </a:p>
            <a:p>
              <a:pPr algn="ctr"/>
              <a:endParaRPr lang="en-AU" dirty="0"/>
            </a:p>
          </p:txBody>
        </p:sp>
        <p:pic>
          <p:nvPicPr>
            <p:cNvPr id="1026" name="Picture 2" descr="image001"/>
            <p:cNvPicPr>
              <a:picLocks noChangeAspect="1" noChangeArrowheads="1"/>
            </p:cNvPicPr>
            <p:nvPr/>
          </p:nvPicPr>
          <p:blipFill>
            <a:blip r:embed="rId3"/>
            <a:srcRect l="16686" t="42614" r="66628" b="33238"/>
            <a:stretch>
              <a:fillRect/>
            </a:stretch>
          </p:blipFill>
          <p:spPr bwMode="auto">
            <a:xfrm>
              <a:off x="6072198" y="1785926"/>
              <a:ext cx="928695" cy="830938"/>
            </a:xfrm>
            <a:prstGeom prst="rect">
              <a:avLst/>
            </a:prstGeom>
            <a:noFill/>
            <a:ln w="9525">
              <a:noFill/>
              <a:miter lim="800000"/>
              <a:headEnd/>
              <a:tailEnd/>
            </a:ln>
          </p:spPr>
        </p:pic>
        <p:sp>
          <p:nvSpPr>
            <p:cNvPr id="12" name="TextBox 11"/>
            <p:cNvSpPr txBox="1"/>
            <p:nvPr/>
          </p:nvSpPr>
          <p:spPr>
            <a:xfrm>
              <a:off x="7072330" y="1775901"/>
              <a:ext cx="1571636" cy="938719"/>
            </a:xfrm>
            <a:prstGeom prst="rect">
              <a:avLst/>
            </a:prstGeom>
            <a:noFill/>
          </p:spPr>
          <p:txBody>
            <a:bodyPr wrap="square" rtlCol="0">
              <a:spAutoFit/>
            </a:bodyPr>
            <a:lstStyle/>
            <a:p>
              <a:r>
                <a:rPr lang="en-AU" sz="1100" dirty="0" smtClean="0"/>
                <a:t>Not sure where to start? We have over 60 properties to choose from both domestically and international.</a:t>
              </a:r>
              <a:endParaRPr lang="en-AU" sz="1100" dirty="0"/>
            </a:p>
          </p:txBody>
        </p:sp>
      </p:grpSp>
      <p:grpSp>
        <p:nvGrpSpPr>
          <p:cNvPr id="11" name="Group 14"/>
          <p:cNvGrpSpPr/>
          <p:nvPr/>
        </p:nvGrpSpPr>
        <p:grpSpPr>
          <a:xfrm>
            <a:off x="6072198" y="2786058"/>
            <a:ext cx="2857520" cy="1428760"/>
            <a:chOff x="5929322" y="1357298"/>
            <a:chExt cx="2857520" cy="1428760"/>
          </a:xfrm>
        </p:grpSpPr>
        <p:sp>
          <p:nvSpPr>
            <p:cNvPr id="16" name="Rounded Rectangle 15"/>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Request a Proposal</a:t>
              </a:r>
            </a:p>
            <a:p>
              <a:pPr algn="ctr"/>
              <a:endParaRPr lang="en-AU" dirty="0"/>
            </a:p>
          </p:txBody>
        </p:sp>
        <p:sp>
          <p:nvSpPr>
            <p:cNvPr id="18" name="TextBox 17"/>
            <p:cNvSpPr txBox="1"/>
            <p:nvPr/>
          </p:nvSpPr>
          <p:spPr>
            <a:xfrm>
              <a:off x="7072330" y="1775901"/>
              <a:ext cx="1571636" cy="938719"/>
            </a:xfrm>
            <a:prstGeom prst="rect">
              <a:avLst/>
            </a:prstGeom>
            <a:noFill/>
          </p:spPr>
          <p:txBody>
            <a:bodyPr wrap="square" rtlCol="0">
              <a:spAutoFit/>
            </a:bodyPr>
            <a:lstStyle/>
            <a:p>
              <a:r>
                <a:rPr lang="en-AU" sz="1100" dirty="0" smtClean="0"/>
                <a:t>Prefer us to do the leg work? We can prepare and return a proposal within 24 hours of receipt.</a:t>
              </a:r>
              <a:endParaRPr lang="en-AU" sz="1100" dirty="0"/>
            </a:p>
          </p:txBody>
        </p:sp>
      </p:grpSp>
      <p:grpSp>
        <p:nvGrpSpPr>
          <p:cNvPr id="13" name="Group 18"/>
          <p:cNvGrpSpPr/>
          <p:nvPr/>
        </p:nvGrpSpPr>
        <p:grpSpPr>
          <a:xfrm>
            <a:off x="6072198" y="4357694"/>
            <a:ext cx="2857520" cy="1428760"/>
            <a:chOff x="5929322" y="1357298"/>
            <a:chExt cx="2857520" cy="1428760"/>
          </a:xfrm>
        </p:grpSpPr>
        <p:sp>
          <p:nvSpPr>
            <p:cNvPr id="20" name="Rounded Rectangle 1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Special Offers</a:t>
              </a:r>
            </a:p>
            <a:p>
              <a:pPr algn="ctr"/>
              <a:endParaRPr lang="en-AU" dirty="0"/>
            </a:p>
          </p:txBody>
        </p:sp>
        <p:sp>
          <p:nvSpPr>
            <p:cNvPr id="22" name="TextBox 21"/>
            <p:cNvSpPr txBox="1"/>
            <p:nvPr/>
          </p:nvSpPr>
          <p:spPr>
            <a:xfrm>
              <a:off x="7072330" y="1775901"/>
              <a:ext cx="1571636" cy="938719"/>
            </a:xfrm>
            <a:prstGeom prst="rect">
              <a:avLst/>
            </a:prstGeom>
            <a:noFill/>
          </p:spPr>
          <p:txBody>
            <a:bodyPr wrap="square" rtlCol="0">
              <a:spAutoFit/>
            </a:bodyPr>
            <a:lstStyle/>
            <a:p>
              <a:r>
                <a:rPr lang="en-AU" sz="1100" dirty="0" smtClean="0"/>
                <a:t>Always looking for a bargain? Save money with one of our special offers available for a limited time.</a:t>
              </a:r>
              <a:endParaRPr lang="en-AU" sz="1100" dirty="0"/>
            </a:p>
          </p:txBody>
        </p:sp>
      </p:grpSp>
      <p:pic>
        <p:nvPicPr>
          <p:cNvPr id="1028" name="Picture 4" descr="http://upload.wikimedia.org/wikipedia/commons/b/b2/Red_clock.png"/>
          <p:cNvPicPr>
            <a:picLocks noChangeAspect="1" noChangeArrowheads="1"/>
          </p:cNvPicPr>
          <p:nvPr/>
        </p:nvPicPr>
        <p:blipFill>
          <a:blip r:embed="rId4" cstate="print"/>
          <a:srcRect/>
          <a:stretch>
            <a:fillRect/>
          </a:stretch>
        </p:blipFill>
        <p:spPr bwMode="auto">
          <a:xfrm>
            <a:off x="6286512" y="3214686"/>
            <a:ext cx="785818" cy="785818"/>
          </a:xfrm>
          <a:prstGeom prst="rect">
            <a:avLst/>
          </a:prstGeom>
          <a:noFill/>
        </p:spPr>
      </p:pic>
      <p:pic>
        <p:nvPicPr>
          <p:cNvPr id="1030" name="Picture 6" descr="http://www.istockphoto.com/file_thumbview_approve/6003566/2/istockphoto_6003566-broken-red-dollar.jpg"/>
          <p:cNvPicPr>
            <a:picLocks noChangeAspect="1" noChangeArrowheads="1"/>
          </p:cNvPicPr>
          <p:nvPr/>
        </p:nvPicPr>
        <p:blipFill>
          <a:blip r:embed="rId5" cstate="print"/>
          <a:srcRect/>
          <a:stretch>
            <a:fillRect/>
          </a:stretch>
        </p:blipFill>
        <p:spPr bwMode="auto">
          <a:xfrm>
            <a:off x="6357950" y="4714884"/>
            <a:ext cx="785818" cy="1047757"/>
          </a:xfrm>
          <a:prstGeom prst="rect">
            <a:avLst/>
          </a:prstGeom>
          <a:noFill/>
        </p:spPr>
      </p:pic>
      <p:sp>
        <p:nvSpPr>
          <p:cNvPr id="26" name="Rectangle 25"/>
          <p:cNvSpPr/>
          <p:nvPr/>
        </p:nvSpPr>
        <p:spPr>
          <a:xfrm rot="10800000">
            <a:off x="0" y="1214422"/>
            <a:ext cx="1500166" cy="26432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latin typeface="Franklin Gothic Book" pitchFamily="34" charset="0"/>
              <a:cs typeface="Arial" pitchFamily="34" charset="0"/>
            </a:endParaRPr>
          </a:p>
        </p:txBody>
      </p:sp>
      <p:sp>
        <p:nvSpPr>
          <p:cNvPr id="27" name="Rounded Rectangle 26"/>
          <p:cNvSpPr/>
          <p:nvPr/>
        </p:nvSpPr>
        <p:spPr>
          <a:xfrm>
            <a:off x="1571604" y="2428868"/>
            <a:ext cx="4286280" cy="2786082"/>
          </a:xfrm>
          <a:prstGeom prst="roundRect">
            <a:avLst>
              <a:gd name="adj" fmla="val 1043"/>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AU">
              <a:effectLst>
                <a:outerShdw blurRad="50800" dist="38100" dir="2700000" algn="tl" rotWithShape="0">
                  <a:prstClr val="black">
                    <a:alpha val="40000"/>
                  </a:prstClr>
                </a:outerShdw>
              </a:effectLst>
            </a:endParaRPr>
          </a:p>
        </p:txBody>
      </p:sp>
      <p:sp>
        <p:nvSpPr>
          <p:cNvPr id="29" name="TextBox 28"/>
          <p:cNvSpPr txBox="1"/>
          <p:nvPr/>
        </p:nvSpPr>
        <p:spPr>
          <a:xfrm>
            <a:off x="1714480" y="2517529"/>
            <a:ext cx="4071966" cy="2677656"/>
          </a:xfrm>
          <a:prstGeom prst="rect">
            <a:avLst/>
          </a:prstGeom>
          <a:noFill/>
        </p:spPr>
        <p:txBody>
          <a:bodyPr wrap="square" rtlCol="0">
            <a:spAutoFit/>
          </a:bodyPr>
          <a:lstStyle/>
          <a:p>
            <a:endParaRPr lang="en-AU" sz="1200" dirty="0" smtClean="0"/>
          </a:p>
          <a:p>
            <a:endParaRPr lang="en-AU" sz="1200" dirty="0" smtClean="0"/>
          </a:p>
          <a:p>
            <a:r>
              <a:rPr lang="en-AU" sz="1200" dirty="0" smtClean="0"/>
              <a:t>With 25 years of experience we understand the requirements for a successful conference. Next Event manage;</a:t>
            </a:r>
          </a:p>
          <a:p>
            <a:pPr>
              <a:buFont typeface="Arial" pitchFamily="34" charset="0"/>
              <a:buChar char="•"/>
            </a:pPr>
            <a:r>
              <a:rPr lang="en-AU" sz="1200" dirty="0"/>
              <a:t> </a:t>
            </a:r>
            <a:r>
              <a:rPr lang="en-AU" sz="1200" dirty="0" smtClean="0"/>
              <a:t>delegate rooming list and check in</a:t>
            </a:r>
          </a:p>
          <a:p>
            <a:pPr>
              <a:buFont typeface="Arial" pitchFamily="34" charset="0"/>
              <a:buChar char="•"/>
            </a:pPr>
            <a:r>
              <a:rPr lang="en-AU" sz="1200" dirty="0"/>
              <a:t> </a:t>
            </a:r>
            <a:r>
              <a:rPr lang="en-AU" sz="1200" dirty="0" smtClean="0"/>
              <a:t>airport transfers</a:t>
            </a:r>
          </a:p>
          <a:p>
            <a:pPr>
              <a:buFont typeface="Arial" pitchFamily="34" charset="0"/>
              <a:buChar char="•"/>
            </a:pPr>
            <a:r>
              <a:rPr lang="en-AU" sz="1200" dirty="0" smtClean="0"/>
              <a:t> food and beverage requirements</a:t>
            </a:r>
          </a:p>
          <a:p>
            <a:pPr>
              <a:buFont typeface="Arial" pitchFamily="34" charset="0"/>
              <a:buChar char="•"/>
            </a:pPr>
            <a:r>
              <a:rPr lang="en-AU" sz="1200" dirty="0"/>
              <a:t> </a:t>
            </a:r>
            <a:r>
              <a:rPr lang="en-AU" sz="1200" dirty="0" smtClean="0"/>
              <a:t>AV and staging requirements</a:t>
            </a:r>
          </a:p>
          <a:p>
            <a:pPr>
              <a:buFont typeface="Arial" pitchFamily="34" charset="0"/>
              <a:buChar char="•"/>
            </a:pPr>
            <a:r>
              <a:rPr lang="en-AU" sz="1200" dirty="0"/>
              <a:t> </a:t>
            </a:r>
            <a:r>
              <a:rPr lang="en-AU" sz="1200" dirty="0" smtClean="0"/>
              <a:t>liaison with property staff</a:t>
            </a:r>
          </a:p>
          <a:p>
            <a:pPr>
              <a:buFont typeface="Arial" pitchFamily="34" charset="0"/>
              <a:buChar char="•"/>
            </a:pPr>
            <a:r>
              <a:rPr lang="en-AU" sz="1200" dirty="0" smtClean="0"/>
              <a:t> event registration, delegate kits and welcome gifts</a:t>
            </a:r>
          </a:p>
          <a:p>
            <a:pPr>
              <a:buFont typeface="Arial" pitchFamily="34" charset="0"/>
              <a:buChar char="•"/>
            </a:pPr>
            <a:endParaRPr lang="en-AU" sz="1200" dirty="0"/>
          </a:p>
          <a:p>
            <a:r>
              <a:rPr lang="en-AU" sz="1200" dirty="0" smtClean="0"/>
              <a:t>Outsource your conference organisation with confidence and the security of knowing we take care of every detail . </a:t>
            </a:r>
            <a:r>
              <a:rPr lang="en-AU" sz="1200" b="1" u="sng" dirty="0" smtClean="0">
                <a:solidFill>
                  <a:schemeClr val="accent2"/>
                </a:solidFill>
              </a:rPr>
              <a:t>Learn how?</a:t>
            </a:r>
            <a:endParaRPr lang="en-AU" sz="1200" b="1" u="sng" dirty="0">
              <a:solidFill>
                <a:schemeClr val="accent2"/>
              </a:solidFill>
            </a:endParaRPr>
          </a:p>
        </p:txBody>
      </p:sp>
      <p:sp>
        <p:nvSpPr>
          <p:cNvPr id="30" name="TextBox 29"/>
          <p:cNvSpPr txBox="1"/>
          <p:nvPr/>
        </p:nvSpPr>
        <p:spPr>
          <a:xfrm>
            <a:off x="1714480" y="1357298"/>
            <a:ext cx="4071966" cy="1015663"/>
          </a:xfrm>
          <a:prstGeom prst="rect">
            <a:avLst/>
          </a:prstGeom>
          <a:noFill/>
        </p:spPr>
        <p:txBody>
          <a:bodyPr wrap="square" rtlCol="0">
            <a:spAutoFit/>
          </a:bodyPr>
          <a:lstStyle/>
          <a:p>
            <a:r>
              <a:rPr lang="en-AU" sz="1200" dirty="0" smtClean="0"/>
              <a:t>Next  Events’ professional conference team specialises in solutions. We work closely with a core group of clients to ensure desired outcomes, on time and in budget. </a:t>
            </a:r>
          </a:p>
          <a:p>
            <a:endParaRPr lang="en-AU" sz="1200" dirty="0"/>
          </a:p>
          <a:p>
            <a:r>
              <a:rPr lang="en-AU" sz="1200" dirty="0" smtClean="0"/>
              <a:t>We’ll ensure your conference is;</a:t>
            </a:r>
            <a:endParaRPr lang="en-AU" sz="1200" dirty="0"/>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050" dirty="0" smtClean="0">
                <a:solidFill>
                  <a:schemeClr val="bg1"/>
                </a:solidFill>
              </a:rPr>
              <a:t>Finance options</a:t>
            </a:r>
            <a:endParaRPr lang="en-AU" sz="1050" dirty="0">
              <a:solidFill>
                <a:schemeClr val="bg1"/>
              </a:solidFill>
            </a:endParaRPr>
          </a:p>
        </p:txBody>
      </p:sp>
      <p:sp>
        <p:nvSpPr>
          <p:cNvPr id="38" name="TextBox 37"/>
          <p:cNvSpPr txBox="1"/>
          <p:nvPr/>
        </p:nvSpPr>
        <p:spPr>
          <a:xfrm>
            <a:off x="142844" y="1500174"/>
            <a:ext cx="1214446" cy="400110"/>
          </a:xfrm>
          <a:prstGeom prst="rect">
            <a:avLst/>
          </a:prstGeom>
          <a:noFill/>
        </p:spPr>
        <p:txBody>
          <a:bodyPr wrap="square" rtlCol="0">
            <a:spAutoFit/>
          </a:bodyPr>
          <a:lstStyle/>
          <a:p>
            <a:r>
              <a:rPr lang="en-AU" sz="1000" dirty="0" smtClean="0">
                <a:solidFill>
                  <a:schemeClr val="bg1"/>
                </a:solidFill>
              </a:rPr>
              <a:t>Delegate Registration System</a:t>
            </a:r>
            <a:endParaRPr lang="en-AU" sz="1000" dirty="0">
              <a:solidFill>
                <a:schemeClr val="bg1"/>
              </a:solidFill>
            </a:endParaRPr>
          </a:p>
        </p:txBody>
      </p:sp>
      <p:sp>
        <p:nvSpPr>
          <p:cNvPr id="39" name="TextBox 38"/>
          <p:cNvSpPr txBox="1"/>
          <p:nvPr/>
        </p:nvSpPr>
        <p:spPr>
          <a:xfrm>
            <a:off x="142844" y="1857364"/>
            <a:ext cx="1214446" cy="285752"/>
          </a:xfrm>
          <a:prstGeom prst="rect">
            <a:avLst/>
          </a:prstGeom>
          <a:noFill/>
        </p:spPr>
        <p:txBody>
          <a:bodyPr wrap="square" rtlCol="0">
            <a:spAutoFit/>
          </a:bodyPr>
          <a:lstStyle/>
          <a:p>
            <a:r>
              <a:rPr lang="en-AU" sz="1200" dirty="0" smtClean="0">
                <a:solidFill>
                  <a:schemeClr val="bg1"/>
                </a:solidFill>
              </a:rPr>
              <a:t>Finance options</a:t>
            </a:r>
            <a:endParaRPr lang="en-AU" sz="1200" dirty="0">
              <a:solidFill>
                <a:schemeClr val="bg1"/>
              </a:solidFill>
            </a:endParaRPr>
          </a:p>
        </p:txBody>
      </p:sp>
      <p:grpSp>
        <p:nvGrpSpPr>
          <p:cNvPr id="14" name="Group 30"/>
          <p:cNvGrpSpPr/>
          <p:nvPr/>
        </p:nvGrpSpPr>
        <p:grpSpPr>
          <a:xfrm>
            <a:off x="1571604" y="2428868"/>
            <a:ext cx="4286280" cy="428628"/>
            <a:chOff x="1571604" y="2428868"/>
            <a:chExt cx="4286280" cy="428628"/>
          </a:xfrm>
          <a:noFill/>
        </p:grpSpPr>
        <p:sp>
          <p:nvSpPr>
            <p:cNvPr id="33" name="Rectangle 32"/>
            <p:cNvSpPr/>
            <p:nvPr/>
          </p:nvSpPr>
          <p:spPr>
            <a:xfrm>
              <a:off x="1571604" y="2428868"/>
              <a:ext cx="4286280" cy="428628"/>
            </a:xfrm>
            <a:prstGeom prst="rect">
              <a:avLst/>
            </a:prstGeom>
            <a:grp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
          <p:nvSpPr>
            <p:cNvPr id="34" name="Rectangle 33"/>
            <p:cNvSpPr/>
            <p:nvPr/>
          </p:nvSpPr>
          <p:spPr>
            <a:xfrm>
              <a:off x="1714480" y="2428868"/>
              <a:ext cx="3496150" cy="369332"/>
            </a:xfrm>
            <a:prstGeom prst="rect">
              <a:avLst/>
            </a:prstGeom>
            <a:grpFill/>
            <a:ln>
              <a:noFill/>
            </a:ln>
          </p:spPr>
          <p:txBody>
            <a:bodyPr wrap="none">
              <a:spAutoFit/>
            </a:bodyPr>
            <a:lstStyle/>
            <a:p>
              <a:r>
                <a:rPr lang="en-AU" b="1" dirty="0" smtClean="0">
                  <a:solidFill>
                    <a:schemeClr val="accent2"/>
                  </a:solidFill>
                  <a:latin typeface="Franklin Gothic Book" pitchFamily="34" charset="0"/>
                </a:rPr>
                <a:t>Expertly managed and hassle free</a:t>
              </a:r>
            </a:p>
          </p:txBody>
        </p:sp>
      </p:grpSp>
      <p:sp>
        <p:nvSpPr>
          <p:cNvPr id="40" name="Rectangle 39"/>
          <p:cNvSpPr/>
          <p:nvPr/>
        </p:nvSpPr>
        <p:spPr>
          <a:xfrm>
            <a:off x="1714480" y="5274246"/>
            <a:ext cx="1237134" cy="369332"/>
          </a:xfrm>
          <a:prstGeom prst="rect">
            <a:avLst/>
          </a:prstGeom>
        </p:spPr>
        <p:txBody>
          <a:bodyPr wrap="none">
            <a:spAutoFit/>
          </a:bodyPr>
          <a:lstStyle/>
          <a:p>
            <a:r>
              <a:rPr lang="en-AU" b="1" dirty="0" smtClean="0">
                <a:solidFill>
                  <a:schemeClr val="accent2"/>
                </a:solidFill>
                <a:latin typeface="Franklin Gothic Book" pitchFamily="34" charset="0"/>
              </a:rPr>
              <a:t>Impressive</a:t>
            </a:r>
          </a:p>
        </p:txBody>
      </p:sp>
      <p:graphicFrame>
        <p:nvGraphicFramePr>
          <p:cNvPr id="35" name="Table 34"/>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grpSp>
        <p:nvGrpSpPr>
          <p:cNvPr id="3" name="Group 13"/>
          <p:cNvGrpSpPr/>
          <p:nvPr/>
        </p:nvGrpSpPr>
        <p:grpSpPr>
          <a:xfrm>
            <a:off x="6072198" y="1214422"/>
            <a:ext cx="2857520" cy="1428760"/>
            <a:chOff x="5929322" y="1357298"/>
            <a:chExt cx="2857520" cy="1428760"/>
          </a:xfrm>
        </p:grpSpPr>
        <p:sp>
          <p:nvSpPr>
            <p:cNvPr id="10" name="Rounded Rectangle 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Browse Conference Venues</a:t>
              </a:r>
            </a:p>
            <a:p>
              <a:pPr algn="ctr"/>
              <a:endParaRPr lang="en-AU" dirty="0"/>
            </a:p>
          </p:txBody>
        </p:sp>
        <p:pic>
          <p:nvPicPr>
            <p:cNvPr id="1026" name="Picture 2" descr="image001"/>
            <p:cNvPicPr>
              <a:picLocks noChangeAspect="1" noChangeArrowheads="1"/>
            </p:cNvPicPr>
            <p:nvPr/>
          </p:nvPicPr>
          <p:blipFill>
            <a:blip r:embed="rId3"/>
            <a:srcRect l="16686" t="42614" r="66628" b="33238"/>
            <a:stretch>
              <a:fillRect/>
            </a:stretch>
          </p:blipFill>
          <p:spPr bwMode="auto">
            <a:xfrm>
              <a:off x="6072198" y="1785926"/>
              <a:ext cx="928695" cy="830938"/>
            </a:xfrm>
            <a:prstGeom prst="rect">
              <a:avLst/>
            </a:prstGeom>
            <a:noFill/>
            <a:ln w="9525">
              <a:noFill/>
              <a:miter lim="800000"/>
              <a:headEnd/>
              <a:tailEnd/>
            </a:ln>
          </p:spPr>
        </p:pic>
        <p:sp>
          <p:nvSpPr>
            <p:cNvPr id="12" name="TextBox 11"/>
            <p:cNvSpPr txBox="1"/>
            <p:nvPr/>
          </p:nvSpPr>
          <p:spPr>
            <a:xfrm>
              <a:off x="7072330" y="1775901"/>
              <a:ext cx="1571636" cy="938719"/>
            </a:xfrm>
            <a:prstGeom prst="rect">
              <a:avLst/>
            </a:prstGeom>
            <a:noFill/>
          </p:spPr>
          <p:txBody>
            <a:bodyPr wrap="square" rtlCol="0">
              <a:spAutoFit/>
            </a:bodyPr>
            <a:lstStyle/>
            <a:p>
              <a:r>
                <a:rPr lang="en-AU" sz="1100" dirty="0" smtClean="0"/>
                <a:t>Not sure where to start? We have over 60 properties to choose from both domestically and international.</a:t>
              </a:r>
              <a:endParaRPr lang="en-AU" sz="1100" dirty="0"/>
            </a:p>
          </p:txBody>
        </p:sp>
      </p:grpSp>
      <p:grpSp>
        <p:nvGrpSpPr>
          <p:cNvPr id="11" name="Group 14"/>
          <p:cNvGrpSpPr/>
          <p:nvPr/>
        </p:nvGrpSpPr>
        <p:grpSpPr>
          <a:xfrm>
            <a:off x="6072198" y="2786058"/>
            <a:ext cx="2857520" cy="1428760"/>
            <a:chOff x="5929322" y="1357298"/>
            <a:chExt cx="2857520" cy="1428760"/>
          </a:xfrm>
        </p:grpSpPr>
        <p:sp>
          <p:nvSpPr>
            <p:cNvPr id="16" name="Rounded Rectangle 15"/>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Request a Proposal</a:t>
              </a:r>
            </a:p>
            <a:p>
              <a:pPr algn="ctr"/>
              <a:endParaRPr lang="en-AU" dirty="0"/>
            </a:p>
          </p:txBody>
        </p:sp>
        <p:sp>
          <p:nvSpPr>
            <p:cNvPr id="18" name="TextBox 17"/>
            <p:cNvSpPr txBox="1"/>
            <p:nvPr/>
          </p:nvSpPr>
          <p:spPr>
            <a:xfrm>
              <a:off x="7072330" y="1775901"/>
              <a:ext cx="1571636" cy="938719"/>
            </a:xfrm>
            <a:prstGeom prst="rect">
              <a:avLst/>
            </a:prstGeom>
            <a:noFill/>
          </p:spPr>
          <p:txBody>
            <a:bodyPr wrap="square" rtlCol="0">
              <a:spAutoFit/>
            </a:bodyPr>
            <a:lstStyle/>
            <a:p>
              <a:r>
                <a:rPr lang="en-AU" sz="1100" dirty="0" smtClean="0"/>
                <a:t>Prefer us to do the leg work? We can prepare and return a proposal within 24 hours of receipt.</a:t>
              </a:r>
              <a:endParaRPr lang="en-AU" sz="1100" dirty="0"/>
            </a:p>
          </p:txBody>
        </p:sp>
      </p:grpSp>
      <p:grpSp>
        <p:nvGrpSpPr>
          <p:cNvPr id="13" name="Group 18"/>
          <p:cNvGrpSpPr/>
          <p:nvPr/>
        </p:nvGrpSpPr>
        <p:grpSpPr>
          <a:xfrm>
            <a:off x="6072198" y="4357694"/>
            <a:ext cx="2857520" cy="1428760"/>
            <a:chOff x="5929322" y="1357298"/>
            <a:chExt cx="2857520" cy="1428760"/>
          </a:xfrm>
        </p:grpSpPr>
        <p:sp>
          <p:nvSpPr>
            <p:cNvPr id="20" name="Rounded Rectangle 1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Special Offers</a:t>
              </a:r>
            </a:p>
            <a:p>
              <a:pPr algn="ctr"/>
              <a:endParaRPr lang="en-AU" dirty="0"/>
            </a:p>
          </p:txBody>
        </p:sp>
        <p:sp>
          <p:nvSpPr>
            <p:cNvPr id="22" name="TextBox 21"/>
            <p:cNvSpPr txBox="1"/>
            <p:nvPr/>
          </p:nvSpPr>
          <p:spPr>
            <a:xfrm>
              <a:off x="7072330" y="1775901"/>
              <a:ext cx="1571636" cy="938719"/>
            </a:xfrm>
            <a:prstGeom prst="rect">
              <a:avLst/>
            </a:prstGeom>
            <a:noFill/>
          </p:spPr>
          <p:txBody>
            <a:bodyPr wrap="square" rtlCol="0">
              <a:spAutoFit/>
            </a:bodyPr>
            <a:lstStyle/>
            <a:p>
              <a:r>
                <a:rPr lang="en-AU" sz="1100" dirty="0" smtClean="0"/>
                <a:t>Always looking for a bargain? Save money with one of our special offers available for a limited time.</a:t>
              </a:r>
              <a:endParaRPr lang="en-AU" sz="1100" dirty="0"/>
            </a:p>
          </p:txBody>
        </p:sp>
      </p:grpSp>
      <p:pic>
        <p:nvPicPr>
          <p:cNvPr id="1028" name="Picture 4" descr="http://upload.wikimedia.org/wikipedia/commons/b/b2/Red_clock.png"/>
          <p:cNvPicPr>
            <a:picLocks noChangeAspect="1" noChangeArrowheads="1"/>
          </p:cNvPicPr>
          <p:nvPr/>
        </p:nvPicPr>
        <p:blipFill>
          <a:blip r:embed="rId4" cstate="print"/>
          <a:srcRect/>
          <a:stretch>
            <a:fillRect/>
          </a:stretch>
        </p:blipFill>
        <p:spPr bwMode="auto">
          <a:xfrm>
            <a:off x="6286512" y="3214686"/>
            <a:ext cx="785818" cy="785818"/>
          </a:xfrm>
          <a:prstGeom prst="rect">
            <a:avLst/>
          </a:prstGeom>
          <a:noFill/>
        </p:spPr>
      </p:pic>
      <p:pic>
        <p:nvPicPr>
          <p:cNvPr id="1030" name="Picture 6" descr="http://www.istockphoto.com/file_thumbview_approve/6003566/2/istockphoto_6003566-broken-red-dollar.jpg"/>
          <p:cNvPicPr>
            <a:picLocks noChangeAspect="1" noChangeArrowheads="1"/>
          </p:cNvPicPr>
          <p:nvPr/>
        </p:nvPicPr>
        <p:blipFill>
          <a:blip r:embed="rId5" cstate="print"/>
          <a:srcRect/>
          <a:stretch>
            <a:fillRect/>
          </a:stretch>
        </p:blipFill>
        <p:spPr bwMode="auto">
          <a:xfrm>
            <a:off x="6357950" y="4714884"/>
            <a:ext cx="785818" cy="1047757"/>
          </a:xfrm>
          <a:prstGeom prst="rect">
            <a:avLst/>
          </a:prstGeom>
          <a:noFill/>
        </p:spPr>
      </p:pic>
      <p:sp>
        <p:nvSpPr>
          <p:cNvPr id="26" name="Rectangle 25"/>
          <p:cNvSpPr/>
          <p:nvPr/>
        </p:nvSpPr>
        <p:spPr>
          <a:xfrm rot="10800000">
            <a:off x="0" y="1214422"/>
            <a:ext cx="1500166" cy="26432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latin typeface="Franklin Gothic Book" pitchFamily="34" charset="0"/>
              <a:cs typeface="Arial" pitchFamily="34" charset="0"/>
            </a:endParaRPr>
          </a:p>
        </p:txBody>
      </p:sp>
      <p:sp>
        <p:nvSpPr>
          <p:cNvPr id="27" name="Rounded Rectangle 26"/>
          <p:cNvSpPr/>
          <p:nvPr/>
        </p:nvSpPr>
        <p:spPr>
          <a:xfrm>
            <a:off x="1571604" y="2428868"/>
            <a:ext cx="4286280" cy="2786082"/>
          </a:xfrm>
          <a:prstGeom prst="roundRect">
            <a:avLst>
              <a:gd name="adj" fmla="val 1043"/>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AU">
              <a:effectLst>
                <a:outerShdw blurRad="50800" dist="38100" dir="2700000" algn="tl" rotWithShape="0">
                  <a:prstClr val="black">
                    <a:alpha val="40000"/>
                  </a:prstClr>
                </a:outerShdw>
              </a:effectLst>
            </a:endParaRPr>
          </a:p>
        </p:txBody>
      </p:sp>
      <p:sp>
        <p:nvSpPr>
          <p:cNvPr id="29" name="TextBox 28"/>
          <p:cNvSpPr txBox="1"/>
          <p:nvPr/>
        </p:nvSpPr>
        <p:spPr>
          <a:xfrm>
            <a:off x="1714480" y="2517529"/>
            <a:ext cx="4071966" cy="2677656"/>
          </a:xfrm>
          <a:prstGeom prst="rect">
            <a:avLst/>
          </a:prstGeom>
          <a:noFill/>
        </p:spPr>
        <p:txBody>
          <a:bodyPr wrap="square" rtlCol="0">
            <a:spAutoFit/>
          </a:bodyPr>
          <a:lstStyle/>
          <a:p>
            <a:endParaRPr lang="en-AU" sz="1200" dirty="0" smtClean="0"/>
          </a:p>
          <a:p>
            <a:endParaRPr lang="en-AU" sz="1200" dirty="0" smtClean="0"/>
          </a:p>
          <a:p>
            <a:r>
              <a:rPr lang="en-AU" sz="1200" dirty="0" smtClean="0"/>
              <a:t>Our goal is to ensure your conference is a positive reflection of your organisation. We work closely with your team and add value by  co-ordinating;</a:t>
            </a:r>
          </a:p>
          <a:p>
            <a:pPr>
              <a:buFont typeface="Arial" pitchFamily="34" charset="0"/>
              <a:buChar char="•"/>
            </a:pPr>
            <a:r>
              <a:rPr lang="en-AU" sz="1200" dirty="0"/>
              <a:t> </a:t>
            </a:r>
            <a:r>
              <a:rPr lang="en-AU" sz="1200" dirty="0" err="1" smtClean="0"/>
              <a:t>theming</a:t>
            </a:r>
            <a:r>
              <a:rPr lang="en-AU" sz="1200" dirty="0" smtClean="0"/>
              <a:t> requirements</a:t>
            </a:r>
          </a:p>
          <a:p>
            <a:pPr>
              <a:buFont typeface="Arial" pitchFamily="34" charset="0"/>
              <a:buChar char="•"/>
            </a:pPr>
            <a:r>
              <a:rPr lang="en-AU" sz="1200" dirty="0"/>
              <a:t> </a:t>
            </a:r>
            <a:r>
              <a:rPr lang="en-AU" sz="1200" dirty="0" smtClean="0"/>
              <a:t>gala dinners on and off site</a:t>
            </a:r>
          </a:p>
          <a:p>
            <a:pPr>
              <a:buFont typeface="Arial" pitchFamily="34" charset="0"/>
              <a:buChar char="•"/>
            </a:pPr>
            <a:r>
              <a:rPr lang="en-AU" sz="1200" dirty="0" smtClean="0"/>
              <a:t> guest speakers</a:t>
            </a:r>
          </a:p>
          <a:p>
            <a:pPr>
              <a:buFont typeface="Arial" pitchFamily="34" charset="0"/>
              <a:buChar char="•"/>
            </a:pPr>
            <a:r>
              <a:rPr lang="en-AU" sz="1200" dirty="0"/>
              <a:t> </a:t>
            </a:r>
            <a:r>
              <a:rPr lang="en-AU" sz="1200" dirty="0" smtClean="0"/>
              <a:t>team building activities</a:t>
            </a:r>
          </a:p>
          <a:p>
            <a:pPr>
              <a:buFont typeface="Arial" pitchFamily="34" charset="0"/>
              <a:buChar char="•"/>
            </a:pPr>
            <a:r>
              <a:rPr lang="en-AU" sz="1200" dirty="0"/>
              <a:t> </a:t>
            </a:r>
            <a:r>
              <a:rPr lang="en-AU" sz="1200" dirty="0" smtClean="0"/>
              <a:t>gifts and incentives</a:t>
            </a:r>
          </a:p>
          <a:p>
            <a:pPr>
              <a:buFont typeface="Arial" pitchFamily="34" charset="0"/>
              <a:buChar char="•"/>
            </a:pPr>
            <a:r>
              <a:rPr lang="en-AU" sz="1200" dirty="0" smtClean="0"/>
              <a:t> entertainment</a:t>
            </a:r>
          </a:p>
          <a:p>
            <a:pPr>
              <a:buFont typeface="Arial" pitchFamily="34" charset="0"/>
              <a:buChar char="•"/>
            </a:pPr>
            <a:endParaRPr lang="en-AU" sz="1200" dirty="0"/>
          </a:p>
          <a:p>
            <a:r>
              <a:rPr lang="en-AU" sz="1200" dirty="0" smtClean="0"/>
              <a:t>Regardless of your budget we’ll ensure your objectives are achieved. </a:t>
            </a:r>
            <a:r>
              <a:rPr lang="en-AU" sz="1200" b="1" u="sng" dirty="0" smtClean="0">
                <a:solidFill>
                  <a:schemeClr val="accent2"/>
                </a:solidFill>
              </a:rPr>
              <a:t>Learn how?</a:t>
            </a:r>
            <a:endParaRPr lang="en-AU" sz="1200" b="1" u="sng" dirty="0">
              <a:solidFill>
                <a:schemeClr val="accent2"/>
              </a:solidFill>
            </a:endParaRPr>
          </a:p>
        </p:txBody>
      </p:sp>
      <p:sp>
        <p:nvSpPr>
          <p:cNvPr id="30" name="TextBox 29"/>
          <p:cNvSpPr txBox="1"/>
          <p:nvPr/>
        </p:nvSpPr>
        <p:spPr>
          <a:xfrm>
            <a:off x="1714480" y="1357298"/>
            <a:ext cx="4071966" cy="1015663"/>
          </a:xfrm>
          <a:prstGeom prst="rect">
            <a:avLst/>
          </a:prstGeom>
          <a:noFill/>
        </p:spPr>
        <p:txBody>
          <a:bodyPr wrap="square" rtlCol="0">
            <a:spAutoFit/>
          </a:bodyPr>
          <a:lstStyle/>
          <a:p>
            <a:r>
              <a:rPr lang="en-AU" sz="1200" dirty="0" smtClean="0"/>
              <a:t>Next  Events’ professional conference team specialises in solutions. We work closely with a core group of clients to ensure desired outcomes, on time and in budget. </a:t>
            </a:r>
          </a:p>
          <a:p>
            <a:endParaRPr lang="en-AU" sz="1200" dirty="0"/>
          </a:p>
          <a:p>
            <a:r>
              <a:rPr lang="en-AU" sz="1200" dirty="0" smtClean="0"/>
              <a:t>We’ll ensure your conference is;</a:t>
            </a:r>
            <a:endParaRPr lang="en-AU" sz="1200" dirty="0"/>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050" dirty="0" smtClean="0">
                <a:solidFill>
                  <a:schemeClr val="bg1"/>
                </a:solidFill>
              </a:rPr>
              <a:t>Finance options</a:t>
            </a:r>
            <a:endParaRPr lang="en-AU" sz="1050" dirty="0">
              <a:solidFill>
                <a:schemeClr val="bg1"/>
              </a:solidFill>
            </a:endParaRPr>
          </a:p>
        </p:txBody>
      </p:sp>
      <p:sp>
        <p:nvSpPr>
          <p:cNvPr id="38" name="TextBox 37"/>
          <p:cNvSpPr txBox="1"/>
          <p:nvPr/>
        </p:nvSpPr>
        <p:spPr>
          <a:xfrm>
            <a:off x="142844" y="1500174"/>
            <a:ext cx="1214446" cy="400110"/>
          </a:xfrm>
          <a:prstGeom prst="rect">
            <a:avLst/>
          </a:prstGeom>
          <a:noFill/>
        </p:spPr>
        <p:txBody>
          <a:bodyPr wrap="square" rtlCol="0">
            <a:spAutoFit/>
          </a:bodyPr>
          <a:lstStyle/>
          <a:p>
            <a:r>
              <a:rPr lang="en-AU" sz="1000" dirty="0" smtClean="0">
                <a:solidFill>
                  <a:schemeClr val="bg1"/>
                </a:solidFill>
              </a:rPr>
              <a:t>Delegate Registration System</a:t>
            </a:r>
            <a:endParaRPr lang="en-AU" sz="1000" dirty="0">
              <a:solidFill>
                <a:schemeClr val="bg1"/>
              </a:solidFill>
            </a:endParaRPr>
          </a:p>
        </p:txBody>
      </p:sp>
      <p:sp>
        <p:nvSpPr>
          <p:cNvPr id="39" name="TextBox 38"/>
          <p:cNvSpPr txBox="1"/>
          <p:nvPr/>
        </p:nvSpPr>
        <p:spPr>
          <a:xfrm>
            <a:off x="142844" y="1857364"/>
            <a:ext cx="1214446" cy="285752"/>
          </a:xfrm>
          <a:prstGeom prst="rect">
            <a:avLst/>
          </a:prstGeom>
          <a:noFill/>
        </p:spPr>
        <p:txBody>
          <a:bodyPr wrap="square" rtlCol="0">
            <a:spAutoFit/>
          </a:bodyPr>
          <a:lstStyle/>
          <a:p>
            <a:r>
              <a:rPr lang="en-AU" sz="1200" dirty="0" smtClean="0">
                <a:solidFill>
                  <a:schemeClr val="bg1"/>
                </a:solidFill>
              </a:rPr>
              <a:t>Finance options</a:t>
            </a:r>
            <a:endParaRPr lang="en-AU" sz="1200" dirty="0">
              <a:solidFill>
                <a:schemeClr val="bg1"/>
              </a:solidFill>
            </a:endParaRPr>
          </a:p>
        </p:txBody>
      </p:sp>
      <p:grpSp>
        <p:nvGrpSpPr>
          <p:cNvPr id="14" name="Group 30"/>
          <p:cNvGrpSpPr/>
          <p:nvPr/>
        </p:nvGrpSpPr>
        <p:grpSpPr>
          <a:xfrm>
            <a:off x="1571604" y="2428868"/>
            <a:ext cx="4286280" cy="428628"/>
            <a:chOff x="1571604" y="2428868"/>
            <a:chExt cx="4286280" cy="428628"/>
          </a:xfrm>
        </p:grpSpPr>
        <p:sp>
          <p:nvSpPr>
            <p:cNvPr id="33" name="Rectangle 32"/>
            <p:cNvSpPr/>
            <p:nvPr/>
          </p:nvSpPr>
          <p:spPr>
            <a:xfrm>
              <a:off x="1571604" y="2428868"/>
              <a:ext cx="4286280" cy="42862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
          <p:nvSpPr>
            <p:cNvPr id="34" name="Rectangle 33"/>
            <p:cNvSpPr/>
            <p:nvPr/>
          </p:nvSpPr>
          <p:spPr>
            <a:xfrm>
              <a:off x="1714480" y="2428868"/>
              <a:ext cx="1237134" cy="369332"/>
            </a:xfrm>
            <a:prstGeom prst="rect">
              <a:avLst/>
            </a:prstGeom>
          </p:spPr>
          <p:txBody>
            <a:bodyPr wrap="none">
              <a:spAutoFit/>
            </a:bodyPr>
            <a:lstStyle/>
            <a:p>
              <a:r>
                <a:rPr lang="en-AU" b="1" dirty="0" smtClean="0">
                  <a:solidFill>
                    <a:schemeClr val="accent2"/>
                  </a:solidFill>
                  <a:latin typeface="Franklin Gothic Book" pitchFamily="34" charset="0"/>
                </a:rPr>
                <a:t>Impressive</a:t>
              </a:r>
            </a:p>
          </p:txBody>
        </p:sp>
      </p:grpSp>
      <p:sp>
        <p:nvSpPr>
          <p:cNvPr id="40" name="Rectangle 39"/>
          <p:cNvSpPr/>
          <p:nvPr/>
        </p:nvSpPr>
        <p:spPr>
          <a:xfrm>
            <a:off x="1714480" y="5274246"/>
            <a:ext cx="1524648" cy="369332"/>
          </a:xfrm>
          <a:prstGeom prst="rect">
            <a:avLst/>
          </a:prstGeom>
        </p:spPr>
        <p:txBody>
          <a:bodyPr wrap="none">
            <a:spAutoFit/>
          </a:bodyPr>
          <a:lstStyle/>
          <a:p>
            <a:r>
              <a:rPr lang="en-AU" b="1" dirty="0" smtClean="0">
                <a:solidFill>
                  <a:schemeClr val="accent2"/>
                </a:solidFill>
                <a:latin typeface="Franklin Gothic Book" pitchFamily="34" charset="0"/>
              </a:rPr>
              <a:t>Well Attended</a:t>
            </a:r>
          </a:p>
        </p:txBody>
      </p:sp>
      <p:graphicFrame>
        <p:nvGraphicFramePr>
          <p:cNvPr id="35" name="Table 34"/>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grpSp>
        <p:nvGrpSpPr>
          <p:cNvPr id="3" name="Group 13"/>
          <p:cNvGrpSpPr/>
          <p:nvPr/>
        </p:nvGrpSpPr>
        <p:grpSpPr>
          <a:xfrm>
            <a:off x="6072198" y="1214422"/>
            <a:ext cx="2857520" cy="1428760"/>
            <a:chOff x="5929322" y="1357298"/>
            <a:chExt cx="2857520" cy="1428760"/>
          </a:xfrm>
        </p:grpSpPr>
        <p:sp>
          <p:nvSpPr>
            <p:cNvPr id="10" name="Rounded Rectangle 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Browse Conference Venues</a:t>
              </a:r>
            </a:p>
            <a:p>
              <a:pPr algn="ctr"/>
              <a:endParaRPr lang="en-AU" dirty="0"/>
            </a:p>
          </p:txBody>
        </p:sp>
        <p:pic>
          <p:nvPicPr>
            <p:cNvPr id="1026" name="Picture 2" descr="image001"/>
            <p:cNvPicPr>
              <a:picLocks noChangeAspect="1" noChangeArrowheads="1"/>
            </p:cNvPicPr>
            <p:nvPr/>
          </p:nvPicPr>
          <p:blipFill>
            <a:blip r:embed="rId3"/>
            <a:srcRect l="16686" t="42614" r="66628" b="33238"/>
            <a:stretch>
              <a:fillRect/>
            </a:stretch>
          </p:blipFill>
          <p:spPr bwMode="auto">
            <a:xfrm>
              <a:off x="6072198" y="1785926"/>
              <a:ext cx="928695" cy="830938"/>
            </a:xfrm>
            <a:prstGeom prst="rect">
              <a:avLst/>
            </a:prstGeom>
            <a:noFill/>
            <a:ln w="9525">
              <a:noFill/>
              <a:miter lim="800000"/>
              <a:headEnd/>
              <a:tailEnd/>
            </a:ln>
          </p:spPr>
        </p:pic>
        <p:sp>
          <p:nvSpPr>
            <p:cNvPr id="12" name="TextBox 11"/>
            <p:cNvSpPr txBox="1"/>
            <p:nvPr/>
          </p:nvSpPr>
          <p:spPr>
            <a:xfrm>
              <a:off x="7072330" y="1775901"/>
              <a:ext cx="1571636" cy="938719"/>
            </a:xfrm>
            <a:prstGeom prst="rect">
              <a:avLst/>
            </a:prstGeom>
            <a:noFill/>
          </p:spPr>
          <p:txBody>
            <a:bodyPr wrap="square" rtlCol="0">
              <a:spAutoFit/>
            </a:bodyPr>
            <a:lstStyle/>
            <a:p>
              <a:r>
                <a:rPr lang="en-AU" sz="1100" dirty="0" smtClean="0"/>
                <a:t>Not sure where to start? We have over 60 properties to choose from both domestically and international.</a:t>
              </a:r>
              <a:endParaRPr lang="en-AU" sz="1100" dirty="0"/>
            </a:p>
          </p:txBody>
        </p:sp>
      </p:grpSp>
      <p:grpSp>
        <p:nvGrpSpPr>
          <p:cNvPr id="11" name="Group 14"/>
          <p:cNvGrpSpPr/>
          <p:nvPr/>
        </p:nvGrpSpPr>
        <p:grpSpPr>
          <a:xfrm>
            <a:off x="6072198" y="2786058"/>
            <a:ext cx="2857520" cy="1428760"/>
            <a:chOff x="5929322" y="1357298"/>
            <a:chExt cx="2857520" cy="1428760"/>
          </a:xfrm>
        </p:grpSpPr>
        <p:sp>
          <p:nvSpPr>
            <p:cNvPr id="16" name="Rounded Rectangle 15"/>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Request a Proposal</a:t>
              </a:r>
            </a:p>
            <a:p>
              <a:pPr algn="ctr"/>
              <a:endParaRPr lang="en-AU" dirty="0"/>
            </a:p>
          </p:txBody>
        </p:sp>
        <p:sp>
          <p:nvSpPr>
            <p:cNvPr id="18" name="TextBox 17"/>
            <p:cNvSpPr txBox="1"/>
            <p:nvPr/>
          </p:nvSpPr>
          <p:spPr>
            <a:xfrm>
              <a:off x="7072330" y="1775901"/>
              <a:ext cx="1571636" cy="938719"/>
            </a:xfrm>
            <a:prstGeom prst="rect">
              <a:avLst/>
            </a:prstGeom>
            <a:noFill/>
          </p:spPr>
          <p:txBody>
            <a:bodyPr wrap="square" rtlCol="0">
              <a:spAutoFit/>
            </a:bodyPr>
            <a:lstStyle/>
            <a:p>
              <a:r>
                <a:rPr lang="en-AU" sz="1100" dirty="0" smtClean="0"/>
                <a:t>Prefer us to do the leg work? We can prepare and return a proposal within 24 hours of receipt.</a:t>
              </a:r>
              <a:endParaRPr lang="en-AU" sz="1100" dirty="0"/>
            </a:p>
          </p:txBody>
        </p:sp>
      </p:grpSp>
      <p:grpSp>
        <p:nvGrpSpPr>
          <p:cNvPr id="13" name="Group 18"/>
          <p:cNvGrpSpPr/>
          <p:nvPr/>
        </p:nvGrpSpPr>
        <p:grpSpPr>
          <a:xfrm>
            <a:off x="6072198" y="4357694"/>
            <a:ext cx="2857520" cy="1428760"/>
            <a:chOff x="5929322" y="1357298"/>
            <a:chExt cx="2857520" cy="1428760"/>
          </a:xfrm>
        </p:grpSpPr>
        <p:sp>
          <p:nvSpPr>
            <p:cNvPr id="20" name="Rounded Rectangle 19"/>
            <p:cNvSpPr/>
            <p:nvPr/>
          </p:nvSpPr>
          <p:spPr>
            <a:xfrm>
              <a:off x="5929322" y="1357298"/>
              <a:ext cx="2857520" cy="142876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AU" sz="1600" b="1" dirty="0" smtClean="0">
                  <a:solidFill>
                    <a:schemeClr val="accent2"/>
                  </a:solidFill>
                  <a:latin typeface="Franklin Gothic Book" pitchFamily="34" charset="0"/>
                </a:rPr>
                <a:t>Special Offers</a:t>
              </a:r>
            </a:p>
            <a:p>
              <a:pPr algn="ctr"/>
              <a:endParaRPr lang="en-AU" dirty="0"/>
            </a:p>
          </p:txBody>
        </p:sp>
        <p:sp>
          <p:nvSpPr>
            <p:cNvPr id="22" name="TextBox 21"/>
            <p:cNvSpPr txBox="1"/>
            <p:nvPr/>
          </p:nvSpPr>
          <p:spPr>
            <a:xfrm>
              <a:off x="7072330" y="1775901"/>
              <a:ext cx="1571636" cy="938719"/>
            </a:xfrm>
            <a:prstGeom prst="rect">
              <a:avLst/>
            </a:prstGeom>
            <a:noFill/>
          </p:spPr>
          <p:txBody>
            <a:bodyPr wrap="square" rtlCol="0">
              <a:spAutoFit/>
            </a:bodyPr>
            <a:lstStyle/>
            <a:p>
              <a:r>
                <a:rPr lang="en-AU" sz="1100" dirty="0" smtClean="0"/>
                <a:t>Always looking for a bargain? Save money with one of our special offers available for a limited time.</a:t>
              </a:r>
              <a:endParaRPr lang="en-AU" sz="1100" dirty="0"/>
            </a:p>
          </p:txBody>
        </p:sp>
      </p:grpSp>
      <p:pic>
        <p:nvPicPr>
          <p:cNvPr id="1028" name="Picture 4" descr="http://upload.wikimedia.org/wikipedia/commons/b/b2/Red_clock.png"/>
          <p:cNvPicPr>
            <a:picLocks noChangeAspect="1" noChangeArrowheads="1"/>
          </p:cNvPicPr>
          <p:nvPr/>
        </p:nvPicPr>
        <p:blipFill>
          <a:blip r:embed="rId4" cstate="print"/>
          <a:srcRect/>
          <a:stretch>
            <a:fillRect/>
          </a:stretch>
        </p:blipFill>
        <p:spPr bwMode="auto">
          <a:xfrm>
            <a:off x="6286512" y="3214686"/>
            <a:ext cx="785818" cy="785818"/>
          </a:xfrm>
          <a:prstGeom prst="rect">
            <a:avLst/>
          </a:prstGeom>
          <a:noFill/>
        </p:spPr>
      </p:pic>
      <p:pic>
        <p:nvPicPr>
          <p:cNvPr id="1030" name="Picture 6" descr="http://www.istockphoto.com/file_thumbview_approve/6003566/2/istockphoto_6003566-broken-red-dollar.jpg"/>
          <p:cNvPicPr>
            <a:picLocks noChangeAspect="1" noChangeArrowheads="1"/>
          </p:cNvPicPr>
          <p:nvPr/>
        </p:nvPicPr>
        <p:blipFill>
          <a:blip r:embed="rId5" cstate="print"/>
          <a:srcRect/>
          <a:stretch>
            <a:fillRect/>
          </a:stretch>
        </p:blipFill>
        <p:spPr bwMode="auto">
          <a:xfrm>
            <a:off x="6357950" y="4714884"/>
            <a:ext cx="785818" cy="1047757"/>
          </a:xfrm>
          <a:prstGeom prst="rect">
            <a:avLst/>
          </a:prstGeom>
          <a:noFill/>
        </p:spPr>
      </p:pic>
      <p:sp>
        <p:nvSpPr>
          <p:cNvPr id="26" name="Rectangle 25"/>
          <p:cNvSpPr/>
          <p:nvPr/>
        </p:nvSpPr>
        <p:spPr>
          <a:xfrm rot="10800000">
            <a:off x="0" y="1214422"/>
            <a:ext cx="1500166" cy="26432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solidFill>
                <a:schemeClr val="accent2"/>
              </a:solidFill>
              <a:latin typeface="Franklin Gothic Book" pitchFamily="34" charset="0"/>
              <a:cs typeface="Arial" pitchFamily="34" charset="0"/>
            </a:endParaRPr>
          </a:p>
        </p:txBody>
      </p:sp>
      <p:sp>
        <p:nvSpPr>
          <p:cNvPr id="27" name="Rounded Rectangle 26"/>
          <p:cNvSpPr/>
          <p:nvPr/>
        </p:nvSpPr>
        <p:spPr>
          <a:xfrm>
            <a:off x="1571604" y="2428868"/>
            <a:ext cx="4286280" cy="2786082"/>
          </a:xfrm>
          <a:prstGeom prst="roundRect">
            <a:avLst>
              <a:gd name="adj" fmla="val 1043"/>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AU">
              <a:effectLst>
                <a:outerShdw blurRad="50800" dist="38100" dir="2700000" algn="tl" rotWithShape="0">
                  <a:prstClr val="black">
                    <a:alpha val="40000"/>
                  </a:prstClr>
                </a:outerShdw>
              </a:effectLst>
            </a:endParaRPr>
          </a:p>
        </p:txBody>
      </p:sp>
      <p:sp>
        <p:nvSpPr>
          <p:cNvPr id="29" name="TextBox 28"/>
          <p:cNvSpPr txBox="1"/>
          <p:nvPr/>
        </p:nvSpPr>
        <p:spPr>
          <a:xfrm>
            <a:off x="1714480" y="2517529"/>
            <a:ext cx="4071966" cy="2492990"/>
          </a:xfrm>
          <a:prstGeom prst="rect">
            <a:avLst/>
          </a:prstGeom>
          <a:noFill/>
        </p:spPr>
        <p:txBody>
          <a:bodyPr wrap="square" rtlCol="0">
            <a:spAutoFit/>
          </a:bodyPr>
          <a:lstStyle/>
          <a:p>
            <a:endParaRPr lang="en-AU" sz="1200" dirty="0" smtClean="0"/>
          </a:p>
          <a:p>
            <a:endParaRPr lang="en-AU" sz="1200" dirty="0" smtClean="0"/>
          </a:p>
          <a:p>
            <a:r>
              <a:rPr lang="en-AU" sz="1200" dirty="0" smtClean="0"/>
              <a:t>High attendance numbers requires constant, consistent and proactive communication. Next Events automated delegate registration system incorporates;</a:t>
            </a:r>
          </a:p>
          <a:p>
            <a:pPr>
              <a:buFont typeface="Arial" pitchFamily="34" charset="0"/>
              <a:buChar char="•"/>
            </a:pPr>
            <a:r>
              <a:rPr lang="en-AU" sz="1200" dirty="0"/>
              <a:t> </a:t>
            </a:r>
            <a:r>
              <a:rPr lang="en-AU" sz="1200" dirty="0" smtClean="0"/>
              <a:t>electronic direct mail (EDM)</a:t>
            </a:r>
          </a:p>
          <a:p>
            <a:pPr>
              <a:buFont typeface="Arial" pitchFamily="34" charset="0"/>
              <a:buChar char="•"/>
            </a:pPr>
            <a:r>
              <a:rPr lang="en-AU" sz="1200" dirty="0"/>
              <a:t> </a:t>
            </a:r>
            <a:r>
              <a:rPr lang="en-AU" sz="1200" dirty="0" smtClean="0"/>
              <a:t>SMS technology</a:t>
            </a:r>
          </a:p>
          <a:p>
            <a:pPr>
              <a:buFont typeface="Arial" pitchFamily="34" charset="0"/>
              <a:buChar char="•"/>
            </a:pPr>
            <a:r>
              <a:rPr lang="en-AU" sz="1200" dirty="0" smtClean="0"/>
              <a:t> written correspondence and brochures</a:t>
            </a:r>
          </a:p>
          <a:p>
            <a:r>
              <a:rPr lang="en-AU" sz="1200" dirty="0"/>
              <a:t> </a:t>
            </a:r>
            <a:r>
              <a:rPr lang="en-AU" sz="1200" dirty="0" smtClean="0"/>
              <a:t>to ensure your delegates receive all the information necessary for a positive experience. </a:t>
            </a:r>
          </a:p>
          <a:p>
            <a:endParaRPr lang="en-AU" sz="1200" dirty="0"/>
          </a:p>
          <a:p>
            <a:r>
              <a:rPr lang="en-AU" sz="1200" dirty="0" smtClean="0"/>
              <a:t>We’ll monitor registration numbers and provide you with regular reporting. </a:t>
            </a:r>
            <a:r>
              <a:rPr lang="en-AU" sz="1200" b="1" u="sng" dirty="0" smtClean="0">
                <a:solidFill>
                  <a:schemeClr val="accent2"/>
                </a:solidFill>
              </a:rPr>
              <a:t>Learn how?</a:t>
            </a:r>
            <a:endParaRPr lang="en-AU" sz="1200" b="1" u="sng" dirty="0">
              <a:solidFill>
                <a:schemeClr val="accent2"/>
              </a:solidFill>
            </a:endParaRPr>
          </a:p>
        </p:txBody>
      </p:sp>
      <p:sp>
        <p:nvSpPr>
          <p:cNvPr id="30" name="TextBox 29"/>
          <p:cNvSpPr txBox="1"/>
          <p:nvPr/>
        </p:nvSpPr>
        <p:spPr>
          <a:xfrm>
            <a:off x="1714480" y="1357298"/>
            <a:ext cx="4071966" cy="1015663"/>
          </a:xfrm>
          <a:prstGeom prst="rect">
            <a:avLst/>
          </a:prstGeom>
          <a:noFill/>
        </p:spPr>
        <p:txBody>
          <a:bodyPr wrap="square" rtlCol="0">
            <a:spAutoFit/>
          </a:bodyPr>
          <a:lstStyle/>
          <a:p>
            <a:r>
              <a:rPr lang="en-AU" sz="1200" dirty="0" smtClean="0"/>
              <a:t>Next  Events’ professional conference team specialises in solutions. We work closely with a core group of clients to ensure desired outcomes, on time and in budget. </a:t>
            </a:r>
          </a:p>
          <a:p>
            <a:endParaRPr lang="en-AU" sz="1200" dirty="0"/>
          </a:p>
          <a:p>
            <a:r>
              <a:rPr lang="en-AU" sz="1200" dirty="0" smtClean="0"/>
              <a:t>We’ll ensure your conference is;</a:t>
            </a:r>
            <a:endParaRPr lang="en-AU" sz="1200" dirty="0"/>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050" dirty="0" smtClean="0">
                <a:solidFill>
                  <a:schemeClr val="bg1"/>
                </a:solidFill>
              </a:rPr>
              <a:t>Finance options</a:t>
            </a:r>
            <a:endParaRPr lang="en-AU" sz="1050" dirty="0">
              <a:solidFill>
                <a:schemeClr val="bg1"/>
              </a:solidFill>
            </a:endParaRPr>
          </a:p>
        </p:txBody>
      </p:sp>
      <p:sp>
        <p:nvSpPr>
          <p:cNvPr id="38" name="TextBox 37"/>
          <p:cNvSpPr txBox="1"/>
          <p:nvPr/>
        </p:nvSpPr>
        <p:spPr>
          <a:xfrm>
            <a:off x="142844" y="1500174"/>
            <a:ext cx="1214446" cy="400110"/>
          </a:xfrm>
          <a:prstGeom prst="rect">
            <a:avLst/>
          </a:prstGeom>
          <a:noFill/>
        </p:spPr>
        <p:txBody>
          <a:bodyPr wrap="square" rtlCol="0">
            <a:spAutoFit/>
          </a:bodyPr>
          <a:lstStyle/>
          <a:p>
            <a:r>
              <a:rPr lang="en-AU" sz="1000" dirty="0" smtClean="0">
                <a:solidFill>
                  <a:schemeClr val="bg1"/>
                </a:solidFill>
              </a:rPr>
              <a:t>Delegate Registration System</a:t>
            </a:r>
            <a:endParaRPr lang="en-AU" sz="1000" dirty="0">
              <a:solidFill>
                <a:schemeClr val="bg1"/>
              </a:solidFill>
            </a:endParaRPr>
          </a:p>
        </p:txBody>
      </p:sp>
      <p:sp>
        <p:nvSpPr>
          <p:cNvPr id="39" name="TextBox 38"/>
          <p:cNvSpPr txBox="1"/>
          <p:nvPr/>
        </p:nvSpPr>
        <p:spPr>
          <a:xfrm>
            <a:off x="142844" y="1857364"/>
            <a:ext cx="1214446" cy="285752"/>
          </a:xfrm>
          <a:prstGeom prst="rect">
            <a:avLst/>
          </a:prstGeom>
          <a:noFill/>
        </p:spPr>
        <p:txBody>
          <a:bodyPr wrap="square" rtlCol="0">
            <a:spAutoFit/>
          </a:bodyPr>
          <a:lstStyle/>
          <a:p>
            <a:r>
              <a:rPr lang="en-AU" sz="1200" dirty="0" smtClean="0">
                <a:solidFill>
                  <a:schemeClr val="bg1"/>
                </a:solidFill>
              </a:rPr>
              <a:t>Finance options</a:t>
            </a:r>
            <a:endParaRPr lang="en-AU" sz="1200" dirty="0">
              <a:solidFill>
                <a:schemeClr val="bg1"/>
              </a:solidFill>
            </a:endParaRPr>
          </a:p>
        </p:txBody>
      </p:sp>
      <p:grpSp>
        <p:nvGrpSpPr>
          <p:cNvPr id="14" name="Group 30"/>
          <p:cNvGrpSpPr/>
          <p:nvPr/>
        </p:nvGrpSpPr>
        <p:grpSpPr>
          <a:xfrm>
            <a:off x="1571604" y="2428868"/>
            <a:ext cx="4286280" cy="428628"/>
            <a:chOff x="1571604" y="2428868"/>
            <a:chExt cx="4286280" cy="428628"/>
          </a:xfrm>
        </p:grpSpPr>
        <p:sp>
          <p:nvSpPr>
            <p:cNvPr id="33" name="Rectangle 32"/>
            <p:cNvSpPr/>
            <p:nvPr/>
          </p:nvSpPr>
          <p:spPr>
            <a:xfrm>
              <a:off x="1571604" y="2428868"/>
              <a:ext cx="4286280" cy="42862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
          <p:nvSpPr>
            <p:cNvPr id="34" name="Rectangle 33"/>
            <p:cNvSpPr/>
            <p:nvPr/>
          </p:nvSpPr>
          <p:spPr>
            <a:xfrm>
              <a:off x="1714480" y="2428868"/>
              <a:ext cx="1526508" cy="369332"/>
            </a:xfrm>
            <a:prstGeom prst="rect">
              <a:avLst/>
            </a:prstGeom>
          </p:spPr>
          <p:txBody>
            <a:bodyPr wrap="none">
              <a:spAutoFit/>
            </a:bodyPr>
            <a:lstStyle/>
            <a:p>
              <a:r>
                <a:rPr lang="en-AU" b="1" dirty="0" smtClean="0">
                  <a:solidFill>
                    <a:schemeClr val="accent2"/>
                  </a:solidFill>
                  <a:latin typeface="Franklin Gothic Book" pitchFamily="34" charset="0"/>
                </a:rPr>
                <a:t>Well attended</a:t>
              </a:r>
            </a:p>
          </p:txBody>
        </p:sp>
      </p:grpSp>
      <p:sp>
        <p:nvSpPr>
          <p:cNvPr id="40" name="Rectangle 39"/>
          <p:cNvSpPr/>
          <p:nvPr/>
        </p:nvSpPr>
        <p:spPr>
          <a:xfrm>
            <a:off x="1714480" y="5274246"/>
            <a:ext cx="1510285" cy="369332"/>
          </a:xfrm>
          <a:prstGeom prst="rect">
            <a:avLst/>
          </a:prstGeom>
        </p:spPr>
        <p:txBody>
          <a:bodyPr wrap="none">
            <a:spAutoFit/>
          </a:bodyPr>
          <a:lstStyle/>
          <a:p>
            <a:r>
              <a:rPr lang="en-AU" b="1" dirty="0">
                <a:solidFill>
                  <a:schemeClr val="accent2"/>
                </a:solidFill>
                <a:latin typeface="Franklin Gothic Book" pitchFamily="34" charset="0"/>
              </a:rPr>
              <a:t>C</a:t>
            </a:r>
            <a:r>
              <a:rPr lang="en-AU" b="1" dirty="0" smtClean="0">
                <a:solidFill>
                  <a:schemeClr val="accent2"/>
                </a:solidFill>
                <a:latin typeface="Franklin Gothic Book" pitchFamily="34" charset="0"/>
              </a:rPr>
              <a:t>ost Effective</a:t>
            </a:r>
          </a:p>
        </p:txBody>
      </p:sp>
      <p:graphicFrame>
        <p:nvGraphicFramePr>
          <p:cNvPr id="35" name="Table 34"/>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sp>
        <p:nvSpPr>
          <p:cNvPr id="26" name="Rectangle 25"/>
          <p:cNvSpPr/>
          <p:nvPr/>
        </p:nvSpPr>
        <p:spPr>
          <a:xfrm rot="10800000">
            <a:off x="0" y="1214422"/>
            <a:ext cx="1500166" cy="26432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solidFill>
                <a:schemeClr val="accent2"/>
              </a:solidFill>
              <a:latin typeface="Franklin Gothic Book" pitchFamily="34" charset="0"/>
              <a:cs typeface="Arial" pitchFamily="34" charset="0"/>
            </a:endParaRPr>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050" dirty="0" smtClean="0">
                <a:solidFill>
                  <a:schemeClr val="bg1"/>
                </a:solidFill>
              </a:rPr>
              <a:t>Finance options</a:t>
            </a:r>
            <a:endParaRPr lang="en-AU" sz="1050" dirty="0">
              <a:solidFill>
                <a:schemeClr val="bg1"/>
              </a:solidFill>
            </a:endParaRPr>
          </a:p>
        </p:txBody>
      </p:sp>
      <p:sp>
        <p:nvSpPr>
          <p:cNvPr id="38" name="TextBox 37"/>
          <p:cNvSpPr txBox="1"/>
          <p:nvPr/>
        </p:nvSpPr>
        <p:spPr>
          <a:xfrm>
            <a:off x="142844" y="1500174"/>
            <a:ext cx="1214446" cy="400110"/>
          </a:xfrm>
          <a:prstGeom prst="rect">
            <a:avLst/>
          </a:prstGeom>
          <a:noFill/>
        </p:spPr>
        <p:txBody>
          <a:bodyPr wrap="square" rtlCol="0">
            <a:spAutoFit/>
          </a:bodyPr>
          <a:lstStyle/>
          <a:p>
            <a:r>
              <a:rPr lang="en-AU" sz="1000" dirty="0" smtClean="0">
                <a:solidFill>
                  <a:schemeClr val="bg1"/>
                </a:solidFill>
              </a:rPr>
              <a:t>Delegate Registration System</a:t>
            </a:r>
            <a:endParaRPr lang="en-AU" sz="1000" dirty="0">
              <a:solidFill>
                <a:schemeClr val="bg1"/>
              </a:solidFill>
            </a:endParaRPr>
          </a:p>
        </p:txBody>
      </p:sp>
      <p:sp>
        <p:nvSpPr>
          <p:cNvPr id="39" name="TextBox 38"/>
          <p:cNvSpPr txBox="1"/>
          <p:nvPr/>
        </p:nvSpPr>
        <p:spPr>
          <a:xfrm>
            <a:off x="142844" y="1857364"/>
            <a:ext cx="1214446" cy="285752"/>
          </a:xfrm>
          <a:prstGeom prst="rect">
            <a:avLst/>
          </a:prstGeom>
          <a:noFill/>
        </p:spPr>
        <p:txBody>
          <a:bodyPr wrap="square" rtlCol="0">
            <a:spAutoFit/>
          </a:bodyPr>
          <a:lstStyle/>
          <a:p>
            <a:r>
              <a:rPr lang="en-AU" sz="1200" dirty="0" smtClean="0">
                <a:solidFill>
                  <a:schemeClr val="bg1"/>
                </a:solidFill>
              </a:rPr>
              <a:t>Finance options</a:t>
            </a:r>
            <a:endParaRPr lang="en-AU" sz="1200" dirty="0">
              <a:solidFill>
                <a:schemeClr val="bg1"/>
              </a:solidFill>
            </a:endParaRPr>
          </a:p>
        </p:txBody>
      </p:sp>
      <p:sp>
        <p:nvSpPr>
          <p:cNvPr id="35" name="Content Placeholder 2"/>
          <p:cNvSpPr txBox="1">
            <a:spLocks/>
          </p:cNvSpPr>
          <p:nvPr/>
        </p:nvSpPr>
        <p:spPr>
          <a:xfrm>
            <a:off x="1643042" y="1285860"/>
            <a:ext cx="7043758" cy="4840303"/>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u="none" strike="noStrike" kern="1200" cap="none" spc="0" normalizeH="0" baseline="0" noProof="0" dirty="0" smtClean="0">
                <a:ln>
                  <a:noFill/>
                </a:ln>
                <a:effectLst/>
                <a:uLnTx/>
                <a:uFillTx/>
                <a:latin typeface="+mn-lt"/>
                <a:ea typeface="+mn-ea"/>
                <a:cs typeface="+mn-cs"/>
              </a:rPr>
              <a:t>Next Event provides a comprehensive conference management service saving you time and money by sourcing and managing your conference, product launch, executive business meeting, incentive program or residential training venue that best suits your organisations objects. </a:t>
            </a:r>
            <a:r>
              <a:rPr kumimoji="0" lang="en-AU" sz="700" b="1"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AU" sz="700" b="1"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AU" sz="700" b="1"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AU" sz="700" b="1"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AU" sz="1200" b="0" i="0" u="none" strike="noStrike" kern="1200" cap="none" spc="0" normalizeH="0" baseline="0" noProof="0" dirty="0" smtClean="0">
                <a:ln>
                  <a:noFill/>
                </a:ln>
                <a:effectLst/>
                <a:uLnTx/>
                <a:uFillTx/>
                <a:latin typeface="+mn-lt"/>
                <a:ea typeface="+mn-ea"/>
                <a:cs typeface="+mn-cs"/>
              </a:rPr>
              <a:t>Our team of professionals use their experience and knowledge to find you the best venue fit to match your conferencing and budget requirements. We will also assist in organising your gala and welcome dinners, team building, offsite activities, rooming lists and airport transfers. Our delegate registration system allows delegates to book and pay direct through our secure site linked to ANZ e-gate, plus each client has direct access to all data so that the progress can be checked and amendments made at the click of a mouse.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effectLst/>
                <a:uLnTx/>
                <a:uFillTx/>
                <a:latin typeface="+mn-lt"/>
                <a:ea typeface="+mn-ea"/>
                <a:cs typeface="+mn-cs"/>
              </a:rPr>
              <a:t>There are no hidden </a:t>
            </a:r>
            <a:r>
              <a:rPr lang="en-AU" sz="1200" dirty="0" smtClean="0"/>
              <a:t>costs.</a:t>
            </a:r>
            <a:r>
              <a:rPr kumimoji="0" lang="en-AU" sz="1200" b="0" i="0" u="none" strike="noStrike" kern="1200" cap="none" spc="0" normalizeH="0" baseline="0" noProof="0" dirty="0" smtClean="0">
                <a:ln>
                  <a:noFill/>
                </a:ln>
                <a:effectLst/>
                <a:uLnTx/>
                <a:uFillTx/>
                <a:latin typeface="+mn-lt"/>
                <a:ea typeface="+mn-ea"/>
                <a:cs typeface="+mn-cs"/>
              </a:rPr>
              <a:t> In fact due to our volume buying power and strong long term relationships with a wide spectrum of hotels and event centres we will always be in a position to negotiate competitive prices and conditions on your behalf e.g. extra free of charge rooms or upgrades etc.</a:t>
            </a:r>
            <a:r>
              <a:rPr kumimoji="0" lang="en-AU" sz="7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AU" sz="7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AU" sz="7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AU" sz="7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AU" sz="1200" b="0" i="0" u="none" strike="noStrike" kern="1200" cap="none" spc="0" normalizeH="0" baseline="0" noProof="0" dirty="0" smtClean="0">
                <a:ln>
                  <a:noFill/>
                </a:ln>
                <a:effectLst/>
                <a:uLnTx/>
                <a:uFillTx/>
                <a:latin typeface="+mn-lt"/>
                <a:ea typeface="+mn-ea"/>
                <a:cs typeface="+mn-cs"/>
              </a:rPr>
              <a:t>The benefits to our clients is the time &amp; money that we save you by leaving it to the professionals at </a:t>
            </a:r>
            <a:r>
              <a:rPr kumimoji="0" lang="en-AU" sz="1200" b="1" i="0" u="none" strike="noStrike" kern="1200" cap="none" spc="0" normalizeH="0" baseline="0" noProof="0" dirty="0" smtClean="0">
                <a:ln>
                  <a:noFill/>
                </a:ln>
                <a:effectLst/>
                <a:uLnTx/>
                <a:uFillTx/>
                <a:latin typeface="+mn-lt"/>
                <a:ea typeface="+mn-ea"/>
                <a:cs typeface="+mn-cs"/>
              </a:rPr>
              <a:t>Your Next Event</a:t>
            </a:r>
            <a:r>
              <a:rPr kumimoji="0" lang="en-AU" sz="1200" b="0" i="0" u="none" strike="noStrike" kern="1200" cap="none" spc="0" normalizeH="0" baseline="0" noProof="0" dirty="0" smtClean="0">
                <a:ln>
                  <a:noFill/>
                </a:ln>
                <a:effectLst/>
                <a:uLnTx/>
                <a:uFillTx/>
                <a:latin typeface="+mn-lt"/>
                <a:ea typeface="+mn-ea"/>
                <a:cs typeface="+mn-cs"/>
              </a:rPr>
              <a:t> who with their understanding of the industry will achieve the right result for you quicker and hassle free. </a:t>
            </a:r>
            <a:r>
              <a:rPr kumimoji="0" lang="en-AU" sz="7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AU" sz="7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AU" sz="7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AU" sz="7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AU" sz="1200" b="1" i="0" u="none" strike="noStrike" kern="1200" cap="none" spc="0" normalizeH="0" baseline="0" noProof="0" dirty="0" smtClean="0">
                <a:ln>
                  <a:noFill/>
                </a:ln>
                <a:effectLst/>
                <a:uLnTx/>
                <a:uFillTx/>
                <a:latin typeface="+mn-lt"/>
                <a:ea typeface="+mn-ea"/>
                <a:cs typeface="+mn-cs"/>
              </a:rPr>
              <a:t>24 hour response with each proposal containing comprehensive details on;</a:t>
            </a:r>
            <a:r>
              <a:rPr kumimoji="0" lang="en-AU" sz="1200" b="0" i="0" u="none" strike="noStrike" kern="1200" cap="none" spc="0" normalizeH="0" baseline="0" noProof="0" dirty="0" smtClean="0">
                <a:ln>
                  <a:noFill/>
                </a:ln>
                <a:effectLst/>
                <a:uLnTx/>
                <a:uFillTx/>
                <a:latin typeface="+mn-lt"/>
                <a:ea typeface="+mn-ea"/>
                <a:cs typeface="+mn-cs"/>
              </a:rPr>
              <a:t/>
            </a:r>
            <a:br>
              <a:rPr kumimoji="0" lang="en-AU" sz="1200" b="0" i="0" u="none" strike="noStrike" kern="1200" cap="none" spc="0" normalizeH="0" baseline="0" noProof="0" dirty="0" smtClean="0">
                <a:ln>
                  <a:noFill/>
                </a:ln>
                <a:effectLst/>
                <a:uLnTx/>
                <a:uFillTx/>
                <a:latin typeface="+mn-lt"/>
                <a:ea typeface="+mn-ea"/>
                <a:cs typeface="+mn-cs"/>
              </a:rPr>
            </a:br>
            <a:r>
              <a:rPr kumimoji="0" lang="en-AU" sz="1200" b="0" i="0" u="none" strike="noStrike" kern="1200" cap="none" spc="0" normalizeH="0" baseline="0" noProof="0" dirty="0" smtClean="0">
                <a:ln>
                  <a:noFill/>
                </a:ln>
                <a:effectLst/>
                <a:uLnTx/>
                <a:uFillTx/>
                <a:latin typeface="+mn-lt"/>
                <a:ea typeface="+mn-ea"/>
                <a:cs typeface="+mn-cs"/>
              </a:rPr>
              <a:t/>
            </a:r>
            <a:br>
              <a:rPr kumimoji="0" lang="en-AU" sz="1200" b="0" i="0" u="none" strike="noStrike" kern="1200" cap="none" spc="0" normalizeH="0" baseline="0" noProof="0" dirty="0" smtClean="0">
                <a:ln>
                  <a:noFill/>
                </a:ln>
                <a:effectLst/>
                <a:uLnTx/>
                <a:uFillTx/>
                <a:latin typeface="+mn-lt"/>
                <a:ea typeface="+mn-ea"/>
                <a:cs typeface="+mn-cs"/>
              </a:rPr>
            </a:br>
            <a:r>
              <a:rPr kumimoji="0" lang="en-AU" sz="1200" b="0" i="0" u="none" strike="noStrike" kern="1200" cap="none" spc="0" normalizeH="0" baseline="0" noProof="0" dirty="0" smtClean="0">
                <a:ln>
                  <a:noFill/>
                </a:ln>
                <a:effectLst/>
                <a:uLnTx/>
                <a:uFillTx/>
                <a:latin typeface="+mn-lt"/>
                <a:ea typeface="+mn-ea"/>
                <a:cs typeface="+mn-cs"/>
              </a:rPr>
              <a:t>Conference venue options; accommodation &amp; conference room rates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effectLst/>
                <a:uLnTx/>
                <a:uFillTx/>
                <a:latin typeface="+mn-lt"/>
                <a:ea typeface="+mn-ea"/>
                <a:cs typeface="+mn-cs"/>
              </a:rPr>
              <a:t>Transfer options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effectLst/>
                <a:uLnTx/>
                <a:uFillTx/>
                <a:latin typeface="+mn-lt"/>
                <a:ea typeface="+mn-ea"/>
                <a:cs typeface="+mn-cs"/>
              </a:rPr>
              <a:t>Delegate day packages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effectLst/>
                <a:uLnTx/>
                <a:uFillTx/>
                <a:latin typeface="+mn-lt"/>
                <a:ea typeface="+mn-ea"/>
                <a:cs typeface="+mn-cs"/>
              </a:rPr>
              <a:t>Gala dinner options both on and offsite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effectLst/>
                <a:uLnTx/>
                <a:uFillTx/>
                <a:latin typeface="+mn-lt"/>
                <a:ea typeface="+mn-ea"/>
                <a:cs typeface="+mn-cs"/>
              </a:rPr>
              <a:t>Team building, activity coordination, golf, partner programs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2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1" i="0" u="none" strike="noStrike" kern="1200" cap="none" spc="0" normalizeH="0" baseline="0" noProof="0" dirty="0" smtClean="0">
                <a:ln>
                  <a:noFill/>
                </a:ln>
                <a:effectLst/>
                <a:uLnTx/>
                <a:uFillTx/>
                <a:latin typeface="+mn-lt"/>
                <a:ea typeface="+mn-ea"/>
                <a:cs typeface="+mn-cs"/>
              </a:rPr>
              <a:t>Full daily planning for your conference including;</a:t>
            </a:r>
            <a:r>
              <a:rPr kumimoji="0" lang="en-AU" sz="1200" b="0" i="0" u="none" strike="noStrike" kern="1200" cap="none" spc="0" normalizeH="0" baseline="0" noProof="0" dirty="0" smtClean="0">
                <a:ln>
                  <a:noFill/>
                </a:ln>
                <a:effectLst/>
                <a:uLnTx/>
                <a:uFillTx/>
                <a:latin typeface="+mn-lt"/>
                <a:ea typeface="+mn-ea"/>
                <a:cs typeface="+mn-cs"/>
              </a:rPr>
              <a:t/>
            </a:r>
            <a:br>
              <a:rPr kumimoji="0" lang="en-AU" sz="1200" b="0" i="0" u="none" strike="noStrike" kern="1200" cap="none" spc="0" normalizeH="0" baseline="0" noProof="0" dirty="0" smtClean="0">
                <a:ln>
                  <a:noFill/>
                </a:ln>
                <a:effectLst/>
                <a:uLnTx/>
                <a:uFillTx/>
                <a:latin typeface="+mn-lt"/>
                <a:ea typeface="+mn-ea"/>
                <a:cs typeface="+mn-cs"/>
              </a:rPr>
            </a:br>
            <a:r>
              <a:rPr kumimoji="0" lang="en-AU" sz="1200" b="0" i="0" u="none" strike="noStrike" kern="1200" cap="none" spc="0" normalizeH="0" baseline="0" noProof="0" dirty="0" smtClean="0">
                <a:ln>
                  <a:noFill/>
                </a:ln>
                <a:effectLst/>
                <a:uLnTx/>
                <a:uFillTx/>
                <a:latin typeface="+mn-lt"/>
                <a:ea typeface="+mn-ea"/>
                <a:cs typeface="+mn-cs"/>
              </a:rPr>
              <a:t>Daily run sheets including all menus and dinners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effectLst/>
                <a:uLnTx/>
                <a:uFillTx/>
                <a:latin typeface="+mn-lt"/>
                <a:ea typeface="+mn-ea"/>
                <a:cs typeface="+mn-cs"/>
              </a:rPr>
              <a:t>Compilation of rooming lists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effectLst/>
                <a:uLnTx/>
                <a:uFillTx/>
                <a:latin typeface="+mn-lt"/>
                <a:ea typeface="+mn-ea"/>
                <a:cs typeface="+mn-cs"/>
              </a:rPr>
              <a:t>Organisation of all transfers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effectLst/>
                <a:uLnTx/>
                <a:uFillTx/>
                <a:latin typeface="+mn-lt"/>
                <a:ea typeface="+mn-ea"/>
                <a:cs typeface="+mn-cs"/>
              </a:rPr>
              <a:t>Planning of all on site and offsite activities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7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AU" sz="7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AU" sz="7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46" name="Group 45"/>
          <p:cNvGrpSpPr/>
          <p:nvPr/>
        </p:nvGrpSpPr>
        <p:grpSpPr>
          <a:xfrm>
            <a:off x="0" y="3929066"/>
            <a:ext cx="1500166" cy="714380"/>
            <a:chOff x="0" y="3929066"/>
            <a:chExt cx="1500166" cy="714380"/>
          </a:xfrm>
        </p:grpSpPr>
        <p:sp>
          <p:nvSpPr>
            <p:cNvPr id="44" name="Rounded Rectangle 43"/>
            <p:cNvSpPr/>
            <p:nvPr/>
          </p:nvSpPr>
          <p:spPr>
            <a:xfrm>
              <a:off x="0" y="3929066"/>
              <a:ext cx="1500166" cy="71438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pPr algn="r"/>
              <a:r>
                <a:rPr lang="en-AU" sz="1600" b="1" dirty="0" smtClean="0">
                  <a:solidFill>
                    <a:schemeClr val="accent2"/>
                  </a:solidFill>
                  <a:latin typeface="Franklin Gothic Book" pitchFamily="34" charset="0"/>
                </a:rPr>
                <a:t>Request a Proposal</a:t>
              </a:r>
            </a:p>
            <a:p>
              <a:pPr algn="ctr"/>
              <a:endParaRPr lang="en-AU" dirty="0"/>
            </a:p>
          </p:txBody>
        </p:sp>
        <p:pic>
          <p:nvPicPr>
            <p:cNvPr id="43" name="Picture 4" descr="http://upload.wikimedia.org/wikipedia/commons/b/b2/Red_clock.png"/>
            <p:cNvPicPr>
              <a:picLocks noChangeAspect="1" noChangeArrowheads="1"/>
            </p:cNvPicPr>
            <p:nvPr/>
          </p:nvPicPr>
          <p:blipFill>
            <a:blip r:embed="rId3" cstate="print"/>
            <a:srcRect/>
            <a:stretch>
              <a:fillRect/>
            </a:stretch>
          </p:blipFill>
          <p:spPr bwMode="auto">
            <a:xfrm>
              <a:off x="87488" y="4071942"/>
              <a:ext cx="341108" cy="324871"/>
            </a:xfrm>
            <a:prstGeom prst="rect">
              <a:avLst/>
            </a:prstGeom>
            <a:noFil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sp>
        <p:nvSpPr>
          <p:cNvPr id="26" name="Rectangle 25"/>
          <p:cNvSpPr/>
          <p:nvPr/>
        </p:nvSpPr>
        <p:spPr>
          <a:xfrm rot="10800000">
            <a:off x="0" y="1214422"/>
            <a:ext cx="1500166" cy="26432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solidFill>
                <a:schemeClr val="accent2"/>
              </a:solidFill>
              <a:latin typeface="Franklin Gothic Book" pitchFamily="34" charset="0"/>
              <a:cs typeface="Arial" pitchFamily="34" charset="0"/>
            </a:endParaRPr>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050" dirty="0" smtClean="0">
                <a:solidFill>
                  <a:schemeClr val="bg1"/>
                </a:solidFill>
              </a:rPr>
              <a:t>Finance options</a:t>
            </a:r>
            <a:endParaRPr lang="en-AU" sz="1050" dirty="0">
              <a:solidFill>
                <a:schemeClr val="bg1"/>
              </a:solidFill>
            </a:endParaRPr>
          </a:p>
        </p:txBody>
      </p:sp>
      <p:sp>
        <p:nvSpPr>
          <p:cNvPr id="38" name="TextBox 37"/>
          <p:cNvSpPr txBox="1"/>
          <p:nvPr/>
        </p:nvSpPr>
        <p:spPr>
          <a:xfrm>
            <a:off x="142844" y="1500174"/>
            <a:ext cx="1214446" cy="400110"/>
          </a:xfrm>
          <a:prstGeom prst="rect">
            <a:avLst/>
          </a:prstGeom>
          <a:noFill/>
        </p:spPr>
        <p:txBody>
          <a:bodyPr wrap="square" rtlCol="0">
            <a:spAutoFit/>
          </a:bodyPr>
          <a:lstStyle/>
          <a:p>
            <a:r>
              <a:rPr lang="en-AU" sz="1000" dirty="0" smtClean="0">
                <a:solidFill>
                  <a:schemeClr val="bg1"/>
                </a:solidFill>
              </a:rPr>
              <a:t>Delegate Registration System</a:t>
            </a:r>
            <a:endParaRPr lang="en-AU" sz="1000" dirty="0">
              <a:solidFill>
                <a:schemeClr val="bg1"/>
              </a:solidFill>
            </a:endParaRPr>
          </a:p>
        </p:txBody>
      </p:sp>
      <p:sp>
        <p:nvSpPr>
          <p:cNvPr id="39" name="TextBox 38"/>
          <p:cNvSpPr txBox="1"/>
          <p:nvPr/>
        </p:nvSpPr>
        <p:spPr>
          <a:xfrm>
            <a:off x="142844" y="1857364"/>
            <a:ext cx="1214446" cy="285752"/>
          </a:xfrm>
          <a:prstGeom prst="rect">
            <a:avLst/>
          </a:prstGeom>
          <a:noFill/>
        </p:spPr>
        <p:txBody>
          <a:bodyPr wrap="square" rtlCol="0">
            <a:spAutoFit/>
          </a:bodyPr>
          <a:lstStyle/>
          <a:p>
            <a:r>
              <a:rPr lang="en-AU" sz="1200" dirty="0" smtClean="0">
                <a:solidFill>
                  <a:schemeClr val="bg1"/>
                </a:solidFill>
              </a:rPr>
              <a:t>Finance options</a:t>
            </a:r>
            <a:endParaRPr lang="en-AU" sz="1200" dirty="0">
              <a:solidFill>
                <a:schemeClr val="bg1"/>
              </a:solidFill>
            </a:endParaRPr>
          </a:p>
        </p:txBody>
      </p:sp>
      <p:pic>
        <p:nvPicPr>
          <p:cNvPr id="1026" name="Picture 2"/>
          <p:cNvPicPr>
            <a:picLocks noChangeAspect="1" noChangeArrowheads="1"/>
          </p:cNvPicPr>
          <p:nvPr/>
        </p:nvPicPr>
        <p:blipFill>
          <a:blip r:embed="rId3"/>
          <a:srcRect l="12305" t="40312" r="51953" b="32500"/>
          <a:stretch>
            <a:fillRect/>
          </a:stretch>
        </p:blipFill>
        <p:spPr bwMode="auto">
          <a:xfrm>
            <a:off x="1714480" y="2428868"/>
            <a:ext cx="4714908" cy="2241514"/>
          </a:xfrm>
          <a:prstGeom prst="rect">
            <a:avLst/>
          </a:prstGeom>
          <a:noFill/>
          <a:ln w="9525">
            <a:noFill/>
            <a:miter lim="800000"/>
            <a:headEnd/>
            <a:tailEnd/>
          </a:ln>
          <a:effectLst/>
        </p:spPr>
      </p:pic>
      <p:sp>
        <p:nvSpPr>
          <p:cNvPr id="19" name="TextBox 18"/>
          <p:cNvSpPr txBox="1"/>
          <p:nvPr/>
        </p:nvSpPr>
        <p:spPr>
          <a:xfrm>
            <a:off x="1714480" y="1357298"/>
            <a:ext cx="5786478" cy="830997"/>
          </a:xfrm>
          <a:prstGeom prst="rect">
            <a:avLst/>
          </a:prstGeom>
          <a:noFill/>
        </p:spPr>
        <p:txBody>
          <a:bodyPr wrap="square" rtlCol="0">
            <a:spAutoFit/>
          </a:bodyPr>
          <a:lstStyle/>
          <a:p>
            <a:r>
              <a:rPr lang="en-AU" sz="1200" dirty="0" smtClean="0"/>
              <a:t>With over 60 properties available we are confident of meeting your conference needs however if you would like to target a specific property not listed  please request a proposal and we’ll source all the details on your behalf – at no charge.</a:t>
            </a:r>
          </a:p>
          <a:p>
            <a:endParaRPr lang="en-AU" sz="1200" dirty="0"/>
          </a:p>
        </p:txBody>
      </p:sp>
      <p:grpSp>
        <p:nvGrpSpPr>
          <p:cNvPr id="20" name="Group 19"/>
          <p:cNvGrpSpPr/>
          <p:nvPr/>
        </p:nvGrpSpPr>
        <p:grpSpPr>
          <a:xfrm>
            <a:off x="0" y="3929066"/>
            <a:ext cx="1500166" cy="714380"/>
            <a:chOff x="0" y="3929066"/>
            <a:chExt cx="1500166" cy="714380"/>
          </a:xfrm>
        </p:grpSpPr>
        <p:sp>
          <p:nvSpPr>
            <p:cNvPr id="21" name="Rounded Rectangle 20"/>
            <p:cNvSpPr/>
            <p:nvPr/>
          </p:nvSpPr>
          <p:spPr>
            <a:xfrm>
              <a:off x="0" y="3929066"/>
              <a:ext cx="1500166" cy="71438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pPr algn="r"/>
              <a:r>
                <a:rPr lang="en-AU" sz="1600" b="1" dirty="0" smtClean="0">
                  <a:solidFill>
                    <a:schemeClr val="accent2"/>
                  </a:solidFill>
                  <a:latin typeface="Franklin Gothic Book" pitchFamily="34" charset="0"/>
                </a:rPr>
                <a:t>Request a Proposal</a:t>
              </a:r>
            </a:p>
            <a:p>
              <a:pPr algn="ctr"/>
              <a:endParaRPr lang="en-AU" dirty="0"/>
            </a:p>
          </p:txBody>
        </p:sp>
        <p:pic>
          <p:nvPicPr>
            <p:cNvPr id="22" name="Picture 4" descr="http://upload.wikimedia.org/wikipedia/commons/b/b2/Red_clock.png"/>
            <p:cNvPicPr>
              <a:picLocks noChangeAspect="1" noChangeArrowheads="1"/>
            </p:cNvPicPr>
            <p:nvPr/>
          </p:nvPicPr>
          <p:blipFill>
            <a:blip r:embed="rId4" cstate="print"/>
            <a:srcRect/>
            <a:stretch>
              <a:fillRect/>
            </a:stretch>
          </p:blipFill>
          <p:spPr bwMode="auto">
            <a:xfrm>
              <a:off x="87488" y="4071942"/>
              <a:ext cx="341108" cy="324871"/>
            </a:xfrm>
            <a:prstGeom prst="rect">
              <a:avLst/>
            </a:prstGeom>
            <a:noFill/>
          </p:spPr>
        </p:pic>
      </p:grpSp>
      <p:graphicFrame>
        <p:nvGraphicFramePr>
          <p:cNvPr id="23" name="Table 22"/>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4143372" cy="642918"/>
          </a:xfrm>
        </p:spPr>
        <p:txBody>
          <a:bodyPr>
            <a:normAutofit fontScale="90000"/>
          </a:bodyPr>
          <a:lstStyle/>
          <a:p>
            <a:pPr algn="l"/>
            <a:r>
              <a:rPr lang="en-AU" b="1" dirty="0" smtClean="0">
                <a:latin typeface="Impact" pitchFamily="34" charset="0"/>
              </a:rPr>
              <a:t>Next  Event</a:t>
            </a:r>
            <a:endParaRPr lang="en-AU" dirty="0">
              <a:solidFill>
                <a:srgbClr val="FF0000"/>
              </a:solidFill>
              <a:latin typeface="Arial Rounded MT Bold" pitchFamily="34" charset="0"/>
            </a:endParaRPr>
          </a:p>
        </p:txBody>
      </p:sp>
      <p:sp>
        <p:nvSpPr>
          <p:cNvPr id="4" name="Rectangle 3"/>
          <p:cNvSpPr/>
          <p:nvPr/>
        </p:nvSpPr>
        <p:spPr>
          <a:xfrm>
            <a:off x="0" y="500042"/>
            <a:ext cx="2546403" cy="276999"/>
          </a:xfrm>
          <a:prstGeom prst="rect">
            <a:avLst/>
          </a:prstGeom>
        </p:spPr>
        <p:txBody>
          <a:bodyPr wrap="none">
            <a:spAutoFit/>
          </a:bodyPr>
          <a:lstStyle/>
          <a:p>
            <a:r>
              <a:rPr lang="en-AU" sz="1200" dirty="0" smtClean="0">
                <a:solidFill>
                  <a:schemeClr val="bg1">
                    <a:lumMod val="65000"/>
                  </a:schemeClr>
                </a:solidFill>
                <a:latin typeface="Arial Rounded MT Bold" pitchFamily="34" charset="0"/>
              </a:rPr>
              <a:t>Complete Conference Solutions</a:t>
            </a:r>
            <a:endParaRPr lang="en-AU" sz="1200" dirty="0">
              <a:solidFill>
                <a:schemeClr val="bg1">
                  <a:lumMod val="65000"/>
                </a:schemeClr>
              </a:solidFill>
            </a:endParaRPr>
          </a:p>
        </p:txBody>
      </p:sp>
      <p:sp>
        <p:nvSpPr>
          <p:cNvPr id="5" name="Round Same Side Corner Rectangle 4"/>
          <p:cNvSpPr/>
          <p:nvPr/>
        </p:nvSpPr>
        <p:spPr>
          <a:xfrm>
            <a:off x="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Home</a:t>
            </a:r>
            <a:endParaRPr lang="en-AU" sz="1600" b="1" dirty="0">
              <a:latin typeface="Franklin Gothic Book" pitchFamily="34" charset="0"/>
              <a:cs typeface="Arial" pitchFamily="34" charset="0"/>
            </a:endParaRPr>
          </a:p>
        </p:txBody>
      </p:sp>
      <p:sp>
        <p:nvSpPr>
          <p:cNvPr id="6" name="Round Same Side Corner Rectangle 5"/>
          <p:cNvSpPr/>
          <p:nvPr/>
        </p:nvSpPr>
        <p:spPr>
          <a:xfrm>
            <a:off x="3000364"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Venues</a:t>
            </a:r>
            <a:endParaRPr lang="en-AU" sz="1600" b="1" dirty="0">
              <a:latin typeface="Franklin Gothic Book" pitchFamily="34" charset="0"/>
              <a:cs typeface="Arial" pitchFamily="34" charset="0"/>
            </a:endParaRPr>
          </a:p>
        </p:txBody>
      </p:sp>
      <p:sp>
        <p:nvSpPr>
          <p:cNvPr id="7" name="Round Same Side Corner Rectangle 6"/>
          <p:cNvSpPr/>
          <p:nvPr/>
        </p:nvSpPr>
        <p:spPr>
          <a:xfrm>
            <a:off x="6000760"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Register</a:t>
            </a:r>
            <a:endParaRPr lang="en-AU" sz="1600" b="1" dirty="0">
              <a:latin typeface="Franklin Gothic Book" pitchFamily="34" charset="0"/>
              <a:cs typeface="Arial" pitchFamily="34" charset="0"/>
            </a:endParaRPr>
          </a:p>
        </p:txBody>
      </p:sp>
      <p:sp>
        <p:nvSpPr>
          <p:cNvPr id="8" name="Round Same Side Corner Rectangle 7"/>
          <p:cNvSpPr/>
          <p:nvPr/>
        </p:nvSpPr>
        <p:spPr>
          <a:xfrm>
            <a:off x="4500562" y="857232"/>
            <a:ext cx="1500166" cy="285752"/>
          </a:xfrm>
          <a:prstGeom prst="round2Same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Clients</a:t>
            </a:r>
            <a:endParaRPr lang="en-AU" sz="1600" b="1" dirty="0">
              <a:latin typeface="Franklin Gothic Book" pitchFamily="34" charset="0"/>
              <a:cs typeface="Arial" pitchFamily="34" charset="0"/>
            </a:endParaRPr>
          </a:p>
        </p:txBody>
      </p:sp>
      <p:sp>
        <p:nvSpPr>
          <p:cNvPr id="9" name="Round Same Side Corner Rectangle 8"/>
          <p:cNvSpPr/>
          <p:nvPr/>
        </p:nvSpPr>
        <p:spPr>
          <a:xfrm>
            <a:off x="1500166"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Services</a:t>
            </a:r>
            <a:endParaRPr lang="en-AU" sz="1600" b="1" dirty="0">
              <a:latin typeface="Franklin Gothic Book" pitchFamily="34" charset="0"/>
              <a:cs typeface="Arial" pitchFamily="34" charset="0"/>
            </a:endParaRPr>
          </a:p>
        </p:txBody>
      </p:sp>
      <p:sp>
        <p:nvSpPr>
          <p:cNvPr id="26" name="Rectangle 25"/>
          <p:cNvSpPr/>
          <p:nvPr/>
        </p:nvSpPr>
        <p:spPr>
          <a:xfrm rot="10800000">
            <a:off x="0" y="1214422"/>
            <a:ext cx="1500166" cy="26432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1600" b="1" dirty="0">
              <a:solidFill>
                <a:schemeClr val="accent2"/>
              </a:solidFill>
              <a:latin typeface="Franklin Gothic Book" pitchFamily="34" charset="0"/>
              <a:cs typeface="Arial" pitchFamily="34" charset="0"/>
            </a:endParaRPr>
          </a:p>
        </p:txBody>
      </p:sp>
      <p:sp>
        <p:nvSpPr>
          <p:cNvPr id="36" name="Round Same Side Corner Rectangle 35"/>
          <p:cNvSpPr/>
          <p:nvPr/>
        </p:nvSpPr>
        <p:spPr>
          <a:xfrm>
            <a:off x="7500958" y="857232"/>
            <a:ext cx="1500166" cy="285752"/>
          </a:xfrm>
          <a:prstGeom prst="round2Same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dirty="0" smtClean="0">
                <a:latin typeface="Franklin Gothic Book" pitchFamily="34" charset="0"/>
                <a:cs typeface="Arial" pitchFamily="34" charset="0"/>
              </a:rPr>
              <a:t>Contact Us</a:t>
            </a:r>
            <a:endParaRPr lang="en-AU" sz="1600" b="1" dirty="0">
              <a:latin typeface="Franklin Gothic Book" pitchFamily="34" charset="0"/>
              <a:cs typeface="Arial" pitchFamily="34" charset="0"/>
            </a:endParaRPr>
          </a:p>
        </p:txBody>
      </p:sp>
      <p:sp>
        <p:nvSpPr>
          <p:cNvPr id="37" name="TextBox 36"/>
          <p:cNvSpPr txBox="1"/>
          <p:nvPr/>
        </p:nvSpPr>
        <p:spPr>
          <a:xfrm>
            <a:off x="142844" y="1285860"/>
            <a:ext cx="1214446" cy="261610"/>
          </a:xfrm>
          <a:prstGeom prst="rect">
            <a:avLst/>
          </a:prstGeom>
          <a:noFill/>
        </p:spPr>
        <p:txBody>
          <a:bodyPr wrap="square" rtlCol="0">
            <a:spAutoFit/>
          </a:bodyPr>
          <a:lstStyle/>
          <a:p>
            <a:r>
              <a:rPr lang="en-AU" sz="1050" dirty="0" smtClean="0">
                <a:solidFill>
                  <a:schemeClr val="bg1"/>
                </a:solidFill>
              </a:rPr>
              <a:t>Finance options</a:t>
            </a:r>
            <a:endParaRPr lang="en-AU" sz="1050" dirty="0">
              <a:solidFill>
                <a:schemeClr val="bg1"/>
              </a:solidFill>
            </a:endParaRPr>
          </a:p>
        </p:txBody>
      </p:sp>
      <p:sp>
        <p:nvSpPr>
          <p:cNvPr id="38" name="TextBox 37"/>
          <p:cNvSpPr txBox="1"/>
          <p:nvPr/>
        </p:nvSpPr>
        <p:spPr>
          <a:xfrm>
            <a:off x="142844" y="1500174"/>
            <a:ext cx="1214446" cy="400110"/>
          </a:xfrm>
          <a:prstGeom prst="rect">
            <a:avLst/>
          </a:prstGeom>
          <a:noFill/>
        </p:spPr>
        <p:txBody>
          <a:bodyPr wrap="square" rtlCol="0">
            <a:spAutoFit/>
          </a:bodyPr>
          <a:lstStyle/>
          <a:p>
            <a:r>
              <a:rPr lang="en-AU" sz="1000" dirty="0" smtClean="0">
                <a:solidFill>
                  <a:schemeClr val="bg1"/>
                </a:solidFill>
              </a:rPr>
              <a:t>Delegate Registration System</a:t>
            </a:r>
            <a:endParaRPr lang="en-AU" sz="1000" dirty="0">
              <a:solidFill>
                <a:schemeClr val="bg1"/>
              </a:solidFill>
            </a:endParaRPr>
          </a:p>
        </p:txBody>
      </p:sp>
      <p:sp>
        <p:nvSpPr>
          <p:cNvPr id="39" name="TextBox 38"/>
          <p:cNvSpPr txBox="1"/>
          <p:nvPr/>
        </p:nvSpPr>
        <p:spPr>
          <a:xfrm>
            <a:off x="142844" y="1857364"/>
            <a:ext cx="1214446" cy="285752"/>
          </a:xfrm>
          <a:prstGeom prst="rect">
            <a:avLst/>
          </a:prstGeom>
          <a:noFill/>
        </p:spPr>
        <p:txBody>
          <a:bodyPr wrap="square" rtlCol="0">
            <a:spAutoFit/>
          </a:bodyPr>
          <a:lstStyle/>
          <a:p>
            <a:r>
              <a:rPr lang="en-AU" sz="1200" dirty="0" smtClean="0">
                <a:solidFill>
                  <a:schemeClr val="bg1"/>
                </a:solidFill>
              </a:rPr>
              <a:t>Finance options</a:t>
            </a:r>
            <a:endParaRPr lang="en-AU" sz="1200" dirty="0">
              <a:solidFill>
                <a:schemeClr val="bg1"/>
              </a:solidFill>
            </a:endParaRPr>
          </a:p>
        </p:txBody>
      </p:sp>
      <p:sp>
        <p:nvSpPr>
          <p:cNvPr id="19" name="TextBox 18"/>
          <p:cNvSpPr txBox="1"/>
          <p:nvPr/>
        </p:nvSpPr>
        <p:spPr>
          <a:xfrm>
            <a:off x="1714480" y="1357298"/>
            <a:ext cx="5786478" cy="461665"/>
          </a:xfrm>
          <a:prstGeom prst="rect">
            <a:avLst/>
          </a:prstGeom>
          <a:noFill/>
        </p:spPr>
        <p:txBody>
          <a:bodyPr wrap="square" rtlCol="0">
            <a:spAutoFit/>
          </a:bodyPr>
          <a:lstStyle/>
          <a:p>
            <a:r>
              <a:rPr lang="en-AU" sz="1200" dirty="0" err="1" smtClean="0"/>
              <a:t>Bhjdha,dhaskhfashvlkuaevlkanvklnv;ajb</a:t>
            </a:r>
            <a:r>
              <a:rPr lang="en-AU" sz="1200" dirty="0" smtClean="0"/>
              <a:t>  </a:t>
            </a:r>
            <a:r>
              <a:rPr lang="en-AU" sz="1200" dirty="0" err="1" smtClean="0"/>
              <a:t>nnnnk.nslv;sljvjm</a:t>
            </a:r>
            <a:r>
              <a:rPr lang="en-AU" sz="1200" dirty="0" smtClean="0"/>
              <a:t> l </a:t>
            </a:r>
            <a:r>
              <a:rPr lang="en-AU" sz="1200" dirty="0" err="1" smtClean="0"/>
              <a:t>nsll</a:t>
            </a:r>
            <a:r>
              <a:rPr lang="en-AU" sz="1200" dirty="0" smtClean="0"/>
              <a:t> </a:t>
            </a:r>
          </a:p>
          <a:p>
            <a:endParaRPr lang="en-AU" sz="1200" dirty="0"/>
          </a:p>
        </p:txBody>
      </p:sp>
      <p:grpSp>
        <p:nvGrpSpPr>
          <p:cNvPr id="3" name="Group 19"/>
          <p:cNvGrpSpPr/>
          <p:nvPr/>
        </p:nvGrpSpPr>
        <p:grpSpPr>
          <a:xfrm>
            <a:off x="0" y="3929066"/>
            <a:ext cx="1500166" cy="714380"/>
            <a:chOff x="0" y="3929066"/>
            <a:chExt cx="1500166" cy="714380"/>
          </a:xfrm>
        </p:grpSpPr>
        <p:sp>
          <p:nvSpPr>
            <p:cNvPr id="21" name="Rounded Rectangle 20"/>
            <p:cNvSpPr/>
            <p:nvPr/>
          </p:nvSpPr>
          <p:spPr>
            <a:xfrm>
              <a:off x="0" y="3929066"/>
              <a:ext cx="1500166" cy="714380"/>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pPr algn="r"/>
              <a:r>
                <a:rPr lang="en-AU" sz="1600" b="1" dirty="0" smtClean="0">
                  <a:solidFill>
                    <a:schemeClr val="accent2"/>
                  </a:solidFill>
                  <a:latin typeface="Franklin Gothic Book" pitchFamily="34" charset="0"/>
                </a:rPr>
                <a:t>Request a Proposal</a:t>
              </a:r>
            </a:p>
            <a:p>
              <a:pPr algn="ctr"/>
              <a:endParaRPr lang="en-AU" dirty="0"/>
            </a:p>
          </p:txBody>
        </p:sp>
        <p:pic>
          <p:nvPicPr>
            <p:cNvPr id="22" name="Picture 4" descr="http://upload.wikimedia.org/wikipedia/commons/b/b2/Red_clock.png"/>
            <p:cNvPicPr>
              <a:picLocks noChangeAspect="1" noChangeArrowheads="1"/>
            </p:cNvPicPr>
            <p:nvPr/>
          </p:nvPicPr>
          <p:blipFill>
            <a:blip r:embed="rId3" cstate="print"/>
            <a:srcRect/>
            <a:stretch>
              <a:fillRect/>
            </a:stretch>
          </p:blipFill>
          <p:spPr bwMode="auto">
            <a:xfrm>
              <a:off x="87488" y="4071942"/>
              <a:ext cx="341108" cy="324871"/>
            </a:xfrm>
            <a:prstGeom prst="rect">
              <a:avLst/>
            </a:prstGeom>
            <a:noFill/>
          </p:spPr>
        </p:pic>
      </p:grpSp>
      <p:graphicFrame>
        <p:nvGraphicFramePr>
          <p:cNvPr id="18" name="Table 17"/>
          <p:cNvGraphicFramePr>
            <a:graphicFrameLocks noGrp="1"/>
          </p:cNvGraphicFramePr>
          <p:nvPr/>
        </p:nvGraphicFramePr>
        <p:xfrm>
          <a:off x="285720" y="6572272"/>
          <a:ext cx="8501122" cy="396240"/>
        </p:xfrm>
        <a:graphic>
          <a:graphicData uri="http://schemas.openxmlformats.org/drawingml/2006/table">
            <a:tbl>
              <a:tblPr/>
              <a:tblGrid>
                <a:gridCol w="8501122"/>
              </a:tblGrid>
              <a:tr h="159070">
                <a:tc>
                  <a:txBody>
                    <a:bodyPr/>
                    <a:lstStyle/>
                    <a:p>
                      <a:pPr algn="ctr"/>
                      <a:r>
                        <a:rPr lang="en-AU" sz="1300" dirty="0">
                          <a:solidFill>
                            <a:schemeClr val="bg1">
                              <a:lumMod val="65000"/>
                            </a:schemeClr>
                          </a:solidFill>
                        </a:rPr>
                        <a:t>Ph: </a:t>
                      </a:r>
                      <a:r>
                        <a:rPr lang="en-AU" sz="1300" b="1" dirty="0">
                          <a:solidFill>
                            <a:schemeClr val="bg1">
                              <a:lumMod val="65000"/>
                            </a:schemeClr>
                          </a:solidFill>
                        </a:rPr>
                        <a:t>1300 881 860</a:t>
                      </a:r>
                      <a:r>
                        <a:rPr lang="en-AU" sz="1300" dirty="0">
                          <a:solidFill>
                            <a:schemeClr val="bg1">
                              <a:lumMod val="65000"/>
                            </a:schemeClr>
                          </a:solidFill>
                        </a:rPr>
                        <a:t>. P.O. Box 1380, North Sydney NSW 2060. </a:t>
                      </a:r>
                      <a:r>
                        <a:rPr lang="en-AU" sz="1300" b="1" dirty="0" smtClean="0">
                          <a:solidFill>
                            <a:schemeClr val="bg1">
                              <a:lumMod val="65000"/>
                            </a:schemeClr>
                          </a:solidFill>
                        </a:rPr>
                        <a:t>Next </a:t>
                      </a:r>
                      <a:r>
                        <a:rPr lang="en-AU" sz="1300" b="1" dirty="0">
                          <a:solidFill>
                            <a:schemeClr val="bg1">
                              <a:lumMod val="65000"/>
                            </a:schemeClr>
                          </a:solidFill>
                        </a:rPr>
                        <a:t>Event</a:t>
                      </a:r>
                      <a:r>
                        <a:rPr lang="en-AU" sz="1300" dirty="0">
                          <a:solidFill>
                            <a:schemeClr val="bg1">
                              <a:lumMod val="65000"/>
                            </a:schemeClr>
                          </a:solidFill>
                        </a:rPr>
                        <a:t>. All Rights Reserved. </a:t>
                      </a:r>
                      <a:r>
                        <a:rPr lang="en-AU" sz="1300" dirty="0" smtClean="0">
                          <a:solidFill>
                            <a:schemeClr val="bg1">
                              <a:lumMod val="65000"/>
                            </a:schemeClr>
                          </a:solidFill>
                        </a:rPr>
                        <a:t>2009</a:t>
                      </a:r>
                      <a:r>
                        <a:rPr lang="en-AU" sz="1300" dirty="0">
                          <a:solidFill>
                            <a:schemeClr val="bg1">
                              <a:lumMod val="65000"/>
                            </a:schemeClr>
                          </a:solidFill>
                        </a:rPr>
                        <a:t/>
                      </a:r>
                      <a:br>
                        <a:rPr lang="en-AU" sz="1300" dirty="0">
                          <a:solidFill>
                            <a:schemeClr val="bg1">
                              <a:lumMod val="65000"/>
                            </a:schemeClr>
                          </a:solidFill>
                        </a:rPr>
                      </a:br>
                      <a:endParaRPr lang="en-AU" sz="1300" dirty="0">
                        <a:solidFill>
                          <a:schemeClr val="bg1">
                            <a:lumMod val="65000"/>
                          </a:schemeClr>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1899</Words>
  <Application>Microsoft Office PowerPoint</Application>
  <PresentationFormat>On-screen Show (4:3)</PresentationFormat>
  <Paragraphs>333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Next  Event</vt:lpstr>
      <vt:lpstr>Next  Event</vt:lpstr>
      <vt:lpstr>Next  Event</vt:lpstr>
      <vt:lpstr>Next  Event</vt:lpstr>
      <vt:lpstr>Next  Event</vt:lpstr>
      <vt:lpstr>Next  Event</vt:lpstr>
      <vt:lpstr>Next  Event</vt:lpstr>
      <vt:lpstr>Next  Event</vt:lpstr>
      <vt:lpstr>Next  Event</vt:lpstr>
      <vt:lpstr>Next  Event</vt:lpstr>
      <vt:lpstr>Next  Event</vt:lpstr>
      <vt:lpstr>Next  Event</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Event</dc:title>
  <dc:creator>David Hundt</dc:creator>
  <cp:lastModifiedBy>David Hundt</cp:lastModifiedBy>
  <cp:revision>44</cp:revision>
  <dcterms:created xsi:type="dcterms:W3CDTF">2009-05-11T03:41:11Z</dcterms:created>
  <dcterms:modified xsi:type="dcterms:W3CDTF">2009-05-15T12:42:50Z</dcterms:modified>
</cp:coreProperties>
</file>