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notesMasterIdLst>
    <p:notesMasterId r:id="rId52"/>
  </p:notesMasterIdLst>
  <p:sldIdLst>
    <p:sldId id="344" r:id="rId2"/>
    <p:sldId id="340" r:id="rId3"/>
    <p:sldId id="298" r:id="rId4"/>
    <p:sldId id="256" r:id="rId5"/>
    <p:sldId id="258" r:id="rId6"/>
    <p:sldId id="342" r:id="rId7"/>
    <p:sldId id="259" r:id="rId8"/>
    <p:sldId id="343" r:id="rId9"/>
    <p:sldId id="292" r:id="rId10"/>
    <p:sldId id="269" r:id="rId11"/>
    <p:sldId id="341" r:id="rId12"/>
    <p:sldId id="306" r:id="rId13"/>
    <p:sldId id="270" r:id="rId14"/>
    <p:sldId id="271" r:id="rId15"/>
    <p:sldId id="272" r:id="rId16"/>
    <p:sldId id="260" r:id="rId17"/>
    <p:sldId id="261" r:id="rId18"/>
    <p:sldId id="289" r:id="rId19"/>
    <p:sldId id="345" r:id="rId20"/>
    <p:sldId id="346" r:id="rId21"/>
    <p:sldId id="347" r:id="rId22"/>
    <p:sldId id="353" r:id="rId23"/>
    <p:sldId id="262" r:id="rId24"/>
    <p:sldId id="263" r:id="rId25"/>
    <p:sldId id="265" r:id="rId26"/>
    <p:sldId id="302" r:id="rId27"/>
    <p:sldId id="291" r:id="rId28"/>
    <p:sldId id="295" r:id="rId29"/>
    <p:sldId id="266" r:id="rId30"/>
    <p:sldId id="331" r:id="rId31"/>
    <p:sldId id="305" r:id="rId32"/>
    <p:sldId id="304" r:id="rId33"/>
    <p:sldId id="293" r:id="rId34"/>
    <p:sldId id="288" r:id="rId35"/>
    <p:sldId id="348" r:id="rId36"/>
    <p:sldId id="273" r:id="rId37"/>
    <p:sldId id="275" r:id="rId38"/>
    <p:sldId id="277" r:id="rId39"/>
    <p:sldId id="336" r:id="rId40"/>
    <p:sldId id="337" r:id="rId41"/>
    <p:sldId id="276" r:id="rId42"/>
    <p:sldId id="281" r:id="rId43"/>
    <p:sldId id="284" r:id="rId44"/>
    <p:sldId id="352" r:id="rId45"/>
    <p:sldId id="349" r:id="rId46"/>
    <p:sldId id="350" r:id="rId47"/>
    <p:sldId id="351" r:id="rId48"/>
    <p:sldId id="283" r:id="rId49"/>
    <p:sldId id="339" r:id="rId50"/>
    <p:sldId id="307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94D5"/>
    <a:srgbClr val="247C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8" d="100"/>
          <a:sy n="128" d="100"/>
        </p:scale>
        <p:origin x="141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F83BD-233F-634C-B479-5E7C076F95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FD93D-130A-AB45-AB24-A330601BC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94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Are you getting paid per hour, day, week, month or year?</a:t>
            </a:r>
          </a:p>
          <a:p>
            <a:r>
              <a:rPr lang="en-AU" dirty="0" smtClean="0"/>
              <a:t>Maybe you’re getting paid per sale or service provided?</a:t>
            </a:r>
          </a:p>
          <a:p>
            <a:r>
              <a:rPr lang="en-AU" dirty="0" smtClean="0"/>
              <a:t>Basically if you don</a:t>
            </a:r>
            <a:r>
              <a:rPr lang="fr-FR" dirty="0" smtClean="0"/>
              <a:t>’</a:t>
            </a:r>
            <a:r>
              <a:rPr lang="en-AU" dirty="0" smtClean="0"/>
              <a:t>t work, you don</a:t>
            </a:r>
            <a:r>
              <a:rPr lang="fr-FR" dirty="0" smtClean="0"/>
              <a:t>’</a:t>
            </a:r>
            <a:r>
              <a:rPr lang="en-AU" dirty="0" smtClean="0"/>
              <a:t>t get paid right?</a:t>
            </a:r>
          </a:p>
          <a:p>
            <a:r>
              <a:rPr lang="en-AU" dirty="0" smtClean="0"/>
              <a:t>That</a:t>
            </a:r>
            <a:r>
              <a:rPr lang="fr-FR" dirty="0" smtClean="0"/>
              <a:t>’</a:t>
            </a:r>
            <a:r>
              <a:rPr lang="en-AU" dirty="0" smtClean="0"/>
              <a:t>s the problem &amp; that</a:t>
            </a:r>
            <a:r>
              <a:rPr lang="fr-FR" dirty="0" smtClean="0"/>
              <a:t>’</a:t>
            </a:r>
            <a:r>
              <a:rPr lang="en-AU" dirty="0" smtClean="0"/>
              <a:t>s why it’s almost impossible to have a decent income AND free time…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FD93D-130A-AB45-AB24-A330601BC4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51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if there was</a:t>
            </a:r>
            <a:r>
              <a:rPr lang="en-US" baseline="0" dirty="0" smtClean="0"/>
              <a:t> a BETTER WAY</a:t>
            </a:r>
          </a:p>
          <a:p>
            <a:r>
              <a:rPr lang="en-AU" dirty="0" smtClean="0"/>
              <a:t>What if you could start a business with no loans, no risk and, and the more successful you became, the more TIME you had to enjoy it.</a:t>
            </a:r>
          </a:p>
          <a:p>
            <a:r>
              <a:rPr lang="en-AU" dirty="0" smtClean="0"/>
              <a:t>A business that included professional systems, training, branding, insurance, international offices, staff, a legal team, product registrations, patents, clinical studies, product distributions.</a:t>
            </a:r>
          </a:p>
          <a:p>
            <a:r>
              <a:rPr lang="en-AU" dirty="0" smtClean="0"/>
              <a:t>And the best part is, what if you could start this business without interfering with what you are currently doing and made a difference to thousands or peoples lives?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FD93D-130A-AB45-AB24-A330601BC48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609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A207-4698-6042-B825-B551F1A10FFF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50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A207-4698-6042-B825-B551F1A10FFF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6D09-13F2-AE4C-88B6-DAE77B829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5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A207-4698-6042-B825-B551F1A10FFF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196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A207-4698-6042-B825-B551F1A10FFF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6D09-13F2-AE4C-88B6-DAE77B829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78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A207-4698-6042-B825-B551F1A10FFF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6D09-13F2-AE4C-88B6-DAE77B829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38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A207-4698-6042-B825-B551F1A10FFF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6D09-13F2-AE4C-88B6-DAE77B829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78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A207-4698-6042-B825-B551F1A10FFF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6D09-13F2-AE4C-88B6-DAE77B829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483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A207-4698-6042-B825-B551F1A10FFF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6D09-13F2-AE4C-88B6-DAE77B829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40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A207-4698-6042-B825-B551F1A10FFF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6D09-13F2-AE4C-88B6-DAE77B829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58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A207-4698-6042-B825-B551F1A10FFF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6D09-13F2-AE4C-88B6-DAE77B829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15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A207-4698-6042-B825-B551F1A10FFF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6D09-13F2-AE4C-88B6-DAE77B829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70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EA207-4698-6042-B825-B551F1A10FFF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56D09-13F2-AE4C-88B6-DAE77B829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80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TTFM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4191" y="0"/>
            <a:ext cx="10831609" cy="686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300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Business Evaluation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1600200"/>
            <a:ext cx="4352924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Make more money</a:t>
            </a:r>
          </a:p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Have more time</a:t>
            </a:r>
          </a:p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Grow as a person</a:t>
            </a:r>
          </a:p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Help other people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 descr="marcus-bris-mic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249" y="1719670"/>
            <a:ext cx="3328539" cy="40588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27625" y="5840413"/>
            <a:ext cx="2952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Marcus </a:t>
            </a:r>
            <a:r>
              <a:rPr lang="en-US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Schubert</a:t>
            </a:r>
            <a:endParaRPr lang="en-US" sz="2800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788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ife-style-desig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" y="1168046"/>
            <a:ext cx="7064374" cy="529088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9833"/>
            <a:ext cx="9144000" cy="1143000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There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are 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two types of 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people</a:t>
            </a:r>
            <a:endParaRPr lang="en-AU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47619" y="3999938"/>
            <a:ext cx="27749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TIME</a:t>
            </a:r>
          </a:p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&amp;</a:t>
            </a:r>
            <a:endParaRPr lang="en-US" sz="3200" b="1" dirty="0" smtClean="0"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MONEY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553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lance_time_mon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356" y="1254125"/>
            <a:ext cx="6876852" cy="5143499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92263" y="25708"/>
            <a:ext cx="8229600" cy="1143000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Most people are trading</a:t>
            </a:r>
            <a:endParaRPr lang="en-AU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001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955" y="-29087"/>
            <a:ext cx="8622718" cy="1183626"/>
          </a:xfrm>
          <a:ln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AU" sz="4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Because of that, their relationships are suffering</a:t>
            </a:r>
            <a:endParaRPr lang="en-US" sz="4400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family-suffer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22" y="1499960"/>
            <a:ext cx="7539954" cy="509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0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955" y="129663"/>
            <a:ext cx="8622718" cy="1183626"/>
          </a:xfrm>
          <a:ln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AU" sz="4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Their health is suffering</a:t>
            </a:r>
            <a:endParaRPr lang="en-US" sz="4400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Picture 1" descr="stress_b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25" y="1110207"/>
            <a:ext cx="7112000" cy="546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3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KING_2450478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1354365"/>
            <a:ext cx="7420982" cy="498072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643" y="219887"/>
            <a:ext cx="8812221" cy="9072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4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Their kids are walking home alone</a:t>
            </a:r>
          </a:p>
          <a:p>
            <a:pPr algn="ctr"/>
            <a:endParaRPr lang="en-AU" dirty="0" smtClean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24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643" y="204012"/>
            <a:ext cx="8812221" cy="9072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44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Their bills are piling up</a:t>
            </a:r>
          </a:p>
          <a:p>
            <a:pPr algn="ctr"/>
            <a:endParaRPr lang="en-AU" dirty="0" smtClean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 descr="bills-overdu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2525"/>
            <a:ext cx="9144000" cy="514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4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So let me ask you a question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Picture 2" descr="residual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25" y="1279973"/>
            <a:ext cx="6969125" cy="52428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24625" y="2754441"/>
            <a:ext cx="17462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Per sale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Per client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Per hour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Per week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Per year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Paid once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Start again from zero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54274" y="2771775"/>
            <a:ext cx="3895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1694D5"/>
                </a:solidFill>
              </a:rPr>
              <a:t>Do the work once</a:t>
            </a: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1694D5"/>
                </a:solidFill>
              </a:rPr>
              <a:t>Get </a:t>
            </a:r>
            <a:r>
              <a:rPr lang="en-US" sz="2000" b="1" dirty="0">
                <a:solidFill>
                  <a:srgbClr val="1694D5"/>
                </a:solidFill>
              </a:rPr>
              <a:t>p</a:t>
            </a:r>
            <a:r>
              <a:rPr lang="en-US" sz="2000" b="1" dirty="0" smtClean="0">
                <a:solidFill>
                  <a:srgbClr val="1694D5"/>
                </a:solidFill>
              </a:rPr>
              <a:t>aid over &amp; over again</a:t>
            </a: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1694D5"/>
                </a:solidFill>
              </a:rPr>
              <a:t>Make money while you’re sleeping</a:t>
            </a:r>
          </a:p>
        </p:txBody>
      </p:sp>
    </p:spTree>
    <p:extLst>
      <p:ext uri="{BB962C8B-B14F-4D97-AF65-F5344CB8AC3E}">
        <p14:creationId xmlns:p14="http://schemas.microsoft.com/office/powerpoint/2010/main" val="44298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8393"/>
            <a:ext cx="8229600" cy="1143000"/>
          </a:xfrm>
          <a:effectLst/>
        </p:spPr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“85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% of all millionaires are self 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made”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1499" y="1139713"/>
            <a:ext cx="7213379" cy="5404846"/>
          </a:xfrm>
          <a:solidFill>
            <a:schemeClr val="tx1">
              <a:alpha val="51000"/>
            </a:schemeClr>
          </a:solidFill>
          <a:effectLst/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endParaRPr lang="en-AU" dirty="0">
              <a:solidFill>
                <a:srgbClr val="FFFFFF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AU" dirty="0" smtClean="0">
                <a:solidFill>
                  <a:srgbClr val="FFFFFF"/>
                </a:solidFill>
              </a:rPr>
              <a:t> Became </a:t>
            </a:r>
            <a:r>
              <a:rPr lang="en-AU" dirty="0">
                <a:solidFill>
                  <a:srgbClr val="FFFFFF"/>
                </a:solidFill>
              </a:rPr>
              <a:t>a CEO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dirty="0" smtClean="0">
                <a:solidFill>
                  <a:srgbClr val="FFFFFF"/>
                </a:solidFill>
              </a:rPr>
              <a:t> Built </a:t>
            </a:r>
            <a:r>
              <a:rPr lang="en-AU" dirty="0">
                <a:solidFill>
                  <a:srgbClr val="FFFFFF"/>
                </a:solidFill>
              </a:rPr>
              <a:t>a Real Estate </a:t>
            </a:r>
            <a:r>
              <a:rPr lang="en-AU" dirty="0" smtClean="0">
                <a:solidFill>
                  <a:srgbClr val="FFFFFF"/>
                </a:solidFill>
              </a:rPr>
              <a:t>portfolio</a:t>
            </a:r>
            <a:endParaRPr lang="en-AU" dirty="0">
              <a:solidFill>
                <a:srgbClr val="FFFFFF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AU" dirty="0" smtClean="0">
                <a:solidFill>
                  <a:srgbClr val="FFFFFF"/>
                </a:solidFill>
              </a:rPr>
              <a:t> Became a Professional Athlete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dirty="0" smtClean="0">
                <a:solidFill>
                  <a:srgbClr val="FFFFFF"/>
                </a:solidFill>
              </a:rPr>
              <a:t> Become an Actor, Entertainer </a:t>
            </a:r>
            <a:r>
              <a:rPr lang="en-AU" dirty="0">
                <a:solidFill>
                  <a:srgbClr val="FFFFFF"/>
                </a:solidFill>
              </a:rPr>
              <a:t>or Inventor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dirty="0" smtClean="0">
                <a:solidFill>
                  <a:srgbClr val="FFFFFF"/>
                </a:solidFill>
              </a:rPr>
              <a:t> 99% </a:t>
            </a:r>
            <a:r>
              <a:rPr lang="en-AU" dirty="0">
                <a:solidFill>
                  <a:srgbClr val="FFFFFF"/>
                </a:solidFill>
              </a:rPr>
              <a:t>b</a:t>
            </a:r>
            <a:r>
              <a:rPr lang="en-AU" dirty="0" smtClean="0">
                <a:solidFill>
                  <a:srgbClr val="FFFFFF"/>
                </a:solidFill>
              </a:rPr>
              <a:t>uilt a </a:t>
            </a:r>
            <a:r>
              <a:rPr lang="en-AU" b="1" dirty="0" smtClean="0">
                <a:solidFill>
                  <a:srgbClr val="FFFFFF"/>
                </a:solidFill>
              </a:rPr>
              <a:t>business</a:t>
            </a:r>
            <a:r>
              <a:rPr lang="en-AU" dirty="0" smtClean="0">
                <a:solidFill>
                  <a:srgbClr val="FFFFFF"/>
                </a:solidFill>
              </a:rPr>
              <a:t> </a:t>
            </a:r>
          </a:p>
          <a:p>
            <a:pPr marL="0" lvl="0" indent="0">
              <a:buNone/>
            </a:pPr>
            <a:endParaRPr lang="en-AU" dirty="0">
              <a:solidFill>
                <a:srgbClr val="FFFFFF"/>
              </a:solidFill>
            </a:endParaRPr>
          </a:p>
          <a:p>
            <a:pPr marL="0" lvl="0" indent="0">
              <a:buNone/>
            </a:pPr>
            <a:r>
              <a:rPr lang="en-AU" dirty="0" smtClean="0">
                <a:solidFill>
                  <a:srgbClr val="FFFFFF"/>
                </a:solidFill>
              </a:rPr>
              <a:t>       Not </a:t>
            </a:r>
            <a:r>
              <a:rPr lang="en-AU" dirty="0">
                <a:solidFill>
                  <a:srgbClr val="FFFFFF"/>
                </a:solidFill>
              </a:rPr>
              <a:t>just any business, a BIG </a:t>
            </a:r>
            <a:r>
              <a:rPr lang="en-AU" dirty="0" smtClean="0">
                <a:solidFill>
                  <a:srgbClr val="FFFFFF"/>
                </a:solidFill>
              </a:rPr>
              <a:t>BUSINESS</a:t>
            </a:r>
          </a:p>
          <a:p>
            <a:pPr marL="0" lvl="0" indent="0">
              <a:buNone/>
            </a:pPr>
            <a:endParaRPr lang="en-AU" sz="2400" dirty="0" smtClean="0">
              <a:solidFill>
                <a:srgbClr val="FFFFFF"/>
              </a:solidFill>
            </a:endParaRPr>
          </a:p>
          <a:p>
            <a:pPr marL="0" lvl="0" indent="0">
              <a:buNone/>
            </a:pPr>
            <a:endParaRPr lang="en-AU" sz="2400" dirty="0">
              <a:solidFill>
                <a:srgbClr val="FFFFFF"/>
              </a:solidFill>
            </a:endParaRPr>
          </a:p>
          <a:p>
            <a:pPr marL="0" lvl="0" indent="0">
              <a:buNone/>
            </a:pPr>
            <a:r>
              <a:rPr lang="en-AU" sz="2200" dirty="0" smtClean="0">
                <a:solidFill>
                  <a:srgbClr val="FFFFFF"/>
                </a:solidFill>
              </a:rPr>
              <a:t>*“The </a:t>
            </a:r>
            <a:r>
              <a:rPr lang="en-AU" sz="2200" dirty="0">
                <a:solidFill>
                  <a:srgbClr val="FFFFFF"/>
                </a:solidFill>
              </a:rPr>
              <a:t>Millionaire </a:t>
            </a:r>
            <a:r>
              <a:rPr lang="en-AU" sz="2200" dirty="0" smtClean="0">
                <a:solidFill>
                  <a:srgbClr val="FFFFFF"/>
                </a:solidFill>
              </a:rPr>
              <a:t>Next Door” by Thomas </a:t>
            </a:r>
            <a:r>
              <a:rPr lang="en-AU" sz="2200" dirty="0">
                <a:solidFill>
                  <a:srgbClr val="FFFFFF"/>
                </a:solidFill>
              </a:rPr>
              <a:t>Stanley &amp;</a:t>
            </a:r>
            <a:r>
              <a:rPr lang="en-AU" sz="2200" dirty="0" smtClean="0">
                <a:solidFill>
                  <a:srgbClr val="FFFFFF"/>
                </a:solidFill>
              </a:rPr>
              <a:t> William </a:t>
            </a:r>
            <a:r>
              <a:rPr lang="en-AU" sz="2200" dirty="0" err="1">
                <a:solidFill>
                  <a:srgbClr val="FFFFFF"/>
                </a:solidFill>
              </a:rPr>
              <a:t>Danko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56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286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So what are your options?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bitcoin.wallet.optio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190625"/>
            <a:ext cx="7858125" cy="5238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0759669">
            <a:off x="1539875" y="1982113"/>
            <a:ext cx="14922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Get a second job</a:t>
            </a:r>
            <a:endParaRPr lang="en-US" sz="2800" b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21349023">
            <a:off x="3577348" y="1563805"/>
            <a:ext cx="17045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Work more hours</a:t>
            </a:r>
            <a:endParaRPr lang="en-US" sz="2800" b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 rot="208114">
            <a:off x="5994400" y="1587957"/>
            <a:ext cx="1492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Start a business</a:t>
            </a:r>
            <a:endParaRPr lang="en-US" sz="2800" b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784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3513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What type of business?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biz-mod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1405818"/>
            <a:ext cx="6746875" cy="50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1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il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182438"/>
            <a:ext cx="6825855" cy="54036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357" y="39438"/>
            <a:ext cx="8229600" cy="1143000"/>
          </a:xfrm>
          <a:effectLst/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Conventional Business Model</a:t>
            </a:r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9387" y="1208200"/>
            <a:ext cx="6049032" cy="5424401"/>
          </a:xfrm>
          <a:effectLst/>
        </p:spPr>
        <p:txBody>
          <a:bodyPr>
            <a:normAutofit/>
          </a:bodyPr>
          <a:lstStyle/>
          <a:p>
            <a:r>
              <a:rPr lang="en-AU" sz="2600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Conventional Biz Model – you develop everything yourself. </a:t>
            </a:r>
            <a:r>
              <a:rPr lang="en-AU" sz="2600" b="1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80% </a:t>
            </a:r>
            <a:r>
              <a:rPr lang="en-AU" sz="2600" b="1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of </a:t>
            </a:r>
            <a:r>
              <a:rPr lang="en-AU" sz="2600" b="1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these businesses fail</a:t>
            </a:r>
            <a:r>
              <a:rPr lang="en-AU" sz="2600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 in the first 5yrs*</a:t>
            </a:r>
            <a:endParaRPr lang="en-AU" sz="2600" dirty="0">
              <a:effectLst>
                <a:outerShdw blurRad="50800" dist="38100" dir="2700000" algn="tl" rotWithShape="0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>
              <a:buNone/>
            </a:pPr>
            <a:endParaRPr lang="en-AU" sz="2600" dirty="0">
              <a:effectLst>
                <a:outerShdw blurRad="50800" dist="38100" dir="2700000" algn="tl" rotWithShape="0">
                  <a:schemeClr val="bg1">
                    <a:alpha val="43000"/>
                  </a:schemeClr>
                </a:outerShdw>
              </a:effectLst>
            </a:endParaRPr>
          </a:p>
          <a:p>
            <a:r>
              <a:rPr lang="en-AU" sz="2600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Franchising – </a:t>
            </a:r>
            <a:r>
              <a:rPr lang="en-AU" sz="2600" b="1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95% </a:t>
            </a:r>
            <a:r>
              <a:rPr lang="en-AU" sz="2600" b="1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succeed</a:t>
            </a:r>
            <a:r>
              <a:rPr lang="en-AU" sz="2600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. You develop nothing. You get </a:t>
            </a:r>
            <a:r>
              <a:rPr lang="en-AU" sz="2600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the systems</a:t>
            </a:r>
            <a:r>
              <a:rPr lang="en-AU" sz="2600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, </a:t>
            </a:r>
            <a:r>
              <a:rPr lang="en-AU" sz="2600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product, branding &amp; training</a:t>
            </a:r>
            <a:endParaRPr lang="en-AU" sz="2600" dirty="0">
              <a:effectLst>
                <a:outerShdw blurRad="50800" dist="38100" dir="2700000" algn="tl" rotWithShape="0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>
              <a:buNone/>
            </a:pPr>
            <a:endParaRPr lang="en-AU" sz="2600" dirty="0" smtClean="0"/>
          </a:p>
          <a:p>
            <a:pPr marL="0" indent="0">
              <a:buNone/>
            </a:pPr>
            <a:endParaRPr lang="en-AU" sz="2600" dirty="0"/>
          </a:p>
          <a:p>
            <a:pPr marL="0" indent="0">
              <a:buNone/>
            </a:pPr>
            <a:endParaRPr lang="en-AU" sz="2600" dirty="0" smtClean="0"/>
          </a:p>
          <a:p>
            <a:pPr marL="0" indent="0">
              <a:buNone/>
            </a:pPr>
            <a:endParaRPr lang="en-AU" sz="2600" dirty="0"/>
          </a:p>
          <a:p>
            <a:pPr marL="0" indent="0">
              <a:buNone/>
            </a:pPr>
            <a:r>
              <a:rPr lang="en-AU" sz="2600" dirty="0" smtClean="0"/>
              <a:t>*Bloomberg</a:t>
            </a:r>
            <a:endParaRPr lang="en-AU" sz="2600" dirty="0"/>
          </a:p>
          <a:p>
            <a:pPr marL="0" indent="0">
              <a:buNone/>
            </a:pPr>
            <a:endParaRPr lang="en-AU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34173" y="4577130"/>
            <a:ext cx="1802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accent2">
                    <a:lumMod val="75000"/>
                  </a:schemeClr>
                </a:solidFill>
              </a:rPr>
              <a:t>80%</a:t>
            </a:r>
            <a:endParaRPr lang="en-US" sz="7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64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oman-hourglass-ti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1262"/>
            <a:ext cx="6889750" cy="5167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  <a:effectLst/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But most people cant afford it 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0625" y="1555750"/>
            <a:ext cx="33813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And you still have no time…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8709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etter-wa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1150937"/>
            <a:ext cx="7143750" cy="53578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70224" y="123683"/>
            <a:ext cx="6161324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What if there was…</a:t>
            </a:r>
          </a:p>
        </p:txBody>
      </p:sp>
    </p:spTree>
    <p:extLst>
      <p:ext uri="{BB962C8B-B14F-4D97-AF65-F5344CB8AC3E}">
        <p14:creationId xmlns:p14="http://schemas.microsoft.com/office/powerpoint/2010/main" val="187944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home-bann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" y="0"/>
            <a:ext cx="9175521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2049376"/>
          </a:xfrm>
          <a:solidFill>
            <a:schemeClr val="tx1">
              <a:alpha val="28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AU" sz="4800" dirty="0" smtClean="0">
                <a:solidFill>
                  <a:srgbClr val="FFFFFF"/>
                </a:solidFill>
              </a:rPr>
              <a:t>What do these 4 men have in common?</a:t>
            </a:r>
          </a:p>
          <a:p>
            <a:pPr marL="0" indent="0" algn="ctr">
              <a:buNone/>
            </a:pPr>
            <a:r>
              <a:rPr lang="en-AU" sz="5100" dirty="0" smtClean="0">
                <a:solidFill>
                  <a:srgbClr val="FFFFFF"/>
                </a:solidFill>
              </a:rPr>
              <a:t>#1. </a:t>
            </a:r>
            <a:r>
              <a:rPr lang="en-AU" sz="5100" dirty="0" err="1" smtClean="0">
                <a:solidFill>
                  <a:srgbClr val="FFFFFF"/>
                </a:solidFill>
              </a:rPr>
              <a:t>The’re</a:t>
            </a:r>
            <a:r>
              <a:rPr lang="en-AU" sz="5100" dirty="0" smtClean="0">
                <a:solidFill>
                  <a:srgbClr val="FFFFFF"/>
                </a:solidFill>
              </a:rPr>
              <a:t> all BILLIONAIRES</a:t>
            </a:r>
            <a:endParaRPr lang="en-AU" sz="58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1800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sz="6500" b="1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-166" y="2049377"/>
            <a:ext cx="9175521" cy="2174825"/>
            <a:chOff x="-166" y="2253217"/>
            <a:chExt cx="9175521" cy="2174825"/>
          </a:xfrm>
        </p:grpSpPr>
        <p:pic>
          <p:nvPicPr>
            <p:cNvPr id="5" name="Picture 4" descr="George-Soros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6020" y="2253217"/>
              <a:ext cx="1679335" cy="2159145"/>
            </a:xfrm>
            <a:prstGeom prst="rect">
              <a:avLst/>
            </a:prstGeom>
          </p:spPr>
        </p:pic>
        <p:pic>
          <p:nvPicPr>
            <p:cNvPr id="6" name="Picture 5" descr="Carl-Icahn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88" y="2253217"/>
              <a:ext cx="1679335" cy="2159145"/>
            </a:xfrm>
            <a:prstGeom prst="rect">
              <a:avLst/>
            </a:prstGeom>
          </p:spPr>
        </p:pic>
        <p:pic>
          <p:nvPicPr>
            <p:cNvPr id="4" name="Picture 3" descr="William-Stiritz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535" y="2257907"/>
              <a:ext cx="1679335" cy="2159145"/>
            </a:xfrm>
            <a:prstGeom prst="rect">
              <a:avLst/>
            </a:prstGeom>
          </p:spPr>
        </p:pic>
        <p:pic>
          <p:nvPicPr>
            <p:cNvPr id="7" name="Picture 6" descr="Donald-Trump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555" y="2257908"/>
              <a:ext cx="1679335" cy="2159145"/>
            </a:xfrm>
            <a:prstGeom prst="rect">
              <a:avLst/>
            </a:prstGeom>
          </p:spPr>
        </p:pic>
        <p:pic>
          <p:nvPicPr>
            <p:cNvPr id="12" name="Picture 11" descr="Warren-Buffet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7488" y="2263650"/>
              <a:ext cx="1683416" cy="2164392"/>
            </a:xfrm>
            <a:prstGeom prst="rect">
              <a:avLst/>
            </a:prstGeom>
          </p:spPr>
        </p:pic>
        <p:pic>
          <p:nvPicPr>
            <p:cNvPr id="13" name="Picture 12" descr="Richard-Brandson.jp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6" y="2257907"/>
              <a:ext cx="1679335" cy="2159145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-167" y="4232366"/>
            <a:ext cx="9144166" cy="2677656"/>
          </a:xfrm>
          <a:prstGeom prst="rect">
            <a:avLst/>
          </a:prstGeom>
          <a:solidFill>
            <a:srgbClr val="000000">
              <a:alpha val="22000"/>
            </a:srgb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rgbClr val="FFFFFF"/>
              </a:solidFill>
            </a:endParaRPr>
          </a:p>
          <a:p>
            <a:pPr algn="ctr"/>
            <a:r>
              <a:rPr lang="en-US" sz="4800" dirty="0" smtClean="0">
                <a:solidFill>
                  <a:srgbClr val="FFFFFF"/>
                </a:solidFill>
              </a:rPr>
              <a:t>#2. There all invested Network Marketing companies</a:t>
            </a:r>
          </a:p>
          <a:p>
            <a:pPr algn="ctr"/>
            <a:endParaRPr lang="en-US" sz="3600" b="1" dirty="0">
              <a:solidFill>
                <a:srgbClr val="FFFFFF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-232630" y="4368199"/>
            <a:ext cx="9658834" cy="409770"/>
            <a:chOff x="-232630" y="4368199"/>
            <a:chExt cx="9658834" cy="409770"/>
          </a:xfrm>
          <a:noFill/>
        </p:grpSpPr>
        <p:sp>
          <p:nvSpPr>
            <p:cNvPr id="8" name="TextBox 7"/>
            <p:cNvSpPr txBox="1"/>
            <p:nvPr/>
          </p:nvSpPr>
          <p:spPr>
            <a:xfrm>
              <a:off x="-232630" y="4408637"/>
              <a:ext cx="2188602" cy="369332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FF"/>
                  </a:solidFill>
                </a:rPr>
                <a:t>Richard Branson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38598" y="4408637"/>
              <a:ext cx="1922080" cy="369332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FF"/>
                  </a:solidFill>
                </a:rPr>
                <a:t>Donald Trump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86386" y="4399559"/>
              <a:ext cx="1922080" cy="369332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FF"/>
                  </a:solidFill>
                </a:rPr>
                <a:t>Warren Buffet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04124" y="4368199"/>
              <a:ext cx="1922080" cy="369332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FF"/>
                  </a:solidFill>
                </a:rPr>
                <a:t>George Soros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86179" y="4408637"/>
              <a:ext cx="1922080" cy="369332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FF"/>
                  </a:solidFill>
                </a:rPr>
                <a:t>William Stiritz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87510" y="4386358"/>
              <a:ext cx="1922080" cy="369332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FFFF"/>
                  </a:solidFill>
                </a:rPr>
                <a:t>Carl Ichan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831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96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Network Marketing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video-slid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35" y="0"/>
            <a:ext cx="91970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25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ta-brain-e133897448739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285" y="1217237"/>
            <a:ext cx="6773324" cy="50049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" y="1587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Don’t get stuck in the past..</a:t>
            </a:r>
            <a:endParaRPr lang="en-AU" sz="4000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131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ored_driv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9679"/>
            <a:ext cx="4719040" cy="34811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351" y="222250"/>
            <a:ext cx="7724399" cy="619125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Don</a:t>
            </a:r>
            <a:r>
              <a:rPr lang="fr-FR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’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 get stuck in the past… 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6179" y="5331440"/>
            <a:ext cx="3381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Why drive?</a:t>
            </a:r>
            <a:endParaRPr lang="en-US" sz="3600" dirty="0"/>
          </a:p>
        </p:txBody>
      </p:sp>
      <p:pic>
        <p:nvPicPr>
          <p:cNvPr id="5" name="Picture 4" descr="airpla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815" y="1799679"/>
            <a:ext cx="4528180" cy="34971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37807" y="5292141"/>
            <a:ext cx="4473791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When you can fly…</a:t>
            </a:r>
          </a:p>
        </p:txBody>
      </p:sp>
    </p:spTree>
    <p:extLst>
      <p:ext uri="{BB962C8B-B14F-4D97-AF65-F5344CB8AC3E}">
        <p14:creationId xmlns:p14="http://schemas.microsoft.com/office/powerpoint/2010/main" val="7073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9868" y="904624"/>
            <a:ext cx="616132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Why carry your bags…</a:t>
            </a:r>
          </a:p>
        </p:txBody>
      </p:sp>
      <p:pic>
        <p:nvPicPr>
          <p:cNvPr id="2" name="Picture 1" descr="suit-ca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68" y="2000572"/>
            <a:ext cx="3875733" cy="2929333"/>
          </a:xfrm>
          <a:prstGeom prst="rect">
            <a:avLst/>
          </a:prstGeom>
        </p:spPr>
      </p:pic>
      <p:pic>
        <p:nvPicPr>
          <p:cNvPr id="5" name="Picture 4" descr="case-wheel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101" y="1513517"/>
            <a:ext cx="3940713" cy="39407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3941" y="5635987"/>
            <a:ext cx="5215882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When you can wheel it…</a:t>
            </a:r>
          </a:p>
        </p:txBody>
      </p:sp>
    </p:spTree>
    <p:extLst>
      <p:ext uri="{BB962C8B-B14F-4D97-AF65-F5344CB8AC3E}">
        <p14:creationId xmlns:p14="http://schemas.microsoft.com/office/powerpoint/2010/main" val="168155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ta-brain-e133897448739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375" y="1551467"/>
            <a:ext cx="6773324" cy="500490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9375" y="1551467"/>
            <a:ext cx="6773324" cy="5004908"/>
          </a:xfrm>
          <a:solidFill>
            <a:srgbClr val="000000">
              <a:alpha val="39000"/>
            </a:srgbClr>
          </a:solidFill>
          <a:ln>
            <a:solidFill>
              <a:srgbClr val="4F81BD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AU" i="1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i="1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i="1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AU" b="1" i="1" dirty="0" smtClean="0">
                <a:solidFill>
                  <a:srgbClr val="FFFFFF"/>
                </a:solidFill>
              </a:rPr>
              <a:t>#</a:t>
            </a:r>
            <a:r>
              <a:rPr lang="en-AU" b="1" i="1" dirty="0">
                <a:solidFill>
                  <a:srgbClr val="FFFFFF"/>
                </a:solidFill>
              </a:rPr>
              <a:t>1 Network Marketing o</a:t>
            </a:r>
            <a:r>
              <a:rPr lang="en-AU" b="1" i="1" dirty="0" smtClean="0">
                <a:solidFill>
                  <a:srgbClr val="FFFFFF"/>
                </a:solidFill>
              </a:rPr>
              <a:t>pportunity</a:t>
            </a:r>
            <a:r>
              <a:rPr lang="en-AU" i="1" dirty="0" smtClean="0">
                <a:solidFill>
                  <a:srgbClr val="FFFFFF"/>
                </a:solidFill>
              </a:rPr>
              <a:t> </a:t>
            </a:r>
            <a:r>
              <a:rPr lang="en-AU" i="1" dirty="0">
                <a:solidFill>
                  <a:srgbClr val="FFFFFF"/>
                </a:solidFill>
              </a:rPr>
              <a:t>in the world today…</a:t>
            </a:r>
            <a:r>
              <a:rPr lang="en-AU" i="1" dirty="0" smtClean="0">
                <a:solidFill>
                  <a:srgbClr val="FFFFFF"/>
                </a:solidFill>
              </a:rPr>
              <a:t>.</a:t>
            </a:r>
          </a:p>
          <a:p>
            <a:pPr marL="0" indent="0" algn="ctr">
              <a:buNone/>
            </a:pPr>
            <a:endParaRPr lang="en-AU" i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i="1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i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i="1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AU" i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70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x International Animated Log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89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w-Packag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en-AU" b="1" i="1" dirty="0" smtClean="0"/>
              <a:t>Max International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521800"/>
            <a:ext cx="8229600" cy="1116823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43000"/>
              </a:scheme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 smtClean="0"/>
              <a:t>We offer </a:t>
            </a:r>
            <a:r>
              <a:rPr lang="en-AU" sz="2400" b="1" dirty="0" smtClean="0"/>
              <a:t>breakthrough </a:t>
            </a:r>
            <a:r>
              <a:rPr lang="en-AU" sz="2400" b="1" dirty="0"/>
              <a:t>products</a:t>
            </a:r>
            <a:r>
              <a:rPr lang="en-AU" sz="2400" dirty="0"/>
              <a:t>, that are safe, natural and backed </a:t>
            </a:r>
            <a:r>
              <a:rPr lang="en-AU" sz="2400" dirty="0" smtClean="0"/>
              <a:t>by science.</a:t>
            </a:r>
          </a:p>
          <a:p>
            <a:r>
              <a:rPr lang="en-AU" sz="2400" dirty="0" smtClean="0"/>
              <a:t>We are capitalising on 4 of the largest </a:t>
            </a:r>
            <a:r>
              <a:rPr lang="en-AU" sz="2400" b="1" dirty="0" smtClean="0"/>
              <a:t>growth trends </a:t>
            </a:r>
            <a:r>
              <a:rPr lang="en-AU" sz="2400" dirty="0" smtClean="0"/>
              <a:t>in the world today</a:t>
            </a:r>
          </a:p>
          <a:p>
            <a:pPr marL="0" indent="0">
              <a:buFont typeface="Arial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55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rketTre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12" y="1772343"/>
            <a:ext cx="5255478" cy="381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575" y="8080"/>
            <a:ext cx="8229600" cy="1143000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#1. </a:t>
            </a:r>
            <a:r>
              <a:rPr lang="en-AU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Health</a:t>
            </a:r>
            <a:r>
              <a:rPr lang="en-AU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AU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&amp; Anti</a:t>
            </a:r>
            <a:r>
              <a:rPr lang="en-AU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-</a:t>
            </a:r>
            <a:r>
              <a:rPr lang="en-AU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aging Trend</a:t>
            </a:r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3158"/>
            <a:ext cx="9144000" cy="60986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28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F</a:t>
            </a:r>
            <a:r>
              <a:rPr lang="en-AU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uelled </a:t>
            </a:r>
            <a:r>
              <a:rPr lang="en-AU" sz="28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by </a:t>
            </a:r>
            <a:r>
              <a:rPr lang="en-AU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over a </a:t>
            </a:r>
            <a:r>
              <a:rPr lang="en-AU" sz="28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BILLION baby </a:t>
            </a:r>
            <a:r>
              <a:rPr lang="en-AU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boomers, born 1946-1964</a:t>
            </a:r>
          </a:p>
          <a:p>
            <a:pPr marL="0" indent="0" algn="ctr">
              <a:buNone/>
            </a:pPr>
            <a:endParaRPr lang="en-AU" sz="2800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AU" sz="1200" dirty="0" smtClean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en-AU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en-AU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en-AU" dirty="0" smtClean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en-AU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en-AU" dirty="0" smtClean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en-AU" sz="2800" dirty="0" smtClean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AU" sz="28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Every </a:t>
            </a:r>
            <a:r>
              <a:rPr lang="en-AU" sz="28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8 seconds someone turns 50 and guess what they are spending their money on?</a:t>
            </a:r>
          </a:p>
          <a:p>
            <a:pPr algn="ctr"/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 descr="pill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679" y="1772538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5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Anti-aging!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56" y="1586028"/>
            <a:ext cx="4293133" cy="4525963"/>
          </a:xfrm>
        </p:spPr>
        <p:txBody>
          <a:bodyPr>
            <a:normAutofit/>
          </a:bodyPr>
          <a:lstStyle/>
          <a:p>
            <a:r>
              <a:rPr lang="en-AU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$</a:t>
            </a:r>
            <a:r>
              <a:rPr lang="en-AU" b="1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300 Billion 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in sales 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in 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 next 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3yrs</a:t>
            </a:r>
          </a:p>
          <a:p>
            <a:pPr marL="0" indent="0">
              <a:buNone/>
            </a:pPr>
            <a:endParaRPr lang="en-AU" dirty="0" smtClean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AU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Everybody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wants to </a:t>
            </a:r>
            <a:r>
              <a:rPr lang="en-AU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look better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, everyone wants to </a:t>
            </a:r>
            <a:r>
              <a:rPr lang="en-AU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feel better 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and everybody wants to </a:t>
            </a:r>
            <a:r>
              <a:rPr lang="en-AU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be healthy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en-AU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PZ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74" y="1586028"/>
            <a:ext cx="3254376" cy="455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9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ti-aging-trend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57602" y="6381724"/>
            <a:ext cx="6866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*BCC Research Group &amp; Global Industry Analyst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9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1222375"/>
            <a:ext cx="6985000" cy="52387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048"/>
            <a:ext cx="8229600" cy="1143000"/>
          </a:xfrm>
          <a:effectLst/>
        </p:spPr>
        <p:txBody>
          <a:bodyPr/>
          <a:lstStyle/>
          <a:p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#2. Weight loss trend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6500" y="1222375"/>
            <a:ext cx="6985000" cy="5238750"/>
          </a:xfrm>
          <a:solidFill>
            <a:schemeClr val="tx1">
              <a:alpha val="57000"/>
            </a:schemeClr>
          </a:solidFill>
          <a:effectLst/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The World Health Organization estimates over a </a:t>
            </a:r>
            <a:r>
              <a:rPr lang="en-US" b="1" dirty="0" smtClean="0">
                <a:solidFill>
                  <a:schemeClr val="bg1"/>
                </a:solidFill>
              </a:rPr>
              <a:t>BILLION</a:t>
            </a:r>
            <a:r>
              <a:rPr lang="en-US" dirty="0" smtClean="0">
                <a:solidFill>
                  <a:schemeClr val="bg1"/>
                </a:solidFill>
              </a:rPr>
              <a:t> adults globally are overweight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 1992 the FDA estimated Americans spent </a:t>
            </a:r>
            <a:r>
              <a:rPr lang="en-US" b="1" dirty="0" smtClean="0">
                <a:solidFill>
                  <a:schemeClr val="bg1"/>
                </a:solidFill>
              </a:rPr>
              <a:t>$30 BILLION </a:t>
            </a:r>
            <a:r>
              <a:rPr lang="en-US" dirty="0" smtClean="0">
                <a:solidFill>
                  <a:schemeClr val="bg1"/>
                </a:solidFill>
              </a:rPr>
              <a:t>on weight loss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Today Marketdata Enterprises says </a:t>
            </a:r>
            <a:r>
              <a:rPr lang="en-US" b="1" dirty="0" smtClean="0">
                <a:solidFill>
                  <a:schemeClr val="bg1"/>
                </a:solidFill>
              </a:rPr>
              <a:t>$60 BILLION </a:t>
            </a:r>
            <a:r>
              <a:rPr lang="en-US" dirty="0" smtClean="0">
                <a:solidFill>
                  <a:schemeClr val="bg1"/>
                </a:solidFill>
              </a:rPr>
              <a:t>in North America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32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Aussie Stats?? Real time statistics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over-weight-peopl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8" y="1365250"/>
            <a:ext cx="9122451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5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milyoncompu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0" y="1245548"/>
            <a:ext cx="7064375" cy="52982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798"/>
            <a:ext cx="8229600" cy="1143000"/>
          </a:xfrm>
          <a:effectLst/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#3. The home </a:t>
            </a:r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b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usiness </a:t>
            </a:r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rend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9175" y="1245548"/>
            <a:ext cx="7096125" cy="5298281"/>
          </a:xfrm>
          <a:solidFill>
            <a:schemeClr val="tx1">
              <a:alpha val="54000"/>
            </a:schemeClr>
          </a:solidFill>
          <a:effectLst/>
        </p:spPr>
        <p:txBody>
          <a:bodyPr>
            <a:normAutofit fontScale="92500"/>
          </a:bodyPr>
          <a:lstStyle/>
          <a:p>
            <a:endParaRPr lang="en-AU" dirty="0" smtClean="0">
              <a:solidFill>
                <a:srgbClr val="00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AU" dirty="0" smtClean="0">
                <a:solidFill>
                  <a:srgbClr val="FFFFFF"/>
                </a:solidFill>
              </a:rPr>
              <a:t>Since </a:t>
            </a:r>
            <a:r>
              <a:rPr lang="en-AU" dirty="0">
                <a:solidFill>
                  <a:srgbClr val="FFFFFF"/>
                </a:solidFill>
              </a:rPr>
              <a:t>you started watching this presentation </a:t>
            </a:r>
            <a:r>
              <a:rPr lang="en-AU" b="1" dirty="0">
                <a:solidFill>
                  <a:srgbClr val="FFFFFF"/>
                </a:solidFill>
              </a:rPr>
              <a:t>200-300 people </a:t>
            </a:r>
            <a:r>
              <a:rPr lang="en-AU" dirty="0">
                <a:solidFill>
                  <a:srgbClr val="FFFFFF"/>
                </a:solidFill>
              </a:rPr>
              <a:t>just like you, have started a home-based business.</a:t>
            </a:r>
          </a:p>
          <a:p>
            <a:endParaRPr lang="en-AU" dirty="0" smtClean="0">
              <a:solidFill>
                <a:srgbClr val="FFFFFF"/>
              </a:solidFill>
            </a:endParaRPr>
          </a:p>
          <a:p>
            <a:r>
              <a:rPr lang="en-AU" dirty="0" smtClean="0">
                <a:solidFill>
                  <a:srgbClr val="FFFFFF"/>
                </a:solidFill>
              </a:rPr>
              <a:t>That’s </a:t>
            </a:r>
            <a:r>
              <a:rPr lang="en-AU" b="1" dirty="0">
                <a:solidFill>
                  <a:srgbClr val="FFFFFF"/>
                </a:solidFill>
              </a:rPr>
              <a:t>300,000 </a:t>
            </a:r>
            <a:r>
              <a:rPr lang="en-AU" b="1" dirty="0" smtClean="0">
                <a:solidFill>
                  <a:srgbClr val="FFFFFF"/>
                </a:solidFill>
              </a:rPr>
              <a:t>people a </a:t>
            </a:r>
            <a:r>
              <a:rPr lang="en-AU" b="1" dirty="0">
                <a:solidFill>
                  <a:srgbClr val="FFFFFF"/>
                </a:solidFill>
              </a:rPr>
              <a:t>week </a:t>
            </a:r>
            <a:endParaRPr lang="en-AU" b="1" dirty="0" smtClean="0">
              <a:solidFill>
                <a:srgbClr val="FFFFFF"/>
              </a:solidFill>
            </a:endParaRPr>
          </a:p>
          <a:p>
            <a:endParaRPr lang="en-AU" b="1" dirty="0">
              <a:solidFill>
                <a:srgbClr val="FFFFFF"/>
              </a:solidFill>
            </a:endParaRPr>
          </a:p>
          <a:p>
            <a:r>
              <a:rPr lang="en-AU" b="1" dirty="0">
                <a:solidFill>
                  <a:srgbClr val="FFFFFF"/>
                </a:solidFill>
              </a:rPr>
              <a:t>M</a:t>
            </a:r>
            <a:r>
              <a:rPr lang="en-AU" b="1" dirty="0" smtClean="0">
                <a:solidFill>
                  <a:srgbClr val="FFFFFF"/>
                </a:solidFill>
              </a:rPr>
              <a:t>ost people</a:t>
            </a:r>
            <a:r>
              <a:rPr lang="en-AU" dirty="0" smtClean="0">
                <a:solidFill>
                  <a:srgbClr val="FFFFFF"/>
                </a:solidFill>
              </a:rPr>
              <a:t> want </a:t>
            </a:r>
            <a:r>
              <a:rPr lang="en-AU" dirty="0">
                <a:solidFill>
                  <a:srgbClr val="FFFFFF"/>
                </a:solidFill>
              </a:rPr>
              <a:t>more </a:t>
            </a:r>
            <a:r>
              <a:rPr lang="en-AU" b="1" dirty="0">
                <a:solidFill>
                  <a:srgbClr val="FFFFFF"/>
                </a:solidFill>
              </a:rPr>
              <a:t>time</a:t>
            </a:r>
            <a:r>
              <a:rPr lang="en-AU" dirty="0">
                <a:solidFill>
                  <a:srgbClr val="FFFFFF"/>
                </a:solidFill>
              </a:rPr>
              <a:t>, </a:t>
            </a:r>
            <a:r>
              <a:rPr lang="en-AU" dirty="0" smtClean="0">
                <a:solidFill>
                  <a:srgbClr val="FFFFFF"/>
                </a:solidFill>
              </a:rPr>
              <a:t>most people want </a:t>
            </a:r>
            <a:r>
              <a:rPr lang="en-AU" dirty="0">
                <a:solidFill>
                  <a:srgbClr val="FFFFFF"/>
                </a:solidFill>
              </a:rPr>
              <a:t>more </a:t>
            </a:r>
            <a:r>
              <a:rPr lang="en-AU" b="1" dirty="0">
                <a:solidFill>
                  <a:srgbClr val="FFFFFF"/>
                </a:solidFill>
              </a:rPr>
              <a:t>money</a:t>
            </a:r>
            <a:r>
              <a:rPr lang="en-AU" dirty="0">
                <a:solidFill>
                  <a:srgbClr val="FFFFFF"/>
                </a:solidFill>
              </a:rPr>
              <a:t> and guess what the best part is? </a:t>
            </a:r>
          </a:p>
          <a:p>
            <a:endParaRPr lang="en-AU" dirty="0" smtClean="0">
              <a:solidFill>
                <a:srgbClr val="00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AU" dirty="0">
              <a:solidFill>
                <a:srgbClr val="00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dirty="0">
              <a:solidFill>
                <a:srgbClr val="00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322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ad-rag-0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1" y="1177700"/>
            <a:ext cx="7461250" cy="53778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77700"/>
          </a:xfrm>
          <a:noFill/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No Traffic!</a:t>
            </a:r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241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llstreet-journal-why-its-a-prime-time-for-direct-selling-1-7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0" y="1233558"/>
            <a:ext cx="5157073" cy="540501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77700"/>
          </a:xfrm>
          <a:noFill/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Wall Street Journal</a:t>
            </a:r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938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meBasedBusinessLocation_Chart_5.26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50" y="1270000"/>
            <a:ext cx="6858000" cy="5123117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More than </a:t>
            </a:r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ouble </a:t>
            </a:r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y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our </a:t>
            </a:r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uccess </a:t>
            </a:r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ate!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612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259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#4. Internet &amp; relationship </a:t>
            </a:r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rend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250" y="5524500"/>
            <a:ext cx="8922136" cy="92075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86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78%</a:t>
            </a:r>
            <a:r>
              <a:rPr lang="en-US" sz="8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of people surveyed said they trusted a peer recommendation </a:t>
            </a:r>
            <a:r>
              <a:rPr lang="en-US" sz="8600" dirty="0" err="1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vs</a:t>
            </a:r>
            <a:r>
              <a:rPr lang="en-US" sz="8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sz="86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14%</a:t>
            </a:r>
            <a:r>
              <a:rPr lang="en-US" sz="8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trust an advertisement</a:t>
            </a:r>
            <a:endParaRPr lang="en-US" sz="8600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22250" y="1473286"/>
            <a:ext cx="8737477" cy="3693319"/>
            <a:chOff x="222250" y="1647911"/>
            <a:chExt cx="8737477" cy="3693319"/>
          </a:xfrm>
        </p:grpSpPr>
        <p:sp>
          <p:nvSpPr>
            <p:cNvPr id="9" name="TextBox 8"/>
            <p:cNvSpPr txBox="1"/>
            <p:nvPr/>
          </p:nvSpPr>
          <p:spPr>
            <a:xfrm>
              <a:off x="222250" y="1647911"/>
              <a:ext cx="8720150" cy="36933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/>
            </a:p>
          </p:txBody>
        </p:sp>
        <p:pic>
          <p:nvPicPr>
            <p:cNvPr id="6" name="Picture 5" descr="twitter-logo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0705" y="1647911"/>
              <a:ext cx="1858455" cy="1858455"/>
            </a:xfrm>
            <a:prstGeom prst="rect">
              <a:avLst/>
            </a:prstGeom>
          </p:spPr>
        </p:pic>
        <p:pic>
          <p:nvPicPr>
            <p:cNvPr id="7" name="Picture 6" descr="Facebook_logo-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250" y="1647911"/>
              <a:ext cx="1858455" cy="1858455"/>
            </a:xfrm>
            <a:prstGeom prst="rect">
              <a:avLst/>
            </a:prstGeom>
          </p:spPr>
        </p:pic>
        <p:pic>
          <p:nvPicPr>
            <p:cNvPr id="8" name="Picture 7" descr="youTube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250" y="3698484"/>
              <a:ext cx="4761573" cy="1590026"/>
            </a:xfrm>
            <a:prstGeom prst="rect">
              <a:avLst/>
            </a:prstGeom>
          </p:spPr>
        </p:pic>
        <p:pic>
          <p:nvPicPr>
            <p:cNvPr id="4" name="Picture 3" descr="InstagramLogo.jpe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7804" y="3111717"/>
              <a:ext cx="4044596" cy="2191877"/>
            </a:xfrm>
            <a:prstGeom prst="rect">
              <a:avLst/>
            </a:prstGeom>
          </p:spPr>
        </p:pic>
        <p:pic>
          <p:nvPicPr>
            <p:cNvPr id="5" name="Picture 4" descr="logo-linkedin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035" y="1647911"/>
              <a:ext cx="5004692" cy="15905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919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w-Packag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66076" y="1003514"/>
            <a:ext cx="71803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if…..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2920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507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949" y="55118"/>
            <a:ext cx="8229600" cy="1143000"/>
          </a:xfrm>
          <a:effectLst>
            <a:outerShdw blurRad="50800" dist="38100" dir="2700000" algn="tl" rotWithShape="0">
              <a:schemeClr val="tx1">
                <a:alpha val="43000"/>
              </a:schemeClr>
            </a:outerShdw>
          </a:effectLst>
        </p:spPr>
        <p:txBody>
          <a:bodyPr>
            <a:normAutofit fontScale="90000"/>
          </a:bodyPr>
          <a:lstStyle/>
          <a:p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8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products into ONE SINGLE product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Picture 12" descr="pill-bot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346" y="2901062"/>
            <a:ext cx="2220359" cy="1945034"/>
          </a:xfrm>
          <a:prstGeom prst="rect">
            <a:avLst/>
          </a:prstGeom>
        </p:spPr>
      </p:pic>
      <p:pic>
        <p:nvPicPr>
          <p:cNvPr id="14" name="Picture 13" descr="pill-bot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968" y="4645334"/>
            <a:ext cx="2220359" cy="1945034"/>
          </a:xfrm>
          <a:prstGeom prst="rect">
            <a:avLst/>
          </a:prstGeom>
        </p:spPr>
      </p:pic>
      <p:pic>
        <p:nvPicPr>
          <p:cNvPr id="15" name="Picture 14" descr="pill-bot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346" y="1198118"/>
            <a:ext cx="2220359" cy="1945034"/>
          </a:xfrm>
          <a:prstGeom prst="rect">
            <a:avLst/>
          </a:prstGeom>
        </p:spPr>
      </p:pic>
      <p:pic>
        <p:nvPicPr>
          <p:cNvPr id="16" name="Picture 15" descr="pill-bot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16" y="4611910"/>
            <a:ext cx="2220359" cy="1945034"/>
          </a:xfrm>
          <a:prstGeom prst="rect">
            <a:avLst/>
          </a:prstGeom>
        </p:spPr>
      </p:pic>
      <p:pic>
        <p:nvPicPr>
          <p:cNvPr id="17" name="Picture 16" descr="pill-bot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16" y="1204279"/>
            <a:ext cx="2220359" cy="1945034"/>
          </a:xfrm>
          <a:prstGeom prst="rect">
            <a:avLst/>
          </a:prstGeom>
        </p:spPr>
      </p:pic>
      <p:pic>
        <p:nvPicPr>
          <p:cNvPr id="18" name="Picture 17" descr="pill-bot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09" y="4645334"/>
            <a:ext cx="2220359" cy="1945034"/>
          </a:xfrm>
          <a:prstGeom prst="rect">
            <a:avLst/>
          </a:prstGeom>
        </p:spPr>
      </p:pic>
      <p:pic>
        <p:nvPicPr>
          <p:cNvPr id="19" name="Picture 18" descr="pill-bot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09" y="1198118"/>
            <a:ext cx="2220359" cy="19450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8188" y="2005385"/>
            <a:ext cx="208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Inflammation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371095" y="2094611"/>
            <a:ext cx="208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Energy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83854" y="2005385"/>
            <a:ext cx="204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Recovery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28188" y="5416536"/>
            <a:ext cx="208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Sleep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354386" y="5436921"/>
            <a:ext cx="208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Mood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783854" y="5434082"/>
            <a:ext cx="208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Detox</a:t>
            </a:r>
            <a:endParaRPr lang="en-US" dirty="0"/>
          </a:p>
        </p:txBody>
      </p:sp>
      <p:pic>
        <p:nvPicPr>
          <p:cNvPr id="24" name="Picture 23" descr="pill-bot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218" y="2967910"/>
            <a:ext cx="2220359" cy="1945034"/>
          </a:xfrm>
          <a:prstGeom prst="rect">
            <a:avLst/>
          </a:prstGeom>
        </p:spPr>
      </p:pic>
      <p:pic>
        <p:nvPicPr>
          <p:cNvPr id="25" name="Picture 24" descr="pill-bot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16" y="2951198"/>
            <a:ext cx="2220359" cy="194503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44643" y="3734339"/>
            <a:ext cx="208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Immune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783854" y="3725293"/>
            <a:ext cx="208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Anti-Oxidant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54386" y="3697539"/>
            <a:ext cx="208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ONE PRODUCT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47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810" y="1178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We have it 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and it’s exclusive to 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Max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638" y="654720"/>
            <a:ext cx="7736861" cy="498536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en-AU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>
              <a:lnSpc>
                <a:spcPct val="120000"/>
              </a:lnSpc>
            </a:pP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Developed 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by 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 world 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enowned 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cientist </a:t>
            </a:r>
          </a:p>
          <a:p>
            <a:pPr lvl="0">
              <a:lnSpc>
                <a:spcPct val="120000"/>
              </a:lnSpc>
            </a:pP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It has </a:t>
            </a:r>
            <a:r>
              <a:rPr lang="en-AU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20 </a:t>
            </a:r>
            <a:r>
              <a:rPr lang="en-AU" b="1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peer reviewed studies</a:t>
            </a:r>
          </a:p>
          <a:p>
            <a:pPr lvl="0">
              <a:lnSpc>
                <a:spcPct val="120000"/>
              </a:lnSpc>
            </a:pPr>
            <a:r>
              <a:rPr lang="en-AU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38 </a:t>
            </a:r>
            <a:r>
              <a:rPr lang="en-AU" b="1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patents 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&amp; patents 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pending</a:t>
            </a:r>
          </a:p>
          <a:p>
            <a:pPr lvl="0">
              <a:lnSpc>
                <a:spcPct val="120000"/>
              </a:lnSpc>
            </a:pP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It empowers 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every cell in the body to 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create the most powerful antioxidant known to man….. </a:t>
            </a:r>
            <a:r>
              <a:rPr lang="en-AU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Glutathione </a:t>
            </a:r>
            <a:endParaRPr lang="en-AU" b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Picture 6" descr="riboceine_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751" y="4968109"/>
            <a:ext cx="2843159" cy="173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2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94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Google it…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438" y="3242965"/>
            <a:ext cx="1580896" cy="724056"/>
          </a:xfrm>
          <a:prstGeom prst="notchedRightArrow">
            <a:avLst>
              <a:gd name="adj1" fmla="val 40488"/>
              <a:gd name="adj2" fmla="val 50000"/>
            </a:avLst>
          </a:prstGeom>
          <a:solidFill>
            <a:srgbClr val="FF0000"/>
          </a:solidFill>
        </p:spPr>
        <p:txBody>
          <a:bodyPr>
            <a:normAutofit fontScale="47500" lnSpcReduction="20000"/>
          </a:bodyPr>
          <a:lstStyle/>
          <a:p>
            <a:pPr marL="0" lv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WOW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 descr="google-glutathion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3584"/>
            <a:ext cx="9632138" cy="528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2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w-Packag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57250" y="1003514"/>
            <a:ext cx="7516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What if you also had…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93302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S-pic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0" y="1206581"/>
            <a:ext cx="7632700" cy="5283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chemeClr val="tx1">
                      <a:alpha val="43000"/>
                    </a:schemeClr>
                  </a:outerShdw>
                </a:effectLst>
              </a:rPr>
              <a:t>A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chemeClr val="tx1">
                      <a:alpha val="43000"/>
                    </a:schemeClr>
                  </a:outerShdw>
                </a:effectLst>
              </a:rPr>
              <a:t>n anti-aging breakthrough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chemeClr val="tx1">
                    <a:alpha val="43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532" y="1612919"/>
            <a:ext cx="3335743" cy="242728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That was clinically proven </a:t>
            </a:r>
            <a:r>
              <a:rPr lang="en-US" dirty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&amp;</a:t>
            </a:r>
            <a:r>
              <a:rPr lang="en-US" dirty="0" smtClean="0"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rPr>
              <a:t> showed results in just 60 seconds…</a:t>
            </a:r>
            <a:endParaRPr lang="en-US" dirty="0">
              <a:effectLst>
                <a:outerShdw blurRad="50800" dist="38100" dir="2700000" algn="tl" rotWithShape="0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698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" y="1306162"/>
            <a:ext cx="6984999" cy="52309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621" y="133518"/>
            <a:ext cx="9157621" cy="1143000"/>
          </a:xfrm>
          <a:ln>
            <a:noFill/>
          </a:ln>
          <a:effectLst/>
        </p:spPr>
        <p:txBody>
          <a:bodyPr>
            <a:normAutofit/>
          </a:bodyPr>
          <a:lstStyle/>
          <a:p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weight </a:t>
            </a:r>
            <a:r>
              <a:rPr lang="en-AU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l</a:t>
            </a:r>
            <a:r>
              <a:rPr lang="en-AU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oss product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376" y="1306163"/>
            <a:ext cx="6984998" cy="5230956"/>
          </a:xfrm>
          <a:solidFill>
            <a:schemeClr val="tx1">
              <a:alpha val="41000"/>
            </a:schemeClr>
          </a:solidFill>
          <a:ln>
            <a:noFill/>
          </a:ln>
          <a:effectLst/>
        </p:spPr>
        <p:txBody>
          <a:bodyPr>
            <a:normAutofit/>
          </a:bodyPr>
          <a:lstStyle/>
          <a:p>
            <a:endParaRPr lang="en-AU" dirty="0" smtClean="0">
              <a:solidFill>
                <a:srgbClr val="FFFFFF"/>
              </a:solidFill>
            </a:endParaRPr>
          </a:p>
          <a:p>
            <a:r>
              <a:rPr lang="en-AU" dirty="0" smtClean="0">
                <a:solidFill>
                  <a:srgbClr val="FFFFFF"/>
                </a:solidFill>
              </a:rPr>
              <a:t>Scientifically proven to </a:t>
            </a:r>
            <a:r>
              <a:rPr lang="en-AU" dirty="0">
                <a:solidFill>
                  <a:srgbClr val="FFFFFF"/>
                </a:solidFill>
              </a:rPr>
              <a:t>s</a:t>
            </a:r>
            <a:r>
              <a:rPr lang="en-AU" dirty="0" smtClean="0">
                <a:solidFill>
                  <a:srgbClr val="FFFFFF"/>
                </a:solidFill>
              </a:rPr>
              <a:t>afely &amp; powerfully activated your metabolism </a:t>
            </a:r>
          </a:p>
          <a:p>
            <a:r>
              <a:rPr lang="en-AU" dirty="0">
                <a:solidFill>
                  <a:srgbClr val="FFFFFF"/>
                </a:solidFill>
              </a:rPr>
              <a:t>W</a:t>
            </a:r>
            <a:r>
              <a:rPr lang="en-AU" dirty="0" smtClean="0">
                <a:solidFill>
                  <a:srgbClr val="FFFFFF"/>
                </a:solidFill>
              </a:rPr>
              <a:t>ithout </a:t>
            </a:r>
            <a:r>
              <a:rPr lang="en-AU" dirty="0">
                <a:solidFill>
                  <a:srgbClr val="FFFFFF"/>
                </a:solidFill>
              </a:rPr>
              <a:t>raising </a:t>
            </a:r>
            <a:r>
              <a:rPr lang="en-AU" dirty="0" smtClean="0">
                <a:solidFill>
                  <a:srgbClr val="FFFFFF"/>
                </a:solidFill>
              </a:rPr>
              <a:t>your heart </a:t>
            </a:r>
            <a:r>
              <a:rPr lang="en-AU" dirty="0">
                <a:solidFill>
                  <a:srgbClr val="FFFFFF"/>
                </a:solidFill>
              </a:rPr>
              <a:t>rate or blood </a:t>
            </a:r>
            <a:r>
              <a:rPr lang="en-AU" dirty="0" smtClean="0">
                <a:solidFill>
                  <a:srgbClr val="FFFFFF"/>
                </a:solidFill>
              </a:rPr>
              <a:t>pressure</a:t>
            </a:r>
          </a:p>
          <a:p>
            <a:r>
              <a:rPr lang="en-AU" dirty="0" smtClean="0">
                <a:solidFill>
                  <a:srgbClr val="FFFFFF"/>
                </a:solidFill>
              </a:rPr>
              <a:t>Required no </a:t>
            </a:r>
            <a:r>
              <a:rPr lang="en-AU" dirty="0">
                <a:solidFill>
                  <a:srgbClr val="FFFFFF"/>
                </a:solidFill>
              </a:rPr>
              <a:t>change to diet or exercise </a:t>
            </a:r>
            <a:endParaRPr lang="en-AU" dirty="0" smtClean="0">
              <a:solidFill>
                <a:srgbClr val="FFFFFF"/>
              </a:solidFill>
            </a:endParaRPr>
          </a:p>
          <a:p>
            <a:r>
              <a:rPr lang="en-AU" dirty="0" smtClean="0">
                <a:solidFill>
                  <a:srgbClr val="FFFFFF"/>
                </a:solidFill>
              </a:rPr>
              <a:t>Without starving yourself, or replacing meals </a:t>
            </a:r>
            <a:r>
              <a:rPr lang="en-AU" dirty="0">
                <a:solidFill>
                  <a:srgbClr val="FFFFFF"/>
                </a:solidFill>
              </a:rPr>
              <a:t>with </a:t>
            </a:r>
            <a:r>
              <a:rPr lang="en-AU" dirty="0" smtClean="0">
                <a:solidFill>
                  <a:srgbClr val="FFFFFF"/>
                </a:solidFill>
              </a:rPr>
              <a:t>a shake</a:t>
            </a:r>
            <a:r>
              <a:rPr lang="en-AU" dirty="0">
                <a:solidFill>
                  <a:srgbClr val="FFFFFF"/>
                </a:solidFill>
              </a:rPr>
              <a:t>!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48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Well.. we have those too! </a:t>
            </a:r>
            <a:endParaRPr lang="en-US" sz="6600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850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ealth-build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4034"/>
            <a:ext cx="9144000" cy="5136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0717"/>
            <a:ext cx="8229600" cy="1143000"/>
          </a:xfrm>
          <a:effectLst/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Lucrative Compensation</a:t>
            </a:r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4034"/>
            <a:ext cx="9144000" cy="5136591"/>
          </a:xfrm>
          <a:solidFill>
            <a:schemeClr val="tx1">
              <a:alpha val="57000"/>
            </a:schemeClr>
          </a:solidFill>
          <a:effectLst/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AU" dirty="0" smtClean="0">
              <a:solidFill>
                <a:srgbClr val="FFFFFF"/>
              </a:solidFill>
            </a:endParaRPr>
          </a:p>
          <a:p>
            <a:pPr lvl="0"/>
            <a:r>
              <a:rPr lang="en-AU" dirty="0" smtClean="0">
                <a:solidFill>
                  <a:srgbClr val="FFFFFF"/>
                </a:solidFill>
              </a:rPr>
              <a:t> Earn a </a:t>
            </a:r>
            <a:r>
              <a:rPr lang="en-AU" b="1" dirty="0" smtClean="0">
                <a:solidFill>
                  <a:srgbClr val="FFFFFF"/>
                </a:solidFill>
              </a:rPr>
              <a:t>25%</a:t>
            </a:r>
            <a:r>
              <a:rPr lang="en-AU" dirty="0" smtClean="0">
                <a:solidFill>
                  <a:srgbClr val="FFFFFF"/>
                </a:solidFill>
              </a:rPr>
              <a:t> commission your customer orders generated </a:t>
            </a:r>
            <a:r>
              <a:rPr lang="en-AU" dirty="0">
                <a:solidFill>
                  <a:srgbClr val="FFFFFF"/>
                </a:solidFill>
              </a:rPr>
              <a:t>from </a:t>
            </a:r>
            <a:r>
              <a:rPr lang="en-AU" dirty="0" smtClean="0">
                <a:solidFill>
                  <a:srgbClr val="FFFFFF"/>
                </a:solidFill>
              </a:rPr>
              <a:t>all over the world </a:t>
            </a:r>
          </a:p>
          <a:p>
            <a:pPr lvl="0">
              <a:lnSpc>
                <a:spcPct val="150000"/>
              </a:lnSpc>
            </a:pPr>
            <a:r>
              <a:rPr lang="en-AU" dirty="0" smtClean="0">
                <a:solidFill>
                  <a:srgbClr val="FFFFFF"/>
                </a:solidFill>
              </a:rPr>
              <a:t> Earn up to </a:t>
            </a:r>
            <a:r>
              <a:rPr lang="en-AU" b="1" dirty="0" smtClean="0">
                <a:solidFill>
                  <a:srgbClr val="FFFFFF"/>
                </a:solidFill>
              </a:rPr>
              <a:t>$480,000 </a:t>
            </a:r>
            <a:r>
              <a:rPr lang="en-AU" dirty="0" smtClean="0">
                <a:solidFill>
                  <a:srgbClr val="FFFFFF"/>
                </a:solidFill>
              </a:rPr>
              <a:t>/ yr by building 2 teams</a:t>
            </a:r>
          </a:p>
          <a:p>
            <a:pPr lvl="0">
              <a:lnSpc>
                <a:spcPct val="110000"/>
              </a:lnSpc>
            </a:pPr>
            <a:r>
              <a:rPr lang="en-AU" dirty="0" smtClean="0">
                <a:solidFill>
                  <a:srgbClr val="FFFFFF"/>
                </a:solidFill>
              </a:rPr>
              <a:t> Earn </a:t>
            </a:r>
            <a:r>
              <a:rPr lang="en-AU" dirty="0">
                <a:solidFill>
                  <a:srgbClr val="FFFFFF"/>
                </a:solidFill>
              </a:rPr>
              <a:t>up to </a:t>
            </a:r>
            <a:r>
              <a:rPr lang="en-AU" b="1" dirty="0">
                <a:solidFill>
                  <a:srgbClr val="FFFFFF"/>
                </a:solidFill>
              </a:rPr>
              <a:t>50%</a:t>
            </a:r>
            <a:r>
              <a:rPr lang="en-AU" dirty="0">
                <a:solidFill>
                  <a:srgbClr val="FFFFFF"/>
                </a:solidFill>
              </a:rPr>
              <a:t> </a:t>
            </a:r>
            <a:r>
              <a:rPr lang="en-AU" b="1" dirty="0">
                <a:solidFill>
                  <a:srgbClr val="FFFFFF"/>
                </a:solidFill>
              </a:rPr>
              <a:t>matching </a:t>
            </a:r>
            <a:r>
              <a:rPr lang="en-AU" b="1" dirty="0" smtClean="0">
                <a:solidFill>
                  <a:srgbClr val="FFFFFF"/>
                </a:solidFill>
              </a:rPr>
              <a:t>bonuses</a:t>
            </a:r>
            <a:r>
              <a:rPr lang="en-AU" dirty="0" smtClean="0">
                <a:solidFill>
                  <a:srgbClr val="FFFFFF"/>
                </a:solidFill>
              </a:rPr>
              <a:t>, </a:t>
            </a:r>
            <a:r>
              <a:rPr lang="en-AU" dirty="0">
                <a:solidFill>
                  <a:srgbClr val="FFFFFF"/>
                </a:solidFill>
              </a:rPr>
              <a:t>on each person you personally introduce </a:t>
            </a:r>
            <a:endParaRPr lang="en-AU" dirty="0" smtClean="0">
              <a:solidFill>
                <a:srgbClr val="FFFFFF"/>
              </a:solidFill>
            </a:endParaRPr>
          </a:p>
          <a:p>
            <a:pPr lvl="0">
              <a:lnSpc>
                <a:spcPct val="110000"/>
              </a:lnSpc>
            </a:pPr>
            <a:r>
              <a:rPr lang="en-AU" dirty="0" smtClean="0">
                <a:solidFill>
                  <a:srgbClr val="FFFFFF"/>
                </a:solidFill>
              </a:rPr>
              <a:t> That</a:t>
            </a:r>
            <a:r>
              <a:rPr lang="fr-FR" dirty="0" smtClean="0">
                <a:solidFill>
                  <a:srgbClr val="FFFFFF"/>
                </a:solidFill>
              </a:rPr>
              <a:t>’</a:t>
            </a:r>
            <a:r>
              <a:rPr lang="en-AU" dirty="0" smtClean="0">
                <a:solidFill>
                  <a:srgbClr val="FFFFFF"/>
                </a:solidFill>
              </a:rPr>
              <a:t>s up to </a:t>
            </a:r>
            <a:r>
              <a:rPr lang="en-AU" b="1" dirty="0" smtClean="0">
                <a:solidFill>
                  <a:srgbClr val="FFFFFF"/>
                </a:solidFill>
              </a:rPr>
              <a:t>$</a:t>
            </a:r>
            <a:r>
              <a:rPr lang="en-AU" b="1" dirty="0">
                <a:solidFill>
                  <a:srgbClr val="FFFFFF"/>
                </a:solidFill>
              </a:rPr>
              <a:t>240,000 </a:t>
            </a:r>
            <a:r>
              <a:rPr lang="en-AU" dirty="0">
                <a:solidFill>
                  <a:srgbClr val="FFFFFF"/>
                </a:solidFill>
              </a:rPr>
              <a:t>/ </a:t>
            </a:r>
            <a:r>
              <a:rPr lang="en-AU" dirty="0" smtClean="0">
                <a:solidFill>
                  <a:srgbClr val="FFFFFF"/>
                </a:solidFill>
              </a:rPr>
              <a:t>yr </a:t>
            </a:r>
            <a:r>
              <a:rPr lang="en-AU" dirty="0">
                <a:solidFill>
                  <a:srgbClr val="FFFFFF"/>
                </a:solidFill>
              </a:rPr>
              <a:t>per </a:t>
            </a:r>
            <a:r>
              <a:rPr lang="en-AU" dirty="0" smtClean="0">
                <a:solidFill>
                  <a:srgbClr val="FFFFFF"/>
                </a:solidFill>
              </a:rPr>
              <a:t>person that you introduce to Max &amp; there’s no limit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2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4"/>
          <p:cNvGrpSpPr>
            <a:grpSpLocks/>
          </p:cNvGrpSpPr>
          <p:nvPr/>
        </p:nvGrpSpPr>
        <p:grpSpPr bwMode="auto">
          <a:xfrm>
            <a:off x="0" y="-17463"/>
            <a:ext cx="9194800" cy="6858001"/>
            <a:chOff x="0" y="-17463"/>
            <a:chExt cx="9194800" cy="6858001"/>
          </a:xfrm>
        </p:grpSpPr>
        <p:pic>
          <p:nvPicPr>
            <p:cNvPr id="14338" name="Picture 1" descr="Globe-Logo.tif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9" r="1759"/>
            <a:stretch>
              <a:fillRect/>
            </a:stretch>
          </p:blipFill>
          <p:spPr bwMode="auto">
            <a:xfrm>
              <a:off x="0" y="-17463"/>
              <a:ext cx="9194800" cy="6858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219200" y="3048000"/>
              <a:ext cx="7620000" cy="15700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96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Britannic Bold"/>
                  <a:cs typeface="Britannic Bold"/>
                </a:rPr>
                <a:t>PRIME 5</a:t>
              </a:r>
            </a:p>
          </p:txBody>
        </p:sp>
        <p:pic>
          <p:nvPicPr>
            <p:cNvPr id="14340" name="Picture 3" descr="logo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1063" y="3670300"/>
              <a:ext cx="2895600" cy="636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239838" y="4389438"/>
              <a:ext cx="5665787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Bookman Old Style"/>
                  <a:cs typeface="Bookman Old Style"/>
                </a:rPr>
                <a:t>BUSINESS BUILDING STRATEGY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895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516063"/>
            <a:ext cx="9144000" cy="5319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ctr">
              <a:buFont typeface="Arial"/>
              <a:buChar char="•"/>
              <a:defRPr/>
            </a:pPr>
            <a:endParaRPr lang="en-US"/>
          </a:p>
        </p:txBody>
      </p:sp>
      <p:pic>
        <p:nvPicPr>
          <p:cNvPr id="19458" name="Picture 5" descr="PRIME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2024063"/>
            <a:ext cx="6142038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6" descr="P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26" b="30698"/>
          <a:stretch>
            <a:fillRect/>
          </a:stretch>
        </p:blipFill>
        <p:spPr bwMode="auto">
          <a:xfrm>
            <a:off x="-33338" y="-92075"/>
            <a:ext cx="9278938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846138" y="4125913"/>
          <a:ext cx="7440612" cy="1736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826"/>
                <a:gridCol w="5684786"/>
              </a:tblGrid>
              <a:tr h="365604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91444" marR="91444" marT="45648" marB="45648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91444" marR="91444" marT="45648" marB="45648"/>
                </a:tc>
              </a:tr>
              <a:tr h="457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Step #1.</a:t>
                      </a:r>
                      <a:endParaRPr lang="en-US" sz="2000" b="1" dirty="0"/>
                    </a:p>
                  </a:txBody>
                  <a:tcPr marL="91444" marR="91444" marT="45648" marB="4564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Enrol with Max for </a:t>
                      </a:r>
                      <a:r>
                        <a:rPr lang="en-US" sz="2400" b="0" dirty="0" smtClean="0"/>
                        <a:t>$70 </a:t>
                      </a:r>
                      <a:r>
                        <a:rPr lang="en-US" sz="2400" dirty="0" smtClean="0"/>
                        <a:t>(US$49)</a:t>
                      </a:r>
                    </a:p>
                  </a:txBody>
                  <a:tcPr marL="91444" marR="91444" marT="45648" marB="45648"/>
                </a:tc>
              </a:tr>
              <a:tr h="457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 Step #2.</a:t>
                      </a:r>
                      <a:endParaRPr lang="en-US" sz="2000" b="1" dirty="0"/>
                    </a:p>
                  </a:txBody>
                  <a:tcPr marL="91444" marR="91444" marT="45648" marB="4564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Set up a </a:t>
                      </a:r>
                      <a:r>
                        <a:rPr lang="en-US" sz="2400" b="0" dirty="0" smtClean="0"/>
                        <a:t>2 product auto-ship $200 </a:t>
                      </a:r>
                      <a:r>
                        <a:rPr lang="en-US" sz="2400" dirty="0" smtClean="0"/>
                        <a:t>(US$138)</a:t>
                      </a:r>
                    </a:p>
                  </a:txBody>
                  <a:tcPr marL="91444" marR="91444" marT="45648" marB="45648"/>
                </a:tc>
              </a:tr>
              <a:tr h="457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 Step #3.</a:t>
                      </a:r>
                      <a:endParaRPr lang="en-US" sz="2000" b="1" dirty="0"/>
                    </a:p>
                  </a:txBody>
                  <a:tcPr marL="91444" marR="91444" marT="45648" marB="4564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Find </a:t>
                      </a:r>
                      <a:r>
                        <a:rPr lang="en-US" sz="2400" b="0" dirty="0" smtClean="0"/>
                        <a:t>5 people </a:t>
                      </a:r>
                      <a:r>
                        <a:rPr lang="en-US" sz="2400" dirty="0" smtClean="0"/>
                        <a:t>to do the same thing</a:t>
                      </a:r>
                    </a:p>
                  </a:txBody>
                  <a:tcPr marL="91444" marR="91444" marT="45648" marB="45648"/>
                </a:tc>
              </a:tr>
            </a:tbl>
          </a:graphicData>
        </a:graphic>
      </p:graphicFrame>
      <p:sp>
        <p:nvSpPr>
          <p:cNvPr id="7" name="Minus 6"/>
          <p:cNvSpPr/>
          <p:nvPr/>
        </p:nvSpPr>
        <p:spPr>
          <a:xfrm>
            <a:off x="-471488" y="5568950"/>
            <a:ext cx="10093326" cy="822325"/>
          </a:xfrm>
          <a:prstGeom prst="mathMinus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3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381125"/>
            <a:ext cx="9144000" cy="5476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82" name="Title 1"/>
          <p:cNvSpPr txBox="1">
            <a:spLocks/>
          </p:cNvSpPr>
          <p:nvPr/>
        </p:nvSpPr>
        <p:spPr bwMode="auto">
          <a:xfrm>
            <a:off x="0" y="1536700"/>
            <a:ext cx="91440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>
                <a:solidFill>
                  <a:srgbClr val="52A9CF"/>
                </a:solidFill>
                <a:latin typeface="Calibri" charset="0"/>
              </a:rPr>
              <a:t>	        The Power Of Duplicating Prime 5</a:t>
            </a:r>
          </a:p>
        </p:txBody>
      </p:sp>
      <p:sp>
        <p:nvSpPr>
          <p:cNvPr id="20483" name="TextBox 1"/>
          <p:cNvSpPr txBox="1">
            <a:spLocks noChangeArrowheads="1"/>
          </p:cNvSpPr>
          <p:nvPr/>
        </p:nvSpPr>
        <p:spPr bwMode="auto">
          <a:xfrm>
            <a:off x="412750" y="6186488"/>
            <a:ext cx="8270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rgbClr val="52A9CF"/>
                </a:solidFill>
              </a:rPr>
              <a:t>Each person does a little bit of work, but the results compound over time</a:t>
            </a:r>
          </a:p>
        </p:txBody>
      </p:sp>
      <p:pic>
        <p:nvPicPr>
          <p:cNvPr id="20484" name="Picture 7" descr="P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26" b="30698"/>
          <a:stretch>
            <a:fillRect/>
          </a:stretch>
        </p:blipFill>
        <p:spPr bwMode="auto">
          <a:xfrm>
            <a:off x="-33338" y="-92075"/>
            <a:ext cx="9278938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24088" y="2525713"/>
          <a:ext cx="4516437" cy="3230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6437"/>
              </a:tblGrid>
              <a:tr h="4571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50800" dist="38100" dir="2700000" algn="tl" rotWithShape="0">
                              <a:srgbClr val="000000"/>
                            </a:outerShdw>
                          </a:effectLst>
                        </a:rPr>
                        <a:t>5 People (500cv)</a:t>
                      </a:r>
                      <a:endParaRPr lang="en-US" sz="2400" dirty="0">
                        <a:effectLst>
                          <a:outerShdw blurRad="50800" dist="38100" dir="2700000" algn="tl" rotWithShape="0">
                            <a:srgbClr val="000000"/>
                          </a:outerShdw>
                        </a:effectLst>
                      </a:endParaRPr>
                    </a:p>
                  </a:txBody>
                  <a:tcPr marL="91461" marR="91461" marT="45702" marB="45702"/>
                </a:tc>
              </a:tr>
              <a:tr h="3962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 marL="91461" marR="91461" marT="45702" marB="45702"/>
                </a:tc>
              </a:tr>
              <a:tr h="3962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</a:t>
                      </a:r>
                      <a:endParaRPr lang="en-US" sz="2000" dirty="0"/>
                    </a:p>
                  </a:txBody>
                  <a:tcPr marL="91461" marR="91461" marT="45702" marB="45702"/>
                </a:tc>
              </a:tr>
              <a:tr h="3962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125</a:t>
                      </a:r>
                      <a:endParaRPr lang="en-US" sz="2000" dirty="0"/>
                    </a:p>
                  </a:txBody>
                  <a:tcPr marL="91461" marR="91461" marT="45702" marB="45702"/>
                </a:tc>
              </a:tr>
              <a:tr h="3962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625</a:t>
                      </a:r>
                      <a:endParaRPr lang="en-US" sz="2000" dirty="0"/>
                    </a:p>
                  </a:txBody>
                  <a:tcPr marL="91461" marR="91461" marT="45702" marB="45702"/>
                </a:tc>
              </a:tr>
              <a:tr h="3962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3125</a:t>
                      </a:r>
                      <a:endParaRPr lang="en-US" sz="2000" dirty="0"/>
                    </a:p>
                  </a:txBody>
                  <a:tcPr marL="91461" marR="91461" marT="45702" marB="45702"/>
                </a:tc>
              </a:tr>
              <a:tr h="3962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15,625</a:t>
                      </a:r>
                      <a:endParaRPr lang="en-US" sz="2000" dirty="0"/>
                    </a:p>
                  </a:txBody>
                  <a:tcPr marL="91461" marR="91461" marT="45702" marB="45702"/>
                </a:tc>
              </a:tr>
              <a:tr h="3962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>
                            <a:outerShdw blurRad="50800" dist="38100" dir="2700000" algn="tl" rotWithShape="0">
                              <a:schemeClr val="bg1"/>
                            </a:outerShdw>
                          </a:effectLst>
                        </a:rPr>
                        <a:t>Total 19,530</a:t>
                      </a:r>
                      <a:endParaRPr lang="en-US" sz="2000" b="1" dirty="0">
                        <a:solidFill>
                          <a:schemeClr val="tx1"/>
                        </a:solidFill>
                        <a:effectLst>
                          <a:outerShdw blurRad="50800" dist="38100" dir="2700000" algn="tl" rotWithShape="0">
                            <a:schemeClr val="bg1"/>
                          </a:outerShdw>
                        </a:effectLst>
                      </a:endParaRPr>
                    </a:p>
                  </a:txBody>
                  <a:tcPr marL="91461" marR="91461" marT="45702" marB="45702"/>
                </a:tc>
              </a:tr>
            </a:tbl>
          </a:graphicData>
        </a:graphic>
      </p:graphicFrame>
      <p:sp>
        <p:nvSpPr>
          <p:cNvPr id="8" name="Minus 7"/>
          <p:cNvSpPr/>
          <p:nvPr/>
        </p:nvSpPr>
        <p:spPr>
          <a:xfrm>
            <a:off x="1430338" y="5516563"/>
            <a:ext cx="6103937" cy="822325"/>
          </a:xfrm>
          <a:prstGeom prst="mathMinus">
            <a:avLst>
              <a:gd name="adj1" fmla="val 32095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55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381125"/>
            <a:ext cx="9144000" cy="5476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506" name="Title 1"/>
          <p:cNvSpPr txBox="1">
            <a:spLocks/>
          </p:cNvSpPr>
          <p:nvPr/>
        </p:nvSpPr>
        <p:spPr bwMode="auto">
          <a:xfrm>
            <a:off x="12700" y="1425575"/>
            <a:ext cx="91440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>
                <a:solidFill>
                  <a:srgbClr val="0000FF"/>
                </a:solidFill>
                <a:latin typeface="Calibri" charset="0"/>
              </a:rPr>
              <a:t>		    </a:t>
            </a:r>
            <a:r>
              <a:rPr lang="en-US" sz="3200">
                <a:solidFill>
                  <a:srgbClr val="52A9CF"/>
                </a:solidFill>
                <a:latin typeface="Calibri" charset="0"/>
              </a:rPr>
              <a:t>Building</a:t>
            </a:r>
            <a:r>
              <a:rPr lang="en-US" sz="32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en-US" sz="3200">
                <a:solidFill>
                  <a:srgbClr val="52A9CF"/>
                </a:solidFill>
                <a:latin typeface="Calibri" charset="0"/>
              </a:rPr>
              <a:t>Strategy &amp; Income Rewards</a:t>
            </a:r>
          </a:p>
        </p:txBody>
      </p:sp>
      <p:sp>
        <p:nvSpPr>
          <p:cNvPr id="21507" name="Text Box 9"/>
          <p:cNvSpPr txBox="1">
            <a:spLocks noChangeArrowheads="1"/>
          </p:cNvSpPr>
          <p:nvPr/>
        </p:nvSpPr>
        <p:spPr bwMode="auto">
          <a:xfrm>
            <a:off x="65088" y="6343650"/>
            <a:ext cx="9009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/>
              <a:t>*Figures are an </a:t>
            </a:r>
            <a:r>
              <a:rPr lang="en-US" sz="1200" b="1"/>
              <a:t>example only</a:t>
            </a:r>
            <a:r>
              <a:rPr lang="en-US" sz="1200"/>
              <a:t> of what could be achieved. Income shown is calculated on AutoShip Prime Bonus, Binary Team Bonus &amp; 1</a:t>
            </a:r>
            <a:r>
              <a:rPr lang="en-US" sz="1200" baseline="30000"/>
              <a:t>st</a:t>
            </a:r>
            <a:r>
              <a:rPr lang="en-US" sz="1200"/>
              <a:t> Level MCB</a:t>
            </a:r>
            <a:r>
              <a:rPr lang="ja-JP" altLang="en-US" sz="1200"/>
              <a:t>’</a:t>
            </a:r>
            <a:r>
              <a:rPr lang="en-US" altLang="ja-JP" sz="1200"/>
              <a:t>s, Max Living Bonus, Global Bonus Pool @ $50 / share &amp; 5 PC’s on 1 Box Loyalty</a:t>
            </a:r>
            <a:endParaRPr lang="en-US" sz="1200"/>
          </a:p>
        </p:txBody>
      </p:sp>
      <p:pic>
        <p:nvPicPr>
          <p:cNvPr id="21508" name="Picture 7" descr="P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26" b="30698"/>
          <a:stretch>
            <a:fillRect/>
          </a:stretch>
        </p:blipFill>
        <p:spPr bwMode="auto">
          <a:xfrm>
            <a:off x="-33338" y="-92075"/>
            <a:ext cx="9278938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17500" y="2320925"/>
          <a:ext cx="8520115" cy="3309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4023"/>
                <a:gridCol w="1704023"/>
                <a:gridCol w="1704023"/>
                <a:gridCol w="1546964"/>
                <a:gridCol w="1861082"/>
              </a:tblGrid>
              <a:tr h="53527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>
                            <a:outerShdw blurRad="50800" dist="38100" dir="2700000" algn="tl" rotWithShape="0">
                              <a:srgbClr val="000000"/>
                            </a:outerShdw>
                          </a:effectLst>
                        </a:rPr>
                        <a:t>Month</a:t>
                      </a:r>
                      <a:endParaRPr lang="en-US" sz="2000" dirty="0"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srgbClr val="000000"/>
                          </a:outerShdw>
                        </a:effectLst>
                      </a:endParaRPr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50800" dist="38100" dir="2700000" algn="tl" rotWithShape="0">
                              <a:srgbClr val="000000"/>
                            </a:outerShdw>
                          </a:effectLst>
                        </a:rPr>
                        <a:t>New People</a:t>
                      </a:r>
                      <a:endParaRPr lang="en-US" sz="2000" dirty="0">
                        <a:effectLst>
                          <a:outerShdw blurRad="50800" dist="38100" dir="2700000" algn="tl" rotWithShape="0">
                            <a:srgbClr val="000000"/>
                          </a:outerShdw>
                        </a:effectLst>
                      </a:endParaRPr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50800" dist="38100" dir="2700000" algn="tl" rotWithShape="0">
                              <a:srgbClr val="000000"/>
                            </a:outerShdw>
                          </a:effectLst>
                        </a:rPr>
                        <a:t>USD*</a:t>
                      </a:r>
                      <a:endParaRPr lang="en-US" sz="2000" dirty="0">
                        <a:effectLst>
                          <a:outerShdw blurRad="50800" dist="38100" dir="2700000" algn="tl" rotWithShape="0">
                            <a:srgbClr val="000000"/>
                          </a:outerShdw>
                        </a:effectLst>
                      </a:endParaRPr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50800" dist="38100" dir="2700000" algn="tl" rotWithShape="0">
                              <a:srgbClr val="000000"/>
                            </a:outerShdw>
                          </a:effectLst>
                        </a:rPr>
                        <a:t>AUD*</a:t>
                      </a:r>
                      <a:endParaRPr lang="en-US" sz="2000" dirty="0">
                        <a:effectLst>
                          <a:outerShdw blurRad="50800" dist="38100" dir="2700000" algn="tl" rotWithShape="0">
                            <a:srgbClr val="000000"/>
                          </a:outerShdw>
                        </a:effectLst>
                      </a:endParaRPr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50800" dist="38100" dir="2700000" algn="tl" rotWithShape="0">
                              <a:srgbClr val="000000"/>
                            </a:outerShdw>
                          </a:effectLst>
                        </a:rPr>
                        <a:t>Max</a:t>
                      </a:r>
                      <a:r>
                        <a:rPr lang="en-US" sz="2000" baseline="0" dirty="0" smtClean="0">
                          <a:effectLst>
                            <a:outerShdw blurRad="50800" dist="38100" dir="2700000" algn="tl" rotWithShape="0">
                              <a:srgbClr val="000000"/>
                            </a:outerShdw>
                          </a:effectLst>
                        </a:rPr>
                        <a:t> Rank</a:t>
                      </a:r>
                      <a:endParaRPr lang="en-US" sz="2000" dirty="0">
                        <a:effectLst>
                          <a:outerShdw blurRad="50800" dist="38100" dir="2700000" algn="tl" rotWithShape="0">
                            <a:srgbClr val="000000"/>
                          </a:outerShdw>
                        </a:effectLst>
                      </a:endParaRPr>
                    </a:p>
                  </a:txBody>
                  <a:tcPr marL="91441" marR="91441" marT="45711" marB="45711"/>
                </a:tc>
              </a:tr>
              <a:tr h="4624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Month 1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$200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$240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$240</a:t>
                      </a:r>
                      <a:r>
                        <a:rPr lang="en-US" sz="1800" baseline="0" dirty="0" smtClean="0"/>
                        <a:t> residual*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</a:tr>
              <a:tr h="4624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Month 2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25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$700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$840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Associate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</a:tr>
              <a:tr h="4624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Month 3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125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$3,143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$3,771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Silver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</a:tr>
              <a:tr h="4624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Month 4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625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$9,666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$11,600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Platinum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</a:tr>
              <a:tr h="4624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Month 5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3215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$39,219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$47,063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Double Diamond</a:t>
                      </a:r>
                      <a:endParaRPr lang="en-US" sz="1800" dirty="0"/>
                    </a:p>
                  </a:txBody>
                  <a:tcPr marL="91441" marR="91441" marT="45711" marB="45711"/>
                </a:tc>
              </a:tr>
              <a:tr h="46244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Total</a:t>
                      </a:r>
                      <a:endParaRPr lang="en-US" sz="1800" b="1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19,520</a:t>
                      </a:r>
                      <a:endParaRPr lang="en-US" sz="1800" b="1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$52,928</a:t>
                      </a:r>
                      <a:endParaRPr lang="en-US" sz="1800" b="1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$63,513</a:t>
                      </a:r>
                      <a:endParaRPr lang="en-US" sz="1800" b="1" dirty="0"/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91441" marR="91441" marT="45711" marB="45711"/>
                </a:tc>
              </a:tr>
            </a:tbl>
          </a:graphicData>
        </a:graphic>
      </p:graphicFrame>
      <p:sp>
        <p:nvSpPr>
          <p:cNvPr id="10" name="Minus 9"/>
          <p:cNvSpPr/>
          <p:nvPr/>
        </p:nvSpPr>
        <p:spPr>
          <a:xfrm>
            <a:off x="-1235075" y="5370513"/>
            <a:ext cx="11642725" cy="823912"/>
          </a:xfrm>
          <a:prstGeom prst="mathMinus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560" name="TextBox 4"/>
          <p:cNvSpPr txBox="1">
            <a:spLocks noChangeArrowheads="1"/>
          </p:cNvSpPr>
          <p:nvPr/>
        </p:nvSpPr>
        <p:spPr bwMode="auto">
          <a:xfrm>
            <a:off x="187325" y="5961063"/>
            <a:ext cx="8774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rgbClr val="52A9CF"/>
                </a:solidFill>
              </a:rPr>
              <a:t>*We have assumed in these projections that each person would have also found 5 customers</a:t>
            </a:r>
          </a:p>
        </p:txBody>
      </p:sp>
    </p:spTree>
    <p:extLst>
      <p:ext uri="{BB962C8B-B14F-4D97-AF65-F5344CB8AC3E}">
        <p14:creationId xmlns:p14="http://schemas.microsoft.com/office/powerpoint/2010/main" val="402609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47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t’s powerful but super simple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662" y="1738758"/>
            <a:ext cx="8686800" cy="4225735"/>
          </a:xfrm>
          <a:ln>
            <a:noFill/>
          </a:ln>
          <a:effectLst/>
        </p:spPr>
        <p:txBody>
          <a:bodyPr>
            <a:normAutofit/>
          </a:bodyPr>
          <a:lstStyle/>
          <a:p>
            <a:pPr marL="0" indent="0">
              <a:buNone/>
            </a:pPr>
            <a:endParaRPr lang="en-AU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AU" b="1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Step 1</a:t>
            </a:r>
            <a:r>
              <a:rPr lang="en-AU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. Decide who you want to </a:t>
            </a:r>
            <a:r>
              <a:rPr lang="en-AU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help</a:t>
            </a:r>
          </a:p>
          <a:p>
            <a:pPr marL="0" indent="0">
              <a:buNone/>
            </a:pPr>
            <a:endParaRPr lang="en-AU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AU" b="1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Step 2</a:t>
            </a:r>
            <a:r>
              <a:rPr lang="en-AU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. Send them a video like this</a:t>
            </a:r>
          </a:p>
          <a:p>
            <a:pPr marL="0" indent="0">
              <a:buNone/>
            </a:pPr>
            <a:endParaRPr lang="en-AU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AU" b="1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Step 3</a:t>
            </a:r>
            <a:r>
              <a:rPr lang="en-AU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. Connect them to your business </a:t>
            </a:r>
            <a:r>
              <a:rPr lang="en-AU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partner</a:t>
            </a:r>
            <a:endParaRPr lang="en-AU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29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irpla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172745"/>
            <a:ext cx="7270750" cy="55143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463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It’s time to 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fly... 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149122"/>
            <a:ext cx="7270750" cy="5537955"/>
          </a:xfrm>
          <a:solidFill>
            <a:schemeClr val="tx2">
              <a:lumMod val="75000"/>
              <a:alpha val="34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4 major growth trends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- Health &amp; anti-aging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- Weight loss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- Home business 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- Internet &amp; relationships</a:t>
            </a:r>
          </a:p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Help yourself</a:t>
            </a:r>
            <a:r>
              <a:rPr lang="en-US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while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helping others</a:t>
            </a:r>
            <a:endParaRPr lang="en-US" dirty="0" smtClean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It’s simple,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you can do it 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&amp; we’re here to help you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833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98501" y="428625"/>
            <a:ext cx="784224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So by now your probably thinking…</a:t>
            </a:r>
          </a:p>
          <a:p>
            <a:endParaRPr lang="en-US" sz="3200" b="1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What do I do next?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How do I get started?</a:t>
            </a:r>
          </a:p>
          <a:p>
            <a:pPr marL="457200" indent="-457200">
              <a:buFont typeface="Arial"/>
              <a:buChar char="•"/>
            </a:pPr>
            <a:endParaRPr lang="en-US" sz="3200" b="1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Great questions. </a:t>
            </a:r>
          </a:p>
          <a:p>
            <a:endParaRPr lang="en-US" sz="3200" b="1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sz="3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The person who invited you to see this presentation can help you with everything you need. </a:t>
            </a:r>
            <a:endParaRPr lang="en-US" sz="32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9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3915</TotalTime>
  <Words>1202</Words>
  <Application>Microsoft Office PowerPoint</Application>
  <PresentationFormat>On-screen Show (4:3)</PresentationFormat>
  <Paragraphs>280</Paragraphs>
  <Slides>50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ＭＳ Ｐゴシック</vt:lpstr>
      <vt:lpstr>Arial</vt:lpstr>
      <vt:lpstr>Bookman Old Style</vt:lpstr>
      <vt:lpstr>Britannic Bold</vt:lpstr>
      <vt:lpstr>Calibri</vt:lpstr>
      <vt:lpstr>Office Theme</vt:lpstr>
      <vt:lpstr>PowerPoint Presentation</vt:lpstr>
      <vt:lpstr>Business Evaluation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 let me ask you a question</vt:lpstr>
      <vt:lpstr>“85% of all millionaires are self made” </vt:lpstr>
      <vt:lpstr>So what are your options?</vt:lpstr>
      <vt:lpstr>What type of business?</vt:lpstr>
      <vt:lpstr>Conventional Business Model</vt:lpstr>
      <vt:lpstr>But most people cant afford it </vt:lpstr>
      <vt:lpstr>PowerPoint Presentation</vt:lpstr>
      <vt:lpstr>PowerPoint Presentation</vt:lpstr>
      <vt:lpstr>Network Marketing</vt:lpstr>
      <vt:lpstr>PowerPoint Presentation</vt:lpstr>
      <vt:lpstr>Don’t get stuck in the past… </vt:lpstr>
      <vt:lpstr>PowerPoint Presentation</vt:lpstr>
      <vt:lpstr>PowerPoint Presentation</vt:lpstr>
      <vt:lpstr>PowerPoint Presentation</vt:lpstr>
      <vt:lpstr>Max International</vt:lpstr>
      <vt:lpstr>#1. Health &amp; Anti-aging Trend</vt:lpstr>
      <vt:lpstr>Anti-aging!</vt:lpstr>
      <vt:lpstr>PowerPoint Presentation</vt:lpstr>
      <vt:lpstr>#2. Weight loss trend</vt:lpstr>
      <vt:lpstr>Aussie Stats?? Real time statistics</vt:lpstr>
      <vt:lpstr>#3. The home business trend</vt:lpstr>
      <vt:lpstr> No Traffic!</vt:lpstr>
      <vt:lpstr> Wall Street Journal</vt:lpstr>
      <vt:lpstr>More than double your success rate!</vt:lpstr>
      <vt:lpstr>#4. Internet &amp; relationship trend</vt:lpstr>
      <vt:lpstr>PowerPoint Presentation</vt:lpstr>
      <vt:lpstr>PowerPoint Presentation</vt:lpstr>
      <vt:lpstr>8 products into ONE SINGLE product</vt:lpstr>
      <vt:lpstr>We have it and it’s exclusive to Max</vt:lpstr>
      <vt:lpstr>Google it…</vt:lpstr>
      <vt:lpstr>PowerPoint Presentation</vt:lpstr>
      <vt:lpstr>An anti-aging breakthrough</vt:lpstr>
      <vt:lpstr>A weight loss product</vt:lpstr>
      <vt:lpstr>Well.. we have those too! </vt:lpstr>
      <vt:lpstr>Lucrative Compensation</vt:lpstr>
      <vt:lpstr>PowerPoint Presentation</vt:lpstr>
      <vt:lpstr>PowerPoint Presentation</vt:lpstr>
      <vt:lpstr>PowerPoint Presentation</vt:lpstr>
      <vt:lpstr>PowerPoint Presentation</vt:lpstr>
      <vt:lpstr>It’s powerful but super simple</vt:lpstr>
      <vt:lpstr>It’s time to fly... </vt:lpstr>
      <vt:lpstr>PowerPoint Presentation</vt:lpstr>
    </vt:vector>
  </TitlesOfParts>
  <Company>MaxAllstars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 International </dc:title>
  <dc:creator>Marcus Schubert</dc:creator>
  <cp:lastModifiedBy>Dean Mathieson</cp:lastModifiedBy>
  <cp:revision>326</cp:revision>
  <dcterms:created xsi:type="dcterms:W3CDTF">2014-10-02T09:24:51Z</dcterms:created>
  <dcterms:modified xsi:type="dcterms:W3CDTF">2015-02-03T14:50:08Z</dcterms:modified>
</cp:coreProperties>
</file>