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377" r:id="rId2"/>
    <p:sldId id="401" r:id="rId3"/>
    <p:sldId id="408" r:id="rId4"/>
    <p:sldId id="400" r:id="rId5"/>
    <p:sldId id="409" r:id="rId6"/>
    <p:sldId id="410" r:id="rId7"/>
    <p:sldId id="372" r:id="rId8"/>
  </p:sldIdLst>
  <p:sldSz cx="9144000" cy="6858000" type="screen4x3"/>
  <p:notesSz cx="7099300" cy="10234613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0061B2"/>
    <a:srgbClr val="595959"/>
    <a:srgbClr val="3139AE"/>
    <a:srgbClr val="4F81BD"/>
    <a:srgbClr val="DD2A2B"/>
    <a:srgbClr val="E4E5E7"/>
    <a:srgbClr val="808183"/>
    <a:srgbClr val="F2F2F2"/>
    <a:srgbClr val="898989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90" autoAdjust="0"/>
    <p:restoredTop sz="92609" autoAdjust="0"/>
  </p:normalViewPr>
  <p:slideViewPr>
    <p:cSldViewPr>
      <p:cViewPr>
        <p:scale>
          <a:sx n="80" d="100"/>
          <a:sy n="80" d="100"/>
        </p:scale>
        <p:origin x="-2442" y="-60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2763"/>
          </a:xfrm>
          <a:prstGeom prst="rect">
            <a:avLst/>
          </a:prstGeom>
        </p:spPr>
        <p:txBody>
          <a:bodyPr vert="horz" lIns="94768" tIns="47384" rIns="94768" bIns="47384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4021138" y="0"/>
            <a:ext cx="3076575" cy="512763"/>
          </a:xfrm>
          <a:prstGeom prst="rect">
            <a:avLst/>
          </a:prstGeom>
        </p:spPr>
        <p:txBody>
          <a:bodyPr vert="horz" lIns="94768" tIns="47384" rIns="94768" bIns="47384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8515E1FE-079A-477B-A647-CA0A090ED0BB}" type="datetimeFigureOut">
              <a:rPr lang="en-US"/>
              <a:pPr>
                <a:defRPr/>
              </a:pPr>
              <a:t>1/24/2013</a:t>
            </a:fld>
            <a:endParaRPr lang="en-US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720263"/>
            <a:ext cx="3076575" cy="512762"/>
          </a:xfrm>
          <a:prstGeom prst="rect">
            <a:avLst/>
          </a:prstGeom>
        </p:spPr>
        <p:txBody>
          <a:bodyPr vert="horz" lIns="94768" tIns="47384" rIns="94768" bIns="47384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4021138" y="9720263"/>
            <a:ext cx="3076575" cy="512762"/>
          </a:xfrm>
          <a:prstGeom prst="rect">
            <a:avLst/>
          </a:prstGeom>
        </p:spPr>
        <p:txBody>
          <a:bodyPr vert="horz" lIns="94768" tIns="47384" rIns="94768" bIns="47384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420C2DF5-F7B4-475E-837B-E5CB1565FF1B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1175"/>
          </a:xfrm>
          <a:prstGeom prst="rect">
            <a:avLst/>
          </a:prstGeom>
        </p:spPr>
        <p:txBody>
          <a:bodyPr vert="horz" lIns="94768" tIns="47384" rIns="94768" bIns="47384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4021138" y="0"/>
            <a:ext cx="3076575" cy="511175"/>
          </a:xfrm>
          <a:prstGeom prst="rect">
            <a:avLst/>
          </a:prstGeom>
        </p:spPr>
        <p:txBody>
          <a:bodyPr vert="horz" lIns="94768" tIns="47384" rIns="94768" bIns="47384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FEC2F1CD-0C50-4C82-B8C4-EA1B540B028C}" type="datetimeFigureOut">
              <a:rPr lang="de-DE"/>
              <a:pPr>
                <a:defRPr/>
              </a:pPr>
              <a:t>24.01.2013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768" tIns="47384" rIns="94768" bIns="47384" rtlCol="0" anchor="ctr"/>
          <a:lstStyle/>
          <a:p>
            <a:pPr lvl="0"/>
            <a:endParaRPr lang="de-DE" noProof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709613" y="4860925"/>
            <a:ext cx="5680075" cy="4605338"/>
          </a:xfrm>
          <a:prstGeom prst="rect">
            <a:avLst/>
          </a:prstGeom>
        </p:spPr>
        <p:txBody>
          <a:bodyPr vert="horz" lIns="94768" tIns="47384" rIns="94768" bIns="47384" rtlCol="0">
            <a:normAutofit/>
          </a:bodyPr>
          <a:lstStyle/>
          <a:p>
            <a:pPr lvl="0"/>
            <a:r>
              <a:rPr lang="de-DE" noProof="0" smtClean="0"/>
              <a:t>Textmasterformate durch Klicken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  <a:endParaRPr lang="de-DE" noProof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6575" cy="511175"/>
          </a:xfrm>
          <a:prstGeom prst="rect">
            <a:avLst/>
          </a:prstGeom>
        </p:spPr>
        <p:txBody>
          <a:bodyPr vert="horz" lIns="94768" tIns="47384" rIns="94768" bIns="47384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</p:spPr>
        <p:txBody>
          <a:bodyPr vert="horz" lIns="94768" tIns="47384" rIns="94768" bIns="47384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032EA09B-8DCF-4B7C-B8D8-2FAFEB8BBEB0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5" name="Notizenplatzhal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smtClean="0"/>
              <a:t>Was hab ich davon =&gt; Highlight Customer Benefit</a:t>
            </a:r>
          </a:p>
        </p:txBody>
      </p:sp>
      <p:sp>
        <p:nvSpPr>
          <p:cNvPr id="23556" name="Foliennummernplatzhalt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F0E6DF0-6A59-4540-811E-E765E4D9420A}" type="slidenum">
              <a:rPr lang="de-DE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de-DE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596C94-C1E3-42B1-8F52-5B7D4F99D1AA}" type="datetime1">
              <a:rPr lang="de-DE"/>
              <a:pPr>
                <a:defRPr/>
              </a:pPr>
              <a:t>24.01.2013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Business Plan Präsentation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D3C6A1-70A3-4392-986F-D8286AE30F26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6" descr="footer_glow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334125"/>
            <a:ext cx="9144000" cy="550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Grafik 7" descr="logo - White.png"/>
          <p:cNvPicPr>
            <a:picLocks noChangeAspect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88125" y="6356350"/>
            <a:ext cx="2414588" cy="47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Trajan Pro" pitchFamily="18" charset="0"/>
              </a:defRPr>
            </a:lvl1pPr>
          </a:lstStyle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La Gioconda TT" pitchFamily="2" charset="0"/>
              </a:defRPr>
            </a:lvl1pPr>
            <a:lvl2pPr>
              <a:defRPr>
                <a:latin typeface="La Gioconda TT" pitchFamily="2" charset="0"/>
              </a:defRPr>
            </a:lvl2pPr>
            <a:lvl3pPr>
              <a:defRPr>
                <a:latin typeface="La Gioconda TT" pitchFamily="2" charset="0"/>
              </a:defRPr>
            </a:lvl3pPr>
            <a:lvl4pPr>
              <a:defRPr>
                <a:latin typeface="La Gioconda TT" pitchFamily="2" charset="0"/>
              </a:defRPr>
            </a:lvl4pPr>
            <a:lvl5pPr>
              <a:defRPr>
                <a:latin typeface="La Gioconda TT" pitchFamily="2" charset="0"/>
              </a:defRPr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0"/>
          </p:nvPr>
        </p:nvSpPr>
        <p:spPr>
          <a:xfrm>
            <a:off x="4211638" y="6448425"/>
            <a:ext cx="1008062" cy="365125"/>
          </a:xfrm>
        </p:spPr>
        <p:txBody>
          <a:bodyPr/>
          <a:lstStyle>
            <a:lvl1pPr marL="0" algn="ctr" defTabSz="914400" rtl="0" eaLnBrk="1" latinLnBrk="0" hangingPunct="1">
              <a:defRPr lang="de-DE" sz="1200" kern="1200" dirty="0" smtClean="0">
                <a:solidFill>
                  <a:schemeClr val="bg1"/>
                </a:solidFill>
                <a:latin typeface="Trajan Pro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/>
              <a:t>- </a:t>
            </a:r>
            <a:fld id="{671261AF-5980-4AFD-861C-0800B73A183B}" type="slidenum">
              <a:rPr/>
              <a:pPr>
                <a:defRPr/>
              </a:pPr>
              <a:t>‹Nr.›</a:t>
            </a:fld>
            <a:r>
              <a:rPr/>
              <a:t> -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50E37F-F2AE-4F5E-BB05-BED858A030C9}" type="datetime1">
              <a:rPr lang="de-DE"/>
              <a:pPr>
                <a:defRPr/>
              </a:pPr>
              <a:t>24.01.2013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Business Plan Präsentation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24BFBD-751C-436F-A7C3-C78C8ECBD0CE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4FE457-56AF-4119-B9C1-FF336BFBD7AF}" type="datetime1">
              <a:rPr lang="de-DE"/>
              <a:pPr>
                <a:defRPr/>
              </a:pPr>
              <a:t>24.01.2013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Business Plan Präsentation</a:t>
            </a:r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394295-C0CF-4100-B4F6-C8DA1CA8263C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279533-C6A0-4477-97A5-4505854451AC}" type="datetime1">
              <a:rPr lang="de-DE"/>
              <a:pPr>
                <a:defRPr/>
              </a:pPr>
              <a:t>24.01.2013</a:t>
            </a:fld>
            <a:endParaRPr lang="de-DE"/>
          </a:p>
        </p:txBody>
      </p:sp>
      <p:sp>
        <p:nvSpPr>
          <p:cNvPr id="8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Business Plan Präsentation</a:t>
            </a:r>
          </a:p>
        </p:txBody>
      </p:sp>
      <p:sp>
        <p:nvSpPr>
          <p:cNvPr id="9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2D506F-F7FB-46F2-A1AA-5908C2D5D721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5D4F11-D583-4FEC-A723-36F710F7A7E7}" type="datetime1">
              <a:rPr lang="de-DE"/>
              <a:pPr>
                <a:defRPr/>
              </a:pPr>
              <a:t>24.01.2013</a:t>
            </a:fld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Business Plan Präsentation</a:t>
            </a:r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A0A7A0-D262-4A2A-94D6-EE7439C99B26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B471A7-F695-4FCC-BCE5-14EE7DA91E18}" type="datetime1">
              <a:rPr lang="de-DE"/>
              <a:pPr>
                <a:defRPr/>
              </a:pPr>
              <a:t>24.01.2013</a:t>
            </a:fld>
            <a:endParaRPr lang="de-DE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Business Plan Präsentation</a:t>
            </a:r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557CAF-9DEF-4908-ADE2-E5BEE2F82FAA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70BD35-2572-4AB0-AE73-1736AC2ED3FA}" type="datetime1">
              <a:rPr lang="de-DE"/>
              <a:pPr>
                <a:defRPr/>
              </a:pPr>
              <a:t>24.01.2013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Business Plan Präsentation</a:t>
            </a:r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BB77AC-C75B-4E01-BB4F-51C20F861680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28EA59-D7A1-41EC-A85F-F20323810368}" type="datetime1">
              <a:rPr lang="de-DE"/>
              <a:pPr>
                <a:defRPr/>
              </a:pPr>
              <a:t>24.01.2013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Business Plan Präsentation</a:t>
            </a:r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D338CA-339B-4126-B2CD-2200C94AD725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7BFAF7-42D5-426B-8388-B8CD77E43740}" type="datetime1">
              <a:rPr lang="de-DE"/>
              <a:pPr>
                <a:defRPr/>
              </a:pPr>
              <a:t>24.01.2013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Business Plan Präsentation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06EC23-AE65-4F5A-81F5-0EFE9E638E43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B8CC19-0CB9-4954-B0CD-44D7A099100A}" type="datetime1">
              <a:rPr lang="de-DE"/>
              <a:pPr>
                <a:defRPr/>
              </a:pPr>
              <a:t>24.01.2013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Business Plan Präsentation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7099C2-4008-4663-A6B8-4BB246F9CE66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5E7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elplatzhalt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Titelmasterformat durch Klicken bearbeiten</a:t>
            </a:r>
          </a:p>
        </p:txBody>
      </p:sp>
      <p:sp>
        <p:nvSpPr>
          <p:cNvPr id="1027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8FAE617-E67B-4F99-98E5-6DCD1BA0D974}" type="datetime1">
              <a:rPr lang="de-DE"/>
              <a:pPr>
                <a:defRPr/>
              </a:pPr>
              <a:t>24.01.2013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de-DE"/>
              <a:t>Business Plan Präsentation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7ACA76A-D537-4705-8030-2AC3A2854D81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hf hdr="0" dt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gi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jc-analytics.com/" TargetMode="External"/><Relationship Id="rId2" Type="http://schemas.openxmlformats.org/officeDocument/2006/relationships/hyperlink" Target="mailto:thomas.boemoser@jc-analytics.com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image" Target="../media/image11.jpeg"/><Relationship Id="rId4" Type="http://schemas.openxmlformats.org/officeDocument/2006/relationships/hyperlink" Target="mailto:info@jc-analytics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Grafik 11" descr="header_light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88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Rechteck 14"/>
          <p:cNvSpPr/>
          <p:nvPr/>
        </p:nvSpPr>
        <p:spPr>
          <a:xfrm>
            <a:off x="468313" y="1773015"/>
            <a:ext cx="5327650" cy="3455987"/>
          </a:xfrm>
          <a:prstGeom prst="rect">
            <a:avLst/>
          </a:prstGeom>
          <a:solidFill>
            <a:schemeClr val="bg1"/>
          </a:soli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9" name="Titel 1"/>
          <p:cNvSpPr txBox="1">
            <a:spLocks/>
          </p:cNvSpPr>
          <p:nvPr/>
        </p:nvSpPr>
        <p:spPr>
          <a:xfrm>
            <a:off x="5940425" y="1196752"/>
            <a:ext cx="3816350" cy="446405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4000" dirty="0">
                <a:solidFill>
                  <a:schemeClr val="bg1"/>
                </a:solidFill>
                <a:latin typeface="Calibri" pitchFamily="34" charset="0"/>
                <a:ea typeface="+mj-ea"/>
                <a:cs typeface="Calibri" pitchFamily="34" charset="0"/>
              </a:rPr>
              <a:t>Smart.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sz="4000" dirty="0">
                <a:solidFill>
                  <a:schemeClr val="bg1"/>
                </a:solidFill>
                <a:latin typeface="Calibri" pitchFamily="34" charset="0"/>
                <a:ea typeface="+mj-ea"/>
                <a:cs typeface="Calibri" pitchFamily="34" charset="0"/>
              </a:rPr>
              <a:t>Fast.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sz="4000" dirty="0">
                <a:solidFill>
                  <a:schemeClr val="bg1"/>
                </a:solidFill>
                <a:latin typeface="Calibri" pitchFamily="34" charset="0"/>
                <a:ea typeface="+mj-ea"/>
                <a:cs typeface="Calibri" pitchFamily="34" charset="0"/>
              </a:rPr>
              <a:t>Thorough.</a:t>
            </a:r>
          </a:p>
        </p:txBody>
      </p:sp>
      <p:cxnSp>
        <p:nvCxnSpPr>
          <p:cNvPr id="9" name="Gerade Verbindung 8"/>
          <p:cNvCxnSpPr/>
          <p:nvPr/>
        </p:nvCxnSpPr>
        <p:spPr>
          <a:xfrm>
            <a:off x="0" y="1340867"/>
            <a:ext cx="914400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9" name="Grafik 13" descr="logo - White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55875" y="404813"/>
            <a:ext cx="4000500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0" name="Grafik 12" descr="sliderbox_5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65163" y="1965102"/>
            <a:ext cx="4962525" cy="302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feld 17"/>
          <p:cNvSpPr txBox="1">
            <a:spLocks noChangeArrowheads="1"/>
          </p:cNvSpPr>
          <p:nvPr/>
        </p:nvSpPr>
        <p:spPr bwMode="auto">
          <a:xfrm>
            <a:off x="7092280" y="5949280"/>
            <a:ext cx="2664296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  <a:latin typeface="Calibri" pitchFamily="34" charset="0"/>
              </a:rPr>
              <a:t>Dossier</a:t>
            </a:r>
            <a:r>
              <a:rPr lang="en-US" sz="2400" dirty="0" smtClean="0">
                <a:solidFill>
                  <a:schemeClr val="bg1"/>
                </a:solidFill>
                <a:latin typeface="Calibri" pitchFamily="34" charset="0"/>
              </a:rPr>
              <a:t>,</a:t>
            </a:r>
          </a:p>
          <a:p>
            <a:r>
              <a:rPr lang="en-US" sz="2400" dirty="0" smtClean="0">
                <a:solidFill>
                  <a:schemeClr val="bg1"/>
                </a:solidFill>
                <a:latin typeface="Calibri" pitchFamily="34" charset="0"/>
              </a:rPr>
              <a:t>January 2013</a:t>
            </a:r>
            <a:endParaRPr lang="en-US" sz="24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el 1"/>
          <p:cNvSpPr>
            <a:spLocks noGrp="1"/>
          </p:cNvSpPr>
          <p:nvPr>
            <p:ph type="title"/>
          </p:nvPr>
        </p:nvSpPr>
        <p:spPr>
          <a:xfrm>
            <a:off x="457200" y="115888"/>
            <a:ext cx="8229600" cy="1143000"/>
          </a:xfrm>
        </p:spPr>
        <p:txBody>
          <a:bodyPr/>
          <a:lstStyle/>
          <a:p>
            <a:pPr marL="534988" indent="-534988" algn="l">
              <a:lnSpc>
                <a:spcPct val="90000"/>
              </a:lnSpc>
            </a:pPr>
            <a:endParaRPr lang="de-DE" sz="3600" dirty="0" smtClean="0">
              <a:latin typeface="La Gioconda TT" pitchFamily="2" charset="0"/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02840" y="919262"/>
            <a:ext cx="8229600" cy="4525962"/>
          </a:xfrm>
        </p:spPr>
        <p:txBody>
          <a:bodyPr rtlCol="0">
            <a:normAutofit/>
          </a:bodyPr>
          <a:lstStyle/>
          <a:p>
            <a:pPr marL="514350" indent="-514350" algn="ctr" fontAlgn="auto">
              <a:spcAft>
                <a:spcPts val="0"/>
              </a:spcAft>
              <a:buNone/>
              <a:defRPr/>
            </a:pPr>
            <a:endParaRPr lang="de-DE" sz="5400" dirty="0" smtClean="0"/>
          </a:p>
          <a:p>
            <a:pPr marL="514350" indent="-514350" algn="ctr" fontAlgn="auto">
              <a:spcAft>
                <a:spcPts val="0"/>
              </a:spcAft>
              <a:buNone/>
              <a:defRPr/>
            </a:pPr>
            <a:r>
              <a:rPr lang="en-US" sz="5400" dirty="0" smtClean="0"/>
              <a:t>“Fundamental analysis as easy, fast and individual as it should be.”</a:t>
            </a:r>
          </a:p>
        </p:txBody>
      </p:sp>
      <p:sp>
        <p:nvSpPr>
          <p:cNvPr id="7172" name="Foliennummernplatzhalter 14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FB21CA8F-2CC9-4193-BA9B-4F6C0334E8B5}" type="slidenum">
              <a:rPr/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/>
          </a:p>
        </p:txBody>
      </p:sp>
      <p:pic>
        <p:nvPicPr>
          <p:cNvPr id="7173" name="Grafik 6" descr="header_light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15888"/>
            <a:ext cx="91440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 descr="1.0 iPhone.png"/>
          <p:cNvPicPr>
            <a:picLocks noChangeAspect="1"/>
          </p:cNvPicPr>
          <p:nvPr/>
        </p:nvPicPr>
        <p:blipFill>
          <a:blip r:embed="rId2" cstate="print"/>
          <a:srcRect l="10349" t="24208" r="12032" b="22537"/>
          <a:stretch>
            <a:fillRect/>
          </a:stretch>
        </p:blipFill>
        <p:spPr>
          <a:xfrm>
            <a:off x="6448181" y="2060848"/>
            <a:ext cx="2160240" cy="3168352"/>
          </a:xfrm>
          <a:prstGeom prst="rect">
            <a:avLst/>
          </a:prstGeom>
        </p:spPr>
      </p:pic>
      <p:sp>
        <p:nvSpPr>
          <p:cNvPr id="18435" name="Foliennummernplatzhalter 14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160412C1-DCE5-4935-9937-791B8FD9D0E2}" type="slidenum">
              <a:rPr lang="de-DE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de-DE" dirty="0"/>
          </a:p>
        </p:txBody>
      </p:sp>
      <p:pic>
        <p:nvPicPr>
          <p:cNvPr id="18437" name="Grafik 5" descr="header_light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15888"/>
            <a:ext cx="91440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Grafik 8" descr="iPhon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208763" y="1037283"/>
            <a:ext cx="2611709" cy="5256584"/>
          </a:xfrm>
          <a:prstGeom prst="rect">
            <a:avLst/>
          </a:prstGeom>
        </p:spPr>
      </p:pic>
      <p:sp>
        <p:nvSpPr>
          <p:cNvPr id="12" name="Titel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/>
          <a:srcRect l="21534" r="18312" b="5882"/>
          <a:stretch>
            <a:fillRect/>
          </a:stretch>
        </p:blipFill>
        <p:spPr bwMode="auto">
          <a:xfrm>
            <a:off x="611560" y="1568162"/>
            <a:ext cx="4536504" cy="32289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Grafik 9" descr="Lenovo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-468560" y="836712"/>
            <a:ext cx="6730159" cy="546031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67544" y="2996952"/>
            <a:ext cx="8229600" cy="4525962"/>
          </a:xfrm>
        </p:spPr>
        <p:txBody>
          <a:bodyPr rtlCol="0">
            <a:normAutofit/>
          </a:bodyPr>
          <a:lstStyle/>
          <a:p>
            <a:pPr marL="514350" indent="-514350" fontAlgn="auto">
              <a:spcAft>
                <a:spcPts val="0"/>
              </a:spcAft>
              <a:buClr>
                <a:srgbClr val="DD2A2B"/>
              </a:buClr>
              <a:buFont typeface="Calibri" pitchFamily="34" charset="0"/>
              <a:buChar char="»"/>
              <a:defRPr/>
            </a:pPr>
            <a:r>
              <a:rPr lang="en-US" sz="2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Innovation:</a:t>
            </a:r>
          </a:p>
          <a:p>
            <a:pPr marL="514350" indent="-514350" fontAlgn="auto">
              <a:spcAft>
                <a:spcPts val="0"/>
              </a:spcAft>
              <a:buClr>
                <a:srgbClr val="DD2A2B"/>
              </a:buClr>
              <a:buFont typeface="Calibri" pitchFamily="34" charset="0"/>
              <a:buChar char="»"/>
              <a:defRPr/>
            </a:pPr>
            <a:r>
              <a:rPr lang="en-US" sz="2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Big Data:</a:t>
            </a:r>
          </a:p>
          <a:p>
            <a:pPr marL="514350" indent="-514350" fontAlgn="auto">
              <a:spcAft>
                <a:spcPts val="0"/>
              </a:spcAft>
              <a:buClr>
                <a:srgbClr val="DD2A2B"/>
              </a:buClr>
              <a:buFont typeface="Calibri" pitchFamily="34" charset="0"/>
              <a:buChar char="»"/>
              <a:defRPr/>
            </a:pPr>
            <a:r>
              <a:rPr lang="en-US" sz="2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Infrastructure Business:</a:t>
            </a:r>
          </a:p>
          <a:p>
            <a:pPr marL="514350" indent="-514350" fontAlgn="auto">
              <a:spcAft>
                <a:spcPts val="0"/>
              </a:spcAft>
              <a:buClr>
                <a:srgbClr val="DD2A2B"/>
              </a:buClr>
              <a:buFont typeface="Calibri" pitchFamily="34" charset="0"/>
              <a:buChar char="»"/>
              <a:defRPr/>
            </a:pPr>
            <a:r>
              <a:rPr lang="en-US" sz="2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Fat Tail:</a:t>
            </a:r>
          </a:p>
          <a:p>
            <a:pPr marL="514350" indent="-514350" fontAlgn="auto">
              <a:spcAft>
                <a:spcPts val="0"/>
              </a:spcAft>
              <a:buClr>
                <a:srgbClr val="DD2A2B"/>
              </a:buClr>
              <a:buFont typeface="Calibri" pitchFamily="34" charset="0"/>
              <a:buChar char="»"/>
              <a:defRPr/>
            </a:pPr>
            <a:r>
              <a:rPr lang="en-US" sz="2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Global Movement: Electronic disclosures are </a:t>
            </a:r>
          </a:p>
        </p:txBody>
      </p:sp>
      <p:sp>
        <p:nvSpPr>
          <p:cNvPr id="8195" name="Foliennummernplatzhalter 14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B7AF59B9-CDEF-4E06-A9F6-920446D94B19}" type="slidenum">
              <a:rPr/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/>
          </a:p>
        </p:txBody>
      </p:sp>
      <p:sp>
        <p:nvSpPr>
          <p:cNvPr id="9" name="Titel 1"/>
          <p:cNvSpPr txBox="1">
            <a:spLocks/>
          </p:cNvSpPr>
          <p:nvPr/>
        </p:nvSpPr>
        <p:spPr>
          <a:xfrm>
            <a:off x="684213" y="333375"/>
            <a:ext cx="8229600" cy="1143000"/>
          </a:xfrm>
          <a:prstGeom prst="rect">
            <a:avLst/>
          </a:prstGeom>
        </p:spPr>
        <p:txBody>
          <a:bodyPr anchor="ctr">
            <a:normAutofit fontScale="97500"/>
          </a:bodyPr>
          <a:lstStyle/>
          <a:p>
            <a:pPr marL="534988" indent="-534988" fontAlgn="auto">
              <a:spcAft>
                <a:spcPts val="0"/>
              </a:spcAft>
              <a:defRPr/>
            </a:pPr>
            <a:r>
              <a:rPr lang="de-DE" sz="4000" dirty="0" smtClean="0">
                <a:latin typeface="La Gioconda TT" pitchFamily="2" charset="0"/>
                <a:ea typeface="+mj-ea"/>
                <a:cs typeface="+mj-cs"/>
              </a:rPr>
              <a:t>In a </a:t>
            </a:r>
            <a:r>
              <a:rPr lang="de-DE" sz="4000" dirty="0" err="1" smtClean="0">
                <a:latin typeface="La Gioconda TT" pitchFamily="2" charset="0"/>
                <a:ea typeface="+mj-ea"/>
                <a:cs typeface="+mj-cs"/>
              </a:rPr>
              <a:t>Nutshell</a:t>
            </a:r>
            <a:endParaRPr lang="de-DE" sz="4000" dirty="0">
              <a:latin typeface="La Gioconda TT" pitchFamily="2" charset="0"/>
              <a:ea typeface="+mj-ea"/>
              <a:cs typeface="+mj-cs"/>
            </a:endParaRPr>
          </a:p>
        </p:txBody>
      </p:sp>
      <p:pic>
        <p:nvPicPr>
          <p:cNvPr id="8197" name="Grafik 9" descr="header_light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15888"/>
            <a:ext cx="91440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feld 6"/>
          <p:cNvSpPr txBox="1"/>
          <p:nvPr/>
        </p:nvSpPr>
        <p:spPr>
          <a:xfrm>
            <a:off x="683568" y="1270501"/>
            <a:ext cx="73448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+mj-lt"/>
              </a:rPr>
              <a:t>We provide fast, easy and intuitive access to financial fundamentals with our cloud-based research suite leveraging companies electronic disclosures.</a:t>
            </a:r>
            <a:endParaRPr lang="en-US" sz="2400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Foliennummernplatzhalter 14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B7AF59B9-CDEF-4E06-A9F6-920446D94B19}" type="slidenum">
              <a:rPr/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/>
          </a:p>
        </p:txBody>
      </p:sp>
      <p:sp>
        <p:nvSpPr>
          <p:cNvPr id="9" name="Titel 1"/>
          <p:cNvSpPr txBox="1">
            <a:spLocks/>
          </p:cNvSpPr>
          <p:nvPr/>
        </p:nvSpPr>
        <p:spPr>
          <a:xfrm>
            <a:off x="684213" y="333375"/>
            <a:ext cx="8229600" cy="1143000"/>
          </a:xfrm>
          <a:prstGeom prst="rect">
            <a:avLst/>
          </a:prstGeom>
        </p:spPr>
        <p:txBody>
          <a:bodyPr anchor="ctr">
            <a:normAutofit fontScale="97500"/>
          </a:bodyPr>
          <a:lstStyle/>
          <a:p>
            <a:pPr marL="534988" indent="-534988" fontAlgn="auto">
              <a:spcAft>
                <a:spcPts val="0"/>
              </a:spcAft>
              <a:defRPr/>
            </a:pPr>
            <a:r>
              <a:rPr lang="de-DE" sz="4000" dirty="0" smtClean="0">
                <a:latin typeface="La Gioconda TT" pitchFamily="2" charset="0"/>
                <a:ea typeface="+mj-ea"/>
                <a:cs typeface="+mj-cs"/>
              </a:rPr>
              <a:t>Logos</a:t>
            </a:r>
            <a:endParaRPr lang="de-DE" sz="4000" dirty="0">
              <a:latin typeface="La Gioconda TT" pitchFamily="2" charset="0"/>
              <a:ea typeface="+mj-ea"/>
              <a:cs typeface="+mj-cs"/>
            </a:endParaRPr>
          </a:p>
        </p:txBody>
      </p:sp>
      <p:pic>
        <p:nvPicPr>
          <p:cNvPr id="8197" name="Grafik 9" descr="header_light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15888"/>
            <a:ext cx="91440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Inhaltsplatzhalter 9" descr="JCACMYK.pn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4211960" y="3356992"/>
            <a:ext cx="4727562" cy="936104"/>
          </a:xfrm>
        </p:spPr>
      </p:pic>
      <p:pic>
        <p:nvPicPr>
          <p:cNvPr id="11" name="Grafik 10" descr="JCACMYKBW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67544" y="1988840"/>
            <a:ext cx="3333750" cy="2857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Foliennummernplatzhalter 14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B7AF59B9-CDEF-4E06-A9F6-920446D94B19}" type="slidenum">
              <a:rPr/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/>
          </a:p>
        </p:txBody>
      </p:sp>
      <p:sp>
        <p:nvSpPr>
          <p:cNvPr id="9" name="Titel 1"/>
          <p:cNvSpPr txBox="1">
            <a:spLocks/>
          </p:cNvSpPr>
          <p:nvPr/>
        </p:nvSpPr>
        <p:spPr>
          <a:xfrm>
            <a:off x="684213" y="333375"/>
            <a:ext cx="8229600" cy="1143000"/>
          </a:xfrm>
          <a:prstGeom prst="rect">
            <a:avLst/>
          </a:prstGeom>
        </p:spPr>
        <p:txBody>
          <a:bodyPr anchor="ctr">
            <a:normAutofit fontScale="97500"/>
          </a:bodyPr>
          <a:lstStyle/>
          <a:p>
            <a:pPr marL="534988" indent="-534988" fontAlgn="auto">
              <a:spcAft>
                <a:spcPts val="0"/>
              </a:spcAft>
              <a:defRPr/>
            </a:pPr>
            <a:r>
              <a:rPr lang="de-DE" sz="4000" dirty="0" err="1" smtClean="0">
                <a:latin typeface="La Gioconda TT" pitchFamily="2" charset="0"/>
                <a:ea typeface="+mj-ea"/>
                <a:cs typeface="+mj-cs"/>
              </a:rPr>
              <a:t>Current</a:t>
            </a:r>
            <a:r>
              <a:rPr lang="de-DE" sz="4000" dirty="0" smtClean="0">
                <a:latin typeface="La Gioconda TT" pitchFamily="2" charset="0"/>
                <a:ea typeface="+mj-ea"/>
                <a:cs typeface="+mj-cs"/>
              </a:rPr>
              <a:t> Colors:</a:t>
            </a:r>
            <a:endParaRPr lang="de-DE" sz="4000" dirty="0">
              <a:latin typeface="La Gioconda TT" pitchFamily="2" charset="0"/>
              <a:ea typeface="+mj-ea"/>
              <a:cs typeface="+mj-cs"/>
            </a:endParaRPr>
          </a:p>
        </p:txBody>
      </p:sp>
      <p:pic>
        <p:nvPicPr>
          <p:cNvPr id="8197" name="Grafik 9" descr="header_light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15888"/>
            <a:ext cx="91440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feld 7"/>
          <p:cNvSpPr txBox="1"/>
          <p:nvPr/>
        </p:nvSpPr>
        <p:spPr>
          <a:xfrm>
            <a:off x="827584" y="2132856"/>
            <a:ext cx="66247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dirty="0" smtClean="0"/>
              <a:t>Blue: R: 49, G: 57, B: 174, A: 255</a:t>
            </a:r>
            <a:br>
              <a:rPr lang="en-US" dirty="0" smtClean="0"/>
            </a:br>
            <a:r>
              <a:rPr lang="en-US" dirty="0" smtClean="0"/>
              <a:t>Red: R: 221, G: 42, B: 43, A: 255</a:t>
            </a:r>
            <a:endParaRPr lang="de-DE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742950" indent="-742950" algn="l"/>
            <a:r>
              <a:rPr lang="de-DE" sz="3900" dirty="0" smtClean="0">
                <a:latin typeface="La Gioconda TT" pitchFamily="2" charset="0"/>
              </a:rPr>
              <a:t>Company</a:t>
            </a:r>
            <a:r>
              <a:rPr lang="de-DE" sz="4000" dirty="0" smtClean="0">
                <a:latin typeface="La Gioconda TT" pitchFamily="2" charset="0"/>
              </a:rPr>
              <a:t> &amp; </a:t>
            </a:r>
            <a:r>
              <a:rPr lang="de-DE" sz="4000" dirty="0" err="1" smtClean="0">
                <a:latin typeface="La Gioconda TT" pitchFamily="2" charset="0"/>
              </a:rPr>
              <a:t>Contacts</a:t>
            </a:r>
            <a:endParaRPr lang="de-DE" sz="4000" dirty="0" smtClean="0">
              <a:latin typeface="La Gioconda TT" pitchFamily="2" charset="0"/>
            </a:endParaRPr>
          </a:p>
        </p:txBody>
      </p:sp>
      <p:sp>
        <p:nvSpPr>
          <p:cNvPr id="17411" name="Foliennummernplatzhalter 14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35246CC-76C9-4D71-AB49-279044246F12}" type="slidenum">
              <a:rPr/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/>
          </a:p>
        </p:txBody>
      </p:sp>
      <p:sp>
        <p:nvSpPr>
          <p:cNvPr id="9" name="Textfeld 8"/>
          <p:cNvSpPr txBox="1"/>
          <p:nvPr/>
        </p:nvSpPr>
        <p:spPr>
          <a:xfrm>
            <a:off x="539750" y="1628775"/>
            <a:ext cx="5545138" cy="47085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 pitchFamily="34" charset="0"/>
              </a:rPr>
              <a:t>Thomas 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 pitchFamily="34" charset="0"/>
              </a:rPr>
              <a:t>Bömoser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 pitchFamily="34" charset="0"/>
              </a:rPr>
              <a:t>, CFA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 pitchFamily="34" charset="0"/>
              </a:rPr>
              <a:t>Founder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 pitchFamily="34" charset="0"/>
              </a:rPr>
              <a:t> &amp; CEO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 pitchFamily="34" charset="0"/>
              </a:rPr>
              <a:t>+49 157 31 65 08 07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 pitchFamily="34" charset="0"/>
                <a:hlinkClick r:id="rId2"/>
              </a:rPr>
              <a:t>thomas.boemoser@jc-analytics.com</a:t>
            </a: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cs typeface="Arial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cs typeface="Arial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 pitchFamily="34" charset="0"/>
              </a:rPr>
              <a:t>JC 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 pitchFamily="34" charset="0"/>
              </a:rPr>
              <a:t>Analytics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 pitchFamily="34" charset="0"/>
              </a:rPr>
              <a:t> GmbH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 pitchFamily="34" charset="0"/>
              </a:rPr>
              <a:t>Technologie- und Innovationszentrum (TIZ)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 pitchFamily="34" charset="0"/>
              </a:rPr>
              <a:t>Robert-Bosch-Straße 7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 pitchFamily="34" charset="0"/>
              </a:rPr>
              <a:t>D-64293 Darmstadt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 pitchFamily="34" charset="0"/>
                <a:hlinkClick r:id="rId3"/>
              </a:rPr>
              <a:t>www.jc-analytics.com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 pitchFamily="34" charset="0"/>
              </a:rPr>
              <a:t>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 pitchFamily="34" charset="0"/>
                <a:hlinkClick r:id="rId4"/>
              </a:rPr>
              <a:t>info@jc-analytics.com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 pitchFamily="34" charset="0"/>
              </a:rPr>
              <a:t>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de-DE" dirty="0">
              <a:solidFill>
                <a:srgbClr val="3139AE"/>
              </a:solidFill>
              <a:latin typeface="La Gioconda TT" pitchFamily="2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de-DE" dirty="0">
              <a:solidFill>
                <a:srgbClr val="3139AE"/>
              </a:solidFill>
              <a:latin typeface="+mn-lt"/>
              <a:cs typeface="+mn-cs"/>
            </a:endParaRPr>
          </a:p>
        </p:txBody>
      </p:sp>
      <p:pic>
        <p:nvPicPr>
          <p:cNvPr id="17413" name="Grafik 9" descr="Foto.JPG"/>
          <p:cNvPicPr>
            <a:picLocks noChangeAspect="1"/>
          </p:cNvPicPr>
          <p:nvPr/>
        </p:nvPicPr>
        <p:blipFill>
          <a:blip r:embed="rId5" cstate="print"/>
          <a:srcRect l="12984" t="2425" r="4243" b="29691"/>
          <a:stretch>
            <a:fillRect/>
          </a:stretch>
        </p:blipFill>
        <p:spPr bwMode="auto">
          <a:xfrm>
            <a:off x="6372225" y="1628775"/>
            <a:ext cx="2376488" cy="2609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4" name="Grafik 6" descr="header_light.jp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115888"/>
            <a:ext cx="91440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34925">
          <a:solidFill>
            <a:schemeClr val="tx1"/>
          </a:solidFill>
        </a:ln>
      </a:spPr>
      <a:bodyPr rtlCol="0" anchor="ctr"/>
      <a:lstStyle>
        <a:defPPr algn="ctr">
          <a:defRPr dirty="0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2225">
          <a:solidFill>
            <a:srgbClr val="3139AE"/>
          </a:solidFill>
          <a:prstDash val="sysDash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134</Words>
  <Application>Microsoft Office PowerPoint</Application>
  <PresentationFormat>Bildschirmpräsentation (4:3)</PresentationFormat>
  <Paragraphs>37</Paragraphs>
  <Slides>7</Slides>
  <Notes>1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7</vt:i4>
      </vt:variant>
    </vt:vector>
  </HeadingPairs>
  <TitlesOfParts>
    <vt:vector size="8" baseType="lpstr">
      <vt:lpstr>Larissa-Design</vt:lpstr>
      <vt:lpstr>Folie 1</vt:lpstr>
      <vt:lpstr>Folie 2</vt:lpstr>
      <vt:lpstr>Folie 3</vt:lpstr>
      <vt:lpstr>Folie 4</vt:lpstr>
      <vt:lpstr>Folie 5</vt:lpstr>
      <vt:lpstr>Folie 6</vt:lpstr>
      <vt:lpstr>Company &amp; Contacts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Tom</dc:creator>
  <cp:lastModifiedBy>Tom</cp:lastModifiedBy>
  <cp:revision>1064</cp:revision>
  <dcterms:created xsi:type="dcterms:W3CDTF">2012-03-31T19:42:32Z</dcterms:created>
  <dcterms:modified xsi:type="dcterms:W3CDTF">2013-01-24T11:11:17Z</dcterms:modified>
</cp:coreProperties>
</file>