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7" r:id="rId2"/>
    <p:sldId id="264" r:id="rId3"/>
    <p:sldId id="268" r:id="rId4"/>
    <p:sldId id="301" r:id="rId5"/>
    <p:sldId id="269" r:id="rId6"/>
    <p:sldId id="270" r:id="rId7"/>
    <p:sldId id="302" r:id="rId8"/>
    <p:sldId id="293" r:id="rId9"/>
    <p:sldId id="271" r:id="rId10"/>
    <p:sldId id="289" r:id="rId11"/>
    <p:sldId id="290" r:id="rId12"/>
    <p:sldId id="303" r:id="rId13"/>
    <p:sldId id="272" r:id="rId14"/>
    <p:sldId id="273" r:id="rId15"/>
    <p:sldId id="274" r:id="rId16"/>
    <p:sldId id="278" r:id="rId17"/>
    <p:sldId id="294" r:id="rId18"/>
    <p:sldId id="305" r:id="rId19"/>
    <p:sldId id="304" r:id="rId20"/>
    <p:sldId id="306" r:id="rId21"/>
    <p:sldId id="295" r:id="rId22"/>
    <p:sldId id="307" r:id="rId23"/>
    <p:sldId id="300" r:id="rId24"/>
    <p:sldId id="308" r:id="rId25"/>
    <p:sldId id="311" r:id="rId26"/>
    <p:sldId id="266" r:id="rId27"/>
    <p:sldId id="309" r:id="rId28"/>
    <p:sldId id="263" r:id="rId29"/>
  </p:sldIdLst>
  <p:sldSz cx="13004800" cy="9753600"/>
  <p:notesSz cx="6858000" cy="9144000"/>
  <p:defaultTextStyle>
    <a:lvl1pPr algn="ctr" defTabSz="584200">
      <a:defRPr sz="4200">
        <a:latin typeface="Gill Sans"/>
        <a:ea typeface="Gill Sans"/>
        <a:cs typeface="Gill Sans"/>
        <a:sym typeface="Gill Sans"/>
      </a:defRPr>
    </a:lvl1pPr>
    <a:lvl2pPr indent="342900" algn="ctr" defTabSz="584200">
      <a:defRPr sz="4200">
        <a:latin typeface="Gill Sans"/>
        <a:ea typeface="Gill Sans"/>
        <a:cs typeface="Gill Sans"/>
        <a:sym typeface="Gill Sans"/>
      </a:defRPr>
    </a:lvl2pPr>
    <a:lvl3pPr indent="685800" algn="ctr" defTabSz="584200">
      <a:defRPr sz="4200">
        <a:latin typeface="Gill Sans"/>
        <a:ea typeface="Gill Sans"/>
        <a:cs typeface="Gill Sans"/>
        <a:sym typeface="Gill Sans"/>
      </a:defRPr>
    </a:lvl3pPr>
    <a:lvl4pPr indent="1028700" algn="ctr" defTabSz="584200">
      <a:defRPr sz="4200">
        <a:latin typeface="Gill Sans"/>
        <a:ea typeface="Gill Sans"/>
        <a:cs typeface="Gill Sans"/>
        <a:sym typeface="Gill Sans"/>
      </a:defRPr>
    </a:lvl4pPr>
    <a:lvl5pPr indent="1371600" algn="ctr" defTabSz="584200">
      <a:defRPr sz="4200">
        <a:latin typeface="Gill Sans"/>
        <a:ea typeface="Gill Sans"/>
        <a:cs typeface="Gill Sans"/>
        <a:sym typeface="Gill Sans"/>
      </a:defRPr>
    </a:lvl5pPr>
    <a:lvl6pPr indent="1714500" algn="ctr" defTabSz="584200">
      <a:defRPr sz="4200">
        <a:latin typeface="Gill Sans"/>
        <a:ea typeface="Gill Sans"/>
        <a:cs typeface="Gill Sans"/>
        <a:sym typeface="Gill Sans"/>
      </a:defRPr>
    </a:lvl6pPr>
    <a:lvl7pPr indent="2057400" algn="ctr" defTabSz="584200">
      <a:defRPr sz="4200">
        <a:latin typeface="Gill Sans"/>
        <a:ea typeface="Gill Sans"/>
        <a:cs typeface="Gill Sans"/>
        <a:sym typeface="Gill Sans"/>
      </a:defRPr>
    </a:lvl7pPr>
    <a:lvl8pPr indent="2400300" algn="ctr" defTabSz="584200">
      <a:defRPr sz="4200">
        <a:latin typeface="Gill Sans"/>
        <a:ea typeface="Gill Sans"/>
        <a:cs typeface="Gill Sans"/>
        <a:sym typeface="Gill Sans"/>
      </a:defRPr>
    </a:lvl8pPr>
    <a:lvl9pPr indent="2743200" algn="ctr" defTabSz="584200">
      <a:defRPr sz="4200">
        <a:latin typeface="Gill Sans"/>
        <a:ea typeface="Gill Sans"/>
        <a:cs typeface="Gill Sans"/>
        <a:sym typeface="Gill Sans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0" d="100"/>
          <a:sy n="50" d="100"/>
        </p:scale>
        <p:origin x="1332" y="4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Relationship Id="rId4" Type="http://schemas.openxmlformats.org/officeDocument/2006/relationships/image" Target="../media/image13.jp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image" Target="../media/image17.jpg"/><Relationship Id="rId5" Type="http://schemas.openxmlformats.org/officeDocument/2006/relationships/image" Target="../media/image21.jpg"/><Relationship Id="rId4" Type="http://schemas.openxmlformats.org/officeDocument/2006/relationships/image" Target="../media/image20.jpe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Relationship Id="rId4" Type="http://schemas.openxmlformats.org/officeDocument/2006/relationships/image" Target="../media/image13.jp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image" Target="../media/image17.jpg"/><Relationship Id="rId5" Type="http://schemas.openxmlformats.org/officeDocument/2006/relationships/image" Target="../media/image21.jpg"/><Relationship Id="rId4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27EA82-D425-4745-A7D3-B11FD108E6FA}" type="doc">
      <dgm:prSet loTypeId="urn:microsoft.com/office/officeart/2005/8/layout/pyramid4" loCatId="relationship" qsTypeId="urn:microsoft.com/office/officeart/2005/8/quickstyle/simple2" qsCatId="simple" csTypeId="urn:microsoft.com/office/officeart/2005/8/colors/accent5_2" csCatId="accent5" phldr="1"/>
      <dgm:spPr/>
      <dgm:t>
        <a:bodyPr/>
        <a:lstStyle/>
        <a:p>
          <a:endParaRPr lang="en-CA"/>
        </a:p>
      </dgm:t>
    </dgm:pt>
    <dgm:pt modelId="{40B5F50C-C4AA-42F7-B0ED-C5CD85B1B6FD}">
      <dgm:prSet phldrT="[Text]" custT="1"/>
      <dgm:spPr>
        <a:solidFill>
          <a:schemeClr val="accent5">
            <a:hueOff val="0"/>
            <a:satOff val="0"/>
            <a:lumOff val="0"/>
            <a:alpha val="70000"/>
          </a:schemeClr>
        </a:solidFill>
      </dgm:spPr>
      <dgm:t>
        <a:bodyPr/>
        <a:lstStyle/>
        <a:p>
          <a:r>
            <a:rPr lang="en-CA" sz="2400" dirty="0" smtClean="0"/>
            <a:t>Market </a:t>
          </a:r>
        </a:p>
        <a:p>
          <a:r>
            <a:rPr lang="zh-CN" altLang="en-US" sz="2400" dirty="0" smtClean="0"/>
            <a:t>市场</a:t>
          </a:r>
          <a:endParaRPr lang="en-CA" sz="2400" dirty="0" smtClean="0"/>
        </a:p>
      </dgm:t>
    </dgm:pt>
    <dgm:pt modelId="{078EC474-7646-4CFB-94F2-D3E4049AFA45}" type="parTrans" cxnId="{CCE8A7E1-C448-4965-A58C-03288F1C26C6}">
      <dgm:prSet/>
      <dgm:spPr/>
      <dgm:t>
        <a:bodyPr/>
        <a:lstStyle/>
        <a:p>
          <a:endParaRPr lang="en-CA"/>
        </a:p>
      </dgm:t>
    </dgm:pt>
    <dgm:pt modelId="{50507023-B7FF-4014-8148-C53ECABFF331}" type="sibTrans" cxnId="{CCE8A7E1-C448-4965-A58C-03288F1C26C6}">
      <dgm:prSet/>
      <dgm:spPr/>
      <dgm:t>
        <a:bodyPr/>
        <a:lstStyle/>
        <a:p>
          <a:endParaRPr lang="en-CA"/>
        </a:p>
      </dgm:t>
    </dgm:pt>
    <dgm:pt modelId="{A13D9235-9F76-46A1-80EF-1008D140AB74}">
      <dgm:prSet phldrT="[Text]" custT="1"/>
      <dgm:spPr>
        <a:solidFill>
          <a:schemeClr val="accent5">
            <a:hueOff val="0"/>
            <a:satOff val="0"/>
            <a:lumOff val="0"/>
            <a:alpha val="70000"/>
          </a:schemeClr>
        </a:solidFill>
      </dgm:spPr>
      <dgm:t>
        <a:bodyPr/>
        <a:lstStyle/>
        <a:p>
          <a:r>
            <a:rPr lang="en-CA" sz="2200" dirty="0" smtClean="0"/>
            <a:t>Operation</a:t>
          </a:r>
          <a:r>
            <a:rPr lang="zh-CN" altLang="en-US" sz="2200" dirty="0" smtClean="0"/>
            <a:t>运作</a:t>
          </a:r>
          <a:endParaRPr lang="en-CA" sz="2200" dirty="0"/>
        </a:p>
      </dgm:t>
    </dgm:pt>
    <dgm:pt modelId="{E79F5E9D-FABA-47AF-A328-E3061A8CF21B}" type="parTrans" cxnId="{81EF0DC6-7FC2-451C-BAC9-29DE8BDC5DED}">
      <dgm:prSet/>
      <dgm:spPr/>
      <dgm:t>
        <a:bodyPr/>
        <a:lstStyle/>
        <a:p>
          <a:endParaRPr lang="en-CA"/>
        </a:p>
      </dgm:t>
    </dgm:pt>
    <dgm:pt modelId="{F6B92403-38E5-49AD-BEB0-97D0771FCB33}" type="sibTrans" cxnId="{81EF0DC6-7FC2-451C-BAC9-29DE8BDC5DED}">
      <dgm:prSet/>
      <dgm:spPr/>
      <dgm:t>
        <a:bodyPr/>
        <a:lstStyle/>
        <a:p>
          <a:endParaRPr lang="en-CA"/>
        </a:p>
      </dgm:t>
    </dgm:pt>
    <dgm:pt modelId="{5DEE914C-49D0-4945-A7EB-F1E28559B16D}">
      <dgm:prSet phldrT="[Text]" custT="1"/>
      <dgm:spPr>
        <a:solidFill>
          <a:schemeClr val="accent5">
            <a:hueOff val="0"/>
            <a:satOff val="0"/>
            <a:lumOff val="0"/>
            <a:alpha val="70000"/>
          </a:schemeClr>
        </a:solidFill>
      </dgm:spPr>
      <dgm:t>
        <a:bodyPr/>
        <a:lstStyle/>
        <a:p>
          <a:r>
            <a:rPr lang="en-CA" sz="2400" dirty="0" smtClean="0"/>
            <a:t>Finance   </a:t>
          </a:r>
          <a:r>
            <a:rPr lang="zh-CN" altLang="en-US" sz="2400" dirty="0" smtClean="0"/>
            <a:t>财务</a:t>
          </a:r>
          <a:endParaRPr lang="en-CA" sz="2400" dirty="0" smtClean="0"/>
        </a:p>
      </dgm:t>
    </dgm:pt>
    <dgm:pt modelId="{B3C9B26E-B339-40E6-81B2-B20FD004249C}" type="parTrans" cxnId="{8A2258FB-071C-462C-9ED3-69F48D8742EC}">
      <dgm:prSet/>
      <dgm:spPr/>
      <dgm:t>
        <a:bodyPr/>
        <a:lstStyle/>
        <a:p>
          <a:endParaRPr lang="en-CA"/>
        </a:p>
      </dgm:t>
    </dgm:pt>
    <dgm:pt modelId="{A2797B92-0CDA-455C-85C6-907F7745D5BF}" type="sibTrans" cxnId="{8A2258FB-071C-462C-9ED3-69F48D8742EC}">
      <dgm:prSet/>
      <dgm:spPr/>
      <dgm:t>
        <a:bodyPr/>
        <a:lstStyle/>
        <a:p>
          <a:endParaRPr lang="en-CA"/>
        </a:p>
      </dgm:t>
    </dgm:pt>
    <dgm:pt modelId="{BEAD48DE-6018-451E-878B-34BDBF8B2AAE}">
      <dgm:prSet phldrT="[Text]" custT="1"/>
      <dgm:spPr/>
      <dgm:t>
        <a:bodyPr/>
        <a:lstStyle/>
        <a:p>
          <a:r>
            <a:rPr lang="en-CA" sz="2400" dirty="0" smtClean="0"/>
            <a:t>ICA</a:t>
          </a:r>
          <a:br>
            <a:rPr lang="en-CA" sz="2400" dirty="0" smtClean="0"/>
          </a:br>
          <a:r>
            <a:rPr lang="en-CA" sz="2400" dirty="0" smtClean="0"/>
            <a:t>Platform</a:t>
          </a:r>
        </a:p>
        <a:p>
          <a:r>
            <a:rPr lang="en-US" altLang="zh-CN" sz="2400" dirty="0" smtClean="0"/>
            <a:t>ICA</a:t>
          </a:r>
          <a:r>
            <a:rPr lang="zh-CN" altLang="en-US" sz="2400" dirty="0" smtClean="0"/>
            <a:t>平台</a:t>
          </a:r>
          <a:endParaRPr lang="en-CA" sz="2400" dirty="0" smtClean="0"/>
        </a:p>
      </dgm:t>
    </dgm:pt>
    <dgm:pt modelId="{E7262CB2-47EB-48A5-A266-ECB424CF4CD7}" type="sibTrans" cxnId="{F8F83E68-172B-4185-A24D-8F448ECED4F9}">
      <dgm:prSet/>
      <dgm:spPr/>
      <dgm:t>
        <a:bodyPr/>
        <a:lstStyle/>
        <a:p>
          <a:endParaRPr lang="en-CA"/>
        </a:p>
      </dgm:t>
    </dgm:pt>
    <dgm:pt modelId="{10DBD835-A938-4578-8284-3B8A9D16D93F}" type="parTrans" cxnId="{F8F83E68-172B-4185-A24D-8F448ECED4F9}">
      <dgm:prSet/>
      <dgm:spPr/>
      <dgm:t>
        <a:bodyPr/>
        <a:lstStyle/>
        <a:p>
          <a:endParaRPr lang="en-CA"/>
        </a:p>
      </dgm:t>
    </dgm:pt>
    <dgm:pt modelId="{1D53901E-4062-4892-A33D-3D09D472FCBE}" type="pres">
      <dgm:prSet presAssocID="{9727EA82-D425-4745-A7D3-B11FD108E6FA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9DDC981E-4E91-4E76-9D52-57B28B91CCE4}" type="pres">
      <dgm:prSet presAssocID="{9727EA82-D425-4745-A7D3-B11FD108E6FA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B9C98558-5347-4A7F-8A66-B15439455CD2}" type="pres">
      <dgm:prSet presAssocID="{9727EA82-D425-4745-A7D3-B11FD108E6FA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ACF786E1-37DA-4CF7-A7EA-65A869E0059F}" type="pres">
      <dgm:prSet presAssocID="{9727EA82-D425-4745-A7D3-B11FD108E6FA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EDD19587-5CF1-4235-9968-3E372DC937DC}" type="pres">
      <dgm:prSet presAssocID="{9727EA82-D425-4745-A7D3-B11FD108E6FA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8C1A19BB-5D2B-479E-9B1B-61308DD04C24}" type="presOf" srcId="{40B5F50C-C4AA-42F7-B0ED-C5CD85B1B6FD}" destId="{9DDC981E-4E91-4E76-9D52-57B28B91CCE4}" srcOrd="0" destOrd="0" presId="urn:microsoft.com/office/officeart/2005/8/layout/pyramid4"/>
    <dgm:cxn modelId="{6C0941D9-AD78-44B3-931F-18BD2564F5AF}" type="presOf" srcId="{5DEE914C-49D0-4945-A7EB-F1E28559B16D}" destId="{B9C98558-5347-4A7F-8A66-B15439455CD2}" srcOrd="0" destOrd="0" presId="urn:microsoft.com/office/officeart/2005/8/layout/pyramid4"/>
    <dgm:cxn modelId="{81EF0DC6-7FC2-451C-BAC9-29DE8BDC5DED}" srcId="{9727EA82-D425-4745-A7D3-B11FD108E6FA}" destId="{A13D9235-9F76-46A1-80EF-1008D140AB74}" srcOrd="3" destOrd="0" parTransId="{E79F5E9D-FABA-47AF-A328-E3061A8CF21B}" sibTransId="{F6B92403-38E5-49AD-BEB0-97D0771FCB33}"/>
    <dgm:cxn modelId="{CCE8A7E1-C448-4965-A58C-03288F1C26C6}" srcId="{9727EA82-D425-4745-A7D3-B11FD108E6FA}" destId="{40B5F50C-C4AA-42F7-B0ED-C5CD85B1B6FD}" srcOrd="0" destOrd="0" parTransId="{078EC474-7646-4CFB-94F2-D3E4049AFA45}" sibTransId="{50507023-B7FF-4014-8148-C53ECABFF331}"/>
    <dgm:cxn modelId="{F8F83E68-172B-4185-A24D-8F448ECED4F9}" srcId="{9727EA82-D425-4745-A7D3-B11FD108E6FA}" destId="{BEAD48DE-6018-451E-878B-34BDBF8B2AAE}" srcOrd="2" destOrd="0" parTransId="{10DBD835-A938-4578-8284-3B8A9D16D93F}" sibTransId="{E7262CB2-47EB-48A5-A266-ECB424CF4CD7}"/>
    <dgm:cxn modelId="{78DDCDAA-1416-4CAC-933B-FA035EB7967D}" type="presOf" srcId="{BEAD48DE-6018-451E-878B-34BDBF8B2AAE}" destId="{ACF786E1-37DA-4CF7-A7EA-65A869E0059F}" srcOrd="0" destOrd="0" presId="urn:microsoft.com/office/officeart/2005/8/layout/pyramid4"/>
    <dgm:cxn modelId="{540289AB-F564-465F-82BB-D576A85FB672}" type="presOf" srcId="{9727EA82-D425-4745-A7D3-B11FD108E6FA}" destId="{1D53901E-4062-4892-A33D-3D09D472FCBE}" srcOrd="0" destOrd="0" presId="urn:microsoft.com/office/officeart/2005/8/layout/pyramid4"/>
    <dgm:cxn modelId="{E6CBC00D-BE5E-453C-B252-A9AEB8F2CD1D}" type="presOf" srcId="{A13D9235-9F76-46A1-80EF-1008D140AB74}" destId="{EDD19587-5CF1-4235-9968-3E372DC937DC}" srcOrd="0" destOrd="0" presId="urn:microsoft.com/office/officeart/2005/8/layout/pyramid4"/>
    <dgm:cxn modelId="{8A2258FB-071C-462C-9ED3-69F48D8742EC}" srcId="{9727EA82-D425-4745-A7D3-B11FD108E6FA}" destId="{5DEE914C-49D0-4945-A7EB-F1E28559B16D}" srcOrd="1" destOrd="0" parTransId="{B3C9B26E-B339-40E6-81B2-B20FD004249C}" sibTransId="{A2797B92-0CDA-455C-85C6-907F7745D5BF}"/>
    <dgm:cxn modelId="{D813B654-C9A6-47A8-9941-98D125D8CDBD}" type="presParOf" srcId="{1D53901E-4062-4892-A33D-3D09D472FCBE}" destId="{9DDC981E-4E91-4E76-9D52-57B28B91CCE4}" srcOrd="0" destOrd="0" presId="urn:microsoft.com/office/officeart/2005/8/layout/pyramid4"/>
    <dgm:cxn modelId="{2F27E99D-2501-476C-92E4-1A70CB69EDBA}" type="presParOf" srcId="{1D53901E-4062-4892-A33D-3D09D472FCBE}" destId="{B9C98558-5347-4A7F-8A66-B15439455CD2}" srcOrd="1" destOrd="0" presId="urn:microsoft.com/office/officeart/2005/8/layout/pyramid4"/>
    <dgm:cxn modelId="{8B6DFCE0-3C05-4EAA-90BE-6CC353454E5C}" type="presParOf" srcId="{1D53901E-4062-4892-A33D-3D09D472FCBE}" destId="{ACF786E1-37DA-4CF7-A7EA-65A869E0059F}" srcOrd="2" destOrd="0" presId="urn:microsoft.com/office/officeart/2005/8/layout/pyramid4"/>
    <dgm:cxn modelId="{F40EB73D-118D-4F5B-8E00-21B865FFDD5A}" type="presParOf" srcId="{1D53901E-4062-4892-A33D-3D09D472FCBE}" destId="{EDD19587-5CF1-4235-9968-3E372DC937DC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C361BF-4A68-4476-A89E-289D2C669249}" type="doc">
      <dgm:prSet loTypeId="urn:microsoft.com/office/officeart/2005/8/layout/cycle6" loCatId="relationship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CA"/>
        </a:p>
      </dgm:t>
    </dgm:pt>
    <dgm:pt modelId="{722128FC-AFDE-4736-BA18-E754F6F6ACD7}">
      <dgm:prSet phldrT="[Text]"/>
      <dgm:spPr/>
      <dgm:t>
        <a:bodyPr/>
        <a:lstStyle/>
        <a:p>
          <a:r>
            <a:rPr lang="en-US" dirty="0" smtClean="0"/>
            <a:t>Invest Canada Alliance</a:t>
          </a:r>
          <a:br>
            <a:rPr lang="en-US" dirty="0" smtClean="0"/>
          </a:br>
          <a:r>
            <a:rPr lang="zh-CN" altLang="en-US" dirty="0" smtClean="0"/>
            <a:t>投资加拿大协会</a:t>
          </a:r>
          <a:endParaRPr lang="en-CA" dirty="0"/>
        </a:p>
      </dgm:t>
    </dgm:pt>
    <dgm:pt modelId="{EBD14D9F-423E-4752-A6F3-93A25775F284}" type="parTrans" cxnId="{8C6C89D5-C56B-4724-8BD0-359816464435}">
      <dgm:prSet/>
      <dgm:spPr/>
      <dgm:t>
        <a:bodyPr/>
        <a:lstStyle/>
        <a:p>
          <a:endParaRPr lang="en-CA"/>
        </a:p>
      </dgm:t>
    </dgm:pt>
    <dgm:pt modelId="{F6541D66-AA25-4163-BDA8-1A91BA1A5665}" type="sibTrans" cxnId="{8C6C89D5-C56B-4724-8BD0-359816464435}">
      <dgm:prSet/>
      <dgm:spPr/>
      <dgm:t>
        <a:bodyPr/>
        <a:lstStyle/>
        <a:p>
          <a:endParaRPr lang="en-CA"/>
        </a:p>
      </dgm:t>
    </dgm:pt>
    <dgm:pt modelId="{B1963111-2B08-4F1F-83B7-19D77BC9B2E8}">
      <dgm:prSet phldrT="[Text]"/>
      <dgm:spPr/>
      <dgm:t>
        <a:bodyPr/>
        <a:lstStyle/>
        <a:p>
          <a:r>
            <a:rPr lang="en-US" dirty="0" smtClean="0"/>
            <a:t>Chinese Governments</a:t>
          </a:r>
          <a:br>
            <a:rPr lang="en-US" dirty="0" smtClean="0"/>
          </a:br>
          <a:r>
            <a:rPr lang="zh-CN" altLang="en-US" dirty="0" smtClean="0"/>
            <a:t>中国政府部门及招商机构</a:t>
          </a:r>
          <a:endParaRPr lang="en-CA" dirty="0"/>
        </a:p>
      </dgm:t>
    </dgm:pt>
    <dgm:pt modelId="{4745EF87-F5EB-4EFE-91B5-4FA02743E9B2}" type="parTrans" cxnId="{9F93AA3F-A03E-4A49-89EA-349A3D774F19}">
      <dgm:prSet/>
      <dgm:spPr/>
      <dgm:t>
        <a:bodyPr/>
        <a:lstStyle/>
        <a:p>
          <a:endParaRPr lang="en-CA"/>
        </a:p>
      </dgm:t>
    </dgm:pt>
    <dgm:pt modelId="{FDB3BF8D-E28F-4996-8E90-B9C45FFF513A}" type="sibTrans" cxnId="{9F93AA3F-A03E-4A49-89EA-349A3D774F19}">
      <dgm:prSet/>
      <dgm:spPr/>
      <dgm:t>
        <a:bodyPr/>
        <a:lstStyle/>
        <a:p>
          <a:endParaRPr lang="en-CA"/>
        </a:p>
      </dgm:t>
    </dgm:pt>
    <dgm:pt modelId="{503ACCE1-DB8C-4FEA-9333-847CE1565B2E}">
      <dgm:prSet phldrT="[Text]"/>
      <dgm:spPr/>
      <dgm:t>
        <a:bodyPr/>
        <a:lstStyle/>
        <a:p>
          <a:r>
            <a:rPr lang="en-US" dirty="0" smtClean="0"/>
            <a:t>Canadian Governments</a:t>
          </a:r>
          <a:br>
            <a:rPr lang="en-US" dirty="0" smtClean="0"/>
          </a:br>
          <a:r>
            <a:rPr lang="zh-CN" altLang="en-US" dirty="0" smtClean="0"/>
            <a:t>加拿大政府及招商机构</a:t>
          </a:r>
          <a:endParaRPr lang="en-CA" dirty="0"/>
        </a:p>
      </dgm:t>
    </dgm:pt>
    <dgm:pt modelId="{37AFD2FB-35D2-4AD0-B3C3-11706C0A24C0}" type="parTrans" cxnId="{4A996C68-F03C-4FB8-BFCE-C4FDB2763A35}">
      <dgm:prSet/>
      <dgm:spPr/>
      <dgm:t>
        <a:bodyPr/>
        <a:lstStyle/>
        <a:p>
          <a:endParaRPr lang="en-CA"/>
        </a:p>
      </dgm:t>
    </dgm:pt>
    <dgm:pt modelId="{092BF5EC-8486-4F8F-8C8F-BD7BAFBE65A1}" type="sibTrans" cxnId="{4A996C68-F03C-4FB8-BFCE-C4FDB2763A35}">
      <dgm:prSet/>
      <dgm:spPr/>
      <dgm:t>
        <a:bodyPr/>
        <a:lstStyle/>
        <a:p>
          <a:endParaRPr lang="en-CA"/>
        </a:p>
      </dgm:t>
    </dgm:pt>
    <dgm:pt modelId="{198B8142-768E-481C-B6AA-F913B17BB615}">
      <dgm:prSet phldrT="[Text]"/>
      <dgm:spPr/>
      <dgm:t>
        <a:bodyPr/>
        <a:lstStyle/>
        <a:p>
          <a:r>
            <a:rPr lang="en-US" dirty="0" smtClean="0"/>
            <a:t>Chinese Businesses</a:t>
          </a:r>
          <a:br>
            <a:rPr lang="en-US" dirty="0" smtClean="0"/>
          </a:br>
          <a:r>
            <a:rPr lang="zh-CN" altLang="en-US" dirty="0" smtClean="0"/>
            <a:t>中国企业</a:t>
          </a:r>
          <a:endParaRPr lang="en-CA" dirty="0"/>
        </a:p>
      </dgm:t>
    </dgm:pt>
    <dgm:pt modelId="{A8AA8144-22AC-46FA-B876-B75BD413B2E2}" type="parTrans" cxnId="{90151899-5E21-41D8-86C0-ABB3232632EC}">
      <dgm:prSet/>
      <dgm:spPr/>
      <dgm:t>
        <a:bodyPr/>
        <a:lstStyle/>
        <a:p>
          <a:endParaRPr lang="en-CA"/>
        </a:p>
      </dgm:t>
    </dgm:pt>
    <dgm:pt modelId="{46DBEE3B-BC9D-43B7-8E6D-D51916470F5A}" type="sibTrans" cxnId="{90151899-5E21-41D8-86C0-ABB3232632EC}">
      <dgm:prSet/>
      <dgm:spPr/>
      <dgm:t>
        <a:bodyPr/>
        <a:lstStyle/>
        <a:p>
          <a:endParaRPr lang="en-CA"/>
        </a:p>
      </dgm:t>
    </dgm:pt>
    <dgm:pt modelId="{A3DDFD59-2CCA-49F0-808A-9EC03527F4C5}">
      <dgm:prSet phldrT="[Text]"/>
      <dgm:spPr/>
      <dgm:t>
        <a:bodyPr/>
        <a:lstStyle/>
        <a:p>
          <a:r>
            <a:rPr lang="en-US" dirty="0" smtClean="0"/>
            <a:t>Chinese Business Parks</a:t>
          </a:r>
        </a:p>
        <a:p>
          <a:r>
            <a:rPr lang="zh-CN" altLang="en-US" dirty="0" smtClean="0"/>
            <a:t>中国园区开发商</a:t>
          </a:r>
          <a:endParaRPr lang="en-CA" dirty="0"/>
        </a:p>
      </dgm:t>
    </dgm:pt>
    <dgm:pt modelId="{8198D7DB-842C-47AC-A442-F548CDAB584E}" type="parTrans" cxnId="{5B8E5E49-3856-4013-8008-A7056E19AD69}">
      <dgm:prSet/>
      <dgm:spPr/>
      <dgm:t>
        <a:bodyPr/>
        <a:lstStyle/>
        <a:p>
          <a:endParaRPr lang="en-CA"/>
        </a:p>
      </dgm:t>
    </dgm:pt>
    <dgm:pt modelId="{3ADE97DC-64B7-4C17-92E4-1AA979D73D80}" type="sibTrans" cxnId="{5B8E5E49-3856-4013-8008-A7056E19AD69}">
      <dgm:prSet/>
      <dgm:spPr/>
      <dgm:t>
        <a:bodyPr/>
        <a:lstStyle/>
        <a:p>
          <a:endParaRPr lang="en-CA"/>
        </a:p>
      </dgm:t>
    </dgm:pt>
    <dgm:pt modelId="{F2432480-75AB-425D-818B-6BBE59456E99}">
      <dgm:prSet phldrT="[Text]"/>
      <dgm:spPr/>
      <dgm:t>
        <a:bodyPr/>
        <a:lstStyle/>
        <a:p>
          <a:r>
            <a:rPr lang="en-US" dirty="0" smtClean="0"/>
            <a:t>Canadian Businesses</a:t>
          </a:r>
          <a:br>
            <a:rPr lang="en-US" dirty="0" smtClean="0"/>
          </a:br>
          <a:r>
            <a:rPr lang="zh-CN" altLang="en-US" dirty="0" smtClean="0"/>
            <a:t>加拿大企业</a:t>
          </a:r>
          <a:endParaRPr lang="en-CA" dirty="0"/>
        </a:p>
      </dgm:t>
    </dgm:pt>
    <dgm:pt modelId="{36978991-80CC-4FAB-82C4-063238837BBA}" type="parTrans" cxnId="{C194F0AB-BC81-4F54-AAC3-D7F19FCFBD71}">
      <dgm:prSet/>
      <dgm:spPr/>
      <dgm:t>
        <a:bodyPr/>
        <a:lstStyle/>
        <a:p>
          <a:endParaRPr lang="en-CA"/>
        </a:p>
      </dgm:t>
    </dgm:pt>
    <dgm:pt modelId="{40D01AAA-A5A7-4B8D-83FF-1DF666C14B4D}" type="sibTrans" cxnId="{C194F0AB-BC81-4F54-AAC3-D7F19FCFBD71}">
      <dgm:prSet/>
      <dgm:spPr/>
      <dgm:t>
        <a:bodyPr/>
        <a:lstStyle/>
        <a:p>
          <a:endParaRPr lang="en-CA"/>
        </a:p>
      </dgm:t>
    </dgm:pt>
    <dgm:pt modelId="{FA191704-C213-4811-BB64-8668B26A9093}">
      <dgm:prSet phldrT="[Text]"/>
      <dgm:spPr/>
      <dgm:t>
        <a:bodyPr/>
        <a:lstStyle/>
        <a:p>
          <a:r>
            <a:rPr lang="en-US" dirty="0" smtClean="0"/>
            <a:t>Canadian Business Parks</a:t>
          </a:r>
          <a:br>
            <a:rPr lang="en-US" dirty="0" smtClean="0"/>
          </a:br>
          <a:r>
            <a:rPr lang="zh-CN" altLang="en-US" dirty="0" smtClean="0"/>
            <a:t>加拿大园区开发商</a:t>
          </a:r>
          <a:endParaRPr lang="en-CA" dirty="0"/>
        </a:p>
      </dgm:t>
    </dgm:pt>
    <dgm:pt modelId="{4F6A1588-5B62-4C18-AE1E-E5E7E3A37770}" type="parTrans" cxnId="{ED43352A-1931-47B9-9E1D-BCFC76BE291F}">
      <dgm:prSet/>
      <dgm:spPr/>
      <dgm:t>
        <a:bodyPr/>
        <a:lstStyle/>
        <a:p>
          <a:endParaRPr lang="en-CA"/>
        </a:p>
      </dgm:t>
    </dgm:pt>
    <dgm:pt modelId="{DB71D529-A9EF-445B-B72E-E0C655882746}" type="sibTrans" cxnId="{ED43352A-1931-47B9-9E1D-BCFC76BE291F}">
      <dgm:prSet/>
      <dgm:spPr/>
      <dgm:t>
        <a:bodyPr/>
        <a:lstStyle/>
        <a:p>
          <a:endParaRPr lang="en-CA"/>
        </a:p>
      </dgm:t>
    </dgm:pt>
    <dgm:pt modelId="{7111D739-B141-46F3-B666-BAE6A06D8985}" type="pres">
      <dgm:prSet presAssocID="{6AC361BF-4A68-4476-A89E-289D2C66924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FF51A8A9-3094-4F8F-B108-9BDAADFF51D5}" type="pres">
      <dgm:prSet presAssocID="{722128FC-AFDE-4736-BA18-E754F6F6ACD7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521CCCC1-4C7C-45D4-8005-459766764E41}" type="pres">
      <dgm:prSet presAssocID="{722128FC-AFDE-4736-BA18-E754F6F6ACD7}" presName="spNode" presStyleCnt="0"/>
      <dgm:spPr/>
    </dgm:pt>
    <dgm:pt modelId="{E226BC6C-D5C0-4FA4-9D07-F26AC1B86C34}" type="pres">
      <dgm:prSet presAssocID="{F6541D66-AA25-4163-BDA8-1A91BA1A5665}" presName="sibTrans" presStyleLbl="sibTrans1D1" presStyleIdx="0" presStyleCnt="7"/>
      <dgm:spPr/>
      <dgm:t>
        <a:bodyPr/>
        <a:lstStyle/>
        <a:p>
          <a:endParaRPr lang="en-CA"/>
        </a:p>
      </dgm:t>
    </dgm:pt>
    <dgm:pt modelId="{A44B04C6-311B-4D36-AACF-4669F49E181A}" type="pres">
      <dgm:prSet presAssocID="{B1963111-2B08-4F1F-83B7-19D77BC9B2E8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ACCDC847-EC2F-4F23-B65A-36C8293BC61F}" type="pres">
      <dgm:prSet presAssocID="{B1963111-2B08-4F1F-83B7-19D77BC9B2E8}" presName="spNode" presStyleCnt="0"/>
      <dgm:spPr/>
    </dgm:pt>
    <dgm:pt modelId="{DD6BE520-A82B-45C8-A4EE-0ED99FDB196E}" type="pres">
      <dgm:prSet presAssocID="{FDB3BF8D-E28F-4996-8E90-B9C45FFF513A}" presName="sibTrans" presStyleLbl="sibTrans1D1" presStyleIdx="1" presStyleCnt="7"/>
      <dgm:spPr/>
      <dgm:t>
        <a:bodyPr/>
        <a:lstStyle/>
        <a:p>
          <a:endParaRPr lang="en-CA"/>
        </a:p>
      </dgm:t>
    </dgm:pt>
    <dgm:pt modelId="{FD30B11B-5D61-49B5-8097-40D0B2FB2C65}" type="pres">
      <dgm:prSet presAssocID="{503ACCE1-DB8C-4FEA-9333-847CE1565B2E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36D4311F-5649-4417-9F56-E63F0CFD1212}" type="pres">
      <dgm:prSet presAssocID="{503ACCE1-DB8C-4FEA-9333-847CE1565B2E}" presName="spNode" presStyleCnt="0"/>
      <dgm:spPr/>
    </dgm:pt>
    <dgm:pt modelId="{D206802A-F648-48E9-8DB2-B43F3A210EBC}" type="pres">
      <dgm:prSet presAssocID="{092BF5EC-8486-4F8F-8C8F-BD7BAFBE65A1}" presName="sibTrans" presStyleLbl="sibTrans1D1" presStyleIdx="2" presStyleCnt="7"/>
      <dgm:spPr/>
      <dgm:t>
        <a:bodyPr/>
        <a:lstStyle/>
        <a:p>
          <a:endParaRPr lang="en-CA"/>
        </a:p>
      </dgm:t>
    </dgm:pt>
    <dgm:pt modelId="{BFD767BB-265D-4622-998E-DDCC67E8E798}" type="pres">
      <dgm:prSet presAssocID="{198B8142-768E-481C-B6AA-F913B17BB615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D1BC1B36-4250-42B6-BA24-B9B279CCC8CE}" type="pres">
      <dgm:prSet presAssocID="{198B8142-768E-481C-B6AA-F913B17BB615}" presName="spNode" presStyleCnt="0"/>
      <dgm:spPr/>
    </dgm:pt>
    <dgm:pt modelId="{704A3BED-F733-4059-99B5-F9674C3671B0}" type="pres">
      <dgm:prSet presAssocID="{46DBEE3B-BC9D-43B7-8E6D-D51916470F5A}" presName="sibTrans" presStyleLbl="sibTrans1D1" presStyleIdx="3" presStyleCnt="7"/>
      <dgm:spPr/>
      <dgm:t>
        <a:bodyPr/>
        <a:lstStyle/>
        <a:p>
          <a:endParaRPr lang="en-CA"/>
        </a:p>
      </dgm:t>
    </dgm:pt>
    <dgm:pt modelId="{8398051B-AA9C-4609-A72E-2C98DA6907B7}" type="pres">
      <dgm:prSet presAssocID="{F2432480-75AB-425D-818B-6BBE59456E99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F369EA8F-F945-44EB-AAB5-28D919AC8009}" type="pres">
      <dgm:prSet presAssocID="{F2432480-75AB-425D-818B-6BBE59456E99}" presName="spNode" presStyleCnt="0"/>
      <dgm:spPr/>
    </dgm:pt>
    <dgm:pt modelId="{293F11B3-57D3-4C2E-B4F1-D8C56D7E61DB}" type="pres">
      <dgm:prSet presAssocID="{40D01AAA-A5A7-4B8D-83FF-1DF666C14B4D}" presName="sibTrans" presStyleLbl="sibTrans1D1" presStyleIdx="4" presStyleCnt="7"/>
      <dgm:spPr/>
      <dgm:t>
        <a:bodyPr/>
        <a:lstStyle/>
        <a:p>
          <a:endParaRPr lang="en-CA"/>
        </a:p>
      </dgm:t>
    </dgm:pt>
    <dgm:pt modelId="{A5FA2ADB-746C-4774-8BAD-FB9991B9A061}" type="pres">
      <dgm:prSet presAssocID="{A3DDFD59-2CCA-49F0-808A-9EC03527F4C5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AB6AA1E3-910A-4978-9A71-F62E87C4CF93}" type="pres">
      <dgm:prSet presAssocID="{A3DDFD59-2CCA-49F0-808A-9EC03527F4C5}" presName="spNode" presStyleCnt="0"/>
      <dgm:spPr/>
    </dgm:pt>
    <dgm:pt modelId="{5AC1B089-7FCF-499E-AEFA-DCB7DE524839}" type="pres">
      <dgm:prSet presAssocID="{3ADE97DC-64B7-4C17-92E4-1AA979D73D80}" presName="sibTrans" presStyleLbl="sibTrans1D1" presStyleIdx="5" presStyleCnt="7"/>
      <dgm:spPr/>
      <dgm:t>
        <a:bodyPr/>
        <a:lstStyle/>
        <a:p>
          <a:endParaRPr lang="en-CA"/>
        </a:p>
      </dgm:t>
    </dgm:pt>
    <dgm:pt modelId="{519C9DDD-1536-4C1E-8FC5-248FD66A6BFD}" type="pres">
      <dgm:prSet presAssocID="{FA191704-C213-4811-BB64-8668B26A9093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EC85361B-7949-4625-8879-79B220B36AF7}" type="pres">
      <dgm:prSet presAssocID="{FA191704-C213-4811-BB64-8668B26A9093}" presName="spNode" presStyleCnt="0"/>
      <dgm:spPr/>
    </dgm:pt>
    <dgm:pt modelId="{FC16BDA2-E5E7-4068-86E2-42AE9EDBD6C2}" type="pres">
      <dgm:prSet presAssocID="{DB71D529-A9EF-445B-B72E-E0C655882746}" presName="sibTrans" presStyleLbl="sibTrans1D1" presStyleIdx="6" presStyleCnt="7"/>
      <dgm:spPr/>
      <dgm:t>
        <a:bodyPr/>
        <a:lstStyle/>
        <a:p>
          <a:endParaRPr lang="en-CA"/>
        </a:p>
      </dgm:t>
    </dgm:pt>
  </dgm:ptLst>
  <dgm:cxnLst>
    <dgm:cxn modelId="{6DA37130-BF01-49CA-8B34-54CB10911FEB}" type="presOf" srcId="{FDB3BF8D-E28F-4996-8E90-B9C45FFF513A}" destId="{DD6BE520-A82B-45C8-A4EE-0ED99FDB196E}" srcOrd="0" destOrd="0" presId="urn:microsoft.com/office/officeart/2005/8/layout/cycle6"/>
    <dgm:cxn modelId="{ED43352A-1931-47B9-9E1D-BCFC76BE291F}" srcId="{6AC361BF-4A68-4476-A89E-289D2C669249}" destId="{FA191704-C213-4811-BB64-8668B26A9093}" srcOrd="6" destOrd="0" parTransId="{4F6A1588-5B62-4C18-AE1E-E5E7E3A37770}" sibTransId="{DB71D529-A9EF-445B-B72E-E0C655882746}"/>
    <dgm:cxn modelId="{D9448A21-2567-4377-86CB-D8809AEA0316}" type="presOf" srcId="{3ADE97DC-64B7-4C17-92E4-1AA979D73D80}" destId="{5AC1B089-7FCF-499E-AEFA-DCB7DE524839}" srcOrd="0" destOrd="0" presId="urn:microsoft.com/office/officeart/2005/8/layout/cycle6"/>
    <dgm:cxn modelId="{90151899-5E21-41D8-86C0-ABB3232632EC}" srcId="{6AC361BF-4A68-4476-A89E-289D2C669249}" destId="{198B8142-768E-481C-B6AA-F913B17BB615}" srcOrd="3" destOrd="0" parTransId="{A8AA8144-22AC-46FA-B876-B75BD413B2E2}" sibTransId="{46DBEE3B-BC9D-43B7-8E6D-D51916470F5A}"/>
    <dgm:cxn modelId="{891A10FA-3218-473C-9015-EA3021D0C187}" type="presOf" srcId="{B1963111-2B08-4F1F-83B7-19D77BC9B2E8}" destId="{A44B04C6-311B-4D36-AACF-4669F49E181A}" srcOrd="0" destOrd="0" presId="urn:microsoft.com/office/officeart/2005/8/layout/cycle6"/>
    <dgm:cxn modelId="{5B8E5E49-3856-4013-8008-A7056E19AD69}" srcId="{6AC361BF-4A68-4476-A89E-289D2C669249}" destId="{A3DDFD59-2CCA-49F0-808A-9EC03527F4C5}" srcOrd="5" destOrd="0" parTransId="{8198D7DB-842C-47AC-A442-F548CDAB584E}" sibTransId="{3ADE97DC-64B7-4C17-92E4-1AA979D73D80}"/>
    <dgm:cxn modelId="{031DEA89-BF65-4E23-A798-FB9F654537C9}" type="presOf" srcId="{F6541D66-AA25-4163-BDA8-1A91BA1A5665}" destId="{E226BC6C-D5C0-4FA4-9D07-F26AC1B86C34}" srcOrd="0" destOrd="0" presId="urn:microsoft.com/office/officeart/2005/8/layout/cycle6"/>
    <dgm:cxn modelId="{8E593878-5AAB-4609-8CCF-0E490ADCA81D}" type="presOf" srcId="{A3DDFD59-2CCA-49F0-808A-9EC03527F4C5}" destId="{A5FA2ADB-746C-4774-8BAD-FB9991B9A061}" srcOrd="0" destOrd="0" presId="urn:microsoft.com/office/officeart/2005/8/layout/cycle6"/>
    <dgm:cxn modelId="{5864B4A1-2F8E-4F52-834B-C78D01C7C463}" type="presOf" srcId="{503ACCE1-DB8C-4FEA-9333-847CE1565B2E}" destId="{FD30B11B-5D61-49B5-8097-40D0B2FB2C65}" srcOrd="0" destOrd="0" presId="urn:microsoft.com/office/officeart/2005/8/layout/cycle6"/>
    <dgm:cxn modelId="{E0310638-732D-4DE8-AB02-86E922922F0E}" type="presOf" srcId="{40D01AAA-A5A7-4B8D-83FF-1DF666C14B4D}" destId="{293F11B3-57D3-4C2E-B4F1-D8C56D7E61DB}" srcOrd="0" destOrd="0" presId="urn:microsoft.com/office/officeart/2005/8/layout/cycle6"/>
    <dgm:cxn modelId="{185DEC92-556D-4E0A-A124-621E657A707C}" type="presOf" srcId="{722128FC-AFDE-4736-BA18-E754F6F6ACD7}" destId="{FF51A8A9-3094-4F8F-B108-9BDAADFF51D5}" srcOrd="0" destOrd="0" presId="urn:microsoft.com/office/officeart/2005/8/layout/cycle6"/>
    <dgm:cxn modelId="{A0B17525-B0E3-414B-A557-F63EE62EBB65}" type="presOf" srcId="{198B8142-768E-481C-B6AA-F913B17BB615}" destId="{BFD767BB-265D-4622-998E-DDCC67E8E798}" srcOrd="0" destOrd="0" presId="urn:microsoft.com/office/officeart/2005/8/layout/cycle6"/>
    <dgm:cxn modelId="{F55FB4B2-3B2B-48F2-9816-5AADAB88686E}" type="presOf" srcId="{092BF5EC-8486-4F8F-8C8F-BD7BAFBE65A1}" destId="{D206802A-F648-48E9-8DB2-B43F3A210EBC}" srcOrd="0" destOrd="0" presId="urn:microsoft.com/office/officeart/2005/8/layout/cycle6"/>
    <dgm:cxn modelId="{C194F0AB-BC81-4F54-AAC3-D7F19FCFBD71}" srcId="{6AC361BF-4A68-4476-A89E-289D2C669249}" destId="{F2432480-75AB-425D-818B-6BBE59456E99}" srcOrd="4" destOrd="0" parTransId="{36978991-80CC-4FAB-82C4-063238837BBA}" sibTransId="{40D01AAA-A5A7-4B8D-83FF-1DF666C14B4D}"/>
    <dgm:cxn modelId="{20FDD2BF-3404-43AC-B8A4-37E8D4B5A0F4}" type="presOf" srcId="{FA191704-C213-4811-BB64-8668B26A9093}" destId="{519C9DDD-1536-4C1E-8FC5-248FD66A6BFD}" srcOrd="0" destOrd="0" presId="urn:microsoft.com/office/officeart/2005/8/layout/cycle6"/>
    <dgm:cxn modelId="{2BF7611F-9EC4-466F-9D72-58C2DDEE33FA}" type="presOf" srcId="{F2432480-75AB-425D-818B-6BBE59456E99}" destId="{8398051B-AA9C-4609-A72E-2C98DA6907B7}" srcOrd="0" destOrd="0" presId="urn:microsoft.com/office/officeart/2005/8/layout/cycle6"/>
    <dgm:cxn modelId="{F73862EA-834D-4CDA-A2A4-73743BA99B3B}" type="presOf" srcId="{DB71D529-A9EF-445B-B72E-E0C655882746}" destId="{FC16BDA2-E5E7-4068-86E2-42AE9EDBD6C2}" srcOrd="0" destOrd="0" presId="urn:microsoft.com/office/officeart/2005/8/layout/cycle6"/>
    <dgm:cxn modelId="{4A996C68-F03C-4FB8-BFCE-C4FDB2763A35}" srcId="{6AC361BF-4A68-4476-A89E-289D2C669249}" destId="{503ACCE1-DB8C-4FEA-9333-847CE1565B2E}" srcOrd="2" destOrd="0" parTransId="{37AFD2FB-35D2-4AD0-B3C3-11706C0A24C0}" sibTransId="{092BF5EC-8486-4F8F-8C8F-BD7BAFBE65A1}"/>
    <dgm:cxn modelId="{451A9742-DA1B-433D-819B-80E64DC892A0}" type="presOf" srcId="{46DBEE3B-BC9D-43B7-8E6D-D51916470F5A}" destId="{704A3BED-F733-4059-99B5-F9674C3671B0}" srcOrd="0" destOrd="0" presId="urn:microsoft.com/office/officeart/2005/8/layout/cycle6"/>
    <dgm:cxn modelId="{F6796B46-DB9A-48A4-845D-D13574AC21A5}" type="presOf" srcId="{6AC361BF-4A68-4476-A89E-289D2C669249}" destId="{7111D739-B141-46F3-B666-BAE6A06D8985}" srcOrd="0" destOrd="0" presId="urn:microsoft.com/office/officeart/2005/8/layout/cycle6"/>
    <dgm:cxn modelId="{8C6C89D5-C56B-4724-8BD0-359816464435}" srcId="{6AC361BF-4A68-4476-A89E-289D2C669249}" destId="{722128FC-AFDE-4736-BA18-E754F6F6ACD7}" srcOrd="0" destOrd="0" parTransId="{EBD14D9F-423E-4752-A6F3-93A25775F284}" sibTransId="{F6541D66-AA25-4163-BDA8-1A91BA1A5665}"/>
    <dgm:cxn modelId="{9F93AA3F-A03E-4A49-89EA-349A3D774F19}" srcId="{6AC361BF-4A68-4476-A89E-289D2C669249}" destId="{B1963111-2B08-4F1F-83B7-19D77BC9B2E8}" srcOrd="1" destOrd="0" parTransId="{4745EF87-F5EB-4EFE-91B5-4FA02743E9B2}" sibTransId="{FDB3BF8D-E28F-4996-8E90-B9C45FFF513A}"/>
    <dgm:cxn modelId="{B4729DB7-80E5-49BF-B87B-29C3FE1450B5}" type="presParOf" srcId="{7111D739-B141-46F3-B666-BAE6A06D8985}" destId="{FF51A8A9-3094-4F8F-B108-9BDAADFF51D5}" srcOrd="0" destOrd="0" presId="urn:microsoft.com/office/officeart/2005/8/layout/cycle6"/>
    <dgm:cxn modelId="{D4BCDF84-28A5-4A6A-8874-F96E9B074869}" type="presParOf" srcId="{7111D739-B141-46F3-B666-BAE6A06D8985}" destId="{521CCCC1-4C7C-45D4-8005-459766764E41}" srcOrd="1" destOrd="0" presId="urn:microsoft.com/office/officeart/2005/8/layout/cycle6"/>
    <dgm:cxn modelId="{94649B87-A1AF-459D-A239-3108EFAB69CC}" type="presParOf" srcId="{7111D739-B141-46F3-B666-BAE6A06D8985}" destId="{E226BC6C-D5C0-4FA4-9D07-F26AC1B86C34}" srcOrd="2" destOrd="0" presId="urn:microsoft.com/office/officeart/2005/8/layout/cycle6"/>
    <dgm:cxn modelId="{F083B51C-69E7-4C34-B11B-BBE54CC61BFB}" type="presParOf" srcId="{7111D739-B141-46F3-B666-BAE6A06D8985}" destId="{A44B04C6-311B-4D36-AACF-4669F49E181A}" srcOrd="3" destOrd="0" presId="urn:microsoft.com/office/officeart/2005/8/layout/cycle6"/>
    <dgm:cxn modelId="{4231D0CC-FBAB-4244-961A-DF641364DBF4}" type="presParOf" srcId="{7111D739-B141-46F3-B666-BAE6A06D8985}" destId="{ACCDC847-EC2F-4F23-B65A-36C8293BC61F}" srcOrd="4" destOrd="0" presId="urn:microsoft.com/office/officeart/2005/8/layout/cycle6"/>
    <dgm:cxn modelId="{4AEB3298-7148-440D-B4AF-D1060CD48917}" type="presParOf" srcId="{7111D739-B141-46F3-B666-BAE6A06D8985}" destId="{DD6BE520-A82B-45C8-A4EE-0ED99FDB196E}" srcOrd="5" destOrd="0" presId="urn:microsoft.com/office/officeart/2005/8/layout/cycle6"/>
    <dgm:cxn modelId="{CF5C1207-4450-4442-9431-8B872F9A2607}" type="presParOf" srcId="{7111D739-B141-46F3-B666-BAE6A06D8985}" destId="{FD30B11B-5D61-49B5-8097-40D0B2FB2C65}" srcOrd="6" destOrd="0" presId="urn:microsoft.com/office/officeart/2005/8/layout/cycle6"/>
    <dgm:cxn modelId="{059D8E9A-9C11-485A-B613-10DFF2CAC08E}" type="presParOf" srcId="{7111D739-B141-46F3-B666-BAE6A06D8985}" destId="{36D4311F-5649-4417-9F56-E63F0CFD1212}" srcOrd="7" destOrd="0" presId="urn:microsoft.com/office/officeart/2005/8/layout/cycle6"/>
    <dgm:cxn modelId="{0B642482-05BC-431C-86D0-2E882A55D2E6}" type="presParOf" srcId="{7111D739-B141-46F3-B666-BAE6A06D8985}" destId="{D206802A-F648-48E9-8DB2-B43F3A210EBC}" srcOrd="8" destOrd="0" presId="urn:microsoft.com/office/officeart/2005/8/layout/cycle6"/>
    <dgm:cxn modelId="{C3D69A31-6EB8-4D3F-AC24-B814585F88BC}" type="presParOf" srcId="{7111D739-B141-46F3-B666-BAE6A06D8985}" destId="{BFD767BB-265D-4622-998E-DDCC67E8E798}" srcOrd="9" destOrd="0" presId="urn:microsoft.com/office/officeart/2005/8/layout/cycle6"/>
    <dgm:cxn modelId="{1208E038-06FA-471C-9D15-F73BC842E637}" type="presParOf" srcId="{7111D739-B141-46F3-B666-BAE6A06D8985}" destId="{D1BC1B36-4250-42B6-BA24-B9B279CCC8CE}" srcOrd="10" destOrd="0" presId="urn:microsoft.com/office/officeart/2005/8/layout/cycle6"/>
    <dgm:cxn modelId="{FFEFF5F6-45F4-4444-8020-1D207D50DC78}" type="presParOf" srcId="{7111D739-B141-46F3-B666-BAE6A06D8985}" destId="{704A3BED-F733-4059-99B5-F9674C3671B0}" srcOrd="11" destOrd="0" presId="urn:microsoft.com/office/officeart/2005/8/layout/cycle6"/>
    <dgm:cxn modelId="{528DD31F-2C17-441B-9765-C0515E75234F}" type="presParOf" srcId="{7111D739-B141-46F3-B666-BAE6A06D8985}" destId="{8398051B-AA9C-4609-A72E-2C98DA6907B7}" srcOrd="12" destOrd="0" presId="urn:microsoft.com/office/officeart/2005/8/layout/cycle6"/>
    <dgm:cxn modelId="{8DC09788-2BF7-4E44-971D-93D4B1CBFC6A}" type="presParOf" srcId="{7111D739-B141-46F3-B666-BAE6A06D8985}" destId="{F369EA8F-F945-44EB-AAB5-28D919AC8009}" srcOrd="13" destOrd="0" presId="urn:microsoft.com/office/officeart/2005/8/layout/cycle6"/>
    <dgm:cxn modelId="{C628EAFA-63AC-422F-938C-22D4B328106A}" type="presParOf" srcId="{7111D739-B141-46F3-B666-BAE6A06D8985}" destId="{293F11B3-57D3-4C2E-B4F1-D8C56D7E61DB}" srcOrd="14" destOrd="0" presId="urn:microsoft.com/office/officeart/2005/8/layout/cycle6"/>
    <dgm:cxn modelId="{83B2FB31-0253-4E50-AC26-F8A4EFC1480C}" type="presParOf" srcId="{7111D739-B141-46F3-B666-BAE6A06D8985}" destId="{A5FA2ADB-746C-4774-8BAD-FB9991B9A061}" srcOrd="15" destOrd="0" presId="urn:microsoft.com/office/officeart/2005/8/layout/cycle6"/>
    <dgm:cxn modelId="{F92C5B0C-9201-4E5E-946E-AFAEDE8ABBE7}" type="presParOf" srcId="{7111D739-B141-46F3-B666-BAE6A06D8985}" destId="{AB6AA1E3-910A-4978-9A71-F62E87C4CF93}" srcOrd="16" destOrd="0" presId="urn:microsoft.com/office/officeart/2005/8/layout/cycle6"/>
    <dgm:cxn modelId="{334DBDEC-8D8B-469B-B4DB-81E1AF90AEF6}" type="presParOf" srcId="{7111D739-B141-46F3-B666-BAE6A06D8985}" destId="{5AC1B089-7FCF-499E-AEFA-DCB7DE524839}" srcOrd="17" destOrd="0" presId="urn:microsoft.com/office/officeart/2005/8/layout/cycle6"/>
    <dgm:cxn modelId="{0AC4F689-6238-49E7-A366-BDA170F1CB2F}" type="presParOf" srcId="{7111D739-B141-46F3-B666-BAE6A06D8985}" destId="{519C9DDD-1536-4C1E-8FC5-248FD66A6BFD}" srcOrd="18" destOrd="0" presId="urn:microsoft.com/office/officeart/2005/8/layout/cycle6"/>
    <dgm:cxn modelId="{6853B0FB-E162-41B3-8B0B-03507C472F81}" type="presParOf" srcId="{7111D739-B141-46F3-B666-BAE6A06D8985}" destId="{EC85361B-7949-4625-8879-79B220B36AF7}" srcOrd="19" destOrd="0" presId="urn:microsoft.com/office/officeart/2005/8/layout/cycle6"/>
    <dgm:cxn modelId="{DAF26F37-88BB-4128-B70C-AE416D47746E}" type="presParOf" srcId="{7111D739-B141-46F3-B666-BAE6A06D8985}" destId="{FC16BDA2-E5E7-4068-86E2-42AE9EDBD6C2}" srcOrd="20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D447D5F-F61F-49B7-AF58-53A8350F1B77}" type="doc">
      <dgm:prSet loTypeId="urn:microsoft.com/office/officeart/2005/8/layout/cycle7" loCatId="cycl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CA"/>
        </a:p>
      </dgm:t>
    </dgm:pt>
    <dgm:pt modelId="{2BCDDBEA-CB5B-4B80-9467-09662A441D0D}">
      <dgm:prSet phldrT="[Text]"/>
      <dgm:spPr/>
      <dgm:t>
        <a:bodyPr/>
        <a:lstStyle/>
        <a:p>
          <a:r>
            <a:rPr lang="en-CA" dirty="0" smtClean="0"/>
            <a:t>Invest Canada Alliance</a:t>
          </a:r>
        </a:p>
        <a:p>
          <a:r>
            <a:rPr lang="zh-CN" altLang="en-US" dirty="0" smtClean="0"/>
            <a:t>投资加拿大协会平台</a:t>
          </a:r>
          <a:endParaRPr lang="en-CA" dirty="0"/>
        </a:p>
      </dgm:t>
    </dgm:pt>
    <dgm:pt modelId="{A70AA451-3342-47E2-A7E4-FD083D2775C4}" type="parTrans" cxnId="{67D008DD-FC00-43BD-B1D1-CF099F443F0D}">
      <dgm:prSet/>
      <dgm:spPr/>
      <dgm:t>
        <a:bodyPr/>
        <a:lstStyle/>
        <a:p>
          <a:endParaRPr lang="en-CA"/>
        </a:p>
      </dgm:t>
    </dgm:pt>
    <dgm:pt modelId="{248C595A-4C98-4553-8E4B-CC0C0A32B0E6}" type="sibTrans" cxnId="{67D008DD-FC00-43BD-B1D1-CF099F443F0D}">
      <dgm:prSet/>
      <dgm:spPr/>
      <dgm:t>
        <a:bodyPr/>
        <a:lstStyle/>
        <a:p>
          <a:endParaRPr lang="en-CA"/>
        </a:p>
      </dgm:t>
    </dgm:pt>
    <dgm:pt modelId="{A08EF280-7F8F-4869-89B0-C84AF2C274FB}">
      <dgm:prSet phldrT="[Text]" custT="1"/>
      <dgm:spPr/>
      <dgm:t>
        <a:bodyPr/>
        <a:lstStyle/>
        <a:p>
          <a:r>
            <a:rPr lang="en-US" sz="2000" dirty="0" smtClean="0"/>
            <a:t>Canadian Government Agencies</a:t>
          </a:r>
        </a:p>
        <a:p>
          <a:r>
            <a:rPr lang="zh-CN" altLang="en-US" sz="1900" dirty="0" smtClean="0"/>
            <a:t>加拿大政府部门及组织</a:t>
          </a:r>
          <a:endParaRPr lang="en-CA" sz="1900" dirty="0"/>
        </a:p>
      </dgm:t>
    </dgm:pt>
    <dgm:pt modelId="{D29FB22B-DCC5-4216-9104-901480A7039D}" type="parTrans" cxnId="{B087DE7B-834D-45D8-926D-7A41FAC51382}">
      <dgm:prSet/>
      <dgm:spPr/>
      <dgm:t>
        <a:bodyPr/>
        <a:lstStyle/>
        <a:p>
          <a:endParaRPr lang="en-CA"/>
        </a:p>
      </dgm:t>
    </dgm:pt>
    <dgm:pt modelId="{14C1E966-F772-47AD-AD18-79BE4C883D17}" type="sibTrans" cxnId="{B087DE7B-834D-45D8-926D-7A41FAC51382}">
      <dgm:prSet/>
      <dgm:spPr/>
      <dgm:t>
        <a:bodyPr/>
        <a:lstStyle/>
        <a:p>
          <a:endParaRPr lang="en-CA"/>
        </a:p>
      </dgm:t>
    </dgm:pt>
    <dgm:pt modelId="{B4A84471-0A39-462E-B3AC-3BD9FD880E47}">
      <dgm:prSet phldrT="[Text]"/>
      <dgm:spPr/>
      <dgm:t>
        <a:bodyPr/>
        <a:lstStyle/>
        <a:p>
          <a:r>
            <a:rPr lang="en-US" sz="1500" dirty="0" err="1" smtClean="0"/>
            <a:t>FedDev</a:t>
          </a:r>
          <a:r>
            <a:rPr lang="en-US" sz="1500" dirty="0" smtClean="0"/>
            <a:t> Ontario</a:t>
          </a:r>
          <a:br>
            <a:rPr lang="en-US" sz="1500" dirty="0" smtClean="0"/>
          </a:br>
          <a:r>
            <a:rPr lang="zh-CN" altLang="en-US" sz="1500" dirty="0" smtClean="0"/>
            <a:t>加拿大联邦安省经济发展部</a:t>
          </a:r>
          <a:endParaRPr lang="en-CA" sz="1500" dirty="0"/>
        </a:p>
      </dgm:t>
    </dgm:pt>
    <dgm:pt modelId="{8B06DA55-0739-4D46-B489-618FE47D4ED6}" type="parTrans" cxnId="{B20F0DE0-0D3E-482F-A331-1E1D6C1FE7D0}">
      <dgm:prSet/>
      <dgm:spPr/>
      <dgm:t>
        <a:bodyPr/>
        <a:lstStyle/>
        <a:p>
          <a:endParaRPr lang="en-CA"/>
        </a:p>
      </dgm:t>
    </dgm:pt>
    <dgm:pt modelId="{D2EE5BEB-2B2E-4585-B944-41F3989EFCB7}" type="sibTrans" cxnId="{B20F0DE0-0D3E-482F-A331-1E1D6C1FE7D0}">
      <dgm:prSet/>
      <dgm:spPr/>
      <dgm:t>
        <a:bodyPr/>
        <a:lstStyle/>
        <a:p>
          <a:endParaRPr lang="en-CA"/>
        </a:p>
      </dgm:t>
    </dgm:pt>
    <dgm:pt modelId="{50DDA2A8-EEB5-4187-AE27-5223F9AD72BC}">
      <dgm:prSet phldrT="[Text]"/>
      <dgm:spPr/>
      <dgm:t>
        <a:bodyPr/>
        <a:lstStyle/>
        <a:p>
          <a:r>
            <a:rPr lang="en-US" sz="1500" dirty="0" smtClean="0"/>
            <a:t>Ontario Ministry of Economics Development</a:t>
          </a:r>
          <a:br>
            <a:rPr lang="en-US" sz="1500" dirty="0" smtClean="0"/>
          </a:br>
          <a:r>
            <a:rPr lang="zh-CN" altLang="en-US" sz="1500" dirty="0" smtClean="0"/>
            <a:t>安省经济发展厅</a:t>
          </a:r>
          <a:endParaRPr lang="en-CA" sz="1500" dirty="0"/>
        </a:p>
      </dgm:t>
    </dgm:pt>
    <dgm:pt modelId="{5EA76062-9D6E-4D49-8AB4-2921EB17352C}" type="parTrans" cxnId="{85BC9FBD-8FA8-4062-9AA1-8FE9C7FAA222}">
      <dgm:prSet/>
      <dgm:spPr/>
      <dgm:t>
        <a:bodyPr/>
        <a:lstStyle/>
        <a:p>
          <a:endParaRPr lang="en-CA"/>
        </a:p>
      </dgm:t>
    </dgm:pt>
    <dgm:pt modelId="{E0ECD8F4-A47A-4362-BA13-56657BEA22C4}" type="sibTrans" cxnId="{85BC9FBD-8FA8-4062-9AA1-8FE9C7FAA222}">
      <dgm:prSet/>
      <dgm:spPr/>
      <dgm:t>
        <a:bodyPr/>
        <a:lstStyle/>
        <a:p>
          <a:endParaRPr lang="en-CA"/>
        </a:p>
      </dgm:t>
    </dgm:pt>
    <dgm:pt modelId="{85DDA154-72E2-4A37-8E7D-BEA7DFE34359}">
      <dgm:prSet phldrT="[Text]"/>
      <dgm:spPr/>
      <dgm:t>
        <a:bodyPr/>
        <a:lstStyle/>
        <a:p>
          <a:r>
            <a:rPr lang="en-CA" dirty="0" smtClean="0"/>
            <a:t>Chinese Government Agencies</a:t>
          </a:r>
        </a:p>
        <a:p>
          <a:r>
            <a:rPr lang="zh-CN" altLang="en-US" dirty="0" smtClean="0"/>
            <a:t>中国政府部门及组织</a:t>
          </a:r>
          <a:endParaRPr lang="en-CA" dirty="0" smtClean="0"/>
        </a:p>
      </dgm:t>
    </dgm:pt>
    <dgm:pt modelId="{F75ABB56-00F1-4A9A-AF40-7572CD6BE15F}" type="parTrans" cxnId="{D8AB2C89-EE45-4C34-9A99-CC1155429B42}">
      <dgm:prSet/>
      <dgm:spPr/>
      <dgm:t>
        <a:bodyPr/>
        <a:lstStyle/>
        <a:p>
          <a:endParaRPr lang="en-CA"/>
        </a:p>
      </dgm:t>
    </dgm:pt>
    <dgm:pt modelId="{0E43D9A9-5944-463D-BD10-11EB43E26192}" type="sibTrans" cxnId="{D8AB2C89-EE45-4C34-9A99-CC1155429B42}">
      <dgm:prSet/>
      <dgm:spPr/>
      <dgm:t>
        <a:bodyPr/>
        <a:lstStyle/>
        <a:p>
          <a:endParaRPr lang="en-CA"/>
        </a:p>
      </dgm:t>
    </dgm:pt>
    <dgm:pt modelId="{5DCB4CC3-CBAE-4178-8C5E-211656ED266B}">
      <dgm:prSet phldrT="[Text]"/>
      <dgm:spPr/>
      <dgm:t>
        <a:bodyPr/>
        <a:lstStyle/>
        <a:p>
          <a:r>
            <a:rPr lang="en-US" altLang="zh-CN" dirty="0" smtClean="0"/>
            <a:t>Chinese Ministry of Commerce</a:t>
          </a:r>
          <a:br>
            <a:rPr lang="en-US" altLang="zh-CN" dirty="0" smtClean="0"/>
          </a:br>
          <a:r>
            <a:rPr lang="zh-CN" altLang="en-US" dirty="0" smtClean="0"/>
            <a:t>中国商务部</a:t>
          </a:r>
          <a:endParaRPr lang="en-CA" dirty="0"/>
        </a:p>
      </dgm:t>
    </dgm:pt>
    <dgm:pt modelId="{A29D62C9-0205-4E78-9713-118827090E3A}" type="parTrans" cxnId="{7B1748B2-D24D-4CF2-8C0F-DBD49E4A0959}">
      <dgm:prSet/>
      <dgm:spPr/>
      <dgm:t>
        <a:bodyPr/>
        <a:lstStyle/>
        <a:p>
          <a:endParaRPr lang="en-CA"/>
        </a:p>
      </dgm:t>
    </dgm:pt>
    <dgm:pt modelId="{AA26F524-40C8-40A0-B5A5-CE53226DA4FE}" type="sibTrans" cxnId="{7B1748B2-D24D-4CF2-8C0F-DBD49E4A0959}">
      <dgm:prSet/>
      <dgm:spPr/>
      <dgm:t>
        <a:bodyPr/>
        <a:lstStyle/>
        <a:p>
          <a:endParaRPr lang="en-CA"/>
        </a:p>
      </dgm:t>
    </dgm:pt>
    <dgm:pt modelId="{BF339E6A-148F-4E4B-BFEE-1E6BBF61DC30}">
      <dgm:prSet phldrT="[Text]"/>
      <dgm:spPr/>
      <dgm:t>
        <a:bodyPr/>
        <a:lstStyle/>
        <a:p>
          <a:r>
            <a:rPr lang="en-US" dirty="0" smtClean="0"/>
            <a:t>Chinese Provincial Governments</a:t>
          </a:r>
          <a:br>
            <a:rPr lang="en-US" dirty="0" smtClean="0"/>
          </a:br>
          <a:r>
            <a:rPr lang="zh-CN" altLang="en-US" dirty="0" smtClean="0"/>
            <a:t>中国省政府</a:t>
          </a:r>
          <a:endParaRPr lang="en-CA" dirty="0"/>
        </a:p>
      </dgm:t>
    </dgm:pt>
    <dgm:pt modelId="{0852D239-7900-4761-9BFB-E0115F9CD1A5}" type="parTrans" cxnId="{087FA45F-7B81-4BFF-8762-45EBE42A54ED}">
      <dgm:prSet/>
      <dgm:spPr/>
      <dgm:t>
        <a:bodyPr/>
        <a:lstStyle/>
        <a:p>
          <a:endParaRPr lang="en-CA"/>
        </a:p>
      </dgm:t>
    </dgm:pt>
    <dgm:pt modelId="{73AFCD33-2066-4BE0-B596-CF6180D3EE97}" type="sibTrans" cxnId="{087FA45F-7B81-4BFF-8762-45EBE42A54ED}">
      <dgm:prSet/>
      <dgm:spPr/>
      <dgm:t>
        <a:bodyPr/>
        <a:lstStyle/>
        <a:p>
          <a:endParaRPr lang="en-CA"/>
        </a:p>
      </dgm:t>
    </dgm:pt>
    <dgm:pt modelId="{6CB6DDBB-5208-4311-AD1A-BDD4ECA91EFC}">
      <dgm:prSet phldrT="[Text]"/>
      <dgm:spPr/>
      <dgm:t>
        <a:bodyPr/>
        <a:lstStyle/>
        <a:p>
          <a:r>
            <a:rPr lang="en-US" altLang="zh-CN" dirty="0" smtClean="0"/>
            <a:t>Chinese Municipal Governments</a:t>
          </a:r>
          <a:br>
            <a:rPr lang="en-US" altLang="zh-CN" dirty="0" smtClean="0"/>
          </a:br>
          <a:r>
            <a:rPr lang="zh-CN" altLang="en-US" dirty="0" smtClean="0"/>
            <a:t>中国市政府</a:t>
          </a:r>
          <a:endParaRPr lang="en-CA" dirty="0"/>
        </a:p>
      </dgm:t>
    </dgm:pt>
    <dgm:pt modelId="{03CC311A-A88C-4C25-8FB5-72A12CCCD67A}" type="parTrans" cxnId="{DF612DCA-957C-4528-A899-08B98F5FA82F}">
      <dgm:prSet/>
      <dgm:spPr/>
      <dgm:t>
        <a:bodyPr/>
        <a:lstStyle/>
        <a:p>
          <a:endParaRPr lang="en-CA"/>
        </a:p>
      </dgm:t>
    </dgm:pt>
    <dgm:pt modelId="{A64F2585-587D-4DDE-A9D7-414F9648A1CF}" type="sibTrans" cxnId="{DF612DCA-957C-4528-A899-08B98F5FA82F}">
      <dgm:prSet/>
      <dgm:spPr/>
      <dgm:t>
        <a:bodyPr/>
        <a:lstStyle/>
        <a:p>
          <a:endParaRPr lang="en-CA"/>
        </a:p>
      </dgm:t>
    </dgm:pt>
    <dgm:pt modelId="{182B3612-2564-4E9A-805F-C13B9ED3FF4C}">
      <dgm:prSet phldrT="[Text]"/>
      <dgm:spPr/>
      <dgm:t>
        <a:bodyPr/>
        <a:lstStyle/>
        <a:p>
          <a:r>
            <a:rPr lang="en-US" sz="1500" dirty="0" smtClean="0"/>
            <a:t>ICA Partnership Municipalities</a:t>
          </a:r>
          <a:br>
            <a:rPr lang="en-US" sz="1500" dirty="0" smtClean="0"/>
          </a:br>
          <a:r>
            <a:rPr lang="zh-CN" altLang="en-US" sz="1500" dirty="0" smtClean="0"/>
            <a:t>投资加拿大协会合作市政府</a:t>
          </a:r>
          <a:endParaRPr lang="en-CA" sz="1500" dirty="0"/>
        </a:p>
      </dgm:t>
    </dgm:pt>
    <dgm:pt modelId="{983160BD-DB96-44D3-9BC6-1D9AF033122A}" type="parTrans" cxnId="{6AB4F783-CF07-4E72-B916-A9188CB3BA34}">
      <dgm:prSet/>
      <dgm:spPr/>
      <dgm:t>
        <a:bodyPr/>
        <a:lstStyle/>
        <a:p>
          <a:endParaRPr lang="en-CA"/>
        </a:p>
      </dgm:t>
    </dgm:pt>
    <dgm:pt modelId="{C79BCF29-FEE2-4DE8-94E7-5F2706C33CCD}" type="sibTrans" cxnId="{6AB4F783-CF07-4E72-B916-A9188CB3BA34}">
      <dgm:prSet/>
      <dgm:spPr/>
      <dgm:t>
        <a:bodyPr/>
        <a:lstStyle/>
        <a:p>
          <a:endParaRPr lang="en-CA"/>
        </a:p>
      </dgm:t>
    </dgm:pt>
    <dgm:pt modelId="{E808740B-988D-4D2C-AAFE-EEC533DCD333}">
      <dgm:prSet phldrT="[Text]"/>
      <dgm:spPr/>
      <dgm:t>
        <a:bodyPr/>
        <a:lstStyle/>
        <a:p>
          <a:r>
            <a:rPr lang="en-US" sz="1500" dirty="0" smtClean="0"/>
            <a:t>Economics Development Agencies and Associations</a:t>
          </a:r>
          <a:br>
            <a:rPr lang="en-US" sz="1500" dirty="0" smtClean="0"/>
          </a:br>
          <a:r>
            <a:rPr lang="zh-CN" altLang="en-US" sz="1500" dirty="0" smtClean="0"/>
            <a:t>其他经济发展协会及机构</a:t>
          </a:r>
          <a:endParaRPr lang="en-CA" sz="1500" dirty="0"/>
        </a:p>
      </dgm:t>
    </dgm:pt>
    <dgm:pt modelId="{B6B700A8-930D-421C-8D27-8B7D373FFACD}" type="parTrans" cxnId="{CDCEB969-D192-41AB-8650-70E0A3550C2B}">
      <dgm:prSet/>
      <dgm:spPr/>
      <dgm:t>
        <a:bodyPr/>
        <a:lstStyle/>
        <a:p>
          <a:endParaRPr lang="en-CA"/>
        </a:p>
      </dgm:t>
    </dgm:pt>
    <dgm:pt modelId="{D2F0871E-7D38-4508-8B84-856A3886EC33}" type="sibTrans" cxnId="{CDCEB969-D192-41AB-8650-70E0A3550C2B}">
      <dgm:prSet/>
      <dgm:spPr/>
      <dgm:t>
        <a:bodyPr/>
        <a:lstStyle/>
        <a:p>
          <a:endParaRPr lang="en-CA"/>
        </a:p>
      </dgm:t>
    </dgm:pt>
    <dgm:pt modelId="{DE1819BD-7B28-4242-A8E1-FC37F3E4AAC0}">
      <dgm:prSet phldrT="[Text]"/>
      <dgm:spPr/>
      <dgm:t>
        <a:bodyPr/>
        <a:lstStyle/>
        <a:p>
          <a:r>
            <a:rPr lang="en-US" altLang="zh-CN" dirty="0" smtClean="0"/>
            <a:t>Industry Associations</a:t>
          </a:r>
          <a:br>
            <a:rPr lang="en-US" altLang="zh-CN" dirty="0" smtClean="0"/>
          </a:br>
          <a:r>
            <a:rPr lang="zh-CN" altLang="en-US" dirty="0" smtClean="0"/>
            <a:t>行业协会</a:t>
          </a:r>
          <a:endParaRPr lang="en-CA" dirty="0"/>
        </a:p>
      </dgm:t>
    </dgm:pt>
    <dgm:pt modelId="{B880A5DC-CBFB-4662-B188-6C0A7E4A2386}" type="parTrans" cxnId="{F8D3ADB3-B5E8-46A0-9826-E2E8415A4222}">
      <dgm:prSet/>
      <dgm:spPr/>
      <dgm:t>
        <a:bodyPr/>
        <a:lstStyle/>
        <a:p>
          <a:endParaRPr lang="en-CA"/>
        </a:p>
      </dgm:t>
    </dgm:pt>
    <dgm:pt modelId="{4468B75A-B652-469C-8745-30C6F5EEAC66}" type="sibTrans" cxnId="{F8D3ADB3-B5E8-46A0-9826-E2E8415A4222}">
      <dgm:prSet/>
      <dgm:spPr/>
      <dgm:t>
        <a:bodyPr/>
        <a:lstStyle/>
        <a:p>
          <a:endParaRPr lang="en-CA"/>
        </a:p>
      </dgm:t>
    </dgm:pt>
    <dgm:pt modelId="{32D27B96-90BB-4034-B4BB-BDCADC7298DD}" type="pres">
      <dgm:prSet presAssocID="{7D447D5F-F61F-49B7-AF58-53A8350F1B7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02CB1D6E-D886-4F0D-BB87-BB50C7FB0574}" type="pres">
      <dgm:prSet presAssocID="{2BCDDBEA-CB5B-4B80-9467-09662A441D0D}" presName="node" presStyleLbl="node1" presStyleIdx="0" presStyleCnt="3" custRadScaleRad="102767" custRadScaleInc="-293170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B575EFA1-B6F3-43BD-93CC-DECD25D0DBBF}" type="pres">
      <dgm:prSet presAssocID="{248C595A-4C98-4553-8E4B-CC0C0A32B0E6}" presName="sibTrans" presStyleLbl="sibTrans2D1" presStyleIdx="0" presStyleCnt="3"/>
      <dgm:spPr/>
      <dgm:t>
        <a:bodyPr/>
        <a:lstStyle/>
        <a:p>
          <a:endParaRPr lang="en-CA"/>
        </a:p>
      </dgm:t>
    </dgm:pt>
    <dgm:pt modelId="{061A70C2-5D1B-4BEE-8F37-9B6D68C29DDD}" type="pres">
      <dgm:prSet presAssocID="{248C595A-4C98-4553-8E4B-CC0C0A32B0E6}" presName="connectorText" presStyleLbl="sibTrans2D1" presStyleIdx="0" presStyleCnt="3"/>
      <dgm:spPr/>
      <dgm:t>
        <a:bodyPr/>
        <a:lstStyle/>
        <a:p>
          <a:endParaRPr lang="en-CA"/>
        </a:p>
      </dgm:t>
    </dgm:pt>
    <dgm:pt modelId="{14C3748B-5E83-4B52-AAD3-BE697B3758B5}" type="pres">
      <dgm:prSet presAssocID="{A08EF280-7F8F-4869-89B0-C84AF2C274FB}" presName="node" presStyleLbl="node1" presStyleIdx="1" presStyleCnt="3" custScaleX="136427" custScaleY="230876" custRadScaleRad="101867" custRadScaleInc="-94110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C3D3B7E7-1200-4A59-A342-10DFCEF4C0E1}" type="pres">
      <dgm:prSet presAssocID="{14C1E966-F772-47AD-AD18-79BE4C883D17}" presName="sibTrans" presStyleLbl="sibTrans2D1" presStyleIdx="1" presStyleCnt="3"/>
      <dgm:spPr/>
      <dgm:t>
        <a:bodyPr/>
        <a:lstStyle/>
        <a:p>
          <a:endParaRPr lang="en-CA"/>
        </a:p>
      </dgm:t>
    </dgm:pt>
    <dgm:pt modelId="{6EADFACE-8BB3-4794-8FF8-D0F092DF433A}" type="pres">
      <dgm:prSet presAssocID="{14C1E966-F772-47AD-AD18-79BE4C883D17}" presName="connectorText" presStyleLbl="sibTrans2D1" presStyleIdx="1" presStyleCnt="3"/>
      <dgm:spPr/>
      <dgm:t>
        <a:bodyPr/>
        <a:lstStyle/>
        <a:p>
          <a:endParaRPr lang="en-CA"/>
        </a:p>
      </dgm:t>
    </dgm:pt>
    <dgm:pt modelId="{20E1590B-64AD-4883-B8A8-590F66F08062}" type="pres">
      <dgm:prSet presAssocID="{85DDA154-72E2-4A37-8E7D-BEA7DFE34359}" presName="node" presStyleLbl="node1" presStyleIdx="2" presStyleCnt="3" custScaleX="136847" custScaleY="230876" custRadScaleRad="109938" custRadScaleInc="91997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48454436-F5E6-47F5-9CE9-401664B16563}" type="pres">
      <dgm:prSet presAssocID="{0E43D9A9-5944-463D-BD10-11EB43E26192}" presName="sibTrans" presStyleLbl="sibTrans2D1" presStyleIdx="2" presStyleCnt="3"/>
      <dgm:spPr/>
      <dgm:t>
        <a:bodyPr/>
        <a:lstStyle/>
        <a:p>
          <a:endParaRPr lang="en-CA"/>
        </a:p>
      </dgm:t>
    </dgm:pt>
    <dgm:pt modelId="{B2782916-F934-4586-B9A6-441A4E5E2E1B}" type="pres">
      <dgm:prSet presAssocID="{0E43D9A9-5944-463D-BD10-11EB43E26192}" presName="connectorText" presStyleLbl="sibTrans2D1" presStyleIdx="2" presStyleCnt="3"/>
      <dgm:spPr/>
      <dgm:t>
        <a:bodyPr/>
        <a:lstStyle/>
        <a:p>
          <a:endParaRPr lang="en-CA"/>
        </a:p>
      </dgm:t>
    </dgm:pt>
  </dgm:ptLst>
  <dgm:cxnLst>
    <dgm:cxn modelId="{A9E25567-1EAA-4308-B49D-3628288C19F1}" type="presOf" srcId="{248C595A-4C98-4553-8E4B-CC0C0A32B0E6}" destId="{B575EFA1-B6F3-43BD-93CC-DECD25D0DBBF}" srcOrd="0" destOrd="0" presId="urn:microsoft.com/office/officeart/2005/8/layout/cycle7"/>
    <dgm:cxn modelId="{7B1748B2-D24D-4CF2-8C0F-DBD49E4A0959}" srcId="{85DDA154-72E2-4A37-8E7D-BEA7DFE34359}" destId="{5DCB4CC3-CBAE-4178-8C5E-211656ED266B}" srcOrd="0" destOrd="0" parTransId="{A29D62C9-0205-4E78-9713-118827090E3A}" sibTransId="{AA26F524-40C8-40A0-B5A5-CE53226DA4FE}"/>
    <dgm:cxn modelId="{8D252ED7-90E8-4FCD-BAAF-50D5910161DE}" type="presOf" srcId="{5DCB4CC3-CBAE-4178-8C5E-211656ED266B}" destId="{20E1590B-64AD-4883-B8A8-590F66F08062}" srcOrd="0" destOrd="1" presId="urn:microsoft.com/office/officeart/2005/8/layout/cycle7"/>
    <dgm:cxn modelId="{56AE8483-F67B-49BD-8659-C57E0708630C}" type="presOf" srcId="{0E43D9A9-5944-463D-BD10-11EB43E26192}" destId="{B2782916-F934-4586-B9A6-441A4E5E2E1B}" srcOrd="1" destOrd="0" presId="urn:microsoft.com/office/officeart/2005/8/layout/cycle7"/>
    <dgm:cxn modelId="{A7E4A7A0-4EB8-4E2A-B224-16BCE96E182B}" type="presOf" srcId="{B4A84471-0A39-462E-B3AC-3BD9FD880E47}" destId="{14C3748B-5E83-4B52-AAD3-BE697B3758B5}" srcOrd="0" destOrd="1" presId="urn:microsoft.com/office/officeart/2005/8/layout/cycle7"/>
    <dgm:cxn modelId="{DF612DCA-957C-4528-A899-08B98F5FA82F}" srcId="{85DDA154-72E2-4A37-8E7D-BEA7DFE34359}" destId="{6CB6DDBB-5208-4311-AD1A-BDD4ECA91EFC}" srcOrd="2" destOrd="0" parTransId="{03CC311A-A88C-4C25-8FB5-72A12CCCD67A}" sibTransId="{A64F2585-587D-4DDE-A9D7-414F9648A1CF}"/>
    <dgm:cxn modelId="{30DD6BF0-24CA-45CA-95BF-F8648BB11DF4}" type="presOf" srcId="{7D447D5F-F61F-49B7-AF58-53A8350F1B77}" destId="{32D27B96-90BB-4034-B4BB-BDCADC7298DD}" srcOrd="0" destOrd="0" presId="urn:microsoft.com/office/officeart/2005/8/layout/cycle7"/>
    <dgm:cxn modelId="{F1888F89-5895-45EB-9CD7-B731F0CAC9A4}" type="presOf" srcId="{0E43D9A9-5944-463D-BD10-11EB43E26192}" destId="{48454436-F5E6-47F5-9CE9-401664B16563}" srcOrd="0" destOrd="0" presId="urn:microsoft.com/office/officeart/2005/8/layout/cycle7"/>
    <dgm:cxn modelId="{B087DE7B-834D-45D8-926D-7A41FAC51382}" srcId="{7D447D5F-F61F-49B7-AF58-53A8350F1B77}" destId="{A08EF280-7F8F-4869-89B0-C84AF2C274FB}" srcOrd="1" destOrd="0" parTransId="{D29FB22B-DCC5-4216-9104-901480A7039D}" sibTransId="{14C1E966-F772-47AD-AD18-79BE4C883D17}"/>
    <dgm:cxn modelId="{04699189-999C-49DE-A8FE-EF0966E5D38E}" type="presOf" srcId="{A08EF280-7F8F-4869-89B0-C84AF2C274FB}" destId="{14C3748B-5E83-4B52-AAD3-BE697B3758B5}" srcOrd="0" destOrd="0" presId="urn:microsoft.com/office/officeart/2005/8/layout/cycle7"/>
    <dgm:cxn modelId="{342855BC-82DA-4425-AA65-45A32490B9C5}" type="presOf" srcId="{14C1E966-F772-47AD-AD18-79BE4C883D17}" destId="{6EADFACE-8BB3-4794-8FF8-D0F092DF433A}" srcOrd="1" destOrd="0" presId="urn:microsoft.com/office/officeart/2005/8/layout/cycle7"/>
    <dgm:cxn modelId="{BD9254AB-B9D6-4E8D-A5A8-7E2E709B4A85}" type="presOf" srcId="{182B3612-2564-4E9A-805F-C13B9ED3FF4C}" destId="{14C3748B-5E83-4B52-AAD3-BE697B3758B5}" srcOrd="0" destOrd="3" presId="urn:microsoft.com/office/officeart/2005/8/layout/cycle7"/>
    <dgm:cxn modelId="{3B26DA5A-F576-4161-A15C-EBE29B891319}" type="presOf" srcId="{85DDA154-72E2-4A37-8E7D-BEA7DFE34359}" destId="{20E1590B-64AD-4883-B8A8-590F66F08062}" srcOrd="0" destOrd="0" presId="urn:microsoft.com/office/officeart/2005/8/layout/cycle7"/>
    <dgm:cxn modelId="{2EDFD536-93E0-4897-8A9E-1E39AE4CC8F4}" type="presOf" srcId="{6CB6DDBB-5208-4311-AD1A-BDD4ECA91EFC}" destId="{20E1590B-64AD-4883-B8A8-590F66F08062}" srcOrd="0" destOrd="3" presId="urn:microsoft.com/office/officeart/2005/8/layout/cycle7"/>
    <dgm:cxn modelId="{2C7E35ED-1DA3-44CD-869F-DA9630AC3497}" type="presOf" srcId="{248C595A-4C98-4553-8E4B-CC0C0A32B0E6}" destId="{061A70C2-5D1B-4BEE-8F37-9B6D68C29DDD}" srcOrd="1" destOrd="0" presId="urn:microsoft.com/office/officeart/2005/8/layout/cycle7"/>
    <dgm:cxn modelId="{6AB4F783-CF07-4E72-B916-A9188CB3BA34}" srcId="{A08EF280-7F8F-4869-89B0-C84AF2C274FB}" destId="{182B3612-2564-4E9A-805F-C13B9ED3FF4C}" srcOrd="2" destOrd="0" parTransId="{983160BD-DB96-44D3-9BC6-1D9AF033122A}" sibTransId="{C79BCF29-FEE2-4DE8-94E7-5F2706C33CCD}"/>
    <dgm:cxn modelId="{F8D3ADB3-B5E8-46A0-9826-E2E8415A4222}" srcId="{85DDA154-72E2-4A37-8E7D-BEA7DFE34359}" destId="{DE1819BD-7B28-4242-A8E1-FC37F3E4AAC0}" srcOrd="3" destOrd="0" parTransId="{B880A5DC-CBFB-4662-B188-6C0A7E4A2386}" sibTransId="{4468B75A-B652-469C-8745-30C6F5EEAC66}"/>
    <dgm:cxn modelId="{30F69F5C-7EAD-433A-ACD2-1B16D277A976}" type="presOf" srcId="{50DDA2A8-EEB5-4187-AE27-5223F9AD72BC}" destId="{14C3748B-5E83-4B52-AAD3-BE697B3758B5}" srcOrd="0" destOrd="2" presId="urn:microsoft.com/office/officeart/2005/8/layout/cycle7"/>
    <dgm:cxn modelId="{24E4E1F4-DAAD-408B-81FF-239115F3001A}" type="presOf" srcId="{E808740B-988D-4D2C-AAFE-EEC533DCD333}" destId="{14C3748B-5E83-4B52-AAD3-BE697B3758B5}" srcOrd="0" destOrd="4" presId="urn:microsoft.com/office/officeart/2005/8/layout/cycle7"/>
    <dgm:cxn modelId="{85BC9FBD-8FA8-4062-9AA1-8FE9C7FAA222}" srcId="{A08EF280-7F8F-4869-89B0-C84AF2C274FB}" destId="{50DDA2A8-EEB5-4187-AE27-5223F9AD72BC}" srcOrd="1" destOrd="0" parTransId="{5EA76062-9D6E-4D49-8AB4-2921EB17352C}" sibTransId="{E0ECD8F4-A47A-4362-BA13-56657BEA22C4}"/>
    <dgm:cxn modelId="{D8AB2C89-EE45-4C34-9A99-CC1155429B42}" srcId="{7D447D5F-F61F-49B7-AF58-53A8350F1B77}" destId="{85DDA154-72E2-4A37-8E7D-BEA7DFE34359}" srcOrd="2" destOrd="0" parTransId="{F75ABB56-00F1-4A9A-AF40-7572CD6BE15F}" sibTransId="{0E43D9A9-5944-463D-BD10-11EB43E26192}"/>
    <dgm:cxn modelId="{CDCEB969-D192-41AB-8650-70E0A3550C2B}" srcId="{A08EF280-7F8F-4869-89B0-C84AF2C274FB}" destId="{E808740B-988D-4D2C-AAFE-EEC533DCD333}" srcOrd="3" destOrd="0" parTransId="{B6B700A8-930D-421C-8D27-8B7D373FFACD}" sibTransId="{D2F0871E-7D38-4508-8B84-856A3886EC33}"/>
    <dgm:cxn modelId="{E9CCFD57-61C1-4FDC-8445-250AAEA63853}" type="presOf" srcId="{DE1819BD-7B28-4242-A8E1-FC37F3E4AAC0}" destId="{20E1590B-64AD-4883-B8A8-590F66F08062}" srcOrd="0" destOrd="4" presId="urn:microsoft.com/office/officeart/2005/8/layout/cycle7"/>
    <dgm:cxn modelId="{B20F0DE0-0D3E-482F-A331-1E1D6C1FE7D0}" srcId="{A08EF280-7F8F-4869-89B0-C84AF2C274FB}" destId="{B4A84471-0A39-462E-B3AC-3BD9FD880E47}" srcOrd="0" destOrd="0" parTransId="{8B06DA55-0739-4D46-B489-618FE47D4ED6}" sibTransId="{D2EE5BEB-2B2E-4585-B944-41F3989EFCB7}"/>
    <dgm:cxn modelId="{087FA45F-7B81-4BFF-8762-45EBE42A54ED}" srcId="{85DDA154-72E2-4A37-8E7D-BEA7DFE34359}" destId="{BF339E6A-148F-4E4B-BFEE-1E6BBF61DC30}" srcOrd="1" destOrd="0" parTransId="{0852D239-7900-4761-9BFB-E0115F9CD1A5}" sibTransId="{73AFCD33-2066-4BE0-B596-CF6180D3EE97}"/>
    <dgm:cxn modelId="{424B703D-6391-4148-AA42-9E3B705AB808}" type="presOf" srcId="{14C1E966-F772-47AD-AD18-79BE4C883D17}" destId="{C3D3B7E7-1200-4A59-A342-10DFCEF4C0E1}" srcOrd="0" destOrd="0" presId="urn:microsoft.com/office/officeart/2005/8/layout/cycle7"/>
    <dgm:cxn modelId="{5F4F99E7-A849-4522-9142-A08CEB7FC5E3}" type="presOf" srcId="{2BCDDBEA-CB5B-4B80-9467-09662A441D0D}" destId="{02CB1D6E-D886-4F0D-BB87-BB50C7FB0574}" srcOrd="0" destOrd="0" presId="urn:microsoft.com/office/officeart/2005/8/layout/cycle7"/>
    <dgm:cxn modelId="{67D008DD-FC00-43BD-B1D1-CF099F443F0D}" srcId="{7D447D5F-F61F-49B7-AF58-53A8350F1B77}" destId="{2BCDDBEA-CB5B-4B80-9467-09662A441D0D}" srcOrd="0" destOrd="0" parTransId="{A70AA451-3342-47E2-A7E4-FD083D2775C4}" sibTransId="{248C595A-4C98-4553-8E4B-CC0C0A32B0E6}"/>
    <dgm:cxn modelId="{8DA47E79-4551-4075-88A0-E3126DCBB093}" type="presOf" srcId="{BF339E6A-148F-4E4B-BFEE-1E6BBF61DC30}" destId="{20E1590B-64AD-4883-B8A8-590F66F08062}" srcOrd="0" destOrd="2" presId="urn:microsoft.com/office/officeart/2005/8/layout/cycle7"/>
    <dgm:cxn modelId="{553FF9F3-A01D-491C-8B3A-347EF025B61F}" type="presParOf" srcId="{32D27B96-90BB-4034-B4BB-BDCADC7298DD}" destId="{02CB1D6E-D886-4F0D-BB87-BB50C7FB0574}" srcOrd="0" destOrd="0" presId="urn:microsoft.com/office/officeart/2005/8/layout/cycle7"/>
    <dgm:cxn modelId="{B36BE877-5332-44F3-A5F0-365981EE0760}" type="presParOf" srcId="{32D27B96-90BB-4034-B4BB-BDCADC7298DD}" destId="{B575EFA1-B6F3-43BD-93CC-DECD25D0DBBF}" srcOrd="1" destOrd="0" presId="urn:microsoft.com/office/officeart/2005/8/layout/cycle7"/>
    <dgm:cxn modelId="{19E5D001-12DB-494C-9CE4-2E24C6E47B18}" type="presParOf" srcId="{B575EFA1-B6F3-43BD-93CC-DECD25D0DBBF}" destId="{061A70C2-5D1B-4BEE-8F37-9B6D68C29DDD}" srcOrd="0" destOrd="0" presId="urn:microsoft.com/office/officeart/2005/8/layout/cycle7"/>
    <dgm:cxn modelId="{EEB9D3BF-E8A5-40FC-81C4-680EEF5AB7A8}" type="presParOf" srcId="{32D27B96-90BB-4034-B4BB-BDCADC7298DD}" destId="{14C3748B-5E83-4B52-AAD3-BE697B3758B5}" srcOrd="2" destOrd="0" presId="urn:microsoft.com/office/officeart/2005/8/layout/cycle7"/>
    <dgm:cxn modelId="{B59B4F32-AC5B-4ADE-9230-AEBB183BA37F}" type="presParOf" srcId="{32D27B96-90BB-4034-B4BB-BDCADC7298DD}" destId="{C3D3B7E7-1200-4A59-A342-10DFCEF4C0E1}" srcOrd="3" destOrd="0" presId="urn:microsoft.com/office/officeart/2005/8/layout/cycle7"/>
    <dgm:cxn modelId="{0B51CE88-AB24-4D2C-A214-61CD367F6CC7}" type="presParOf" srcId="{C3D3B7E7-1200-4A59-A342-10DFCEF4C0E1}" destId="{6EADFACE-8BB3-4794-8FF8-D0F092DF433A}" srcOrd="0" destOrd="0" presId="urn:microsoft.com/office/officeart/2005/8/layout/cycle7"/>
    <dgm:cxn modelId="{B1204AFF-DF87-4236-A06B-4D112069944F}" type="presParOf" srcId="{32D27B96-90BB-4034-B4BB-BDCADC7298DD}" destId="{20E1590B-64AD-4883-B8A8-590F66F08062}" srcOrd="4" destOrd="0" presId="urn:microsoft.com/office/officeart/2005/8/layout/cycle7"/>
    <dgm:cxn modelId="{9BF16380-4E4E-4D7C-B49A-0B5993D535D4}" type="presParOf" srcId="{32D27B96-90BB-4034-B4BB-BDCADC7298DD}" destId="{48454436-F5E6-47F5-9CE9-401664B16563}" srcOrd="5" destOrd="0" presId="urn:microsoft.com/office/officeart/2005/8/layout/cycle7"/>
    <dgm:cxn modelId="{F88DCA73-91B1-4FD0-9DE1-A67C217F9AC4}" type="presParOf" srcId="{48454436-F5E6-47F5-9CE9-401664B16563}" destId="{B2782916-F934-4586-B9A6-441A4E5E2E1B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D447D5F-F61F-49B7-AF58-53A8350F1B77}" type="doc">
      <dgm:prSet loTypeId="urn:microsoft.com/office/officeart/2005/8/layout/cycle7" loCatId="cycl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CA"/>
        </a:p>
      </dgm:t>
    </dgm:pt>
    <dgm:pt modelId="{2BCDDBEA-CB5B-4B80-9467-09662A441D0D}">
      <dgm:prSet phldrT="[Text]"/>
      <dgm:spPr/>
      <dgm:t>
        <a:bodyPr/>
        <a:lstStyle/>
        <a:p>
          <a:r>
            <a:rPr lang="en-CA" dirty="0" smtClean="0"/>
            <a:t>Invest Canada Alliance</a:t>
          </a:r>
        </a:p>
        <a:p>
          <a:r>
            <a:rPr lang="zh-CN" altLang="en-US" dirty="0" smtClean="0"/>
            <a:t>投资加拿大协会平台</a:t>
          </a:r>
          <a:endParaRPr lang="en-CA" dirty="0"/>
        </a:p>
      </dgm:t>
    </dgm:pt>
    <dgm:pt modelId="{A70AA451-3342-47E2-A7E4-FD083D2775C4}" type="parTrans" cxnId="{67D008DD-FC00-43BD-B1D1-CF099F443F0D}">
      <dgm:prSet/>
      <dgm:spPr/>
      <dgm:t>
        <a:bodyPr/>
        <a:lstStyle/>
        <a:p>
          <a:endParaRPr lang="en-CA"/>
        </a:p>
      </dgm:t>
    </dgm:pt>
    <dgm:pt modelId="{248C595A-4C98-4553-8E4B-CC0C0A32B0E6}" type="sibTrans" cxnId="{67D008DD-FC00-43BD-B1D1-CF099F443F0D}">
      <dgm:prSet/>
      <dgm:spPr/>
      <dgm:t>
        <a:bodyPr/>
        <a:lstStyle/>
        <a:p>
          <a:endParaRPr lang="en-CA"/>
        </a:p>
      </dgm:t>
    </dgm:pt>
    <dgm:pt modelId="{A08EF280-7F8F-4869-89B0-C84AF2C274FB}">
      <dgm:prSet phldrT="[Text]"/>
      <dgm:spPr/>
      <dgm:t>
        <a:bodyPr/>
        <a:lstStyle/>
        <a:p>
          <a:r>
            <a:rPr lang="en-US" dirty="0" smtClean="0"/>
            <a:t>Canadian Businesses</a:t>
          </a:r>
        </a:p>
        <a:p>
          <a:r>
            <a:rPr lang="zh-CN" altLang="en-US" dirty="0" smtClean="0"/>
            <a:t>加拿大企业</a:t>
          </a:r>
          <a:endParaRPr lang="en-CA" dirty="0"/>
        </a:p>
      </dgm:t>
    </dgm:pt>
    <dgm:pt modelId="{D29FB22B-DCC5-4216-9104-901480A7039D}" type="parTrans" cxnId="{B087DE7B-834D-45D8-926D-7A41FAC51382}">
      <dgm:prSet/>
      <dgm:spPr/>
      <dgm:t>
        <a:bodyPr/>
        <a:lstStyle/>
        <a:p>
          <a:endParaRPr lang="en-CA"/>
        </a:p>
      </dgm:t>
    </dgm:pt>
    <dgm:pt modelId="{14C1E966-F772-47AD-AD18-79BE4C883D17}" type="sibTrans" cxnId="{B087DE7B-834D-45D8-926D-7A41FAC51382}">
      <dgm:prSet/>
      <dgm:spPr/>
      <dgm:t>
        <a:bodyPr/>
        <a:lstStyle/>
        <a:p>
          <a:endParaRPr lang="en-CA"/>
        </a:p>
      </dgm:t>
    </dgm:pt>
    <dgm:pt modelId="{85DDA154-72E2-4A37-8E7D-BEA7DFE34359}">
      <dgm:prSet phldrT="[Text]" custT="1"/>
      <dgm:spPr/>
      <dgm:t>
        <a:bodyPr/>
        <a:lstStyle/>
        <a:p>
          <a:r>
            <a:rPr lang="en-US" altLang="zh-CN" sz="1800" dirty="0" smtClean="0"/>
            <a:t>Chinese Businesses</a:t>
          </a:r>
          <a:br>
            <a:rPr lang="en-US" altLang="zh-CN" sz="1800" dirty="0" smtClean="0"/>
          </a:br>
          <a:r>
            <a:rPr lang="zh-CN" altLang="en-US" sz="1800" dirty="0" smtClean="0"/>
            <a:t>中国企业</a:t>
          </a:r>
          <a:endParaRPr lang="en-US" sz="1800" dirty="0" smtClean="0"/>
        </a:p>
      </dgm:t>
    </dgm:pt>
    <dgm:pt modelId="{F75ABB56-00F1-4A9A-AF40-7572CD6BE15F}" type="parTrans" cxnId="{D8AB2C89-EE45-4C34-9A99-CC1155429B42}">
      <dgm:prSet/>
      <dgm:spPr/>
      <dgm:t>
        <a:bodyPr/>
        <a:lstStyle/>
        <a:p>
          <a:endParaRPr lang="en-CA"/>
        </a:p>
      </dgm:t>
    </dgm:pt>
    <dgm:pt modelId="{0E43D9A9-5944-463D-BD10-11EB43E26192}" type="sibTrans" cxnId="{D8AB2C89-EE45-4C34-9A99-CC1155429B42}">
      <dgm:prSet/>
      <dgm:spPr/>
      <dgm:t>
        <a:bodyPr/>
        <a:lstStyle/>
        <a:p>
          <a:endParaRPr lang="en-CA"/>
        </a:p>
      </dgm:t>
    </dgm:pt>
    <dgm:pt modelId="{6C3BD07E-70C8-4D45-9A46-27CD23A5A7E2}">
      <dgm:prSet phldrT="[Text]"/>
      <dgm:spPr/>
      <dgm:t>
        <a:bodyPr/>
        <a:lstStyle/>
        <a:p>
          <a:r>
            <a:rPr lang="en-US" altLang="zh-CN" dirty="0" smtClean="0"/>
            <a:t>Looking for investments</a:t>
          </a:r>
          <a:br>
            <a:rPr lang="en-US" altLang="zh-CN" dirty="0" smtClean="0"/>
          </a:br>
          <a:r>
            <a:rPr lang="zh-CN" altLang="en-US" dirty="0" smtClean="0"/>
            <a:t>需要投资</a:t>
          </a:r>
          <a:endParaRPr lang="en-CA" dirty="0"/>
        </a:p>
      </dgm:t>
    </dgm:pt>
    <dgm:pt modelId="{5D344D3D-2EAE-4534-9AB9-BBD76F6FE4EA}" type="parTrans" cxnId="{9A57AF5B-CE6C-41F8-91A1-9B06A7028780}">
      <dgm:prSet/>
      <dgm:spPr/>
      <dgm:t>
        <a:bodyPr/>
        <a:lstStyle/>
        <a:p>
          <a:endParaRPr lang="en-CA"/>
        </a:p>
      </dgm:t>
    </dgm:pt>
    <dgm:pt modelId="{55B7C1D0-A02B-4ADA-9CC9-01FFDD16819E}" type="sibTrans" cxnId="{9A57AF5B-CE6C-41F8-91A1-9B06A7028780}">
      <dgm:prSet/>
      <dgm:spPr/>
      <dgm:t>
        <a:bodyPr/>
        <a:lstStyle/>
        <a:p>
          <a:endParaRPr lang="en-CA"/>
        </a:p>
      </dgm:t>
    </dgm:pt>
    <dgm:pt modelId="{7A0B0944-9C14-4EB3-B246-32BE6EE68971}">
      <dgm:prSet phldrT="[Text]"/>
      <dgm:spPr/>
      <dgm:t>
        <a:bodyPr/>
        <a:lstStyle/>
        <a:p>
          <a:r>
            <a:rPr lang="en-US" altLang="zh-CN" dirty="0" smtClean="0"/>
            <a:t>Looking for Chinese market</a:t>
          </a:r>
          <a:br>
            <a:rPr lang="en-US" altLang="zh-CN" dirty="0" smtClean="0"/>
          </a:br>
          <a:r>
            <a:rPr lang="zh-CN" altLang="en-US" dirty="0" smtClean="0"/>
            <a:t>发展中国市场</a:t>
          </a:r>
          <a:endParaRPr lang="en-CA" dirty="0"/>
        </a:p>
      </dgm:t>
    </dgm:pt>
    <dgm:pt modelId="{0DAD99C1-30CF-4007-97C7-CECF3538F9CC}" type="parTrans" cxnId="{5CFAF729-C0D0-49F8-917B-DC5493204437}">
      <dgm:prSet/>
      <dgm:spPr/>
      <dgm:t>
        <a:bodyPr/>
        <a:lstStyle/>
        <a:p>
          <a:endParaRPr lang="en-CA"/>
        </a:p>
      </dgm:t>
    </dgm:pt>
    <dgm:pt modelId="{2313BBDF-379C-4CFD-B8BA-4760A94424A8}" type="sibTrans" cxnId="{5CFAF729-C0D0-49F8-917B-DC5493204437}">
      <dgm:prSet/>
      <dgm:spPr/>
      <dgm:t>
        <a:bodyPr/>
        <a:lstStyle/>
        <a:p>
          <a:endParaRPr lang="en-CA"/>
        </a:p>
      </dgm:t>
    </dgm:pt>
    <dgm:pt modelId="{81BA27FF-6F26-4B2D-BD2A-C5AC07F7D141}">
      <dgm:prSet phldrT="[Text]" custT="1"/>
      <dgm:spPr/>
      <dgm:t>
        <a:bodyPr/>
        <a:lstStyle/>
        <a:p>
          <a:r>
            <a:rPr lang="en-US" altLang="zh-CN" sz="1600" dirty="0" smtClean="0"/>
            <a:t>Looking for new markets</a:t>
          </a:r>
          <a:r>
            <a:rPr lang="en-US" altLang="zh-CN" sz="1200" dirty="0" smtClean="0"/>
            <a:t/>
          </a:r>
          <a:br>
            <a:rPr lang="en-US" altLang="zh-CN" sz="1200" dirty="0" smtClean="0"/>
          </a:br>
          <a:r>
            <a:rPr lang="zh-CN" altLang="en-US" sz="1600" dirty="0" smtClean="0"/>
            <a:t>寻求新市场</a:t>
          </a:r>
          <a:endParaRPr lang="en-US" sz="1600" dirty="0" smtClean="0"/>
        </a:p>
      </dgm:t>
    </dgm:pt>
    <dgm:pt modelId="{F8B92E45-25E5-496C-AEBD-1BE1D4575283}" type="parTrans" cxnId="{BA4DF7A8-ED1F-4E48-BBFC-240B607F7EEC}">
      <dgm:prSet/>
      <dgm:spPr/>
      <dgm:t>
        <a:bodyPr/>
        <a:lstStyle/>
        <a:p>
          <a:endParaRPr lang="en-CA"/>
        </a:p>
      </dgm:t>
    </dgm:pt>
    <dgm:pt modelId="{3196530A-8BC8-46CE-A579-3CEEB5CCB996}" type="sibTrans" cxnId="{BA4DF7A8-ED1F-4E48-BBFC-240B607F7EEC}">
      <dgm:prSet/>
      <dgm:spPr/>
      <dgm:t>
        <a:bodyPr/>
        <a:lstStyle/>
        <a:p>
          <a:endParaRPr lang="en-CA"/>
        </a:p>
      </dgm:t>
    </dgm:pt>
    <dgm:pt modelId="{7A9E7DB1-FD20-411A-B77C-0FD66FA8DC5F}">
      <dgm:prSet phldrT="[Text]" custT="1"/>
      <dgm:spPr/>
      <dgm:t>
        <a:bodyPr/>
        <a:lstStyle/>
        <a:p>
          <a:r>
            <a:rPr lang="en-US" altLang="zh-CN" sz="1600" dirty="0" smtClean="0"/>
            <a:t>Looking for good projects</a:t>
          </a:r>
          <a:br>
            <a:rPr lang="en-US" altLang="zh-CN" sz="1600" dirty="0" smtClean="0"/>
          </a:br>
          <a:r>
            <a:rPr lang="zh-CN" altLang="en-US" sz="1600" dirty="0" smtClean="0"/>
            <a:t>寻找项目</a:t>
          </a:r>
          <a:endParaRPr lang="en-US" sz="1600" dirty="0" smtClean="0"/>
        </a:p>
      </dgm:t>
    </dgm:pt>
    <dgm:pt modelId="{9614CE3C-080C-4B2E-8467-494187B6FB62}" type="parTrans" cxnId="{D2856E63-EE7C-4E38-9CD1-325EF3901DC9}">
      <dgm:prSet/>
      <dgm:spPr/>
      <dgm:t>
        <a:bodyPr/>
        <a:lstStyle/>
        <a:p>
          <a:endParaRPr lang="en-CA"/>
        </a:p>
      </dgm:t>
    </dgm:pt>
    <dgm:pt modelId="{76F256C7-9590-4E7E-91E3-0AE8F2538AF1}" type="sibTrans" cxnId="{D2856E63-EE7C-4E38-9CD1-325EF3901DC9}">
      <dgm:prSet/>
      <dgm:spPr/>
      <dgm:t>
        <a:bodyPr/>
        <a:lstStyle/>
        <a:p>
          <a:endParaRPr lang="en-CA"/>
        </a:p>
      </dgm:t>
    </dgm:pt>
    <dgm:pt modelId="{0F02C9A9-3901-4D1B-B2ED-049DE267155B}">
      <dgm:prSet phldrT="[Text]" custT="1"/>
      <dgm:spPr/>
      <dgm:t>
        <a:bodyPr/>
        <a:lstStyle/>
        <a:p>
          <a:r>
            <a:rPr lang="en-US" altLang="zh-CN" sz="1600" dirty="0" smtClean="0"/>
            <a:t>Looking for local partners</a:t>
          </a:r>
          <a:br>
            <a:rPr lang="en-US" altLang="zh-CN" sz="1600" dirty="0" smtClean="0"/>
          </a:br>
          <a:r>
            <a:rPr lang="zh-CN" altLang="en-US" sz="1600" dirty="0" smtClean="0"/>
            <a:t>需求合作伙伴</a:t>
          </a:r>
          <a:endParaRPr lang="en-US" sz="1600" dirty="0" smtClean="0"/>
        </a:p>
      </dgm:t>
    </dgm:pt>
    <dgm:pt modelId="{EBDCE991-197E-479B-8EA9-77D037524DDE}" type="parTrans" cxnId="{423887DC-2D1A-4D8E-B596-0F73E6B94340}">
      <dgm:prSet/>
      <dgm:spPr/>
      <dgm:t>
        <a:bodyPr/>
        <a:lstStyle/>
        <a:p>
          <a:endParaRPr lang="en-CA"/>
        </a:p>
      </dgm:t>
    </dgm:pt>
    <dgm:pt modelId="{5ECC4453-8E4D-4633-A179-89AEC9E2BF6A}" type="sibTrans" cxnId="{423887DC-2D1A-4D8E-B596-0F73E6B94340}">
      <dgm:prSet/>
      <dgm:spPr/>
      <dgm:t>
        <a:bodyPr/>
        <a:lstStyle/>
        <a:p>
          <a:endParaRPr lang="en-CA"/>
        </a:p>
      </dgm:t>
    </dgm:pt>
    <dgm:pt modelId="{D3A81F9A-3C02-4283-A040-73C5BC19A9CF}">
      <dgm:prSet phldrT="[Text]" custT="1"/>
      <dgm:spPr/>
      <dgm:t>
        <a:bodyPr/>
        <a:lstStyle/>
        <a:p>
          <a:r>
            <a:rPr lang="en-US" altLang="zh-CN" sz="1600" dirty="0" smtClean="0"/>
            <a:t>Chinese Financial Institutions</a:t>
          </a:r>
          <a:br>
            <a:rPr lang="en-US" altLang="zh-CN" sz="1600" dirty="0" smtClean="0"/>
          </a:br>
          <a:r>
            <a:rPr lang="zh-CN" altLang="en-US" sz="1600" dirty="0" smtClean="0"/>
            <a:t>中国金融机构</a:t>
          </a:r>
          <a:endParaRPr lang="en-US" sz="1600" dirty="0" smtClean="0"/>
        </a:p>
      </dgm:t>
    </dgm:pt>
    <dgm:pt modelId="{12373800-810B-4F5B-A08B-8615473C8F1D}" type="parTrans" cxnId="{BAF0C3BF-74C2-4B93-9EF3-EE4C235896BA}">
      <dgm:prSet/>
      <dgm:spPr/>
      <dgm:t>
        <a:bodyPr/>
        <a:lstStyle/>
        <a:p>
          <a:endParaRPr lang="en-CA"/>
        </a:p>
      </dgm:t>
    </dgm:pt>
    <dgm:pt modelId="{C624D5CA-DB0F-4317-92A8-D4502E1440AC}" type="sibTrans" cxnId="{BAF0C3BF-74C2-4B93-9EF3-EE4C235896BA}">
      <dgm:prSet/>
      <dgm:spPr/>
      <dgm:t>
        <a:bodyPr/>
        <a:lstStyle/>
        <a:p>
          <a:endParaRPr lang="en-CA"/>
        </a:p>
      </dgm:t>
    </dgm:pt>
    <dgm:pt modelId="{4AB2631B-F7E6-4B03-A016-5B32E07E20BE}">
      <dgm:prSet phldrT="[Text]" custT="1"/>
      <dgm:spPr/>
      <dgm:t>
        <a:bodyPr/>
        <a:lstStyle/>
        <a:p>
          <a:r>
            <a:rPr lang="en-US" sz="1600" dirty="0" smtClean="0"/>
            <a:t>Looking for services</a:t>
          </a:r>
          <a:br>
            <a:rPr lang="en-US" sz="1600" dirty="0" smtClean="0"/>
          </a:br>
          <a:r>
            <a:rPr lang="zh-CN" altLang="en-US" sz="1600" dirty="0" smtClean="0"/>
            <a:t>需要相关商业服务</a:t>
          </a:r>
          <a:endParaRPr lang="en-US" sz="1600" dirty="0" smtClean="0"/>
        </a:p>
      </dgm:t>
    </dgm:pt>
    <dgm:pt modelId="{FFB1C315-C89A-4892-8990-E4EE0A25C1B4}" type="parTrans" cxnId="{AD4B676A-4C6B-440D-B49F-34EE4444CCD8}">
      <dgm:prSet/>
      <dgm:spPr/>
      <dgm:t>
        <a:bodyPr/>
        <a:lstStyle/>
        <a:p>
          <a:endParaRPr lang="en-CA"/>
        </a:p>
      </dgm:t>
    </dgm:pt>
    <dgm:pt modelId="{EC978FD2-396F-4EED-A2BE-49C024C10BDE}" type="sibTrans" cxnId="{AD4B676A-4C6B-440D-B49F-34EE4444CCD8}">
      <dgm:prSet/>
      <dgm:spPr/>
      <dgm:t>
        <a:bodyPr/>
        <a:lstStyle/>
        <a:p>
          <a:endParaRPr lang="en-CA"/>
        </a:p>
      </dgm:t>
    </dgm:pt>
    <dgm:pt modelId="{ACE622DC-25D7-410F-AD87-6FB4409CEEFD}">
      <dgm:prSet phldrT="[Text]"/>
      <dgm:spPr/>
      <dgm:t>
        <a:bodyPr/>
        <a:lstStyle/>
        <a:p>
          <a:r>
            <a:rPr lang="en-US" altLang="zh-CN" dirty="0" smtClean="0"/>
            <a:t>Looking for partners</a:t>
          </a:r>
          <a:br>
            <a:rPr lang="en-US" altLang="zh-CN" dirty="0" smtClean="0"/>
          </a:br>
          <a:r>
            <a:rPr lang="zh-CN" altLang="en-US" dirty="0" smtClean="0"/>
            <a:t>需求合作伙伴</a:t>
          </a:r>
          <a:endParaRPr lang="en-CA" dirty="0"/>
        </a:p>
      </dgm:t>
    </dgm:pt>
    <dgm:pt modelId="{5E082738-3B9F-44F7-8801-68608104FF06}" type="parTrans" cxnId="{B7F4B6D0-73B0-4457-8BF9-2BEA6808FD09}">
      <dgm:prSet/>
      <dgm:spPr/>
    </dgm:pt>
    <dgm:pt modelId="{2D0AC348-9D6C-4F8E-97CE-22FE721CF341}" type="sibTrans" cxnId="{B7F4B6D0-73B0-4457-8BF9-2BEA6808FD09}">
      <dgm:prSet/>
      <dgm:spPr/>
    </dgm:pt>
    <dgm:pt modelId="{C91FAF08-C60A-40DE-B22C-8B661E4D5F13}">
      <dgm:prSet phldrT="[Text]"/>
      <dgm:spPr/>
      <dgm:t>
        <a:bodyPr/>
        <a:lstStyle/>
        <a:p>
          <a:r>
            <a:rPr lang="en-US" dirty="0" smtClean="0"/>
            <a:t>Service Provider</a:t>
          </a:r>
          <a:br>
            <a:rPr lang="en-US" dirty="0" smtClean="0"/>
          </a:br>
          <a:r>
            <a:rPr lang="zh-CN" altLang="en-US" dirty="0" smtClean="0"/>
            <a:t>提供服务</a:t>
          </a:r>
          <a:endParaRPr lang="en-CA" dirty="0"/>
        </a:p>
      </dgm:t>
    </dgm:pt>
    <dgm:pt modelId="{562F0108-A55B-4191-882B-103CB35EF652}" type="parTrans" cxnId="{23423B54-068E-40C4-8EF0-CE90F4CEE47B}">
      <dgm:prSet/>
      <dgm:spPr/>
    </dgm:pt>
    <dgm:pt modelId="{6381BA77-CE2F-4992-9898-846A48EC6A8D}" type="sibTrans" cxnId="{23423B54-068E-40C4-8EF0-CE90F4CEE47B}">
      <dgm:prSet/>
      <dgm:spPr/>
    </dgm:pt>
    <dgm:pt modelId="{32D27B96-90BB-4034-B4BB-BDCADC7298DD}" type="pres">
      <dgm:prSet presAssocID="{7D447D5F-F61F-49B7-AF58-53A8350F1B7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02CB1D6E-D886-4F0D-BB87-BB50C7FB0574}" type="pres">
      <dgm:prSet presAssocID="{2BCDDBEA-CB5B-4B80-9467-09662A441D0D}" presName="node" presStyleLbl="node1" presStyleIdx="0" presStyleCnt="3" custRadScaleRad="102767" custRadScaleInc="-293170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B575EFA1-B6F3-43BD-93CC-DECD25D0DBBF}" type="pres">
      <dgm:prSet presAssocID="{248C595A-4C98-4553-8E4B-CC0C0A32B0E6}" presName="sibTrans" presStyleLbl="sibTrans2D1" presStyleIdx="0" presStyleCnt="3"/>
      <dgm:spPr/>
      <dgm:t>
        <a:bodyPr/>
        <a:lstStyle/>
        <a:p>
          <a:endParaRPr lang="en-CA"/>
        </a:p>
      </dgm:t>
    </dgm:pt>
    <dgm:pt modelId="{061A70C2-5D1B-4BEE-8F37-9B6D68C29DDD}" type="pres">
      <dgm:prSet presAssocID="{248C595A-4C98-4553-8E4B-CC0C0A32B0E6}" presName="connectorText" presStyleLbl="sibTrans2D1" presStyleIdx="0" presStyleCnt="3"/>
      <dgm:spPr/>
      <dgm:t>
        <a:bodyPr/>
        <a:lstStyle/>
        <a:p>
          <a:endParaRPr lang="en-CA"/>
        </a:p>
      </dgm:t>
    </dgm:pt>
    <dgm:pt modelId="{14C3748B-5E83-4B52-AAD3-BE697B3758B5}" type="pres">
      <dgm:prSet presAssocID="{A08EF280-7F8F-4869-89B0-C84AF2C274FB}" presName="node" presStyleLbl="node1" presStyleIdx="1" presStyleCnt="3" custScaleX="136427" custScaleY="230876" custRadScaleRad="101867" custRadScaleInc="-94110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C3D3B7E7-1200-4A59-A342-10DFCEF4C0E1}" type="pres">
      <dgm:prSet presAssocID="{14C1E966-F772-47AD-AD18-79BE4C883D17}" presName="sibTrans" presStyleLbl="sibTrans2D1" presStyleIdx="1" presStyleCnt="3"/>
      <dgm:spPr/>
      <dgm:t>
        <a:bodyPr/>
        <a:lstStyle/>
        <a:p>
          <a:endParaRPr lang="en-CA"/>
        </a:p>
      </dgm:t>
    </dgm:pt>
    <dgm:pt modelId="{6EADFACE-8BB3-4794-8FF8-D0F092DF433A}" type="pres">
      <dgm:prSet presAssocID="{14C1E966-F772-47AD-AD18-79BE4C883D17}" presName="connectorText" presStyleLbl="sibTrans2D1" presStyleIdx="1" presStyleCnt="3"/>
      <dgm:spPr/>
      <dgm:t>
        <a:bodyPr/>
        <a:lstStyle/>
        <a:p>
          <a:endParaRPr lang="en-CA"/>
        </a:p>
      </dgm:t>
    </dgm:pt>
    <dgm:pt modelId="{20E1590B-64AD-4883-B8A8-590F66F08062}" type="pres">
      <dgm:prSet presAssocID="{85DDA154-72E2-4A37-8E7D-BEA7DFE34359}" presName="node" presStyleLbl="node1" presStyleIdx="2" presStyleCnt="3" custScaleX="136427" custScaleY="230876" custRadScaleRad="109938" custRadScaleInc="91997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48454436-F5E6-47F5-9CE9-401664B16563}" type="pres">
      <dgm:prSet presAssocID="{0E43D9A9-5944-463D-BD10-11EB43E26192}" presName="sibTrans" presStyleLbl="sibTrans2D1" presStyleIdx="2" presStyleCnt="3"/>
      <dgm:spPr/>
      <dgm:t>
        <a:bodyPr/>
        <a:lstStyle/>
        <a:p>
          <a:endParaRPr lang="en-CA"/>
        </a:p>
      </dgm:t>
    </dgm:pt>
    <dgm:pt modelId="{B2782916-F934-4586-B9A6-441A4E5E2E1B}" type="pres">
      <dgm:prSet presAssocID="{0E43D9A9-5944-463D-BD10-11EB43E26192}" presName="connectorText" presStyleLbl="sibTrans2D1" presStyleIdx="2" presStyleCnt="3"/>
      <dgm:spPr/>
      <dgm:t>
        <a:bodyPr/>
        <a:lstStyle/>
        <a:p>
          <a:endParaRPr lang="en-CA"/>
        </a:p>
      </dgm:t>
    </dgm:pt>
  </dgm:ptLst>
  <dgm:cxnLst>
    <dgm:cxn modelId="{B7F4B6D0-73B0-4457-8BF9-2BEA6808FD09}" srcId="{A08EF280-7F8F-4869-89B0-C84AF2C274FB}" destId="{ACE622DC-25D7-410F-AD87-6FB4409CEEFD}" srcOrd="2" destOrd="0" parTransId="{5E082738-3B9F-44F7-8801-68608104FF06}" sibTransId="{2D0AC348-9D6C-4F8E-97CE-22FE721CF341}"/>
    <dgm:cxn modelId="{E23E7D5C-AEC0-48A5-94D8-C5849A3202B1}" type="presOf" srcId="{6C3BD07E-70C8-4D45-9A46-27CD23A5A7E2}" destId="{14C3748B-5E83-4B52-AAD3-BE697B3758B5}" srcOrd="0" destOrd="1" presId="urn:microsoft.com/office/officeart/2005/8/layout/cycle7"/>
    <dgm:cxn modelId="{BAF0C3BF-74C2-4B93-9EF3-EE4C235896BA}" srcId="{85DDA154-72E2-4A37-8E7D-BEA7DFE34359}" destId="{D3A81F9A-3C02-4283-A040-73C5BC19A9CF}" srcOrd="4" destOrd="0" parTransId="{12373800-810B-4F5B-A08B-8615473C8F1D}" sibTransId="{C624D5CA-DB0F-4317-92A8-D4502E1440AC}"/>
    <dgm:cxn modelId="{44302050-AA65-4C6D-A710-E162EFC031FF}" type="presOf" srcId="{4AB2631B-F7E6-4B03-A016-5B32E07E20BE}" destId="{20E1590B-64AD-4883-B8A8-590F66F08062}" srcOrd="0" destOrd="4" presId="urn:microsoft.com/office/officeart/2005/8/layout/cycle7"/>
    <dgm:cxn modelId="{93037219-FD82-476B-9D6B-E7A58B25CD3B}" type="presOf" srcId="{C91FAF08-C60A-40DE-B22C-8B661E4D5F13}" destId="{14C3748B-5E83-4B52-AAD3-BE697B3758B5}" srcOrd="0" destOrd="4" presId="urn:microsoft.com/office/officeart/2005/8/layout/cycle7"/>
    <dgm:cxn modelId="{05C7E68F-61CB-43B2-9FAB-E4C3EA7D9872}" type="presOf" srcId="{14C1E966-F772-47AD-AD18-79BE4C883D17}" destId="{6EADFACE-8BB3-4794-8FF8-D0F092DF433A}" srcOrd="1" destOrd="0" presId="urn:microsoft.com/office/officeart/2005/8/layout/cycle7"/>
    <dgm:cxn modelId="{C6216218-7A57-413A-82E4-B854EA5A217A}" type="presOf" srcId="{7A0B0944-9C14-4EB3-B246-32BE6EE68971}" destId="{14C3748B-5E83-4B52-AAD3-BE697B3758B5}" srcOrd="0" destOrd="2" presId="urn:microsoft.com/office/officeart/2005/8/layout/cycle7"/>
    <dgm:cxn modelId="{7F8642EC-A262-4CE4-8887-3266BBD40591}" type="presOf" srcId="{D3A81F9A-3C02-4283-A040-73C5BC19A9CF}" destId="{20E1590B-64AD-4883-B8A8-590F66F08062}" srcOrd="0" destOrd="5" presId="urn:microsoft.com/office/officeart/2005/8/layout/cycle7"/>
    <dgm:cxn modelId="{2C12D41E-7929-4AB3-B0FA-E14F5D78DD67}" type="presOf" srcId="{248C595A-4C98-4553-8E4B-CC0C0A32B0E6}" destId="{061A70C2-5D1B-4BEE-8F37-9B6D68C29DDD}" srcOrd="1" destOrd="0" presId="urn:microsoft.com/office/officeart/2005/8/layout/cycle7"/>
    <dgm:cxn modelId="{B087DE7B-834D-45D8-926D-7A41FAC51382}" srcId="{7D447D5F-F61F-49B7-AF58-53A8350F1B77}" destId="{A08EF280-7F8F-4869-89B0-C84AF2C274FB}" srcOrd="1" destOrd="0" parTransId="{D29FB22B-DCC5-4216-9104-901480A7039D}" sibTransId="{14C1E966-F772-47AD-AD18-79BE4C883D17}"/>
    <dgm:cxn modelId="{D69DA995-F161-47CD-BB73-6B5A3C9AF2F1}" type="presOf" srcId="{85DDA154-72E2-4A37-8E7D-BEA7DFE34359}" destId="{20E1590B-64AD-4883-B8A8-590F66F08062}" srcOrd="0" destOrd="0" presId="urn:microsoft.com/office/officeart/2005/8/layout/cycle7"/>
    <dgm:cxn modelId="{9A57AF5B-CE6C-41F8-91A1-9B06A7028780}" srcId="{A08EF280-7F8F-4869-89B0-C84AF2C274FB}" destId="{6C3BD07E-70C8-4D45-9A46-27CD23A5A7E2}" srcOrd="0" destOrd="0" parTransId="{5D344D3D-2EAE-4534-9AB9-BBD76F6FE4EA}" sibTransId="{55B7C1D0-A02B-4ADA-9CC9-01FFDD16819E}"/>
    <dgm:cxn modelId="{94786A21-651C-4B29-9A01-688F4CE21137}" type="presOf" srcId="{81BA27FF-6F26-4B2D-BD2A-C5AC07F7D141}" destId="{20E1590B-64AD-4883-B8A8-590F66F08062}" srcOrd="0" destOrd="1" presId="urn:microsoft.com/office/officeart/2005/8/layout/cycle7"/>
    <dgm:cxn modelId="{AD4B676A-4C6B-440D-B49F-34EE4444CCD8}" srcId="{85DDA154-72E2-4A37-8E7D-BEA7DFE34359}" destId="{4AB2631B-F7E6-4B03-A016-5B32E07E20BE}" srcOrd="3" destOrd="0" parTransId="{FFB1C315-C89A-4892-8990-E4EE0A25C1B4}" sibTransId="{EC978FD2-396F-4EED-A2BE-49C024C10BDE}"/>
    <dgm:cxn modelId="{D2856E63-EE7C-4E38-9CD1-325EF3901DC9}" srcId="{85DDA154-72E2-4A37-8E7D-BEA7DFE34359}" destId="{7A9E7DB1-FD20-411A-B77C-0FD66FA8DC5F}" srcOrd="1" destOrd="0" parTransId="{9614CE3C-080C-4B2E-8467-494187B6FB62}" sibTransId="{76F256C7-9590-4E7E-91E3-0AE8F2538AF1}"/>
    <dgm:cxn modelId="{94296FBE-72FC-4A59-A998-F187875A59BC}" type="presOf" srcId="{7A9E7DB1-FD20-411A-B77C-0FD66FA8DC5F}" destId="{20E1590B-64AD-4883-B8A8-590F66F08062}" srcOrd="0" destOrd="2" presId="urn:microsoft.com/office/officeart/2005/8/layout/cycle7"/>
    <dgm:cxn modelId="{5CFAF729-C0D0-49F8-917B-DC5493204437}" srcId="{A08EF280-7F8F-4869-89B0-C84AF2C274FB}" destId="{7A0B0944-9C14-4EB3-B246-32BE6EE68971}" srcOrd="1" destOrd="0" parTransId="{0DAD99C1-30CF-4007-97C7-CECF3538F9CC}" sibTransId="{2313BBDF-379C-4CFD-B8BA-4760A94424A8}"/>
    <dgm:cxn modelId="{A5095B1F-02D7-4EC1-BF77-BA7909DE6151}" type="presOf" srcId="{0F02C9A9-3901-4D1B-B2ED-049DE267155B}" destId="{20E1590B-64AD-4883-B8A8-590F66F08062}" srcOrd="0" destOrd="3" presId="urn:microsoft.com/office/officeart/2005/8/layout/cycle7"/>
    <dgm:cxn modelId="{83FEB9AE-7764-475A-B8ED-AD5B9CA21531}" type="presOf" srcId="{0E43D9A9-5944-463D-BD10-11EB43E26192}" destId="{B2782916-F934-4586-B9A6-441A4E5E2E1B}" srcOrd="1" destOrd="0" presId="urn:microsoft.com/office/officeart/2005/8/layout/cycle7"/>
    <dgm:cxn modelId="{423887DC-2D1A-4D8E-B596-0F73E6B94340}" srcId="{85DDA154-72E2-4A37-8E7D-BEA7DFE34359}" destId="{0F02C9A9-3901-4D1B-B2ED-049DE267155B}" srcOrd="2" destOrd="0" parTransId="{EBDCE991-197E-479B-8EA9-77D037524DDE}" sibTransId="{5ECC4453-8E4D-4633-A179-89AEC9E2BF6A}"/>
    <dgm:cxn modelId="{9AB59190-4D61-45F2-A9E5-5C8F4F666883}" type="presOf" srcId="{ACE622DC-25D7-410F-AD87-6FB4409CEEFD}" destId="{14C3748B-5E83-4B52-AAD3-BE697B3758B5}" srcOrd="0" destOrd="3" presId="urn:microsoft.com/office/officeart/2005/8/layout/cycle7"/>
    <dgm:cxn modelId="{E8D55632-60EB-4DE6-8403-F329DEA9B997}" type="presOf" srcId="{14C1E966-F772-47AD-AD18-79BE4C883D17}" destId="{C3D3B7E7-1200-4A59-A342-10DFCEF4C0E1}" srcOrd="0" destOrd="0" presId="urn:microsoft.com/office/officeart/2005/8/layout/cycle7"/>
    <dgm:cxn modelId="{23423B54-068E-40C4-8EF0-CE90F4CEE47B}" srcId="{A08EF280-7F8F-4869-89B0-C84AF2C274FB}" destId="{C91FAF08-C60A-40DE-B22C-8B661E4D5F13}" srcOrd="3" destOrd="0" parTransId="{562F0108-A55B-4191-882B-103CB35EF652}" sibTransId="{6381BA77-CE2F-4992-9898-846A48EC6A8D}"/>
    <dgm:cxn modelId="{D8AB2C89-EE45-4C34-9A99-CC1155429B42}" srcId="{7D447D5F-F61F-49B7-AF58-53A8350F1B77}" destId="{85DDA154-72E2-4A37-8E7D-BEA7DFE34359}" srcOrd="2" destOrd="0" parTransId="{F75ABB56-00F1-4A9A-AF40-7572CD6BE15F}" sibTransId="{0E43D9A9-5944-463D-BD10-11EB43E26192}"/>
    <dgm:cxn modelId="{CC2366B9-46E1-4142-9904-6CE65E4D2639}" type="presOf" srcId="{A08EF280-7F8F-4869-89B0-C84AF2C274FB}" destId="{14C3748B-5E83-4B52-AAD3-BE697B3758B5}" srcOrd="0" destOrd="0" presId="urn:microsoft.com/office/officeart/2005/8/layout/cycle7"/>
    <dgm:cxn modelId="{39CC79DE-22BD-4AD5-A7C9-797212837721}" type="presOf" srcId="{7D447D5F-F61F-49B7-AF58-53A8350F1B77}" destId="{32D27B96-90BB-4034-B4BB-BDCADC7298DD}" srcOrd="0" destOrd="0" presId="urn:microsoft.com/office/officeart/2005/8/layout/cycle7"/>
    <dgm:cxn modelId="{FAF0830A-F8CE-4836-B3EE-32C1101DAE0F}" type="presOf" srcId="{2BCDDBEA-CB5B-4B80-9467-09662A441D0D}" destId="{02CB1D6E-D886-4F0D-BB87-BB50C7FB0574}" srcOrd="0" destOrd="0" presId="urn:microsoft.com/office/officeart/2005/8/layout/cycle7"/>
    <dgm:cxn modelId="{EE942029-84DD-486C-A4B7-289F0B4BD23D}" type="presOf" srcId="{248C595A-4C98-4553-8E4B-CC0C0A32B0E6}" destId="{B575EFA1-B6F3-43BD-93CC-DECD25D0DBBF}" srcOrd="0" destOrd="0" presId="urn:microsoft.com/office/officeart/2005/8/layout/cycle7"/>
    <dgm:cxn modelId="{784A0EAE-FA3B-4EDC-8E95-B088D0FE265A}" type="presOf" srcId="{0E43D9A9-5944-463D-BD10-11EB43E26192}" destId="{48454436-F5E6-47F5-9CE9-401664B16563}" srcOrd="0" destOrd="0" presId="urn:microsoft.com/office/officeart/2005/8/layout/cycle7"/>
    <dgm:cxn modelId="{67D008DD-FC00-43BD-B1D1-CF099F443F0D}" srcId="{7D447D5F-F61F-49B7-AF58-53A8350F1B77}" destId="{2BCDDBEA-CB5B-4B80-9467-09662A441D0D}" srcOrd="0" destOrd="0" parTransId="{A70AA451-3342-47E2-A7E4-FD083D2775C4}" sibTransId="{248C595A-4C98-4553-8E4B-CC0C0A32B0E6}"/>
    <dgm:cxn modelId="{BA4DF7A8-ED1F-4E48-BBFC-240B607F7EEC}" srcId="{85DDA154-72E2-4A37-8E7D-BEA7DFE34359}" destId="{81BA27FF-6F26-4B2D-BD2A-C5AC07F7D141}" srcOrd="0" destOrd="0" parTransId="{F8B92E45-25E5-496C-AEBD-1BE1D4575283}" sibTransId="{3196530A-8BC8-46CE-A579-3CEEB5CCB996}"/>
    <dgm:cxn modelId="{78D4C420-DF1C-49FF-AB6B-59C31EB95A3E}" type="presParOf" srcId="{32D27B96-90BB-4034-B4BB-BDCADC7298DD}" destId="{02CB1D6E-D886-4F0D-BB87-BB50C7FB0574}" srcOrd="0" destOrd="0" presId="urn:microsoft.com/office/officeart/2005/8/layout/cycle7"/>
    <dgm:cxn modelId="{9A0B05F6-7A24-44F6-870F-BE375E3C2EEC}" type="presParOf" srcId="{32D27B96-90BB-4034-B4BB-BDCADC7298DD}" destId="{B575EFA1-B6F3-43BD-93CC-DECD25D0DBBF}" srcOrd="1" destOrd="0" presId="urn:microsoft.com/office/officeart/2005/8/layout/cycle7"/>
    <dgm:cxn modelId="{7DE24F2B-F8E3-4389-943B-9D1C8FF90838}" type="presParOf" srcId="{B575EFA1-B6F3-43BD-93CC-DECD25D0DBBF}" destId="{061A70C2-5D1B-4BEE-8F37-9B6D68C29DDD}" srcOrd="0" destOrd="0" presId="urn:microsoft.com/office/officeart/2005/8/layout/cycle7"/>
    <dgm:cxn modelId="{03DD48BD-1046-4942-B39B-F67D4A814F8B}" type="presParOf" srcId="{32D27B96-90BB-4034-B4BB-BDCADC7298DD}" destId="{14C3748B-5E83-4B52-AAD3-BE697B3758B5}" srcOrd="2" destOrd="0" presId="urn:microsoft.com/office/officeart/2005/8/layout/cycle7"/>
    <dgm:cxn modelId="{5C256E96-E444-4732-8FB0-45DFE04FA1BB}" type="presParOf" srcId="{32D27B96-90BB-4034-B4BB-BDCADC7298DD}" destId="{C3D3B7E7-1200-4A59-A342-10DFCEF4C0E1}" srcOrd="3" destOrd="0" presId="urn:microsoft.com/office/officeart/2005/8/layout/cycle7"/>
    <dgm:cxn modelId="{F559EC07-A6BE-43DC-BA50-3587D16CCB9C}" type="presParOf" srcId="{C3D3B7E7-1200-4A59-A342-10DFCEF4C0E1}" destId="{6EADFACE-8BB3-4794-8FF8-D0F092DF433A}" srcOrd="0" destOrd="0" presId="urn:microsoft.com/office/officeart/2005/8/layout/cycle7"/>
    <dgm:cxn modelId="{139743EA-8077-4C92-BE23-7D73A9CD63C2}" type="presParOf" srcId="{32D27B96-90BB-4034-B4BB-BDCADC7298DD}" destId="{20E1590B-64AD-4883-B8A8-590F66F08062}" srcOrd="4" destOrd="0" presId="urn:microsoft.com/office/officeart/2005/8/layout/cycle7"/>
    <dgm:cxn modelId="{B3F2CBBA-3E1D-4296-8CC7-93DF155ED16B}" type="presParOf" srcId="{32D27B96-90BB-4034-B4BB-BDCADC7298DD}" destId="{48454436-F5E6-47F5-9CE9-401664B16563}" srcOrd="5" destOrd="0" presId="urn:microsoft.com/office/officeart/2005/8/layout/cycle7"/>
    <dgm:cxn modelId="{0B408508-19A4-4CEA-A3D8-8E8D2CBE7432}" type="presParOf" srcId="{48454436-F5E6-47F5-9CE9-401664B16563}" destId="{B2782916-F934-4586-B9A6-441A4E5E2E1B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D447D5F-F61F-49B7-AF58-53A8350F1B77}" type="doc">
      <dgm:prSet loTypeId="urn:microsoft.com/office/officeart/2005/8/layout/cycle7" loCatId="cycl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CA"/>
        </a:p>
      </dgm:t>
    </dgm:pt>
    <dgm:pt modelId="{2BCDDBEA-CB5B-4B80-9467-09662A441D0D}">
      <dgm:prSet phldrT="[Text]"/>
      <dgm:spPr/>
      <dgm:t>
        <a:bodyPr/>
        <a:lstStyle/>
        <a:p>
          <a:r>
            <a:rPr lang="en-CA" dirty="0" smtClean="0"/>
            <a:t>Invest Canada Alliance</a:t>
          </a:r>
        </a:p>
        <a:p>
          <a:r>
            <a:rPr lang="zh-CN" altLang="en-US" dirty="0" smtClean="0"/>
            <a:t>投资加拿大协会平台</a:t>
          </a:r>
          <a:endParaRPr lang="en-CA" dirty="0"/>
        </a:p>
      </dgm:t>
    </dgm:pt>
    <dgm:pt modelId="{A70AA451-3342-47E2-A7E4-FD083D2775C4}" type="parTrans" cxnId="{67D008DD-FC00-43BD-B1D1-CF099F443F0D}">
      <dgm:prSet/>
      <dgm:spPr/>
      <dgm:t>
        <a:bodyPr/>
        <a:lstStyle/>
        <a:p>
          <a:endParaRPr lang="en-CA"/>
        </a:p>
      </dgm:t>
    </dgm:pt>
    <dgm:pt modelId="{248C595A-4C98-4553-8E4B-CC0C0A32B0E6}" type="sibTrans" cxnId="{67D008DD-FC00-43BD-B1D1-CF099F443F0D}">
      <dgm:prSet/>
      <dgm:spPr/>
      <dgm:t>
        <a:bodyPr/>
        <a:lstStyle/>
        <a:p>
          <a:endParaRPr lang="en-CA"/>
        </a:p>
      </dgm:t>
    </dgm:pt>
    <dgm:pt modelId="{A08EF280-7F8F-4869-89B0-C84AF2C274FB}">
      <dgm:prSet phldrT="[Text]"/>
      <dgm:spPr/>
      <dgm:t>
        <a:bodyPr/>
        <a:lstStyle/>
        <a:p>
          <a:r>
            <a:rPr lang="en-US" dirty="0" smtClean="0"/>
            <a:t>Canadian Business Park Developers</a:t>
          </a:r>
        </a:p>
        <a:p>
          <a:r>
            <a:rPr lang="zh-CN" altLang="en-US" dirty="0" smtClean="0"/>
            <a:t>加拿大园区开发商</a:t>
          </a:r>
          <a:endParaRPr lang="en-CA" altLang="zh-CN" dirty="0" smtClean="0"/>
        </a:p>
      </dgm:t>
    </dgm:pt>
    <dgm:pt modelId="{D29FB22B-DCC5-4216-9104-901480A7039D}" type="parTrans" cxnId="{B087DE7B-834D-45D8-926D-7A41FAC51382}">
      <dgm:prSet/>
      <dgm:spPr/>
      <dgm:t>
        <a:bodyPr/>
        <a:lstStyle/>
        <a:p>
          <a:endParaRPr lang="en-CA"/>
        </a:p>
      </dgm:t>
    </dgm:pt>
    <dgm:pt modelId="{14C1E966-F772-47AD-AD18-79BE4C883D17}" type="sibTrans" cxnId="{B087DE7B-834D-45D8-926D-7A41FAC51382}">
      <dgm:prSet/>
      <dgm:spPr/>
      <dgm:t>
        <a:bodyPr/>
        <a:lstStyle/>
        <a:p>
          <a:endParaRPr lang="en-CA"/>
        </a:p>
      </dgm:t>
    </dgm:pt>
    <dgm:pt modelId="{85DDA154-72E2-4A37-8E7D-BEA7DFE34359}">
      <dgm:prSet phldrT="[Text]"/>
      <dgm:spPr/>
      <dgm:t>
        <a:bodyPr/>
        <a:lstStyle/>
        <a:p>
          <a:r>
            <a:rPr lang="en-CA" dirty="0" smtClean="0"/>
            <a:t>Chinese Business Park Developers</a:t>
          </a:r>
          <a:endParaRPr lang="en-US" dirty="0" smtClean="0"/>
        </a:p>
        <a:p>
          <a:r>
            <a:rPr lang="zh-CN" altLang="en-US" dirty="0" smtClean="0"/>
            <a:t>中国园区开发商</a:t>
          </a:r>
          <a:endParaRPr lang="en-US" altLang="zh-CN" dirty="0" smtClean="0"/>
        </a:p>
      </dgm:t>
    </dgm:pt>
    <dgm:pt modelId="{F75ABB56-00F1-4A9A-AF40-7572CD6BE15F}" type="parTrans" cxnId="{D8AB2C89-EE45-4C34-9A99-CC1155429B42}">
      <dgm:prSet/>
      <dgm:spPr/>
      <dgm:t>
        <a:bodyPr/>
        <a:lstStyle/>
        <a:p>
          <a:endParaRPr lang="en-CA"/>
        </a:p>
      </dgm:t>
    </dgm:pt>
    <dgm:pt modelId="{0E43D9A9-5944-463D-BD10-11EB43E26192}" type="sibTrans" cxnId="{D8AB2C89-EE45-4C34-9A99-CC1155429B42}">
      <dgm:prSet/>
      <dgm:spPr/>
      <dgm:t>
        <a:bodyPr/>
        <a:lstStyle/>
        <a:p>
          <a:endParaRPr lang="en-CA"/>
        </a:p>
      </dgm:t>
    </dgm:pt>
    <dgm:pt modelId="{9D17374D-DCDA-4C80-AA67-1BE52DB5ACEB}">
      <dgm:prSet phldrT="[Text]"/>
      <dgm:spPr/>
      <dgm:t>
        <a:bodyPr/>
        <a:lstStyle/>
        <a:p>
          <a:r>
            <a:rPr lang="zh-CN" altLang="en-US" dirty="0" smtClean="0"/>
            <a:t>在中国的招商资源</a:t>
          </a:r>
          <a:r>
            <a:rPr lang="en-CA" altLang="zh-CN" dirty="0" smtClean="0"/>
            <a:t/>
          </a:r>
          <a:br>
            <a:rPr lang="en-CA" altLang="zh-CN" dirty="0" smtClean="0"/>
          </a:br>
          <a:r>
            <a:rPr lang="en-CA" altLang="zh-CN" dirty="0" smtClean="0"/>
            <a:t>Chinese Business Development Resources</a:t>
          </a:r>
          <a:endParaRPr lang="en-US" altLang="zh-CN" dirty="0" smtClean="0"/>
        </a:p>
      </dgm:t>
    </dgm:pt>
    <dgm:pt modelId="{EC1B6989-5060-4FE7-9BED-B7EC34BC62E3}" type="parTrans" cxnId="{C3F44EA0-698F-42B3-91D2-E61F416F3ECC}">
      <dgm:prSet/>
      <dgm:spPr/>
      <dgm:t>
        <a:bodyPr/>
        <a:lstStyle/>
        <a:p>
          <a:endParaRPr lang="en-CA"/>
        </a:p>
      </dgm:t>
    </dgm:pt>
    <dgm:pt modelId="{9A70CDC2-F8AE-4F53-B03B-B2DB809AB2FC}" type="sibTrans" cxnId="{C3F44EA0-698F-42B3-91D2-E61F416F3ECC}">
      <dgm:prSet/>
      <dgm:spPr/>
      <dgm:t>
        <a:bodyPr/>
        <a:lstStyle/>
        <a:p>
          <a:endParaRPr lang="en-CA"/>
        </a:p>
      </dgm:t>
    </dgm:pt>
    <dgm:pt modelId="{1E028500-2437-48BD-9411-6221FBCCC6BE}">
      <dgm:prSet phldrT="[Text]"/>
      <dgm:spPr/>
      <dgm:t>
        <a:bodyPr/>
        <a:lstStyle/>
        <a:p>
          <a:r>
            <a:rPr lang="zh-CN" altLang="en-US" dirty="0" smtClean="0"/>
            <a:t>增强在中国招商力度</a:t>
          </a:r>
          <a:r>
            <a:rPr lang="en-US" altLang="zh-CN" dirty="0" smtClean="0"/>
            <a:t/>
          </a:r>
          <a:br>
            <a:rPr lang="en-US" altLang="zh-CN" dirty="0" smtClean="0"/>
          </a:br>
          <a:r>
            <a:rPr lang="en-US" altLang="zh-CN" dirty="0" smtClean="0"/>
            <a:t>Strong Presence in China</a:t>
          </a:r>
        </a:p>
      </dgm:t>
    </dgm:pt>
    <dgm:pt modelId="{301EC41F-E666-4C50-836A-D08152E8E444}" type="parTrans" cxnId="{9A9DBE2D-3501-423A-B648-CFF5ED5D4E8B}">
      <dgm:prSet/>
      <dgm:spPr/>
      <dgm:t>
        <a:bodyPr/>
        <a:lstStyle/>
        <a:p>
          <a:endParaRPr lang="en-CA"/>
        </a:p>
      </dgm:t>
    </dgm:pt>
    <dgm:pt modelId="{87B8007F-FED7-474B-96E8-603FC14010CF}" type="sibTrans" cxnId="{9A9DBE2D-3501-423A-B648-CFF5ED5D4E8B}">
      <dgm:prSet/>
      <dgm:spPr/>
      <dgm:t>
        <a:bodyPr/>
        <a:lstStyle/>
        <a:p>
          <a:endParaRPr lang="en-CA"/>
        </a:p>
      </dgm:t>
    </dgm:pt>
    <dgm:pt modelId="{CDFA1850-B0D6-4ED1-BA19-D09D3C696990}">
      <dgm:prSet phldrT="[Text]"/>
      <dgm:spPr/>
      <dgm:t>
        <a:bodyPr/>
        <a:lstStyle/>
        <a:p>
          <a:r>
            <a:rPr lang="zh-CN" altLang="en-US" dirty="0" smtClean="0"/>
            <a:t>加拿大本地开发经验</a:t>
          </a:r>
          <a:r>
            <a:rPr lang="en-CA" altLang="zh-CN" dirty="0" smtClean="0"/>
            <a:t/>
          </a:r>
          <a:br>
            <a:rPr lang="en-CA" altLang="zh-CN" dirty="0" smtClean="0"/>
          </a:br>
          <a:r>
            <a:rPr lang="en-CA" altLang="zh-CN" dirty="0" smtClean="0"/>
            <a:t>Canadian local experience and expertise</a:t>
          </a:r>
        </a:p>
      </dgm:t>
    </dgm:pt>
    <dgm:pt modelId="{731E013D-FCA5-4C7F-BACD-5B9A17CF83E4}" type="parTrans" cxnId="{6A8B6844-9AD8-422E-8302-332F9E1A3307}">
      <dgm:prSet/>
      <dgm:spPr/>
      <dgm:t>
        <a:bodyPr/>
        <a:lstStyle/>
        <a:p>
          <a:endParaRPr lang="en-CA"/>
        </a:p>
      </dgm:t>
    </dgm:pt>
    <dgm:pt modelId="{467FA1C8-E903-430C-ADC9-5C638E3BF6A8}" type="sibTrans" cxnId="{6A8B6844-9AD8-422E-8302-332F9E1A3307}">
      <dgm:prSet/>
      <dgm:spPr/>
      <dgm:t>
        <a:bodyPr/>
        <a:lstStyle/>
        <a:p>
          <a:endParaRPr lang="en-CA"/>
        </a:p>
      </dgm:t>
    </dgm:pt>
    <dgm:pt modelId="{1F56E2E3-325E-46CF-9E03-347B30A45128}">
      <dgm:prSet phldrT="[Text]"/>
      <dgm:spPr/>
      <dgm:t>
        <a:bodyPr/>
        <a:lstStyle/>
        <a:p>
          <a:r>
            <a:rPr lang="zh-CN" altLang="en-US" dirty="0" smtClean="0"/>
            <a:t>为园区吸引本地企业</a:t>
          </a:r>
          <a:r>
            <a:rPr lang="en-CA" altLang="zh-CN" dirty="0" smtClean="0"/>
            <a:t/>
          </a:r>
          <a:br>
            <a:rPr lang="en-CA" altLang="zh-CN" dirty="0" smtClean="0"/>
          </a:br>
          <a:r>
            <a:rPr lang="en-CA" altLang="zh-CN" dirty="0" smtClean="0"/>
            <a:t>Canadian and global businesses to come to the business parks</a:t>
          </a:r>
        </a:p>
      </dgm:t>
    </dgm:pt>
    <dgm:pt modelId="{F7FC42E3-E424-461F-A883-800126EFB7DA}" type="parTrans" cxnId="{00A3CB65-0B31-44F6-920D-7C4B3D269DE6}">
      <dgm:prSet/>
      <dgm:spPr/>
      <dgm:t>
        <a:bodyPr/>
        <a:lstStyle/>
        <a:p>
          <a:endParaRPr lang="en-CA"/>
        </a:p>
      </dgm:t>
    </dgm:pt>
    <dgm:pt modelId="{3E635168-20BD-4185-992B-218C7E352E8F}" type="sibTrans" cxnId="{00A3CB65-0B31-44F6-920D-7C4B3D269DE6}">
      <dgm:prSet/>
      <dgm:spPr/>
      <dgm:t>
        <a:bodyPr/>
        <a:lstStyle/>
        <a:p>
          <a:endParaRPr lang="en-CA"/>
        </a:p>
      </dgm:t>
    </dgm:pt>
    <dgm:pt modelId="{32D27B96-90BB-4034-B4BB-BDCADC7298DD}" type="pres">
      <dgm:prSet presAssocID="{7D447D5F-F61F-49B7-AF58-53A8350F1B7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02CB1D6E-D886-4F0D-BB87-BB50C7FB0574}" type="pres">
      <dgm:prSet presAssocID="{2BCDDBEA-CB5B-4B80-9467-09662A441D0D}" presName="node" presStyleLbl="node1" presStyleIdx="0" presStyleCnt="3" custRadScaleRad="102767" custRadScaleInc="-293170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B575EFA1-B6F3-43BD-93CC-DECD25D0DBBF}" type="pres">
      <dgm:prSet presAssocID="{248C595A-4C98-4553-8E4B-CC0C0A32B0E6}" presName="sibTrans" presStyleLbl="sibTrans2D1" presStyleIdx="0" presStyleCnt="3"/>
      <dgm:spPr/>
      <dgm:t>
        <a:bodyPr/>
        <a:lstStyle/>
        <a:p>
          <a:endParaRPr lang="en-CA"/>
        </a:p>
      </dgm:t>
    </dgm:pt>
    <dgm:pt modelId="{061A70C2-5D1B-4BEE-8F37-9B6D68C29DDD}" type="pres">
      <dgm:prSet presAssocID="{248C595A-4C98-4553-8E4B-CC0C0A32B0E6}" presName="connectorText" presStyleLbl="sibTrans2D1" presStyleIdx="0" presStyleCnt="3"/>
      <dgm:spPr/>
      <dgm:t>
        <a:bodyPr/>
        <a:lstStyle/>
        <a:p>
          <a:endParaRPr lang="en-CA"/>
        </a:p>
      </dgm:t>
    </dgm:pt>
    <dgm:pt modelId="{14C3748B-5E83-4B52-AAD3-BE697B3758B5}" type="pres">
      <dgm:prSet presAssocID="{A08EF280-7F8F-4869-89B0-C84AF2C274FB}" presName="node" presStyleLbl="node1" presStyleIdx="1" presStyleCnt="3" custScaleX="136427" custScaleY="230876" custRadScaleRad="101867" custRadScaleInc="-94110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C3D3B7E7-1200-4A59-A342-10DFCEF4C0E1}" type="pres">
      <dgm:prSet presAssocID="{14C1E966-F772-47AD-AD18-79BE4C883D17}" presName="sibTrans" presStyleLbl="sibTrans2D1" presStyleIdx="1" presStyleCnt="3"/>
      <dgm:spPr/>
      <dgm:t>
        <a:bodyPr/>
        <a:lstStyle/>
        <a:p>
          <a:endParaRPr lang="en-CA"/>
        </a:p>
      </dgm:t>
    </dgm:pt>
    <dgm:pt modelId="{6EADFACE-8BB3-4794-8FF8-D0F092DF433A}" type="pres">
      <dgm:prSet presAssocID="{14C1E966-F772-47AD-AD18-79BE4C883D17}" presName="connectorText" presStyleLbl="sibTrans2D1" presStyleIdx="1" presStyleCnt="3"/>
      <dgm:spPr/>
      <dgm:t>
        <a:bodyPr/>
        <a:lstStyle/>
        <a:p>
          <a:endParaRPr lang="en-CA"/>
        </a:p>
      </dgm:t>
    </dgm:pt>
    <dgm:pt modelId="{20E1590B-64AD-4883-B8A8-590F66F08062}" type="pres">
      <dgm:prSet presAssocID="{85DDA154-72E2-4A37-8E7D-BEA7DFE34359}" presName="node" presStyleLbl="node1" presStyleIdx="2" presStyleCnt="3" custScaleX="136427" custScaleY="230876" custRadScaleRad="109938" custRadScaleInc="91997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48454436-F5E6-47F5-9CE9-401664B16563}" type="pres">
      <dgm:prSet presAssocID="{0E43D9A9-5944-463D-BD10-11EB43E26192}" presName="sibTrans" presStyleLbl="sibTrans2D1" presStyleIdx="2" presStyleCnt="3"/>
      <dgm:spPr/>
      <dgm:t>
        <a:bodyPr/>
        <a:lstStyle/>
        <a:p>
          <a:endParaRPr lang="en-CA"/>
        </a:p>
      </dgm:t>
    </dgm:pt>
    <dgm:pt modelId="{B2782916-F934-4586-B9A6-441A4E5E2E1B}" type="pres">
      <dgm:prSet presAssocID="{0E43D9A9-5944-463D-BD10-11EB43E26192}" presName="connectorText" presStyleLbl="sibTrans2D1" presStyleIdx="2" presStyleCnt="3"/>
      <dgm:spPr/>
      <dgm:t>
        <a:bodyPr/>
        <a:lstStyle/>
        <a:p>
          <a:endParaRPr lang="en-CA"/>
        </a:p>
      </dgm:t>
    </dgm:pt>
  </dgm:ptLst>
  <dgm:cxnLst>
    <dgm:cxn modelId="{00A3CB65-0B31-44F6-920D-7C4B3D269DE6}" srcId="{A08EF280-7F8F-4869-89B0-C84AF2C274FB}" destId="{1F56E2E3-325E-46CF-9E03-347B30A45128}" srcOrd="1" destOrd="0" parTransId="{F7FC42E3-E424-461F-A883-800126EFB7DA}" sibTransId="{3E635168-20BD-4185-992B-218C7E352E8F}"/>
    <dgm:cxn modelId="{5CCF3A1C-75FD-4CFA-8088-AF140E48B84E}" type="presOf" srcId="{85DDA154-72E2-4A37-8E7D-BEA7DFE34359}" destId="{20E1590B-64AD-4883-B8A8-590F66F08062}" srcOrd="0" destOrd="0" presId="urn:microsoft.com/office/officeart/2005/8/layout/cycle7"/>
    <dgm:cxn modelId="{4E90E2CC-1C73-405B-A28F-67F2304D30EA}" type="presOf" srcId="{CDFA1850-B0D6-4ED1-BA19-D09D3C696990}" destId="{14C3748B-5E83-4B52-AAD3-BE697B3758B5}" srcOrd="0" destOrd="1" presId="urn:microsoft.com/office/officeart/2005/8/layout/cycle7"/>
    <dgm:cxn modelId="{D694B8F6-F265-4572-90DF-FF243396DD1C}" type="presOf" srcId="{0E43D9A9-5944-463D-BD10-11EB43E26192}" destId="{48454436-F5E6-47F5-9CE9-401664B16563}" srcOrd="0" destOrd="0" presId="urn:microsoft.com/office/officeart/2005/8/layout/cycle7"/>
    <dgm:cxn modelId="{FAC49C1C-AF62-4779-8C71-844D578A324B}" type="presOf" srcId="{248C595A-4C98-4553-8E4B-CC0C0A32B0E6}" destId="{B575EFA1-B6F3-43BD-93CC-DECD25D0DBBF}" srcOrd="0" destOrd="0" presId="urn:microsoft.com/office/officeart/2005/8/layout/cycle7"/>
    <dgm:cxn modelId="{6F0C0F90-8E01-4C10-BAA4-83CAF8EA3AD5}" type="presOf" srcId="{248C595A-4C98-4553-8E4B-CC0C0A32B0E6}" destId="{061A70C2-5D1B-4BEE-8F37-9B6D68C29DDD}" srcOrd="1" destOrd="0" presId="urn:microsoft.com/office/officeart/2005/8/layout/cycle7"/>
    <dgm:cxn modelId="{2275C29C-9DDA-40E1-A9AD-4FA0FB3B0EEF}" type="presOf" srcId="{1F56E2E3-325E-46CF-9E03-347B30A45128}" destId="{14C3748B-5E83-4B52-AAD3-BE697B3758B5}" srcOrd="0" destOrd="2" presId="urn:microsoft.com/office/officeart/2005/8/layout/cycle7"/>
    <dgm:cxn modelId="{9A9DBE2D-3501-423A-B648-CFF5ED5D4E8B}" srcId="{85DDA154-72E2-4A37-8E7D-BEA7DFE34359}" destId="{1E028500-2437-48BD-9411-6221FBCCC6BE}" srcOrd="1" destOrd="0" parTransId="{301EC41F-E666-4C50-836A-D08152E8E444}" sibTransId="{87B8007F-FED7-474B-96E8-603FC14010CF}"/>
    <dgm:cxn modelId="{B1B0C023-1AF6-4BD1-845B-15FDEEDC123D}" type="presOf" srcId="{1E028500-2437-48BD-9411-6221FBCCC6BE}" destId="{20E1590B-64AD-4883-B8A8-590F66F08062}" srcOrd="0" destOrd="2" presId="urn:microsoft.com/office/officeart/2005/8/layout/cycle7"/>
    <dgm:cxn modelId="{35DBD77A-6D32-4224-AEF4-1CBD31E115AF}" type="presOf" srcId="{A08EF280-7F8F-4869-89B0-C84AF2C274FB}" destId="{14C3748B-5E83-4B52-AAD3-BE697B3758B5}" srcOrd="0" destOrd="0" presId="urn:microsoft.com/office/officeart/2005/8/layout/cycle7"/>
    <dgm:cxn modelId="{B087DE7B-834D-45D8-926D-7A41FAC51382}" srcId="{7D447D5F-F61F-49B7-AF58-53A8350F1B77}" destId="{A08EF280-7F8F-4869-89B0-C84AF2C274FB}" srcOrd="1" destOrd="0" parTransId="{D29FB22B-DCC5-4216-9104-901480A7039D}" sibTransId="{14C1E966-F772-47AD-AD18-79BE4C883D17}"/>
    <dgm:cxn modelId="{BF647D40-5BE3-4DD8-8536-C58939BA2D7D}" type="presOf" srcId="{2BCDDBEA-CB5B-4B80-9467-09662A441D0D}" destId="{02CB1D6E-D886-4F0D-BB87-BB50C7FB0574}" srcOrd="0" destOrd="0" presId="urn:microsoft.com/office/officeart/2005/8/layout/cycle7"/>
    <dgm:cxn modelId="{30789DF0-B5BC-4E2D-96CB-FBB170EAA51C}" type="presOf" srcId="{7D447D5F-F61F-49B7-AF58-53A8350F1B77}" destId="{32D27B96-90BB-4034-B4BB-BDCADC7298DD}" srcOrd="0" destOrd="0" presId="urn:microsoft.com/office/officeart/2005/8/layout/cycle7"/>
    <dgm:cxn modelId="{C3F44EA0-698F-42B3-91D2-E61F416F3ECC}" srcId="{85DDA154-72E2-4A37-8E7D-BEA7DFE34359}" destId="{9D17374D-DCDA-4C80-AA67-1BE52DB5ACEB}" srcOrd="0" destOrd="0" parTransId="{EC1B6989-5060-4FE7-9BED-B7EC34BC62E3}" sibTransId="{9A70CDC2-F8AE-4F53-B03B-B2DB809AB2FC}"/>
    <dgm:cxn modelId="{AFA643F9-C168-4AEA-B621-8C4AE3FE020B}" type="presOf" srcId="{14C1E966-F772-47AD-AD18-79BE4C883D17}" destId="{6EADFACE-8BB3-4794-8FF8-D0F092DF433A}" srcOrd="1" destOrd="0" presId="urn:microsoft.com/office/officeart/2005/8/layout/cycle7"/>
    <dgm:cxn modelId="{D4B4596C-3306-4589-8894-47686FF349AF}" type="presOf" srcId="{0E43D9A9-5944-463D-BD10-11EB43E26192}" destId="{B2782916-F934-4586-B9A6-441A4E5E2E1B}" srcOrd="1" destOrd="0" presId="urn:microsoft.com/office/officeart/2005/8/layout/cycle7"/>
    <dgm:cxn modelId="{1C738490-00EB-4E2F-8262-4C7748B37A26}" type="presOf" srcId="{9D17374D-DCDA-4C80-AA67-1BE52DB5ACEB}" destId="{20E1590B-64AD-4883-B8A8-590F66F08062}" srcOrd="0" destOrd="1" presId="urn:microsoft.com/office/officeart/2005/8/layout/cycle7"/>
    <dgm:cxn modelId="{D8AB2C89-EE45-4C34-9A99-CC1155429B42}" srcId="{7D447D5F-F61F-49B7-AF58-53A8350F1B77}" destId="{85DDA154-72E2-4A37-8E7D-BEA7DFE34359}" srcOrd="2" destOrd="0" parTransId="{F75ABB56-00F1-4A9A-AF40-7572CD6BE15F}" sibTransId="{0E43D9A9-5944-463D-BD10-11EB43E26192}"/>
    <dgm:cxn modelId="{416D2876-E875-48E2-9BA1-1436B912A767}" type="presOf" srcId="{14C1E966-F772-47AD-AD18-79BE4C883D17}" destId="{C3D3B7E7-1200-4A59-A342-10DFCEF4C0E1}" srcOrd="0" destOrd="0" presId="urn:microsoft.com/office/officeart/2005/8/layout/cycle7"/>
    <dgm:cxn modelId="{67D008DD-FC00-43BD-B1D1-CF099F443F0D}" srcId="{7D447D5F-F61F-49B7-AF58-53A8350F1B77}" destId="{2BCDDBEA-CB5B-4B80-9467-09662A441D0D}" srcOrd="0" destOrd="0" parTransId="{A70AA451-3342-47E2-A7E4-FD083D2775C4}" sibTransId="{248C595A-4C98-4553-8E4B-CC0C0A32B0E6}"/>
    <dgm:cxn modelId="{6A8B6844-9AD8-422E-8302-332F9E1A3307}" srcId="{A08EF280-7F8F-4869-89B0-C84AF2C274FB}" destId="{CDFA1850-B0D6-4ED1-BA19-D09D3C696990}" srcOrd="0" destOrd="0" parTransId="{731E013D-FCA5-4C7F-BACD-5B9A17CF83E4}" sibTransId="{467FA1C8-E903-430C-ADC9-5C638E3BF6A8}"/>
    <dgm:cxn modelId="{69BEC80D-5B5C-44B3-B0E7-3810D9AA6592}" type="presParOf" srcId="{32D27B96-90BB-4034-B4BB-BDCADC7298DD}" destId="{02CB1D6E-D886-4F0D-BB87-BB50C7FB0574}" srcOrd="0" destOrd="0" presId="urn:microsoft.com/office/officeart/2005/8/layout/cycle7"/>
    <dgm:cxn modelId="{533DC9BF-3E9D-475E-88B0-34FEBF195DE6}" type="presParOf" srcId="{32D27B96-90BB-4034-B4BB-BDCADC7298DD}" destId="{B575EFA1-B6F3-43BD-93CC-DECD25D0DBBF}" srcOrd="1" destOrd="0" presId="urn:microsoft.com/office/officeart/2005/8/layout/cycle7"/>
    <dgm:cxn modelId="{8602B2C3-A82A-44C9-BE28-3D2AC0213838}" type="presParOf" srcId="{B575EFA1-B6F3-43BD-93CC-DECD25D0DBBF}" destId="{061A70C2-5D1B-4BEE-8F37-9B6D68C29DDD}" srcOrd="0" destOrd="0" presId="urn:microsoft.com/office/officeart/2005/8/layout/cycle7"/>
    <dgm:cxn modelId="{50B69E83-0D07-4A9B-9A68-F338BD29527B}" type="presParOf" srcId="{32D27B96-90BB-4034-B4BB-BDCADC7298DD}" destId="{14C3748B-5E83-4B52-AAD3-BE697B3758B5}" srcOrd="2" destOrd="0" presId="urn:microsoft.com/office/officeart/2005/8/layout/cycle7"/>
    <dgm:cxn modelId="{19D4023D-000B-48A5-94B8-A88A3D26BFB3}" type="presParOf" srcId="{32D27B96-90BB-4034-B4BB-BDCADC7298DD}" destId="{C3D3B7E7-1200-4A59-A342-10DFCEF4C0E1}" srcOrd="3" destOrd="0" presId="urn:microsoft.com/office/officeart/2005/8/layout/cycle7"/>
    <dgm:cxn modelId="{04689586-E693-4FA8-848D-1FD42D22E473}" type="presParOf" srcId="{C3D3B7E7-1200-4A59-A342-10DFCEF4C0E1}" destId="{6EADFACE-8BB3-4794-8FF8-D0F092DF433A}" srcOrd="0" destOrd="0" presId="urn:microsoft.com/office/officeart/2005/8/layout/cycle7"/>
    <dgm:cxn modelId="{9EA47908-F61C-4491-B53A-B1132CDAC507}" type="presParOf" srcId="{32D27B96-90BB-4034-B4BB-BDCADC7298DD}" destId="{20E1590B-64AD-4883-B8A8-590F66F08062}" srcOrd="4" destOrd="0" presId="urn:microsoft.com/office/officeart/2005/8/layout/cycle7"/>
    <dgm:cxn modelId="{C923885C-0DCE-486C-BFC6-89A942E18CDD}" type="presParOf" srcId="{32D27B96-90BB-4034-B4BB-BDCADC7298DD}" destId="{48454436-F5E6-47F5-9CE9-401664B16563}" srcOrd="5" destOrd="0" presId="urn:microsoft.com/office/officeart/2005/8/layout/cycle7"/>
    <dgm:cxn modelId="{B6293410-7F26-4C90-85D0-30BD2DBF761A}" type="presParOf" srcId="{48454436-F5E6-47F5-9CE9-401664B16563}" destId="{B2782916-F934-4586-B9A6-441A4E5E2E1B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7EC9E7D-EA4E-4502-B683-D85C173F11BC}" type="doc">
      <dgm:prSet loTypeId="urn:microsoft.com/office/officeart/2005/8/layout/pyramid2" loCatId="list" qsTypeId="urn:microsoft.com/office/officeart/2005/8/quickstyle/simple1" qsCatId="simple" csTypeId="urn:microsoft.com/office/officeart/2005/8/colors/accent5_2" csCatId="accent5" phldr="1"/>
      <dgm:spPr/>
    </dgm:pt>
    <dgm:pt modelId="{BA5482C5-3044-4963-9CC2-127994A6063C}">
      <dgm:prSet phldrT="[Text]"/>
      <dgm:spPr/>
      <dgm:t>
        <a:bodyPr/>
        <a:lstStyle/>
        <a:p>
          <a:r>
            <a:rPr lang="en-US" altLang="zh-CN" dirty="0" smtClean="0"/>
            <a:t>Chinese Companies’ Actual Investment</a:t>
          </a:r>
          <a:br>
            <a:rPr lang="en-US" altLang="zh-CN" dirty="0" smtClean="0"/>
          </a:br>
          <a:r>
            <a:rPr lang="zh-CN" altLang="en-US" dirty="0" smtClean="0"/>
            <a:t>中国企业投资</a:t>
          </a:r>
          <a:endParaRPr lang="en-US" altLang="zh-CN" dirty="0" smtClean="0"/>
        </a:p>
        <a:p>
          <a:r>
            <a:rPr lang="en-US" altLang="zh-CN" dirty="0" smtClean="0"/>
            <a:t>10% -- 30%</a:t>
          </a:r>
          <a:endParaRPr lang="en-CA" dirty="0"/>
        </a:p>
      </dgm:t>
    </dgm:pt>
    <dgm:pt modelId="{ECBC3D7B-D121-4743-B0B4-2CB565E6C4BC}" type="parTrans" cxnId="{610C7CCE-2F5B-4E14-A038-BEFD8FE79F0E}">
      <dgm:prSet/>
      <dgm:spPr/>
      <dgm:t>
        <a:bodyPr/>
        <a:lstStyle/>
        <a:p>
          <a:endParaRPr lang="en-CA"/>
        </a:p>
      </dgm:t>
    </dgm:pt>
    <dgm:pt modelId="{878C7325-0DDE-45CF-B7DA-AC8DB797A559}" type="sibTrans" cxnId="{610C7CCE-2F5B-4E14-A038-BEFD8FE79F0E}">
      <dgm:prSet/>
      <dgm:spPr/>
      <dgm:t>
        <a:bodyPr/>
        <a:lstStyle/>
        <a:p>
          <a:endParaRPr lang="en-CA"/>
        </a:p>
      </dgm:t>
    </dgm:pt>
    <dgm:pt modelId="{9DF30936-F461-4017-88A9-6F00C8E3F4FC}">
      <dgm:prSet phldrT="[Text]"/>
      <dgm:spPr/>
      <dgm:t>
        <a:bodyPr/>
        <a:lstStyle/>
        <a:p>
          <a:r>
            <a:rPr lang="en-US" altLang="zh-CN" dirty="0" smtClean="0"/>
            <a:t>Canadian Government Grants/Loans</a:t>
          </a:r>
          <a:br>
            <a:rPr lang="en-US" altLang="zh-CN" dirty="0" smtClean="0"/>
          </a:br>
          <a:r>
            <a:rPr lang="zh-CN" altLang="en-US" dirty="0" smtClean="0"/>
            <a:t>加拿大政府拨款</a:t>
          </a:r>
          <a:r>
            <a:rPr lang="en-US" altLang="zh-CN" dirty="0" smtClean="0"/>
            <a:t>/</a:t>
          </a:r>
          <a:r>
            <a:rPr lang="zh-CN" altLang="en-US" dirty="0" smtClean="0"/>
            <a:t>贷款</a:t>
          </a:r>
          <a:endParaRPr lang="en-US" altLang="zh-CN" dirty="0" smtClean="0"/>
        </a:p>
        <a:p>
          <a:r>
            <a:rPr lang="en-US" altLang="zh-CN" dirty="0" smtClean="0"/>
            <a:t>0% -- 10%</a:t>
          </a:r>
          <a:endParaRPr lang="en-CA" dirty="0"/>
        </a:p>
      </dgm:t>
    </dgm:pt>
    <dgm:pt modelId="{8AC34B35-130D-4F02-953B-6ED7B765E09C}" type="parTrans" cxnId="{C538101A-CAA3-492C-8C7D-44872CE0EE7C}">
      <dgm:prSet/>
      <dgm:spPr/>
      <dgm:t>
        <a:bodyPr/>
        <a:lstStyle/>
        <a:p>
          <a:endParaRPr lang="en-CA"/>
        </a:p>
      </dgm:t>
    </dgm:pt>
    <dgm:pt modelId="{57D3E1E8-5B95-4DCC-BBED-356D27B7AD2D}" type="sibTrans" cxnId="{C538101A-CAA3-492C-8C7D-44872CE0EE7C}">
      <dgm:prSet/>
      <dgm:spPr/>
      <dgm:t>
        <a:bodyPr/>
        <a:lstStyle/>
        <a:p>
          <a:endParaRPr lang="en-CA"/>
        </a:p>
      </dgm:t>
    </dgm:pt>
    <dgm:pt modelId="{C9FB51BD-1DAE-428C-9A1C-DFF278D3BF14}">
      <dgm:prSet phldrT="[Text]"/>
      <dgm:spPr/>
      <dgm:t>
        <a:bodyPr/>
        <a:lstStyle/>
        <a:p>
          <a:r>
            <a:rPr lang="en-US" altLang="zh-CN" dirty="0" smtClean="0"/>
            <a:t>Debt Financing by Chinese Institutions</a:t>
          </a:r>
          <a:br>
            <a:rPr lang="en-US" altLang="zh-CN" dirty="0" smtClean="0"/>
          </a:br>
          <a:r>
            <a:rPr lang="zh-CN" altLang="en-US" dirty="0" smtClean="0"/>
            <a:t>通过中国金融机构贷款</a:t>
          </a:r>
          <a:endParaRPr lang="en-US" altLang="zh-CN" dirty="0" smtClean="0"/>
        </a:p>
        <a:p>
          <a:r>
            <a:rPr lang="en-US" altLang="zh-CN" dirty="0" smtClean="0"/>
            <a:t>70%</a:t>
          </a:r>
          <a:endParaRPr lang="en-CA" dirty="0"/>
        </a:p>
      </dgm:t>
    </dgm:pt>
    <dgm:pt modelId="{2B63C591-8C2F-43B6-9F53-268970812EE3}" type="parTrans" cxnId="{58763401-D632-4DCD-AD19-DC7F5D4935F7}">
      <dgm:prSet/>
      <dgm:spPr/>
      <dgm:t>
        <a:bodyPr/>
        <a:lstStyle/>
        <a:p>
          <a:endParaRPr lang="en-CA"/>
        </a:p>
      </dgm:t>
    </dgm:pt>
    <dgm:pt modelId="{31D4EF14-2B90-4163-AEF8-02FA48CDD2EC}" type="sibTrans" cxnId="{58763401-D632-4DCD-AD19-DC7F5D4935F7}">
      <dgm:prSet/>
      <dgm:spPr/>
      <dgm:t>
        <a:bodyPr/>
        <a:lstStyle/>
        <a:p>
          <a:endParaRPr lang="en-CA"/>
        </a:p>
      </dgm:t>
    </dgm:pt>
    <dgm:pt modelId="{BA72B03E-1F8D-422B-935A-C525B9915B6C}">
      <dgm:prSet phldrT="[Text]"/>
      <dgm:spPr/>
      <dgm:t>
        <a:bodyPr/>
        <a:lstStyle/>
        <a:p>
          <a:r>
            <a:rPr lang="en-US" altLang="zh-CN" dirty="0" smtClean="0"/>
            <a:t>Canadian local funds</a:t>
          </a:r>
          <a:br>
            <a:rPr lang="en-US" altLang="zh-CN" dirty="0" smtClean="0"/>
          </a:br>
          <a:r>
            <a:rPr lang="zh-CN" altLang="en-US" dirty="0" smtClean="0"/>
            <a:t>加拿大本地产业基金</a:t>
          </a:r>
          <a:r>
            <a:rPr lang="en-US" altLang="zh-CN" dirty="0" smtClean="0"/>
            <a:t/>
          </a:r>
          <a:br>
            <a:rPr lang="en-US" altLang="zh-CN" dirty="0" smtClean="0"/>
          </a:br>
          <a:r>
            <a:rPr lang="en-US" altLang="zh-CN" dirty="0" smtClean="0"/>
            <a:t>0% -- 10%</a:t>
          </a:r>
          <a:endParaRPr lang="en-CA" dirty="0"/>
        </a:p>
      </dgm:t>
    </dgm:pt>
    <dgm:pt modelId="{AAD7769C-3E4A-431B-89ED-A41FAEE040C6}" type="parTrans" cxnId="{35C59E5F-4A92-4E2F-8319-64425EE2A4AA}">
      <dgm:prSet/>
      <dgm:spPr/>
      <dgm:t>
        <a:bodyPr/>
        <a:lstStyle/>
        <a:p>
          <a:endParaRPr lang="en-CA"/>
        </a:p>
      </dgm:t>
    </dgm:pt>
    <dgm:pt modelId="{D80DBE63-31D0-4D58-BD87-00F7FB3AA1FE}" type="sibTrans" cxnId="{35C59E5F-4A92-4E2F-8319-64425EE2A4AA}">
      <dgm:prSet/>
      <dgm:spPr/>
      <dgm:t>
        <a:bodyPr/>
        <a:lstStyle/>
        <a:p>
          <a:endParaRPr lang="en-CA"/>
        </a:p>
      </dgm:t>
    </dgm:pt>
    <dgm:pt modelId="{A51896B6-E72B-448C-BA83-ABE71C037A9C}" type="pres">
      <dgm:prSet presAssocID="{97EC9E7D-EA4E-4502-B683-D85C173F11BC}" presName="compositeShape" presStyleCnt="0">
        <dgm:presLayoutVars>
          <dgm:dir/>
          <dgm:resizeHandles/>
        </dgm:presLayoutVars>
      </dgm:prSet>
      <dgm:spPr/>
    </dgm:pt>
    <dgm:pt modelId="{8E85A614-5ED2-4254-B870-0E4F3745CED8}" type="pres">
      <dgm:prSet presAssocID="{97EC9E7D-EA4E-4502-B683-D85C173F11BC}" presName="pyramid" presStyleLbl="node1" presStyleIdx="0" presStyleCnt="1"/>
      <dgm:spPr/>
    </dgm:pt>
    <dgm:pt modelId="{13A0533E-D152-45EF-889E-A01644A246FD}" type="pres">
      <dgm:prSet presAssocID="{97EC9E7D-EA4E-4502-B683-D85C173F11BC}" presName="theList" presStyleCnt="0"/>
      <dgm:spPr/>
    </dgm:pt>
    <dgm:pt modelId="{DCF605CC-14E0-46F2-836A-21A0549FB7F2}" type="pres">
      <dgm:prSet presAssocID="{BA5482C5-3044-4963-9CC2-127994A6063C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D9A14D29-23FA-45FF-8CE3-918A67561D74}" type="pres">
      <dgm:prSet presAssocID="{BA5482C5-3044-4963-9CC2-127994A6063C}" presName="aSpace" presStyleCnt="0"/>
      <dgm:spPr/>
    </dgm:pt>
    <dgm:pt modelId="{CB9D7F94-69E4-4966-B39E-98B4D676C357}" type="pres">
      <dgm:prSet presAssocID="{BA72B03E-1F8D-422B-935A-C525B9915B6C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83BD5744-D65A-4682-BA3C-306BE0CCD127}" type="pres">
      <dgm:prSet presAssocID="{BA72B03E-1F8D-422B-935A-C525B9915B6C}" presName="aSpace" presStyleCnt="0"/>
      <dgm:spPr/>
    </dgm:pt>
    <dgm:pt modelId="{DE569E47-5A29-48B3-B053-9C39355639D1}" type="pres">
      <dgm:prSet presAssocID="{9DF30936-F461-4017-88A9-6F00C8E3F4FC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0DB4719C-E0D4-46AC-A727-EB3075447BA9}" type="pres">
      <dgm:prSet presAssocID="{9DF30936-F461-4017-88A9-6F00C8E3F4FC}" presName="aSpace" presStyleCnt="0"/>
      <dgm:spPr/>
    </dgm:pt>
    <dgm:pt modelId="{BC812219-E069-4E52-96E2-1F9996DC2D05}" type="pres">
      <dgm:prSet presAssocID="{C9FB51BD-1DAE-428C-9A1C-DFF278D3BF14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3A9A585B-E931-42A9-9E5C-E335B2BCF36D}" type="pres">
      <dgm:prSet presAssocID="{C9FB51BD-1DAE-428C-9A1C-DFF278D3BF14}" presName="aSpace" presStyleCnt="0"/>
      <dgm:spPr/>
    </dgm:pt>
  </dgm:ptLst>
  <dgm:cxnLst>
    <dgm:cxn modelId="{2CF70CC8-0D3A-40C1-A165-C2EA751E56D6}" type="presOf" srcId="{BA72B03E-1F8D-422B-935A-C525B9915B6C}" destId="{CB9D7F94-69E4-4966-B39E-98B4D676C357}" srcOrd="0" destOrd="0" presId="urn:microsoft.com/office/officeart/2005/8/layout/pyramid2"/>
    <dgm:cxn modelId="{C538101A-CAA3-492C-8C7D-44872CE0EE7C}" srcId="{97EC9E7D-EA4E-4502-B683-D85C173F11BC}" destId="{9DF30936-F461-4017-88A9-6F00C8E3F4FC}" srcOrd="2" destOrd="0" parTransId="{8AC34B35-130D-4F02-953B-6ED7B765E09C}" sibTransId="{57D3E1E8-5B95-4DCC-BBED-356D27B7AD2D}"/>
    <dgm:cxn modelId="{A7732B9C-795E-4F5F-A2F5-C090E0A87496}" type="presOf" srcId="{C9FB51BD-1DAE-428C-9A1C-DFF278D3BF14}" destId="{BC812219-E069-4E52-96E2-1F9996DC2D05}" srcOrd="0" destOrd="0" presId="urn:microsoft.com/office/officeart/2005/8/layout/pyramid2"/>
    <dgm:cxn modelId="{35C59E5F-4A92-4E2F-8319-64425EE2A4AA}" srcId="{97EC9E7D-EA4E-4502-B683-D85C173F11BC}" destId="{BA72B03E-1F8D-422B-935A-C525B9915B6C}" srcOrd="1" destOrd="0" parTransId="{AAD7769C-3E4A-431B-89ED-A41FAEE040C6}" sibTransId="{D80DBE63-31D0-4D58-BD87-00F7FB3AA1FE}"/>
    <dgm:cxn modelId="{58763401-D632-4DCD-AD19-DC7F5D4935F7}" srcId="{97EC9E7D-EA4E-4502-B683-D85C173F11BC}" destId="{C9FB51BD-1DAE-428C-9A1C-DFF278D3BF14}" srcOrd="3" destOrd="0" parTransId="{2B63C591-8C2F-43B6-9F53-268970812EE3}" sibTransId="{31D4EF14-2B90-4163-AEF8-02FA48CDD2EC}"/>
    <dgm:cxn modelId="{39FEACC8-E99F-4F76-9B81-7FB601471BF3}" type="presOf" srcId="{9DF30936-F461-4017-88A9-6F00C8E3F4FC}" destId="{DE569E47-5A29-48B3-B053-9C39355639D1}" srcOrd="0" destOrd="0" presId="urn:microsoft.com/office/officeart/2005/8/layout/pyramid2"/>
    <dgm:cxn modelId="{59CC2742-9836-4CD8-8C6B-DEBE6FB321DA}" type="presOf" srcId="{97EC9E7D-EA4E-4502-B683-D85C173F11BC}" destId="{A51896B6-E72B-448C-BA83-ABE71C037A9C}" srcOrd="0" destOrd="0" presId="urn:microsoft.com/office/officeart/2005/8/layout/pyramid2"/>
    <dgm:cxn modelId="{6F7ABA3E-D495-4DE1-AE7C-6F0AA55B0EA6}" type="presOf" srcId="{BA5482C5-3044-4963-9CC2-127994A6063C}" destId="{DCF605CC-14E0-46F2-836A-21A0549FB7F2}" srcOrd="0" destOrd="0" presId="urn:microsoft.com/office/officeart/2005/8/layout/pyramid2"/>
    <dgm:cxn modelId="{610C7CCE-2F5B-4E14-A038-BEFD8FE79F0E}" srcId="{97EC9E7D-EA4E-4502-B683-D85C173F11BC}" destId="{BA5482C5-3044-4963-9CC2-127994A6063C}" srcOrd="0" destOrd="0" parTransId="{ECBC3D7B-D121-4743-B0B4-2CB565E6C4BC}" sibTransId="{878C7325-0DDE-45CF-B7DA-AC8DB797A559}"/>
    <dgm:cxn modelId="{6465F0D8-8DD2-4361-90A0-823986B12001}" type="presParOf" srcId="{A51896B6-E72B-448C-BA83-ABE71C037A9C}" destId="{8E85A614-5ED2-4254-B870-0E4F3745CED8}" srcOrd="0" destOrd="0" presId="urn:microsoft.com/office/officeart/2005/8/layout/pyramid2"/>
    <dgm:cxn modelId="{8FBDAB0A-F95C-436A-A580-F3A0683D6F02}" type="presParOf" srcId="{A51896B6-E72B-448C-BA83-ABE71C037A9C}" destId="{13A0533E-D152-45EF-889E-A01644A246FD}" srcOrd="1" destOrd="0" presId="urn:microsoft.com/office/officeart/2005/8/layout/pyramid2"/>
    <dgm:cxn modelId="{80E40D15-C8F1-4AA5-BB51-7B5FA4A647CF}" type="presParOf" srcId="{13A0533E-D152-45EF-889E-A01644A246FD}" destId="{DCF605CC-14E0-46F2-836A-21A0549FB7F2}" srcOrd="0" destOrd="0" presId="urn:microsoft.com/office/officeart/2005/8/layout/pyramid2"/>
    <dgm:cxn modelId="{FBA86EA7-55E9-4C79-A14B-A025B3B7D747}" type="presParOf" srcId="{13A0533E-D152-45EF-889E-A01644A246FD}" destId="{D9A14D29-23FA-45FF-8CE3-918A67561D74}" srcOrd="1" destOrd="0" presId="urn:microsoft.com/office/officeart/2005/8/layout/pyramid2"/>
    <dgm:cxn modelId="{957C33AF-4305-4F3D-9A05-40AD479FE51B}" type="presParOf" srcId="{13A0533E-D152-45EF-889E-A01644A246FD}" destId="{CB9D7F94-69E4-4966-B39E-98B4D676C357}" srcOrd="2" destOrd="0" presId="urn:microsoft.com/office/officeart/2005/8/layout/pyramid2"/>
    <dgm:cxn modelId="{B0606560-C8B7-4F0D-BCFC-95EB3E0C6209}" type="presParOf" srcId="{13A0533E-D152-45EF-889E-A01644A246FD}" destId="{83BD5744-D65A-4682-BA3C-306BE0CCD127}" srcOrd="3" destOrd="0" presId="urn:microsoft.com/office/officeart/2005/8/layout/pyramid2"/>
    <dgm:cxn modelId="{56361B9F-E801-49A6-826F-3E9659773EC7}" type="presParOf" srcId="{13A0533E-D152-45EF-889E-A01644A246FD}" destId="{DE569E47-5A29-48B3-B053-9C39355639D1}" srcOrd="4" destOrd="0" presId="urn:microsoft.com/office/officeart/2005/8/layout/pyramid2"/>
    <dgm:cxn modelId="{4E55C54A-4407-42E9-AB05-A5C06EF9F648}" type="presParOf" srcId="{13A0533E-D152-45EF-889E-A01644A246FD}" destId="{0DB4719C-E0D4-46AC-A727-EB3075447BA9}" srcOrd="5" destOrd="0" presId="urn:microsoft.com/office/officeart/2005/8/layout/pyramid2"/>
    <dgm:cxn modelId="{578E8745-7CCF-4510-A675-C6022F0E51B8}" type="presParOf" srcId="{13A0533E-D152-45EF-889E-A01644A246FD}" destId="{BC812219-E069-4E52-96E2-1F9996DC2D05}" srcOrd="6" destOrd="0" presId="urn:microsoft.com/office/officeart/2005/8/layout/pyramid2"/>
    <dgm:cxn modelId="{4E1FA15D-9223-4218-88C5-9D11D660052C}" type="presParOf" srcId="{13A0533E-D152-45EF-889E-A01644A246FD}" destId="{3A9A585B-E931-42A9-9E5C-E335B2BCF36D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72238CD-418E-4578-B8DC-05DE41E120E4}" type="doc">
      <dgm:prSet loTypeId="urn:microsoft.com/office/officeart/2005/8/layout/pList2" loCatId="list" qsTypeId="urn:microsoft.com/office/officeart/2005/8/quickstyle/simple1" qsCatId="simple" csTypeId="urn:microsoft.com/office/officeart/2005/8/colors/accent0_1" csCatId="mainScheme" phldr="1"/>
      <dgm:spPr/>
    </dgm:pt>
    <dgm:pt modelId="{629EA196-8492-4148-9B55-174CE417F18B}">
      <dgm:prSet phldrT="[Text]"/>
      <dgm:spPr/>
      <dgm:t>
        <a:bodyPr/>
        <a:lstStyle/>
        <a:p>
          <a:r>
            <a:rPr lang="en-US" altLang="zh-CN" dirty="0" smtClean="0"/>
            <a:t>Receive Chinese Delegation and Promote Investment in Canada</a:t>
          </a:r>
          <a:br>
            <a:rPr lang="en-US" altLang="zh-CN" dirty="0" smtClean="0"/>
          </a:br>
          <a:r>
            <a:rPr lang="en-US" altLang="zh-CN" dirty="0" smtClean="0"/>
            <a:t> </a:t>
          </a:r>
          <a:br>
            <a:rPr lang="en-US" altLang="zh-CN" dirty="0" smtClean="0"/>
          </a:br>
          <a:r>
            <a:rPr lang="en-US" altLang="zh-CN" dirty="0" smtClean="0"/>
            <a:t> </a:t>
          </a:r>
          <a:r>
            <a:rPr lang="zh-CN" altLang="en-US" dirty="0" smtClean="0"/>
            <a:t>接待中国访问团宣传加拿大的投资优势</a:t>
          </a:r>
          <a:r>
            <a:rPr lang="en-US" altLang="zh-CN" dirty="0" smtClean="0"/>
            <a:t/>
          </a:r>
          <a:br>
            <a:rPr lang="en-US" altLang="zh-CN" dirty="0" smtClean="0"/>
          </a:br>
          <a:endParaRPr lang="en-CA" dirty="0"/>
        </a:p>
      </dgm:t>
    </dgm:pt>
    <dgm:pt modelId="{B2A37B12-1613-4A5F-91EC-EA28AA221995}" type="parTrans" cxnId="{5AB8AF6E-50B3-44DA-9366-D7389A58F6F5}">
      <dgm:prSet/>
      <dgm:spPr/>
      <dgm:t>
        <a:bodyPr/>
        <a:lstStyle/>
        <a:p>
          <a:endParaRPr lang="en-CA"/>
        </a:p>
      </dgm:t>
    </dgm:pt>
    <dgm:pt modelId="{1E48E71F-7539-4C13-A351-2BB975692A22}" type="sibTrans" cxnId="{5AB8AF6E-50B3-44DA-9366-D7389A58F6F5}">
      <dgm:prSet/>
      <dgm:spPr/>
      <dgm:t>
        <a:bodyPr/>
        <a:lstStyle/>
        <a:p>
          <a:endParaRPr lang="en-CA"/>
        </a:p>
      </dgm:t>
    </dgm:pt>
    <dgm:pt modelId="{7EA19D4C-81CC-42AA-883F-7FC05BA2F998}">
      <dgm:prSet phldrT="[Text]"/>
      <dgm:spPr/>
      <dgm:t>
        <a:bodyPr/>
        <a:lstStyle/>
        <a:p>
          <a:r>
            <a:rPr lang="en-US" altLang="zh-CN" dirty="0" smtClean="0"/>
            <a:t>Incubator for Chinese company investing in Canada</a:t>
          </a:r>
        </a:p>
        <a:p>
          <a:r>
            <a:rPr lang="en-US" altLang="zh-CN" dirty="0" smtClean="0"/>
            <a:t/>
          </a:r>
          <a:br>
            <a:rPr lang="en-US" altLang="zh-CN" dirty="0" smtClean="0"/>
          </a:br>
          <a:endParaRPr lang="en-US" altLang="zh-CN" dirty="0" smtClean="0"/>
        </a:p>
        <a:p>
          <a:r>
            <a:rPr lang="zh-CN" altLang="en-US" dirty="0" smtClean="0"/>
            <a:t>中国企业孵化器</a:t>
          </a:r>
          <a:endParaRPr lang="en-CA" dirty="0"/>
        </a:p>
      </dgm:t>
    </dgm:pt>
    <dgm:pt modelId="{6131475D-0270-4672-8F7C-48B9A228A319}" type="parTrans" cxnId="{9AA7102B-E075-43A1-AC46-29EBC800128E}">
      <dgm:prSet/>
      <dgm:spPr/>
      <dgm:t>
        <a:bodyPr/>
        <a:lstStyle/>
        <a:p>
          <a:endParaRPr lang="en-CA"/>
        </a:p>
      </dgm:t>
    </dgm:pt>
    <dgm:pt modelId="{A68C829E-D790-45A2-AF78-F5B15C092948}" type="sibTrans" cxnId="{9AA7102B-E075-43A1-AC46-29EBC800128E}">
      <dgm:prSet/>
      <dgm:spPr/>
      <dgm:t>
        <a:bodyPr/>
        <a:lstStyle/>
        <a:p>
          <a:endParaRPr lang="en-CA"/>
        </a:p>
      </dgm:t>
    </dgm:pt>
    <dgm:pt modelId="{727362E8-941A-4821-9C1D-D8F7AC53F1FC}">
      <dgm:prSet phldrT="[Text]"/>
      <dgm:spPr/>
      <dgm:t>
        <a:bodyPr/>
        <a:lstStyle/>
        <a:p>
          <a:r>
            <a:rPr lang="en-US" altLang="zh-CN" dirty="0" smtClean="0"/>
            <a:t>Promote Partnered Chinese provincial/municipal governments</a:t>
          </a:r>
        </a:p>
        <a:p>
          <a:endParaRPr lang="en-US" altLang="zh-CN" dirty="0" smtClean="0"/>
        </a:p>
        <a:p>
          <a:r>
            <a:rPr lang="zh-CN" altLang="en-US" dirty="0" smtClean="0"/>
            <a:t>与中国省市政府合作介绍当地投资机会</a:t>
          </a:r>
          <a:endParaRPr lang="en-CA" dirty="0"/>
        </a:p>
      </dgm:t>
    </dgm:pt>
    <dgm:pt modelId="{92F7FF96-D66B-43B2-8367-F45EC1C26882}" type="parTrans" cxnId="{16D204C2-85E6-4EFE-8887-1D88ADE4B840}">
      <dgm:prSet/>
      <dgm:spPr/>
      <dgm:t>
        <a:bodyPr/>
        <a:lstStyle/>
        <a:p>
          <a:endParaRPr lang="en-CA"/>
        </a:p>
      </dgm:t>
    </dgm:pt>
    <dgm:pt modelId="{D2B6B8E2-8A9B-4D14-AE5B-C9A4F4DBC64F}" type="sibTrans" cxnId="{16D204C2-85E6-4EFE-8887-1D88ADE4B840}">
      <dgm:prSet/>
      <dgm:spPr/>
      <dgm:t>
        <a:bodyPr/>
        <a:lstStyle/>
        <a:p>
          <a:endParaRPr lang="en-CA"/>
        </a:p>
      </dgm:t>
    </dgm:pt>
    <dgm:pt modelId="{30CADCAC-DF77-422D-B144-469ACD09570A}">
      <dgm:prSet phldrT="[Text]"/>
      <dgm:spPr/>
      <dgm:t>
        <a:bodyPr/>
        <a:lstStyle/>
        <a:p>
          <a:r>
            <a:rPr lang="en-US" altLang="zh-CN" dirty="0" smtClean="0"/>
            <a:t>Provide Professional Business Services at a </a:t>
          </a:r>
          <a:r>
            <a:rPr lang="en-US" altLang="zh-CN" dirty="0" smtClean="0"/>
            <a:t>Central </a:t>
          </a:r>
          <a:r>
            <a:rPr lang="en-US" altLang="zh-CN" dirty="0" smtClean="0"/>
            <a:t>Location</a:t>
          </a:r>
        </a:p>
        <a:p>
          <a:r>
            <a:rPr lang="zh-CN" altLang="en-US" dirty="0" smtClean="0"/>
            <a:t>提供专业性的落地服务</a:t>
          </a:r>
          <a:endParaRPr lang="en-CA" dirty="0"/>
        </a:p>
      </dgm:t>
    </dgm:pt>
    <dgm:pt modelId="{C270D539-36C7-429B-BB72-A1B1BAD8B679}" type="parTrans" cxnId="{62574C5F-5804-40DA-BC0A-40CAFC738D47}">
      <dgm:prSet/>
      <dgm:spPr/>
      <dgm:t>
        <a:bodyPr/>
        <a:lstStyle/>
        <a:p>
          <a:endParaRPr lang="en-CA"/>
        </a:p>
      </dgm:t>
    </dgm:pt>
    <dgm:pt modelId="{8BE4ADFE-7E0A-49C4-BCA1-C73DEC70360D}" type="sibTrans" cxnId="{62574C5F-5804-40DA-BC0A-40CAFC738D47}">
      <dgm:prSet/>
      <dgm:spPr/>
      <dgm:t>
        <a:bodyPr/>
        <a:lstStyle/>
        <a:p>
          <a:endParaRPr lang="en-CA"/>
        </a:p>
      </dgm:t>
    </dgm:pt>
    <dgm:pt modelId="{46EE8E5D-442F-4590-85D4-AEA3DECAD7F3}" type="pres">
      <dgm:prSet presAssocID="{C72238CD-418E-4578-B8DC-05DE41E120E4}" presName="Name0" presStyleCnt="0">
        <dgm:presLayoutVars>
          <dgm:dir/>
          <dgm:resizeHandles val="exact"/>
        </dgm:presLayoutVars>
      </dgm:prSet>
      <dgm:spPr/>
    </dgm:pt>
    <dgm:pt modelId="{C78373E5-0019-406F-9CDB-9A2F9F0369E2}" type="pres">
      <dgm:prSet presAssocID="{C72238CD-418E-4578-B8DC-05DE41E120E4}" presName="bkgdShp" presStyleLbl="alignAccFollowNode1" presStyleIdx="0" presStyleCnt="1"/>
      <dgm:spPr/>
    </dgm:pt>
    <dgm:pt modelId="{B2E8542B-6925-42D0-B9D8-5338652F11D3}" type="pres">
      <dgm:prSet presAssocID="{C72238CD-418E-4578-B8DC-05DE41E120E4}" presName="linComp" presStyleCnt="0"/>
      <dgm:spPr/>
    </dgm:pt>
    <dgm:pt modelId="{28A3736F-B98C-46F7-8C6A-636B541009AB}" type="pres">
      <dgm:prSet presAssocID="{629EA196-8492-4148-9B55-174CE417F18B}" presName="compNode" presStyleCnt="0"/>
      <dgm:spPr/>
    </dgm:pt>
    <dgm:pt modelId="{4F54AF82-3830-45F6-A6F6-FA9121965B28}" type="pres">
      <dgm:prSet presAssocID="{629EA196-8492-4148-9B55-174CE417F18B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396235ED-B136-4858-8EC5-DD21FA9E58E3}" type="pres">
      <dgm:prSet presAssocID="{629EA196-8492-4148-9B55-174CE417F18B}" presName="invisiNode" presStyleLbl="node1" presStyleIdx="0" presStyleCnt="4"/>
      <dgm:spPr/>
    </dgm:pt>
    <dgm:pt modelId="{7FA38D71-29DD-4CA0-ACCF-A578C2C69804}" type="pres">
      <dgm:prSet presAssocID="{629EA196-8492-4148-9B55-174CE417F18B}" presName="imagNode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6000" r="-96000"/>
          </a:stretch>
        </a:blipFill>
      </dgm:spPr>
    </dgm:pt>
    <dgm:pt modelId="{CF9B0FCF-53F2-4484-9E87-6FAD11D4D951}" type="pres">
      <dgm:prSet presAssocID="{1E48E71F-7539-4C13-A351-2BB975692A22}" presName="sibTrans" presStyleLbl="sibTrans2D1" presStyleIdx="0" presStyleCnt="0"/>
      <dgm:spPr/>
      <dgm:t>
        <a:bodyPr/>
        <a:lstStyle/>
        <a:p>
          <a:endParaRPr lang="en-CA"/>
        </a:p>
      </dgm:t>
    </dgm:pt>
    <dgm:pt modelId="{8AAFF321-5008-459D-8C8B-CD29D53E8B98}" type="pres">
      <dgm:prSet presAssocID="{727362E8-941A-4821-9C1D-D8F7AC53F1FC}" presName="compNode" presStyleCnt="0"/>
      <dgm:spPr/>
    </dgm:pt>
    <dgm:pt modelId="{2F236223-4397-42D6-B88C-D51CB97660BC}" type="pres">
      <dgm:prSet presAssocID="{727362E8-941A-4821-9C1D-D8F7AC53F1F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BDB50757-5E13-4907-B03E-0268C20AA57B}" type="pres">
      <dgm:prSet presAssocID="{727362E8-941A-4821-9C1D-D8F7AC53F1FC}" presName="invisiNode" presStyleLbl="node1" presStyleIdx="1" presStyleCnt="4"/>
      <dgm:spPr/>
    </dgm:pt>
    <dgm:pt modelId="{E1315FEC-424A-4F61-8C1A-5B05DA400A3A}" type="pres">
      <dgm:prSet presAssocID="{727362E8-941A-4821-9C1D-D8F7AC53F1FC}" presName="imagNode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</dgm:spPr>
    </dgm:pt>
    <dgm:pt modelId="{6679A6B6-6E72-4E1A-95B6-C0BC1CF2D383}" type="pres">
      <dgm:prSet presAssocID="{D2B6B8E2-8A9B-4D14-AE5B-C9A4F4DBC64F}" presName="sibTrans" presStyleLbl="sibTrans2D1" presStyleIdx="0" presStyleCnt="0"/>
      <dgm:spPr/>
      <dgm:t>
        <a:bodyPr/>
        <a:lstStyle/>
        <a:p>
          <a:endParaRPr lang="en-CA"/>
        </a:p>
      </dgm:t>
    </dgm:pt>
    <dgm:pt modelId="{E7BDBBAF-0D10-4357-87E8-4FD7415A9BA4}" type="pres">
      <dgm:prSet presAssocID="{7EA19D4C-81CC-42AA-883F-7FC05BA2F998}" presName="compNode" presStyleCnt="0"/>
      <dgm:spPr/>
    </dgm:pt>
    <dgm:pt modelId="{525AD830-C21F-47E2-9C8E-B07CA86BDD35}" type="pres">
      <dgm:prSet presAssocID="{7EA19D4C-81CC-42AA-883F-7FC05BA2F99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7E03C74D-B220-46D2-BEA1-63BB93FA8857}" type="pres">
      <dgm:prSet presAssocID="{7EA19D4C-81CC-42AA-883F-7FC05BA2F998}" presName="invisiNode" presStyleLbl="node1" presStyleIdx="2" presStyleCnt="4"/>
      <dgm:spPr/>
    </dgm:pt>
    <dgm:pt modelId="{E29732C2-C8E0-4206-8BB5-22BF60AA9D6A}" type="pres">
      <dgm:prSet presAssocID="{7EA19D4C-81CC-42AA-883F-7FC05BA2F998}" presName="imagNode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  <dgm:pt modelId="{855BB157-C5FF-457C-9974-E629FB691D5D}" type="pres">
      <dgm:prSet presAssocID="{A68C829E-D790-45A2-AF78-F5B15C092948}" presName="sibTrans" presStyleLbl="sibTrans2D1" presStyleIdx="0" presStyleCnt="0"/>
      <dgm:spPr/>
      <dgm:t>
        <a:bodyPr/>
        <a:lstStyle/>
        <a:p>
          <a:endParaRPr lang="en-CA"/>
        </a:p>
      </dgm:t>
    </dgm:pt>
    <dgm:pt modelId="{7C6B4D2A-D76B-4378-9086-317C4F7BC901}" type="pres">
      <dgm:prSet presAssocID="{30CADCAC-DF77-422D-B144-469ACD09570A}" presName="compNode" presStyleCnt="0"/>
      <dgm:spPr/>
    </dgm:pt>
    <dgm:pt modelId="{4AA5D9CE-117B-4F7A-A610-E5E9B7024A20}" type="pres">
      <dgm:prSet presAssocID="{30CADCAC-DF77-422D-B144-469ACD09570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DF9DC012-2D0E-4BD9-8976-705371DB7A45}" type="pres">
      <dgm:prSet presAssocID="{30CADCAC-DF77-422D-B144-469ACD09570A}" presName="invisiNode" presStyleLbl="node1" presStyleIdx="3" presStyleCnt="4"/>
      <dgm:spPr/>
    </dgm:pt>
    <dgm:pt modelId="{0BFBD10D-10F0-40F8-A14E-146D4A1DA130}" type="pres">
      <dgm:prSet presAssocID="{30CADCAC-DF77-422D-B144-469ACD09570A}" presName="imagNode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</dgm:ptLst>
  <dgm:cxnLst>
    <dgm:cxn modelId="{40E37894-C40C-4E7C-A047-B29611436D6A}" type="presOf" srcId="{D2B6B8E2-8A9B-4D14-AE5B-C9A4F4DBC64F}" destId="{6679A6B6-6E72-4E1A-95B6-C0BC1CF2D383}" srcOrd="0" destOrd="0" presId="urn:microsoft.com/office/officeart/2005/8/layout/pList2"/>
    <dgm:cxn modelId="{9AA7102B-E075-43A1-AC46-29EBC800128E}" srcId="{C72238CD-418E-4578-B8DC-05DE41E120E4}" destId="{7EA19D4C-81CC-42AA-883F-7FC05BA2F998}" srcOrd="2" destOrd="0" parTransId="{6131475D-0270-4672-8F7C-48B9A228A319}" sibTransId="{A68C829E-D790-45A2-AF78-F5B15C092948}"/>
    <dgm:cxn modelId="{5ED30E77-88E3-4768-A3FC-DC99AB57FD6D}" type="presOf" srcId="{629EA196-8492-4148-9B55-174CE417F18B}" destId="{4F54AF82-3830-45F6-A6F6-FA9121965B28}" srcOrd="0" destOrd="0" presId="urn:microsoft.com/office/officeart/2005/8/layout/pList2"/>
    <dgm:cxn modelId="{5790DD98-17BF-4130-9771-79AAB02BC84E}" type="presOf" srcId="{1E48E71F-7539-4C13-A351-2BB975692A22}" destId="{CF9B0FCF-53F2-4484-9E87-6FAD11D4D951}" srcOrd="0" destOrd="0" presId="urn:microsoft.com/office/officeart/2005/8/layout/pList2"/>
    <dgm:cxn modelId="{62574C5F-5804-40DA-BC0A-40CAFC738D47}" srcId="{C72238CD-418E-4578-B8DC-05DE41E120E4}" destId="{30CADCAC-DF77-422D-B144-469ACD09570A}" srcOrd="3" destOrd="0" parTransId="{C270D539-36C7-429B-BB72-A1B1BAD8B679}" sibTransId="{8BE4ADFE-7E0A-49C4-BCA1-C73DEC70360D}"/>
    <dgm:cxn modelId="{4184A835-54C2-437A-A0DC-E3FBB21701EE}" type="presOf" srcId="{727362E8-941A-4821-9C1D-D8F7AC53F1FC}" destId="{2F236223-4397-42D6-B88C-D51CB97660BC}" srcOrd="0" destOrd="0" presId="urn:microsoft.com/office/officeart/2005/8/layout/pList2"/>
    <dgm:cxn modelId="{16D204C2-85E6-4EFE-8887-1D88ADE4B840}" srcId="{C72238CD-418E-4578-B8DC-05DE41E120E4}" destId="{727362E8-941A-4821-9C1D-D8F7AC53F1FC}" srcOrd="1" destOrd="0" parTransId="{92F7FF96-D66B-43B2-8367-F45EC1C26882}" sibTransId="{D2B6B8E2-8A9B-4D14-AE5B-C9A4F4DBC64F}"/>
    <dgm:cxn modelId="{5C36AC7B-79AD-4A88-9EE3-21F76E974D98}" type="presOf" srcId="{C72238CD-418E-4578-B8DC-05DE41E120E4}" destId="{46EE8E5D-442F-4590-85D4-AEA3DECAD7F3}" srcOrd="0" destOrd="0" presId="urn:microsoft.com/office/officeart/2005/8/layout/pList2"/>
    <dgm:cxn modelId="{5AB8AF6E-50B3-44DA-9366-D7389A58F6F5}" srcId="{C72238CD-418E-4578-B8DC-05DE41E120E4}" destId="{629EA196-8492-4148-9B55-174CE417F18B}" srcOrd="0" destOrd="0" parTransId="{B2A37B12-1613-4A5F-91EC-EA28AA221995}" sibTransId="{1E48E71F-7539-4C13-A351-2BB975692A22}"/>
    <dgm:cxn modelId="{9DB00425-F9A1-462C-A95A-EAEF3A762741}" type="presOf" srcId="{30CADCAC-DF77-422D-B144-469ACD09570A}" destId="{4AA5D9CE-117B-4F7A-A610-E5E9B7024A20}" srcOrd="0" destOrd="0" presId="urn:microsoft.com/office/officeart/2005/8/layout/pList2"/>
    <dgm:cxn modelId="{EAFC7CF5-3B75-413C-891C-08BB71EF636F}" type="presOf" srcId="{A68C829E-D790-45A2-AF78-F5B15C092948}" destId="{855BB157-C5FF-457C-9974-E629FB691D5D}" srcOrd="0" destOrd="0" presId="urn:microsoft.com/office/officeart/2005/8/layout/pList2"/>
    <dgm:cxn modelId="{705F3135-124A-4C6C-87D5-E4A949EE0915}" type="presOf" srcId="{7EA19D4C-81CC-42AA-883F-7FC05BA2F998}" destId="{525AD830-C21F-47E2-9C8E-B07CA86BDD35}" srcOrd="0" destOrd="0" presId="urn:microsoft.com/office/officeart/2005/8/layout/pList2"/>
    <dgm:cxn modelId="{C1DC56E2-30BC-4EFF-988C-75B85C6B514B}" type="presParOf" srcId="{46EE8E5D-442F-4590-85D4-AEA3DECAD7F3}" destId="{C78373E5-0019-406F-9CDB-9A2F9F0369E2}" srcOrd="0" destOrd="0" presId="urn:microsoft.com/office/officeart/2005/8/layout/pList2"/>
    <dgm:cxn modelId="{93903810-316E-45D8-862E-DBCD431BA9B8}" type="presParOf" srcId="{46EE8E5D-442F-4590-85D4-AEA3DECAD7F3}" destId="{B2E8542B-6925-42D0-B9D8-5338652F11D3}" srcOrd="1" destOrd="0" presId="urn:microsoft.com/office/officeart/2005/8/layout/pList2"/>
    <dgm:cxn modelId="{AE516991-BAFB-442C-9206-1E4BD95865AF}" type="presParOf" srcId="{B2E8542B-6925-42D0-B9D8-5338652F11D3}" destId="{28A3736F-B98C-46F7-8C6A-636B541009AB}" srcOrd="0" destOrd="0" presId="urn:microsoft.com/office/officeart/2005/8/layout/pList2"/>
    <dgm:cxn modelId="{CE62279A-8990-4FEB-836A-C2DB71CC7931}" type="presParOf" srcId="{28A3736F-B98C-46F7-8C6A-636B541009AB}" destId="{4F54AF82-3830-45F6-A6F6-FA9121965B28}" srcOrd="0" destOrd="0" presId="urn:microsoft.com/office/officeart/2005/8/layout/pList2"/>
    <dgm:cxn modelId="{A91C69AA-83F4-489C-B95C-FB145A306147}" type="presParOf" srcId="{28A3736F-B98C-46F7-8C6A-636B541009AB}" destId="{396235ED-B136-4858-8EC5-DD21FA9E58E3}" srcOrd="1" destOrd="0" presId="urn:microsoft.com/office/officeart/2005/8/layout/pList2"/>
    <dgm:cxn modelId="{92DBABB0-864B-42E8-9772-7070F28950BF}" type="presParOf" srcId="{28A3736F-B98C-46F7-8C6A-636B541009AB}" destId="{7FA38D71-29DD-4CA0-ACCF-A578C2C69804}" srcOrd="2" destOrd="0" presId="urn:microsoft.com/office/officeart/2005/8/layout/pList2"/>
    <dgm:cxn modelId="{5BDC3A72-EBC7-4E38-B74A-E1FE89B581FC}" type="presParOf" srcId="{B2E8542B-6925-42D0-B9D8-5338652F11D3}" destId="{CF9B0FCF-53F2-4484-9E87-6FAD11D4D951}" srcOrd="1" destOrd="0" presId="urn:microsoft.com/office/officeart/2005/8/layout/pList2"/>
    <dgm:cxn modelId="{BE5351C2-DD42-4ABD-9ED6-5C167341F833}" type="presParOf" srcId="{B2E8542B-6925-42D0-B9D8-5338652F11D3}" destId="{8AAFF321-5008-459D-8C8B-CD29D53E8B98}" srcOrd="2" destOrd="0" presId="urn:microsoft.com/office/officeart/2005/8/layout/pList2"/>
    <dgm:cxn modelId="{0590FD23-21F4-4C14-8BB1-44C071482829}" type="presParOf" srcId="{8AAFF321-5008-459D-8C8B-CD29D53E8B98}" destId="{2F236223-4397-42D6-B88C-D51CB97660BC}" srcOrd="0" destOrd="0" presId="urn:microsoft.com/office/officeart/2005/8/layout/pList2"/>
    <dgm:cxn modelId="{C1EFF829-444A-4C93-835C-DC2139621E17}" type="presParOf" srcId="{8AAFF321-5008-459D-8C8B-CD29D53E8B98}" destId="{BDB50757-5E13-4907-B03E-0268C20AA57B}" srcOrd="1" destOrd="0" presId="urn:microsoft.com/office/officeart/2005/8/layout/pList2"/>
    <dgm:cxn modelId="{390B606D-372A-453F-A99A-581189CA512B}" type="presParOf" srcId="{8AAFF321-5008-459D-8C8B-CD29D53E8B98}" destId="{E1315FEC-424A-4F61-8C1A-5B05DA400A3A}" srcOrd="2" destOrd="0" presId="urn:microsoft.com/office/officeart/2005/8/layout/pList2"/>
    <dgm:cxn modelId="{D1C72963-85C6-40C3-9F02-8C84B1E8DE66}" type="presParOf" srcId="{B2E8542B-6925-42D0-B9D8-5338652F11D3}" destId="{6679A6B6-6E72-4E1A-95B6-C0BC1CF2D383}" srcOrd="3" destOrd="0" presId="urn:microsoft.com/office/officeart/2005/8/layout/pList2"/>
    <dgm:cxn modelId="{5DE851A2-2A5F-4198-9730-D3BA8E3CF9C8}" type="presParOf" srcId="{B2E8542B-6925-42D0-B9D8-5338652F11D3}" destId="{E7BDBBAF-0D10-4357-87E8-4FD7415A9BA4}" srcOrd="4" destOrd="0" presId="urn:microsoft.com/office/officeart/2005/8/layout/pList2"/>
    <dgm:cxn modelId="{458CA542-B56C-47EF-815D-DE49568FAEC6}" type="presParOf" srcId="{E7BDBBAF-0D10-4357-87E8-4FD7415A9BA4}" destId="{525AD830-C21F-47E2-9C8E-B07CA86BDD35}" srcOrd="0" destOrd="0" presId="urn:microsoft.com/office/officeart/2005/8/layout/pList2"/>
    <dgm:cxn modelId="{48895C58-90A2-48BE-9F74-78B24644AC8D}" type="presParOf" srcId="{E7BDBBAF-0D10-4357-87E8-4FD7415A9BA4}" destId="{7E03C74D-B220-46D2-BEA1-63BB93FA8857}" srcOrd="1" destOrd="0" presId="urn:microsoft.com/office/officeart/2005/8/layout/pList2"/>
    <dgm:cxn modelId="{51DB2ADE-BA24-4CD1-9198-4E4B84347218}" type="presParOf" srcId="{E7BDBBAF-0D10-4357-87E8-4FD7415A9BA4}" destId="{E29732C2-C8E0-4206-8BB5-22BF60AA9D6A}" srcOrd="2" destOrd="0" presId="urn:microsoft.com/office/officeart/2005/8/layout/pList2"/>
    <dgm:cxn modelId="{A2FDADD1-2FAF-44D1-BE69-E2972A56299F}" type="presParOf" srcId="{B2E8542B-6925-42D0-B9D8-5338652F11D3}" destId="{855BB157-C5FF-457C-9974-E629FB691D5D}" srcOrd="5" destOrd="0" presId="urn:microsoft.com/office/officeart/2005/8/layout/pList2"/>
    <dgm:cxn modelId="{7F2AFF89-451F-4044-8EAC-CE7FF247FE05}" type="presParOf" srcId="{B2E8542B-6925-42D0-B9D8-5338652F11D3}" destId="{7C6B4D2A-D76B-4378-9086-317C4F7BC901}" srcOrd="6" destOrd="0" presId="urn:microsoft.com/office/officeart/2005/8/layout/pList2"/>
    <dgm:cxn modelId="{D1EDC9B6-75AA-4323-8864-D5E5130A17EB}" type="presParOf" srcId="{7C6B4D2A-D76B-4378-9086-317C4F7BC901}" destId="{4AA5D9CE-117B-4F7A-A610-E5E9B7024A20}" srcOrd="0" destOrd="0" presId="urn:microsoft.com/office/officeart/2005/8/layout/pList2"/>
    <dgm:cxn modelId="{DF62649A-240B-4B29-8872-54E13675ABF7}" type="presParOf" srcId="{7C6B4D2A-D76B-4378-9086-317C4F7BC901}" destId="{DF9DC012-2D0E-4BD9-8976-705371DB7A45}" srcOrd="1" destOrd="0" presId="urn:microsoft.com/office/officeart/2005/8/layout/pList2"/>
    <dgm:cxn modelId="{B399BDCD-7A87-4700-BF2F-B7BA6AD2F61A}" type="presParOf" srcId="{7C6B4D2A-D76B-4378-9086-317C4F7BC901}" destId="{0BFBD10D-10F0-40F8-A14E-146D4A1DA130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773A062-E8D4-4F50-B394-22925BB37615}" type="doc">
      <dgm:prSet loTypeId="urn:microsoft.com/office/officeart/2005/8/layout/vList3" loCatId="list" qsTypeId="urn:microsoft.com/office/officeart/2005/8/quickstyle/simple1" qsCatId="simple" csTypeId="urn:microsoft.com/office/officeart/2005/8/colors/accent1_1" csCatId="accent1" phldr="1"/>
      <dgm:spPr/>
    </dgm:pt>
    <dgm:pt modelId="{11EEE805-B880-4CE1-9ED9-A89BAE64EFB2}">
      <dgm:prSet phldrT="[Text]"/>
      <dgm:spPr/>
      <dgm:t>
        <a:bodyPr/>
        <a:lstStyle/>
        <a:p>
          <a:r>
            <a:rPr lang="en-US" altLang="zh-CN" dirty="0" smtClean="0"/>
            <a:t>Advanced</a:t>
          </a:r>
          <a:r>
            <a:rPr lang="en-CA" altLang="zh-CN" dirty="0" smtClean="0"/>
            <a:t> Manufacturing</a:t>
          </a:r>
          <a:r>
            <a:rPr lang="en-US" altLang="zh-CN" dirty="0" smtClean="0"/>
            <a:t/>
          </a:r>
          <a:br>
            <a:rPr lang="en-US" altLang="zh-CN" dirty="0" smtClean="0"/>
          </a:br>
          <a:r>
            <a:rPr lang="zh-CN" altLang="en-US" dirty="0" smtClean="0"/>
            <a:t>先进制造业</a:t>
          </a:r>
          <a:endParaRPr lang="en-CA" dirty="0"/>
        </a:p>
      </dgm:t>
    </dgm:pt>
    <dgm:pt modelId="{DE6E6AB9-6554-4B5A-8113-C49B8E69971C}" type="parTrans" cxnId="{FB38AE4E-4883-40D6-B0FD-0D7756915127}">
      <dgm:prSet/>
      <dgm:spPr/>
      <dgm:t>
        <a:bodyPr/>
        <a:lstStyle/>
        <a:p>
          <a:endParaRPr lang="en-CA"/>
        </a:p>
      </dgm:t>
    </dgm:pt>
    <dgm:pt modelId="{E6D1DD29-DA2A-490D-B9AD-542E9B7A5DF5}" type="sibTrans" cxnId="{FB38AE4E-4883-40D6-B0FD-0D7756915127}">
      <dgm:prSet/>
      <dgm:spPr/>
      <dgm:t>
        <a:bodyPr/>
        <a:lstStyle/>
        <a:p>
          <a:endParaRPr lang="en-CA"/>
        </a:p>
      </dgm:t>
    </dgm:pt>
    <dgm:pt modelId="{236BBF3F-95CB-4739-8876-1D58AF67453D}">
      <dgm:prSet/>
      <dgm:spPr/>
      <dgm:t>
        <a:bodyPr/>
        <a:lstStyle/>
        <a:p>
          <a:r>
            <a:rPr lang="en-CA" altLang="zh-CN" dirty="0" smtClean="0"/>
            <a:t>Medical &amp; Life Science</a:t>
          </a:r>
          <a:br>
            <a:rPr lang="en-CA" altLang="zh-CN" dirty="0" smtClean="0"/>
          </a:br>
          <a:r>
            <a:rPr lang="zh-CN" altLang="en-US" dirty="0" smtClean="0"/>
            <a:t>医药和生命科学领域</a:t>
          </a:r>
          <a:r>
            <a:rPr lang="en-CA" dirty="0" smtClean="0"/>
            <a:t> </a:t>
          </a:r>
        </a:p>
      </dgm:t>
    </dgm:pt>
    <dgm:pt modelId="{90268A49-B1E6-492C-8C6D-317C34AC18D5}" type="parTrans" cxnId="{74EAE5B6-756D-4DC6-8987-A8333A5C9189}">
      <dgm:prSet/>
      <dgm:spPr/>
      <dgm:t>
        <a:bodyPr/>
        <a:lstStyle/>
        <a:p>
          <a:endParaRPr lang="en-CA"/>
        </a:p>
      </dgm:t>
    </dgm:pt>
    <dgm:pt modelId="{60D9AFC8-3926-4D86-AFB1-F818FFE2D969}" type="sibTrans" cxnId="{74EAE5B6-756D-4DC6-8987-A8333A5C9189}">
      <dgm:prSet/>
      <dgm:spPr/>
      <dgm:t>
        <a:bodyPr/>
        <a:lstStyle/>
        <a:p>
          <a:endParaRPr lang="en-CA"/>
        </a:p>
      </dgm:t>
    </dgm:pt>
    <dgm:pt modelId="{11749B5D-8941-49E0-BF46-5CDFCE99DEEE}">
      <dgm:prSet/>
      <dgm:spPr/>
      <dgm:t>
        <a:bodyPr/>
        <a:lstStyle/>
        <a:p>
          <a:r>
            <a:rPr lang="en-CA" altLang="zh-CN" dirty="0" smtClean="0"/>
            <a:t>Green Technologies</a:t>
          </a:r>
          <a:br>
            <a:rPr lang="en-CA" altLang="zh-CN" dirty="0" smtClean="0"/>
          </a:br>
          <a:r>
            <a:rPr lang="zh-CN" altLang="en-US" dirty="0" smtClean="0"/>
            <a:t>绿色环保业</a:t>
          </a:r>
          <a:r>
            <a:rPr lang="en-CA" dirty="0" smtClean="0"/>
            <a:t> </a:t>
          </a:r>
        </a:p>
      </dgm:t>
    </dgm:pt>
    <dgm:pt modelId="{EEE6DF06-49D4-49C0-AD50-CCAF5B4245BF}" type="parTrans" cxnId="{6BB0BD8C-32ED-44DD-93F0-871DA22FD0DE}">
      <dgm:prSet/>
      <dgm:spPr/>
      <dgm:t>
        <a:bodyPr/>
        <a:lstStyle/>
        <a:p>
          <a:endParaRPr lang="en-CA"/>
        </a:p>
      </dgm:t>
    </dgm:pt>
    <dgm:pt modelId="{766CE455-9857-4708-9C3D-A5F785118676}" type="sibTrans" cxnId="{6BB0BD8C-32ED-44DD-93F0-871DA22FD0DE}">
      <dgm:prSet/>
      <dgm:spPr/>
      <dgm:t>
        <a:bodyPr/>
        <a:lstStyle/>
        <a:p>
          <a:endParaRPr lang="en-CA"/>
        </a:p>
      </dgm:t>
    </dgm:pt>
    <dgm:pt modelId="{2FC56D2F-0EA4-422D-8460-A5E6A3C8CB94}">
      <dgm:prSet/>
      <dgm:spPr/>
      <dgm:t>
        <a:bodyPr/>
        <a:lstStyle/>
        <a:p>
          <a:r>
            <a:rPr lang="en-CA" altLang="zh-CN" dirty="0" smtClean="0"/>
            <a:t>Information &amp; Communications Technologies </a:t>
          </a:r>
          <a:br>
            <a:rPr lang="en-CA" altLang="zh-CN" dirty="0" smtClean="0"/>
          </a:br>
          <a:r>
            <a:rPr lang="zh-CN" altLang="en-US" dirty="0" smtClean="0"/>
            <a:t>信息技术业</a:t>
          </a:r>
          <a:r>
            <a:rPr lang="en-CA" dirty="0" smtClean="0"/>
            <a:t> </a:t>
          </a:r>
        </a:p>
      </dgm:t>
    </dgm:pt>
    <dgm:pt modelId="{66353939-A2DC-4E0E-B41C-100F8140CB8D}" type="parTrans" cxnId="{1B168C22-3AF8-408A-97C2-99C399A0C4BE}">
      <dgm:prSet/>
      <dgm:spPr/>
      <dgm:t>
        <a:bodyPr/>
        <a:lstStyle/>
        <a:p>
          <a:endParaRPr lang="en-CA"/>
        </a:p>
      </dgm:t>
    </dgm:pt>
    <dgm:pt modelId="{15247034-34BB-4FE3-856B-8E6D076F1959}" type="sibTrans" cxnId="{1B168C22-3AF8-408A-97C2-99C399A0C4BE}">
      <dgm:prSet/>
      <dgm:spPr/>
      <dgm:t>
        <a:bodyPr/>
        <a:lstStyle/>
        <a:p>
          <a:endParaRPr lang="en-CA"/>
        </a:p>
      </dgm:t>
    </dgm:pt>
    <dgm:pt modelId="{A2570F23-C11C-4F1D-8945-86CF0814D0AD}">
      <dgm:prSet/>
      <dgm:spPr/>
      <dgm:t>
        <a:bodyPr/>
        <a:lstStyle/>
        <a:p>
          <a:r>
            <a:rPr lang="en-CA" altLang="zh-CN" dirty="0" smtClean="0"/>
            <a:t>Financial Services</a:t>
          </a:r>
          <a:br>
            <a:rPr lang="en-CA" altLang="zh-CN" dirty="0" smtClean="0"/>
          </a:br>
          <a:r>
            <a:rPr lang="zh-CN" altLang="en-US" dirty="0" smtClean="0"/>
            <a:t>金融服务业</a:t>
          </a:r>
          <a:endParaRPr lang="en-CA" dirty="0" smtClean="0"/>
        </a:p>
      </dgm:t>
    </dgm:pt>
    <dgm:pt modelId="{DA194A83-1460-4E73-9C1D-DE829761E76A}" type="parTrans" cxnId="{E2D790FB-5B57-4E2E-A36C-E9B075471400}">
      <dgm:prSet/>
      <dgm:spPr/>
      <dgm:t>
        <a:bodyPr/>
        <a:lstStyle/>
        <a:p>
          <a:endParaRPr lang="en-CA"/>
        </a:p>
      </dgm:t>
    </dgm:pt>
    <dgm:pt modelId="{C8BDE6B7-CF09-4541-A64C-142E55DB29A0}" type="sibTrans" cxnId="{E2D790FB-5B57-4E2E-A36C-E9B075471400}">
      <dgm:prSet/>
      <dgm:spPr/>
      <dgm:t>
        <a:bodyPr/>
        <a:lstStyle/>
        <a:p>
          <a:endParaRPr lang="en-CA"/>
        </a:p>
      </dgm:t>
    </dgm:pt>
    <dgm:pt modelId="{6553A385-FC60-41FD-B67C-153FB8C07CCE}" type="pres">
      <dgm:prSet presAssocID="{8773A062-E8D4-4F50-B394-22925BB37615}" presName="linearFlow" presStyleCnt="0">
        <dgm:presLayoutVars>
          <dgm:dir/>
          <dgm:resizeHandles val="exact"/>
        </dgm:presLayoutVars>
      </dgm:prSet>
      <dgm:spPr/>
    </dgm:pt>
    <dgm:pt modelId="{BB0A6BFB-8B92-4B90-9192-1813F088C779}" type="pres">
      <dgm:prSet presAssocID="{11EEE805-B880-4CE1-9ED9-A89BAE64EFB2}" presName="composite" presStyleCnt="0"/>
      <dgm:spPr/>
    </dgm:pt>
    <dgm:pt modelId="{5BE12376-5762-41E5-A327-DA9DD8B37407}" type="pres">
      <dgm:prSet presAssocID="{11EEE805-B880-4CE1-9ED9-A89BAE64EFB2}" presName="imgShp" presStyleLbl="f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2000" r="-42000"/>
          </a:stretch>
        </a:blipFill>
      </dgm:spPr>
    </dgm:pt>
    <dgm:pt modelId="{7F0CE3E9-A4FB-47B8-AA4B-874367AE190C}" type="pres">
      <dgm:prSet presAssocID="{11EEE805-B880-4CE1-9ED9-A89BAE64EFB2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EA6D4CEF-5297-4E0E-9D65-6BFB014C67A8}" type="pres">
      <dgm:prSet presAssocID="{E6D1DD29-DA2A-490D-B9AD-542E9B7A5DF5}" presName="spacing" presStyleCnt="0"/>
      <dgm:spPr/>
    </dgm:pt>
    <dgm:pt modelId="{C5D4828C-A631-46CC-9B41-480F0151889E}" type="pres">
      <dgm:prSet presAssocID="{236BBF3F-95CB-4739-8876-1D58AF67453D}" presName="composite" presStyleCnt="0"/>
      <dgm:spPr/>
    </dgm:pt>
    <dgm:pt modelId="{60088026-3EB4-461E-AB32-F3BD527AF7C8}" type="pres">
      <dgm:prSet presAssocID="{236BBF3F-95CB-4739-8876-1D58AF67453D}" presName="imgShp" presStyleLbl="fgImgPlac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0D986619-5B3C-4F6B-973C-824CD66D3EFA}" type="pres">
      <dgm:prSet presAssocID="{236BBF3F-95CB-4739-8876-1D58AF67453D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DBFD3A52-A4FB-4E70-BAE3-127307286D80}" type="pres">
      <dgm:prSet presAssocID="{60D9AFC8-3926-4D86-AFB1-F818FFE2D969}" presName="spacing" presStyleCnt="0"/>
      <dgm:spPr/>
    </dgm:pt>
    <dgm:pt modelId="{B4115D88-222A-43C2-A3FD-E1CD58123E7E}" type="pres">
      <dgm:prSet presAssocID="{11749B5D-8941-49E0-BF46-5CDFCE99DEEE}" presName="composite" presStyleCnt="0"/>
      <dgm:spPr/>
    </dgm:pt>
    <dgm:pt modelId="{A80283A3-2D4D-41C2-A64A-9477D21A3E7C}" type="pres">
      <dgm:prSet presAssocID="{11749B5D-8941-49E0-BF46-5CDFCE99DEEE}" presName="imgShp" presStyleLbl="fgImgPlace1" presStyleIdx="2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2000" r="-112000"/>
          </a:stretch>
        </a:blipFill>
      </dgm:spPr>
    </dgm:pt>
    <dgm:pt modelId="{F124F5ED-244D-4D7E-B4DF-494767BF3F23}" type="pres">
      <dgm:prSet presAssocID="{11749B5D-8941-49E0-BF46-5CDFCE99DEEE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047FECBF-52C1-4162-A511-453FC77896D1}" type="pres">
      <dgm:prSet presAssocID="{766CE455-9857-4708-9C3D-A5F785118676}" presName="spacing" presStyleCnt="0"/>
      <dgm:spPr/>
    </dgm:pt>
    <dgm:pt modelId="{3D6445DB-8FBC-4848-855F-B9F12A15A5AF}" type="pres">
      <dgm:prSet presAssocID="{2FC56D2F-0EA4-422D-8460-A5E6A3C8CB94}" presName="composite" presStyleCnt="0"/>
      <dgm:spPr/>
    </dgm:pt>
    <dgm:pt modelId="{29ED8AF3-9D43-4630-99EE-7206D38ED71C}" type="pres">
      <dgm:prSet presAssocID="{2FC56D2F-0EA4-422D-8460-A5E6A3C8CB94}" presName="imgShp" presStyleLbl="fgImgPlace1" presStyleIdx="3" presStyleCnt="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561C871A-02CA-45E2-B4A2-FAEF76DEC0CB}" type="pres">
      <dgm:prSet presAssocID="{2FC56D2F-0EA4-422D-8460-A5E6A3C8CB94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28013AD2-53CB-45C6-AF1D-3B617F394060}" type="pres">
      <dgm:prSet presAssocID="{15247034-34BB-4FE3-856B-8E6D076F1959}" presName="spacing" presStyleCnt="0"/>
      <dgm:spPr/>
    </dgm:pt>
    <dgm:pt modelId="{D72E1564-549F-42E5-BCF6-88B4DFF61178}" type="pres">
      <dgm:prSet presAssocID="{A2570F23-C11C-4F1D-8945-86CF0814D0AD}" presName="composite" presStyleCnt="0"/>
      <dgm:spPr/>
    </dgm:pt>
    <dgm:pt modelId="{238B1742-2832-4696-B801-CF0BFAF5F49F}" type="pres">
      <dgm:prSet presAssocID="{A2570F23-C11C-4F1D-8945-86CF0814D0AD}" presName="imgShp" presStyleLbl="fgImgPlac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FB690B32-259E-4975-9DEA-AD5FE98D6973}" type="pres">
      <dgm:prSet presAssocID="{A2570F23-C11C-4F1D-8945-86CF0814D0AD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E2D790FB-5B57-4E2E-A36C-E9B075471400}" srcId="{8773A062-E8D4-4F50-B394-22925BB37615}" destId="{A2570F23-C11C-4F1D-8945-86CF0814D0AD}" srcOrd="4" destOrd="0" parTransId="{DA194A83-1460-4E73-9C1D-DE829761E76A}" sibTransId="{C8BDE6B7-CF09-4541-A64C-142E55DB29A0}"/>
    <dgm:cxn modelId="{FB38AE4E-4883-40D6-B0FD-0D7756915127}" srcId="{8773A062-E8D4-4F50-B394-22925BB37615}" destId="{11EEE805-B880-4CE1-9ED9-A89BAE64EFB2}" srcOrd="0" destOrd="0" parTransId="{DE6E6AB9-6554-4B5A-8113-C49B8E69971C}" sibTransId="{E6D1DD29-DA2A-490D-B9AD-542E9B7A5DF5}"/>
    <dgm:cxn modelId="{AC38664C-396E-47C9-BE34-31022AEBE010}" type="presOf" srcId="{2FC56D2F-0EA4-422D-8460-A5E6A3C8CB94}" destId="{561C871A-02CA-45E2-B4A2-FAEF76DEC0CB}" srcOrd="0" destOrd="0" presId="urn:microsoft.com/office/officeart/2005/8/layout/vList3"/>
    <dgm:cxn modelId="{1B168C22-3AF8-408A-97C2-99C399A0C4BE}" srcId="{8773A062-E8D4-4F50-B394-22925BB37615}" destId="{2FC56D2F-0EA4-422D-8460-A5E6A3C8CB94}" srcOrd="3" destOrd="0" parTransId="{66353939-A2DC-4E0E-B41C-100F8140CB8D}" sibTransId="{15247034-34BB-4FE3-856B-8E6D076F1959}"/>
    <dgm:cxn modelId="{CB161E3D-178F-4E4C-8273-C70BA3F30C9A}" type="presOf" srcId="{8773A062-E8D4-4F50-B394-22925BB37615}" destId="{6553A385-FC60-41FD-B67C-153FB8C07CCE}" srcOrd="0" destOrd="0" presId="urn:microsoft.com/office/officeart/2005/8/layout/vList3"/>
    <dgm:cxn modelId="{06388F53-2E47-40CC-9506-3D9DC7E8F903}" type="presOf" srcId="{236BBF3F-95CB-4739-8876-1D58AF67453D}" destId="{0D986619-5B3C-4F6B-973C-824CD66D3EFA}" srcOrd="0" destOrd="0" presId="urn:microsoft.com/office/officeart/2005/8/layout/vList3"/>
    <dgm:cxn modelId="{33A614EE-71BA-4D88-8F6D-FB08F52C4B09}" type="presOf" srcId="{11749B5D-8941-49E0-BF46-5CDFCE99DEEE}" destId="{F124F5ED-244D-4D7E-B4DF-494767BF3F23}" srcOrd="0" destOrd="0" presId="urn:microsoft.com/office/officeart/2005/8/layout/vList3"/>
    <dgm:cxn modelId="{A4C11FF0-F75E-4EDE-8AB8-1AA8509A3590}" type="presOf" srcId="{11EEE805-B880-4CE1-9ED9-A89BAE64EFB2}" destId="{7F0CE3E9-A4FB-47B8-AA4B-874367AE190C}" srcOrd="0" destOrd="0" presId="urn:microsoft.com/office/officeart/2005/8/layout/vList3"/>
    <dgm:cxn modelId="{E0DBCFF4-1B99-4278-B984-443BBD4EE5EE}" type="presOf" srcId="{A2570F23-C11C-4F1D-8945-86CF0814D0AD}" destId="{FB690B32-259E-4975-9DEA-AD5FE98D6973}" srcOrd="0" destOrd="0" presId="urn:microsoft.com/office/officeart/2005/8/layout/vList3"/>
    <dgm:cxn modelId="{74EAE5B6-756D-4DC6-8987-A8333A5C9189}" srcId="{8773A062-E8D4-4F50-B394-22925BB37615}" destId="{236BBF3F-95CB-4739-8876-1D58AF67453D}" srcOrd="1" destOrd="0" parTransId="{90268A49-B1E6-492C-8C6D-317C34AC18D5}" sibTransId="{60D9AFC8-3926-4D86-AFB1-F818FFE2D969}"/>
    <dgm:cxn modelId="{6BB0BD8C-32ED-44DD-93F0-871DA22FD0DE}" srcId="{8773A062-E8D4-4F50-B394-22925BB37615}" destId="{11749B5D-8941-49E0-BF46-5CDFCE99DEEE}" srcOrd="2" destOrd="0" parTransId="{EEE6DF06-49D4-49C0-AD50-CCAF5B4245BF}" sibTransId="{766CE455-9857-4708-9C3D-A5F785118676}"/>
    <dgm:cxn modelId="{228914A2-42CE-4C92-A8F2-C3AC8E81CEAB}" type="presParOf" srcId="{6553A385-FC60-41FD-B67C-153FB8C07CCE}" destId="{BB0A6BFB-8B92-4B90-9192-1813F088C779}" srcOrd="0" destOrd="0" presId="urn:microsoft.com/office/officeart/2005/8/layout/vList3"/>
    <dgm:cxn modelId="{858D65D5-50A8-47C1-97BA-9B9CAAFE6430}" type="presParOf" srcId="{BB0A6BFB-8B92-4B90-9192-1813F088C779}" destId="{5BE12376-5762-41E5-A327-DA9DD8B37407}" srcOrd="0" destOrd="0" presId="urn:microsoft.com/office/officeart/2005/8/layout/vList3"/>
    <dgm:cxn modelId="{19D00530-B9F7-4C5A-AC25-1630CDC51C67}" type="presParOf" srcId="{BB0A6BFB-8B92-4B90-9192-1813F088C779}" destId="{7F0CE3E9-A4FB-47B8-AA4B-874367AE190C}" srcOrd="1" destOrd="0" presId="urn:microsoft.com/office/officeart/2005/8/layout/vList3"/>
    <dgm:cxn modelId="{2A167B9C-ECDF-4B73-AFB2-D46752AA0094}" type="presParOf" srcId="{6553A385-FC60-41FD-B67C-153FB8C07CCE}" destId="{EA6D4CEF-5297-4E0E-9D65-6BFB014C67A8}" srcOrd="1" destOrd="0" presId="urn:microsoft.com/office/officeart/2005/8/layout/vList3"/>
    <dgm:cxn modelId="{31D54ABA-CB8D-4C4B-AE65-A06381781422}" type="presParOf" srcId="{6553A385-FC60-41FD-B67C-153FB8C07CCE}" destId="{C5D4828C-A631-46CC-9B41-480F0151889E}" srcOrd="2" destOrd="0" presId="urn:microsoft.com/office/officeart/2005/8/layout/vList3"/>
    <dgm:cxn modelId="{D6A303A6-54D4-46D3-8048-0AD35E018194}" type="presParOf" srcId="{C5D4828C-A631-46CC-9B41-480F0151889E}" destId="{60088026-3EB4-461E-AB32-F3BD527AF7C8}" srcOrd="0" destOrd="0" presId="urn:microsoft.com/office/officeart/2005/8/layout/vList3"/>
    <dgm:cxn modelId="{922B8FD9-2CBE-4DAB-8587-7189476393DF}" type="presParOf" srcId="{C5D4828C-A631-46CC-9B41-480F0151889E}" destId="{0D986619-5B3C-4F6B-973C-824CD66D3EFA}" srcOrd="1" destOrd="0" presId="urn:microsoft.com/office/officeart/2005/8/layout/vList3"/>
    <dgm:cxn modelId="{A42A6835-EFA1-41B0-8A33-0984F9679F84}" type="presParOf" srcId="{6553A385-FC60-41FD-B67C-153FB8C07CCE}" destId="{DBFD3A52-A4FB-4E70-BAE3-127307286D80}" srcOrd="3" destOrd="0" presId="urn:microsoft.com/office/officeart/2005/8/layout/vList3"/>
    <dgm:cxn modelId="{4A84EC90-06E6-40F9-BEAC-8A61BD5CA5BE}" type="presParOf" srcId="{6553A385-FC60-41FD-B67C-153FB8C07CCE}" destId="{B4115D88-222A-43C2-A3FD-E1CD58123E7E}" srcOrd="4" destOrd="0" presId="urn:microsoft.com/office/officeart/2005/8/layout/vList3"/>
    <dgm:cxn modelId="{DAE52460-69A7-4003-816B-2749703F917C}" type="presParOf" srcId="{B4115D88-222A-43C2-A3FD-E1CD58123E7E}" destId="{A80283A3-2D4D-41C2-A64A-9477D21A3E7C}" srcOrd="0" destOrd="0" presId="urn:microsoft.com/office/officeart/2005/8/layout/vList3"/>
    <dgm:cxn modelId="{0BD0683F-EAB5-4AB0-B730-33BF114F2D7C}" type="presParOf" srcId="{B4115D88-222A-43C2-A3FD-E1CD58123E7E}" destId="{F124F5ED-244D-4D7E-B4DF-494767BF3F23}" srcOrd="1" destOrd="0" presId="urn:microsoft.com/office/officeart/2005/8/layout/vList3"/>
    <dgm:cxn modelId="{0D83EB75-0E9D-47F9-9059-16162718EF55}" type="presParOf" srcId="{6553A385-FC60-41FD-B67C-153FB8C07CCE}" destId="{047FECBF-52C1-4162-A511-453FC77896D1}" srcOrd="5" destOrd="0" presId="urn:microsoft.com/office/officeart/2005/8/layout/vList3"/>
    <dgm:cxn modelId="{06AB1FB3-E548-4B87-B107-66A29D701223}" type="presParOf" srcId="{6553A385-FC60-41FD-B67C-153FB8C07CCE}" destId="{3D6445DB-8FBC-4848-855F-B9F12A15A5AF}" srcOrd="6" destOrd="0" presId="urn:microsoft.com/office/officeart/2005/8/layout/vList3"/>
    <dgm:cxn modelId="{E5AA53D3-5856-4EF9-9173-A1EED3CEBCE5}" type="presParOf" srcId="{3D6445DB-8FBC-4848-855F-B9F12A15A5AF}" destId="{29ED8AF3-9D43-4630-99EE-7206D38ED71C}" srcOrd="0" destOrd="0" presId="urn:microsoft.com/office/officeart/2005/8/layout/vList3"/>
    <dgm:cxn modelId="{82B176E5-4443-44B2-B506-5250751AB8FF}" type="presParOf" srcId="{3D6445DB-8FBC-4848-855F-B9F12A15A5AF}" destId="{561C871A-02CA-45E2-B4A2-FAEF76DEC0CB}" srcOrd="1" destOrd="0" presId="urn:microsoft.com/office/officeart/2005/8/layout/vList3"/>
    <dgm:cxn modelId="{0059472E-7BD0-49DE-966B-8A9F44246427}" type="presParOf" srcId="{6553A385-FC60-41FD-B67C-153FB8C07CCE}" destId="{28013AD2-53CB-45C6-AF1D-3B617F394060}" srcOrd="7" destOrd="0" presId="urn:microsoft.com/office/officeart/2005/8/layout/vList3"/>
    <dgm:cxn modelId="{2FE26795-FEAC-4807-B597-C8DDD13F2D18}" type="presParOf" srcId="{6553A385-FC60-41FD-B67C-153FB8C07CCE}" destId="{D72E1564-549F-42E5-BCF6-88B4DFF61178}" srcOrd="8" destOrd="0" presId="urn:microsoft.com/office/officeart/2005/8/layout/vList3"/>
    <dgm:cxn modelId="{559A874F-7CBE-4CDA-879A-711611A7CF3B}" type="presParOf" srcId="{D72E1564-549F-42E5-BCF6-88B4DFF61178}" destId="{238B1742-2832-4696-B801-CF0BFAF5F49F}" srcOrd="0" destOrd="0" presId="urn:microsoft.com/office/officeart/2005/8/layout/vList3"/>
    <dgm:cxn modelId="{2967AD16-BCF6-43C0-8072-3607090DE408}" type="presParOf" srcId="{D72E1564-549F-42E5-BCF6-88B4DFF61178}" destId="{FB690B32-259E-4975-9DEA-AD5FE98D697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DC981E-4E91-4E76-9D52-57B28B91CCE4}">
      <dsp:nvSpPr>
        <dsp:cNvPr id="0" name=""/>
        <dsp:cNvSpPr/>
      </dsp:nvSpPr>
      <dsp:spPr>
        <a:xfrm>
          <a:off x="3897189" y="0"/>
          <a:ext cx="2854570" cy="2854570"/>
        </a:xfrm>
        <a:prstGeom prst="triangle">
          <a:avLst/>
        </a:prstGeom>
        <a:solidFill>
          <a:schemeClr val="accent5">
            <a:hueOff val="0"/>
            <a:satOff val="0"/>
            <a:lumOff val="0"/>
            <a:alpha val="7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400" kern="1200" dirty="0" smtClean="0"/>
            <a:t>Market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/>
            <a:t>市场</a:t>
          </a:r>
          <a:endParaRPr lang="en-CA" sz="2400" kern="1200" dirty="0" smtClean="0"/>
        </a:p>
      </dsp:txBody>
      <dsp:txXfrm>
        <a:off x="4610832" y="1427285"/>
        <a:ext cx="1427285" cy="1427285"/>
      </dsp:txXfrm>
    </dsp:sp>
    <dsp:sp modelId="{B9C98558-5347-4A7F-8A66-B15439455CD2}">
      <dsp:nvSpPr>
        <dsp:cNvPr id="0" name=""/>
        <dsp:cNvSpPr/>
      </dsp:nvSpPr>
      <dsp:spPr>
        <a:xfrm>
          <a:off x="2469904" y="2854570"/>
          <a:ext cx="2854570" cy="2854570"/>
        </a:xfrm>
        <a:prstGeom prst="triangle">
          <a:avLst/>
        </a:prstGeom>
        <a:solidFill>
          <a:schemeClr val="accent5">
            <a:hueOff val="0"/>
            <a:satOff val="0"/>
            <a:lumOff val="0"/>
            <a:alpha val="7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400" kern="1200" dirty="0" smtClean="0"/>
            <a:t>Finance   </a:t>
          </a:r>
          <a:r>
            <a:rPr lang="zh-CN" altLang="en-US" sz="2400" kern="1200" dirty="0" smtClean="0"/>
            <a:t>财务</a:t>
          </a:r>
          <a:endParaRPr lang="en-CA" sz="2400" kern="1200" dirty="0" smtClean="0"/>
        </a:p>
      </dsp:txBody>
      <dsp:txXfrm>
        <a:off x="3183547" y="4281855"/>
        <a:ext cx="1427285" cy="1427285"/>
      </dsp:txXfrm>
    </dsp:sp>
    <dsp:sp modelId="{ACF786E1-37DA-4CF7-A7EA-65A869E0059F}">
      <dsp:nvSpPr>
        <dsp:cNvPr id="0" name=""/>
        <dsp:cNvSpPr/>
      </dsp:nvSpPr>
      <dsp:spPr>
        <a:xfrm rot="10800000">
          <a:off x="3897189" y="2854570"/>
          <a:ext cx="2854570" cy="2854570"/>
        </a:xfrm>
        <a:prstGeom prst="triangl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400" kern="1200" dirty="0" smtClean="0"/>
            <a:t>ICA</a:t>
          </a:r>
          <a:br>
            <a:rPr lang="en-CA" sz="2400" kern="1200" dirty="0" smtClean="0"/>
          </a:br>
          <a:r>
            <a:rPr lang="en-CA" sz="2400" kern="1200" dirty="0" smtClean="0"/>
            <a:t>Platform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smtClean="0"/>
            <a:t>ICA</a:t>
          </a:r>
          <a:r>
            <a:rPr lang="zh-CN" altLang="en-US" sz="2400" kern="1200" dirty="0" smtClean="0"/>
            <a:t>平台</a:t>
          </a:r>
          <a:endParaRPr lang="en-CA" sz="2400" kern="1200" dirty="0" smtClean="0"/>
        </a:p>
      </dsp:txBody>
      <dsp:txXfrm rot="10800000">
        <a:off x="4610831" y="2854570"/>
        <a:ext cx="1427285" cy="1427285"/>
      </dsp:txXfrm>
    </dsp:sp>
    <dsp:sp modelId="{EDD19587-5CF1-4235-9968-3E372DC937DC}">
      <dsp:nvSpPr>
        <dsp:cNvPr id="0" name=""/>
        <dsp:cNvSpPr/>
      </dsp:nvSpPr>
      <dsp:spPr>
        <a:xfrm>
          <a:off x="5324475" y="2854570"/>
          <a:ext cx="2854570" cy="2854570"/>
        </a:xfrm>
        <a:prstGeom prst="triangle">
          <a:avLst/>
        </a:prstGeom>
        <a:solidFill>
          <a:schemeClr val="accent5">
            <a:hueOff val="0"/>
            <a:satOff val="0"/>
            <a:lumOff val="0"/>
            <a:alpha val="7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200" kern="1200" dirty="0" smtClean="0"/>
            <a:t>Operation</a:t>
          </a:r>
          <a:r>
            <a:rPr lang="zh-CN" altLang="en-US" sz="2200" kern="1200" dirty="0" smtClean="0"/>
            <a:t>运作</a:t>
          </a:r>
          <a:endParaRPr lang="en-CA" sz="2200" kern="1200" dirty="0"/>
        </a:p>
      </dsp:txBody>
      <dsp:txXfrm>
        <a:off x="6038118" y="4281855"/>
        <a:ext cx="1427285" cy="14272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8373E5-0019-406F-9CDB-9A2F9F0369E2}">
      <dsp:nvSpPr>
        <dsp:cNvPr id="0" name=""/>
        <dsp:cNvSpPr/>
      </dsp:nvSpPr>
      <dsp:spPr>
        <a:xfrm>
          <a:off x="0" y="0"/>
          <a:ext cx="11655118" cy="2903537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A38D71-29DD-4CA0-ACCF-A578C2C69804}">
      <dsp:nvSpPr>
        <dsp:cNvPr id="0" name=""/>
        <dsp:cNvSpPr/>
      </dsp:nvSpPr>
      <dsp:spPr>
        <a:xfrm>
          <a:off x="352863" y="387138"/>
          <a:ext cx="2546370" cy="212926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6000" r="-96000"/>
          </a:stretch>
        </a:blip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54AF82-3830-45F6-A6F6-FA9121965B28}">
      <dsp:nvSpPr>
        <dsp:cNvPr id="0" name=""/>
        <dsp:cNvSpPr/>
      </dsp:nvSpPr>
      <dsp:spPr>
        <a:xfrm rot="10800000">
          <a:off x="352863" y="2903537"/>
          <a:ext cx="2546370" cy="3548768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900" kern="1200" dirty="0" smtClean="0"/>
            <a:t>Receive Chinese Delegation and Promote Investment in Canada</a:t>
          </a:r>
          <a:br>
            <a:rPr lang="en-US" altLang="zh-CN" sz="1900" kern="1200" dirty="0" smtClean="0"/>
          </a:br>
          <a:r>
            <a:rPr lang="en-US" altLang="zh-CN" sz="1900" kern="1200" dirty="0" smtClean="0"/>
            <a:t> </a:t>
          </a:r>
          <a:br>
            <a:rPr lang="en-US" altLang="zh-CN" sz="1900" kern="1200" dirty="0" smtClean="0"/>
          </a:br>
          <a:r>
            <a:rPr lang="en-US" altLang="zh-CN" sz="1900" kern="1200" dirty="0" smtClean="0"/>
            <a:t> </a:t>
          </a:r>
          <a:r>
            <a:rPr lang="zh-CN" altLang="en-US" sz="1900" kern="1200" dirty="0" smtClean="0"/>
            <a:t>接待中国访问团宣传加拿大的投资优势</a:t>
          </a:r>
          <a:r>
            <a:rPr lang="en-US" altLang="zh-CN" sz="1900" kern="1200" dirty="0" smtClean="0"/>
            <a:t/>
          </a:r>
          <a:br>
            <a:rPr lang="en-US" altLang="zh-CN" sz="1900" kern="1200" dirty="0" smtClean="0"/>
          </a:br>
          <a:endParaRPr lang="en-CA" sz="1900" kern="1200" dirty="0"/>
        </a:p>
      </dsp:txBody>
      <dsp:txXfrm rot="10800000">
        <a:off x="431173" y="2903537"/>
        <a:ext cx="2389750" cy="3470458"/>
      </dsp:txXfrm>
    </dsp:sp>
    <dsp:sp modelId="{E1315FEC-424A-4F61-8C1A-5B05DA400A3A}">
      <dsp:nvSpPr>
        <dsp:cNvPr id="0" name=""/>
        <dsp:cNvSpPr/>
      </dsp:nvSpPr>
      <dsp:spPr>
        <a:xfrm>
          <a:off x="3153870" y="387138"/>
          <a:ext cx="2546370" cy="212926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236223-4397-42D6-B88C-D51CB97660BC}">
      <dsp:nvSpPr>
        <dsp:cNvPr id="0" name=""/>
        <dsp:cNvSpPr/>
      </dsp:nvSpPr>
      <dsp:spPr>
        <a:xfrm rot="10800000">
          <a:off x="3153870" y="2903537"/>
          <a:ext cx="2546370" cy="3548768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900" kern="1200" dirty="0" smtClean="0"/>
            <a:t>Promote Partnered Chinese provincial/municipal governments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zh-CN" sz="1900" kern="1200" dirty="0" smtClean="0"/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kern="1200" dirty="0" smtClean="0"/>
            <a:t>与中国省市政府合作介绍当地投资机会</a:t>
          </a:r>
          <a:endParaRPr lang="en-CA" sz="1900" kern="1200" dirty="0"/>
        </a:p>
      </dsp:txBody>
      <dsp:txXfrm rot="10800000">
        <a:off x="3232180" y="2903537"/>
        <a:ext cx="2389750" cy="3470458"/>
      </dsp:txXfrm>
    </dsp:sp>
    <dsp:sp modelId="{E29732C2-C8E0-4206-8BB5-22BF60AA9D6A}">
      <dsp:nvSpPr>
        <dsp:cNvPr id="0" name=""/>
        <dsp:cNvSpPr/>
      </dsp:nvSpPr>
      <dsp:spPr>
        <a:xfrm>
          <a:off x="5954878" y="387138"/>
          <a:ext cx="2546370" cy="212926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5AD830-C21F-47E2-9C8E-B07CA86BDD35}">
      <dsp:nvSpPr>
        <dsp:cNvPr id="0" name=""/>
        <dsp:cNvSpPr/>
      </dsp:nvSpPr>
      <dsp:spPr>
        <a:xfrm rot="10800000">
          <a:off x="5954878" y="2903537"/>
          <a:ext cx="2546370" cy="3548768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900" kern="1200" dirty="0" smtClean="0"/>
            <a:t>Incubator for Chinese company investing in Canada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900" kern="1200" dirty="0" smtClean="0"/>
            <a:t/>
          </a:r>
          <a:br>
            <a:rPr lang="en-US" altLang="zh-CN" sz="1900" kern="1200" dirty="0" smtClean="0"/>
          </a:br>
          <a:endParaRPr lang="en-US" altLang="zh-CN" sz="1900" kern="1200" dirty="0" smtClean="0"/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kern="1200" dirty="0" smtClean="0"/>
            <a:t>中国企业孵化器</a:t>
          </a:r>
          <a:endParaRPr lang="en-CA" sz="1900" kern="1200" dirty="0"/>
        </a:p>
      </dsp:txBody>
      <dsp:txXfrm rot="10800000">
        <a:off x="6033188" y="2903537"/>
        <a:ext cx="2389750" cy="3470458"/>
      </dsp:txXfrm>
    </dsp:sp>
    <dsp:sp modelId="{0BFBD10D-10F0-40F8-A14E-146D4A1DA130}">
      <dsp:nvSpPr>
        <dsp:cNvPr id="0" name=""/>
        <dsp:cNvSpPr/>
      </dsp:nvSpPr>
      <dsp:spPr>
        <a:xfrm>
          <a:off x="8755885" y="387138"/>
          <a:ext cx="2546370" cy="212926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A5D9CE-117B-4F7A-A610-E5E9B7024A20}">
      <dsp:nvSpPr>
        <dsp:cNvPr id="0" name=""/>
        <dsp:cNvSpPr/>
      </dsp:nvSpPr>
      <dsp:spPr>
        <a:xfrm rot="10800000">
          <a:off x="8755885" y="2903537"/>
          <a:ext cx="2546370" cy="3548768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900" kern="1200" dirty="0" smtClean="0"/>
            <a:t>Provide Professional Business Services at a </a:t>
          </a:r>
          <a:r>
            <a:rPr lang="en-US" altLang="zh-CN" sz="1900" kern="1200" dirty="0" smtClean="0"/>
            <a:t>Central </a:t>
          </a:r>
          <a:r>
            <a:rPr lang="en-US" altLang="zh-CN" sz="1900" kern="1200" dirty="0" smtClean="0"/>
            <a:t>Location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kern="1200" dirty="0" smtClean="0"/>
            <a:t>提供专业性的落地服务</a:t>
          </a:r>
          <a:endParaRPr lang="en-CA" sz="1900" kern="1200" dirty="0"/>
        </a:p>
      </dsp:txBody>
      <dsp:txXfrm rot="10800000">
        <a:off x="8834195" y="2903537"/>
        <a:ext cx="2389750" cy="347045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0CE3E9-A4FB-47B8-AA4B-874367AE190C}">
      <dsp:nvSpPr>
        <dsp:cNvPr id="0" name=""/>
        <dsp:cNvSpPr/>
      </dsp:nvSpPr>
      <dsp:spPr>
        <a:xfrm rot="10800000">
          <a:off x="1685136" y="4356"/>
          <a:ext cx="5765461" cy="93173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0869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900" kern="1200" dirty="0" smtClean="0"/>
            <a:t>Advanced</a:t>
          </a:r>
          <a:r>
            <a:rPr lang="en-CA" altLang="zh-CN" sz="1900" kern="1200" dirty="0" smtClean="0"/>
            <a:t> Manufacturing</a:t>
          </a:r>
          <a:r>
            <a:rPr lang="en-US" altLang="zh-CN" sz="1900" kern="1200" dirty="0" smtClean="0"/>
            <a:t/>
          </a:r>
          <a:br>
            <a:rPr lang="en-US" altLang="zh-CN" sz="1900" kern="1200" dirty="0" smtClean="0"/>
          </a:br>
          <a:r>
            <a:rPr lang="zh-CN" altLang="en-US" sz="1900" kern="1200" dirty="0" smtClean="0"/>
            <a:t>先进制造业</a:t>
          </a:r>
          <a:endParaRPr lang="en-CA" sz="1900" kern="1200" dirty="0"/>
        </a:p>
      </dsp:txBody>
      <dsp:txXfrm rot="10800000">
        <a:off x="1918070" y="4356"/>
        <a:ext cx="5532527" cy="931735"/>
      </dsp:txXfrm>
    </dsp:sp>
    <dsp:sp modelId="{5BE12376-5762-41E5-A327-DA9DD8B37407}">
      <dsp:nvSpPr>
        <dsp:cNvPr id="0" name=""/>
        <dsp:cNvSpPr/>
      </dsp:nvSpPr>
      <dsp:spPr>
        <a:xfrm>
          <a:off x="1219268" y="4356"/>
          <a:ext cx="931735" cy="93173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2000" r="-42000"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986619-5B3C-4F6B-973C-824CD66D3EFA}">
      <dsp:nvSpPr>
        <dsp:cNvPr id="0" name=""/>
        <dsp:cNvSpPr/>
      </dsp:nvSpPr>
      <dsp:spPr>
        <a:xfrm rot="10800000">
          <a:off x="1685136" y="1214222"/>
          <a:ext cx="5765461" cy="93173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0869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altLang="zh-CN" sz="1900" kern="1200" dirty="0" smtClean="0"/>
            <a:t>Medical &amp; Life Science</a:t>
          </a:r>
          <a:br>
            <a:rPr lang="en-CA" altLang="zh-CN" sz="1900" kern="1200" dirty="0" smtClean="0"/>
          </a:br>
          <a:r>
            <a:rPr lang="zh-CN" altLang="en-US" sz="1900" kern="1200" dirty="0" smtClean="0"/>
            <a:t>医药和生命科学领域</a:t>
          </a:r>
          <a:r>
            <a:rPr lang="en-CA" sz="1900" kern="1200" dirty="0" smtClean="0"/>
            <a:t> </a:t>
          </a:r>
        </a:p>
      </dsp:txBody>
      <dsp:txXfrm rot="10800000">
        <a:off x="1918070" y="1214222"/>
        <a:ext cx="5532527" cy="931735"/>
      </dsp:txXfrm>
    </dsp:sp>
    <dsp:sp modelId="{60088026-3EB4-461E-AB32-F3BD527AF7C8}">
      <dsp:nvSpPr>
        <dsp:cNvPr id="0" name=""/>
        <dsp:cNvSpPr/>
      </dsp:nvSpPr>
      <dsp:spPr>
        <a:xfrm>
          <a:off x="1219268" y="1214222"/>
          <a:ext cx="931735" cy="931735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24F5ED-244D-4D7E-B4DF-494767BF3F23}">
      <dsp:nvSpPr>
        <dsp:cNvPr id="0" name=""/>
        <dsp:cNvSpPr/>
      </dsp:nvSpPr>
      <dsp:spPr>
        <a:xfrm rot="10800000">
          <a:off x="1685136" y="2424087"/>
          <a:ext cx="5765461" cy="93173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0869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altLang="zh-CN" sz="1900" kern="1200" dirty="0" smtClean="0"/>
            <a:t>Green Technologies</a:t>
          </a:r>
          <a:br>
            <a:rPr lang="en-CA" altLang="zh-CN" sz="1900" kern="1200" dirty="0" smtClean="0"/>
          </a:br>
          <a:r>
            <a:rPr lang="zh-CN" altLang="en-US" sz="1900" kern="1200" dirty="0" smtClean="0"/>
            <a:t>绿色环保业</a:t>
          </a:r>
          <a:r>
            <a:rPr lang="en-CA" sz="1900" kern="1200" dirty="0" smtClean="0"/>
            <a:t> </a:t>
          </a:r>
        </a:p>
      </dsp:txBody>
      <dsp:txXfrm rot="10800000">
        <a:off x="1918070" y="2424087"/>
        <a:ext cx="5532527" cy="931735"/>
      </dsp:txXfrm>
    </dsp:sp>
    <dsp:sp modelId="{A80283A3-2D4D-41C2-A64A-9477D21A3E7C}">
      <dsp:nvSpPr>
        <dsp:cNvPr id="0" name=""/>
        <dsp:cNvSpPr/>
      </dsp:nvSpPr>
      <dsp:spPr>
        <a:xfrm>
          <a:off x="1219268" y="2424087"/>
          <a:ext cx="931735" cy="931735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2000" r="-112000"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1C871A-02CA-45E2-B4A2-FAEF76DEC0CB}">
      <dsp:nvSpPr>
        <dsp:cNvPr id="0" name=""/>
        <dsp:cNvSpPr/>
      </dsp:nvSpPr>
      <dsp:spPr>
        <a:xfrm rot="10800000">
          <a:off x="1685136" y="3633953"/>
          <a:ext cx="5765461" cy="93173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0869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altLang="zh-CN" sz="1900" kern="1200" dirty="0" smtClean="0"/>
            <a:t>Information &amp; Communications Technologies </a:t>
          </a:r>
          <a:br>
            <a:rPr lang="en-CA" altLang="zh-CN" sz="1900" kern="1200" dirty="0" smtClean="0"/>
          </a:br>
          <a:r>
            <a:rPr lang="zh-CN" altLang="en-US" sz="1900" kern="1200" dirty="0" smtClean="0"/>
            <a:t>信息技术业</a:t>
          </a:r>
          <a:r>
            <a:rPr lang="en-CA" sz="1900" kern="1200" dirty="0" smtClean="0"/>
            <a:t> </a:t>
          </a:r>
        </a:p>
      </dsp:txBody>
      <dsp:txXfrm rot="10800000">
        <a:off x="1918070" y="3633953"/>
        <a:ext cx="5532527" cy="931735"/>
      </dsp:txXfrm>
    </dsp:sp>
    <dsp:sp modelId="{29ED8AF3-9D43-4630-99EE-7206D38ED71C}">
      <dsp:nvSpPr>
        <dsp:cNvPr id="0" name=""/>
        <dsp:cNvSpPr/>
      </dsp:nvSpPr>
      <dsp:spPr>
        <a:xfrm>
          <a:off x="1219268" y="3633953"/>
          <a:ext cx="931735" cy="931735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690B32-259E-4975-9DEA-AD5FE98D6973}">
      <dsp:nvSpPr>
        <dsp:cNvPr id="0" name=""/>
        <dsp:cNvSpPr/>
      </dsp:nvSpPr>
      <dsp:spPr>
        <a:xfrm rot="10800000">
          <a:off x="1685136" y="4843818"/>
          <a:ext cx="5765461" cy="93173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0869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altLang="zh-CN" sz="1900" kern="1200" dirty="0" smtClean="0"/>
            <a:t>Financial Services</a:t>
          </a:r>
          <a:br>
            <a:rPr lang="en-CA" altLang="zh-CN" sz="1900" kern="1200" dirty="0" smtClean="0"/>
          </a:br>
          <a:r>
            <a:rPr lang="zh-CN" altLang="en-US" sz="1900" kern="1200" dirty="0" smtClean="0"/>
            <a:t>金融服务业</a:t>
          </a:r>
          <a:endParaRPr lang="en-CA" sz="1900" kern="1200" dirty="0" smtClean="0"/>
        </a:p>
      </dsp:txBody>
      <dsp:txXfrm rot="10800000">
        <a:off x="1918070" y="4843818"/>
        <a:ext cx="5532527" cy="931735"/>
      </dsp:txXfrm>
    </dsp:sp>
    <dsp:sp modelId="{238B1742-2832-4696-B801-CF0BFAF5F49F}">
      <dsp:nvSpPr>
        <dsp:cNvPr id="0" name=""/>
        <dsp:cNvSpPr/>
      </dsp:nvSpPr>
      <dsp:spPr>
        <a:xfrm>
          <a:off x="1219268" y="4843818"/>
          <a:ext cx="931735" cy="931735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8" name="Shape 3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52275482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17993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以协会为平台，整合中加两国政府与社会资源，促进并加速中加两国投资合作</a:t>
            </a:r>
            <a:endParaRPr lang="en-US" altLang="zh-CN" dirty="0" smtClean="0"/>
          </a:p>
          <a:p>
            <a:r>
              <a:rPr lang="zh-CN" altLang="en-US" dirty="0" smtClean="0"/>
              <a:t>以协会为核心，为中国投资企业提供量身定制的一条龙落地服务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531738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ight BG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ed BG">
    <p:bg>
      <p:bgPr>
        <a:solidFill>
          <a:srgbClr val="EB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xfrm>
            <a:off x="368300" y="-12700"/>
            <a:ext cx="12128500" cy="1512316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800" cap="all" dirty="0">
                <a:solidFill>
                  <a:srgbClr val="EB1E29"/>
                </a:solidFill>
              </a:rPr>
              <a:t>Title Text</a:t>
            </a:r>
          </a:p>
        </p:txBody>
      </p:sp>
      <p:sp>
        <p:nvSpPr>
          <p:cNvPr id="20" name="Shape 20"/>
          <p:cNvSpPr>
            <a:spLocks noGrp="1"/>
          </p:cNvSpPr>
          <p:nvPr>
            <p:ph type="body" idx="1"/>
          </p:nvPr>
        </p:nvSpPr>
        <p:spPr>
          <a:xfrm>
            <a:off x="368300" y="2139696"/>
            <a:ext cx="12128500" cy="634390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707070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707070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707070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707070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707070"/>
                </a:solidFill>
              </a:rPr>
              <a:t>Body Level Five</a:t>
            </a:r>
          </a:p>
        </p:txBody>
      </p:sp>
      <p:sp>
        <p:nvSpPr>
          <p:cNvPr id="21" name="Shape 2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ai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/>
        </p:nvSpPr>
        <p:spPr>
          <a:xfrm>
            <a:off x="0" y="8953500"/>
            <a:ext cx="13017500" cy="812800"/>
          </a:xfrm>
          <a:prstGeom prst="rect">
            <a:avLst/>
          </a:prstGeom>
          <a:solidFill>
            <a:srgbClr val="211E1E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4" name="Shape 24"/>
          <p:cNvSpPr/>
          <p:nvPr/>
        </p:nvSpPr>
        <p:spPr>
          <a:xfrm>
            <a:off x="0" y="-12700"/>
            <a:ext cx="13017500" cy="1219200"/>
          </a:xfrm>
          <a:prstGeom prst="rect">
            <a:avLst/>
          </a:prstGeom>
          <a:solidFill>
            <a:srgbClr val="F9F9F9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5" name="Shape 25"/>
          <p:cNvSpPr/>
          <p:nvPr/>
        </p:nvSpPr>
        <p:spPr>
          <a:xfrm flipV="1">
            <a:off x="0" y="1205643"/>
            <a:ext cx="13045782" cy="858"/>
          </a:xfrm>
          <a:prstGeom prst="line">
            <a:avLst/>
          </a:prstGeom>
          <a:ln w="12700">
            <a:solidFill>
              <a:srgbClr val="9F9F9F">
                <a:alpha val="41000"/>
              </a:srgbClr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" name="Shape 26"/>
          <p:cNvSpPr/>
          <p:nvPr/>
        </p:nvSpPr>
        <p:spPr>
          <a:xfrm>
            <a:off x="1388661" y="9230360"/>
            <a:ext cx="6764956" cy="347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b="1" cap="all">
                <a:solidFill>
                  <a:srgbClr val="FFFFFF"/>
                </a:solidFill>
                <a:latin typeface="Myriad Pro Semibold"/>
                <a:ea typeface="Myriad Pro Semibold"/>
                <a:cs typeface="Myriad Pro Semibold"/>
                <a:sym typeface="Myriad Pro Semibold"/>
              </a:rPr>
              <a:t>INVEST CANADA ALLIANCE </a:t>
            </a:r>
            <a:r>
              <a:rPr b="1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Myriad Pro"/>
              </a:rPr>
              <a:t> </a:t>
            </a:r>
          </a:p>
        </p:txBody>
      </p:sp>
      <p:sp>
        <p:nvSpPr>
          <p:cNvPr id="27" name="Shape 2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800" cap="all">
                <a:solidFill>
                  <a:srgbClr val="EB1E29"/>
                </a:solidFill>
              </a:rPr>
              <a:t>Title Text</a:t>
            </a:r>
          </a:p>
        </p:txBody>
      </p:sp>
      <p:sp>
        <p:nvSpPr>
          <p:cNvPr id="28" name="Shape 28"/>
          <p:cNvSpPr>
            <a:spLocks noGrp="1"/>
          </p:cNvSpPr>
          <p:nvPr>
            <p:ph type="body" idx="1"/>
          </p:nvPr>
        </p:nvSpPr>
        <p:spPr>
          <a:xfrm>
            <a:off x="1290490" y="2768600"/>
            <a:ext cx="10464801" cy="5715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707070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707070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707070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707070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707070"/>
                </a:solidFill>
              </a:rPr>
              <a:t>Body Level Five</a:t>
            </a:r>
          </a:p>
        </p:txBody>
      </p:sp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  <p:grpSp>
        <p:nvGrpSpPr>
          <p:cNvPr id="36" name="Group 36"/>
          <p:cNvGrpSpPr/>
          <p:nvPr/>
        </p:nvGrpSpPr>
        <p:grpSpPr>
          <a:xfrm>
            <a:off x="215875" y="9122154"/>
            <a:ext cx="1083174" cy="475493"/>
            <a:chOff x="0" y="0"/>
            <a:chExt cx="1083173" cy="475491"/>
          </a:xfrm>
        </p:grpSpPr>
        <p:sp>
          <p:nvSpPr>
            <p:cNvPr id="30" name="Shape 30"/>
            <p:cNvSpPr/>
            <p:nvPr/>
          </p:nvSpPr>
          <p:spPr>
            <a:xfrm>
              <a:off x="717000" y="306178"/>
              <a:ext cx="143740" cy="159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3" y="0"/>
                  </a:moveTo>
                  <a:lnTo>
                    <a:pt x="0" y="21600"/>
                  </a:lnTo>
                  <a:lnTo>
                    <a:pt x="21600" y="21600"/>
                  </a:lnTo>
                  <a:cubicBezTo>
                    <a:pt x="21600" y="21600"/>
                    <a:pt x="11013" y="0"/>
                    <a:pt x="11013" y="0"/>
                  </a:cubicBezTo>
                  <a:close/>
                </a:path>
              </a:pathLst>
            </a:custGeom>
            <a:solidFill>
              <a:srgbClr val="EB1E29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1" name="Shape 31"/>
            <p:cNvSpPr/>
            <p:nvPr/>
          </p:nvSpPr>
          <p:spPr>
            <a:xfrm>
              <a:off x="499962" y="7751"/>
              <a:ext cx="583212" cy="4574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78" y="21600"/>
                  </a:moveTo>
                  <a:lnTo>
                    <a:pt x="0" y="21600"/>
                  </a:lnTo>
                  <a:lnTo>
                    <a:pt x="8143" y="0"/>
                  </a:lnTo>
                  <a:lnTo>
                    <a:pt x="13511" y="0"/>
                  </a:lnTo>
                  <a:lnTo>
                    <a:pt x="21600" y="21600"/>
                  </a:lnTo>
                  <a:lnTo>
                    <a:pt x="16669" y="21600"/>
                  </a:lnTo>
                  <a:lnTo>
                    <a:pt x="10890" y="4959"/>
                  </a:lnTo>
                  <a:cubicBezTo>
                    <a:pt x="10890" y="4959"/>
                    <a:pt x="4878" y="21600"/>
                    <a:pt x="4878" y="21600"/>
                  </a:cubicBezTo>
                  <a:close/>
                </a:path>
              </a:pathLst>
            </a:custGeom>
            <a:solidFill>
              <a:srgbClr val="EB1E29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>
              <a:off x="158902" y="0"/>
              <a:ext cx="463230" cy="475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08" y="1197"/>
                  </a:moveTo>
                  <a:lnTo>
                    <a:pt x="20944" y="5751"/>
                  </a:lnTo>
                  <a:lnTo>
                    <a:pt x="20089" y="5498"/>
                  </a:lnTo>
                  <a:cubicBezTo>
                    <a:pt x="19971" y="5463"/>
                    <a:pt x="19852" y="5426"/>
                    <a:pt x="19727" y="5392"/>
                  </a:cubicBezTo>
                  <a:cubicBezTo>
                    <a:pt x="18193" y="4937"/>
                    <a:pt x="16214" y="4413"/>
                    <a:pt x="14601" y="4413"/>
                  </a:cubicBezTo>
                  <a:cubicBezTo>
                    <a:pt x="12454" y="4413"/>
                    <a:pt x="10297" y="4850"/>
                    <a:pt x="8613" y="6223"/>
                  </a:cubicBezTo>
                  <a:cubicBezTo>
                    <a:pt x="7114" y="7448"/>
                    <a:pt x="6459" y="9033"/>
                    <a:pt x="6459" y="10928"/>
                  </a:cubicBezTo>
                  <a:cubicBezTo>
                    <a:pt x="6459" y="12782"/>
                    <a:pt x="7186" y="14255"/>
                    <a:pt x="8674" y="15408"/>
                  </a:cubicBezTo>
                  <a:cubicBezTo>
                    <a:pt x="10421" y="16757"/>
                    <a:pt x="12624" y="17187"/>
                    <a:pt x="14809" y="17187"/>
                  </a:cubicBezTo>
                  <a:cubicBezTo>
                    <a:pt x="16004" y="17187"/>
                    <a:pt x="17580" y="16776"/>
                    <a:pt x="18727" y="16465"/>
                  </a:cubicBezTo>
                  <a:cubicBezTo>
                    <a:pt x="19218" y="16333"/>
                    <a:pt x="19711" y="16204"/>
                    <a:pt x="20206" y="16091"/>
                  </a:cubicBezTo>
                  <a:lnTo>
                    <a:pt x="20994" y="15910"/>
                  </a:lnTo>
                  <a:lnTo>
                    <a:pt x="21600" y="20405"/>
                  </a:lnTo>
                  <a:lnTo>
                    <a:pt x="20945" y="20547"/>
                  </a:lnTo>
                  <a:cubicBezTo>
                    <a:pt x="20501" y="20642"/>
                    <a:pt x="20058" y="20736"/>
                    <a:pt x="19617" y="20834"/>
                  </a:cubicBezTo>
                  <a:cubicBezTo>
                    <a:pt x="18002" y="21196"/>
                    <a:pt x="16058" y="21600"/>
                    <a:pt x="14396" y="21600"/>
                  </a:cubicBezTo>
                  <a:cubicBezTo>
                    <a:pt x="10755" y="21600"/>
                    <a:pt x="6926" y="20955"/>
                    <a:pt x="3952" y="18775"/>
                  </a:cubicBezTo>
                  <a:cubicBezTo>
                    <a:pt x="1290" y="16821"/>
                    <a:pt x="0" y="14167"/>
                    <a:pt x="0" y="10928"/>
                  </a:cubicBezTo>
                  <a:cubicBezTo>
                    <a:pt x="0" y="7665"/>
                    <a:pt x="1317" y="4983"/>
                    <a:pt x="3952" y="2965"/>
                  </a:cubicBezTo>
                  <a:cubicBezTo>
                    <a:pt x="6861" y="737"/>
                    <a:pt x="10506" y="0"/>
                    <a:pt x="14137" y="0"/>
                  </a:cubicBezTo>
                  <a:cubicBezTo>
                    <a:pt x="15842" y="0"/>
                    <a:pt x="17739" y="375"/>
                    <a:pt x="19392" y="752"/>
                  </a:cubicBezTo>
                  <a:cubicBezTo>
                    <a:pt x="19855" y="853"/>
                    <a:pt x="20317" y="951"/>
                    <a:pt x="20780" y="1055"/>
                  </a:cubicBezTo>
                  <a:cubicBezTo>
                    <a:pt x="20780" y="1055"/>
                    <a:pt x="21408" y="1197"/>
                    <a:pt x="21408" y="1197"/>
                  </a:cubicBezTo>
                  <a:close/>
                </a:path>
              </a:pathLst>
            </a:custGeom>
            <a:solidFill>
              <a:srgbClr val="EB1E29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>
              <a:off x="0" y="7751"/>
              <a:ext cx="135095" cy="4574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226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9055"/>
                  </a:lnTo>
                  <a:cubicBezTo>
                    <a:pt x="0" y="9055"/>
                    <a:pt x="21600" y="5226"/>
                    <a:pt x="21600" y="5226"/>
                  </a:cubicBezTo>
                  <a:close/>
                  <a:moveTo>
                    <a:pt x="0" y="0"/>
                  </a:moveTo>
                  <a:lnTo>
                    <a:pt x="21600" y="0"/>
                  </a:lnTo>
                  <a:lnTo>
                    <a:pt x="21600" y="2172"/>
                  </a:lnTo>
                  <a:lnTo>
                    <a:pt x="0" y="2172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B1E29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4" name="Shape 34"/>
            <p:cNvSpPr/>
            <p:nvPr/>
          </p:nvSpPr>
          <p:spPr>
            <a:xfrm>
              <a:off x="0" y="7751"/>
              <a:ext cx="255425" cy="153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B1E29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Shape 35"/>
            <p:cNvSpPr/>
            <p:nvPr/>
          </p:nvSpPr>
          <p:spPr>
            <a:xfrm>
              <a:off x="341059" y="114332"/>
              <a:ext cx="231536" cy="255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053" y="8403"/>
                  </a:moveTo>
                  <a:lnTo>
                    <a:pt x="6909" y="8263"/>
                  </a:lnTo>
                  <a:lnTo>
                    <a:pt x="6760" y="8135"/>
                  </a:lnTo>
                  <a:lnTo>
                    <a:pt x="6467" y="8000"/>
                  </a:lnTo>
                  <a:lnTo>
                    <a:pt x="6319" y="7865"/>
                  </a:lnTo>
                  <a:lnTo>
                    <a:pt x="6169" y="7734"/>
                  </a:lnTo>
                  <a:lnTo>
                    <a:pt x="6029" y="7602"/>
                  </a:lnTo>
                  <a:lnTo>
                    <a:pt x="5879" y="7466"/>
                  </a:lnTo>
                  <a:lnTo>
                    <a:pt x="5726" y="7333"/>
                  </a:lnTo>
                  <a:lnTo>
                    <a:pt x="5588" y="7198"/>
                  </a:lnTo>
                  <a:lnTo>
                    <a:pt x="5434" y="7068"/>
                  </a:lnTo>
                  <a:lnTo>
                    <a:pt x="5289" y="6936"/>
                  </a:lnTo>
                  <a:lnTo>
                    <a:pt x="5140" y="6798"/>
                  </a:lnTo>
                  <a:lnTo>
                    <a:pt x="4855" y="6668"/>
                  </a:lnTo>
                  <a:lnTo>
                    <a:pt x="4702" y="6533"/>
                  </a:lnTo>
                  <a:lnTo>
                    <a:pt x="4549" y="6401"/>
                  </a:lnTo>
                  <a:lnTo>
                    <a:pt x="4412" y="6270"/>
                  </a:lnTo>
                  <a:lnTo>
                    <a:pt x="4112" y="6270"/>
                  </a:lnTo>
                  <a:lnTo>
                    <a:pt x="3971" y="6401"/>
                  </a:lnTo>
                  <a:lnTo>
                    <a:pt x="3818" y="6668"/>
                  </a:lnTo>
                  <a:lnTo>
                    <a:pt x="3671" y="6798"/>
                  </a:lnTo>
                  <a:lnTo>
                    <a:pt x="3525" y="7068"/>
                  </a:lnTo>
                  <a:lnTo>
                    <a:pt x="3379" y="7333"/>
                  </a:lnTo>
                  <a:lnTo>
                    <a:pt x="3235" y="7466"/>
                  </a:lnTo>
                  <a:lnTo>
                    <a:pt x="3084" y="7466"/>
                  </a:lnTo>
                  <a:lnTo>
                    <a:pt x="2352" y="7333"/>
                  </a:lnTo>
                  <a:lnTo>
                    <a:pt x="1617" y="7198"/>
                  </a:lnTo>
                  <a:lnTo>
                    <a:pt x="874" y="7068"/>
                  </a:lnTo>
                  <a:lnTo>
                    <a:pt x="141" y="7068"/>
                  </a:lnTo>
                  <a:lnTo>
                    <a:pt x="141" y="7734"/>
                  </a:lnTo>
                  <a:lnTo>
                    <a:pt x="295" y="8263"/>
                  </a:lnTo>
                  <a:lnTo>
                    <a:pt x="437" y="8799"/>
                  </a:lnTo>
                  <a:lnTo>
                    <a:pt x="590" y="9336"/>
                  </a:lnTo>
                  <a:lnTo>
                    <a:pt x="738" y="9870"/>
                  </a:lnTo>
                  <a:lnTo>
                    <a:pt x="738" y="10401"/>
                  </a:lnTo>
                  <a:lnTo>
                    <a:pt x="437" y="10534"/>
                  </a:lnTo>
                  <a:lnTo>
                    <a:pt x="295" y="10668"/>
                  </a:lnTo>
                  <a:lnTo>
                    <a:pt x="141" y="10802"/>
                  </a:lnTo>
                  <a:lnTo>
                    <a:pt x="0" y="10933"/>
                  </a:lnTo>
                  <a:lnTo>
                    <a:pt x="0" y="11200"/>
                  </a:lnTo>
                  <a:lnTo>
                    <a:pt x="141" y="11333"/>
                  </a:lnTo>
                  <a:lnTo>
                    <a:pt x="295" y="11472"/>
                  </a:lnTo>
                  <a:lnTo>
                    <a:pt x="437" y="11597"/>
                  </a:lnTo>
                  <a:lnTo>
                    <a:pt x="590" y="11732"/>
                  </a:lnTo>
                  <a:lnTo>
                    <a:pt x="738" y="11869"/>
                  </a:lnTo>
                  <a:lnTo>
                    <a:pt x="1025" y="11997"/>
                  </a:lnTo>
                  <a:lnTo>
                    <a:pt x="1179" y="12137"/>
                  </a:lnTo>
                  <a:lnTo>
                    <a:pt x="1320" y="12265"/>
                  </a:lnTo>
                  <a:lnTo>
                    <a:pt x="1472" y="12401"/>
                  </a:lnTo>
                  <a:lnTo>
                    <a:pt x="1617" y="12538"/>
                  </a:lnTo>
                  <a:lnTo>
                    <a:pt x="1759" y="12664"/>
                  </a:lnTo>
                  <a:lnTo>
                    <a:pt x="1910" y="12802"/>
                  </a:lnTo>
                  <a:lnTo>
                    <a:pt x="2205" y="12936"/>
                  </a:lnTo>
                  <a:lnTo>
                    <a:pt x="2352" y="13064"/>
                  </a:lnTo>
                  <a:lnTo>
                    <a:pt x="2493" y="13198"/>
                  </a:lnTo>
                  <a:lnTo>
                    <a:pt x="2644" y="13338"/>
                  </a:lnTo>
                  <a:lnTo>
                    <a:pt x="2792" y="13466"/>
                  </a:lnTo>
                  <a:lnTo>
                    <a:pt x="2936" y="13602"/>
                  </a:lnTo>
                  <a:lnTo>
                    <a:pt x="3084" y="13735"/>
                  </a:lnTo>
                  <a:lnTo>
                    <a:pt x="3235" y="13868"/>
                  </a:lnTo>
                  <a:lnTo>
                    <a:pt x="3525" y="14000"/>
                  </a:lnTo>
                  <a:lnTo>
                    <a:pt x="3671" y="14135"/>
                  </a:lnTo>
                  <a:lnTo>
                    <a:pt x="3818" y="14267"/>
                  </a:lnTo>
                  <a:lnTo>
                    <a:pt x="3971" y="14403"/>
                  </a:lnTo>
                  <a:lnTo>
                    <a:pt x="4112" y="14533"/>
                  </a:lnTo>
                  <a:lnTo>
                    <a:pt x="4257" y="14665"/>
                  </a:lnTo>
                  <a:lnTo>
                    <a:pt x="4412" y="14803"/>
                  </a:lnTo>
                  <a:lnTo>
                    <a:pt x="4702" y="14935"/>
                  </a:lnTo>
                  <a:lnTo>
                    <a:pt x="4855" y="15069"/>
                  </a:lnTo>
                  <a:lnTo>
                    <a:pt x="4989" y="15201"/>
                  </a:lnTo>
                  <a:lnTo>
                    <a:pt x="4989" y="15331"/>
                  </a:lnTo>
                  <a:lnTo>
                    <a:pt x="4855" y="15999"/>
                  </a:lnTo>
                  <a:lnTo>
                    <a:pt x="4702" y="16798"/>
                  </a:lnTo>
                  <a:lnTo>
                    <a:pt x="4702" y="17073"/>
                  </a:lnTo>
                  <a:lnTo>
                    <a:pt x="6029" y="17073"/>
                  </a:lnTo>
                  <a:lnTo>
                    <a:pt x="7492" y="16936"/>
                  </a:lnTo>
                  <a:lnTo>
                    <a:pt x="8819" y="16798"/>
                  </a:lnTo>
                  <a:lnTo>
                    <a:pt x="10299" y="16668"/>
                  </a:lnTo>
                  <a:lnTo>
                    <a:pt x="10143" y="18932"/>
                  </a:lnTo>
                  <a:lnTo>
                    <a:pt x="10143" y="21600"/>
                  </a:lnTo>
                  <a:lnTo>
                    <a:pt x="11166" y="21600"/>
                  </a:lnTo>
                  <a:lnTo>
                    <a:pt x="11170" y="16657"/>
                  </a:lnTo>
                  <a:lnTo>
                    <a:pt x="12496" y="16798"/>
                  </a:lnTo>
                  <a:lnTo>
                    <a:pt x="13815" y="16936"/>
                  </a:lnTo>
                  <a:lnTo>
                    <a:pt x="14990" y="17073"/>
                  </a:lnTo>
                  <a:lnTo>
                    <a:pt x="16307" y="17201"/>
                  </a:lnTo>
                  <a:lnTo>
                    <a:pt x="16748" y="17201"/>
                  </a:lnTo>
                  <a:lnTo>
                    <a:pt x="16748" y="16798"/>
                  </a:lnTo>
                  <a:lnTo>
                    <a:pt x="16609" y="16269"/>
                  </a:lnTo>
                  <a:lnTo>
                    <a:pt x="16460" y="15868"/>
                  </a:lnTo>
                  <a:lnTo>
                    <a:pt x="16307" y="15467"/>
                  </a:lnTo>
                  <a:lnTo>
                    <a:pt x="16307" y="15201"/>
                  </a:lnTo>
                  <a:lnTo>
                    <a:pt x="16460" y="15069"/>
                  </a:lnTo>
                  <a:lnTo>
                    <a:pt x="16748" y="14935"/>
                  </a:lnTo>
                  <a:lnTo>
                    <a:pt x="16897" y="14803"/>
                  </a:lnTo>
                  <a:lnTo>
                    <a:pt x="17051" y="14665"/>
                  </a:lnTo>
                  <a:lnTo>
                    <a:pt x="17189" y="14533"/>
                  </a:lnTo>
                  <a:lnTo>
                    <a:pt x="17487" y="14403"/>
                  </a:lnTo>
                  <a:lnTo>
                    <a:pt x="17630" y="14267"/>
                  </a:lnTo>
                  <a:lnTo>
                    <a:pt x="17783" y="14135"/>
                  </a:lnTo>
                  <a:lnTo>
                    <a:pt x="17928" y="14000"/>
                  </a:lnTo>
                  <a:lnTo>
                    <a:pt x="18077" y="13868"/>
                  </a:lnTo>
                  <a:lnTo>
                    <a:pt x="18367" y="13735"/>
                  </a:lnTo>
                  <a:lnTo>
                    <a:pt x="18516" y="13602"/>
                  </a:lnTo>
                  <a:lnTo>
                    <a:pt x="18663" y="13466"/>
                  </a:lnTo>
                  <a:lnTo>
                    <a:pt x="18809" y="13338"/>
                  </a:lnTo>
                  <a:lnTo>
                    <a:pt x="19108" y="13198"/>
                  </a:lnTo>
                  <a:lnTo>
                    <a:pt x="19249" y="13064"/>
                  </a:lnTo>
                  <a:lnTo>
                    <a:pt x="19395" y="12936"/>
                  </a:lnTo>
                  <a:lnTo>
                    <a:pt x="19547" y="12802"/>
                  </a:lnTo>
                  <a:lnTo>
                    <a:pt x="19690" y="12664"/>
                  </a:lnTo>
                  <a:lnTo>
                    <a:pt x="19985" y="12538"/>
                  </a:lnTo>
                  <a:lnTo>
                    <a:pt x="20131" y="12401"/>
                  </a:lnTo>
                  <a:lnTo>
                    <a:pt x="20280" y="12265"/>
                  </a:lnTo>
                  <a:lnTo>
                    <a:pt x="20422" y="12137"/>
                  </a:lnTo>
                  <a:lnTo>
                    <a:pt x="20727" y="11997"/>
                  </a:lnTo>
                  <a:lnTo>
                    <a:pt x="20863" y="11869"/>
                  </a:lnTo>
                  <a:lnTo>
                    <a:pt x="21012" y="11732"/>
                  </a:lnTo>
                  <a:lnTo>
                    <a:pt x="21166" y="11597"/>
                  </a:lnTo>
                  <a:lnTo>
                    <a:pt x="21307" y="11472"/>
                  </a:lnTo>
                  <a:lnTo>
                    <a:pt x="21600" y="11333"/>
                  </a:lnTo>
                  <a:lnTo>
                    <a:pt x="21600" y="11069"/>
                  </a:lnTo>
                  <a:lnTo>
                    <a:pt x="21461" y="10933"/>
                  </a:lnTo>
                  <a:lnTo>
                    <a:pt x="21166" y="10802"/>
                  </a:lnTo>
                  <a:lnTo>
                    <a:pt x="21012" y="10668"/>
                  </a:lnTo>
                  <a:lnTo>
                    <a:pt x="20727" y="10534"/>
                  </a:lnTo>
                  <a:lnTo>
                    <a:pt x="20576" y="10401"/>
                  </a:lnTo>
                  <a:lnTo>
                    <a:pt x="20576" y="9870"/>
                  </a:lnTo>
                  <a:lnTo>
                    <a:pt x="20727" y="9336"/>
                  </a:lnTo>
                  <a:lnTo>
                    <a:pt x="20863" y="8799"/>
                  </a:lnTo>
                  <a:lnTo>
                    <a:pt x="21012" y="8263"/>
                  </a:lnTo>
                  <a:lnTo>
                    <a:pt x="21166" y="7734"/>
                  </a:lnTo>
                  <a:lnTo>
                    <a:pt x="21307" y="7333"/>
                  </a:lnTo>
                  <a:lnTo>
                    <a:pt x="21307" y="6936"/>
                  </a:lnTo>
                  <a:lnTo>
                    <a:pt x="21012" y="6936"/>
                  </a:lnTo>
                  <a:lnTo>
                    <a:pt x="20422" y="7068"/>
                  </a:lnTo>
                  <a:lnTo>
                    <a:pt x="19839" y="7198"/>
                  </a:lnTo>
                  <a:lnTo>
                    <a:pt x="19249" y="7333"/>
                  </a:lnTo>
                  <a:lnTo>
                    <a:pt x="18809" y="7466"/>
                  </a:lnTo>
                  <a:lnTo>
                    <a:pt x="18077" y="7333"/>
                  </a:lnTo>
                  <a:lnTo>
                    <a:pt x="17928" y="7068"/>
                  </a:lnTo>
                  <a:lnTo>
                    <a:pt x="17783" y="6798"/>
                  </a:lnTo>
                  <a:lnTo>
                    <a:pt x="17630" y="6668"/>
                  </a:lnTo>
                  <a:lnTo>
                    <a:pt x="17487" y="6401"/>
                  </a:lnTo>
                  <a:lnTo>
                    <a:pt x="17342" y="6134"/>
                  </a:lnTo>
                  <a:lnTo>
                    <a:pt x="16897" y="6134"/>
                  </a:lnTo>
                  <a:lnTo>
                    <a:pt x="16748" y="6270"/>
                  </a:lnTo>
                  <a:lnTo>
                    <a:pt x="16609" y="6401"/>
                  </a:lnTo>
                  <a:lnTo>
                    <a:pt x="16460" y="6533"/>
                  </a:lnTo>
                  <a:lnTo>
                    <a:pt x="16307" y="6668"/>
                  </a:lnTo>
                  <a:lnTo>
                    <a:pt x="16166" y="6798"/>
                  </a:lnTo>
                  <a:lnTo>
                    <a:pt x="16013" y="6936"/>
                  </a:lnTo>
                  <a:lnTo>
                    <a:pt x="15870" y="7068"/>
                  </a:lnTo>
                  <a:lnTo>
                    <a:pt x="15723" y="7198"/>
                  </a:lnTo>
                  <a:lnTo>
                    <a:pt x="15572" y="7333"/>
                  </a:lnTo>
                  <a:lnTo>
                    <a:pt x="15430" y="7466"/>
                  </a:lnTo>
                  <a:lnTo>
                    <a:pt x="15280" y="7602"/>
                  </a:lnTo>
                  <a:lnTo>
                    <a:pt x="15135" y="7734"/>
                  </a:lnTo>
                  <a:lnTo>
                    <a:pt x="14990" y="7865"/>
                  </a:lnTo>
                  <a:lnTo>
                    <a:pt x="14842" y="8000"/>
                  </a:lnTo>
                  <a:lnTo>
                    <a:pt x="14692" y="8135"/>
                  </a:lnTo>
                  <a:lnTo>
                    <a:pt x="14549" y="8263"/>
                  </a:lnTo>
                  <a:lnTo>
                    <a:pt x="14400" y="8403"/>
                  </a:lnTo>
                  <a:lnTo>
                    <a:pt x="14258" y="8537"/>
                  </a:lnTo>
                  <a:lnTo>
                    <a:pt x="14258" y="8263"/>
                  </a:lnTo>
                  <a:lnTo>
                    <a:pt x="14400" y="7466"/>
                  </a:lnTo>
                  <a:lnTo>
                    <a:pt x="14549" y="6668"/>
                  </a:lnTo>
                  <a:lnTo>
                    <a:pt x="14692" y="5869"/>
                  </a:lnTo>
                  <a:lnTo>
                    <a:pt x="14842" y="5065"/>
                  </a:lnTo>
                  <a:lnTo>
                    <a:pt x="14990" y="4264"/>
                  </a:lnTo>
                  <a:lnTo>
                    <a:pt x="15135" y="3466"/>
                  </a:lnTo>
                  <a:lnTo>
                    <a:pt x="15135" y="2801"/>
                  </a:lnTo>
                  <a:lnTo>
                    <a:pt x="14842" y="2801"/>
                  </a:lnTo>
                  <a:lnTo>
                    <a:pt x="14549" y="2933"/>
                  </a:lnTo>
                  <a:lnTo>
                    <a:pt x="14258" y="3063"/>
                  </a:lnTo>
                  <a:lnTo>
                    <a:pt x="13962" y="3198"/>
                  </a:lnTo>
                  <a:lnTo>
                    <a:pt x="13668" y="3336"/>
                  </a:lnTo>
                  <a:lnTo>
                    <a:pt x="13514" y="3466"/>
                  </a:lnTo>
                  <a:lnTo>
                    <a:pt x="13225" y="3602"/>
                  </a:lnTo>
                  <a:lnTo>
                    <a:pt x="12782" y="3734"/>
                  </a:lnTo>
                  <a:lnTo>
                    <a:pt x="12782" y="3466"/>
                  </a:lnTo>
                  <a:lnTo>
                    <a:pt x="12641" y="3198"/>
                  </a:lnTo>
                  <a:lnTo>
                    <a:pt x="12496" y="2933"/>
                  </a:lnTo>
                  <a:lnTo>
                    <a:pt x="12340" y="2669"/>
                  </a:lnTo>
                  <a:lnTo>
                    <a:pt x="12196" y="2395"/>
                  </a:lnTo>
                  <a:lnTo>
                    <a:pt x="12049" y="2269"/>
                  </a:lnTo>
                  <a:lnTo>
                    <a:pt x="11902" y="1997"/>
                  </a:lnTo>
                  <a:lnTo>
                    <a:pt x="11760" y="1732"/>
                  </a:lnTo>
                  <a:lnTo>
                    <a:pt x="11606" y="1469"/>
                  </a:lnTo>
                  <a:lnTo>
                    <a:pt x="11459" y="1204"/>
                  </a:lnTo>
                  <a:lnTo>
                    <a:pt x="11316" y="930"/>
                  </a:lnTo>
                  <a:lnTo>
                    <a:pt x="11166" y="668"/>
                  </a:lnTo>
                  <a:lnTo>
                    <a:pt x="11020" y="402"/>
                  </a:lnTo>
                  <a:lnTo>
                    <a:pt x="10875" y="131"/>
                  </a:lnTo>
                  <a:lnTo>
                    <a:pt x="10728" y="0"/>
                  </a:lnTo>
                  <a:lnTo>
                    <a:pt x="10434" y="0"/>
                  </a:lnTo>
                  <a:lnTo>
                    <a:pt x="10285" y="264"/>
                  </a:lnTo>
                  <a:lnTo>
                    <a:pt x="10143" y="530"/>
                  </a:lnTo>
                  <a:lnTo>
                    <a:pt x="9991" y="798"/>
                  </a:lnTo>
                  <a:lnTo>
                    <a:pt x="9840" y="1067"/>
                  </a:lnTo>
                  <a:lnTo>
                    <a:pt x="9699" y="1332"/>
                  </a:lnTo>
                  <a:lnTo>
                    <a:pt x="9553" y="1595"/>
                  </a:lnTo>
                  <a:lnTo>
                    <a:pt x="9403" y="1871"/>
                  </a:lnTo>
                  <a:lnTo>
                    <a:pt x="9262" y="2134"/>
                  </a:lnTo>
                  <a:lnTo>
                    <a:pt x="9107" y="2395"/>
                  </a:lnTo>
                  <a:lnTo>
                    <a:pt x="8961" y="2669"/>
                  </a:lnTo>
                  <a:lnTo>
                    <a:pt x="8819" y="2933"/>
                  </a:lnTo>
                  <a:lnTo>
                    <a:pt x="8670" y="3198"/>
                  </a:lnTo>
                  <a:lnTo>
                    <a:pt x="8527" y="3466"/>
                  </a:lnTo>
                  <a:lnTo>
                    <a:pt x="8519" y="3754"/>
                  </a:lnTo>
                  <a:lnTo>
                    <a:pt x="8084" y="3602"/>
                  </a:lnTo>
                  <a:lnTo>
                    <a:pt x="7787" y="3466"/>
                  </a:lnTo>
                  <a:lnTo>
                    <a:pt x="7492" y="3336"/>
                  </a:lnTo>
                  <a:lnTo>
                    <a:pt x="7343" y="3198"/>
                  </a:lnTo>
                  <a:lnTo>
                    <a:pt x="7053" y="3063"/>
                  </a:lnTo>
                  <a:lnTo>
                    <a:pt x="6760" y="2933"/>
                  </a:lnTo>
                  <a:lnTo>
                    <a:pt x="6610" y="2801"/>
                  </a:lnTo>
                  <a:lnTo>
                    <a:pt x="6169" y="2801"/>
                  </a:lnTo>
                  <a:lnTo>
                    <a:pt x="6169" y="3063"/>
                  </a:lnTo>
                  <a:lnTo>
                    <a:pt x="6319" y="3866"/>
                  </a:lnTo>
                  <a:lnTo>
                    <a:pt x="6467" y="4665"/>
                  </a:lnTo>
                  <a:lnTo>
                    <a:pt x="6610" y="5467"/>
                  </a:lnTo>
                  <a:lnTo>
                    <a:pt x="6760" y="6134"/>
                  </a:lnTo>
                  <a:lnTo>
                    <a:pt x="6909" y="6936"/>
                  </a:lnTo>
                  <a:lnTo>
                    <a:pt x="7053" y="7734"/>
                  </a:lnTo>
                  <a:lnTo>
                    <a:pt x="7370" y="8560"/>
                  </a:lnTo>
                  <a:lnTo>
                    <a:pt x="7209" y="8662"/>
                  </a:lnTo>
                  <a:cubicBezTo>
                    <a:pt x="7209" y="8662"/>
                    <a:pt x="7053" y="8403"/>
                    <a:pt x="7053" y="8403"/>
                  </a:cubicBezTo>
                  <a:close/>
                </a:path>
              </a:pathLst>
            </a:custGeom>
            <a:solidFill>
              <a:srgbClr val="EB1E29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374785" y="9207500"/>
            <a:ext cx="282129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B9A681-6A4B-43AA-A0FA-94C013E606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6217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8953500"/>
            <a:ext cx="13017500" cy="812800"/>
          </a:xfrm>
          <a:prstGeom prst="rect">
            <a:avLst/>
          </a:prstGeom>
          <a:solidFill>
            <a:srgbClr val="EB1E29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-12700"/>
            <a:ext cx="13017500" cy="1658620"/>
          </a:xfrm>
          <a:prstGeom prst="rect">
            <a:avLst/>
          </a:prstGeom>
          <a:solidFill>
            <a:srgbClr val="F9F9F9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 4"/>
          <p:cNvSpPr/>
          <p:nvPr/>
        </p:nvSpPr>
        <p:spPr>
          <a:xfrm flipV="1">
            <a:off x="-17189" y="1644164"/>
            <a:ext cx="13045782" cy="858"/>
          </a:xfrm>
          <a:prstGeom prst="line">
            <a:avLst/>
          </a:prstGeom>
          <a:ln w="12700">
            <a:solidFill>
              <a:srgbClr val="9F9F9F">
                <a:alpha val="41000"/>
              </a:srgbClr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" name="Shape 5"/>
          <p:cNvSpPr/>
          <p:nvPr/>
        </p:nvSpPr>
        <p:spPr>
          <a:xfrm>
            <a:off x="1388661" y="9230360"/>
            <a:ext cx="6764956" cy="347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>
                <a:solidFill>
                  <a:srgbClr val="FFFFFF"/>
                </a:solidFill>
                <a:latin typeface="+mn-lt"/>
                <a:ea typeface="+mn-ea"/>
                <a:cs typeface="+mn-cs"/>
                <a:sym typeface="Myriad Pro"/>
              </a:rPr>
              <a:t>INVEST CANADA ALLIANCE</a:t>
            </a:r>
            <a:r>
              <a:rPr b="1" cap="all">
                <a:solidFill>
                  <a:srgbClr val="FFFFFF"/>
                </a:solidFill>
                <a:latin typeface="Myriad Pro Semibold"/>
                <a:ea typeface="Myriad Pro Semibold"/>
                <a:cs typeface="Myriad Pro Semibold"/>
                <a:sym typeface="Myriad Pro Semibold"/>
              </a:rPr>
              <a:t> </a:t>
            </a:r>
            <a:r>
              <a:rPr b="1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Myriad Pro"/>
              </a:rPr>
              <a:t> </a:t>
            </a:r>
          </a:p>
        </p:txBody>
      </p:sp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368300" y="-12700"/>
            <a:ext cx="12128500" cy="1468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800" cap="all">
                <a:solidFill>
                  <a:srgbClr val="EB1E29"/>
                </a:solidFill>
              </a:rPr>
              <a:t>Title Text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707070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707070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707070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707070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707070"/>
                </a:solidFill>
              </a:rPr>
              <a:t>Body Level Five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xfrm>
            <a:off x="12338037" y="9207500"/>
            <a:ext cx="355626" cy="38100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>
              <a:defRPr sz="1800" b="1">
                <a:solidFill>
                  <a:srgbClr val="FFFFFF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  <p:grpSp>
        <p:nvGrpSpPr>
          <p:cNvPr id="15" name="Group 15"/>
          <p:cNvGrpSpPr/>
          <p:nvPr/>
        </p:nvGrpSpPr>
        <p:grpSpPr>
          <a:xfrm>
            <a:off x="215875" y="9122154"/>
            <a:ext cx="1083174" cy="475493"/>
            <a:chOff x="0" y="0"/>
            <a:chExt cx="1083173" cy="475491"/>
          </a:xfrm>
        </p:grpSpPr>
        <p:sp>
          <p:nvSpPr>
            <p:cNvPr id="9" name="Shape 9"/>
            <p:cNvSpPr/>
            <p:nvPr/>
          </p:nvSpPr>
          <p:spPr>
            <a:xfrm>
              <a:off x="717000" y="306178"/>
              <a:ext cx="143740" cy="159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3" y="0"/>
                  </a:moveTo>
                  <a:lnTo>
                    <a:pt x="0" y="21600"/>
                  </a:lnTo>
                  <a:lnTo>
                    <a:pt x="21600" y="21600"/>
                  </a:lnTo>
                  <a:cubicBezTo>
                    <a:pt x="21600" y="21600"/>
                    <a:pt x="11013" y="0"/>
                    <a:pt x="11013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 10"/>
            <p:cNvSpPr/>
            <p:nvPr/>
          </p:nvSpPr>
          <p:spPr>
            <a:xfrm>
              <a:off x="499962" y="7751"/>
              <a:ext cx="583212" cy="4574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78" y="21600"/>
                  </a:moveTo>
                  <a:lnTo>
                    <a:pt x="0" y="21600"/>
                  </a:lnTo>
                  <a:lnTo>
                    <a:pt x="8143" y="0"/>
                  </a:lnTo>
                  <a:lnTo>
                    <a:pt x="13511" y="0"/>
                  </a:lnTo>
                  <a:lnTo>
                    <a:pt x="21600" y="21600"/>
                  </a:lnTo>
                  <a:lnTo>
                    <a:pt x="16669" y="21600"/>
                  </a:lnTo>
                  <a:lnTo>
                    <a:pt x="10890" y="4959"/>
                  </a:lnTo>
                  <a:cubicBezTo>
                    <a:pt x="10890" y="4959"/>
                    <a:pt x="4878" y="21600"/>
                    <a:pt x="4878" y="216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 11"/>
            <p:cNvSpPr/>
            <p:nvPr/>
          </p:nvSpPr>
          <p:spPr>
            <a:xfrm>
              <a:off x="158902" y="0"/>
              <a:ext cx="463230" cy="475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08" y="1197"/>
                  </a:moveTo>
                  <a:lnTo>
                    <a:pt x="20944" y="5751"/>
                  </a:lnTo>
                  <a:lnTo>
                    <a:pt x="20089" y="5498"/>
                  </a:lnTo>
                  <a:cubicBezTo>
                    <a:pt x="19971" y="5463"/>
                    <a:pt x="19852" y="5426"/>
                    <a:pt x="19727" y="5392"/>
                  </a:cubicBezTo>
                  <a:cubicBezTo>
                    <a:pt x="18193" y="4937"/>
                    <a:pt x="16214" y="4413"/>
                    <a:pt x="14601" y="4413"/>
                  </a:cubicBezTo>
                  <a:cubicBezTo>
                    <a:pt x="12454" y="4413"/>
                    <a:pt x="10297" y="4850"/>
                    <a:pt x="8613" y="6223"/>
                  </a:cubicBezTo>
                  <a:cubicBezTo>
                    <a:pt x="7114" y="7448"/>
                    <a:pt x="6459" y="9033"/>
                    <a:pt x="6459" y="10928"/>
                  </a:cubicBezTo>
                  <a:cubicBezTo>
                    <a:pt x="6459" y="12782"/>
                    <a:pt x="7186" y="14255"/>
                    <a:pt x="8674" y="15408"/>
                  </a:cubicBezTo>
                  <a:cubicBezTo>
                    <a:pt x="10421" y="16757"/>
                    <a:pt x="12624" y="17187"/>
                    <a:pt x="14809" y="17187"/>
                  </a:cubicBezTo>
                  <a:cubicBezTo>
                    <a:pt x="16004" y="17187"/>
                    <a:pt x="17580" y="16776"/>
                    <a:pt x="18727" y="16465"/>
                  </a:cubicBezTo>
                  <a:cubicBezTo>
                    <a:pt x="19218" y="16333"/>
                    <a:pt x="19711" y="16204"/>
                    <a:pt x="20206" y="16091"/>
                  </a:cubicBezTo>
                  <a:lnTo>
                    <a:pt x="20994" y="15910"/>
                  </a:lnTo>
                  <a:lnTo>
                    <a:pt x="21600" y="20405"/>
                  </a:lnTo>
                  <a:lnTo>
                    <a:pt x="20945" y="20547"/>
                  </a:lnTo>
                  <a:cubicBezTo>
                    <a:pt x="20501" y="20642"/>
                    <a:pt x="20058" y="20736"/>
                    <a:pt x="19617" y="20834"/>
                  </a:cubicBezTo>
                  <a:cubicBezTo>
                    <a:pt x="18002" y="21196"/>
                    <a:pt x="16058" y="21600"/>
                    <a:pt x="14396" y="21600"/>
                  </a:cubicBezTo>
                  <a:cubicBezTo>
                    <a:pt x="10755" y="21600"/>
                    <a:pt x="6926" y="20955"/>
                    <a:pt x="3952" y="18775"/>
                  </a:cubicBezTo>
                  <a:cubicBezTo>
                    <a:pt x="1290" y="16821"/>
                    <a:pt x="0" y="14167"/>
                    <a:pt x="0" y="10928"/>
                  </a:cubicBezTo>
                  <a:cubicBezTo>
                    <a:pt x="0" y="7665"/>
                    <a:pt x="1317" y="4983"/>
                    <a:pt x="3952" y="2965"/>
                  </a:cubicBezTo>
                  <a:cubicBezTo>
                    <a:pt x="6861" y="737"/>
                    <a:pt x="10506" y="0"/>
                    <a:pt x="14137" y="0"/>
                  </a:cubicBezTo>
                  <a:cubicBezTo>
                    <a:pt x="15842" y="0"/>
                    <a:pt x="17739" y="375"/>
                    <a:pt x="19392" y="752"/>
                  </a:cubicBezTo>
                  <a:cubicBezTo>
                    <a:pt x="19855" y="853"/>
                    <a:pt x="20317" y="951"/>
                    <a:pt x="20780" y="1055"/>
                  </a:cubicBezTo>
                  <a:cubicBezTo>
                    <a:pt x="20780" y="1055"/>
                    <a:pt x="21408" y="1197"/>
                    <a:pt x="21408" y="119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Shape 12"/>
            <p:cNvSpPr/>
            <p:nvPr/>
          </p:nvSpPr>
          <p:spPr>
            <a:xfrm>
              <a:off x="0" y="7751"/>
              <a:ext cx="135095" cy="4574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226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9055"/>
                  </a:lnTo>
                  <a:cubicBezTo>
                    <a:pt x="0" y="9055"/>
                    <a:pt x="21600" y="5226"/>
                    <a:pt x="21600" y="5226"/>
                  </a:cubicBezTo>
                  <a:close/>
                  <a:moveTo>
                    <a:pt x="0" y="0"/>
                  </a:moveTo>
                  <a:lnTo>
                    <a:pt x="21600" y="0"/>
                  </a:lnTo>
                  <a:lnTo>
                    <a:pt x="21600" y="2172"/>
                  </a:lnTo>
                  <a:lnTo>
                    <a:pt x="0" y="2172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>
              <a:off x="0" y="7751"/>
              <a:ext cx="255425" cy="153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 14"/>
            <p:cNvSpPr/>
            <p:nvPr/>
          </p:nvSpPr>
          <p:spPr>
            <a:xfrm>
              <a:off x="341059" y="114332"/>
              <a:ext cx="231536" cy="255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053" y="8403"/>
                  </a:moveTo>
                  <a:lnTo>
                    <a:pt x="6909" y="8263"/>
                  </a:lnTo>
                  <a:lnTo>
                    <a:pt x="6760" y="8135"/>
                  </a:lnTo>
                  <a:lnTo>
                    <a:pt x="6467" y="8000"/>
                  </a:lnTo>
                  <a:lnTo>
                    <a:pt x="6319" y="7865"/>
                  </a:lnTo>
                  <a:lnTo>
                    <a:pt x="6169" y="7734"/>
                  </a:lnTo>
                  <a:lnTo>
                    <a:pt x="6029" y="7602"/>
                  </a:lnTo>
                  <a:lnTo>
                    <a:pt x="5879" y="7466"/>
                  </a:lnTo>
                  <a:lnTo>
                    <a:pt x="5726" y="7333"/>
                  </a:lnTo>
                  <a:lnTo>
                    <a:pt x="5588" y="7198"/>
                  </a:lnTo>
                  <a:lnTo>
                    <a:pt x="5434" y="7068"/>
                  </a:lnTo>
                  <a:lnTo>
                    <a:pt x="5289" y="6936"/>
                  </a:lnTo>
                  <a:lnTo>
                    <a:pt x="5140" y="6798"/>
                  </a:lnTo>
                  <a:lnTo>
                    <a:pt x="4855" y="6668"/>
                  </a:lnTo>
                  <a:lnTo>
                    <a:pt x="4702" y="6533"/>
                  </a:lnTo>
                  <a:lnTo>
                    <a:pt x="4549" y="6401"/>
                  </a:lnTo>
                  <a:lnTo>
                    <a:pt x="4412" y="6270"/>
                  </a:lnTo>
                  <a:lnTo>
                    <a:pt x="4112" y="6270"/>
                  </a:lnTo>
                  <a:lnTo>
                    <a:pt x="3971" y="6401"/>
                  </a:lnTo>
                  <a:lnTo>
                    <a:pt x="3818" y="6668"/>
                  </a:lnTo>
                  <a:lnTo>
                    <a:pt x="3671" y="6798"/>
                  </a:lnTo>
                  <a:lnTo>
                    <a:pt x="3525" y="7068"/>
                  </a:lnTo>
                  <a:lnTo>
                    <a:pt x="3379" y="7333"/>
                  </a:lnTo>
                  <a:lnTo>
                    <a:pt x="3235" y="7466"/>
                  </a:lnTo>
                  <a:lnTo>
                    <a:pt x="3084" y="7466"/>
                  </a:lnTo>
                  <a:lnTo>
                    <a:pt x="2352" y="7333"/>
                  </a:lnTo>
                  <a:lnTo>
                    <a:pt x="1617" y="7198"/>
                  </a:lnTo>
                  <a:lnTo>
                    <a:pt x="874" y="7068"/>
                  </a:lnTo>
                  <a:lnTo>
                    <a:pt x="141" y="7068"/>
                  </a:lnTo>
                  <a:lnTo>
                    <a:pt x="141" y="7734"/>
                  </a:lnTo>
                  <a:lnTo>
                    <a:pt x="295" y="8263"/>
                  </a:lnTo>
                  <a:lnTo>
                    <a:pt x="437" y="8799"/>
                  </a:lnTo>
                  <a:lnTo>
                    <a:pt x="590" y="9336"/>
                  </a:lnTo>
                  <a:lnTo>
                    <a:pt x="738" y="9870"/>
                  </a:lnTo>
                  <a:lnTo>
                    <a:pt x="738" y="10401"/>
                  </a:lnTo>
                  <a:lnTo>
                    <a:pt x="437" y="10534"/>
                  </a:lnTo>
                  <a:lnTo>
                    <a:pt x="295" y="10668"/>
                  </a:lnTo>
                  <a:lnTo>
                    <a:pt x="141" y="10802"/>
                  </a:lnTo>
                  <a:lnTo>
                    <a:pt x="0" y="10933"/>
                  </a:lnTo>
                  <a:lnTo>
                    <a:pt x="0" y="11200"/>
                  </a:lnTo>
                  <a:lnTo>
                    <a:pt x="141" y="11333"/>
                  </a:lnTo>
                  <a:lnTo>
                    <a:pt x="295" y="11472"/>
                  </a:lnTo>
                  <a:lnTo>
                    <a:pt x="437" y="11597"/>
                  </a:lnTo>
                  <a:lnTo>
                    <a:pt x="590" y="11732"/>
                  </a:lnTo>
                  <a:lnTo>
                    <a:pt x="738" y="11869"/>
                  </a:lnTo>
                  <a:lnTo>
                    <a:pt x="1025" y="11997"/>
                  </a:lnTo>
                  <a:lnTo>
                    <a:pt x="1179" y="12137"/>
                  </a:lnTo>
                  <a:lnTo>
                    <a:pt x="1320" y="12265"/>
                  </a:lnTo>
                  <a:lnTo>
                    <a:pt x="1472" y="12401"/>
                  </a:lnTo>
                  <a:lnTo>
                    <a:pt x="1617" y="12538"/>
                  </a:lnTo>
                  <a:lnTo>
                    <a:pt x="1759" y="12664"/>
                  </a:lnTo>
                  <a:lnTo>
                    <a:pt x="1910" y="12802"/>
                  </a:lnTo>
                  <a:lnTo>
                    <a:pt x="2205" y="12936"/>
                  </a:lnTo>
                  <a:lnTo>
                    <a:pt x="2352" y="13064"/>
                  </a:lnTo>
                  <a:lnTo>
                    <a:pt x="2493" y="13198"/>
                  </a:lnTo>
                  <a:lnTo>
                    <a:pt x="2644" y="13338"/>
                  </a:lnTo>
                  <a:lnTo>
                    <a:pt x="2792" y="13466"/>
                  </a:lnTo>
                  <a:lnTo>
                    <a:pt x="2936" y="13602"/>
                  </a:lnTo>
                  <a:lnTo>
                    <a:pt x="3084" y="13735"/>
                  </a:lnTo>
                  <a:lnTo>
                    <a:pt x="3235" y="13868"/>
                  </a:lnTo>
                  <a:lnTo>
                    <a:pt x="3525" y="14000"/>
                  </a:lnTo>
                  <a:lnTo>
                    <a:pt x="3671" y="14135"/>
                  </a:lnTo>
                  <a:lnTo>
                    <a:pt x="3818" y="14267"/>
                  </a:lnTo>
                  <a:lnTo>
                    <a:pt x="3971" y="14403"/>
                  </a:lnTo>
                  <a:lnTo>
                    <a:pt x="4112" y="14533"/>
                  </a:lnTo>
                  <a:lnTo>
                    <a:pt x="4257" y="14665"/>
                  </a:lnTo>
                  <a:lnTo>
                    <a:pt x="4412" y="14803"/>
                  </a:lnTo>
                  <a:lnTo>
                    <a:pt x="4702" y="14935"/>
                  </a:lnTo>
                  <a:lnTo>
                    <a:pt x="4855" y="15069"/>
                  </a:lnTo>
                  <a:lnTo>
                    <a:pt x="4989" y="15201"/>
                  </a:lnTo>
                  <a:lnTo>
                    <a:pt x="4989" y="15331"/>
                  </a:lnTo>
                  <a:lnTo>
                    <a:pt x="4855" y="15999"/>
                  </a:lnTo>
                  <a:lnTo>
                    <a:pt x="4702" y="16798"/>
                  </a:lnTo>
                  <a:lnTo>
                    <a:pt x="4702" y="17073"/>
                  </a:lnTo>
                  <a:lnTo>
                    <a:pt x="6029" y="17073"/>
                  </a:lnTo>
                  <a:lnTo>
                    <a:pt x="7492" y="16936"/>
                  </a:lnTo>
                  <a:lnTo>
                    <a:pt x="8819" y="16798"/>
                  </a:lnTo>
                  <a:lnTo>
                    <a:pt x="10299" y="16668"/>
                  </a:lnTo>
                  <a:lnTo>
                    <a:pt x="10143" y="18932"/>
                  </a:lnTo>
                  <a:lnTo>
                    <a:pt x="10143" y="21600"/>
                  </a:lnTo>
                  <a:lnTo>
                    <a:pt x="11166" y="21600"/>
                  </a:lnTo>
                  <a:lnTo>
                    <a:pt x="11170" y="16657"/>
                  </a:lnTo>
                  <a:lnTo>
                    <a:pt x="12496" y="16798"/>
                  </a:lnTo>
                  <a:lnTo>
                    <a:pt x="13815" y="16936"/>
                  </a:lnTo>
                  <a:lnTo>
                    <a:pt x="14990" y="17073"/>
                  </a:lnTo>
                  <a:lnTo>
                    <a:pt x="16307" y="17201"/>
                  </a:lnTo>
                  <a:lnTo>
                    <a:pt x="16748" y="17201"/>
                  </a:lnTo>
                  <a:lnTo>
                    <a:pt x="16748" y="16798"/>
                  </a:lnTo>
                  <a:lnTo>
                    <a:pt x="16609" y="16269"/>
                  </a:lnTo>
                  <a:lnTo>
                    <a:pt x="16460" y="15868"/>
                  </a:lnTo>
                  <a:lnTo>
                    <a:pt x="16307" y="15467"/>
                  </a:lnTo>
                  <a:lnTo>
                    <a:pt x="16307" y="15201"/>
                  </a:lnTo>
                  <a:lnTo>
                    <a:pt x="16460" y="15069"/>
                  </a:lnTo>
                  <a:lnTo>
                    <a:pt x="16748" y="14935"/>
                  </a:lnTo>
                  <a:lnTo>
                    <a:pt x="16897" y="14803"/>
                  </a:lnTo>
                  <a:lnTo>
                    <a:pt x="17051" y="14665"/>
                  </a:lnTo>
                  <a:lnTo>
                    <a:pt x="17189" y="14533"/>
                  </a:lnTo>
                  <a:lnTo>
                    <a:pt x="17487" y="14403"/>
                  </a:lnTo>
                  <a:lnTo>
                    <a:pt x="17630" y="14267"/>
                  </a:lnTo>
                  <a:lnTo>
                    <a:pt x="17783" y="14135"/>
                  </a:lnTo>
                  <a:lnTo>
                    <a:pt x="17928" y="14000"/>
                  </a:lnTo>
                  <a:lnTo>
                    <a:pt x="18077" y="13868"/>
                  </a:lnTo>
                  <a:lnTo>
                    <a:pt x="18367" y="13735"/>
                  </a:lnTo>
                  <a:lnTo>
                    <a:pt x="18516" y="13602"/>
                  </a:lnTo>
                  <a:lnTo>
                    <a:pt x="18663" y="13466"/>
                  </a:lnTo>
                  <a:lnTo>
                    <a:pt x="18809" y="13338"/>
                  </a:lnTo>
                  <a:lnTo>
                    <a:pt x="19108" y="13198"/>
                  </a:lnTo>
                  <a:lnTo>
                    <a:pt x="19249" y="13064"/>
                  </a:lnTo>
                  <a:lnTo>
                    <a:pt x="19395" y="12936"/>
                  </a:lnTo>
                  <a:lnTo>
                    <a:pt x="19547" y="12802"/>
                  </a:lnTo>
                  <a:lnTo>
                    <a:pt x="19690" y="12664"/>
                  </a:lnTo>
                  <a:lnTo>
                    <a:pt x="19985" y="12538"/>
                  </a:lnTo>
                  <a:lnTo>
                    <a:pt x="20131" y="12401"/>
                  </a:lnTo>
                  <a:lnTo>
                    <a:pt x="20280" y="12265"/>
                  </a:lnTo>
                  <a:lnTo>
                    <a:pt x="20422" y="12137"/>
                  </a:lnTo>
                  <a:lnTo>
                    <a:pt x="20727" y="11997"/>
                  </a:lnTo>
                  <a:lnTo>
                    <a:pt x="20863" y="11869"/>
                  </a:lnTo>
                  <a:lnTo>
                    <a:pt x="21012" y="11732"/>
                  </a:lnTo>
                  <a:lnTo>
                    <a:pt x="21166" y="11597"/>
                  </a:lnTo>
                  <a:lnTo>
                    <a:pt x="21307" y="11472"/>
                  </a:lnTo>
                  <a:lnTo>
                    <a:pt x="21600" y="11333"/>
                  </a:lnTo>
                  <a:lnTo>
                    <a:pt x="21600" y="11069"/>
                  </a:lnTo>
                  <a:lnTo>
                    <a:pt x="21461" y="10933"/>
                  </a:lnTo>
                  <a:lnTo>
                    <a:pt x="21166" y="10802"/>
                  </a:lnTo>
                  <a:lnTo>
                    <a:pt x="21012" y="10668"/>
                  </a:lnTo>
                  <a:lnTo>
                    <a:pt x="20727" y="10534"/>
                  </a:lnTo>
                  <a:lnTo>
                    <a:pt x="20576" y="10401"/>
                  </a:lnTo>
                  <a:lnTo>
                    <a:pt x="20576" y="9870"/>
                  </a:lnTo>
                  <a:lnTo>
                    <a:pt x="20727" y="9336"/>
                  </a:lnTo>
                  <a:lnTo>
                    <a:pt x="20863" y="8799"/>
                  </a:lnTo>
                  <a:lnTo>
                    <a:pt x="21012" y="8263"/>
                  </a:lnTo>
                  <a:lnTo>
                    <a:pt x="21166" y="7734"/>
                  </a:lnTo>
                  <a:lnTo>
                    <a:pt x="21307" y="7333"/>
                  </a:lnTo>
                  <a:lnTo>
                    <a:pt x="21307" y="6936"/>
                  </a:lnTo>
                  <a:lnTo>
                    <a:pt x="21012" y="6936"/>
                  </a:lnTo>
                  <a:lnTo>
                    <a:pt x="20422" y="7068"/>
                  </a:lnTo>
                  <a:lnTo>
                    <a:pt x="19839" y="7198"/>
                  </a:lnTo>
                  <a:lnTo>
                    <a:pt x="19249" y="7333"/>
                  </a:lnTo>
                  <a:lnTo>
                    <a:pt x="18809" y="7466"/>
                  </a:lnTo>
                  <a:lnTo>
                    <a:pt x="18077" y="7333"/>
                  </a:lnTo>
                  <a:lnTo>
                    <a:pt x="17928" y="7068"/>
                  </a:lnTo>
                  <a:lnTo>
                    <a:pt x="17783" y="6798"/>
                  </a:lnTo>
                  <a:lnTo>
                    <a:pt x="17630" y="6668"/>
                  </a:lnTo>
                  <a:lnTo>
                    <a:pt x="17487" y="6401"/>
                  </a:lnTo>
                  <a:lnTo>
                    <a:pt x="17342" y="6134"/>
                  </a:lnTo>
                  <a:lnTo>
                    <a:pt x="16897" y="6134"/>
                  </a:lnTo>
                  <a:lnTo>
                    <a:pt x="16748" y="6270"/>
                  </a:lnTo>
                  <a:lnTo>
                    <a:pt x="16609" y="6401"/>
                  </a:lnTo>
                  <a:lnTo>
                    <a:pt x="16460" y="6533"/>
                  </a:lnTo>
                  <a:lnTo>
                    <a:pt x="16307" y="6668"/>
                  </a:lnTo>
                  <a:lnTo>
                    <a:pt x="16166" y="6798"/>
                  </a:lnTo>
                  <a:lnTo>
                    <a:pt x="16013" y="6936"/>
                  </a:lnTo>
                  <a:lnTo>
                    <a:pt x="15870" y="7068"/>
                  </a:lnTo>
                  <a:lnTo>
                    <a:pt x="15723" y="7198"/>
                  </a:lnTo>
                  <a:lnTo>
                    <a:pt x="15572" y="7333"/>
                  </a:lnTo>
                  <a:lnTo>
                    <a:pt x="15430" y="7466"/>
                  </a:lnTo>
                  <a:lnTo>
                    <a:pt x="15280" y="7602"/>
                  </a:lnTo>
                  <a:lnTo>
                    <a:pt x="15135" y="7734"/>
                  </a:lnTo>
                  <a:lnTo>
                    <a:pt x="14990" y="7865"/>
                  </a:lnTo>
                  <a:lnTo>
                    <a:pt x="14842" y="8000"/>
                  </a:lnTo>
                  <a:lnTo>
                    <a:pt x="14692" y="8135"/>
                  </a:lnTo>
                  <a:lnTo>
                    <a:pt x="14549" y="8263"/>
                  </a:lnTo>
                  <a:lnTo>
                    <a:pt x="14400" y="8403"/>
                  </a:lnTo>
                  <a:lnTo>
                    <a:pt x="14258" y="8537"/>
                  </a:lnTo>
                  <a:lnTo>
                    <a:pt x="14258" y="8263"/>
                  </a:lnTo>
                  <a:lnTo>
                    <a:pt x="14400" y="7466"/>
                  </a:lnTo>
                  <a:lnTo>
                    <a:pt x="14549" y="6668"/>
                  </a:lnTo>
                  <a:lnTo>
                    <a:pt x="14692" y="5869"/>
                  </a:lnTo>
                  <a:lnTo>
                    <a:pt x="14842" y="5065"/>
                  </a:lnTo>
                  <a:lnTo>
                    <a:pt x="14990" y="4264"/>
                  </a:lnTo>
                  <a:lnTo>
                    <a:pt x="15135" y="3466"/>
                  </a:lnTo>
                  <a:lnTo>
                    <a:pt x="15135" y="2801"/>
                  </a:lnTo>
                  <a:lnTo>
                    <a:pt x="14842" y="2801"/>
                  </a:lnTo>
                  <a:lnTo>
                    <a:pt x="14549" y="2933"/>
                  </a:lnTo>
                  <a:lnTo>
                    <a:pt x="14258" y="3063"/>
                  </a:lnTo>
                  <a:lnTo>
                    <a:pt x="13962" y="3198"/>
                  </a:lnTo>
                  <a:lnTo>
                    <a:pt x="13668" y="3336"/>
                  </a:lnTo>
                  <a:lnTo>
                    <a:pt x="13514" y="3466"/>
                  </a:lnTo>
                  <a:lnTo>
                    <a:pt x="13225" y="3602"/>
                  </a:lnTo>
                  <a:lnTo>
                    <a:pt x="12782" y="3734"/>
                  </a:lnTo>
                  <a:lnTo>
                    <a:pt x="12782" y="3466"/>
                  </a:lnTo>
                  <a:lnTo>
                    <a:pt x="12641" y="3198"/>
                  </a:lnTo>
                  <a:lnTo>
                    <a:pt x="12496" y="2933"/>
                  </a:lnTo>
                  <a:lnTo>
                    <a:pt x="12340" y="2669"/>
                  </a:lnTo>
                  <a:lnTo>
                    <a:pt x="12196" y="2395"/>
                  </a:lnTo>
                  <a:lnTo>
                    <a:pt x="12049" y="2269"/>
                  </a:lnTo>
                  <a:lnTo>
                    <a:pt x="11902" y="1997"/>
                  </a:lnTo>
                  <a:lnTo>
                    <a:pt x="11760" y="1732"/>
                  </a:lnTo>
                  <a:lnTo>
                    <a:pt x="11606" y="1469"/>
                  </a:lnTo>
                  <a:lnTo>
                    <a:pt x="11459" y="1204"/>
                  </a:lnTo>
                  <a:lnTo>
                    <a:pt x="11316" y="930"/>
                  </a:lnTo>
                  <a:lnTo>
                    <a:pt x="11166" y="668"/>
                  </a:lnTo>
                  <a:lnTo>
                    <a:pt x="11020" y="402"/>
                  </a:lnTo>
                  <a:lnTo>
                    <a:pt x="10875" y="131"/>
                  </a:lnTo>
                  <a:lnTo>
                    <a:pt x="10728" y="0"/>
                  </a:lnTo>
                  <a:lnTo>
                    <a:pt x="10434" y="0"/>
                  </a:lnTo>
                  <a:lnTo>
                    <a:pt x="10285" y="264"/>
                  </a:lnTo>
                  <a:lnTo>
                    <a:pt x="10143" y="530"/>
                  </a:lnTo>
                  <a:lnTo>
                    <a:pt x="9991" y="798"/>
                  </a:lnTo>
                  <a:lnTo>
                    <a:pt x="9840" y="1067"/>
                  </a:lnTo>
                  <a:lnTo>
                    <a:pt x="9699" y="1332"/>
                  </a:lnTo>
                  <a:lnTo>
                    <a:pt x="9553" y="1595"/>
                  </a:lnTo>
                  <a:lnTo>
                    <a:pt x="9403" y="1871"/>
                  </a:lnTo>
                  <a:lnTo>
                    <a:pt x="9262" y="2134"/>
                  </a:lnTo>
                  <a:lnTo>
                    <a:pt x="9107" y="2395"/>
                  </a:lnTo>
                  <a:lnTo>
                    <a:pt x="8961" y="2669"/>
                  </a:lnTo>
                  <a:lnTo>
                    <a:pt x="8819" y="2933"/>
                  </a:lnTo>
                  <a:lnTo>
                    <a:pt x="8670" y="3198"/>
                  </a:lnTo>
                  <a:lnTo>
                    <a:pt x="8527" y="3466"/>
                  </a:lnTo>
                  <a:lnTo>
                    <a:pt x="8519" y="3754"/>
                  </a:lnTo>
                  <a:lnTo>
                    <a:pt x="8084" y="3602"/>
                  </a:lnTo>
                  <a:lnTo>
                    <a:pt x="7787" y="3466"/>
                  </a:lnTo>
                  <a:lnTo>
                    <a:pt x="7492" y="3336"/>
                  </a:lnTo>
                  <a:lnTo>
                    <a:pt x="7343" y="3198"/>
                  </a:lnTo>
                  <a:lnTo>
                    <a:pt x="7053" y="3063"/>
                  </a:lnTo>
                  <a:lnTo>
                    <a:pt x="6760" y="2933"/>
                  </a:lnTo>
                  <a:lnTo>
                    <a:pt x="6610" y="2801"/>
                  </a:lnTo>
                  <a:lnTo>
                    <a:pt x="6169" y="2801"/>
                  </a:lnTo>
                  <a:lnTo>
                    <a:pt x="6169" y="3063"/>
                  </a:lnTo>
                  <a:lnTo>
                    <a:pt x="6319" y="3866"/>
                  </a:lnTo>
                  <a:lnTo>
                    <a:pt x="6467" y="4665"/>
                  </a:lnTo>
                  <a:lnTo>
                    <a:pt x="6610" y="5467"/>
                  </a:lnTo>
                  <a:lnTo>
                    <a:pt x="6760" y="6134"/>
                  </a:lnTo>
                  <a:lnTo>
                    <a:pt x="6909" y="6936"/>
                  </a:lnTo>
                  <a:lnTo>
                    <a:pt x="7053" y="7734"/>
                  </a:lnTo>
                  <a:lnTo>
                    <a:pt x="7370" y="8560"/>
                  </a:lnTo>
                  <a:lnTo>
                    <a:pt x="7209" y="8662"/>
                  </a:lnTo>
                  <a:cubicBezTo>
                    <a:pt x="7209" y="8662"/>
                    <a:pt x="7053" y="8403"/>
                    <a:pt x="7053" y="840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 spd="med"/>
  <p:timing>
    <p:tnLst>
      <p:par>
        <p:cTn id="1" dur="indefinite" restart="never" nodeType="tmRoot"/>
      </p:par>
    </p:tnLst>
  </p:timing>
  <p:txStyles>
    <p:titleStyle>
      <a:lvl1pPr algn="ctr" defTabSz="584200">
        <a:defRPr sz="4800" cap="all">
          <a:solidFill>
            <a:srgbClr val="EB1E29"/>
          </a:solidFill>
          <a:latin typeface="Gill Sans"/>
          <a:ea typeface="Gill Sans"/>
          <a:cs typeface="Gill Sans"/>
          <a:sym typeface="Gill Sans"/>
        </a:defRPr>
      </a:lvl1pPr>
      <a:lvl2pPr indent="228600" algn="ctr" defTabSz="584200">
        <a:defRPr sz="4800" cap="all">
          <a:solidFill>
            <a:srgbClr val="EB1E29"/>
          </a:solidFill>
          <a:latin typeface="Gill Sans"/>
          <a:ea typeface="Gill Sans"/>
          <a:cs typeface="Gill Sans"/>
          <a:sym typeface="Gill Sans"/>
        </a:defRPr>
      </a:lvl2pPr>
      <a:lvl3pPr indent="457200" algn="ctr" defTabSz="584200">
        <a:defRPr sz="4800" cap="all">
          <a:solidFill>
            <a:srgbClr val="EB1E29"/>
          </a:solidFill>
          <a:latin typeface="Gill Sans"/>
          <a:ea typeface="Gill Sans"/>
          <a:cs typeface="Gill Sans"/>
          <a:sym typeface="Gill Sans"/>
        </a:defRPr>
      </a:lvl3pPr>
      <a:lvl4pPr indent="685800" algn="ctr" defTabSz="584200">
        <a:defRPr sz="4800" cap="all">
          <a:solidFill>
            <a:srgbClr val="EB1E29"/>
          </a:solidFill>
          <a:latin typeface="Gill Sans"/>
          <a:ea typeface="Gill Sans"/>
          <a:cs typeface="Gill Sans"/>
          <a:sym typeface="Gill Sans"/>
        </a:defRPr>
      </a:lvl4pPr>
      <a:lvl5pPr indent="914400" algn="ctr" defTabSz="584200">
        <a:defRPr sz="4800" cap="all">
          <a:solidFill>
            <a:srgbClr val="EB1E29"/>
          </a:solidFill>
          <a:latin typeface="Gill Sans"/>
          <a:ea typeface="Gill Sans"/>
          <a:cs typeface="Gill Sans"/>
          <a:sym typeface="Gill Sans"/>
        </a:defRPr>
      </a:lvl5pPr>
      <a:lvl6pPr indent="1143000" algn="ctr" defTabSz="584200">
        <a:defRPr sz="4800" cap="all">
          <a:solidFill>
            <a:srgbClr val="EB1E29"/>
          </a:solidFill>
          <a:latin typeface="Gill Sans"/>
          <a:ea typeface="Gill Sans"/>
          <a:cs typeface="Gill Sans"/>
          <a:sym typeface="Gill Sans"/>
        </a:defRPr>
      </a:lvl6pPr>
      <a:lvl7pPr indent="1371600" algn="ctr" defTabSz="584200">
        <a:defRPr sz="4800" cap="all">
          <a:solidFill>
            <a:srgbClr val="EB1E29"/>
          </a:solidFill>
          <a:latin typeface="Gill Sans"/>
          <a:ea typeface="Gill Sans"/>
          <a:cs typeface="Gill Sans"/>
          <a:sym typeface="Gill Sans"/>
        </a:defRPr>
      </a:lvl7pPr>
      <a:lvl8pPr indent="1600200" algn="ctr" defTabSz="584200">
        <a:defRPr sz="4800" cap="all">
          <a:solidFill>
            <a:srgbClr val="EB1E29"/>
          </a:solidFill>
          <a:latin typeface="Gill Sans"/>
          <a:ea typeface="Gill Sans"/>
          <a:cs typeface="Gill Sans"/>
          <a:sym typeface="Gill Sans"/>
        </a:defRPr>
      </a:lvl8pPr>
      <a:lvl9pPr indent="1828800" algn="ctr" defTabSz="584200">
        <a:defRPr sz="4800" cap="all">
          <a:solidFill>
            <a:srgbClr val="EB1E29"/>
          </a:solidFill>
          <a:latin typeface="Gill Sans"/>
          <a:ea typeface="Gill Sans"/>
          <a:cs typeface="Gill Sans"/>
          <a:sym typeface="Gill Sans"/>
        </a:defRPr>
      </a:lvl9pPr>
    </p:titleStyle>
    <p:bodyStyle>
      <a:lvl1pPr marL="889000" indent="-571500" defTabSz="584200">
        <a:spcBef>
          <a:spcPts val="2400"/>
        </a:spcBef>
        <a:buClr>
          <a:srgbClr val="EB1E29"/>
        </a:buClr>
        <a:buSzPct val="171000"/>
        <a:buFont typeface="Lucida Grande"/>
        <a:buChar char="‣"/>
        <a:defRPr sz="2400">
          <a:solidFill>
            <a:srgbClr val="707070"/>
          </a:solidFill>
          <a:latin typeface="Gill Sans"/>
          <a:ea typeface="Gill Sans"/>
          <a:cs typeface="Gill Sans"/>
          <a:sym typeface="Gill Sans"/>
        </a:defRPr>
      </a:lvl1pPr>
      <a:lvl2pPr marL="1333500" indent="-571500" defTabSz="584200">
        <a:spcBef>
          <a:spcPts val="2400"/>
        </a:spcBef>
        <a:buClr>
          <a:srgbClr val="EB1E29"/>
        </a:buClr>
        <a:buSzPct val="171000"/>
        <a:buFont typeface="Lucida Grande"/>
        <a:buChar char="‣"/>
        <a:defRPr sz="2400">
          <a:solidFill>
            <a:srgbClr val="707070"/>
          </a:solidFill>
          <a:latin typeface="Gill Sans"/>
          <a:ea typeface="Gill Sans"/>
          <a:cs typeface="Gill Sans"/>
          <a:sym typeface="Gill Sans"/>
        </a:defRPr>
      </a:lvl2pPr>
      <a:lvl3pPr marL="1778000" indent="-571500" defTabSz="584200">
        <a:spcBef>
          <a:spcPts val="2400"/>
        </a:spcBef>
        <a:buClr>
          <a:srgbClr val="EB1E29"/>
        </a:buClr>
        <a:buSzPct val="171000"/>
        <a:buFont typeface="Lucida Grande"/>
        <a:buChar char="‣"/>
        <a:defRPr sz="2400">
          <a:solidFill>
            <a:srgbClr val="707070"/>
          </a:solidFill>
          <a:latin typeface="Gill Sans"/>
          <a:ea typeface="Gill Sans"/>
          <a:cs typeface="Gill Sans"/>
          <a:sym typeface="Gill Sans"/>
        </a:defRPr>
      </a:lvl3pPr>
      <a:lvl4pPr marL="2222500" indent="-571500" defTabSz="584200">
        <a:spcBef>
          <a:spcPts val="2400"/>
        </a:spcBef>
        <a:buClr>
          <a:srgbClr val="EB1E29"/>
        </a:buClr>
        <a:buSzPct val="171000"/>
        <a:buFont typeface="Lucida Grande"/>
        <a:buChar char="‣"/>
        <a:defRPr sz="2400">
          <a:solidFill>
            <a:srgbClr val="707070"/>
          </a:solidFill>
          <a:latin typeface="Gill Sans"/>
          <a:ea typeface="Gill Sans"/>
          <a:cs typeface="Gill Sans"/>
          <a:sym typeface="Gill Sans"/>
        </a:defRPr>
      </a:lvl4pPr>
      <a:lvl5pPr marL="2667000" indent="-571500" defTabSz="584200">
        <a:spcBef>
          <a:spcPts val="2400"/>
        </a:spcBef>
        <a:buClr>
          <a:srgbClr val="EB1E29"/>
        </a:buClr>
        <a:buSzPct val="171000"/>
        <a:buFont typeface="Lucida Grande"/>
        <a:buChar char="‣"/>
        <a:defRPr sz="2400">
          <a:solidFill>
            <a:srgbClr val="707070"/>
          </a:solidFill>
          <a:latin typeface="Gill Sans"/>
          <a:ea typeface="Gill Sans"/>
          <a:cs typeface="Gill Sans"/>
          <a:sym typeface="Gill Sans"/>
        </a:defRPr>
      </a:lvl5pPr>
      <a:lvl6pPr marL="3022600" indent="-571500" defTabSz="584200">
        <a:spcBef>
          <a:spcPts val="2400"/>
        </a:spcBef>
        <a:buClr>
          <a:srgbClr val="EB1E29"/>
        </a:buClr>
        <a:buSzPct val="171000"/>
        <a:buFont typeface="Lucida Grande"/>
        <a:buChar char="‣"/>
        <a:defRPr sz="2400">
          <a:solidFill>
            <a:srgbClr val="707070"/>
          </a:solidFill>
          <a:latin typeface="Gill Sans"/>
          <a:ea typeface="Gill Sans"/>
          <a:cs typeface="Gill Sans"/>
          <a:sym typeface="Gill Sans"/>
        </a:defRPr>
      </a:lvl6pPr>
      <a:lvl7pPr marL="3378200" indent="-571500" defTabSz="584200">
        <a:spcBef>
          <a:spcPts val="2400"/>
        </a:spcBef>
        <a:buClr>
          <a:srgbClr val="EB1E29"/>
        </a:buClr>
        <a:buSzPct val="171000"/>
        <a:buFont typeface="Lucida Grande"/>
        <a:buChar char="‣"/>
        <a:defRPr sz="2400">
          <a:solidFill>
            <a:srgbClr val="707070"/>
          </a:solidFill>
          <a:latin typeface="Gill Sans"/>
          <a:ea typeface="Gill Sans"/>
          <a:cs typeface="Gill Sans"/>
          <a:sym typeface="Gill Sans"/>
        </a:defRPr>
      </a:lvl7pPr>
      <a:lvl8pPr marL="3733800" indent="-571500" defTabSz="584200">
        <a:spcBef>
          <a:spcPts val="2400"/>
        </a:spcBef>
        <a:buClr>
          <a:srgbClr val="EB1E29"/>
        </a:buClr>
        <a:buSzPct val="171000"/>
        <a:buFont typeface="Lucida Grande"/>
        <a:buChar char="‣"/>
        <a:defRPr sz="2400">
          <a:solidFill>
            <a:srgbClr val="707070"/>
          </a:solidFill>
          <a:latin typeface="Gill Sans"/>
          <a:ea typeface="Gill Sans"/>
          <a:cs typeface="Gill Sans"/>
          <a:sym typeface="Gill Sans"/>
        </a:defRPr>
      </a:lvl8pPr>
      <a:lvl9pPr marL="4089400" indent="-571500" defTabSz="584200">
        <a:spcBef>
          <a:spcPts val="2400"/>
        </a:spcBef>
        <a:buClr>
          <a:srgbClr val="EB1E29"/>
        </a:buClr>
        <a:buSzPct val="171000"/>
        <a:buFont typeface="Lucida Grande"/>
        <a:buChar char="‣"/>
        <a:defRPr sz="2400">
          <a:solidFill>
            <a:srgbClr val="707070"/>
          </a:solidFill>
          <a:latin typeface="Gill Sans"/>
          <a:ea typeface="Gill Sans"/>
          <a:cs typeface="Gill Sans"/>
          <a:sym typeface="Gill Sans"/>
        </a:defRPr>
      </a:lvl9pPr>
    </p:bodyStyle>
    <p:otherStyle>
      <a:lvl1pPr algn="ctr" defTabSz="584200">
        <a:defRPr b="1">
          <a:solidFill>
            <a:schemeClr val="tx1"/>
          </a:solidFill>
          <a:latin typeface="+mn-lt"/>
          <a:ea typeface="+mn-ea"/>
          <a:cs typeface="+mn-cs"/>
          <a:sym typeface="Gill Sans SemiBold"/>
        </a:defRPr>
      </a:lvl1pPr>
      <a:lvl2pPr indent="228600" algn="ctr" defTabSz="584200">
        <a:defRPr b="1">
          <a:solidFill>
            <a:schemeClr val="tx1"/>
          </a:solidFill>
          <a:latin typeface="+mn-lt"/>
          <a:ea typeface="+mn-ea"/>
          <a:cs typeface="+mn-cs"/>
          <a:sym typeface="Gill Sans SemiBold"/>
        </a:defRPr>
      </a:lvl2pPr>
      <a:lvl3pPr indent="457200" algn="ctr" defTabSz="584200">
        <a:defRPr b="1">
          <a:solidFill>
            <a:schemeClr val="tx1"/>
          </a:solidFill>
          <a:latin typeface="+mn-lt"/>
          <a:ea typeface="+mn-ea"/>
          <a:cs typeface="+mn-cs"/>
          <a:sym typeface="Gill Sans SemiBold"/>
        </a:defRPr>
      </a:lvl3pPr>
      <a:lvl4pPr indent="685800" algn="ctr" defTabSz="584200">
        <a:defRPr b="1">
          <a:solidFill>
            <a:schemeClr val="tx1"/>
          </a:solidFill>
          <a:latin typeface="+mn-lt"/>
          <a:ea typeface="+mn-ea"/>
          <a:cs typeface="+mn-cs"/>
          <a:sym typeface="Gill Sans SemiBold"/>
        </a:defRPr>
      </a:lvl4pPr>
      <a:lvl5pPr indent="914400" algn="ctr" defTabSz="584200">
        <a:defRPr b="1">
          <a:solidFill>
            <a:schemeClr val="tx1"/>
          </a:solidFill>
          <a:latin typeface="+mn-lt"/>
          <a:ea typeface="+mn-ea"/>
          <a:cs typeface="+mn-cs"/>
          <a:sym typeface="Gill Sans SemiBold"/>
        </a:defRPr>
      </a:lvl5pPr>
      <a:lvl6pPr indent="1143000" algn="ctr" defTabSz="584200">
        <a:defRPr b="1">
          <a:solidFill>
            <a:schemeClr val="tx1"/>
          </a:solidFill>
          <a:latin typeface="+mn-lt"/>
          <a:ea typeface="+mn-ea"/>
          <a:cs typeface="+mn-cs"/>
          <a:sym typeface="Gill Sans SemiBold"/>
        </a:defRPr>
      </a:lvl6pPr>
      <a:lvl7pPr indent="1371600" algn="ctr" defTabSz="584200">
        <a:defRPr b="1">
          <a:solidFill>
            <a:schemeClr val="tx1"/>
          </a:solidFill>
          <a:latin typeface="+mn-lt"/>
          <a:ea typeface="+mn-ea"/>
          <a:cs typeface="+mn-cs"/>
          <a:sym typeface="Gill Sans SemiBold"/>
        </a:defRPr>
      </a:lvl7pPr>
      <a:lvl8pPr indent="1600200" algn="ctr" defTabSz="584200">
        <a:defRPr b="1">
          <a:solidFill>
            <a:schemeClr val="tx1"/>
          </a:solidFill>
          <a:latin typeface="+mn-lt"/>
          <a:ea typeface="+mn-ea"/>
          <a:cs typeface="+mn-cs"/>
          <a:sym typeface="Gill Sans SemiBold"/>
        </a:defRPr>
      </a:lvl8pPr>
      <a:lvl9pPr indent="1828800" algn="ctr" defTabSz="584200">
        <a:defRPr b="1">
          <a:solidFill>
            <a:schemeClr val="tx1"/>
          </a:solidFill>
          <a:latin typeface="+mn-lt"/>
          <a:ea typeface="+mn-ea"/>
          <a:cs typeface="+mn-cs"/>
          <a:sym typeface="Gill Sans SemiBold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9.jp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investcanadaalliance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-38100" y="8153401"/>
            <a:ext cx="13093701" cy="1625601"/>
          </a:xfrm>
          <a:prstGeom prst="rect">
            <a:avLst/>
          </a:prstGeom>
          <a:solidFill>
            <a:srgbClr val="211E1E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0" name="Shape 50"/>
          <p:cNvSpPr/>
          <p:nvPr/>
        </p:nvSpPr>
        <p:spPr>
          <a:xfrm>
            <a:off x="10734417" y="9150351"/>
            <a:ext cx="1917192" cy="332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lnSpc>
                <a:spcPct val="90000"/>
              </a:lnSpc>
              <a:defRPr sz="1800"/>
            </a:pPr>
            <a:r>
              <a:rPr lang="en-US" sz="2400" dirty="0" smtClean="0">
                <a:solidFill>
                  <a:srgbClr val="EB1E29"/>
                </a:solidFill>
                <a:sym typeface="Myriad Pro"/>
              </a:rPr>
              <a:t>Sept 09, </a:t>
            </a:r>
            <a:r>
              <a:rPr lang="en-US" sz="2400" dirty="0">
                <a:solidFill>
                  <a:srgbClr val="EB1E29"/>
                </a:solidFill>
                <a:sym typeface="Myriad Pro"/>
              </a:rPr>
              <a:t>2014</a:t>
            </a:r>
          </a:p>
        </p:txBody>
      </p:sp>
      <p:sp>
        <p:nvSpPr>
          <p:cNvPr id="51" name="Shape 51"/>
          <p:cNvSpPr/>
          <p:nvPr/>
        </p:nvSpPr>
        <p:spPr>
          <a:xfrm>
            <a:off x="-19050" y="6043493"/>
            <a:ext cx="13023850" cy="498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90000"/>
              </a:lnSpc>
              <a:defRPr sz="1800"/>
            </a:pPr>
            <a:r>
              <a:rPr lang="en-CA" altLang="zh-CN" sz="3600" cap="all" dirty="0" smtClean="0">
                <a:solidFill>
                  <a:srgbClr val="2E2A2B"/>
                </a:solidFill>
                <a:latin typeface="+mn-lt"/>
                <a:ea typeface="+mn-ea"/>
                <a:cs typeface="+mn-cs"/>
                <a:sym typeface="Myriad Pro"/>
              </a:rPr>
              <a:t>Facilitating investment in Canada</a:t>
            </a:r>
            <a:endParaRPr lang="en-US" altLang="zh-CN" sz="3600" cap="all" dirty="0" smtClean="0">
              <a:solidFill>
                <a:srgbClr val="2E2A2B"/>
              </a:solidFill>
              <a:latin typeface="+mn-lt"/>
              <a:ea typeface="+mn-ea"/>
              <a:cs typeface="+mn-cs"/>
              <a:sym typeface="Myriad Pro"/>
            </a:endParaRPr>
          </a:p>
        </p:txBody>
      </p:sp>
      <p:grpSp>
        <p:nvGrpSpPr>
          <p:cNvPr id="61" name="Group 61"/>
          <p:cNvGrpSpPr/>
          <p:nvPr/>
        </p:nvGrpSpPr>
        <p:grpSpPr>
          <a:xfrm>
            <a:off x="2753864" y="2139840"/>
            <a:ext cx="7497072" cy="2884478"/>
            <a:chOff x="0" y="0"/>
            <a:chExt cx="7497071" cy="2884476"/>
          </a:xfrm>
        </p:grpSpPr>
        <p:sp>
          <p:nvSpPr>
            <p:cNvPr id="54" name="Shape 54"/>
            <p:cNvSpPr/>
            <p:nvPr/>
          </p:nvSpPr>
          <p:spPr>
            <a:xfrm>
              <a:off x="2814019" y="553409"/>
              <a:ext cx="1076040" cy="1181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1" h="21600" extrusionOk="0">
                  <a:moveTo>
                    <a:pt x="10134" y="21600"/>
                  </a:moveTo>
                  <a:lnTo>
                    <a:pt x="11147" y="21600"/>
                  </a:lnTo>
                  <a:lnTo>
                    <a:pt x="11151" y="16657"/>
                  </a:lnTo>
                  <a:cubicBezTo>
                    <a:pt x="11151" y="16657"/>
                    <a:pt x="16220" y="17247"/>
                    <a:pt x="16681" y="17201"/>
                  </a:cubicBezTo>
                  <a:cubicBezTo>
                    <a:pt x="16681" y="17201"/>
                    <a:pt x="16765" y="16653"/>
                    <a:pt x="16267" y="15527"/>
                  </a:cubicBezTo>
                  <a:cubicBezTo>
                    <a:pt x="16267" y="15527"/>
                    <a:pt x="16093" y="15218"/>
                    <a:pt x="16396" y="15069"/>
                  </a:cubicBezTo>
                  <a:cubicBezTo>
                    <a:pt x="16699" y="14919"/>
                    <a:pt x="21200" y="11472"/>
                    <a:pt x="21200" y="11472"/>
                  </a:cubicBezTo>
                  <a:cubicBezTo>
                    <a:pt x="21200" y="11472"/>
                    <a:pt x="21501" y="11298"/>
                    <a:pt x="21490" y="11141"/>
                  </a:cubicBezTo>
                  <a:cubicBezTo>
                    <a:pt x="21480" y="10984"/>
                    <a:pt x="21186" y="10858"/>
                    <a:pt x="21186" y="10858"/>
                  </a:cubicBezTo>
                  <a:lnTo>
                    <a:pt x="20604" y="10514"/>
                  </a:lnTo>
                  <a:cubicBezTo>
                    <a:pt x="20604" y="10514"/>
                    <a:pt x="20325" y="10403"/>
                    <a:pt x="20475" y="9870"/>
                  </a:cubicBezTo>
                  <a:cubicBezTo>
                    <a:pt x="20625" y="9336"/>
                    <a:pt x="21190" y="7362"/>
                    <a:pt x="21190" y="7362"/>
                  </a:cubicBezTo>
                  <a:cubicBezTo>
                    <a:pt x="21190" y="7362"/>
                    <a:pt x="21364" y="6916"/>
                    <a:pt x="21091" y="6936"/>
                  </a:cubicBezTo>
                  <a:cubicBezTo>
                    <a:pt x="20818" y="6956"/>
                    <a:pt x="18851" y="7428"/>
                    <a:pt x="18851" y="7428"/>
                  </a:cubicBezTo>
                  <a:cubicBezTo>
                    <a:pt x="18851" y="7428"/>
                    <a:pt x="18259" y="7612"/>
                    <a:pt x="17951" y="7248"/>
                  </a:cubicBezTo>
                  <a:cubicBezTo>
                    <a:pt x="17642" y="6883"/>
                    <a:pt x="17296" y="6184"/>
                    <a:pt x="17296" y="6184"/>
                  </a:cubicBezTo>
                  <a:cubicBezTo>
                    <a:pt x="17296" y="6184"/>
                    <a:pt x="17086" y="5957"/>
                    <a:pt x="16804" y="6157"/>
                  </a:cubicBezTo>
                  <a:cubicBezTo>
                    <a:pt x="16522" y="6357"/>
                    <a:pt x="14212" y="8537"/>
                    <a:pt x="14212" y="8537"/>
                  </a:cubicBezTo>
                  <a:cubicBezTo>
                    <a:pt x="14212" y="8537"/>
                    <a:pt x="14201" y="8297"/>
                    <a:pt x="14341" y="7532"/>
                  </a:cubicBezTo>
                  <a:lnTo>
                    <a:pt x="15062" y="3573"/>
                  </a:lnTo>
                  <a:cubicBezTo>
                    <a:pt x="15062" y="3573"/>
                    <a:pt x="15185" y="2801"/>
                    <a:pt x="15006" y="2801"/>
                  </a:cubicBezTo>
                  <a:cubicBezTo>
                    <a:pt x="14827" y="2801"/>
                    <a:pt x="14706" y="2840"/>
                    <a:pt x="14432" y="2964"/>
                  </a:cubicBezTo>
                  <a:cubicBezTo>
                    <a:pt x="14158" y="3088"/>
                    <a:pt x="13249" y="3617"/>
                    <a:pt x="12750" y="3734"/>
                  </a:cubicBezTo>
                  <a:cubicBezTo>
                    <a:pt x="12750" y="3734"/>
                    <a:pt x="12639" y="3517"/>
                    <a:pt x="12528" y="3308"/>
                  </a:cubicBezTo>
                  <a:cubicBezTo>
                    <a:pt x="12416" y="3100"/>
                    <a:pt x="10883" y="175"/>
                    <a:pt x="10883" y="175"/>
                  </a:cubicBezTo>
                  <a:cubicBezTo>
                    <a:pt x="10883" y="175"/>
                    <a:pt x="10790" y="0"/>
                    <a:pt x="10601" y="0"/>
                  </a:cubicBezTo>
                  <a:cubicBezTo>
                    <a:pt x="10411" y="0"/>
                    <a:pt x="10326" y="172"/>
                    <a:pt x="10326" y="172"/>
                  </a:cubicBezTo>
                  <a:lnTo>
                    <a:pt x="8660" y="3404"/>
                  </a:lnTo>
                  <a:cubicBezTo>
                    <a:pt x="8660" y="3404"/>
                    <a:pt x="8593" y="3547"/>
                    <a:pt x="8523" y="3754"/>
                  </a:cubicBezTo>
                  <a:lnTo>
                    <a:pt x="6780" y="2933"/>
                  </a:lnTo>
                  <a:cubicBezTo>
                    <a:pt x="6780" y="2933"/>
                    <a:pt x="6105" y="2582"/>
                    <a:pt x="6194" y="3063"/>
                  </a:cubicBezTo>
                  <a:cubicBezTo>
                    <a:pt x="6283" y="3543"/>
                    <a:pt x="7044" y="7587"/>
                    <a:pt x="7044" y="7587"/>
                  </a:cubicBezTo>
                  <a:cubicBezTo>
                    <a:pt x="7044" y="7587"/>
                    <a:pt x="7088" y="7859"/>
                    <a:pt x="7385" y="8560"/>
                  </a:cubicBezTo>
                  <a:cubicBezTo>
                    <a:pt x="7385" y="8560"/>
                    <a:pt x="7336" y="8724"/>
                    <a:pt x="7225" y="8662"/>
                  </a:cubicBezTo>
                  <a:cubicBezTo>
                    <a:pt x="7114" y="8599"/>
                    <a:pt x="4551" y="6365"/>
                    <a:pt x="4551" y="6365"/>
                  </a:cubicBezTo>
                  <a:cubicBezTo>
                    <a:pt x="4551" y="6365"/>
                    <a:pt x="4239" y="6069"/>
                    <a:pt x="4015" y="6401"/>
                  </a:cubicBezTo>
                  <a:cubicBezTo>
                    <a:pt x="3791" y="6733"/>
                    <a:pt x="3442" y="7308"/>
                    <a:pt x="3442" y="7308"/>
                  </a:cubicBezTo>
                  <a:cubicBezTo>
                    <a:pt x="3442" y="7308"/>
                    <a:pt x="3425" y="7519"/>
                    <a:pt x="3031" y="7447"/>
                  </a:cubicBezTo>
                  <a:cubicBezTo>
                    <a:pt x="2638" y="7375"/>
                    <a:pt x="945" y="7068"/>
                    <a:pt x="945" y="7068"/>
                  </a:cubicBezTo>
                  <a:cubicBezTo>
                    <a:pt x="945" y="7068"/>
                    <a:pt x="257" y="6877"/>
                    <a:pt x="140" y="7006"/>
                  </a:cubicBezTo>
                  <a:cubicBezTo>
                    <a:pt x="24" y="7135"/>
                    <a:pt x="219" y="7734"/>
                    <a:pt x="219" y="7734"/>
                  </a:cubicBezTo>
                  <a:lnTo>
                    <a:pt x="849" y="9856"/>
                  </a:lnTo>
                  <a:cubicBezTo>
                    <a:pt x="849" y="9856"/>
                    <a:pt x="1056" y="10236"/>
                    <a:pt x="811" y="10402"/>
                  </a:cubicBezTo>
                  <a:cubicBezTo>
                    <a:pt x="565" y="10567"/>
                    <a:pt x="79" y="10933"/>
                    <a:pt x="79" y="10933"/>
                  </a:cubicBezTo>
                  <a:cubicBezTo>
                    <a:pt x="79" y="10933"/>
                    <a:pt x="-99" y="11032"/>
                    <a:pt x="79" y="11200"/>
                  </a:cubicBezTo>
                  <a:cubicBezTo>
                    <a:pt x="257" y="11368"/>
                    <a:pt x="4741" y="14935"/>
                    <a:pt x="4741" y="14935"/>
                  </a:cubicBezTo>
                  <a:cubicBezTo>
                    <a:pt x="4741" y="14935"/>
                    <a:pt x="5070" y="15103"/>
                    <a:pt x="5003" y="15440"/>
                  </a:cubicBezTo>
                  <a:cubicBezTo>
                    <a:pt x="5003" y="15440"/>
                    <a:pt x="4645" y="16922"/>
                    <a:pt x="4741" y="17073"/>
                  </a:cubicBezTo>
                  <a:cubicBezTo>
                    <a:pt x="4741" y="17073"/>
                    <a:pt x="7750" y="16918"/>
                    <a:pt x="10288" y="16668"/>
                  </a:cubicBezTo>
                  <a:cubicBezTo>
                    <a:pt x="10288" y="16668"/>
                    <a:pt x="10134" y="21600"/>
                    <a:pt x="10134" y="21600"/>
                  </a:cubicBezTo>
                  <a:close/>
                </a:path>
              </a:pathLst>
            </a:custGeom>
            <a:solidFill>
              <a:srgbClr val="EB1E29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5" name="Shape 55"/>
            <p:cNvSpPr/>
            <p:nvPr/>
          </p:nvSpPr>
          <p:spPr>
            <a:xfrm>
              <a:off x="0" y="2456241"/>
              <a:ext cx="7497072" cy="428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65" y="12733"/>
                  </a:moveTo>
                  <a:cubicBezTo>
                    <a:pt x="21358" y="11514"/>
                    <a:pt x="21333" y="10567"/>
                    <a:pt x="21292" y="9891"/>
                  </a:cubicBezTo>
                  <a:cubicBezTo>
                    <a:pt x="21251" y="9214"/>
                    <a:pt x="21198" y="8873"/>
                    <a:pt x="21132" y="8873"/>
                  </a:cubicBezTo>
                  <a:cubicBezTo>
                    <a:pt x="21065" y="8873"/>
                    <a:pt x="21010" y="9214"/>
                    <a:pt x="20966" y="9891"/>
                  </a:cubicBezTo>
                  <a:cubicBezTo>
                    <a:pt x="20923" y="10567"/>
                    <a:pt x="20896" y="11514"/>
                    <a:pt x="20887" y="12733"/>
                  </a:cubicBezTo>
                  <a:cubicBezTo>
                    <a:pt x="20887" y="12733"/>
                    <a:pt x="21365" y="12733"/>
                    <a:pt x="21365" y="12733"/>
                  </a:cubicBezTo>
                  <a:close/>
                  <a:moveTo>
                    <a:pt x="21600" y="13865"/>
                  </a:moveTo>
                  <a:lnTo>
                    <a:pt x="21600" y="15028"/>
                  </a:lnTo>
                  <a:lnTo>
                    <a:pt x="20887" y="15028"/>
                  </a:lnTo>
                  <a:cubicBezTo>
                    <a:pt x="20893" y="16238"/>
                    <a:pt x="20927" y="17188"/>
                    <a:pt x="20985" y="17886"/>
                  </a:cubicBezTo>
                  <a:cubicBezTo>
                    <a:pt x="21044" y="18578"/>
                    <a:pt x="21122" y="18930"/>
                    <a:pt x="21218" y="18930"/>
                  </a:cubicBezTo>
                  <a:cubicBezTo>
                    <a:pt x="21271" y="18930"/>
                    <a:pt x="21322" y="18842"/>
                    <a:pt x="21372" y="18666"/>
                  </a:cubicBezTo>
                  <a:cubicBezTo>
                    <a:pt x="21422" y="18490"/>
                    <a:pt x="21470" y="18232"/>
                    <a:pt x="21516" y="17880"/>
                  </a:cubicBezTo>
                  <a:lnTo>
                    <a:pt x="21516" y="20717"/>
                  </a:lnTo>
                  <a:cubicBezTo>
                    <a:pt x="21467" y="21000"/>
                    <a:pt x="21413" y="21214"/>
                    <a:pt x="21356" y="21365"/>
                  </a:cubicBezTo>
                  <a:cubicBezTo>
                    <a:pt x="21299" y="21502"/>
                    <a:pt x="21237" y="21576"/>
                    <a:pt x="21172" y="21576"/>
                  </a:cubicBezTo>
                  <a:cubicBezTo>
                    <a:pt x="21003" y="21576"/>
                    <a:pt x="20870" y="20888"/>
                    <a:pt x="20776" y="19502"/>
                  </a:cubicBezTo>
                  <a:cubicBezTo>
                    <a:pt x="20680" y="18128"/>
                    <a:pt x="20633" y="16211"/>
                    <a:pt x="20633" y="13773"/>
                  </a:cubicBezTo>
                  <a:cubicBezTo>
                    <a:pt x="20633" y="11596"/>
                    <a:pt x="20679" y="9829"/>
                    <a:pt x="20771" y="8486"/>
                  </a:cubicBezTo>
                  <a:cubicBezTo>
                    <a:pt x="20864" y="7143"/>
                    <a:pt x="20985" y="6465"/>
                    <a:pt x="21134" y="6465"/>
                  </a:cubicBezTo>
                  <a:cubicBezTo>
                    <a:pt x="21281" y="6465"/>
                    <a:pt x="21395" y="7110"/>
                    <a:pt x="21477" y="8408"/>
                  </a:cubicBezTo>
                  <a:cubicBezTo>
                    <a:pt x="21559" y="9707"/>
                    <a:pt x="21600" y="11523"/>
                    <a:pt x="21600" y="13865"/>
                  </a:cubicBezTo>
                  <a:cubicBezTo>
                    <a:pt x="21600" y="13865"/>
                    <a:pt x="21600" y="13865"/>
                    <a:pt x="21600" y="13865"/>
                  </a:cubicBezTo>
                  <a:close/>
                  <a:moveTo>
                    <a:pt x="20450" y="7192"/>
                  </a:moveTo>
                  <a:lnTo>
                    <a:pt x="20429" y="10088"/>
                  </a:lnTo>
                  <a:cubicBezTo>
                    <a:pt x="20383" y="9829"/>
                    <a:pt x="20344" y="9643"/>
                    <a:pt x="20311" y="9530"/>
                  </a:cubicBezTo>
                  <a:cubicBezTo>
                    <a:pt x="20279" y="9410"/>
                    <a:pt x="20250" y="9354"/>
                    <a:pt x="20225" y="9354"/>
                  </a:cubicBezTo>
                  <a:cubicBezTo>
                    <a:pt x="20127" y="9354"/>
                    <a:pt x="20049" y="9777"/>
                    <a:pt x="19989" y="10630"/>
                  </a:cubicBezTo>
                  <a:cubicBezTo>
                    <a:pt x="19930" y="11478"/>
                    <a:pt x="19900" y="12593"/>
                    <a:pt x="19900" y="13979"/>
                  </a:cubicBezTo>
                  <a:cubicBezTo>
                    <a:pt x="19900" y="15364"/>
                    <a:pt x="19930" y="16490"/>
                    <a:pt x="19989" y="17368"/>
                  </a:cubicBezTo>
                  <a:cubicBezTo>
                    <a:pt x="20049" y="18247"/>
                    <a:pt x="20126" y="18681"/>
                    <a:pt x="20221" y="18681"/>
                  </a:cubicBezTo>
                  <a:cubicBezTo>
                    <a:pt x="20256" y="18681"/>
                    <a:pt x="20291" y="18608"/>
                    <a:pt x="20326" y="18460"/>
                  </a:cubicBezTo>
                  <a:cubicBezTo>
                    <a:pt x="20362" y="18314"/>
                    <a:pt x="20402" y="18076"/>
                    <a:pt x="20446" y="17747"/>
                  </a:cubicBezTo>
                  <a:lnTo>
                    <a:pt x="20455" y="20692"/>
                  </a:lnTo>
                  <a:cubicBezTo>
                    <a:pt x="20384" y="21043"/>
                    <a:pt x="20327" y="21276"/>
                    <a:pt x="20286" y="21395"/>
                  </a:cubicBezTo>
                  <a:cubicBezTo>
                    <a:pt x="20246" y="21512"/>
                    <a:pt x="20207" y="21576"/>
                    <a:pt x="20172" y="21576"/>
                  </a:cubicBezTo>
                  <a:cubicBezTo>
                    <a:pt x="20006" y="21576"/>
                    <a:pt x="19875" y="20878"/>
                    <a:pt x="19776" y="19477"/>
                  </a:cubicBezTo>
                  <a:cubicBezTo>
                    <a:pt x="19677" y="18076"/>
                    <a:pt x="19628" y="16215"/>
                    <a:pt x="19628" y="13892"/>
                  </a:cubicBezTo>
                  <a:cubicBezTo>
                    <a:pt x="19628" y="11746"/>
                    <a:pt x="19679" y="9969"/>
                    <a:pt x="19780" y="8568"/>
                  </a:cubicBezTo>
                  <a:cubicBezTo>
                    <a:pt x="19882" y="7164"/>
                    <a:pt x="20012" y="6465"/>
                    <a:pt x="20170" y="6465"/>
                  </a:cubicBezTo>
                  <a:cubicBezTo>
                    <a:pt x="20228" y="6465"/>
                    <a:pt x="20304" y="6646"/>
                    <a:pt x="20400" y="7016"/>
                  </a:cubicBezTo>
                  <a:cubicBezTo>
                    <a:pt x="20422" y="7100"/>
                    <a:pt x="20439" y="7158"/>
                    <a:pt x="20450" y="7192"/>
                  </a:cubicBezTo>
                  <a:cubicBezTo>
                    <a:pt x="20450" y="7192"/>
                    <a:pt x="20450" y="7192"/>
                    <a:pt x="20450" y="7192"/>
                  </a:cubicBezTo>
                  <a:close/>
                  <a:moveTo>
                    <a:pt x="19386" y="12646"/>
                  </a:moveTo>
                  <a:lnTo>
                    <a:pt x="19386" y="21205"/>
                  </a:lnTo>
                  <a:lnTo>
                    <a:pt x="19123" y="21205"/>
                  </a:lnTo>
                  <a:lnTo>
                    <a:pt x="19123" y="13437"/>
                  </a:lnTo>
                  <a:cubicBezTo>
                    <a:pt x="19123" y="12108"/>
                    <a:pt x="19107" y="11131"/>
                    <a:pt x="19075" y="10501"/>
                  </a:cubicBezTo>
                  <a:cubicBezTo>
                    <a:pt x="19042" y="9864"/>
                    <a:pt x="18992" y="9550"/>
                    <a:pt x="18924" y="9550"/>
                  </a:cubicBezTo>
                  <a:cubicBezTo>
                    <a:pt x="18851" y="9550"/>
                    <a:pt x="18793" y="9952"/>
                    <a:pt x="18750" y="10761"/>
                  </a:cubicBezTo>
                  <a:cubicBezTo>
                    <a:pt x="18707" y="11566"/>
                    <a:pt x="18686" y="12665"/>
                    <a:pt x="18686" y="14057"/>
                  </a:cubicBezTo>
                  <a:lnTo>
                    <a:pt x="18686" y="21205"/>
                  </a:lnTo>
                  <a:lnTo>
                    <a:pt x="18426" y="21205"/>
                  </a:lnTo>
                  <a:lnTo>
                    <a:pt x="18426" y="6836"/>
                  </a:lnTo>
                  <a:lnTo>
                    <a:pt x="18663" y="6836"/>
                  </a:lnTo>
                  <a:lnTo>
                    <a:pt x="18663" y="9442"/>
                  </a:lnTo>
                  <a:cubicBezTo>
                    <a:pt x="18702" y="8466"/>
                    <a:pt x="18751" y="7720"/>
                    <a:pt x="18812" y="7217"/>
                  </a:cubicBezTo>
                  <a:cubicBezTo>
                    <a:pt x="18873" y="6713"/>
                    <a:pt x="18944" y="6465"/>
                    <a:pt x="19023" y="6465"/>
                  </a:cubicBezTo>
                  <a:cubicBezTo>
                    <a:pt x="19142" y="6465"/>
                    <a:pt x="19233" y="6988"/>
                    <a:pt x="19294" y="8032"/>
                  </a:cubicBezTo>
                  <a:cubicBezTo>
                    <a:pt x="19355" y="9078"/>
                    <a:pt x="19386" y="10619"/>
                    <a:pt x="19386" y="12646"/>
                  </a:cubicBezTo>
                  <a:cubicBezTo>
                    <a:pt x="19386" y="12646"/>
                    <a:pt x="19386" y="12646"/>
                    <a:pt x="19386" y="12646"/>
                  </a:cubicBezTo>
                  <a:close/>
                  <a:moveTo>
                    <a:pt x="18115" y="13007"/>
                  </a:moveTo>
                  <a:lnTo>
                    <a:pt x="18115" y="21205"/>
                  </a:lnTo>
                  <a:lnTo>
                    <a:pt x="17885" y="21205"/>
                  </a:lnTo>
                  <a:lnTo>
                    <a:pt x="17881" y="18872"/>
                  </a:lnTo>
                  <a:cubicBezTo>
                    <a:pt x="17839" y="19760"/>
                    <a:pt x="17789" y="20433"/>
                    <a:pt x="17731" y="20888"/>
                  </a:cubicBezTo>
                  <a:cubicBezTo>
                    <a:pt x="17673" y="21347"/>
                    <a:pt x="17608" y="21576"/>
                    <a:pt x="17537" y="21576"/>
                  </a:cubicBezTo>
                  <a:cubicBezTo>
                    <a:pt x="17436" y="21576"/>
                    <a:pt x="17354" y="21156"/>
                    <a:pt x="17291" y="20311"/>
                  </a:cubicBezTo>
                  <a:cubicBezTo>
                    <a:pt x="17229" y="19462"/>
                    <a:pt x="17198" y="18371"/>
                    <a:pt x="17198" y="17032"/>
                  </a:cubicBezTo>
                  <a:cubicBezTo>
                    <a:pt x="17198" y="15440"/>
                    <a:pt x="17242" y="14237"/>
                    <a:pt x="17331" y="13441"/>
                  </a:cubicBezTo>
                  <a:cubicBezTo>
                    <a:pt x="17420" y="12641"/>
                    <a:pt x="17554" y="12247"/>
                    <a:pt x="17731" y="12247"/>
                  </a:cubicBezTo>
                  <a:lnTo>
                    <a:pt x="17865" y="12247"/>
                  </a:lnTo>
                  <a:lnTo>
                    <a:pt x="17865" y="12041"/>
                  </a:lnTo>
                  <a:cubicBezTo>
                    <a:pt x="17865" y="11060"/>
                    <a:pt x="17844" y="10303"/>
                    <a:pt x="17800" y="9762"/>
                  </a:cubicBezTo>
                  <a:cubicBezTo>
                    <a:pt x="17756" y="9224"/>
                    <a:pt x="17695" y="8950"/>
                    <a:pt x="17616" y="8950"/>
                  </a:cubicBezTo>
                  <a:cubicBezTo>
                    <a:pt x="17570" y="8950"/>
                    <a:pt x="17524" y="9047"/>
                    <a:pt x="17475" y="9239"/>
                  </a:cubicBezTo>
                  <a:cubicBezTo>
                    <a:pt x="17427" y="9437"/>
                    <a:pt x="17377" y="9726"/>
                    <a:pt x="17325" y="10112"/>
                  </a:cubicBezTo>
                  <a:lnTo>
                    <a:pt x="17321" y="7487"/>
                  </a:lnTo>
                  <a:cubicBezTo>
                    <a:pt x="17382" y="7135"/>
                    <a:pt x="17442" y="6879"/>
                    <a:pt x="17500" y="6713"/>
                  </a:cubicBezTo>
                  <a:cubicBezTo>
                    <a:pt x="17559" y="6548"/>
                    <a:pt x="17618" y="6465"/>
                    <a:pt x="17677" y="6465"/>
                  </a:cubicBezTo>
                  <a:cubicBezTo>
                    <a:pt x="17829" y="6465"/>
                    <a:pt x="17941" y="6988"/>
                    <a:pt x="18010" y="8032"/>
                  </a:cubicBezTo>
                  <a:cubicBezTo>
                    <a:pt x="18080" y="9078"/>
                    <a:pt x="18115" y="10738"/>
                    <a:pt x="18115" y="13007"/>
                  </a:cubicBezTo>
                  <a:cubicBezTo>
                    <a:pt x="18115" y="13007"/>
                    <a:pt x="18115" y="13007"/>
                    <a:pt x="18115" y="13007"/>
                  </a:cubicBezTo>
                  <a:close/>
                  <a:moveTo>
                    <a:pt x="17774" y="14336"/>
                  </a:moveTo>
                  <a:cubicBezTo>
                    <a:pt x="17667" y="14336"/>
                    <a:pt x="17588" y="14541"/>
                    <a:pt x="17534" y="14961"/>
                  </a:cubicBezTo>
                  <a:cubicBezTo>
                    <a:pt x="17481" y="15379"/>
                    <a:pt x="17453" y="16010"/>
                    <a:pt x="17453" y="16841"/>
                  </a:cubicBezTo>
                  <a:cubicBezTo>
                    <a:pt x="17453" y="17466"/>
                    <a:pt x="17469" y="17973"/>
                    <a:pt x="17500" y="18367"/>
                  </a:cubicBezTo>
                  <a:cubicBezTo>
                    <a:pt x="17530" y="18759"/>
                    <a:pt x="17570" y="18955"/>
                    <a:pt x="17619" y="18955"/>
                  </a:cubicBezTo>
                  <a:cubicBezTo>
                    <a:pt x="17691" y="18955"/>
                    <a:pt x="17750" y="18599"/>
                    <a:pt x="17796" y="17886"/>
                  </a:cubicBezTo>
                  <a:cubicBezTo>
                    <a:pt x="17842" y="17167"/>
                    <a:pt x="17865" y="16244"/>
                    <a:pt x="17865" y="15111"/>
                  </a:cubicBezTo>
                  <a:lnTo>
                    <a:pt x="17865" y="14336"/>
                  </a:lnTo>
                  <a:lnTo>
                    <a:pt x="17774" y="14336"/>
                  </a:lnTo>
                  <a:cubicBezTo>
                    <a:pt x="17774" y="14336"/>
                    <a:pt x="17774" y="14336"/>
                    <a:pt x="17774" y="14336"/>
                  </a:cubicBezTo>
                  <a:close/>
                  <a:moveTo>
                    <a:pt x="16687" y="402"/>
                  </a:moveTo>
                  <a:lnTo>
                    <a:pt x="16947" y="402"/>
                  </a:lnTo>
                  <a:lnTo>
                    <a:pt x="16947" y="3974"/>
                  </a:lnTo>
                  <a:lnTo>
                    <a:pt x="16687" y="3974"/>
                  </a:lnTo>
                  <a:lnTo>
                    <a:pt x="16687" y="402"/>
                  </a:lnTo>
                  <a:cubicBezTo>
                    <a:pt x="16687" y="402"/>
                    <a:pt x="16687" y="402"/>
                    <a:pt x="16687" y="402"/>
                  </a:cubicBezTo>
                  <a:close/>
                  <a:moveTo>
                    <a:pt x="16687" y="6836"/>
                  </a:moveTo>
                  <a:lnTo>
                    <a:pt x="16947" y="6836"/>
                  </a:lnTo>
                  <a:lnTo>
                    <a:pt x="16947" y="21205"/>
                  </a:lnTo>
                  <a:lnTo>
                    <a:pt x="16687" y="21205"/>
                  </a:lnTo>
                  <a:lnTo>
                    <a:pt x="16687" y="6836"/>
                  </a:lnTo>
                  <a:cubicBezTo>
                    <a:pt x="16687" y="6836"/>
                    <a:pt x="16687" y="6836"/>
                    <a:pt x="16687" y="6836"/>
                  </a:cubicBezTo>
                  <a:close/>
                  <a:moveTo>
                    <a:pt x="16105" y="0"/>
                  </a:moveTo>
                  <a:lnTo>
                    <a:pt x="16365" y="0"/>
                  </a:lnTo>
                  <a:lnTo>
                    <a:pt x="16365" y="21205"/>
                  </a:lnTo>
                  <a:lnTo>
                    <a:pt x="16105" y="21205"/>
                  </a:lnTo>
                  <a:lnTo>
                    <a:pt x="16105" y="0"/>
                  </a:lnTo>
                  <a:cubicBezTo>
                    <a:pt x="16105" y="0"/>
                    <a:pt x="16105" y="0"/>
                    <a:pt x="16105" y="0"/>
                  </a:cubicBezTo>
                  <a:close/>
                  <a:moveTo>
                    <a:pt x="15523" y="0"/>
                  </a:moveTo>
                  <a:lnTo>
                    <a:pt x="15783" y="0"/>
                  </a:lnTo>
                  <a:lnTo>
                    <a:pt x="15783" y="21205"/>
                  </a:lnTo>
                  <a:lnTo>
                    <a:pt x="15523" y="21205"/>
                  </a:lnTo>
                  <a:lnTo>
                    <a:pt x="15523" y="0"/>
                  </a:lnTo>
                  <a:cubicBezTo>
                    <a:pt x="15523" y="0"/>
                    <a:pt x="15523" y="0"/>
                    <a:pt x="15523" y="0"/>
                  </a:cubicBezTo>
                  <a:close/>
                  <a:moveTo>
                    <a:pt x="14517" y="1534"/>
                  </a:moveTo>
                  <a:lnTo>
                    <a:pt x="14846" y="1534"/>
                  </a:lnTo>
                  <a:lnTo>
                    <a:pt x="15383" y="21205"/>
                  </a:lnTo>
                  <a:lnTo>
                    <a:pt x="15088" y="21205"/>
                  </a:lnTo>
                  <a:lnTo>
                    <a:pt x="14973" y="16547"/>
                  </a:lnTo>
                  <a:lnTo>
                    <a:pt x="14368" y="16547"/>
                  </a:lnTo>
                  <a:lnTo>
                    <a:pt x="14248" y="21205"/>
                  </a:lnTo>
                  <a:lnTo>
                    <a:pt x="13977" y="21205"/>
                  </a:lnTo>
                  <a:lnTo>
                    <a:pt x="14517" y="1534"/>
                  </a:lnTo>
                  <a:cubicBezTo>
                    <a:pt x="14517" y="1534"/>
                    <a:pt x="14517" y="1534"/>
                    <a:pt x="14517" y="1534"/>
                  </a:cubicBezTo>
                  <a:close/>
                  <a:moveTo>
                    <a:pt x="14677" y="4815"/>
                  </a:moveTo>
                  <a:lnTo>
                    <a:pt x="14444" y="13658"/>
                  </a:lnTo>
                  <a:lnTo>
                    <a:pt x="14901" y="13658"/>
                  </a:lnTo>
                  <a:lnTo>
                    <a:pt x="14677" y="4815"/>
                  </a:lnTo>
                  <a:cubicBezTo>
                    <a:pt x="14677" y="4815"/>
                    <a:pt x="14677" y="4815"/>
                    <a:pt x="14677" y="4815"/>
                  </a:cubicBezTo>
                  <a:close/>
                  <a:moveTo>
                    <a:pt x="13355" y="13007"/>
                  </a:moveTo>
                  <a:lnTo>
                    <a:pt x="13355" y="21205"/>
                  </a:lnTo>
                  <a:lnTo>
                    <a:pt x="13125" y="21205"/>
                  </a:lnTo>
                  <a:lnTo>
                    <a:pt x="13121" y="18872"/>
                  </a:lnTo>
                  <a:cubicBezTo>
                    <a:pt x="13078" y="19760"/>
                    <a:pt x="13028" y="20433"/>
                    <a:pt x="12970" y="20888"/>
                  </a:cubicBezTo>
                  <a:cubicBezTo>
                    <a:pt x="12912" y="21347"/>
                    <a:pt x="12848" y="21576"/>
                    <a:pt x="12777" y="21576"/>
                  </a:cubicBezTo>
                  <a:cubicBezTo>
                    <a:pt x="12675" y="21576"/>
                    <a:pt x="12593" y="21156"/>
                    <a:pt x="12531" y="20311"/>
                  </a:cubicBezTo>
                  <a:cubicBezTo>
                    <a:pt x="12468" y="19462"/>
                    <a:pt x="12437" y="18371"/>
                    <a:pt x="12437" y="17032"/>
                  </a:cubicBezTo>
                  <a:cubicBezTo>
                    <a:pt x="12437" y="15440"/>
                    <a:pt x="12482" y="14237"/>
                    <a:pt x="12571" y="13441"/>
                  </a:cubicBezTo>
                  <a:cubicBezTo>
                    <a:pt x="12660" y="12641"/>
                    <a:pt x="12793" y="12247"/>
                    <a:pt x="12971" y="12247"/>
                  </a:cubicBezTo>
                  <a:lnTo>
                    <a:pt x="13105" y="12247"/>
                  </a:lnTo>
                  <a:lnTo>
                    <a:pt x="13105" y="12041"/>
                  </a:lnTo>
                  <a:cubicBezTo>
                    <a:pt x="13105" y="11060"/>
                    <a:pt x="13083" y="10303"/>
                    <a:pt x="13040" y="9762"/>
                  </a:cubicBezTo>
                  <a:cubicBezTo>
                    <a:pt x="12996" y="9224"/>
                    <a:pt x="12934" y="8950"/>
                    <a:pt x="12855" y="8950"/>
                  </a:cubicBezTo>
                  <a:cubicBezTo>
                    <a:pt x="12810" y="8950"/>
                    <a:pt x="12763" y="9047"/>
                    <a:pt x="12715" y="9239"/>
                  </a:cubicBezTo>
                  <a:cubicBezTo>
                    <a:pt x="12667" y="9437"/>
                    <a:pt x="12616" y="9726"/>
                    <a:pt x="12565" y="10112"/>
                  </a:cubicBezTo>
                  <a:lnTo>
                    <a:pt x="12561" y="7487"/>
                  </a:lnTo>
                  <a:cubicBezTo>
                    <a:pt x="12622" y="7135"/>
                    <a:pt x="12681" y="6879"/>
                    <a:pt x="12740" y="6713"/>
                  </a:cubicBezTo>
                  <a:cubicBezTo>
                    <a:pt x="12798" y="6548"/>
                    <a:pt x="12857" y="6465"/>
                    <a:pt x="12916" y="6465"/>
                  </a:cubicBezTo>
                  <a:cubicBezTo>
                    <a:pt x="13069" y="6465"/>
                    <a:pt x="13180" y="6988"/>
                    <a:pt x="13250" y="8032"/>
                  </a:cubicBezTo>
                  <a:cubicBezTo>
                    <a:pt x="13320" y="9078"/>
                    <a:pt x="13355" y="10738"/>
                    <a:pt x="13355" y="13007"/>
                  </a:cubicBezTo>
                  <a:cubicBezTo>
                    <a:pt x="13355" y="13007"/>
                    <a:pt x="13355" y="13007"/>
                    <a:pt x="13355" y="13007"/>
                  </a:cubicBezTo>
                  <a:close/>
                  <a:moveTo>
                    <a:pt x="13013" y="14336"/>
                  </a:moveTo>
                  <a:cubicBezTo>
                    <a:pt x="12907" y="14336"/>
                    <a:pt x="12827" y="14541"/>
                    <a:pt x="12774" y="14961"/>
                  </a:cubicBezTo>
                  <a:cubicBezTo>
                    <a:pt x="12720" y="15379"/>
                    <a:pt x="12693" y="16010"/>
                    <a:pt x="12693" y="16841"/>
                  </a:cubicBezTo>
                  <a:cubicBezTo>
                    <a:pt x="12693" y="17466"/>
                    <a:pt x="12708" y="17973"/>
                    <a:pt x="12739" y="18367"/>
                  </a:cubicBezTo>
                  <a:cubicBezTo>
                    <a:pt x="12769" y="18759"/>
                    <a:pt x="12810" y="18955"/>
                    <a:pt x="12859" y="18955"/>
                  </a:cubicBezTo>
                  <a:cubicBezTo>
                    <a:pt x="12930" y="18955"/>
                    <a:pt x="12989" y="18599"/>
                    <a:pt x="13035" y="17886"/>
                  </a:cubicBezTo>
                  <a:cubicBezTo>
                    <a:pt x="13082" y="17167"/>
                    <a:pt x="13105" y="16244"/>
                    <a:pt x="13105" y="15111"/>
                  </a:cubicBezTo>
                  <a:lnTo>
                    <a:pt x="13105" y="14336"/>
                  </a:lnTo>
                  <a:lnTo>
                    <a:pt x="13013" y="14336"/>
                  </a:lnTo>
                  <a:cubicBezTo>
                    <a:pt x="13013" y="14336"/>
                    <a:pt x="13013" y="14336"/>
                    <a:pt x="13013" y="14336"/>
                  </a:cubicBezTo>
                  <a:close/>
                  <a:moveTo>
                    <a:pt x="11925" y="0"/>
                  </a:moveTo>
                  <a:lnTo>
                    <a:pt x="12185" y="0"/>
                  </a:lnTo>
                  <a:lnTo>
                    <a:pt x="12185" y="21205"/>
                  </a:lnTo>
                  <a:lnTo>
                    <a:pt x="11950" y="21205"/>
                  </a:lnTo>
                  <a:lnTo>
                    <a:pt x="11950" y="18310"/>
                  </a:lnTo>
                  <a:cubicBezTo>
                    <a:pt x="11909" y="19354"/>
                    <a:pt x="11858" y="20130"/>
                    <a:pt x="11797" y="20650"/>
                  </a:cubicBezTo>
                  <a:cubicBezTo>
                    <a:pt x="11736" y="21166"/>
                    <a:pt x="11665" y="21424"/>
                    <a:pt x="11584" y="21424"/>
                  </a:cubicBezTo>
                  <a:cubicBezTo>
                    <a:pt x="11460" y="21424"/>
                    <a:pt x="11358" y="20712"/>
                    <a:pt x="11277" y="19287"/>
                  </a:cubicBezTo>
                  <a:cubicBezTo>
                    <a:pt x="11197" y="17865"/>
                    <a:pt x="11156" y="16021"/>
                    <a:pt x="11156" y="13773"/>
                  </a:cubicBezTo>
                  <a:cubicBezTo>
                    <a:pt x="11156" y="11586"/>
                    <a:pt x="11195" y="9819"/>
                    <a:pt x="11273" y="8476"/>
                  </a:cubicBezTo>
                  <a:cubicBezTo>
                    <a:pt x="11351" y="7135"/>
                    <a:pt x="11453" y="6465"/>
                    <a:pt x="11578" y="6465"/>
                  </a:cubicBezTo>
                  <a:cubicBezTo>
                    <a:pt x="11655" y="6465"/>
                    <a:pt x="11722" y="6671"/>
                    <a:pt x="11779" y="7084"/>
                  </a:cubicBezTo>
                  <a:cubicBezTo>
                    <a:pt x="11836" y="7504"/>
                    <a:pt x="11885" y="8135"/>
                    <a:pt x="11925" y="8980"/>
                  </a:cubicBezTo>
                  <a:lnTo>
                    <a:pt x="11925" y="0"/>
                  </a:lnTo>
                  <a:cubicBezTo>
                    <a:pt x="11925" y="0"/>
                    <a:pt x="11925" y="0"/>
                    <a:pt x="11925" y="0"/>
                  </a:cubicBezTo>
                  <a:close/>
                  <a:moveTo>
                    <a:pt x="11664" y="9244"/>
                  </a:moveTo>
                  <a:cubicBezTo>
                    <a:pt x="11594" y="9244"/>
                    <a:pt x="11537" y="9674"/>
                    <a:pt x="11493" y="10542"/>
                  </a:cubicBezTo>
                  <a:cubicBezTo>
                    <a:pt x="11449" y="11400"/>
                    <a:pt x="11427" y="12538"/>
                    <a:pt x="11427" y="13953"/>
                  </a:cubicBezTo>
                  <a:cubicBezTo>
                    <a:pt x="11427" y="15379"/>
                    <a:pt x="11449" y="16512"/>
                    <a:pt x="11492" y="17347"/>
                  </a:cubicBezTo>
                  <a:cubicBezTo>
                    <a:pt x="11536" y="18187"/>
                    <a:pt x="11596" y="18599"/>
                    <a:pt x="11671" y="18599"/>
                  </a:cubicBezTo>
                  <a:cubicBezTo>
                    <a:pt x="11747" y="18599"/>
                    <a:pt x="11808" y="18181"/>
                    <a:pt x="11854" y="17338"/>
                  </a:cubicBezTo>
                  <a:cubicBezTo>
                    <a:pt x="11900" y="16500"/>
                    <a:pt x="11923" y="15375"/>
                    <a:pt x="11923" y="13953"/>
                  </a:cubicBezTo>
                  <a:cubicBezTo>
                    <a:pt x="11923" y="12489"/>
                    <a:pt x="11900" y="11343"/>
                    <a:pt x="11854" y="10507"/>
                  </a:cubicBezTo>
                  <a:cubicBezTo>
                    <a:pt x="11808" y="9668"/>
                    <a:pt x="11744" y="9244"/>
                    <a:pt x="11664" y="9244"/>
                  </a:cubicBezTo>
                  <a:cubicBezTo>
                    <a:pt x="11664" y="9244"/>
                    <a:pt x="11664" y="9244"/>
                    <a:pt x="11664" y="9244"/>
                  </a:cubicBezTo>
                  <a:close/>
                  <a:moveTo>
                    <a:pt x="10907" y="13007"/>
                  </a:moveTo>
                  <a:lnTo>
                    <a:pt x="10907" y="21205"/>
                  </a:lnTo>
                  <a:lnTo>
                    <a:pt x="10676" y="21205"/>
                  </a:lnTo>
                  <a:lnTo>
                    <a:pt x="10672" y="18872"/>
                  </a:lnTo>
                  <a:cubicBezTo>
                    <a:pt x="10630" y="19760"/>
                    <a:pt x="10580" y="20433"/>
                    <a:pt x="10522" y="20888"/>
                  </a:cubicBezTo>
                  <a:cubicBezTo>
                    <a:pt x="10464" y="21347"/>
                    <a:pt x="10400" y="21576"/>
                    <a:pt x="10329" y="21576"/>
                  </a:cubicBezTo>
                  <a:cubicBezTo>
                    <a:pt x="10227" y="21576"/>
                    <a:pt x="10145" y="21156"/>
                    <a:pt x="10082" y="20311"/>
                  </a:cubicBezTo>
                  <a:cubicBezTo>
                    <a:pt x="10020" y="19462"/>
                    <a:pt x="9989" y="18371"/>
                    <a:pt x="9989" y="17032"/>
                  </a:cubicBezTo>
                  <a:cubicBezTo>
                    <a:pt x="9989" y="15440"/>
                    <a:pt x="10033" y="14237"/>
                    <a:pt x="10123" y="13441"/>
                  </a:cubicBezTo>
                  <a:cubicBezTo>
                    <a:pt x="10212" y="12641"/>
                    <a:pt x="10345" y="12247"/>
                    <a:pt x="10523" y="12247"/>
                  </a:cubicBezTo>
                  <a:lnTo>
                    <a:pt x="10657" y="12247"/>
                  </a:lnTo>
                  <a:lnTo>
                    <a:pt x="10657" y="12041"/>
                  </a:lnTo>
                  <a:cubicBezTo>
                    <a:pt x="10657" y="11060"/>
                    <a:pt x="10635" y="10303"/>
                    <a:pt x="10591" y="9762"/>
                  </a:cubicBezTo>
                  <a:cubicBezTo>
                    <a:pt x="10548" y="9224"/>
                    <a:pt x="10486" y="8950"/>
                    <a:pt x="10407" y="8950"/>
                  </a:cubicBezTo>
                  <a:cubicBezTo>
                    <a:pt x="10362" y="8950"/>
                    <a:pt x="10315" y="9047"/>
                    <a:pt x="10267" y="9239"/>
                  </a:cubicBezTo>
                  <a:cubicBezTo>
                    <a:pt x="10218" y="9437"/>
                    <a:pt x="10168" y="9726"/>
                    <a:pt x="10117" y="10112"/>
                  </a:cubicBezTo>
                  <a:lnTo>
                    <a:pt x="10113" y="7487"/>
                  </a:lnTo>
                  <a:cubicBezTo>
                    <a:pt x="10173" y="7135"/>
                    <a:pt x="10233" y="6879"/>
                    <a:pt x="10291" y="6713"/>
                  </a:cubicBezTo>
                  <a:cubicBezTo>
                    <a:pt x="10350" y="6548"/>
                    <a:pt x="10409" y="6465"/>
                    <a:pt x="10468" y="6465"/>
                  </a:cubicBezTo>
                  <a:cubicBezTo>
                    <a:pt x="10621" y="6465"/>
                    <a:pt x="10732" y="6988"/>
                    <a:pt x="10802" y="8032"/>
                  </a:cubicBezTo>
                  <a:cubicBezTo>
                    <a:pt x="10872" y="9078"/>
                    <a:pt x="10907" y="10738"/>
                    <a:pt x="10907" y="13007"/>
                  </a:cubicBezTo>
                  <a:cubicBezTo>
                    <a:pt x="10907" y="13007"/>
                    <a:pt x="10907" y="13007"/>
                    <a:pt x="10907" y="13007"/>
                  </a:cubicBezTo>
                  <a:close/>
                  <a:moveTo>
                    <a:pt x="10565" y="14336"/>
                  </a:moveTo>
                  <a:cubicBezTo>
                    <a:pt x="10459" y="14336"/>
                    <a:pt x="10379" y="14541"/>
                    <a:pt x="10326" y="14961"/>
                  </a:cubicBezTo>
                  <a:cubicBezTo>
                    <a:pt x="10272" y="15379"/>
                    <a:pt x="10245" y="16010"/>
                    <a:pt x="10245" y="16841"/>
                  </a:cubicBezTo>
                  <a:cubicBezTo>
                    <a:pt x="10245" y="17466"/>
                    <a:pt x="10260" y="17973"/>
                    <a:pt x="10291" y="18367"/>
                  </a:cubicBezTo>
                  <a:cubicBezTo>
                    <a:pt x="10321" y="18759"/>
                    <a:pt x="10362" y="18955"/>
                    <a:pt x="10411" y="18955"/>
                  </a:cubicBezTo>
                  <a:cubicBezTo>
                    <a:pt x="10482" y="18955"/>
                    <a:pt x="10541" y="18599"/>
                    <a:pt x="10587" y="17886"/>
                  </a:cubicBezTo>
                  <a:cubicBezTo>
                    <a:pt x="10634" y="17167"/>
                    <a:pt x="10657" y="16244"/>
                    <a:pt x="10657" y="15111"/>
                  </a:cubicBezTo>
                  <a:lnTo>
                    <a:pt x="10657" y="14336"/>
                  </a:lnTo>
                  <a:lnTo>
                    <a:pt x="10565" y="14336"/>
                  </a:lnTo>
                  <a:cubicBezTo>
                    <a:pt x="10565" y="14336"/>
                    <a:pt x="10565" y="14336"/>
                    <a:pt x="10565" y="14336"/>
                  </a:cubicBezTo>
                  <a:close/>
                  <a:moveTo>
                    <a:pt x="9754" y="12646"/>
                  </a:moveTo>
                  <a:lnTo>
                    <a:pt x="9754" y="21205"/>
                  </a:lnTo>
                  <a:lnTo>
                    <a:pt x="9492" y="21205"/>
                  </a:lnTo>
                  <a:lnTo>
                    <a:pt x="9492" y="13437"/>
                  </a:lnTo>
                  <a:cubicBezTo>
                    <a:pt x="9492" y="12108"/>
                    <a:pt x="9476" y="11131"/>
                    <a:pt x="9444" y="10501"/>
                  </a:cubicBezTo>
                  <a:cubicBezTo>
                    <a:pt x="9411" y="9864"/>
                    <a:pt x="9361" y="9550"/>
                    <a:pt x="9293" y="9550"/>
                  </a:cubicBezTo>
                  <a:cubicBezTo>
                    <a:pt x="9219" y="9550"/>
                    <a:pt x="9162" y="9952"/>
                    <a:pt x="9118" y="10761"/>
                  </a:cubicBezTo>
                  <a:cubicBezTo>
                    <a:pt x="9076" y="11566"/>
                    <a:pt x="9054" y="12665"/>
                    <a:pt x="9054" y="14057"/>
                  </a:cubicBezTo>
                  <a:lnTo>
                    <a:pt x="9054" y="21205"/>
                  </a:lnTo>
                  <a:lnTo>
                    <a:pt x="8795" y="21205"/>
                  </a:lnTo>
                  <a:lnTo>
                    <a:pt x="8795" y="6836"/>
                  </a:lnTo>
                  <a:lnTo>
                    <a:pt x="9032" y="6836"/>
                  </a:lnTo>
                  <a:lnTo>
                    <a:pt x="9032" y="9442"/>
                  </a:lnTo>
                  <a:cubicBezTo>
                    <a:pt x="9070" y="8466"/>
                    <a:pt x="9120" y="7720"/>
                    <a:pt x="9180" y="7217"/>
                  </a:cubicBezTo>
                  <a:cubicBezTo>
                    <a:pt x="9241" y="6713"/>
                    <a:pt x="9312" y="6465"/>
                    <a:pt x="9392" y="6465"/>
                  </a:cubicBezTo>
                  <a:cubicBezTo>
                    <a:pt x="9511" y="6465"/>
                    <a:pt x="9601" y="6988"/>
                    <a:pt x="9663" y="8032"/>
                  </a:cubicBezTo>
                  <a:cubicBezTo>
                    <a:pt x="9724" y="9078"/>
                    <a:pt x="9754" y="10619"/>
                    <a:pt x="9754" y="12646"/>
                  </a:cubicBezTo>
                  <a:cubicBezTo>
                    <a:pt x="9754" y="12646"/>
                    <a:pt x="9754" y="12646"/>
                    <a:pt x="9754" y="12646"/>
                  </a:cubicBezTo>
                  <a:close/>
                  <a:moveTo>
                    <a:pt x="8484" y="13007"/>
                  </a:moveTo>
                  <a:lnTo>
                    <a:pt x="8484" y="21205"/>
                  </a:lnTo>
                  <a:lnTo>
                    <a:pt x="8254" y="21205"/>
                  </a:lnTo>
                  <a:lnTo>
                    <a:pt x="8250" y="18872"/>
                  </a:lnTo>
                  <a:cubicBezTo>
                    <a:pt x="8208" y="19760"/>
                    <a:pt x="8158" y="20433"/>
                    <a:pt x="8100" y="20888"/>
                  </a:cubicBezTo>
                  <a:cubicBezTo>
                    <a:pt x="8042" y="21347"/>
                    <a:pt x="7977" y="21576"/>
                    <a:pt x="7906" y="21576"/>
                  </a:cubicBezTo>
                  <a:cubicBezTo>
                    <a:pt x="7805" y="21576"/>
                    <a:pt x="7722" y="21156"/>
                    <a:pt x="7660" y="20311"/>
                  </a:cubicBezTo>
                  <a:cubicBezTo>
                    <a:pt x="7598" y="19462"/>
                    <a:pt x="7566" y="18371"/>
                    <a:pt x="7566" y="17032"/>
                  </a:cubicBezTo>
                  <a:cubicBezTo>
                    <a:pt x="7566" y="15440"/>
                    <a:pt x="7611" y="14237"/>
                    <a:pt x="7700" y="13441"/>
                  </a:cubicBezTo>
                  <a:cubicBezTo>
                    <a:pt x="7789" y="12641"/>
                    <a:pt x="7923" y="12247"/>
                    <a:pt x="8100" y="12247"/>
                  </a:cubicBezTo>
                  <a:lnTo>
                    <a:pt x="8234" y="12247"/>
                  </a:lnTo>
                  <a:lnTo>
                    <a:pt x="8234" y="12041"/>
                  </a:lnTo>
                  <a:cubicBezTo>
                    <a:pt x="8234" y="11060"/>
                    <a:pt x="8213" y="10303"/>
                    <a:pt x="8169" y="9762"/>
                  </a:cubicBezTo>
                  <a:cubicBezTo>
                    <a:pt x="8125" y="9224"/>
                    <a:pt x="8064" y="8950"/>
                    <a:pt x="7984" y="8950"/>
                  </a:cubicBezTo>
                  <a:cubicBezTo>
                    <a:pt x="7939" y="8950"/>
                    <a:pt x="7893" y="9047"/>
                    <a:pt x="7844" y="9239"/>
                  </a:cubicBezTo>
                  <a:cubicBezTo>
                    <a:pt x="7796" y="9437"/>
                    <a:pt x="7746" y="9726"/>
                    <a:pt x="7694" y="10112"/>
                  </a:cubicBezTo>
                  <a:lnTo>
                    <a:pt x="7690" y="7487"/>
                  </a:lnTo>
                  <a:cubicBezTo>
                    <a:pt x="7751" y="7135"/>
                    <a:pt x="7810" y="6879"/>
                    <a:pt x="7869" y="6713"/>
                  </a:cubicBezTo>
                  <a:cubicBezTo>
                    <a:pt x="7928" y="6548"/>
                    <a:pt x="7987" y="6465"/>
                    <a:pt x="8046" y="6465"/>
                  </a:cubicBezTo>
                  <a:cubicBezTo>
                    <a:pt x="8198" y="6465"/>
                    <a:pt x="8309" y="6988"/>
                    <a:pt x="8379" y="8032"/>
                  </a:cubicBezTo>
                  <a:cubicBezTo>
                    <a:pt x="8449" y="9078"/>
                    <a:pt x="8484" y="10738"/>
                    <a:pt x="8484" y="13007"/>
                  </a:cubicBezTo>
                  <a:cubicBezTo>
                    <a:pt x="8484" y="13007"/>
                    <a:pt x="8484" y="13007"/>
                    <a:pt x="8484" y="13007"/>
                  </a:cubicBezTo>
                  <a:close/>
                  <a:moveTo>
                    <a:pt x="8143" y="14336"/>
                  </a:moveTo>
                  <a:cubicBezTo>
                    <a:pt x="8036" y="14336"/>
                    <a:pt x="7957" y="14541"/>
                    <a:pt x="7903" y="14961"/>
                  </a:cubicBezTo>
                  <a:cubicBezTo>
                    <a:pt x="7849" y="15379"/>
                    <a:pt x="7822" y="16010"/>
                    <a:pt x="7822" y="16841"/>
                  </a:cubicBezTo>
                  <a:cubicBezTo>
                    <a:pt x="7822" y="17466"/>
                    <a:pt x="7838" y="17973"/>
                    <a:pt x="7868" y="18367"/>
                  </a:cubicBezTo>
                  <a:cubicBezTo>
                    <a:pt x="7899" y="18759"/>
                    <a:pt x="7939" y="18955"/>
                    <a:pt x="7988" y="18955"/>
                  </a:cubicBezTo>
                  <a:cubicBezTo>
                    <a:pt x="8060" y="18955"/>
                    <a:pt x="8119" y="18599"/>
                    <a:pt x="8165" y="17886"/>
                  </a:cubicBezTo>
                  <a:cubicBezTo>
                    <a:pt x="8211" y="17167"/>
                    <a:pt x="8234" y="16244"/>
                    <a:pt x="8234" y="15111"/>
                  </a:cubicBezTo>
                  <a:lnTo>
                    <a:pt x="8234" y="14336"/>
                  </a:lnTo>
                  <a:lnTo>
                    <a:pt x="8143" y="14336"/>
                  </a:lnTo>
                  <a:cubicBezTo>
                    <a:pt x="8143" y="14336"/>
                    <a:pt x="8143" y="14336"/>
                    <a:pt x="8143" y="14336"/>
                  </a:cubicBezTo>
                  <a:close/>
                  <a:moveTo>
                    <a:pt x="7396" y="2160"/>
                  </a:moveTo>
                  <a:lnTo>
                    <a:pt x="7378" y="5270"/>
                  </a:lnTo>
                  <a:cubicBezTo>
                    <a:pt x="7373" y="5245"/>
                    <a:pt x="7366" y="5210"/>
                    <a:pt x="7357" y="5167"/>
                  </a:cubicBezTo>
                  <a:cubicBezTo>
                    <a:pt x="7229" y="4479"/>
                    <a:pt x="7128" y="4140"/>
                    <a:pt x="7055" y="4140"/>
                  </a:cubicBezTo>
                  <a:cubicBezTo>
                    <a:pt x="6903" y="4140"/>
                    <a:pt x="6782" y="4811"/>
                    <a:pt x="6690" y="6148"/>
                  </a:cubicBezTo>
                  <a:cubicBezTo>
                    <a:pt x="6599" y="7481"/>
                    <a:pt x="6554" y="9266"/>
                    <a:pt x="6554" y="11484"/>
                  </a:cubicBezTo>
                  <a:cubicBezTo>
                    <a:pt x="6554" y="13592"/>
                    <a:pt x="6601" y="15296"/>
                    <a:pt x="6695" y="16604"/>
                  </a:cubicBezTo>
                  <a:cubicBezTo>
                    <a:pt x="6789" y="17910"/>
                    <a:pt x="6913" y="18574"/>
                    <a:pt x="7067" y="18574"/>
                  </a:cubicBezTo>
                  <a:cubicBezTo>
                    <a:pt x="7119" y="18574"/>
                    <a:pt x="7196" y="18314"/>
                    <a:pt x="7300" y="17806"/>
                  </a:cubicBezTo>
                  <a:cubicBezTo>
                    <a:pt x="7336" y="17632"/>
                    <a:pt x="7364" y="17513"/>
                    <a:pt x="7382" y="17436"/>
                  </a:cubicBezTo>
                  <a:lnTo>
                    <a:pt x="7405" y="20546"/>
                  </a:lnTo>
                  <a:cubicBezTo>
                    <a:pt x="7388" y="20619"/>
                    <a:pt x="7363" y="20712"/>
                    <a:pt x="7330" y="20842"/>
                  </a:cubicBezTo>
                  <a:cubicBezTo>
                    <a:pt x="7204" y="21347"/>
                    <a:pt x="7109" y="21600"/>
                    <a:pt x="7044" y="21600"/>
                  </a:cubicBezTo>
                  <a:cubicBezTo>
                    <a:pt x="6805" y="21600"/>
                    <a:pt x="6616" y="20697"/>
                    <a:pt x="6478" y="18877"/>
                  </a:cubicBezTo>
                  <a:cubicBezTo>
                    <a:pt x="6340" y="17059"/>
                    <a:pt x="6271" y="14598"/>
                    <a:pt x="6271" y="11484"/>
                  </a:cubicBezTo>
                  <a:cubicBezTo>
                    <a:pt x="6271" y="8378"/>
                    <a:pt x="6341" y="5870"/>
                    <a:pt x="6479" y="3964"/>
                  </a:cubicBezTo>
                  <a:cubicBezTo>
                    <a:pt x="6618" y="2061"/>
                    <a:pt x="6801" y="1105"/>
                    <a:pt x="7029" y="1105"/>
                  </a:cubicBezTo>
                  <a:cubicBezTo>
                    <a:pt x="7100" y="1105"/>
                    <a:pt x="7196" y="1353"/>
                    <a:pt x="7317" y="1851"/>
                  </a:cubicBezTo>
                  <a:cubicBezTo>
                    <a:pt x="7353" y="1994"/>
                    <a:pt x="7379" y="2092"/>
                    <a:pt x="7396" y="2160"/>
                  </a:cubicBezTo>
                  <a:cubicBezTo>
                    <a:pt x="7396" y="2160"/>
                    <a:pt x="7396" y="2160"/>
                    <a:pt x="7396" y="2160"/>
                  </a:cubicBezTo>
                  <a:close/>
                  <a:moveTo>
                    <a:pt x="5374" y="2160"/>
                  </a:moveTo>
                  <a:lnTo>
                    <a:pt x="5374" y="6836"/>
                  </a:lnTo>
                  <a:lnTo>
                    <a:pt x="5619" y="6836"/>
                  </a:lnTo>
                  <a:lnTo>
                    <a:pt x="5619" y="9550"/>
                  </a:lnTo>
                  <a:lnTo>
                    <a:pt x="5374" y="9550"/>
                  </a:lnTo>
                  <a:lnTo>
                    <a:pt x="5374" y="15844"/>
                  </a:lnTo>
                  <a:cubicBezTo>
                    <a:pt x="5374" y="16918"/>
                    <a:pt x="5386" y="17684"/>
                    <a:pt x="5410" y="18149"/>
                  </a:cubicBezTo>
                  <a:cubicBezTo>
                    <a:pt x="5433" y="18619"/>
                    <a:pt x="5471" y="18852"/>
                    <a:pt x="5525" y="18852"/>
                  </a:cubicBezTo>
                  <a:cubicBezTo>
                    <a:pt x="5538" y="18852"/>
                    <a:pt x="5554" y="18832"/>
                    <a:pt x="5571" y="18789"/>
                  </a:cubicBezTo>
                  <a:cubicBezTo>
                    <a:pt x="5588" y="18744"/>
                    <a:pt x="5606" y="18681"/>
                    <a:pt x="5624" y="18599"/>
                  </a:cubicBezTo>
                  <a:lnTo>
                    <a:pt x="5628" y="21189"/>
                  </a:lnTo>
                  <a:cubicBezTo>
                    <a:pt x="5600" y="21297"/>
                    <a:pt x="5570" y="21379"/>
                    <a:pt x="5540" y="21430"/>
                  </a:cubicBezTo>
                  <a:cubicBezTo>
                    <a:pt x="5510" y="21483"/>
                    <a:pt x="5479" y="21508"/>
                    <a:pt x="5449" y="21518"/>
                  </a:cubicBezTo>
                  <a:cubicBezTo>
                    <a:pt x="5329" y="21518"/>
                    <a:pt x="5243" y="21101"/>
                    <a:pt x="5191" y="20257"/>
                  </a:cubicBezTo>
                  <a:cubicBezTo>
                    <a:pt x="5139" y="19422"/>
                    <a:pt x="5113" y="18026"/>
                    <a:pt x="5113" y="16067"/>
                  </a:cubicBezTo>
                  <a:lnTo>
                    <a:pt x="5113" y="9550"/>
                  </a:lnTo>
                  <a:lnTo>
                    <a:pt x="4912" y="9550"/>
                  </a:lnTo>
                  <a:lnTo>
                    <a:pt x="4912" y="6836"/>
                  </a:lnTo>
                  <a:lnTo>
                    <a:pt x="5124" y="6836"/>
                  </a:lnTo>
                  <a:lnTo>
                    <a:pt x="5124" y="3349"/>
                  </a:lnTo>
                  <a:lnTo>
                    <a:pt x="5374" y="2160"/>
                  </a:lnTo>
                  <a:cubicBezTo>
                    <a:pt x="5374" y="2160"/>
                    <a:pt x="5374" y="2160"/>
                    <a:pt x="5374" y="2160"/>
                  </a:cubicBezTo>
                  <a:close/>
                  <a:moveTo>
                    <a:pt x="4732" y="7281"/>
                  </a:moveTo>
                  <a:lnTo>
                    <a:pt x="4712" y="10005"/>
                  </a:lnTo>
                  <a:cubicBezTo>
                    <a:pt x="4667" y="9674"/>
                    <a:pt x="4623" y="9424"/>
                    <a:pt x="4579" y="9262"/>
                  </a:cubicBezTo>
                  <a:cubicBezTo>
                    <a:pt x="4536" y="9096"/>
                    <a:pt x="4492" y="9013"/>
                    <a:pt x="4449" y="9013"/>
                  </a:cubicBezTo>
                  <a:cubicBezTo>
                    <a:pt x="4403" y="9013"/>
                    <a:pt x="4367" y="9126"/>
                    <a:pt x="4342" y="9349"/>
                  </a:cubicBezTo>
                  <a:cubicBezTo>
                    <a:pt x="4317" y="9576"/>
                    <a:pt x="4304" y="9897"/>
                    <a:pt x="4304" y="10325"/>
                  </a:cubicBezTo>
                  <a:cubicBezTo>
                    <a:pt x="4304" y="10962"/>
                    <a:pt x="4357" y="11611"/>
                    <a:pt x="4463" y="12274"/>
                  </a:cubicBezTo>
                  <a:cubicBezTo>
                    <a:pt x="4475" y="12352"/>
                    <a:pt x="4484" y="12407"/>
                    <a:pt x="4489" y="12440"/>
                  </a:cubicBezTo>
                  <a:cubicBezTo>
                    <a:pt x="4598" y="13126"/>
                    <a:pt x="4673" y="13793"/>
                    <a:pt x="4714" y="14453"/>
                  </a:cubicBezTo>
                  <a:cubicBezTo>
                    <a:pt x="4755" y="15116"/>
                    <a:pt x="4776" y="15933"/>
                    <a:pt x="4776" y="16899"/>
                  </a:cubicBezTo>
                  <a:cubicBezTo>
                    <a:pt x="4776" y="18261"/>
                    <a:pt x="4737" y="19344"/>
                    <a:pt x="4660" y="20145"/>
                  </a:cubicBezTo>
                  <a:cubicBezTo>
                    <a:pt x="4584" y="20941"/>
                    <a:pt x="4479" y="21337"/>
                    <a:pt x="4346" y="21337"/>
                  </a:cubicBezTo>
                  <a:cubicBezTo>
                    <a:pt x="4290" y="21337"/>
                    <a:pt x="4236" y="21276"/>
                    <a:pt x="4182" y="21146"/>
                  </a:cubicBezTo>
                  <a:cubicBezTo>
                    <a:pt x="4129" y="21028"/>
                    <a:pt x="4079" y="20847"/>
                    <a:pt x="4032" y="20609"/>
                  </a:cubicBezTo>
                  <a:lnTo>
                    <a:pt x="4046" y="17768"/>
                  </a:lnTo>
                  <a:cubicBezTo>
                    <a:pt x="4094" y="18109"/>
                    <a:pt x="4144" y="18367"/>
                    <a:pt x="4194" y="18538"/>
                  </a:cubicBezTo>
                  <a:cubicBezTo>
                    <a:pt x="4245" y="18709"/>
                    <a:pt x="4295" y="18794"/>
                    <a:pt x="4344" y="18794"/>
                  </a:cubicBezTo>
                  <a:cubicBezTo>
                    <a:pt x="4395" y="18794"/>
                    <a:pt x="4435" y="18671"/>
                    <a:pt x="4464" y="18422"/>
                  </a:cubicBezTo>
                  <a:cubicBezTo>
                    <a:pt x="4492" y="18187"/>
                    <a:pt x="4506" y="17845"/>
                    <a:pt x="4506" y="17411"/>
                  </a:cubicBezTo>
                  <a:cubicBezTo>
                    <a:pt x="4506" y="16703"/>
                    <a:pt x="4439" y="15870"/>
                    <a:pt x="4305" y="14920"/>
                  </a:cubicBezTo>
                  <a:lnTo>
                    <a:pt x="4300" y="14878"/>
                  </a:lnTo>
                  <a:cubicBezTo>
                    <a:pt x="4200" y="14170"/>
                    <a:pt x="4132" y="13529"/>
                    <a:pt x="4097" y="12925"/>
                  </a:cubicBezTo>
                  <a:cubicBezTo>
                    <a:pt x="4062" y="12325"/>
                    <a:pt x="4044" y="11596"/>
                    <a:pt x="4044" y="10738"/>
                  </a:cubicBezTo>
                  <a:cubicBezTo>
                    <a:pt x="4044" y="9477"/>
                    <a:pt x="4082" y="8448"/>
                    <a:pt x="4157" y="7653"/>
                  </a:cubicBezTo>
                  <a:cubicBezTo>
                    <a:pt x="4232" y="6861"/>
                    <a:pt x="4331" y="6465"/>
                    <a:pt x="4453" y="6465"/>
                  </a:cubicBezTo>
                  <a:cubicBezTo>
                    <a:pt x="4486" y="6465"/>
                    <a:pt x="4522" y="6523"/>
                    <a:pt x="4562" y="6631"/>
                  </a:cubicBezTo>
                  <a:cubicBezTo>
                    <a:pt x="4602" y="6743"/>
                    <a:pt x="4658" y="6955"/>
                    <a:pt x="4732" y="7281"/>
                  </a:cubicBezTo>
                  <a:cubicBezTo>
                    <a:pt x="4732" y="7281"/>
                    <a:pt x="4732" y="7281"/>
                    <a:pt x="4732" y="7281"/>
                  </a:cubicBezTo>
                  <a:close/>
                  <a:moveTo>
                    <a:pt x="3622" y="12733"/>
                  </a:moveTo>
                  <a:cubicBezTo>
                    <a:pt x="3615" y="11514"/>
                    <a:pt x="3591" y="10567"/>
                    <a:pt x="3550" y="9891"/>
                  </a:cubicBezTo>
                  <a:cubicBezTo>
                    <a:pt x="3509" y="9214"/>
                    <a:pt x="3456" y="8873"/>
                    <a:pt x="3390" y="8873"/>
                  </a:cubicBezTo>
                  <a:cubicBezTo>
                    <a:pt x="3323" y="8873"/>
                    <a:pt x="3268" y="9214"/>
                    <a:pt x="3224" y="9891"/>
                  </a:cubicBezTo>
                  <a:cubicBezTo>
                    <a:pt x="3181" y="10567"/>
                    <a:pt x="3154" y="11514"/>
                    <a:pt x="3144" y="12733"/>
                  </a:cubicBezTo>
                  <a:lnTo>
                    <a:pt x="3622" y="12733"/>
                  </a:lnTo>
                  <a:cubicBezTo>
                    <a:pt x="3622" y="12733"/>
                    <a:pt x="3622" y="12733"/>
                    <a:pt x="3622" y="12733"/>
                  </a:cubicBezTo>
                  <a:close/>
                  <a:moveTo>
                    <a:pt x="3858" y="13865"/>
                  </a:moveTo>
                  <a:lnTo>
                    <a:pt x="3858" y="15028"/>
                  </a:lnTo>
                  <a:lnTo>
                    <a:pt x="3144" y="15028"/>
                  </a:lnTo>
                  <a:cubicBezTo>
                    <a:pt x="3151" y="16238"/>
                    <a:pt x="3184" y="17188"/>
                    <a:pt x="3243" y="17886"/>
                  </a:cubicBezTo>
                  <a:cubicBezTo>
                    <a:pt x="3302" y="18578"/>
                    <a:pt x="3380" y="18930"/>
                    <a:pt x="3476" y="18930"/>
                  </a:cubicBezTo>
                  <a:cubicBezTo>
                    <a:pt x="3529" y="18930"/>
                    <a:pt x="3580" y="18842"/>
                    <a:pt x="3630" y="18666"/>
                  </a:cubicBezTo>
                  <a:cubicBezTo>
                    <a:pt x="3679" y="18490"/>
                    <a:pt x="3727" y="18232"/>
                    <a:pt x="3774" y="17880"/>
                  </a:cubicBezTo>
                  <a:lnTo>
                    <a:pt x="3774" y="20717"/>
                  </a:lnTo>
                  <a:cubicBezTo>
                    <a:pt x="3724" y="21000"/>
                    <a:pt x="3671" y="21214"/>
                    <a:pt x="3614" y="21365"/>
                  </a:cubicBezTo>
                  <a:cubicBezTo>
                    <a:pt x="3556" y="21502"/>
                    <a:pt x="3495" y="21576"/>
                    <a:pt x="3430" y="21576"/>
                  </a:cubicBezTo>
                  <a:cubicBezTo>
                    <a:pt x="3261" y="21576"/>
                    <a:pt x="3128" y="20888"/>
                    <a:pt x="3033" y="19502"/>
                  </a:cubicBezTo>
                  <a:cubicBezTo>
                    <a:pt x="2938" y="18128"/>
                    <a:pt x="2890" y="16211"/>
                    <a:pt x="2890" y="13773"/>
                  </a:cubicBezTo>
                  <a:cubicBezTo>
                    <a:pt x="2890" y="11596"/>
                    <a:pt x="2936" y="9829"/>
                    <a:pt x="3029" y="8486"/>
                  </a:cubicBezTo>
                  <a:cubicBezTo>
                    <a:pt x="3122" y="7143"/>
                    <a:pt x="3243" y="6465"/>
                    <a:pt x="3392" y="6465"/>
                  </a:cubicBezTo>
                  <a:cubicBezTo>
                    <a:pt x="3539" y="6465"/>
                    <a:pt x="3653" y="7110"/>
                    <a:pt x="3735" y="8408"/>
                  </a:cubicBezTo>
                  <a:cubicBezTo>
                    <a:pt x="3817" y="9707"/>
                    <a:pt x="3858" y="11523"/>
                    <a:pt x="3858" y="13865"/>
                  </a:cubicBezTo>
                  <a:cubicBezTo>
                    <a:pt x="3858" y="13865"/>
                    <a:pt x="3858" y="13865"/>
                    <a:pt x="3858" y="13865"/>
                  </a:cubicBezTo>
                  <a:close/>
                  <a:moveTo>
                    <a:pt x="1751" y="6836"/>
                  </a:moveTo>
                  <a:lnTo>
                    <a:pt x="2030" y="6836"/>
                  </a:lnTo>
                  <a:lnTo>
                    <a:pt x="2272" y="17880"/>
                  </a:lnTo>
                  <a:lnTo>
                    <a:pt x="2520" y="6836"/>
                  </a:lnTo>
                  <a:lnTo>
                    <a:pt x="2780" y="6836"/>
                  </a:lnTo>
                  <a:lnTo>
                    <a:pt x="2412" y="21205"/>
                  </a:lnTo>
                  <a:lnTo>
                    <a:pt x="2112" y="21205"/>
                  </a:lnTo>
                  <a:lnTo>
                    <a:pt x="1751" y="6836"/>
                  </a:lnTo>
                  <a:cubicBezTo>
                    <a:pt x="1751" y="6836"/>
                    <a:pt x="1751" y="6836"/>
                    <a:pt x="1751" y="6836"/>
                  </a:cubicBezTo>
                  <a:close/>
                  <a:moveTo>
                    <a:pt x="1568" y="12646"/>
                  </a:moveTo>
                  <a:lnTo>
                    <a:pt x="1568" y="21205"/>
                  </a:lnTo>
                  <a:lnTo>
                    <a:pt x="1305" y="21205"/>
                  </a:lnTo>
                  <a:lnTo>
                    <a:pt x="1305" y="13437"/>
                  </a:lnTo>
                  <a:cubicBezTo>
                    <a:pt x="1305" y="12108"/>
                    <a:pt x="1290" y="11131"/>
                    <a:pt x="1257" y="10501"/>
                  </a:cubicBezTo>
                  <a:cubicBezTo>
                    <a:pt x="1225" y="9864"/>
                    <a:pt x="1175" y="9550"/>
                    <a:pt x="1106" y="9550"/>
                  </a:cubicBezTo>
                  <a:cubicBezTo>
                    <a:pt x="1033" y="9550"/>
                    <a:pt x="975" y="9952"/>
                    <a:pt x="932" y="10761"/>
                  </a:cubicBezTo>
                  <a:cubicBezTo>
                    <a:pt x="889" y="11566"/>
                    <a:pt x="868" y="12665"/>
                    <a:pt x="868" y="14057"/>
                  </a:cubicBezTo>
                  <a:lnTo>
                    <a:pt x="868" y="21205"/>
                  </a:lnTo>
                  <a:lnTo>
                    <a:pt x="608" y="21205"/>
                  </a:lnTo>
                  <a:lnTo>
                    <a:pt x="608" y="6836"/>
                  </a:lnTo>
                  <a:lnTo>
                    <a:pt x="845" y="6836"/>
                  </a:lnTo>
                  <a:lnTo>
                    <a:pt x="845" y="9442"/>
                  </a:lnTo>
                  <a:cubicBezTo>
                    <a:pt x="884" y="8466"/>
                    <a:pt x="934" y="7720"/>
                    <a:pt x="994" y="7217"/>
                  </a:cubicBezTo>
                  <a:cubicBezTo>
                    <a:pt x="1055" y="6713"/>
                    <a:pt x="1126" y="6465"/>
                    <a:pt x="1206" y="6465"/>
                  </a:cubicBezTo>
                  <a:cubicBezTo>
                    <a:pt x="1325" y="6465"/>
                    <a:pt x="1415" y="6988"/>
                    <a:pt x="1477" y="8032"/>
                  </a:cubicBezTo>
                  <a:cubicBezTo>
                    <a:pt x="1538" y="9078"/>
                    <a:pt x="1568" y="10619"/>
                    <a:pt x="1568" y="12646"/>
                  </a:cubicBezTo>
                  <a:cubicBezTo>
                    <a:pt x="1568" y="12646"/>
                    <a:pt x="1568" y="12646"/>
                    <a:pt x="1568" y="12646"/>
                  </a:cubicBezTo>
                  <a:close/>
                  <a:moveTo>
                    <a:pt x="0" y="1534"/>
                  </a:moveTo>
                  <a:lnTo>
                    <a:pt x="273" y="1534"/>
                  </a:lnTo>
                  <a:lnTo>
                    <a:pt x="273" y="21205"/>
                  </a:lnTo>
                  <a:lnTo>
                    <a:pt x="0" y="21205"/>
                  </a:lnTo>
                  <a:lnTo>
                    <a:pt x="0" y="1534"/>
                  </a:lnTo>
                  <a:cubicBezTo>
                    <a:pt x="0" y="1534"/>
                    <a:pt x="0" y="1534"/>
                    <a:pt x="0" y="1534"/>
                  </a:cubicBezTo>
                  <a:close/>
                </a:path>
              </a:pathLst>
            </a:custGeom>
            <a:solidFill>
              <a:srgbClr val="211E1E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6" name="Shape 56"/>
            <p:cNvSpPr/>
            <p:nvPr/>
          </p:nvSpPr>
          <p:spPr>
            <a:xfrm>
              <a:off x="4582540" y="1448082"/>
              <a:ext cx="679819" cy="752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3" y="0"/>
                  </a:moveTo>
                  <a:lnTo>
                    <a:pt x="0" y="21600"/>
                  </a:lnTo>
                  <a:lnTo>
                    <a:pt x="21600" y="21600"/>
                  </a:lnTo>
                  <a:cubicBezTo>
                    <a:pt x="21600" y="21600"/>
                    <a:pt x="11013" y="0"/>
                    <a:pt x="11013" y="0"/>
                  </a:cubicBezTo>
                  <a:close/>
                </a:path>
              </a:pathLst>
            </a:custGeom>
            <a:solidFill>
              <a:srgbClr val="EB1E29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7" name="Shape 57"/>
            <p:cNvSpPr/>
            <p:nvPr/>
          </p:nvSpPr>
          <p:spPr>
            <a:xfrm>
              <a:off x="3556051" y="36660"/>
              <a:ext cx="2758314" cy="2163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78" y="21600"/>
                  </a:moveTo>
                  <a:lnTo>
                    <a:pt x="0" y="21600"/>
                  </a:lnTo>
                  <a:lnTo>
                    <a:pt x="8143" y="0"/>
                  </a:lnTo>
                  <a:lnTo>
                    <a:pt x="13511" y="0"/>
                  </a:lnTo>
                  <a:lnTo>
                    <a:pt x="21600" y="21600"/>
                  </a:lnTo>
                  <a:lnTo>
                    <a:pt x="16669" y="21600"/>
                  </a:lnTo>
                  <a:lnTo>
                    <a:pt x="10890" y="4959"/>
                  </a:lnTo>
                  <a:cubicBezTo>
                    <a:pt x="10890" y="4959"/>
                    <a:pt x="4878" y="21600"/>
                    <a:pt x="4878" y="21600"/>
                  </a:cubicBezTo>
                  <a:close/>
                </a:path>
              </a:pathLst>
            </a:custGeom>
            <a:solidFill>
              <a:srgbClr val="EB1E29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8" name="Shape 58"/>
            <p:cNvSpPr/>
            <p:nvPr/>
          </p:nvSpPr>
          <p:spPr>
            <a:xfrm>
              <a:off x="1942997" y="0"/>
              <a:ext cx="2190854" cy="2248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08" y="1197"/>
                  </a:moveTo>
                  <a:lnTo>
                    <a:pt x="20944" y="5751"/>
                  </a:lnTo>
                  <a:lnTo>
                    <a:pt x="20089" y="5498"/>
                  </a:lnTo>
                  <a:cubicBezTo>
                    <a:pt x="19971" y="5463"/>
                    <a:pt x="19852" y="5426"/>
                    <a:pt x="19727" y="5392"/>
                  </a:cubicBezTo>
                  <a:cubicBezTo>
                    <a:pt x="18193" y="4937"/>
                    <a:pt x="16214" y="4413"/>
                    <a:pt x="14601" y="4413"/>
                  </a:cubicBezTo>
                  <a:cubicBezTo>
                    <a:pt x="12454" y="4413"/>
                    <a:pt x="10297" y="4850"/>
                    <a:pt x="8613" y="6223"/>
                  </a:cubicBezTo>
                  <a:cubicBezTo>
                    <a:pt x="7114" y="7448"/>
                    <a:pt x="6459" y="9033"/>
                    <a:pt x="6459" y="10928"/>
                  </a:cubicBezTo>
                  <a:cubicBezTo>
                    <a:pt x="6459" y="12782"/>
                    <a:pt x="7186" y="14255"/>
                    <a:pt x="8674" y="15408"/>
                  </a:cubicBezTo>
                  <a:cubicBezTo>
                    <a:pt x="10421" y="16757"/>
                    <a:pt x="12624" y="17187"/>
                    <a:pt x="14809" y="17187"/>
                  </a:cubicBezTo>
                  <a:cubicBezTo>
                    <a:pt x="16004" y="17187"/>
                    <a:pt x="17580" y="16776"/>
                    <a:pt x="18727" y="16465"/>
                  </a:cubicBezTo>
                  <a:cubicBezTo>
                    <a:pt x="19218" y="16333"/>
                    <a:pt x="19711" y="16204"/>
                    <a:pt x="20206" y="16091"/>
                  </a:cubicBezTo>
                  <a:lnTo>
                    <a:pt x="20994" y="15910"/>
                  </a:lnTo>
                  <a:lnTo>
                    <a:pt x="21600" y="20405"/>
                  </a:lnTo>
                  <a:lnTo>
                    <a:pt x="20945" y="20547"/>
                  </a:lnTo>
                  <a:cubicBezTo>
                    <a:pt x="20501" y="20642"/>
                    <a:pt x="20058" y="20736"/>
                    <a:pt x="19617" y="20834"/>
                  </a:cubicBezTo>
                  <a:cubicBezTo>
                    <a:pt x="18002" y="21196"/>
                    <a:pt x="16058" y="21600"/>
                    <a:pt x="14396" y="21600"/>
                  </a:cubicBezTo>
                  <a:cubicBezTo>
                    <a:pt x="10755" y="21600"/>
                    <a:pt x="6926" y="20955"/>
                    <a:pt x="3952" y="18775"/>
                  </a:cubicBezTo>
                  <a:cubicBezTo>
                    <a:pt x="1290" y="16821"/>
                    <a:pt x="0" y="14167"/>
                    <a:pt x="0" y="10928"/>
                  </a:cubicBezTo>
                  <a:cubicBezTo>
                    <a:pt x="0" y="7665"/>
                    <a:pt x="1317" y="4983"/>
                    <a:pt x="3952" y="2965"/>
                  </a:cubicBezTo>
                  <a:cubicBezTo>
                    <a:pt x="6861" y="737"/>
                    <a:pt x="10506" y="0"/>
                    <a:pt x="14137" y="0"/>
                  </a:cubicBezTo>
                  <a:cubicBezTo>
                    <a:pt x="15842" y="0"/>
                    <a:pt x="17739" y="375"/>
                    <a:pt x="19392" y="752"/>
                  </a:cubicBezTo>
                  <a:cubicBezTo>
                    <a:pt x="19855" y="853"/>
                    <a:pt x="20317" y="951"/>
                    <a:pt x="20780" y="1055"/>
                  </a:cubicBezTo>
                  <a:cubicBezTo>
                    <a:pt x="20780" y="1055"/>
                    <a:pt x="21408" y="1197"/>
                    <a:pt x="21408" y="1197"/>
                  </a:cubicBezTo>
                  <a:close/>
                </a:path>
              </a:pathLst>
            </a:custGeom>
            <a:solidFill>
              <a:srgbClr val="EB1E29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9" name="Shape 59"/>
            <p:cNvSpPr/>
            <p:nvPr/>
          </p:nvSpPr>
          <p:spPr>
            <a:xfrm>
              <a:off x="1191460" y="36660"/>
              <a:ext cx="638934" cy="2163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226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9055"/>
                  </a:lnTo>
                  <a:cubicBezTo>
                    <a:pt x="0" y="9055"/>
                    <a:pt x="21600" y="5226"/>
                    <a:pt x="21600" y="5226"/>
                  </a:cubicBezTo>
                  <a:close/>
                  <a:moveTo>
                    <a:pt x="0" y="0"/>
                  </a:moveTo>
                  <a:lnTo>
                    <a:pt x="21600" y="0"/>
                  </a:lnTo>
                  <a:lnTo>
                    <a:pt x="21600" y="2172"/>
                  </a:lnTo>
                  <a:lnTo>
                    <a:pt x="0" y="2172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B1E29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0" name="Shape 60"/>
            <p:cNvSpPr/>
            <p:nvPr/>
          </p:nvSpPr>
          <p:spPr>
            <a:xfrm>
              <a:off x="1191460" y="36660"/>
              <a:ext cx="1208037" cy="725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B1E29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0" y="-12700"/>
            <a:ext cx="12128500" cy="1498600"/>
          </a:xfrm>
        </p:spPr>
        <p:txBody>
          <a:bodyPr/>
          <a:lstStyle/>
          <a:p>
            <a:r>
              <a:rPr lang="en-CA" dirty="0" smtClean="0"/>
              <a:t>Table of Content</a:t>
            </a:r>
            <a:br>
              <a:rPr lang="en-CA" dirty="0" smtClean="0"/>
            </a:br>
            <a:r>
              <a:rPr lang="zh-CN" altLang="en-US" dirty="0" smtClean="0"/>
              <a:t>目录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About Invest Canada </a:t>
            </a:r>
            <a:r>
              <a:rPr lang="en-CA" altLang="zh-CN" dirty="0" smtClean="0"/>
              <a:t>Alliance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/>
              <a:t>投资加拿大协会简介</a:t>
            </a:r>
            <a:endParaRPr lang="en-US" altLang="zh-CN" dirty="0" smtClean="0"/>
          </a:p>
          <a:p>
            <a:r>
              <a:rPr lang="en-CA" altLang="zh-CN" dirty="0" smtClean="0"/>
              <a:t>Our FDI Attraction Strategy</a:t>
            </a:r>
            <a:r>
              <a:rPr lang="en-CA" altLang="zh-CN" dirty="0"/>
              <a:t/>
            </a:r>
            <a:br>
              <a:rPr lang="en-CA" altLang="zh-CN" dirty="0"/>
            </a:br>
            <a:r>
              <a:rPr lang="zh-CN" altLang="en-US" dirty="0" smtClean="0"/>
              <a:t>我们的招商策略</a:t>
            </a:r>
            <a:endParaRPr lang="en-US" altLang="zh-CN" dirty="0"/>
          </a:p>
          <a:p>
            <a:r>
              <a:rPr lang="en-US" altLang="zh-CN" dirty="0" smtClean="0"/>
              <a:t>Investment Promotions Partnerships</a:t>
            </a:r>
            <a:br>
              <a:rPr lang="en-US" altLang="zh-CN" dirty="0" smtClean="0"/>
            </a:br>
            <a:r>
              <a:rPr lang="zh-CN" altLang="en-US" dirty="0"/>
              <a:t>协会</a:t>
            </a:r>
            <a:r>
              <a:rPr lang="zh-CN" altLang="en-US" dirty="0" smtClean="0"/>
              <a:t>招商平台</a:t>
            </a:r>
            <a:endParaRPr lang="en-US" altLang="zh-CN" dirty="0" smtClean="0"/>
          </a:p>
          <a:p>
            <a:r>
              <a:rPr lang="en-US" altLang="zh-CN" dirty="0" smtClean="0"/>
              <a:t>Services for Chinese Companies</a:t>
            </a:r>
            <a:br>
              <a:rPr lang="en-US" altLang="zh-CN" dirty="0" smtClean="0"/>
            </a:br>
            <a:r>
              <a:rPr lang="zh-CN" altLang="en-US" dirty="0"/>
              <a:t>招商落地服务</a:t>
            </a:r>
            <a:endParaRPr lang="en-US" altLang="zh-CN" dirty="0" smtClean="0"/>
          </a:p>
          <a:p>
            <a:r>
              <a:rPr lang="en-US" altLang="zh-CN" dirty="0" smtClean="0"/>
              <a:t>Industry Focused Business Parks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zh-CN" altLang="en-US" dirty="0" smtClean="0"/>
              <a:t>产业园区的建设</a:t>
            </a:r>
            <a:endParaRPr lang="en-US" altLang="zh-CN" dirty="0" smtClean="0"/>
          </a:p>
          <a:p>
            <a:r>
              <a:rPr lang="en-US" dirty="0" smtClean="0"/>
              <a:t>Open Discussion</a:t>
            </a:r>
            <a:br>
              <a:rPr lang="en-US" dirty="0" smtClean="0"/>
            </a:br>
            <a:r>
              <a:rPr lang="zh-CN" altLang="en-US" dirty="0" smtClean="0"/>
              <a:t>开放讨论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71534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zh-CN" dirty="0" smtClean="0"/>
              <a:t>About Invest Canada Alliance</a:t>
            </a:r>
            <a:br>
              <a:rPr lang="en-CA" altLang="zh-CN" dirty="0" smtClean="0"/>
            </a:br>
            <a:r>
              <a:rPr lang="zh-CN" altLang="en-US" dirty="0" smtClean="0"/>
              <a:t>关于</a:t>
            </a:r>
            <a:r>
              <a:rPr lang="zh-CN" altLang="en-US" dirty="0"/>
              <a:t>投资加拿大协会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88" y="1844470"/>
            <a:ext cx="12128500" cy="6343904"/>
          </a:xfrm>
        </p:spPr>
        <p:txBody>
          <a:bodyPr/>
          <a:lstStyle/>
          <a:p>
            <a:r>
              <a:rPr lang="en-CA" altLang="zh-CN" dirty="0" smtClean="0"/>
              <a:t>Not for </a:t>
            </a:r>
            <a:r>
              <a:rPr lang="en-CA" altLang="zh-CN" dirty="0"/>
              <a:t>p</a:t>
            </a:r>
            <a:r>
              <a:rPr lang="en-CA" altLang="zh-CN" dirty="0" smtClean="0"/>
              <a:t>rofit organization</a:t>
            </a:r>
            <a:br>
              <a:rPr lang="en-CA" altLang="zh-CN" dirty="0" smtClean="0"/>
            </a:br>
            <a:r>
              <a:rPr lang="zh-CN" altLang="en-US" dirty="0" smtClean="0"/>
              <a:t>非</a:t>
            </a:r>
            <a:r>
              <a:rPr lang="zh-CN" altLang="en-US" dirty="0"/>
              <a:t>盈利组织</a:t>
            </a:r>
            <a:endParaRPr lang="en-CA" altLang="en-US" dirty="0"/>
          </a:p>
          <a:p>
            <a:r>
              <a:rPr lang="en-CA" altLang="zh-CN" dirty="0" smtClean="0"/>
              <a:t>Mission</a:t>
            </a:r>
            <a:br>
              <a:rPr lang="en-CA" altLang="zh-CN" dirty="0" smtClean="0"/>
            </a:br>
            <a:r>
              <a:rPr lang="zh-CN" altLang="en-US" dirty="0" smtClean="0"/>
              <a:t>宗旨</a:t>
            </a:r>
            <a:endParaRPr lang="en-CA" altLang="zh-CN" dirty="0" smtClean="0"/>
          </a:p>
          <a:p>
            <a:pPr lvl="1"/>
            <a:r>
              <a:rPr lang="en-CA" altLang="zh-CN" dirty="0" smtClean="0"/>
              <a:t>Working with all three levels of Canadian governments and Chinese investment promotion agencies to attract Chinese FDI to Ontario, Canada</a:t>
            </a:r>
            <a:br>
              <a:rPr lang="en-CA" altLang="zh-CN" dirty="0" smtClean="0"/>
            </a:br>
            <a:r>
              <a:rPr lang="zh-CN" altLang="en-US" dirty="0" smtClean="0"/>
              <a:t>与联邦政府、安省及市</a:t>
            </a:r>
            <a:r>
              <a:rPr lang="zh-CN" altLang="en-US" dirty="0"/>
              <a:t>级政府深入合作，配合安大略省政府及中国海外投资促进机构，吸引中国企业来安大略省投资</a:t>
            </a:r>
            <a:r>
              <a:rPr lang="zh-CN" altLang="en-US" dirty="0" smtClean="0"/>
              <a:t>。</a:t>
            </a:r>
            <a:endParaRPr lang="en-CA" altLang="zh-CN" dirty="0" smtClean="0"/>
          </a:p>
          <a:p>
            <a:pPr lvl="1"/>
            <a:r>
              <a:rPr lang="en-CA" altLang="zh-CN" dirty="0" smtClean="0"/>
              <a:t>Provide tailor-made full range services to Chinese companies</a:t>
            </a:r>
            <a:r>
              <a:rPr lang="en-CA" altLang="zh-CN" dirty="0"/>
              <a:t/>
            </a:r>
            <a:br>
              <a:rPr lang="en-CA" altLang="zh-CN" dirty="0"/>
            </a:br>
            <a:r>
              <a:rPr lang="zh-CN" altLang="en-US" dirty="0" smtClean="0"/>
              <a:t>为</a:t>
            </a:r>
            <a:r>
              <a:rPr lang="zh-CN" altLang="en-US" dirty="0"/>
              <a:t>中国企业</a:t>
            </a:r>
            <a:r>
              <a:rPr lang="zh-CN" altLang="en-US" dirty="0" smtClean="0"/>
              <a:t>提供</a:t>
            </a:r>
            <a:r>
              <a:rPr lang="zh-CN" altLang="en-US" dirty="0"/>
              <a:t>量</a:t>
            </a:r>
            <a:r>
              <a:rPr lang="zh-CN" altLang="en-US" dirty="0" smtClean="0"/>
              <a:t>身定制的全方位</a:t>
            </a:r>
            <a:r>
              <a:rPr lang="zh-CN" altLang="en-US" dirty="0"/>
              <a:t>的一条龙落地</a:t>
            </a:r>
            <a:r>
              <a:rPr lang="zh-CN" altLang="en-US" dirty="0" smtClean="0"/>
              <a:t>服务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638" y="6612646"/>
            <a:ext cx="3606800" cy="20198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79" y="6612646"/>
            <a:ext cx="3442872" cy="2019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625" y="6612646"/>
            <a:ext cx="4067175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5917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Opportunity</a:t>
            </a:r>
            <a:br>
              <a:rPr lang="en-CA" dirty="0" smtClean="0"/>
            </a:br>
            <a:r>
              <a:rPr lang="zh-CN" altLang="en-US" dirty="0" smtClean="0"/>
              <a:t>机遇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en-CA" dirty="0" smtClean="0"/>
              <a:t>China is going through an economic shift</a:t>
            </a:r>
            <a:br>
              <a:rPr lang="en-CA" dirty="0" smtClean="0"/>
            </a:br>
            <a:r>
              <a:rPr lang="zh-CN" altLang="en-US" dirty="0" smtClean="0"/>
              <a:t>中国经济正在转型</a:t>
            </a:r>
            <a:endParaRPr lang="en-CA" dirty="0" smtClean="0"/>
          </a:p>
          <a:p>
            <a:pPr>
              <a:spcBef>
                <a:spcPts val="1800"/>
              </a:spcBef>
            </a:pPr>
            <a:r>
              <a:rPr lang="en-CA" dirty="0" smtClean="0"/>
              <a:t>China’s outflow FDI has increased to </a:t>
            </a:r>
            <a:r>
              <a:rPr lang="en-CA" dirty="0"/>
              <a:t>$90.17 </a:t>
            </a:r>
            <a:r>
              <a:rPr lang="en-CA" dirty="0" smtClean="0"/>
              <a:t>billion in 2013 from $0.98 billion in 2002</a:t>
            </a:r>
            <a:br>
              <a:rPr lang="en-CA" dirty="0" smtClean="0"/>
            </a:br>
            <a:r>
              <a:rPr lang="zh-CN" altLang="en-US" dirty="0" smtClean="0"/>
              <a:t>中国对外投资从</a:t>
            </a:r>
            <a:r>
              <a:rPr lang="en-US" altLang="zh-CN" dirty="0" smtClean="0"/>
              <a:t>2002</a:t>
            </a:r>
            <a:r>
              <a:rPr lang="zh-CN" altLang="en-US" dirty="0" smtClean="0"/>
              <a:t>年</a:t>
            </a:r>
            <a:r>
              <a:rPr lang="en-US" altLang="zh-CN" dirty="0" smtClean="0"/>
              <a:t>9</a:t>
            </a:r>
            <a:r>
              <a:rPr lang="zh-CN" altLang="en-US" dirty="0" smtClean="0"/>
              <a:t>亿</a:t>
            </a:r>
            <a:r>
              <a:rPr lang="en-US" altLang="zh-CN" dirty="0" smtClean="0"/>
              <a:t>8</a:t>
            </a:r>
            <a:r>
              <a:rPr lang="zh-CN" altLang="en-US" dirty="0" smtClean="0"/>
              <a:t>千万</a:t>
            </a:r>
            <a:r>
              <a:rPr lang="zh-CN" altLang="en-US" dirty="0"/>
              <a:t>美金</a:t>
            </a:r>
            <a:r>
              <a:rPr lang="zh-CN" altLang="en-US" dirty="0" smtClean="0"/>
              <a:t>增长至</a:t>
            </a:r>
            <a:r>
              <a:rPr lang="en-US" altLang="zh-CN" dirty="0" smtClean="0"/>
              <a:t>2013</a:t>
            </a:r>
            <a:r>
              <a:rPr lang="zh-CN" altLang="en-US" dirty="0" smtClean="0"/>
              <a:t>年</a:t>
            </a:r>
            <a:r>
              <a:rPr lang="en-US" altLang="zh-CN" dirty="0" smtClean="0"/>
              <a:t>900</a:t>
            </a:r>
            <a:r>
              <a:rPr lang="zh-CN" altLang="en-US" dirty="0" smtClean="0"/>
              <a:t>亿</a:t>
            </a:r>
            <a:r>
              <a:rPr lang="en-US" altLang="zh-CN" dirty="0" smtClean="0"/>
              <a:t>2</a:t>
            </a:r>
            <a:r>
              <a:rPr lang="zh-CN" altLang="en-US" dirty="0" smtClean="0"/>
              <a:t>千万</a:t>
            </a:r>
            <a:endParaRPr lang="en-CA" dirty="0" smtClean="0"/>
          </a:p>
          <a:p>
            <a:pPr>
              <a:spcBef>
                <a:spcPts val="1800"/>
              </a:spcBef>
            </a:pPr>
            <a:r>
              <a:rPr lang="en-CA" dirty="0" smtClean="0"/>
              <a:t>China government is actively encouraging companies to “Go out”</a:t>
            </a:r>
            <a:br>
              <a:rPr lang="en-CA" dirty="0" smtClean="0"/>
            </a:br>
            <a:r>
              <a:rPr lang="zh-CN" altLang="en-US" dirty="0" smtClean="0"/>
              <a:t>中国政府鼓励中国公司“走出去”</a:t>
            </a:r>
            <a:endParaRPr lang="en-CA" dirty="0" smtClean="0"/>
          </a:p>
          <a:p>
            <a:pPr>
              <a:spcBef>
                <a:spcPts val="1800"/>
              </a:spcBef>
            </a:pPr>
            <a:r>
              <a:rPr lang="en-CA" dirty="0" smtClean="0"/>
              <a:t>More and more Chinese companies can compete in North American market</a:t>
            </a:r>
            <a:br>
              <a:rPr lang="en-CA" dirty="0" smtClean="0"/>
            </a:br>
            <a:r>
              <a:rPr lang="zh-CN" altLang="en-US" dirty="0" smtClean="0"/>
              <a:t>越来越多的中国企业有实力到北美投资</a:t>
            </a:r>
            <a:endParaRPr lang="en-CA" dirty="0" smtClean="0"/>
          </a:p>
          <a:p>
            <a:pPr lvl="1">
              <a:spcBef>
                <a:spcPts val="1800"/>
              </a:spcBef>
            </a:pPr>
            <a:r>
              <a:rPr lang="en-CA" dirty="0" smtClean="0"/>
              <a:t>Leaders in their perspective industry in China, even in the world</a:t>
            </a:r>
            <a:br>
              <a:rPr lang="en-CA" dirty="0" smtClean="0"/>
            </a:br>
            <a:r>
              <a:rPr lang="zh-CN" altLang="en-US" dirty="0" smtClean="0"/>
              <a:t>很多有意向的公司在中国业内领先，甚至在全球领先</a:t>
            </a:r>
            <a:endParaRPr lang="en-CA" dirty="0" smtClean="0"/>
          </a:p>
          <a:p>
            <a:pPr lvl="1">
              <a:spcBef>
                <a:spcPts val="1800"/>
              </a:spcBef>
            </a:pPr>
            <a:r>
              <a:rPr lang="en-CA" dirty="0" smtClean="0"/>
              <a:t>Technology focuses, not labour intensive</a:t>
            </a:r>
            <a:br>
              <a:rPr lang="en-CA" dirty="0" smtClean="0"/>
            </a:br>
            <a:r>
              <a:rPr lang="zh-CN" altLang="en-US" dirty="0" smtClean="0"/>
              <a:t>科技含量高，附加值高</a:t>
            </a:r>
            <a:endParaRPr lang="en-CA" dirty="0" smtClean="0"/>
          </a:p>
          <a:p>
            <a:pPr lvl="1">
              <a:spcBef>
                <a:spcPts val="1800"/>
              </a:spcBef>
            </a:pPr>
            <a:r>
              <a:rPr lang="en-CA" dirty="0" smtClean="0"/>
              <a:t>Have </a:t>
            </a:r>
            <a:r>
              <a:rPr lang="en-CA" dirty="0" smtClean="0"/>
              <a:t>excellent financial </a:t>
            </a:r>
            <a:r>
              <a:rPr lang="en-CA" dirty="0" smtClean="0"/>
              <a:t>strength</a:t>
            </a:r>
            <a:br>
              <a:rPr lang="en-CA" dirty="0" smtClean="0"/>
            </a:br>
            <a:r>
              <a:rPr lang="zh-CN" altLang="en-US" dirty="0" smtClean="0"/>
              <a:t>有经济实力</a:t>
            </a: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26816767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zh-CN" sz="4400" dirty="0" smtClean="0"/>
              <a:t>Challenges for Chinese Companies</a:t>
            </a:r>
            <a:br>
              <a:rPr lang="en-CA" altLang="zh-CN" sz="4400" dirty="0" smtClean="0"/>
            </a:br>
            <a:r>
              <a:rPr lang="zh-CN" altLang="en-US" sz="4400" dirty="0" smtClean="0"/>
              <a:t>中国企业投资加拿大的挑战</a:t>
            </a:r>
            <a:endParaRPr lang="en-CA" sz="4400" dirty="0"/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368300" y="1795675"/>
            <a:ext cx="6073443" cy="6343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/>
          <a:lstStyle>
            <a:lvl1pPr marL="889000" indent="-571500" defTabSz="584200">
              <a:spcBef>
                <a:spcPts val="2400"/>
              </a:spcBef>
              <a:buClr>
                <a:srgbClr val="EB1E29"/>
              </a:buClr>
              <a:buSzPct val="171000"/>
              <a:buFont typeface="Lucida Grande"/>
              <a:buChar char="‣"/>
              <a:defRPr sz="2400">
                <a:solidFill>
                  <a:srgbClr val="70707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1333500" indent="-571500" defTabSz="584200">
              <a:spcBef>
                <a:spcPts val="2400"/>
              </a:spcBef>
              <a:buClr>
                <a:srgbClr val="EB1E29"/>
              </a:buClr>
              <a:buSzPct val="171000"/>
              <a:buFont typeface="Lucida Grande"/>
              <a:buChar char="‣"/>
              <a:defRPr sz="2400">
                <a:solidFill>
                  <a:srgbClr val="70707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778000" indent="-571500" defTabSz="584200">
              <a:spcBef>
                <a:spcPts val="2400"/>
              </a:spcBef>
              <a:buClr>
                <a:srgbClr val="EB1E29"/>
              </a:buClr>
              <a:buSzPct val="171000"/>
              <a:buFont typeface="Lucida Grande"/>
              <a:buChar char="‣"/>
              <a:defRPr sz="2400">
                <a:solidFill>
                  <a:srgbClr val="70707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2222500" indent="-571500" defTabSz="584200">
              <a:spcBef>
                <a:spcPts val="2400"/>
              </a:spcBef>
              <a:buClr>
                <a:srgbClr val="EB1E29"/>
              </a:buClr>
              <a:buSzPct val="171000"/>
              <a:buFont typeface="Lucida Grande"/>
              <a:buChar char="‣"/>
              <a:defRPr sz="2400">
                <a:solidFill>
                  <a:srgbClr val="70707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667000" indent="-571500" defTabSz="584200">
              <a:spcBef>
                <a:spcPts val="2400"/>
              </a:spcBef>
              <a:buClr>
                <a:srgbClr val="EB1E29"/>
              </a:buClr>
              <a:buSzPct val="171000"/>
              <a:buFont typeface="Lucida Grande"/>
              <a:buChar char="‣"/>
              <a:defRPr sz="2400">
                <a:solidFill>
                  <a:srgbClr val="70707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3022600" indent="-571500" defTabSz="584200">
              <a:spcBef>
                <a:spcPts val="2400"/>
              </a:spcBef>
              <a:buClr>
                <a:srgbClr val="EB1E29"/>
              </a:buClr>
              <a:buSzPct val="171000"/>
              <a:buFont typeface="Lucida Grande"/>
              <a:buChar char="‣"/>
              <a:defRPr sz="2400">
                <a:solidFill>
                  <a:srgbClr val="70707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378200" indent="-571500" defTabSz="584200">
              <a:spcBef>
                <a:spcPts val="2400"/>
              </a:spcBef>
              <a:buClr>
                <a:srgbClr val="EB1E29"/>
              </a:buClr>
              <a:buSzPct val="171000"/>
              <a:buFont typeface="Lucida Grande"/>
              <a:buChar char="‣"/>
              <a:defRPr sz="2400">
                <a:solidFill>
                  <a:srgbClr val="70707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733800" indent="-571500" defTabSz="584200">
              <a:spcBef>
                <a:spcPts val="2400"/>
              </a:spcBef>
              <a:buClr>
                <a:srgbClr val="EB1E29"/>
              </a:buClr>
              <a:buSzPct val="171000"/>
              <a:buFont typeface="Lucida Grande"/>
              <a:buChar char="‣"/>
              <a:defRPr sz="2400">
                <a:solidFill>
                  <a:srgbClr val="70707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089400" indent="-571500" defTabSz="584200">
              <a:spcBef>
                <a:spcPts val="2400"/>
              </a:spcBef>
              <a:buClr>
                <a:srgbClr val="EB1E29"/>
              </a:buClr>
              <a:buSzPct val="171000"/>
              <a:buFont typeface="Lucida Grande"/>
              <a:buChar char="‣"/>
              <a:defRPr sz="2400">
                <a:solidFill>
                  <a:srgbClr val="70707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889000" lvl="1" algn="l"/>
            <a:r>
              <a:rPr lang="en-CA" altLang="zh-CN" dirty="0" smtClean="0"/>
              <a:t>Challenges for these companies </a:t>
            </a:r>
            <a:r>
              <a:rPr lang="en-US" altLang="zh-CN" dirty="0" smtClean="0"/>
              <a:t>in the early stage</a:t>
            </a:r>
            <a:r>
              <a:rPr lang="en-CA" altLang="zh-CN" dirty="0" smtClean="0"/>
              <a:t/>
            </a:r>
            <a:br>
              <a:rPr lang="en-CA" altLang="zh-CN" dirty="0" smtClean="0"/>
            </a:br>
            <a:r>
              <a:rPr lang="zh-CN" altLang="en-US" dirty="0" smtClean="0"/>
              <a:t>这些公司前期面临的挑战</a:t>
            </a:r>
            <a:endParaRPr lang="en-CA" altLang="zh-CN" dirty="0"/>
          </a:p>
          <a:p>
            <a:pPr marL="1333500" lvl="2" algn="l"/>
            <a:r>
              <a:rPr lang="en-CA" altLang="zh-CN" sz="1800" dirty="0" smtClean="0"/>
              <a:t>How big is the market in North America? </a:t>
            </a:r>
            <a:br>
              <a:rPr lang="en-CA" altLang="zh-CN" sz="1800" dirty="0" smtClean="0"/>
            </a:br>
            <a:r>
              <a:rPr lang="zh-CN" altLang="en-US" sz="1800" dirty="0" smtClean="0"/>
              <a:t>北美到底有没有市场？</a:t>
            </a:r>
            <a:endParaRPr lang="en-US" altLang="zh-CN" sz="1800" dirty="0" smtClean="0"/>
          </a:p>
          <a:p>
            <a:pPr marL="1333500" lvl="2" algn="l"/>
            <a:r>
              <a:rPr lang="en-US" altLang="zh-CN" sz="1800" dirty="0" smtClean="0"/>
              <a:t>How </a:t>
            </a:r>
            <a:r>
              <a:rPr lang="en-US" altLang="zh-CN" sz="1800" dirty="0" smtClean="0"/>
              <a:t>does </a:t>
            </a:r>
            <a:r>
              <a:rPr lang="en-US" altLang="zh-CN" sz="1800" dirty="0" smtClean="0"/>
              <a:t>it affect my cost structure by setting up operations in Ontario?</a:t>
            </a:r>
            <a:br>
              <a:rPr lang="en-US" altLang="zh-CN" sz="1800" dirty="0" smtClean="0"/>
            </a:br>
            <a:r>
              <a:rPr lang="zh-CN" altLang="en-US" sz="1800" dirty="0" smtClean="0"/>
              <a:t>在安省建厂公司的产生什么样的影响？</a:t>
            </a:r>
            <a:endParaRPr lang="en-US" altLang="zh-CN" sz="1800" dirty="0"/>
          </a:p>
          <a:p>
            <a:pPr marL="1333500" lvl="2" algn="l"/>
            <a:r>
              <a:rPr lang="en-US" altLang="zh-CN" sz="1800" dirty="0" smtClean="0"/>
              <a:t>What about financing?</a:t>
            </a:r>
            <a:br>
              <a:rPr lang="en-US" altLang="zh-CN" sz="1800" dirty="0" smtClean="0"/>
            </a:br>
            <a:r>
              <a:rPr lang="zh-CN" altLang="en-US" sz="1800" dirty="0" smtClean="0"/>
              <a:t>融资怎么办</a:t>
            </a:r>
            <a:r>
              <a:rPr lang="en-CA" altLang="zh-CN" sz="1800" dirty="0" smtClean="0"/>
              <a:t>?</a:t>
            </a:r>
          </a:p>
          <a:p>
            <a:pPr marL="1333500" lvl="2" algn="l"/>
            <a:r>
              <a:rPr lang="en-CA" altLang="zh-CN" sz="1800" dirty="0" smtClean="0"/>
              <a:t>Even though </a:t>
            </a:r>
            <a:r>
              <a:rPr lang="en-CA" altLang="zh-CN" sz="1800" dirty="0" smtClean="0"/>
              <a:t>the opportunity is here, how do I follow it up with 13 hours time difference?</a:t>
            </a:r>
            <a:r>
              <a:rPr lang="en-US" altLang="zh-CN" sz="1800" dirty="0"/>
              <a:t/>
            </a:r>
            <a:br>
              <a:rPr lang="en-US" altLang="zh-CN" sz="1800" dirty="0"/>
            </a:br>
            <a:r>
              <a:rPr lang="zh-CN" altLang="en-US" sz="1800" dirty="0" smtClean="0"/>
              <a:t>即使有机会，但有</a:t>
            </a:r>
            <a:r>
              <a:rPr lang="en-US" altLang="zh-CN" sz="1800" dirty="0" smtClean="0"/>
              <a:t>13</a:t>
            </a:r>
            <a:r>
              <a:rPr lang="zh-CN" altLang="en-US" sz="1800" dirty="0" smtClean="0"/>
              <a:t>个小时的时差，在北美没团队来跟踪项目</a:t>
            </a:r>
            <a:r>
              <a:rPr lang="en-CA" altLang="zh-CN" sz="1800" dirty="0" smtClean="0"/>
              <a:t>?</a:t>
            </a:r>
            <a:endParaRPr lang="en-US" altLang="zh-CN" sz="1800" dirty="0" smtClean="0"/>
          </a:p>
          <a:p>
            <a:pPr marL="317500" lvl="1" indent="0" algn="l">
              <a:buFont typeface="Lucida Grande"/>
              <a:buNone/>
            </a:pPr>
            <a:endParaRPr lang="en-US" altLang="zh-CN" dirty="0" smtClean="0"/>
          </a:p>
          <a:p>
            <a:pPr marL="889000" lvl="1" algn="l"/>
            <a:endParaRPr lang="en-US" altLang="zh-CN" dirty="0" smtClean="0"/>
          </a:p>
          <a:p>
            <a:endParaRPr lang="en-C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130" y="1929576"/>
            <a:ext cx="5316798" cy="29432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130" y="5302764"/>
            <a:ext cx="5316798" cy="2836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4902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 Unique approach by ICA</a:t>
            </a:r>
            <a:br>
              <a:rPr lang="en-US" altLang="zh-CN" dirty="0" smtClean="0"/>
            </a:br>
            <a:r>
              <a:rPr lang="en-US" altLang="zh-CN" dirty="0" err="1" smtClean="0"/>
              <a:t>ICA</a:t>
            </a:r>
            <a:r>
              <a:rPr lang="zh-CN" altLang="en-US" dirty="0" smtClean="0"/>
              <a:t>独特的招商模式</a:t>
            </a:r>
            <a:endParaRPr lang="en-CA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1246256"/>
              </p:ext>
            </p:extLst>
          </p:nvPr>
        </p:nvGraphicFramePr>
        <p:xfrm>
          <a:off x="1276350" y="2091833"/>
          <a:ext cx="10648950" cy="5709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B9A681-6A4B-43AA-A0FA-94C013E606FE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3" name="Rectangle 2"/>
          <p:cNvSpPr/>
          <p:nvPr/>
        </p:nvSpPr>
        <p:spPr>
          <a:xfrm>
            <a:off x="3790950" y="7893307"/>
            <a:ext cx="5581650" cy="841256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2400" dirty="0"/>
              <a:t>Business Parks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2400" dirty="0"/>
              <a:t>产业园区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11257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title"/>
          </p:nvPr>
        </p:nvSpPr>
        <p:spPr>
          <a:xfrm>
            <a:off x="613959" y="3699491"/>
            <a:ext cx="12128500" cy="1468904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en-CA" sz="4400" cap="all" dirty="0" smtClean="0">
                <a:solidFill>
                  <a:srgbClr val="EB1E29"/>
                </a:solidFill>
              </a:rPr>
              <a:t>Approach One: Building strategic Partnerships</a:t>
            </a:r>
            <a:br>
              <a:rPr lang="en-CA" sz="4400" cap="all" dirty="0" smtClean="0">
                <a:solidFill>
                  <a:srgbClr val="EB1E29"/>
                </a:solidFill>
              </a:rPr>
            </a:br>
            <a:r>
              <a:rPr lang="en-US" sz="4400" cap="all" smtClean="0">
                <a:solidFill>
                  <a:srgbClr val="EB1E29"/>
                </a:solidFill>
              </a:rPr>
              <a:t/>
            </a:r>
            <a:br>
              <a:rPr lang="en-US" sz="4400" cap="all" smtClean="0">
                <a:solidFill>
                  <a:srgbClr val="EB1E29"/>
                </a:solidFill>
              </a:rPr>
            </a:br>
            <a:r>
              <a:rPr lang="zh-CN" altLang="en-US" sz="4400" cap="all" smtClean="0">
                <a:solidFill>
                  <a:srgbClr val="EB1E29"/>
                </a:solidFill>
              </a:rPr>
              <a:t>特色一：</a:t>
            </a:r>
            <a:r>
              <a:rPr lang="zh-CN" altLang="en-US" sz="4400" cap="all" dirty="0" smtClean="0">
                <a:solidFill>
                  <a:srgbClr val="EB1E29"/>
                </a:solidFill>
              </a:rPr>
              <a:t>架构针对中国的招商平台</a:t>
            </a:r>
            <a:endParaRPr sz="4400" cap="all" dirty="0">
              <a:solidFill>
                <a:srgbClr val="EB1E29"/>
              </a:solidFill>
            </a:endParaRPr>
          </a:p>
        </p:txBody>
      </p:sp>
      <p:sp>
        <p:nvSpPr>
          <p:cNvPr id="94" name="Shape 94"/>
          <p:cNvSpPr>
            <a:spLocks noGrp="1"/>
          </p:cNvSpPr>
          <p:nvPr>
            <p:ph type="sldNum" sz="quarter" idx="2"/>
          </p:nvPr>
        </p:nvSpPr>
        <p:spPr>
          <a:xfrm>
            <a:off x="12398368" y="9207500"/>
            <a:ext cx="234964" cy="381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b="0">
                <a:solidFill>
                  <a:srgbClr val="000000"/>
                </a:solidFill>
              </a:defRPr>
            </a:pPr>
            <a:fld id="{86CB4B4D-7CA3-9044-876B-883B54F8677D}" type="slidenum">
              <a:rPr b="1">
                <a:solidFill>
                  <a:srgbClr val="FFFFFF"/>
                </a:solidFill>
              </a:rPr>
              <a:t>7</a:t>
            </a:fld>
            <a:endParaRPr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44008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Building the Partnerships</a:t>
            </a:r>
            <a:br>
              <a:rPr lang="en-US" altLang="zh-CN" dirty="0" smtClean="0"/>
            </a:br>
            <a:r>
              <a:rPr lang="zh-CN" altLang="en-US" dirty="0" smtClean="0"/>
              <a:t>平台的建设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B9A681-6A4B-43AA-A0FA-94C013E606FE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964624557"/>
              </p:ext>
            </p:extLst>
          </p:nvPr>
        </p:nvGraphicFramePr>
        <p:xfrm>
          <a:off x="2019299" y="1842448"/>
          <a:ext cx="9376582" cy="6837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045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253465559"/>
              </p:ext>
            </p:extLst>
          </p:nvPr>
        </p:nvGraphicFramePr>
        <p:xfrm>
          <a:off x="849395" y="1859844"/>
          <a:ext cx="11807519" cy="6623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 smtClean="0"/>
              <a:t>Partnership: Chinese and Canadian Governments</a:t>
            </a:r>
            <a:br>
              <a:rPr lang="en-US" altLang="zh-CN" sz="3200" dirty="0" smtClean="0"/>
            </a:br>
            <a:r>
              <a:rPr lang="zh-CN" altLang="en-US" sz="3200" dirty="0" smtClean="0"/>
              <a:t>平台：中加</a:t>
            </a:r>
            <a:r>
              <a:rPr lang="zh-CN" altLang="en-US" sz="3200" dirty="0"/>
              <a:t>政府</a:t>
            </a:r>
            <a:r>
              <a:rPr lang="zh-CN" altLang="en-US" sz="3200" dirty="0" smtClean="0"/>
              <a:t>与政府对接</a:t>
            </a:r>
            <a:endParaRPr lang="en-CA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B9A681-6A4B-43AA-A0FA-94C013E606FE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96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419146372"/>
              </p:ext>
            </p:extLst>
          </p:nvPr>
        </p:nvGraphicFramePr>
        <p:xfrm>
          <a:off x="849395" y="1859844"/>
          <a:ext cx="11807519" cy="6623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 smtClean="0"/>
              <a:t>Partnership: Chinese and Canadian Businesses</a:t>
            </a:r>
            <a:br>
              <a:rPr lang="en-US" altLang="zh-CN" sz="3200" dirty="0" smtClean="0"/>
            </a:br>
            <a:r>
              <a:rPr lang="zh-CN" altLang="en-US" sz="3200" dirty="0" smtClean="0"/>
              <a:t>平台：中加企业与企业机构对接</a:t>
            </a:r>
            <a:endParaRPr lang="en-CA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B9A681-6A4B-43AA-A0FA-94C013E606FE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097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890728803"/>
              </p:ext>
            </p:extLst>
          </p:nvPr>
        </p:nvGraphicFramePr>
        <p:xfrm>
          <a:off x="849395" y="1859844"/>
          <a:ext cx="11807519" cy="6623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Partnerships: </a:t>
            </a:r>
            <a:br>
              <a:rPr lang="en-US" altLang="zh-CN" dirty="0" smtClean="0"/>
            </a:br>
            <a:r>
              <a:rPr lang="zh-CN" altLang="en-US" dirty="0" smtClean="0"/>
              <a:t>平台：中加园区开发商与园区开发商对接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B9A681-6A4B-43AA-A0FA-94C013E606FE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343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title"/>
          </p:nvPr>
        </p:nvSpPr>
        <p:spPr>
          <a:xfrm>
            <a:off x="504832" y="4064000"/>
            <a:ext cx="12128500" cy="1468904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en-US" sz="4400" cap="all" dirty="0" smtClean="0">
                <a:solidFill>
                  <a:srgbClr val="EB1E29"/>
                </a:solidFill>
              </a:rPr>
              <a:t>Approach Two: Offer Tailor made services for Chinese businesses</a:t>
            </a:r>
            <a:br>
              <a:rPr lang="en-US" sz="4400" cap="all" dirty="0" smtClean="0">
                <a:solidFill>
                  <a:srgbClr val="EB1E29"/>
                </a:solidFill>
              </a:rPr>
            </a:br>
            <a:r>
              <a:rPr lang="en-US" sz="4400" cap="all" dirty="0" smtClean="0">
                <a:solidFill>
                  <a:srgbClr val="EB1E29"/>
                </a:solidFill>
              </a:rPr>
              <a:t/>
            </a:r>
            <a:br>
              <a:rPr lang="en-US" sz="4400" cap="all" dirty="0" smtClean="0">
                <a:solidFill>
                  <a:srgbClr val="EB1E29"/>
                </a:solidFill>
              </a:rPr>
            </a:br>
            <a:r>
              <a:rPr lang="zh-CN" altLang="en-US" sz="4400" cap="all" dirty="0" smtClean="0">
                <a:solidFill>
                  <a:srgbClr val="EB1E29"/>
                </a:solidFill>
              </a:rPr>
              <a:t>特色二：为中国企业量身定制一条龙落地服务</a:t>
            </a:r>
            <a:endParaRPr sz="4400" cap="all" dirty="0">
              <a:solidFill>
                <a:srgbClr val="EB1E29"/>
              </a:solidFill>
            </a:endParaRPr>
          </a:p>
        </p:txBody>
      </p:sp>
      <p:sp>
        <p:nvSpPr>
          <p:cNvPr id="94" name="Shape 94"/>
          <p:cNvSpPr>
            <a:spLocks noGrp="1"/>
          </p:cNvSpPr>
          <p:nvPr>
            <p:ph type="sldNum" sz="quarter" idx="2"/>
          </p:nvPr>
        </p:nvSpPr>
        <p:spPr>
          <a:xfrm>
            <a:off x="12398368" y="9207500"/>
            <a:ext cx="234964" cy="381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b="0">
                <a:solidFill>
                  <a:srgbClr val="000000"/>
                </a:solidFill>
              </a:defRPr>
            </a:pPr>
            <a:fld id="{86CB4B4D-7CA3-9044-876B-883B54F8677D}" type="slidenum">
              <a:rPr b="1">
                <a:solidFill>
                  <a:srgbClr val="FFFFFF"/>
                </a:solidFill>
              </a:rPr>
              <a:t>12</a:t>
            </a:fld>
            <a:endParaRPr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5288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Services: Market </a:t>
            </a:r>
            <a:br>
              <a:rPr lang="en-US" altLang="zh-CN" dirty="0" smtClean="0"/>
            </a:br>
            <a:r>
              <a:rPr lang="zh-CN" altLang="en-US" dirty="0" smtClean="0"/>
              <a:t>落地服务：市场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2385" y="2285999"/>
            <a:ext cx="10464800" cy="5715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CA" altLang="zh-CN" b="1" dirty="0"/>
              <a:t>Seeking a concrete opportunity </a:t>
            </a:r>
            <a:br>
              <a:rPr lang="en-CA" altLang="zh-CN" b="1" dirty="0"/>
            </a:br>
            <a:r>
              <a:rPr lang="en-CA" altLang="zh-CN" b="1" dirty="0"/>
              <a:t>for companies that are looking to</a:t>
            </a:r>
            <a:br>
              <a:rPr lang="en-CA" altLang="zh-CN" b="1" dirty="0"/>
            </a:br>
            <a:r>
              <a:rPr lang="en-CA" altLang="zh-CN" b="1" dirty="0"/>
              <a:t>invest in </a:t>
            </a:r>
            <a:r>
              <a:rPr lang="en-CA" altLang="zh-CN" b="1" dirty="0" smtClean="0"/>
              <a:t>Ontario</a:t>
            </a:r>
            <a:br>
              <a:rPr lang="en-CA" altLang="zh-CN" b="1" dirty="0" smtClean="0"/>
            </a:br>
            <a:r>
              <a:rPr lang="zh-CN" altLang="en-US" b="1" dirty="0" smtClean="0"/>
              <a:t>为</a:t>
            </a:r>
            <a:r>
              <a:rPr lang="zh-CN" altLang="en-US" b="1" dirty="0"/>
              <a:t>有</a:t>
            </a:r>
            <a:r>
              <a:rPr lang="zh-CN" altLang="en-US" b="1" dirty="0" smtClean="0"/>
              <a:t>意向的企业提供具体项目</a:t>
            </a:r>
            <a:endParaRPr lang="en-CA" altLang="zh-CN" b="1" dirty="0"/>
          </a:p>
          <a:p>
            <a:pPr>
              <a:spcBef>
                <a:spcPts val="1200"/>
              </a:spcBef>
            </a:pPr>
            <a:r>
              <a:rPr lang="en-CA" altLang="zh-CN" dirty="0" smtClean="0"/>
              <a:t>Market Study</a:t>
            </a:r>
            <a:br>
              <a:rPr lang="en-CA" altLang="zh-CN" dirty="0" smtClean="0"/>
            </a:br>
            <a:r>
              <a:rPr lang="zh-CN" altLang="en-US" dirty="0" smtClean="0"/>
              <a:t>市场调查</a:t>
            </a:r>
            <a:endParaRPr lang="en-CA" altLang="zh-CN" dirty="0"/>
          </a:p>
          <a:p>
            <a:pPr>
              <a:spcBef>
                <a:spcPts val="1200"/>
              </a:spcBef>
            </a:pPr>
            <a:r>
              <a:rPr lang="en-CA" altLang="zh-CN" dirty="0"/>
              <a:t>Cost Structure </a:t>
            </a:r>
            <a:r>
              <a:rPr lang="en-CA" altLang="zh-CN" dirty="0" smtClean="0"/>
              <a:t>Verification</a:t>
            </a:r>
            <a:br>
              <a:rPr lang="en-CA" altLang="zh-CN" dirty="0" smtClean="0"/>
            </a:br>
            <a:r>
              <a:rPr lang="zh-CN" altLang="en-US" dirty="0" smtClean="0"/>
              <a:t>成本结构验证</a:t>
            </a:r>
            <a:endParaRPr lang="en-CA" altLang="zh-CN" dirty="0" smtClean="0"/>
          </a:p>
          <a:p>
            <a:pPr>
              <a:spcBef>
                <a:spcPts val="1200"/>
              </a:spcBef>
            </a:pPr>
            <a:r>
              <a:rPr lang="en-CA" altLang="zh-CN" dirty="0"/>
              <a:t>Canadian Business Model</a:t>
            </a:r>
            <a:br>
              <a:rPr lang="en-CA" altLang="zh-CN" dirty="0"/>
            </a:br>
            <a:r>
              <a:rPr lang="en-CA" altLang="zh-CN" dirty="0" smtClean="0"/>
              <a:t>Development</a:t>
            </a:r>
            <a:br>
              <a:rPr lang="en-CA" altLang="zh-CN" dirty="0" smtClean="0"/>
            </a:br>
            <a:r>
              <a:rPr lang="zh-CN" altLang="en-US" dirty="0" smtClean="0"/>
              <a:t>加拿大商业模式开发</a:t>
            </a:r>
            <a:endParaRPr lang="en-CA" altLang="zh-CN" dirty="0" smtClean="0"/>
          </a:p>
          <a:p>
            <a:pPr>
              <a:spcBef>
                <a:spcPts val="1200"/>
              </a:spcBef>
            </a:pPr>
            <a:r>
              <a:rPr lang="en-CA" altLang="zh-CN" dirty="0"/>
              <a:t>Business </a:t>
            </a:r>
            <a:r>
              <a:rPr lang="en-CA" altLang="zh-CN" dirty="0" smtClean="0"/>
              <a:t>Plan</a:t>
            </a:r>
            <a:br>
              <a:rPr lang="en-CA" altLang="zh-CN" dirty="0" smtClean="0"/>
            </a:br>
            <a:r>
              <a:rPr lang="zh-CN" altLang="en-US" dirty="0" smtClean="0"/>
              <a:t>商业计划</a:t>
            </a:r>
            <a:endParaRPr lang="en-CA" altLang="zh-CN" dirty="0" smtClean="0"/>
          </a:p>
          <a:p>
            <a:pPr>
              <a:spcBef>
                <a:spcPts val="1200"/>
              </a:spcBef>
            </a:pPr>
            <a:r>
              <a:rPr lang="en-CA" altLang="zh-CN" dirty="0" smtClean="0"/>
              <a:t>Feasibility Study</a:t>
            </a:r>
            <a:r>
              <a:rPr lang="en-CA" altLang="zh-CN" dirty="0"/>
              <a:t/>
            </a:r>
            <a:br>
              <a:rPr lang="en-CA" altLang="zh-CN" dirty="0"/>
            </a:br>
            <a:r>
              <a:rPr lang="zh-CN" altLang="en-US" dirty="0" smtClean="0"/>
              <a:t>可行性研究报告</a:t>
            </a:r>
            <a:endParaRPr lang="en-CA" dirty="0" smtClean="0"/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B9A681-6A4B-43AA-A0FA-94C013E606FE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" y="2285999"/>
            <a:ext cx="6090850" cy="563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5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0000" y="1797049"/>
            <a:ext cx="10464800" cy="2646643"/>
          </a:xfrm>
        </p:spPr>
        <p:txBody>
          <a:bodyPr/>
          <a:lstStyle/>
          <a:p>
            <a:r>
              <a:rPr lang="en-CA" altLang="zh-CN" b="1" dirty="0" smtClean="0"/>
              <a:t>Provide service as Chinese companies’ initial project manager</a:t>
            </a:r>
            <a:br>
              <a:rPr lang="en-CA" altLang="zh-CN" b="1" dirty="0" smtClean="0"/>
            </a:br>
            <a:r>
              <a:rPr lang="zh-CN" altLang="en-US" b="1" dirty="0" smtClean="0"/>
              <a:t>作为中资企业前期的项目经理，提供前期运营服务</a:t>
            </a:r>
            <a:endParaRPr lang="en-CA" b="1" dirty="0" smtClean="0"/>
          </a:p>
          <a:p>
            <a:pPr lvl="1">
              <a:spcBef>
                <a:spcPts val="1200"/>
              </a:spcBef>
            </a:pPr>
            <a:r>
              <a:rPr lang="en-CA" altLang="zh-CN" dirty="0"/>
              <a:t>In the process of </a:t>
            </a:r>
            <a:r>
              <a:rPr lang="en-CA" altLang="zh-CN" dirty="0" smtClean="0"/>
              <a:t>establish</a:t>
            </a:r>
            <a:br>
              <a:rPr lang="en-CA" altLang="zh-CN" dirty="0" smtClean="0"/>
            </a:br>
            <a:r>
              <a:rPr lang="en-CA" altLang="zh-CN" dirty="0" smtClean="0"/>
              <a:t>an </a:t>
            </a:r>
            <a:r>
              <a:rPr lang="en-CA" altLang="zh-CN" dirty="0"/>
              <a:t>incubator</a:t>
            </a:r>
            <a:br>
              <a:rPr lang="en-CA" altLang="zh-CN" dirty="0"/>
            </a:br>
            <a:r>
              <a:rPr lang="zh-CN" altLang="en-US" dirty="0"/>
              <a:t>协会正在筹建孵化</a:t>
            </a:r>
            <a:r>
              <a:rPr lang="zh-CN" altLang="en-US" dirty="0" smtClean="0"/>
              <a:t>中心</a:t>
            </a:r>
            <a:endParaRPr lang="en-CA" altLang="zh-CN" dirty="0" smtClean="0"/>
          </a:p>
          <a:p>
            <a:pPr lvl="1">
              <a:spcBef>
                <a:spcPts val="1200"/>
              </a:spcBef>
            </a:pPr>
            <a:r>
              <a:rPr lang="en-CA" altLang="zh-CN" dirty="0" smtClean="0"/>
              <a:t>Site selection</a:t>
            </a:r>
            <a:br>
              <a:rPr lang="en-CA" altLang="zh-CN" dirty="0" smtClean="0"/>
            </a:br>
            <a:r>
              <a:rPr lang="zh-CN" altLang="en-US" dirty="0" smtClean="0"/>
              <a:t>在安大略省的选址</a:t>
            </a:r>
            <a:endParaRPr lang="en-CA" dirty="0" smtClean="0"/>
          </a:p>
          <a:p>
            <a:pPr lvl="1">
              <a:spcBef>
                <a:spcPts val="1200"/>
              </a:spcBef>
            </a:pPr>
            <a:r>
              <a:rPr lang="en-US" altLang="zh-CN" dirty="0" smtClean="0"/>
              <a:t>Assist </a:t>
            </a:r>
            <a:r>
              <a:rPr lang="en-CA" altLang="zh-CN" dirty="0" smtClean="0"/>
              <a:t>in applying for grants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/>
              <a:t>申请政府拨款</a:t>
            </a:r>
            <a:r>
              <a:rPr lang="en-CA" altLang="zh-CN" dirty="0" smtClean="0"/>
              <a:t>/</a:t>
            </a:r>
            <a:r>
              <a:rPr lang="zh-CN" altLang="en-US" dirty="0" smtClean="0"/>
              <a:t>贷款</a:t>
            </a:r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Services: Incubator</a:t>
            </a:r>
            <a:br>
              <a:rPr lang="en-US" altLang="zh-CN" dirty="0" smtClean="0"/>
            </a:br>
            <a:r>
              <a:rPr lang="zh-CN" altLang="en-US" dirty="0" smtClean="0"/>
              <a:t>落地服务</a:t>
            </a:r>
            <a:r>
              <a:rPr lang="en-US" altLang="zh-CN" dirty="0" smtClean="0"/>
              <a:t>: </a:t>
            </a:r>
            <a:r>
              <a:rPr lang="zh-CN" altLang="en-US" dirty="0" smtClean="0"/>
              <a:t>企业</a:t>
            </a:r>
            <a:r>
              <a:rPr lang="zh-CN" altLang="en-US" dirty="0"/>
              <a:t>孵化器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B9A681-6A4B-43AA-A0FA-94C013E606FE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310" y="5676733"/>
            <a:ext cx="6508179" cy="3193075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6313424" y="2685208"/>
            <a:ext cx="6064250" cy="26466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/>
          <a:lstStyle>
            <a:lvl1pPr marL="889000" indent="-571500" defTabSz="584200">
              <a:spcBef>
                <a:spcPts val="2400"/>
              </a:spcBef>
              <a:buClr>
                <a:srgbClr val="EB1E29"/>
              </a:buClr>
              <a:buSzPct val="171000"/>
              <a:buFont typeface="Lucida Grande"/>
              <a:buChar char="‣"/>
              <a:defRPr sz="2400">
                <a:solidFill>
                  <a:srgbClr val="70707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1333500" indent="-571500" defTabSz="584200">
              <a:spcBef>
                <a:spcPts val="2400"/>
              </a:spcBef>
              <a:buClr>
                <a:srgbClr val="EB1E29"/>
              </a:buClr>
              <a:buSzPct val="171000"/>
              <a:buFont typeface="Lucida Grande"/>
              <a:buChar char="‣"/>
              <a:defRPr sz="2400">
                <a:solidFill>
                  <a:srgbClr val="70707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778000" indent="-571500" defTabSz="584200">
              <a:spcBef>
                <a:spcPts val="2400"/>
              </a:spcBef>
              <a:buClr>
                <a:srgbClr val="EB1E29"/>
              </a:buClr>
              <a:buSzPct val="171000"/>
              <a:buFont typeface="Lucida Grande"/>
              <a:buChar char="‣"/>
              <a:defRPr sz="2400">
                <a:solidFill>
                  <a:srgbClr val="70707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2222500" indent="-571500" defTabSz="584200">
              <a:spcBef>
                <a:spcPts val="2400"/>
              </a:spcBef>
              <a:buClr>
                <a:srgbClr val="EB1E29"/>
              </a:buClr>
              <a:buSzPct val="171000"/>
              <a:buFont typeface="Lucida Grande"/>
              <a:buChar char="‣"/>
              <a:defRPr sz="2400">
                <a:solidFill>
                  <a:srgbClr val="70707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667000" indent="-571500" defTabSz="584200">
              <a:spcBef>
                <a:spcPts val="2400"/>
              </a:spcBef>
              <a:buClr>
                <a:srgbClr val="EB1E29"/>
              </a:buClr>
              <a:buSzPct val="171000"/>
              <a:buFont typeface="Lucida Grande"/>
              <a:buChar char="‣"/>
              <a:defRPr sz="2400">
                <a:solidFill>
                  <a:srgbClr val="70707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3022600" indent="-571500" defTabSz="584200">
              <a:spcBef>
                <a:spcPts val="2400"/>
              </a:spcBef>
              <a:buClr>
                <a:srgbClr val="EB1E29"/>
              </a:buClr>
              <a:buSzPct val="171000"/>
              <a:buFont typeface="Lucida Grande"/>
              <a:buChar char="‣"/>
              <a:defRPr sz="2400">
                <a:solidFill>
                  <a:srgbClr val="70707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378200" indent="-571500" defTabSz="584200">
              <a:spcBef>
                <a:spcPts val="2400"/>
              </a:spcBef>
              <a:buClr>
                <a:srgbClr val="EB1E29"/>
              </a:buClr>
              <a:buSzPct val="171000"/>
              <a:buFont typeface="Lucida Grande"/>
              <a:buChar char="‣"/>
              <a:defRPr sz="2400">
                <a:solidFill>
                  <a:srgbClr val="70707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733800" indent="-571500" defTabSz="584200">
              <a:spcBef>
                <a:spcPts val="2400"/>
              </a:spcBef>
              <a:buClr>
                <a:srgbClr val="EB1E29"/>
              </a:buClr>
              <a:buSzPct val="171000"/>
              <a:buFont typeface="Lucida Grande"/>
              <a:buChar char="‣"/>
              <a:defRPr sz="2400">
                <a:solidFill>
                  <a:srgbClr val="70707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089400" indent="-571500" defTabSz="584200">
              <a:spcBef>
                <a:spcPts val="2400"/>
              </a:spcBef>
              <a:buClr>
                <a:srgbClr val="EB1E29"/>
              </a:buClr>
              <a:buSzPct val="171000"/>
              <a:buFont typeface="Lucida Grande"/>
              <a:buChar char="‣"/>
              <a:defRPr sz="2400">
                <a:solidFill>
                  <a:srgbClr val="70707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lvl="1" algn="l">
              <a:spcBef>
                <a:spcPts val="1200"/>
              </a:spcBef>
            </a:pPr>
            <a:r>
              <a:rPr lang="en-US" altLang="zh-CN" dirty="0" smtClean="0"/>
              <a:t>Government Relations</a:t>
            </a:r>
            <a:br>
              <a:rPr lang="en-US" altLang="zh-CN" dirty="0" smtClean="0"/>
            </a:br>
            <a:r>
              <a:rPr lang="zh-CN" altLang="en-US" dirty="0" smtClean="0"/>
              <a:t>协调政府关系</a:t>
            </a:r>
            <a:endParaRPr lang="en-CA" dirty="0" smtClean="0"/>
          </a:p>
          <a:p>
            <a:pPr lvl="1" algn="l">
              <a:spcBef>
                <a:spcPts val="1200"/>
              </a:spcBef>
            </a:pPr>
            <a:r>
              <a:rPr lang="en-US" altLang="zh-CN" dirty="0" smtClean="0"/>
              <a:t>Assist to build a Canadian team</a:t>
            </a:r>
            <a:br>
              <a:rPr lang="en-US" altLang="zh-CN" dirty="0" smtClean="0"/>
            </a:br>
            <a:r>
              <a:rPr lang="zh-CN" altLang="en-US" dirty="0" smtClean="0"/>
              <a:t>协助组建本地团队</a:t>
            </a:r>
            <a:endParaRPr lang="en-US" altLang="zh-CN" dirty="0" smtClean="0"/>
          </a:p>
          <a:p>
            <a:pPr lvl="1" algn="l">
              <a:spcBef>
                <a:spcPts val="1200"/>
              </a:spcBef>
            </a:pPr>
            <a:r>
              <a:rPr lang="en-US" altLang="zh-CN" dirty="0" smtClean="0"/>
              <a:t>Provide </a:t>
            </a:r>
            <a:r>
              <a:rPr lang="en-US" altLang="zh-CN" dirty="0" smtClean="0"/>
              <a:t>office </a:t>
            </a:r>
            <a:r>
              <a:rPr lang="en-US" altLang="zh-CN" dirty="0" smtClean="0"/>
              <a:t>space for companies at the early stage</a:t>
            </a:r>
            <a:br>
              <a:rPr lang="en-US" altLang="zh-CN" dirty="0" smtClean="0"/>
            </a:br>
            <a:r>
              <a:rPr lang="zh-CN" altLang="en-US" dirty="0" smtClean="0"/>
              <a:t>为企业提供前期办公场所</a:t>
            </a:r>
            <a:endParaRPr lang="en-US" altLang="zh-CN" dirty="0" smtClean="0"/>
          </a:p>
          <a:p>
            <a:pPr marL="762000" lvl="1" indent="0" algn="l">
              <a:buNone/>
            </a:pPr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4437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Services: Financing</a:t>
            </a:r>
            <a:br>
              <a:rPr lang="en-US" altLang="zh-CN" dirty="0" smtClean="0"/>
            </a:br>
            <a:r>
              <a:rPr lang="zh-CN" altLang="en-US" dirty="0" smtClean="0"/>
              <a:t>落地服务</a:t>
            </a:r>
            <a:r>
              <a:rPr lang="en-US" altLang="zh-CN" dirty="0" smtClean="0"/>
              <a:t>: </a:t>
            </a:r>
            <a:r>
              <a:rPr lang="zh-CN" altLang="en-US" dirty="0" smtClean="0"/>
              <a:t>融资</a:t>
            </a:r>
            <a:endParaRPr lang="en-CA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2791106"/>
              </p:ext>
            </p:extLst>
          </p:nvPr>
        </p:nvGraphicFramePr>
        <p:xfrm>
          <a:off x="3077210" y="2436140"/>
          <a:ext cx="11210290" cy="63862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B9A681-6A4B-43AA-A0FA-94C013E606FE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1" y="2161394"/>
            <a:ext cx="5168900" cy="336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25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ICA Business Development Centre</a:t>
            </a:r>
            <a:br>
              <a:rPr lang="en-US" altLang="zh-CN" dirty="0" smtClean="0"/>
            </a:br>
            <a:r>
              <a:rPr lang="zh-CN" altLang="en-US" dirty="0" smtClean="0"/>
              <a:t>投资加拿大协会招商中心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B9A681-6A4B-43AA-A0FA-94C013E606FE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290648182"/>
              </p:ext>
            </p:extLst>
          </p:nvPr>
        </p:nvGraphicFramePr>
        <p:xfrm>
          <a:off x="719666" y="2177344"/>
          <a:ext cx="11655119" cy="6452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7875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Toronto Centre</a:t>
            </a:r>
            <a:br>
              <a:rPr lang="en-US" altLang="zh-CN" dirty="0" smtClean="0"/>
            </a:br>
            <a:r>
              <a:rPr lang="zh-CN" altLang="en-US" dirty="0" smtClean="0"/>
              <a:t>多伦多中心正在筹备当中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25" y="2038350"/>
            <a:ext cx="10013950" cy="667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36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Business Development Centre in China</a:t>
            </a:r>
            <a:br>
              <a:rPr lang="en-US" sz="4000" dirty="0" smtClean="0"/>
            </a:br>
            <a:r>
              <a:rPr lang="zh-CN" altLang="en-US" sz="4000" dirty="0"/>
              <a:t>中国招商中心</a:t>
            </a:r>
            <a:endParaRPr lang="en-CA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0150" y="1766834"/>
            <a:ext cx="10464800" cy="5715000"/>
          </a:xfrm>
        </p:spPr>
        <p:txBody>
          <a:bodyPr/>
          <a:lstStyle/>
          <a:p>
            <a:r>
              <a:rPr lang="en-US" altLang="zh-CN" dirty="0" smtClean="0"/>
              <a:t>We have a plan to set </a:t>
            </a:r>
            <a:r>
              <a:rPr lang="en-US" altLang="zh-CN" dirty="0"/>
              <a:t>up a business development </a:t>
            </a:r>
            <a:r>
              <a:rPr lang="en-US" altLang="zh-CN" dirty="0" err="1"/>
              <a:t>centre</a:t>
            </a:r>
            <a:r>
              <a:rPr lang="en-US" altLang="zh-CN" dirty="0"/>
              <a:t> in China as well.</a:t>
            </a:r>
            <a:br>
              <a:rPr lang="en-US" altLang="zh-CN" dirty="0"/>
            </a:br>
            <a:r>
              <a:rPr lang="zh-CN" altLang="en-US" dirty="0" smtClean="0"/>
              <a:t>我们也有计划在中国建设招商</a:t>
            </a:r>
            <a:r>
              <a:rPr lang="zh-CN" altLang="en-US" dirty="0"/>
              <a:t>中心</a:t>
            </a:r>
            <a:endParaRPr lang="en-CA" dirty="0"/>
          </a:p>
          <a:p>
            <a:r>
              <a:rPr lang="en-US" altLang="zh-CN" dirty="0" smtClean="0"/>
              <a:t>If there is an opportunity, we hope to establish the </a:t>
            </a:r>
            <a:r>
              <a:rPr lang="en-US" altLang="zh-CN" dirty="0" err="1" smtClean="0"/>
              <a:t>centre</a:t>
            </a:r>
            <a:r>
              <a:rPr lang="en-US" altLang="zh-CN" dirty="0" smtClean="0"/>
              <a:t> with an agency</a:t>
            </a:r>
            <a:br>
              <a:rPr lang="en-US" altLang="zh-CN" dirty="0" smtClean="0"/>
            </a:br>
            <a:r>
              <a:rPr lang="zh-CN" altLang="en-US" dirty="0" smtClean="0"/>
              <a:t>如果有机会我们也希望和中国的机构合作建立</a:t>
            </a:r>
            <a:endParaRPr lang="en-CA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270000" y="7437384"/>
            <a:ext cx="10464800" cy="12494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/>
          <a:lstStyle>
            <a:lvl1pPr marL="889000" indent="-571500" defTabSz="584200">
              <a:spcBef>
                <a:spcPts val="2400"/>
              </a:spcBef>
              <a:buClr>
                <a:srgbClr val="EB1E29"/>
              </a:buClr>
              <a:buSzPct val="171000"/>
              <a:buFont typeface="Lucida Grande"/>
              <a:buChar char="‣"/>
              <a:defRPr sz="2400">
                <a:solidFill>
                  <a:srgbClr val="70707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1333500" indent="-571500" defTabSz="584200">
              <a:spcBef>
                <a:spcPts val="2400"/>
              </a:spcBef>
              <a:buClr>
                <a:srgbClr val="EB1E29"/>
              </a:buClr>
              <a:buSzPct val="171000"/>
              <a:buFont typeface="Lucida Grande"/>
              <a:buChar char="‣"/>
              <a:defRPr sz="2400">
                <a:solidFill>
                  <a:srgbClr val="70707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778000" indent="-571500" defTabSz="584200">
              <a:spcBef>
                <a:spcPts val="2400"/>
              </a:spcBef>
              <a:buClr>
                <a:srgbClr val="EB1E29"/>
              </a:buClr>
              <a:buSzPct val="171000"/>
              <a:buFont typeface="Lucida Grande"/>
              <a:buChar char="‣"/>
              <a:defRPr sz="2400">
                <a:solidFill>
                  <a:srgbClr val="70707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2222500" indent="-571500" defTabSz="584200">
              <a:spcBef>
                <a:spcPts val="2400"/>
              </a:spcBef>
              <a:buClr>
                <a:srgbClr val="EB1E29"/>
              </a:buClr>
              <a:buSzPct val="171000"/>
              <a:buFont typeface="Lucida Grande"/>
              <a:buChar char="‣"/>
              <a:defRPr sz="2400">
                <a:solidFill>
                  <a:srgbClr val="70707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667000" indent="-571500" defTabSz="584200">
              <a:spcBef>
                <a:spcPts val="2400"/>
              </a:spcBef>
              <a:buClr>
                <a:srgbClr val="EB1E29"/>
              </a:buClr>
              <a:buSzPct val="171000"/>
              <a:buFont typeface="Lucida Grande"/>
              <a:buChar char="‣"/>
              <a:defRPr sz="2400">
                <a:solidFill>
                  <a:srgbClr val="70707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3022600" indent="-571500" defTabSz="584200">
              <a:spcBef>
                <a:spcPts val="2400"/>
              </a:spcBef>
              <a:buClr>
                <a:srgbClr val="EB1E29"/>
              </a:buClr>
              <a:buSzPct val="171000"/>
              <a:buFont typeface="Lucida Grande"/>
              <a:buChar char="‣"/>
              <a:defRPr sz="2400">
                <a:solidFill>
                  <a:srgbClr val="70707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378200" indent="-571500" defTabSz="584200">
              <a:spcBef>
                <a:spcPts val="2400"/>
              </a:spcBef>
              <a:buClr>
                <a:srgbClr val="EB1E29"/>
              </a:buClr>
              <a:buSzPct val="171000"/>
              <a:buFont typeface="Lucida Grande"/>
              <a:buChar char="‣"/>
              <a:defRPr sz="2400">
                <a:solidFill>
                  <a:srgbClr val="70707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733800" indent="-571500" defTabSz="584200">
              <a:spcBef>
                <a:spcPts val="2400"/>
              </a:spcBef>
              <a:buClr>
                <a:srgbClr val="EB1E29"/>
              </a:buClr>
              <a:buSzPct val="171000"/>
              <a:buFont typeface="Lucida Grande"/>
              <a:buChar char="‣"/>
              <a:defRPr sz="2400">
                <a:solidFill>
                  <a:srgbClr val="70707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089400" indent="-571500" defTabSz="584200">
              <a:spcBef>
                <a:spcPts val="2400"/>
              </a:spcBef>
              <a:buClr>
                <a:srgbClr val="EB1E29"/>
              </a:buClr>
              <a:buSzPct val="171000"/>
              <a:buFont typeface="Lucida Grande"/>
              <a:buChar char="‣"/>
              <a:defRPr sz="2400">
                <a:solidFill>
                  <a:srgbClr val="70707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877059"/>
            <a:ext cx="5549900" cy="32071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800" y="4877349"/>
            <a:ext cx="5588000" cy="320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78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title"/>
          </p:nvPr>
        </p:nvSpPr>
        <p:spPr>
          <a:xfrm>
            <a:off x="336543" y="3854450"/>
            <a:ext cx="12128500" cy="1468904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en-US" sz="4400" cap="all" dirty="0" smtClean="0">
                <a:solidFill>
                  <a:srgbClr val="EB1E29"/>
                </a:solidFill>
              </a:rPr>
              <a:t>Approach Three: Building Industry focused Business Parks</a:t>
            </a:r>
            <a:br>
              <a:rPr lang="en-US" sz="4400" cap="all" dirty="0" smtClean="0">
                <a:solidFill>
                  <a:srgbClr val="EB1E29"/>
                </a:solidFill>
              </a:rPr>
            </a:br>
            <a:r>
              <a:rPr lang="en-US" sz="4400" cap="all" dirty="0" smtClean="0">
                <a:solidFill>
                  <a:srgbClr val="EB1E29"/>
                </a:solidFill>
              </a:rPr>
              <a:t/>
            </a:r>
            <a:br>
              <a:rPr lang="en-US" sz="4400" cap="all" dirty="0" smtClean="0">
                <a:solidFill>
                  <a:srgbClr val="EB1E29"/>
                </a:solidFill>
              </a:rPr>
            </a:br>
            <a:r>
              <a:rPr lang="zh-CN" altLang="en-US" sz="4400" cap="all" dirty="0" smtClean="0">
                <a:solidFill>
                  <a:srgbClr val="EB1E29"/>
                </a:solidFill>
              </a:rPr>
              <a:t>特色三： 建立以产业为主题的工业园区</a:t>
            </a:r>
            <a:endParaRPr sz="4400" cap="all" dirty="0">
              <a:solidFill>
                <a:srgbClr val="EB1E29"/>
              </a:solidFill>
            </a:endParaRPr>
          </a:p>
        </p:txBody>
      </p:sp>
      <p:sp>
        <p:nvSpPr>
          <p:cNvPr id="94" name="Shape 94"/>
          <p:cNvSpPr>
            <a:spLocks noGrp="1"/>
          </p:cNvSpPr>
          <p:nvPr>
            <p:ph type="sldNum" sz="quarter" idx="2"/>
          </p:nvPr>
        </p:nvSpPr>
        <p:spPr>
          <a:xfrm>
            <a:off x="12398368" y="9207500"/>
            <a:ext cx="234964" cy="381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b="0">
                <a:solidFill>
                  <a:srgbClr val="000000"/>
                </a:solidFill>
              </a:defRPr>
            </a:pPr>
            <a:fld id="{86CB4B4D-7CA3-9044-876B-883B54F8677D}" type="slidenum">
              <a:rPr b="1">
                <a:solidFill>
                  <a:srgbClr val="FFFFFF"/>
                </a:solidFill>
              </a:rPr>
              <a:t>19</a:t>
            </a:fld>
            <a:endParaRPr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9692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zh-CN" sz="4400" dirty="0" smtClean="0"/>
              <a:t>Industries Focused Business Parks</a:t>
            </a:r>
            <a:br>
              <a:rPr lang="en-CA" altLang="zh-CN" sz="4400" dirty="0" smtClean="0"/>
            </a:br>
            <a:r>
              <a:rPr lang="zh-CN" altLang="en-US" sz="4400" dirty="0"/>
              <a:t>打造主题产业园区</a:t>
            </a:r>
            <a:endParaRPr lang="en-CA" sz="4400" dirty="0"/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2167466" y="1986844"/>
          <a:ext cx="8669867" cy="57799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2210628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Importance of a business park</a:t>
            </a:r>
            <a:br>
              <a:rPr lang="en-US" altLang="zh-CN" dirty="0" smtClean="0"/>
            </a:br>
            <a:r>
              <a:rPr lang="zh-CN" altLang="en-US" dirty="0" smtClean="0"/>
              <a:t>园区对招商的意义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0000" y="2044700"/>
            <a:ext cx="10464800" cy="5715000"/>
          </a:xfrm>
        </p:spPr>
        <p:txBody>
          <a:bodyPr/>
          <a:lstStyle/>
          <a:p>
            <a:r>
              <a:rPr lang="en-US" altLang="zh-CN" dirty="0" smtClean="0"/>
              <a:t>Utilizing Chinese businesses as anchors, attracts companies from </a:t>
            </a:r>
            <a:r>
              <a:rPr lang="en-US" altLang="zh-CN" dirty="0" smtClean="0"/>
              <a:t>Canada </a:t>
            </a:r>
            <a:r>
              <a:rPr lang="en-US" altLang="zh-CN" dirty="0" smtClean="0"/>
              <a:t>and around the world to build an industry cluster</a:t>
            </a:r>
            <a:br>
              <a:rPr lang="en-US" altLang="zh-CN" dirty="0" smtClean="0"/>
            </a:br>
            <a:r>
              <a:rPr lang="zh-CN" altLang="en-US" dirty="0" smtClean="0"/>
              <a:t>以</a:t>
            </a:r>
            <a:r>
              <a:rPr lang="zh-CN" altLang="en-US" dirty="0"/>
              <a:t>吸引中国企业投资为龙头</a:t>
            </a:r>
            <a:r>
              <a:rPr lang="zh-CN" altLang="en-US" dirty="0" smtClean="0"/>
              <a:t>，同时吸引加拿大及世界各地相关企业入驻产业园。</a:t>
            </a:r>
            <a:endParaRPr lang="en-US" altLang="zh-CN" dirty="0" smtClean="0"/>
          </a:p>
          <a:p>
            <a:r>
              <a:rPr lang="en-US" altLang="zh-CN" dirty="0" smtClean="0"/>
              <a:t>Targeted FDI promotion</a:t>
            </a:r>
            <a:br>
              <a:rPr lang="en-US" altLang="zh-CN" dirty="0" smtClean="0"/>
            </a:br>
            <a:r>
              <a:rPr lang="zh-CN" altLang="en-US" dirty="0" smtClean="0"/>
              <a:t>有针对性招商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These industries have big markets in North America </a:t>
            </a:r>
            <a:br>
              <a:rPr lang="en-US" altLang="zh-CN" dirty="0" smtClean="0"/>
            </a:br>
            <a:r>
              <a:rPr lang="zh-CN" altLang="en-US" dirty="0" smtClean="0"/>
              <a:t>招商企业在北美有市场、有优势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Provide in-depth industry focused business services</a:t>
            </a:r>
            <a:br>
              <a:rPr lang="en-US" altLang="zh-CN" dirty="0" smtClean="0"/>
            </a:br>
            <a:r>
              <a:rPr lang="zh-CN" altLang="en-US" dirty="0" smtClean="0"/>
              <a:t>提供深入的业内资讯服务</a:t>
            </a:r>
            <a:endParaRPr lang="en-US" altLang="zh-CN" dirty="0" smtClean="0"/>
          </a:p>
          <a:p>
            <a:r>
              <a:rPr lang="en-US" altLang="zh-CN" dirty="0" smtClean="0"/>
              <a:t>A concrete project moving forward</a:t>
            </a:r>
            <a:br>
              <a:rPr lang="en-US" altLang="zh-CN" dirty="0" smtClean="0"/>
            </a:br>
            <a:r>
              <a:rPr lang="zh-CN" altLang="en-US" dirty="0" smtClean="0"/>
              <a:t>作为具体项目进行推进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96486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Importance of a business park</a:t>
            </a:r>
            <a:br>
              <a:rPr lang="en-US" altLang="zh-CN" dirty="0" smtClean="0"/>
            </a:br>
            <a:r>
              <a:rPr lang="zh-CN" altLang="en-US" dirty="0" smtClean="0"/>
              <a:t>园区对招商的意义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0000" y="2044700"/>
            <a:ext cx="10464800" cy="5715000"/>
          </a:xfrm>
        </p:spPr>
        <p:txBody>
          <a:bodyPr/>
          <a:lstStyle/>
          <a:p>
            <a:r>
              <a:rPr lang="en-US" altLang="zh-CN" dirty="0" smtClean="0"/>
              <a:t>Bringing in private partners in FDI attraction efforts</a:t>
            </a:r>
            <a:br>
              <a:rPr lang="en-US" altLang="zh-CN" dirty="0" smtClean="0"/>
            </a:br>
            <a:r>
              <a:rPr lang="zh-CN" altLang="en-US" dirty="0" smtClean="0"/>
              <a:t>整合社会资源，投入招商工作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Chinese and Canadian Business Parks Developers</a:t>
            </a:r>
            <a:br>
              <a:rPr lang="en-US" altLang="zh-CN" dirty="0" smtClean="0"/>
            </a:br>
            <a:r>
              <a:rPr lang="zh-CN" altLang="en-US" dirty="0" smtClean="0"/>
              <a:t>加拿本地开发商、中国开发商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Chinese and Canadian Industry Associations</a:t>
            </a:r>
            <a:br>
              <a:rPr lang="en-US" altLang="zh-CN" dirty="0" smtClean="0"/>
            </a:br>
            <a:r>
              <a:rPr lang="zh-CN" altLang="en-US" dirty="0" smtClean="0"/>
              <a:t>加拿大与中国的行业协会</a:t>
            </a:r>
            <a:endParaRPr lang="en-US" altLang="zh-CN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6583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Business Park Operation Model</a:t>
            </a:r>
            <a:br>
              <a:rPr lang="en-US" altLang="zh-CN" dirty="0" smtClean="0"/>
            </a:br>
            <a:r>
              <a:rPr lang="zh-CN" altLang="en-US" dirty="0" smtClean="0"/>
              <a:t>园区的运作模式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0000" y="1968500"/>
            <a:ext cx="10464800" cy="5715000"/>
          </a:xfrm>
        </p:spPr>
        <p:txBody>
          <a:bodyPr/>
          <a:lstStyle/>
          <a:p>
            <a:r>
              <a:rPr lang="en-US" altLang="zh-CN" dirty="0" smtClean="0"/>
              <a:t>Chinese and Canadian Government Agency Set Policy for the Business Park</a:t>
            </a:r>
            <a:br>
              <a:rPr lang="en-US" altLang="zh-CN" dirty="0" smtClean="0"/>
            </a:br>
            <a:r>
              <a:rPr lang="zh-CN" altLang="en-US" dirty="0" smtClean="0"/>
              <a:t>加两国政府牵头</a:t>
            </a:r>
            <a:endParaRPr lang="en-US" altLang="zh-CN" dirty="0" smtClean="0"/>
          </a:p>
          <a:p>
            <a:r>
              <a:rPr lang="en-US" altLang="zh-CN" dirty="0" smtClean="0"/>
              <a:t>Joint developed by Chinese and Canadian Businesses</a:t>
            </a:r>
            <a:br>
              <a:rPr lang="en-US" altLang="zh-CN" dirty="0" smtClean="0"/>
            </a:br>
            <a:r>
              <a:rPr lang="zh-CN" altLang="en-US" dirty="0" smtClean="0"/>
              <a:t>中加两国开发商联合开发产业园，及配套设施</a:t>
            </a:r>
            <a:endParaRPr lang="en-US" altLang="zh-CN" dirty="0" smtClean="0"/>
          </a:p>
          <a:p>
            <a:r>
              <a:rPr lang="en-US" altLang="zh-CN" dirty="0" smtClean="0"/>
              <a:t>ICA will be responsible for FDI attraction</a:t>
            </a:r>
            <a:br>
              <a:rPr lang="en-US" altLang="zh-CN" dirty="0" smtClean="0"/>
            </a:br>
            <a:r>
              <a:rPr lang="zh-CN" altLang="en-US" dirty="0" smtClean="0"/>
              <a:t>投资加拿大协会发展厅负责招商</a:t>
            </a:r>
            <a:endParaRPr lang="en-US" altLang="zh-CN" dirty="0" smtClean="0"/>
          </a:p>
          <a:p>
            <a:r>
              <a:rPr lang="en-US" altLang="zh-CN" dirty="0" smtClean="0"/>
              <a:t>ICA working with Ontario Ministry of </a:t>
            </a:r>
            <a:r>
              <a:rPr lang="en-US" altLang="zh-CN" dirty="0" smtClean="0"/>
              <a:t>Economic </a:t>
            </a:r>
            <a:r>
              <a:rPr lang="en-US" altLang="zh-CN" dirty="0" smtClean="0"/>
              <a:t>Development and local </a:t>
            </a:r>
            <a:r>
              <a:rPr lang="en-US" altLang="zh-CN" dirty="0" smtClean="0"/>
              <a:t>economic </a:t>
            </a:r>
            <a:r>
              <a:rPr lang="en-US" altLang="zh-CN" dirty="0" smtClean="0"/>
              <a:t>development partners to provide services</a:t>
            </a:r>
            <a:br>
              <a:rPr lang="en-US" altLang="zh-CN" dirty="0" smtClean="0"/>
            </a:br>
            <a:r>
              <a:rPr lang="zh-CN" altLang="en-US" dirty="0" smtClean="0"/>
              <a:t>协会与安省及市政府招商机构提供落地服务</a:t>
            </a:r>
            <a:endParaRPr lang="en-US" altLang="zh-CN" dirty="0" smtClean="0"/>
          </a:p>
          <a:p>
            <a:r>
              <a:rPr lang="en-US" altLang="zh-CN" dirty="0" smtClean="0"/>
              <a:t>Our partnership financial institution will provide financing support</a:t>
            </a:r>
            <a:br>
              <a:rPr lang="en-US" altLang="zh-CN" dirty="0" smtClean="0"/>
            </a:br>
            <a:r>
              <a:rPr lang="zh-CN" altLang="en-US" dirty="0" smtClean="0"/>
              <a:t>由协会合作的金融公司提供资金支持</a:t>
            </a:r>
            <a:endParaRPr lang="en-US" altLang="zh-CN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8671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Peterborough Industrial park</a:t>
            </a:r>
            <a:br>
              <a:rPr lang="en-US" dirty="0" smtClean="0"/>
            </a:br>
            <a:r>
              <a:rPr lang="zh-CN" altLang="en-US" dirty="0"/>
              <a:t>彼得堡工业园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300" y="1911350"/>
            <a:ext cx="12128500" cy="5461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CA" dirty="0" smtClean="0"/>
              <a:t>Pilot Project led by The City of Peterborough</a:t>
            </a:r>
            <a:br>
              <a:rPr lang="en-CA" dirty="0" smtClean="0"/>
            </a:br>
            <a:r>
              <a:rPr lang="zh-CN" altLang="en-US" dirty="0" smtClean="0"/>
              <a:t>与彼得堡市政府的试点项目</a:t>
            </a:r>
            <a:endParaRPr lang="en-CA" dirty="0" smtClean="0"/>
          </a:p>
          <a:p>
            <a:pPr>
              <a:spcBef>
                <a:spcPts val="1200"/>
              </a:spcBef>
            </a:pPr>
            <a:r>
              <a:rPr lang="en-CA" dirty="0" smtClean="0"/>
              <a:t>The City of Peterborough provide industrial land for the industrial park</a:t>
            </a:r>
            <a:br>
              <a:rPr lang="en-CA" dirty="0" smtClean="0"/>
            </a:br>
            <a:r>
              <a:rPr lang="zh-CN" altLang="en-US" dirty="0" smtClean="0"/>
              <a:t>由市城府提供园区前期工业用地</a:t>
            </a:r>
            <a:endParaRPr lang="en-CA" dirty="0" smtClean="0"/>
          </a:p>
          <a:p>
            <a:pPr>
              <a:spcBef>
                <a:spcPts val="1200"/>
              </a:spcBef>
            </a:pPr>
            <a:r>
              <a:rPr lang="en-CA" dirty="0" smtClean="0"/>
              <a:t>Local developer: Bromont Group</a:t>
            </a:r>
            <a:br>
              <a:rPr lang="en-CA" dirty="0" smtClean="0"/>
            </a:br>
            <a:r>
              <a:rPr lang="zh-CN" altLang="en-US" dirty="0" smtClean="0"/>
              <a:t>本地开发商：博茂集团</a:t>
            </a:r>
            <a:endParaRPr lang="en-CA" dirty="0" smtClean="0"/>
          </a:p>
          <a:p>
            <a:pPr>
              <a:spcBef>
                <a:spcPts val="1200"/>
              </a:spcBef>
            </a:pPr>
            <a:r>
              <a:rPr lang="en-CA" dirty="0" smtClean="0"/>
              <a:t>Chinese developer: </a:t>
            </a:r>
            <a:r>
              <a:rPr lang="en-CA" dirty="0" err="1" smtClean="0"/>
              <a:t>Jingmei</a:t>
            </a:r>
            <a:r>
              <a:rPr lang="en-CA" dirty="0" smtClean="0"/>
              <a:t> Group</a:t>
            </a:r>
            <a:br>
              <a:rPr lang="en-CA" dirty="0" smtClean="0"/>
            </a:br>
            <a:r>
              <a:rPr lang="zh-CN" altLang="en-US" dirty="0" smtClean="0"/>
              <a:t>中国开发商：京煤集团</a:t>
            </a:r>
            <a:endParaRPr lang="en-CA" dirty="0" smtClean="0"/>
          </a:p>
          <a:p>
            <a:pPr>
              <a:spcBef>
                <a:spcPts val="1200"/>
              </a:spcBef>
            </a:pPr>
            <a:r>
              <a:rPr lang="en-CA" dirty="0" smtClean="0"/>
              <a:t>Financing support: China Development Bank</a:t>
            </a:r>
            <a:br>
              <a:rPr lang="en-CA" dirty="0" smtClean="0"/>
            </a:br>
            <a:r>
              <a:rPr lang="zh-CN" altLang="en-US" dirty="0" smtClean="0"/>
              <a:t>融资支持：中国国家开发银行</a:t>
            </a:r>
            <a:endParaRPr lang="en-CA" dirty="0" smtClean="0"/>
          </a:p>
          <a:p>
            <a:pPr>
              <a:spcBef>
                <a:spcPts val="1200"/>
              </a:spcBef>
            </a:pPr>
            <a:r>
              <a:rPr lang="en-CA" dirty="0" smtClean="0"/>
              <a:t>Status: Bromont Group and </a:t>
            </a:r>
            <a:r>
              <a:rPr lang="en-CA" dirty="0" err="1" smtClean="0"/>
              <a:t>Jingmei</a:t>
            </a:r>
            <a:r>
              <a:rPr lang="en-CA" dirty="0" smtClean="0"/>
              <a:t> Group is doing due diligence on each other</a:t>
            </a:r>
            <a:br>
              <a:rPr lang="en-CA" dirty="0" smtClean="0"/>
            </a:br>
            <a:r>
              <a:rPr lang="zh-CN" altLang="en-US" dirty="0" smtClean="0"/>
              <a:t>项目进展：博茂与京煤集团在做彼此的尽职调查</a:t>
            </a:r>
            <a:endParaRPr lang="en-CA" dirty="0" smtClean="0"/>
          </a:p>
          <a:p>
            <a:pPr marL="317500" indent="0">
              <a:buNone/>
            </a:pPr>
            <a:endParaRPr lang="en-CA" dirty="0" smtClean="0"/>
          </a:p>
          <a:p>
            <a:pPr marL="31750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9364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Peterborough Industrial park</a:t>
            </a:r>
            <a:br>
              <a:rPr lang="en-US" dirty="0" smtClean="0"/>
            </a:br>
            <a:r>
              <a:rPr lang="zh-CN" altLang="en-US" dirty="0"/>
              <a:t>彼得堡工业园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462" y="1778000"/>
            <a:ext cx="9020175" cy="6013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8300" y="7958434"/>
            <a:ext cx="12414250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sz="2000" dirty="0" smtClean="0">
                <a:solidFill>
                  <a:srgbClr val="000000"/>
                </a:solidFill>
              </a:rPr>
              <a:t>Beijing </a:t>
            </a:r>
            <a:r>
              <a:rPr lang="en-CA" sz="2000" dirty="0" err="1" smtClean="0">
                <a:solidFill>
                  <a:srgbClr val="000000"/>
                </a:solidFill>
              </a:rPr>
              <a:t>Jingmei</a:t>
            </a:r>
            <a:r>
              <a:rPr lang="en-CA" sz="2000" dirty="0" smtClean="0">
                <a:solidFill>
                  <a:srgbClr val="000000"/>
                </a:solidFill>
              </a:rPr>
              <a:t> Group working with the City of Peterborough and local developer Bromont Group</a:t>
            </a:r>
            <a:br>
              <a:rPr lang="en-CA" sz="2000" dirty="0" smtClean="0">
                <a:solidFill>
                  <a:srgbClr val="000000"/>
                </a:solidFill>
              </a:rPr>
            </a:br>
            <a:r>
              <a:rPr lang="zh-CN" altLang="en-US" sz="2000" dirty="0" smtClean="0">
                <a:solidFill>
                  <a:srgbClr val="000000"/>
                </a:solidFill>
              </a:rPr>
              <a:t>北京京煤集团与彼得堡市政府及当地开发商博茂集团洽谈合作</a:t>
            </a:r>
            <a:endParaRPr kumimoji="0" lang="en-CA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7762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Success in 2013</a:t>
            </a:r>
            <a:br>
              <a:rPr lang="en-US" dirty="0" smtClean="0"/>
            </a:br>
            <a:r>
              <a:rPr lang="en-US" dirty="0" smtClean="0"/>
              <a:t>201</a:t>
            </a:r>
            <a:r>
              <a:rPr lang="en-US" altLang="zh-CN" dirty="0" smtClean="0"/>
              <a:t>3</a:t>
            </a:r>
            <a:r>
              <a:rPr lang="zh-CN" altLang="en-US" dirty="0" smtClean="0"/>
              <a:t>年成绩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altLang="zh-CN" sz="2000" dirty="0" smtClean="0"/>
              <a:t>Two companies have formally signed agreements with Invest Canada Alliance</a:t>
            </a:r>
            <a:br>
              <a:rPr lang="en-US" altLang="zh-CN" sz="2000" dirty="0" smtClean="0"/>
            </a:br>
            <a:r>
              <a:rPr lang="zh-CN" altLang="en-US" sz="2000" dirty="0" smtClean="0"/>
              <a:t>与投资加拿大协会正式签约有两家企业</a:t>
            </a:r>
            <a:endParaRPr lang="en-US" altLang="zh-CN" sz="2000" dirty="0" smtClean="0"/>
          </a:p>
          <a:p>
            <a:pPr lvl="1">
              <a:spcBef>
                <a:spcPts val="1200"/>
              </a:spcBef>
            </a:pPr>
            <a:r>
              <a:rPr lang="en-US" altLang="zh-CN" sz="2000" dirty="0" smtClean="0"/>
              <a:t>A Life Science Company</a:t>
            </a:r>
            <a:br>
              <a:rPr lang="en-US" altLang="zh-CN" sz="2000" dirty="0" smtClean="0"/>
            </a:br>
            <a:r>
              <a:rPr lang="zh-CN" altLang="en-US" sz="2000" dirty="0" smtClean="0"/>
              <a:t>生物科技公司</a:t>
            </a:r>
            <a:endParaRPr lang="en-US" altLang="zh-CN" sz="2000" dirty="0"/>
          </a:p>
          <a:p>
            <a:pPr lvl="2">
              <a:spcBef>
                <a:spcPts val="1200"/>
              </a:spcBef>
            </a:pPr>
            <a:r>
              <a:rPr lang="en-US" altLang="zh-CN" sz="2000" dirty="0" smtClean="0"/>
              <a:t>$40 million investment</a:t>
            </a:r>
            <a:br>
              <a:rPr lang="en-US" altLang="zh-CN" sz="2000" dirty="0" smtClean="0"/>
            </a:br>
            <a:r>
              <a:rPr lang="en-US" altLang="zh-CN" sz="2000" dirty="0" smtClean="0"/>
              <a:t>4</a:t>
            </a:r>
            <a:r>
              <a:rPr lang="zh-CN" altLang="en-US" sz="2000" dirty="0" smtClean="0"/>
              <a:t>千万加币投资</a:t>
            </a:r>
            <a:endParaRPr lang="en-US" altLang="zh-CN" sz="2000" dirty="0" smtClean="0"/>
          </a:p>
          <a:p>
            <a:pPr lvl="2">
              <a:spcBef>
                <a:spcPts val="1200"/>
              </a:spcBef>
            </a:pPr>
            <a:r>
              <a:rPr lang="en-US" altLang="zh-CN" sz="2000" dirty="0" smtClean="0"/>
              <a:t>Create 50 jobs in Canada</a:t>
            </a:r>
            <a:br>
              <a:rPr lang="en-US" altLang="zh-CN" sz="2000" dirty="0" smtClean="0"/>
            </a:br>
            <a:r>
              <a:rPr lang="zh-CN" altLang="en-US" sz="2000" dirty="0" smtClean="0"/>
              <a:t>在加拿大创造创造</a:t>
            </a:r>
            <a:r>
              <a:rPr lang="en-US" altLang="zh-CN" sz="2000" dirty="0" smtClean="0"/>
              <a:t>50</a:t>
            </a:r>
            <a:r>
              <a:rPr lang="zh-CN" altLang="en-US" sz="2000" dirty="0" smtClean="0"/>
              <a:t>个就业</a:t>
            </a:r>
            <a:endParaRPr lang="en-US" altLang="zh-CN" sz="2000" dirty="0" smtClean="0"/>
          </a:p>
          <a:p>
            <a:pPr lvl="1">
              <a:spcBef>
                <a:spcPts val="1200"/>
              </a:spcBef>
            </a:pPr>
            <a:r>
              <a:rPr lang="en-US" altLang="zh-CN" sz="2000" dirty="0" smtClean="0"/>
              <a:t>A Green Technology Company</a:t>
            </a:r>
            <a:br>
              <a:rPr lang="en-US" altLang="zh-CN" sz="2000" dirty="0" smtClean="0"/>
            </a:br>
            <a:r>
              <a:rPr lang="zh-CN" altLang="en-US" sz="2000" dirty="0" smtClean="0"/>
              <a:t>绿色节能企业</a:t>
            </a:r>
            <a:endParaRPr lang="en-US" altLang="zh-CN" sz="2000" dirty="0"/>
          </a:p>
          <a:p>
            <a:pPr lvl="2">
              <a:spcBef>
                <a:spcPts val="1200"/>
              </a:spcBef>
            </a:pPr>
            <a:r>
              <a:rPr lang="en-US" altLang="zh-CN" sz="2000" dirty="0" smtClean="0"/>
              <a:t>Phase I: $20 million investment</a:t>
            </a:r>
            <a:br>
              <a:rPr lang="en-US" altLang="zh-CN" sz="2000" dirty="0" smtClean="0"/>
            </a:br>
            <a:r>
              <a:rPr lang="zh-CN" altLang="en-US" sz="2000" dirty="0" smtClean="0"/>
              <a:t>第一期投资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千万</a:t>
            </a:r>
            <a:endParaRPr lang="en-US" altLang="zh-CN" sz="2000" dirty="0" smtClean="0"/>
          </a:p>
          <a:p>
            <a:pPr lvl="2">
              <a:spcBef>
                <a:spcPts val="1200"/>
              </a:spcBef>
            </a:pPr>
            <a:r>
              <a:rPr lang="en-US" altLang="zh-CN" sz="2000" dirty="0" smtClean="0"/>
              <a:t>Total investment: $100 million</a:t>
            </a:r>
            <a:br>
              <a:rPr lang="en-US" altLang="zh-CN" sz="2000" dirty="0" smtClean="0"/>
            </a:br>
            <a:r>
              <a:rPr lang="zh-CN" altLang="en-US" sz="2000" dirty="0" smtClean="0"/>
              <a:t>总投资：一亿加币投资</a:t>
            </a:r>
            <a:endParaRPr lang="en-US" altLang="zh-CN" sz="2000" dirty="0" smtClean="0"/>
          </a:p>
          <a:p>
            <a:pPr lvl="2">
              <a:spcBef>
                <a:spcPts val="1200"/>
              </a:spcBef>
            </a:pPr>
            <a:r>
              <a:rPr lang="en-US" altLang="zh-CN" sz="2000" dirty="0" smtClean="0"/>
              <a:t>Create over 100 jobs</a:t>
            </a:r>
            <a:br>
              <a:rPr lang="en-US" altLang="zh-CN" sz="2000" dirty="0" smtClean="0"/>
            </a:br>
            <a:r>
              <a:rPr lang="zh-CN" altLang="en-US" sz="2000" dirty="0" smtClean="0"/>
              <a:t>在加拿大创造</a:t>
            </a:r>
            <a:r>
              <a:rPr lang="en-US" altLang="zh-CN" sz="2000" dirty="0" smtClean="0"/>
              <a:t>100</a:t>
            </a:r>
            <a:r>
              <a:rPr lang="zh-CN" altLang="en-US" sz="2000" dirty="0" smtClean="0"/>
              <a:t>个就业</a:t>
            </a:r>
            <a:endParaRPr lang="en-CA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5949" y="3200400"/>
            <a:ext cx="3677055" cy="1028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5949" y="5536435"/>
            <a:ext cx="3677055" cy="163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97804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Projects in Progress</a:t>
            </a:r>
            <a:br>
              <a:rPr lang="en-US" altLang="zh-CN" dirty="0" smtClean="0"/>
            </a:br>
            <a:r>
              <a:rPr lang="zh-CN" altLang="en-US" dirty="0" smtClean="0"/>
              <a:t>正在进展的项目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Curtain wall</a:t>
            </a:r>
            <a:br>
              <a:rPr lang="en-US" dirty="0" smtClean="0"/>
            </a:br>
            <a:r>
              <a:rPr lang="zh-CN" altLang="en-US" dirty="0" smtClean="0"/>
              <a:t>玻璃幕墙公司</a:t>
            </a:r>
            <a:endParaRPr lang="en-US" dirty="0" smtClean="0"/>
          </a:p>
          <a:p>
            <a:r>
              <a:rPr lang="en-US" smtClean="0"/>
              <a:t>Steel </a:t>
            </a:r>
            <a:r>
              <a:rPr lang="en-US" dirty="0" smtClean="0"/>
              <a:t>Structure</a:t>
            </a:r>
            <a:br>
              <a:rPr lang="en-US" dirty="0" smtClean="0"/>
            </a:br>
            <a:r>
              <a:rPr lang="zh-CN" altLang="en-US" dirty="0" smtClean="0"/>
              <a:t>钢结构公司</a:t>
            </a:r>
            <a:endParaRPr lang="en-US" dirty="0" smtClean="0"/>
          </a:p>
          <a:p>
            <a:r>
              <a:rPr lang="en-US" dirty="0" smtClean="0"/>
              <a:t>Industrial Tape</a:t>
            </a:r>
            <a:br>
              <a:rPr lang="en-US" dirty="0" smtClean="0"/>
            </a:br>
            <a:r>
              <a:rPr lang="zh-CN" altLang="en-US" dirty="0" smtClean="0"/>
              <a:t>工业胶带公司</a:t>
            </a:r>
            <a:endParaRPr lang="en-US" dirty="0" smtClean="0"/>
          </a:p>
          <a:p>
            <a:r>
              <a:rPr lang="en-US" dirty="0" smtClean="0"/>
              <a:t>Data Centre + Financial Service Information Technology</a:t>
            </a:r>
            <a:br>
              <a:rPr lang="en-US" dirty="0" smtClean="0"/>
            </a:br>
            <a:r>
              <a:rPr lang="zh-CN" altLang="en-US" dirty="0" smtClean="0"/>
              <a:t>数据中心及金融信息产业综合性开发</a:t>
            </a:r>
            <a:endParaRPr lang="en-US" dirty="0" smtClean="0"/>
          </a:p>
          <a:p>
            <a:r>
              <a:rPr lang="en-US" dirty="0" smtClean="0"/>
              <a:t>Research and Development </a:t>
            </a:r>
            <a:r>
              <a:rPr lang="en-US" dirty="0" err="1" smtClean="0"/>
              <a:t>centre</a:t>
            </a:r>
            <a:r>
              <a:rPr lang="en-US" dirty="0" smtClean="0"/>
              <a:t> for a cellphone manufacturer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zh-CN" altLang="en-US" dirty="0" smtClean="0"/>
              <a:t>手机公司研发中心及未来生产基地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30507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>
            <a:off x="11674306" y="9130855"/>
            <a:ext cx="135748" cy="2839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72" y="7078"/>
                </a:moveTo>
                <a:lnTo>
                  <a:pt x="21600" y="7078"/>
                </a:lnTo>
                <a:lnTo>
                  <a:pt x="20756" y="10800"/>
                </a:lnTo>
                <a:lnTo>
                  <a:pt x="14372" y="10800"/>
                </a:lnTo>
                <a:lnTo>
                  <a:pt x="14372" y="21600"/>
                </a:lnTo>
                <a:lnTo>
                  <a:pt x="4781" y="21600"/>
                </a:lnTo>
                <a:lnTo>
                  <a:pt x="4781" y="10800"/>
                </a:lnTo>
                <a:lnTo>
                  <a:pt x="0" y="10800"/>
                </a:lnTo>
                <a:lnTo>
                  <a:pt x="0" y="7078"/>
                </a:lnTo>
                <a:lnTo>
                  <a:pt x="4781" y="7078"/>
                </a:lnTo>
                <a:lnTo>
                  <a:pt x="4781" y="4836"/>
                </a:lnTo>
                <a:cubicBezTo>
                  <a:pt x="4781" y="3246"/>
                  <a:pt x="5587" y="2043"/>
                  <a:pt x="7200" y="1226"/>
                </a:cubicBezTo>
                <a:cubicBezTo>
                  <a:pt x="8812" y="409"/>
                  <a:pt x="11465" y="0"/>
                  <a:pt x="15159" y="0"/>
                </a:cubicBezTo>
                <a:lnTo>
                  <a:pt x="21544" y="0"/>
                </a:lnTo>
                <a:lnTo>
                  <a:pt x="21544" y="3722"/>
                </a:lnTo>
                <a:lnTo>
                  <a:pt x="17550" y="3722"/>
                </a:lnTo>
                <a:cubicBezTo>
                  <a:pt x="16819" y="3722"/>
                  <a:pt x="16232" y="3751"/>
                  <a:pt x="15792" y="3808"/>
                </a:cubicBezTo>
                <a:cubicBezTo>
                  <a:pt x="15351" y="3864"/>
                  <a:pt x="15033" y="3967"/>
                  <a:pt x="14836" y="4116"/>
                </a:cubicBezTo>
                <a:cubicBezTo>
                  <a:pt x="14639" y="4264"/>
                  <a:pt x="14513" y="4415"/>
                  <a:pt x="14456" y="4568"/>
                </a:cubicBezTo>
                <a:cubicBezTo>
                  <a:pt x="14400" y="4721"/>
                  <a:pt x="14372" y="4937"/>
                  <a:pt x="14372" y="5217"/>
                </a:cubicBezTo>
                <a:cubicBezTo>
                  <a:pt x="14372" y="5217"/>
                  <a:pt x="14372" y="7078"/>
                  <a:pt x="14372" y="7078"/>
                </a:cubicBezTo>
                <a:close/>
              </a:path>
            </a:pathLst>
          </a:custGeom>
          <a:solidFill>
            <a:srgbClr val="E7222E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1" name="Shape 111"/>
          <p:cNvSpPr/>
          <p:nvPr/>
        </p:nvSpPr>
        <p:spPr>
          <a:xfrm>
            <a:off x="12015850" y="9154057"/>
            <a:ext cx="292101" cy="254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565"/>
                </a:moveTo>
                <a:cubicBezTo>
                  <a:pt x="20988" y="3668"/>
                  <a:pt x="20248" y="4607"/>
                  <a:pt x="19380" y="5383"/>
                </a:cubicBezTo>
                <a:cubicBezTo>
                  <a:pt x="19389" y="5541"/>
                  <a:pt x="19393" y="5777"/>
                  <a:pt x="19393" y="6092"/>
                </a:cubicBezTo>
                <a:cubicBezTo>
                  <a:pt x="19393" y="7555"/>
                  <a:pt x="19220" y="9014"/>
                  <a:pt x="18873" y="10471"/>
                </a:cubicBezTo>
                <a:cubicBezTo>
                  <a:pt x="18525" y="11928"/>
                  <a:pt x="17998" y="13326"/>
                  <a:pt x="17290" y="14664"/>
                </a:cubicBezTo>
                <a:cubicBezTo>
                  <a:pt x="16581" y="16003"/>
                  <a:pt x="15739" y="17187"/>
                  <a:pt x="14761" y="18216"/>
                </a:cubicBezTo>
                <a:cubicBezTo>
                  <a:pt x="13783" y="19246"/>
                  <a:pt x="12604" y="20067"/>
                  <a:pt x="11225" y="20680"/>
                </a:cubicBezTo>
                <a:cubicBezTo>
                  <a:pt x="9845" y="21294"/>
                  <a:pt x="8369" y="21600"/>
                  <a:pt x="6798" y="21600"/>
                </a:cubicBezTo>
                <a:cubicBezTo>
                  <a:pt x="4322" y="21600"/>
                  <a:pt x="2056" y="20784"/>
                  <a:pt x="0" y="19153"/>
                </a:cubicBezTo>
                <a:cubicBezTo>
                  <a:pt x="320" y="19198"/>
                  <a:pt x="676" y="19221"/>
                  <a:pt x="1069" y="19221"/>
                </a:cubicBezTo>
                <a:cubicBezTo>
                  <a:pt x="3125" y="19221"/>
                  <a:pt x="4957" y="18444"/>
                  <a:pt x="6565" y="16892"/>
                </a:cubicBezTo>
                <a:cubicBezTo>
                  <a:pt x="5606" y="16870"/>
                  <a:pt x="4747" y="16507"/>
                  <a:pt x="3988" y="15804"/>
                </a:cubicBezTo>
                <a:cubicBezTo>
                  <a:pt x="3230" y="15100"/>
                  <a:pt x="2709" y="14203"/>
                  <a:pt x="2426" y="13112"/>
                </a:cubicBezTo>
                <a:cubicBezTo>
                  <a:pt x="2727" y="13168"/>
                  <a:pt x="3006" y="13196"/>
                  <a:pt x="3262" y="13196"/>
                </a:cubicBezTo>
                <a:cubicBezTo>
                  <a:pt x="3655" y="13196"/>
                  <a:pt x="4043" y="13135"/>
                  <a:pt x="4427" y="13011"/>
                </a:cubicBezTo>
                <a:cubicBezTo>
                  <a:pt x="3403" y="12752"/>
                  <a:pt x="2556" y="12125"/>
                  <a:pt x="1885" y="11129"/>
                </a:cubicBezTo>
                <a:cubicBezTo>
                  <a:pt x="1213" y="10134"/>
                  <a:pt x="877" y="8977"/>
                  <a:pt x="877" y="7661"/>
                </a:cubicBezTo>
                <a:lnTo>
                  <a:pt x="877" y="7594"/>
                </a:lnTo>
                <a:cubicBezTo>
                  <a:pt x="1498" y="8022"/>
                  <a:pt x="2165" y="8252"/>
                  <a:pt x="2878" y="8286"/>
                </a:cubicBezTo>
                <a:cubicBezTo>
                  <a:pt x="2275" y="7791"/>
                  <a:pt x="1795" y="7144"/>
                  <a:pt x="1439" y="6345"/>
                </a:cubicBezTo>
                <a:cubicBezTo>
                  <a:pt x="1083" y="5546"/>
                  <a:pt x="905" y="4680"/>
                  <a:pt x="905" y="3746"/>
                </a:cubicBezTo>
                <a:cubicBezTo>
                  <a:pt x="905" y="2756"/>
                  <a:pt x="1106" y="1840"/>
                  <a:pt x="1508" y="996"/>
                </a:cubicBezTo>
                <a:cubicBezTo>
                  <a:pt x="2613" y="2672"/>
                  <a:pt x="3959" y="4014"/>
                  <a:pt x="5544" y="5020"/>
                </a:cubicBezTo>
                <a:cubicBezTo>
                  <a:pt x="7129" y="6027"/>
                  <a:pt x="8826" y="6587"/>
                  <a:pt x="10636" y="6699"/>
                </a:cubicBezTo>
                <a:cubicBezTo>
                  <a:pt x="10562" y="6272"/>
                  <a:pt x="10526" y="5856"/>
                  <a:pt x="10526" y="5451"/>
                </a:cubicBezTo>
                <a:cubicBezTo>
                  <a:pt x="10526" y="3943"/>
                  <a:pt x="10958" y="2658"/>
                  <a:pt x="11821" y="1595"/>
                </a:cubicBezTo>
                <a:cubicBezTo>
                  <a:pt x="12684" y="532"/>
                  <a:pt x="13728" y="0"/>
                  <a:pt x="14953" y="0"/>
                </a:cubicBezTo>
                <a:cubicBezTo>
                  <a:pt x="16232" y="0"/>
                  <a:pt x="17310" y="574"/>
                  <a:pt x="18187" y="1721"/>
                </a:cubicBezTo>
                <a:cubicBezTo>
                  <a:pt x="19183" y="1485"/>
                  <a:pt x="20120" y="1046"/>
                  <a:pt x="20997" y="405"/>
                </a:cubicBezTo>
                <a:cubicBezTo>
                  <a:pt x="20659" y="1699"/>
                  <a:pt x="20010" y="2700"/>
                  <a:pt x="19051" y="3409"/>
                </a:cubicBezTo>
                <a:cubicBezTo>
                  <a:pt x="19900" y="3297"/>
                  <a:pt x="20750" y="3015"/>
                  <a:pt x="21600" y="2565"/>
                </a:cubicBezTo>
                <a:close/>
              </a:path>
            </a:pathLst>
          </a:custGeom>
          <a:solidFill>
            <a:srgbClr val="E7222E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2" name="Shape 112"/>
          <p:cNvSpPr/>
          <p:nvPr/>
        </p:nvSpPr>
        <p:spPr>
          <a:xfrm>
            <a:off x="12440785" y="9110042"/>
            <a:ext cx="313023" cy="2947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242"/>
                </a:moveTo>
                <a:lnTo>
                  <a:pt x="21600" y="21600"/>
                </a:lnTo>
                <a:lnTo>
                  <a:pt x="16973" y="21600"/>
                </a:lnTo>
                <a:lnTo>
                  <a:pt x="16973" y="13802"/>
                </a:lnTo>
                <a:cubicBezTo>
                  <a:pt x="16973" y="12772"/>
                  <a:pt x="16783" y="11965"/>
                  <a:pt x="16404" y="11381"/>
                </a:cubicBezTo>
                <a:cubicBezTo>
                  <a:pt x="16024" y="10798"/>
                  <a:pt x="15431" y="10506"/>
                  <a:pt x="14625" y="10506"/>
                </a:cubicBezTo>
                <a:cubicBezTo>
                  <a:pt x="14034" y="10506"/>
                  <a:pt x="13540" y="10675"/>
                  <a:pt x="13141" y="11013"/>
                </a:cubicBezTo>
                <a:cubicBezTo>
                  <a:pt x="12743" y="11352"/>
                  <a:pt x="12445" y="11771"/>
                  <a:pt x="12248" y="12271"/>
                </a:cubicBezTo>
                <a:cubicBezTo>
                  <a:pt x="12145" y="12566"/>
                  <a:pt x="12094" y="12963"/>
                  <a:pt x="12094" y="13463"/>
                </a:cubicBezTo>
                <a:lnTo>
                  <a:pt x="12094" y="21600"/>
                </a:lnTo>
                <a:lnTo>
                  <a:pt x="7467" y="21600"/>
                </a:lnTo>
                <a:cubicBezTo>
                  <a:pt x="7486" y="17686"/>
                  <a:pt x="7495" y="14513"/>
                  <a:pt x="7495" y="12080"/>
                </a:cubicBezTo>
                <a:cubicBezTo>
                  <a:pt x="7495" y="9647"/>
                  <a:pt x="7491" y="8196"/>
                  <a:pt x="7481" y="7725"/>
                </a:cubicBezTo>
                <a:lnTo>
                  <a:pt x="7467" y="7018"/>
                </a:lnTo>
                <a:lnTo>
                  <a:pt x="12094" y="7018"/>
                </a:lnTo>
                <a:lnTo>
                  <a:pt x="12094" y="9137"/>
                </a:lnTo>
                <a:lnTo>
                  <a:pt x="12066" y="9137"/>
                </a:lnTo>
                <a:cubicBezTo>
                  <a:pt x="12253" y="8823"/>
                  <a:pt x="12445" y="8549"/>
                  <a:pt x="12642" y="8313"/>
                </a:cubicBezTo>
                <a:cubicBezTo>
                  <a:pt x="12839" y="8078"/>
                  <a:pt x="13104" y="7823"/>
                  <a:pt x="13437" y="7548"/>
                </a:cubicBezTo>
                <a:cubicBezTo>
                  <a:pt x="13769" y="7274"/>
                  <a:pt x="14177" y="7060"/>
                  <a:pt x="14660" y="6908"/>
                </a:cubicBezTo>
                <a:cubicBezTo>
                  <a:pt x="15143" y="6756"/>
                  <a:pt x="15679" y="6680"/>
                  <a:pt x="16270" y="6680"/>
                </a:cubicBezTo>
                <a:cubicBezTo>
                  <a:pt x="17873" y="6680"/>
                  <a:pt x="19162" y="7237"/>
                  <a:pt x="20137" y="8350"/>
                </a:cubicBezTo>
                <a:cubicBezTo>
                  <a:pt x="21112" y="9463"/>
                  <a:pt x="21600" y="11094"/>
                  <a:pt x="21600" y="13242"/>
                </a:cubicBezTo>
                <a:close/>
                <a:moveTo>
                  <a:pt x="4908" y="7018"/>
                </a:moveTo>
                <a:lnTo>
                  <a:pt x="4908" y="21600"/>
                </a:lnTo>
                <a:lnTo>
                  <a:pt x="267" y="21600"/>
                </a:lnTo>
                <a:lnTo>
                  <a:pt x="267" y="7018"/>
                </a:lnTo>
                <a:cubicBezTo>
                  <a:pt x="267" y="7018"/>
                  <a:pt x="4908" y="7018"/>
                  <a:pt x="4908" y="7018"/>
                </a:cubicBezTo>
                <a:close/>
                <a:moveTo>
                  <a:pt x="5203" y="2516"/>
                </a:moveTo>
                <a:cubicBezTo>
                  <a:pt x="5212" y="3232"/>
                  <a:pt x="4976" y="3831"/>
                  <a:pt x="4493" y="4311"/>
                </a:cubicBezTo>
                <a:cubicBezTo>
                  <a:pt x="4010" y="4792"/>
                  <a:pt x="3375" y="5032"/>
                  <a:pt x="2587" y="5032"/>
                </a:cubicBezTo>
                <a:lnTo>
                  <a:pt x="2559" y="5032"/>
                </a:lnTo>
                <a:cubicBezTo>
                  <a:pt x="1791" y="5032"/>
                  <a:pt x="1172" y="4792"/>
                  <a:pt x="703" y="4311"/>
                </a:cubicBezTo>
                <a:cubicBezTo>
                  <a:pt x="234" y="3831"/>
                  <a:pt x="0" y="3232"/>
                  <a:pt x="0" y="2516"/>
                </a:cubicBezTo>
                <a:cubicBezTo>
                  <a:pt x="0" y="1790"/>
                  <a:pt x="241" y="1189"/>
                  <a:pt x="724" y="714"/>
                </a:cubicBezTo>
                <a:cubicBezTo>
                  <a:pt x="1207" y="238"/>
                  <a:pt x="1837" y="0"/>
                  <a:pt x="2616" y="0"/>
                </a:cubicBezTo>
                <a:cubicBezTo>
                  <a:pt x="3394" y="0"/>
                  <a:pt x="4017" y="238"/>
                  <a:pt x="4486" y="714"/>
                </a:cubicBezTo>
                <a:cubicBezTo>
                  <a:pt x="4955" y="1189"/>
                  <a:pt x="5194" y="1790"/>
                  <a:pt x="5203" y="2516"/>
                </a:cubicBezTo>
                <a:close/>
              </a:path>
            </a:pathLst>
          </a:custGeom>
          <a:solidFill>
            <a:srgbClr val="E7222E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3" name="Shape 113"/>
          <p:cNvSpPr/>
          <p:nvPr/>
        </p:nvSpPr>
        <p:spPr>
          <a:xfrm>
            <a:off x="297533" y="8597580"/>
            <a:ext cx="2660403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 defTabSz="457200">
              <a:defRPr sz="1800"/>
            </a:pPr>
            <a:r>
              <a:rPr b="1" dirty="0">
                <a:solidFill>
                  <a:srgbClr val="FFFFFF"/>
                </a:solidFill>
                <a:latin typeface="Gill Sans SemiBold"/>
                <a:ea typeface="Gill Sans SemiBold"/>
                <a:cs typeface="Gill Sans SemiBold"/>
                <a:sym typeface="Gill Sans SemiBold"/>
              </a:rPr>
              <a:t>Contact us:</a:t>
            </a:r>
          </a:p>
          <a:p>
            <a:pPr lvl="0" algn="l" defTabSz="457200">
              <a:defRPr sz="1800"/>
            </a:pPr>
            <a:r>
              <a:rPr lang="en-US" altLang="zh-CN" sz="1400" dirty="0" smtClean="0">
                <a:solidFill>
                  <a:srgbClr val="FFFFFF"/>
                </a:solidFill>
                <a:latin typeface="Gill Sans SemiBold"/>
                <a:ea typeface="Gill Sans SemiBold"/>
                <a:cs typeface="Gill Sans SemiBold"/>
                <a:sym typeface="Gill Sans SemiBold"/>
              </a:rPr>
              <a:t>416</a:t>
            </a:r>
            <a:r>
              <a:rPr sz="1400" dirty="0" smtClean="0">
                <a:solidFill>
                  <a:srgbClr val="FFFFFF"/>
                </a:solidFill>
                <a:latin typeface="Gill Sans SemiBold"/>
                <a:ea typeface="Gill Sans SemiBold"/>
                <a:cs typeface="Gill Sans SemiBold"/>
                <a:sym typeface="Gill Sans SemiBold"/>
              </a:rPr>
              <a:t>-</a:t>
            </a:r>
            <a:r>
              <a:rPr lang="en-US" altLang="zh-CN" sz="1400" dirty="0" smtClean="0">
                <a:solidFill>
                  <a:srgbClr val="FFFFFF"/>
                </a:solidFill>
                <a:latin typeface="Gill Sans SemiBold"/>
                <a:ea typeface="Gill Sans SemiBold"/>
                <a:cs typeface="Gill Sans SemiBold"/>
                <a:sym typeface="Gill Sans SemiBold"/>
              </a:rPr>
              <a:t>699</a:t>
            </a:r>
            <a:r>
              <a:rPr sz="1400" dirty="0" smtClean="0">
                <a:solidFill>
                  <a:srgbClr val="FFFFFF"/>
                </a:solidFill>
                <a:latin typeface="Gill Sans SemiBold"/>
                <a:ea typeface="Gill Sans SemiBold"/>
                <a:cs typeface="Gill Sans SemiBold"/>
                <a:sym typeface="Gill Sans SemiBold"/>
              </a:rPr>
              <a:t>-</a:t>
            </a:r>
            <a:r>
              <a:rPr lang="en-US" altLang="zh-CN" sz="1400" dirty="0" smtClean="0">
                <a:solidFill>
                  <a:srgbClr val="FFFFFF"/>
                </a:solidFill>
                <a:latin typeface="Gill Sans SemiBold"/>
                <a:ea typeface="Gill Sans SemiBold"/>
                <a:cs typeface="Gill Sans SemiBold"/>
                <a:sym typeface="Gill Sans SemiBold"/>
              </a:rPr>
              <a:t>2288</a:t>
            </a:r>
            <a:endParaRPr sz="1400" dirty="0">
              <a:solidFill>
                <a:srgbClr val="FFFFFF"/>
              </a:solidFill>
              <a:latin typeface="Gill Sans SemiBold"/>
              <a:ea typeface="Gill Sans SemiBold"/>
              <a:cs typeface="Gill Sans SemiBold"/>
              <a:sym typeface="Gill Sans SemiBold"/>
            </a:endParaRPr>
          </a:p>
          <a:p>
            <a:pPr lvl="0" algn="l" defTabSz="457200">
              <a:defRPr sz="1800"/>
            </a:pPr>
            <a:r>
              <a:rPr sz="1400" u="sng" dirty="0" smtClean="0">
                <a:solidFill>
                  <a:srgbClr val="FFFFFF"/>
                </a:solidFill>
                <a:latin typeface="Gill Sans SemiBold"/>
                <a:ea typeface="Gill Sans SemiBold"/>
                <a:cs typeface="Gill Sans SemiBold"/>
                <a:sym typeface="Gill Sans SemiBold"/>
                <a:hlinkClick r:id="rId2"/>
              </a:rPr>
              <a:t>info@investcanada</a:t>
            </a:r>
            <a:r>
              <a:rPr lang="en-US" altLang="zh-CN" sz="1400" u="sng" dirty="0" smtClean="0">
                <a:solidFill>
                  <a:srgbClr val="FFFFFF"/>
                </a:solidFill>
                <a:latin typeface="Gill Sans SemiBold"/>
                <a:ea typeface="Gill Sans SemiBold"/>
                <a:cs typeface="Gill Sans SemiBold"/>
                <a:sym typeface="Gill Sans SemiBold"/>
                <a:hlinkClick r:id="rId2"/>
              </a:rPr>
              <a:t>.org</a:t>
            </a:r>
            <a:endParaRPr sz="1400" u="sng" dirty="0">
              <a:solidFill>
                <a:srgbClr val="FFFFFF"/>
              </a:solidFill>
              <a:latin typeface="Gill Sans SemiBold"/>
              <a:ea typeface="Gill Sans SemiBold"/>
              <a:cs typeface="Gill Sans SemiBold"/>
              <a:sym typeface="Gill Sans SemiBold"/>
            </a:endParaRPr>
          </a:p>
        </p:txBody>
      </p:sp>
      <p:grpSp>
        <p:nvGrpSpPr>
          <p:cNvPr id="121" name="Group 121"/>
          <p:cNvGrpSpPr/>
          <p:nvPr/>
        </p:nvGrpSpPr>
        <p:grpSpPr>
          <a:xfrm>
            <a:off x="2277276" y="3251196"/>
            <a:ext cx="8450248" cy="3251208"/>
            <a:chOff x="0" y="0"/>
            <a:chExt cx="8450246" cy="3251207"/>
          </a:xfrm>
        </p:grpSpPr>
        <p:sp>
          <p:nvSpPr>
            <p:cNvPr id="114" name="Shape 114"/>
            <p:cNvSpPr/>
            <p:nvPr/>
          </p:nvSpPr>
          <p:spPr>
            <a:xfrm>
              <a:off x="3156997" y="604958"/>
              <a:ext cx="1241400" cy="1363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1" h="21600" extrusionOk="0">
                  <a:moveTo>
                    <a:pt x="10134" y="21600"/>
                  </a:moveTo>
                  <a:lnTo>
                    <a:pt x="11147" y="21600"/>
                  </a:lnTo>
                  <a:lnTo>
                    <a:pt x="11151" y="16657"/>
                  </a:lnTo>
                  <a:cubicBezTo>
                    <a:pt x="11151" y="16657"/>
                    <a:pt x="16220" y="17247"/>
                    <a:pt x="16681" y="17201"/>
                  </a:cubicBezTo>
                  <a:cubicBezTo>
                    <a:pt x="16681" y="17201"/>
                    <a:pt x="16765" y="16653"/>
                    <a:pt x="16267" y="15527"/>
                  </a:cubicBezTo>
                  <a:cubicBezTo>
                    <a:pt x="16267" y="15527"/>
                    <a:pt x="16093" y="15218"/>
                    <a:pt x="16396" y="15069"/>
                  </a:cubicBezTo>
                  <a:cubicBezTo>
                    <a:pt x="16699" y="14919"/>
                    <a:pt x="21200" y="11472"/>
                    <a:pt x="21200" y="11472"/>
                  </a:cubicBezTo>
                  <a:cubicBezTo>
                    <a:pt x="21200" y="11472"/>
                    <a:pt x="21501" y="11298"/>
                    <a:pt x="21491" y="11141"/>
                  </a:cubicBezTo>
                  <a:cubicBezTo>
                    <a:pt x="21480" y="10984"/>
                    <a:pt x="21186" y="10858"/>
                    <a:pt x="21186" y="10858"/>
                  </a:cubicBezTo>
                  <a:lnTo>
                    <a:pt x="20604" y="10514"/>
                  </a:lnTo>
                  <a:cubicBezTo>
                    <a:pt x="20604" y="10514"/>
                    <a:pt x="20325" y="10403"/>
                    <a:pt x="20475" y="9870"/>
                  </a:cubicBezTo>
                  <a:cubicBezTo>
                    <a:pt x="20625" y="9336"/>
                    <a:pt x="21190" y="7362"/>
                    <a:pt x="21190" y="7362"/>
                  </a:cubicBezTo>
                  <a:cubicBezTo>
                    <a:pt x="21190" y="7362"/>
                    <a:pt x="21364" y="6916"/>
                    <a:pt x="21091" y="6936"/>
                  </a:cubicBezTo>
                  <a:cubicBezTo>
                    <a:pt x="20818" y="6956"/>
                    <a:pt x="18851" y="7428"/>
                    <a:pt x="18851" y="7428"/>
                  </a:cubicBezTo>
                  <a:cubicBezTo>
                    <a:pt x="18851" y="7428"/>
                    <a:pt x="18259" y="7612"/>
                    <a:pt x="17951" y="7248"/>
                  </a:cubicBezTo>
                  <a:cubicBezTo>
                    <a:pt x="17642" y="6883"/>
                    <a:pt x="17296" y="6184"/>
                    <a:pt x="17296" y="6184"/>
                  </a:cubicBezTo>
                  <a:cubicBezTo>
                    <a:pt x="17296" y="6184"/>
                    <a:pt x="17086" y="5957"/>
                    <a:pt x="16804" y="6157"/>
                  </a:cubicBezTo>
                  <a:cubicBezTo>
                    <a:pt x="16522" y="6357"/>
                    <a:pt x="14212" y="8537"/>
                    <a:pt x="14212" y="8537"/>
                  </a:cubicBezTo>
                  <a:cubicBezTo>
                    <a:pt x="14212" y="8537"/>
                    <a:pt x="14201" y="8297"/>
                    <a:pt x="14341" y="7532"/>
                  </a:cubicBezTo>
                  <a:lnTo>
                    <a:pt x="15062" y="3573"/>
                  </a:lnTo>
                  <a:cubicBezTo>
                    <a:pt x="15062" y="3573"/>
                    <a:pt x="15185" y="2801"/>
                    <a:pt x="15006" y="2801"/>
                  </a:cubicBezTo>
                  <a:cubicBezTo>
                    <a:pt x="14827" y="2801"/>
                    <a:pt x="14706" y="2840"/>
                    <a:pt x="14432" y="2964"/>
                  </a:cubicBezTo>
                  <a:cubicBezTo>
                    <a:pt x="14158" y="3088"/>
                    <a:pt x="13249" y="3617"/>
                    <a:pt x="12750" y="3734"/>
                  </a:cubicBezTo>
                  <a:cubicBezTo>
                    <a:pt x="12750" y="3734"/>
                    <a:pt x="12639" y="3517"/>
                    <a:pt x="12528" y="3308"/>
                  </a:cubicBezTo>
                  <a:cubicBezTo>
                    <a:pt x="12416" y="3100"/>
                    <a:pt x="10883" y="175"/>
                    <a:pt x="10883" y="175"/>
                  </a:cubicBezTo>
                  <a:cubicBezTo>
                    <a:pt x="10883" y="175"/>
                    <a:pt x="10790" y="0"/>
                    <a:pt x="10601" y="0"/>
                  </a:cubicBezTo>
                  <a:cubicBezTo>
                    <a:pt x="10411" y="0"/>
                    <a:pt x="10326" y="172"/>
                    <a:pt x="10326" y="172"/>
                  </a:cubicBezTo>
                  <a:lnTo>
                    <a:pt x="8660" y="3404"/>
                  </a:lnTo>
                  <a:cubicBezTo>
                    <a:pt x="8660" y="3404"/>
                    <a:pt x="8593" y="3547"/>
                    <a:pt x="8523" y="3754"/>
                  </a:cubicBezTo>
                  <a:lnTo>
                    <a:pt x="6780" y="2933"/>
                  </a:lnTo>
                  <a:cubicBezTo>
                    <a:pt x="6780" y="2933"/>
                    <a:pt x="6105" y="2582"/>
                    <a:pt x="6194" y="3063"/>
                  </a:cubicBezTo>
                  <a:cubicBezTo>
                    <a:pt x="6283" y="3543"/>
                    <a:pt x="7044" y="7587"/>
                    <a:pt x="7044" y="7587"/>
                  </a:cubicBezTo>
                  <a:cubicBezTo>
                    <a:pt x="7044" y="7587"/>
                    <a:pt x="7088" y="7859"/>
                    <a:pt x="7385" y="8560"/>
                  </a:cubicBezTo>
                  <a:cubicBezTo>
                    <a:pt x="7385" y="8560"/>
                    <a:pt x="7336" y="8724"/>
                    <a:pt x="7225" y="8662"/>
                  </a:cubicBezTo>
                  <a:cubicBezTo>
                    <a:pt x="7114" y="8599"/>
                    <a:pt x="4551" y="6365"/>
                    <a:pt x="4551" y="6365"/>
                  </a:cubicBezTo>
                  <a:cubicBezTo>
                    <a:pt x="4551" y="6365"/>
                    <a:pt x="4239" y="6069"/>
                    <a:pt x="4015" y="6401"/>
                  </a:cubicBezTo>
                  <a:cubicBezTo>
                    <a:pt x="3791" y="6733"/>
                    <a:pt x="3442" y="7308"/>
                    <a:pt x="3442" y="7308"/>
                  </a:cubicBezTo>
                  <a:cubicBezTo>
                    <a:pt x="3442" y="7308"/>
                    <a:pt x="3425" y="7519"/>
                    <a:pt x="3031" y="7447"/>
                  </a:cubicBezTo>
                  <a:cubicBezTo>
                    <a:pt x="2638" y="7375"/>
                    <a:pt x="945" y="7068"/>
                    <a:pt x="945" y="7068"/>
                  </a:cubicBezTo>
                  <a:cubicBezTo>
                    <a:pt x="945" y="7068"/>
                    <a:pt x="257" y="6877"/>
                    <a:pt x="140" y="7006"/>
                  </a:cubicBezTo>
                  <a:cubicBezTo>
                    <a:pt x="24" y="7135"/>
                    <a:pt x="219" y="7734"/>
                    <a:pt x="219" y="7734"/>
                  </a:cubicBezTo>
                  <a:lnTo>
                    <a:pt x="849" y="9856"/>
                  </a:lnTo>
                  <a:cubicBezTo>
                    <a:pt x="849" y="9856"/>
                    <a:pt x="1056" y="10236"/>
                    <a:pt x="811" y="10402"/>
                  </a:cubicBezTo>
                  <a:cubicBezTo>
                    <a:pt x="565" y="10567"/>
                    <a:pt x="79" y="10933"/>
                    <a:pt x="79" y="10933"/>
                  </a:cubicBezTo>
                  <a:cubicBezTo>
                    <a:pt x="79" y="10933"/>
                    <a:pt x="-99" y="11032"/>
                    <a:pt x="79" y="11200"/>
                  </a:cubicBezTo>
                  <a:cubicBezTo>
                    <a:pt x="257" y="11368"/>
                    <a:pt x="4741" y="14935"/>
                    <a:pt x="4741" y="14935"/>
                  </a:cubicBezTo>
                  <a:cubicBezTo>
                    <a:pt x="4741" y="14935"/>
                    <a:pt x="5070" y="15103"/>
                    <a:pt x="5003" y="15440"/>
                  </a:cubicBezTo>
                  <a:cubicBezTo>
                    <a:pt x="5003" y="15440"/>
                    <a:pt x="4645" y="16922"/>
                    <a:pt x="4741" y="17073"/>
                  </a:cubicBezTo>
                  <a:cubicBezTo>
                    <a:pt x="4741" y="17073"/>
                    <a:pt x="7750" y="16918"/>
                    <a:pt x="10288" y="16668"/>
                  </a:cubicBezTo>
                  <a:cubicBezTo>
                    <a:pt x="10288" y="16668"/>
                    <a:pt x="10134" y="21600"/>
                    <a:pt x="10134" y="216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5" name="Shape 115"/>
            <p:cNvSpPr/>
            <p:nvPr/>
          </p:nvSpPr>
          <p:spPr>
            <a:xfrm>
              <a:off x="0" y="2768527"/>
              <a:ext cx="8450247" cy="482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65" y="12733"/>
                  </a:moveTo>
                  <a:cubicBezTo>
                    <a:pt x="21358" y="11514"/>
                    <a:pt x="21333" y="10567"/>
                    <a:pt x="21292" y="9891"/>
                  </a:cubicBezTo>
                  <a:cubicBezTo>
                    <a:pt x="21251" y="9214"/>
                    <a:pt x="21198" y="8873"/>
                    <a:pt x="21132" y="8873"/>
                  </a:cubicBezTo>
                  <a:cubicBezTo>
                    <a:pt x="21065" y="8873"/>
                    <a:pt x="21010" y="9214"/>
                    <a:pt x="20966" y="9891"/>
                  </a:cubicBezTo>
                  <a:cubicBezTo>
                    <a:pt x="20923" y="10567"/>
                    <a:pt x="20896" y="11514"/>
                    <a:pt x="20887" y="12733"/>
                  </a:cubicBezTo>
                  <a:cubicBezTo>
                    <a:pt x="20887" y="12733"/>
                    <a:pt x="21365" y="12733"/>
                    <a:pt x="21365" y="12733"/>
                  </a:cubicBezTo>
                  <a:close/>
                  <a:moveTo>
                    <a:pt x="21600" y="13865"/>
                  </a:moveTo>
                  <a:lnTo>
                    <a:pt x="21600" y="15028"/>
                  </a:lnTo>
                  <a:lnTo>
                    <a:pt x="20887" y="15028"/>
                  </a:lnTo>
                  <a:cubicBezTo>
                    <a:pt x="20893" y="16238"/>
                    <a:pt x="20927" y="17188"/>
                    <a:pt x="20985" y="17886"/>
                  </a:cubicBezTo>
                  <a:cubicBezTo>
                    <a:pt x="21044" y="18578"/>
                    <a:pt x="21122" y="18930"/>
                    <a:pt x="21218" y="18930"/>
                  </a:cubicBezTo>
                  <a:cubicBezTo>
                    <a:pt x="21271" y="18930"/>
                    <a:pt x="21322" y="18842"/>
                    <a:pt x="21372" y="18666"/>
                  </a:cubicBezTo>
                  <a:cubicBezTo>
                    <a:pt x="21422" y="18490"/>
                    <a:pt x="21470" y="18232"/>
                    <a:pt x="21516" y="17880"/>
                  </a:cubicBezTo>
                  <a:lnTo>
                    <a:pt x="21516" y="20717"/>
                  </a:lnTo>
                  <a:cubicBezTo>
                    <a:pt x="21467" y="21000"/>
                    <a:pt x="21413" y="21214"/>
                    <a:pt x="21356" y="21365"/>
                  </a:cubicBezTo>
                  <a:cubicBezTo>
                    <a:pt x="21298" y="21502"/>
                    <a:pt x="21237" y="21576"/>
                    <a:pt x="21172" y="21576"/>
                  </a:cubicBezTo>
                  <a:cubicBezTo>
                    <a:pt x="21003" y="21576"/>
                    <a:pt x="20870" y="20888"/>
                    <a:pt x="20776" y="19502"/>
                  </a:cubicBezTo>
                  <a:cubicBezTo>
                    <a:pt x="20680" y="18128"/>
                    <a:pt x="20633" y="16211"/>
                    <a:pt x="20633" y="13773"/>
                  </a:cubicBezTo>
                  <a:cubicBezTo>
                    <a:pt x="20633" y="11596"/>
                    <a:pt x="20679" y="9829"/>
                    <a:pt x="20771" y="8486"/>
                  </a:cubicBezTo>
                  <a:cubicBezTo>
                    <a:pt x="20864" y="7143"/>
                    <a:pt x="20985" y="6465"/>
                    <a:pt x="21134" y="6465"/>
                  </a:cubicBezTo>
                  <a:cubicBezTo>
                    <a:pt x="21281" y="6465"/>
                    <a:pt x="21395" y="7110"/>
                    <a:pt x="21477" y="8408"/>
                  </a:cubicBezTo>
                  <a:cubicBezTo>
                    <a:pt x="21559" y="9707"/>
                    <a:pt x="21600" y="11523"/>
                    <a:pt x="21600" y="13865"/>
                  </a:cubicBezTo>
                  <a:cubicBezTo>
                    <a:pt x="21600" y="13865"/>
                    <a:pt x="21600" y="13865"/>
                    <a:pt x="21600" y="13865"/>
                  </a:cubicBezTo>
                  <a:close/>
                  <a:moveTo>
                    <a:pt x="20450" y="7192"/>
                  </a:moveTo>
                  <a:lnTo>
                    <a:pt x="20429" y="10088"/>
                  </a:lnTo>
                  <a:cubicBezTo>
                    <a:pt x="20383" y="9829"/>
                    <a:pt x="20344" y="9643"/>
                    <a:pt x="20311" y="9530"/>
                  </a:cubicBezTo>
                  <a:cubicBezTo>
                    <a:pt x="20279" y="9410"/>
                    <a:pt x="20250" y="9354"/>
                    <a:pt x="20225" y="9354"/>
                  </a:cubicBezTo>
                  <a:cubicBezTo>
                    <a:pt x="20127" y="9354"/>
                    <a:pt x="20049" y="9777"/>
                    <a:pt x="19989" y="10630"/>
                  </a:cubicBezTo>
                  <a:cubicBezTo>
                    <a:pt x="19930" y="11478"/>
                    <a:pt x="19900" y="12593"/>
                    <a:pt x="19900" y="13979"/>
                  </a:cubicBezTo>
                  <a:cubicBezTo>
                    <a:pt x="19900" y="15364"/>
                    <a:pt x="19930" y="16490"/>
                    <a:pt x="19989" y="17368"/>
                  </a:cubicBezTo>
                  <a:cubicBezTo>
                    <a:pt x="20049" y="18247"/>
                    <a:pt x="20126" y="18681"/>
                    <a:pt x="20221" y="18681"/>
                  </a:cubicBezTo>
                  <a:cubicBezTo>
                    <a:pt x="20256" y="18681"/>
                    <a:pt x="20291" y="18608"/>
                    <a:pt x="20326" y="18460"/>
                  </a:cubicBezTo>
                  <a:cubicBezTo>
                    <a:pt x="20362" y="18314"/>
                    <a:pt x="20402" y="18076"/>
                    <a:pt x="20446" y="17747"/>
                  </a:cubicBezTo>
                  <a:lnTo>
                    <a:pt x="20455" y="20692"/>
                  </a:lnTo>
                  <a:cubicBezTo>
                    <a:pt x="20384" y="21043"/>
                    <a:pt x="20327" y="21276"/>
                    <a:pt x="20286" y="21395"/>
                  </a:cubicBezTo>
                  <a:cubicBezTo>
                    <a:pt x="20246" y="21512"/>
                    <a:pt x="20207" y="21576"/>
                    <a:pt x="20172" y="21576"/>
                  </a:cubicBezTo>
                  <a:cubicBezTo>
                    <a:pt x="20006" y="21576"/>
                    <a:pt x="19875" y="20878"/>
                    <a:pt x="19776" y="19477"/>
                  </a:cubicBezTo>
                  <a:cubicBezTo>
                    <a:pt x="19677" y="18076"/>
                    <a:pt x="19628" y="16215"/>
                    <a:pt x="19628" y="13892"/>
                  </a:cubicBezTo>
                  <a:cubicBezTo>
                    <a:pt x="19628" y="11746"/>
                    <a:pt x="19679" y="9969"/>
                    <a:pt x="19780" y="8568"/>
                  </a:cubicBezTo>
                  <a:cubicBezTo>
                    <a:pt x="19882" y="7164"/>
                    <a:pt x="20012" y="6465"/>
                    <a:pt x="20170" y="6465"/>
                  </a:cubicBezTo>
                  <a:cubicBezTo>
                    <a:pt x="20228" y="6465"/>
                    <a:pt x="20304" y="6646"/>
                    <a:pt x="20400" y="7016"/>
                  </a:cubicBezTo>
                  <a:cubicBezTo>
                    <a:pt x="20422" y="7100"/>
                    <a:pt x="20439" y="7158"/>
                    <a:pt x="20450" y="7192"/>
                  </a:cubicBezTo>
                  <a:cubicBezTo>
                    <a:pt x="20450" y="7192"/>
                    <a:pt x="20450" y="7192"/>
                    <a:pt x="20450" y="7192"/>
                  </a:cubicBezTo>
                  <a:close/>
                  <a:moveTo>
                    <a:pt x="19386" y="12646"/>
                  </a:moveTo>
                  <a:lnTo>
                    <a:pt x="19386" y="21205"/>
                  </a:lnTo>
                  <a:lnTo>
                    <a:pt x="19123" y="21205"/>
                  </a:lnTo>
                  <a:lnTo>
                    <a:pt x="19123" y="13437"/>
                  </a:lnTo>
                  <a:cubicBezTo>
                    <a:pt x="19123" y="12108"/>
                    <a:pt x="19107" y="11131"/>
                    <a:pt x="19075" y="10501"/>
                  </a:cubicBezTo>
                  <a:cubicBezTo>
                    <a:pt x="19042" y="9864"/>
                    <a:pt x="18992" y="9550"/>
                    <a:pt x="18924" y="9550"/>
                  </a:cubicBezTo>
                  <a:cubicBezTo>
                    <a:pt x="18851" y="9550"/>
                    <a:pt x="18793" y="9952"/>
                    <a:pt x="18750" y="10761"/>
                  </a:cubicBezTo>
                  <a:cubicBezTo>
                    <a:pt x="18707" y="11566"/>
                    <a:pt x="18686" y="12665"/>
                    <a:pt x="18686" y="14057"/>
                  </a:cubicBezTo>
                  <a:lnTo>
                    <a:pt x="18686" y="21205"/>
                  </a:lnTo>
                  <a:lnTo>
                    <a:pt x="18426" y="21205"/>
                  </a:lnTo>
                  <a:lnTo>
                    <a:pt x="18426" y="6836"/>
                  </a:lnTo>
                  <a:lnTo>
                    <a:pt x="18663" y="6836"/>
                  </a:lnTo>
                  <a:lnTo>
                    <a:pt x="18663" y="9442"/>
                  </a:lnTo>
                  <a:cubicBezTo>
                    <a:pt x="18702" y="8466"/>
                    <a:pt x="18751" y="7720"/>
                    <a:pt x="18812" y="7217"/>
                  </a:cubicBezTo>
                  <a:cubicBezTo>
                    <a:pt x="18873" y="6713"/>
                    <a:pt x="18944" y="6465"/>
                    <a:pt x="19023" y="6465"/>
                  </a:cubicBezTo>
                  <a:cubicBezTo>
                    <a:pt x="19142" y="6465"/>
                    <a:pt x="19233" y="6988"/>
                    <a:pt x="19294" y="8032"/>
                  </a:cubicBezTo>
                  <a:cubicBezTo>
                    <a:pt x="19355" y="9078"/>
                    <a:pt x="19386" y="10619"/>
                    <a:pt x="19386" y="12646"/>
                  </a:cubicBezTo>
                  <a:cubicBezTo>
                    <a:pt x="19386" y="12646"/>
                    <a:pt x="19386" y="12646"/>
                    <a:pt x="19386" y="12646"/>
                  </a:cubicBezTo>
                  <a:close/>
                  <a:moveTo>
                    <a:pt x="18115" y="13007"/>
                  </a:moveTo>
                  <a:lnTo>
                    <a:pt x="18115" y="21205"/>
                  </a:lnTo>
                  <a:lnTo>
                    <a:pt x="17885" y="21205"/>
                  </a:lnTo>
                  <a:lnTo>
                    <a:pt x="17881" y="18872"/>
                  </a:lnTo>
                  <a:cubicBezTo>
                    <a:pt x="17839" y="19760"/>
                    <a:pt x="17789" y="20433"/>
                    <a:pt x="17731" y="20888"/>
                  </a:cubicBezTo>
                  <a:cubicBezTo>
                    <a:pt x="17673" y="21347"/>
                    <a:pt x="17608" y="21576"/>
                    <a:pt x="17537" y="21576"/>
                  </a:cubicBezTo>
                  <a:cubicBezTo>
                    <a:pt x="17436" y="21576"/>
                    <a:pt x="17354" y="21156"/>
                    <a:pt x="17291" y="20311"/>
                  </a:cubicBezTo>
                  <a:cubicBezTo>
                    <a:pt x="17229" y="19462"/>
                    <a:pt x="17198" y="18371"/>
                    <a:pt x="17198" y="17032"/>
                  </a:cubicBezTo>
                  <a:cubicBezTo>
                    <a:pt x="17198" y="15440"/>
                    <a:pt x="17242" y="14237"/>
                    <a:pt x="17331" y="13441"/>
                  </a:cubicBezTo>
                  <a:cubicBezTo>
                    <a:pt x="17420" y="12641"/>
                    <a:pt x="17554" y="12247"/>
                    <a:pt x="17731" y="12247"/>
                  </a:cubicBezTo>
                  <a:lnTo>
                    <a:pt x="17865" y="12247"/>
                  </a:lnTo>
                  <a:lnTo>
                    <a:pt x="17865" y="12041"/>
                  </a:lnTo>
                  <a:cubicBezTo>
                    <a:pt x="17865" y="11060"/>
                    <a:pt x="17844" y="10303"/>
                    <a:pt x="17800" y="9762"/>
                  </a:cubicBezTo>
                  <a:cubicBezTo>
                    <a:pt x="17756" y="9224"/>
                    <a:pt x="17695" y="8950"/>
                    <a:pt x="17616" y="8950"/>
                  </a:cubicBezTo>
                  <a:cubicBezTo>
                    <a:pt x="17570" y="8950"/>
                    <a:pt x="17524" y="9047"/>
                    <a:pt x="17475" y="9239"/>
                  </a:cubicBezTo>
                  <a:cubicBezTo>
                    <a:pt x="17427" y="9437"/>
                    <a:pt x="17377" y="9726"/>
                    <a:pt x="17325" y="10112"/>
                  </a:cubicBezTo>
                  <a:lnTo>
                    <a:pt x="17321" y="7487"/>
                  </a:lnTo>
                  <a:cubicBezTo>
                    <a:pt x="17382" y="7135"/>
                    <a:pt x="17442" y="6879"/>
                    <a:pt x="17500" y="6713"/>
                  </a:cubicBezTo>
                  <a:cubicBezTo>
                    <a:pt x="17559" y="6548"/>
                    <a:pt x="17618" y="6465"/>
                    <a:pt x="17677" y="6465"/>
                  </a:cubicBezTo>
                  <a:cubicBezTo>
                    <a:pt x="17829" y="6465"/>
                    <a:pt x="17941" y="6988"/>
                    <a:pt x="18010" y="8032"/>
                  </a:cubicBezTo>
                  <a:cubicBezTo>
                    <a:pt x="18080" y="9078"/>
                    <a:pt x="18115" y="10738"/>
                    <a:pt x="18115" y="13007"/>
                  </a:cubicBezTo>
                  <a:cubicBezTo>
                    <a:pt x="18115" y="13007"/>
                    <a:pt x="18115" y="13007"/>
                    <a:pt x="18115" y="13007"/>
                  </a:cubicBezTo>
                  <a:close/>
                  <a:moveTo>
                    <a:pt x="17774" y="14336"/>
                  </a:moveTo>
                  <a:cubicBezTo>
                    <a:pt x="17667" y="14336"/>
                    <a:pt x="17588" y="14541"/>
                    <a:pt x="17534" y="14961"/>
                  </a:cubicBezTo>
                  <a:cubicBezTo>
                    <a:pt x="17481" y="15379"/>
                    <a:pt x="17453" y="16010"/>
                    <a:pt x="17453" y="16841"/>
                  </a:cubicBezTo>
                  <a:cubicBezTo>
                    <a:pt x="17453" y="17466"/>
                    <a:pt x="17469" y="17973"/>
                    <a:pt x="17500" y="18367"/>
                  </a:cubicBezTo>
                  <a:cubicBezTo>
                    <a:pt x="17530" y="18759"/>
                    <a:pt x="17570" y="18955"/>
                    <a:pt x="17619" y="18955"/>
                  </a:cubicBezTo>
                  <a:cubicBezTo>
                    <a:pt x="17691" y="18955"/>
                    <a:pt x="17750" y="18599"/>
                    <a:pt x="17796" y="17886"/>
                  </a:cubicBezTo>
                  <a:cubicBezTo>
                    <a:pt x="17842" y="17167"/>
                    <a:pt x="17865" y="16244"/>
                    <a:pt x="17865" y="15111"/>
                  </a:cubicBezTo>
                  <a:lnTo>
                    <a:pt x="17865" y="14336"/>
                  </a:lnTo>
                  <a:lnTo>
                    <a:pt x="17774" y="14336"/>
                  </a:lnTo>
                  <a:cubicBezTo>
                    <a:pt x="17774" y="14336"/>
                    <a:pt x="17774" y="14336"/>
                    <a:pt x="17774" y="14336"/>
                  </a:cubicBezTo>
                  <a:close/>
                  <a:moveTo>
                    <a:pt x="16687" y="402"/>
                  </a:moveTo>
                  <a:lnTo>
                    <a:pt x="16947" y="402"/>
                  </a:lnTo>
                  <a:lnTo>
                    <a:pt x="16947" y="3974"/>
                  </a:lnTo>
                  <a:lnTo>
                    <a:pt x="16687" y="3974"/>
                  </a:lnTo>
                  <a:lnTo>
                    <a:pt x="16687" y="402"/>
                  </a:lnTo>
                  <a:cubicBezTo>
                    <a:pt x="16687" y="402"/>
                    <a:pt x="16687" y="402"/>
                    <a:pt x="16687" y="402"/>
                  </a:cubicBezTo>
                  <a:close/>
                  <a:moveTo>
                    <a:pt x="16687" y="6836"/>
                  </a:moveTo>
                  <a:lnTo>
                    <a:pt x="16947" y="6836"/>
                  </a:lnTo>
                  <a:lnTo>
                    <a:pt x="16947" y="21205"/>
                  </a:lnTo>
                  <a:lnTo>
                    <a:pt x="16687" y="21205"/>
                  </a:lnTo>
                  <a:lnTo>
                    <a:pt x="16687" y="6836"/>
                  </a:lnTo>
                  <a:cubicBezTo>
                    <a:pt x="16687" y="6836"/>
                    <a:pt x="16687" y="6836"/>
                    <a:pt x="16687" y="6836"/>
                  </a:cubicBezTo>
                  <a:close/>
                  <a:moveTo>
                    <a:pt x="16105" y="0"/>
                  </a:moveTo>
                  <a:lnTo>
                    <a:pt x="16365" y="0"/>
                  </a:lnTo>
                  <a:lnTo>
                    <a:pt x="16365" y="21205"/>
                  </a:lnTo>
                  <a:lnTo>
                    <a:pt x="16105" y="21205"/>
                  </a:lnTo>
                  <a:lnTo>
                    <a:pt x="16105" y="0"/>
                  </a:lnTo>
                  <a:cubicBezTo>
                    <a:pt x="16105" y="0"/>
                    <a:pt x="16105" y="0"/>
                    <a:pt x="16105" y="0"/>
                  </a:cubicBezTo>
                  <a:close/>
                  <a:moveTo>
                    <a:pt x="15523" y="0"/>
                  </a:moveTo>
                  <a:lnTo>
                    <a:pt x="15783" y="0"/>
                  </a:lnTo>
                  <a:lnTo>
                    <a:pt x="15783" y="21205"/>
                  </a:lnTo>
                  <a:lnTo>
                    <a:pt x="15523" y="21205"/>
                  </a:lnTo>
                  <a:lnTo>
                    <a:pt x="15523" y="0"/>
                  </a:lnTo>
                  <a:cubicBezTo>
                    <a:pt x="15523" y="0"/>
                    <a:pt x="15523" y="0"/>
                    <a:pt x="15523" y="0"/>
                  </a:cubicBezTo>
                  <a:close/>
                  <a:moveTo>
                    <a:pt x="14517" y="1534"/>
                  </a:moveTo>
                  <a:lnTo>
                    <a:pt x="14846" y="1534"/>
                  </a:lnTo>
                  <a:lnTo>
                    <a:pt x="15383" y="21205"/>
                  </a:lnTo>
                  <a:lnTo>
                    <a:pt x="15088" y="21205"/>
                  </a:lnTo>
                  <a:lnTo>
                    <a:pt x="14973" y="16547"/>
                  </a:lnTo>
                  <a:lnTo>
                    <a:pt x="14368" y="16547"/>
                  </a:lnTo>
                  <a:lnTo>
                    <a:pt x="14248" y="21205"/>
                  </a:lnTo>
                  <a:lnTo>
                    <a:pt x="13977" y="21205"/>
                  </a:lnTo>
                  <a:lnTo>
                    <a:pt x="14517" y="1534"/>
                  </a:lnTo>
                  <a:cubicBezTo>
                    <a:pt x="14517" y="1534"/>
                    <a:pt x="14517" y="1534"/>
                    <a:pt x="14517" y="1534"/>
                  </a:cubicBezTo>
                  <a:close/>
                  <a:moveTo>
                    <a:pt x="14677" y="4815"/>
                  </a:moveTo>
                  <a:lnTo>
                    <a:pt x="14444" y="13658"/>
                  </a:lnTo>
                  <a:lnTo>
                    <a:pt x="14901" y="13658"/>
                  </a:lnTo>
                  <a:lnTo>
                    <a:pt x="14677" y="4815"/>
                  </a:lnTo>
                  <a:cubicBezTo>
                    <a:pt x="14677" y="4815"/>
                    <a:pt x="14677" y="4815"/>
                    <a:pt x="14677" y="4815"/>
                  </a:cubicBezTo>
                  <a:close/>
                  <a:moveTo>
                    <a:pt x="13355" y="13007"/>
                  </a:moveTo>
                  <a:lnTo>
                    <a:pt x="13355" y="21205"/>
                  </a:lnTo>
                  <a:lnTo>
                    <a:pt x="13125" y="21205"/>
                  </a:lnTo>
                  <a:lnTo>
                    <a:pt x="13121" y="18872"/>
                  </a:lnTo>
                  <a:cubicBezTo>
                    <a:pt x="13078" y="19760"/>
                    <a:pt x="13028" y="20433"/>
                    <a:pt x="12970" y="20888"/>
                  </a:cubicBezTo>
                  <a:cubicBezTo>
                    <a:pt x="12912" y="21347"/>
                    <a:pt x="12848" y="21576"/>
                    <a:pt x="12777" y="21576"/>
                  </a:cubicBezTo>
                  <a:cubicBezTo>
                    <a:pt x="12675" y="21576"/>
                    <a:pt x="12593" y="21156"/>
                    <a:pt x="12531" y="20311"/>
                  </a:cubicBezTo>
                  <a:cubicBezTo>
                    <a:pt x="12468" y="19462"/>
                    <a:pt x="12437" y="18371"/>
                    <a:pt x="12437" y="17032"/>
                  </a:cubicBezTo>
                  <a:cubicBezTo>
                    <a:pt x="12437" y="15440"/>
                    <a:pt x="12482" y="14237"/>
                    <a:pt x="12571" y="13441"/>
                  </a:cubicBezTo>
                  <a:cubicBezTo>
                    <a:pt x="12660" y="12641"/>
                    <a:pt x="12793" y="12247"/>
                    <a:pt x="12971" y="12247"/>
                  </a:cubicBezTo>
                  <a:lnTo>
                    <a:pt x="13105" y="12247"/>
                  </a:lnTo>
                  <a:lnTo>
                    <a:pt x="13105" y="12041"/>
                  </a:lnTo>
                  <a:cubicBezTo>
                    <a:pt x="13105" y="11060"/>
                    <a:pt x="13083" y="10303"/>
                    <a:pt x="13040" y="9762"/>
                  </a:cubicBezTo>
                  <a:cubicBezTo>
                    <a:pt x="12996" y="9224"/>
                    <a:pt x="12934" y="8950"/>
                    <a:pt x="12855" y="8950"/>
                  </a:cubicBezTo>
                  <a:cubicBezTo>
                    <a:pt x="12810" y="8950"/>
                    <a:pt x="12763" y="9047"/>
                    <a:pt x="12715" y="9239"/>
                  </a:cubicBezTo>
                  <a:cubicBezTo>
                    <a:pt x="12667" y="9437"/>
                    <a:pt x="12616" y="9726"/>
                    <a:pt x="12565" y="10112"/>
                  </a:cubicBezTo>
                  <a:lnTo>
                    <a:pt x="12561" y="7487"/>
                  </a:lnTo>
                  <a:cubicBezTo>
                    <a:pt x="12622" y="7135"/>
                    <a:pt x="12681" y="6879"/>
                    <a:pt x="12740" y="6713"/>
                  </a:cubicBezTo>
                  <a:cubicBezTo>
                    <a:pt x="12798" y="6548"/>
                    <a:pt x="12857" y="6465"/>
                    <a:pt x="12916" y="6465"/>
                  </a:cubicBezTo>
                  <a:cubicBezTo>
                    <a:pt x="13069" y="6465"/>
                    <a:pt x="13180" y="6988"/>
                    <a:pt x="13250" y="8032"/>
                  </a:cubicBezTo>
                  <a:cubicBezTo>
                    <a:pt x="13320" y="9078"/>
                    <a:pt x="13355" y="10738"/>
                    <a:pt x="13355" y="13007"/>
                  </a:cubicBezTo>
                  <a:cubicBezTo>
                    <a:pt x="13355" y="13007"/>
                    <a:pt x="13355" y="13007"/>
                    <a:pt x="13355" y="13007"/>
                  </a:cubicBezTo>
                  <a:close/>
                  <a:moveTo>
                    <a:pt x="13013" y="14336"/>
                  </a:moveTo>
                  <a:cubicBezTo>
                    <a:pt x="12907" y="14336"/>
                    <a:pt x="12827" y="14541"/>
                    <a:pt x="12774" y="14961"/>
                  </a:cubicBezTo>
                  <a:cubicBezTo>
                    <a:pt x="12720" y="15379"/>
                    <a:pt x="12693" y="16010"/>
                    <a:pt x="12693" y="16841"/>
                  </a:cubicBezTo>
                  <a:cubicBezTo>
                    <a:pt x="12693" y="17466"/>
                    <a:pt x="12708" y="17973"/>
                    <a:pt x="12739" y="18367"/>
                  </a:cubicBezTo>
                  <a:cubicBezTo>
                    <a:pt x="12769" y="18759"/>
                    <a:pt x="12810" y="18955"/>
                    <a:pt x="12859" y="18955"/>
                  </a:cubicBezTo>
                  <a:cubicBezTo>
                    <a:pt x="12930" y="18955"/>
                    <a:pt x="12989" y="18599"/>
                    <a:pt x="13035" y="17886"/>
                  </a:cubicBezTo>
                  <a:cubicBezTo>
                    <a:pt x="13082" y="17167"/>
                    <a:pt x="13105" y="16244"/>
                    <a:pt x="13105" y="15111"/>
                  </a:cubicBezTo>
                  <a:lnTo>
                    <a:pt x="13105" y="14336"/>
                  </a:lnTo>
                  <a:lnTo>
                    <a:pt x="13013" y="14336"/>
                  </a:lnTo>
                  <a:cubicBezTo>
                    <a:pt x="13013" y="14336"/>
                    <a:pt x="13013" y="14336"/>
                    <a:pt x="13013" y="14336"/>
                  </a:cubicBezTo>
                  <a:close/>
                  <a:moveTo>
                    <a:pt x="11925" y="0"/>
                  </a:moveTo>
                  <a:lnTo>
                    <a:pt x="12185" y="0"/>
                  </a:lnTo>
                  <a:lnTo>
                    <a:pt x="12185" y="21205"/>
                  </a:lnTo>
                  <a:lnTo>
                    <a:pt x="11950" y="21205"/>
                  </a:lnTo>
                  <a:lnTo>
                    <a:pt x="11950" y="18310"/>
                  </a:lnTo>
                  <a:cubicBezTo>
                    <a:pt x="11909" y="19354"/>
                    <a:pt x="11858" y="20130"/>
                    <a:pt x="11797" y="20650"/>
                  </a:cubicBezTo>
                  <a:cubicBezTo>
                    <a:pt x="11736" y="21166"/>
                    <a:pt x="11665" y="21424"/>
                    <a:pt x="11584" y="21424"/>
                  </a:cubicBezTo>
                  <a:cubicBezTo>
                    <a:pt x="11460" y="21424"/>
                    <a:pt x="11358" y="20712"/>
                    <a:pt x="11277" y="19287"/>
                  </a:cubicBezTo>
                  <a:cubicBezTo>
                    <a:pt x="11197" y="17865"/>
                    <a:pt x="11156" y="16021"/>
                    <a:pt x="11156" y="13773"/>
                  </a:cubicBezTo>
                  <a:cubicBezTo>
                    <a:pt x="11156" y="11586"/>
                    <a:pt x="11195" y="9819"/>
                    <a:pt x="11273" y="8476"/>
                  </a:cubicBezTo>
                  <a:cubicBezTo>
                    <a:pt x="11351" y="7135"/>
                    <a:pt x="11453" y="6465"/>
                    <a:pt x="11578" y="6465"/>
                  </a:cubicBezTo>
                  <a:cubicBezTo>
                    <a:pt x="11655" y="6465"/>
                    <a:pt x="11722" y="6671"/>
                    <a:pt x="11779" y="7084"/>
                  </a:cubicBezTo>
                  <a:cubicBezTo>
                    <a:pt x="11836" y="7504"/>
                    <a:pt x="11885" y="8135"/>
                    <a:pt x="11925" y="8980"/>
                  </a:cubicBezTo>
                  <a:lnTo>
                    <a:pt x="11925" y="0"/>
                  </a:lnTo>
                  <a:cubicBezTo>
                    <a:pt x="11925" y="0"/>
                    <a:pt x="11925" y="0"/>
                    <a:pt x="11925" y="0"/>
                  </a:cubicBezTo>
                  <a:close/>
                  <a:moveTo>
                    <a:pt x="11664" y="9244"/>
                  </a:moveTo>
                  <a:cubicBezTo>
                    <a:pt x="11594" y="9244"/>
                    <a:pt x="11537" y="9674"/>
                    <a:pt x="11493" y="10542"/>
                  </a:cubicBezTo>
                  <a:cubicBezTo>
                    <a:pt x="11449" y="11400"/>
                    <a:pt x="11427" y="12538"/>
                    <a:pt x="11427" y="13953"/>
                  </a:cubicBezTo>
                  <a:cubicBezTo>
                    <a:pt x="11427" y="15379"/>
                    <a:pt x="11449" y="16512"/>
                    <a:pt x="11492" y="17347"/>
                  </a:cubicBezTo>
                  <a:cubicBezTo>
                    <a:pt x="11536" y="18187"/>
                    <a:pt x="11596" y="18599"/>
                    <a:pt x="11671" y="18599"/>
                  </a:cubicBezTo>
                  <a:cubicBezTo>
                    <a:pt x="11747" y="18599"/>
                    <a:pt x="11808" y="18181"/>
                    <a:pt x="11854" y="17338"/>
                  </a:cubicBezTo>
                  <a:cubicBezTo>
                    <a:pt x="11900" y="16500"/>
                    <a:pt x="11923" y="15375"/>
                    <a:pt x="11923" y="13953"/>
                  </a:cubicBezTo>
                  <a:cubicBezTo>
                    <a:pt x="11923" y="12489"/>
                    <a:pt x="11900" y="11343"/>
                    <a:pt x="11854" y="10507"/>
                  </a:cubicBezTo>
                  <a:cubicBezTo>
                    <a:pt x="11808" y="9668"/>
                    <a:pt x="11744" y="9244"/>
                    <a:pt x="11664" y="9244"/>
                  </a:cubicBezTo>
                  <a:cubicBezTo>
                    <a:pt x="11664" y="9244"/>
                    <a:pt x="11664" y="9244"/>
                    <a:pt x="11664" y="9244"/>
                  </a:cubicBezTo>
                  <a:close/>
                  <a:moveTo>
                    <a:pt x="10907" y="13007"/>
                  </a:moveTo>
                  <a:lnTo>
                    <a:pt x="10907" y="21205"/>
                  </a:lnTo>
                  <a:lnTo>
                    <a:pt x="10676" y="21205"/>
                  </a:lnTo>
                  <a:lnTo>
                    <a:pt x="10672" y="18872"/>
                  </a:lnTo>
                  <a:cubicBezTo>
                    <a:pt x="10630" y="19760"/>
                    <a:pt x="10580" y="20433"/>
                    <a:pt x="10522" y="20888"/>
                  </a:cubicBezTo>
                  <a:cubicBezTo>
                    <a:pt x="10464" y="21347"/>
                    <a:pt x="10400" y="21576"/>
                    <a:pt x="10329" y="21576"/>
                  </a:cubicBezTo>
                  <a:cubicBezTo>
                    <a:pt x="10227" y="21576"/>
                    <a:pt x="10145" y="21156"/>
                    <a:pt x="10082" y="20311"/>
                  </a:cubicBezTo>
                  <a:cubicBezTo>
                    <a:pt x="10020" y="19462"/>
                    <a:pt x="9989" y="18371"/>
                    <a:pt x="9989" y="17032"/>
                  </a:cubicBezTo>
                  <a:cubicBezTo>
                    <a:pt x="9989" y="15440"/>
                    <a:pt x="10033" y="14237"/>
                    <a:pt x="10123" y="13441"/>
                  </a:cubicBezTo>
                  <a:cubicBezTo>
                    <a:pt x="10212" y="12641"/>
                    <a:pt x="10345" y="12247"/>
                    <a:pt x="10523" y="12247"/>
                  </a:cubicBezTo>
                  <a:lnTo>
                    <a:pt x="10657" y="12247"/>
                  </a:lnTo>
                  <a:lnTo>
                    <a:pt x="10657" y="12041"/>
                  </a:lnTo>
                  <a:cubicBezTo>
                    <a:pt x="10657" y="11060"/>
                    <a:pt x="10635" y="10303"/>
                    <a:pt x="10591" y="9762"/>
                  </a:cubicBezTo>
                  <a:cubicBezTo>
                    <a:pt x="10548" y="9224"/>
                    <a:pt x="10486" y="8950"/>
                    <a:pt x="10407" y="8950"/>
                  </a:cubicBezTo>
                  <a:cubicBezTo>
                    <a:pt x="10362" y="8950"/>
                    <a:pt x="10315" y="9047"/>
                    <a:pt x="10267" y="9239"/>
                  </a:cubicBezTo>
                  <a:cubicBezTo>
                    <a:pt x="10218" y="9437"/>
                    <a:pt x="10168" y="9726"/>
                    <a:pt x="10117" y="10112"/>
                  </a:cubicBezTo>
                  <a:lnTo>
                    <a:pt x="10113" y="7487"/>
                  </a:lnTo>
                  <a:cubicBezTo>
                    <a:pt x="10173" y="7135"/>
                    <a:pt x="10233" y="6879"/>
                    <a:pt x="10291" y="6713"/>
                  </a:cubicBezTo>
                  <a:cubicBezTo>
                    <a:pt x="10350" y="6548"/>
                    <a:pt x="10409" y="6465"/>
                    <a:pt x="10468" y="6465"/>
                  </a:cubicBezTo>
                  <a:cubicBezTo>
                    <a:pt x="10621" y="6465"/>
                    <a:pt x="10732" y="6988"/>
                    <a:pt x="10802" y="8032"/>
                  </a:cubicBezTo>
                  <a:cubicBezTo>
                    <a:pt x="10872" y="9078"/>
                    <a:pt x="10907" y="10738"/>
                    <a:pt x="10907" y="13007"/>
                  </a:cubicBezTo>
                  <a:cubicBezTo>
                    <a:pt x="10907" y="13007"/>
                    <a:pt x="10907" y="13007"/>
                    <a:pt x="10907" y="13007"/>
                  </a:cubicBezTo>
                  <a:close/>
                  <a:moveTo>
                    <a:pt x="10565" y="14336"/>
                  </a:moveTo>
                  <a:cubicBezTo>
                    <a:pt x="10459" y="14336"/>
                    <a:pt x="10379" y="14541"/>
                    <a:pt x="10326" y="14961"/>
                  </a:cubicBezTo>
                  <a:cubicBezTo>
                    <a:pt x="10272" y="15379"/>
                    <a:pt x="10245" y="16010"/>
                    <a:pt x="10245" y="16841"/>
                  </a:cubicBezTo>
                  <a:cubicBezTo>
                    <a:pt x="10245" y="17466"/>
                    <a:pt x="10260" y="17973"/>
                    <a:pt x="10291" y="18367"/>
                  </a:cubicBezTo>
                  <a:cubicBezTo>
                    <a:pt x="10321" y="18759"/>
                    <a:pt x="10362" y="18955"/>
                    <a:pt x="10411" y="18955"/>
                  </a:cubicBezTo>
                  <a:cubicBezTo>
                    <a:pt x="10482" y="18955"/>
                    <a:pt x="10541" y="18599"/>
                    <a:pt x="10587" y="17886"/>
                  </a:cubicBezTo>
                  <a:cubicBezTo>
                    <a:pt x="10634" y="17167"/>
                    <a:pt x="10657" y="16244"/>
                    <a:pt x="10657" y="15111"/>
                  </a:cubicBezTo>
                  <a:lnTo>
                    <a:pt x="10657" y="14336"/>
                  </a:lnTo>
                  <a:lnTo>
                    <a:pt x="10565" y="14336"/>
                  </a:lnTo>
                  <a:cubicBezTo>
                    <a:pt x="10565" y="14336"/>
                    <a:pt x="10565" y="14336"/>
                    <a:pt x="10565" y="14336"/>
                  </a:cubicBezTo>
                  <a:close/>
                  <a:moveTo>
                    <a:pt x="9754" y="12646"/>
                  </a:moveTo>
                  <a:lnTo>
                    <a:pt x="9754" y="21205"/>
                  </a:lnTo>
                  <a:lnTo>
                    <a:pt x="9492" y="21205"/>
                  </a:lnTo>
                  <a:lnTo>
                    <a:pt x="9492" y="13437"/>
                  </a:lnTo>
                  <a:cubicBezTo>
                    <a:pt x="9492" y="12108"/>
                    <a:pt x="9476" y="11131"/>
                    <a:pt x="9444" y="10501"/>
                  </a:cubicBezTo>
                  <a:cubicBezTo>
                    <a:pt x="9411" y="9864"/>
                    <a:pt x="9361" y="9550"/>
                    <a:pt x="9293" y="9550"/>
                  </a:cubicBezTo>
                  <a:cubicBezTo>
                    <a:pt x="9219" y="9550"/>
                    <a:pt x="9162" y="9952"/>
                    <a:pt x="9118" y="10761"/>
                  </a:cubicBezTo>
                  <a:cubicBezTo>
                    <a:pt x="9076" y="11566"/>
                    <a:pt x="9054" y="12665"/>
                    <a:pt x="9054" y="14057"/>
                  </a:cubicBezTo>
                  <a:lnTo>
                    <a:pt x="9054" y="21205"/>
                  </a:lnTo>
                  <a:lnTo>
                    <a:pt x="8795" y="21205"/>
                  </a:lnTo>
                  <a:lnTo>
                    <a:pt x="8795" y="6836"/>
                  </a:lnTo>
                  <a:lnTo>
                    <a:pt x="9032" y="6836"/>
                  </a:lnTo>
                  <a:lnTo>
                    <a:pt x="9032" y="9442"/>
                  </a:lnTo>
                  <a:cubicBezTo>
                    <a:pt x="9070" y="8466"/>
                    <a:pt x="9120" y="7720"/>
                    <a:pt x="9180" y="7217"/>
                  </a:cubicBezTo>
                  <a:cubicBezTo>
                    <a:pt x="9241" y="6713"/>
                    <a:pt x="9312" y="6465"/>
                    <a:pt x="9392" y="6465"/>
                  </a:cubicBezTo>
                  <a:cubicBezTo>
                    <a:pt x="9511" y="6465"/>
                    <a:pt x="9601" y="6988"/>
                    <a:pt x="9663" y="8032"/>
                  </a:cubicBezTo>
                  <a:cubicBezTo>
                    <a:pt x="9724" y="9078"/>
                    <a:pt x="9754" y="10619"/>
                    <a:pt x="9754" y="12646"/>
                  </a:cubicBezTo>
                  <a:cubicBezTo>
                    <a:pt x="9754" y="12646"/>
                    <a:pt x="9754" y="12646"/>
                    <a:pt x="9754" y="12646"/>
                  </a:cubicBezTo>
                  <a:close/>
                  <a:moveTo>
                    <a:pt x="8484" y="13007"/>
                  </a:moveTo>
                  <a:lnTo>
                    <a:pt x="8484" y="21205"/>
                  </a:lnTo>
                  <a:lnTo>
                    <a:pt x="8254" y="21205"/>
                  </a:lnTo>
                  <a:lnTo>
                    <a:pt x="8250" y="18872"/>
                  </a:lnTo>
                  <a:cubicBezTo>
                    <a:pt x="8208" y="19760"/>
                    <a:pt x="8158" y="20433"/>
                    <a:pt x="8100" y="20888"/>
                  </a:cubicBezTo>
                  <a:cubicBezTo>
                    <a:pt x="8042" y="21347"/>
                    <a:pt x="7977" y="21576"/>
                    <a:pt x="7906" y="21576"/>
                  </a:cubicBezTo>
                  <a:cubicBezTo>
                    <a:pt x="7805" y="21576"/>
                    <a:pt x="7722" y="21156"/>
                    <a:pt x="7660" y="20311"/>
                  </a:cubicBezTo>
                  <a:cubicBezTo>
                    <a:pt x="7598" y="19462"/>
                    <a:pt x="7566" y="18371"/>
                    <a:pt x="7566" y="17032"/>
                  </a:cubicBezTo>
                  <a:cubicBezTo>
                    <a:pt x="7566" y="15440"/>
                    <a:pt x="7611" y="14237"/>
                    <a:pt x="7700" y="13441"/>
                  </a:cubicBezTo>
                  <a:cubicBezTo>
                    <a:pt x="7789" y="12641"/>
                    <a:pt x="7923" y="12247"/>
                    <a:pt x="8100" y="12247"/>
                  </a:cubicBezTo>
                  <a:lnTo>
                    <a:pt x="8234" y="12247"/>
                  </a:lnTo>
                  <a:lnTo>
                    <a:pt x="8234" y="12041"/>
                  </a:lnTo>
                  <a:cubicBezTo>
                    <a:pt x="8234" y="11060"/>
                    <a:pt x="8213" y="10303"/>
                    <a:pt x="8169" y="9762"/>
                  </a:cubicBezTo>
                  <a:cubicBezTo>
                    <a:pt x="8125" y="9224"/>
                    <a:pt x="8064" y="8950"/>
                    <a:pt x="7984" y="8950"/>
                  </a:cubicBezTo>
                  <a:cubicBezTo>
                    <a:pt x="7939" y="8950"/>
                    <a:pt x="7893" y="9047"/>
                    <a:pt x="7844" y="9239"/>
                  </a:cubicBezTo>
                  <a:cubicBezTo>
                    <a:pt x="7796" y="9437"/>
                    <a:pt x="7746" y="9726"/>
                    <a:pt x="7694" y="10112"/>
                  </a:cubicBezTo>
                  <a:lnTo>
                    <a:pt x="7690" y="7487"/>
                  </a:lnTo>
                  <a:cubicBezTo>
                    <a:pt x="7751" y="7135"/>
                    <a:pt x="7810" y="6879"/>
                    <a:pt x="7869" y="6713"/>
                  </a:cubicBezTo>
                  <a:cubicBezTo>
                    <a:pt x="7928" y="6548"/>
                    <a:pt x="7987" y="6465"/>
                    <a:pt x="8046" y="6465"/>
                  </a:cubicBezTo>
                  <a:cubicBezTo>
                    <a:pt x="8198" y="6465"/>
                    <a:pt x="8309" y="6988"/>
                    <a:pt x="8379" y="8032"/>
                  </a:cubicBezTo>
                  <a:cubicBezTo>
                    <a:pt x="8449" y="9078"/>
                    <a:pt x="8484" y="10738"/>
                    <a:pt x="8484" y="13007"/>
                  </a:cubicBezTo>
                  <a:cubicBezTo>
                    <a:pt x="8484" y="13007"/>
                    <a:pt x="8484" y="13007"/>
                    <a:pt x="8484" y="13007"/>
                  </a:cubicBezTo>
                  <a:close/>
                  <a:moveTo>
                    <a:pt x="8143" y="14336"/>
                  </a:moveTo>
                  <a:cubicBezTo>
                    <a:pt x="8036" y="14336"/>
                    <a:pt x="7957" y="14541"/>
                    <a:pt x="7903" y="14961"/>
                  </a:cubicBezTo>
                  <a:cubicBezTo>
                    <a:pt x="7849" y="15379"/>
                    <a:pt x="7822" y="16010"/>
                    <a:pt x="7822" y="16841"/>
                  </a:cubicBezTo>
                  <a:cubicBezTo>
                    <a:pt x="7822" y="17466"/>
                    <a:pt x="7838" y="17973"/>
                    <a:pt x="7868" y="18367"/>
                  </a:cubicBezTo>
                  <a:cubicBezTo>
                    <a:pt x="7899" y="18759"/>
                    <a:pt x="7939" y="18955"/>
                    <a:pt x="7988" y="18955"/>
                  </a:cubicBezTo>
                  <a:cubicBezTo>
                    <a:pt x="8060" y="18955"/>
                    <a:pt x="8119" y="18599"/>
                    <a:pt x="8165" y="17886"/>
                  </a:cubicBezTo>
                  <a:cubicBezTo>
                    <a:pt x="8211" y="17167"/>
                    <a:pt x="8234" y="16244"/>
                    <a:pt x="8234" y="15111"/>
                  </a:cubicBezTo>
                  <a:lnTo>
                    <a:pt x="8234" y="14336"/>
                  </a:lnTo>
                  <a:lnTo>
                    <a:pt x="8143" y="14336"/>
                  </a:lnTo>
                  <a:cubicBezTo>
                    <a:pt x="8143" y="14336"/>
                    <a:pt x="8143" y="14336"/>
                    <a:pt x="8143" y="14336"/>
                  </a:cubicBezTo>
                  <a:close/>
                  <a:moveTo>
                    <a:pt x="7396" y="2160"/>
                  </a:moveTo>
                  <a:lnTo>
                    <a:pt x="7378" y="5270"/>
                  </a:lnTo>
                  <a:cubicBezTo>
                    <a:pt x="7373" y="5245"/>
                    <a:pt x="7366" y="5210"/>
                    <a:pt x="7357" y="5167"/>
                  </a:cubicBezTo>
                  <a:cubicBezTo>
                    <a:pt x="7229" y="4479"/>
                    <a:pt x="7128" y="4140"/>
                    <a:pt x="7055" y="4140"/>
                  </a:cubicBezTo>
                  <a:cubicBezTo>
                    <a:pt x="6903" y="4140"/>
                    <a:pt x="6782" y="4811"/>
                    <a:pt x="6690" y="6148"/>
                  </a:cubicBezTo>
                  <a:cubicBezTo>
                    <a:pt x="6599" y="7481"/>
                    <a:pt x="6554" y="9266"/>
                    <a:pt x="6554" y="11484"/>
                  </a:cubicBezTo>
                  <a:cubicBezTo>
                    <a:pt x="6554" y="13592"/>
                    <a:pt x="6601" y="15296"/>
                    <a:pt x="6695" y="16604"/>
                  </a:cubicBezTo>
                  <a:cubicBezTo>
                    <a:pt x="6789" y="17910"/>
                    <a:pt x="6913" y="18574"/>
                    <a:pt x="7067" y="18574"/>
                  </a:cubicBezTo>
                  <a:cubicBezTo>
                    <a:pt x="7119" y="18574"/>
                    <a:pt x="7196" y="18314"/>
                    <a:pt x="7300" y="17806"/>
                  </a:cubicBezTo>
                  <a:cubicBezTo>
                    <a:pt x="7336" y="17632"/>
                    <a:pt x="7364" y="17513"/>
                    <a:pt x="7382" y="17436"/>
                  </a:cubicBezTo>
                  <a:lnTo>
                    <a:pt x="7405" y="20546"/>
                  </a:lnTo>
                  <a:cubicBezTo>
                    <a:pt x="7388" y="20619"/>
                    <a:pt x="7363" y="20712"/>
                    <a:pt x="7330" y="20842"/>
                  </a:cubicBezTo>
                  <a:cubicBezTo>
                    <a:pt x="7204" y="21347"/>
                    <a:pt x="7109" y="21600"/>
                    <a:pt x="7044" y="21600"/>
                  </a:cubicBezTo>
                  <a:cubicBezTo>
                    <a:pt x="6805" y="21600"/>
                    <a:pt x="6616" y="20697"/>
                    <a:pt x="6478" y="18877"/>
                  </a:cubicBezTo>
                  <a:cubicBezTo>
                    <a:pt x="6340" y="17059"/>
                    <a:pt x="6271" y="14598"/>
                    <a:pt x="6271" y="11484"/>
                  </a:cubicBezTo>
                  <a:cubicBezTo>
                    <a:pt x="6271" y="8378"/>
                    <a:pt x="6341" y="5870"/>
                    <a:pt x="6479" y="3964"/>
                  </a:cubicBezTo>
                  <a:cubicBezTo>
                    <a:pt x="6618" y="2061"/>
                    <a:pt x="6801" y="1105"/>
                    <a:pt x="7029" y="1105"/>
                  </a:cubicBezTo>
                  <a:cubicBezTo>
                    <a:pt x="7100" y="1105"/>
                    <a:pt x="7196" y="1353"/>
                    <a:pt x="7317" y="1851"/>
                  </a:cubicBezTo>
                  <a:cubicBezTo>
                    <a:pt x="7353" y="1994"/>
                    <a:pt x="7379" y="2092"/>
                    <a:pt x="7396" y="2160"/>
                  </a:cubicBezTo>
                  <a:cubicBezTo>
                    <a:pt x="7396" y="2160"/>
                    <a:pt x="7396" y="2160"/>
                    <a:pt x="7396" y="2160"/>
                  </a:cubicBezTo>
                  <a:close/>
                  <a:moveTo>
                    <a:pt x="5374" y="2160"/>
                  </a:moveTo>
                  <a:lnTo>
                    <a:pt x="5374" y="6836"/>
                  </a:lnTo>
                  <a:lnTo>
                    <a:pt x="5619" y="6836"/>
                  </a:lnTo>
                  <a:lnTo>
                    <a:pt x="5619" y="9550"/>
                  </a:lnTo>
                  <a:lnTo>
                    <a:pt x="5374" y="9550"/>
                  </a:lnTo>
                  <a:lnTo>
                    <a:pt x="5374" y="15844"/>
                  </a:lnTo>
                  <a:cubicBezTo>
                    <a:pt x="5374" y="16918"/>
                    <a:pt x="5386" y="17684"/>
                    <a:pt x="5410" y="18149"/>
                  </a:cubicBezTo>
                  <a:cubicBezTo>
                    <a:pt x="5433" y="18619"/>
                    <a:pt x="5471" y="18852"/>
                    <a:pt x="5525" y="18852"/>
                  </a:cubicBezTo>
                  <a:cubicBezTo>
                    <a:pt x="5538" y="18852"/>
                    <a:pt x="5554" y="18832"/>
                    <a:pt x="5571" y="18789"/>
                  </a:cubicBezTo>
                  <a:cubicBezTo>
                    <a:pt x="5588" y="18744"/>
                    <a:pt x="5606" y="18681"/>
                    <a:pt x="5624" y="18599"/>
                  </a:cubicBezTo>
                  <a:lnTo>
                    <a:pt x="5628" y="21189"/>
                  </a:lnTo>
                  <a:cubicBezTo>
                    <a:pt x="5600" y="21297"/>
                    <a:pt x="5570" y="21379"/>
                    <a:pt x="5540" y="21430"/>
                  </a:cubicBezTo>
                  <a:cubicBezTo>
                    <a:pt x="5510" y="21483"/>
                    <a:pt x="5479" y="21508"/>
                    <a:pt x="5449" y="21518"/>
                  </a:cubicBezTo>
                  <a:cubicBezTo>
                    <a:pt x="5329" y="21518"/>
                    <a:pt x="5243" y="21101"/>
                    <a:pt x="5191" y="20257"/>
                  </a:cubicBezTo>
                  <a:cubicBezTo>
                    <a:pt x="5139" y="19422"/>
                    <a:pt x="5113" y="18026"/>
                    <a:pt x="5113" y="16067"/>
                  </a:cubicBezTo>
                  <a:lnTo>
                    <a:pt x="5113" y="9550"/>
                  </a:lnTo>
                  <a:lnTo>
                    <a:pt x="4912" y="9550"/>
                  </a:lnTo>
                  <a:lnTo>
                    <a:pt x="4912" y="6836"/>
                  </a:lnTo>
                  <a:lnTo>
                    <a:pt x="5124" y="6836"/>
                  </a:lnTo>
                  <a:lnTo>
                    <a:pt x="5124" y="3349"/>
                  </a:lnTo>
                  <a:lnTo>
                    <a:pt x="5374" y="2160"/>
                  </a:lnTo>
                  <a:cubicBezTo>
                    <a:pt x="5374" y="2160"/>
                    <a:pt x="5374" y="2160"/>
                    <a:pt x="5374" y="2160"/>
                  </a:cubicBezTo>
                  <a:close/>
                  <a:moveTo>
                    <a:pt x="4732" y="7281"/>
                  </a:moveTo>
                  <a:lnTo>
                    <a:pt x="4712" y="10005"/>
                  </a:lnTo>
                  <a:cubicBezTo>
                    <a:pt x="4667" y="9674"/>
                    <a:pt x="4623" y="9424"/>
                    <a:pt x="4579" y="9262"/>
                  </a:cubicBezTo>
                  <a:cubicBezTo>
                    <a:pt x="4536" y="9096"/>
                    <a:pt x="4492" y="9013"/>
                    <a:pt x="4449" y="9013"/>
                  </a:cubicBezTo>
                  <a:cubicBezTo>
                    <a:pt x="4403" y="9013"/>
                    <a:pt x="4367" y="9126"/>
                    <a:pt x="4342" y="9349"/>
                  </a:cubicBezTo>
                  <a:cubicBezTo>
                    <a:pt x="4317" y="9576"/>
                    <a:pt x="4304" y="9897"/>
                    <a:pt x="4304" y="10325"/>
                  </a:cubicBezTo>
                  <a:cubicBezTo>
                    <a:pt x="4304" y="10962"/>
                    <a:pt x="4357" y="11611"/>
                    <a:pt x="4463" y="12274"/>
                  </a:cubicBezTo>
                  <a:cubicBezTo>
                    <a:pt x="4475" y="12352"/>
                    <a:pt x="4484" y="12407"/>
                    <a:pt x="4489" y="12440"/>
                  </a:cubicBezTo>
                  <a:cubicBezTo>
                    <a:pt x="4598" y="13126"/>
                    <a:pt x="4673" y="13793"/>
                    <a:pt x="4714" y="14453"/>
                  </a:cubicBezTo>
                  <a:cubicBezTo>
                    <a:pt x="4755" y="15116"/>
                    <a:pt x="4776" y="15933"/>
                    <a:pt x="4776" y="16899"/>
                  </a:cubicBezTo>
                  <a:cubicBezTo>
                    <a:pt x="4776" y="18261"/>
                    <a:pt x="4737" y="19344"/>
                    <a:pt x="4660" y="20145"/>
                  </a:cubicBezTo>
                  <a:cubicBezTo>
                    <a:pt x="4584" y="20941"/>
                    <a:pt x="4479" y="21337"/>
                    <a:pt x="4346" y="21337"/>
                  </a:cubicBezTo>
                  <a:cubicBezTo>
                    <a:pt x="4290" y="21337"/>
                    <a:pt x="4236" y="21276"/>
                    <a:pt x="4182" y="21146"/>
                  </a:cubicBezTo>
                  <a:cubicBezTo>
                    <a:pt x="4129" y="21028"/>
                    <a:pt x="4079" y="20847"/>
                    <a:pt x="4032" y="20609"/>
                  </a:cubicBezTo>
                  <a:lnTo>
                    <a:pt x="4046" y="17768"/>
                  </a:lnTo>
                  <a:cubicBezTo>
                    <a:pt x="4094" y="18109"/>
                    <a:pt x="4144" y="18367"/>
                    <a:pt x="4194" y="18538"/>
                  </a:cubicBezTo>
                  <a:cubicBezTo>
                    <a:pt x="4245" y="18709"/>
                    <a:pt x="4295" y="18794"/>
                    <a:pt x="4344" y="18794"/>
                  </a:cubicBezTo>
                  <a:cubicBezTo>
                    <a:pt x="4395" y="18794"/>
                    <a:pt x="4435" y="18671"/>
                    <a:pt x="4464" y="18422"/>
                  </a:cubicBezTo>
                  <a:cubicBezTo>
                    <a:pt x="4492" y="18187"/>
                    <a:pt x="4506" y="17845"/>
                    <a:pt x="4506" y="17411"/>
                  </a:cubicBezTo>
                  <a:cubicBezTo>
                    <a:pt x="4506" y="16703"/>
                    <a:pt x="4439" y="15870"/>
                    <a:pt x="4305" y="14920"/>
                  </a:cubicBezTo>
                  <a:lnTo>
                    <a:pt x="4300" y="14878"/>
                  </a:lnTo>
                  <a:cubicBezTo>
                    <a:pt x="4200" y="14170"/>
                    <a:pt x="4132" y="13529"/>
                    <a:pt x="4097" y="12925"/>
                  </a:cubicBezTo>
                  <a:cubicBezTo>
                    <a:pt x="4062" y="12325"/>
                    <a:pt x="4044" y="11596"/>
                    <a:pt x="4044" y="10738"/>
                  </a:cubicBezTo>
                  <a:cubicBezTo>
                    <a:pt x="4044" y="9477"/>
                    <a:pt x="4082" y="8448"/>
                    <a:pt x="4157" y="7653"/>
                  </a:cubicBezTo>
                  <a:cubicBezTo>
                    <a:pt x="4232" y="6861"/>
                    <a:pt x="4331" y="6465"/>
                    <a:pt x="4453" y="6465"/>
                  </a:cubicBezTo>
                  <a:cubicBezTo>
                    <a:pt x="4486" y="6465"/>
                    <a:pt x="4522" y="6523"/>
                    <a:pt x="4562" y="6631"/>
                  </a:cubicBezTo>
                  <a:cubicBezTo>
                    <a:pt x="4602" y="6743"/>
                    <a:pt x="4658" y="6955"/>
                    <a:pt x="4732" y="7281"/>
                  </a:cubicBezTo>
                  <a:cubicBezTo>
                    <a:pt x="4732" y="7281"/>
                    <a:pt x="4732" y="7281"/>
                    <a:pt x="4732" y="7281"/>
                  </a:cubicBezTo>
                  <a:close/>
                  <a:moveTo>
                    <a:pt x="3622" y="12733"/>
                  </a:moveTo>
                  <a:cubicBezTo>
                    <a:pt x="3615" y="11514"/>
                    <a:pt x="3591" y="10567"/>
                    <a:pt x="3550" y="9891"/>
                  </a:cubicBezTo>
                  <a:cubicBezTo>
                    <a:pt x="3509" y="9214"/>
                    <a:pt x="3456" y="8873"/>
                    <a:pt x="3390" y="8873"/>
                  </a:cubicBezTo>
                  <a:cubicBezTo>
                    <a:pt x="3323" y="8873"/>
                    <a:pt x="3268" y="9214"/>
                    <a:pt x="3224" y="9891"/>
                  </a:cubicBezTo>
                  <a:cubicBezTo>
                    <a:pt x="3181" y="10567"/>
                    <a:pt x="3154" y="11514"/>
                    <a:pt x="3144" y="12733"/>
                  </a:cubicBezTo>
                  <a:lnTo>
                    <a:pt x="3622" y="12733"/>
                  </a:lnTo>
                  <a:cubicBezTo>
                    <a:pt x="3622" y="12733"/>
                    <a:pt x="3622" y="12733"/>
                    <a:pt x="3622" y="12733"/>
                  </a:cubicBezTo>
                  <a:close/>
                  <a:moveTo>
                    <a:pt x="3858" y="13865"/>
                  </a:moveTo>
                  <a:lnTo>
                    <a:pt x="3858" y="15028"/>
                  </a:lnTo>
                  <a:lnTo>
                    <a:pt x="3144" y="15028"/>
                  </a:lnTo>
                  <a:cubicBezTo>
                    <a:pt x="3151" y="16238"/>
                    <a:pt x="3184" y="17188"/>
                    <a:pt x="3243" y="17886"/>
                  </a:cubicBezTo>
                  <a:cubicBezTo>
                    <a:pt x="3302" y="18578"/>
                    <a:pt x="3380" y="18930"/>
                    <a:pt x="3476" y="18930"/>
                  </a:cubicBezTo>
                  <a:cubicBezTo>
                    <a:pt x="3529" y="18930"/>
                    <a:pt x="3580" y="18842"/>
                    <a:pt x="3630" y="18666"/>
                  </a:cubicBezTo>
                  <a:cubicBezTo>
                    <a:pt x="3679" y="18490"/>
                    <a:pt x="3727" y="18232"/>
                    <a:pt x="3774" y="17880"/>
                  </a:cubicBezTo>
                  <a:lnTo>
                    <a:pt x="3774" y="20717"/>
                  </a:lnTo>
                  <a:cubicBezTo>
                    <a:pt x="3724" y="21000"/>
                    <a:pt x="3671" y="21214"/>
                    <a:pt x="3614" y="21365"/>
                  </a:cubicBezTo>
                  <a:cubicBezTo>
                    <a:pt x="3556" y="21502"/>
                    <a:pt x="3495" y="21576"/>
                    <a:pt x="3430" y="21576"/>
                  </a:cubicBezTo>
                  <a:cubicBezTo>
                    <a:pt x="3261" y="21576"/>
                    <a:pt x="3128" y="20888"/>
                    <a:pt x="3033" y="19502"/>
                  </a:cubicBezTo>
                  <a:cubicBezTo>
                    <a:pt x="2938" y="18128"/>
                    <a:pt x="2890" y="16211"/>
                    <a:pt x="2890" y="13773"/>
                  </a:cubicBezTo>
                  <a:cubicBezTo>
                    <a:pt x="2890" y="11596"/>
                    <a:pt x="2936" y="9829"/>
                    <a:pt x="3029" y="8486"/>
                  </a:cubicBezTo>
                  <a:cubicBezTo>
                    <a:pt x="3122" y="7143"/>
                    <a:pt x="3243" y="6465"/>
                    <a:pt x="3392" y="6465"/>
                  </a:cubicBezTo>
                  <a:cubicBezTo>
                    <a:pt x="3539" y="6465"/>
                    <a:pt x="3653" y="7110"/>
                    <a:pt x="3735" y="8408"/>
                  </a:cubicBezTo>
                  <a:cubicBezTo>
                    <a:pt x="3817" y="9707"/>
                    <a:pt x="3858" y="11523"/>
                    <a:pt x="3858" y="13865"/>
                  </a:cubicBezTo>
                  <a:cubicBezTo>
                    <a:pt x="3858" y="13865"/>
                    <a:pt x="3858" y="13865"/>
                    <a:pt x="3858" y="13865"/>
                  </a:cubicBezTo>
                  <a:close/>
                  <a:moveTo>
                    <a:pt x="1751" y="6836"/>
                  </a:moveTo>
                  <a:lnTo>
                    <a:pt x="2030" y="6836"/>
                  </a:lnTo>
                  <a:lnTo>
                    <a:pt x="2272" y="17880"/>
                  </a:lnTo>
                  <a:lnTo>
                    <a:pt x="2520" y="6836"/>
                  </a:lnTo>
                  <a:lnTo>
                    <a:pt x="2780" y="6836"/>
                  </a:lnTo>
                  <a:lnTo>
                    <a:pt x="2412" y="21205"/>
                  </a:lnTo>
                  <a:lnTo>
                    <a:pt x="2112" y="21205"/>
                  </a:lnTo>
                  <a:lnTo>
                    <a:pt x="1751" y="6836"/>
                  </a:lnTo>
                  <a:cubicBezTo>
                    <a:pt x="1751" y="6836"/>
                    <a:pt x="1751" y="6836"/>
                    <a:pt x="1751" y="6836"/>
                  </a:cubicBezTo>
                  <a:close/>
                  <a:moveTo>
                    <a:pt x="1568" y="12646"/>
                  </a:moveTo>
                  <a:lnTo>
                    <a:pt x="1568" y="21205"/>
                  </a:lnTo>
                  <a:lnTo>
                    <a:pt x="1305" y="21205"/>
                  </a:lnTo>
                  <a:lnTo>
                    <a:pt x="1305" y="13437"/>
                  </a:lnTo>
                  <a:cubicBezTo>
                    <a:pt x="1305" y="12108"/>
                    <a:pt x="1290" y="11131"/>
                    <a:pt x="1257" y="10501"/>
                  </a:cubicBezTo>
                  <a:cubicBezTo>
                    <a:pt x="1225" y="9864"/>
                    <a:pt x="1175" y="9550"/>
                    <a:pt x="1106" y="9550"/>
                  </a:cubicBezTo>
                  <a:cubicBezTo>
                    <a:pt x="1033" y="9550"/>
                    <a:pt x="975" y="9952"/>
                    <a:pt x="932" y="10761"/>
                  </a:cubicBezTo>
                  <a:cubicBezTo>
                    <a:pt x="889" y="11566"/>
                    <a:pt x="868" y="12665"/>
                    <a:pt x="868" y="14057"/>
                  </a:cubicBezTo>
                  <a:lnTo>
                    <a:pt x="868" y="21205"/>
                  </a:lnTo>
                  <a:lnTo>
                    <a:pt x="608" y="21205"/>
                  </a:lnTo>
                  <a:lnTo>
                    <a:pt x="608" y="6836"/>
                  </a:lnTo>
                  <a:lnTo>
                    <a:pt x="845" y="6836"/>
                  </a:lnTo>
                  <a:lnTo>
                    <a:pt x="845" y="9442"/>
                  </a:lnTo>
                  <a:cubicBezTo>
                    <a:pt x="884" y="8466"/>
                    <a:pt x="934" y="7720"/>
                    <a:pt x="994" y="7217"/>
                  </a:cubicBezTo>
                  <a:cubicBezTo>
                    <a:pt x="1055" y="6713"/>
                    <a:pt x="1126" y="6465"/>
                    <a:pt x="1206" y="6465"/>
                  </a:cubicBezTo>
                  <a:cubicBezTo>
                    <a:pt x="1325" y="6465"/>
                    <a:pt x="1415" y="6988"/>
                    <a:pt x="1477" y="8032"/>
                  </a:cubicBezTo>
                  <a:cubicBezTo>
                    <a:pt x="1538" y="9078"/>
                    <a:pt x="1568" y="10619"/>
                    <a:pt x="1568" y="12646"/>
                  </a:cubicBezTo>
                  <a:cubicBezTo>
                    <a:pt x="1568" y="12646"/>
                    <a:pt x="1568" y="12646"/>
                    <a:pt x="1568" y="12646"/>
                  </a:cubicBezTo>
                  <a:close/>
                  <a:moveTo>
                    <a:pt x="0" y="1534"/>
                  </a:moveTo>
                  <a:lnTo>
                    <a:pt x="273" y="1534"/>
                  </a:lnTo>
                  <a:lnTo>
                    <a:pt x="273" y="21205"/>
                  </a:lnTo>
                  <a:lnTo>
                    <a:pt x="0" y="21205"/>
                  </a:lnTo>
                  <a:lnTo>
                    <a:pt x="0" y="1534"/>
                  </a:lnTo>
                  <a:cubicBezTo>
                    <a:pt x="0" y="1534"/>
                    <a:pt x="0" y="1534"/>
                    <a:pt x="0" y="153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6" name="Shape 116"/>
            <p:cNvSpPr/>
            <p:nvPr/>
          </p:nvSpPr>
          <p:spPr>
            <a:xfrm>
              <a:off x="5165162" y="1632191"/>
              <a:ext cx="766251" cy="848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3" y="0"/>
                  </a:moveTo>
                  <a:lnTo>
                    <a:pt x="0" y="21600"/>
                  </a:lnTo>
                  <a:lnTo>
                    <a:pt x="21600" y="21600"/>
                  </a:lnTo>
                  <a:cubicBezTo>
                    <a:pt x="21600" y="21600"/>
                    <a:pt x="11013" y="0"/>
                    <a:pt x="11013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7" name="Shape 117"/>
            <p:cNvSpPr/>
            <p:nvPr/>
          </p:nvSpPr>
          <p:spPr>
            <a:xfrm>
              <a:off x="4008166" y="41321"/>
              <a:ext cx="3109005" cy="2438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78" y="21600"/>
                  </a:moveTo>
                  <a:lnTo>
                    <a:pt x="0" y="21600"/>
                  </a:lnTo>
                  <a:lnTo>
                    <a:pt x="8143" y="0"/>
                  </a:lnTo>
                  <a:lnTo>
                    <a:pt x="13511" y="0"/>
                  </a:lnTo>
                  <a:lnTo>
                    <a:pt x="21600" y="21600"/>
                  </a:lnTo>
                  <a:lnTo>
                    <a:pt x="16669" y="21600"/>
                  </a:lnTo>
                  <a:lnTo>
                    <a:pt x="10890" y="4959"/>
                  </a:lnTo>
                  <a:cubicBezTo>
                    <a:pt x="10890" y="4959"/>
                    <a:pt x="4878" y="21600"/>
                    <a:pt x="4878" y="216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8" name="Shape 118"/>
            <p:cNvSpPr/>
            <p:nvPr/>
          </p:nvSpPr>
          <p:spPr>
            <a:xfrm>
              <a:off x="2190029" y="0"/>
              <a:ext cx="2469398" cy="2534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08" y="1197"/>
                  </a:moveTo>
                  <a:lnTo>
                    <a:pt x="20944" y="5751"/>
                  </a:lnTo>
                  <a:lnTo>
                    <a:pt x="20089" y="5498"/>
                  </a:lnTo>
                  <a:cubicBezTo>
                    <a:pt x="19971" y="5463"/>
                    <a:pt x="19852" y="5426"/>
                    <a:pt x="19727" y="5392"/>
                  </a:cubicBezTo>
                  <a:cubicBezTo>
                    <a:pt x="18193" y="4937"/>
                    <a:pt x="16214" y="4413"/>
                    <a:pt x="14601" y="4413"/>
                  </a:cubicBezTo>
                  <a:cubicBezTo>
                    <a:pt x="12454" y="4413"/>
                    <a:pt x="10297" y="4850"/>
                    <a:pt x="8613" y="6223"/>
                  </a:cubicBezTo>
                  <a:cubicBezTo>
                    <a:pt x="7114" y="7448"/>
                    <a:pt x="6459" y="9033"/>
                    <a:pt x="6459" y="10928"/>
                  </a:cubicBezTo>
                  <a:cubicBezTo>
                    <a:pt x="6459" y="12782"/>
                    <a:pt x="7186" y="14255"/>
                    <a:pt x="8674" y="15408"/>
                  </a:cubicBezTo>
                  <a:cubicBezTo>
                    <a:pt x="10421" y="16757"/>
                    <a:pt x="12624" y="17187"/>
                    <a:pt x="14809" y="17187"/>
                  </a:cubicBezTo>
                  <a:cubicBezTo>
                    <a:pt x="16004" y="17187"/>
                    <a:pt x="17580" y="16776"/>
                    <a:pt x="18727" y="16465"/>
                  </a:cubicBezTo>
                  <a:cubicBezTo>
                    <a:pt x="19218" y="16333"/>
                    <a:pt x="19711" y="16204"/>
                    <a:pt x="20206" y="16091"/>
                  </a:cubicBezTo>
                  <a:lnTo>
                    <a:pt x="20994" y="15910"/>
                  </a:lnTo>
                  <a:lnTo>
                    <a:pt x="21600" y="20405"/>
                  </a:lnTo>
                  <a:lnTo>
                    <a:pt x="20945" y="20547"/>
                  </a:lnTo>
                  <a:cubicBezTo>
                    <a:pt x="20501" y="20642"/>
                    <a:pt x="20058" y="20736"/>
                    <a:pt x="19617" y="20834"/>
                  </a:cubicBezTo>
                  <a:cubicBezTo>
                    <a:pt x="18002" y="21196"/>
                    <a:pt x="16058" y="21600"/>
                    <a:pt x="14396" y="21600"/>
                  </a:cubicBezTo>
                  <a:cubicBezTo>
                    <a:pt x="10755" y="21600"/>
                    <a:pt x="6926" y="20955"/>
                    <a:pt x="3952" y="18775"/>
                  </a:cubicBezTo>
                  <a:cubicBezTo>
                    <a:pt x="1290" y="16821"/>
                    <a:pt x="0" y="14167"/>
                    <a:pt x="0" y="10928"/>
                  </a:cubicBezTo>
                  <a:cubicBezTo>
                    <a:pt x="0" y="7665"/>
                    <a:pt x="1317" y="4983"/>
                    <a:pt x="3952" y="2965"/>
                  </a:cubicBezTo>
                  <a:cubicBezTo>
                    <a:pt x="6861" y="737"/>
                    <a:pt x="10506" y="0"/>
                    <a:pt x="14137" y="0"/>
                  </a:cubicBezTo>
                  <a:cubicBezTo>
                    <a:pt x="15842" y="0"/>
                    <a:pt x="17739" y="375"/>
                    <a:pt x="19392" y="752"/>
                  </a:cubicBezTo>
                  <a:cubicBezTo>
                    <a:pt x="19855" y="853"/>
                    <a:pt x="20317" y="951"/>
                    <a:pt x="20780" y="1055"/>
                  </a:cubicBezTo>
                  <a:cubicBezTo>
                    <a:pt x="20780" y="1055"/>
                    <a:pt x="21408" y="1197"/>
                    <a:pt x="21408" y="119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9" name="Shape 119"/>
            <p:cNvSpPr/>
            <p:nvPr/>
          </p:nvSpPr>
          <p:spPr>
            <a:xfrm>
              <a:off x="1342942" y="41321"/>
              <a:ext cx="720168" cy="2438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226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9055"/>
                  </a:lnTo>
                  <a:cubicBezTo>
                    <a:pt x="0" y="9055"/>
                    <a:pt x="21600" y="5226"/>
                    <a:pt x="21600" y="5226"/>
                  </a:cubicBezTo>
                  <a:close/>
                  <a:moveTo>
                    <a:pt x="0" y="0"/>
                  </a:moveTo>
                  <a:lnTo>
                    <a:pt x="21600" y="0"/>
                  </a:lnTo>
                  <a:lnTo>
                    <a:pt x="21600" y="2172"/>
                  </a:lnTo>
                  <a:lnTo>
                    <a:pt x="0" y="2172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0" name="Shape 120"/>
            <p:cNvSpPr/>
            <p:nvPr/>
          </p:nvSpPr>
          <p:spPr>
            <a:xfrm>
              <a:off x="1342942" y="41321"/>
              <a:ext cx="1361627" cy="817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122" name="Shape 122"/>
          <p:cNvSpPr/>
          <p:nvPr/>
        </p:nvSpPr>
        <p:spPr>
          <a:xfrm>
            <a:off x="10626512" y="9083443"/>
            <a:ext cx="180683" cy="347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48"/>
                </a:moveTo>
                <a:lnTo>
                  <a:pt x="0" y="7905"/>
                </a:lnTo>
                <a:lnTo>
                  <a:pt x="6375" y="7905"/>
                </a:lnTo>
                <a:lnTo>
                  <a:pt x="6375" y="5076"/>
                </a:lnTo>
                <a:cubicBezTo>
                  <a:pt x="6375" y="3466"/>
                  <a:pt x="7242" y="2218"/>
                  <a:pt x="8975" y="1331"/>
                </a:cubicBezTo>
                <a:cubicBezTo>
                  <a:pt x="10708" y="443"/>
                  <a:pt x="13016" y="0"/>
                  <a:pt x="15900" y="0"/>
                </a:cubicBezTo>
                <a:cubicBezTo>
                  <a:pt x="18350" y="0"/>
                  <a:pt x="20250" y="52"/>
                  <a:pt x="21600" y="156"/>
                </a:cubicBezTo>
                <a:lnTo>
                  <a:pt x="21600" y="3583"/>
                </a:lnTo>
                <a:lnTo>
                  <a:pt x="17675" y="3583"/>
                </a:lnTo>
                <a:cubicBezTo>
                  <a:pt x="16241" y="3583"/>
                  <a:pt x="15275" y="3738"/>
                  <a:pt x="14775" y="4050"/>
                </a:cubicBezTo>
                <a:cubicBezTo>
                  <a:pt x="14275" y="4361"/>
                  <a:pt x="14025" y="4829"/>
                  <a:pt x="14025" y="5452"/>
                </a:cubicBezTo>
                <a:lnTo>
                  <a:pt x="14025" y="7905"/>
                </a:lnTo>
                <a:lnTo>
                  <a:pt x="21350" y="7905"/>
                </a:lnTo>
                <a:lnTo>
                  <a:pt x="20375" y="11748"/>
                </a:lnTo>
                <a:lnTo>
                  <a:pt x="14025" y="11748"/>
                </a:lnTo>
                <a:lnTo>
                  <a:pt x="14025" y="21600"/>
                </a:lnTo>
                <a:lnTo>
                  <a:pt x="6375" y="21600"/>
                </a:lnTo>
                <a:lnTo>
                  <a:pt x="6375" y="11748"/>
                </a:lnTo>
                <a:cubicBezTo>
                  <a:pt x="6375" y="11748"/>
                  <a:pt x="0" y="11748"/>
                  <a:pt x="0" y="11748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3" name="Shape 123"/>
          <p:cNvSpPr/>
          <p:nvPr/>
        </p:nvSpPr>
        <p:spPr>
          <a:xfrm>
            <a:off x="11012991" y="9162561"/>
            <a:ext cx="329578" cy="2676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9153"/>
                </a:moveTo>
                <a:cubicBezTo>
                  <a:pt x="320" y="19198"/>
                  <a:pt x="676" y="19221"/>
                  <a:pt x="1069" y="19221"/>
                </a:cubicBezTo>
                <a:cubicBezTo>
                  <a:pt x="3125" y="19221"/>
                  <a:pt x="4957" y="18444"/>
                  <a:pt x="6565" y="16892"/>
                </a:cubicBezTo>
                <a:cubicBezTo>
                  <a:pt x="5606" y="16870"/>
                  <a:pt x="4747" y="16507"/>
                  <a:pt x="3988" y="15804"/>
                </a:cubicBezTo>
                <a:cubicBezTo>
                  <a:pt x="3230" y="15101"/>
                  <a:pt x="2709" y="14203"/>
                  <a:pt x="2426" y="13112"/>
                </a:cubicBezTo>
                <a:cubicBezTo>
                  <a:pt x="2727" y="13168"/>
                  <a:pt x="3006" y="13196"/>
                  <a:pt x="3262" y="13196"/>
                </a:cubicBezTo>
                <a:cubicBezTo>
                  <a:pt x="3655" y="13196"/>
                  <a:pt x="4043" y="13135"/>
                  <a:pt x="4427" y="13011"/>
                </a:cubicBezTo>
                <a:cubicBezTo>
                  <a:pt x="3404" y="12752"/>
                  <a:pt x="2556" y="12125"/>
                  <a:pt x="1885" y="11129"/>
                </a:cubicBezTo>
                <a:cubicBezTo>
                  <a:pt x="1213" y="10133"/>
                  <a:pt x="877" y="8977"/>
                  <a:pt x="877" y="7661"/>
                </a:cubicBezTo>
                <a:lnTo>
                  <a:pt x="877" y="7594"/>
                </a:lnTo>
                <a:cubicBezTo>
                  <a:pt x="1498" y="8022"/>
                  <a:pt x="2165" y="8252"/>
                  <a:pt x="2878" y="8286"/>
                </a:cubicBezTo>
                <a:cubicBezTo>
                  <a:pt x="2275" y="7791"/>
                  <a:pt x="1795" y="7144"/>
                  <a:pt x="1439" y="6345"/>
                </a:cubicBezTo>
                <a:cubicBezTo>
                  <a:pt x="1083" y="5546"/>
                  <a:pt x="905" y="4680"/>
                  <a:pt x="905" y="3746"/>
                </a:cubicBezTo>
                <a:cubicBezTo>
                  <a:pt x="905" y="2756"/>
                  <a:pt x="1105" y="1839"/>
                  <a:pt x="1508" y="996"/>
                </a:cubicBezTo>
                <a:cubicBezTo>
                  <a:pt x="2613" y="2672"/>
                  <a:pt x="3959" y="4013"/>
                  <a:pt x="5544" y="5020"/>
                </a:cubicBezTo>
                <a:cubicBezTo>
                  <a:pt x="7129" y="6027"/>
                  <a:pt x="8826" y="6587"/>
                  <a:pt x="10636" y="6699"/>
                </a:cubicBezTo>
                <a:cubicBezTo>
                  <a:pt x="10562" y="6272"/>
                  <a:pt x="10526" y="5856"/>
                  <a:pt x="10526" y="5451"/>
                </a:cubicBezTo>
                <a:cubicBezTo>
                  <a:pt x="10526" y="3943"/>
                  <a:pt x="10958" y="2658"/>
                  <a:pt x="11821" y="1595"/>
                </a:cubicBezTo>
                <a:cubicBezTo>
                  <a:pt x="12685" y="532"/>
                  <a:pt x="13728" y="0"/>
                  <a:pt x="14953" y="0"/>
                </a:cubicBezTo>
                <a:cubicBezTo>
                  <a:pt x="16232" y="0"/>
                  <a:pt x="17310" y="574"/>
                  <a:pt x="18187" y="1721"/>
                </a:cubicBezTo>
                <a:cubicBezTo>
                  <a:pt x="19183" y="1485"/>
                  <a:pt x="20120" y="1046"/>
                  <a:pt x="20997" y="405"/>
                </a:cubicBezTo>
                <a:cubicBezTo>
                  <a:pt x="20659" y="1699"/>
                  <a:pt x="20010" y="2700"/>
                  <a:pt x="19051" y="3409"/>
                </a:cubicBezTo>
                <a:cubicBezTo>
                  <a:pt x="19901" y="3296"/>
                  <a:pt x="20750" y="3015"/>
                  <a:pt x="21600" y="2565"/>
                </a:cubicBezTo>
                <a:cubicBezTo>
                  <a:pt x="20988" y="3668"/>
                  <a:pt x="20248" y="4607"/>
                  <a:pt x="19380" y="5383"/>
                </a:cubicBezTo>
                <a:cubicBezTo>
                  <a:pt x="19389" y="5541"/>
                  <a:pt x="19394" y="5777"/>
                  <a:pt x="19394" y="6092"/>
                </a:cubicBezTo>
                <a:cubicBezTo>
                  <a:pt x="19394" y="7555"/>
                  <a:pt x="19220" y="9014"/>
                  <a:pt x="18872" y="10471"/>
                </a:cubicBezTo>
                <a:cubicBezTo>
                  <a:pt x="18525" y="11928"/>
                  <a:pt x="17998" y="13326"/>
                  <a:pt x="17290" y="14664"/>
                </a:cubicBezTo>
                <a:cubicBezTo>
                  <a:pt x="16581" y="16003"/>
                  <a:pt x="15738" y="17187"/>
                  <a:pt x="14761" y="18217"/>
                </a:cubicBezTo>
                <a:cubicBezTo>
                  <a:pt x="13783" y="19246"/>
                  <a:pt x="12605" y="20067"/>
                  <a:pt x="11225" y="20680"/>
                </a:cubicBezTo>
                <a:cubicBezTo>
                  <a:pt x="9845" y="21293"/>
                  <a:pt x="8369" y="21600"/>
                  <a:pt x="6798" y="21600"/>
                </a:cubicBezTo>
                <a:cubicBezTo>
                  <a:pt x="4322" y="21600"/>
                  <a:pt x="2056" y="20785"/>
                  <a:pt x="0" y="19153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4" name="Shape 124"/>
          <p:cNvSpPr/>
          <p:nvPr/>
        </p:nvSpPr>
        <p:spPr>
          <a:xfrm>
            <a:off x="11605042" y="9103938"/>
            <a:ext cx="321213" cy="3069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467" y="21600"/>
                </a:moveTo>
                <a:cubicBezTo>
                  <a:pt x="7486" y="17686"/>
                  <a:pt x="7495" y="14513"/>
                  <a:pt x="7495" y="12080"/>
                </a:cubicBezTo>
                <a:cubicBezTo>
                  <a:pt x="7495" y="9648"/>
                  <a:pt x="7490" y="8196"/>
                  <a:pt x="7481" y="7725"/>
                </a:cubicBezTo>
                <a:lnTo>
                  <a:pt x="7467" y="7019"/>
                </a:lnTo>
                <a:lnTo>
                  <a:pt x="12094" y="7019"/>
                </a:lnTo>
                <a:lnTo>
                  <a:pt x="12094" y="9137"/>
                </a:lnTo>
                <a:lnTo>
                  <a:pt x="12066" y="9137"/>
                </a:lnTo>
                <a:cubicBezTo>
                  <a:pt x="12253" y="8823"/>
                  <a:pt x="12445" y="8549"/>
                  <a:pt x="12642" y="8314"/>
                </a:cubicBezTo>
                <a:cubicBezTo>
                  <a:pt x="12839" y="8078"/>
                  <a:pt x="13104" y="7823"/>
                  <a:pt x="13437" y="7548"/>
                </a:cubicBezTo>
                <a:cubicBezTo>
                  <a:pt x="13769" y="7274"/>
                  <a:pt x="14177" y="7060"/>
                  <a:pt x="14660" y="6908"/>
                </a:cubicBezTo>
                <a:cubicBezTo>
                  <a:pt x="15143" y="6756"/>
                  <a:pt x="15680" y="6680"/>
                  <a:pt x="16270" y="6680"/>
                </a:cubicBezTo>
                <a:cubicBezTo>
                  <a:pt x="17873" y="6680"/>
                  <a:pt x="19162" y="7237"/>
                  <a:pt x="20138" y="8350"/>
                </a:cubicBezTo>
                <a:cubicBezTo>
                  <a:pt x="21112" y="9464"/>
                  <a:pt x="21600" y="11094"/>
                  <a:pt x="21600" y="13243"/>
                </a:cubicBezTo>
                <a:lnTo>
                  <a:pt x="21600" y="21600"/>
                </a:lnTo>
                <a:lnTo>
                  <a:pt x="16974" y="21600"/>
                </a:lnTo>
                <a:lnTo>
                  <a:pt x="16974" y="13802"/>
                </a:lnTo>
                <a:cubicBezTo>
                  <a:pt x="16974" y="12772"/>
                  <a:pt x="16783" y="11965"/>
                  <a:pt x="16404" y="11381"/>
                </a:cubicBezTo>
                <a:cubicBezTo>
                  <a:pt x="16024" y="10798"/>
                  <a:pt x="15431" y="10506"/>
                  <a:pt x="14625" y="10506"/>
                </a:cubicBezTo>
                <a:cubicBezTo>
                  <a:pt x="14034" y="10506"/>
                  <a:pt x="13540" y="10675"/>
                  <a:pt x="13142" y="11013"/>
                </a:cubicBezTo>
                <a:cubicBezTo>
                  <a:pt x="12743" y="11352"/>
                  <a:pt x="12445" y="11771"/>
                  <a:pt x="12248" y="12271"/>
                </a:cubicBezTo>
                <a:cubicBezTo>
                  <a:pt x="12145" y="12566"/>
                  <a:pt x="12094" y="12963"/>
                  <a:pt x="12094" y="13463"/>
                </a:cubicBezTo>
                <a:lnTo>
                  <a:pt x="12094" y="21600"/>
                </a:lnTo>
                <a:cubicBezTo>
                  <a:pt x="12094" y="21600"/>
                  <a:pt x="7467" y="21600"/>
                  <a:pt x="7467" y="21600"/>
                </a:cubicBezTo>
                <a:close/>
                <a:moveTo>
                  <a:pt x="267" y="21600"/>
                </a:moveTo>
                <a:lnTo>
                  <a:pt x="267" y="7019"/>
                </a:lnTo>
                <a:lnTo>
                  <a:pt x="4908" y="7019"/>
                </a:lnTo>
                <a:lnTo>
                  <a:pt x="4908" y="21600"/>
                </a:lnTo>
                <a:cubicBezTo>
                  <a:pt x="4908" y="21600"/>
                  <a:pt x="267" y="21600"/>
                  <a:pt x="267" y="21600"/>
                </a:cubicBezTo>
                <a:close/>
                <a:moveTo>
                  <a:pt x="0" y="2516"/>
                </a:moveTo>
                <a:cubicBezTo>
                  <a:pt x="0" y="1790"/>
                  <a:pt x="241" y="1190"/>
                  <a:pt x="724" y="714"/>
                </a:cubicBezTo>
                <a:cubicBezTo>
                  <a:pt x="1207" y="238"/>
                  <a:pt x="1837" y="0"/>
                  <a:pt x="2616" y="0"/>
                </a:cubicBezTo>
                <a:cubicBezTo>
                  <a:pt x="3394" y="0"/>
                  <a:pt x="4017" y="238"/>
                  <a:pt x="4486" y="714"/>
                </a:cubicBezTo>
                <a:cubicBezTo>
                  <a:pt x="4955" y="1190"/>
                  <a:pt x="5194" y="1790"/>
                  <a:pt x="5203" y="2516"/>
                </a:cubicBezTo>
                <a:cubicBezTo>
                  <a:pt x="5212" y="3232"/>
                  <a:pt x="4976" y="3831"/>
                  <a:pt x="4493" y="4311"/>
                </a:cubicBezTo>
                <a:cubicBezTo>
                  <a:pt x="4010" y="4792"/>
                  <a:pt x="3375" y="5032"/>
                  <a:pt x="2587" y="5032"/>
                </a:cubicBezTo>
                <a:lnTo>
                  <a:pt x="2559" y="5032"/>
                </a:lnTo>
                <a:cubicBezTo>
                  <a:pt x="1791" y="5032"/>
                  <a:pt x="1172" y="4792"/>
                  <a:pt x="703" y="4311"/>
                </a:cubicBezTo>
                <a:cubicBezTo>
                  <a:pt x="234" y="3831"/>
                  <a:pt x="0" y="3232"/>
                  <a:pt x="0" y="2516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5" name="Shape 125"/>
          <p:cNvSpPr/>
          <p:nvPr/>
        </p:nvSpPr>
        <p:spPr>
          <a:xfrm>
            <a:off x="12188728" y="9157459"/>
            <a:ext cx="314615" cy="2471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9145"/>
                </a:moveTo>
                <a:lnTo>
                  <a:pt x="0" y="6965"/>
                </a:lnTo>
                <a:cubicBezTo>
                  <a:pt x="353" y="7466"/>
                  <a:pt x="759" y="7911"/>
                  <a:pt x="1218" y="8300"/>
                </a:cubicBezTo>
                <a:cubicBezTo>
                  <a:pt x="4126" y="10815"/>
                  <a:pt x="6123" y="12580"/>
                  <a:pt x="7208" y="13592"/>
                </a:cubicBezTo>
                <a:cubicBezTo>
                  <a:pt x="7666" y="14022"/>
                  <a:pt x="8038" y="14357"/>
                  <a:pt x="8323" y="14597"/>
                </a:cubicBezTo>
                <a:cubicBezTo>
                  <a:pt x="8608" y="14837"/>
                  <a:pt x="8988" y="15083"/>
                  <a:pt x="9462" y="15333"/>
                </a:cubicBezTo>
                <a:cubicBezTo>
                  <a:pt x="9936" y="15584"/>
                  <a:pt x="10378" y="15709"/>
                  <a:pt x="10788" y="15709"/>
                </a:cubicBezTo>
                <a:lnTo>
                  <a:pt x="10800" y="15709"/>
                </a:lnTo>
                <a:lnTo>
                  <a:pt x="10812" y="15709"/>
                </a:lnTo>
                <a:cubicBezTo>
                  <a:pt x="11222" y="15709"/>
                  <a:pt x="11664" y="15584"/>
                  <a:pt x="12138" y="15333"/>
                </a:cubicBezTo>
                <a:cubicBezTo>
                  <a:pt x="12612" y="15083"/>
                  <a:pt x="12992" y="14837"/>
                  <a:pt x="13277" y="14597"/>
                </a:cubicBezTo>
                <a:cubicBezTo>
                  <a:pt x="13562" y="14357"/>
                  <a:pt x="13934" y="14022"/>
                  <a:pt x="14392" y="13592"/>
                </a:cubicBezTo>
                <a:cubicBezTo>
                  <a:pt x="15758" y="12334"/>
                  <a:pt x="17759" y="10570"/>
                  <a:pt x="20395" y="8300"/>
                </a:cubicBezTo>
                <a:cubicBezTo>
                  <a:pt x="20853" y="7901"/>
                  <a:pt x="21254" y="7456"/>
                  <a:pt x="21600" y="6965"/>
                </a:cubicBezTo>
                <a:lnTo>
                  <a:pt x="21600" y="19145"/>
                </a:lnTo>
                <a:cubicBezTo>
                  <a:pt x="21600" y="19820"/>
                  <a:pt x="21411" y="20398"/>
                  <a:pt x="21033" y="20879"/>
                </a:cubicBezTo>
                <a:cubicBezTo>
                  <a:pt x="20656" y="21360"/>
                  <a:pt x="20202" y="21600"/>
                  <a:pt x="19672" y="21600"/>
                </a:cubicBezTo>
                <a:lnTo>
                  <a:pt x="1929" y="21600"/>
                </a:lnTo>
                <a:cubicBezTo>
                  <a:pt x="1398" y="21600"/>
                  <a:pt x="944" y="21360"/>
                  <a:pt x="567" y="20879"/>
                </a:cubicBezTo>
                <a:cubicBezTo>
                  <a:pt x="189" y="20398"/>
                  <a:pt x="0" y="19820"/>
                  <a:pt x="0" y="19145"/>
                </a:cubicBezTo>
                <a:close/>
                <a:moveTo>
                  <a:pt x="0" y="2792"/>
                </a:moveTo>
                <a:cubicBezTo>
                  <a:pt x="0" y="1994"/>
                  <a:pt x="167" y="1329"/>
                  <a:pt x="500" y="798"/>
                </a:cubicBezTo>
                <a:cubicBezTo>
                  <a:pt x="834" y="266"/>
                  <a:pt x="1310" y="0"/>
                  <a:pt x="1929" y="0"/>
                </a:cubicBezTo>
                <a:lnTo>
                  <a:pt x="19672" y="0"/>
                </a:lnTo>
                <a:cubicBezTo>
                  <a:pt x="20194" y="0"/>
                  <a:pt x="20646" y="240"/>
                  <a:pt x="21028" y="721"/>
                </a:cubicBezTo>
                <a:cubicBezTo>
                  <a:pt x="21409" y="1202"/>
                  <a:pt x="21600" y="1780"/>
                  <a:pt x="21600" y="2454"/>
                </a:cubicBezTo>
                <a:cubicBezTo>
                  <a:pt x="21600" y="3263"/>
                  <a:pt x="21403" y="4035"/>
                  <a:pt x="21009" y="4771"/>
                </a:cubicBezTo>
                <a:cubicBezTo>
                  <a:pt x="20615" y="5507"/>
                  <a:pt x="20125" y="6136"/>
                  <a:pt x="19539" y="6658"/>
                </a:cubicBezTo>
                <a:cubicBezTo>
                  <a:pt x="16517" y="9327"/>
                  <a:pt x="14637" y="10990"/>
                  <a:pt x="13898" y="11644"/>
                </a:cubicBezTo>
                <a:cubicBezTo>
                  <a:pt x="13817" y="11716"/>
                  <a:pt x="13646" y="11871"/>
                  <a:pt x="13386" y="12111"/>
                </a:cubicBezTo>
                <a:cubicBezTo>
                  <a:pt x="13124" y="12352"/>
                  <a:pt x="12907" y="12546"/>
                  <a:pt x="12735" y="12695"/>
                </a:cubicBezTo>
                <a:cubicBezTo>
                  <a:pt x="12562" y="12843"/>
                  <a:pt x="12353" y="13009"/>
                  <a:pt x="12108" y="13193"/>
                </a:cubicBezTo>
                <a:cubicBezTo>
                  <a:pt x="11863" y="13377"/>
                  <a:pt x="11632" y="13515"/>
                  <a:pt x="11415" y="13607"/>
                </a:cubicBezTo>
                <a:cubicBezTo>
                  <a:pt x="11198" y="13699"/>
                  <a:pt x="10997" y="13745"/>
                  <a:pt x="10812" y="13745"/>
                </a:cubicBezTo>
                <a:lnTo>
                  <a:pt x="10800" y="13745"/>
                </a:lnTo>
                <a:lnTo>
                  <a:pt x="10788" y="13745"/>
                </a:lnTo>
                <a:cubicBezTo>
                  <a:pt x="10603" y="13745"/>
                  <a:pt x="10402" y="13699"/>
                  <a:pt x="10185" y="13607"/>
                </a:cubicBezTo>
                <a:cubicBezTo>
                  <a:pt x="9968" y="13515"/>
                  <a:pt x="9737" y="13377"/>
                  <a:pt x="9492" y="13193"/>
                </a:cubicBezTo>
                <a:cubicBezTo>
                  <a:pt x="9247" y="13009"/>
                  <a:pt x="9038" y="12843"/>
                  <a:pt x="8865" y="12695"/>
                </a:cubicBezTo>
                <a:cubicBezTo>
                  <a:pt x="8692" y="12546"/>
                  <a:pt x="8476" y="12352"/>
                  <a:pt x="8214" y="12111"/>
                </a:cubicBezTo>
                <a:cubicBezTo>
                  <a:pt x="7953" y="11871"/>
                  <a:pt x="7782" y="11716"/>
                  <a:pt x="7702" y="11644"/>
                </a:cubicBezTo>
                <a:cubicBezTo>
                  <a:pt x="6971" y="10990"/>
                  <a:pt x="5918" y="10056"/>
                  <a:pt x="4544" y="8844"/>
                </a:cubicBezTo>
                <a:cubicBezTo>
                  <a:pt x="3170" y="7632"/>
                  <a:pt x="2346" y="6903"/>
                  <a:pt x="2073" y="6658"/>
                </a:cubicBezTo>
                <a:cubicBezTo>
                  <a:pt x="1575" y="6228"/>
                  <a:pt x="1105" y="5638"/>
                  <a:pt x="663" y="4886"/>
                </a:cubicBezTo>
                <a:cubicBezTo>
                  <a:pt x="221" y="4134"/>
                  <a:pt x="0" y="3436"/>
                  <a:pt x="0" y="279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hite">
  <a:themeElements>
    <a:clrScheme name="Custom 1">
      <a:dk1>
        <a:srgbClr val="000000"/>
      </a:dk1>
      <a:lt1>
        <a:srgbClr val="F9F9F9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FFFFFF"/>
      </a:hlink>
      <a:folHlink>
        <a:srgbClr val="FF00FF"/>
      </a:folHlink>
    </a:clrScheme>
    <a:fontScheme name="White">
      <a:majorFont>
        <a:latin typeface="Myriad Pro Light"/>
        <a:ea typeface="Myriad Pro Light"/>
        <a:cs typeface="Myriad Pro Light"/>
      </a:majorFont>
      <a:minorFont>
        <a:latin typeface="Myriad Pro"/>
        <a:ea typeface="Myriad Pro"/>
        <a:cs typeface="Myriad Pro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Myriad Pro Light"/>
        <a:ea typeface="Myriad Pro Light"/>
        <a:cs typeface="Myriad Pro Light"/>
      </a:majorFont>
      <a:minorFont>
        <a:latin typeface="Myriad Pro"/>
        <a:ea typeface="Myriad Pro"/>
        <a:cs typeface="Myriad Pro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</TotalTime>
  <Words>537</Words>
  <Application>Microsoft Office PowerPoint</Application>
  <PresentationFormat>Custom</PresentationFormat>
  <Paragraphs>191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Gill Sans</vt:lpstr>
      <vt:lpstr>Gill Sans SemiBold</vt:lpstr>
      <vt:lpstr>Lucida Grande</vt:lpstr>
      <vt:lpstr>Myriad Pro</vt:lpstr>
      <vt:lpstr>Myriad Pro Semibold</vt:lpstr>
      <vt:lpstr>Helvetica</vt:lpstr>
      <vt:lpstr>White</vt:lpstr>
      <vt:lpstr>PowerPoint Presentation</vt:lpstr>
      <vt:lpstr>Table of Content 目录</vt:lpstr>
      <vt:lpstr>About Invest Canada Alliance 关于投资加拿大协会</vt:lpstr>
      <vt:lpstr>Opportunity 机遇</vt:lpstr>
      <vt:lpstr>Challenges for Chinese Companies 中国企业投资加拿大的挑战</vt:lpstr>
      <vt:lpstr>The Unique approach by ICA ICA独特的招商模式</vt:lpstr>
      <vt:lpstr>Approach One: Building strategic Partnerships  特色一：架构针对中国的招商平台</vt:lpstr>
      <vt:lpstr>Building the Partnerships 平台的建设</vt:lpstr>
      <vt:lpstr>Partnership: Chinese and Canadian Governments 平台：中加政府与政府对接</vt:lpstr>
      <vt:lpstr>Partnership: Chinese and Canadian Businesses 平台：中加企业与企业机构对接</vt:lpstr>
      <vt:lpstr>Partnerships:  平台：中加园区开发商与园区开发商对接</vt:lpstr>
      <vt:lpstr>Approach Two: Offer Tailor made services for Chinese businesses  特色二：为中国企业量身定制一条龙落地服务</vt:lpstr>
      <vt:lpstr>Services: Market  落地服务：市场</vt:lpstr>
      <vt:lpstr>Services: Incubator 落地服务: 企业孵化器</vt:lpstr>
      <vt:lpstr>Services: Financing 落地服务: 融资</vt:lpstr>
      <vt:lpstr>ICA Business Development Centre 投资加拿大协会招商中心</vt:lpstr>
      <vt:lpstr>Toronto Centre 多伦多中心正在筹备当中</vt:lpstr>
      <vt:lpstr>Business Development Centre in China 中国招商中心</vt:lpstr>
      <vt:lpstr>Approach Three: Building Industry focused Business Parks  特色三： 建立以产业为主题的工业园区</vt:lpstr>
      <vt:lpstr>Industries Focused Business Parks 打造主题产业园区</vt:lpstr>
      <vt:lpstr>Importance of a business park 园区对招商的意义</vt:lpstr>
      <vt:lpstr>Importance of a business park 园区对招商的意义</vt:lpstr>
      <vt:lpstr>Business Park Operation Model 园区的运作模式</vt:lpstr>
      <vt:lpstr>Peterborough Industrial park 彼得堡工业园</vt:lpstr>
      <vt:lpstr>Peterborough Industrial park 彼得堡工业园</vt:lpstr>
      <vt:lpstr>Our Success in 2013 2013年成绩</vt:lpstr>
      <vt:lpstr>Projects in Progress 正在进展的项目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Chang Su</dc:creator>
  <cp:lastModifiedBy>Chang Su</cp:lastModifiedBy>
  <cp:revision>85</cp:revision>
  <dcterms:modified xsi:type="dcterms:W3CDTF">2014-09-09T13:42:21Z</dcterms:modified>
</cp:coreProperties>
</file>