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58" r:id="rId4"/>
    <p:sldId id="279" r:id="rId5"/>
    <p:sldId id="260" r:id="rId6"/>
    <p:sldId id="278" r:id="rId7"/>
    <p:sldId id="259" r:id="rId8"/>
    <p:sldId id="264" r:id="rId9"/>
    <p:sldId id="265" r:id="rId10"/>
    <p:sldId id="275" r:id="rId11"/>
    <p:sldId id="299" r:id="rId12"/>
    <p:sldId id="271" r:id="rId13"/>
  </p:sldIdLst>
  <p:sldSz cx="7772400" cy="10058400"/>
  <p:notesSz cx="7010400" cy="92964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sz="27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509412" algn="l" rtl="0" fontAlgn="base">
      <a:spcBef>
        <a:spcPct val="0"/>
      </a:spcBef>
      <a:spcAft>
        <a:spcPct val="0"/>
      </a:spcAft>
      <a:defRPr sz="27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1018824" algn="l" rtl="0" fontAlgn="base">
      <a:spcBef>
        <a:spcPct val="0"/>
      </a:spcBef>
      <a:spcAft>
        <a:spcPct val="0"/>
      </a:spcAft>
      <a:defRPr sz="27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528237" algn="l" rtl="0" fontAlgn="base">
      <a:spcBef>
        <a:spcPct val="0"/>
      </a:spcBef>
      <a:spcAft>
        <a:spcPct val="0"/>
      </a:spcAft>
      <a:defRPr sz="27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2037649" algn="l" rtl="0" fontAlgn="base">
      <a:spcBef>
        <a:spcPct val="0"/>
      </a:spcBef>
      <a:spcAft>
        <a:spcPct val="0"/>
      </a:spcAft>
      <a:defRPr sz="27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547061" algn="l" defTabSz="1018824" rtl="0" eaLnBrk="1" latinLnBrk="0" hangingPunct="1">
      <a:defRPr sz="27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3056473" algn="l" defTabSz="1018824" rtl="0" eaLnBrk="1" latinLnBrk="0" hangingPunct="1">
      <a:defRPr sz="27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565886" algn="l" defTabSz="1018824" rtl="0" eaLnBrk="1" latinLnBrk="0" hangingPunct="1">
      <a:defRPr sz="27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4075298" algn="l" defTabSz="1018824" rtl="0" eaLnBrk="1" latinLnBrk="0" hangingPunct="1">
      <a:defRPr sz="27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>
      <p:cViewPr>
        <p:scale>
          <a:sx n="80" d="100"/>
          <a:sy n="80" d="100"/>
        </p:scale>
        <p:origin x="-1530" y="-18"/>
      </p:cViewPr>
      <p:guideLst>
        <p:guide orient="horz" pos="3168"/>
        <p:guide pos="244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15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7912ADA-FE6E-4F17-B0CC-16BCFAECA988}" type="datetimeFigureOut">
              <a:rPr lang="tr-TR"/>
              <a:pPr>
                <a:defRPr/>
              </a:pPr>
              <a:t>15.01.2013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332E0BC-1524-4AD5-8A98-3B6BBA592583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64733893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5C29135-99B2-40A9-810E-F3C9DE444416}" type="datetimeFigureOut">
              <a:rPr lang="tr-TR"/>
              <a:pPr>
                <a:defRPr/>
              </a:pPr>
              <a:t>15.01.2013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2159000" y="696913"/>
            <a:ext cx="26924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7" rIns="93172" bIns="46587" rtlCol="0" anchor="ctr"/>
          <a:lstStyle/>
          <a:p>
            <a:pPr lvl="0"/>
            <a:endParaRPr lang="tr-TR" noProof="0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2" tIns="46587" rIns="93172" bIns="46587" rtlCol="0">
            <a:normAutofit/>
          </a:bodyPr>
          <a:lstStyle/>
          <a:p>
            <a:pPr lvl="0"/>
            <a:r>
              <a:rPr lang="tr-TR" noProof="0" smtClean="0"/>
              <a:t>Asıl metin stillerini düzenlemek için tıklatın</a:t>
            </a:r>
          </a:p>
          <a:p>
            <a:pPr lvl="1"/>
            <a:r>
              <a:rPr lang="tr-TR" noProof="0" smtClean="0"/>
              <a:t>İkinci düzey</a:t>
            </a:r>
          </a:p>
          <a:p>
            <a:pPr lvl="2"/>
            <a:r>
              <a:rPr lang="tr-TR" noProof="0" smtClean="0"/>
              <a:t>Üçüncü düzey</a:t>
            </a:r>
          </a:p>
          <a:p>
            <a:pPr lvl="3"/>
            <a:r>
              <a:rPr lang="tr-TR" noProof="0" smtClean="0"/>
              <a:t>Dördüncü düzey</a:t>
            </a:r>
          </a:p>
          <a:p>
            <a:pPr lvl="4"/>
            <a:r>
              <a:rPr lang="tr-TR" noProof="0" smtClean="0"/>
              <a:t>Beşinci düzey</a:t>
            </a:r>
            <a:endParaRPr lang="tr-TR" noProof="0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697A05F-1AEC-49B1-B9DA-235045F40A1C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5102531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509412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1018824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528237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2037649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547061" algn="l" defTabSz="101882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3056473" algn="l" defTabSz="101882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565886" algn="l" defTabSz="101882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4075298" algn="l" defTabSz="101882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1 Slayt Görüntüsü Yer Tutucusu"/>
          <p:cNvSpPr>
            <a:spLocks noGrp="1" noRot="1" noChangeAspect="1"/>
          </p:cNvSpPr>
          <p:nvPr>
            <p:ph type="sldImg"/>
          </p:nvPr>
        </p:nvSpPr>
        <p:spPr bwMode="auto">
          <a:xfrm>
            <a:off x="2159000" y="696913"/>
            <a:ext cx="26924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2 Not Yer Tutucusu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r-TR" smtClean="0"/>
          </a:p>
        </p:txBody>
      </p:sp>
      <p:sp>
        <p:nvSpPr>
          <p:cNvPr id="16387" name="3 Slayt Numarası Yer Tutucusu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9157708-900E-40A9-B818-AE94870B4779}" type="slidenum">
              <a:rPr lang="tr-T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tr-TR">
              <a:cs typeface="Arial" charset="0"/>
            </a:endParaRPr>
          </a:p>
        </p:txBody>
      </p:sp>
      <p:sp>
        <p:nvSpPr>
          <p:cNvPr id="16388" name="4 Altbilgi Yer Tutucusu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59000" y="696913"/>
            <a:ext cx="26924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697A05F-1AEC-49B1-B9DA-235045F40A1C}" type="slidenum">
              <a:rPr lang="tr-TR" smtClean="0"/>
              <a:pPr>
                <a:defRPr/>
              </a:pPr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60793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59000" y="696913"/>
            <a:ext cx="26924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697A05F-1AEC-49B1-B9DA-235045F40A1C}" type="slidenum">
              <a:rPr lang="tr-TR" smtClean="0"/>
              <a:pPr>
                <a:defRPr/>
              </a:pPr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750981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6 Dikdörtgen"/>
          <p:cNvSpPr/>
          <p:nvPr/>
        </p:nvSpPr>
        <p:spPr bwMode="white">
          <a:xfrm>
            <a:off x="0" y="8757445"/>
            <a:ext cx="7772400" cy="1300956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882" tIns="50941" rIns="101882" bIns="5094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/>
          </a:p>
        </p:txBody>
      </p:sp>
      <p:sp>
        <p:nvSpPr>
          <p:cNvPr id="5" name="9 Dikdörtgen"/>
          <p:cNvSpPr/>
          <p:nvPr/>
        </p:nvSpPr>
        <p:spPr>
          <a:xfrm>
            <a:off x="-7196" y="8877936"/>
            <a:ext cx="1910715" cy="104600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882" tIns="50941" rIns="101882" bIns="5094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/>
          </a:p>
        </p:txBody>
      </p:sp>
      <p:sp>
        <p:nvSpPr>
          <p:cNvPr id="6" name="10 Dikdörtgen"/>
          <p:cNvSpPr/>
          <p:nvPr/>
        </p:nvSpPr>
        <p:spPr>
          <a:xfrm>
            <a:off x="2006072" y="8863965"/>
            <a:ext cx="5766329" cy="10477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882" tIns="50941" rIns="101882" bIns="5094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/>
          </a:p>
        </p:txBody>
      </p:sp>
      <p:sp>
        <p:nvSpPr>
          <p:cNvPr id="8" name="7 Başlık"/>
          <p:cNvSpPr>
            <a:spLocks noGrp="1"/>
          </p:cNvSpPr>
          <p:nvPr>
            <p:ph type="ctrTitle"/>
          </p:nvPr>
        </p:nvSpPr>
        <p:spPr>
          <a:xfrm>
            <a:off x="2007870" y="5923280"/>
            <a:ext cx="5505450" cy="268224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9" name="8 Alt Başlık"/>
          <p:cNvSpPr>
            <a:spLocks noGrp="1"/>
          </p:cNvSpPr>
          <p:nvPr>
            <p:ph type="subTitle" idx="1"/>
          </p:nvPr>
        </p:nvSpPr>
        <p:spPr>
          <a:xfrm>
            <a:off x="2007870" y="8873388"/>
            <a:ext cx="5699760" cy="1005840"/>
          </a:xfrm>
        </p:spPr>
        <p:txBody>
          <a:bodyPr anchor="ctr">
            <a:normAutofit/>
          </a:bodyPr>
          <a:lstStyle>
            <a:lvl1pPr marL="0" indent="0" algn="l">
              <a:buNone/>
              <a:defRPr sz="2900">
                <a:solidFill>
                  <a:srgbClr val="FFFFFF"/>
                </a:solidFill>
              </a:defRPr>
            </a:lvl1pPr>
            <a:lvl2pPr marL="509412" indent="0" algn="ctr">
              <a:buNone/>
            </a:lvl2pPr>
            <a:lvl3pPr marL="1018824" indent="0" algn="ctr">
              <a:buNone/>
            </a:lvl3pPr>
            <a:lvl4pPr marL="1528237" indent="0" algn="ctr">
              <a:buNone/>
            </a:lvl4pPr>
            <a:lvl5pPr marL="2037649" indent="0" algn="ctr">
              <a:buNone/>
            </a:lvl5pPr>
            <a:lvl6pPr marL="2547061" indent="0" algn="ctr">
              <a:buNone/>
            </a:lvl6pPr>
            <a:lvl7pPr marL="3056473" indent="0" algn="ctr">
              <a:buNone/>
            </a:lvl7pPr>
            <a:lvl8pPr marL="3565886" indent="0" algn="ctr">
              <a:buNone/>
            </a:lvl8pPr>
            <a:lvl9pPr marL="4075298" indent="0" algn="ctr">
              <a:buNone/>
            </a:lvl9pPr>
          </a:lstStyle>
          <a:p>
            <a:r>
              <a:rPr lang="tr-TR" smtClean="0"/>
              <a:t>Asıl alt başlık stilini düzenlemek için tıklatın</a:t>
            </a:r>
            <a:endParaRPr lang="en-US"/>
          </a:p>
        </p:txBody>
      </p:sp>
      <p:sp>
        <p:nvSpPr>
          <p:cNvPr id="7" name="27 Veri Yer Tutucusu"/>
          <p:cNvSpPr>
            <a:spLocks noGrp="1"/>
          </p:cNvSpPr>
          <p:nvPr>
            <p:ph type="dt" sz="half" idx="10"/>
          </p:nvPr>
        </p:nvSpPr>
        <p:spPr>
          <a:xfrm>
            <a:off x="64770" y="8900637"/>
            <a:ext cx="1748790" cy="1005840"/>
          </a:xfrm>
        </p:spPr>
        <p:txBody>
          <a:bodyPr>
            <a:noAutofit/>
          </a:bodyPr>
          <a:lstStyle>
            <a:lvl1pPr algn="ctr">
              <a:defRPr sz="2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60387634-E2EE-44B6-BF3F-C6A40A45EACF}" type="datetime1">
              <a:rPr lang="tr-TR" smtClean="0"/>
              <a:t>15.01.2013</a:t>
            </a:fld>
            <a:endParaRPr lang="tr-TR"/>
          </a:p>
        </p:txBody>
      </p:sp>
      <p:sp>
        <p:nvSpPr>
          <p:cNvPr id="10" name="16 Altbilgi Yer Tutucusu"/>
          <p:cNvSpPr>
            <a:spLocks noGrp="1"/>
          </p:cNvSpPr>
          <p:nvPr>
            <p:ph type="ftr" sz="quarter" idx="11"/>
          </p:nvPr>
        </p:nvSpPr>
        <p:spPr>
          <a:xfrm>
            <a:off x="1772180" y="347505"/>
            <a:ext cx="4987290" cy="534353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tr-TR"/>
              <a:t>www.arkkon.com.tr</a:t>
            </a:r>
          </a:p>
        </p:txBody>
      </p:sp>
      <p:sp>
        <p:nvSpPr>
          <p:cNvPr id="11" name="28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6800850" y="335280"/>
            <a:ext cx="712470" cy="5588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5415024F-EE13-4B8D-B855-BCC6F368D258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20751" y="335280"/>
            <a:ext cx="6930390" cy="145288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8" name="7 İçerik Yer Tutucusu"/>
          <p:cNvSpPr>
            <a:spLocks noGrp="1"/>
          </p:cNvSpPr>
          <p:nvPr>
            <p:ph sz="quarter" idx="1"/>
          </p:nvPr>
        </p:nvSpPr>
        <p:spPr>
          <a:xfrm>
            <a:off x="520751" y="2346960"/>
            <a:ext cx="6930390" cy="659384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1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4D3313-2622-47EB-ABDE-9C55DF3D2176}" type="datetime1">
              <a:rPr lang="tr-TR" smtClean="0"/>
              <a:t>15.01.2013</a:t>
            </a:fld>
            <a:endParaRPr lang="tr-TR"/>
          </a:p>
        </p:txBody>
      </p:sp>
      <p:sp>
        <p:nvSpPr>
          <p:cNvPr id="5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www.arkkon.com.tr</a:t>
            </a:r>
          </a:p>
        </p:txBody>
      </p:sp>
      <p:sp>
        <p:nvSpPr>
          <p:cNvPr id="6" name="2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8DB95B-ABE3-4265-8929-1C7237223F64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6 Dikdörtgen"/>
          <p:cNvSpPr/>
          <p:nvPr/>
        </p:nvSpPr>
        <p:spPr bwMode="white">
          <a:xfrm>
            <a:off x="0" y="2235200"/>
            <a:ext cx="7772400" cy="16764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882" tIns="50941" rIns="101882" bIns="5094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/>
          </a:p>
        </p:txBody>
      </p:sp>
      <p:sp>
        <p:nvSpPr>
          <p:cNvPr id="5" name="7 Dikdörtgen"/>
          <p:cNvSpPr/>
          <p:nvPr/>
        </p:nvSpPr>
        <p:spPr>
          <a:xfrm>
            <a:off x="0" y="2346960"/>
            <a:ext cx="1101090" cy="145288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882" tIns="50941" rIns="101882" bIns="5094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/>
          </a:p>
        </p:txBody>
      </p:sp>
      <p:sp>
        <p:nvSpPr>
          <p:cNvPr id="6" name="8 Dikdörtgen"/>
          <p:cNvSpPr/>
          <p:nvPr/>
        </p:nvSpPr>
        <p:spPr>
          <a:xfrm>
            <a:off x="1165860" y="2346960"/>
            <a:ext cx="6606540" cy="145288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882" tIns="50941" rIns="101882" bIns="5094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1165861" y="4023362"/>
            <a:ext cx="6054646" cy="2454064"/>
          </a:xfrm>
        </p:spPr>
        <p:txBody>
          <a:bodyPr/>
          <a:lstStyle>
            <a:lvl1pPr marL="0" indent="0">
              <a:buNone/>
              <a:defRPr sz="3100">
                <a:solidFill>
                  <a:schemeClr val="tx2"/>
                </a:solidFill>
              </a:defRPr>
            </a:lvl1pPr>
            <a:lvl2pPr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165860" y="2346960"/>
            <a:ext cx="6477000" cy="1452880"/>
          </a:xfrm>
        </p:spPr>
        <p:txBody>
          <a:bodyPr/>
          <a:lstStyle>
            <a:lvl1pPr algn="l">
              <a:buNone/>
              <a:defRPr sz="4900" b="0" cap="none">
                <a:solidFill>
                  <a:srgbClr val="FFFFFF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7" name="1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03C026-DC1A-4CE1-91CD-BBD1E909F775}" type="datetime1">
              <a:rPr lang="tr-TR" smtClean="0"/>
              <a:t>15.01.2013</a:t>
            </a:fld>
            <a:endParaRPr lang="tr-TR"/>
          </a:p>
        </p:txBody>
      </p:sp>
      <p:sp>
        <p:nvSpPr>
          <p:cNvPr id="8" name="12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0" y="2570480"/>
            <a:ext cx="1101090" cy="1028542"/>
          </a:xfrm>
        </p:spPr>
        <p:txBody>
          <a:bodyPr>
            <a:noAutofit/>
          </a:bodyPr>
          <a:lstStyle>
            <a:lvl1pPr>
              <a:defRPr sz="27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60B53D3C-D3A0-4723-9772-BD575F2B87CF}" type="slidenum">
              <a:rPr lang="tr-TR"/>
              <a:pPr>
                <a:defRPr/>
              </a:pPr>
              <a:t>‹#›</a:t>
            </a:fld>
            <a:endParaRPr lang="tr-TR"/>
          </a:p>
        </p:txBody>
      </p:sp>
      <p:sp>
        <p:nvSpPr>
          <p:cNvPr id="9" name="13 Altbilgi Yer Tutucusu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www.arkkon.com.tr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9" name="8 İçerik Yer Tutucusu"/>
          <p:cNvSpPr>
            <a:spLocks noGrp="1"/>
          </p:cNvSpPr>
          <p:nvPr>
            <p:ph sz="quarter" idx="1"/>
          </p:nvPr>
        </p:nvSpPr>
        <p:spPr>
          <a:xfrm>
            <a:off x="518160" y="2331365"/>
            <a:ext cx="3303270" cy="67056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11" name="10 İçerik Yer Tutucusu"/>
          <p:cNvSpPr>
            <a:spLocks noGrp="1"/>
          </p:cNvSpPr>
          <p:nvPr>
            <p:ph sz="quarter" idx="2"/>
          </p:nvPr>
        </p:nvSpPr>
        <p:spPr>
          <a:xfrm>
            <a:off x="4118166" y="2331365"/>
            <a:ext cx="3303270" cy="67056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5" name="7 Veri Yer Tutucusu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7241E07E-B709-4204-8109-622BACA2DFB2}" type="datetime1">
              <a:rPr lang="tr-TR" smtClean="0"/>
              <a:t>15.01.2013</a:t>
            </a:fld>
            <a:endParaRPr lang="tr-TR"/>
          </a:p>
        </p:txBody>
      </p:sp>
      <p:sp>
        <p:nvSpPr>
          <p:cNvPr id="6" name="9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13AEE32D-37ED-45A6-9F48-95AB689BF236}" type="slidenum">
              <a:rPr lang="tr-TR"/>
              <a:pPr>
                <a:defRPr/>
              </a:pPr>
              <a:t>‹#›</a:t>
            </a:fld>
            <a:endParaRPr lang="tr-TR"/>
          </a:p>
        </p:txBody>
      </p:sp>
      <p:sp>
        <p:nvSpPr>
          <p:cNvPr id="7" name="11 Altbilgi Yer Tutucusu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www.arkkon.com.tr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3390" y="400474"/>
            <a:ext cx="6930390" cy="1275926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11" name="10 İçerik Yer Tutucusu"/>
          <p:cNvSpPr>
            <a:spLocks noGrp="1"/>
          </p:cNvSpPr>
          <p:nvPr>
            <p:ph sz="quarter" idx="2"/>
          </p:nvPr>
        </p:nvSpPr>
        <p:spPr>
          <a:xfrm>
            <a:off x="518160" y="3576320"/>
            <a:ext cx="3303270" cy="525272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13" name="12 İçerik Yer Tutucusu"/>
          <p:cNvSpPr>
            <a:spLocks noGrp="1"/>
          </p:cNvSpPr>
          <p:nvPr>
            <p:ph sz="quarter" idx="4"/>
          </p:nvPr>
        </p:nvSpPr>
        <p:spPr>
          <a:xfrm>
            <a:off x="4080510" y="3576320"/>
            <a:ext cx="3303270" cy="525272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16" name="15 Metin Yer Tutucusu"/>
          <p:cNvSpPr>
            <a:spLocks noGrp="1"/>
          </p:cNvSpPr>
          <p:nvPr>
            <p:ph type="body" sz="quarter" idx="1"/>
          </p:nvPr>
        </p:nvSpPr>
        <p:spPr>
          <a:xfrm>
            <a:off x="518160" y="2570480"/>
            <a:ext cx="3303270" cy="938784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5" name="14 Metin Yer Tutucusu"/>
          <p:cNvSpPr>
            <a:spLocks noGrp="1"/>
          </p:cNvSpPr>
          <p:nvPr>
            <p:ph type="body" sz="quarter" idx="3"/>
          </p:nvPr>
        </p:nvSpPr>
        <p:spPr>
          <a:xfrm>
            <a:off x="4080510" y="2570480"/>
            <a:ext cx="3303270" cy="938784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7" name="9 Veri Yer Tutucusu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1C1E1384-6FA7-4A9C-A0DF-F76FDF8043B0}" type="datetime1">
              <a:rPr lang="tr-TR" smtClean="0"/>
              <a:t>15.01.2013</a:t>
            </a:fld>
            <a:endParaRPr lang="tr-TR"/>
          </a:p>
        </p:txBody>
      </p:sp>
      <p:sp>
        <p:nvSpPr>
          <p:cNvPr id="8" name="11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011965D1-7EF5-4B31-8BEC-74FAD688D665}" type="slidenum">
              <a:rPr lang="tr-TR"/>
              <a:pPr>
                <a:defRPr/>
              </a:pPr>
              <a:t>‹#›</a:t>
            </a:fld>
            <a:endParaRPr lang="tr-TR"/>
          </a:p>
        </p:txBody>
      </p:sp>
      <p:sp>
        <p:nvSpPr>
          <p:cNvPr id="9" name="13 Altbilgi Yer Tutucusu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www.arkkon.com.tr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1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018929-E5D5-4D31-8B50-FAD64AA2FF5D}" type="datetime1">
              <a:rPr lang="tr-TR" smtClean="0"/>
              <a:t>15.01.2013</a:t>
            </a:fld>
            <a:endParaRPr lang="tr-TR"/>
          </a:p>
        </p:txBody>
      </p:sp>
      <p:sp>
        <p:nvSpPr>
          <p:cNvPr id="4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www.arkkon.com.tr</a:t>
            </a:r>
          </a:p>
        </p:txBody>
      </p:sp>
      <p:sp>
        <p:nvSpPr>
          <p:cNvPr id="5" name="2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C07C87-7E30-4756-A602-4D7DB43BFB0C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81CAD5-7376-4A2C-86A8-99BA182B9605}" type="datetime1">
              <a:rPr lang="tr-TR" smtClean="0"/>
              <a:t>15.01.2013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www.arkkon.com.tr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0" y="9164320"/>
            <a:ext cx="453390" cy="5588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58981CEE-CE5B-425A-9001-67B423AD20BC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18160" y="400474"/>
            <a:ext cx="6865620" cy="1275926"/>
          </a:xfrm>
        </p:spPr>
        <p:txBody>
          <a:bodyPr/>
          <a:lstStyle>
            <a:lvl1pPr algn="l">
              <a:buNone/>
              <a:defRPr sz="4900" b="0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518160" y="2570480"/>
            <a:ext cx="1360170" cy="637032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52824" tIns="203765" rIns="152824" bIns="101882"/>
          <a:lstStyle>
            <a:lvl1pPr marL="0" indent="0">
              <a:spcAft>
                <a:spcPts val="1114"/>
              </a:spcAft>
              <a:buNone/>
              <a:defRPr sz="2000"/>
            </a:lvl1pPr>
            <a:lvl2pPr>
              <a:buNone/>
              <a:defRPr sz="1300"/>
            </a:lvl2pPr>
            <a:lvl3pPr>
              <a:buNone/>
              <a:defRPr sz="1100"/>
            </a:lvl3pPr>
            <a:lvl4pPr>
              <a:buNone/>
              <a:defRPr sz="1000"/>
            </a:lvl4pPr>
            <a:lvl5pPr>
              <a:buNone/>
              <a:defRPr sz="1000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9" name="8 İçerik Yer Tutucusu"/>
          <p:cNvSpPr>
            <a:spLocks noGrp="1"/>
          </p:cNvSpPr>
          <p:nvPr>
            <p:ph sz="quarter" idx="1"/>
          </p:nvPr>
        </p:nvSpPr>
        <p:spPr>
          <a:xfrm>
            <a:off x="2007870" y="2570480"/>
            <a:ext cx="5440680" cy="648208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5" name="1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39D6A3-0A55-42F5-82EF-C9BD2F51E4D0}" type="datetime1">
              <a:rPr lang="tr-TR" smtClean="0"/>
              <a:t>15.01.2013</a:t>
            </a:fld>
            <a:endParaRPr lang="tr-TR"/>
          </a:p>
        </p:txBody>
      </p:sp>
      <p:sp>
        <p:nvSpPr>
          <p:cNvPr id="6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www.arkkon.com.tr</a:t>
            </a:r>
          </a:p>
        </p:txBody>
      </p:sp>
      <p:sp>
        <p:nvSpPr>
          <p:cNvPr id="7" name="2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5B9E3-6AFD-4395-86C4-EDBA141FD605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7 Dikdörtgen"/>
          <p:cNvSpPr/>
          <p:nvPr/>
        </p:nvSpPr>
        <p:spPr bwMode="white">
          <a:xfrm>
            <a:off x="-7197" y="6705600"/>
            <a:ext cx="7772400" cy="1300957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882" tIns="50941" rIns="101882" bIns="5094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/>
          </a:p>
        </p:txBody>
      </p:sp>
      <p:sp>
        <p:nvSpPr>
          <p:cNvPr id="6" name="8 Dikdörtgen"/>
          <p:cNvSpPr/>
          <p:nvPr/>
        </p:nvSpPr>
        <p:spPr>
          <a:xfrm>
            <a:off x="-7196" y="6840062"/>
            <a:ext cx="1243225" cy="1046003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882" tIns="50941" rIns="101882" bIns="5094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/>
          </a:p>
        </p:txBody>
      </p:sp>
      <p:sp>
        <p:nvSpPr>
          <p:cNvPr id="7" name="9 Dikdörtgen"/>
          <p:cNvSpPr/>
          <p:nvPr/>
        </p:nvSpPr>
        <p:spPr>
          <a:xfrm>
            <a:off x="1313392" y="6826092"/>
            <a:ext cx="6459008" cy="1046003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882" tIns="50941" rIns="101882" bIns="5094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/>
          </a:p>
        </p:txBody>
      </p:sp>
      <p:sp>
        <p:nvSpPr>
          <p:cNvPr id="8" name="10 Dikdörtgen"/>
          <p:cNvSpPr/>
          <p:nvPr/>
        </p:nvSpPr>
        <p:spPr bwMode="white">
          <a:xfrm>
            <a:off x="1230630" y="0"/>
            <a:ext cx="86360" cy="1007237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882" tIns="50941" rIns="101882" bIns="5094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360170" y="8046720"/>
            <a:ext cx="6217920" cy="1005840"/>
          </a:xfrm>
        </p:spPr>
        <p:txBody>
          <a:bodyPr/>
          <a:lstStyle>
            <a:lvl1pPr marL="0" indent="0">
              <a:buFontTx/>
              <a:buNone/>
              <a:defRPr sz="1900"/>
            </a:lvl1pPr>
            <a:lvl2pPr>
              <a:buFontTx/>
              <a:buNone/>
              <a:defRPr sz="1300"/>
            </a:lvl2pPr>
            <a:lvl3pPr>
              <a:buFontTx/>
              <a:buNone/>
              <a:defRPr sz="1100"/>
            </a:lvl3pPr>
            <a:lvl4pPr>
              <a:buFontTx/>
              <a:buNone/>
              <a:defRPr sz="1000"/>
            </a:lvl4pPr>
            <a:lvl5pPr>
              <a:buFontTx/>
              <a:buNone/>
              <a:defRPr sz="1000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360170" y="6817360"/>
            <a:ext cx="6217920" cy="1005840"/>
          </a:xfrm>
        </p:spPr>
        <p:txBody>
          <a:bodyPr/>
          <a:lstStyle>
            <a:lvl1pPr algn="l">
              <a:buNone/>
              <a:defRPr sz="3100" b="0">
                <a:solidFill>
                  <a:srgbClr val="FFFFFF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326490" y="0"/>
            <a:ext cx="6445910" cy="6701130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600"/>
            </a:lvl1pPr>
          </a:lstStyle>
          <a:p>
            <a:pPr lvl="0"/>
            <a:r>
              <a:rPr lang="tr-TR" noProof="0" smtClean="0"/>
              <a:t>Resim eklemek için simgeyi tıklatın</a:t>
            </a:r>
            <a:endParaRPr lang="en-US" noProof="0" dirty="0"/>
          </a:p>
        </p:txBody>
      </p:sp>
      <p:sp>
        <p:nvSpPr>
          <p:cNvPr id="9" name="11 Veri Yer Tutucusu"/>
          <p:cNvSpPr>
            <a:spLocks noGrp="1"/>
          </p:cNvSpPr>
          <p:nvPr>
            <p:ph type="dt" sz="half" idx="10"/>
          </p:nvPr>
        </p:nvSpPr>
        <p:spPr>
          <a:xfrm>
            <a:off x="5311140" y="9164321"/>
            <a:ext cx="2266950" cy="536099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CCE1D03F-B2A4-414E-B39F-8C9D405B8829}" type="datetime1">
              <a:rPr lang="tr-TR" smtClean="0"/>
              <a:t>15.01.2013</a:t>
            </a:fld>
            <a:endParaRPr lang="tr-TR"/>
          </a:p>
        </p:txBody>
      </p:sp>
      <p:sp>
        <p:nvSpPr>
          <p:cNvPr id="10" name="12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0" y="6845300"/>
            <a:ext cx="1230630" cy="972662"/>
          </a:xfrm>
        </p:spPr>
        <p:txBody>
          <a:bodyPr rtlCol="0"/>
          <a:lstStyle>
            <a:lvl1pPr>
              <a:defRPr sz="3100"/>
            </a:lvl1pPr>
          </a:lstStyle>
          <a:p>
            <a:pPr>
              <a:defRPr/>
            </a:pPr>
            <a:fld id="{1A0FC91B-C52D-401B-90D5-AC6B98A0A1F2}" type="slidenum">
              <a:rPr lang="tr-TR"/>
              <a:pPr>
                <a:defRPr/>
              </a:pPr>
              <a:t>‹#›</a:t>
            </a:fld>
            <a:endParaRPr lang="tr-TR"/>
          </a:p>
        </p:txBody>
      </p:sp>
      <p:sp>
        <p:nvSpPr>
          <p:cNvPr id="11" name="13 Altbilgi Yer Tutucusu"/>
          <p:cNvSpPr>
            <a:spLocks noGrp="1"/>
          </p:cNvSpPr>
          <p:nvPr>
            <p:ph type="ftr" sz="quarter" idx="12"/>
          </p:nvPr>
        </p:nvSpPr>
        <p:spPr>
          <a:xfrm>
            <a:off x="1360170" y="9164321"/>
            <a:ext cx="3886200" cy="536099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www.arkkon.com.tr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1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689F86-F527-467C-8B05-DA7B1583C2B5}" type="datetime1">
              <a:rPr lang="tr-TR" smtClean="0"/>
              <a:t>15.01.2013</a:t>
            </a:fld>
            <a:endParaRPr lang="tr-TR"/>
          </a:p>
        </p:txBody>
      </p:sp>
      <p:sp>
        <p:nvSpPr>
          <p:cNvPr id="5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www.arkkon.com.tr</a:t>
            </a:r>
          </a:p>
        </p:txBody>
      </p:sp>
      <p:sp>
        <p:nvSpPr>
          <p:cNvPr id="6" name="2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68FCA5-811D-49DC-848E-38E20277AE32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6 Dikdörtgen"/>
          <p:cNvSpPr/>
          <p:nvPr/>
        </p:nvSpPr>
        <p:spPr bwMode="white">
          <a:xfrm>
            <a:off x="5181600" y="0"/>
            <a:ext cx="271675" cy="100584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82" tIns="50941" rIns="101882" bIns="5094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/>
          </a:p>
        </p:txBody>
      </p:sp>
      <p:sp>
        <p:nvSpPr>
          <p:cNvPr id="5" name="7 Dikdörtgen"/>
          <p:cNvSpPr/>
          <p:nvPr/>
        </p:nvSpPr>
        <p:spPr>
          <a:xfrm>
            <a:off x="5221182" y="894080"/>
            <a:ext cx="194310" cy="916432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82" tIns="50941" rIns="101882" bIns="5094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/>
          </a:p>
        </p:txBody>
      </p:sp>
      <p:sp>
        <p:nvSpPr>
          <p:cNvPr id="6" name="8 Dikdörtgen"/>
          <p:cNvSpPr/>
          <p:nvPr/>
        </p:nvSpPr>
        <p:spPr>
          <a:xfrm>
            <a:off x="5221182" y="0"/>
            <a:ext cx="194310" cy="78232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82" tIns="50941" rIns="101882" bIns="5094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/>
          </a:p>
        </p:txBody>
      </p:sp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5570220" y="894082"/>
            <a:ext cx="1748790" cy="8090959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388620" y="894081"/>
            <a:ext cx="4728210" cy="8090961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7" name="3 Veri Yer Tutucusu"/>
          <p:cNvSpPr>
            <a:spLocks noGrp="1"/>
          </p:cNvSpPr>
          <p:nvPr>
            <p:ph type="dt" sz="half" idx="10"/>
          </p:nvPr>
        </p:nvSpPr>
        <p:spPr>
          <a:xfrm>
            <a:off x="5570220" y="9164321"/>
            <a:ext cx="1878330" cy="5360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AFBE56-DCFB-4423-BDC6-83A066FB5D71}" type="datetime1">
              <a:rPr lang="tr-TR" smtClean="0"/>
              <a:t>15.01.2013</a:t>
            </a:fld>
            <a:endParaRPr lang="tr-TR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1"/>
          </p:nvPr>
        </p:nvSpPr>
        <p:spPr>
          <a:xfrm>
            <a:off x="388620" y="9164321"/>
            <a:ext cx="4737206" cy="5360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www.arkkon.com.tr</a:t>
            </a:r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2"/>
          </p:nvPr>
        </p:nvSpPr>
        <p:spPr>
          <a:xfrm rot="5400000">
            <a:off x="4927177" y="286809"/>
            <a:ext cx="782320" cy="20870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C7927D-F2BC-418A-ADBB-C5E40A82EB72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92B5D0-CD43-4742-99FD-2E075A17763A}" type="datetime1">
              <a:rPr lang="tr-TR" smtClean="0"/>
              <a:t>15.01.2013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www.arkkon.com.tr</a:t>
            </a:r>
          </a:p>
        </p:txBody>
      </p:sp>
      <p:sp>
        <p:nvSpPr>
          <p:cNvPr id="4" name="2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1867E1-8917-475F-B7DD-11CE147A8881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21 Başlık Yer Tutucusu"/>
          <p:cNvSpPr>
            <a:spLocks noGrp="1"/>
          </p:cNvSpPr>
          <p:nvPr>
            <p:ph type="title"/>
          </p:nvPr>
        </p:nvSpPr>
        <p:spPr bwMode="auto">
          <a:xfrm>
            <a:off x="518160" y="335280"/>
            <a:ext cx="6930390" cy="1452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882" tIns="50941" rIns="101882" bIns="5094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başlık stili için tıklatın</a:t>
            </a:r>
            <a:endParaRPr lang="en-US" smtClean="0"/>
          </a:p>
        </p:txBody>
      </p:sp>
      <p:sp>
        <p:nvSpPr>
          <p:cNvPr id="1027" name="12 Metin Yer Tutucusu"/>
          <p:cNvSpPr>
            <a:spLocks noGrp="1"/>
          </p:cNvSpPr>
          <p:nvPr>
            <p:ph type="body" idx="1"/>
          </p:nvPr>
        </p:nvSpPr>
        <p:spPr bwMode="auto">
          <a:xfrm>
            <a:off x="519960" y="2346960"/>
            <a:ext cx="6930390" cy="6639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882" tIns="50941" rIns="101882" bIns="5094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smtClean="0"/>
          </a:p>
        </p:txBody>
      </p:sp>
      <p:sp>
        <p:nvSpPr>
          <p:cNvPr id="14" name="13 Veri Yer Tutucusu"/>
          <p:cNvSpPr>
            <a:spLocks noGrp="1"/>
          </p:cNvSpPr>
          <p:nvPr>
            <p:ph type="dt" sz="half" idx="2"/>
          </p:nvPr>
        </p:nvSpPr>
        <p:spPr>
          <a:xfrm>
            <a:off x="5181600" y="9164321"/>
            <a:ext cx="2266950" cy="536099"/>
          </a:xfrm>
          <a:prstGeom prst="rect">
            <a:avLst/>
          </a:prstGeom>
        </p:spPr>
        <p:txBody>
          <a:bodyPr vert="horz" lIns="101882" tIns="50941" rIns="101882" bIns="50941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734C58A-89FC-4426-8ED1-6FCB40528254}" type="datetime1">
              <a:rPr lang="tr-TR" smtClean="0"/>
              <a:t>15.01.2013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3"/>
          </p:nvPr>
        </p:nvSpPr>
        <p:spPr>
          <a:xfrm>
            <a:off x="518160" y="9164321"/>
            <a:ext cx="4607666" cy="536099"/>
          </a:xfrm>
          <a:prstGeom prst="rect">
            <a:avLst/>
          </a:prstGeom>
        </p:spPr>
        <p:txBody>
          <a:bodyPr vert="horz" lIns="101882" tIns="50941" rIns="101882" bIns="50941" anchor="ctr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tr-TR"/>
              <a:t>www.arkkon.com.tr</a:t>
            </a:r>
          </a:p>
        </p:txBody>
      </p:sp>
      <p:sp>
        <p:nvSpPr>
          <p:cNvPr id="7" name="6 Dikdörtgen"/>
          <p:cNvSpPr/>
          <p:nvPr/>
        </p:nvSpPr>
        <p:spPr bwMode="white">
          <a:xfrm>
            <a:off x="0" y="1810862"/>
            <a:ext cx="7772400" cy="469741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882" tIns="50941" rIns="101882" bIns="5094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/>
          </a:p>
        </p:txBody>
      </p:sp>
      <p:sp>
        <p:nvSpPr>
          <p:cNvPr id="8" name="7 Dikdörtgen"/>
          <p:cNvSpPr/>
          <p:nvPr/>
        </p:nvSpPr>
        <p:spPr>
          <a:xfrm>
            <a:off x="0" y="1877219"/>
            <a:ext cx="453390" cy="33528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882" tIns="50941" rIns="101882" bIns="5094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/>
          </a:p>
        </p:txBody>
      </p:sp>
      <p:sp>
        <p:nvSpPr>
          <p:cNvPr id="9" name="8 Dikdörtgen"/>
          <p:cNvSpPr/>
          <p:nvPr/>
        </p:nvSpPr>
        <p:spPr>
          <a:xfrm>
            <a:off x="501969" y="1877219"/>
            <a:ext cx="7270432" cy="33528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882" tIns="50941" rIns="101882" bIns="5094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/>
          </a:p>
        </p:txBody>
      </p:sp>
      <p:sp>
        <p:nvSpPr>
          <p:cNvPr id="23" name="22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0" y="1866742"/>
            <a:ext cx="453390" cy="357981"/>
          </a:xfrm>
          <a:prstGeom prst="rect">
            <a:avLst/>
          </a:prstGeom>
        </p:spPr>
        <p:txBody>
          <a:bodyPr vert="horz" lIns="101882" tIns="50941" rIns="101882" bIns="50941" anchor="ctr" anchorCtr="0">
            <a:norm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 b="1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855F252-B535-432F-B701-DA237A260A01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2" r:id="rId2"/>
    <p:sldLayoutId id="2147483674" r:id="rId3"/>
    <p:sldLayoutId id="2147483675" r:id="rId4"/>
    <p:sldLayoutId id="2147483676" r:id="rId5"/>
    <p:sldLayoutId id="2147483671" r:id="rId6"/>
    <p:sldLayoutId id="2147483677" r:id="rId7"/>
    <p:sldLayoutId id="2147483670" r:id="rId8"/>
    <p:sldLayoutId id="2147483678" r:id="rId9"/>
    <p:sldLayoutId id="2147483669" r:id="rId10"/>
    <p:sldLayoutId id="2147483679" r:id="rId11"/>
    <p:sldLayoutId id="2147483668" r:id="rId12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9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itchFamily="34" charset="0"/>
        </a:defRPr>
      </a:lvl5pPr>
      <a:lvl6pPr marL="509412" algn="l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itchFamily="34" charset="0"/>
        </a:defRPr>
      </a:lvl6pPr>
      <a:lvl7pPr marL="1018824" algn="l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itchFamily="34" charset="0"/>
        </a:defRPr>
      </a:lvl7pPr>
      <a:lvl8pPr marL="1528237" algn="l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itchFamily="34" charset="0"/>
        </a:defRPr>
      </a:lvl8pPr>
      <a:lvl9pPr marL="2037649" algn="l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Tw Cen MT" pitchFamily="34" charset="0"/>
        </a:defRPr>
      </a:lvl9pPr>
    </p:titleStyle>
    <p:bodyStyle>
      <a:lvl1pPr marL="355528" indent="-355528" algn="l" rtl="0" eaLnBrk="0" fontAlgn="base" hangingPunct="0">
        <a:spcBef>
          <a:spcPts val="78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12824" indent="-304232" algn="l" rtl="0" eaLnBrk="0" fontAlgn="base" hangingPunct="0">
        <a:spcBef>
          <a:spcPts val="613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018824" indent="-254706" algn="l" rtl="0" eaLnBrk="0" fontAlgn="base" hangingPunct="0">
        <a:spcBef>
          <a:spcPts val="557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528237" indent="-254706" algn="l" rtl="0" eaLnBrk="0" fontAlgn="base" hangingPunct="0">
        <a:spcBef>
          <a:spcPts val="446"/>
        </a:spcBef>
        <a:spcAft>
          <a:spcPct val="0"/>
        </a:spcAft>
        <a:buClr>
          <a:srgbClr val="A5AB81"/>
        </a:buClr>
        <a:buSzPct val="75000"/>
        <a:buFont typeface="Wingdings" pitchFamily="2" charset="2"/>
        <a:buChar char="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037649" indent="-254706" algn="l" rtl="0" eaLnBrk="0" fontAlgn="base" hangingPunct="0">
        <a:spcBef>
          <a:spcPts val="446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343296" indent="-254706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648944" indent="-254706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954591" indent="-254706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260238" indent="-254706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50941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01882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52823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3764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4706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05647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56588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407529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DCEBF5">
                <a:alpha val="40000"/>
              </a:srgbClr>
            </a:gs>
            <a:gs pos="8000">
              <a:srgbClr val="83A7C3"/>
            </a:gs>
            <a:gs pos="13000">
              <a:srgbClr val="768FB9"/>
            </a:gs>
            <a:gs pos="21001">
              <a:srgbClr val="83A7C3"/>
            </a:gs>
            <a:gs pos="52000">
              <a:srgbClr val="FFFFFF"/>
            </a:gs>
            <a:gs pos="56000">
              <a:srgbClr val="9C6563"/>
            </a:gs>
            <a:gs pos="58000">
              <a:srgbClr val="80302D"/>
            </a:gs>
            <a:gs pos="71001">
              <a:srgbClr val="C0524E"/>
            </a:gs>
            <a:gs pos="94000">
              <a:srgbClr val="EBDAD4"/>
            </a:gs>
            <a:gs pos="100000">
              <a:srgbClr val="55261C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0 Resim" descr="IMG_2825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7825" y="0"/>
            <a:ext cx="6908800" cy="100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Resim" descr="Tabela son ARKKON.jpg"/>
          <p:cNvPicPr>
            <a:picLocks noChangeAspect="1"/>
          </p:cNvPicPr>
          <p:nvPr/>
        </p:nvPicPr>
        <p:blipFill>
          <a:blip r:embed="rId4" cstate="print">
            <a:lum contrast="30000"/>
          </a:blip>
          <a:stretch>
            <a:fillRect/>
          </a:stretch>
        </p:blipFill>
        <p:spPr>
          <a:xfrm>
            <a:off x="238980" y="4314572"/>
            <a:ext cx="7303200" cy="4703442"/>
          </a:xfrm>
          <a:prstGeom prst="rect">
            <a:avLst/>
          </a:prstGeom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7200000">
              <a:rot lat="21594000" lon="21594000" rev="0"/>
            </a:camera>
            <a:lightRig rig="soft" dir="t">
              <a:rot lat="0" lon="0" rev="0"/>
            </a:lightRig>
          </a:scene3d>
          <a:sp3d z="-139700" prstMaterial="translucentPowder">
            <a:bevelT w="203200" h="50800" prst="softRound"/>
          </a:sp3d>
        </p:spPr>
      </p:pic>
      <p:sp>
        <p:nvSpPr>
          <p:cNvPr id="16388" name="6 Metin kutusu"/>
          <p:cNvSpPr txBox="1">
            <a:spLocks noChangeArrowheads="1"/>
          </p:cNvSpPr>
          <p:nvPr/>
        </p:nvSpPr>
        <p:spPr bwMode="auto">
          <a:xfrm>
            <a:off x="377826" y="9305767"/>
            <a:ext cx="6935788" cy="410654"/>
          </a:xfrm>
          <a:prstGeom prst="rect">
            <a:avLst/>
          </a:prstGeom>
          <a:solidFill>
            <a:schemeClr val="tx1">
              <a:alpha val="45882"/>
            </a:schemeClr>
          </a:solidFill>
          <a:ln w="9525">
            <a:noFill/>
            <a:miter lim="800000"/>
            <a:headEnd/>
            <a:tailEnd/>
          </a:ln>
        </p:spPr>
        <p:txBody>
          <a:bodyPr lIns="101882" tIns="50941" rIns="101882" bIns="50941">
            <a:spAutoFit/>
          </a:bodyPr>
          <a:lstStyle/>
          <a:p>
            <a:endParaRPr lang="tr-TR" sz="2000">
              <a:latin typeface="Tw Cen MT" pitchFamily="34" charset="0"/>
            </a:endParaRPr>
          </a:p>
        </p:txBody>
      </p:sp>
      <p:sp>
        <p:nvSpPr>
          <p:cNvPr id="8" name="7 Metin kutusu"/>
          <p:cNvSpPr txBox="1"/>
          <p:nvPr/>
        </p:nvSpPr>
        <p:spPr>
          <a:xfrm>
            <a:off x="7068954" y="-119372"/>
            <a:ext cx="898251" cy="9980309"/>
          </a:xfrm>
          <a:prstGeom prst="rect">
            <a:avLst/>
          </a:prstGeom>
          <a:noFill/>
        </p:spPr>
        <p:txBody>
          <a:bodyPr vert="vert270" lIns="101882" tIns="50941" rIns="101882" bIns="50941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45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www.arkkon.com.tr   www.arkkon.com.tr</a:t>
            </a:r>
          </a:p>
        </p:txBody>
      </p:sp>
      <p:pic>
        <p:nvPicPr>
          <p:cNvPr id="10" name="9 Resim" descr="antetli kagit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84055" y="9420056"/>
            <a:ext cx="2476495" cy="633599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2 İçerik Yer Tutucusu"/>
          <p:cNvSpPr>
            <a:spLocks noGrp="1"/>
          </p:cNvSpPr>
          <p:nvPr>
            <p:ph sz="quarter" idx="1"/>
          </p:nvPr>
        </p:nvSpPr>
        <p:spPr>
          <a:xfrm>
            <a:off x="539750" y="2336482"/>
            <a:ext cx="6930390" cy="6593840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 typeface="Wingdings" pitchFamily="2" charset="2"/>
              <a:buBlip>
                <a:blip r:embed="rId3"/>
              </a:buBlip>
            </a:pPr>
            <a:r>
              <a:rPr lang="tr-TR" sz="1600" dirty="0">
                <a:latin typeface="Arial" charset="0"/>
                <a:ea typeface="Arial Unicode MS" pitchFamily="34" charset="-128"/>
                <a:cs typeface="Arial Unicode MS" pitchFamily="34" charset="-128"/>
              </a:rPr>
              <a:t>Dünyanın hızla artan nüfusu, değişen hayat temposu ve öngörülmesi güç teknolojik ilerlemeleri gözönüne alındığında mevcut yapı stoğunun sadece nicelik olarak değil, nitelik olarak da yetersiz kaldığı aşikardır.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Blip>
                <a:blip r:embed="rId3"/>
              </a:buBlip>
            </a:pPr>
            <a:r>
              <a:rPr lang="tr-TR" sz="1600" dirty="0">
                <a:latin typeface="Arial" charset="0"/>
                <a:ea typeface="Arial Unicode MS" pitchFamily="34" charset="-128"/>
                <a:cs typeface="Arial Unicode MS" pitchFamily="34" charset="-128"/>
              </a:rPr>
              <a:t>Son yıllarda dünyanın en hızlı büyüyen ekonomilerinden birine sahip olan ülkemizde inşaat sektörünün yıllardan beri lokomotif rolü oynadığı bilinmektedir.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Blip>
                <a:blip r:embed="rId3"/>
              </a:buBlip>
            </a:pPr>
            <a:r>
              <a:rPr lang="tr-TR" sz="1600" dirty="0">
                <a:latin typeface="Arial" charset="0"/>
                <a:ea typeface="Arial Unicode MS" pitchFamily="34" charset="-128"/>
                <a:cs typeface="Arial Unicode MS" pitchFamily="34" charset="-128"/>
              </a:rPr>
              <a:t>ARKKON olarak bu sektörün yarattığı hızlı değişim ve gelişimin içinde uzun yıllardır yer almaktan ve katkıda bulunmaktan gururluyuz.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Blip>
                <a:blip r:embed="rId3"/>
              </a:buBlip>
            </a:pPr>
            <a:r>
              <a:rPr lang="tr-TR" sz="1600" dirty="0">
                <a:latin typeface="Arial" charset="0"/>
                <a:ea typeface="Arial Unicode MS" pitchFamily="34" charset="-128"/>
                <a:cs typeface="Arial Unicode MS" pitchFamily="34" charset="-128"/>
              </a:rPr>
              <a:t>İnşaat, </a:t>
            </a:r>
            <a:r>
              <a:rPr lang="tr-TR" sz="16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taahhüt </a:t>
            </a:r>
            <a:r>
              <a:rPr lang="tr-TR" sz="1600" dirty="0">
                <a:latin typeface="Arial" charset="0"/>
                <a:ea typeface="Arial Unicode MS" pitchFamily="34" charset="-128"/>
                <a:cs typeface="Arial Unicode MS" pitchFamily="34" charset="-128"/>
              </a:rPr>
              <a:t>ve mühendislik</a:t>
            </a:r>
            <a:r>
              <a:rPr lang="tr-TR" sz="16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r-TR" sz="1600" dirty="0">
                <a:latin typeface="Arial" charset="0"/>
                <a:ea typeface="Arial Unicode MS" pitchFamily="34" charset="-128"/>
                <a:cs typeface="Arial Unicode MS" pitchFamily="34" charset="-128"/>
              </a:rPr>
              <a:t>alanlarının uzman bir kuruluşu </a:t>
            </a:r>
            <a:r>
              <a:rPr lang="tr-TR" sz="16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olarak; </a:t>
            </a:r>
            <a:r>
              <a:rPr lang="tr-TR" sz="1600" dirty="0">
                <a:latin typeface="Arial" charset="0"/>
                <a:ea typeface="Arial Unicode MS" pitchFamily="34" charset="-128"/>
                <a:cs typeface="Arial Unicode MS" pitchFamily="34" charset="-128"/>
              </a:rPr>
              <a:t>öncelikli hedefimiz insan mutluluğu ve buna hizmet eden çözümler üretmek ve projelere imza atmaktır.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Blip>
                <a:blip r:embed="rId3"/>
              </a:buBlip>
            </a:pPr>
            <a:r>
              <a:rPr lang="tr-TR" sz="1600" dirty="0">
                <a:latin typeface="Arial" charset="0"/>
                <a:ea typeface="Arial Unicode MS" pitchFamily="34" charset="-128"/>
                <a:cs typeface="Arial Unicode MS" pitchFamily="34" charset="-128"/>
              </a:rPr>
              <a:t>Y</a:t>
            </a:r>
            <a:r>
              <a:rPr lang="tr-TR" sz="16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urt içi ve yurt dışı </a:t>
            </a:r>
            <a:r>
              <a:rPr lang="tr-TR" sz="1600" dirty="0">
                <a:latin typeface="Arial" charset="0"/>
                <a:ea typeface="Arial Unicode MS" pitchFamily="34" charset="-128"/>
                <a:cs typeface="Arial Unicode MS" pitchFamily="34" charset="-128"/>
              </a:rPr>
              <a:t>anahtar teslimi </a:t>
            </a:r>
            <a:r>
              <a:rPr lang="tr-TR" sz="16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genel müteahhitlik ve</a:t>
            </a:r>
            <a:r>
              <a:rPr lang="tr-TR" sz="1600" dirty="0">
                <a:latin typeface="Arial" charset="0"/>
                <a:ea typeface="Arial Unicode MS" pitchFamily="34" charset="-128"/>
                <a:cs typeface="Arial Unicode MS" pitchFamily="34" charset="-128"/>
              </a:rPr>
              <a:t> gayrimenkul geliştirme</a:t>
            </a:r>
            <a:r>
              <a:rPr lang="tr-TR" sz="16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hizmetleri</a:t>
            </a:r>
            <a:r>
              <a:rPr lang="tr-TR" sz="1600" dirty="0">
                <a:latin typeface="Arial" charset="0"/>
                <a:ea typeface="Arial Unicode MS" pitchFamily="34" charset="-128"/>
                <a:cs typeface="Arial Unicode MS" pitchFamily="34" charset="-128"/>
              </a:rPr>
              <a:t>mizi </a:t>
            </a:r>
            <a:r>
              <a:rPr lang="tr-TR" sz="16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dünya standartlarına uygun</a:t>
            </a:r>
            <a:r>
              <a:rPr lang="tr-TR" sz="1600" dirty="0">
                <a:latin typeface="Arial" charset="0"/>
                <a:ea typeface="Arial Unicode MS" pitchFamily="34" charset="-128"/>
                <a:cs typeface="Arial Unicode MS" pitchFamily="34" charset="-128"/>
              </a:rPr>
              <a:t>, yenilikçi, rekabetçi, sürekli gelişim peşinde, kaynakların kullanımında verimli, ve insan ve doğa dostu bir anlayış benimsemiş olarak icra etmekteyiz.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Blip>
                <a:blip r:embed="rId3"/>
              </a:buBlip>
            </a:pPr>
            <a:r>
              <a:rPr lang="tr-TR" sz="1600" dirty="0">
                <a:latin typeface="Arial" charset="0"/>
                <a:ea typeface="Arial Unicode MS" pitchFamily="34" charset="-128"/>
                <a:cs typeface="Arial Unicode MS" pitchFamily="34" charset="-128"/>
              </a:rPr>
              <a:t>Müşteri ihtiyaçlarına en iyi şekilde cevap verme, çözüm üretme, kurumsallaşma, sürekli gelişen bir kadro ile kalıcı olma, iş prensiplerimiz arasındadır.</a:t>
            </a:r>
            <a:endParaRPr lang="en-US" sz="1600" dirty="0">
              <a:latin typeface="Arial" charset="0"/>
              <a:ea typeface="Arial Unicode MS" pitchFamily="34" charset="-128"/>
              <a:cs typeface="Arial Unicode MS" pitchFamily="34" charset="-128"/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Blip>
                <a:blip r:embed="rId3"/>
              </a:buBlip>
            </a:pPr>
            <a:endParaRPr lang="tr-TR" sz="1600" dirty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2050" name="Picture 2" descr="C:\Users\USER\AppData\Local\Microsoft\Windows\Temporary Internet Files\Content.IE5\3LUEYV8P\MP900422529[1]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7825" y="275910"/>
            <a:ext cx="1036320" cy="1505268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026" name="Picture 2" descr="C:\Users\fatih\Desktop\ARKKON\Arkkon Kurumsal Logo\Arkkon Antet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4146" y="423110"/>
            <a:ext cx="5930954" cy="1210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403159" y="9522301"/>
            <a:ext cx="4607666" cy="536099"/>
          </a:xfrm>
        </p:spPr>
        <p:txBody>
          <a:bodyPr/>
          <a:lstStyle/>
          <a:p>
            <a:pPr>
              <a:defRPr/>
            </a:pPr>
            <a:r>
              <a:rPr lang="tr-TR" dirty="0" smtClean="0"/>
              <a:t>www.arkkon.com.tr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1 Başlık"/>
          <p:cNvSpPr>
            <a:spLocks noGrp="1"/>
          </p:cNvSpPr>
          <p:nvPr>
            <p:ph type="title"/>
          </p:nvPr>
        </p:nvSpPr>
        <p:spPr>
          <a:xfrm>
            <a:off x="377825" y="356236"/>
            <a:ext cx="6930390" cy="1452880"/>
          </a:xfrm>
        </p:spPr>
        <p:txBody>
          <a:bodyPr/>
          <a:lstStyle/>
          <a:p>
            <a:pPr eaLnBrk="1" hangingPunct="1"/>
            <a:r>
              <a:rPr lang="tr-TR" sz="4500" b="1"/>
              <a:t/>
            </a:r>
            <a:br>
              <a:rPr lang="tr-TR" sz="4500" b="1"/>
            </a:br>
            <a:r>
              <a:rPr lang="tr-TR" sz="4500" b="1">
                <a:latin typeface="Arial" charset="0"/>
              </a:rPr>
              <a:t>  </a:t>
            </a:r>
            <a:r>
              <a:rPr lang="tr-TR" sz="2700" b="1">
                <a:latin typeface="Swis721 Cn BT" pitchFamily="34" charset="0"/>
              </a:rPr>
              <a:t>FAALİYET ALANLARIMIZ :</a:t>
            </a:r>
            <a:r>
              <a:rPr lang="tr-TR" sz="2700">
                <a:latin typeface="Swis721 Cn BT" pitchFamily="34" charset="0"/>
              </a:rPr>
              <a:t/>
            </a:r>
            <a:br>
              <a:rPr lang="tr-TR" sz="2700">
                <a:latin typeface="Swis721 Cn BT" pitchFamily="34" charset="0"/>
              </a:rPr>
            </a:br>
            <a:endParaRPr lang="tr-TR" sz="2700">
              <a:latin typeface="Swis721 Cn BT" pitchFamily="34" charset="0"/>
            </a:endParaRPr>
          </a:p>
        </p:txBody>
      </p:sp>
      <p:sp>
        <p:nvSpPr>
          <p:cNvPr id="19458" name="2 İçerik Yer Tutucusu"/>
          <p:cNvSpPr>
            <a:spLocks noGrp="1"/>
          </p:cNvSpPr>
          <p:nvPr>
            <p:ph sz="quarter" idx="1"/>
          </p:nvPr>
        </p:nvSpPr>
        <p:spPr>
          <a:xfrm>
            <a:off x="842010" y="2336482"/>
            <a:ext cx="6930390" cy="6593840"/>
          </a:xfrm>
        </p:spPr>
        <p:txBody>
          <a:bodyPr/>
          <a:lstStyle/>
          <a:p>
            <a:pPr eaLnBrk="1" hangingPunct="1">
              <a:lnSpc>
                <a:spcPct val="140000"/>
              </a:lnSpc>
              <a:buFont typeface="Wingdings" pitchFamily="2" charset="2"/>
              <a:buChar char="Ø"/>
            </a:pPr>
            <a:endParaRPr lang="tr-TR" sz="1900" dirty="0">
              <a:latin typeface="Arial" charset="0"/>
              <a:cs typeface="Arial" charset="0"/>
            </a:endParaRPr>
          </a:p>
          <a:p>
            <a:pPr eaLnBrk="1" hangingPunct="1">
              <a:lnSpc>
                <a:spcPct val="140000"/>
              </a:lnSpc>
              <a:buFont typeface="Wingdings" pitchFamily="2" charset="2"/>
              <a:buChar char="Ø"/>
            </a:pPr>
            <a:r>
              <a:rPr lang="tr-TR" sz="2000" b="1" dirty="0">
                <a:latin typeface="Arial" charset="0"/>
                <a:ea typeface="Arial Unicode MS" pitchFamily="34" charset="-128"/>
                <a:cs typeface="Arial" charset="0"/>
              </a:rPr>
              <a:t>İnşaat ve Taahhüt</a:t>
            </a:r>
          </a:p>
          <a:p>
            <a:pPr eaLnBrk="1" hangingPunct="1">
              <a:lnSpc>
                <a:spcPct val="140000"/>
              </a:lnSpc>
              <a:buFont typeface="Wingdings" pitchFamily="2" charset="2"/>
              <a:buChar char="Ø"/>
            </a:pPr>
            <a:r>
              <a:rPr lang="tr-TR" sz="2000" b="1" dirty="0">
                <a:latin typeface="Arial" charset="0"/>
                <a:ea typeface="Arial Unicode MS" pitchFamily="34" charset="-128"/>
                <a:cs typeface="Arial" charset="0"/>
              </a:rPr>
              <a:t>Gayrimenkul Geliştirme</a:t>
            </a:r>
          </a:p>
          <a:p>
            <a:pPr eaLnBrk="1" hangingPunct="1">
              <a:lnSpc>
                <a:spcPct val="140000"/>
              </a:lnSpc>
              <a:buFont typeface="Wingdings" pitchFamily="2" charset="2"/>
              <a:buChar char="Ø"/>
            </a:pPr>
            <a:r>
              <a:rPr lang="tr-TR" sz="2000" b="1" dirty="0">
                <a:latin typeface="Arial" charset="0"/>
                <a:ea typeface="Arial Unicode MS" pitchFamily="34" charset="-128"/>
                <a:cs typeface="Arial" charset="0"/>
              </a:rPr>
              <a:t>Kentsel Dönüşüm ve Yenileme</a:t>
            </a:r>
          </a:p>
          <a:p>
            <a:pPr eaLnBrk="1" hangingPunct="1">
              <a:lnSpc>
                <a:spcPct val="140000"/>
              </a:lnSpc>
              <a:buFont typeface="Wingdings" pitchFamily="2" charset="2"/>
              <a:buChar char="Ø"/>
            </a:pPr>
            <a:r>
              <a:rPr lang="tr-TR" sz="2000" b="1" dirty="0">
                <a:latin typeface="Arial" charset="0"/>
                <a:ea typeface="Arial Unicode MS" pitchFamily="34" charset="-128"/>
                <a:cs typeface="Arial" charset="0"/>
              </a:rPr>
              <a:t>Proje Yönetimi</a:t>
            </a:r>
            <a:r>
              <a:rPr lang="tr-TR" sz="2000" b="1" dirty="0">
                <a:latin typeface="Arial" charset="0"/>
                <a:cs typeface="Arial" charset="0"/>
              </a:rPr>
              <a:t> ve Teknik Danışmanlık</a:t>
            </a:r>
          </a:p>
          <a:p>
            <a:pPr eaLnBrk="1" hangingPunct="1">
              <a:lnSpc>
                <a:spcPct val="140000"/>
              </a:lnSpc>
              <a:buFont typeface="Wingdings" pitchFamily="2" charset="2"/>
              <a:buChar char="Ø"/>
            </a:pPr>
            <a:r>
              <a:rPr lang="tr-TR" sz="2000" b="1" dirty="0">
                <a:latin typeface="Arial" charset="0"/>
                <a:cs typeface="Arial" charset="0"/>
              </a:rPr>
              <a:t>Bina Danışmanlığı</a:t>
            </a:r>
          </a:p>
          <a:p>
            <a:pPr eaLnBrk="1" hangingPunct="1">
              <a:lnSpc>
                <a:spcPct val="140000"/>
              </a:lnSpc>
              <a:buFont typeface="Wingdings" pitchFamily="2" charset="2"/>
              <a:buChar char="Ø"/>
            </a:pPr>
            <a:r>
              <a:rPr lang="tr-TR" sz="2000" b="1" dirty="0">
                <a:latin typeface="Arial" charset="0"/>
                <a:cs typeface="Arial" charset="0"/>
              </a:rPr>
              <a:t>Tasarım</a:t>
            </a:r>
          </a:p>
          <a:p>
            <a:pPr eaLnBrk="1" hangingPunct="1">
              <a:lnSpc>
                <a:spcPct val="140000"/>
              </a:lnSpc>
            </a:pPr>
            <a:endParaRPr lang="tr-TR" sz="1300" dirty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501824" y="9543490"/>
            <a:ext cx="4607666" cy="536099"/>
          </a:xfrm>
        </p:spPr>
        <p:txBody>
          <a:bodyPr/>
          <a:lstStyle/>
          <a:p>
            <a:pPr>
              <a:defRPr/>
            </a:pPr>
            <a:r>
              <a:rPr lang="tr-TR" smtClean="0"/>
              <a:t>www.arkkon.com.tr</a:t>
            </a:r>
            <a:endParaRPr lang="tr-TR"/>
          </a:p>
        </p:txBody>
      </p:sp>
      <p:pic>
        <p:nvPicPr>
          <p:cNvPr id="7" name="Picture 2" descr="C:\Users\fatih\Desktop\ARKKON\Arkkon Kurumsal Logo\Arkkon Ante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6280" y="204664"/>
            <a:ext cx="3024336" cy="61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1 Başlık"/>
          <p:cNvSpPr>
            <a:spLocks noGrp="1"/>
          </p:cNvSpPr>
          <p:nvPr>
            <p:ph type="title" idx="4294967295"/>
          </p:nvPr>
        </p:nvSpPr>
        <p:spPr>
          <a:xfrm>
            <a:off x="377825" y="356235"/>
            <a:ext cx="6930390" cy="1452880"/>
          </a:xfrm>
        </p:spPr>
        <p:txBody>
          <a:bodyPr/>
          <a:lstStyle/>
          <a:p>
            <a:pPr eaLnBrk="1" hangingPunct="1"/>
            <a:r>
              <a:rPr lang="tr-TR" sz="4500" b="1">
                <a:latin typeface="Arial" charset="0"/>
              </a:rPr>
              <a:t/>
            </a:r>
            <a:br>
              <a:rPr lang="tr-TR" sz="4500" b="1">
                <a:latin typeface="Arial" charset="0"/>
              </a:rPr>
            </a:br>
            <a:r>
              <a:rPr lang="tr-TR" sz="4500" b="1">
                <a:latin typeface="Arial" charset="0"/>
              </a:rPr>
              <a:t> </a:t>
            </a:r>
            <a:r>
              <a:rPr lang="tr-TR" sz="4500" b="1">
                <a:latin typeface="Lucida Sans" pitchFamily="34" charset="0"/>
              </a:rPr>
              <a:t> </a:t>
            </a:r>
            <a:r>
              <a:rPr lang="tr-TR" sz="2700" b="1">
                <a:latin typeface="Swis721 Cn BT" pitchFamily="34" charset="0"/>
              </a:rPr>
              <a:t>İNŞAAT ve TAAHHÜT</a:t>
            </a:r>
            <a:r>
              <a:rPr lang="tr-TR" sz="2700">
                <a:latin typeface="Lucida Sans" pitchFamily="34" charset="0"/>
              </a:rPr>
              <a:t/>
            </a:r>
            <a:br>
              <a:rPr lang="tr-TR" sz="2700">
                <a:latin typeface="Lucida Sans" pitchFamily="34" charset="0"/>
              </a:rPr>
            </a:br>
            <a:endParaRPr lang="tr-TR" sz="2700">
              <a:latin typeface="Lucida Sans" pitchFamily="34" charset="0"/>
            </a:endParaRPr>
          </a:p>
        </p:txBody>
      </p:sp>
      <p:sp>
        <p:nvSpPr>
          <p:cNvPr id="20482" name="2 İçerik Yer Tutucusu"/>
          <p:cNvSpPr>
            <a:spLocks noGrp="1"/>
          </p:cNvSpPr>
          <p:nvPr>
            <p:ph sz="quarter" idx="4294967295"/>
          </p:nvPr>
        </p:nvSpPr>
        <p:spPr>
          <a:xfrm>
            <a:off x="519960" y="2346960"/>
            <a:ext cx="6930390" cy="6593840"/>
          </a:xfrm>
        </p:spPr>
        <p:txBody>
          <a:bodyPr/>
          <a:lstStyle/>
          <a:p>
            <a:pPr eaLnBrk="1" hangingPunct="1">
              <a:lnSpc>
                <a:spcPct val="140000"/>
              </a:lnSpc>
              <a:buFont typeface="Wingdings" pitchFamily="2" charset="2"/>
              <a:buChar char="Ø"/>
            </a:pPr>
            <a:r>
              <a:rPr lang="tr-TR" sz="1300" dirty="0">
                <a:latin typeface="Arial" charset="0"/>
                <a:cs typeface="Arial" charset="0"/>
              </a:rPr>
              <a:t>Firmamızın ve çekirdek kadromuzun 20 yılı aşkın uluslararası tecrübesinin verdiği bilgi birikimi ve güvenle </a:t>
            </a:r>
            <a:r>
              <a:rPr lang="tr-TR" sz="1300" dirty="0">
                <a:latin typeface="Arial" charset="0"/>
                <a:ea typeface="Arial Unicode MS" pitchFamily="34" charset="-128"/>
                <a:cs typeface="Arial" charset="0"/>
              </a:rPr>
              <a:t>yurt içi ve yurt dışı genel müteahhitlik hizmetleri alanında iddiamızı artarak sürdürüyoruz.</a:t>
            </a:r>
          </a:p>
          <a:p>
            <a:pPr eaLnBrk="1" hangingPunct="1">
              <a:lnSpc>
                <a:spcPct val="140000"/>
              </a:lnSpc>
              <a:buFont typeface="Wingdings" pitchFamily="2" charset="2"/>
              <a:buChar char="Ø"/>
            </a:pPr>
            <a:r>
              <a:rPr lang="tr-TR" sz="1300" dirty="0">
                <a:latin typeface="Arial" charset="0"/>
                <a:ea typeface="Arial Unicode MS" pitchFamily="34" charset="-128"/>
                <a:cs typeface="Arial" charset="0"/>
              </a:rPr>
              <a:t>Tüm dünyada kabul görmüş üniversal standartlarda iş yapma prensibini meslek hayatımızın ve firmamızın mevcudiyetinin her </a:t>
            </a:r>
            <a:r>
              <a:rPr lang="tr-TR" sz="1300" dirty="0">
                <a:latin typeface="Arial" charset="0"/>
                <a:cs typeface="Arial" charset="0"/>
              </a:rPr>
              <a:t>anı</a:t>
            </a:r>
            <a:r>
              <a:rPr lang="tr-TR" sz="1300" dirty="0">
                <a:latin typeface="Arial" charset="0"/>
                <a:ea typeface="Arial Unicode MS" pitchFamily="34" charset="-128"/>
                <a:cs typeface="Arial Unicode MS" pitchFamily="34" charset="-128"/>
              </a:rPr>
              <a:t>nda soluduk ve içimize sindirdik.</a:t>
            </a:r>
          </a:p>
          <a:p>
            <a:pPr eaLnBrk="1" hangingPunct="1">
              <a:lnSpc>
                <a:spcPct val="140000"/>
              </a:lnSpc>
              <a:buFont typeface="Wingdings" pitchFamily="2" charset="2"/>
              <a:buChar char="Ø"/>
            </a:pPr>
            <a:r>
              <a:rPr lang="tr-TR" sz="1300" dirty="0">
                <a:latin typeface="Arial" charset="0"/>
                <a:ea typeface="Arial Unicode MS" pitchFamily="34" charset="-128"/>
                <a:cs typeface="Arial Unicode MS" pitchFamily="34" charset="-128"/>
              </a:rPr>
              <a:t>Kalite ve standart çizgimizi hep yüksek tuttuk ve tutmaktayız.</a:t>
            </a:r>
          </a:p>
          <a:p>
            <a:pPr eaLnBrk="1" hangingPunct="1">
              <a:lnSpc>
                <a:spcPct val="140000"/>
              </a:lnSpc>
              <a:buFont typeface="Wingdings" pitchFamily="2" charset="2"/>
              <a:buChar char="Ø"/>
            </a:pPr>
            <a:r>
              <a:rPr lang="tr-TR" sz="1300" dirty="0">
                <a:latin typeface="Arial" charset="0"/>
                <a:ea typeface="Arial Unicode MS" pitchFamily="34" charset="-128"/>
                <a:cs typeface="Arial Unicode MS" pitchFamily="34" charset="-128"/>
              </a:rPr>
              <a:t>Dünyadaki gelişmeleri ve en modern teknolojileri </a:t>
            </a:r>
            <a:r>
              <a:rPr lang="tr-TR" sz="1300" dirty="0">
                <a:latin typeface="Arial" charset="0"/>
                <a:cs typeface="Arial" charset="0"/>
              </a:rPr>
              <a:t>sürekli</a:t>
            </a:r>
            <a:r>
              <a:rPr lang="tr-TR" sz="1300" dirty="0">
                <a:latin typeface="Arial" charset="0"/>
                <a:ea typeface="Arial Unicode MS" pitchFamily="34" charset="-128"/>
                <a:cs typeface="Arial Unicode MS" pitchFamily="34" charset="-128"/>
              </a:rPr>
              <a:t> takip ediyoruz</a:t>
            </a:r>
            <a:r>
              <a:rPr lang="tr-TR" sz="1300" dirty="0">
                <a:latin typeface="Arial" charset="0"/>
                <a:cs typeface="Arial" charset="0"/>
              </a:rPr>
              <a:t>.</a:t>
            </a:r>
            <a:r>
              <a:rPr lang="tr-TR" sz="1300" dirty="0">
                <a:latin typeface="Arial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r-TR" sz="1300" dirty="0">
                <a:latin typeface="Arial" charset="0"/>
                <a:cs typeface="Arial" charset="0"/>
              </a:rPr>
              <a:t> B</a:t>
            </a:r>
            <a:r>
              <a:rPr lang="tr-TR" sz="1300" dirty="0">
                <a:latin typeface="Arial" charset="0"/>
                <a:ea typeface="Arial Unicode MS" pitchFamily="34" charset="-128"/>
                <a:cs typeface="Arial Unicode MS" pitchFamily="34" charset="-128"/>
              </a:rPr>
              <a:t>irçok </a:t>
            </a:r>
            <a:r>
              <a:rPr lang="tr-TR" sz="1300" dirty="0">
                <a:latin typeface="Arial" charset="0"/>
                <a:cs typeface="Arial" charset="0"/>
              </a:rPr>
              <a:t>yeniliği</a:t>
            </a:r>
            <a:r>
              <a:rPr lang="tr-TR" sz="1300" dirty="0">
                <a:latin typeface="Arial" charset="0"/>
                <a:ea typeface="Arial Unicode MS" pitchFamily="34" charset="-128"/>
                <a:cs typeface="Arial Unicode MS" pitchFamily="34" charset="-128"/>
              </a:rPr>
              <a:t>n ülkemizdeki öncü</a:t>
            </a:r>
            <a:r>
              <a:rPr lang="tr-TR" sz="1300" dirty="0">
                <a:latin typeface="Arial" charset="0"/>
                <a:cs typeface="Arial" charset="0"/>
              </a:rPr>
              <a:t>sü</a:t>
            </a:r>
            <a:r>
              <a:rPr lang="tr-TR" sz="1300" dirty="0">
                <a:latin typeface="Arial" charset="0"/>
                <a:ea typeface="Arial Unicode MS" pitchFamily="34" charset="-128"/>
                <a:cs typeface="Arial Unicode MS" pitchFamily="34" charset="-128"/>
              </a:rPr>
              <a:t> olmaktan ötürü gururluyuz.</a:t>
            </a:r>
          </a:p>
          <a:p>
            <a:pPr eaLnBrk="1" hangingPunct="1">
              <a:lnSpc>
                <a:spcPct val="140000"/>
              </a:lnSpc>
              <a:buFont typeface="Wingdings" pitchFamily="2" charset="2"/>
              <a:buChar char="Ø"/>
            </a:pPr>
            <a:r>
              <a:rPr lang="tr-TR" sz="1300" dirty="0">
                <a:latin typeface="Arial" charset="0"/>
                <a:ea typeface="Arial Unicode MS" pitchFamily="34" charset="-128"/>
                <a:cs typeface="Arial Unicode MS" pitchFamily="34" charset="-128"/>
              </a:rPr>
              <a:t>Referanslarımızdan bazıları:</a:t>
            </a:r>
          </a:p>
          <a:p>
            <a:pPr eaLnBrk="1" hangingPunct="1">
              <a:lnSpc>
                <a:spcPct val="140000"/>
              </a:lnSpc>
              <a:buFont typeface="Wingdings" pitchFamily="2" charset="2"/>
              <a:buBlip>
                <a:blip r:embed="rId2"/>
              </a:buBlip>
            </a:pPr>
            <a:r>
              <a:rPr lang="tr-TR" sz="1300" dirty="0">
                <a:latin typeface="Arial" charset="0"/>
                <a:ea typeface="Arial Unicode MS" pitchFamily="34" charset="-128"/>
                <a:cs typeface="Arial Unicode MS" pitchFamily="34" charset="-128"/>
              </a:rPr>
              <a:t>Akasya Acıbadem Projesi - İstanbul </a:t>
            </a:r>
            <a:r>
              <a:rPr lang="tr-TR" sz="1300" dirty="0">
                <a:latin typeface="Arial" charset="0"/>
                <a:cs typeface="Arial" charset="0"/>
              </a:rPr>
              <a:t>- </a:t>
            </a:r>
            <a:r>
              <a:rPr lang="tr-TR" sz="1300" dirty="0">
                <a:latin typeface="Arial" charset="0"/>
                <a:ea typeface="Arial Unicode MS" pitchFamily="34" charset="-128"/>
                <a:cs typeface="Arial Unicode MS" pitchFamily="34" charset="-128"/>
              </a:rPr>
              <a:t>SAF GYO</a:t>
            </a:r>
            <a:r>
              <a:rPr lang="tr-TR" sz="1300" dirty="0">
                <a:latin typeface="Arial" charset="0"/>
                <a:cs typeface="Arial" charset="0"/>
              </a:rPr>
              <a:t> (</a:t>
            </a:r>
            <a:r>
              <a:rPr lang="tr-TR" sz="1300" dirty="0" smtClean="0">
                <a:latin typeface="Arial" charset="0"/>
                <a:ea typeface="Arial Unicode MS" pitchFamily="34" charset="-128"/>
                <a:cs typeface="Arial Unicode MS" pitchFamily="34" charset="-128"/>
              </a:rPr>
              <a:t>S</a:t>
            </a:r>
            <a:r>
              <a:rPr lang="tr-TR" sz="1300" dirty="0" smtClean="0">
                <a:latin typeface="Arial" charset="0"/>
                <a:cs typeface="Arial" charset="0"/>
              </a:rPr>
              <a:t>İNPAŞ </a:t>
            </a:r>
            <a:r>
              <a:rPr lang="tr-TR" sz="1300" dirty="0">
                <a:latin typeface="Arial" charset="0"/>
                <a:cs typeface="Arial" charset="0"/>
              </a:rPr>
              <a:t>/ </a:t>
            </a:r>
            <a:r>
              <a:rPr lang="tr-TR" sz="1300" dirty="0">
                <a:latin typeface="Arial" charset="0"/>
                <a:ea typeface="Arial Unicode MS" pitchFamily="34" charset="-128"/>
                <a:cs typeface="Arial Unicode MS" pitchFamily="34" charset="-128"/>
              </a:rPr>
              <a:t>A</a:t>
            </a:r>
            <a:r>
              <a:rPr lang="tr-TR" sz="1300" dirty="0">
                <a:latin typeface="Arial" charset="0"/>
                <a:cs typeface="Arial" charset="0"/>
              </a:rPr>
              <a:t>KKÖK)</a:t>
            </a:r>
          </a:p>
          <a:p>
            <a:pPr eaLnBrk="1" hangingPunct="1">
              <a:lnSpc>
                <a:spcPct val="140000"/>
              </a:lnSpc>
              <a:buFont typeface="Wingdings" pitchFamily="2" charset="2"/>
              <a:buBlip>
                <a:blip r:embed="rId2"/>
              </a:buBlip>
            </a:pPr>
            <a:r>
              <a:rPr lang="tr-TR" sz="1300" dirty="0">
                <a:latin typeface="Arial" charset="0"/>
                <a:ea typeface="Arial Unicode MS" pitchFamily="34" charset="-128"/>
                <a:cs typeface="Arial Unicode MS" pitchFamily="34" charset="-128"/>
              </a:rPr>
              <a:t>Aquacity </a:t>
            </a:r>
            <a:r>
              <a:rPr lang="tr-TR" sz="1300" dirty="0" smtClean="0">
                <a:latin typeface="Arial" charset="0"/>
                <a:ea typeface="Arial Unicode MS" pitchFamily="34" charset="-128"/>
                <a:cs typeface="Arial Unicode MS" pitchFamily="34" charset="-128"/>
              </a:rPr>
              <a:t>2010 Konut </a:t>
            </a:r>
            <a:r>
              <a:rPr lang="tr-TR" sz="1300" dirty="0">
                <a:latin typeface="Arial" charset="0"/>
                <a:ea typeface="Arial Unicode MS" pitchFamily="34" charset="-128"/>
                <a:cs typeface="Arial Unicode MS" pitchFamily="34" charset="-128"/>
              </a:rPr>
              <a:t>Projesi – İstanbul </a:t>
            </a:r>
            <a:r>
              <a:rPr lang="tr-TR" sz="1300" dirty="0">
                <a:latin typeface="Arial" charset="0"/>
                <a:cs typeface="Arial" charset="0"/>
              </a:rPr>
              <a:t>- </a:t>
            </a:r>
            <a:r>
              <a:rPr lang="tr-TR" sz="1300" dirty="0">
                <a:latin typeface="Arial" charset="0"/>
                <a:ea typeface="Arial Unicode MS" pitchFamily="34" charset="-128"/>
                <a:cs typeface="Arial Unicode MS" pitchFamily="34" charset="-128"/>
              </a:rPr>
              <a:t>S</a:t>
            </a:r>
            <a:r>
              <a:rPr lang="tr-TR" sz="1300" dirty="0">
                <a:latin typeface="Arial" charset="0"/>
                <a:cs typeface="Arial" charset="0"/>
              </a:rPr>
              <a:t>İNPAŞ</a:t>
            </a:r>
            <a:r>
              <a:rPr lang="tr-TR" sz="1300" dirty="0">
                <a:latin typeface="Arial" charset="0"/>
                <a:ea typeface="Arial Unicode MS" pitchFamily="34" charset="-128"/>
                <a:cs typeface="Arial Unicode MS" pitchFamily="34" charset="-128"/>
              </a:rPr>
              <a:t> GYO</a:t>
            </a:r>
            <a:endParaRPr lang="tr-TR" sz="1300" dirty="0">
              <a:latin typeface="Arial" charset="0"/>
              <a:cs typeface="Arial" charset="0"/>
            </a:endParaRPr>
          </a:p>
          <a:p>
            <a:pPr eaLnBrk="1" hangingPunct="1">
              <a:lnSpc>
                <a:spcPct val="140000"/>
              </a:lnSpc>
              <a:buFont typeface="Wingdings" pitchFamily="2" charset="2"/>
              <a:buBlip>
                <a:blip r:embed="rId2"/>
              </a:buBlip>
            </a:pPr>
            <a:r>
              <a:rPr lang="tr-TR" sz="1300" dirty="0">
                <a:latin typeface="Arial" charset="0"/>
                <a:cs typeface="Arial" charset="0"/>
              </a:rPr>
              <a:t>Shuvelan Alışveriş Merkezi – Bakü, Azerbaycan – PASHA Construction</a:t>
            </a:r>
          </a:p>
          <a:p>
            <a:pPr eaLnBrk="1" hangingPunct="1">
              <a:lnSpc>
                <a:spcPct val="140000"/>
              </a:lnSpc>
              <a:buFont typeface="Wingdings" pitchFamily="2" charset="2"/>
              <a:buBlip>
                <a:blip r:embed="rId2"/>
              </a:buBlip>
            </a:pPr>
            <a:r>
              <a:rPr lang="tr-TR" sz="1300" dirty="0">
                <a:latin typeface="Arial" charset="0"/>
                <a:cs typeface="Arial" charset="0"/>
              </a:rPr>
              <a:t>Nizami Residences – Bakü, Azerbaycan – PASHA Construction</a:t>
            </a:r>
          </a:p>
          <a:p>
            <a:pPr eaLnBrk="1" hangingPunct="1">
              <a:lnSpc>
                <a:spcPct val="140000"/>
              </a:lnSpc>
              <a:buFont typeface="Wingdings" pitchFamily="2" charset="2"/>
              <a:buBlip>
                <a:blip r:embed="rId2"/>
              </a:buBlip>
            </a:pPr>
            <a:r>
              <a:rPr lang="tr-TR" sz="1300" dirty="0" smtClean="0">
                <a:latin typeface="Arial" charset="0"/>
                <a:ea typeface="Arial Unicode MS" pitchFamily="34" charset="-128"/>
                <a:cs typeface="Arial Unicode MS" pitchFamily="34" charset="-128"/>
              </a:rPr>
              <a:t>Gülsan </a:t>
            </a:r>
            <a:r>
              <a:rPr lang="tr-TR" sz="1300" dirty="0">
                <a:latin typeface="Arial" charset="0"/>
                <a:ea typeface="Arial Unicode MS" pitchFamily="34" charset="-128"/>
                <a:cs typeface="Arial Unicode MS" pitchFamily="34" charset="-128"/>
              </a:rPr>
              <a:t>Yönetim Binası – Kavacık - GÜLSAN Group</a:t>
            </a:r>
            <a:endParaRPr lang="tr-TR" sz="1300" dirty="0">
              <a:latin typeface="Arial" charset="0"/>
              <a:cs typeface="Arial" charset="0"/>
            </a:endParaRPr>
          </a:p>
          <a:p>
            <a:pPr eaLnBrk="1" hangingPunct="1">
              <a:lnSpc>
                <a:spcPct val="140000"/>
              </a:lnSpc>
              <a:buFont typeface="Wingdings" pitchFamily="2" charset="2"/>
              <a:buBlip>
                <a:blip r:embed="rId2"/>
              </a:buBlip>
            </a:pPr>
            <a:r>
              <a:rPr lang="tr-TR" sz="1300" dirty="0">
                <a:latin typeface="Arial" charset="0"/>
                <a:ea typeface="Arial Unicode MS" pitchFamily="34" charset="-128"/>
                <a:cs typeface="Arial Unicode MS" pitchFamily="34" charset="-128"/>
              </a:rPr>
              <a:t>APS Fabrikası ve Yönetim Binası - Merzifon – APS Tekstil </a:t>
            </a:r>
            <a:r>
              <a:rPr lang="tr-TR" sz="1300" dirty="0" smtClean="0">
                <a:latin typeface="Arial" charset="0"/>
                <a:ea typeface="Arial Unicode MS" pitchFamily="34" charset="-128"/>
                <a:cs typeface="Arial Unicode MS" pitchFamily="34" charset="-128"/>
              </a:rPr>
              <a:t>A.Ş.</a:t>
            </a:r>
            <a:endParaRPr lang="tr-TR" sz="1300" dirty="0">
              <a:latin typeface="Arial" charset="0"/>
              <a:ea typeface="Arial Unicode MS" pitchFamily="34" charset="-128"/>
              <a:cs typeface="Arial Unicode MS" pitchFamily="34" charset="-128"/>
            </a:endParaRPr>
          </a:p>
          <a:p>
            <a:pPr eaLnBrk="1" hangingPunct="1">
              <a:lnSpc>
                <a:spcPct val="140000"/>
              </a:lnSpc>
              <a:buFont typeface="Wingdings" pitchFamily="2" charset="2"/>
              <a:buBlip>
                <a:blip r:embed="rId2"/>
              </a:buBlip>
            </a:pPr>
            <a:r>
              <a:rPr lang="tr-TR" sz="1300" dirty="0">
                <a:latin typeface="Arial" charset="0"/>
                <a:ea typeface="Arial Unicode MS" pitchFamily="34" charset="-128"/>
                <a:cs typeface="Arial Unicode MS" pitchFamily="34" charset="-128"/>
              </a:rPr>
              <a:t>Kültür Evi, Müze ve Sergi Sarayı Çelik İnşaatı – Salekhard, Rusya – YAMATA</a:t>
            </a:r>
          </a:p>
          <a:p>
            <a:pPr eaLnBrk="1" hangingPunct="1">
              <a:lnSpc>
                <a:spcPct val="140000"/>
              </a:lnSpc>
              <a:buFont typeface="Wingdings" pitchFamily="2" charset="2"/>
              <a:buBlip>
                <a:blip r:embed="rId2"/>
              </a:buBlip>
            </a:pPr>
            <a:r>
              <a:rPr lang="tr-TR" sz="1300" dirty="0">
                <a:latin typeface="Arial" charset="0"/>
                <a:ea typeface="Arial Unicode MS" pitchFamily="34" charset="-128"/>
                <a:cs typeface="Arial Unicode MS" pitchFamily="34" charset="-128"/>
              </a:rPr>
              <a:t>Vernedskova Ramstore Çelik Çatı ve Cephe Kaplamaları – Moskova, Rusya - ENKA</a:t>
            </a:r>
          </a:p>
        </p:txBody>
      </p:sp>
      <p:pic>
        <p:nvPicPr>
          <p:cNvPr id="3074" name="Picture 2" descr="C:\Users\USER\AppData\Local\Microsoft\Windows\Temporary Internet Files\Content.IE5\4D1WUEPN\MP900399496[1]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47710" y="356236"/>
            <a:ext cx="2123017" cy="1369060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540228" y="9486564"/>
            <a:ext cx="4607666" cy="536099"/>
          </a:xfrm>
        </p:spPr>
        <p:txBody>
          <a:bodyPr/>
          <a:lstStyle/>
          <a:p>
            <a:pPr>
              <a:defRPr/>
            </a:pPr>
            <a:r>
              <a:rPr lang="tr-TR" dirty="0" smtClean="0"/>
              <a:t>www.arkkon.com.tr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1 Başlık"/>
          <p:cNvSpPr>
            <a:spLocks noGrp="1"/>
          </p:cNvSpPr>
          <p:nvPr>
            <p:ph type="title"/>
          </p:nvPr>
        </p:nvSpPr>
        <p:spPr>
          <a:xfrm>
            <a:off x="539750" y="356236"/>
            <a:ext cx="6930390" cy="1452880"/>
          </a:xfrm>
        </p:spPr>
        <p:txBody>
          <a:bodyPr/>
          <a:lstStyle/>
          <a:p>
            <a:pPr eaLnBrk="1" hangingPunct="1"/>
            <a:r>
              <a:rPr lang="tr-TR" sz="3600">
                <a:latin typeface="Swis721 Cn BT" pitchFamily="34" charset="0"/>
              </a:rPr>
              <a:t>    </a:t>
            </a:r>
            <a:br>
              <a:rPr lang="tr-TR" sz="3600">
                <a:latin typeface="Swis721 Cn BT" pitchFamily="34" charset="0"/>
              </a:rPr>
            </a:br>
            <a:r>
              <a:rPr lang="tr-TR" sz="3600">
                <a:latin typeface="Swis721 Cn BT" pitchFamily="34" charset="0"/>
              </a:rPr>
              <a:t>   </a:t>
            </a:r>
            <a:r>
              <a:rPr lang="tr-TR" sz="3100">
                <a:latin typeface="Swis721 Cn BT" pitchFamily="34" charset="0"/>
              </a:rPr>
              <a:t>AKASYA ACIBADEM</a:t>
            </a:r>
          </a:p>
        </p:txBody>
      </p:sp>
      <p:pic>
        <p:nvPicPr>
          <p:cNvPr id="21507" name="Resim 2" descr="C:\Users\USER\Documents\akasya\UYGULAMA\0730Fatihdenalınan\Görseller\3d\AkAsya_A_Parsel_02_1600x16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7201" y="2732882"/>
            <a:ext cx="6077585" cy="4295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12" descr="akasya-acibadem_v21z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18045" y="275910"/>
            <a:ext cx="1631844" cy="1583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9" name="4 Metin kutusu"/>
          <p:cNvSpPr txBox="1">
            <a:spLocks noChangeArrowheads="1"/>
          </p:cNvSpPr>
          <p:nvPr/>
        </p:nvSpPr>
        <p:spPr bwMode="auto">
          <a:xfrm>
            <a:off x="1111887" y="7325520"/>
            <a:ext cx="5714153" cy="1826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882" tIns="50941" rIns="101882" bIns="50941">
            <a:spAutoFit/>
          </a:bodyPr>
          <a:lstStyle/>
          <a:p>
            <a:r>
              <a:rPr lang="tr-TR" sz="1600" i="1" dirty="0">
                <a:latin typeface="Lucida Sans" pitchFamily="34" charset="0"/>
                <a:ea typeface="Arial Unicode MS" pitchFamily="34" charset="-128"/>
                <a:cs typeface="Arial Unicode MS" pitchFamily="34" charset="-128"/>
              </a:rPr>
              <a:t>SAF GYO (SİNPAŞ ve AKKÖK kuruluşu)</a:t>
            </a:r>
          </a:p>
          <a:p>
            <a:endParaRPr lang="tr-TR" sz="1600" i="1" dirty="0">
              <a:latin typeface="Lucida Sans" pitchFamily="34" charset="0"/>
              <a:ea typeface="Arial Unicode MS" pitchFamily="34" charset="-128"/>
              <a:cs typeface="Arial Unicode MS" pitchFamily="34" charset="-128"/>
            </a:endParaRPr>
          </a:p>
          <a:p>
            <a:r>
              <a:rPr lang="tr-TR" sz="1600" i="1" dirty="0">
                <a:latin typeface="Lucida Sans" pitchFamily="34" charset="0"/>
                <a:ea typeface="Arial Unicode MS" pitchFamily="34" charset="-128"/>
                <a:cs typeface="Arial Unicode MS" pitchFamily="34" charset="-128"/>
              </a:rPr>
              <a:t>KORU ve GÖL etabı  İnce </a:t>
            </a:r>
            <a:r>
              <a:rPr lang="tr-TR" sz="1600" i="1" dirty="0" smtClean="0">
                <a:latin typeface="Lucida Sans" pitchFamily="34" charset="0"/>
                <a:ea typeface="Arial Unicode MS" pitchFamily="34" charset="-128"/>
                <a:cs typeface="Arial Unicode MS" pitchFamily="34" charset="-128"/>
              </a:rPr>
              <a:t>İşler</a:t>
            </a:r>
          </a:p>
          <a:p>
            <a:endParaRPr lang="tr-TR" sz="1600" i="1" dirty="0">
              <a:latin typeface="Lucida Sans" pitchFamily="34" charset="0"/>
              <a:ea typeface="Arial Unicode MS" pitchFamily="34" charset="-128"/>
              <a:cs typeface="Arial Unicode MS" pitchFamily="34" charset="-128"/>
            </a:endParaRPr>
          </a:p>
          <a:p>
            <a:r>
              <a:rPr lang="tr-TR" sz="1600" i="1" dirty="0">
                <a:latin typeface="Lucida Sans" pitchFamily="34" charset="0"/>
                <a:ea typeface="Arial Unicode MS" pitchFamily="34" charset="-128"/>
                <a:cs typeface="Arial Unicode MS" pitchFamily="34" charset="-128"/>
              </a:rPr>
              <a:t>Mekanik ve Dekorasyon Paketleri</a:t>
            </a:r>
          </a:p>
          <a:p>
            <a:endParaRPr lang="tr-TR" sz="1600" i="1" dirty="0">
              <a:latin typeface="Lucida Sans" pitchFamily="34" charset="0"/>
              <a:ea typeface="Arial Unicode MS" pitchFamily="34" charset="-128"/>
              <a:cs typeface="Arial Unicode MS" pitchFamily="34" charset="-128"/>
            </a:endParaRPr>
          </a:p>
          <a:p>
            <a:r>
              <a:rPr lang="tr-TR" sz="1600" i="1" dirty="0">
                <a:latin typeface="Lucida Sans" pitchFamily="34" charset="0"/>
                <a:ea typeface="Arial Unicode MS" pitchFamily="34" charset="-128"/>
                <a:cs typeface="Arial Unicode MS" pitchFamily="34" charset="-128"/>
              </a:rPr>
              <a:t>2010</a:t>
            </a:r>
            <a:r>
              <a:rPr lang="tr-TR" sz="1600" i="1" dirty="0"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r-TR" sz="1600" i="1" dirty="0">
                <a:latin typeface="Lucida Sans" pitchFamily="34" charset="0"/>
                <a:ea typeface="Arial Unicode MS" pitchFamily="34" charset="-128"/>
                <a:cs typeface="Arial Unicode MS" pitchFamily="34" charset="-128"/>
              </a:rPr>
              <a:t>-</a:t>
            </a:r>
            <a:r>
              <a:rPr lang="tr-TR" sz="1600" i="1" dirty="0"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r-TR" sz="1600" i="1" dirty="0">
                <a:latin typeface="Lucida Sans" pitchFamily="34" charset="0"/>
                <a:ea typeface="Arial Unicode MS" pitchFamily="34" charset="-128"/>
                <a:cs typeface="Arial Unicode MS" pitchFamily="34" charset="-128"/>
              </a:rPr>
              <a:t>2012</a:t>
            </a:r>
            <a:endParaRPr lang="tr-TR" sz="1600" i="1" dirty="0">
              <a:latin typeface="Lucida Sans Typewriter" pitchFamily="49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01824" y="9527723"/>
            <a:ext cx="4607666" cy="536099"/>
          </a:xfrm>
        </p:spPr>
        <p:txBody>
          <a:bodyPr/>
          <a:lstStyle/>
          <a:p>
            <a:pPr>
              <a:defRPr/>
            </a:pPr>
            <a:r>
              <a:rPr lang="tr-TR" dirty="0" smtClean="0"/>
              <a:t>www.arkkon.com.tr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9" name="11 Altbilgi Yer Tutucusu"/>
          <p:cNvSpPr txBox="1">
            <a:spLocks noGrp="1"/>
          </p:cNvSpPr>
          <p:nvPr/>
        </p:nvSpPr>
        <p:spPr bwMode="auto">
          <a:xfrm>
            <a:off x="281243" y="9522301"/>
            <a:ext cx="4607666" cy="536099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01882" tIns="50941" rIns="101882" bIns="50941" anchor="ctr"/>
          <a:lstStyle/>
          <a:p>
            <a:pPr algn="r">
              <a:defRPr/>
            </a:pPr>
            <a:r>
              <a:rPr lang="tr-TR" sz="1600">
                <a:solidFill>
                  <a:schemeClr val="tx2"/>
                </a:solidFill>
                <a:latin typeface="+mn-lt"/>
              </a:rPr>
              <a:t>www.arkkon.com.tr</a:t>
            </a:r>
          </a:p>
        </p:txBody>
      </p:sp>
      <p:sp>
        <p:nvSpPr>
          <p:cNvPr id="22530" name="1 Başlık"/>
          <p:cNvSpPr>
            <a:spLocks/>
          </p:cNvSpPr>
          <p:nvPr/>
        </p:nvSpPr>
        <p:spPr bwMode="auto">
          <a:xfrm>
            <a:off x="539750" y="356236"/>
            <a:ext cx="6930390" cy="1452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882" tIns="50941" rIns="101882" bIns="50941" anchor="ctr"/>
          <a:lstStyle/>
          <a:p>
            <a:r>
              <a:rPr lang="tr-TR" sz="3600">
                <a:solidFill>
                  <a:schemeClr val="tx2"/>
                </a:solidFill>
                <a:latin typeface="Swis721 Cn BT" pitchFamily="34" charset="0"/>
              </a:rPr>
              <a:t>    </a:t>
            </a:r>
          </a:p>
          <a:p>
            <a:r>
              <a:rPr lang="tr-TR" sz="3600">
                <a:solidFill>
                  <a:schemeClr val="tx2"/>
                </a:solidFill>
                <a:latin typeface="Swis721 Cn BT" pitchFamily="34" charset="0"/>
              </a:rPr>
              <a:t>   </a:t>
            </a:r>
            <a:r>
              <a:rPr lang="tr-TR" sz="3100">
                <a:solidFill>
                  <a:schemeClr val="tx2"/>
                </a:solidFill>
                <a:latin typeface="Swis721 Cn BT" pitchFamily="34" charset="0"/>
              </a:rPr>
              <a:t>AKASYA ACIBADEM</a:t>
            </a:r>
          </a:p>
        </p:txBody>
      </p:sp>
      <p:pic>
        <p:nvPicPr>
          <p:cNvPr id="22531" name="Picture 11" descr="akasya-acibadem_v21z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18045" y="275910"/>
            <a:ext cx="1631844" cy="1583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3 İçerik Yer Tutucusu" descr="IMG_8653.JPG"/>
          <p:cNvPicPr>
            <a:picLocks/>
          </p:cNvPicPr>
          <p:nvPr/>
        </p:nvPicPr>
        <p:blipFill>
          <a:blip r:embed="rId3"/>
          <a:srcRect t="653"/>
          <a:stretch>
            <a:fillRect/>
          </a:stretch>
        </p:blipFill>
        <p:spPr bwMode="auto">
          <a:xfrm>
            <a:off x="4102225" y="2950289"/>
            <a:ext cx="3519618" cy="2629854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>
            <a:outerShdw sx="102000" sy="102000" algn="ctr" rotWithShape="0">
              <a:srgbClr val="000000">
                <a:alpha val="39999"/>
              </a:srgbClr>
            </a:outerShdw>
          </a:effectLst>
        </p:spPr>
      </p:pic>
      <p:pic>
        <p:nvPicPr>
          <p:cNvPr id="5" name="4 Resim" descr="IMG_8656.JPG"/>
          <p:cNvPicPr>
            <a:picLocks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6048" y="5677272"/>
            <a:ext cx="3604957" cy="262810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>
            <a:outerShdw sx="102000" sy="102000" algn="ctr" rotWithShape="0">
              <a:srgbClr val="000000">
                <a:alpha val="39999"/>
              </a:srgbClr>
            </a:outerShdw>
          </a:effectLst>
        </p:spPr>
      </p:pic>
      <p:pic>
        <p:nvPicPr>
          <p:cNvPr id="22534" name="5 Resim" descr="IMG_8697.JPG"/>
          <p:cNvPicPr>
            <a:picLocks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2258" y="2436912"/>
            <a:ext cx="3649285" cy="262985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2535" name="9 Resim" descr="IMG_8094.JPG"/>
          <p:cNvPicPr>
            <a:picLocks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102225" y="6181328"/>
            <a:ext cx="3573020" cy="262810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İçerik Yer Tutucusu" descr="Akasya Acıbadem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192850" y="2336484"/>
            <a:ext cx="5329132" cy="6890704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3555" name="1 Başlık"/>
          <p:cNvSpPr>
            <a:spLocks/>
          </p:cNvSpPr>
          <p:nvPr/>
        </p:nvSpPr>
        <p:spPr bwMode="auto">
          <a:xfrm>
            <a:off x="539750" y="356236"/>
            <a:ext cx="6930390" cy="1452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882" tIns="50941" rIns="101882" bIns="50941" anchor="ctr"/>
          <a:lstStyle/>
          <a:p>
            <a:r>
              <a:rPr lang="tr-TR" sz="3600">
                <a:solidFill>
                  <a:schemeClr val="tx2"/>
                </a:solidFill>
                <a:latin typeface="Swis721 Cn BT" pitchFamily="34" charset="0"/>
              </a:rPr>
              <a:t>    </a:t>
            </a:r>
          </a:p>
          <a:p>
            <a:r>
              <a:rPr lang="tr-TR" sz="3600">
                <a:solidFill>
                  <a:schemeClr val="tx2"/>
                </a:solidFill>
                <a:latin typeface="Swis721 Cn BT" pitchFamily="34" charset="0"/>
              </a:rPr>
              <a:t>   </a:t>
            </a:r>
            <a:r>
              <a:rPr lang="tr-TR" sz="3100">
                <a:solidFill>
                  <a:schemeClr val="tx2"/>
                </a:solidFill>
                <a:latin typeface="Swis721 Cn BT" pitchFamily="34" charset="0"/>
              </a:rPr>
              <a:t>AKASYA ACIBADEM</a:t>
            </a:r>
          </a:p>
        </p:txBody>
      </p:sp>
      <p:pic>
        <p:nvPicPr>
          <p:cNvPr id="23556" name="Picture 7" descr="akasya-acibadem_v21z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37082" y="275910"/>
            <a:ext cx="1631845" cy="1583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31427" y="9511518"/>
            <a:ext cx="4607666" cy="536099"/>
          </a:xfrm>
        </p:spPr>
        <p:txBody>
          <a:bodyPr/>
          <a:lstStyle/>
          <a:p>
            <a:pPr>
              <a:defRPr/>
            </a:pPr>
            <a:r>
              <a:rPr lang="tr-TR" dirty="0" smtClean="0"/>
              <a:t>www.arkkon.com.tr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1 Başlık"/>
          <p:cNvSpPr>
            <a:spLocks noGrp="1"/>
          </p:cNvSpPr>
          <p:nvPr>
            <p:ph type="title"/>
          </p:nvPr>
        </p:nvSpPr>
        <p:spPr>
          <a:xfrm>
            <a:off x="539750" y="356236"/>
            <a:ext cx="6930390" cy="1452880"/>
          </a:xfrm>
        </p:spPr>
        <p:txBody>
          <a:bodyPr/>
          <a:lstStyle/>
          <a:p>
            <a:pPr eaLnBrk="1" hangingPunct="1"/>
            <a:r>
              <a:rPr lang="tr-TR" sz="3600" dirty="0">
                <a:latin typeface="Swis721 Cn BT" pitchFamily="34" charset="0"/>
              </a:rPr>
              <a:t>     </a:t>
            </a:r>
            <a:r>
              <a:rPr lang="tr-TR" sz="3100" dirty="0" smtClean="0">
                <a:latin typeface="Swis721 Cn BT" pitchFamily="34" charset="0"/>
              </a:rPr>
              <a:t>AQUACITY</a:t>
            </a:r>
            <a:r>
              <a:rPr lang="en-US" sz="3100" dirty="0" smtClean="0">
                <a:latin typeface="Swis721 Cn BT" pitchFamily="34" charset="0"/>
              </a:rPr>
              <a:t> </a:t>
            </a:r>
            <a:r>
              <a:rPr lang="en-US" sz="3100" dirty="0">
                <a:latin typeface="Swis721 Cn BT" pitchFamily="34" charset="0"/>
              </a:rPr>
              <a:t>2010</a:t>
            </a:r>
            <a:endParaRPr lang="tr-TR" sz="3100" dirty="0">
              <a:latin typeface="Swis721 Cn BT" pitchFamily="34" charset="0"/>
            </a:endParaRPr>
          </a:p>
        </p:txBody>
      </p:sp>
      <p:pic>
        <p:nvPicPr>
          <p:cNvPr id="5" name="4 Resim" descr="37985.jpg"/>
          <p:cNvPicPr>
            <a:picLocks noChangeAspect="1"/>
          </p:cNvPicPr>
          <p:nvPr/>
        </p:nvPicPr>
        <p:blipFill>
          <a:blip r:embed="rId2"/>
          <a:srcRect t="7948"/>
          <a:stretch>
            <a:fillRect/>
          </a:stretch>
        </p:blipFill>
        <p:spPr>
          <a:xfrm>
            <a:off x="867200" y="2336484"/>
            <a:ext cx="6160347" cy="550418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" name="Picture 6" descr="sinpas-aquacity_ds2ak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47711" y="275910"/>
            <a:ext cx="1631845" cy="1583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1" name="4 Metin kutusu"/>
          <p:cNvSpPr txBox="1">
            <a:spLocks noChangeArrowheads="1"/>
          </p:cNvSpPr>
          <p:nvPr/>
        </p:nvSpPr>
        <p:spPr bwMode="auto">
          <a:xfrm>
            <a:off x="1111887" y="8118319"/>
            <a:ext cx="5714153" cy="841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882" tIns="50941" rIns="101882" bIns="50941">
            <a:spAutoFit/>
          </a:bodyPr>
          <a:lstStyle/>
          <a:p>
            <a:r>
              <a:rPr lang="tr-TR" sz="1600" i="1"/>
              <a:t>SİNPAŞ</a:t>
            </a:r>
            <a:r>
              <a:rPr lang="tr-TR" sz="1600"/>
              <a:t> </a:t>
            </a:r>
            <a:r>
              <a:rPr lang="tr-TR" sz="1600" i="1">
                <a:latin typeface="Lucida Sans" pitchFamily="34" charset="0"/>
                <a:ea typeface="Arial Unicode MS" pitchFamily="34" charset="-128"/>
                <a:cs typeface="Arial Unicode MS" pitchFamily="34" charset="-128"/>
              </a:rPr>
              <a:t>GYO </a:t>
            </a:r>
          </a:p>
          <a:p>
            <a:endParaRPr lang="tr-TR" sz="1600" i="1">
              <a:latin typeface="Lucida Sans" pitchFamily="34" charset="0"/>
              <a:ea typeface="Arial Unicode MS" pitchFamily="34" charset="-128"/>
              <a:cs typeface="Arial Unicode MS" pitchFamily="34" charset="-128"/>
            </a:endParaRPr>
          </a:p>
          <a:p>
            <a:r>
              <a:rPr lang="tr-TR" sz="1600" i="1">
                <a:latin typeface="Lucida Sans" pitchFamily="34" charset="0"/>
                <a:ea typeface="Arial Unicode MS" pitchFamily="34" charset="-128"/>
                <a:cs typeface="Arial Unicode MS" pitchFamily="34" charset="-128"/>
              </a:rPr>
              <a:t>İnce İşler</a:t>
            </a:r>
            <a:r>
              <a:rPr lang="tr-TR" sz="1600" i="1"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tr-TR" sz="1600" i="1">
                <a:latin typeface="Lucida Sans" pitchFamily="34" charset="0"/>
                <a:ea typeface="Arial Unicode MS" pitchFamily="34" charset="-128"/>
                <a:cs typeface="Arial Unicode MS" pitchFamily="34" charset="-128"/>
              </a:rPr>
              <a:t>2010</a:t>
            </a:r>
            <a:r>
              <a:rPr lang="tr-TR" sz="1600" i="1"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r-TR" sz="1600" i="1">
                <a:latin typeface="Lucida Sans" pitchFamily="34" charset="0"/>
                <a:ea typeface="Arial Unicode MS" pitchFamily="34" charset="-128"/>
                <a:cs typeface="Arial Unicode MS" pitchFamily="34" charset="-128"/>
              </a:rPr>
              <a:t>-</a:t>
            </a:r>
            <a:r>
              <a:rPr lang="tr-TR" sz="1600" i="1"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tr-TR" sz="1600" i="1">
                <a:latin typeface="Lucida Sans" pitchFamily="34" charset="0"/>
                <a:ea typeface="Arial Unicode MS" pitchFamily="34" charset="-128"/>
                <a:cs typeface="Arial Unicode MS" pitchFamily="34" charset="-128"/>
              </a:rPr>
              <a:t>2012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01824" y="9522301"/>
            <a:ext cx="4607666" cy="536099"/>
          </a:xfrm>
        </p:spPr>
        <p:txBody>
          <a:bodyPr/>
          <a:lstStyle/>
          <a:p>
            <a:pPr>
              <a:defRPr/>
            </a:pPr>
            <a:r>
              <a:rPr lang="tr-TR" smtClean="0"/>
              <a:t>www.arkkon.com.tr</a:t>
            </a: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İçerik Yer Tutucusu" descr="003.JPG"/>
          <p:cNvPicPr>
            <a:picLocks noGrp="1"/>
          </p:cNvPicPr>
          <p:nvPr>
            <p:ph sz="quarter" idx="1"/>
          </p:nvPr>
        </p:nvPicPr>
        <p:blipFill>
          <a:blip r:embed="rId2"/>
          <a:srcRect r="6250"/>
          <a:stretch>
            <a:fillRect/>
          </a:stretch>
        </p:blipFill>
        <p:spPr>
          <a:xfrm>
            <a:off x="214104" y="2415064"/>
            <a:ext cx="4487122" cy="6653214"/>
          </a:xfrm>
          <a:effectLst>
            <a:outerShdw sx="102000" sy="102000" algn="ctr" rotWithShape="0">
              <a:srgbClr val="000000">
                <a:alpha val="39998"/>
              </a:srgbClr>
            </a:outerShdw>
          </a:effectLst>
        </p:spPr>
      </p:pic>
      <p:pic>
        <p:nvPicPr>
          <p:cNvPr id="5" name="4 Resim" descr="027.JPG"/>
          <p:cNvPicPr>
            <a:picLocks noChangeAspect="1"/>
          </p:cNvPicPr>
          <p:nvPr/>
        </p:nvPicPr>
        <p:blipFill>
          <a:blip r:embed="rId3"/>
          <a:srcRect l="36963"/>
          <a:stretch>
            <a:fillRect/>
          </a:stretch>
        </p:blipFill>
        <p:spPr>
          <a:xfrm>
            <a:off x="4947711" y="2495392"/>
            <a:ext cx="2605193" cy="301053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" name="5 Resim" descr="A1 BLOK.JPG"/>
          <p:cNvPicPr>
            <a:picLocks/>
          </p:cNvPicPr>
          <p:nvPr/>
        </p:nvPicPr>
        <p:blipFill>
          <a:blip r:embed="rId4"/>
          <a:srcRect l="6940" r="30193"/>
          <a:stretch>
            <a:fillRect/>
          </a:stretch>
        </p:blipFill>
        <p:spPr bwMode="auto">
          <a:xfrm>
            <a:off x="4947711" y="5900583"/>
            <a:ext cx="2623185" cy="3089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sx="102000" sy="102000" algn="ctr" rotWithShape="0">
              <a:srgbClr val="000000">
                <a:alpha val="39999"/>
              </a:srgbClr>
            </a:outerShdw>
          </a:effectLst>
        </p:spPr>
      </p:pic>
      <p:sp>
        <p:nvSpPr>
          <p:cNvPr id="2" name="1 Başlık"/>
          <p:cNvSpPr>
            <a:spLocks/>
          </p:cNvSpPr>
          <p:nvPr/>
        </p:nvSpPr>
        <p:spPr bwMode="auto">
          <a:xfrm>
            <a:off x="539750" y="356236"/>
            <a:ext cx="6930390" cy="1452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882" tIns="50941" rIns="101882" bIns="50941" anchor="ctr"/>
          <a:lstStyle/>
          <a:p>
            <a:r>
              <a:rPr lang="tr-TR" sz="3600" dirty="0">
                <a:solidFill>
                  <a:schemeClr val="tx2"/>
                </a:solidFill>
                <a:latin typeface="Swis721 Cn BT" pitchFamily="34" charset="0"/>
              </a:rPr>
              <a:t>     </a:t>
            </a:r>
            <a:r>
              <a:rPr lang="tr-TR" sz="3100" dirty="0" smtClean="0">
                <a:solidFill>
                  <a:schemeClr val="tx2"/>
                </a:solidFill>
                <a:latin typeface="Swis721 Cn BT" pitchFamily="34" charset="0"/>
              </a:rPr>
              <a:t>AQUACITY</a:t>
            </a:r>
            <a:r>
              <a:rPr lang="en-US" sz="3100" dirty="0" smtClean="0">
                <a:solidFill>
                  <a:schemeClr val="tx2"/>
                </a:solidFill>
                <a:latin typeface="Swis721 Cn BT" pitchFamily="34" charset="0"/>
              </a:rPr>
              <a:t> </a:t>
            </a:r>
            <a:r>
              <a:rPr lang="en-US" sz="3100" dirty="0">
                <a:solidFill>
                  <a:schemeClr val="tx2"/>
                </a:solidFill>
                <a:latin typeface="Swis721 Cn BT" pitchFamily="34" charset="0"/>
              </a:rPr>
              <a:t>2010</a:t>
            </a:r>
            <a:endParaRPr lang="tr-TR" sz="3100" dirty="0">
              <a:solidFill>
                <a:schemeClr val="tx2"/>
              </a:solidFill>
              <a:latin typeface="Swis721 Cn BT" pitchFamily="34" charset="0"/>
            </a:endParaRPr>
          </a:p>
        </p:txBody>
      </p:sp>
      <p:pic>
        <p:nvPicPr>
          <p:cNvPr id="25606" name="Picture 8" descr="sinpas-aquacity_ds2ak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47711" y="275910"/>
            <a:ext cx="1631845" cy="1583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539750" y="9504698"/>
            <a:ext cx="4607666" cy="536099"/>
          </a:xfrm>
        </p:spPr>
        <p:txBody>
          <a:bodyPr/>
          <a:lstStyle/>
          <a:p>
            <a:pPr>
              <a:defRPr/>
            </a:pPr>
            <a:r>
              <a:rPr lang="tr-TR" dirty="0" smtClean="0"/>
              <a:t>www.arkkon.com.tr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4 İçerik Yer Tutucusu" descr="1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211850" y="7088029"/>
            <a:ext cx="3143144" cy="2011680"/>
          </a:xfrm>
        </p:spPr>
      </p:pic>
      <p:sp>
        <p:nvSpPr>
          <p:cNvPr id="55299" name="1 Başlık"/>
          <p:cNvSpPr txBox="1">
            <a:spLocks/>
          </p:cNvSpPr>
          <p:nvPr/>
        </p:nvSpPr>
        <p:spPr bwMode="auto">
          <a:xfrm>
            <a:off x="539750" y="356236"/>
            <a:ext cx="6930390" cy="1452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882" tIns="50941" rIns="101882" bIns="50941" anchor="ctr"/>
          <a:lstStyle/>
          <a:p>
            <a:r>
              <a:rPr lang="tr-TR" sz="4900" b="1">
                <a:solidFill>
                  <a:schemeClr val="tx2"/>
                </a:solidFill>
                <a:cs typeface="Tahoma" pitchFamily="34" charset="0"/>
              </a:rPr>
              <a:t>   </a:t>
            </a:r>
            <a:r>
              <a:rPr lang="tr-TR" sz="4900" b="1">
                <a:solidFill>
                  <a:schemeClr val="tx2"/>
                </a:solidFill>
                <a:latin typeface="Bradley Hand ITC" pitchFamily="66" charset="0"/>
                <a:cs typeface="Tahoma" pitchFamily="34" charset="0"/>
              </a:rPr>
              <a:t>Tasarım</a:t>
            </a:r>
          </a:p>
        </p:txBody>
      </p:sp>
      <p:pic>
        <p:nvPicPr>
          <p:cNvPr id="55300" name="5 Resim" descr="3 (3)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8789" y="4791712"/>
            <a:ext cx="3119755" cy="1980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1" name="9 Resim" descr="5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11850" y="4791712"/>
            <a:ext cx="3153939" cy="1980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2" name="10 Resim" descr="6 (2)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8789" y="7088029"/>
            <a:ext cx="3141345" cy="2032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3" name="11 Resim" descr="6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0170" y="2495394"/>
            <a:ext cx="3060383" cy="1978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4" name="12 Resim" descr="IMG_0737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11851" y="2495394"/>
            <a:ext cx="3060382" cy="1978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5" name="Picture 2" descr="C:\Users\USER\AppData\Local\Microsoft\Windows\Temporary Internet Files\Content.IE5\3LUEYV8P\MC900322406[1].wm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354320" y="0"/>
            <a:ext cx="1723602" cy="1781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2 İçerik Yer Tutucusu"/>
          <p:cNvSpPr>
            <a:spLocks noGrp="1"/>
          </p:cNvSpPr>
          <p:nvPr>
            <p:ph sz="quarter" idx="4294967295"/>
          </p:nvPr>
        </p:nvSpPr>
        <p:spPr>
          <a:xfrm>
            <a:off x="539750" y="2336482"/>
            <a:ext cx="6930390" cy="622111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>
              <a:buFont typeface="Wingdings" pitchFamily="2" charset="2"/>
              <a:buNone/>
            </a:pPr>
            <a:r>
              <a:rPr lang="tr-TR" sz="1300" dirty="0">
                <a:latin typeface="Arial" charset="0"/>
              </a:rPr>
              <a:t>	</a:t>
            </a:r>
          </a:p>
          <a:p>
            <a:pPr>
              <a:buFont typeface="Wingdings" pitchFamily="2" charset="2"/>
              <a:buNone/>
            </a:pPr>
            <a:r>
              <a:rPr lang="tr-TR" sz="1300" dirty="0">
                <a:latin typeface="Arial" charset="0"/>
              </a:rPr>
              <a:t>	</a:t>
            </a:r>
            <a:r>
              <a:rPr lang="tr-TR" sz="1600" b="1" i="1" dirty="0">
                <a:latin typeface="Arial" charset="0"/>
              </a:rPr>
              <a:t>Biz ARKKON’ uz...  Bizim gücümüz ve farkımız :</a:t>
            </a:r>
          </a:p>
          <a:p>
            <a:pPr>
              <a:buFont typeface="Wingdings" pitchFamily="2" charset="2"/>
              <a:buNone/>
            </a:pPr>
            <a:endParaRPr lang="tr-TR" sz="1600" b="1" i="1" dirty="0">
              <a:latin typeface="Arial" charset="0"/>
            </a:endParaRPr>
          </a:p>
          <a:p>
            <a:pPr>
              <a:buFont typeface="Wingdings" pitchFamily="2" charset="2"/>
              <a:buNone/>
            </a:pPr>
            <a:r>
              <a:rPr lang="tr-TR" sz="1600" b="1" i="1" dirty="0">
                <a:latin typeface="Arial" charset="0"/>
              </a:rPr>
              <a:t>	Şirket çekirdek kadromuzun ülkemiz ve dünyanın en seçkin eğitim kurumlarından edinmiş olduğu lisans ve lisansüstü akademik geçmişinden geliyor...</a:t>
            </a:r>
          </a:p>
          <a:p>
            <a:pPr>
              <a:buFont typeface="Wingdings" pitchFamily="2" charset="2"/>
              <a:buNone/>
            </a:pPr>
            <a:r>
              <a:rPr lang="tr-TR" sz="1600" b="1" i="1" dirty="0">
                <a:latin typeface="Arial" charset="0"/>
              </a:rPr>
              <a:t>	Ülkemiz koşullarını gayet iyi bilen ve aynı zamanda dünya insanı bakış açısına sahip formasyonumuzdan geliyor...</a:t>
            </a:r>
          </a:p>
          <a:p>
            <a:pPr>
              <a:buFont typeface="Wingdings" pitchFamily="2" charset="2"/>
              <a:buNone/>
            </a:pPr>
            <a:r>
              <a:rPr lang="tr-TR" sz="1600" b="1" i="1" dirty="0">
                <a:latin typeface="Arial" charset="0"/>
              </a:rPr>
              <a:t>	Geniş ufkumuzdan, araştırmacı kişiliğimizden geliyor...</a:t>
            </a:r>
          </a:p>
          <a:p>
            <a:pPr>
              <a:buFont typeface="Wingdings" pitchFamily="2" charset="2"/>
              <a:buNone/>
            </a:pPr>
            <a:r>
              <a:rPr lang="tr-TR" sz="1600" b="1" i="1" dirty="0">
                <a:latin typeface="Arial" charset="0"/>
              </a:rPr>
              <a:t>	Sadece yakın çevremiz ile sınırlı değil, uluslararası işlerdeki 20 yılı aşkın tecrübemizden geliyor...</a:t>
            </a:r>
          </a:p>
          <a:p>
            <a:pPr>
              <a:buFont typeface="Wingdings" pitchFamily="2" charset="2"/>
              <a:buNone/>
            </a:pPr>
            <a:r>
              <a:rPr lang="tr-TR" sz="1600" b="1" i="1" dirty="0">
                <a:latin typeface="Arial" charset="0"/>
              </a:rPr>
              <a:t>	Dünyada kabul görmüş üniversal standartlarda iş yapa yapa yoğrulmuş olmamızdan geliyor...</a:t>
            </a:r>
          </a:p>
          <a:p>
            <a:pPr>
              <a:buFont typeface="Wingdings" pitchFamily="2" charset="2"/>
              <a:buNone/>
            </a:pPr>
            <a:r>
              <a:rPr lang="tr-TR" sz="1600" b="1" i="1" dirty="0">
                <a:latin typeface="Arial" charset="0"/>
              </a:rPr>
              <a:t>	Sektörümüzün önemli firma ve şahısları ile artarak devam eden işbirliğimizden geliyor...</a:t>
            </a:r>
          </a:p>
          <a:p>
            <a:pPr>
              <a:buFont typeface="Wingdings" pitchFamily="2" charset="2"/>
              <a:buNone/>
            </a:pPr>
            <a:r>
              <a:rPr lang="tr-TR" sz="1600" b="1" i="1" dirty="0">
                <a:latin typeface="Arial" charset="0"/>
              </a:rPr>
              <a:t>	En modern teknolojileri takip etme ve ülkemizde öncü olarak uygulama hevesimizden geliyor...</a:t>
            </a:r>
          </a:p>
          <a:p>
            <a:pPr>
              <a:buFont typeface="Wingdings" pitchFamily="2" charset="2"/>
              <a:buNone/>
            </a:pPr>
            <a:r>
              <a:rPr lang="tr-TR" sz="1600" b="1" i="1" dirty="0">
                <a:latin typeface="Arial" charset="0"/>
              </a:rPr>
              <a:t>	Hep farklı, hep önde olmak iddiamızdan geliyor...</a:t>
            </a:r>
          </a:p>
          <a:p>
            <a:pPr>
              <a:buFont typeface="Wingdings" pitchFamily="2" charset="2"/>
              <a:buNone/>
            </a:pPr>
            <a:r>
              <a:rPr lang="tr-TR" sz="1600" b="1" i="1" dirty="0">
                <a:latin typeface="Arial" charset="0"/>
              </a:rPr>
              <a:t>	Daima olumlu anılmak ve kalıcı olmak hedefimizden geliyor...</a:t>
            </a:r>
          </a:p>
          <a:p>
            <a:pPr>
              <a:buFont typeface="Wingdings" pitchFamily="2" charset="2"/>
              <a:buNone/>
            </a:pPr>
            <a:r>
              <a:rPr lang="tr-TR" sz="1600" b="1" i="1" dirty="0">
                <a:latin typeface="Arial" charset="0"/>
              </a:rPr>
              <a:t>	Biz ARKKON’ uz...</a:t>
            </a:r>
          </a:p>
          <a:p>
            <a:endParaRPr lang="tr-TR" sz="1600" b="1" i="1" dirty="0">
              <a:latin typeface="Arial" charset="0"/>
            </a:endParaRPr>
          </a:p>
          <a:p>
            <a:pPr>
              <a:buFont typeface="Wingdings" pitchFamily="2" charset="2"/>
              <a:buNone/>
            </a:pPr>
            <a:r>
              <a:rPr lang="tr-TR" sz="1600" b="1" i="1" dirty="0">
                <a:latin typeface="Arial" charset="0"/>
              </a:rPr>
              <a:t>	</a:t>
            </a:r>
            <a:endParaRPr lang="tr-TR" sz="1800" b="1" i="1" dirty="0">
              <a:solidFill>
                <a:srgbClr val="800000"/>
              </a:solidFill>
              <a:latin typeface="Swis721 Ex BT" pitchFamily="34" charset="0"/>
            </a:endParaRPr>
          </a:p>
        </p:txBody>
      </p:sp>
      <p:pic>
        <p:nvPicPr>
          <p:cNvPr id="2050" name="Picture 2" descr="C:\Users\USER\AppData\Local\Microsoft\Windows\Temporary Internet Files\Content.IE5\3LUEYV8P\MP900422529[1]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7825" y="275910"/>
            <a:ext cx="1036320" cy="1505268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17412" name="4 Altbilgi Yer Tutucusu"/>
          <p:cNvSpPr txBox="1">
            <a:spLocks noGrp="1"/>
          </p:cNvSpPr>
          <p:nvPr/>
        </p:nvSpPr>
        <p:spPr bwMode="auto">
          <a:xfrm>
            <a:off x="214101" y="9522301"/>
            <a:ext cx="4607665" cy="536099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01882" tIns="50941" rIns="101882" bIns="50941" anchor="ctr"/>
          <a:lstStyle/>
          <a:p>
            <a:pPr algn="r">
              <a:defRPr/>
            </a:pPr>
            <a:r>
              <a:rPr lang="tr-TR" sz="1600" dirty="0">
                <a:solidFill>
                  <a:schemeClr val="tx2"/>
                </a:solidFill>
                <a:latin typeface="+mn-lt"/>
              </a:rPr>
              <a:t>www.arkkon.com.tr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95985" y="8773616"/>
            <a:ext cx="6338936" cy="52322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None/>
            </a:pPr>
            <a:r>
              <a:rPr lang="tr-TR" sz="1800" b="1" i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Swis721 Ex BT" pitchFamily="34" charset="0"/>
              </a:rPr>
              <a:t>Gelin, mutluluğunuzu beraber inşa edelim</a:t>
            </a:r>
            <a:r>
              <a:rPr lang="tr-TR" sz="2800" b="1" i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Swis721 Ex BT" pitchFamily="34" charset="0"/>
              </a:rPr>
              <a:t>...</a:t>
            </a:r>
            <a:endParaRPr lang="tr-TR" sz="2800" b="1" i="1" dirty="0">
              <a:solidFill>
                <a:srgbClr val="C00000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latin typeface="Swis721 Ex BT" pitchFamily="34" charset="0"/>
            </a:endParaRPr>
          </a:p>
        </p:txBody>
      </p:sp>
      <p:pic>
        <p:nvPicPr>
          <p:cNvPr id="11" name="Picture 2" descr="C:\Users\fatih\Desktop\ARKKON\Arkkon Kurumsal Logo\Arkkon Ante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4146" y="423110"/>
            <a:ext cx="5930954" cy="1210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5" name="5 Resim" descr="Adsız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78088" y="7981530"/>
            <a:ext cx="1705610" cy="901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Metin kutusu"/>
          <p:cNvSpPr txBox="1"/>
          <p:nvPr/>
        </p:nvSpPr>
        <p:spPr>
          <a:xfrm>
            <a:off x="2335628" y="8989641"/>
            <a:ext cx="3345972" cy="790173"/>
          </a:xfrm>
          <a:prstGeom prst="rect">
            <a:avLst/>
          </a:prstGeom>
          <a:noFill/>
        </p:spPr>
        <p:txBody>
          <a:bodyPr lIns="101882" tIns="50941" rIns="101882" bIns="50941">
            <a:prstTxWarp prst="textFadeUp">
              <a:avLst/>
            </a:prstTxWarp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1300">
                <a:latin typeface="Arial" pitchFamily="34" charset="0"/>
                <a:cs typeface="Arial" pitchFamily="34" charset="0"/>
              </a:rPr>
              <a:t>Facebook/Arkkon Yapı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1300">
                <a:latin typeface="Arial" pitchFamily="34" charset="0"/>
                <a:cs typeface="Arial" pitchFamily="34" charset="0"/>
              </a:rPr>
              <a:t>Web : www.arkkon.com.tr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1300">
                <a:latin typeface="Arial" pitchFamily="34" charset="0"/>
                <a:cs typeface="Arial" pitchFamily="34" charset="0"/>
              </a:rPr>
              <a:t>Mail: info@arkkon.com.tr</a:t>
            </a:r>
          </a:p>
        </p:txBody>
      </p:sp>
      <p:pic>
        <p:nvPicPr>
          <p:cNvPr id="10" name="9 İçerik Yer Tutucusu" descr="Tabela son ARKKON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890222" y="2656430"/>
            <a:ext cx="5977732" cy="3800479"/>
          </a:xfrm>
          <a:effectLst>
            <a:reflection blurRad="6350" stA="50000" endA="300" endPos="55500" dist="1016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talama">
  <a:themeElements>
    <a:clrScheme name="Ortalama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Ortalama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rtalama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rtalama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1478</TotalTime>
  <Words>420</Words>
  <Application>Microsoft Office PowerPoint</Application>
  <PresentationFormat>Custom</PresentationFormat>
  <Paragraphs>78</Paragraphs>
  <Slides>12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Ortalama</vt:lpstr>
      <vt:lpstr>PowerPoint Presentation</vt:lpstr>
      <vt:lpstr>PowerPoint Presentation</vt:lpstr>
      <vt:lpstr>   FAALİYET ALANLARIMIZ : </vt:lpstr>
      <vt:lpstr>   İNŞAAT ve TAAHHÜT </vt:lpstr>
      <vt:lpstr>        AKASYA ACIBADEM</vt:lpstr>
      <vt:lpstr>PowerPoint Presentation</vt:lpstr>
      <vt:lpstr>PowerPoint Presentation</vt:lpstr>
      <vt:lpstr>     AQUACITY 2010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USER</dc:creator>
  <cp:lastModifiedBy>Fatih AKSIN</cp:lastModifiedBy>
  <cp:revision>138</cp:revision>
  <cp:lastPrinted>2012-04-11T09:30:47Z</cp:lastPrinted>
  <dcterms:created xsi:type="dcterms:W3CDTF">2012-03-15T15:38:08Z</dcterms:created>
  <dcterms:modified xsi:type="dcterms:W3CDTF">2013-01-15T13:33:20Z</dcterms:modified>
</cp:coreProperties>
</file>