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71" r:id="rId12"/>
    <p:sldId id="268" r:id="rId13"/>
    <p:sldId id="272" r:id="rId14"/>
    <p:sldId id="267" r:id="rId15"/>
    <p:sldId id="273" r:id="rId16"/>
    <p:sldId id="274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144" y="1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DEBD1-BF9C-4B43-B6DD-7FF2B9B1EB59}" type="datetimeFigureOut">
              <a:rPr lang="en-US" smtClean="0"/>
              <a:t>4/04/14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63B3-5DC1-704D-B3BD-915413E5B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25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DEBD1-BF9C-4B43-B6DD-7FF2B9B1EB59}" type="datetimeFigureOut">
              <a:rPr lang="en-US" smtClean="0"/>
              <a:t>4/04/14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63B3-5DC1-704D-B3BD-915413E5B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64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DEBD1-BF9C-4B43-B6DD-7FF2B9B1EB59}" type="datetimeFigureOut">
              <a:rPr lang="en-US" smtClean="0"/>
              <a:t>4/04/14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63B3-5DC1-704D-B3BD-915413E5B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5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DEBD1-BF9C-4B43-B6DD-7FF2B9B1EB59}" type="datetimeFigureOut">
              <a:rPr lang="en-US" smtClean="0"/>
              <a:t>4/04/14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63B3-5DC1-704D-B3BD-915413E5B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53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DEBD1-BF9C-4B43-B6DD-7FF2B9B1EB59}" type="datetimeFigureOut">
              <a:rPr lang="en-US" smtClean="0"/>
              <a:t>4/04/14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63B3-5DC1-704D-B3BD-915413E5B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83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DEBD1-BF9C-4B43-B6DD-7FF2B9B1EB59}" type="datetimeFigureOut">
              <a:rPr lang="en-US" smtClean="0"/>
              <a:t>4/04/14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63B3-5DC1-704D-B3BD-915413E5B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2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DEBD1-BF9C-4B43-B6DD-7FF2B9B1EB59}" type="datetimeFigureOut">
              <a:rPr lang="en-US" smtClean="0"/>
              <a:t>4/04/14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63B3-5DC1-704D-B3BD-915413E5B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86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DEBD1-BF9C-4B43-B6DD-7FF2B9B1EB59}" type="datetimeFigureOut">
              <a:rPr lang="en-US" smtClean="0"/>
              <a:t>4/04/14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63B3-5DC1-704D-B3BD-915413E5B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088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DEBD1-BF9C-4B43-B6DD-7FF2B9B1EB59}" type="datetimeFigureOut">
              <a:rPr lang="en-US" smtClean="0"/>
              <a:t>4/04/14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63B3-5DC1-704D-B3BD-915413E5B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70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DEBD1-BF9C-4B43-B6DD-7FF2B9B1EB59}" type="datetimeFigureOut">
              <a:rPr lang="en-US" smtClean="0"/>
              <a:t>4/04/14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63B3-5DC1-704D-B3BD-915413E5B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61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DEBD1-BF9C-4B43-B6DD-7FF2B9B1EB59}" type="datetimeFigureOut">
              <a:rPr lang="en-US" smtClean="0"/>
              <a:t>4/04/14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63B3-5DC1-704D-B3BD-915413E5B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7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DEBD1-BF9C-4B43-B6DD-7FF2B9B1EB59}" type="datetimeFigureOut">
              <a:rPr lang="en-US" smtClean="0"/>
              <a:t>4/04/14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F63B3-5DC1-704D-B3BD-915413E5B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8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85383" y="2386342"/>
            <a:ext cx="2084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End user experience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888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page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9752" y="1572381"/>
            <a:ext cx="237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Find a venue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05542" y="2451758"/>
            <a:ext cx="189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Location:  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944914" y="2500138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Enter a State, Suburb or postcode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05541" y="3083948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capacity: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581123" y="3115394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Enter the number of people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09561" y="3605680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use: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2249713" y="3675869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from the list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05542" y="4127412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Keyword search: 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2581123" y="4127412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Type a keyword you want to search for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79752" y="2082426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Date of event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2351314" y="2092174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3887409" y="2093136"/>
            <a:ext cx="2520647" cy="2683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Calendar selector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4510254" y="5057838"/>
            <a:ext cx="1778002" cy="59172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Search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2581123" y="4535593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+ Advanced Search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679752" y="5874456"/>
            <a:ext cx="5735561" cy="196708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My recent searches</a:t>
            </a:r>
          </a:p>
          <a:p>
            <a:pPr algn="ctr"/>
            <a:r>
              <a:rPr lang="en-US" dirty="0" smtClean="0"/>
              <a:t>1) Venue a</a:t>
            </a:r>
          </a:p>
          <a:p>
            <a:pPr algn="ctr"/>
            <a:r>
              <a:rPr lang="en-US" dirty="0" smtClean="0"/>
              <a:t>2) Venue b</a:t>
            </a:r>
          </a:p>
          <a:p>
            <a:pPr algn="ctr"/>
            <a:r>
              <a:rPr lang="en-US" dirty="0" smtClean="0"/>
              <a:t>3) Venue c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280047" y="34021"/>
            <a:ext cx="1768984" cy="27463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 my venue</a:t>
            </a:r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0" y="0"/>
            <a:ext cx="4944082" cy="3693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Total raised for charity: 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74028" y="33098"/>
            <a:ext cx="1468056" cy="31355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Venue login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6713065" y="1570771"/>
            <a:ext cx="2211230" cy="196708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Subscribe</a:t>
            </a:r>
          </a:p>
          <a:p>
            <a:pPr algn="ctr"/>
            <a:r>
              <a:rPr lang="en-US" dirty="0" smtClean="0"/>
              <a:t>Find out about deals and venues</a:t>
            </a:r>
          </a:p>
          <a:p>
            <a:pPr algn="ctr"/>
            <a:r>
              <a:rPr lang="en-US" dirty="0" smtClean="0"/>
              <a:t>Your name:</a:t>
            </a:r>
          </a:p>
          <a:p>
            <a:pPr algn="ctr"/>
            <a:r>
              <a:rPr lang="en-US" dirty="0" smtClean="0"/>
              <a:t>Email:</a:t>
            </a:r>
          </a:p>
        </p:txBody>
      </p:sp>
    </p:spTree>
    <p:extLst>
      <p:ext uri="{BB962C8B-B14F-4D97-AF65-F5344CB8AC3E}">
        <p14:creationId xmlns:p14="http://schemas.microsoft.com/office/powerpoint/2010/main" val="2448843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search options shown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9752" y="1572381"/>
            <a:ext cx="237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Find a venue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05542" y="2451758"/>
            <a:ext cx="189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Location:  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944914" y="2500138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Enter a State, Suburb or postcode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05541" y="2868488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capacity: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581123" y="2899934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Enter the number of people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09561" y="3237820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use: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2249713" y="3308009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from the list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05542" y="3759552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Keyword search: 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2581123" y="3759552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Type a keyword you want to search for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79752" y="2082426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Date of event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2351314" y="2092174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3887409" y="2093136"/>
            <a:ext cx="2520647" cy="2683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Calendar selector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7365998" y="6630437"/>
            <a:ext cx="1778002" cy="59172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Search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04725" y="4080504"/>
            <a:ext cx="189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Type:  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2527906" y="4128884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from the list (</a:t>
            </a:r>
            <a:r>
              <a:rPr lang="en-US" dirty="0" err="1" smtClean="0"/>
              <a:t>eg</a:t>
            </a:r>
            <a:r>
              <a:rPr lang="en-US" dirty="0" smtClean="0"/>
              <a:t> winery. regional)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904724" y="4528028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size: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2520649" y="4536595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from the list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904724" y="4897360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Ceiling height: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2520649" y="4912403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from the list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09600" y="5186320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Door width: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2520649" y="5266692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from the list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55714" y="5584405"/>
            <a:ext cx="4542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Venue requirements (tick all that apply):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2537584" y="5857965"/>
            <a:ext cx="3957562" cy="67273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Accessible toilets, </a:t>
            </a:r>
            <a:r>
              <a:rPr lang="en-US" dirty="0" err="1" smtClean="0"/>
              <a:t>childrens</a:t>
            </a:r>
            <a:r>
              <a:rPr lang="en-US" dirty="0" smtClean="0"/>
              <a:t> toilets, kitchen, dance floor, gardens, </a:t>
            </a:r>
            <a:r>
              <a:rPr lang="en-US" dirty="0" err="1" smtClean="0"/>
              <a:t>lecturn</a:t>
            </a:r>
            <a:r>
              <a:rPr lang="en-US" dirty="0" smtClean="0"/>
              <a:t>…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000063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Facilities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2660956" y="6530695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Band, </a:t>
            </a:r>
            <a:r>
              <a:rPr lang="en-US" dirty="0" err="1" smtClean="0"/>
              <a:t>dj</a:t>
            </a:r>
            <a:r>
              <a:rPr lang="en-US" dirty="0" smtClean="0"/>
              <a:t>, 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0572" y="6476245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Entertainment:</a:t>
            </a:r>
            <a:endParaRPr lang="en-US" dirty="0"/>
          </a:p>
        </p:txBody>
      </p:sp>
      <p:sp>
        <p:nvSpPr>
          <p:cNvPr id="38" name="Rounded Rectangle 37"/>
          <p:cNvSpPr/>
          <p:nvPr/>
        </p:nvSpPr>
        <p:spPr>
          <a:xfrm>
            <a:off x="2586556" y="6875875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Seat covers, table cloths, table decorations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6172" y="6821425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Decorations:</a:t>
            </a:r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2596234" y="7299657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Waiters, mc, security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15850" y="7245207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Staff:</a:t>
            </a:r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2635234" y="7667517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Main meals, finger food, beverage packages,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4850" y="7613067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Food / drink:</a:t>
            </a:r>
            <a:endParaRPr lang="en-US" dirty="0"/>
          </a:p>
        </p:txBody>
      </p:sp>
      <p:sp>
        <p:nvSpPr>
          <p:cNvPr id="44" name="Rounded Rectangle 43"/>
          <p:cNvSpPr/>
          <p:nvPr/>
        </p:nvSpPr>
        <p:spPr>
          <a:xfrm>
            <a:off x="2597395" y="8104791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Taxi, bus, train, car, tram, 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17011" y="8050341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Transportation</a:t>
            </a:r>
            <a:endParaRPr 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2647735" y="8461311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from the list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7351" y="8406861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Parking spaces</a:t>
            </a:r>
            <a:endParaRPr lang="en-US" dirty="0"/>
          </a:p>
        </p:txBody>
      </p:sp>
      <p:sp>
        <p:nvSpPr>
          <p:cNvPr id="48" name="Rounded Rectangle 47"/>
          <p:cNvSpPr/>
          <p:nvPr/>
        </p:nvSpPr>
        <p:spPr>
          <a:xfrm>
            <a:off x="2675395" y="8806491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from the list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95011" y="8752041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Customer rating</a:t>
            </a:r>
            <a:endParaRPr lang="en-US" dirty="0"/>
          </a:p>
        </p:txBody>
      </p:sp>
      <p:sp>
        <p:nvSpPr>
          <p:cNvPr id="50" name="Rounded Rectangle 49"/>
          <p:cNvSpPr/>
          <p:nvPr/>
        </p:nvSpPr>
        <p:spPr>
          <a:xfrm>
            <a:off x="2625556" y="9153257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from the list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45172" y="9098807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Donation stars</a:t>
            </a:r>
            <a:endParaRPr lang="en-US" dirty="0"/>
          </a:p>
        </p:txBody>
      </p:sp>
      <p:sp>
        <p:nvSpPr>
          <p:cNvPr id="53" name="Rounded Rectangle 52"/>
          <p:cNvSpPr/>
          <p:nvPr/>
        </p:nvSpPr>
        <p:spPr>
          <a:xfrm>
            <a:off x="7280047" y="34021"/>
            <a:ext cx="1768984" cy="27463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 my venue</a:t>
            </a:r>
            <a:endParaRPr lang="en-US" dirty="0"/>
          </a:p>
        </p:txBody>
      </p:sp>
      <p:sp>
        <p:nvSpPr>
          <p:cNvPr id="54" name="Rounded Rectangle 53"/>
          <p:cNvSpPr/>
          <p:nvPr/>
        </p:nvSpPr>
        <p:spPr>
          <a:xfrm>
            <a:off x="0" y="0"/>
            <a:ext cx="4944082" cy="3693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Total raised for charity: 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5674028" y="33098"/>
            <a:ext cx="1468056" cy="31355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Venue login</a:t>
            </a:r>
            <a:endParaRPr lang="en-US" dirty="0"/>
          </a:p>
        </p:txBody>
      </p:sp>
      <p:sp>
        <p:nvSpPr>
          <p:cNvPr id="56" name="Rounded Rectangle 55"/>
          <p:cNvSpPr/>
          <p:nvPr/>
        </p:nvSpPr>
        <p:spPr>
          <a:xfrm>
            <a:off x="6713065" y="1570771"/>
            <a:ext cx="2211230" cy="196708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Subscribe</a:t>
            </a:r>
          </a:p>
          <a:p>
            <a:pPr algn="ctr"/>
            <a:r>
              <a:rPr lang="en-US" dirty="0" smtClean="0"/>
              <a:t>Find out about deals and venues</a:t>
            </a:r>
          </a:p>
          <a:p>
            <a:pPr algn="ctr"/>
            <a:r>
              <a:rPr lang="en-US" dirty="0" smtClean="0"/>
              <a:t>Your name:</a:t>
            </a:r>
          </a:p>
          <a:p>
            <a:pPr algn="ctr"/>
            <a:r>
              <a:rPr lang="en-US" dirty="0" smtClean="0"/>
              <a:t>Email:</a:t>
            </a:r>
          </a:p>
        </p:txBody>
      </p:sp>
    </p:spTree>
    <p:extLst>
      <p:ext uri="{BB962C8B-B14F-4D97-AF65-F5344CB8AC3E}">
        <p14:creationId xmlns:p14="http://schemas.microsoft.com/office/powerpoint/2010/main" val="110972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results page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5020" y="1368945"/>
            <a:ext cx="909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Sort by: 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712285" y="1417638"/>
            <a:ext cx="1281379" cy="32063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Rating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050363" y="1414498"/>
            <a:ext cx="1433779" cy="32063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Distance 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529502" y="1419365"/>
            <a:ext cx="947543" cy="32063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Price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5545085" y="1430788"/>
            <a:ext cx="1281379" cy="32063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Availability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6933504" y="1437685"/>
            <a:ext cx="1281379" cy="32063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Map View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43191" y="2029900"/>
            <a:ext cx="1281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36075" y="2517531"/>
            <a:ext cx="1916399" cy="348144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Refine Search:</a:t>
            </a:r>
          </a:p>
          <a:p>
            <a:r>
              <a:rPr lang="en-US" sz="1000" dirty="0" smtClean="0"/>
              <a:t>+ Venue </a:t>
            </a:r>
            <a:r>
              <a:rPr lang="en-US" sz="1000" dirty="0"/>
              <a:t>Type </a:t>
            </a:r>
            <a:endParaRPr lang="en-AU" sz="1000" dirty="0"/>
          </a:p>
          <a:p>
            <a:r>
              <a:rPr lang="en-US" sz="1000" dirty="0" smtClean="0"/>
              <a:t>+ Venue Size</a:t>
            </a:r>
            <a:endParaRPr lang="en-AU" sz="1000" dirty="0"/>
          </a:p>
          <a:p>
            <a:r>
              <a:rPr lang="en-US" sz="1000" dirty="0" smtClean="0"/>
              <a:t>+ Ceiling </a:t>
            </a:r>
            <a:r>
              <a:rPr lang="en-US" sz="1000" dirty="0"/>
              <a:t>Height</a:t>
            </a:r>
            <a:endParaRPr lang="en-AU" sz="1000" dirty="0"/>
          </a:p>
          <a:p>
            <a:r>
              <a:rPr lang="en-US" sz="1000" dirty="0" smtClean="0"/>
              <a:t>+ Venue </a:t>
            </a:r>
            <a:r>
              <a:rPr lang="en-US" sz="1000" dirty="0"/>
              <a:t>entry door width</a:t>
            </a:r>
            <a:endParaRPr lang="en-AU" sz="1000" dirty="0"/>
          </a:p>
          <a:p>
            <a:r>
              <a:rPr lang="en-US" sz="1000" dirty="0" smtClean="0"/>
              <a:t>+ Resource </a:t>
            </a:r>
            <a:r>
              <a:rPr lang="en-US" sz="1000" dirty="0"/>
              <a:t>type</a:t>
            </a:r>
            <a:endParaRPr lang="en-AU" sz="1000" dirty="0"/>
          </a:p>
          <a:p>
            <a:r>
              <a:rPr lang="en-US" sz="1000" dirty="0" smtClean="0"/>
              <a:t>+ Audio </a:t>
            </a:r>
            <a:r>
              <a:rPr lang="en-US" sz="1000" dirty="0"/>
              <a:t>visual requirements</a:t>
            </a:r>
            <a:endParaRPr lang="en-AU" sz="1000" dirty="0"/>
          </a:p>
          <a:p>
            <a:r>
              <a:rPr lang="en-US" sz="1000" dirty="0" smtClean="0"/>
              <a:t>+ Entertainment</a:t>
            </a:r>
            <a:endParaRPr lang="en-AU" sz="1000" dirty="0"/>
          </a:p>
          <a:p>
            <a:r>
              <a:rPr lang="en-US" sz="1000" dirty="0" smtClean="0"/>
              <a:t>+ Facilities</a:t>
            </a:r>
            <a:endParaRPr lang="en-AU" sz="1000" dirty="0"/>
          </a:p>
          <a:p>
            <a:r>
              <a:rPr lang="en-US" sz="1000" dirty="0" smtClean="0"/>
              <a:t>+ Decorations</a:t>
            </a:r>
            <a:endParaRPr lang="en-AU" sz="1000" dirty="0"/>
          </a:p>
          <a:p>
            <a:r>
              <a:rPr lang="en-US" sz="1000" dirty="0" smtClean="0"/>
              <a:t>+ Transportation </a:t>
            </a:r>
            <a:r>
              <a:rPr lang="en-US" sz="1000" dirty="0"/>
              <a:t>options</a:t>
            </a:r>
            <a:endParaRPr lang="en-AU" sz="1000" dirty="0"/>
          </a:p>
          <a:p>
            <a:r>
              <a:rPr lang="en-US" sz="1000" dirty="0" smtClean="0"/>
              <a:t>+ Staff </a:t>
            </a:r>
            <a:endParaRPr lang="en-AU" sz="1000" dirty="0"/>
          </a:p>
          <a:p>
            <a:r>
              <a:rPr lang="en-US" sz="1000" dirty="0" smtClean="0"/>
              <a:t>+ Parking </a:t>
            </a:r>
            <a:r>
              <a:rPr lang="en-US" sz="1000" dirty="0"/>
              <a:t>spaces</a:t>
            </a:r>
            <a:endParaRPr lang="en-AU" sz="1000" dirty="0"/>
          </a:p>
          <a:p>
            <a:r>
              <a:rPr lang="en-US" sz="1000" dirty="0" smtClean="0"/>
              <a:t>+  </a:t>
            </a:r>
            <a:r>
              <a:rPr lang="en-US" sz="1000" dirty="0"/>
              <a:t>Packages available –</a:t>
            </a:r>
            <a:endParaRPr lang="en-AU" sz="1000" dirty="0"/>
          </a:p>
          <a:p>
            <a:r>
              <a:rPr lang="en-US" sz="1000" dirty="0" smtClean="0"/>
              <a:t>+ Customer </a:t>
            </a:r>
            <a:r>
              <a:rPr lang="en-US" sz="1000" dirty="0"/>
              <a:t>rating</a:t>
            </a:r>
            <a:endParaRPr lang="en-AU" sz="1000" dirty="0"/>
          </a:p>
          <a:p>
            <a:r>
              <a:rPr lang="en-US" sz="1000" dirty="0" smtClean="0"/>
              <a:t>+ Donation </a:t>
            </a:r>
            <a:r>
              <a:rPr lang="en-US" sz="1000" dirty="0"/>
              <a:t>partner</a:t>
            </a:r>
            <a:endParaRPr lang="en-AU" sz="1000" dirty="0"/>
          </a:p>
          <a:p>
            <a:pPr algn="ctr"/>
            <a:endParaRPr lang="en-US" sz="1000" dirty="0" smtClean="0"/>
          </a:p>
          <a:p>
            <a:pPr algn="ctr"/>
            <a:endParaRPr lang="en-US" sz="1000" dirty="0"/>
          </a:p>
        </p:txBody>
      </p:sp>
      <p:sp>
        <p:nvSpPr>
          <p:cNvPr id="14" name="Rounded Rectangle 13"/>
          <p:cNvSpPr/>
          <p:nvPr/>
        </p:nvSpPr>
        <p:spPr>
          <a:xfrm>
            <a:off x="7280047" y="34021"/>
            <a:ext cx="1768984" cy="27463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 my venue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0" y="0"/>
            <a:ext cx="4944082" cy="3693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Total raised for charity: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74028" y="33098"/>
            <a:ext cx="1468056" cy="31355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Venue login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002892" y="2517529"/>
            <a:ext cx="4343081" cy="26309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Name: </a:t>
            </a:r>
          </a:p>
          <a:p>
            <a:r>
              <a:rPr lang="en-US" dirty="0" smtClean="0"/>
              <a:t>Suburb:  State:  Size:   Capacity:  </a:t>
            </a:r>
          </a:p>
          <a:p>
            <a:r>
              <a:rPr lang="en-US" dirty="0" smtClean="0"/>
              <a:t>Short description: </a:t>
            </a:r>
          </a:p>
          <a:p>
            <a:r>
              <a:rPr lang="en-US" dirty="0" smtClean="0"/>
              <a:t>Facility icons:  Verified icon</a:t>
            </a:r>
          </a:p>
          <a:p>
            <a:r>
              <a:rPr lang="en-US" dirty="0" smtClean="0"/>
              <a:t>Rating:  Donation Stars: </a:t>
            </a:r>
          </a:p>
          <a:p>
            <a:r>
              <a:rPr lang="en-US" dirty="0" smtClean="0"/>
              <a:t>Price from: </a:t>
            </a:r>
          </a:p>
          <a:p>
            <a:r>
              <a:rPr lang="en-US" dirty="0" smtClean="0"/>
              <a:t>Date Available icon: Yes / no / tentative</a:t>
            </a:r>
          </a:p>
          <a:p>
            <a:r>
              <a:rPr lang="en-US" dirty="0" smtClean="0"/>
              <a:t>Special offer: </a:t>
            </a:r>
          </a:p>
          <a:p>
            <a:endParaRPr lang="en-US" dirty="0" smtClean="0"/>
          </a:p>
        </p:txBody>
      </p:sp>
      <p:sp>
        <p:nvSpPr>
          <p:cNvPr id="18" name="Rounded Rectangle 17"/>
          <p:cNvSpPr/>
          <p:nvPr/>
        </p:nvSpPr>
        <p:spPr>
          <a:xfrm>
            <a:off x="2222569" y="2630932"/>
            <a:ext cx="1655587" cy="241546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Photo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4484142" y="4796914"/>
            <a:ext cx="1367111" cy="24948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More info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5992314" y="4796914"/>
            <a:ext cx="1650602" cy="24948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Enquire now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4002892" y="5425603"/>
            <a:ext cx="4343081" cy="26309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Name: </a:t>
            </a:r>
          </a:p>
          <a:p>
            <a:r>
              <a:rPr lang="en-US" dirty="0" smtClean="0"/>
              <a:t>Suburb:  State:  Size:   Capacity:  </a:t>
            </a:r>
          </a:p>
          <a:p>
            <a:r>
              <a:rPr lang="en-US" dirty="0" smtClean="0"/>
              <a:t>Short description: </a:t>
            </a:r>
          </a:p>
          <a:p>
            <a:r>
              <a:rPr lang="en-US" dirty="0" smtClean="0"/>
              <a:t>Facility icons:  Verified icon</a:t>
            </a:r>
          </a:p>
          <a:p>
            <a:r>
              <a:rPr lang="en-US" dirty="0" smtClean="0"/>
              <a:t>Rating:  Donation Stars: </a:t>
            </a:r>
          </a:p>
          <a:p>
            <a:r>
              <a:rPr lang="en-US" dirty="0" smtClean="0"/>
              <a:t>Price from: </a:t>
            </a:r>
          </a:p>
          <a:p>
            <a:r>
              <a:rPr lang="en-US" dirty="0" smtClean="0"/>
              <a:t>Date Available icon: Yes / no / tentative</a:t>
            </a:r>
          </a:p>
          <a:p>
            <a:r>
              <a:rPr lang="en-US" dirty="0" smtClean="0"/>
              <a:t>Special offer: </a:t>
            </a:r>
          </a:p>
          <a:p>
            <a:endParaRPr lang="en-US" dirty="0" smtClean="0"/>
          </a:p>
        </p:txBody>
      </p:sp>
      <p:sp>
        <p:nvSpPr>
          <p:cNvPr id="22" name="Rounded Rectangle 21"/>
          <p:cNvSpPr/>
          <p:nvPr/>
        </p:nvSpPr>
        <p:spPr>
          <a:xfrm>
            <a:off x="2222569" y="5539006"/>
            <a:ext cx="1655587" cy="241546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Photo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4484142" y="7704988"/>
            <a:ext cx="1367111" cy="24948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More info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5992314" y="7704988"/>
            <a:ext cx="1650602" cy="24948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Enquire 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545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Detailed listing page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761259" y="1990207"/>
            <a:ext cx="7276432" cy="38726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Name: </a:t>
            </a:r>
          </a:p>
          <a:p>
            <a:r>
              <a:rPr lang="en-US" dirty="0" smtClean="0"/>
              <a:t>Suburb:  State:  Size:   Capacity:  </a:t>
            </a:r>
          </a:p>
          <a:p>
            <a:r>
              <a:rPr lang="en-US" dirty="0" smtClean="0"/>
              <a:t>Resource type: </a:t>
            </a:r>
            <a:r>
              <a:rPr lang="en-US" dirty="0" err="1" smtClean="0"/>
              <a:t>eg</a:t>
            </a:r>
            <a:r>
              <a:rPr lang="en-US" dirty="0" smtClean="0"/>
              <a:t> winery …</a:t>
            </a:r>
          </a:p>
          <a:p>
            <a:r>
              <a:rPr lang="en-US" dirty="0" smtClean="0"/>
              <a:t>Short description: </a:t>
            </a:r>
          </a:p>
          <a:p>
            <a:r>
              <a:rPr lang="en-US" dirty="0" smtClean="0"/>
              <a:t>Facility icons:  Verified icon: </a:t>
            </a:r>
          </a:p>
          <a:p>
            <a:r>
              <a:rPr lang="en-US" dirty="0" smtClean="0"/>
              <a:t>Rating:  Donation Stars: </a:t>
            </a:r>
          </a:p>
          <a:p>
            <a:r>
              <a:rPr lang="en-US" dirty="0" smtClean="0"/>
              <a:t>Price from: </a:t>
            </a:r>
          </a:p>
          <a:p>
            <a:r>
              <a:rPr lang="en-US" dirty="0" smtClean="0"/>
              <a:t>Date Available icon: Yes / no / tentative</a:t>
            </a:r>
          </a:p>
          <a:p>
            <a:r>
              <a:rPr lang="en-US" dirty="0" smtClean="0"/>
              <a:t>Special offer: </a:t>
            </a:r>
          </a:p>
          <a:p>
            <a:r>
              <a:rPr lang="en-US" dirty="0" smtClean="0"/>
              <a:t>Availability calendar: </a:t>
            </a:r>
          </a:p>
          <a:p>
            <a:r>
              <a:rPr lang="en-US" dirty="0" smtClean="0"/>
              <a:t>View </a:t>
            </a:r>
            <a:r>
              <a:rPr lang="en-US" dirty="0" err="1" smtClean="0"/>
              <a:t>floorplan</a:t>
            </a:r>
            <a:endParaRPr lang="en-US" dirty="0" smtClean="0"/>
          </a:p>
          <a:p>
            <a:r>
              <a:rPr lang="en-US" dirty="0" smtClean="0"/>
              <a:t>View map        Get directions </a:t>
            </a:r>
          </a:p>
          <a:p>
            <a:r>
              <a:rPr lang="en-US" dirty="0" smtClean="0"/>
              <a:t>Send to friend   Share    Print page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672" y="2103611"/>
            <a:ext cx="1655587" cy="241546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Photo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6963118"/>
            <a:ext cx="5735561" cy="196708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My recent searches</a:t>
            </a:r>
          </a:p>
          <a:p>
            <a:pPr algn="ctr"/>
            <a:r>
              <a:rPr lang="en-US" dirty="0" smtClean="0"/>
              <a:t>1) Venue a</a:t>
            </a:r>
          </a:p>
          <a:p>
            <a:pPr algn="ctr"/>
            <a:r>
              <a:rPr lang="en-US" dirty="0" smtClean="0"/>
              <a:t>2) Venue b</a:t>
            </a:r>
          </a:p>
          <a:p>
            <a:pPr algn="ctr"/>
            <a:r>
              <a:rPr lang="en-US" dirty="0" smtClean="0"/>
              <a:t>3) Venue 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90513" y="6963118"/>
            <a:ext cx="2211230" cy="196708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Subscribe</a:t>
            </a:r>
          </a:p>
          <a:p>
            <a:pPr algn="ctr"/>
            <a:r>
              <a:rPr lang="en-US" dirty="0" smtClean="0"/>
              <a:t>Find out about deals and venues</a:t>
            </a:r>
          </a:p>
          <a:p>
            <a:pPr algn="ctr"/>
            <a:r>
              <a:rPr lang="en-US" dirty="0" smtClean="0"/>
              <a:t>Your name:</a:t>
            </a:r>
          </a:p>
          <a:p>
            <a:pPr algn="ctr"/>
            <a:r>
              <a:rPr lang="en-US" dirty="0" smtClean="0"/>
              <a:t>Email: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63815" y="1598971"/>
            <a:ext cx="1644248" cy="3912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General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708063" y="1598971"/>
            <a:ext cx="2528739" cy="3912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Facilities and resources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192761" y="2103611"/>
            <a:ext cx="2372917" cy="59172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Request booking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696108" y="1598971"/>
            <a:ext cx="1341583" cy="3912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Photos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6192761" y="1592607"/>
            <a:ext cx="1609482" cy="3912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Important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414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Detailed listing page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237523" y="1990206"/>
            <a:ext cx="6800168" cy="477990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Resources available: </a:t>
            </a:r>
          </a:p>
          <a:p>
            <a:r>
              <a:rPr lang="en-US" dirty="0" smtClean="0"/>
              <a:t>+ Venue Type </a:t>
            </a:r>
            <a:endParaRPr lang="en-AU" dirty="0" smtClean="0"/>
          </a:p>
          <a:p>
            <a:r>
              <a:rPr lang="en-US" dirty="0" smtClean="0"/>
              <a:t>+ Venue Size</a:t>
            </a:r>
            <a:endParaRPr lang="en-AU" dirty="0" smtClean="0"/>
          </a:p>
          <a:p>
            <a:r>
              <a:rPr lang="en-US" dirty="0" smtClean="0"/>
              <a:t>+ Ceiling Height</a:t>
            </a:r>
            <a:endParaRPr lang="en-AU" dirty="0" smtClean="0"/>
          </a:p>
          <a:p>
            <a:r>
              <a:rPr lang="en-US" dirty="0" smtClean="0"/>
              <a:t>+ Venue entry door width</a:t>
            </a:r>
            <a:endParaRPr lang="en-AU" dirty="0" smtClean="0"/>
          </a:p>
          <a:p>
            <a:r>
              <a:rPr lang="en-US" dirty="0" smtClean="0"/>
              <a:t>+ Resource type</a:t>
            </a:r>
            <a:endParaRPr lang="en-AU" dirty="0" smtClean="0"/>
          </a:p>
          <a:p>
            <a:r>
              <a:rPr lang="en-US" dirty="0" smtClean="0"/>
              <a:t>+ Audio visual requirements</a:t>
            </a:r>
            <a:endParaRPr lang="en-AU" dirty="0" smtClean="0"/>
          </a:p>
          <a:p>
            <a:r>
              <a:rPr lang="en-US" dirty="0" smtClean="0"/>
              <a:t>+ Entertainment</a:t>
            </a:r>
            <a:endParaRPr lang="en-AU" dirty="0" smtClean="0"/>
          </a:p>
          <a:p>
            <a:r>
              <a:rPr lang="en-US" dirty="0" smtClean="0"/>
              <a:t>+ Facilities</a:t>
            </a:r>
            <a:endParaRPr lang="en-AU" dirty="0" smtClean="0"/>
          </a:p>
          <a:p>
            <a:r>
              <a:rPr lang="en-US" dirty="0" smtClean="0"/>
              <a:t>+ Decorations</a:t>
            </a:r>
            <a:endParaRPr lang="en-AU" dirty="0" smtClean="0"/>
          </a:p>
          <a:p>
            <a:r>
              <a:rPr lang="en-US" dirty="0" smtClean="0"/>
              <a:t>+ Transportation options</a:t>
            </a:r>
            <a:endParaRPr lang="en-AU" dirty="0" smtClean="0"/>
          </a:p>
          <a:p>
            <a:r>
              <a:rPr lang="en-US" dirty="0" smtClean="0"/>
              <a:t>+ Staff </a:t>
            </a:r>
            <a:endParaRPr lang="en-AU" dirty="0" smtClean="0"/>
          </a:p>
          <a:p>
            <a:r>
              <a:rPr lang="en-US" dirty="0" smtClean="0"/>
              <a:t>+ Parking spaces</a:t>
            </a:r>
            <a:endParaRPr lang="en-AU" dirty="0" smtClean="0"/>
          </a:p>
          <a:p>
            <a:r>
              <a:rPr lang="en-US" dirty="0" smtClean="0"/>
              <a:t>+ Packages available –</a:t>
            </a:r>
            <a:endParaRPr lang="en-AU" dirty="0" smtClean="0"/>
          </a:p>
          <a:p>
            <a:r>
              <a:rPr lang="en-US" dirty="0" smtClean="0"/>
              <a:t>+ Customer rating</a:t>
            </a:r>
            <a:endParaRPr lang="en-AU" dirty="0" smtClean="0"/>
          </a:p>
        </p:txBody>
      </p:sp>
      <p:sp>
        <p:nvSpPr>
          <p:cNvPr id="5" name="Rounded Rectangle 4"/>
          <p:cNvSpPr/>
          <p:nvPr/>
        </p:nvSpPr>
        <p:spPr>
          <a:xfrm>
            <a:off x="457200" y="2103611"/>
            <a:ext cx="1655587" cy="241546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Photo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6963118"/>
            <a:ext cx="5735561" cy="196708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My recent searches</a:t>
            </a:r>
          </a:p>
          <a:p>
            <a:pPr algn="ctr"/>
            <a:r>
              <a:rPr lang="en-US" dirty="0" smtClean="0"/>
              <a:t>1) Venue a</a:t>
            </a:r>
          </a:p>
          <a:p>
            <a:pPr algn="ctr"/>
            <a:r>
              <a:rPr lang="en-US" dirty="0" smtClean="0"/>
              <a:t>2) Venue b</a:t>
            </a:r>
          </a:p>
          <a:p>
            <a:pPr algn="ctr"/>
            <a:r>
              <a:rPr lang="en-US" dirty="0" smtClean="0"/>
              <a:t>3) Venue 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90513" y="6963118"/>
            <a:ext cx="2211230" cy="196708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Subscribe</a:t>
            </a:r>
          </a:p>
          <a:p>
            <a:pPr algn="ctr"/>
            <a:r>
              <a:rPr lang="en-US" dirty="0" smtClean="0"/>
              <a:t>Find out about deals and venues</a:t>
            </a:r>
          </a:p>
          <a:p>
            <a:pPr algn="ctr"/>
            <a:r>
              <a:rPr lang="en-US" dirty="0" smtClean="0"/>
              <a:t>Your name:</a:t>
            </a:r>
          </a:p>
          <a:p>
            <a:pPr algn="ctr"/>
            <a:r>
              <a:rPr lang="en-US" dirty="0" smtClean="0"/>
              <a:t>Email: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39023" y="1598971"/>
            <a:ext cx="1644248" cy="3912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General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4728631" y="1598971"/>
            <a:ext cx="2528739" cy="3912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Facilities and resources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192761" y="2103611"/>
            <a:ext cx="2372917" cy="59172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Request booking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224095" y="1598971"/>
            <a:ext cx="1609482" cy="3912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Photos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690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Booking Request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326577" y="3141706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Enter the number of people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68014" y="3396362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use: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308166" y="3466551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from the list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9752" y="2082426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Date of event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2351314" y="2092174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 Date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5624460" y="2094098"/>
            <a:ext cx="2143191" cy="2683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Calendar selector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6036" y="3801637"/>
            <a:ext cx="4542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  Venue requirements (tick all that apply):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2351314" y="2451758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End Date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3814691" y="2093136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 Time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3814691" y="2452720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End Time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0" y="2722052"/>
            <a:ext cx="2846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 your dates flexible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2308166" y="2841149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 / No</a:t>
            </a:r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2646831" y="7165555"/>
            <a:ext cx="3957562" cy="31014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First name, last name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6125" y="7144935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2637153" y="7568953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Enter your email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5419" y="7492319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Email: </a:t>
            </a:r>
            <a:endParaRPr lang="en-US" dirty="0"/>
          </a:p>
        </p:txBody>
      </p:sp>
      <p:sp>
        <p:nvSpPr>
          <p:cNvPr id="43" name="Rounded Rectangle 42"/>
          <p:cNvSpPr/>
          <p:nvPr/>
        </p:nvSpPr>
        <p:spPr>
          <a:xfrm>
            <a:off x="2646831" y="7944349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Post code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1403" y="7865355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Postcode:</a:t>
            </a:r>
            <a:endParaRPr lang="en-US" dirty="0"/>
          </a:p>
        </p:txBody>
      </p:sp>
      <p:sp>
        <p:nvSpPr>
          <p:cNvPr id="45" name="Rounded Rectangle 44"/>
          <p:cNvSpPr/>
          <p:nvPr/>
        </p:nvSpPr>
        <p:spPr>
          <a:xfrm>
            <a:off x="2637153" y="8269653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Phone number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00375" y="8234687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Phone number: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575341" y="6860162"/>
            <a:ext cx="4542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My details</a:t>
            </a:r>
            <a:endParaRPr lang="en-US" b="1" dirty="0"/>
          </a:p>
        </p:txBody>
      </p:sp>
      <p:sp>
        <p:nvSpPr>
          <p:cNvPr id="50" name="Rounded Rectangle 49"/>
          <p:cNvSpPr/>
          <p:nvPr/>
        </p:nvSpPr>
        <p:spPr>
          <a:xfrm>
            <a:off x="2646831" y="8586457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Tick all that apply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-95163" y="8504243"/>
            <a:ext cx="3277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did you hear about us?</a:t>
            </a:r>
            <a:endParaRPr lang="en-US" dirty="0"/>
          </a:p>
        </p:txBody>
      </p:sp>
      <p:sp>
        <p:nvSpPr>
          <p:cNvPr id="52" name="Rounded Rectangle 51"/>
          <p:cNvSpPr/>
          <p:nvPr/>
        </p:nvSpPr>
        <p:spPr>
          <a:xfrm>
            <a:off x="2671081" y="9080625"/>
            <a:ext cx="1560265" cy="50830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Booking Estimate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383746" y="9080625"/>
            <a:ext cx="1560265" cy="50830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Enquire 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023391" y="9080625"/>
            <a:ext cx="1560265" cy="50830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Book now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2400" y="3097219"/>
            <a:ext cx="2846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Number of guests</a:t>
            </a:r>
            <a:endParaRPr lang="en-US" dirty="0"/>
          </a:p>
        </p:txBody>
      </p:sp>
      <p:graphicFrame>
        <p:nvGraphicFramePr>
          <p:cNvPr id="53" name="Table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252968"/>
              </p:ext>
            </p:extLst>
          </p:nvPr>
        </p:nvGraphicFramePr>
        <p:xfrm>
          <a:off x="457200" y="4170969"/>
          <a:ext cx="8229600" cy="2572472"/>
        </p:xfrm>
        <a:graphic>
          <a:graphicData uri="http://schemas.openxmlformats.org/drawingml/2006/table">
            <a:tbl>
              <a:tblPr/>
              <a:tblGrid>
                <a:gridCol w="824179"/>
                <a:gridCol w="327251"/>
                <a:gridCol w="571252"/>
                <a:gridCol w="464143"/>
                <a:gridCol w="955062"/>
                <a:gridCol w="955062"/>
                <a:gridCol w="749768"/>
                <a:gridCol w="535548"/>
                <a:gridCol w="580178"/>
                <a:gridCol w="919359"/>
                <a:gridCol w="1165726"/>
                <a:gridCol w="182072"/>
              </a:tblGrid>
              <a:tr h="147711">
                <a:tc gridSpan="3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711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Leave blank items that do not apply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74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Item Title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Description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Booking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imcrements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(drop down list)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 per increment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Plus Cost per head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Minimum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available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Maximum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available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Image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83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Facilities 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Number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increment</a:t>
                      </a:r>
                      <a:endParaRPr lang="en-US" sz="1000" dirty="0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facilities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34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Entertainment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Enternainment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91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Decorations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decoration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Staff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staff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Food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food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Beverage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beverage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Other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more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5624460" y="2407265"/>
            <a:ext cx="2662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Request recurring booking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96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Confirmation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 you. Your booking request has been sent.  A copy of your booking will be emailed to you in the next few minutes.  </a:t>
            </a:r>
          </a:p>
          <a:p>
            <a:r>
              <a:rPr lang="en-US" dirty="0" smtClean="0"/>
              <a:t>A donation will be made to xx charity when your booing is </a:t>
            </a:r>
            <a:r>
              <a:rPr lang="en-US" dirty="0" err="1" smtClean="0"/>
              <a:t>finalised</a:t>
            </a:r>
            <a:r>
              <a:rPr lang="en-US" dirty="0" smtClean="0"/>
              <a:t>.  </a:t>
            </a:r>
          </a:p>
          <a:p>
            <a:r>
              <a:rPr lang="en-US" dirty="0" smtClean="0"/>
              <a:t>If these details are incorrect please make a new booking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293356" y="5375486"/>
            <a:ext cx="7393444" cy="196708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Subscribe</a:t>
            </a:r>
          </a:p>
          <a:p>
            <a:pPr algn="ctr"/>
            <a:r>
              <a:rPr lang="en-US" dirty="0" smtClean="0"/>
              <a:t>Find out about deals and venues</a:t>
            </a:r>
          </a:p>
          <a:p>
            <a:pPr algn="ctr"/>
            <a:r>
              <a:rPr lang="en-US" dirty="0" smtClean="0"/>
              <a:t>Your name:</a:t>
            </a:r>
          </a:p>
          <a:p>
            <a:pPr algn="ctr"/>
            <a:r>
              <a:rPr lang="en-US" dirty="0" smtClean="0"/>
              <a:t>Email:</a:t>
            </a:r>
          </a:p>
        </p:txBody>
      </p:sp>
    </p:spTree>
    <p:extLst>
      <p:ext uri="{BB962C8B-B14F-4D97-AF65-F5344CB8AC3E}">
        <p14:creationId xmlns:p14="http://schemas.microsoft.com/office/powerpoint/2010/main" val="873612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989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Venue Back end – taking bookings by phone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308166" y="2872374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Enter the number of attendees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0572" y="8138284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use: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643234" y="8208473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from the list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9752" y="2082426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Date of event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351314" y="2092174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 Date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351314" y="1701143"/>
            <a:ext cx="2143191" cy="2683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Calendar selector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46036" y="3119673"/>
            <a:ext cx="4542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  Venue requirements (tick all that apply):</a:t>
            </a:r>
            <a:endParaRPr lang="en-US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2351314" y="2451758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End Date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3814691" y="2093136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 Time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3814691" y="2452720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End Time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2656509" y="6466433"/>
            <a:ext cx="3957562" cy="31014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First name, last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5803" y="6445813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2646831" y="6869831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Enter your email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5097" y="6793197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Email: 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2656509" y="7245227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Address: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1081" y="7166233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Address: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2646831" y="7570531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Phone number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0053" y="7535565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Phone number: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80572" y="6050472"/>
            <a:ext cx="4542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Customer details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2656509" y="7887335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Tick all that apply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-85485" y="7839141"/>
            <a:ext cx="3277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did you hear about us?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2695803" y="8931427"/>
            <a:ext cx="1560265" cy="50830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Booking Estimate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408468" y="8931427"/>
            <a:ext cx="1560265" cy="50830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Tentative booking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048113" y="8931427"/>
            <a:ext cx="1560265" cy="50830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Book now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2966"/>
              </p:ext>
            </p:extLst>
          </p:nvPr>
        </p:nvGraphicFramePr>
        <p:xfrm>
          <a:off x="457200" y="3489005"/>
          <a:ext cx="8229600" cy="2572472"/>
        </p:xfrm>
        <a:graphic>
          <a:graphicData uri="http://schemas.openxmlformats.org/drawingml/2006/table">
            <a:tbl>
              <a:tblPr/>
              <a:tblGrid>
                <a:gridCol w="824179"/>
                <a:gridCol w="327251"/>
                <a:gridCol w="571252"/>
                <a:gridCol w="464143"/>
                <a:gridCol w="955062"/>
                <a:gridCol w="955062"/>
                <a:gridCol w="749768"/>
                <a:gridCol w="535548"/>
                <a:gridCol w="580178"/>
                <a:gridCol w="919359"/>
                <a:gridCol w="1165726"/>
                <a:gridCol w="182072"/>
              </a:tblGrid>
              <a:tr h="147711">
                <a:tc gridSpan="3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711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Leave blank items that do not apply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74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Item Title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Description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Booking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imcrements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(drop down list)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 per increment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Plus Cost per head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Minimum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available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Maximum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available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Image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83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Facilities 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Number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increment</a:t>
                      </a:r>
                      <a:endParaRPr lang="en-US" sz="1000" dirty="0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facilities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34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Entertainment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Enternainment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91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Decorations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decoration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Staff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staff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Food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food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Beverage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beverage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Other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more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889773" y="2351758"/>
            <a:ext cx="2442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 Add recurring booking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15991" y="1292895"/>
            <a:ext cx="1862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Booking taken by: </a:t>
            </a:r>
            <a:endParaRPr lang="en-US" dirty="0"/>
          </a:p>
        </p:txBody>
      </p:sp>
      <p:sp>
        <p:nvSpPr>
          <p:cNvPr id="44" name="Rounded Rectangle 43"/>
          <p:cNvSpPr/>
          <p:nvPr/>
        </p:nvSpPr>
        <p:spPr>
          <a:xfrm>
            <a:off x="2308166" y="1320662"/>
            <a:ext cx="2143191" cy="2683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Insert name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483133" y="1262493"/>
            <a:ext cx="3483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Booking enquiry date</a:t>
            </a:r>
            <a:r>
              <a:rPr lang="en-US" dirty="0" smtClean="0">
                <a:sym typeface="Wingdings"/>
              </a:rPr>
              <a:t>:( Auto insert)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7796" y="8437427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Notes: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>
          <a:xfrm>
            <a:off x="2750458" y="8507616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873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98"/>
            <a:ext cx="8229600" cy="1143000"/>
          </a:xfrm>
        </p:spPr>
        <p:txBody>
          <a:bodyPr/>
          <a:lstStyle/>
          <a:p>
            <a:r>
              <a:rPr lang="en-US" dirty="0" smtClean="0"/>
              <a:t>Venue User – </a:t>
            </a:r>
            <a:r>
              <a:rPr lang="en-US" dirty="0" smtClean="0"/>
              <a:t>Admin Tab</a:t>
            </a:r>
            <a:endParaRPr 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7280047" y="34021"/>
            <a:ext cx="1768984" cy="27463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 my venue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>
          <a:xfrm>
            <a:off x="0" y="0"/>
            <a:ext cx="4944082" cy="3693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Total raised for charity: 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674028" y="33098"/>
            <a:ext cx="1468056" cy="31355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Venue login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199" y="1341198"/>
            <a:ext cx="8686801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</a:t>
            </a:r>
            <a:r>
              <a:rPr lang="en-US" dirty="0" smtClean="0"/>
              <a:t>Email:</a:t>
            </a:r>
          </a:p>
          <a:p>
            <a:r>
              <a:rPr lang="en-US" dirty="0" smtClean="0"/>
              <a:t>Venue phone number: </a:t>
            </a:r>
          </a:p>
          <a:p>
            <a:endParaRPr lang="en-US" dirty="0"/>
          </a:p>
          <a:p>
            <a:r>
              <a:rPr lang="en-US" b="1" dirty="0" smtClean="0"/>
              <a:t>Banking details: </a:t>
            </a:r>
          </a:p>
          <a:p>
            <a:r>
              <a:rPr lang="en-US" i="1" dirty="0" smtClean="0"/>
              <a:t>These details will be used to allow customers to pay booking fees into your bank account. </a:t>
            </a:r>
            <a:endParaRPr lang="en-US" i="1" dirty="0"/>
          </a:p>
          <a:p>
            <a:r>
              <a:rPr lang="en-US" dirty="0" smtClean="0"/>
              <a:t>Account name: </a:t>
            </a:r>
          </a:p>
          <a:p>
            <a:r>
              <a:rPr lang="en-US" dirty="0" smtClean="0"/>
              <a:t>BSB: </a:t>
            </a:r>
          </a:p>
          <a:p>
            <a:r>
              <a:rPr lang="en-US" dirty="0" smtClean="0"/>
              <a:t>Account Number: </a:t>
            </a:r>
          </a:p>
          <a:p>
            <a:endParaRPr lang="en-US" dirty="0"/>
          </a:p>
          <a:p>
            <a:r>
              <a:rPr lang="en-US" b="1" dirty="0" smtClean="0"/>
              <a:t>Venue Manager’s details</a:t>
            </a:r>
          </a:p>
          <a:p>
            <a:r>
              <a:rPr lang="en-US" i="1" dirty="0" smtClean="0"/>
              <a:t>These details will be used to notify you of new bookings and will not be visible to customers</a:t>
            </a:r>
          </a:p>
          <a:p>
            <a:r>
              <a:rPr lang="en-US" dirty="0" smtClean="0"/>
              <a:t>Manager’s mobile: </a:t>
            </a:r>
          </a:p>
          <a:p>
            <a:r>
              <a:rPr lang="en-US" dirty="0" smtClean="0"/>
              <a:t>Manager’s email:</a:t>
            </a:r>
          </a:p>
          <a:p>
            <a:r>
              <a:rPr lang="en-US" dirty="0" smtClean="0"/>
              <a:t>How do you want to be notified of new bookings: SMS, Email</a:t>
            </a:r>
            <a:r>
              <a:rPr lang="en-US" dirty="0" smtClean="0"/>
              <a:t>,</a:t>
            </a:r>
            <a:endParaRPr lang="en-US" dirty="0"/>
          </a:p>
          <a:p>
            <a:r>
              <a:rPr lang="en-US" dirty="0" smtClean="0"/>
              <a:t>+ Add </a:t>
            </a:r>
            <a:r>
              <a:rPr lang="en-US" dirty="0" smtClean="0"/>
              <a:t>another venue manager’s </a:t>
            </a:r>
            <a:r>
              <a:rPr lang="en-US" dirty="0" smtClean="0"/>
              <a:t>details</a:t>
            </a:r>
            <a:endParaRPr lang="en-US" dirty="0"/>
          </a:p>
          <a:p>
            <a:endParaRPr lang="en-US" b="1" dirty="0" smtClean="0"/>
          </a:p>
          <a:p>
            <a:r>
              <a:rPr lang="en-US" b="1" dirty="0" smtClean="0"/>
              <a:t>Venue admin details</a:t>
            </a:r>
            <a:endParaRPr lang="en-US" b="1" dirty="0"/>
          </a:p>
          <a:p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556187" y="6199261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Enter details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803" y="6144811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Privacy policy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534008" y="6532784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Enter details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194382" y="6481877"/>
            <a:ext cx="2876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Terms and conditions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2569352" y="6882074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Upload </a:t>
            </a:r>
            <a:r>
              <a:rPr lang="en-US" dirty="0" err="1" smtClean="0"/>
              <a:t>pdf</a:t>
            </a:r>
            <a:r>
              <a:rPr lang="en-US" dirty="0" smtClean="0"/>
              <a:t> or jpegs of </a:t>
            </a:r>
            <a:r>
              <a:rPr lang="en-US" dirty="0" err="1" smtClean="0"/>
              <a:t>covernote</a:t>
            </a:r>
            <a:endParaRPr lang="en-US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-113343" y="6827624"/>
            <a:ext cx="2673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Public liability insurance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2606603" y="7214500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Upload </a:t>
            </a:r>
            <a:r>
              <a:rPr lang="en-US" dirty="0" err="1" smtClean="0"/>
              <a:t>pdf</a:t>
            </a:r>
            <a:r>
              <a:rPr lang="en-US" dirty="0" smtClean="0"/>
              <a:t> or jpegs of </a:t>
            </a:r>
            <a:r>
              <a:rPr lang="en-US" dirty="0" err="1" smtClean="0"/>
              <a:t>covernote</a:t>
            </a: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-30732" y="7114690"/>
            <a:ext cx="2673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ABN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630260" y="7590927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$</a:t>
            </a:r>
            <a:endParaRPr lang="en-US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-7075" y="7491117"/>
            <a:ext cx="2673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Bond per booking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2681790" y="7955772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%</a:t>
            </a:r>
            <a:endParaRPr lang="en-US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44455" y="7855962"/>
            <a:ext cx="2673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Non Refundable Deposit %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7192366" y="6772482"/>
            <a:ext cx="1778002" cy="59172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06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98"/>
            <a:ext cx="8229600" cy="1143000"/>
          </a:xfrm>
        </p:spPr>
        <p:txBody>
          <a:bodyPr/>
          <a:lstStyle/>
          <a:p>
            <a:r>
              <a:rPr lang="en-US" dirty="0" smtClean="0"/>
              <a:t>Venue User – </a:t>
            </a:r>
            <a:r>
              <a:rPr lang="en-US" dirty="0" smtClean="0"/>
              <a:t>Venue Tab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95338" y="1352571"/>
            <a:ext cx="189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Location:  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135490" y="1400951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Address, state, suburb, postcode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4968" y="1794218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capacity: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95338" y="2148874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use: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2135490" y="2219063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Tick all that apply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06721" y="2566297"/>
            <a:ext cx="189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Type:  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2310549" y="2556289"/>
            <a:ext cx="5911823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from the list (</a:t>
            </a:r>
            <a:r>
              <a:rPr lang="en-US" dirty="0" err="1" smtClean="0"/>
              <a:t>eg</a:t>
            </a:r>
            <a:r>
              <a:rPr lang="en-US" dirty="0" smtClean="0"/>
              <a:t> winery. regional)</a:t>
            </a:r>
            <a:endParaRPr 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7280047" y="34021"/>
            <a:ext cx="1768984" cy="27463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 my venue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>
          <a:xfrm>
            <a:off x="0" y="0"/>
            <a:ext cx="4944082" cy="3693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Total raised for charity: 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674028" y="33098"/>
            <a:ext cx="1468056" cy="31355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Venue login</a:t>
            </a:r>
            <a:endParaRPr lang="en-US" dirty="0"/>
          </a:p>
        </p:txBody>
      </p:sp>
      <p:sp>
        <p:nvSpPr>
          <p:cNvPr id="126" name="Rounded Rectangle 125"/>
          <p:cNvSpPr/>
          <p:nvPr/>
        </p:nvSpPr>
        <p:spPr>
          <a:xfrm>
            <a:off x="2154646" y="4196585"/>
            <a:ext cx="20031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Taxi, bus, train, car, tram,  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0200" y="4085435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Transportation</a:t>
            </a:r>
            <a:endParaRPr lang="en-US" dirty="0"/>
          </a:p>
        </p:txBody>
      </p:sp>
      <p:sp>
        <p:nvSpPr>
          <p:cNvPr id="128" name="Rounded Rectangle 127"/>
          <p:cNvSpPr/>
          <p:nvPr/>
        </p:nvSpPr>
        <p:spPr>
          <a:xfrm>
            <a:off x="2204986" y="4553105"/>
            <a:ext cx="20031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29" name="TextBox 128"/>
          <p:cNvSpPr txBox="1"/>
          <p:nvPr/>
        </p:nvSpPr>
        <p:spPr>
          <a:xfrm>
            <a:off x="41210" y="4441955"/>
            <a:ext cx="2560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Parking spaces</a:t>
            </a:r>
            <a:endParaRPr lang="en-US" dirty="0"/>
          </a:p>
        </p:txBody>
      </p:sp>
      <p:sp>
        <p:nvSpPr>
          <p:cNvPr id="132" name="Rounded Rectangle 131"/>
          <p:cNvSpPr/>
          <p:nvPr/>
        </p:nvSpPr>
        <p:spPr>
          <a:xfrm>
            <a:off x="2377606" y="4952786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 / no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-130351" y="4898336"/>
            <a:ext cx="2982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Accommodation Available:</a:t>
            </a:r>
            <a:endParaRPr lang="en-US" dirty="0"/>
          </a:p>
        </p:txBody>
      </p:sp>
      <p:sp>
        <p:nvSpPr>
          <p:cNvPr id="134" name="Rounded Rectangle 133"/>
          <p:cNvSpPr/>
          <p:nvPr/>
        </p:nvSpPr>
        <p:spPr>
          <a:xfrm>
            <a:off x="6766919" y="4135897"/>
            <a:ext cx="417488" cy="2482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+</a:t>
            </a:r>
          </a:p>
        </p:txBody>
      </p:sp>
      <p:sp>
        <p:nvSpPr>
          <p:cNvPr id="136" name="Rounded Rectangle 135"/>
          <p:cNvSpPr/>
          <p:nvPr/>
        </p:nvSpPr>
        <p:spPr>
          <a:xfrm>
            <a:off x="4390979" y="4137726"/>
            <a:ext cx="2114817" cy="27149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description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7192366" y="6772482"/>
            <a:ext cx="1778002" cy="59172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Next</a:t>
            </a:r>
            <a:endParaRPr lang="en-US" dirty="0"/>
          </a:p>
        </p:txBody>
      </p:sp>
      <p:sp>
        <p:nvSpPr>
          <p:cNvPr id="141" name="Rounded Rectangle 140"/>
          <p:cNvSpPr/>
          <p:nvPr/>
        </p:nvSpPr>
        <p:spPr>
          <a:xfrm>
            <a:off x="2671159" y="3426347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Upload jpegs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-27909" y="3371897"/>
            <a:ext cx="2689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Upload venue images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735897" y="1020167"/>
            <a:ext cx="189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Name:  </a:t>
            </a:r>
            <a:endParaRPr lang="en-US" dirty="0"/>
          </a:p>
        </p:txBody>
      </p:sp>
      <p:sp>
        <p:nvSpPr>
          <p:cNvPr id="50" name="Rounded Rectangle 49"/>
          <p:cNvSpPr/>
          <p:nvPr/>
        </p:nvSpPr>
        <p:spPr>
          <a:xfrm>
            <a:off x="2076049" y="1068547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18131" y="3766565"/>
            <a:ext cx="3434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Getting There</a:t>
            </a:r>
            <a:endParaRPr lang="en-US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108903" y="2935629"/>
            <a:ext cx="2736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</a:t>
            </a:r>
            <a:r>
              <a:rPr lang="en-US" dirty="0" smtClean="0"/>
              <a:t>Description:  </a:t>
            </a:r>
            <a:endParaRPr lang="en-US" dirty="0"/>
          </a:p>
        </p:txBody>
      </p:sp>
      <p:sp>
        <p:nvSpPr>
          <p:cNvPr id="53" name="Rounded Rectangle 52"/>
          <p:cNvSpPr/>
          <p:nvPr/>
        </p:nvSpPr>
        <p:spPr>
          <a:xfrm>
            <a:off x="2310549" y="2992557"/>
            <a:ext cx="5911823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54" name="Rounded Rectangle 53"/>
          <p:cNvSpPr/>
          <p:nvPr/>
        </p:nvSpPr>
        <p:spPr>
          <a:xfrm>
            <a:off x="2186037" y="1879542"/>
            <a:ext cx="1790768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55" name="Rounded Rectangle 54"/>
          <p:cNvSpPr/>
          <p:nvPr/>
        </p:nvSpPr>
        <p:spPr>
          <a:xfrm>
            <a:off x="4129205" y="1897276"/>
            <a:ext cx="1790768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479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98"/>
            <a:ext cx="8229600" cy="1143000"/>
          </a:xfrm>
        </p:spPr>
        <p:txBody>
          <a:bodyPr/>
          <a:lstStyle/>
          <a:p>
            <a:r>
              <a:rPr lang="en-US" dirty="0" smtClean="0"/>
              <a:t>Venue User </a:t>
            </a:r>
            <a:r>
              <a:rPr lang="en-US" dirty="0" smtClean="0"/>
              <a:t>–Venue</a:t>
            </a:r>
            <a:endParaRPr 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7280047" y="34021"/>
            <a:ext cx="1768984" cy="27463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 my venue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>
          <a:xfrm>
            <a:off x="0" y="0"/>
            <a:ext cx="4944082" cy="3693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Total raised for charity: 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674028" y="33098"/>
            <a:ext cx="1468056" cy="31355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Venue login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889883"/>
              </p:ext>
            </p:extLst>
          </p:nvPr>
        </p:nvGraphicFramePr>
        <p:xfrm>
          <a:off x="457200" y="2364013"/>
          <a:ext cx="7479832" cy="3266902"/>
        </p:xfrm>
        <a:graphic>
          <a:graphicData uri="http://schemas.openxmlformats.org/drawingml/2006/table">
            <a:tbl>
              <a:tblPr/>
              <a:tblGrid>
                <a:gridCol w="580178"/>
                <a:gridCol w="571252"/>
                <a:gridCol w="571252"/>
                <a:gridCol w="464143"/>
                <a:gridCol w="955062"/>
                <a:gridCol w="955062"/>
                <a:gridCol w="535548"/>
                <a:gridCol w="580178"/>
                <a:gridCol w="919359"/>
                <a:gridCol w="678362"/>
                <a:gridCol w="669436"/>
              </a:tblGrid>
              <a:tr h="147711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Venue </a:t>
                      </a:r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Options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711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Leave blank items that do not apply</a:t>
                      </a: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74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Item Title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Description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Charged by: (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drop down list)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Set Minimum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available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Set Maximum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available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Upload image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83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Facilities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Select</a:t>
                      </a:r>
                      <a:r>
                        <a:rPr lang="en-US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from drop down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Minute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facilities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94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Entertainment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Select</a:t>
                      </a:r>
                      <a:r>
                        <a:rPr lang="en-US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from drop down</a:t>
                      </a: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Hour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Enternainment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94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Decorations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Day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decoration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83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Staff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Select</a:t>
                      </a:r>
                      <a:r>
                        <a:rPr lang="en-US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from drop down</a:t>
                      </a: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Week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staff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83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Food Package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Month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food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94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Beverage Package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 item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beverage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83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Other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 head</a:t>
                      </a:r>
                      <a:endParaRPr lang="en-US" dirty="0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more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7192366" y="6772482"/>
            <a:ext cx="1778002" cy="59172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401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Venue User – Room / Resource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38102" y="2364758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apacity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346088" y="2396204"/>
            <a:ext cx="1790768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582583" y="3243982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Upload jpegs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3515" y="3189532"/>
            <a:ext cx="2689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Upload images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346088" y="2043806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02871" y="2006878"/>
            <a:ext cx="2547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Room / resource name: 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1349147"/>
            <a:ext cx="8584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 your resources and rooms for hire here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6318" y="2787107"/>
            <a:ext cx="2736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</a:t>
            </a:r>
            <a:r>
              <a:rPr lang="en-US" dirty="0" smtClean="0"/>
              <a:t>Description:  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2457964" y="2844035"/>
            <a:ext cx="5911823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5289256" y="2413938"/>
            <a:ext cx="1790768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59894" y="6139699"/>
            <a:ext cx="8584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  Add another room or resource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94771" y="4589490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</a:t>
            </a:r>
            <a:r>
              <a:rPr lang="en-US" dirty="0" smtClean="0"/>
              <a:t>size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2429500" y="4598057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 (w) x m (l)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13575" y="4958822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Ceiling height: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2429500" y="4973865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cm (</a:t>
            </a:r>
            <a:r>
              <a:rPr lang="en-US" dirty="0"/>
              <a:t>h)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8451" y="5247782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Door width: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2429500" y="5328154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cm(w) x cm (h)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2506723" y="4185959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Upload </a:t>
            </a:r>
            <a:r>
              <a:rPr lang="en-US" dirty="0" err="1" smtClean="0"/>
              <a:t>pdf</a:t>
            </a:r>
            <a:r>
              <a:rPr lang="en-US" dirty="0" smtClean="0"/>
              <a:t> or jpegs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339" y="4131509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Upload </a:t>
            </a:r>
            <a:r>
              <a:rPr lang="en-US" dirty="0" err="1" smtClean="0"/>
              <a:t>floorplan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58794" y="3803736"/>
            <a:ext cx="3434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Room Specifications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51697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98"/>
            <a:ext cx="8229600" cy="1143000"/>
          </a:xfrm>
        </p:spPr>
        <p:txBody>
          <a:bodyPr/>
          <a:lstStyle/>
          <a:p>
            <a:r>
              <a:rPr lang="en-US" dirty="0" smtClean="0"/>
              <a:t>Venue User – </a:t>
            </a:r>
            <a:r>
              <a:rPr lang="en-US" dirty="0" smtClean="0"/>
              <a:t>Calendar setup</a:t>
            </a:r>
            <a:endParaRPr 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7280047" y="34021"/>
            <a:ext cx="1768984" cy="27463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 my venue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>
          <a:xfrm>
            <a:off x="0" y="0"/>
            <a:ext cx="4944082" cy="3693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Total raised for charity: 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674028" y="33098"/>
            <a:ext cx="1468056" cy="31355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Venue login</a:t>
            </a:r>
            <a:endParaRPr 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755053" y="1580259"/>
            <a:ext cx="189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name:  </a:t>
            </a:r>
            <a:endParaRPr lang="en-US" dirty="0"/>
          </a:p>
        </p:txBody>
      </p:sp>
      <p:sp>
        <p:nvSpPr>
          <p:cNvPr id="119" name="Rounded Rectangle 118"/>
          <p:cNvSpPr/>
          <p:nvPr/>
        </p:nvSpPr>
        <p:spPr>
          <a:xfrm>
            <a:off x="2242621" y="1594233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Enter venue / resource name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023992"/>
              </p:ext>
            </p:extLst>
          </p:nvPr>
        </p:nvGraphicFramePr>
        <p:xfrm>
          <a:off x="457200" y="2213759"/>
          <a:ext cx="7146757" cy="2172600"/>
        </p:xfrm>
        <a:graphic>
          <a:graphicData uri="http://schemas.openxmlformats.org/drawingml/2006/table">
            <a:tbl>
              <a:tblPr/>
              <a:tblGrid>
                <a:gridCol w="541421"/>
                <a:gridCol w="533091"/>
                <a:gridCol w="433137"/>
                <a:gridCol w="891262"/>
                <a:gridCol w="891262"/>
                <a:gridCol w="699683"/>
                <a:gridCol w="499773"/>
                <a:gridCol w="541421"/>
                <a:gridCol w="857944"/>
                <a:gridCol w="633046"/>
                <a:gridCol w="624717"/>
              </a:tblGrid>
              <a:tr h="1282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Date range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16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Leave blank items that do not apply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3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Day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Closed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Minimum hire time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Maximum hire time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Minimum 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duration between bookings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 per(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drop down list)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 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Plus Flat venue fee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Plus Cost per head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Monday 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Number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Units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Tuesday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Minute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Wednesday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Hour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Thursday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Day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Friday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Week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Saturday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Month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Sunday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330" marR="8330" marT="83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5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82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date range</a:t>
                      </a: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30" marR="8330" marT="83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192366" y="6772482"/>
            <a:ext cx="1778002" cy="59172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416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98"/>
            <a:ext cx="8229600" cy="1143000"/>
          </a:xfrm>
        </p:spPr>
        <p:txBody>
          <a:bodyPr/>
          <a:lstStyle/>
          <a:p>
            <a:r>
              <a:rPr lang="en-US" dirty="0" smtClean="0"/>
              <a:t>Venue User – </a:t>
            </a:r>
            <a:r>
              <a:rPr lang="en-US" dirty="0" smtClean="0"/>
              <a:t>Calendar</a:t>
            </a:r>
            <a:endParaRPr 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7280047" y="34021"/>
            <a:ext cx="1768984" cy="27463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 my venue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>
          <a:xfrm>
            <a:off x="0" y="0"/>
            <a:ext cx="4944082" cy="3693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Total raised for charity: 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674028" y="33098"/>
            <a:ext cx="1468056" cy="31355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Venue login</a:t>
            </a:r>
            <a:endParaRPr 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755053" y="1224901"/>
            <a:ext cx="189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Room name</a:t>
            </a:r>
            <a:r>
              <a:rPr lang="en-US" dirty="0" smtClean="0"/>
              <a:t>:  </a:t>
            </a:r>
            <a:endParaRPr lang="en-US" dirty="0"/>
          </a:p>
        </p:txBody>
      </p:sp>
      <p:sp>
        <p:nvSpPr>
          <p:cNvPr id="119" name="Rounded Rectangle 118"/>
          <p:cNvSpPr/>
          <p:nvPr/>
        </p:nvSpPr>
        <p:spPr>
          <a:xfrm>
            <a:off x="2140564" y="1224901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Selct</a:t>
            </a:r>
            <a:r>
              <a:rPr lang="en-US" dirty="0" smtClean="0"/>
              <a:t> from list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192366" y="6772482"/>
            <a:ext cx="1778002" cy="59172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Next</a:t>
            </a:r>
            <a:endParaRPr lang="en-US" dirty="0"/>
          </a:p>
        </p:txBody>
      </p:sp>
      <p:pic>
        <p:nvPicPr>
          <p:cNvPr id="10" name="Picture 9" descr="2014-calend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71" y="1995879"/>
            <a:ext cx="6373576" cy="45058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0567" y="1678353"/>
            <a:ext cx="5056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View: Day / week / Month / Year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90835" y="6516820"/>
            <a:ext cx="3629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Click on a day to add a booking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550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989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Venue Back end – taking bookings by phone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308166" y="2872374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Enter the number of attendees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0572" y="8138284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Venue use: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643234" y="8208473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 from the list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9752" y="2082426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Date of event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351314" y="2092174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 Date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351314" y="1701143"/>
            <a:ext cx="2143191" cy="2683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Calendar selector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46036" y="3119673"/>
            <a:ext cx="4542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  Venue requirements (tick all that apply):</a:t>
            </a:r>
            <a:endParaRPr lang="en-US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2351314" y="2451758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End Date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3814691" y="2093136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 Time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3814691" y="2452720"/>
            <a:ext cx="1383695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End Time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2656509" y="6466433"/>
            <a:ext cx="3957562" cy="31014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First name, last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5803" y="6445813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2646831" y="6869831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Enter your email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5097" y="6793197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Email: 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2656509" y="7245227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Address: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1081" y="7166233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Address: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2646831" y="7570531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Phone number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0053" y="7535565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Phone number: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80572" y="6050472"/>
            <a:ext cx="4542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Customer details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2656509" y="7887335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Tick all that apply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-85485" y="7839141"/>
            <a:ext cx="3277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did you hear about us?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2695803" y="8931427"/>
            <a:ext cx="1560265" cy="50830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Booking Estimate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408468" y="8931427"/>
            <a:ext cx="1560265" cy="50830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Tentative booking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048113" y="8931427"/>
            <a:ext cx="1560265" cy="50830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Book now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449097"/>
              </p:ext>
            </p:extLst>
          </p:nvPr>
        </p:nvGraphicFramePr>
        <p:xfrm>
          <a:off x="457200" y="3489005"/>
          <a:ext cx="8229600" cy="2572472"/>
        </p:xfrm>
        <a:graphic>
          <a:graphicData uri="http://schemas.openxmlformats.org/drawingml/2006/table">
            <a:tbl>
              <a:tblPr/>
              <a:tblGrid>
                <a:gridCol w="824179"/>
                <a:gridCol w="327251"/>
                <a:gridCol w="571252"/>
                <a:gridCol w="464143"/>
                <a:gridCol w="955062"/>
                <a:gridCol w="955062"/>
                <a:gridCol w="749768"/>
                <a:gridCol w="535548"/>
                <a:gridCol w="580178"/>
                <a:gridCol w="919359"/>
                <a:gridCol w="1165726"/>
                <a:gridCol w="182072"/>
              </a:tblGrid>
              <a:tr h="147711">
                <a:tc gridSpan="3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711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Leave blank items that do not apply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74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Item Title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Description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Booking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imcrements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(drop down list)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 per increment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Plus Cost per head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Minimum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available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Maximum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available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Image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83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Facilities 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Number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increment</a:t>
                      </a:r>
                      <a:endParaRPr lang="en-US" sz="1000" dirty="0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facilities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34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Entertainment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Enternainment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91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Decorations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decoration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Staff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staff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Food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food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Beverage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extra beverage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 Other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more options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92" marR="9592" marT="9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889773" y="2351758"/>
            <a:ext cx="2442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 Add recurring booking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15991" y="1292895"/>
            <a:ext cx="1862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Booking taken by: </a:t>
            </a:r>
            <a:endParaRPr lang="en-US" dirty="0"/>
          </a:p>
        </p:txBody>
      </p:sp>
      <p:sp>
        <p:nvSpPr>
          <p:cNvPr id="44" name="Rounded Rectangle 43"/>
          <p:cNvSpPr/>
          <p:nvPr/>
        </p:nvSpPr>
        <p:spPr>
          <a:xfrm>
            <a:off x="2308166" y="1320662"/>
            <a:ext cx="2143191" cy="2683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Insert name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483133" y="1262493"/>
            <a:ext cx="3483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Booking enquiry date</a:t>
            </a:r>
            <a:r>
              <a:rPr lang="en-US" dirty="0" smtClean="0">
                <a:sym typeface="Wingdings"/>
              </a:rPr>
              <a:t>:( Auto insert)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7796" y="8437427"/>
            <a:ext cx="20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Notes: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>
          <a:xfrm>
            <a:off x="2750458" y="8507616"/>
            <a:ext cx="3834190" cy="2693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610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 admin backend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Able to see all loaded venues and their account type status</a:t>
            </a:r>
            <a:endParaRPr lang="en-AU" dirty="0" smtClean="0"/>
          </a:p>
          <a:p>
            <a:r>
              <a:rPr lang="en-US" dirty="0" smtClean="0"/>
              <a:t>Able to delete, suspend, review all accounts</a:t>
            </a:r>
            <a:endParaRPr lang="en-AU" dirty="0" smtClean="0"/>
          </a:p>
          <a:p>
            <a:r>
              <a:rPr lang="en-US" dirty="0" smtClean="0"/>
              <a:t>Ability to upgrade / downgrade accounts</a:t>
            </a:r>
            <a:endParaRPr lang="en-AU" dirty="0" smtClean="0"/>
          </a:p>
          <a:p>
            <a:r>
              <a:rPr lang="en-US" dirty="0" smtClean="0"/>
              <a:t>Able to email all venues – </a:t>
            </a:r>
            <a:r>
              <a:rPr lang="en-US" dirty="0" err="1" smtClean="0"/>
              <a:t>eg</a:t>
            </a:r>
            <a:r>
              <a:rPr lang="en-US" dirty="0" smtClean="0"/>
              <a:t>, put venues into mailing lists by account type, usage – </a:t>
            </a:r>
            <a:r>
              <a:rPr lang="en-US" dirty="0" err="1" smtClean="0"/>
              <a:t>eg</a:t>
            </a:r>
            <a:r>
              <a:rPr lang="en-US" dirty="0" smtClean="0"/>
              <a:t>, email them when they get their 10</a:t>
            </a:r>
            <a:r>
              <a:rPr lang="en-US" baseline="30000" dirty="0" smtClean="0"/>
              <a:t>th</a:t>
            </a:r>
            <a:r>
              <a:rPr lang="en-US" dirty="0" smtClean="0"/>
              <a:t> booking, email when they get a booking to see how it went. </a:t>
            </a:r>
            <a:endParaRPr lang="en-AU" dirty="0" smtClean="0"/>
          </a:p>
          <a:p>
            <a:r>
              <a:rPr lang="en-US" dirty="0" smtClean="0"/>
              <a:t>Able to email all users – </a:t>
            </a:r>
            <a:r>
              <a:rPr lang="en-US" dirty="0" err="1" smtClean="0"/>
              <a:t>eg</a:t>
            </a:r>
            <a:r>
              <a:rPr lang="en-US" dirty="0" smtClean="0"/>
              <a:t>, see how their booking went. </a:t>
            </a:r>
            <a:endParaRPr lang="en-AU" dirty="0" smtClean="0"/>
          </a:p>
          <a:p>
            <a:r>
              <a:rPr lang="en-US" dirty="0" smtClean="0"/>
              <a:t>Able to </a:t>
            </a:r>
            <a:r>
              <a:rPr lang="en-US" dirty="0" err="1" smtClean="0"/>
              <a:t>sms</a:t>
            </a:r>
            <a:r>
              <a:rPr lang="en-US" dirty="0" smtClean="0"/>
              <a:t> venues and users</a:t>
            </a:r>
            <a:endParaRPr lang="en-AU" dirty="0" smtClean="0"/>
          </a:p>
          <a:p>
            <a:r>
              <a:rPr lang="en-US" dirty="0" smtClean="0"/>
              <a:t> view calendar – edit calendar</a:t>
            </a:r>
          </a:p>
          <a:p>
            <a:r>
              <a:rPr lang="en-US" dirty="0" smtClean="0"/>
              <a:t>Block out times</a:t>
            </a:r>
            <a:endParaRPr lang="en-A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521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1830</Words>
  <Application>Microsoft Macintosh PowerPoint</Application>
  <PresentationFormat>On-screen Show (4:3)</PresentationFormat>
  <Paragraphs>834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Home page</vt:lpstr>
      <vt:lpstr>Advanced search options shown</vt:lpstr>
      <vt:lpstr>Search results page</vt:lpstr>
      <vt:lpstr>Detailed listing page</vt:lpstr>
      <vt:lpstr>Detailed listing page</vt:lpstr>
      <vt:lpstr>My Booking Request</vt:lpstr>
      <vt:lpstr>Confirmation page</vt:lpstr>
      <vt:lpstr>Venue Back end – taking bookings by phone</vt:lpstr>
      <vt:lpstr>Venue User – Admin Tab</vt:lpstr>
      <vt:lpstr>Venue User – Venue Tab</vt:lpstr>
      <vt:lpstr>Venue User –Venue</vt:lpstr>
      <vt:lpstr>Venue User – Room / Resource</vt:lpstr>
      <vt:lpstr>Venue User – Calendar setup</vt:lpstr>
      <vt:lpstr>Venue User – Calendar</vt:lpstr>
      <vt:lpstr>Venue Back end – taking bookings by phone</vt:lpstr>
      <vt:lpstr>Head admin backend</vt:lpstr>
    </vt:vector>
  </TitlesOfParts>
  <Company>JCM Carpentry Pty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May</dc:creator>
  <cp:lastModifiedBy>Jason May</cp:lastModifiedBy>
  <cp:revision>28</cp:revision>
  <dcterms:created xsi:type="dcterms:W3CDTF">2014-03-14T00:07:59Z</dcterms:created>
  <dcterms:modified xsi:type="dcterms:W3CDTF">2014-04-03T23:40:37Z</dcterms:modified>
</cp:coreProperties>
</file>