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56" r:id="rId4"/>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5059"/>
    <a:srgbClr val="0B74BB"/>
    <a:srgbClr val="8CB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44" autoAdjust="0"/>
    <p:restoredTop sz="97018" autoAdjust="0"/>
  </p:normalViewPr>
  <p:slideViewPr>
    <p:cSldViewPr>
      <p:cViewPr>
        <p:scale>
          <a:sx n="66" d="100"/>
          <a:sy n="66" d="100"/>
        </p:scale>
        <p:origin x="-2034" y="-7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AC76C9-445A-4A10-9788-69AED5E076F5}" type="datetimeFigureOut">
              <a:rPr lang="en-US" smtClean="0"/>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2682091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AC76C9-445A-4A10-9788-69AED5E076F5}" type="datetimeFigureOut">
              <a:rPr lang="en-US" smtClean="0"/>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3199616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AC76C9-445A-4A10-9788-69AED5E076F5}" type="datetimeFigureOut">
              <a:rPr lang="en-US" smtClean="0"/>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85581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AC76C9-445A-4A10-9788-69AED5E076F5}" type="datetimeFigureOut">
              <a:rPr lang="en-US" smtClean="0"/>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2400244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AC76C9-445A-4A10-9788-69AED5E076F5}" type="datetimeFigureOut">
              <a:rPr lang="en-US" smtClean="0"/>
              <a:t>12/28/2012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3501889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AC76C9-445A-4A10-9788-69AED5E076F5}" type="datetimeFigureOut">
              <a:rPr lang="en-US" smtClean="0"/>
              <a:t>12/28/2012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962598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AC76C9-445A-4A10-9788-69AED5E076F5}" type="datetimeFigureOut">
              <a:rPr lang="en-US" smtClean="0"/>
              <a:t>12/28/2012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271946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AC76C9-445A-4A10-9788-69AED5E076F5}" type="datetimeFigureOut">
              <a:rPr lang="en-US" smtClean="0"/>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2600350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AC76C9-445A-4A10-9788-69AED5E076F5}" type="datetimeFigureOut">
              <a:rPr lang="en-US" smtClean="0"/>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3838925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AC76C9-445A-4A10-9788-69AED5E076F5}" type="datetimeFigureOut">
              <a:rPr lang="en-US" smtClean="0"/>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392565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AC76C9-445A-4A10-9788-69AED5E076F5}" type="datetimeFigureOut">
              <a:rPr lang="en-US" smtClean="0"/>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75047-8025-4096-BFD6-B4A5DEB86292}" type="slidenum">
              <a:rPr lang="en-US" smtClean="0"/>
              <a:t>‹#›</a:t>
            </a:fld>
            <a:endParaRPr lang="en-US"/>
          </a:p>
        </p:txBody>
      </p:sp>
    </p:spTree>
    <p:extLst>
      <p:ext uri="{BB962C8B-B14F-4D97-AF65-F5344CB8AC3E}">
        <p14:creationId xmlns:p14="http://schemas.microsoft.com/office/powerpoint/2010/main" val="2224250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84AC76C9-445A-4A10-9788-69AED5E076F5}" type="datetimeFigureOut">
              <a:rPr lang="en-US" smtClean="0"/>
              <a:t>12/28/2012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CD475047-8025-4096-BFD6-B4A5DEB86292}" type="slidenum">
              <a:rPr lang="en-US" smtClean="0"/>
              <a:t>‹#›</a:t>
            </a:fld>
            <a:endParaRPr lang="en-US"/>
          </a:p>
        </p:txBody>
      </p:sp>
    </p:spTree>
    <p:extLst>
      <p:ext uri="{BB962C8B-B14F-4D97-AF65-F5344CB8AC3E}">
        <p14:creationId xmlns:p14="http://schemas.microsoft.com/office/powerpoint/2010/main" val="3665382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10.jpeg"/><Relationship Id="rId12" Type="http://schemas.openxmlformats.org/officeDocument/2006/relationships/image" Target="../media/image15.png"/><Relationship Id="rId2" Type="http://schemas.openxmlformats.org/officeDocument/2006/relationships/image" Target="../media/image6.gif"/><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g"/><Relationship Id="rId9"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8875" y="1524000"/>
            <a:ext cx="4386926" cy="1338828"/>
          </a:xfrm>
          <a:prstGeom prst="rect">
            <a:avLst/>
          </a:prstGeom>
          <a:noFill/>
        </p:spPr>
        <p:txBody>
          <a:bodyPr wrap="square" rtlCol="0" anchor="ctr">
            <a:spAutoFit/>
          </a:bodyPr>
          <a:lstStyle/>
          <a:p>
            <a:pPr>
              <a:lnSpc>
                <a:spcPct val="150000"/>
              </a:lnSpc>
            </a:pPr>
            <a:r>
              <a:rPr lang="en-US" dirty="0" smtClean="0">
                <a:solidFill>
                  <a:srgbClr val="8CBC00"/>
                </a:solidFill>
                <a:latin typeface="Tahoma" pitchFamily="34" charset="0"/>
                <a:ea typeface="Tahoma" pitchFamily="34" charset="0"/>
                <a:cs typeface="Tahoma" pitchFamily="34" charset="0"/>
              </a:rPr>
              <a:t>See what a patient-centric approach can do to drive patient engagement, acquisition, and improved outcomes</a:t>
            </a:r>
            <a:endParaRPr lang="en-US" dirty="0">
              <a:solidFill>
                <a:srgbClr val="8CBC00"/>
              </a:solidFill>
              <a:latin typeface="Tahoma" pitchFamily="34" charset="0"/>
              <a:ea typeface="Tahoma" pitchFamily="34" charset="0"/>
              <a:cs typeface="Tahoma"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91" y="152400"/>
            <a:ext cx="3571909" cy="679489"/>
          </a:xfrm>
          <a:prstGeom prst="rect">
            <a:avLst/>
          </a:prstGeom>
        </p:spPr>
      </p:pic>
      <p:sp>
        <p:nvSpPr>
          <p:cNvPr id="10" name="TextBox 9"/>
          <p:cNvSpPr txBox="1"/>
          <p:nvPr/>
        </p:nvSpPr>
        <p:spPr>
          <a:xfrm>
            <a:off x="1065265" y="773061"/>
            <a:ext cx="2592335" cy="276999"/>
          </a:xfrm>
          <a:prstGeom prst="rect">
            <a:avLst/>
          </a:prstGeom>
          <a:noFill/>
        </p:spPr>
        <p:txBody>
          <a:bodyPr wrap="square" rtlCol="0">
            <a:spAutoFit/>
          </a:bodyPr>
          <a:lstStyle/>
          <a:p>
            <a:pPr algn="r"/>
            <a:r>
              <a:rPr lang="en-US" sz="1200" dirty="0" smtClean="0">
                <a:solidFill>
                  <a:srgbClr val="A3AFBD"/>
                </a:solidFill>
                <a:latin typeface="Tahoma" pitchFamily="34" charset="0"/>
                <a:ea typeface="Tahoma" pitchFamily="34" charset="0"/>
                <a:cs typeface="Tahoma" pitchFamily="34" charset="0"/>
              </a:rPr>
              <a:t>Healthy Customer Portals</a:t>
            </a:r>
            <a:endParaRPr lang="en-US" sz="1200" dirty="0">
              <a:solidFill>
                <a:srgbClr val="A3AFBD"/>
              </a:solidFill>
              <a:latin typeface="Tahoma" pitchFamily="34" charset="0"/>
              <a:ea typeface="Tahoma" pitchFamily="34" charset="0"/>
              <a:cs typeface="Tahoma" pitchFamily="34" charset="0"/>
            </a:endParaRPr>
          </a:p>
        </p:txBody>
      </p:sp>
      <p:sp>
        <p:nvSpPr>
          <p:cNvPr id="11" name="Rectangle 10"/>
          <p:cNvSpPr/>
          <p:nvPr/>
        </p:nvSpPr>
        <p:spPr>
          <a:xfrm>
            <a:off x="4724399" y="4493889"/>
            <a:ext cx="2134495" cy="4116711"/>
          </a:xfrm>
          <a:prstGeom prst="rect">
            <a:avLst/>
          </a:prstGeom>
          <a:solidFill>
            <a:srgbClr val="ECE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457200" y="6548735"/>
            <a:ext cx="4558266" cy="276999"/>
          </a:xfrm>
          <a:prstGeom prst="rect">
            <a:avLst/>
          </a:prstGeom>
          <a:noFill/>
        </p:spPr>
        <p:txBody>
          <a:bodyPr wrap="square" rtlCol="0">
            <a:spAutoFit/>
          </a:bodyPr>
          <a:lstStyle/>
          <a:p>
            <a:pPr algn="ctr"/>
            <a:r>
              <a:rPr lang="en-US" sz="1200" dirty="0" smtClean="0">
                <a:solidFill>
                  <a:srgbClr val="A3AFBD"/>
                </a:solidFill>
                <a:latin typeface="Tahoma" pitchFamily="34" charset="0"/>
                <a:ea typeface="Tahoma" pitchFamily="34" charset="0"/>
                <a:cs typeface="Tahoma" pitchFamily="34" charset="0"/>
              </a:rPr>
              <a:t>Contact us to schedule a demo: 212-595-5170 </a:t>
            </a:r>
            <a:endParaRPr lang="en-US" sz="1200" dirty="0">
              <a:solidFill>
                <a:srgbClr val="A3AFBD"/>
              </a:solidFill>
              <a:latin typeface="Tahoma" pitchFamily="34" charset="0"/>
              <a:ea typeface="Tahoma" pitchFamily="34" charset="0"/>
              <a:cs typeface="Tahoma" pitchFamily="34" charset="0"/>
            </a:endParaRPr>
          </a:p>
        </p:txBody>
      </p:sp>
      <p:sp>
        <p:nvSpPr>
          <p:cNvPr id="21" name="Rectangle 20"/>
          <p:cNvSpPr/>
          <p:nvPr/>
        </p:nvSpPr>
        <p:spPr>
          <a:xfrm>
            <a:off x="5094235" y="1567180"/>
            <a:ext cx="1672925" cy="2462213"/>
          </a:xfrm>
          <a:prstGeom prst="rect">
            <a:avLst/>
          </a:prstGeom>
        </p:spPr>
        <p:txBody>
          <a:bodyPr wrap="square">
            <a:spAutoFit/>
          </a:bodyPr>
          <a:lstStyle/>
          <a:p>
            <a:pPr lvl="0"/>
            <a:r>
              <a:rPr lang="en-US" sz="1100" dirty="0">
                <a:solidFill>
                  <a:srgbClr val="465059"/>
                </a:solidFill>
                <a:latin typeface="Tahoma" pitchFamily="34" charset="0"/>
                <a:ea typeface="Tahoma" pitchFamily="34" charset="0"/>
                <a:cs typeface="Tahoma" pitchFamily="34" charset="0"/>
              </a:rPr>
              <a:t>Wellness Layers has built several of the most engaging online and mobile health and wellness destinations in the world, some growing to multi-million member communities. For each client, we strategically customize our Platform and embed our proven three-layered approach to engagement: </a:t>
            </a:r>
          </a:p>
        </p:txBody>
      </p:sp>
      <p:sp>
        <p:nvSpPr>
          <p:cNvPr id="25" name="Rectangle 24"/>
          <p:cNvSpPr/>
          <p:nvPr/>
        </p:nvSpPr>
        <p:spPr>
          <a:xfrm>
            <a:off x="4800600" y="4648200"/>
            <a:ext cx="1870636" cy="4154984"/>
          </a:xfrm>
          <a:prstGeom prst="rect">
            <a:avLst/>
          </a:prstGeom>
        </p:spPr>
        <p:txBody>
          <a:bodyPr wrap="square">
            <a:spAutoFit/>
          </a:bodyPr>
          <a:lstStyle/>
          <a:p>
            <a:pPr lvl="0"/>
            <a:r>
              <a:rPr lang="en-US" sz="1100" b="1" dirty="0">
                <a:solidFill>
                  <a:srgbClr val="465059"/>
                </a:solidFill>
                <a:latin typeface="Tahoma" pitchFamily="34" charset="0"/>
                <a:ea typeface="Tahoma" pitchFamily="34" charset="0"/>
                <a:cs typeface="Tahoma" pitchFamily="34" charset="0"/>
              </a:rPr>
              <a:t>Flexible &amp; Market Ready</a:t>
            </a:r>
          </a:p>
          <a:p>
            <a:pPr marL="285750" lvl="0" indent="-285750">
              <a:buFontTx/>
              <a:buChar char="-"/>
            </a:pPr>
            <a:r>
              <a:rPr lang="en-US" sz="1100" dirty="0">
                <a:solidFill>
                  <a:srgbClr val="465059"/>
                </a:solidFill>
                <a:latin typeface="Tahoma" pitchFamily="34" charset="0"/>
                <a:ea typeface="Tahoma" pitchFamily="34" charset="0"/>
                <a:cs typeface="Tahoma" pitchFamily="34" charset="0"/>
              </a:rPr>
              <a:t>HIPAA compliant &amp; satisfies meaningful use</a:t>
            </a:r>
          </a:p>
          <a:p>
            <a:pPr marL="285750" lvl="0" indent="-285750">
              <a:buFontTx/>
              <a:buChar char="-"/>
            </a:pPr>
            <a:r>
              <a:rPr lang="en-US" sz="1100" dirty="0">
                <a:solidFill>
                  <a:srgbClr val="465059"/>
                </a:solidFill>
                <a:latin typeface="Tahoma" pitchFamily="34" charset="0"/>
                <a:ea typeface="Tahoma" pitchFamily="34" charset="0"/>
                <a:cs typeface="Tahoma" pitchFamily="34" charset="0"/>
              </a:rPr>
              <a:t>EMR, PHR &amp; HRA agnostic</a:t>
            </a:r>
          </a:p>
          <a:p>
            <a:pPr marL="285750" lvl="0" indent="-285750">
              <a:buFontTx/>
              <a:buChar char="-"/>
            </a:pPr>
            <a:r>
              <a:rPr lang="en-US" sz="1100" dirty="0">
                <a:solidFill>
                  <a:srgbClr val="465059"/>
                </a:solidFill>
                <a:latin typeface="Tahoma" pitchFamily="34" charset="0"/>
                <a:ea typeface="Tahoma" pitchFamily="34" charset="0"/>
                <a:cs typeface="Tahoma" pitchFamily="34" charset="0"/>
              </a:rPr>
              <a:t>Flexible to integrate with devices, biometric tests, databases, ecommerce systems, etc</a:t>
            </a:r>
            <a:r>
              <a:rPr lang="en-US" sz="1100" dirty="0" smtClean="0">
                <a:solidFill>
                  <a:srgbClr val="465059"/>
                </a:solidFill>
                <a:latin typeface="Tahoma" pitchFamily="34" charset="0"/>
                <a:ea typeface="Tahoma" pitchFamily="34" charset="0"/>
                <a:cs typeface="Tahoma" pitchFamily="34" charset="0"/>
              </a:rPr>
              <a:t>.</a:t>
            </a:r>
          </a:p>
          <a:p>
            <a:pPr marL="285750" lvl="0" indent="-285750">
              <a:buFontTx/>
              <a:buChar char="-"/>
            </a:pPr>
            <a:endParaRPr lang="en-US" sz="1100" dirty="0">
              <a:solidFill>
                <a:srgbClr val="465059"/>
              </a:solidFill>
              <a:latin typeface="Tahoma" pitchFamily="34" charset="0"/>
              <a:ea typeface="Tahoma" pitchFamily="34" charset="0"/>
              <a:cs typeface="Tahoma" pitchFamily="34" charset="0"/>
            </a:endParaRPr>
          </a:p>
          <a:p>
            <a:pPr lvl="0"/>
            <a:r>
              <a:rPr lang="en-US" sz="1100" b="1" dirty="0" smtClean="0">
                <a:solidFill>
                  <a:srgbClr val="465059"/>
                </a:solidFill>
                <a:latin typeface="Tahoma" pitchFamily="34" charset="0"/>
                <a:ea typeface="Tahoma" pitchFamily="34" charset="0"/>
                <a:cs typeface="Tahoma" pitchFamily="34" charset="0"/>
              </a:rPr>
              <a:t>Up-to-date Technology </a:t>
            </a:r>
          </a:p>
          <a:p>
            <a:pPr marL="285750" lvl="0" indent="-285750">
              <a:buFontTx/>
              <a:buChar char="-"/>
            </a:pPr>
            <a:r>
              <a:rPr lang="en-US" sz="1100" dirty="0" smtClean="0">
                <a:solidFill>
                  <a:srgbClr val="465059"/>
                </a:solidFill>
                <a:latin typeface="Tahoma" pitchFamily="34" charset="0"/>
                <a:ea typeface="Tahoma" pitchFamily="34" charset="0"/>
                <a:cs typeface="Tahoma" pitchFamily="34" charset="0"/>
              </a:rPr>
              <a:t>Built in Microsoft’s latest .NET</a:t>
            </a:r>
          </a:p>
          <a:p>
            <a:pPr marL="285750" lvl="0" indent="-285750">
              <a:buFontTx/>
              <a:buChar char="-"/>
            </a:pPr>
            <a:r>
              <a:rPr lang="en-US" sz="1100" dirty="0" smtClean="0">
                <a:solidFill>
                  <a:srgbClr val="465059"/>
                </a:solidFill>
                <a:latin typeface="Tahoma" pitchFamily="34" charset="0"/>
                <a:ea typeface="Tahoma" pitchFamily="34" charset="0"/>
                <a:cs typeface="Tahoma" pitchFamily="34" charset="0"/>
              </a:rPr>
              <a:t>Responsive design and Web 2.0 with ‘smart’ planners, memory, drag and drop and optimization for ease of use</a:t>
            </a:r>
          </a:p>
          <a:p>
            <a:pPr marL="285750" lvl="0" indent="-285750">
              <a:buFontTx/>
              <a:buChar char="-"/>
            </a:pPr>
            <a:endParaRPr lang="en-US" sz="1100" dirty="0">
              <a:solidFill>
                <a:srgbClr val="465059"/>
              </a:solidFill>
              <a:latin typeface="Tahoma" pitchFamily="34" charset="0"/>
              <a:ea typeface="Tahoma" pitchFamily="34" charset="0"/>
              <a:cs typeface="Tahoma" pitchFamily="34" charset="0"/>
            </a:endParaRPr>
          </a:p>
        </p:txBody>
      </p:sp>
      <p:sp>
        <p:nvSpPr>
          <p:cNvPr id="22" name="Rectangle 21"/>
          <p:cNvSpPr/>
          <p:nvPr/>
        </p:nvSpPr>
        <p:spPr>
          <a:xfrm>
            <a:off x="0" y="1066800"/>
            <a:ext cx="6858893" cy="215520"/>
          </a:xfrm>
          <a:prstGeom prst="rect">
            <a:avLst/>
          </a:prstGeom>
          <a:solidFill>
            <a:srgbClr val="ECE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1402" t="34653" r="49510" b="21912"/>
          <a:stretch/>
        </p:blipFill>
        <p:spPr bwMode="auto">
          <a:xfrm>
            <a:off x="4724399" y="1460240"/>
            <a:ext cx="2134495" cy="273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152401" y="2884929"/>
            <a:ext cx="4571998" cy="1477328"/>
          </a:xfrm>
          <a:prstGeom prst="rect">
            <a:avLst/>
          </a:prstGeom>
        </p:spPr>
        <p:txBody>
          <a:bodyPr wrap="square">
            <a:spAutoFit/>
          </a:bodyPr>
          <a:lstStyle/>
          <a:p>
            <a:pPr lvl="0">
              <a:lnSpc>
                <a:spcPct val="150000"/>
              </a:lnSpc>
            </a:pPr>
            <a:r>
              <a:rPr lang="en-US" sz="1200" dirty="0" smtClean="0">
                <a:solidFill>
                  <a:srgbClr val="465059"/>
                </a:solidFill>
                <a:latin typeface="Tahoma" pitchFamily="34" charset="0"/>
                <a:ea typeface="Tahoma" pitchFamily="34" charset="0"/>
                <a:cs typeface="Tahoma" pitchFamily="34" charset="0"/>
              </a:rPr>
              <a:t>Provide your patients with the same care and personalization  via online and mobile that you do in your hospitals and clinics. Enable your patients to manage their own health and wellness, connect with others and their care teams, and receive personalized, up-to-date information with calls to action. </a:t>
            </a:r>
            <a:endParaRPr lang="en-US" sz="1200" dirty="0">
              <a:solidFill>
                <a:srgbClr val="465059"/>
              </a:solidFill>
              <a:latin typeface="Tahoma" pitchFamily="34" charset="0"/>
              <a:ea typeface="Tahoma" pitchFamily="34" charset="0"/>
              <a:cs typeface="Tahoma" pitchFamily="34" charset="0"/>
            </a:endParaRPr>
          </a:p>
        </p:txBody>
      </p:sp>
      <p:sp>
        <p:nvSpPr>
          <p:cNvPr id="35" name="TextBox 34"/>
          <p:cNvSpPr txBox="1"/>
          <p:nvPr/>
        </p:nvSpPr>
        <p:spPr>
          <a:xfrm>
            <a:off x="108875" y="8798719"/>
            <a:ext cx="6750019" cy="276999"/>
          </a:xfrm>
          <a:prstGeom prst="rect">
            <a:avLst/>
          </a:prstGeom>
          <a:noFill/>
        </p:spPr>
        <p:txBody>
          <a:bodyPr wrap="square" rtlCol="0">
            <a:spAutoFit/>
          </a:bodyPr>
          <a:lstStyle/>
          <a:p>
            <a:r>
              <a:rPr lang="en-US" sz="1200" dirty="0" smtClean="0">
                <a:solidFill>
                  <a:srgbClr val="0B74BB"/>
                </a:solidFill>
                <a:latin typeface="Tahoma" pitchFamily="34" charset="0"/>
                <a:ea typeface="Tahoma" pitchFamily="34" charset="0"/>
                <a:cs typeface="Tahoma" pitchFamily="34" charset="0"/>
              </a:rPr>
              <a:t>www.wellnesslayers.com             Schedule a demo: 212-595-5170  or info@wellnesslayers.com</a:t>
            </a:r>
            <a:endParaRPr lang="en-US" sz="1200" dirty="0">
              <a:solidFill>
                <a:srgbClr val="0B74BB"/>
              </a:solidFill>
              <a:latin typeface="Tahoma" pitchFamily="34" charset="0"/>
              <a:ea typeface="Tahoma" pitchFamily="34" charset="0"/>
              <a:cs typeface="Tahoma" pitchFamily="34" charset="0"/>
            </a:endParaRPr>
          </a:p>
        </p:txBody>
      </p:sp>
      <p:grpSp>
        <p:nvGrpSpPr>
          <p:cNvPr id="36" name="Group 35"/>
          <p:cNvGrpSpPr/>
          <p:nvPr/>
        </p:nvGrpSpPr>
        <p:grpSpPr>
          <a:xfrm>
            <a:off x="219367" y="4493889"/>
            <a:ext cx="4380008" cy="3259629"/>
            <a:chOff x="32211" y="5860646"/>
            <a:chExt cx="4540254" cy="3378885"/>
          </a:xfrm>
        </p:grpSpPr>
        <p:pic>
          <p:nvPicPr>
            <p:cNvPr id="37" name="Picture 36"/>
            <p:cNvPicPr>
              <a:picLocks noChangeAspect="1"/>
            </p:cNvPicPr>
            <p:nvPr/>
          </p:nvPicPr>
          <p:blipFill rotWithShape="1">
            <a:blip r:embed="rId5">
              <a:extLst>
                <a:ext uri="{28A0092B-C50C-407E-A947-70E740481C1C}">
                  <a14:useLocalDpi xmlns:a14="http://schemas.microsoft.com/office/drawing/2010/main" val="0"/>
                </a:ext>
              </a:extLst>
            </a:blip>
            <a:srcRect b="25069"/>
            <a:stretch/>
          </p:blipFill>
          <p:spPr>
            <a:xfrm>
              <a:off x="32211" y="5860646"/>
              <a:ext cx="4540254" cy="3378885"/>
            </a:xfrm>
            <a:prstGeom prst="rect">
              <a:avLst/>
            </a:prstGeom>
          </p:spPr>
        </p:pic>
        <p:pic>
          <p:nvPicPr>
            <p:cNvPr id="38" name="Picture 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875" y="6548735"/>
              <a:ext cx="771525" cy="771525"/>
            </a:xfrm>
            <a:prstGeom prst="rect">
              <a:avLst/>
            </a:prstGeom>
          </p:spPr>
        </p:pic>
      </p:grpSp>
      <p:sp>
        <p:nvSpPr>
          <p:cNvPr id="39" name="TextBox 38"/>
          <p:cNvSpPr txBox="1"/>
          <p:nvPr/>
        </p:nvSpPr>
        <p:spPr>
          <a:xfrm>
            <a:off x="181428" y="8082994"/>
            <a:ext cx="4386926" cy="451406"/>
          </a:xfrm>
          <a:prstGeom prst="rect">
            <a:avLst/>
          </a:prstGeom>
          <a:solidFill>
            <a:srgbClr val="465059"/>
          </a:solidFill>
        </p:spPr>
        <p:txBody>
          <a:bodyPr wrap="square" rtlCol="0" anchor="ctr">
            <a:spAutoFit/>
          </a:bodyPr>
          <a:lstStyle/>
          <a:p>
            <a:pPr>
              <a:lnSpc>
                <a:spcPct val="150000"/>
              </a:lnSpc>
            </a:pPr>
            <a:r>
              <a:rPr lang="en-US" dirty="0" smtClean="0">
                <a:solidFill>
                  <a:schemeClr val="bg1"/>
                </a:solidFill>
                <a:latin typeface="Tahoma" pitchFamily="34" charset="0"/>
                <a:ea typeface="Tahoma" pitchFamily="34" charset="0"/>
                <a:cs typeface="Tahoma" pitchFamily="34" charset="0"/>
              </a:rPr>
              <a:t>Flexible Branded Engagement Solutions</a:t>
            </a:r>
            <a:endParaRPr lang="en-US" dirty="0">
              <a:solidFill>
                <a:schemeClr val="bg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86641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8875" y="1524000"/>
            <a:ext cx="4386926" cy="1338828"/>
          </a:xfrm>
          <a:prstGeom prst="rect">
            <a:avLst/>
          </a:prstGeom>
          <a:noFill/>
        </p:spPr>
        <p:txBody>
          <a:bodyPr wrap="square" rtlCol="0" anchor="ctr">
            <a:spAutoFit/>
          </a:bodyPr>
          <a:lstStyle/>
          <a:p>
            <a:pPr>
              <a:lnSpc>
                <a:spcPct val="150000"/>
              </a:lnSpc>
            </a:pPr>
            <a:r>
              <a:rPr lang="en-US" dirty="0" smtClean="0">
                <a:solidFill>
                  <a:srgbClr val="8CBC00"/>
                </a:solidFill>
                <a:latin typeface="Tahoma" pitchFamily="34" charset="0"/>
                <a:ea typeface="Tahoma" pitchFamily="34" charset="0"/>
                <a:cs typeface="Tahoma" pitchFamily="34" charset="0"/>
              </a:rPr>
              <a:t>See what a patient-centric approach can do to drive patient engagement, acquisition, and improved outcomes</a:t>
            </a:r>
            <a:endParaRPr lang="en-US" dirty="0">
              <a:solidFill>
                <a:srgbClr val="8CBC00"/>
              </a:solidFill>
              <a:latin typeface="Tahoma" pitchFamily="34" charset="0"/>
              <a:ea typeface="Tahoma" pitchFamily="34" charset="0"/>
              <a:cs typeface="Tahoma"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91" y="152400"/>
            <a:ext cx="3571909" cy="679489"/>
          </a:xfrm>
          <a:prstGeom prst="rect">
            <a:avLst/>
          </a:prstGeom>
        </p:spPr>
      </p:pic>
      <p:sp>
        <p:nvSpPr>
          <p:cNvPr id="10" name="TextBox 9"/>
          <p:cNvSpPr txBox="1"/>
          <p:nvPr/>
        </p:nvSpPr>
        <p:spPr>
          <a:xfrm>
            <a:off x="1065265" y="773061"/>
            <a:ext cx="2592335" cy="276999"/>
          </a:xfrm>
          <a:prstGeom prst="rect">
            <a:avLst/>
          </a:prstGeom>
          <a:noFill/>
        </p:spPr>
        <p:txBody>
          <a:bodyPr wrap="square" rtlCol="0">
            <a:spAutoFit/>
          </a:bodyPr>
          <a:lstStyle/>
          <a:p>
            <a:pPr algn="r"/>
            <a:r>
              <a:rPr lang="en-US" sz="1200" dirty="0" smtClean="0">
                <a:solidFill>
                  <a:srgbClr val="A3AFBD"/>
                </a:solidFill>
                <a:latin typeface="Tahoma" pitchFamily="34" charset="0"/>
                <a:ea typeface="Tahoma" pitchFamily="34" charset="0"/>
                <a:cs typeface="Tahoma" pitchFamily="34" charset="0"/>
              </a:rPr>
              <a:t>Healthy Customer Portals</a:t>
            </a:r>
            <a:endParaRPr lang="en-US" sz="1200" dirty="0">
              <a:solidFill>
                <a:srgbClr val="A3AFBD"/>
              </a:solidFill>
              <a:latin typeface="Tahoma" pitchFamily="34" charset="0"/>
              <a:ea typeface="Tahoma" pitchFamily="34" charset="0"/>
              <a:cs typeface="Tahoma" pitchFamily="34" charset="0"/>
            </a:endParaRPr>
          </a:p>
        </p:txBody>
      </p:sp>
      <p:sp>
        <p:nvSpPr>
          <p:cNvPr id="11" name="Rectangle 10"/>
          <p:cNvSpPr/>
          <p:nvPr/>
        </p:nvSpPr>
        <p:spPr>
          <a:xfrm>
            <a:off x="4724399" y="4493889"/>
            <a:ext cx="2134495" cy="4116711"/>
          </a:xfrm>
          <a:prstGeom prst="rect">
            <a:avLst/>
          </a:prstGeom>
          <a:solidFill>
            <a:srgbClr val="ECE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457200" y="6548735"/>
            <a:ext cx="4558266" cy="276999"/>
          </a:xfrm>
          <a:prstGeom prst="rect">
            <a:avLst/>
          </a:prstGeom>
          <a:noFill/>
        </p:spPr>
        <p:txBody>
          <a:bodyPr wrap="square" rtlCol="0">
            <a:spAutoFit/>
          </a:bodyPr>
          <a:lstStyle/>
          <a:p>
            <a:pPr algn="ctr"/>
            <a:r>
              <a:rPr lang="en-US" sz="1200" dirty="0" smtClean="0">
                <a:solidFill>
                  <a:srgbClr val="A3AFBD"/>
                </a:solidFill>
                <a:latin typeface="Tahoma" pitchFamily="34" charset="0"/>
                <a:ea typeface="Tahoma" pitchFamily="34" charset="0"/>
                <a:cs typeface="Tahoma" pitchFamily="34" charset="0"/>
              </a:rPr>
              <a:t>Contact us to schedule a demo: 212-595-5170 </a:t>
            </a:r>
            <a:endParaRPr lang="en-US" sz="1200" dirty="0">
              <a:solidFill>
                <a:srgbClr val="A3AFBD"/>
              </a:solidFill>
              <a:latin typeface="Tahoma" pitchFamily="34" charset="0"/>
              <a:ea typeface="Tahoma" pitchFamily="34" charset="0"/>
              <a:cs typeface="Tahoma" pitchFamily="34" charset="0"/>
            </a:endParaRPr>
          </a:p>
        </p:txBody>
      </p:sp>
      <p:sp>
        <p:nvSpPr>
          <p:cNvPr id="21" name="Rectangle 20"/>
          <p:cNvSpPr/>
          <p:nvPr/>
        </p:nvSpPr>
        <p:spPr>
          <a:xfrm>
            <a:off x="5094235" y="1567180"/>
            <a:ext cx="1672925" cy="2462213"/>
          </a:xfrm>
          <a:prstGeom prst="rect">
            <a:avLst/>
          </a:prstGeom>
        </p:spPr>
        <p:txBody>
          <a:bodyPr wrap="square">
            <a:spAutoFit/>
          </a:bodyPr>
          <a:lstStyle/>
          <a:p>
            <a:pPr lvl="0"/>
            <a:r>
              <a:rPr lang="en-US" sz="1100" dirty="0">
                <a:solidFill>
                  <a:srgbClr val="465059"/>
                </a:solidFill>
                <a:latin typeface="Tahoma" pitchFamily="34" charset="0"/>
                <a:ea typeface="Tahoma" pitchFamily="34" charset="0"/>
                <a:cs typeface="Tahoma" pitchFamily="34" charset="0"/>
              </a:rPr>
              <a:t>Wellness Layers has built several of the most engaging online and mobile health and wellness destinations in the world, some growing to multi-million member communities. For each client, we strategically customize our Platform and embed our proven three-layered approach to engagement: </a:t>
            </a:r>
          </a:p>
        </p:txBody>
      </p:sp>
      <p:sp>
        <p:nvSpPr>
          <p:cNvPr id="25" name="Rectangle 24"/>
          <p:cNvSpPr/>
          <p:nvPr/>
        </p:nvSpPr>
        <p:spPr>
          <a:xfrm>
            <a:off x="4800600" y="4648200"/>
            <a:ext cx="1870636" cy="4154984"/>
          </a:xfrm>
          <a:prstGeom prst="rect">
            <a:avLst/>
          </a:prstGeom>
        </p:spPr>
        <p:txBody>
          <a:bodyPr wrap="square">
            <a:spAutoFit/>
          </a:bodyPr>
          <a:lstStyle/>
          <a:p>
            <a:pPr lvl="0"/>
            <a:r>
              <a:rPr lang="en-US" sz="1100" b="1" dirty="0">
                <a:solidFill>
                  <a:srgbClr val="465059"/>
                </a:solidFill>
                <a:latin typeface="Tahoma" pitchFamily="34" charset="0"/>
                <a:ea typeface="Tahoma" pitchFamily="34" charset="0"/>
                <a:cs typeface="Tahoma" pitchFamily="34" charset="0"/>
              </a:rPr>
              <a:t>Flexible &amp; Market Ready</a:t>
            </a:r>
          </a:p>
          <a:p>
            <a:pPr marL="285750" lvl="0" indent="-285750">
              <a:buFontTx/>
              <a:buChar char="-"/>
            </a:pPr>
            <a:r>
              <a:rPr lang="en-US" sz="1100" dirty="0">
                <a:solidFill>
                  <a:srgbClr val="465059"/>
                </a:solidFill>
                <a:latin typeface="Tahoma" pitchFamily="34" charset="0"/>
                <a:ea typeface="Tahoma" pitchFamily="34" charset="0"/>
                <a:cs typeface="Tahoma" pitchFamily="34" charset="0"/>
              </a:rPr>
              <a:t>HIPAA compliant &amp; satisfies meaningful use</a:t>
            </a:r>
          </a:p>
          <a:p>
            <a:pPr marL="285750" lvl="0" indent="-285750">
              <a:buFontTx/>
              <a:buChar char="-"/>
            </a:pPr>
            <a:r>
              <a:rPr lang="en-US" sz="1100" dirty="0">
                <a:solidFill>
                  <a:srgbClr val="465059"/>
                </a:solidFill>
                <a:latin typeface="Tahoma" pitchFamily="34" charset="0"/>
                <a:ea typeface="Tahoma" pitchFamily="34" charset="0"/>
                <a:cs typeface="Tahoma" pitchFamily="34" charset="0"/>
              </a:rPr>
              <a:t>EMR, PHR &amp; HRA agnostic</a:t>
            </a:r>
          </a:p>
          <a:p>
            <a:pPr marL="285750" lvl="0" indent="-285750">
              <a:buFontTx/>
              <a:buChar char="-"/>
            </a:pPr>
            <a:r>
              <a:rPr lang="en-US" sz="1100" dirty="0">
                <a:solidFill>
                  <a:srgbClr val="465059"/>
                </a:solidFill>
                <a:latin typeface="Tahoma" pitchFamily="34" charset="0"/>
                <a:ea typeface="Tahoma" pitchFamily="34" charset="0"/>
                <a:cs typeface="Tahoma" pitchFamily="34" charset="0"/>
              </a:rPr>
              <a:t>Flexible to integrate with devices, biometric tests, databases, ecommerce systems, etc</a:t>
            </a:r>
            <a:r>
              <a:rPr lang="en-US" sz="1100" dirty="0" smtClean="0">
                <a:solidFill>
                  <a:srgbClr val="465059"/>
                </a:solidFill>
                <a:latin typeface="Tahoma" pitchFamily="34" charset="0"/>
                <a:ea typeface="Tahoma" pitchFamily="34" charset="0"/>
                <a:cs typeface="Tahoma" pitchFamily="34" charset="0"/>
              </a:rPr>
              <a:t>.</a:t>
            </a:r>
          </a:p>
          <a:p>
            <a:pPr marL="285750" lvl="0" indent="-285750">
              <a:buFontTx/>
              <a:buChar char="-"/>
            </a:pPr>
            <a:endParaRPr lang="en-US" sz="1100" dirty="0">
              <a:solidFill>
                <a:srgbClr val="465059"/>
              </a:solidFill>
              <a:latin typeface="Tahoma" pitchFamily="34" charset="0"/>
              <a:ea typeface="Tahoma" pitchFamily="34" charset="0"/>
              <a:cs typeface="Tahoma" pitchFamily="34" charset="0"/>
            </a:endParaRPr>
          </a:p>
          <a:p>
            <a:pPr lvl="0"/>
            <a:r>
              <a:rPr lang="en-US" sz="1100" b="1" dirty="0" smtClean="0">
                <a:solidFill>
                  <a:srgbClr val="465059"/>
                </a:solidFill>
                <a:latin typeface="Tahoma" pitchFamily="34" charset="0"/>
                <a:ea typeface="Tahoma" pitchFamily="34" charset="0"/>
                <a:cs typeface="Tahoma" pitchFamily="34" charset="0"/>
              </a:rPr>
              <a:t>Up-to-date Technology </a:t>
            </a:r>
          </a:p>
          <a:p>
            <a:pPr marL="285750" lvl="0" indent="-285750">
              <a:buFontTx/>
              <a:buChar char="-"/>
            </a:pPr>
            <a:r>
              <a:rPr lang="en-US" sz="1100" dirty="0" smtClean="0">
                <a:solidFill>
                  <a:srgbClr val="465059"/>
                </a:solidFill>
                <a:latin typeface="Tahoma" pitchFamily="34" charset="0"/>
                <a:ea typeface="Tahoma" pitchFamily="34" charset="0"/>
                <a:cs typeface="Tahoma" pitchFamily="34" charset="0"/>
              </a:rPr>
              <a:t>Built in Microsoft’s latest .NET</a:t>
            </a:r>
          </a:p>
          <a:p>
            <a:pPr marL="285750" lvl="0" indent="-285750">
              <a:buFontTx/>
              <a:buChar char="-"/>
            </a:pPr>
            <a:r>
              <a:rPr lang="en-US" sz="1100" dirty="0" smtClean="0">
                <a:solidFill>
                  <a:srgbClr val="465059"/>
                </a:solidFill>
                <a:latin typeface="Tahoma" pitchFamily="34" charset="0"/>
                <a:ea typeface="Tahoma" pitchFamily="34" charset="0"/>
                <a:cs typeface="Tahoma" pitchFamily="34" charset="0"/>
              </a:rPr>
              <a:t>Responsive design and Web 2.0 with ‘smart’ planners, memory, drag and drop and optimization for ease of use</a:t>
            </a:r>
          </a:p>
          <a:p>
            <a:pPr marL="285750" lvl="0" indent="-285750">
              <a:buFontTx/>
              <a:buChar char="-"/>
            </a:pPr>
            <a:endParaRPr lang="en-US" sz="1100" dirty="0">
              <a:solidFill>
                <a:srgbClr val="465059"/>
              </a:solidFill>
              <a:latin typeface="Tahoma" pitchFamily="34" charset="0"/>
              <a:ea typeface="Tahoma" pitchFamily="34" charset="0"/>
              <a:cs typeface="Tahoma" pitchFamily="34" charset="0"/>
            </a:endParaRPr>
          </a:p>
        </p:txBody>
      </p:sp>
      <p:sp>
        <p:nvSpPr>
          <p:cNvPr id="22" name="Rectangle 21"/>
          <p:cNvSpPr/>
          <p:nvPr/>
        </p:nvSpPr>
        <p:spPr>
          <a:xfrm>
            <a:off x="0" y="1066800"/>
            <a:ext cx="6858893" cy="215520"/>
          </a:xfrm>
          <a:prstGeom prst="rect">
            <a:avLst/>
          </a:prstGeom>
          <a:solidFill>
            <a:srgbClr val="ECE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1402" t="34653" r="49510" b="21912"/>
          <a:stretch/>
        </p:blipFill>
        <p:spPr bwMode="auto">
          <a:xfrm>
            <a:off x="4724399" y="1460240"/>
            <a:ext cx="2134495" cy="273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7155" t="19344" r="29050" b="8286"/>
          <a:stretch/>
        </p:blipFill>
        <p:spPr bwMode="auto">
          <a:xfrm>
            <a:off x="143030" y="4495800"/>
            <a:ext cx="442897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152401" y="2884929"/>
            <a:ext cx="4571998" cy="1477328"/>
          </a:xfrm>
          <a:prstGeom prst="rect">
            <a:avLst/>
          </a:prstGeom>
        </p:spPr>
        <p:txBody>
          <a:bodyPr wrap="square">
            <a:spAutoFit/>
          </a:bodyPr>
          <a:lstStyle/>
          <a:p>
            <a:pPr lvl="0">
              <a:lnSpc>
                <a:spcPct val="150000"/>
              </a:lnSpc>
            </a:pPr>
            <a:r>
              <a:rPr lang="en-US" sz="1200" dirty="0" smtClean="0">
                <a:solidFill>
                  <a:srgbClr val="465059"/>
                </a:solidFill>
                <a:latin typeface="Tahoma" pitchFamily="34" charset="0"/>
                <a:ea typeface="Tahoma" pitchFamily="34" charset="0"/>
                <a:cs typeface="Tahoma" pitchFamily="34" charset="0"/>
              </a:rPr>
              <a:t>Provide your patients with the same care and personalization  via online and mobile that you do in your hospitals and clinics. Enable your patients to manage their own health and wellness, connect with others and their care teams, and receive personalized, up-to-date information with calls to action. </a:t>
            </a:r>
            <a:endParaRPr lang="en-US" sz="1200" dirty="0">
              <a:solidFill>
                <a:srgbClr val="465059"/>
              </a:solidFill>
              <a:latin typeface="Tahoma" pitchFamily="34" charset="0"/>
              <a:ea typeface="Tahoma" pitchFamily="34" charset="0"/>
              <a:cs typeface="Tahoma" pitchFamily="34" charset="0"/>
            </a:endParaRPr>
          </a:p>
        </p:txBody>
      </p:sp>
      <p:sp>
        <p:nvSpPr>
          <p:cNvPr id="35" name="TextBox 34"/>
          <p:cNvSpPr txBox="1"/>
          <p:nvPr/>
        </p:nvSpPr>
        <p:spPr>
          <a:xfrm>
            <a:off x="108875" y="8798719"/>
            <a:ext cx="6750019" cy="276999"/>
          </a:xfrm>
          <a:prstGeom prst="rect">
            <a:avLst/>
          </a:prstGeom>
          <a:noFill/>
        </p:spPr>
        <p:txBody>
          <a:bodyPr wrap="square" rtlCol="0">
            <a:spAutoFit/>
          </a:bodyPr>
          <a:lstStyle/>
          <a:p>
            <a:r>
              <a:rPr lang="en-US" sz="1200" dirty="0" smtClean="0">
                <a:solidFill>
                  <a:srgbClr val="0B74BB"/>
                </a:solidFill>
                <a:latin typeface="Tahoma" pitchFamily="34" charset="0"/>
                <a:ea typeface="Tahoma" pitchFamily="34" charset="0"/>
                <a:cs typeface="Tahoma" pitchFamily="34" charset="0"/>
              </a:rPr>
              <a:t>www.wellnesslayers.com             Schedule a demo: 212-595-5170  or info@wellnesslayers.com</a:t>
            </a:r>
            <a:endParaRPr lang="en-US" sz="1200" dirty="0">
              <a:solidFill>
                <a:srgbClr val="0B74BB"/>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92258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6858001"/>
            <a:ext cx="4896524" cy="1854222"/>
          </a:xfrm>
          <a:prstGeom prst="rect">
            <a:avLst/>
          </a:prstGeom>
          <a:solidFill>
            <a:srgbClr val="ECE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0"/>
            <a:ext cx="5034406" cy="1524000"/>
          </a:xfrm>
          <a:prstGeom prst="rect">
            <a:avLst/>
          </a:prstGeom>
          <a:solidFill>
            <a:srgbClr val="A3A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TextBox 4"/>
          <p:cNvSpPr txBox="1"/>
          <p:nvPr/>
        </p:nvSpPr>
        <p:spPr>
          <a:xfrm>
            <a:off x="108874" y="346502"/>
            <a:ext cx="4996526" cy="830997"/>
          </a:xfrm>
          <a:prstGeom prst="rect">
            <a:avLst/>
          </a:prstGeom>
          <a:noFill/>
        </p:spPr>
        <p:txBody>
          <a:bodyPr wrap="square" rtlCol="0" anchor="ctr">
            <a:spAutoFit/>
          </a:bodyPr>
          <a:lstStyle/>
          <a:p>
            <a:r>
              <a:rPr lang="en-US" sz="2400" dirty="0" smtClean="0">
                <a:solidFill>
                  <a:schemeClr val="bg1"/>
                </a:solidFill>
                <a:latin typeface="Tahoma" pitchFamily="34" charset="0"/>
                <a:ea typeface="Tahoma" pitchFamily="34" charset="0"/>
                <a:cs typeface="Tahoma" pitchFamily="34" charset="0"/>
              </a:rPr>
              <a:t>A Proven Approach to Sustained Engagement &amp; Growth </a:t>
            </a:r>
            <a:endParaRPr lang="en-US" sz="2400" dirty="0">
              <a:solidFill>
                <a:schemeClr val="bg1"/>
              </a:solidFill>
              <a:latin typeface="Tahoma" pitchFamily="34" charset="0"/>
              <a:ea typeface="Tahoma" pitchFamily="34" charset="0"/>
              <a:cs typeface="Tahoma" pitchFamily="34" charset="0"/>
            </a:endParaRPr>
          </a:p>
        </p:txBody>
      </p:sp>
      <p:sp>
        <p:nvSpPr>
          <p:cNvPr id="6" name="TextBox 5"/>
          <p:cNvSpPr txBox="1"/>
          <p:nvPr/>
        </p:nvSpPr>
        <p:spPr>
          <a:xfrm>
            <a:off x="5034406" y="1001029"/>
            <a:ext cx="1823594" cy="461665"/>
          </a:xfrm>
          <a:prstGeom prst="rect">
            <a:avLst/>
          </a:prstGeom>
          <a:noFill/>
        </p:spPr>
        <p:txBody>
          <a:bodyPr wrap="square" rtlCol="0">
            <a:spAutoFit/>
          </a:bodyPr>
          <a:lstStyle/>
          <a:p>
            <a:pPr algn="ctr"/>
            <a:r>
              <a:rPr lang="en-US" sz="1200" dirty="0" smtClean="0">
                <a:solidFill>
                  <a:srgbClr val="A3AFBD"/>
                </a:solidFill>
                <a:latin typeface="Tahoma" pitchFamily="34" charset="0"/>
                <a:ea typeface="Tahoma" pitchFamily="34" charset="0"/>
                <a:cs typeface="Tahoma" pitchFamily="34" charset="0"/>
              </a:rPr>
              <a:t>Winner of 3</a:t>
            </a:r>
            <a:r>
              <a:rPr lang="en-US" sz="1200" dirty="0">
                <a:solidFill>
                  <a:srgbClr val="A3AFBD"/>
                </a:solidFill>
                <a:latin typeface="Tahoma" pitchFamily="34" charset="0"/>
                <a:ea typeface="Tahoma" pitchFamily="34" charset="0"/>
                <a:cs typeface="Tahoma" pitchFamily="34" charset="0"/>
              </a:rPr>
              <a:t> </a:t>
            </a:r>
            <a:r>
              <a:rPr lang="en-US" sz="1200" dirty="0" smtClean="0">
                <a:solidFill>
                  <a:srgbClr val="A3AFBD"/>
                </a:solidFill>
                <a:latin typeface="Tahoma" pitchFamily="34" charset="0"/>
                <a:ea typeface="Tahoma" pitchFamily="34" charset="0"/>
                <a:cs typeface="Tahoma" pitchFamily="34" charset="0"/>
              </a:rPr>
              <a:t>eHealthcare </a:t>
            </a:r>
          </a:p>
          <a:p>
            <a:pPr algn="ctr"/>
            <a:r>
              <a:rPr lang="en-US" sz="1200" dirty="0" smtClean="0">
                <a:solidFill>
                  <a:srgbClr val="A3AFBD"/>
                </a:solidFill>
                <a:latin typeface="Tahoma" pitchFamily="34" charset="0"/>
                <a:ea typeface="Tahoma" pitchFamily="34" charset="0"/>
                <a:cs typeface="Tahoma" pitchFamily="34" charset="0"/>
              </a:rPr>
              <a:t>Leadership Awards </a:t>
            </a:r>
            <a:endParaRPr lang="en-US" sz="1200" dirty="0">
              <a:solidFill>
                <a:srgbClr val="A3AFBD"/>
              </a:solidFill>
              <a:latin typeface="Tahoma" pitchFamily="34" charset="0"/>
              <a:ea typeface="Tahoma" pitchFamily="34" charset="0"/>
              <a:cs typeface="Tahoma" pitchFamily="34" charset="0"/>
            </a:endParaRPr>
          </a:p>
        </p:txBody>
      </p:sp>
      <p:pic>
        <p:nvPicPr>
          <p:cNvPr id="7" name="Picture 2" descr="http://www.strategichealthcare.com/images/2012%20Winner%202%20inc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1876" y="96361"/>
            <a:ext cx="1438919" cy="9046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91" y="1620412"/>
            <a:ext cx="3571909" cy="679489"/>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5255" t="15567" r="5569" b="37301"/>
          <a:stretch/>
        </p:blipFill>
        <p:spPr>
          <a:xfrm>
            <a:off x="152400" y="2798300"/>
            <a:ext cx="4744124" cy="3754900"/>
          </a:xfrm>
          <a:prstGeom prst="rect">
            <a:avLst/>
          </a:prstGeom>
        </p:spPr>
      </p:pic>
      <p:sp>
        <p:nvSpPr>
          <p:cNvPr id="10" name="TextBox 9"/>
          <p:cNvSpPr txBox="1"/>
          <p:nvPr/>
        </p:nvSpPr>
        <p:spPr>
          <a:xfrm>
            <a:off x="85691" y="2161401"/>
            <a:ext cx="3275791" cy="276999"/>
          </a:xfrm>
          <a:prstGeom prst="rect">
            <a:avLst/>
          </a:prstGeom>
          <a:noFill/>
        </p:spPr>
        <p:txBody>
          <a:bodyPr wrap="square" rtlCol="0">
            <a:spAutoFit/>
          </a:bodyPr>
          <a:lstStyle/>
          <a:p>
            <a:r>
              <a:rPr lang="en-US" sz="1200" dirty="0" smtClean="0">
                <a:solidFill>
                  <a:srgbClr val="A3AFBD"/>
                </a:solidFill>
                <a:latin typeface="Tahoma" pitchFamily="34" charset="0"/>
                <a:ea typeface="Tahoma" pitchFamily="34" charset="0"/>
                <a:cs typeface="Tahoma" pitchFamily="34" charset="0"/>
              </a:rPr>
              <a:t>Healthy Customer Portals</a:t>
            </a:r>
            <a:endParaRPr lang="en-US" sz="1200" dirty="0">
              <a:solidFill>
                <a:srgbClr val="A3AFBD"/>
              </a:solidFill>
              <a:latin typeface="Tahoma" pitchFamily="34" charset="0"/>
              <a:ea typeface="Tahoma" pitchFamily="34" charset="0"/>
              <a:cs typeface="Tahoma" pitchFamily="34" charset="0"/>
            </a:endParaRPr>
          </a:p>
        </p:txBody>
      </p:sp>
      <p:sp>
        <p:nvSpPr>
          <p:cNvPr id="11" name="Rectangle 10"/>
          <p:cNvSpPr/>
          <p:nvPr/>
        </p:nvSpPr>
        <p:spPr>
          <a:xfrm>
            <a:off x="5030094" y="1513242"/>
            <a:ext cx="1828800" cy="4735158"/>
          </a:xfrm>
          <a:prstGeom prst="rect">
            <a:avLst/>
          </a:prstGeom>
          <a:solidFill>
            <a:srgbClr val="ECE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p:cNvGrpSpPr/>
          <p:nvPr/>
        </p:nvGrpSpPr>
        <p:grpSpPr>
          <a:xfrm>
            <a:off x="5121828" y="4178748"/>
            <a:ext cx="1645332" cy="1764852"/>
            <a:chOff x="6444208" y="260648"/>
            <a:chExt cx="2376264" cy="2548880"/>
          </a:xfrm>
        </p:grpSpPr>
        <p:sp>
          <p:nvSpPr>
            <p:cNvPr id="13" name="Oval 12"/>
            <p:cNvSpPr/>
            <p:nvPr/>
          </p:nvSpPr>
          <p:spPr>
            <a:xfrm>
              <a:off x="7567736" y="628092"/>
              <a:ext cx="1252736" cy="1252736"/>
            </a:xfrm>
            <a:prstGeom prst="ellipse">
              <a:avLst/>
            </a:prstGeom>
            <a:solidFill>
              <a:srgbClr val="0B74BB"/>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Journal" pitchFamily="2" charset="0"/>
                </a:rPr>
                <a:t>we</a:t>
              </a:r>
              <a:endParaRPr lang="en-US" sz="2800" dirty="0">
                <a:solidFill>
                  <a:schemeClr val="bg1"/>
                </a:solidFill>
                <a:latin typeface="Journal" pitchFamily="2" charset="0"/>
              </a:endParaRPr>
            </a:p>
          </p:txBody>
        </p:sp>
        <p:sp>
          <p:nvSpPr>
            <p:cNvPr id="14" name="Oval 13"/>
            <p:cNvSpPr/>
            <p:nvPr/>
          </p:nvSpPr>
          <p:spPr>
            <a:xfrm>
              <a:off x="6444208" y="628092"/>
              <a:ext cx="1252736" cy="1252736"/>
            </a:xfrm>
            <a:prstGeom prst="ellipse">
              <a:avLst/>
            </a:prstGeom>
            <a:solidFill>
              <a:srgbClr val="8CBC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prstClr val="white"/>
                  </a:solidFill>
                  <a:latin typeface="Journal" pitchFamily="2" charset="0"/>
                </a:rPr>
                <a:t>me</a:t>
              </a:r>
              <a:endParaRPr lang="en-US" sz="3600" dirty="0">
                <a:solidFill>
                  <a:prstClr val="white"/>
                </a:solidFill>
                <a:latin typeface="Journal" pitchFamily="2" charset="0"/>
              </a:endParaRPr>
            </a:p>
          </p:txBody>
        </p:sp>
        <p:sp>
          <p:nvSpPr>
            <p:cNvPr id="15" name="Oval 14"/>
            <p:cNvSpPr/>
            <p:nvPr/>
          </p:nvSpPr>
          <p:spPr>
            <a:xfrm>
              <a:off x="7003019" y="1556792"/>
              <a:ext cx="1252736" cy="1252736"/>
            </a:xfrm>
            <a:prstGeom prst="ellipse">
              <a:avLst/>
            </a:prstGeom>
            <a:solidFill>
              <a:srgbClr val="ED892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prstClr val="white"/>
                  </a:solidFill>
                  <a:latin typeface="Journal" pitchFamily="2" charset="0"/>
                </a:rPr>
                <a:t>info</a:t>
              </a:r>
              <a:endParaRPr lang="en-US" sz="3200" dirty="0">
                <a:solidFill>
                  <a:prstClr val="white"/>
                </a:solidFill>
                <a:latin typeface="Journal" pitchFamily="2" charset="0"/>
              </a:endParaRPr>
            </a:p>
          </p:txBody>
        </p:sp>
        <p:sp>
          <p:nvSpPr>
            <p:cNvPr id="16" name="Curved Down Arrow 15"/>
            <p:cNvSpPr/>
            <p:nvPr/>
          </p:nvSpPr>
          <p:spPr bwMode="auto">
            <a:xfrm rot="13844825" flipH="1">
              <a:off x="6385883" y="1973478"/>
              <a:ext cx="609511" cy="308766"/>
            </a:xfrm>
            <a:prstGeom prst="curvedDownArrow">
              <a:avLst>
                <a:gd name="adj1" fmla="val 25000"/>
                <a:gd name="adj2" fmla="val 50000"/>
                <a:gd name="adj3" fmla="val 25238"/>
              </a:avLst>
            </a:prstGeom>
            <a:solidFill>
              <a:srgbClr val="A3AFBD"/>
            </a:solidFill>
            <a:ln w="9525" cap="flat" cmpd="sng" algn="ctr">
              <a:noFill/>
              <a:prstDash val="solid"/>
              <a:round/>
              <a:headEnd type="none" w="sm" len="sm"/>
              <a:tailEnd type="none" w="sm" len="sm"/>
            </a:ln>
            <a:effectLst/>
          </p:spPr>
          <p:txBody>
            <a:bodyPr/>
            <a:lstStyle/>
            <a:p>
              <a:pPr eaLnBrk="0" fontAlgn="base" hangingPunct="0">
                <a:spcBef>
                  <a:spcPct val="0"/>
                </a:spcBef>
                <a:spcAft>
                  <a:spcPct val="0"/>
                </a:spcAft>
                <a:defRPr/>
              </a:pPr>
              <a:endParaRPr lang="en-US" sz="1400" dirty="0">
                <a:solidFill>
                  <a:srgbClr val="000000"/>
                </a:solidFill>
                <a:latin typeface="Arial" charset="0"/>
                <a:cs typeface="Arial" charset="0"/>
              </a:endParaRPr>
            </a:p>
          </p:txBody>
        </p:sp>
        <p:sp>
          <p:nvSpPr>
            <p:cNvPr id="17" name="Curved Down Arrow 16"/>
            <p:cNvSpPr/>
            <p:nvPr/>
          </p:nvSpPr>
          <p:spPr bwMode="auto">
            <a:xfrm>
              <a:off x="7315036" y="260648"/>
              <a:ext cx="628702" cy="296285"/>
            </a:xfrm>
            <a:prstGeom prst="curvedDownArrow">
              <a:avLst>
                <a:gd name="adj1" fmla="val 25000"/>
                <a:gd name="adj2" fmla="val 50000"/>
                <a:gd name="adj3" fmla="val 25238"/>
              </a:avLst>
            </a:prstGeom>
            <a:solidFill>
              <a:srgbClr val="A3AFBD"/>
            </a:solidFill>
            <a:ln w="9525" cap="flat" cmpd="sng" algn="ctr">
              <a:noFill/>
              <a:prstDash val="solid"/>
              <a:round/>
              <a:headEnd type="none" w="sm" len="sm"/>
              <a:tailEnd type="none" w="sm" len="sm"/>
            </a:ln>
            <a:effectLst/>
          </p:spPr>
          <p:txBody>
            <a:bodyPr/>
            <a:lstStyle/>
            <a:p>
              <a:pPr eaLnBrk="0" fontAlgn="base" hangingPunct="0">
                <a:spcBef>
                  <a:spcPct val="0"/>
                </a:spcBef>
                <a:spcAft>
                  <a:spcPct val="0"/>
                </a:spcAft>
                <a:defRPr/>
              </a:pPr>
              <a:endParaRPr lang="en-US" sz="1400" dirty="0">
                <a:solidFill>
                  <a:srgbClr val="000000"/>
                </a:solidFill>
                <a:latin typeface="Arial" charset="0"/>
                <a:cs typeface="Arial" charset="0"/>
              </a:endParaRPr>
            </a:p>
          </p:txBody>
        </p:sp>
        <p:sp>
          <p:nvSpPr>
            <p:cNvPr id="18" name="Curved Down Arrow 17"/>
            <p:cNvSpPr/>
            <p:nvPr/>
          </p:nvSpPr>
          <p:spPr bwMode="auto">
            <a:xfrm rot="7755175">
              <a:off x="8263380" y="2062808"/>
              <a:ext cx="609511" cy="308766"/>
            </a:xfrm>
            <a:prstGeom prst="curvedDownArrow">
              <a:avLst>
                <a:gd name="adj1" fmla="val 25000"/>
                <a:gd name="adj2" fmla="val 50000"/>
                <a:gd name="adj3" fmla="val 25238"/>
              </a:avLst>
            </a:prstGeom>
            <a:solidFill>
              <a:srgbClr val="A3AFBD"/>
            </a:solidFill>
            <a:ln w="9525" cap="flat" cmpd="sng" algn="ctr">
              <a:noFill/>
              <a:prstDash val="solid"/>
              <a:round/>
              <a:headEnd type="none" w="sm" len="sm"/>
              <a:tailEnd type="none" w="sm" len="sm"/>
            </a:ln>
            <a:effectLst/>
          </p:spPr>
          <p:txBody>
            <a:bodyPr/>
            <a:lstStyle/>
            <a:p>
              <a:pPr eaLnBrk="0" fontAlgn="base" hangingPunct="0">
                <a:spcBef>
                  <a:spcPct val="0"/>
                </a:spcBef>
                <a:spcAft>
                  <a:spcPct val="0"/>
                </a:spcAft>
                <a:defRPr/>
              </a:pPr>
              <a:endParaRPr lang="en-US" sz="1400" dirty="0">
                <a:solidFill>
                  <a:srgbClr val="000000"/>
                </a:solidFill>
                <a:latin typeface="Arial" charset="0"/>
                <a:cs typeface="Arial" charset="0"/>
              </a:endParaRPr>
            </a:p>
          </p:txBody>
        </p:sp>
      </p:grpSp>
      <p:sp>
        <p:nvSpPr>
          <p:cNvPr id="21" name="Rectangle 20"/>
          <p:cNvSpPr/>
          <p:nvPr/>
        </p:nvSpPr>
        <p:spPr>
          <a:xfrm>
            <a:off x="5094235" y="1567180"/>
            <a:ext cx="1672925" cy="2462213"/>
          </a:xfrm>
          <a:prstGeom prst="rect">
            <a:avLst/>
          </a:prstGeom>
        </p:spPr>
        <p:txBody>
          <a:bodyPr wrap="square">
            <a:spAutoFit/>
          </a:bodyPr>
          <a:lstStyle/>
          <a:p>
            <a:pPr lvl="0"/>
            <a:r>
              <a:rPr lang="en-US" sz="1100" dirty="0">
                <a:solidFill>
                  <a:srgbClr val="465059"/>
                </a:solidFill>
                <a:latin typeface="Tahoma" pitchFamily="34" charset="0"/>
                <a:ea typeface="Tahoma" pitchFamily="34" charset="0"/>
                <a:cs typeface="Tahoma" pitchFamily="34" charset="0"/>
              </a:rPr>
              <a:t>Wellness Layers has built several of the most engaging online and mobile health and wellness destinations in the world, some growing to multi-million member communities. For each client, we strategically customize our Platform and embed our proven three-layered approach to engagement: </a:t>
            </a:r>
          </a:p>
        </p:txBody>
      </p:sp>
      <p:sp>
        <p:nvSpPr>
          <p:cNvPr id="27" name="Rectangle 26"/>
          <p:cNvSpPr/>
          <p:nvPr/>
        </p:nvSpPr>
        <p:spPr>
          <a:xfrm>
            <a:off x="152400" y="7086600"/>
            <a:ext cx="4571999" cy="1277273"/>
          </a:xfrm>
          <a:prstGeom prst="rect">
            <a:avLst/>
          </a:prstGeom>
        </p:spPr>
        <p:txBody>
          <a:bodyPr wrap="square">
            <a:spAutoFit/>
          </a:bodyPr>
          <a:lstStyle/>
          <a:p>
            <a:pPr lvl="0"/>
            <a:r>
              <a:rPr lang="en-US" sz="1100" b="1" dirty="0" smtClean="0">
                <a:solidFill>
                  <a:srgbClr val="465059"/>
                </a:solidFill>
                <a:latin typeface="Tahoma" pitchFamily="34" charset="0"/>
                <a:ea typeface="Tahoma" pitchFamily="34" charset="0"/>
                <a:cs typeface="Tahoma" pitchFamily="34" charset="0"/>
              </a:rPr>
              <a:t>Wellness Layers Advantages </a:t>
            </a:r>
            <a:endParaRPr lang="en-US" sz="1100" dirty="0" smtClean="0">
              <a:solidFill>
                <a:srgbClr val="465059"/>
              </a:solidFill>
              <a:latin typeface="Tahoma" pitchFamily="34" charset="0"/>
              <a:ea typeface="Tahoma" pitchFamily="34" charset="0"/>
              <a:cs typeface="Tahoma" pitchFamily="34" charset="0"/>
            </a:endParaRPr>
          </a:p>
          <a:p>
            <a:pPr marL="285750" lvl="0" indent="-285750">
              <a:buFontTx/>
              <a:buChar char="-"/>
            </a:pPr>
            <a:r>
              <a:rPr lang="en-US" sz="1100" dirty="0" smtClean="0">
                <a:solidFill>
                  <a:srgbClr val="465059"/>
                </a:solidFill>
                <a:latin typeface="Tahoma" pitchFamily="34" charset="0"/>
                <a:ea typeface="Tahoma" pitchFamily="34" charset="0"/>
                <a:cs typeface="Tahoma" pitchFamily="34" charset="0"/>
              </a:rPr>
              <a:t>Expertise &amp; best practices across health &amp; wellness </a:t>
            </a:r>
          </a:p>
          <a:p>
            <a:pPr marL="285750" lvl="0" indent="-285750">
              <a:buFontTx/>
              <a:buChar char="-"/>
            </a:pPr>
            <a:r>
              <a:rPr lang="en-US" sz="1100" dirty="0" smtClean="0">
                <a:solidFill>
                  <a:srgbClr val="465059"/>
                </a:solidFill>
                <a:latin typeface="Tahoma" pitchFamily="34" charset="0"/>
                <a:ea typeface="Tahoma" pitchFamily="34" charset="0"/>
                <a:cs typeface="Tahoma" pitchFamily="34" charset="0"/>
              </a:rPr>
              <a:t>Complete functionality with quick launch</a:t>
            </a:r>
          </a:p>
          <a:p>
            <a:pPr marL="285750" lvl="0" indent="-285750">
              <a:buFontTx/>
              <a:buChar char="-"/>
            </a:pPr>
            <a:r>
              <a:rPr lang="en-US" sz="1100" dirty="0" smtClean="0">
                <a:solidFill>
                  <a:srgbClr val="465059"/>
                </a:solidFill>
                <a:latin typeface="Tahoma" pitchFamily="34" charset="0"/>
                <a:ea typeface="Tahoma" pitchFamily="34" charset="0"/>
                <a:cs typeface="Tahoma" pitchFamily="34" charset="0"/>
              </a:rPr>
              <a:t>Tried and true platform with 15 years of development expertise</a:t>
            </a:r>
          </a:p>
          <a:p>
            <a:pPr marL="285750" lvl="0" indent="-285750">
              <a:buFontTx/>
              <a:buChar char="-"/>
            </a:pPr>
            <a:r>
              <a:rPr lang="en-US" sz="1100" dirty="0" smtClean="0">
                <a:solidFill>
                  <a:srgbClr val="465059"/>
                </a:solidFill>
                <a:latin typeface="Tahoma" pitchFamily="34" charset="0"/>
                <a:ea typeface="Tahoma" pitchFamily="34" charset="0"/>
                <a:cs typeface="Tahoma" pitchFamily="34" charset="0"/>
              </a:rPr>
              <a:t>Lower implementation cost</a:t>
            </a:r>
          </a:p>
          <a:p>
            <a:pPr marL="285750" lvl="0" indent="-285750">
              <a:buFontTx/>
              <a:buChar char="-"/>
            </a:pPr>
            <a:r>
              <a:rPr lang="en-US" sz="1100" dirty="0" smtClean="0">
                <a:solidFill>
                  <a:srgbClr val="465059"/>
                </a:solidFill>
                <a:latin typeface="Tahoma" pitchFamily="34" charset="0"/>
                <a:ea typeface="Tahoma" pitchFamily="34" charset="0"/>
                <a:cs typeface="Tahoma" pitchFamily="34" charset="0"/>
              </a:rPr>
              <a:t>Evergreen, long term investment in future innovation</a:t>
            </a:r>
          </a:p>
          <a:p>
            <a:pPr marL="285750" lvl="0" indent="-285750">
              <a:buFontTx/>
              <a:buChar char="-"/>
            </a:pPr>
            <a:endParaRPr lang="en-US" sz="1100" dirty="0">
              <a:solidFill>
                <a:srgbClr val="465059"/>
              </a:solidFill>
              <a:latin typeface="Tahoma" pitchFamily="34" charset="0"/>
              <a:ea typeface="Tahoma" pitchFamily="34" charset="0"/>
              <a:cs typeface="Tahoma" pitchFamily="34" charset="0"/>
            </a:endParaRPr>
          </a:p>
        </p:txBody>
      </p:sp>
      <p:sp>
        <p:nvSpPr>
          <p:cNvPr id="29" name="Rectangle 28"/>
          <p:cNvSpPr/>
          <p:nvPr/>
        </p:nvSpPr>
        <p:spPr>
          <a:xfrm>
            <a:off x="5038608" y="6370206"/>
            <a:ext cx="1824489" cy="487794"/>
          </a:xfrm>
          <a:prstGeom prst="rect">
            <a:avLst/>
          </a:prstGeom>
          <a:solidFill>
            <a:srgbClr val="A3A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0" name="TextBox 29"/>
          <p:cNvSpPr txBox="1"/>
          <p:nvPr/>
        </p:nvSpPr>
        <p:spPr>
          <a:xfrm>
            <a:off x="4920332" y="6414048"/>
            <a:ext cx="2061040" cy="400110"/>
          </a:xfrm>
          <a:prstGeom prst="rect">
            <a:avLst/>
          </a:prstGeom>
          <a:noFill/>
        </p:spPr>
        <p:txBody>
          <a:bodyPr wrap="square" rtlCol="0" anchor="ctr">
            <a:spAutoFit/>
          </a:bodyPr>
          <a:lstStyle/>
          <a:p>
            <a:pPr algn="ctr"/>
            <a:r>
              <a:rPr lang="en-US" sz="2000" dirty="0" smtClean="0">
                <a:solidFill>
                  <a:schemeClr val="bg1"/>
                </a:solidFill>
                <a:latin typeface="Tahoma" pitchFamily="34" charset="0"/>
                <a:ea typeface="Tahoma" pitchFamily="34" charset="0"/>
                <a:cs typeface="Tahoma" pitchFamily="34" charset="0"/>
              </a:rPr>
              <a:t>Recent Clients</a:t>
            </a:r>
            <a:endParaRPr lang="en-US" sz="2000" dirty="0">
              <a:solidFill>
                <a:schemeClr val="bg1"/>
              </a:solidFill>
              <a:latin typeface="Tahoma" pitchFamily="34" charset="0"/>
              <a:ea typeface="Tahoma" pitchFamily="34" charset="0"/>
              <a:cs typeface="Tahoma" pitchFamily="34" charset="0"/>
            </a:endParaRPr>
          </a:p>
        </p:txBody>
      </p:sp>
      <p:pic>
        <p:nvPicPr>
          <p:cNvPr id="31" name="Picture 4" descr="nutrisystem.com"/>
          <p:cNvPicPr>
            <a:picLocks noChangeAspect="1" noChangeArrowheads="1"/>
          </p:cNvPicPr>
          <p:nvPr/>
        </p:nvPicPr>
        <p:blipFill>
          <a:blip r:embed="rId5" cstate="print"/>
          <a:stretch>
            <a:fillRect/>
          </a:stretch>
        </p:blipFill>
        <p:spPr bwMode="auto">
          <a:xfrm>
            <a:off x="5012604" y="7495500"/>
            <a:ext cx="1033975" cy="231174"/>
          </a:xfrm>
          <a:prstGeom prst="rect">
            <a:avLst/>
          </a:prstGeom>
          <a:noFill/>
          <a:ln>
            <a:noFill/>
          </a:ln>
        </p:spPr>
      </p:pic>
      <p:pic>
        <p:nvPicPr>
          <p:cNvPr id="32" name="Picture 4" descr="http://media.marketwire.com/attachments/200912/TN-415_EHElogo.jpg"/>
          <p:cNvPicPr>
            <a:picLocks noChangeAspect="1" noChangeArrowheads="1"/>
          </p:cNvPicPr>
          <p:nvPr/>
        </p:nvPicPr>
        <p:blipFill>
          <a:blip r:embed="rId6" cstate="print"/>
          <a:srcRect/>
          <a:stretch>
            <a:fillRect/>
          </a:stretch>
        </p:blipFill>
        <p:spPr bwMode="auto">
          <a:xfrm>
            <a:off x="6312282" y="8305800"/>
            <a:ext cx="369277" cy="406423"/>
          </a:xfrm>
          <a:prstGeom prst="rect">
            <a:avLst/>
          </a:prstGeom>
          <a:noFill/>
        </p:spPr>
      </p:pic>
      <p:pic>
        <p:nvPicPr>
          <p:cNvPr id="33" name="Picture 2" descr="http://www2.pinnaclehealth.org/libbylogo.JPG"/>
          <p:cNvPicPr>
            <a:picLocks noChangeAspect="1" noChangeArrowheads="1"/>
          </p:cNvPicPr>
          <p:nvPr/>
        </p:nvPicPr>
        <p:blipFill>
          <a:blip r:embed="rId7" cstate="print"/>
          <a:srcRect/>
          <a:stretch>
            <a:fillRect/>
          </a:stretch>
        </p:blipFill>
        <p:spPr bwMode="auto">
          <a:xfrm>
            <a:off x="5049531" y="7713955"/>
            <a:ext cx="960120" cy="514732"/>
          </a:xfrm>
          <a:prstGeom prst="rect">
            <a:avLst/>
          </a:prstGeom>
          <a:noFill/>
        </p:spPr>
      </p:pic>
      <p:pic>
        <p:nvPicPr>
          <p:cNvPr id="34" name="Picture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01499" y="6858000"/>
            <a:ext cx="590843" cy="481304"/>
          </a:xfrm>
          <a:prstGeom prst="rect">
            <a:avLst/>
          </a:prstGeom>
        </p:spPr>
      </p:pic>
      <p:pic>
        <p:nvPicPr>
          <p:cNvPr id="35" name="Picture 2" descr="http://i.bnet.com/blogs/davita.jpg"/>
          <p:cNvPicPr>
            <a:picLocks noChangeAspect="1" noChangeArrowheads="1"/>
          </p:cNvPicPr>
          <p:nvPr/>
        </p:nvPicPr>
        <p:blipFill>
          <a:blip r:embed="rId9" cstate="print"/>
          <a:stretch>
            <a:fillRect/>
          </a:stretch>
        </p:blipFill>
        <p:spPr bwMode="auto">
          <a:xfrm>
            <a:off x="5049531" y="8382000"/>
            <a:ext cx="960120" cy="351037"/>
          </a:xfrm>
          <a:prstGeom prst="rect">
            <a:avLst/>
          </a:prstGeom>
          <a:noFill/>
          <a:ln>
            <a:noFill/>
          </a:ln>
        </p:spPr>
      </p:pic>
      <p:pic>
        <p:nvPicPr>
          <p:cNvPr id="36" name="Picture 2" descr="http://www.patriciamartinmd.com/NewFiles/premera_logo.jpg"/>
          <p:cNvPicPr>
            <a:picLocks noChangeAspect="1" noChangeArrowheads="1"/>
          </p:cNvPicPr>
          <p:nvPr/>
        </p:nvPicPr>
        <p:blipFill>
          <a:blip r:embed="rId10" cstate="print"/>
          <a:srcRect b="12305"/>
          <a:stretch>
            <a:fillRect/>
          </a:stretch>
        </p:blipFill>
        <p:spPr bwMode="auto">
          <a:xfrm>
            <a:off x="5049531" y="7052420"/>
            <a:ext cx="960120" cy="280660"/>
          </a:xfrm>
          <a:prstGeom prst="rect">
            <a:avLst/>
          </a:prstGeom>
          <a:noFill/>
        </p:spPr>
      </p:pic>
      <p:pic>
        <p:nvPicPr>
          <p:cNvPr id="37" name="Picture 36" descr="http://matthewmcnutt.com/wp-content/uploads/2012/11/bl-logo-new.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01499" y="7467600"/>
            <a:ext cx="590843" cy="32397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
          <p:cNvPicPr>
            <a:picLocks noChangeAspect="1" noChangeArrowheads="1"/>
          </p:cNvPicPr>
          <p:nvPr/>
        </p:nvPicPr>
        <p:blipFill>
          <a:blip r:embed="rId12" cstate="print"/>
          <a:srcRect/>
          <a:stretch>
            <a:fillRect/>
          </a:stretch>
        </p:blipFill>
        <p:spPr bwMode="auto">
          <a:xfrm>
            <a:off x="6312282" y="7841943"/>
            <a:ext cx="369277" cy="405102"/>
          </a:xfrm>
          <a:prstGeom prst="rect">
            <a:avLst/>
          </a:prstGeom>
          <a:noFill/>
          <a:ln w="9525">
            <a:noFill/>
            <a:miter lim="800000"/>
            <a:headEnd/>
            <a:tailEnd/>
          </a:ln>
        </p:spPr>
      </p:pic>
      <p:sp>
        <p:nvSpPr>
          <p:cNvPr id="40" name="TextBox 39"/>
          <p:cNvSpPr txBox="1"/>
          <p:nvPr/>
        </p:nvSpPr>
        <p:spPr>
          <a:xfrm>
            <a:off x="108875" y="8798719"/>
            <a:ext cx="6750019" cy="276999"/>
          </a:xfrm>
          <a:prstGeom prst="rect">
            <a:avLst/>
          </a:prstGeom>
          <a:noFill/>
        </p:spPr>
        <p:txBody>
          <a:bodyPr wrap="square" rtlCol="0">
            <a:spAutoFit/>
          </a:bodyPr>
          <a:lstStyle/>
          <a:p>
            <a:r>
              <a:rPr lang="en-US" sz="1200" dirty="0" smtClean="0">
                <a:solidFill>
                  <a:srgbClr val="0B74BB"/>
                </a:solidFill>
                <a:latin typeface="Tahoma" pitchFamily="34" charset="0"/>
                <a:ea typeface="Tahoma" pitchFamily="34" charset="0"/>
                <a:cs typeface="Tahoma" pitchFamily="34" charset="0"/>
              </a:rPr>
              <a:t>www.wellnesslayers.com             Schedule a demo: 212-595-5170  or info@wellnesslayers.com</a:t>
            </a:r>
            <a:endParaRPr lang="en-US" sz="1200" dirty="0">
              <a:solidFill>
                <a:srgbClr val="0B74BB"/>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814019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1437</TotalTime>
  <Words>506</Words>
  <Application>Microsoft Office PowerPoint</Application>
  <PresentationFormat>On-screen Show (4:3)</PresentationFormat>
  <Paragraphs>45</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Reynales</dc:creator>
  <cp:lastModifiedBy>Lucy Reynales</cp:lastModifiedBy>
  <cp:revision>15</cp:revision>
  <dcterms:created xsi:type="dcterms:W3CDTF">2012-12-28T18:09:52Z</dcterms:created>
  <dcterms:modified xsi:type="dcterms:W3CDTF">2012-12-29T18:07:45Z</dcterms:modified>
</cp:coreProperties>
</file>