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8"/>
  </p:notesMasterIdLst>
  <p:sldIdLst>
    <p:sldId id="258" r:id="rId3"/>
    <p:sldId id="313" r:id="rId4"/>
    <p:sldId id="287" r:id="rId5"/>
    <p:sldId id="314" r:id="rId6"/>
    <p:sldId id="260" r:id="rId7"/>
    <p:sldId id="278" r:id="rId8"/>
    <p:sldId id="299" r:id="rId9"/>
    <p:sldId id="300" r:id="rId10"/>
    <p:sldId id="298" r:id="rId11"/>
    <p:sldId id="283" r:id="rId12"/>
    <p:sldId id="302" r:id="rId13"/>
    <p:sldId id="303" r:id="rId14"/>
    <p:sldId id="317" r:id="rId15"/>
    <p:sldId id="290" r:id="rId16"/>
    <p:sldId id="267" r:id="rId17"/>
    <p:sldId id="311" r:id="rId18"/>
    <p:sldId id="309" r:id="rId19"/>
    <p:sldId id="310" r:id="rId20"/>
    <p:sldId id="284" r:id="rId21"/>
    <p:sldId id="265" r:id="rId22"/>
    <p:sldId id="266" r:id="rId23"/>
    <p:sldId id="268" r:id="rId24"/>
    <p:sldId id="315" r:id="rId25"/>
    <p:sldId id="262" r:id="rId26"/>
    <p:sldId id="263" r:id="rId27"/>
    <p:sldId id="264" r:id="rId28"/>
    <p:sldId id="275" r:id="rId29"/>
    <p:sldId id="276" r:id="rId30"/>
    <p:sldId id="292" r:id="rId31"/>
    <p:sldId id="305" r:id="rId32"/>
    <p:sldId id="307" r:id="rId33"/>
    <p:sldId id="306" r:id="rId34"/>
    <p:sldId id="259" r:id="rId35"/>
    <p:sldId id="256" r:id="rId36"/>
    <p:sldId id="286" r:id="rId37"/>
  </p:sldIdLst>
  <p:sldSz cx="9144000" cy="6858000" type="screen4x3"/>
  <p:notesSz cx="7315200" cy="96012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cky Moore" initials="V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1829" autoAdjust="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Vicky%20Moore\Documents\130806-MIGRATION%20BACK%20UP\Personal\REAL%20ESTATE%20INVESTMENT%20ARGENTINA\Pedido%20Variables%20a%20Largo%20Plazo%20-%20Prop.%20Vivienda%20(1)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Vicky%20Moore\Documents\130806-MIGRATION%20BACK%20UP\Personal\REAL%20ESTATE%20INVESTMENT%20ARGENTINA\Pedido%20Variables%20a%20Largo%20Plazo%20-%20Prop.%20Vivienda%20(1)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Household Income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</c:numCache>
            </c:num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800</c:v>
                </c:pt>
                <c:pt idx="1">
                  <c:v>900</c:v>
                </c:pt>
                <c:pt idx="2">
                  <c:v>1053</c:v>
                </c:pt>
                <c:pt idx="3">
                  <c:v>1645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Mortgage Payment*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</c:numCache>
            </c:numRef>
          </c:cat>
          <c:val>
            <c:numRef>
              <c:f>Sheet1!$C$2:$C$5</c:f>
              <c:numCache>
                <c:formatCode>_("$"* #,##0_);_("$"* \(#,##0\);_("$"* "-"??_);_(@_)</c:formatCode>
                <c:ptCount val="4"/>
                <c:pt idx="0">
                  <c:v>206</c:v>
                </c:pt>
                <c:pt idx="1">
                  <c:v>206</c:v>
                </c:pt>
                <c:pt idx="2">
                  <c:v>310</c:v>
                </c:pt>
                <c:pt idx="3">
                  <c:v>459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716928"/>
        <c:axId val="102718464"/>
      </c:barChart>
      <c:catAx>
        <c:axId val="102716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02718464"/>
        <c:crosses val="autoZero"/>
        <c:auto val="1"/>
        <c:lblAlgn val="ctr"/>
        <c:lblOffset val="100"/>
        <c:noMultiLvlLbl val="0"/>
      </c:catAx>
      <c:valAx>
        <c:axId val="102718464"/>
        <c:scaling>
          <c:orientation val="minMax"/>
        </c:scaling>
        <c:delete val="1"/>
        <c:axPos val="b"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10271692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766152344367052"/>
          <c:y val="4.0893258508432312E-2"/>
          <c:w val="0.76520963005586651"/>
          <c:h val="0.8097298473050033"/>
        </c:manualLayout>
      </c:layout>
      <c:lineChart>
        <c:grouping val="standard"/>
        <c:varyColors val="0"/>
        <c:ser>
          <c:idx val="1"/>
          <c:order val="0"/>
          <c:tx>
            <c:strRef>
              <c:f>Base!$C$1</c:f>
              <c:strCache>
                <c:ptCount val="1"/>
                <c:pt idx="0">
                  <c:v>Construction Cost Index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Base!$A$2:$A$35</c:f>
              <c:numCache>
                <c:formatCode>General</c:formatCode>
                <c:ptCount val="34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</c:numCache>
            </c:numRef>
          </c:cat>
          <c:val>
            <c:numRef>
              <c:f>Base!$C$2:$C$35</c:f>
              <c:numCache>
                <c:formatCode>_ * #,##0_ ;_ * \-#,##0_ ;_ * "-"??_ ;_ @_ </c:formatCode>
                <c:ptCount val="34"/>
                <c:pt idx="0">
                  <c:v>100</c:v>
                </c:pt>
                <c:pt idx="1">
                  <c:v>183.92768113513759</c:v>
                </c:pt>
                <c:pt idx="2">
                  <c:v>479.61243922832261</c:v>
                </c:pt>
                <c:pt idx="3">
                  <c:v>2811.1204985892314</c:v>
                </c:pt>
                <c:pt idx="4">
                  <c:v>20751.970568306348</c:v>
                </c:pt>
                <c:pt idx="5">
                  <c:v>124380.2590795736</c:v>
                </c:pt>
                <c:pt idx="6">
                  <c:v>193573.33371966906</c:v>
                </c:pt>
                <c:pt idx="7">
                  <c:v>471083.79499480786</c:v>
                </c:pt>
                <c:pt idx="8">
                  <c:v>2235175.3199866922</c:v>
                </c:pt>
                <c:pt idx="9">
                  <c:v>92190614.026330858</c:v>
                </c:pt>
                <c:pt idx="10">
                  <c:v>1396431342.1490633</c:v>
                </c:pt>
                <c:pt idx="11">
                  <c:v>2799655892.6129961</c:v>
                </c:pt>
                <c:pt idx="12">
                  <c:v>3342841984.2764854</c:v>
                </c:pt>
                <c:pt idx="13">
                  <c:v>3859188483.5525093</c:v>
                </c:pt>
                <c:pt idx="14">
                  <c:v>4321146399.011611</c:v>
                </c:pt>
                <c:pt idx="15">
                  <c:v>4379102553.4031105</c:v>
                </c:pt>
                <c:pt idx="16">
                  <c:v>4047051951.7974982</c:v>
                </c:pt>
                <c:pt idx="17">
                  <c:v>4095567472.7093859</c:v>
                </c:pt>
                <c:pt idx="18">
                  <c:v>4115332413.3600311</c:v>
                </c:pt>
                <c:pt idx="19">
                  <c:v>4103405474.0491257</c:v>
                </c:pt>
                <c:pt idx="20">
                  <c:v>4076102412.2092552</c:v>
                </c:pt>
                <c:pt idx="21">
                  <c:v>4099295664.4047604</c:v>
                </c:pt>
                <c:pt idx="22">
                  <c:v>5925869992.0115433</c:v>
                </c:pt>
                <c:pt idx="23">
                  <c:v>7265335075.4593134</c:v>
                </c:pt>
                <c:pt idx="24">
                  <c:v>9188853359.1566124</c:v>
                </c:pt>
                <c:pt idx="25">
                  <c:v>11190199889.292768</c:v>
                </c:pt>
                <c:pt idx="26">
                  <c:v>14085205845.643564</c:v>
                </c:pt>
                <c:pt idx="27">
                  <c:v>17323611871.807941</c:v>
                </c:pt>
                <c:pt idx="28">
                  <c:v>21550573168.529076</c:v>
                </c:pt>
                <c:pt idx="29">
                  <c:v>24156112664.440601</c:v>
                </c:pt>
                <c:pt idx="30">
                  <c:v>28883837283.643364</c:v>
                </c:pt>
                <c:pt idx="31">
                  <c:v>37145237372.736877</c:v>
                </c:pt>
                <c:pt idx="32">
                  <c:v>46093437601.457527</c:v>
                </c:pt>
                <c:pt idx="33">
                  <c:v>57574469359.02182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Base!$E$1</c:f>
              <c:strCache>
                <c:ptCount val="1"/>
                <c:pt idx="0">
                  <c:v>Salaries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Base!$A$2:$A$35</c:f>
              <c:numCache>
                <c:formatCode>General</c:formatCode>
                <c:ptCount val="34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</c:numCache>
            </c:numRef>
          </c:cat>
          <c:val>
            <c:numRef>
              <c:f>Base!$E$2:$E$35</c:f>
              <c:numCache>
                <c:formatCode>General</c:formatCode>
                <c:ptCount val="34"/>
                <c:pt idx="0">
                  <c:v>100</c:v>
                </c:pt>
                <c:pt idx="1">
                  <c:v>184.02366863905326</c:v>
                </c:pt>
                <c:pt idx="2">
                  <c:v>435.50295857988164</c:v>
                </c:pt>
                <c:pt idx="3">
                  <c:v>2502.958579881657</c:v>
                </c:pt>
                <c:pt idx="4">
                  <c:v>22130.1775147929</c:v>
                </c:pt>
                <c:pt idx="5">
                  <c:v>139053.25443786985</c:v>
                </c:pt>
                <c:pt idx="6">
                  <c:v>276923.07692307694</c:v>
                </c:pt>
                <c:pt idx="7">
                  <c:v>591715.9763313611</c:v>
                </c:pt>
                <c:pt idx="8">
                  <c:v>2473372.7810650887</c:v>
                </c:pt>
                <c:pt idx="9">
                  <c:v>62721893.49112428</c:v>
                </c:pt>
                <c:pt idx="10">
                  <c:v>1627218934.911243</c:v>
                </c:pt>
                <c:pt idx="11">
                  <c:v>4053254437.869823</c:v>
                </c:pt>
                <c:pt idx="12">
                  <c:v>5272189349.1124268</c:v>
                </c:pt>
                <c:pt idx="13">
                  <c:v>5917159763.3136101</c:v>
                </c:pt>
                <c:pt idx="14">
                  <c:v>6284023668.6390543</c:v>
                </c:pt>
                <c:pt idx="15">
                  <c:v>6355772269.1721945</c:v>
                </c:pt>
                <c:pt idx="16">
                  <c:v>6247608277.60215</c:v>
                </c:pt>
                <c:pt idx="17">
                  <c:v>6173053393.6183929</c:v>
                </c:pt>
                <c:pt idx="18">
                  <c:v>6243982131.2780571</c:v>
                </c:pt>
                <c:pt idx="19">
                  <c:v>6342839330.6959305</c:v>
                </c:pt>
                <c:pt idx="20">
                  <c:v>6369699060.3145361</c:v>
                </c:pt>
                <c:pt idx="21">
                  <c:v>6320177299.1169949</c:v>
                </c:pt>
                <c:pt idx="22">
                  <c:v>6374769369.6792383</c:v>
                </c:pt>
                <c:pt idx="23">
                  <c:v>6968646770.38447</c:v>
                </c:pt>
                <c:pt idx="24">
                  <c:v>8809685354.2051964</c:v>
                </c:pt>
                <c:pt idx="25">
                  <c:v>10523455741.566673</c:v>
                </c:pt>
                <c:pt idx="26">
                  <c:v>13142314903.307142</c:v>
                </c:pt>
                <c:pt idx="27">
                  <c:v>15621929232.756128</c:v>
                </c:pt>
                <c:pt idx="28">
                  <c:v>18452193644.476318</c:v>
                </c:pt>
                <c:pt idx="29">
                  <c:v>21894967699.485546</c:v>
                </c:pt>
                <c:pt idx="30">
                  <c:v>27330714117.507736</c:v>
                </c:pt>
                <c:pt idx="31">
                  <c:v>36114375233.420212</c:v>
                </c:pt>
                <c:pt idx="32" formatCode="_ * #,##0_ ;_ * \-#,##0_ ;_ * &quot;-&quot;??_ ;_ @_ ">
                  <c:v>47043380943.671989</c:v>
                </c:pt>
                <c:pt idx="33" formatCode="_ * #,##0_ ;_ * \-#,##0_ ;_ * &quot;-&quot;??_ ;_ @_ ">
                  <c:v>58654445396.462898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772352"/>
        <c:axId val="86745472"/>
      </c:lineChart>
      <c:catAx>
        <c:axId val="86772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5400000" vert="horz"/>
          <a:lstStyle/>
          <a:p>
            <a:pPr>
              <a:defRPr/>
            </a:pPr>
            <a:endParaRPr lang="en-US"/>
          </a:p>
        </c:txPr>
        <c:crossAx val="867454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745472"/>
        <c:scaling>
          <c:orientation val="minMax"/>
        </c:scaling>
        <c:delete val="0"/>
        <c:axPos val="l"/>
        <c:numFmt formatCode="_ * #,##0_ ;_ * \-#,##0_ ;_ * &quot;-&quot;??_ ;_ @_ " sourceLinked="1"/>
        <c:majorTickMark val="out"/>
        <c:minorTickMark val="none"/>
        <c:tickLblPos val="nextTo"/>
        <c:crossAx val="867723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4.2549119317777046E-3"/>
                <c:y val="0.33923579994489905"/>
              </c:manualLayout>
            </c:layout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</c:dispUnitsLbl>
        </c:dispUnits>
      </c:valAx>
    </c:plotArea>
    <c:legend>
      <c:legendPos val="r"/>
      <c:layout>
        <c:manualLayout>
          <c:xMode val="edge"/>
          <c:yMode val="edge"/>
          <c:x val="0.12651668705427072"/>
          <c:y val="3.1931091486492351E-4"/>
          <c:w val="0.25472877789514925"/>
          <c:h val="0.19981119763344499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766152344367055"/>
          <c:y val="4.0893258508432312E-2"/>
          <c:w val="0.76520963005586673"/>
          <c:h val="0.80972984730500353"/>
        </c:manualLayout>
      </c:layout>
      <c:lineChart>
        <c:grouping val="standard"/>
        <c:varyColors val="0"/>
        <c:ser>
          <c:idx val="1"/>
          <c:order val="0"/>
          <c:tx>
            <c:strRef>
              <c:f>Base!$C$1</c:f>
              <c:strCache>
                <c:ptCount val="1"/>
                <c:pt idx="0">
                  <c:v>Construction Cost Index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Base!$A$2:$A$36</c:f>
              <c:numCache>
                <c:formatCode>General</c:formatCode>
                <c:ptCount val="35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 formatCode="mmm\-yy">
                  <c:v>41883</c:v>
                </c:pt>
              </c:numCache>
            </c:numRef>
          </c:cat>
          <c:val>
            <c:numRef>
              <c:f>Base!$C$2:$C$36</c:f>
              <c:numCache>
                <c:formatCode>_ * #,##0_ ;_ * \-#,##0_ ;_ * "-"??_ ;_ @_ </c:formatCode>
                <c:ptCount val="35"/>
                <c:pt idx="0">
                  <c:v>100</c:v>
                </c:pt>
                <c:pt idx="1">
                  <c:v>183.92768113513759</c:v>
                </c:pt>
                <c:pt idx="2">
                  <c:v>479.61243922832261</c:v>
                </c:pt>
                <c:pt idx="3">
                  <c:v>2811.1204985892314</c:v>
                </c:pt>
                <c:pt idx="4">
                  <c:v>20751.970568306348</c:v>
                </c:pt>
                <c:pt idx="5">
                  <c:v>124380.2590795736</c:v>
                </c:pt>
                <c:pt idx="6">
                  <c:v>193573.33371966906</c:v>
                </c:pt>
                <c:pt idx="7">
                  <c:v>471083.79499480786</c:v>
                </c:pt>
                <c:pt idx="8">
                  <c:v>2235175.3199866922</c:v>
                </c:pt>
                <c:pt idx="9">
                  <c:v>92190614.026330858</c:v>
                </c:pt>
                <c:pt idx="10">
                  <c:v>1396431342.1490633</c:v>
                </c:pt>
                <c:pt idx="11">
                  <c:v>2799655892.6129961</c:v>
                </c:pt>
                <c:pt idx="12">
                  <c:v>3342841984.2764854</c:v>
                </c:pt>
                <c:pt idx="13">
                  <c:v>3859188483.5525093</c:v>
                </c:pt>
                <c:pt idx="14">
                  <c:v>4321146399.011611</c:v>
                </c:pt>
                <c:pt idx="15">
                  <c:v>4379102553.4031105</c:v>
                </c:pt>
                <c:pt idx="16">
                  <c:v>4047051951.7974982</c:v>
                </c:pt>
                <c:pt idx="17">
                  <c:v>4095567472.7093859</c:v>
                </c:pt>
                <c:pt idx="18">
                  <c:v>4115332413.3600311</c:v>
                </c:pt>
                <c:pt idx="19">
                  <c:v>4103405474.0491257</c:v>
                </c:pt>
                <c:pt idx="20">
                  <c:v>4076102412.2092552</c:v>
                </c:pt>
                <c:pt idx="21">
                  <c:v>4099295664.4047604</c:v>
                </c:pt>
                <c:pt idx="22">
                  <c:v>5925869992.0115433</c:v>
                </c:pt>
                <c:pt idx="23">
                  <c:v>7265335075.4593134</c:v>
                </c:pt>
                <c:pt idx="24">
                  <c:v>9188853359.1566124</c:v>
                </c:pt>
                <c:pt idx="25">
                  <c:v>11190199889.292768</c:v>
                </c:pt>
                <c:pt idx="26">
                  <c:v>14085205845.643564</c:v>
                </c:pt>
                <c:pt idx="27">
                  <c:v>17323611871.807941</c:v>
                </c:pt>
                <c:pt idx="28">
                  <c:v>21550573168.529076</c:v>
                </c:pt>
                <c:pt idx="29">
                  <c:v>24156112664.440601</c:v>
                </c:pt>
                <c:pt idx="30">
                  <c:v>28883837283.643364</c:v>
                </c:pt>
                <c:pt idx="31">
                  <c:v>37145237372.736877</c:v>
                </c:pt>
                <c:pt idx="32">
                  <c:v>46093437601.457527</c:v>
                </c:pt>
                <c:pt idx="33">
                  <c:v>57574469359.02182</c:v>
                </c:pt>
                <c:pt idx="34">
                  <c:v>74904384636.087387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Base!$D$1</c:f>
              <c:strCache>
                <c:ptCount val="1"/>
                <c:pt idx="0">
                  <c:v>USD Official Exchange Rate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dPt>
            <c:idx val="32"/>
            <c:bubble3D val="0"/>
            <c:spPr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c:spPr>
          </c:dPt>
          <c:dPt>
            <c:idx val="33"/>
            <c:bubble3D val="0"/>
            <c:spPr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c:spPr>
          </c:dPt>
          <c:dPt>
            <c:idx val="34"/>
            <c:bubble3D val="0"/>
            <c:spPr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c:spPr>
          </c:dPt>
          <c:cat>
            <c:numRef>
              <c:f>Base!$A$2:$A$36</c:f>
              <c:numCache>
                <c:formatCode>General</c:formatCode>
                <c:ptCount val="35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 formatCode="mmm\-yy">
                  <c:v>41883</c:v>
                </c:pt>
              </c:numCache>
            </c:numRef>
          </c:cat>
          <c:val>
            <c:numRef>
              <c:f>Base!$D$2:$D$36</c:f>
              <c:numCache>
                <c:formatCode>General</c:formatCode>
                <c:ptCount val="35"/>
                <c:pt idx="0">
                  <c:v>100</c:v>
                </c:pt>
                <c:pt idx="1">
                  <c:v>330.3293625258878</c:v>
                </c:pt>
                <c:pt idx="2">
                  <c:v>1955.4379153531279</c:v>
                </c:pt>
                <c:pt idx="3">
                  <c:v>8505.7831755284351</c:v>
                </c:pt>
                <c:pt idx="4">
                  <c:v>52629.871358816446</c:v>
                </c:pt>
                <c:pt idx="5">
                  <c:v>389330.18985254125</c:v>
                </c:pt>
                <c:pt idx="6">
                  <c:v>586698.96665278776</c:v>
                </c:pt>
                <c:pt idx="7">
                  <c:v>1549209.713788237</c:v>
                </c:pt>
                <c:pt idx="8">
                  <c:v>6070847.2798256679</c:v>
                </c:pt>
                <c:pt idx="9">
                  <c:v>295777389.64922434</c:v>
                </c:pt>
                <c:pt idx="10">
                  <c:v>2776005364.1048384</c:v>
                </c:pt>
                <c:pt idx="11">
                  <c:v>5344211146.7396307</c:v>
                </c:pt>
                <c:pt idx="12">
                  <c:v>5358787647.5727406</c:v>
                </c:pt>
                <c:pt idx="13">
                  <c:v>5402226840.0151205</c:v>
                </c:pt>
                <c:pt idx="14">
                  <c:v>5402722516.7013292</c:v>
                </c:pt>
                <c:pt idx="15">
                  <c:v>5408490307.8504372</c:v>
                </c:pt>
                <c:pt idx="16">
                  <c:v>5404401701.3911037</c:v>
                </c:pt>
                <c:pt idx="17">
                  <c:v>5396549020.4560566</c:v>
                </c:pt>
                <c:pt idx="18">
                  <c:v>5406862469.275115</c:v>
                </c:pt>
                <c:pt idx="19">
                  <c:v>5407902133.2990408</c:v>
                </c:pt>
                <c:pt idx="20">
                  <c:v>5402444764.4128704</c:v>
                </c:pt>
                <c:pt idx="21">
                  <c:v>5441327056.7805033</c:v>
                </c:pt>
                <c:pt idx="22">
                  <c:v>17113437864.461977</c:v>
                </c:pt>
                <c:pt idx="23">
                  <c:v>15974334099.447098</c:v>
                </c:pt>
                <c:pt idx="24">
                  <c:v>15924783399.960667</c:v>
                </c:pt>
                <c:pt idx="25">
                  <c:v>15807436567.117102</c:v>
                </c:pt>
                <c:pt idx="26">
                  <c:v>16622191099.839762</c:v>
                </c:pt>
                <c:pt idx="27">
                  <c:v>16845965836.275841</c:v>
                </c:pt>
                <c:pt idx="28">
                  <c:v>17104837184.071175</c:v>
                </c:pt>
                <c:pt idx="29">
                  <c:v>20165456318.414417</c:v>
                </c:pt>
                <c:pt idx="30">
                  <c:v>21196865891.971691</c:v>
                </c:pt>
                <c:pt idx="31">
                  <c:v>22710927741.398239</c:v>
                </c:pt>
                <c:pt idx="32" formatCode="_ * #,##0_ ;_ * \-#,##0_ ;_ * &quot;-&quot;??_ ;_ @_ ">
                  <c:v>25962838872.961037</c:v>
                </c:pt>
                <c:pt idx="33" formatCode="_ * #,##0_ ;_ * \-#,##0_ ;_ * &quot;-&quot;??_ ;_ @_ ">
                  <c:v>34407317779.116035</c:v>
                </c:pt>
                <c:pt idx="34" formatCode="_ * #,##0_ ;_ * \-#,##0_ ;_ * &quot;-&quot;??_ ;_ @_ ">
                  <c:v>44740003148.759109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Base!$F$1</c:f>
              <c:strCache>
                <c:ptCount val="1"/>
                <c:pt idx="0">
                  <c:v>USD Market Exchange Rate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Base!$A$2:$A$36</c:f>
              <c:numCache>
                <c:formatCode>General</c:formatCode>
                <c:ptCount val="35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 formatCode="mmm\-yy">
                  <c:v>41883</c:v>
                </c:pt>
              </c:numCache>
            </c:numRef>
          </c:cat>
          <c:val>
            <c:numRef>
              <c:f>Base!$F$2:$F$36</c:f>
              <c:numCache>
                <c:formatCode>_ * #,##0_ ;_ * \-#,##0_ ;_ * "-"??_ ;_ @_ </c:formatCode>
                <c:ptCount val="35"/>
                <c:pt idx="0">
                  <c:v>100</c:v>
                </c:pt>
                <c:pt idx="1">
                  <c:v>330.3293625258878</c:v>
                </c:pt>
                <c:pt idx="2">
                  <c:v>1955.4379153531279</c:v>
                </c:pt>
                <c:pt idx="3">
                  <c:v>8505.7831755284351</c:v>
                </c:pt>
                <c:pt idx="4">
                  <c:v>52629.871358816446</c:v>
                </c:pt>
                <c:pt idx="5">
                  <c:v>389330.18985254125</c:v>
                </c:pt>
                <c:pt idx="6">
                  <c:v>586698.96665278776</c:v>
                </c:pt>
                <c:pt idx="7">
                  <c:v>1549209.713788237</c:v>
                </c:pt>
                <c:pt idx="8">
                  <c:v>6070847.2798256679</c:v>
                </c:pt>
                <c:pt idx="9">
                  <c:v>295777389.64922434</c:v>
                </c:pt>
                <c:pt idx="10">
                  <c:v>2776005364.1048384</c:v>
                </c:pt>
                <c:pt idx="11">
                  <c:v>5344211146.7396307</c:v>
                </c:pt>
                <c:pt idx="12">
                  <c:v>5358787647.5727406</c:v>
                </c:pt>
                <c:pt idx="13">
                  <c:v>5402226840.0151205</c:v>
                </c:pt>
                <c:pt idx="14">
                  <c:v>5402722516.7013292</c:v>
                </c:pt>
                <c:pt idx="15">
                  <c:v>5408490307.8504372</c:v>
                </c:pt>
                <c:pt idx="16">
                  <c:v>5404401701.3911037</c:v>
                </c:pt>
                <c:pt idx="17">
                  <c:v>5396549020.4560566</c:v>
                </c:pt>
                <c:pt idx="18">
                  <c:v>5406862469.275115</c:v>
                </c:pt>
                <c:pt idx="19">
                  <c:v>5407902133.2990408</c:v>
                </c:pt>
                <c:pt idx="20">
                  <c:v>5402444764.4128704</c:v>
                </c:pt>
                <c:pt idx="21">
                  <c:v>5441327056.7805033</c:v>
                </c:pt>
                <c:pt idx="22">
                  <c:v>17113437864.461977</c:v>
                </c:pt>
                <c:pt idx="23">
                  <c:v>15974334099.447098</c:v>
                </c:pt>
                <c:pt idx="24">
                  <c:v>15924783399.960667</c:v>
                </c:pt>
                <c:pt idx="25">
                  <c:v>15807436567.117102</c:v>
                </c:pt>
                <c:pt idx="26">
                  <c:v>16622191099.839762</c:v>
                </c:pt>
                <c:pt idx="27">
                  <c:v>16845965836.275841</c:v>
                </c:pt>
                <c:pt idx="28">
                  <c:v>17104837184.071175</c:v>
                </c:pt>
                <c:pt idx="29">
                  <c:v>20165456318.414417</c:v>
                </c:pt>
                <c:pt idx="30">
                  <c:v>21196865891.971691</c:v>
                </c:pt>
                <c:pt idx="31">
                  <c:v>24808934923.051659</c:v>
                </c:pt>
                <c:pt idx="32" formatCode="_(* #,##0_);_(* \(#,##0\);_(* &quot;-&quot;??_);_(@_)">
                  <c:v>35456321369.942741</c:v>
                </c:pt>
                <c:pt idx="33" formatCode="_(* #,##0_);_(* \(#,##0\);_(* &quot;-&quot;??_);_(@_)">
                  <c:v>52659980259.500748</c:v>
                </c:pt>
                <c:pt idx="34" formatCode="_(* #,##0_);_(* \(#,##0\);_(* &quot;-&quot;??_);_(@_)">
                  <c:v>81297778289.069885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Base!$E$1</c:f>
              <c:strCache>
                <c:ptCount val="1"/>
                <c:pt idx="0">
                  <c:v>Salaries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Base!$A$2:$A$36</c:f>
              <c:numCache>
                <c:formatCode>General</c:formatCode>
                <c:ptCount val="35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 formatCode="mmm\-yy">
                  <c:v>41883</c:v>
                </c:pt>
              </c:numCache>
            </c:numRef>
          </c:cat>
          <c:val>
            <c:numRef>
              <c:f>Base!$E$2:$E$36</c:f>
              <c:numCache>
                <c:formatCode>_ * #,##0_ ;_ * \-#,##0_ ;_ * "-"??_ ;_ @_ </c:formatCode>
                <c:ptCount val="35"/>
                <c:pt idx="0">
                  <c:v>100</c:v>
                </c:pt>
                <c:pt idx="1">
                  <c:v>184.02366863905326</c:v>
                </c:pt>
                <c:pt idx="2">
                  <c:v>435.50295857988164</c:v>
                </c:pt>
                <c:pt idx="3">
                  <c:v>2502.958579881657</c:v>
                </c:pt>
                <c:pt idx="4">
                  <c:v>22130.1775147929</c:v>
                </c:pt>
                <c:pt idx="5">
                  <c:v>139053.25443786985</c:v>
                </c:pt>
                <c:pt idx="6">
                  <c:v>276923.07692307694</c:v>
                </c:pt>
                <c:pt idx="7">
                  <c:v>591715.9763313611</c:v>
                </c:pt>
                <c:pt idx="8">
                  <c:v>2473372.7810650887</c:v>
                </c:pt>
                <c:pt idx="9">
                  <c:v>62721893.49112428</c:v>
                </c:pt>
                <c:pt idx="10">
                  <c:v>1627218934.911243</c:v>
                </c:pt>
                <c:pt idx="11">
                  <c:v>4053254437.869823</c:v>
                </c:pt>
                <c:pt idx="12">
                  <c:v>5272189349.1124268</c:v>
                </c:pt>
                <c:pt idx="13">
                  <c:v>5917159763.3136101</c:v>
                </c:pt>
                <c:pt idx="14">
                  <c:v>6284023668.6390543</c:v>
                </c:pt>
                <c:pt idx="15">
                  <c:v>6355772269.1721945</c:v>
                </c:pt>
                <c:pt idx="16">
                  <c:v>6247608277.60215</c:v>
                </c:pt>
                <c:pt idx="17">
                  <c:v>6173053393.6183929</c:v>
                </c:pt>
                <c:pt idx="18">
                  <c:v>6243982131.2780571</c:v>
                </c:pt>
                <c:pt idx="19">
                  <c:v>6342839330.6959305</c:v>
                </c:pt>
                <c:pt idx="20">
                  <c:v>6369699060.3145361</c:v>
                </c:pt>
                <c:pt idx="21">
                  <c:v>6320177299.1169949</c:v>
                </c:pt>
                <c:pt idx="22">
                  <c:v>6374769369.6792383</c:v>
                </c:pt>
                <c:pt idx="23">
                  <c:v>6968646770.38447</c:v>
                </c:pt>
                <c:pt idx="24">
                  <c:v>8809685354.2051964</c:v>
                </c:pt>
                <c:pt idx="25">
                  <c:v>10523455741.566673</c:v>
                </c:pt>
                <c:pt idx="26">
                  <c:v>13142314903.307142</c:v>
                </c:pt>
                <c:pt idx="27">
                  <c:v>15621929232.756128</c:v>
                </c:pt>
                <c:pt idx="28">
                  <c:v>18452193644.476318</c:v>
                </c:pt>
                <c:pt idx="29">
                  <c:v>21894967699.485546</c:v>
                </c:pt>
                <c:pt idx="30">
                  <c:v>27330714117.507736</c:v>
                </c:pt>
                <c:pt idx="31">
                  <c:v>36114375233.420212</c:v>
                </c:pt>
                <c:pt idx="32">
                  <c:v>47043380943.671989</c:v>
                </c:pt>
                <c:pt idx="33">
                  <c:v>58654445396.462898</c:v>
                </c:pt>
                <c:pt idx="34">
                  <c:v>82116223555.04805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813312"/>
        <c:axId val="86819200"/>
      </c:lineChart>
      <c:catAx>
        <c:axId val="86813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5400000" vert="horz"/>
          <a:lstStyle/>
          <a:p>
            <a:pPr>
              <a:defRPr/>
            </a:pPr>
            <a:endParaRPr lang="en-US"/>
          </a:p>
        </c:txPr>
        <c:crossAx val="868192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819200"/>
        <c:scaling>
          <c:orientation val="minMax"/>
        </c:scaling>
        <c:delete val="0"/>
        <c:axPos val="l"/>
        <c:numFmt formatCode="_ * #,##0_ ;_ * \-#,##0_ ;_ * &quot;-&quot;??_ ;_ @_ " sourceLinked="1"/>
        <c:majorTickMark val="out"/>
        <c:minorTickMark val="none"/>
        <c:tickLblPos val="nextTo"/>
        <c:crossAx val="8681331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4.2549119317777046E-3"/>
                <c:y val="0.33923579994489916"/>
              </c:manualLayout>
            </c:layout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</c:dispUnitsLbl>
        </c:dispUnits>
      </c:valAx>
    </c:plotArea>
    <c:legend>
      <c:legendPos val="r"/>
      <c:layout>
        <c:manualLayout>
          <c:xMode val="edge"/>
          <c:yMode val="edge"/>
          <c:x val="0.1324050083186061"/>
          <c:y val="4.0834964690187214E-2"/>
          <c:w val="0.31513414476770107"/>
          <c:h val="0.24862052464436418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Single</c:v>
                </c:pt>
                <c:pt idx="1">
                  <c:v>Married</c:v>
                </c:pt>
                <c:pt idx="2">
                  <c:v>Divorced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0.51</c:v>
                </c:pt>
                <c:pt idx="1">
                  <c:v>0.38</c:v>
                </c:pt>
                <c:pt idx="2">
                  <c:v>7.0000000000000007E-2</c:v>
                </c:pt>
                <c:pt idx="3">
                  <c:v>4.0000000000000036E-2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798464"/>
        <c:axId val="106800256"/>
      </c:barChart>
      <c:catAx>
        <c:axId val="10679846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6800256"/>
        <c:crosses val="autoZero"/>
        <c:auto val="1"/>
        <c:lblAlgn val="ctr"/>
        <c:lblOffset val="100"/>
        <c:noMultiLvlLbl val="0"/>
      </c:catAx>
      <c:valAx>
        <c:axId val="10680025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06798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numFmt formatCode="0%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Sheet1!$A$10:$A$20</c:f>
              <c:strCache>
                <c:ptCount val="11"/>
                <c:pt idx="0">
                  <c:v>21 - 25</c:v>
                </c:pt>
                <c:pt idx="1">
                  <c:v>26 - 30</c:v>
                </c:pt>
                <c:pt idx="2">
                  <c:v>31 - 35</c:v>
                </c:pt>
                <c:pt idx="3">
                  <c:v>36 - 40</c:v>
                </c:pt>
                <c:pt idx="4">
                  <c:v>41 - 45</c:v>
                </c:pt>
                <c:pt idx="5">
                  <c:v>46 - 50</c:v>
                </c:pt>
                <c:pt idx="6">
                  <c:v>51 - 55</c:v>
                </c:pt>
                <c:pt idx="7">
                  <c:v>56 - 60</c:v>
                </c:pt>
                <c:pt idx="8">
                  <c:v>61 - 65</c:v>
                </c:pt>
                <c:pt idx="9">
                  <c:v>66 - 70</c:v>
                </c:pt>
                <c:pt idx="10">
                  <c:v>70 o +</c:v>
                </c:pt>
              </c:strCache>
            </c:strRef>
          </c:cat>
          <c:val>
            <c:numRef>
              <c:f>Sheet1!$B$10:$B$20</c:f>
              <c:numCache>
                <c:formatCode>0.0%</c:formatCode>
                <c:ptCount val="11"/>
                <c:pt idx="0">
                  <c:v>7.7999999999999996E-3</c:v>
                </c:pt>
                <c:pt idx="1">
                  <c:v>0.20930000000000001</c:v>
                </c:pt>
                <c:pt idx="2">
                  <c:v>0.21510000000000001</c:v>
                </c:pt>
                <c:pt idx="3">
                  <c:v>0.13220000000000001</c:v>
                </c:pt>
                <c:pt idx="4">
                  <c:v>0.1016</c:v>
                </c:pt>
                <c:pt idx="5">
                  <c:v>0.1014</c:v>
                </c:pt>
                <c:pt idx="6">
                  <c:v>9.5399999999999999E-2</c:v>
                </c:pt>
                <c:pt idx="7">
                  <c:v>6.7199999999999996E-2</c:v>
                </c:pt>
                <c:pt idx="8">
                  <c:v>4.0500000000000001E-2</c:v>
                </c:pt>
                <c:pt idx="9">
                  <c:v>1.55E-2</c:v>
                </c:pt>
                <c:pt idx="10">
                  <c:v>1.2500000000000001E-2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323584"/>
        <c:axId val="108325120"/>
      </c:barChart>
      <c:catAx>
        <c:axId val="10832358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8325120"/>
        <c:crosses val="autoZero"/>
        <c:auto val="1"/>
        <c:lblAlgn val="ctr"/>
        <c:lblOffset val="100"/>
        <c:tickLblSkip val="1"/>
        <c:noMultiLvlLbl val="0"/>
      </c:catAx>
      <c:valAx>
        <c:axId val="108325120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108323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numFmt formatCode="0%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PowerPoint]Sheet1'!$A$23:$A$26</c:f>
              <c:strCache>
                <c:ptCount val="4"/>
                <c:pt idx="0">
                  <c:v>College</c:v>
                </c:pt>
                <c:pt idx="1">
                  <c:v>High School</c:v>
                </c:pt>
                <c:pt idx="2">
                  <c:v>N/A</c:v>
                </c:pt>
                <c:pt idx="3">
                  <c:v>Other</c:v>
                </c:pt>
              </c:strCache>
            </c:strRef>
          </c:cat>
          <c:val>
            <c:numRef>
              <c:f>'[Chart in Microsoft PowerPoint]Sheet1'!$B$23:$B$26</c:f>
              <c:numCache>
                <c:formatCode>0.0%</c:formatCode>
                <c:ptCount val="4"/>
                <c:pt idx="0">
                  <c:v>0.54</c:v>
                </c:pt>
                <c:pt idx="1">
                  <c:v>0.12</c:v>
                </c:pt>
                <c:pt idx="2">
                  <c:v>0.32</c:v>
                </c:pt>
                <c:pt idx="3">
                  <c:v>2.0000000000000018E-2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345216"/>
        <c:axId val="108346752"/>
      </c:barChart>
      <c:catAx>
        <c:axId val="10834521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8346752"/>
        <c:crosses val="autoZero"/>
        <c:auto val="1"/>
        <c:lblAlgn val="ctr"/>
        <c:lblOffset val="100"/>
        <c:tickLblSkip val="1"/>
        <c:noMultiLvlLbl val="0"/>
      </c:catAx>
      <c:valAx>
        <c:axId val="108346752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1083452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0-03T10:12:25.151" idx="2">
    <p:pos x="10" y="10"/>
    <p:text>Here we want to communicate xperience in sizeable development projects.
Each project should connect with the spot where it's located on the map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C29DF73-4007-4BF1-9BAC-2F67C6F30750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51A685F-7192-456E-A605-606347118885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8674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14122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</a:t>
            </a:fld>
            <a:endParaRPr lang="es-A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3</a:t>
            </a:fld>
            <a:endParaRPr 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8474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5</a:t>
            </a:fld>
            <a:endParaRPr lang="es-A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6</a:t>
            </a:fld>
            <a:endParaRPr lang="es-A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7</a:t>
            </a:fld>
            <a:endParaRPr lang="es-A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>
              <a:solidFill>
                <a:srgbClr val="FF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8</a:t>
            </a:fld>
            <a:endParaRPr lang="es-A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9</a:t>
            </a:fld>
            <a:endParaRPr lang="es-A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err="1" smtClean="0"/>
              <a:t>What</a:t>
            </a:r>
            <a:r>
              <a:rPr lang="es-AR" dirty="0" smtClean="0"/>
              <a:t> </a:t>
            </a:r>
            <a:r>
              <a:rPr lang="es-AR" dirty="0" err="1" smtClean="0"/>
              <a:t>mortgage</a:t>
            </a:r>
            <a:r>
              <a:rPr lang="es-AR" dirty="0" smtClean="0"/>
              <a:t> </a:t>
            </a:r>
            <a:r>
              <a:rPr lang="es-AR" dirty="0" err="1" smtClean="0"/>
              <a:t>options</a:t>
            </a:r>
            <a:r>
              <a:rPr lang="es-AR" dirty="0" smtClean="0"/>
              <a:t> do</a:t>
            </a:r>
            <a:r>
              <a:rPr lang="es-AR" baseline="0" dirty="0" smtClean="0"/>
              <a:t> </a:t>
            </a:r>
            <a:r>
              <a:rPr lang="es-AR" baseline="0" dirty="0" err="1" smtClean="0"/>
              <a:t>buyers</a:t>
            </a:r>
            <a:r>
              <a:rPr lang="es-AR" baseline="0" dirty="0" smtClean="0"/>
              <a:t> </a:t>
            </a:r>
            <a:r>
              <a:rPr lang="es-AR" baseline="0" dirty="0" err="1" smtClean="0"/>
              <a:t>have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today</a:t>
            </a:r>
            <a:r>
              <a:rPr lang="es-AR" baseline="0" dirty="0" smtClean="0"/>
              <a:t>?  </a:t>
            </a:r>
            <a:r>
              <a:rPr lang="es-AR" baseline="0" dirty="0" err="1" smtClean="0"/>
              <a:t>None</a:t>
            </a:r>
            <a:r>
              <a:rPr lang="es-AR" baseline="0" dirty="0" smtClean="0"/>
              <a:t>, 10% LTV, </a:t>
            </a:r>
            <a:r>
              <a:rPr lang="es-AR" baseline="0" dirty="0" err="1" smtClean="0"/>
              <a:t>their</a:t>
            </a:r>
            <a:r>
              <a:rPr lang="es-AR" baseline="0" dirty="0" smtClean="0"/>
              <a:t> </a:t>
            </a:r>
            <a:r>
              <a:rPr lang="es-AR" baseline="0" dirty="0" err="1" smtClean="0"/>
              <a:t>parents</a:t>
            </a:r>
            <a:r>
              <a:rPr lang="es-AR" baseline="0" dirty="0" smtClean="0"/>
              <a:t>/</a:t>
            </a:r>
            <a:r>
              <a:rPr lang="es-AR" baseline="0" dirty="0" err="1" smtClean="0"/>
              <a:t>friends</a:t>
            </a:r>
            <a:r>
              <a:rPr lang="es-AR" baseline="0" dirty="0" smtClean="0"/>
              <a:t> </a:t>
            </a:r>
            <a:r>
              <a:rPr lang="es-AR" baseline="0" dirty="0" err="1" smtClean="0"/>
              <a:t>exclusively</a:t>
            </a:r>
            <a:r>
              <a:rPr lang="es-AR" baseline="0" dirty="0" smtClean="0"/>
              <a:t>, </a:t>
            </a:r>
            <a:r>
              <a:rPr lang="es-AR" baseline="0" dirty="0" err="1" smtClean="0"/>
              <a:t>etc</a:t>
            </a:r>
            <a:r>
              <a:rPr lang="es-AR" baseline="0" dirty="0" smtClean="0"/>
              <a:t>?</a:t>
            </a:r>
          </a:p>
          <a:p>
            <a:r>
              <a:rPr lang="es-AR" baseline="0" dirty="0" err="1" smtClean="0"/>
              <a:t>Lower</a:t>
            </a:r>
            <a:r>
              <a:rPr lang="es-AR" baseline="0" dirty="0" smtClean="0"/>
              <a:t> </a:t>
            </a:r>
            <a:r>
              <a:rPr lang="es-AR" baseline="0" dirty="0" err="1" smtClean="0"/>
              <a:t>rate</a:t>
            </a:r>
            <a:r>
              <a:rPr lang="es-AR" baseline="0" dirty="0" smtClean="0"/>
              <a:t> </a:t>
            </a:r>
            <a:r>
              <a:rPr lang="es-AR" baseline="0" dirty="0" err="1" smtClean="0"/>
              <a:t>until</a:t>
            </a:r>
            <a:r>
              <a:rPr lang="es-AR" baseline="0" dirty="0" smtClean="0"/>
              <a:t> </a:t>
            </a:r>
            <a:r>
              <a:rPr lang="es-AR" baseline="0" dirty="0" err="1" smtClean="0"/>
              <a:t>lot</a:t>
            </a:r>
            <a:r>
              <a:rPr lang="es-AR" baseline="0" dirty="0" smtClean="0"/>
              <a:t> </a:t>
            </a:r>
            <a:r>
              <a:rPr lang="es-AR" baseline="0" dirty="0" err="1" smtClean="0"/>
              <a:t>is</a:t>
            </a:r>
            <a:r>
              <a:rPr lang="es-AR" baseline="0" dirty="0" smtClean="0"/>
              <a:t> </a:t>
            </a:r>
            <a:r>
              <a:rPr lang="es-AR" baseline="0" dirty="0" err="1" smtClean="0"/>
              <a:t>delivered</a:t>
            </a:r>
            <a:r>
              <a:rPr lang="es-AR" baseline="0" dirty="0" smtClean="0"/>
              <a:t>…</a:t>
            </a:r>
            <a:r>
              <a:rPr lang="es-AR" baseline="0" dirty="0" err="1" smtClean="0"/>
              <a:t>is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this</a:t>
            </a:r>
            <a:r>
              <a:rPr lang="es-AR" baseline="0" dirty="0" smtClean="0"/>
              <a:t> </a:t>
            </a:r>
            <a:r>
              <a:rPr lang="es-AR" baseline="0" dirty="0" err="1" smtClean="0"/>
              <a:t>managable</a:t>
            </a:r>
            <a:r>
              <a:rPr lang="es-AR" baseline="0" dirty="0" smtClean="0"/>
              <a:t> </a:t>
            </a:r>
            <a:r>
              <a:rPr lang="es-AR" baseline="0" dirty="0" err="1" smtClean="0"/>
              <a:t>for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the</a:t>
            </a:r>
            <a:r>
              <a:rPr lang="es-AR" baseline="0" dirty="0" smtClean="0"/>
              <a:t> </a:t>
            </a:r>
            <a:r>
              <a:rPr lang="es-AR" baseline="0" dirty="0" err="1" smtClean="0"/>
              <a:t>buyer</a:t>
            </a:r>
            <a:r>
              <a:rPr lang="es-AR" baseline="0" dirty="0" smtClean="0"/>
              <a:t> in </a:t>
            </a:r>
            <a:r>
              <a:rPr lang="es-AR" baseline="0" dirty="0" err="1" smtClean="0"/>
              <a:t>addition</a:t>
            </a:r>
            <a:r>
              <a:rPr lang="es-AR" baseline="0" dirty="0" smtClean="0"/>
              <a:t> to </a:t>
            </a:r>
            <a:r>
              <a:rPr lang="es-AR" baseline="0" dirty="0" err="1" smtClean="0"/>
              <a:t>their</a:t>
            </a:r>
            <a:r>
              <a:rPr lang="es-AR" baseline="0" dirty="0" smtClean="0"/>
              <a:t> </a:t>
            </a:r>
            <a:r>
              <a:rPr lang="es-AR" baseline="0" dirty="0" err="1" smtClean="0"/>
              <a:t>existing</a:t>
            </a:r>
            <a:r>
              <a:rPr lang="es-AR" baseline="0" dirty="0" smtClean="0"/>
              <a:t> </a:t>
            </a:r>
            <a:r>
              <a:rPr lang="es-AR" baseline="0" dirty="0" err="1" smtClean="0"/>
              <a:t>rent</a:t>
            </a:r>
            <a:r>
              <a:rPr lang="es-AR" baseline="0" dirty="0" smtClean="0"/>
              <a:t> </a:t>
            </a:r>
            <a:r>
              <a:rPr lang="es-AR" baseline="0" dirty="0" err="1" smtClean="0"/>
              <a:t>obligation</a:t>
            </a:r>
            <a:r>
              <a:rPr lang="es-AR" baseline="0" dirty="0" smtClean="0"/>
              <a:t>?  </a:t>
            </a:r>
            <a:r>
              <a:rPr lang="es-AR" baseline="0" dirty="0" err="1" smtClean="0"/>
              <a:t>How</a:t>
            </a:r>
            <a:r>
              <a:rPr lang="es-AR" baseline="0" dirty="0" smtClean="0"/>
              <a:t> </a:t>
            </a:r>
            <a:r>
              <a:rPr lang="es-AR" baseline="0" dirty="0" err="1" smtClean="0"/>
              <a:t>long</a:t>
            </a:r>
            <a:r>
              <a:rPr lang="es-AR" baseline="0" dirty="0" smtClean="0"/>
              <a:t> </a:t>
            </a:r>
            <a:r>
              <a:rPr lang="es-AR" baseline="0" dirty="0" err="1" smtClean="0"/>
              <a:t>from</a:t>
            </a:r>
            <a:r>
              <a:rPr lang="es-AR" baseline="0" dirty="0" smtClean="0"/>
              <a:t> </a:t>
            </a:r>
            <a:r>
              <a:rPr lang="es-AR" baseline="0" dirty="0" err="1" smtClean="0"/>
              <a:t>lot</a:t>
            </a:r>
            <a:r>
              <a:rPr lang="es-AR" baseline="0" dirty="0" smtClean="0"/>
              <a:t> </a:t>
            </a:r>
            <a:r>
              <a:rPr lang="es-AR" baseline="0" dirty="0" err="1" smtClean="0"/>
              <a:t>delivery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til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they</a:t>
            </a:r>
            <a:r>
              <a:rPr lang="es-AR" baseline="0" dirty="0" smtClean="0"/>
              <a:t> can </a:t>
            </a:r>
            <a:r>
              <a:rPr lang="es-AR" baseline="0" dirty="0" err="1" smtClean="0"/>
              <a:t>occupy</a:t>
            </a:r>
            <a:r>
              <a:rPr lang="es-AR" baseline="0" dirty="0" smtClean="0"/>
              <a:t>?  </a:t>
            </a:r>
            <a:r>
              <a:rPr lang="es-AR" baseline="0" dirty="0" err="1" smtClean="0"/>
              <a:t>How</a:t>
            </a:r>
            <a:r>
              <a:rPr lang="es-AR" baseline="0" dirty="0" smtClean="0"/>
              <a:t> do </a:t>
            </a:r>
            <a:r>
              <a:rPr lang="es-AR" baseline="0" dirty="0" err="1" smtClean="0"/>
              <a:t>they</a:t>
            </a:r>
            <a:r>
              <a:rPr lang="es-AR" baseline="0" dirty="0" smtClean="0"/>
              <a:t> </a:t>
            </a:r>
            <a:r>
              <a:rPr lang="es-AR" baseline="0" dirty="0" err="1" smtClean="0"/>
              <a:t>finance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the</a:t>
            </a:r>
            <a:r>
              <a:rPr lang="es-AR" baseline="0" dirty="0" smtClean="0"/>
              <a:t> </a:t>
            </a:r>
            <a:r>
              <a:rPr lang="es-AR" baseline="0" dirty="0" err="1" smtClean="0"/>
              <a:t>build</a:t>
            </a:r>
            <a:r>
              <a:rPr lang="es-AR" baseline="0" dirty="0" smtClean="0"/>
              <a:t>?  Can </a:t>
            </a:r>
            <a:r>
              <a:rPr lang="es-AR" baseline="0" dirty="0" err="1" smtClean="0"/>
              <a:t>they</a:t>
            </a:r>
            <a:r>
              <a:rPr lang="es-AR" baseline="0" dirty="0" smtClean="0"/>
              <a:t> </a:t>
            </a:r>
            <a:r>
              <a:rPr lang="es-AR" baseline="0" dirty="0" err="1" smtClean="0"/>
              <a:t>afford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the</a:t>
            </a:r>
            <a:r>
              <a:rPr lang="es-AR" baseline="0" dirty="0" smtClean="0"/>
              <a:t> </a:t>
            </a:r>
            <a:r>
              <a:rPr lang="es-AR" baseline="0" dirty="0" err="1" smtClean="0"/>
              <a:t>payment</a:t>
            </a:r>
            <a:r>
              <a:rPr lang="es-AR" baseline="0" dirty="0" smtClean="0"/>
              <a:t> in </a:t>
            </a:r>
            <a:r>
              <a:rPr lang="es-AR" baseline="0" dirty="0" err="1" smtClean="0"/>
              <a:t>the</a:t>
            </a:r>
            <a:r>
              <a:rPr lang="es-AR" baseline="0" dirty="0" smtClean="0"/>
              <a:t> </a:t>
            </a:r>
            <a:r>
              <a:rPr lang="es-AR" baseline="0" dirty="0" err="1" smtClean="0"/>
              <a:t>interim</a:t>
            </a:r>
            <a:r>
              <a:rPr lang="es-AR" baseline="0" dirty="0" smtClean="0"/>
              <a:t>?  The </a:t>
            </a:r>
            <a:r>
              <a:rPr lang="es-AR" baseline="0" dirty="0" err="1" smtClean="0"/>
              <a:t>payment</a:t>
            </a:r>
            <a:r>
              <a:rPr lang="es-AR" baseline="0" dirty="0" smtClean="0"/>
              <a:t> </a:t>
            </a:r>
            <a:r>
              <a:rPr lang="es-AR" baseline="0" dirty="0" err="1" smtClean="0"/>
              <a:t>reflect</a:t>
            </a:r>
            <a:r>
              <a:rPr lang="es-AR" baseline="0" dirty="0" smtClean="0"/>
              <a:t> a 15 </a:t>
            </a:r>
            <a:r>
              <a:rPr lang="es-AR" baseline="0" dirty="0" err="1" smtClean="0"/>
              <a:t>yr</a:t>
            </a:r>
            <a:r>
              <a:rPr lang="es-AR" baseline="0" dirty="0" smtClean="0"/>
              <a:t> </a:t>
            </a:r>
            <a:r>
              <a:rPr lang="es-AR" baseline="0" dirty="0" err="1" smtClean="0"/>
              <a:t>ammortizing</a:t>
            </a:r>
            <a:r>
              <a:rPr lang="es-AR" baseline="0" dirty="0" smtClean="0"/>
              <a:t> loan </a:t>
            </a:r>
            <a:r>
              <a:rPr lang="es-AR" baseline="0" dirty="0" err="1" smtClean="0"/>
              <a:t>with</a:t>
            </a:r>
            <a:r>
              <a:rPr lang="es-AR" baseline="0" dirty="0" smtClean="0"/>
              <a:t> </a:t>
            </a:r>
            <a:r>
              <a:rPr lang="es-AR" baseline="0" dirty="0" err="1" smtClean="0"/>
              <a:t>mixed</a:t>
            </a:r>
            <a:r>
              <a:rPr lang="es-AR" baseline="0" dirty="0" smtClean="0"/>
              <a:t> </a:t>
            </a:r>
            <a:r>
              <a:rPr lang="es-AR" baseline="0" dirty="0" err="1" smtClean="0"/>
              <a:t>principle</a:t>
            </a:r>
            <a:r>
              <a:rPr lang="es-AR" baseline="0" dirty="0" smtClean="0"/>
              <a:t> &amp; </a:t>
            </a:r>
            <a:r>
              <a:rPr lang="es-AR" baseline="0" dirty="0" err="1" smtClean="0"/>
              <a:t>interest</a:t>
            </a:r>
            <a:r>
              <a:rPr lang="es-AR" baseline="0" dirty="0" smtClean="0"/>
              <a:t> in </a:t>
            </a:r>
            <a:r>
              <a:rPr lang="es-AR" baseline="0" dirty="0" err="1" smtClean="0"/>
              <a:t>dollars</a:t>
            </a:r>
            <a:r>
              <a:rPr lang="es-AR" baseline="0" dirty="0" smtClean="0"/>
              <a:t>?  Can peso-</a:t>
            </a:r>
            <a:r>
              <a:rPr lang="es-AR" baseline="0" dirty="0" err="1" smtClean="0"/>
              <a:t>derived</a:t>
            </a:r>
            <a:r>
              <a:rPr lang="es-AR" baseline="0" dirty="0" smtClean="0"/>
              <a:t> </a:t>
            </a:r>
            <a:r>
              <a:rPr lang="es-AR" baseline="0" dirty="0" err="1" smtClean="0"/>
              <a:t>incomes</a:t>
            </a:r>
            <a:r>
              <a:rPr lang="es-AR" baseline="0" dirty="0" smtClean="0"/>
              <a:t> </a:t>
            </a:r>
            <a:r>
              <a:rPr lang="es-AR" baseline="0" dirty="0" err="1" smtClean="0"/>
              <a:t>sustain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this</a:t>
            </a:r>
            <a:r>
              <a:rPr lang="es-AR" baseline="0" dirty="0" smtClean="0"/>
              <a:t> </a:t>
            </a:r>
            <a:r>
              <a:rPr lang="es-AR" baseline="0" dirty="0" err="1" smtClean="0"/>
              <a:t>obligation</a:t>
            </a:r>
            <a:r>
              <a:rPr lang="es-AR" baseline="0" dirty="0" smtClean="0"/>
              <a:t>?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10</a:t>
            </a:fld>
            <a:endParaRPr lang="es-A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Bingo! </a:t>
            </a:r>
          </a:p>
          <a:p>
            <a:r>
              <a:rPr lang="es-AR" dirty="0" smtClean="0"/>
              <a:t>So </a:t>
            </a:r>
            <a:r>
              <a:rPr lang="es-AR" dirty="0" err="1" smtClean="0"/>
              <a:t>middle</a:t>
            </a:r>
            <a:r>
              <a:rPr lang="es-AR" dirty="0" smtClean="0"/>
              <a:t> </a:t>
            </a:r>
            <a:r>
              <a:rPr lang="es-AR" dirty="0" err="1" smtClean="0"/>
              <a:t>class</a:t>
            </a:r>
            <a:r>
              <a:rPr lang="es-AR" dirty="0" smtClean="0"/>
              <a:t> </a:t>
            </a:r>
            <a:r>
              <a:rPr lang="es-AR" dirty="0" err="1" smtClean="0"/>
              <a:t>now</a:t>
            </a:r>
            <a:r>
              <a:rPr lang="es-AR" dirty="0" smtClean="0"/>
              <a:t> </a:t>
            </a:r>
            <a:r>
              <a:rPr lang="es-AR" dirty="0" err="1" smtClean="0"/>
              <a:t>represents</a:t>
            </a:r>
            <a:r>
              <a:rPr lang="es-AR" dirty="0" smtClean="0"/>
              <a:t> </a:t>
            </a:r>
            <a:r>
              <a:rPr lang="es-AR" dirty="0" err="1" smtClean="0"/>
              <a:t>half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the</a:t>
            </a:r>
            <a:r>
              <a:rPr lang="es-AR" baseline="0" dirty="0" smtClean="0"/>
              <a:t> pop?  </a:t>
            </a:r>
            <a:r>
              <a:rPr lang="es-AR" baseline="0" dirty="0" err="1" smtClean="0"/>
              <a:t>I’d</a:t>
            </a:r>
            <a:r>
              <a:rPr lang="es-AR" baseline="0" dirty="0" smtClean="0"/>
              <a:t> </a:t>
            </a:r>
            <a:r>
              <a:rPr lang="es-AR" baseline="0" dirty="0" err="1" smtClean="0"/>
              <a:t>like</a:t>
            </a:r>
            <a:r>
              <a:rPr lang="es-AR" baseline="0" dirty="0" smtClean="0"/>
              <a:t> to </a:t>
            </a:r>
            <a:r>
              <a:rPr lang="es-AR" baseline="0" dirty="0" err="1" smtClean="0"/>
              <a:t>see</a:t>
            </a:r>
            <a:r>
              <a:rPr lang="es-AR" baseline="0" dirty="0" smtClean="0"/>
              <a:t> </a:t>
            </a:r>
            <a:r>
              <a:rPr lang="es-AR" baseline="0" dirty="0" err="1" smtClean="0"/>
              <a:t>something</a:t>
            </a:r>
            <a:r>
              <a:rPr lang="es-AR" baseline="0" dirty="0" smtClean="0"/>
              <a:t> </a:t>
            </a:r>
            <a:r>
              <a:rPr lang="es-AR" baseline="0" dirty="0" err="1" smtClean="0"/>
              <a:t>on</a:t>
            </a:r>
            <a:r>
              <a:rPr lang="es-AR" baseline="0" dirty="0" smtClean="0"/>
              <a:t> real </a:t>
            </a:r>
            <a:r>
              <a:rPr lang="es-AR" baseline="0" dirty="0" err="1" smtClean="0"/>
              <a:t>wages</a:t>
            </a:r>
            <a:r>
              <a:rPr lang="es-AR" baseline="0" dirty="0" smtClean="0"/>
              <a:t>/</a:t>
            </a:r>
            <a:r>
              <a:rPr lang="es-AR" baseline="0" dirty="0" err="1" smtClean="0"/>
              <a:t>income</a:t>
            </a:r>
            <a:r>
              <a:rPr lang="es-AR" baseline="0" dirty="0" smtClean="0"/>
              <a:t> and </a:t>
            </a:r>
            <a:r>
              <a:rPr lang="es-AR" baseline="0" dirty="0" err="1" smtClean="0"/>
              <a:t>purchasing</a:t>
            </a:r>
            <a:r>
              <a:rPr lang="es-AR" baseline="0" dirty="0" smtClean="0"/>
              <a:t> </a:t>
            </a:r>
            <a:r>
              <a:rPr lang="es-AR" baseline="0" dirty="0" err="1" smtClean="0"/>
              <a:t>power</a:t>
            </a:r>
            <a:r>
              <a:rPr lang="es-AR" baseline="0" dirty="0" smtClean="0"/>
              <a:t>.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11</a:t>
            </a:fld>
            <a:endParaRPr lang="es-A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12</a:t>
            </a:fld>
            <a:endParaRPr lang="es-A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I </a:t>
            </a:r>
            <a:r>
              <a:rPr lang="es-AR" dirty="0" err="1" smtClean="0"/>
              <a:t>don’t</a:t>
            </a:r>
            <a:r>
              <a:rPr lang="es-AR" dirty="0" smtClean="0"/>
              <a:t> </a:t>
            </a:r>
            <a:r>
              <a:rPr lang="es-AR" dirty="0" err="1" smtClean="0"/>
              <a:t>really</a:t>
            </a:r>
            <a:r>
              <a:rPr lang="es-AR" dirty="0" smtClean="0"/>
              <a:t> </a:t>
            </a:r>
            <a:r>
              <a:rPr lang="es-AR" dirty="0" err="1" smtClean="0"/>
              <a:t>follow</a:t>
            </a:r>
            <a:r>
              <a:rPr lang="es-AR" dirty="0" smtClean="0"/>
              <a:t> </a:t>
            </a:r>
            <a:r>
              <a:rPr lang="es-AR" dirty="0" err="1" smtClean="0"/>
              <a:t>why</a:t>
            </a:r>
            <a:r>
              <a:rPr lang="es-AR" dirty="0" smtClean="0"/>
              <a:t> </a:t>
            </a:r>
            <a:r>
              <a:rPr lang="es-AR" dirty="0" err="1" smtClean="0"/>
              <a:t>currency</a:t>
            </a:r>
            <a:r>
              <a:rPr lang="es-AR" dirty="0" smtClean="0"/>
              <a:t> </a:t>
            </a:r>
            <a:r>
              <a:rPr lang="es-AR" dirty="0" err="1" smtClean="0"/>
              <a:t>distortions</a:t>
            </a:r>
            <a:r>
              <a:rPr lang="es-AR" dirty="0" smtClean="0"/>
              <a:t> </a:t>
            </a:r>
            <a:r>
              <a:rPr lang="es-AR" dirty="0" err="1" smtClean="0"/>
              <a:t>tend</a:t>
            </a:r>
            <a:r>
              <a:rPr lang="es-AR" dirty="0" smtClean="0"/>
              <a:t> </a:t>
            </a:r>
            <a:r>
              <a:rPr lang="es-AR" dirty="0" err="1" smtClean="0"/>
              <a:t>toward</a:t>
            </a:r>
            <a:r>
              <a:rPr lang="es-AR" dirty="0" smtClean="0"/>
              <a:t> </a:t>
            </a:r>
            <a:r>
              <a:rPr lang="es-AR" dirty="0" err="1" smtClean="0"/>
              <a:t>equilibrium</a:t>
            </a:r>
            <a:r>
              <a:rPr lang="es-AR" baseline="0" dirty="0" smtClean="0"/>
              <a:t> w/ </a:t>
            </a:r>
            <a:r>
              <a:rPr lang="es-AR" baseline="0" dirty="0" err="1" smtClean="0"/>
              <a:t>construction</a:t>
            </a:r>
            <a:r>
              <a:rPr lang="es-AR" baseline="0" dirty="0" smtClean="0"/>
              <a:t> </a:t>
            </a:r>
            <a:r>
              <a:rPr lang="es-AR" baseline="0" dirty="0" err="1" smtClean="0"/>
              <a:t>costs</a:t>
            </a:r>
            <a:r>
              <a:rPr lang="es-AR" baseline="0" dirty="0" smtClean="0"/>
              <a:t>…</a:t>
            </a:r>
            <a:r>
              <a:rPr lang="es-AR" baseline="0" dirty="0" err="1" smtClean="0"/>
              <a:t>its</a:t>
            </a:r>
            <a:r>
              <a:rPr lang="es-AR" baseline="0" dirty="0" smtClean="0"/>
              <a:t> </a:t>
            </a:r>
            <a:r>
              <a:rPr lang="es-AR" baseline="0" dirty="0" err="1" smtClean="0"/>
              <a:t>not</a:t>
            </a:r>
            <a:r>
              <a:rPr lang="es-AR" baseline="0" dirty="0" smtClean="0"/>
              <a:t> </a:t>
            </a:r>
            <a:r>
              <a:rPr lang="es-AR" baseline="0" dirty="0" err="1" smtClean="0"/>
              <a:t>intuitive</a:t>
            </a:r>
            <a:r>
              <a:rPr lang="es-AR" baseline="0" dirty="0" smtClean="0"/>
              <a:t> to me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13</a:t>
            </a:fld>
            <a:endParaRPr lang="es-A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82047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15</a:t>
            </a:fld>
            <a:endParaRPr lang="es-A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16</a:t>
            </a:fld>
            <a:endParaRPr lang="es-A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17</a:t>
            </a:fld>
            <a:endParaRPr lang="es-A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18</a:t>
            </a:fld>
            <a:endParaRPr lang="es-A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19</a:t>
            </a:fld>
            <a:endParaRPr lang="es-A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20</a:t>
            </a:fld>
            <a:endParaRPr lang="es-A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21</a:t>
            </a:fld>
            <a:endParaRPr lang="es-A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22</a:t>
            </a:fld>
            <a:endParaRPr lang="es-A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23</a:t>
            </a:fld>
            <a:endParaRPr lang="es-A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25</a:t>
            </a:fld>
            <a:endParaRPr lang="es-A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26</a:t>
            </a:fld>
            <a:endParaRPr lang="es-A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27</a:t>
            </a:fld>
            <a:endParaRPr lang="es-A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28</a:t>
            </a:fld>
            <a:endParaRPr lang="es-A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29</a:t>
            </a:fld>
            <a:endParaRPr lang="es-A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30</a:t>
            </a:fld>
            <a:endParaRPr lang="es-A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bank’s economists nod in the direction of sociology by defining the middle class in terms of economic security. They reckon that for a Latin American household to have no more than a 10% chance of falling back into poverty over a five-year period requires an income of at least $10 per person per day (at purchasing-power parity exchange rates). They define those with an income of over $50 per day—just 2% of Latin Americans—as rich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31</a:t>
            </a:fld>
            <a:endParaRPr lang="es-A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32</a:t>
            </a:fld>
            <a:endParaRPr lang="es-A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300" dirty="0"/>
              <a:t>Existe cerca de 3 millones de hogares en viviendas deficitarias según cifras de 2010, de las cuales 2,7 millones son recuperables y 300 mil irrecuperables. </a:t>
            </a:r>
          </a:p>
          <a:p>
            <a:endParaRPr lang="en-US" sz="1300" dirty="0"/>
          </a:p>
          <a:p>
            <a:r>
              <a:rPr lang="es-ES" sz="1300" dirty="0"/>
              <a:t>Pero además de las viviendas inadecuadas, el déficit habitacional incluye aquéllas que son necesarias debido a la insuficiencia del número de viviendas. La definición de hacinamiento es útil para aproximar cuantitativamente esta situación. Se podría suponer que los hogares que viven hacinados (más de 3 personas por cuarto) requerirían la construcción de viviendas nuevas o ampliaciones de las existentes. En 2010 había 514 mil hogares hacinados (4,1% del total).</a:t>
            </a:r>
          </a:p>
          <a:p>
            <a:endParaRPr lang="es-ES" sz="1300" dirty="0"/>
          </a:p>
          <a:p>
            <a:r>
              <a:rPr lang="es-ES" sz="1300" dirty="0" err="1"/>
              <a:t>Mortgage</a:t>
            </a:r>
            <a:r>
              <a:rPr lang="es-ES" sz="1300" dirty="0"/>
              <a:t> </a:t>
            </a:r>
            <a:r>
              <a:rPr lang="es-ES" sz="1300" dirty="0" err="1"/>
              <a:t>credit</a:t>
            </a:r>
            <a:r>
              <a:rPr lang="es-ES" sz="1300" dirty="0"/>
              <a:t>/GDP </a:t>
            </a:r>
            <a:r>
              <a:rPr lang="es-ES" sz="1300" dirty="0" err="1"/>
              <a:t>Brazil</a:t>
            </a:r>
            <a:r>
              <a:rPr lang="es-ES" sz="1300" dirty="0"/>
              <a:t>: 4.3% Chile: 17%</a:t>
            </a: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33</a:t>
            </a:fld>
            <a:endParaRPr lang="es-A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baseline="0" dirty="0" err="1" smtClean="0"/>
              <a:t>Regam</a:t>
            </a:r>
            <a:r>
              <a:rPr lang="es-AR" baseline="0" dirty="0" smtClean="0"/>
              <a:t>…</a:t>
            </a:r>
            <a:r>
              <a:rPr lang="es-AR" baseline="0" dirty="0" err="1" smtClean="0"/>
              <a:t>established</a:t>
            </a:r>
            <a:r>
              <a:rPr lang="es-AR" baseline="0" dirty="0" smtClean="0"/>
              <a:t> </a:t>
            </a:r>
            <a:r>
              <a:rPr lang="es-AR" baseline="0" dirty="0" err="1" smtClean="0"/>
              <a:t>rather</a:t>
            </a:r>
            <a:r>
              <a:rPr lang="es-AR" baseline="0" dirty="0" smtClean="0"/>
              <a:t> </a:t>
            </a:r>
            <a:r>
              <a:rPr lang="es-AR" baseline="0" dirty="0" err="1" smtClean="0"/>
              <a:t>than</a:t>
            </a:r>
            <a:r>
              <a:rPr lang="es-AR" baseline="0" dirty="0" smtClean="0"/>
              <a:t> </a:t>
            </a:r>
            <a:r>
              <a:rPr lang="es-AR" baseline="0" dirty="0" err="1" smtClean="0"/>
              <a:t>founded</a:t>
            </a:r>
            <a:r>
              <a:rPr lang="es-AR" baseline="0" dirty="0" smtClean="0"/>
              <a:t>…</a:t>
            </a:r>
            <a:r>
              <a:rPr lang="es-AR" baseline="0" dirty="0" err="1" smtClean="0"/>
              <a:t>constructed</a:t>
            </a:r>
            <a:r>
              <a:rPr lang="es-AR" baseline="0" dirty="0" smtClean="0"/>
              <a:t> </a:t>
            </a:r>
            <a:r>
              <a:rPr lang="es-AR" baseline="0" dirty="0" err="1" smtClean="0"/>
              <a:t>over</a:t>
            </a:r>
            <a:r>
              <a:rPr lang="es-AR" baseline="0" dirty="0" smtClean="0"/>
              <a:t> 11mm </a:t>
            </a:r>
            <a:r>
              <a:rPr lang="es-AR" baseline="0" dirty="0" err="1" smtClean="0"/>
              <a:t>sq</a:t>
            </a:r>
            <a:r>
              <a:rPr lang="es-AR" baseline="0" dirty="0" smtClean="0"/>
              <a:t> ft, </a:t>
            </a: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34</a:t>
            </a:fld>
            <a:endParaRPr lang="es-A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A685F-7192-456E-A605-606347118885}" type="slidenum">
              <a:rPr lang="es-AR" smtClean="0"/>
              <a:t>35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202630"/>
            <a:ext cx="8229600" cy="634082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AR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2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41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55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21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9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66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495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15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70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7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6878E-CB43-4103-87CB-A74E42AC6855}" type="datetimeFigureOut">
              <a:rPr lang="es-AR" smtClean="0"/>
              <a:t>03/10/2014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F1CC0-C59C-4CA5-A9A6-118514F9F60E}" type="slidenum">
              <a:rPr lang="es-AR" smtClean="0"/>
              <a:t>‹#›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E5E14-B8CA-4159-AC36-3CC5845F02D5}" type="datetimeFigureOut">
              <a:rPr lang="en-US" smtClean="0"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43E00-3415-4B62-BB6D-98B8C5A76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1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comments" Target="../comments/comment1.xml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emf"/><Relationship Id="rId5" Type="http://schemas.openxmlformats.org/officeDocument/2006/relationships/oleObject" Target="../embeddings/Microsoft_Excel_97-2003_Worksheet1.xls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6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7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8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4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1"/>
          <p:cNvSpPr txBox="1">
            <a:spLocks/>
          </p:cNvSpPr>
          <p:nvPr/>
        </p:nvSpPr>
        <p:spPr>
          <a:xfrm>
            <a:off x="457200" y="2780928"/>
            <a:ext cx="8229600" cy="216024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Residential Real Estate Investment Proposal</a:t>
            </a:r>
          </a:p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Argentina</a:t>
            </a:r>
          </a:p>
          <a:p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Grupo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Regam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Los Angeles,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October 2014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60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36512" y="63361"/>
            <a:ext cx="9144966" cy="6352083"/>
            <a:chOff x="-73024" y="29245"/>
            <a:chExt cx="9144966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-73024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73024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Regam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6415444"/>
            <a:ext cx="3167855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AR"/>
            </a:defPPr>
            <a:lvl1pPr>
              <a:defRPr sz="1050" i="1"/>
            </a:lvl1pPr>
          </a:lstStyle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1-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Diario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Clarin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; Ranking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Empresas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Constructoras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2013 </a:t>
            </a:r>
          </a:p>
        </p:txBody>
      </p:sp>
      <p:sp>
        <p:nvSpPr>
          <p:cNvPr id="7" name="Rectangle 6"/>
          <p:cNvSpPr/>
          <p:nvPr/>
        </p:nvSpPr>
        <p:spPr>
          <a:xfrm>
            <a:off x="364090" y="1608559"/>
            <a:ext cx="26281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Construction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AutoShape 2" descr="Displaying LOGO-eisa-300rg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3347864" y="1608559"/>
            <a:ext cx="26281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Real Estate Development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3" name="Picture 2" descr="http://upload.wikimedia.org/wikipedia/commons/thumb/d/d7/Argentina_location_map.svg/640px-Argentina_location_map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418" y="1921062"/>
            <a:ext cx="2567062" cy="436801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53"/>
          <p:cNvSpPr/>
          <p:nvPr/>
        </p:nvSpPr>
        <p:spPr>
          <a:xfrm>
            <a:off x="6264316" y="1608559"/>
            <a:ext cx="26281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Hospitality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7544" y="1921062"/>
            <a:ext cx="2567062" cy="4368017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67544" y="1988840"/>
            <a:ext cx="25670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Top 13 Construction Company in the country </a:t>
            </a:r>
            <a:r>
              <a:rPr lang="en-US" sz="12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Diversified portfolio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Sq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Ft (000s) </a:t>
            </a:r>
            <a:endParaRPr lang="en-US" sz="12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Residential		     7,384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Commercial/Retail	     3,380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Hospitality		         834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Corporate                                           176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Total                                               11,774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Argentina’s largest cities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Cordoba		     8,715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Buenos Aires		     1,290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Mendoza		     1,229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Santa Fe		        514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Other		          24</a:t>
            </a:r>
          </a:p>
          <a:p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Domestic and international Clients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92" y="5369111"/>
            <a:ext cx="2108200" cy="940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3373090" y="1941303"/>
            <a:ext cx="2567062" cy="4368017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3373090" y="2060848"/>
            <a:ext cx="25670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Type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                    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Sq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Ft (000s) </a:t>
            </a:r>
          </a:p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Single Family Residential           18,905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ise		        651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Total		  20,808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Argentina’s </a:t>
            </a:r>
            <a:r>
              <a:rPr lang="en-US" sz="12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largest  </a:t>
            </a:r>
            <a:r>
              <a:rPr 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cities</a:t>
            </a:r>
          </a:p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Cordoba		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20,547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Buenos Aires		    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261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64288" y="4200847"/>
            <a:ext cx="1800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Founded 1992 </a:t>
            </a:r>
          </a:p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First Argentine </a:t>
            </a:r>
          </a:p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owned and operated hospitality chain</a:t>
            </a:r>
          </a:p>
          <a:p>
            <a:pPr algn="r"/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Total Hotels                21</a:t>
            </a:r>
          </a:p>
          <a:p>
            <a:pPr algn="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Four Star      	           17</a:t>
            </a:r>
          </a:p>
          <a:p>
            <a:pPr algn="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Three Star                     4</a:t>
            </a:r>
          </a:p>
          <a:p>
            <a:pPr algn="r"/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Opening 2015-2016    3   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	</a:t>
            </a:r>
          </a:p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Cities                            18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37922" y="972017"/>
            <a:ext cx="7034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Established in Cordoba in 1967,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Grupo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Regam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is a diversified holding company operating in construction, real estate development and hospitality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8136904" y="3573016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244408" y="3212976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632848" y="3140968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992888" y="3140968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8208912" y="3609020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7632848" y="3248980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20272" y="3609020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876256" y="3969060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200800" y="4121460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560840" y="3861048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020272" y="4617132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172672" y="2852936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488832" y="2564904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136904" y="2348880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289304" y="2816932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8100392" y="2672916"/>
            <a:ext cx="107504" cy="1080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" r="55475" b="15234"/>
          <a:stretch/>
        </p:blipFill>
        <p:spPr bwMode="auto">
          <a:xfrm>
            <a:off x="6371800" y="1972993"/>
            <a:ext cx="1368552" cy="55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58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Recently Completed Real Estate Development Projects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3" t="21588" r="23256" b="12766"/>
          <a:stretch/>
        </p:blipFill>
        <p:spPr bwMode="auto">
          <a:xfrm>
            <a:off x="463826" y="1196752"/>
            <a:ext cx="6455855" cy="376713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89401"/>
            <a:ext cx="496473" cy="702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941" y="4056974"/>
            <a:ext cx="768650" cy="478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9648" r="17588" b="37434"/>
          <a:stretch/>
        </p:blipFill>
        <p:spPr bwMode="auto">
          <a:xfrm>
            <a:off x="4254609" y="5004657"/>
            <a:ext cx="533415" cy="53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5" descr="tejas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485" y="5036745"/>
            <a:ext cx="614363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2" descr="tejas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098273"/>
            <a:ext cx="603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2" descr="torresdelsola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354" y="2821995"/>
            <a:ext cx="5635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" r="67402" b="82392"/>
          <a:stretch/>
        </p:blipFill>
        <p:spPr bwMode="auto">
          <a:xfrm>
            <a:off x="816657" y="5049206"/>
            <a:ext cx="586991" cy="489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49686" y="4012322"/>
            <a:ext cx="1548822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100" dirty="0" smtClean="0"/>
              <a:t>High </a:t>
            </a:r>
            <a:r>
              <a:rPr lang="es-AR" sz="1100" dirty="0" err="1"/>
              <a:t>Rise</a:t>
            </a:r>
            <a:r>
              <a:rPr lang="es-AR" sz="1100" dirty="0"/>
              <a:t> </a:t>
            </a:r>
            <a:r>
              <a:rPr lang="es-AR" sz="1100" dirty="0" err="1" smtClean="0"/>
              <a:t>Condominium</a:t>
            </a:r>
            <a:endParaRPr lang="es-AR" sz="1100" dirty="0" smtClean="0"/>
          </a:p>
          <a:p>
            <a:pPr algn="ctr"/>
            <a:r>
              <a:rPr lang="es-AR" sz="1100" dirty="0" smtClean="0"/>
              <a:t>387,827 </a:t>
            </a:r>
            <a:r>
              <a:rPr lang="es-AR" sz="1100" dirty="0" err="1"/>
              <a:t>sq</a:t>
            </a:r>
            <a:r>
              <a:rPr lang="es-AR" sz="1100" dirty="0"/>
              <a:t> </a:t>
            </a:r>
            <a:r>
              <a:rPr lang="es-AR" sz="1100" dirty="0" smtClean="0"/>
              <a:t>ft</a:t>
            </a:r>
          </a:p>
          <a:p>
            <a:pPr algn="ctr"/>
            <a:r>
              <a:rPr lang="es-AR" sz="1100" dirty="0" smtClean="0"/>
              <a:t>364 </a:t>
            </a:r>
            <a:r>
              <a:rPr lang="es-AR" sz="1100" dirty="0" err="1" smtClean="0"/>
              <a:t>Apartments</a:t>
            </a:r>
            <a:endParaRPr lang="es-AR" sz="1100" dirty="0" smtClean="0"/>
          </a:p>
          <a:p>
            <a:pPr algn="ctr"/>
            <a:r>
              <a:rPr lang="es-AR" sz="1100" dirty="0" smtClean="0"/>
              <a:t>162 Parking </a:t>
            </a:r>
            <a:r>
              <a:rPr lang="es-AR" sz="1100" dirty="0" err="1" smtClean="0"/>
              <a:t>Spaces</a:t>
            </a:r>
            <a:endParaRPr lang="es-AR" sz="1100" dirty="0" smtClean="0"/>
          </a:p>
          <a:p>
            <a:pPr algn="ctr"/>
            <a:r>
              <a:rPr lang="es-AR" sz="1100" dirty="0" err="1" smtClean="0"/>
              <a:t>Mixed</a:t>
            </a:r>
            <a:r>
              <a:rPr lang="es-AR" sz="1100" dirty="0" smtClean="0"/>
              <a:t> Use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79106" y="2780928"/>
            <a:ext cx="15488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100" dirty="0" smtClean="0"/>
              <a:t>High </a:t>
            </a:r>
            <a:r>
              <a:rPr lang="es-AR" sz="1100" dirty="0" err="1"/>
              <a:t>Rise</a:t>
            </a:r>
            <a:r>
              <a:rPr lang="es-AR" sz="1100" dirty="0"/>
              <a:t> </a:t>
            </a:r>
            <a:r>
              <a:rPr lang="es-AR" sz="1100" dirty="0" err="1" smtClean="0"/>
              <a:t>Condominium</a:t>
            </a:r>
            <a:endParaRPr lang="es-AR" sz="1100" dirty="0" smtClean="0"/>
          </a:p>
          <a:p>
            <a:pPr algn="ctr"/>
            <a:r>
              <a:rPr lang="es-AR" sz="1100" dirty="0"/>
              <a:t>250,048 </a:t>
            </a:r>
            <a:r>
              <a:rPr lang="es-AR" sz="1100" dirty="0" err="1"/>
              <a:t>sq</a:t>
            </a:r>
            <a:r>
              <a:rPr lang="es-AR" sz="1100" dirty="0"/>
              <a:t> ft</a:t>
            </a:r>
            <a:endParaRPr lang="en-US" sz="1400" dirty="0">
              <a:ea typeface="Calibri"/>
            </a:endParaRPr>
          </a:p>
          <a:p>
            <a:pPr algn="ctr"/>
            <a:r>
              <a:rPr lang="es-AR" sz="1100" dirty="0" smtClean="0"/>
              <a:t>244 </a:t>
            </a:r>
            <a:r>
              <a:rPr lang="es-AR" sz="1100" dirty="0" err="1" smtClean="0"/>
              <a:t>Apartments</a:t>
            </a:r>
            <a:endParaRPr lang="es-AR" sz="1100" dirty="0" smtClean="0"/>
          </a:p>
          <a:p>
            <a:pPr algn="ctr"/>
            <a:r>
              <a:rPr lang="es-AR" sz="1100" dirty="0" smtClean="0"/>
              <a:t>211 Parking </a:t>
            </a:r>
            <a:r>
              <a:rPr lang="es-AR" sz="1100" dirty="0" err="1" smtClean="0"/>
              <a:t>Spaces</a:t>
            </a:r>
            <a:endParaRPr lang="es-AR" sz="1100" dirty="0" smtClean="0"/>
          </a:p>
        </p:txBody>
      </p:sp>
      <p:sp>
        <p:nvSpPr>
          <p:cNvPr id="38" name="Rectangle 37"/>
          <p:cNvSpPr/>
          <p:nvPr/>
        </p:nvSpPr>
        <p:spPr>
          <a:xfrm>
            <a:off x="7648395" y="1568667"/>
            <a:ext cx="158889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 smtClean="0"/>
              <a:t>Single Family Residential</a:t>
            </a:r>
          </a:p>
          <a:p>
            <a:pPr algn="ctr"/>
            <a:r>
              <a:rPr lang="en-US" sz="1100" dirty="0" smtClean="0"/>
              <a:t>143 acres</a:t>
            </a:r>
            <a:endParaRPr lang="en-US" sz="1400" dirty="0">
              <a:ea typeface="Calibri"/>
            </a:endParaRPr>
          </a:p>
          <a:p>
            <a:pPr algn="ctr"/>
            <a:r>
              <a:rPr lang="es-AR" sz="1100" dirty="0" smtClean="0"/>
              <a:t>248 </a:t>
            </a:r>
            <a:r>
              <a:rPr lang="es-AR" sz="1100" dirty="0" err="1" smtClean="0"/>
              <a:t>Lots</a:t>
            </a:r>
            <a:endParaRPr lang="es-AR" sz="1100" dirty="0" smtClean="0"/>
          </a:p>
        </p:txBody>
      </p:sp>
      <p:sp>
        <p:nvSpPr>
          <p:cNvPr id="39" name="Rectangle 38"/>
          <p:cNvSpPr/>
          <p:nvPr/>
        </p:nvSpPr>
        <p:spPr>
          <a:xfrm>
            <a:off x="5516032" y="5733256"/>
            <a:ext cx="162095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 smtClean="0"/>
              <a:t>Single Family Residential</a:t>
            </a:r>
          </a:p>
          <a:p>
            <a:pPr algn="ctr"/>
            <a:r>
              <a:rPr lang="en-US" sz="1100" dirty="0" smtClean="0"/>
              <a:t>59 acres</a:t>
            </a:r>
            <a:endParaRPr lang="en-US" sz="1400" dirty="0">
              <a:ea typeface="Calibri"/>
            </a:endParaRPr>
          </a:p>
          <a:p>
            <a:pPr algn="ctr"/>
            <a:r>
              <a:rPr lang="es-AR" sz="1100" dirty="0" smtClean="0"/>
              <a:t>239 </a:t>
            </a:r>
            <a:r>
              <a:rPr lang="es-AR" sz="1100" dirty="0" err="1" smtClean="0"/>
              <a:t>Lots</a:t>
            </a:r>
            <a:endParaRPr lang="es-AR" sz="1100" dirty="0" smtClean="0"/>
          </a:p>
        </p:txBody>
      </p:sp>
      <p:sp>
        <p:nvSpPr>
          <p:cNvPr id="40" name="Rectangle 39"/>
          <p:cNvSpPr/>
          <p:nvPr/>
        </p:nvSpPr>
        <p:spPr>
          <a:xfrm>
            <a:off x="2121502" y="5733256"/>
            <a:ext cx="158889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 smtClean="0"/>
              <a:t>Single Family Residential</a:t>
            </a:r>
          </a:p>
          <a:p>
            <a:pPr algn="ctr"/>
            <a:r>
              <a:rPr lang="en-US" sz="1100" dirty="0" smtClean="0"/>
              <a:t>86 acres</a:t>
            </a:r>
            <a:endParaRPr lang="en-US" sz="1400" dirty="0">
              <a:ea typeface="Calibri"/>
            </a:endParaRPr>
          </a:p>
          <a:p>
            <a:pPr algn="ctr"/>
            <a:r>
              <a:rPr lang="es-AR" sz="1100" dirty="0" smtClean="0"/>
              <a:t>400 </a:t>
            </a:r>
            <a:r>
              <a:rPr lang="es-AR" sz="1100" dirty="0" err="1" smtClean="0"/>
              <a:t>Lots</a:t>
            </a:r>
            <a:endParaRPr lang="es-AR" sz="1100" dirty="0" smtClean="0"/>
          </a:p>
        </p:txBody>
      </p:sp>
      <p:sp>
        <p:nvSpPr>
          <p:cNvPr id="41" name="Rectangle 40"/>
          <p:cNvSpPr/>
          <p:nvPr/>
        </p:nvSpPr>
        <p:spPr>
          <a:xfrm>
            <a:off x="321036" y="5733256"/>
            <a:ext cx="158889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 smtClean="0"/>
              <a:t>Single Family Residential</a:t>
            </a:r>
          </a:p>
          <a:p>
            <a:pPr algn="ctr"/>
            <a:r>
              <a:rPr lang="en-US" sz="1100" dirty="0" smtClean="0"/>
              <a:t>146 acres</a:t>
            </a:r>
            <a:endParaRPr lang="en-US" sz="1400" dirty="0">
              <a:ea typeface="Calibri"/>
            </a:endParaRPr>
          </a:p>
          <a:p>
            <a:pPr algn="ctr"/>
            <a:r>
              <a:rPr lang="es-AR" sz="1100" dirty="0" smtClean="0"/>
              <a:t>1,030 </a:t>
            </a:r>
            <a:r>
              <a:rPr lang="es-AR" sz="1100" dirty="0" err="1" smtClean="0"/>
              <a:t>Lots</a:t>
            </a:r>
            <a:endParaRPr lang="es-AR" sz="1100" dirty="0" smtClean="0"/>
          </a:p>
        </p:txBody>
      </p:sp>
      <p:sp>
        <p:nvSpPr>
          <p:cNvPr id="42" name="Rectangle 41"/>
          <p:cNvSpPr/>
          <p:nvPr/>
        </p:nvSpPr>
        <p:spPr>
          <a:xfrm>
            <a:off x="3732497" y="5745131"/>
            <a:ext cx="15488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100" dirty="0" smtClean="0"/>
              <a:t>High </a:t>
            </a:r>
            <a:r>
              <a:rPr lang="es-AR" sz="1100" dirty="0" err="1"/>
              <a:t>Rise</a:t>
            </a:r>
            <a:r>
              <a:rPr lang="es-AR" sz="1100" dirty="0"/>
              <a:t> </a:t>
            </a:r>
            <a:r>
              <a:rPr lang="es-AR" sz="1100" dirty="0" err="1" smtClean="0"/>
              <a:t>Condominium</a:t>
            </a:r>
            <a:endParaRPr lang="es-AR" sz="1100" dirty="0" smtClean="0"/>
          </a:p>
          <a:p>
            <a:pPr algn="ctr"/>
            <a:r>
              <a:rPr lang="es-AR" sz="1100" dirty="0" smtClean="0"/>
              <a:t>6,000 </a:t>
            </a:r>
            <a:r>
              <a:rPr lang="es-AR" sz="1100" dirty="0" err="1" smtClean="0"/>
              <a:t>apartment</a:t>
            </a:r>
            <a:r>
              <a:rPr lang="es-AR" sz="1100" dirty="0" smtClean="0"/>
              <a:t> </a:t>
            </a:r>
            <a:r>
              <a:rPr lang="es-AR" sz="1100" dirty="0" err="1" smtClean="0"/>
              <a:t>units</a:t>
            </a:r>
            <a:endParaRPr lang="es-AR" sz="1100" dirty="0" smtClean="0"/>
          </a:p>
        </p:txBody>
      </p:sp>
      <p:pic>
        <p:nvPicPr>
          <p:cNvPr id="25" name="Picture 2" descr="http://upload.wikimedia.org/wikipedia/commons/thumb/d/d7/Argentina_location_map.svg/640px-Argentina_location_map.svg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3" y="1237696"/>
            <a:ext cx="695356" cy="118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8130" y="1568667"/>
            <a:ext cx="58381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/>
              <a:t>Cordoba</a:t>
            </a:r>
            <a:endParaRPr lang="en-US" sz="900" dirty="0"/>
          </a:p>
        </p:txBody>
      </p:sp>
      <p:sp>
        <p:nvSpPr>
          <p:cNvPr id="5" name="Oval 4"/>
          <p:cNvSpPr/>
          <p:nvPr/>
        </p:nvSpPr>
        <p:spPr>
          <a:xfrm>
            <a:off x="816657" y="158940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36" idx="0"/>
          </p:cNvCxnSpPr>
          <p:nvPr/>
        </p:nvCxnSpPr>
        <p:spPr>
          <a:xfrm flipV="1">
            <a:off x="1110153" y="3550369"/>
            <a:ext cx="293495" cy="149883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6146" idx="3"/>
          </p:cNvCxnSpPr>
          <p:nvPr/>
        </p:nvCxnSpPr>
        <p:spPr>
          <a:xfrm flipH="1" flipV="1">
            <a:off x="4506908" y="3080319"/>
            <a:ext cx="2412773" cy="1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 flipV="1">
            <a:off x="4254609" y="3165648"/>
            <a:ext cx="2665072" cy="1101621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3995936" y="1940537"/>
            <a:ext cx="2965574" cy="480351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4993975" y="4449366"/>
            <a:ext cx="1332536" cy="550812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2890878" y="3717032"/>
            <a:ext cx="384978" cy="123400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57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6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7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4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1"/>
          <p:cNvSpPr txBox="1">
            <a:spLocks/>
          </p:cNvSpPr>
          <p:nvPr/>
        </p:nvSpPr>
        <p:spPr>
          <a:xfrm>
            <a:off x="388292" y="2780928"/>
            <a:ext cx="8432180" cy="63408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Residential Real Estate Investment Proposal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80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Residential Real Estate Development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368" y="1268760"/>
            <a:ext cx="7102574" cy="5112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S</a:t>
            </a:r>
            <a:r>
              <a:rPr lang="en-US" sz="1600" b="1" dirty="0" smtClean="0"/>
              <a:t>eeking </a:t>
            </a:r>
            <a:r>
              <a:rPr lang="en-US" sz="1600" b="1" dirty="0"/>
              <a:t>$</a:t>
            </a:r>
            <a:r>
              <a:rPr lang="en-US" sz="1600" b="1" dirty="0" smtClean="0"/>
              <a:t>40M</a:t>
            </a:r>
            <a:r>
              <a:rPr lang="en-US" sz="16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  <a:r>
              <a:rPr lang="en-US" sz="1600" dirty="0" smtClean="0"/>
              <a:t>to </a:t>
            </a:r>
            <a:r>
              <a:rPr lang="en-US" sz="1600" dirty="0"/>
              <a:t>develop </a:t>
            </a:r>
            <a:r>
              <a:rPr lang="en-US" sz="1600" b="1" dirty="0"/>
              <a:t>five comparably sized residential real estate </a:t>
            </a:r>
            <a:r>
              <a:rPr lang="en-US" sz="1600" b="1" dirty="0" smtClean="0"/>
              <a:t>projects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Investment Total $50M: Investors $</a:t>
            </a:r>
            <a:r>
              <a:rPr lang="en-US" sz="1600" dirty="0"/>
              <a:t>40M </a:t>
            </a:r>
            <a:r>
              <a:rPr lang="en-US" sz="1600" dirty="0" smtClean="0"/>
              <a:t>| </a:t>
            </a:r>
            <a:r>
              <a:rPr lang="en-US" sz="1600" dirty="0" err="1" smtClean="0"/>
              <a:t>Grupo</a:t>
            </a:r>
            <a:r>
              <a:rPr lang="en-US" sz="1600" dirty="0" smtClean="0"/>
              <a:t> </a:t>
            </a:r>
            <a:r>
              <a:rPr lang="en-US" sz="1600" dirty="0" err="1"/>
              <a:t>Regam</a:t>
            </a:r>
            <a:r>
              <a:rPr lang="en-US" sz="1600" dirty="0"/>
              <a:t> $</a:t>
            </a:r>
            <a:r>
              <a:rPr lang="en-US" sz="1600" dirty="0" smtClean="0"/>
              <a:t>10M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2015-2016</a:t>
            </a: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18 years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Projects </a:t>
            </a:r>
            <a:r>
              <a:rPr lang="en-US" sz="1600" dirty="0"/>
              <a:t>involve the </a:t>
            </a:r>
            <a:r>
              <a:rPr lang="en-US" sz="1600" b="1" dirty="0"/>
              <a:t>purchase of raw land and </a:t>
            </a:r>
            <a:r>
              <a:rPr lang="en-US" sz="1600" b="1" dirty="0" smtClean="0"/>
              <a:t>the </a:t>
            </a:r>
            <a:r>
              <a:rPr lang="en-US" sz="1600" b="1" dirty="0"/>
              <a:t>sale of fully developed </a:t>
            </a:r>
            <a:r>
              <a:rPr lang="en-US" sz="1600" b="1" dirty="0" smtClean="0"/>
              <a:t>lots </a:t>
            </a:r>
            <a:r>
              <a:rPr lang="en-US" sz="1600" dirty="0"/>
              <a:t>in a mortgage-like financing package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Offer mortgage financing to middle class households, who have the disposable income but are unable to access credit via the banking system in Argentina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23.5%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57200" y="1196752"/>
            <a:ext cx="1378496" cy="4752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dirty="0" smtClean="0"/>
              <a:t>Capital Requirement</a:t>
            </a:r>
            <a:endParaRPr lang="en-US" sz="1600" b="1" dirty="0" smtClean="0"/>
          </a:p>
          <a:p>
            <a:pPr marL="0" indent="0">
              <a:buFont typeface="Arial" pitchFamily="34" charset="0"/>
              <a:buNone/>
            </a:pPr>
            <a:endParaRPr lang="en-US" sz="1600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1600" dirty="0" smtClean="0"/>
              <a:t>Available Investment</a:t>
            </a:r>
          </a:p>
          <a:p>
            <a:pPr marL="0" indent="0">
              <a:buFont typeface="Arial" pitchFamily="34" charset="0"/>
              <a:buNone/>
            </a:pPr>
            <a:endParaRPr lang="en-US" sz="1600" dirty="0" smtClean="0"/>
          </a:p>
          <a:p>
            <a:pPr marL="0" indent="0">
              <a:buFont typeface="Arial" pitchFamily="34" charset="0"/>
              <a:buNone/>
            </a:pPr>
            <a:r>
              <a:rPr lang="en-US" sz="1400" dirty="0" smtClean="0"/>
              <a:t>Timeframe for Capital Deployment</a:t>
            </a:r>
            <a:endParaRPr lang="en-US" sz="1600" dirty="0" smtClean="0"/>
          </a:p>
          <a:p>
            <a:pPr marL="0" indent="0">
              <a:buFont typeface="Arial" pitchFamily="34" charset="0"/>
              <a:buNone/>
            </a:pPr>
            <a:r>
              <a:rPr lang="en-US" sz="1600" dirty="0" smtClean="0"/>
              <a:t>Project Term</a:t>
            </a:r>
          </a:p>
          <a:p>
            <a:pPr marL="0" indent="0">
              <a:buFont typeface="Arial" pitchFamily="34" charset="0"/>
              <a:buNone/>
            </a:pPr>
            <a:endParaRPr lang="en-US" sz="1600" dirty="0" smtClean="0"/>
          </a:p>
          <a:p>
            <a:pPr marL="0" indent="0">
              <a:buFont typeface="Arial" pitchFamily="34" charset="0"/>
              <a:buNone/>
            </a:pPr>
            <a:r>
              <a:rPr lang="en-US" sz="1600" dirty="0" smtClean="0"/>
              <a:t>Project</a:t>
            </a:r>
          </a:p>
          <a:p>
            <a:pPr marL="0" indent="0">
              <a:buFont typeface="Arial" pitchFamily="34" charset="0"/>
              <a:buNone/>
            </a:pPr>
            <a:endParaRPr lang="en-US" sz="1600" dirty="0" smtClean="0"/>
          </a:p>
          <a:p>
            <a:pPr marL="0" indent="0">
              <a:buFont typeface="Arial" pitchFamily="34" charset="0"/>
              <a:buNone/>
            </a:pPr>
            <a:endParaRPr lang="en-US" sz="1600" dirty="0" smtClean="0"/>
          </a:p>
          <a:p>
            <a:pPr marL="0" indent="0">
              <a:buFont typeface="Arial" pitchFamily="34" charset="0"/>
              <a:buNone/>
            </a:pPr>
            <a:r>
              <a:rPr lang="en-US" sz="1600" dirty="0" smtClean="0"/>
              <a:t>Strategy</a:t>
            </a:r>
          </a:p>
          <a:p>
            <a:pPr marL="0" indent="0">
              <a:buFont typeface="Arial" pitchFamily="34" charset="0"/>
              <a:buNone/>
            </a:pPr>
            <a:endParaRPr lang="en-US" sz="1600" dirty="0" smtClean="0"/>
          </a:p>
          <a:p>
            <a:pPr marL="0" indent="0">
              <a:buFont typeface="Arial" pitchFamily="34" charset="0"/>
              <a:buNone/>
            </a:pPr>
            <a:endParaRPr lang="en-US" sz="1600" dirty="0"/>
          </a:p>
          <a:p>
            <a:pPr marL="0" indent="0">
              <a:buFont typeface="Arial" pitchFamily="34" charset="0"/>
              <a:buNone/>
            </a:pPr>
            <a:r>
              <a:rPr lang="en-US" sz="1600" dirty="0" smtClean="0"/>
              <a:t>Expected IRR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544" y="6415444"/>
            <a:ext cx="6840760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AR"/>
            </a:defPPr>
            <a:lvl1pPr>
              <a:defRPr sz="1050" i="1"/>
            </a:lvl1pPr>
          </a:lstStyle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1- Unless otherwise specified, the currency used throughout this document is the US dollar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60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15616" y="4581128"/>
            <a:ext cx="698477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264" y="1268760"/>
            <a:ext cx="7283152" cy="452596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dirty="0" smtClean="0"/>
              <a:t>Housing shortage in the argentine middle class is estimated at roughly </a:t>
            </a:r>
            <a:r>
              <a:rPr lang="en-US" sz="2000" b="1" dirty="0" smtClean="0"/>
              <a:t>1 million households</a:t>
            </a: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dirty="0" smtClean="0"/>
              <a:t>These households have the income to comfortably </a:t>
            </a:r>
            <a:r>
              <a:rPr lang="en-US" sz="2000" b="1" dirty="0" smtClean="0"/>
              <a:t>afford mortgage payments</a:t>
            </a: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dirty="0" smtClean="0"/>
              <a:t>Yet </a:t>
            </a:r>
            <a:r>
              <a:rPr lang="en-US" sz="2000" b="1" dirty="0" smtClean="0"/>
              <a:t>mortgage credit is very limited </a:t>
            </a:r>
            <a:r>
              <a:rPr lang="en-US" sz="2000" dirty="0" smtClean="0"/>
              <a:t>via the banking system in Argentina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</a:rPr>
              <a:t>Mortgage-like financing is critical to unlocking demand</a:t>
            </a:r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67544" y="188640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Opportunity lies in mortgage financing</a:t>
            </a:r>
            <a:endParaRPr lang="en-US" dirty="0"/>
          </a:p>
        </p:txBody>
      </p:sp>
      <p:sp>
        <p:nvSpPr>
          <p:cNvPr id="4" name="5-Point Star 3"/>
          <p:cNvSpPr/>
          <p:nvPr/>
        </p:nvSpPr>
        <p:spPr>
          <a:xfrm>
            <a:off x="7164288" y="108954"/>
            <a:ext cx="497678" cy="511734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10800000">
            <a:off x="4139951" y="1988840"/>
            <a:ext cx="1008112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 rot="10800000">
            <a:off x="4139952" y="2996951"/>
            <a:ext cx="1008112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 rot="10800000">
            <a:off x="4139952" y="4005063"/>
            <a:ext cx="1008112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5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"/>
          <p:cNvSpPr txBox="1">
            <a:spLocks/>
          </p:cNvSpPr>
          <p:nvPr/>
        </p:nvSpPr>
        <p:spPr>
          <a:xfrm>
            <a:off x="467544" y="188640"/>
            <a:ext cx="676875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Middle to upper class housing deficit in Argentina</a:t>
            </a:r>
          </a:p>
          <a:p>
            <a:r>
              <a:rPr lang="en-US" sz="2400" dirty="0" smtClean="0"/>
              <a:t>is estimated at approximately 1 million households</a:t>
            </a:r>
            <a:endParaRPr lang="en-US" sz="2400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569768" y="1700808"/>
            <a:ext cx="3754760" cy="41764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Households with potential need for a home include:</a:t>
            </a:r>
          </a:p>
          <a:p>
            <a:pPr marL="0" indent="0">
              <a:buNone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Renters    	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adjusted to account 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	            for potential buyers only</a:t>
            </a:r>
          </a:p>
          <a:p>
            <a:pPr marL="0" indent="0">
              <a:buNone/>
            </a:pP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“Overcrowded”    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those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3 or more 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Households           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inhabitants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 room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Multiple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households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 more than 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Nucleus                  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one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family coexist 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Irrecoverable        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those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living in homes of 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          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precarious  conditions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435472"/>
              </p:ext>
            </p:extLst>
          </p:nvPr>
        </p:nvGraphicFramePr>
        <p:xfrm>
          <a:off x="179511" y="1659781"/>
          <a:ext cx="3888433" cy="4680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598"/>
                <a:gridCol w="1226119"/>
                <a:gridCol w="1419716"/>
              </a:tblGrid>
              <a:tr h="28240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Income </a:t>
                      </a:r>
                      <a:r>
                        <a:rPr lang="en-US" sz="1400" dirty="0" err="1" smtClean="0"/>
                        <a:t>Decile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Households with potential need for a home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Average Household Income (USD)</a:t>
                      </a:r>
                      <a:endParaRPr lang="en-US" sz="1400" dirty="0"/>
                    </a:p>
                  </a:txBody>
                  <a:tcPr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259,726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1,645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268,473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1,053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182,696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900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223,970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800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179,257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753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268,380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655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349,582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540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353,479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390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422,435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344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417,275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200 </a:t>
                      </a:r>
                    </a:p>
                  </a:txBody>
                  <a:tcPr marL="9525" marR="9525" marT="9525" marB="0" anchor="b"/>
                </a:tc>
              </a:tr>
              <a:tr h="2824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Households with Potential Need for a home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2,925,273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63448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824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Households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12,171,675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Content Placeholder 2"/>
          <p:cNvSpPr txBox="1">
            <a:spLocks/>
          </p:cNvSpPr>
          <p:nvPr/>
        </p:nvSpPr>
        <p:spPr>
          <a:xfrm>
            <a:off x="3995936" y="2465600"/>
            <a:ext cx="1512168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934,875 households, roughly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20% of total 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households in </a:t>
            </a:r>
            <a:r>
              <a:rPr 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deciles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7 to 10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51520" y="1052736"/>
            <a:ext cx="3672408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Number of Households with potential need for a home by average household income </a:t>
            </a:r>
            <a:r>
              <a:rPr 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decile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7544" y="6397878"/>
            <a:ext cx="835292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Source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IERAL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Fundacion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Mediterranea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Monitor Fiscal Nº 19: Problemas habitacionales e inversión en viviendas sociales en Argentina, 2013</a:t>
            </a:r>
          </a:p>
        </p:txBody>
      </p:sp>
      <p:sp>
        <p:nvSpPr>
          <p:cNvPr id="2" name="Rectangle 1"/>
          <p:cNvSpPr/>
          <p:nvPr/>
        </p:nvSpPr>
        <p:spPr>
          <a:xfrm>
            <a:off x="4283969" y="5445224"/>
            <a:ext cx="4643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One in five middle-upper class households have  both the means and the likely desire to purchase a home</a:t>
            </a:r>
            <a:endParaRPr lang="en-US" i="1" dirty="0"/>
          </a:p>
        </p:txBody>
      </p:sp>
      <p:sp>
        <p:nvSpPr>
          <p:cNvPr id="3" name="Rectangle 2"/>
          <p:cNvSpPr/>
          <p:nvPr/>
        </p:nvSpPr>
        <p:spPr>
          <a:xfrm>
            <a:off x="179512" y="2492896"/>
            <a:ext cx="5328592" cy="1152128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2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"/>
          <p:cNvSpPr txBox="1">
            <a:spLocks/>
          </p:cNvSpPr>
          <p:nvPr/>
        </p:nvSpPr>
        <p:spPr>
          <a:xfrm>
            <a:off x="467544" y="188640"/>
            <a:ext cx="7272808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AR"/>
            </a:defPPr>
            <a:lvl1pPr>
              <a:spcBef>
                <a:spcPct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These households have the income </a:t>
            </a:r>
            <a:r>
              <a:rPr lang="en-US" dirty="0" smtClean="0"/>
              <a:t>required to </a:t>
            </a:r>
            <a:r>
              <a:rPr lang="en-US" dirty="0"/>
              <a:t>afford mortgage </a:t>
            </a:r>
            <a:r>
              <a:rPr lang="en-US" dirty="0" smtClean="0"/>
              <a:t>payments…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67544" y="6397878"/>
            <a:ext cx="835292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Source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IERAL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Fundacion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Mediterranea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Monitor Fiscal Nº 19: Problemas habitacionales e inversión en viviendas sociales en Argentina, 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2013</a:t>
            </a:r>
          </a:p>
          <a:p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 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Mortgage payments estimated on a </a:t>
            </a:r>
            <a:r>
              <a:rPr lang="en-U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15 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year financing term </a:t>
            </a:r>
            <a:r>
              <a:rPr lang="en-U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purchase of lots ranging between 5,000 and 10,000 </a:t>
            </a:r>
            <a:r>
              <a:rPr lang="en-U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sq</a:t>
            </a:r>
            <a:r>
              <a:rPr lang="en-U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ft</a:t>
            </a:r>
            <a:r>
              <a:rPr lang="en-U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 target market areas</a:t>
            </a:r>
            <a:endParaRPr lang="en-US" sz="105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375107" y="1322766"/>
            <a:ext cx="3960440" cy="666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Incidence of mortgage payments on household income by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income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decile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325262132"/>
              </p:ext>
            </p:extLst>
          </p:nvPr>
        </p:nvGraphicFramePr>
        <p:xfrm>
          <a:off x="1979712" y="2348880"/>
          <a:ext cx="4567693" cy="2839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6"/>
          <p:cNvSpPr/>
          <p:nvPr/>
        </p:nvSpPr>
        <p:spPr>
          <a:xfrm>
            <a:off x="5813743" y="1988840"/>
            <a:ext cx="192596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Mortgage payment as a % of household income</a:t>
            </a:r>
          </a:p>
          <a:p>
            <a:pPr algn="ctr"/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algn="ctr"/>
            <a:r>
              <a:rPr lang="en-US" sz="1200" dirty="0" smtClean="0"/>
              <a:t>27.9%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/>
          </a:p>
          <a:p>
            <a:pPr algn="ctr"/>
            <a:r>
              <a:rPr lang="en-US" sz="1200" dirty="0" smtClean="0"/>
              <a:t>29.4%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r>
              <a:rPr lang="en-US" sz="1200" dirty="0" smtClean="0"/>
              <a:t>22.9%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/>
          </a:p>
          <a:p>
            <a:pPr algn="ctr"/>
            <a:r>
              <a:rPr lang="en-US" sz="1200" dirty="0" smtClean="0"/>
              <a:t>25.8%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323528" y="5445224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With mortgage-like financing, middle to high income households can afford to purchase their first home with monthly payments below 30% of income</a:t>
            </a:r>
            <a:endParaRPr lang="en-US" i="1" dirty="0"/>
          </a:p>
        </p:txBody>
      </p:sp>
      <p:sp>
        <p:nvSpPr>
          <p:cNvPr id="2" name="Rectangle 1"/>
          <p:cNvSpPr/>
          <p:nvPr/>
        </p:nvSpPr>
        <p:spPr>
          <a:xfrm rot="16200000">
            <a:off x="1289780" y="3531156"/>
            <a:ext cx="1216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Income </a:t>
            </a:r>
            <a:r>
              <a:rPr 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decile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3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"/>
          <p:cNvSpPr txBox="1">
            <a:spLocks/>
          </p:cNvSpPr>
          <p:nvPr/>
        </p:nvSpPr>
        <p:spPr>
          <a:xfrm>
            <a:off x="467544" y="188640"/>
            <a:ext cx="6624736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AR"/>
            </a:defPPr>
            <a:lvl1pPr>
              <a:spcBef>
                <a:spcPct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…yet access to mortgage credit is almost non existent in Argentina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1"/>
          <a:stretch/>
        </p:blipFill>
        <p:spPr bwMode="auto">
          <a:xfrm>
            <a:off x="539552" y="2156346"/>
            <a:ext cx="4464496" cy="313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1043608" y="5517232"/>
            <a:ext cx="7128792" cy="3240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Argentina has one of the lowest mortgage financing rates as % of GDP in Latin America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5317182" y="2270422"/>
            <a:ext cx="3754760" cy="23827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Main causes of limited mortgage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financing 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availability: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Widening gap between salaries and home prices in the past decade</a:t>
            </a:r>
          </a:p>
          <a:p>
            <a:pPr>
              <a:buFontTx/>
              <a:buChar char="-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Negative impact of inflation in savings </a:t>
            </a:r>
          </a:p>
          <a:p>
            <a:pPr>
              <a:buFontTx/>
              <a:buChar char="-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 risk premium for banks on long term financing</a:t>
            </a:r>
          </a:p>
          <a:p>
            <a:pPr>
              <a:buFontTx/>
              <a:buChar char="-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91580" y="1733628"/>
            <a:ext cx="3960440" cy="471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Mortgage credit % of GDP</a:t>
            </a:r>
          </a:p>
        </p:txBody>
      </p:sp>
    </p:spTree>
    <p:extLst>
      <p:ext uri="{BB962C8B-B14F-4D97-AF65-F5344CB8AC3E}">
        <p14:creationId xmlns:p14="http://schemas.microsoft.com/office/powerpoint/2010/main" val="260779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 is critical to unlocking 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2063250" cy="338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Financing Term</a:t>
            </a:r>
          </a:p>
          <a:p>
            <a:pPr marL="0" indent="0">
              <a:buNone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Interest rate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Tiered Mortgage System</a:t>
            </a:r>
          </a:p>
          <a:p>
            <a:pPr marL="0" indent="0">
              <a:buNone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Mortgage Installment Index</a:t>
            </a:r>
          </a:p>
          <a:p>
            <a:pPr marL="0" indent="0">
              <a:buNone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Default risk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885751" y="1556793"/>
            <a:ext cx="6003629" cy="32403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 to 15 years</a:t>
            </a:r>
          </a:p>
          <a:p>
            <a:pPr marL="0" indent="0">
              <a:buFont typeface="Arial" pitchFamily="34" charset="0"/>
              <a:buNone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10% </a:t>
            </a:r>
          </a:p>
          <a:p>
            <a:pPr marL="0" indent="0">
              <a:buFont typeface="Arial" pitchFamily="34" charset="0"/>
              <a:buNone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Lower initial installments until site infrastructure is complete and lot is delivered. </a:t>
            </a:r>
          </a:p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Installments double once lot is delivered and for the duration of the financing term.</a:t>
            </a:r>
          </a:p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Financing is offered for both lot purchase and construction.</a:t>
            </a:r>
          </a:p>
          <a:p>
            <a:pPr marL="0" indent="0">
              <a:buFont typeface="Arial" pitchFamily="34" charset="0"/>
              <a:buNone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Installments are adjusted using the Construction Cost Index. </a:t>
            </a:r>
          </a:p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This index correlates with trends in salaries and currency exchange rates over long periods of time. </a:t>
            </a:r>
          </a:p>
          <a:p>
            <a:pPr marL="0" indent="0">
              <a:buFont typeface="Arial" pitchFamily="34" charset="0"/>
              <a:buNone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Property title is transferred only when installments are paid in full.  When in default, mortgage is sold to new buyer and payments made are returned to buyer in default.</a:t>
            </a:r>
          </a:p>
        </p:txBody>
      </p:sp>
      <p:sp>
        <p:nvSpPr>
          <p:cNvPr id="4" name="Rectangle 3"/>
          <p:cNvSpPr/>
          <p:nvPr/>
        </p:nvSpPr>
        <p:spPr>
          <a:xfrm>
            <a:off x="416303" y="1002214"/>
            <a:ext cx="76840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Access to mortgage credit drives growth in number of new home buyers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386778" y="5929535"/>
            <a:ext cx="1537150" cy="19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23928" y="5589240"/>
            <a:ext cx="4032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23928" y="558924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32251" y="594899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n-2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4004089" y="5948994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</a:t>
            </a:r>
            <a:r>
              <a:rPr lang="en-US" sz="1200" dirty="0" smtClean="0"/>
              <a:t>=-1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5852760" y="5127575"/>
            <a:ext cx="503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$240</a:t>
            </a:r>
          </a:p>
          <a:p>
            <a:pPr algn="r"/>
            <a:r>
              <a:rPr lang="en-US" sz="1200" i="1" dirty="0" smtClean="0"/>
              <a:t>30%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17407" y="5960313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n-1</a:t>
            </a:r>
            <a:endParaRPr lang="en-US" sz="1200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923928" y="5274786"/>
            <a:ext cx="0" cy="314454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973040" y="4797152"/>
            <a:ext cx="1948803" cy="461665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Site Infrastructure Complete</a:t>
            </a:r>
          </a:p>
          <a:p>
            <a:pPr algn="ctr"/>
            <a:r>
              <a:rPr lang="en-US" sz="1200" dirty="0" smtClean="0"/>
              <a:t>Lot delivered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7561590" y="5946665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</a:t>
            </a:r>
            <a:r>
              <a:rPr lang="en-US" sz="1200" dirty="0" smtClean="0"/>
              <a:t>=-7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885751" y="551491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/>
              <a:t>$ 120</a:t>
            </a:r>
          </a:p>
          <a:p>
            <a:pPr algn="r"/>
            <a:r>
              <a:rPr lang="en-US" sz="1200" i="1" dirty="0" smtClean="0"/>
              <a:t>15%</a:t>
            </a:r>
            <a:endParaRPr lang="en-US" sz="1200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705612" y="5467870"/>
            <a:ext cx="171854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Monthly installment:</a:t>
            </a:r>
          </a:p>
          <a:p>
            <a:r>
              <a:rPr lang="en-US" sz="1200" i="1" dirty="0" smtClean="0"/>
              <a:t>Installment % of Income: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74635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2386608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Risk</a:t>
            </a:r>
          </a:p>
          <a:p>
            <a:pPr marL="0" indent="0">
              <a:buNone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Income growth fails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keep pace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with home prices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Currency fluctuation </a:t>
            </a:r>
          </a:p>
          <a:p>
            <a:pPr marL="0" indent="0"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Economy slowing down following a decade of accelerated growth</a:t>
            </a:r>
          </a:p>
          <a:p>
            <a:pPr marL="0" indent="0">
              <a:buNone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Government policies have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detered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foreign investment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67544" y="188640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Risks to long term financing in Argentina</a:t>
            </a:r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419872" y="1423317"/>
            <a:ext cx="2016224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Affordability                                                                    </a:t>
            </a:r>
          </a:p>
          <a:p>
            <a:pPr marL="0" indent="0" algn="ctr">
              <a:buFont typeface="Arial" pitchFamily="34" charset="0"/>
              <a:buNone/>
            </a:pP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Currency </a:t>
            </a:r>
          </a:p>
          <a:p>
            <a:pPr marL="0" indent="0" algn="ctr">
              <a:buFont typeface="Arial" pitchFamily="34" charset="0"/>
              <a:buNone/>
            </a:pP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Economy</a:t>
            </a:r>
          </a:p>
          <a:p>
            <a:pPr marL="0" indent="0" algn="ctr">
              <a:buFont typeface="Arial" pitchFamily="34" charset="0"/>
              <a:buNone/>
            </a:pP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Political climate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569768" y="908720"/>
            <a:ext cx="3502174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Mitigating factors</a:t>
            </a:r>
          </a:p>
          <a:p>
            <a:pPr marL="0" indent="0">
              <a:buFont typeface="Arial" pitchFamily="34" charset="0"/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Mortgage installments are adjusted using the Construction Cost Index, which over the long term closely correlates with salaries.</a:t>
            </a:r>
          </a:p>
          <a:p>
            <a:pPr marL="0" indent="0">
              <a:buFont typeface="Arial" pitchFamily="34" charset="0"/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Over the long term, currency distortions have corrected to catch up with salaries and construction cost.</a:t>
            </a:r>
          </a:p>
          <a:p>
            <a:pPr marL="0" indent="0">
              <a:buFont typeface="Arial" pitchFamily="34" charset="0"/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-GDP growth projected to increase to 2.83% by 2016 vs a regional 3.47%, following a slow 2015</a:t>
            </a:r>
          </a:p>
          <a:p>
            <a:pPr marL="0" indent="0">
              <a:buNone/>
            </a:pPr>
            <a:r>
              <a:rPr lang="en-US" sz="1200" dirty="0" smtClean="0"/>
              <a:t>-G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rowth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could accelerate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with investor confidence to exploit shale gas and oil reserves,  estimated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be </a:t>
            </a:r>
            <a:r>
              <a:rPr lang="en-US" sz="1200" dirty="0"/>
              <a:t>the world's </a:t>
            </a:r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and 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largest respectively.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-Strengthening middle class grew from 34% to 53% between 2000-2011</a:t>
            </a:r>
            <a:r>
              <a:rPr lang="en-US" sz="12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By contrast, in Latin America it represents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30%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of the population.</a:t>
            </a:r>
          </a:p>
          <a:p>
            <a:pPr marL="0" indent="0">
              <a:buNone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Expecting transition to a more market and investor friendly government in upcoming  2015 elections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527001" y="6021288"/>
            <a:ext cx="73573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1- Source: World Bank COUNTRY </a:t>
            </a:r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PARTNERSHIP </a:t>
            </a:r>
            <a:r>
              <a:rPr lang="en-US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STRATEGY FOR THE </a:t>
            </a:r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ARGENTINE </a:t>
            </a:r>
            <a:r>
              <a:rPr lang="en-US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REPUBLIC FOR </a:t>
            </a:r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PERIOD </a:t>
            </a:r>
            <a:r>
              <a:rPr lang="en-US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FY15-18 August </a:t>
            </a:r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7, </a:t>
            </a:r>
            <a:r>
              <a:rPr lang="en-US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2014. Middle class is defined as those with monthly income between $300 and $1,500</a:t>
            </a:r>
            <a:endParaRPr lang="en-US" sz="1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5-Point Star 17"/>
          <p:cNvSpPr/>
          <p:nvPr/>
        </p:nvSpPr>
        <p:spPr>
          <a:xfrm>
            <a:off x="7164288" y="108954"/>
            <a:ext cx="497678" cy="511734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35896" y="1423317"/>
            <a:ext cx="1584176" cy="3600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35896" y="2170693"/>
            <a:ext cx="1584176" cy="3600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635896" y="2935485"/>
            <a:ext cx="1584176" cy="3600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635896" y="5013176"/>
            <a:ext cx="1584176" cy="3600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2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48" y="202630"/>
            <a:ext cx="8229600" cy="634082"/>
          </a:xfrm>
        </p:spPr>
        <p:txBody>
          <a:bodyPr/>
          <a:lstStyle/>
          <a:p>
            <a:r>
              <a:rPr lang="en-US" sz="2400" dirty="0" smtClean="0"/>
              <a:t>Affordability Risk: Over the long term, salaries have closely correlated to construction cost trends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539552" y="5873497"/>
            <a:ext cx="80623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IERAL </a:t>
            </a:r>
            <a:r>
              <a:rPr lang="es-ES" sz="9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Fundacion</a:t>
            </a:r>
            <a:r>
              <a:rPr lang="es-E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9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Mediterranea</a:t>
            </a:r>
            <a:r>
              <a:rPr lang="es-E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Una Propuesta para el Financiamiento 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en-US" sz="9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Viviendas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para </a:t>
            </a:r>
            <a:r>
              <a:rPr lang="en-US" sz="9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Hogares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sz="9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Ingresos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Medios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 </a:t>
            </a:r>
            <a:r>
              <a:rPr lang="en-US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Argentina, 2013</a:t>
            </a:r>
          </a:p>
          <a:p>
            <a:r>
              <a:rPr lang="en-US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CAC: </a:t>
            </a:r>
            <a:r>
              <a:rPr lang="en-US" sz="9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Camara</a:t>
            </a:r>
            <a:r>
              <a:rPr lang="en-US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Argentina de la </a:t>
            </a:r>
            <a:r>
              <a:rPr lang="en-US" sz="9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Construccion</a:t>
            </a:r>
            <a:r>
              <a:rPr lang="en-US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r>
              <a:rPr lang="en-US" sz="9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Note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The Construction Cost Index published by the Argentina Construction </a:t>
            </a:r>
            <a:r>
              <a:rPr lang="en-US" sz="9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Camara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is included for comparison with the official INDEC numbers 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547664" y="1628800"/>
            <a:ext cx="5904656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Construction Cost Index (CCI) and Average Salaries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1980=100</a:t>
            </a:r>
          </a:p>
        </p:txBody>
      </p:sp>
      <p:sp>
        <p:nvSpPr>
          <p:cNvPr id="3" name="Rectangle 2"/>
          <p:cNvSpPr/>
          <p:nvPr/>
        </p:nvSpPr>
        <p:spPr>
          <a:xfrm>
            <a:off x="683568" y="118746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Construction Cost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Index is used to adjust mortgage installments over time </a:t>
            </a:r>
            <a:endParaRPr lang="en-US" dirty="0"/>
          </a:p>
        </p:txBody>
      </p:sp>
      <p:graphicFrame>
        <p:nvGraphicFramePr>
          <p:cNvPr id="1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629079"/>
              </p:ext>
            </p:extLst>
          </p:nvPr>
        </p:nvGraphicFramePr>
        <p:xfrm>
          <a:off x="1317022" y="2168860"/>
          <a:ext cx="6470435" cy="344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Rectangle 18"/>
          <p:cNvSpPr/>
          <p:nvPr/>
        </p:nvSpPr>
        <p:spPr>
          <a:xfrm>
            <a:off x="7012190" y="1887215"/>
            <a:ext cx="1376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u="sng" dirty="0" smtClean="0"/>
              <a:t>Average % Annual Growth 1980-2013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89454" y="2420888"/>
            <a:ext cx="458780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>
            <a:defPPr>
              <a:defRPr lang="es-AR"/>
            </a:defPPr>
            <a:lvl1pPr>
              <a:defRPr sz="1200" b="1" u="sng"/>
            </a:lvl1pPr>
          </a:lstStyle>
          <a:p>
            <a:r>
              <a:rPr lang="en-US" b="0" u="none" dirty="0" smtClean="0"/>
              <a:t>84.3</a:t>
            </a:r>
            <a:endParaRPr lang="en-US" b="0" u="none" dirty="0"/>
          </a:p>
        </p:txBody>
      </p:sp>
      <p:sp>
        <p:nvSpPr>
          <p:cNvPr id="21" name="TextBox 20"/>
          <p:cNvSpPr txBox="1"/>
          <p:nvPr/>
        </p:nvSpPr>
        <p:spPr>
          <a:xfrm>
            <a:off x="7489454" y="2749864"/>
            <a:ext cx="458780" cy="276999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>
            <a:defPPr>
              <a:defRPr lang="es-AR"/>
            </a:defPPr>
            <a:lvl1pPr>
              <a:defRPr sz="1200" b="1" u="sng"/>
            </a:lvl1pPr>
          </a:lstStyle>
          <a:p>
            <a:r>
              <a:rPr lang="en-US" b="0" u="none" dirty="0" smtClean="0"/>
              <a:t>84.4</a:t>
            </a:r>
            <a:endParaRPr lang="en-US" b="0" u="none" dirty="0"/>
          </a:p>
        </p:txBody>
      </p:sp>
    </p:spTree>
    <p:extLst>
      <p:ext uri="{BB962C8B-B14F-4D97-AF65-F5344CB8AC3E}">
        <p14:creationId xmlns:p14="http://schemas.microsoft.com/office/powerpoint/2010/main" val="190971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202630"/>
            <a:ext cx="7221488" cy="63408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 smtClean="0"/>
              <a:t>Currency Risk: Over the long term, currency distortions tend toward equilibrium with construction cost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539552" y="5965830"/>
            <a:ext cx="80623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IERAL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Fundacion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Mediterranea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Una Propuesta para el Financiamiento 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Viviendas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para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Hogares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Ingresos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Medios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 </a:t>
            </a:r>
            <a:r>
              <a:rPr lang="en-U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Argentina, 2013</a:t>
            </a:r>
          </a:p>
          <a:p>
            <a:r>
              <a:rPr lang="en-U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CAC: </a:t>
            </a:r>
            <a:r>
              <a:rPr lang="en-U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Camara</a:t>
            </a:r>
            <a:r>
              <a:rPr lang="en-U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Argentina de la </a:t>
            </a:r>
            <a:r>
              <a:rPr lang="en-U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Construccion</a:t>
            </a:r>
            <a:endParaRPr lang="en-US" sz="105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5-Point Star 31"/>
          <p:cNvSpPr/>
          <p:nvPr/>
        </p:nvSpPr>
        <p:spPr>
          <a:xfrm>
            <a:off x="7458698" y="108954"/>
            <a:ext cx="497678" cy="511734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128970" y="1786667"/>
            <a:ext cx="8274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 smtClean="0"/>
              <a:t>% Vs 2001</a:t>
            </a:r>
          </a:p>
        </p:txBody>
      </p:sp>
      <p:graphicFrame>
        <p:nvGraphicFramePr>
          <p:cNvPr id="37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0544885"/>
              </p:ext>
            </p:extLst>
          </p:nvPr>
        </p:nvGraphicFramePr>
        <p:xfrm>
          <a:off x="1251257" y="1925166"/>
          <a:ext cx="6470435" cy="344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273430" y="2203602"/>
            <a:ext cx="537327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>
            <a:defPPr>
              <a:defRPr lang="es-AR"/>
            </a:defPPr>
            <a:lvl1pPr>
              <a:defRPr sz="1200" b="1" u="sng"/>
            </a:lvl1pPr>
          </a:lstStyle>
          <a:p>
            <a:r>
              <a:rPr lang="en-US" b="0" u="none" dirty="0" smtClean="0"/>
              <a:t>2,058</a:t>
            </a:r>
            <a:endParaRPr lang="en-US" b="0" u="none" dirty="0"/>
          </a:p>
        </p:txBody>
      </p:sp>
      <p:sp>
        <p:nvSpPr>
          <p:cNvPr id="38" name="TextBox 37"/>
          <p:cNvSpPr txBox="1"/>
          <p:nvPr/>
        </p:nvSpPr>
        <p:spPr>
          <a:xfrm>
            <a:off x="7273430" y="2532578"/>
            <a:ext cx="537327" cy="276999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>
            <a:defPPr>
              <a:defRPr lang="es-AR"/>
            </a:defPPr>
            <a:lvl1pPr>
              <a:defRPr sz="1200" b="1" u="sng"/>
            </a:lvl1pPr>
          </a:lstStyle>
          <a:p>
            <a:r>
              <a:rPr lang="en-US" b="0" u="none" dirty="0" smtClean="0"/>
              <a:t>2,291</a:t>
            </a:r>
            <a:endParaRPr lang="en-US" b="0" u="none" dirty="0"/>
          </a:p>
        </p:txBody>
      </p:sp>
      <p:sp>
        <p:nvSpPr>
          <p:cNvPr id="39" name="TextBox 38"/>
          <p:cNvSpPr txBox="1"/>
          <p:nvPr/>
        </p:nvSpPr>
        <p:spPr>
          <a:xfrm>
            <a:off x="7275033" y="2851674"/>
            <a:ext cx="537327" cy="276999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>
            <a:defPPr>
              <a:defRPr lang="es-AR"/>
            </a:defPPr>
            <a:lvl1pPr>
              <a:defRPr sz="1200" b="1" u="sng"/>
            </a:lvl1pPr>
          </a:lstStyle>
          <a:p>
            <a:r>
              <a:rPr lang="en-US" b="0" u="none" dirty="0" smtClean="0"/>
              <a:t>1,450</a:t>
            </a:r>
            <a:endParaRPr lang="en-US" b="0" u="none" dirty="0"/>
          </a:p>
        </p:txBody>
      </p:sp>
      <p:sp>
        <p:nvSpPr>
          <p:cNvPr id="40" name="TextBox 39"/>
          <p:cNvSpPr txBox="1"/>
          <p:nvPr/>
        </p:nvSpPr>
        <p:spPr>
          <a:xfrm>
            <a:off x="7275033" y="3168155"/>
            <a:ext cx="526106" cy="27699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none">
            <a:spAutoFit/>
          </a:bodyPr>
          <a:lstStyle>
            <a:defPPr>
              <a:defRPr lang="es-AR"/>
            </a:defPPr>
            <a:lvl1pPr>
              <a:defRPr sz="1200" b="1" u="sng"/>
            </a:lvl1pPr>
          </a:lstStyle>
          <a:p>
            <a:r>
              <a:rPr lang="en-US" b="0" u="none" dirty="0" smtClean="0"/>
              <a:t>   753</a:t>
            </a:r>
            <a:endParaRPr lang="en-US" b="0" u="none" dirty="0"/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1547663" y="1412776"/>
            <a:ext cx="6159873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Construction Cost Index (CCI) Average Salaries and USD Exchange Rate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1980=100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223032" y="2304168"/>
            <a:ext cx="288032" cy="138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2267744" y="2373418"/>
            <a:ext cx="288032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93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6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7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4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1"/>
          <p:cNvSpPr txBox="1">
            <a:spLocks/>
          </p:cNvSpPr>
          <p:nvPr/>
        </p:nvSpPr>
        <p:spPr>
          <a:xfrm>
            <a:off x="388292" y="2780928"/>
            <a:ext cx="8432180" cy="63408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Project Proposal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5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 txBox="1">
            <a:spLocks/>
          </p:cNvSpPr>
          <p:nvPr/>
        </p:nvSpPr>
        <p:spPr>
          <a:xfrm>
            <a:off x="467544" y="202630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Project Proposal: 5 featured developments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659125" y="182182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617 Acres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2,569 lots</a:t>
            </a:r>
            <a:endParaRPr lang="es-A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8" name="Picture 2" descr="http://upload.wikimedia.org/wikipedia/commons/thumb/d/d7/Argentina_location_map.svg/640px-Argentina_location_map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08" y="1340768"/>
            <a:ext cx="2567062" cy="436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619672" y="2406080"/>
            <a:ext cx="680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Cordoba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90936" y="2924944"/>
            <a:ext cx="68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Buenos Aires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79712" y="2190056"/>
            <a:ext cx="680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Santa Fe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67945" y="1817994"/>
            <a:ext cx="10118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Malagueno</a:t>
            </a:r>
            <a:endParaRPr lang="en-US" sz="1400" dirty="0"/>
          </a:p>
        </p:txBody>
      </p:sp>
      <p:sp>
        <p:nvSpPr>
          <p:cNvPr id="34" name="Rectangle 33"/>
          <p:cNvSpPr/>
          <p:nvPr/>
        </p:nvSpPr>
        <p:spPr>
          <a:xfrm>
            <a:off x="5659125" y="232971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560 Acres</a:t>
            </a:r>
            <a:endParaRPr lang="en-US" sz="1400" dirty="0">
              <a:solidFill>
                <a:srgbClr val="FF0000"/>
              </a:solidFill>
            </a:endParaRPr>
          </a:p>
          <a:p>
            <a:r>
              <a:rPr lang="en-US" sz="1400" dirty="0" smtClean="0">
                <a:solidFill>
                  <a:srgbClr val="FF0000"/>
                </a:solidFill>
              </a:rPr>
              <a:t>2,120 </a:t>
            </a:r>
            <a:r>
              <a:rPr lang="en-US" sz="1400" dirty="0">
                <a:solidFill>
                  <a:srgbClr val="FF0000"/>
                </a:solidFill>
              </a:rPr>
              <a:t>lots</a:t>
            </a:r>
            <a:endParaRPr lang="es-AR" sz="14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067945" y="2325883"/>
            <a:ext cx="978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Alta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Gracia</a:t>
            </a:r>
            <a:endParaRPr lang="en-US" sz="1400" dirty="0"/>
          </a:p>
        </p:txBody>
      </p:sp>
      <p:sp>
        <p:nvSpPr>
          <p:cNvPr id="36" name="Rectangle 35"/>
          <p:cNvSpPr/>
          <p:nvPr/>
        </p:nvSpPr>
        <p:spPr>
          <a:xfrm>
            <a:off x="5659125" y="337011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572 </a:t>
            </a:r>
            <a:r>
              <a:rPr lang="en-US" sz="1400" dirty="0">
                <a:solidFill>
                  <a:srgbClr val="FF0000"/>
                </a:solidFill>
              </a:rPr>
              <a:t>Acres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2,450 </a:t>
            </a:r>
            <a:r>
              <a:rPr lang="en-US" sz="1400" dirty="0">
                <a:solidFill>
                  <a:srgbClr val="FF0000"/>
                </a:solidFill>
              </a:rPr>
              <a:t>lots</a:t>
            </a:r>
            <a:endParaRPr lang="es-AR" sz="14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067945" y="3366284"/>
            <a:ext cx="6543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Rufina</a:t>
            </a:r>
            <a:endParaRPr lang="en-US" sz="1400" dirty="0"/>
          </a:p>
        </p:txBody>
      </p:sp>
      <p:sp>
        <p:nvSpPr>
          <p:cNvPr id="38" name="Rectangle 37"/>
          <p:cNvSpPr/>
          <p:nvPr/>
        </p:nvSpPr>
        <p:spPr>
          <a:xfrm>
            <a:off x="5659125" y="385117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531 Acres</a:t>
            </a:r>
            <a:endParaRPr lang="en-US" sz="1400" dirty="0">
              <a:solidFill>
                <a:srgbClr val="FF0000"/>
              </a:solidFill>
            </a:endParaRPr>
          </a:p>
          <a:p>
            <a:r>
              <a:rPr lang="en-US" sz="1400" dirty="0" smtClean="0">
                <a:solidFill>
                  <a:srgbClr val="FF0000"/>
                </a:solidFill>
              </a:rPr>
              <a:t>2,090 </a:t>
            </a:r>
            <a:r>
              <a:rPr lang="en-US" sz="1400" dirty="0">
                <a:solidFill>
                  <a:srgbClr val="FF0000"/>
                </a:solidFill>
              </a:rPr>
              <a:t>lots</a:t>
            </a:r>
            <a:endParaRPr lang="es-AR" sz="1400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067945" y="3847343"/>
            <a:ext cx="557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Goya</a:t>
            </a:r>
            <a:endParaRPr lang="en-US" sz="1400" dirty="0"/>
          </a:p>
        </p:txBody>
      </p:sp>
      <p:sp>
        <p:nvSpPr>
          <p:cNvPr id="40" name="Rectangle 39"/>
          <p:cNvSpPr/>
          <p:nvPr/>
        </p:nvSpPr>
        <p:spPr>
          <a:xfrm>
            <a:off x="5659125" y="4797733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820 </a:t>
            </a:r>
            <a:r>
              <a:rPr lang="en-US" sz="1400" dirty="0">
                <a:solidFill>
                  <a:srgbClr val="FF0000"/>
                </a:solidFill>
              </a:rPr>
              <a:t>Acres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3,170 </a:t>
            </a:r>
            <a:r>
              <a:rPr lang="en-US" sz="1400" dirty="0">
                <a:solidFill>
                  <a:srgbClr val="FF0000"/>
                </a:solidFill>
              </a:rPr>
              <a:t>lots</a:t>
            </a:r>
            <a:endParaRPr lang="es-AR" sz="1400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067945" y="4793900"/>
            <a:ext cx="6841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Pampa</a:t>
            </a:r>
            <a:endParaRPr lang="en-US" sz="1400" dirty="0"/>
          </a:p>
        </p:txBody>
      </p:sp>
      <p:sp>
        <p:nvSpPr>
          <p:cNvPr id="54" name="Rectangle 53"/>
          <p:cNvSpPr/>
          <p:nvPr/>
        </p:nvSpPr>
        <p:spPr>
          <a:xfrm>
            <a:off x="4067945" y="1392350"/>
            <a:ext cx="9083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Cordoba</a:t>
            </a:r>
            <a:endParaRPr lang="en-US" sz="1600" b="1" u="sng" dirty="0"/>
          </a:p>
        </p:txBody>
      </p:sp>
      <p:sp>
        <p:nvSpPr>
          <p:cNvPr id="55" name="Rectangle 54"/>
          <p:cNvSpPr/>
          <p:nvPr/>
        </p:nvSpPr>
        <p:spPr>
          <a:xfrm>
            <a:off x="4067944" y="2852936"/>
            <a:ext cx="9022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Santa Fe</a:t>
            </a:r>
            <a:endParaRPr lang="en-US" sz="1600" b="1" u="sng" dirty="0"/>
          </a:p>
        </p:txBody>
      </p:sp>
      <p:sp>
        <p:nvSpPr>
          <p:cNvPr id="56" name="Rectangle 55"/>
          <p:cNvSpPr/>
          <p:nvPr/>
        </p:nvSpPr>
        <p:spPr>
          <a:xfrm>
            <a:off x="4067944" y="4437112"/>
            <a:ext cx="1293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Buenos Aires</a:t>
            </a:r>
            <a:endParaRPr lang="en-US" sz="1600" b="1" u="sng" dirty="0"/>
          </a:p>
        </p:txBody>
      </p:sp>
      <p:sp>
        <p:nvSpPr>
          <p:cNvPr id="57" name="TextBox 56"/>
          <p:cNvSpPr txBox="1"/>
          <p:nvPr/>
        </p:nvSpPr>
        <p:spPr>
          <a:xfrm>
            <a:off x="467544" y="2213575"/>
            <a:ext cx="1440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Highlight provinces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02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 txBox="1">
            <a:spLocks/>
          </p:cNvSpPr>
          <p:nvPr/>
        </p:nvSpPr>
        <p:spPr>
          <a:xfrm>
            <a:off x="467544" y="202630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Featured Project: </a:t>
            </a:r>
            <a:r>
              <a:rPr lang="en-US" dirty="0" err="1" smtClean="0"/>
              <a:t>Malagueno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052736"/>
            <a:ext cx="7776864" cy="46085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ABOUT CORDOBA</a:t>
            </a:r>
          </a:p>
          <a:p>
            <a:pPr marL="0" indent="0" algn="just">
              <a:buNone/>
            </a:pP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Cordoba is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second largest city in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Argentina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a population of 1.4M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nd 478,000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households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province of Cordoba accounts for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7.6% of Argentina’s GDP and 12.7% of exports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1600" dirty="0"/>
              <a:t>Considered the technological center of Argentina with the highest per capita software university graduates in all of Latin </a:t>
            </a:r>
            <a:r>
              <a:rPr lang="en-US" sz="1600" dirty="0" smtClean="0"/>
              <a:t>America.</a:t>
            </a:r>
            <a:endParaRPr lang="en-US" sz="16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1600" dirty="0" smtClean="0"/>
              <a:t>6 </a:t>
            </a:r>
            <a:r>
              <a:rPr lang="en-US" sz="1600" dirty="0"/>
              <a:t>major public and private universities, including the National University of Córdoba, the oldest university in Argentina and second-largest in the country.</a:t>
            </a:r>
          </a:p>
          <a:p>
            <a:pPr algn="just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sz="1600" dirty="0"/>
              <a:t>More than 10 </a:t>
            </a:r>
            <a:r>
              <a:rPr lang="en-US" sz="1600" dirty="0" smtClean="0"/>
              <a:t>percent of </a:t>
            </a:r>
            <a:r>
              <a:rPr lang="en-US" sz="1600" dirty="0"/>
              <a:t>the city’s population are students in colleges or universities, the highest proportion in Latin America and one of the highest in the </a:t>
            </a:r>
            <a:r>
              <a:rPr lang="en-US" sz="1600" dirty="0" smtClean="0"/>
              <a:t>world</a:t>
            </a:r>
            <a:endParaRPr lang="en-US" sz="1600" dirty="0"/>
          </a:p>
          <a:p>
            <a:pPr algn="just"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9600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5"/>
            <a:ext cx="8048004" cy="64807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1600" dirty="0" smtClean="0"/>
              <a:t>An outline of this project is presented in the following slides as a reference for all five projects, as they share similar characteristics.  </a:t>
            </a:r>
            <a:endParaRPr lang="en-US" sz="16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544" y="202630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Malagueno</a:t>
            </a:r>
            <a:r>
              <a:rPr lang="en-US" dirty="0" smtClean="0"/>
              <a:t> project overview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3" t="21588" r="32328" b="12766"/>
          <a:stretch/>
        </p:blipFill>
        <p:spPr bwMode="auto">
          <a:xfrm>
            <a:off x="611560" y="2060848"/>
            <a:ext cx="5529933" cy="376713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28184" y="2041678"/>
            <a:ext cx="28960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Acres: 	                           617</a:t>
            </a:r>
          </a:p>
          <a:p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Lots: 	                        2,569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Lot sizes:            4,844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sq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(60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%)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10,764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sq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40%)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Completion         24 months: 20%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48 months: 40%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72 months: 40%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Development: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Land subdivision, infrastructure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including roads, drainage systems, water, sewerage, and public utilities.</a:t>
            </a:r>
          </a:p>
          <a:p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Location: 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Western outskirts of Cordoba city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 min to downtown Cordoba via highway</a:t>
            </a:r>
          </a:p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 minutes to lake San Roque, popular weekend and vacation destination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5099" y="4725144"/>
            <a:ext cx="82907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Malagueno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7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 txBox="1">
            <a:spLocks/>
          </p:cNvSpPr>
          <p:nvPr/>
        </p:nvSpPr>
        <p:spPr>
          <a:xfrm>
            <a:off x="467544" y="202630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Malagueno</a:t>
            </a:r>
            <a:r>
              <a:rPr lang="en-US" dirty="0" smtClean="0"/>
              <a:t> site</a:t>
            </a:r>
            <a:endParaRPr lang="en-US" dirty="0"/>
          </a:p>
        </p:txBody>
      </p:sp>
      <p:pic>
        <p:nvPicPr>
          <p:cNvPr id="10242" name="Picture 2" descr="vista hacia la Iglesia de Malagueñ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508105" y="5800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Pictures of </a:t>
            </a:r>
            <a:r>
              <a:rPr lang="en-US" dirty="0" err="1" smtClean="0">
                <a:solidFill>
                  <a:srgbClr val="FF0000"/>
                </a:solidFill>
              </a:rPr>
              <a:t>Malagueno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87" y="3753133"/>
            <a:ext cx="3912428" cy="258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884" y="958562"/>
            <a:ext cx="3953564" cy="2614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11828"/>
            <a:ext cx="3843769" cy="254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6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Market Segments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19872" y="1340768"/>
            <a:ext cx="3384376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</a:pP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Middle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class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college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educated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professionals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including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singles,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young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couples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and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young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families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aged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25 to 40</a:t>
            </a:r>
          </a:p>
          <a:p>
            <a:pPr>
              <a:spcBef>
                <a:spcPct val="20000"/>
              </a:spcBef>
            </a:pP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ct val="20000"/>
              </a:spcBef>
            </a:pP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Middle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class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adults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aged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50 to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mid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60s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who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want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to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help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their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children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buy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their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first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lot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of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land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for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the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purpose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of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building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their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future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home.</a:t>
            </a:r>
          </a:p>
          <a:p>
            <a:pPr>
              <a:spcBef>
                <a:spcPct val="20000"/>
              </a:spcBef>
            </a:pP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ct val="20000"/>
              </a:spcBef>
            </a:pP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Local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investors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with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monthly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disposable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income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to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invest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in real estate as a “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safe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asset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”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that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allows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them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to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grow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their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capital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over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time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while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generating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an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additional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source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of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income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763688" y="1364230"/>
            <a:ext cx="1296144" cy="34329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47664" y="1340768"/>
            <a:ext cx="1800200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</a:pP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Young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professionals</a:t>
            </a: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ct val="20000"/>
              </a:spcBef>
            </a:pP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ct val="20000"/>
              </a:spcBef>
            </a:pP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ct val="20000"/>
              </a:spcBef>
            </a:pP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ct val="20000"/>
              </a:spcBef>
            </a:pP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Parents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of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young</a:t>
            </a:r>
            <a:r>
              <a:rPr lang="es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professionals</a:t>
            </a: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ct val="20000"/>
              </a:spcBef>
            </a:pP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ct val="20000"/>
              </a:spcBef>
            </a:pP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ct val="20000"/>
              </a:spcBef>
            </a:pPr>
            <a:r>
              <a:rPr lang="es-E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Investors</a:t>
            </a: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36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Equity and Returns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2102498"/>
              </p:ext>
            </p:extLst>
          </p:nvPr>
        </p:nvGraphicFramePr>
        <p:xfrm>
          <a:off x="529208" y="1268760"/>
          <a:ext cx="5482952" cy="33375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610744"/>
                <a:gridCol w="187220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Equity and Returns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USD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Equity Required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Sponsor Equity- Invested:  20%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$2,325,969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Investor Equity- Required:</a:t>
                      </a:r>
                      <a:r>
                        <a:rPr lang="en-US" sz="1400" baseline="0" dirty="0" smtClean="0"/>
                        <a:t> 80%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$9,303,874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 Equity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$11,629,843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Returns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Cash Flow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$54,623,242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IRR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23.46%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Timeframe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18 years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15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Income and Expenses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324463"/>
              </p:ext>
            </p:extLst>
          </p:nvPr>
        </p:nvGraphicFramePr>
        <p:xfrm>
          <a:off x="529208" y="1268760"/>
          <a:ext cx="5482952" cy="482092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610744"/>
                <a:gridCol w="187220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 and Expenses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USD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Income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$123,441,943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Land and Infrastructure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Land Cost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$22,832,992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  Infrastructure</a:t>
                      </a:r>
                      <a:r>
                        <a:rPr lang="en-US" sz="1400" b="0" baseline="0" dirty="0" smtClean="0"/>
                        <a:t> Cost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$20,316,017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baseline="0" dirty="0" smtClean="0"/>
                        <a:t>Expenses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Marketing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$1,558,442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  Sales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$2,918,641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Fees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   Construction Management Fees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$3,933,181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   Project Management Fees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$10,862,891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Taxes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Commercial and Banking Taxes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$6,396,537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20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Flow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6961104"/>
              </p:ext>
            </p:extLst>
          </p:nvPr>
        </p:nvGraphicFramePr>
        <p:xfrm>
          <a:off x="84138" y="1557338"/>
          <a:ext cx="9040812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9" name="Worksheet" r:id="rId5" imgW="15516201" imgH="4200436" progId="Excel.Sheet.8">
                  <p:embed/>
                </p:oleObj>
              </mc:Choice>
              <mc:Fallback>
                <p:oleObj name="Worksheet" r:id="rId5" imgW="15516201" imgH="4200436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8" y="1557338"/>
                        <a:ext cx="9040812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88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634082"/>
          </a:xfrm>
        </p:spPr>
        <p:txBody>
          <a:bodyPr/>
          <a:lstStyle/>
          <a:p>
            <a:r>
              <a:rPr lang="en-US" dirty="0" smtClean="0"/>
              <a:t>Team Biographies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79712" y="1225775"/>
            <a:ext cx="67687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Martin Amengual </a:t>
            </a:r>
            <a:r>
              <a:rPr lang="en-US" sz="1400" dirty="0" smtClean="0"/>
              <a:t>is the founder of </a:t>
            </a:r>
            <a:r>
              <a:rPr lang="en-US" sz="1400" dirty="0" err="1" smtClean="0"/>
              <a:t>Grupo</a:t>
            </a:r>
            <a:r>
              <a:rPr lang="en-US" sz="1400" dirty="0" smtClean="0"/>
              <a:t> </a:t>
            </a:r>
            <a:r>
              <a:rPr lang="en-US" sz="1400" dirty="0" err="1" smtClean="0"/>
              <a:t>Regam</a:t>
            </a:r>
            <a:r>
              <a:rPr lang="en-US" sz="1400" dirty="0" smtClean="0"/>
              <a:t>. For almost fifty years Mr. Amengual has led the company to become one of the largest construction and real estate development holdings in Argentina. In 1990 he founded </a:t>
            </a:r>
            <a:r>
              <a:rPr lang="en-US" sz="1400" dirty="0" err="1" smtClean="0"/>
              <a:t>Amerian</a:t>
            </a:r>
            <a:r>
              <a:rPr lang="en-US" sz="1400" dirty="0" smtClean="0"/>
              <a:t> </a:t>
            </a:r>
            <a:r>
              <a:rPr lang="en-US" sz="1400" dirty="0" err="1" smtClean="0"/>
              <a:t>Hoteles</a:t>
            </a:r>
            <a:r>
              <a:rPr lang="en-US" sz="1400" dirty="0" smtClean="0"/>
              <a:t>, the first fully argentine-owned and operated hotel chain and he has since been instrumental in the company’s growth to over 21 properties in as many years. </a:t>
            </a:r>
            <a:r>
              <a:rPr lang="en-US" sz="1400" dirty="0" err="1" smtClean="0"/>
              <a:t>Mr</a:t>
            </a:r>
            <a:r>
              <a:rPr lang="en-US" sz="1400" dirty="0" smtClean="0"/>
              <a:t> Amengual has held leadership positions with several institutions including the Argentine Construction Chamber and </a:t>
            </a:r>
            <a:r>
              <a:rPr lang="en-US" sz="1400" dirty="0" err="1" smtClean="0"/>
              <a:t>Fundacion</a:t>
            </a:r>
            <a:r>
              <a:rPr lang="en-US" sz="1400" dirty="0" smtClean="0"/>
              <a:t> </a:t>
            </a:r>
            <a:r>
              <a:rPr lang="en-US" sz="1400" dirty="0" err="1" smtClean="0"/>
              <a:t>Mediterranea</a:t>
            </a:r>
            <a:r>
              <a:rPr lang="en-US" sz="1400" dirty="0" smtClean="0"/>
              <a:t>, a think tank. He holds a Civil Engineering degree from the University of Cordoba School of Engineering.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1979712" y="3429000"/>
            <a:ext cx="6768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Virginia Moore is a </a:t>
            </a:r>
            <a:r>
              <a:rPr lang="en-US" sz="1400" dirty="0"/>
              <a:t>P</a:t>
            </a:r>
            <a:r>
              <a:rPr lang="en-US" sz="1400" dirty="0" smtClean="0"/>
              <a:t>artner and Principal with Corbis Global, an architectural and engineering outsourcing company based in Cordoba, Argentina working with clients in the US, Australia and the Middle East. </a:t>
            </a:r>
            <a:r>
              <a:rPr lang="en-US" sz="1400" dirty="0" err="1" smtClean="0"/>
              <a:t>Ms</a:t>
            </a:r>
            <a:r>
              <a:rPr lang="en-US" sz="1400" dirty="0" smtClean="0"/>
              <a:t> Moore holds a BA in Business Administration from Universidad </a:t>
            </a:r>
            <a:r>
              <a:rPr lang="en-US" sz="1400" dirty="0" err="1" smtClean="0"/>
              <a:t>Catolica</a:t>
            </a:r>
            <a:r>
              <a:rPr lang="en-US" sz="1400" dirty="0" smtClean="0"/>
              <a:t> de Cordoba and an MBA from ESADE Barcelona Business School.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489422" y="1221719"/>
            <a:ext cx="15039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Martin Amengual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4840" y="3429000"/>
            <a:ext cx="12715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Virginia Moore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7537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6" name="Picture 52" descr="Grpo%20Regam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7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4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1"/>
          <p:cNvSpPr txBox="1">
            <a:spLocks/>
          </p:cNvSpPr>
          <p:nvPr/>
        </p:nvSpPr>
        <p:spPr>
          <a:xfrm>
            <a:off x="457200" y="2780928"/>
            <a:ext cx="8229600" cy="63408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Thank you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69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Table A1: Housing quality index by province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4698479" cy="4662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9552" y="6109846"/>
            <a:ext cx="80623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IERAL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Fundacion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Mediterranea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Monitor Fiscal Nº 19: Problemas habitacionales e inversión en viviendas sociales en Argentina, 2011</a:t>
            </a:r>
          </a:p>
          <a:p>
            <a:endParaRPr lang="en-US" sz="105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49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Table A2: “Overcrowded” households by province</a:t>
            </a:r>
            <a:endParaRPr 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4542257" cy="466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39552" y="6109846"/>
            <a:ext cx="80623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IERAL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Fundacion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Mediterranea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Monitor Fiscal Nº 19: Problemas habitacionales e inversión en viviendas sociales en Argentina, 2011</a:t>
            </a:r>
          </a:p>
          <a:p>
            <a:endParaRPr lang="en-US" sz="105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72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202630"/>
            <a:ext cx="7149480" cy="634082"/>
          </a:xfrm>
        </p:spPr>
        <p:txBody>
          <a:bodyPr/>
          <a:lstStyle/>
          <a:p>
            <a:r>
              <a:rPr lang="en-US" sz="2000" dirty="0" smtClean="0"/>
              <a:t>Table A3: Households with potential demand for a home by average household income </a:t>
            </a:r>
            <a:r>
              <a:rPr lang="en-US" sz="2000" dirty="0" err="1" smtClean="0"/>
              <a:t>decile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539552" y="6109846"/>
            <a:ext cx="806237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IERAL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Fundacion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Mediterranea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Una Propuesta para el Financiamiento 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Viviendas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para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Hogares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Ingresos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Medios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 </a:t>
            </a:r>
            <a:r>
              <a:rPr lang="en-U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Argentina, 2013</a:t>
            </a:r>
            <a:endParaRPr lang="en-US" sz="105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984594" cy="403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85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202630"/>
            <a:ext cx="7491196" cy="634082"/>
          </a:xfrm>
        </p:spPr>
        <p:txBody>
          <a:bodyPr/>
          <a:lstStyle/>
          <a:p>
            <a:r>
              <a:rPr lang="en-US" sz="2000" dirty="0" smtClean="0"/>
              <a:t>Table A4: Households with potential demand for a home by average household income </a:t>
            </a:r>
            <a:r>
              <a:rPr lang="en-US" sz="2000" dirty="0" err="1" smtClean="0"/>
              <a:t>decile</a:t>
            </a:r>
            <a:r>
              <a:rPr lang="en-US" sz="2000" dirty="0" smtClean="0"/>
              <a:t> adjusted for renters who are potential buyers</a:t>
            </a:r>
            <a:endParaRPr lang="en-US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58"/>
          <a:stretch/>
        </p:blipFill>
        <p:spPr bwMode="auto">
          <a:xfrm>
            <a:off x="560783" y="2204864"/>
            <a:ext cx="7377269" cy="256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39552" y="6109846"/>
            <a:ext cx="806237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IERAL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Fundacion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Mediterranea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Una Propuesta para el Financiamiento 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Viviendas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para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Hogares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Ingresos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Medios</a:t>
            </a:r>
            <a:r>
              <a:rPr lang="en-U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 </a:t>
            </a:r>
            <a:r>
              <a:rPr lang="en-U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Argentina, 2013</a:t>
            </a:r>
            <a:endParaRPr lang="en-US" sz="105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50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Regam</a:t>
            </a:r>
            <a:r>
              <a:rPr lang="en-US" dirty="0" smtClean="0"/>
              <a:t>: featured projects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977268"/>
              </p:ext>
            </p:extLst>
          </p:nvPr>
        </p:nvGraphicFramePr>
        <p:xfrm>
          <a:off x="782811" y="1674981"/>
          <a:ext cx="7605613" cy="4058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8506"/>
                <a:gridCol w="911514"/>
                <a:gridCol w="846801"/>
                <a:gridCol w="779910"/>
                <a:gridCol w="1121609"/>
                <a:gridCol w="1145327"/>
                <a:gridCol w="680230"/>
                <a:gridCol w="941716"/>
              </a:tblGrid>
              <a:tr h="372252"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800" dirty="0" err="1" smtClean="0">
                          <a:effectLst/>
                          <a:latin typeface="+mn-lt"/>
                          <a:ea typeface="+mn-ea"/>
                        </a:rPr>
                        <a:t>Development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800" dirty="0" err="1" smtClean="0">
                          <a:effectLst/>
                        </a:rPr>
                        <a:t>Type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800" dirty="0" err="1" smtClean="0">
                          <a:effectLst/>
                        </a:rPr>
                        <a:t>Size</a:t>
                      </a:r>
                      <a:r>
                        <a:rPr lang="es-AR" sz="800" dirty="0" smtClean="0">
                          <a:effectLst/>
                        </a:rPr>
                        <a:t> (</a:t>
                      </a:r>
                      <a:r>
                        <a:rPr lang="es-AR" sz="800" dirty="0" err="1" smtClean="0">
                          <a:effectLst/>
                        </a:rPr>
                        <a:t>Sq</a:t>
                      </a:r>
                      <a:r>
                        <a:rPr lang="es-AR" sz="800" dirty="0" smtClean="0">
                          <a:effectLst/>
                        </a:rPr>
                        <a:t> ft, Acres)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800" dirty="0" err="1" smtClean="0">
                          <a:effectLst/>
                        </a:rPr>
                        <a:t>Number</a:t>
                      </a:r>
                      <a:r>
                        <a:rPr lang="es-AR" sz="800" dirty="0" smtClean="0">
                          <a:effectLst/>
                        </a:rPr>
                        <a:t> of </a:t>
                      </a:r>
                      <a:r>
                        <a:rPr lang="es-AR" sz="800" dirty="0" err="1" smtClean="0">
                          <a:effectLst/>
                        </a:rPr>
                        <a:t>Units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800" dirty="0" smtClean="0">
                          <a:effectLst/>
                        </a:rPr>
                        <a:t>Status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800" dirty="0" smtClean="0">
                          <a:effectLst/>
                        </a:rPr>
                        <a:t>Target </a:t>
                      </a:r>
                      <a:r>
                        <a:rPr lang="es-AR" sz="800" dirty="0" err="1" smtClean="0">
                          <a:effectLst/>
                        </a:rPr>
                        <a:t>Market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800" dirty="0" smtClean="0">
                          <a:effectLst/>
                        </a:rPr>
                        <a:t>Grupo </a:t>
                      </a:r>
                      <a:r>
                        <a:rPr lang="es-AR" sz="800" dirty="0" err="1" smtClean="0">
                          <a:effectLst/>
                        </a:rPr>
                        <a:t>Regam</a:t>
                      </a:r>
                      <a:r>
                        <a:rPr lang="es-AR" sz="800" baseline="0" dirty="0" smtClean="0">
                          <a:effectLst/>
                        </a:rPr>
                        <a:t> </a:t>
                      </a:r>
                      <a:r>
                        <a:rPr lang="es-AR" sz="800" dirty="0" smtClean="0">
                          <a:effectLst/>
                        </a:rPr>
                        <a:t>% Share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800" dirty="0" smtClean="0">
                          <a:effectLst/>
                        </a:rPr>
                        <a:t>Sales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</a:tr>
              <a:tr h="842607">
                <a:tc>
                  <a:txBody>
                    <a:bodyPr/>
                    <a:lstStyle/>
                    <a:p>
                      <a:pPr marL="0" marR="0"/>
                      <a:r>
                        <a:rPr lang="es-AR" sz="1000" dirty="0" smtClean="0">
                          <a:effectLst/>
                        </a:rPr>
                        <a:t>1- Torres </a:t>
                      </a:r>
                      <a:r>
                        <a:rPr lang="es-AR" sz="1000" dirty="0">
                          <a:effectLst/>
                        </a:rPr>
                        <a:t>del Rio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  <a:latin typeface="+mn-lt"/>
                          <a:ea typeface="+mn-ea"/>
                        </a:rPr>
                        <a:t>High</a:t>
                      </a:r>
                      <a:r>
                        <a:rPr lang="es-AR" sz="9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s-AR" sz="900" baseline="0" dirty="0" err="1" smtClean="0">
                          <a:effectLst/>
                          <a:latin typeface="+mn-lt"/>
                          <a:ea typeface="+mn-ea"/>
                        </a:rPr>
                        <a:t>Rise</a:t>
                      </a:r>
                      <a:r>
                        <a:rPr lang="es-AR" sz="9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s-AR" sz="900" baseline="0" dirty="0" err="1" smtClean="0">
                          <a:effectLst/>
                          <a:latin typeface="+mn-lt"/>
                          <a:ea typeface="+mn-ea"/>
                        </a:rPr>
                        <a:t>Condominium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387,827 </a:t>
                      </a:r>
                      <a:r>
                        <a:rPr lang="es-AR" sz="900" dirty="0" err="1" smtClean="0">
                          <a:effectLst/>
                        </a:rPr>
                        <a:t>sq</a:t>
                      </a:r>
                      <a:r>
                        <a:rPr lang="es-AR" sz="900" dirty="0" smtClean="0">
                          <a:effectLst/>
                        </a:rPr>
                        <a:t> ft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>
                          <a:effectLst/>
                        </a:rPr>
                        <a:t>364 </a:t>
                      </a:r>
                      <a:r>
                        <a:rPr lang="en-US" sz="900" dirty="0" smtClean="0">
                          <a:effectLst/>
                        </a:rPr>
                        <a:t>Apartments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>
                          <a:effectLst/>
                        </a:rPr>
                        <a:t>162 </a:t>
                      </a:r>
                      <a:r>
                        <a:rPr lang="en-US" sz="900" dirty="0" smtClean="0">
                          <a:effectLst/>
                        </a:rPr>
                        <a:t>Parking Spaces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 err="1" smtClean="0">
                          <a:effectLst/>
                          <a:latin typeface="+mn-lt"/>
                          <a:ea typeface="+mn-ea"/>
                        </a:rPr>
                        <a:t>Retail</a:t>
                      </a:r>
                      <a:r>
                        <a:rPr lang="es-AR" sz="9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s-AR" sz="900" baseline="0" dirty="0" err="1" smtClean="0">
                          <a:effectLst/>
                          <a:latin typeface="+mn-lt"/>
                          <a:ea typeface="+mn-ea"/>
                        </a:rPr>
                        <a:t>area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Towers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>
                          <a:effectLst/>
                        </a:rPr>
                        <a:t>1 </a:t>
                      </a:r>
                      <a:r>
                        <a:rPr lang="es-AR" sz="900" dirty="0" smtClean="0">
                          <a:effectLst/>
                        </a:rPr>
                        <a:t>and </a:t>
                      </a:r>
                      <a:r>
                        <a:rPr lang="es-AR" sz="900" dirty="0">
                          <a:effectLst/>
                        </a:rPr>
                        <a:t>2 </a:t>
                      </a:r>
                      <a:r>
                        <a:rPr lang="es-AR" sz="900" dirty="0" err="1" smtClean="0">
                          <a:effectLst/>
                        </a:rPr>
                        <a:t>completed</a:t>
                      </a:r>
                      <a:r>
                        <a:rPr lang="es-AR" sz="900" dirty="0" smtClean="0">
                          <a:effectLst/>
                        </a:rPr>
                        <a:t>.</a:t>
                      </a:r>
                    </a:p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Towers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>
                          <a:effectLst/>
                        </a:rPr>
                        <a:t>3 </a:t>
                      </a:r>
                      <a:r>
                        <a:rPr lang="es-AR" sz="900" dirty="0" smtClean="0">
                          <a:effectLst/>
                        </a:rPr>
                        <a:t>and </a:t>
                      </a:r>
                      <a:r>
                        <a:rPr lang="es-AR" sz="900" dirty="0">
                          <a:effectLst/>
                        </a:rPr>
                        <a:t>4 </a:t>
                      </a:r>
                      <a:r>
                        <a:rPr lang="es-AR" sz="900" dirty="0" smtClean="0">
                          <a:effectLst/>
                        </a:rPr>
                        <a:t>in </a:t>
                      </a:r>
                      <a:r>
                        <a:rPr lang="es-AR" sz="900" dirty="0" err="1" smtClean="0">
                          <a:effectLst/>
                        </a:rPr>
                        <a:t>development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 smtClean="0">
                          <a:effectLst/>
                        </a:rPr>
                        <a:t>30</a:t>
                      </a:r>
                      <a:r>
                        <a:rPr lang="es-AR" sz="900" dirty="0">
                          <a:effectLst/>
                        </a:rPr>
                        <a:t>% </a:t>
                      </a:r>
                      <a:r>
                        <a:rPr lang="es-AR" sz="900" dirty="0" err="1" smtClean="0">
                          <a:effectLst/>
                        </a:rPr>
                        <a:t>Aged</a:t>
                      </a:r>
                      <a:r>
                        <a:rPr lang="es-AR" sz="900" dirty="0" smtClean="0">
                          <a:effectLst/>
                        </a:rPr>
                        <a:t> 50+ High </a:t>
                      </a:r>
                      <a:r>
                        <a:rPr lang="es-AR" sz="900" dirty="0" err="1" smtClean="0">
                          <a:effectLst/>
                        </a:rPr>
                        <a:t>Income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>
                          <a:effectLst/>
                        </a:rPr>
                        <a:t>70% </a:t>
                      </a:r>
                      <a:r>
                        <a:rPr lang="es-AR" sz="900" dirty="0" err="1" smtClean="0">
                          <a:effectLst/>
                        </a:rPr>
                        <a:t>Aged</a:t>
                      </a:r>
                      <a:r>
                        <a:rPr lang="es-AR" sz="900" dirty="0" smtClean="0">
                          <a:effectLst/>
                        </a:rPr>
                        <a:t> 30-50 </a:t>
                      </a:r>
                      <a:r>
                        <a:rPr lang="es-AR" sz="900" dirty="0" err="1" smtClean="0">
                          <a:effectLst/>
                        </a:rPr>
                        <a:t>Mid</a:t>
                      </a:r>
                      <a:r>
                        <a:rPr lang="es-AR" sz="900" baseline="0" dirty="0" smtClean="0">
                          <a:effectLst/>
                        </a:rPr>
                        <a:t> to High </a:t>
                      </a:r>
                      <a:r>
                        <a:rPr lang="es-AR" sz="900" baseline="0" dirty="0" err="1" smtClean="0">
                          <a:effectLst/>
                        </a:rPr>
                        <a:t>Income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>
                          <a:effectLst/>
                        </a:rPr>
                        <a:t>100 %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Tower </a:t>
                      </a:r>
                      <a:r>
                        <a:rPr lang="es-AR" sz="900" dirty="0">
                          <a:effectLst/>
                        </a:rPr>
                        <a:t>1: 85% </a:t>
                      </a:r>
                      <a:r>
                        <a:rPr lang="es-AR" sz="900" dirty="0" smtClean="0">
                          <a:effectLst/>
                        </a:rPr>
                        <a:t>Tower</a:t>
                      </a:r>
                      <a:r>
                        <a:rPr lang="es-AR" sz="900" baseline="0" dirty="0" smtClean="0">
                          <a:effectLst/>
                        </a:rPr>
                        <a:t> </a:t>
                      </a:r>
                      <a:r>
                        <a:rPr lang="es-AR" sz="900" dirty="0" smtClean="0">
                          <a:effectLst/>
                        </a:rPr>
                        <a:t>2</a:t>
                      </a:r>
                      <a:r>
                        <a:rPr lang="es-AR" sz="900" dirty="0">
                          <a:effectLst/>
                        </a:rPr>
                        <a:t>: 94% </a:t>
                      </a:r>
                      <a:r>
                        <a:rPr lang="es-AR" sz="900" dirty="0" smtClean="0">
                          <a:effectLst/>
                        </a:rPr>
                        <a:t>Parking </a:t>
                      </a:r>
                      <a:r>
                        <a:rPr lang="es-AR" sz="900" dirty="0" err="1" smtClean="0">
                          <a:effectLst/>
                        </a:rPr>
                        <a:t>Phase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>
                          <a:effectLst/>
                        </a:rPr>
                        <a:t>1: 91% </a:t>
                      </a:r>
                      <a:r>
                        <a:rPr lang="es-AR" sz="900" dirty="0" err="1" smtClean="0">
                          <a:effectLst/>
                        </a:rPr>
                        <a:t>Sold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</a:tr>
              <a:tr h="620420">
                <a:tc>
                  <a:txBody>
                    <a:bodyPr/>
                    <a:lstStyle/>
                    <a:p>
                      <a:pPr marL="0" marR="0"/>
                      <a:r>
                        <a:rPr lang="es-AR" sz="1000" dirty="0" smtClean="0">
                          <a:effectLst/>
                        </a:rPr>
                        <a:t>2- Torres </a:t>
                      </a:r>
                      <a:r>
                        <a:rPr lang="es-AR" sz="1000" dirty="0">
                          <a:effectLst/>
                        </a:rPr>
                        <a:t>del Solar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  <a:latin typeface="+mn-lt"/>
                          <a:ea typeface="+mn-ea"/>
                        </a:rPr>
                        <a:t>High</a:t>
                      </a:r>
                      <a:r>
                        <a:rPr lang="es-AR" sz="9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s-AR" sz="900" baseline="0" dirty="0" err="1" smtClean="0">
                          <a:effectLst/>
                          <a:latin typeface="+mn-lt"/>
                          <a:ea typeface="+mn-ea"/>
                        </a:rPr>
                        <a:t>Rise</a:t>
                      </a:r>
                      <a:r>
                        <a:rPr lang="es-AR" sz="9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s-AR" sz="900" baseline="0" dirty="0" err="1" smtClean="0">
                          <a:effectLst/>
                          <a:latin typeface="+mn-lt"/>
                          <a:ea typeface="+mn-ea"/>
                        </a:rPr>
                        <a:t>Condominium</a:t>
                      </a:r>
                      <a:endParaRPr lang="en-US" sz="105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250,048 </a:t>
                      </a:r>
                      <a:r>
                        <a:rPr lang="es-AR" sz="900" dirty="0" err="1" smtClean="0">
                          <a:effectLst/>
                        </a:rPr>
                        <a:t>sq</a:t>
                      </a:r>
                      <a:r>
                        <a:rPr lang="es-AR" sz="900" dirty="0" smtClean="0">
                          <a:effectLst/>
                        </a:rPr>
                        <a:t> ft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>
                          <a:effectLst/>
                        </a:rPr>
                        <a:t>244 </a:t>
                      </a:r>
                      <a:r>
                        <a:rPr lang="es-AR" sz="900" dirty="0" err="1" smtClean="0">
                          <a:effectLst/>
                        </a:rPr>
                        <a:t>Apartments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>
                          <a:effectLst/>
                        </a:rPr>
                        <a:t>211 </a:t>
                      </a:r>
                      <a:r>
                        <a:rPr lang="es-AR" sz="900" dirty="0" smtClean="0">
                          <a:effectLst/>
                        </a:rPr>
                        <a:t>Parking </a:t>
                      </a:r>
                      <a:r>
                        <a:rPr lang="es-AR" sz="900" dirty="0" err="1" smtClean="0">
                          <a:effectLst/>
                        </a:rPr>
                        <a:t>Spaces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Completed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Mid</a:t>
                      </a:r>
                      <a:r>
                        <a:rPr lang="es-AR" sz="900" dirty="0" smtClean="0">
                          <a:effectLst/>
                        </a:rPr>
                        <a:t> to High </a:t>
                      </a:r>
                      <a:r>
                        <a:rPr lang="es-AR" sz="900" dirty="0" err="1" smtClean="0">
                          <a:effectLst/>
                        </a:rPr>
                        <a:t>Income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100%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97% </a:t>
                      </a:r>
                      <a:r>
                        <a:rPr lang="es-AR" sz="900" dirty="0" err="1" smtClean="0">
                          <a:effectLst/>
                        </a:rPr>
                        <a:t>Sold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</a:tr>
              <a:tr h="300106">
                <a:tc>
                  <a:txBody>
                    <a:bodyPr/>
                    <a:lstStyle/>
                    <a:p>
                      <a:pPr marL="0" marR="0"/>
                      <a:r>
                        <a:rPr lang="es-AR" sz="1000" dirty="0" smtClean="0">
                          <a:effectLst/>
                        </a:rPr>
                        <a:t>3- Altos </a:t>
                      </a:r>
                      <a:r>
                        <a:rPr lang="es-AR" sz="1000" dirty="0">
                          <a:effectLst/>
                        </a:rPr>
                        <a:t>del </a:t>
                      </a:r>
                      <a:r>
                        <a:rPr lang="es-AR" sz="1000" dirty="0" err="1">
                          <a:effectLst/>
                        </a:rPr>
                        <a:t>Chateau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Gated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Community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143 Acres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>
                          <a:effectLst/>
                        </a:rPr>
                        <a:t>248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Completed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High </a:t>
                      </a:r>
                      <a:r>
                        <a:rPr lang="es-AR" sz="900" dirty="0" err="1" smtClean="0">
                          <a:effectLst/>
                        </a:rPr>
                        <a:t>Income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50 %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100% </a:t>
                      </a:r>
                      <a:r>
                        <a:rPr lang="es-AR" sz="900" dirty="0" err="1" smtClean="0">
                          <a:effectLst/>
                        </a:rPr>
                        <a:t>Sold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</a:tr>
              <a:tr h="300106">
                <a:tc>
                  <a:txBody>
                    <a:bodyPr/>
                    <a:lstStyle/>
                    <a:p>
                      <a:pPr marL="0" marR="0"/>
                      <a:r>
                        <a:rPr lang="es-AR" sz="1000" dirty="0" smtClean="0">
                          <a:effectLst/>
                        </a:rPr>
                        <a:t>4- Tejas Dos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Open </a:t>
                      </a:r>
                      <a:r>
                        <a:rPr lang="es-AR" sz="900" dirty="0" err="1" smtClean="0">
                          <a:effectLst/>
                        </a:rPr>
                        <a:t>Community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59 Acres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239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Completed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Mid</a:t>
                      </a:r>
                      <a:r>
                        <a:rPr lang="es-AR" sz="900" dirty="0" smtClean="0">
                          <a:effectLst/>
                        </a:rPr>
                        <a:t> to High </a:t>
                      </a:r>
                      <a:r>
                        <a:rPr lang="es-AR" sz="900" dirty="0" err="1" smtClean="0">
                          <a:effectLst/>
                        </a:rPr>
                        <a:t>Income</a:t>
                      </a:r>
                      <a:endParaRPr lang="en-US" sz="105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100 %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82% </a:t>
                      </a:r>
                      <a:r>
                        <a:rPr lang="es-AR" sz="900" dirty="0" err="1" smtClean="0">
                          <a:effectLst/>
                        </a:rPr>
                        <a:t>Sold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</a:tr>
              <a:tr h="300106">
                <a:tc>
                  <a:txBody>
                    <a:bodyPr/>
                    <a:lstStyle/>
                    <a:p>
                      <a:pPr marL="0" marR="0"/>
                      <a:r>
                        <a:rPr lang="es-AR" sz="1000" dirty="0" smtClean="0">
                          <a:effectLst/>
                        </a:rPr>
                        <a:t>5- Tejas Tres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Gated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Community</a:t>
                      </a:r>
                      <a:endParaRPr lang="en-US" sz="105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86 Acres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400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Completed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Mid</a:t>
                      </a:r>
                      <a:r>
                        <a:rPr lang="es-AR" sz="900" dirty="0" smtClean="0">
                          <a:effectLst/>
                        </a:rPr>
                        <a:t> to High </a:t>
                      </a:r>
                      <a:r>
                        <a:rPr lang="es-AR" sz="900" dirty="0" err="1" smtClean="0">
                          <a:effectLst/>
                        </a:rPr>
                        <a:t>Income</a:t>
                      </a:r>
                      <a:endParaRPr lang="en-US" sz="105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100 %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87% </a:t>
                      </a:r>
                      <a:r>
                        <a:rPr lang="es-AR" sz="900" dirty="0" err="1" smtClean="0">
                          <a:effectLst/>
                        </a:rPr>
                        <a:t>Sold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</a:tr>
              <a:tr h="413613">
                <a:tc>
                  <a:txBody>
                    <a:bodyPr/>
                    <a:lstStyle/>
                    <a:p>
                      <a:pPr marL="0" marR="0"/>
                      <a:r>
                        <a:rPr lang="es-AR" sz="1000" dirty="0" smtClean="0">
                          <a:effectLst/>
                        </a:rPr>
                        <a:t>6- Tejas  Cuatro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err="1" smtClean="0">
                          <a:effectLst/>
                        </a:rPr>
                        <a:t>Gated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Community</a:t>
                      </a:r>
                      <a:endParaRPr lang="en-US" sz="105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146 Acres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1030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In </a:t>
                      </a:r>
                      <a:r>
                        <a:rPr lang="es-AR" sz="900" dirty="0" err="1" smtClean="0">
                          <a:effectLst/>
                        </a:rPr>
                        <a:t>development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Young </a:t>
                      </a:r>
                      <a:r>
                        <a:rPr lang="es-AR" sz="900" dirty="0" err="1" smtClean="0">
                          <a:effectLst/>
                        </a:rPr>
                        <a:t>families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buying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their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first</a:t>
                      </a:r>
                      <a:r>
                        <a:rPr lang="es-AR" sz="900" dirty="0" smtClean="0">
                          <a:effectLst/>
                        </a:rPr>
                        <a:t> home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50 %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97% </a:t>
                      </a:r>
                      <a:r>
                        <a:rPr lang="es-AR" sz="900" dirty="0" err="1" smtClean="0">
                          <a:effectLst/>
                        </a:rPr>
                        <a:t>Sold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</a:tr>
              <a:tr h="899951">
                <a:tc>
                  <a:txBody>
                    <a:bodyPr/>
                    <a:lstStyle/>
                    <a:p>
                      <a:pPr marL="0" marR="0"/>
                      <a:r>
                        <a:rPr lang="es-AR" sz="1000" dirty="0" smtClean="0">
                          <a:effectLst/>
                        </a:rPr>
                        <a:t>7- </a:t>
                      </a:r>
                      <a:r>
                        <a:rPr lang="es-AR" sz="1000" dirty="0" err="1" smtClean="0">
                          <a:effectLst/>
                        </a:rPr>
                        <a:t>Regam</a:t>
                      </a:r>
                      <a:r>
                        <a:rPr lang="es-AR" sz="1000" dirty="0" smtClean="0">
                          <a:effectLst/>
                        </a:rPr>
                        <a:t> </a:t>
                      </a:r>
                      <a:r>
                        <a:rPr lang="es-AR" sz="1000" dirty="0" err="1">
                          <a:effectLst/>
                        </a:rPr>
                        <a:t>Pilay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High </a:t>
                      </a:r>
                      <a:r>
                        <a:rPr lang="es-AR" sz="900" dirty="0" err="1" smtClean="0">
                          <a:effectLst/>
                        </a:rPr>
                        <a:t>Rise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Condominium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--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6040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>
                          <a:effectLst/>
                        </a:rPr>
                        <a:t>320 </a:t>
                      </a:r>
                      <a:r>
                        <a:rPr lang="es-AR" sz="900" dirty="0" err="1" smtClean="0">
                          <a:effectLst/>
                        </a:rPr>
                        <a:t>completed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>
                          <a:effectLst/>
                        </a:rPr>
                        <a:t>232 </a:t>
                      </a:r>
                      <a:r>
                        <a:rPr lang="es-AR" sz="900" dirty="0" smtClean="0">
                          <a:effectLst/>
                        </a:rPr>
                        <a:t>in </a:t>
                      </a:r>
                      <a:r>
                        <a:rPr lang="es-AR" sz="900" dirty="0" err="1" smtClean="0">
                          <a:effectLst/>
                        </a:rPr>
                        <a:t>development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900" dirty="0" err="1" smtClean="0">
                          <a:effectLst/>
                        </a:rPr>
                        <a:t>Land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purchased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for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>
                          <a:effectLst/>
                        </a:rPr>
                        <a:t>940 </a:t>
                      </a:r>
                      <a:r>
                        <a:rPr lang="es-AR" sz="900" dirty="0" err="1" smtClean="0">
                          <a:effectLst/>
                        </a:rPr>
                        <a:t>additional</a:t>
                      </a:r>
                      <a:r>
                        <a:rPr lang="es-AR" sz="900" dirty="0" smtClean="0">
                          <a:effectLst/>
                        </a:rPr>
                        <a:t> </a:t>
                      </a:r>
                      <a:r>
                        <a:rPr lang="es-AR" sz="900" dirty="0" err="1" smtClean="0">
                          <a:effectLst/>
                        </a:rPr>
                        <a:t>units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40+ years</a:t>
                      </a:r>
                      <a:r>
                        <a:rPr lang="en-US" sz="900" baseline="0" dirty="0" smtClean="0">
                          <a:effectLst/>
                        </a:rPr>
                        <a:t> old purchasing their first home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>
                          <a:effectLst/>
                        </a:rPr>
                        <a:t>50%</a:t>
                      </a:r>
                      <a:endParaRPr lang="en-US" sz="105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s-AR" sz="900" dirty="0" smtClean="0">
                          <a:effectLst/>
                        </a:rPr>
                        <a:t>98% </a:t>
                      </a:r>
                      <a:r>
                        <a:rPr lang="es-AR" sz="900" dirty="0" err="1" smtClean="0">
                          <a:effectLst/>
                        </a:rPr>
                        <a:t>Sold</a:t>
                      </a:r>
                      <a:endParaRPr lang="en-US" sz="10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4282" marR="64282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83568" y="1340768"/>
            <a:ext cx="6977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u="sng" dirty="0" smtClean="0"/>
              <a:t>Table 1</a:t>
            </a:r>
            <a:r>
              <a:rPr lang="en-US" sz="1600" dirty="0" smtClean="0"/>
              <a:t>: Featured projects  developed by </a:t>
            </a:r>
            <a:r>
              <a:rPr lang="en-US" sz="1600" dirty="0" err="1" smtClean="0"/>
              <a:t>Grupo</a:t>
            </a:r>
            <a:r>
              <a:rPr lang="en-US" sz="1600" dirty="0" smtClean="0"/>
              <a:t> </a:t>
            </a:r>
            <a:r>
              <a:rPr lang="en-US" sz="1600" dirty="0" err="1" smtClean="0"/>
              <a:t>Regam</a:t>
            </a:r>
            <a:r>
              <a:rPr lang="en-US" sz="1600" dirty="0" smtClean="0"/>
              <a:t> in Cordoba city 2004-2014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2858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decade of falling poverty and inequality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30659"/>
            <a:ext cx="6840760" cy="350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decade of falling poverty and inequality</a:t>
            </a:r>
            <a:endParaRPr lang="en-US" dirty="0"/>
          </a:p>
        </p:txBody>
      </p:sp>
      <p:pic>
        <p:nvPicPr>
          <p:cNvPr id="12" name="Picture 11" descr="http://cdn.static-economist.com/sites/default/files/imagecache/290-width/images/print-edition/20121110_AMC396_0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4" y="2005012"/>
            <a:ext cx="3397349" cy="3512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156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decade of falling poverty and inequality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61" y="1052736"/>
            <a:ext cx="6899851" cy="513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06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esidential real estate macro trends in Argentina</a:t>
            </a:r>
            <a:endParaRPr lang="en-US" dirty="0"/>
          </a:p>
        </p:txBody>
      </p:sp>
      <p:pic>
        <p:nvPicPr>
          <p:cNvPr id="2050" name="Picture 2" descr="http://upload.wikimedia.org/wikipedia/commons/thumb/d/d7/Argentina_location_map.svg/640px-Argentina_location_map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08" y="1221223"/>
            <a:ext cx="2567062" cy="436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619672" y="2406080"/>
            <a:ext cx="680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Cordoba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3419872" y="1196752"/>
            <a:ext cx="4896544" cy="439248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Population 40,117,096</a:t>
            </a:r>
            <a:r>
              <a:rPr lang="en-US" sz="14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12M households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47% are middle class households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Biggest housing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deficits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are in 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Buenos Aires, Córdoba, San Juan, Santa Fe and Corrientes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2704" y="5805264"/>
            <a:ext cx="850273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1-Census 2010</a:t>
            </a:r>
          </a:p>
          <a:p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2-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Includes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homes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irrecoverable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condition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overcrowding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multiple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nucleus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renters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renters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adjusted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to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account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potential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buyers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only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3-IERAL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Fundacion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05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Mediterranea</a:t>
            </a:r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Monitor Fiscal Nº 19: Problemas habitacionales e inversión en viviendas sociales en Argentina, </a:t>
            </a:r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2013</a:t>
            </a:r>
            <a:endParaRPr lang="es-ES" sz="105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90936" y="2924944"/>
            <a:ext cx="68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Buenos Aires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79712" y="2190056"/>
            <a:ext cx="680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Santa Fe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78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36512" y="63361"/>
            <a:ext cx="9144966" cy="6352083"/>
            <a:chOff x="-73024" y="29245"/>
            <a:chExt cx="9144966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-73024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73024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Regam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6415444"/>
            <a:ext cx="3167855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AR"/>
            </a:defPPr>
            <a:lvl1pPr>
              <a:defRPr sz="1050" i="1"/>
            </a:lvl1pPr>
          </a:lstStyle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1-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Diario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Clarin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; Ranking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Empresas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Constructoras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2013 </a:t>
            </a:r>
          </a:p>
        </p:txBody>
      </p:sp>
      <p:pic>
        <p:nvPicPr>
          <p:cNvPr id="1028" name="Picture 4" descr="http://www.regam.com.ar/images/logo-cabecera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871" y="2934031"/>
            <a:ext cx="1039987" cy="17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46374" y="3358733"/>
            <a:ext cx="3138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Founded 1992</a:t>
            </a:r>
          </a:p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irst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100% argentine owned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hotel chain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Operates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21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hotels in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18 cities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624" y="3349177"/>
            <a:ext cx="2880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Founded 1967</a:t>
            </a:r>
          </a:p>
          <a:p>
            <a:pPr algn="ct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Construction arm, over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1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1M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sq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built</a:t>
            </a:r>
          </a:p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Ranked #13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top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construction companies </a:t>
            </a:r>
            <a:r>
              <a:rPr lang="en-US" sz="12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1</a:t>
            </a:r>
            <a:endParaRPr lang="en-US" sz="1200" baseline="30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51756" y="4797152"/>
            <a:ext cx="28803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Real Estate Development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183882" y="4797152"/>
            <a:ext cx="28083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Real Estate Development Financing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8106" y="1196752"/>
            <a:ext cx="75922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Established in Cordoba in 1967,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Grupo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Regam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is a diversified holding company operating in construction, real estate development and hospitality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1979712" y="5301208"/>
            <a:ext cx="979071" cy="323831"/>
            <a:chOff x="3877" y="2949"/>
            <a:chExt cx="2639" cy="1468"/>
          </a:xfrm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921" y="3668"/>
              <a:ext cx="185" cy="31"/>
            </a:xfrm>
            <a:custGeom>
              <a:avLst/>
              <a:gdLst/>
              <a:ahLst/>
              <a:cxnLst>
                <a:cxn ang="0">
                  <a:pos x="183" y="31"/>
                </a:cxn>
                <a:cxn ang="0">
                  <a:pos x="185" y="12"/>
                </a:cxn>
                <a:cxn ang="0">
                  <a:pos x="160" y="10"/>
                </a:cxn>
                <a:cxn ang="0">
                  <a:pos x="137" y="6"/>
                </a:cxn>
                <a:cxn ang="0">
                  <a:pos x="112" y="4"/>
                </a:cxn>
                <a:cxn ang="0">
                  <a:pos x="89" y="4"/>
                </a:cxn>
                <a:cxn ang="0">
                  <a:pos x="66" y="2"/>
                </a:cxn>
                <a:cxn ang="0">
                  <a:pos x="44" y="2"/>
                </a:cxn>
                <a:cxn ang="0">
                  <a:pos x="21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23" y="21"/>
                </a:cxn>
                <a:cxn ang="0">
                  <a:pos x="44" y="21"/>
                </a:cxn>
                <a:cxn ang="0">
                  <a:pos x="66" y="21"/>
                </a:cxn>
                <a:cxn ang="0">
                  <a:pos x="89" y="23"/>
                </a:cxn>
                <a:cxn ang="0">
                  <a:pos x="112" y="25"/>
                </a:cxn>
                <a:cxn ang="0">
                  <a:pos x="135" y="27"/>
                </a:cxn>
                <a:cxn ang="0">
                  <a:pos x="158" y="29"/>
                </a:cxn>
                <a:cxn ang="0">
                  <a:pos x="183" y="31"/>
                </a:cxn>
              </a:cxnLst>
              <a:rect l="0" t="0" r="r" b="b"/>
              <a:pathLst>
                <a:path w="185" h="31">
                  <a:moveTo>
                    <a:pt x="183" y="31"/>
                  </a:moveTo>
                  <a:lnTo>
                    <a:pt x="185" y="12"/>
                  </a:lnTo>
                  <a:lnTo>
                    <a:pt x="160" y="10"/>
                  </a:lnTo>
                  <a:lnTo>
                    <a:pt x="137" y="6"/>
                  </a:lnTo>
                  <a:lnTo>
                    <a:pt x="112" y="4"/>
                  </a:lnTo>
                  <a:lnTo>
                    <a:pt x="89" y="4"/>
                  </a:lnTo>
                  <a:lnTo>
                    <a:pt x="66" y="2"/>
                  </a:lnTo>
                  <a:lnTo>
                    <a:pt x="44" y="2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23" y="21"/>
                  </a:lnTo>
                  <a:lnTo>
                    <a:pt x="44" y="21"/>
                  </a:lnTo>
                  <a:lnTo>
                    <a:pt x="66" y="21"/>
                  </a:lnTo>
                  <a:lnTo>
                    <a:pt x="89" y="23"/>
                  </a:lnTo>
                  <a:lnTo>
                    <a:pt x="112" y="25"/>
                  </a:lnTo>
                  <a:lnTo>
                    <a:pt x="135" y="27"/>
                  </a:lnTo>
                  <a:lnTo>
                    <a:pt x="158" y="29"/>
                  </a:lnTo>
                  <a:lnTo>
                    <a:pt x="183" y="31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286" y="3691"/>
              <a:ext cx="399" cy="184"/>
            </a:xfrm>
            <a:custGeom>
              <a:avLst/>
              <a:gdLst/>
              <a:ahLst/>
              <a:cxnLst>
                <a:cxn ang="0">
                  <a:pos x="397" y="0"/>
                </a:cxn>
                <a:cxn ang="0">
                  <a:pos x="382" y="4"/>
                </a:cxn>
                <a:cxn ang="0">
                  <a:pos x="365" y="8"/>
                </a:cxn>
                <a:cxn ang="0">
                  <a:pos x="349" y="12"/>
                </a:cxn>
                <a:cxn ang="0">
                  <a:pos x="332" y="16"/>
                </a:cxn>
                <a:cxn ang="0">
                  <a:pos x="317" y="19"/>
                </a:cxn>
                <a:cxn ang="0">
                  <a:pos x="301" y="23"/>
                </a:cxn>
                <a:cxn ang="0">
                  <a:pos x="286" y="29"/>
                </a:cxn>
                <a:cxn ang="0">
                  <a:pos x="272" y="33"/>
                </a:cxn>
                <a:cxn ang="0">
                  <a:pos x="269" y="35"/>
                </a:cxn>
                <a:cxn ang="0">
                  <a:pos x="265" y="37"/>
                </a:cxn>
                <a:cxn ang="0">
                  <a:pos x="261" y="37"/>
                </a:cxn>
                <a:cxn ang="0">
                  <a:pos x="257" y="39"/>
                </a:cxn>
                <a:cxn ang="0">
                  <a:pos x="253" y="41"/>
                </a:cxn>
                <a:cxn ang="0">
                  <a:pos x="249" y="41"/>
                </a:cxn>
                <a:cxn ang="0">
                  <a:pos x="246" y="42"/>
                </a:cxn>
                <a:cxn ang="0">
                  <a:pos x="242" y="44"/>
                </a:cxn>
                <a:cxn ang="0">
                  <a:pos x="209" y="58"/>
                </a:cxn>
                <a:cxn ang="0">
                  <a:pos x="176" y="71"/>
                </a:cxn>
                <a:cxn ang="0">
                  <a:pos x="144" y="87"/>
                </a:cxn>
                <a:cxn ang="0">
                  <a:pos x="113" y="102"/>
                </a:cxn>
                <a:cxn ang="0">
                  <a:pos x="84" y="117"/>
                </a:cxn>
                <a:cxn ang="0">
                  <a:pos x="56" y="133"/>
                </a:cxn>
                <a:cxn ang="0">
                  <a:pos x="27" y="150"/>
                </a:cxn>
                <a:cxn ang="0">
                  <a:pos x="0" y="167"/>
                </a:cxn>
                <a:cxn ang="0">
                  <a:pos x="9" y="184"/>
                </a:cxn>
                <a:cxn ang="0">
                  <a:pos x="32" y="169"/>
                </a:cxn>
                <a:cxn ang="0">
                  <a:pos x="57" y="154"/>
                </a:cxn>
                <a:cxn ang="0">
                  <a:pos x="84" y="140"/>
                </a:cxn>
                <a:cxn ang="0">
                  <a:pos x="109" y="125"/>
                </a:cxn>
                <a:cxn ang="0">
                  <a:pos x="136" y="112"/>
                </a:cxn>
                <a:cxn ang="0">
                  <a:pos x="163" y="98"/>
                </a:cxn>
                <a:cxn ang="0">
                  <a:pos x="192" y="85"/>
                </a:cxn>
                <a:cxn ang="0">
                  <a:pos x="221" y="73"/>
                </a:cxn>
                <a:cxn ang="0">
                  <a:pos x="226" y="71"/>
                </a:cxn>
                <a:cxn ang="0">
                  <a:pos x="230" y="69"/>
                </a:cxn>
                <a:cxn ang="0">
                  <a:pos x="234" y="67"/>
                </a:cxn>
                <a:cxn ang="0">
                  <a:pos x="238" y="65"/>
                </a:cxn>
                <a:cxn ang="0">
                  <a:pos x="242" y="64"/>
                </a:cxn>
                <a:cxn ang="0">
                  <a:pos x="246" y="64"/>
                </a:cxn>
                <a:cxn ang="0">
                  <a:pos x="251" y="62"/>
                </a:cxn>
                <a:cxn ang="0">
                  <a:pos x="255" y="60"/>
                </a:cxn>
                <a:cxn ang="0">
                  <a:pos x="271" y="54"/>
                </a:cxn>
                <a:cxn ang="0">
                  <a:pos x="288" y="48"/>
                </a:cxn>
                <a:cxn ang="0">
                  <a:pos x="305" y="42"/>
                </a:cxn>
                <a:cxn ang="0">
                  <a:pos x="324" y="37"/>
                </a:cxn>
                <a:cxn ang="0">
                  <a:pos x="342" y="33"/>
                </a:cxn>
                <a:cxn ang="0">
                  <a:pos x="361" y="27"/>
                </a:cxn>
                <a:cxn ang="0">
                  <a:pos x="380" y="23"/>
                </a:cxn>
                <a:cxn ang="0">
                  <a:pos x="399" y="19"/>
                </a:cxn>
                <a:cxn ang="0">
                  <a:pos x="397" y="0"/>
                </a:cxn>
              </a:cxnLst>
              <a:rect l="0" t="0" r="r" b="b"/>
              <a:pathLst>
                <a:path w="399" h="184">
                  <a:moveTo>
                    <a:pt x="397" y="0"/>
                  </a:moveTo>
                  <a:lnTo>
                    <a:pt x="382" y="4"/>
                  </a:lnTo>
                  <a:lnTo>
                    <a:pt x="365" y="8"/>
                  </a:lnTo>
                  <a:lnTo>
                    <a:pt x="349" y="12"/>
                  </a:lnTo>
                  <a:lnTo>
                    <a:pt x="332" y="16"/>
                  </a:lnTo>
                  <a:lnTo>
                    <a:pt x="317" y="19"/>
                  </a:lnTo>
                  <a:lnTo>
                    <a:pt x="301" y="23"/>
                  </a:lnTo>
                  <a:lnTo>
                    <a:pt x="286" y="29"/>
                  </a:lnTo>
                  <a:lnTo>
                    <a:pt x="272" y="33"/>
                  </a:lnTo>
                  <a:lnTo>
                    <a:pt x="269" y="35"/>
                  </a:lnTo>
                  <a:lnTo>
                    <a:pt x="265" y="37"/>
                  </a:lnTo>
                  <a:lnTo>
                    <a:pt x="261" y="37"/>
                  </a:lnTo>
                  <a:lnTo>
                    <a:pt x="257" y="39"/>
                  </a:lnTo>
                  <a:lnTo>
                    <a:pt x="253" y="41"/>
                  </a:lnTo>
                  <a:lnTo>
                    <a:pt x="249" y="41"/>
                  </a:lnTo>
                  <a:lnTo>
                    <a:pt x="246" y="42"/>
                  </a:lnTo>
                  <a:lnTo>
                    <a:pt x="242" y="44"/>
                  </a:lnTo>
                  <a:lnTo>
                    <a:pt x="209" y="58"/>
                  </a:lnTo>
                  <a:lnTo>
                    <a:pt x="176" y="71"/>
                  </a:lnTo>
                  <a:lnTo>
                    <a:pt x="144" y="87"/>
                  </a:lnTo>
                  <a:lnTo>
                    <a:pt x="113" y="102"/>
                  </a:lnTo>
                  <a:lnTo>
                    <a:pt x="84" y="117"/>
                  </a:lnTo>
                  <a:lnTo>
                    <a:pt x="56" y="133"/>
                  </a:lnTo>
                  <a:lnTo>
                    <a:pt x="27" y="150"/>
                  </a:lnTo>
                  <a:lnTo>
                    <a:pt x="0" y="167"/>
                  </a:lnTo>
                  <a:lnTo>
                    <a:pt x="9" y="184"/>
                  </a:lnTo>
                  <a:lnTo>
                    <a:pt x="32" y="169"/>
                  </a:lnTo>
                  <a:lnTo>
                    <a:pt x="57" y="154"/>
                  </a:lnTo>
                  <a:lnTo>
                    <a:pt x="84" y="140"/>
                  </a:lnTo>
                  <a:lnTo>
                    <a:pt x="109" y="125"/>
                  </a:lnTo>
                  <a:lnTo>
                    <a:pt x="136" y="112"/>
                  </a:lnTo>
                  <a:lnTo>
                    <a:pt x="163" y="98"/>
                  </a:lnTo>
                  <a:lnTo>
                    <a:pt x="192" y="85"/>
                  </a:lnTo>
                  <a:lnTo>
                    <a:pt x="221" y="73"/>
                  </a:lnTo>
                  <a:lnTo>
                    <a:pt x="226" y="71"/>
                  </a:lnTo>
                  <a:lnTo>
                    <a:pt x="230" y="69"/>
                  </a:lnTo>
                  <a:lnTo>
                    <a:pt x="234" y="67"/>
                  </a:lnTo>
                  <a:lnTo>
                    <a:pt x="238" y="65"/>
                  </a:lnTo>
                  <a:lnTo>
                    <a:pt x="242" y="64"/>
                  </a:lnTo>
                  <a:lnTo>
                    <a:pt x="246" y="64"/>
                  </a:lnTo>
                  <a:lnTo>
                    <a:pt x="251" y="62"/>
                  </a:lnTo>
                  <a:lnTo>
                    <a:pt x="255" y="60"/>
                  </a:lnTo>
                  <a:lnTo>
                    <a:pt x="271" y="54"/>
                  </a:lnTo>
                  <a:lnTo>
                    <a:pt x="288" y="48"/>
                  </a:lnTo>
                  <a:lnTo>
                    <a:pt x="305" y="42"/>
                  </a:lnTo>
                  <a:lnTo>
                    <a:pt x="324" y="37"/>
                  </a:lnTo>
                  <a:lnTo>
                    <a:pt x="342" y="33"/>
                  </a:lnTo>
                  <a:lnTo>
                    <a:pt x="361" y="27"/>
                  </a:lnTo>
                  <a:lnTo>
                    <a:pt x="380" y="23"/>
                  </a:lnTo>
                  <a:lnTo>
                    <a:pt x="399" y="19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543" y="3269"/>
              <a:ext cx="104" cy="313"/>
            </a:xfrm>
            <a:custGeom>
              <a:avLst/>
              <a:gdLst/>
              <a:ahLst/>
              <a:cxnLst>
                <a:cxn ang="0">
                  <a:pos x="94" y="261"/>
                </a:cxn>
                <a:cxn ang="0">
                  <a:pos x="100" y="225"/>
                </a:cxn>
                <a:cxn ang="0">
                  <a:pos x="104" y="190"/>
                </a:cxn>
                <a:cxn ang="0">
                  <a:pos x="104" y="157"/>
                </a:cxn>
                <a:cxn ang="0">
                  <a:pos x="102" y="127"/>
                </a:cxn>
                <a:cxn ang="0">
                  <a:pos x="96" y="98"/>
                </a:cxn>
                <a:cxn ang="0">
                  <a:pos x="88" y="73"/>
                </a:cxn>
                <a:cxn ang="0">
                  <a:pos x="85" y="61"/>
                </a:cxn>
                <a:cxn ang="0">
                  <a:pos x="79" y="52"/>
                </a:cxn>
                <a:cxn ang="0">
                  <a:pos x="71" y="40"/>
                </a:cxn>
                <a:cxn ang="0">
                  <a:pos x="65" y="33"/>
                </a:cxn>
                <a:cxn ang="0">
                  <a:pos x="60" y="27"/>
                </a:cxn>
                <a:cxn ang="0">
                  <a:pos x="54" y="21"/>
                </a:cxn>
                <a:cxn ang="0">
                  <a:pos x="48" y="17"/>
                </a:cxn>
                <a:cxn ang="0">
                  <a:pos x="42" y="13"/>
                </a:cxn>
                <a:cxn ang="0">
                  <a:pos x="35" y="10"/>
                </a:cxn>
                <a:cxn ang="0">
                  <a:pos x="27" y="6"/>
                </a:cxn>
                <a:cxn ang="0">
                  <a:pos x="17" y="4"/>
                </a:cxn>
                <a:cxn ang="0">
                  <a:pos x="8" y="0"/>
                </a:cxn>
                <a:cxn ang="0">
                  <a:pos x="0" y="17"/>
                </a:cxn>
                <a:cxn ang="0">
                  <a:pos x="8" y="19"/>
                </a:cxn>
                <a:cxn ang="0">
                  <a:pos x="15" y="23"/>
                </a:cxn>
                <a:cxn ang="0">
                  <a:pos x="23" y="25"/>
                </a:cxn>
                <a:cxn ang="0">
                  <a:pos x="29" y="29"/>
                </a:cxn>
                <a:cxn ang="0">
                  <a:pos x="37" y="33"/>
                </a:cxn>
                <a:cxn ang="0">
                  <a:pos x="40" y="37"/>
                </a:cxn>
                <a:cxn ang="0">
                  <a:pos x="46" y="40"/>
                </a:cxn>
                <a:cxn ang="0">
                  <a:pos x="50" y="44"/>
                </a:cxn>
                <a:cxn ang="0">
                  <a:pos x="56" y="52"/>
                </a:cxn>
                <a:cxn ang="0">
                  <a:pos x="62" y="61"/>
                </a:cxn>
                <a:cxn ang="0">
                  <a:pos x="67" y="71"/>
                </a:cxn>
                <a:cxn ang="0">
                  <a:pos x="71" y="83"/>
                </a:cxn>
                <a:cxn ang="0">
                  <a:pos x="79" y="106"/>
                </a:cxn>
                <a:cxn ang="0">
                  <a:pos x="83" y="132"/>
                </a:cxn>
                <a:cxn ang="0">
                  <a:pos x="87" y="159"/>
                </a:cxn>
                <a:cxn ang="0">
                  <a:pos x="85" y="192"/>
                </a:cxn>
                <a:cxn ang="0">
                  <a:pos x="83" y="223"/>
                </a:cxn>
                <a:cxn ang="0">
                  <a:pos x="75" y="257"/>
                </a:cxn>
                <a:cxn ang="0">
                  <a:pos x="75" y="263"/>
                </a:cxn>
                <a:cxn ang="0">
                  <a:pos x="73" y="269"/>
                </a:cxn>
                <a:cxn ang="0">
                  <a:pos x="71" y="276"/>
                </a:cxn>
                <a:cxn ang="0">
                  <a:pos x="69" y="282"/>
                </a:cxn>
                <a:cxn ang="0">
                  <a:pos x="69" y="288"/>
                </a:cxn>
                <a:cxn ang="0">
                  <a:pos x="67" y="296"/>
                </a:cxn>
                <a:cxn ang="0">
                  <a:pos x="65" y="301"/>
                </a:cxn>
                <a:cxn ang="0">
                  <a:pos x="63" y="307"/>
                </a:cxn>
                <a:cxn ang="0">
                  <a:pos x="81" y="313"/>
                </a:cxn>
                <a:cxn ang="0">
                  <a:pos x="83" y="307"/>
                </a:cxn>
                <a:cxn ang="0">
                  <a:pos x="85" y="299"/>
                </a:cxn>
                <a:cxn ang="0">
                  <a:pos x="87" y="294"/>
                </a:cxn>
                <a:cxn ang="0">
                  <a:pos x="88" y="286"/>
                </a:cxn>
                <a:cxn ang="0">
                  <a:pos x="90" y="280"/>
                </a:cxn>
                <a:cxn ang="0">
                  <a:pos x="92" y="274"/>
                </a:cxn>
                <a:cxn ang="0">
                  <a:pos x="94" y="267"/>
                </a:cxn>
                <a:cxn ang="0">
                  <a:pos x="94" y="261"/>
                </a:cxn>
              </a:cxnLst>
              <a:rect l="0" t="0" r="r" b="b"/>
              <a:pathLst>
                <a:path w="104" h="313">
                  <a:moveTo>
                    <a:pt x="94" y="261"/>
                  </a:moveTo>
                  <a:lnTo>
                    <a:pt x="100" y="225"/>
                  </a:lnTo>
                  <a:lnTo>
                    <a:pt x="104" y="190"/>
                  </a:lnTo>
                  <a:lnTo>
                    <a:pt x="104" y="157"/>
                  </a:lnTo>
                  <a:lnTo>
                    <a:pt x="102" y="127"/>
                  </a:lnTo>
                  <a:lnTo>
                    <a:pt x="96" y="98"/>
                  </a:lnTo>
                  <a:lnTo>
                    <a:pt x="88" y="73"/>
                  </a:lnTo>
                  <a:lnTo>
                    <a:pt x="85" y="61"/>
                  </a:lnTo>
                  <a:lnTo>
                    <a:pt x="79" y="52"/>
                  </a:lnTo>
                  <a:lnTo>
                    <a:pt x="71" y="40"/>
                  </a:lnTo>
                  <a:lnTo>
                    <a:pt x="65" y="33"/>
                  </a:lnTo>
                  <a:lnTo>
                    <a:pt x="60" y="27"/>
                  </a:lnTo>
                  <a:lnTo>
                    <a:pt x="54" y="21"/>
                  </a:lnTo>
                  <a:lnTo>
                    <a:pt x="48" y="17"/>
                  </a:lnTo>
                  <a:lnTo>
                    <a:pt x="42" y="13"/>
                  </a:lnTo>
                  <a:lnTo>
                    <a:pt x="35" y="10"/>
                  </a:lnTo>
                  <a:lnTo>
                    <a:pt x="27" y="6"/>
                  </a:lnTo>
                  <a:lnTo>
                    <a:pt x="17" y="4"/>
                  </a:lnTo>
                  <a:lnTo>
                    <a:pt x="8" y="0"/>
                  </a:lnTo>
                  <a:lnTo>
                    <a:pt x="0" y="17"/>
                  </a:lnTo>
                  <a:lnTo>
                    <a:pt x="8" y="19"/>
                  </a:lnTo>
                  <a:lnTo>
                    <a:pt x="15" y="23"/>
                  </a:lnTo>
                  <a:lnTo>
                    <a:pt x="23" y="25"/>
                  </a:lnTo>
                  <a:lnTo>
                    <a:pt x="29" y="29"/>
                  </a:lnTo>
                  <a:lnTo>
                    <a:pt x="37" y="33"/>
                  </a:lnTo>
                  <a:lnTo>
                    <a:pt x="40" y="37"/>
                  </a:lnTo>
                  <a:lnTo>
                    <a:pt x="46" y="40"/>
                  </a:lnTo>
                  <a:lnTo>
                    <a:pt x="50" y="44"/>
                  </a:lnTo>
                  <a:lnTo>
                    <a:pt x="56" y="52"/>
                  </a:lnTo>
                  <a:lnTo>
                    <a:pt x="62" y="61"/>
                  </a:lnTo>
                  <a:lnTo>
                    <a:pt x="67" y="71"/>
                  </a:lnTo>
                  <a:lnTo>
                    <a:pt x="71" y="83"/>
                  </a:lnTo>
                  <a:lnTo>
                    <a:pt x="79" y="106"/>
                  </a:lnTo>
                  <a:lnTo>
                    <a:pt x="83" y="132"/>
                  </a:lnTo>
                  <a:lnTo>
                    <a:pt x="87" y="159"/>
                  </a:lnTo>
                  <a:lnTo>
                    <a:pt x="85" y="192"/>
                  </a:lnTo>
                  <a:lnTo>
                    <a:pt x="83" y="223"/>
                  </a:lnTo>
                  <a:lnTo>
                    <a:pt x="75" y="257"/>
                  </a:lnTo>
                  <a:lnTo>
                    <a:pt x="75" y="263"/>
                  </a:lnTo>
                  <a:lnTo>
                    <a:pt x="73" y="269"/>
                  </a:lnTo>
                  <a:lnTo>
                    <a:pt x="71" y="276"/>
                  </a:lnTo>
                  <a:lnTo>
                    <a:pt x="69" y="282"/>
                  </a:lnTo>
                  <a:lnTo>
                    <a:pt x="69" y="288"/>
                  </a:lnTo>
                  <a:lnTo>
                    <a:pt x="67" y="296"/>
                  </a:lnTo>
                  <a:lnTo>
                    <a:pt x="65" y="301"/>
                  </a:lnTo>
                  <a:lnTo>
                    <a:pt x="63" y="307"/>
                  </a:lnTo>
                  <a:lnTo>
                    <a:pt x="81" y="313"/>
                  </a:lnTo>
                  <a:lnTo>
                    <a:pt x="83" y="307"/>
                  </a:lnTo>
                  <a:lnTo>
                    <a:pt x="85" y="299"/>
                  </a:lnTo>
                  <a:lnTo>
                    <a:pt x="87" y="294"/>
                  </a:lnTo>
                  <a:lnTo>
                    <a:pt x="88" y="286"/>
                  </a:lnTo>
                  <a:lnTo>
                    <a:pt x="90" y="280"/>
                  </a:lnTo>
                  <a:lnTo>
                    <a:pt x="92" y="274"/>
                  </a:lnTo>
                  <a:lnTo>
                    <a:pt x="94" y="267"/>
                  </a:lnTo>
                  <a:lnTo>
                    <a:pt x="94" y="261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858" y="3332"/>
              <a:ext cx="318" cy="302"/>
            </a:xfrm>
            <a:custGeom>
              <a:avLst/>
              <a:gdLst/>
              <a:ahLst/>
              <a:cxnLst>
                <a:cxn ang="0">
                  <a:pos x="194" y="77"/>
                </a:cxn>
                <a:cxn ang="0">
                  <a:pos x="165" y="102"/>
                </a:cxn>
                <a:cxn ang="0">
                  <a:pos x="138" y="127"/>
                </a:cxn>
                <a:cxn ang="0">
                  <a:pos x="111" y="152"/>
                </a:cxn>
                <a:cxn ang="0">
                  <a:pos x="86" y="179"/>
                </a:cxn>
                <a:cxn ang="0">
                  <a:pos x="61" y="206"/>
                </a:cxn>
                <a:cxn ang="0">
                  <a:pos x="40" y="235"/>
                </a:cxn>
                <a:cxn ang="0">
                  <a:pos x="19" y="261"/>
                </a:cxn>
                <a:cxn ang="0">
                  <a:pos x="0" y="288"/>
                </a:cxn>
                <a:cxn ang="0">
                  <a:pos x="15" y="302"/>
                </a:cxn>
                <a:cxn ang="0">
                  <a:pos x="32" y="275"/>
                </a:cxn>
                <a:cxn ang="0">
                  <a:pos x="52" y="248"/>
                </a:cxn>
                <a:cxn ang="0">
                  <a:pos x="75" y="221"/>
                </a:cxn>
                <a:cxn ang="0">
                  <a:pos x="98" y="194"/>
                </a:cxn>
                <a:cxn ang="0">
                  <a:pos x="123" y="169"/>
                </a:cxn>
                <a:cxn ang="0">
                  <a:pos x="148" y="142"/>
                </a:cxn>
                <a:cxn ang="0">
                  <a:pos x="176" y="117"/>
                </a:cxn>
                <a:cxn ang="0">
                  <a:pos x="207" y="93"/>
                </a:cxn>
                <a:cxn ang="0">
                  <a:pos x="219" y="81"/>
                </a:cxn>
                <a:cxn ang="0">
                  <a:pos x="232" y="71"/>
                </a:cxn>
                <a:cxn ang="0">
                  <a:pos x="245" y="62"/>
                </a:cxn>
                <a:cxn ang="0">
                  <a:pos x="261" y="54"/>
                </a:cxn>
                <a:cxn ang="0">
                  <a:pos x="274" y="45"/>
                </a:cxn>
                <a:cxn ang="0">
                  <a:pos x="290" y="37"/>
                </a:cxn>
                <a:cxn ang="0">
                  <a:pos x="303" y="29"/>
                </a:cxn>
                <a:cxn ang="0">
                  <a:pos x="318" y="21"/>
                </a:cxn>
                <a:cxn ang="0">
                  <a:pos x="318" y="0"/>
                </a:cxn>
                <a:cxn ang="0">
                  <a:pos x="301" y="8"/>
                </a:cxn>
                <a:cxn ang="0">
                  <a:pos x="284" y="18"/>
                </a:cxn>
                <a:cxn ang="0">
                  <a:pos x="269" y="27"/>
                </a:cxn>
                <a:cxn ang="0">
                  <a:pos x="253" y="37"/>
                </a:cxn>
                <a:cxn ang="0">
                  <a:pos x="238" y="46"/>
                </a:cxn>
                <a:cxn ang="0">
                  <a:pos x="222" y="56"/>
                </a:cxn>
                <a:cxn ang="0">
                  <a:pos x="209" y="66"/>
                </a:cxn>
                <a:cxn ang="0">
                  <a:pos x="194" y="77"/>
                </a:cxn>
              </a:cxnLst>
              <a:rect l="0" t="0" r="r" b="b"/>
              <a:pathLst>
                <a:path w="318" h="302">
                  <a:moveTo>
                    <a:pt x="194" y="77"/>
                  </a:moveTo>
                  <a:lnTo>
                    <a:pt x="165" y="102"/>
                  </a:lnTo>
                  <a:lnTo>
                    <a:pt x="138" y="127"/>
                  </a:lnTo>
                  <a:lnTo>
                    <a:pt x="111" y="152"/>
                  </a:lnTo>
                  <a:lnTo>
                    <a:pt x="86" y="179"/>
                  </a:lnTo>
                  <a:lnTo>
                    <a:pt x="61" y="206"/>
                  </a:lnTo>
                  <a:lnTo>
                    <a:pt x="40" y="235"/>
                  </a:lnTo>
                  <a:lnTo>
                    <a:pt x="19" y="261"/>
                  </a:lnTo>
                  <a:lnTo>
                    <a:pt x="0" y="288"/>
                  </a:lnTo>
                  <a:lnTo>
                    <a:pt x="15" y="302"/>
                  </a:lnTo>
                  <a:lnTo>
                    <a:pt x="32" y="275"/>
                  </a:lnTo>
                  <a:lnTo>
                    <a:pt x="52" y="248"/>
                  </a:lnTo>
                  <a:lnTo>
                    <a:pt x="75" y="221"/>
                  </a:lnTo>
                  <a:lnTo>
                    <a:pt x="98" y="194"/>
                  </a:lnTo>
                  <a:lnTo>
                    <a:pt x="123" y="169"/>
                  </a:lnTo>
                  <a:lnTo>
                    <a:pt x="148" y="142"/>
                  </a:lnTo>
                  <a:lnTo>
                    <a:pt x="176" y="117"/>
                  </a:lnTo>
                  <a:lnTo>
                    <a:pt x="207" y="93"/>
                  </a:lnTo>
                  <a:lnTo>
                    <a:pt x="219" y="81"/>
                  </a:lnTo>
                  <a:lnTo>
                    <a:pt x="232" y="71"/>
                  </a:lnTo>
                  <a:lnTo>
                    <a:pt x="245" y="62"/>
                  </a:lnTo>
                  <a:lnTo>
                    <a:pt x="261" y="54"/>
                  </a:lnTo>
                  <a:lnTo>
                    <a:pt x="274" y="45"/>
                  </a:lnTo>
                  <a:lnTo>
                    <a:pt x="290" y="37"/>
                  </a:lnTo>
                  <a:lnTo>
                    <a:pt x="303" y="29"/>
                  </a:lnTo>
                  <a:lnTo>
                    <a:pt x="318" y="21"/>
                  </a:lnTo>
                  <a:lnTo>
                    <a:pt x="318" y="0"/>
                  </a:lnTo>
                  <a:lnTo>
                    <a:pt x="301" y="8"/>
                  </a:lnTo>
                  <a:lnTo>
                    <a:pt x="284" y="18"/>
                  </a:lnTo>
                  <a:lnTo>
                    <a:pt x="269" y="27"/>
                  </a:lnTo>
                  <a:lnTo>
                    <a:pt x="253" y="37"/>
                  </a:lnTo>
                  <a:lnTo>
                    <a:pt x="238" y="46"/>
                  </a:lnTo>
                  <a:lnTo>
                    <a:pt x="222" y="56"/>
                  </a:lnTo>
                  <a:lnTo>
                    <a:pt x="209" y="66"/>
                  </a:lnTo>
                  <a:lnTo>
                    <a:pt x="194" y="77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783" y="3496"/>
              <a:ext cx="275" cy="330"/>
            </a:xfrm>
            <a:custGeom>
              <a:avLst/>
              <a:gdLst/>
              <a:ahLst/>
              <a:cxnLst>
                <a:cxn ang="0">
                  <a:pos x="275" y="330"/>
                </a:cxn>
                <a:cxn ang="0">
                  <a:pos x="165" y="0"/>
                </a:cxn>
                <a:cxn ang="0">
                  <a:pos x="110" y="0"/>
                </a:cxn>
                <a:cxn ang="0">
                  <a:pos x="0" y="330"/>
                </a:cxn>
                <a:cxn ang="0">
                  <a:pos x="58" y="330"/>
                </a:cxn>
                <a:cxn ang="0">
                  <a:pos x="136" y="86"/>
                </a:cxn>
                <a:cxn ang="0">
                  <a:pos x="217" y="330"/>
                </a:cxn>
                <a:cxn ang="0">
                  <a:pos x="275" y="330"/>
                </a:cxn>
              </a:cxnLst>
              <a:rect l="0" t="0" r="r" b="b"/>
              <a:pathLst>
                <a:path w="275" h="330">
                  <a:moveTo>
                    <a:pt x="275" y="330"/>
                  </a:moveTo>
                  <a:lnTo>
                    <a:pt x="165" y="0"/>
                  </a:lnTo>
                  <a:lnTo>
                    <a:pt x="110" y="0"/>
                  </a:lnTo>
                  <a:lnTo>
                    <a:pt x="0" y="330"/>
                  </a:lnTo>
                  <a:lnTo>
                    <a:pt x="58" y="330"/>
                  </a:lnTo>
                  <a:lnTo>
                    <a:pt x="136" y="86"/>
                  </a:lnTo>
                  <a:lnTo>
                    <a:pt x="217" y="330"/>
                  </a:lnTo>
                  <a:lnTo>
                    <a:pt x="275" y="330"/>
                  </a:lnTo>
                  <a:close/>
                </a:path>
              </a:pathLst>
            </a:custGeom>
            <a:solidFill>
              <a:srgbClr val="00415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435" y="3403"/>
              <a:ext cx="196" cy="528"/>
            </a:xfrm>
            <a:custGeom>
              <a:avLst/>
              <a:gdLst/>
              <a:ahLst/>
              <a:cxnLst>
                <a:cxn ang="0">
                  <a:pos x="196" y="54"/>
                </a:cxn>
                <a:cxn ang="0">
                  <a:pos x="196" y="0"/>
                </a:cxn>
                <a:cxn ang="0">
                  <a:pos x="0" y="0"/>
                </a:cxn>
                <a:cxn ang="0">
                  <a:pos x="0" y="528"/>
                </a:cxn>
                <a:cxn ang="0">
                  <a:pos x="56" y="528"/>
                </a:cxn>
                <a:cxn ang="0">
                  <a:pos x="56" y="244"/>
                </a:cxn>
                <a:cxn ang="0">
                  <a:pos x="171" y="244"/>
                </a:cxn>
                <a:cxn ang="0">
                  <a:pos x="171" y="190"/>
                </a:cxn>
                <a:cxn ang="0">
                  <a:pos x="56" y="190"/>
                </a:cxn>
                <a:cxn ang="0">
                  <a:pos x="56" y="54"/>
                </a:cxn>
                <a:cxn ang="0">
                  <a:pos x="196" y="54"/>
                </a:cxn>
              </a:cxnLst>
              <a:rect l="0" t="0" r="r" b="b"/>
              <a:pathLst>
                <a:path w="196" h="528">
                  <a:moveTo>
                    <a:pt x="196" y="54"/>
                  </a:moveTo>
                  <a:lnTo>
                    <a:pt x="196" y="0"/>
                  </a:lnTo>
                  <a:lnTo>
                    <a:pt x="0" y="0"/>
                  </a:lnTo>
                  <a:lnTo>
                    <a:pt x="0" y="528"/>
                  </a:lnTo>
                  <a:lnTo>
                    <a:pt x="56" y="528"/>
                  </a:lnTo>
                  <a:lnTo>
                    <a:pt x="56" y="244"/>
                  </a:lnTo>
                  <a:lnTo>
                    <a:pt x="171" y="244"/>
                  </a:lnTo>
                  <a:lnTo>
                    <a:pt x="171" y="190"/>
                  </a:lnTo>
                  <a:lnTo>
                    <a:pt x="56" y="190"/>
                  </a:lnTo>
                  <a:lnTo>
                    <a:pt x="56" y="54"/>
                  </a:lnTo>
                  <a:lnTo>
                    <a:pt x="196" y="54"/>
                  </a:lnTo>
                  <a:close/>
                </a:path>
              </a:pathLst>
            </a:custGeom>
            <a:solidFill>
              <a:srgbClr val="00415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908" y="3140"/>
              <a:ext cx="401" cy="331"/>
            </a:xfrm>
            <a:custGeom>
              <a:avLst/>
              <a:gdLst/>
              <a:ahLst/>
              <a:cxnLst>
                <a:cxn ang="0">
                  <a:pos x="401" y="331"/>
                </a:cxn>
                <a:cxn ang="0">
                  <a:pos x="293" y="0"/>
                </a:cxn>
                <a:cxn ang="0">
                  <a:pos x="291" y="0"/>
                </a:cxn>
                <a:cxn ang="0">
                  <a:pos x="236" y="0"/>
                </a:cxn>
                <a:cxn ang="0">
                  <a:pos x="144" y="277"/>
                </a:cxn>
                <a:cxn ang="0">
                  <a:pos x="55" y="277"/>
                </a:cxn>
                <a:cxn ang="0">
                  <a:pos x="55" y="2"/>
                </a:cxn>
                <a:cxn ang="0">
                  <a:pos x="0" y="2"/>
                </a:cxn>
                <a:cxn ang="0">
                  <a:pos x="0" y="331"/>
                </a:cxn>
                <a:cxn ang="0">
                  <a:pos x="55" y="331"/>
                </a:cxn>
                <a:cxn ang="0">
                  <a:pos x="169" y="331"/>
                </a:cxn>
                <a:cxn ang="0">
                  <a:pos x="184" y="331"/>
                </a:cxn>
                <a:cxn ang="0">
                  <a:pos x="263" y="89"/>
                </a:cxn>
                <a:cxn ang="0">
                  <a:pos x="343" y="331"/>
                </a:cxn>
                <a:cxn ang="0">
                  <a:pos x="401" y="331"/>
                </a:cxn>
              </a:cxnLst>
              <a:rect l="0" t="0" r="r" b="b"/>
              <a:pathLst>
                <a:path w="401" h="331">
                  <a:moveTo>
                    <a:pt x="401" y="331"/>
                  </a:moveTo>
                  <a:lnTo>
                    <a:pt x="293" y="0"/>
                  </a:lnTo>
                  <a:lnTo>
                    <a:pt x="291" y="0"/>
                  </a:lnTo>
                  <a:lnTo>
                    <a:pt x="236" y="0"/>
                  </a:lnTo>
                  <a:lnTo>
                    <a:pt x="144" y="277"/>
                  </a:lnTo>
                  <a:lnTo>
                    <a:pt x="55" y="277"/>
                  </a:lnTo>
                  <a:lnTo>
                    <a:pt x="55" y="2"/>
                  </a:lnTo>
                  <a:lnTo>
                    <a:pt x="0" y="2"/>
                  </a:lnTo>
                  <a:lnTo>
                    <a:pt x="0" y="331"/>
                  </a:lnTo>
                  <a:lnTo>
                    <a:pt x="55" y="331"/>
                  </a:lnTo>
                  <a:lnTo>
                    <a:pt x="169" y="331"/>
                  </a:lnTo>
                  <a:lnTo>
                    <a:pt x="184" y="331"/>
                  </a:lnTo>
                  <a:lnTo>
                    <a:pt x="263" y="89"/>
                  </a:lnTo>
                  <a:lnTo>
                    <a:pt x="343" y="331"/>
                  </a:lnTo>
                  <a:lnTo>
                    <a:pt x="401" y="331"/>
                  </a:lnTo>
                  <a:close/>
                </a:path>
              </a:pathLst>
            </a:custGeom>
            <a:solidFill>
              <a:srgbClr val="00415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633" y="3496"/>
              <a:ext cx="424" cy="330"/>
            </a:xfrm>
            <a:custGeom>
              <a:avLst/>
              <a:gdLst/>
              <a:ahLst/>
              <a:cxnLst>
                <a:cxn ang="0">
                  <a:pos x="227" y="3"/>
                </a:cxn>
                <a:cxn ang="0">
                  <a:pos x="182" y="21"/>
                </a:cxn>
                <a:cxn ang="0">
                  <a:pos x="144" y="47"/>
                </a:cxn>
                <a:cxn ang="0">
                  <a:pos x="115" y="86"/>
                </a:cxn>
                <a:cxn ang="0">
                  <a:pos x="100" y="132"/>
                </a:cxn>
                <a:cxn ang="0">
                  <a:pos x="96" y="176"/>
                </a:cxn>
                <a:cxn ang="0">
                  <a:pos x="104" y="211"/>
                </a:cxn>
                <a:cxn ang="0">
                  <a:pos x="117" y="243"/>
                </a:cxn>
                <a:cxn ang="0">
                  <a:pos x="186" y="245"/>
                </a:cxn>
                <a:cxn ang="0">
                  <a:pos x="163" y="214"/>
                </a:cxn>
                <a:cxn ang="0">
                  <a:pos x="152" y="178"/>
                </a:cxn>
                <a:cxn ang="0">
                  <a:pos x="154" y="142"/>
                </a:cxn>
                <a:cxn ang="0">
                  <a:pos x="163" y="113"/>
                </a:cxn>
                <a:cxn ang="0">
                  <a:pos x="182" y="86"/>
                </a:cxn>
                <a:cxn ang="0">
                  <a:pos x="207" y="69"/>
                </a:cxn>
                <a:cxn ang="0">
                  <a:pos x="238" y="57"/>
                </a:cxn>
                <a:cxn ang="0">
                  <a:pos x="271" y="55"/>
                </a:cxn>
                <a:cxn ang="0">
                  <a:pos x="303" y="63"/>
                </a:cxn>
                <a:cxn ang="0">
                  <a:pos x="330" y="80"/>
                </a:cxn>
                <a:cxn ang="0">
                  <a:pos x="351" y="103"/>
                </a:cxn>
                <a:cxn ang="0">
                  <a:pos x="365" y="132"/>
                </a:cxn>
                <a:cxn ang="0">
                  <a:pos x="371" y="165"/>
                </a:cxn>
                <a:cxn ang="0">
                  <a:pos x="365" y="197"/>
                </a:cxn>
                <a:cxn ang="0">
                  <a:pos x="351" y="226"/>
                </a:cxn>
                <a:cxn ang="0">
                  <a:pos x="330" y="249"/>
                </a:cxn>
                <a:cxn ang="0">
                  <a:pos x="303" y="266"/>
                </a:cxn>
                <a:cxn ang="0">
                  <a:pos x="271" y="274"/>
                </a:cxn>
                <a:cxn ang="0">
                  <a:pos x="54" y="274"/>
                </a:cxn>
                <a:cxn ang="0">
                  <a:pos x="0" y="330"/>
                </a:cxn>
                <a:cxn ang="0">
                  <a:pos x="255" y="330"/>
                </a:cxn>
                <a:cxn ang="0">
                  <a:pos x="257" y="330"/>
                </a:cxn>
                <a:cxn ang="0">
                  <a:pos x="259" y="330"/>
                </a:cxn>
                <a:cxn ang="0">
                  <a:pos x="277" y="328"/>
                </a:cxn>
                <a:cxn ang="0">
                  <a:pos x="325" y="316"/>
                </a:cxn>
                <a:cxn ang="0">
                  <a:pos x="365" y="291"/>
                </a:cxn>
                <a:cxn ang="0">
                  <a:pos x="398" y="257"/>
                </a:cxn>
                <a:cxn ang="0">
                  <a:pos x="417" y="213"/>
                </a:cxn>
                <a:cxn ang="0">
                  <a:pos x="424" y="165"/>
                </a:cxn>
                <a:cxn ang="0">
                  <a:pos x="417" y="117"/>
                </a:cxn>
                <a:cxn ang="0">
                  <a:pos x="398" y="72"/>
                </a:cxn>
                <a:cxn ang="0">
                  <a:pos x="365" y="38"/>
                </a:cxn>
                <a:cxn ang="0">
                  <a:pos x="325" y="13"/>
                </a:cxn>
                <a:cxn ang="0">
                  <a:pos x="277" y="1"/>
                </a:cxn>
              </a:cxnLst>
              <a:rect l="0" t="0" r="r" b="b"/>
              <a:pathLst>
                <a:path w="424" h="330">
                  <a:moveTo>
                    <a:pt x="259" y="0"/>
                  </a:moveTo>
                  <a:lnTo>
                    <a:pt x="244" y="1"/>
                  </a:lnTo>
                  <a:lnTo>
                    <a:pt x="227" y="3"/>
                  </a:lnTo>
                  <a:lnTo>
                    <a:pt x="211" y="7"/>
                  </a:lnTo>
                  <a:lnTo>
                    <a:pt x="196" y="13"/>
                  </a:lnTo>
                  <a:lnTo>
                    <a:pt x="182" y="21"/>
                  </a:lnTo>
                  <a:lnTo>
                    <a:pt x="169" y="28"/>
                  </a:lnTo>
                  <a:lnTo>
                    <a:pt x="156" y="38"/>
                  </a:lnTo>
                  <a:lnTo>
                    <a:pt x="144" y="47"/>
                  </a:lnTo>
                  <a:lnTo>
                    <a:pt x="134" y="59"/>
                  </a:lnTo>
                  <a:lnTo>
                    <a:pt x="125" y="72"/>
                  </a:lnTo>
                  <a:lnTo>
                    <a:pt x="115" y="86"/>
                  </a:lnTo>
                  <a:lnTo>
                    <a:pt x="110" y="101"/>
                  </a:lnTo>
                  <a:lnTo>
                    <a:pt x="104" y="117"/>
                  </a:lnTo>
                  <a:lnTo>
                    <a:pt x="100" y="132"/>
                  </a:lnTo>
                  <a:lnTo>
                    <a:pt x="96" y="147"/>
                  </a:lnTo>
                  <a:lnTo>
                    <a:pt x="96" y="165"/>
                  </a:lnTo>
                  <a:lnTo>
                    <a:pt x="96" y="176"/>
                  </a:lnTo>
                  <a:lnTo>
                    <a:pt x="98" y="189"/>
                  </a:lnTo>
                  <a:lnTo>
                    <a:pt x="100" y="201"/>
                  </a:lnTo>
                  <a:lnTo>
                    <a:pt x="104" y="211"/>
                  </a:lnTo>
                  <a:lnTo>
                    <a:pt x="108" y="222"/>
                  </a:lnTo>
                  <a:lnTo>
                    <a:pt x="111" y="234"/>
                  </a:lnTo>
                  <a:lnTo>
                    <a:pt x="117" y="243"/>
                  </a:lnTo>
                  <a:lnTo>
                    <a:pt x="123" y="253"/>
                  </a:lnTo>
                  <a:lnTo>
                    <a:pt x="196" y="253"/>
                  </a:lnTo>
                  <a:lnTo>
                    <a:pt x="186" y="245"/>
                  </a:lnTo>
                  <a:lnTo>
                    <a:pt x="177" y="236"/>
                  </a:lnTo>
                  <a:lnTo>
                    <a:pt x="169" y="226"/>
                  </a:lnTo>
                  <a:lnTo>
                    <a:pt x="163" y="214"/>
                  </a:lnTo>
                  <a:lnTo>
                    <a:pt x="158" y="203"/>
                  </a:lnTo>
                  <a:lnTo>
                    <a:pt x="154" y="191"/>
                  </a:lnTo>
                  <a:lnTo>
                    <a:pt x="152" y="178"/>
                  </a:lnTo>
                  <a:lnTo>
                    <a:pt x="150" y="165"/>
                  </a:lnTo>
                  <a:lnTo>
                    <a:pt x="152" y="153"/>
                  </a:lnTo>
                  <a:lnTo>
                    <a:pt x="154" y="142"/>
                  </a:lnTo>
                  <a:lnTo>
                    <a:pt x="156" y="132"/>
                  </a:lnTo>
                  <a:lnTo>
                    <a:pt x="159" y="122"/>
                  </a:lnTo>
                  <a:lnTo>
                    <a:pt x="163" y="113"/>
                  </a:lnTo>
                  <a:lnTo>
                    <a:pt x="169" y="103"/>
                  </a:lnTo>
                  <a:lnTo>
                    <a:pt x="177" y="95"/>
                  </a:lnTo>
                  <a:lnTo>
                    <a:pt x="182" y="86"/>
                  </a:lnTo>
                  <a:lnTo>
                    <a:pt x="190" y="80"/>
                  </a:lnTo>
                  <a:lnTo>
                    <a:pt x="200" y="72"/>
                  </a:lnTo>
                  <a:lnTo>
                    <a:pt x="207" y="69"/>
                  </a:lnTo>
                  <a:lnTo>
                    <a:pt x="217" y="63"/>
                  </a:lnTo>
                  <a:lnTo>
                    <a:pt x="229" y="59"/>
                  </a:lnTo>
                  <a:lnTo>
                    <a:pt x="238" y="57"/>
                  </a:lnTo>
                  <a:lnTo>
                    <a:pt x="250" y="55"/>
                  </a:lnTo>
                  <a:lnTo>
                    <a:pt x="259" y="55"/>
                  </a:lnTo>
                  <a:lnTo>
                    <a:pt x="271" y="55"/>
                  </a:lnTo>
                  <a:lnTo>
                    <a:pt x="282" y="57"/>
                  </a:lnTo>
                  <a:lnTo>
                    <a:pt x="294" y="59"/>
                  </a:lnTo>
                  <a:lnTo>
                    <a:pt x="303" y="63"/>
                  </a:lnTo>
                  <a:lnTo>
                    <a:pt x="313" y="69"/>
                  </a:lnTo>
                  <a:lnTo>
                    <a:pt x="323" y="72"/>
                  </a:lnTo>
                  <a:lnTo>
                    <a:pt x="330" y="80"/>
                  </a:lnTo>
                  <a:lnTo>
                    <a:pt x="338" y="86"/>
                  </a:lnTo>
                  <a:lnTo>
                    <a:pt x="346" y="95"/>
                  </a:lnTo>
                  <a:lnTo>
                    <a:pt x="351" y="103"/>
                  </a:lnTo>
                  <a:lnTo>
                    <a:pt x="357" y="113"/>
                  </a:lnTo>
                  <a:lnTo>
                    <a:pt x="361" y="122"/>
                  </a:lnTo>
                  <a:lnTo>
                    <a:pt x="365" y="132"/>
                  </a:lnTo>
                  <a:lnTo>
                    <a:pt x="369" y="142"/>
                  </a:lnTo>
                  <a:lnTo>
                    <a:pt x="371" y="153"/>
                  </a:lnTo>
                  <a:lnTo>
                    <a:pt x="371" y="165"/>
                  </a:lnTo>
                  <a:lnTo>
                    <a:pt x="371" y="176"/>
                  </a:lnTo>
                  <a:lnTo>
                    <a:pt x="369" y="188"/>
                  </a:lnTo>
                  <a:lnTo>
                    <a:pt x="365" y="197"/>
                  </a:lnTo>
                  <a:lnTo>
                    <a:pt x="361" y="207"/>
                  </a:lnTo>
                  <a:lnTo>
                    <a:pt x="357" y="216"/>
                  </a:lnTo>
                  <a:lnTo>
                    <a:pt x="351" y="226"/>
                  </a:lnTo>
                  <a:lnTo>
                    <a:pt x="346" y="234"/>
                  </a:lnTo>
                  <a:lnTo>
                    <a:pt x="338" y="241"/>
                  </a:lnTo>
                  <a:lnTo>
                    <a:pt x="330" y="249"/>
                  </a:lnTo>
                  <a:lnTo>
                    <a:pt x="323" y="255"/>
                  </a:lnTo>
                  <a:lnTo>
                    <a:pt x="313" y="260"/>
                  </a:lnTo>
                  <a:lnTo>
                    <a:pt x="303" y="266"/>
                  </a:lnTo>
                  <a:lnTo>
                    <a:pt x="294" y="268"/>
                  </a:lnTo>
                  <a:lnTo>
                    <a:pt x="282" y="272"/>
                  </a:lnTo>
                  <a:lnTo>
                    <a:pt x="271" y="274"/>
                  </a:lnTo>
                  <a:lnTo>
                    <a:pt x="259" y="274"/>
                  </a:lnTo>
                  <a:lnTo>
                    <a:pt x="138" y="274"/>
                  </a:lnTo>
                  <a:lnTo>
                    <a:pt x="54" y="274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54" y="330"/>
                  </a:lnTo>
                  <a:lnTo>
                    <a:pt x="255" y="330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59" y="330"/>
                  </a:lnTo>
                  <a:lnTo>
                    <a:pt x="259" y="330"/>
                  </a:lnTo>
                  <a:lnTo>
                    <a:pt x="259" y="330"/>
                  </a:lnTo>
                  <a:lnTo>
                    <a:pt x="259" y="330"/>
                  </a:lnTo>
                  <a:lnTo>
                    <a:pt x="277" y="328"/>
                  </a:lnTo>
                  <a:lnTo>
                    <a:pt x="294" y="326"/>
                  </a:lnTo>
                  <a:lnTo>
                    <a:pt x="309" y="322"/>
                  </a:lnTo>
                  <a:lnTo>
                    <a:pt x="325" y="316"/>
                  </a:lnTo>
                  <a:lnTo>
                    <a:pt x="338" y="308"/>
                  </a:lnTo>
                  <a:lnTo>
                    <a:pt x="351" y="301"/>
                  </a:lnTo>
                  <a:lnTo>
                    <a:pt x="365" y="291"/>
                  </a:lnTo>
                  <a:lnTo>
                    <a:pt x="376" y="282"/>
                  </a:lnTo>
                  <a:lnTo>
                    <a:pt x="388" y="268"/>
                  </a:lnTo>
                  <a:lnTo>
                    <a:pt x="398" y="257"/>
                  </a:lnTo>
                  <a:lnTo>
                    <a:pt x="405" y="243"/>
                  </a:lnTo>
                  <a:lnTo>
                    <a:pt x="413" y="228"/>
                  </a:lnTo>
                  <a:lnTo>
                    <a:pt x="417" y="213"/>
                  </a:lnTo>
                  <a:lnTo>
                    <a:pt x="422" y="197"/>
                  </a:lnTo>
                  <a:lnTo>
                    <a:pt x="424" y="182"/>
                  </a:lnTo>
                  <a:lnTo>
                    <a:pt x="424" y="165"/>
                  </a:lnTo>
                  <a:lnTo>
                    <a:pt x="424" y="147"/>
                  </a:lnTo>
                  <a:lnTo>
                    <a:pt x="422" y="132"/>
                  </a:lnTo>
                  <a:lnTo>
                    <a:pt x="417" y="117"/>
                  </a:lnTo>
                  <a:lnTo>
                    <a:pt x="413" y="101"/>
                  </a:lnTo>
                  <a:lnTo>
                    <a:pt x="405" y="86"/>
                  </a:lnTo>
                  <a:lnTo>
                    <a:pt x="398" y="72"/>
                  </a:lnTo>
                  <a:lnTo>
                    <a:pt x="388" y="59"/>
                  </a:lnTo>
                  <a:lnTo>
                    <a:pt x="376" y="47"/>
                  </a:lnTo>
                  <a:lnTo>
                    <a:pt x="365" y="38"/>
                  </a:lnTo>
                  <a:lnTo>
                    <a:pt x="351" y="28"/>
                  </a:lnTo>
                  <a:lnTo>
                    <a:pt x="338" y="21"/>
                  </a:lnTo>
                  <a:lnTo>
                    <a:pt x="325" y="13"/>
                  </a:lnTo>
                  <a:lnTo>
                    <a:pt x="309" y="7"/>
                  </a:lnTo>
                  <a:lnTo>
                    <a:pt x="294" y="3"/>
                  </a:lnTo>
                  <a:lnTo>
                    <a:pt x="277" y="1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00415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088" y="3496"/>
              <a:ext cx="221" cy="330"/>
            </a:xfrm>
            <a:custGeom>
              <a:avLst/>
              <a:gdLst/>
              <a:ahLst/>
              <a:cxnLst>
                <a:cxn ang="0">
                  <a:pos x="219" y="99"/>
                </a:cxn>
                <a:cxn ang="0">
                  <a:pos x="215" y="78"/>
                </a:cxn>
                <a:cxn ang="0">
                  <a:pos x="207" y="57"/>
                </a:cxn>
                <a:cxn ang="0">
                  <a:pos x="196" y="40"/>
                </a:cxn>
                <a:cxn ang="0">
                  <a:pos x="182" y="24"/>
                </a:cxn>
                <a:cxn ang="0">
                  <a:pos x="165" y="13"/>
                </a:cxn>
                <a:cxn ang="0">
                  <a:pos x="148" y="5"/>
                </a:cxn>
                <a:cxn ang="0">
                  <a:pos x="127" y="0"/>
                </a:cxn>
                <a:cxn ang="0">
                  <a:pos x="117" y="0"/>
                </a:cxn>
                <a:cxn ang="0">
                  <a:pos x="117" y="0"/>
                </a:cxn>
                <a:cxn ang="0">
                  <a:pos x="117" y="0"/>
                </a:cxn>
                <a:cxn ang="0">
                  <a:pos x="115" y="0"/>
                </a:cxn>
                <a:cxn ang="0">
                  <a:pos x="56" y="0"/>
                </a:cxn>
                <a:cxn ang="0">
                  <a:pos x="0" y="330"/>
                </a:cxn>
                <a:cxn ang="0">
                  <a:pos x="56" y="53"/>
                </a:cxn>
                <a:cxn ang="0">
                  <a:pos x="115" y="53"/>
                </a:cxn>
                <a:cxn ang="0">
                  <a:pos x="117" y="53"/>
                </a:cxn>
                <a:cxn ang="0">
                  <a:pos x="117" y="53"/>
                </a:cxn>
                <a:cxn ang="0">
                  <a:pos x="117" y="53"/>
                </a:cxn>
                <a:cxn ang="0">
                  <a:pos x="127" y="55"/>
                </a:cxn>
                <a:cxn ang="0">
                  <a:pos x="144" y="65"/>
                </a:cxn>
                <a:cxn ang="0">
                  <a:pos x="158" y="80"/>
                </a:cxn>
                <a:cxn ang="0">
                  <a:pos x="165" y="99"/>
                </a:cxn>
                <a:cxn ang="0">
                  <a:pos x="165" y="120"/>
                </a:cxn>
                <a:cxn ang="0">
                  <a:pos x="158" y="140"/>
                </a:cxn>
                <a:cxn ang="0">
                  <a:pos x="144" y="155"/>
                </a:cxn>
                <a:cxn ang="0">
                  <a:pos x="127" y="163"/>
                </a:cxn>
                <a:cxn ang="0">
                  <a:pos x="117" y="165"/>
                </a:cxn>
                <a:cxn ang="0">
                  <a:pos x="117" y="165"/>
                </a:cxn>
                <a:cxn ang="0">
                  <a:pos x="117" y="165"/>
                </a:cxn>
                <a:cxn ang="0">
                  <a:pos x="115" y="165"/>
                </a:cxn>
                <a:cxn ang="0">
                  <a:pos x="67" y="165"/>
                </a:cxn>
                <a:cxn ang="0">
                  <a:pos x="217" y="330"/>
                </a:cxn>
                <a:cxn ang="0">
                  <a:pos x="169" y="205"/>
                </a:cxn>
                <a:cxn ang="0">
                  <a:pos x="192" y="186"/>
                </a:cxn>
                <a:cxn ang="0">
                  <a:pos x="209" y="159"/>
                </a:cxn>
                <a:cxn ang="0">
                  <a:pos x="219" y="128"/>
                </a:cxn>
              </a:cxnLst>
              <a:rect l="0" t="0" r="r" b="b"/>
              <a:pathLst>
                <a:path w="221" h="330">
                  <a:moveTo>
                    <a:pt x="221" y="111"/>
                  </a:moveTo>
                  <a:lnTo>
                    <a:pt x="219" y="99"/>
                  </a:lnTo>
                  <a:lnTo>
                    <a:pt x="217" y="88"/>
                  </a:lnTo>
                  <a:lnTo>
                    <a:pt x="215" y="78"/>
                  </a:lnTo>
                  <a:lnTo>
                    <a:pt x="211" y="67"/>
                  </a:lnTo>
                  <a:lnTo>
                    <a:pt x="207" y="57"/>
                  </a:lnTo>
                  <a:lnTo>
                    <a:pt x="202" y="49"/>
                  </a:lnTo>
                  <a:lnTo>
                    <a:pt x="196" y="40"/>
                  </a:lnTo>
                  <a:lnTo>
                    <a:pt x="190" y="32"/>
                  </a:lnTo>
                  <a:lnTo>
                    <a:pt x="182" y="24"/>
                  </a:lnTo>
                  <a:lnTo>
                    <a:pt x="175" y="19"/>
                  </a:lnTo>
                  <a:lnTo>
                    <a:pt x="165" y="13"/>
                  </a:lnTo>
                  <a:lnTo>
                    <a:pt x="158" y="9"/>
                  </a:lnTo>
                  <a:lnTo>
                    <a:pt x="148" y="5"/>
                  </a:lnTo>
                  <a:lnTo>
                    <a:pt x="138" y="1"/>
                  </a:lnTo>
                  <a:lnTo>
                    <a:pt x="12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330"/>
                  </a:lnTo>
                  <a:lnTo>
                    <a:pt x="56" y="330"/>
                  </a:lnTo>
                  <a:lnTo>
                    <a:pt x="56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27" y="55"/>
                  </a:lnTo>
                  <a:lnTo>
                    <a:pt x="136" y="59"/>
                  </a:lnTo>
                  <a:lnTo>
                    <a:pt x="144" y="65"/>
                  </a:lnTo>
                  <a:lnTo>
                    <a:pt x="152" y="71"/>
                  </a:lnTo>
                  <a:lnTo>
                    <a:pt x="158" y="80"/>
                  </a:lnTo>
                  <a:lnTo>
                    <a:pt x="161" y="90"/>
                  </a:lnTo>
                  <a:lnTo>
                    <a:pt x="165" y="99"/>
                  </a:lnTo>
                  <a:lnTo>
                    <a:pt x="165" y="111"/>
                  </a:lnTo>
                  <a:lnTo>
                    <a:pt x="165" y="120"/>
                  </a:lnTo>
                  <a:lnTo>
                    <a:pt x="161" y="132"/>
                  </a:lnTo>
                  <a:lnTo>
                    <a:pt x="158" y="140"/>
                  </a:lnTo>
                  <a:lnTo>
                    <a:pt x="152" y="147"/>
                  </a:lnTo>
                  <a:lnTo>
                    <a:pt x="144" y="155"/>
                  </a:lnTo>
                  <a:lnTo>
                    <a:pt x="136" y="159"/>
                  </a:lnTo>
                  <a:lnTo>
                    <a:pt x="127" y="163"/>
                  </a:lnTo>
                  <a:lnTo>
                    <a:pt x="117" y="165"/>
                  </a:lnTo>
                  <a:lnTo>
                    <a:pt x="117" y="165"/>
                  </a:lnTo>
                  <a:lnTo>
                    <a:pt x="117" y="165"/>
                  </a:lnTo>
                  <a:lnTo>
                    <a:pt x="117" y="165"/>
                  </a:lnTo>
                  <a:lnTo>
                    <a:pt x="117" y="165"/>
                  </a:lnTo>
                  <a:lnTo>
                    <a:pt x="117" y="165"/>
                  </a:lnTo>
                  <a:lnTo>
                    <a:pt x="115" y="165"/>
                  </a:lnTo>
                  <a:lnTo>
                    <a:pt x="115" y="165"/>
                  </a:lnTo>
                  <a:lnTo>
                    <a:pt x="115" y="165"/>
                  </a:lnTo>
                  <a:lnTo>
                    <a:pt x="67" y="165"/>
                  </a:lnTo>
                  <a:lnTo>
                    <a:pt x="156" y="330"/>
                  </a:lnTo>
                  <a:lnTo>
                    <a:pt x="217" y="330"/>
                  </a:lnTo>
                  <a:lnTo>
                    <a:pt x="156" y="213"/>
                  </a:lnTo>
                  <a:lnTo>
                    <a:pt x="169" y="205"/>
                  </a:lnTo>
                  <a:lnTo>
                    <a:pt x="182" y="195"/>
                  </a:lnTo>
                  <a:lnTo>
                    <a:pt x="192" y="186"/>
                  </a:lnTo>
                  <a:lnTo>
                    <a:pt x="202" y="172"/>
                  </a:lnTo>
                  <a:lnTo>
                    <a:pt x="209" y="159"/>
                  </a:lnTo>
                  <a:lnTo>
                    <a:pt x="215" y="143"/>
                  </a:lnTo>
                  <a:lnTo>
                    <a:pt x="219" y="128"/>
                  </a:lnTo>
                  <a:lnTo>
                    <a:pt x="221" y="111"/>
                  </a:lnTo>
                  <a:close/>
                </a:path>
              </a:pathLst>
            </a:custGeom>
            <a:solidFill>
              <a:srgbClr val="00415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334" y="3496"/>
              <a:ext cx="480" cy="330"/>
            </a:xfrm>
            <a:custGeom>
              <a:avLst/>
              <a:gdLst/>
              <a:ahLst/>
              <a:cxnLst>
                <a:cxn ang="0">
                  <a:pos x="424" y="0"/>
                </a:cxn>
                <a:cxn ang="0">
                  <a:pos x="244" y="0"/>
                </a:cxn>
                <a:cxn ang="0">
                  <a:pos x="205" y="7"/>
                </a:cxn>
                <a:cxn ang="0">
                  <a:pos x="178" y="24"/>
                </a:cxn>
                <a:cxn ang="0">
                  <a:pos x="159" y="49"/>
                </a:cxn>
                <a:cxn ang="0">
                  <a:pos x="153" y="82"/>
                </a:cxn>
                <a:cxn ang="0">
                  <a:pos x="155" y="101"/>
                </a:cxn>
                <a:cxn ang="0">
                  <a:pos x="165" y="126"/>
                </a:cxn>
                <a:cxn ang="0">
                  <a:pos x="184" y="149"/>
                </a:cxn>
                <a:cxn ang="0">
                  <a:pos x="213" y="168"/>
                </a:cxn>
                <a:cxn ang="0">
                  <a:pos x="242" y="182"/>
                </a:cxn>
                <a:cxn ang="0">
                  <a:pos x="263" y="195"/>
                </a:cxn>
                <a:cxn ang="0">
                  <a:pos x="276" y="211"/>
                </a:cxn>
                <a:cxn ang="0">
                  <a:pos x="280" y="230"/>
                </a:cxn>
                <a:cxn ang="0">
                  <a:pos x="276" y="245"/>
                </a:cxn>
                <a:cxn ang="0">
                  <a:pos x="265" y="260"/>
                </a:cxn>
                <a:cxn ang="0">
                  <a:pos x="248" y="270"/>
                </a:cxn>
                <a:cxn ang="0">
                  <a:pos x="219" y="274"/>
                </a:cxn>
                <a:cxn ang="0">
                  <a:pos x="54" y="188"/>
                </a:cxn>
                <a:cxn ang="0">
                  <a:pos x="121" y="132"/>
                </a:cxn>
                <a:cxn ang="0">
                  <a:pos x="54" y="53"/>
                </a:cxn>
                <a:cxn ang="0">
                  <a:pos x="128" y="0"/>
                </a:cxn>
                <a:cxn ang="0">
                  <a:pos x="0" y="0"/>
                </a:cxn>
                <a:cxn ang="0">
                  <a:pos x="54" y="330"/>
                </a:cxn>
                <a:cxn ang="0">
                  <a:pos x="234" y="328"/>
                </a:cxn>
                <a:cxn ang="0">
                  <a:pos x="259" y="324"/>
                </a:cxn>
                <a:cxn ang="0">
                  <a:pos x="280" y="316"/>
                </a:cxn>
                <a:cxn ang="0">
                  <a:pos x="299" y="305"/>
                </a:cxn>
                <a:cxn ang="0">
                  <a:pos x="313" y="291"/>
                </a:cxn>
                <a:cxn ang="0">
                  <a:pos x="324" y="274"/>
                </a:cxn>
                <a:cxn ang="0">
                  <a:pos x="332" y="257"/>
                </a:cxn>
                <a:cxn ang="0">
                  <a:pos x="336" y="237"/>
                </a:cxn>
                <a:cxn ang="0">
                  <a:pos x="336" y="218"/>
                </a:cxn>
                <a:cxn ang="0">
                  <a:pos x="330" y="197"/>
                </a:cxn>
                <a:cxn ang="0">
                  <a:pos x="317" y="172"/>
                </a:cxn>
                <a:cxn ang="0">
                  <a:pos x="294" y="149"/>
                </a:cxn>
                <a:cxn ang="0">
                  <a:pos x="265" y="130"/>
                </a:cxn>
                <a:cxn ang="0">
                  <a:pos x="238" y="118"/>
                </a:cxn>
                <a:cxn ang="0">
                  <a:pos x="221" y="107"/>
                </a:cxn>
                <a:cxn ang="0">
                  <a:pos x="213" y="94"/>
                </a:cxn>
                <a:cxn ang="0">
                  <a:pos x="213" y="76"/>
                </a:cxn>
                <a:cxn ang="0">
                  <a:pos x="217" y="65"/>
                </a:cxn>
                <a:cxn ang="0">
                  <a:pos x="224" y="57"/>
                </a:cxn>
                <a:cxn ang="0">
                  <a:pos x="236" y="55"/>
                </a:cxn>
                <a:cxn ang="0">
                  <a:pos x="368" y="53"/>
                </a:cxn>
                <a:cxn ang="0">
                  <a:pos x="424" y="330"/>
                </a:cxn>
                <a:cxn ang="0">
                  <a:pos x="480" y="53"/>
                </a:cxn>
              </a:cxnLst>
              <a:rect l="0" t="0" r="r" b="b"/>
              <a:pathLst>
                <a:path w="480" h="330">
                  <a:moveTo>
                    <a:pt x="480" y="0"/>
                  </a:moveTo>
                  <a:lnTo>
                    <a:pt x="424" y="0"/>
                  </a:lnTo>
                  <a:lnTo>
                    <a:pt x="368" y="0"/>
                  </a:lnTo>
                  <a:lnTo>
                    <a:pt x="244" y="0"/>
                  </a:lnTo>
                  <a:lnTo>
                    <a:pt x="224" y="1"/>
                  </a:lnTo>
                  <a:lnTo>
                    <a:pt x="205" y="7"/>
                  </a:lnTo>
                  <a:lnTo>
                    <a:pt x="190" y="15"/>
                  </a:lnTo>
                  <a:lnTo>
                    <a:pt x="178" y="24"/>
                  </a:lnTo>
                  <a:lnTo>
                    <a:pt x="167" y="36"/>
                  </a:lnTo>
                  <a:lnTo>
                    <a:pt x="159" y="49"/>
                  </a:lnTo>
                  <a:lnTo>
                    <a:pt x="155" y="65"/>
                  </a:lnTo>
                  <a:lnTo>
                    <a:pt x="153" y="82"/>
                  </a:lnTo>
                  <a:lnTo>
                    <a:pt x="153" y="92"/>
                  </a:lnTo>
                  <a:lnTo>
                    <a:pt x="155" y="101"/>
                  </a:lnTo>
                  <a:lnTo>
                    <a:pt x="159" y="113"/>
                  </a:lnTo>
                  <a:lnTo>
                    <a:pt x="165" y="126"/>
                  </a:lnTo>
                  <a:lnTo>
                    <a:pt x="173" y="138"/>
                  </a:lnTo>
                  <a:lnTo>
                    <a:pt x="184" y="149"/>
                  </a:lnTo>
                  <a:lnTo>
                    <a:pt x="198" y="161"/>
                  </a:lnTo>
                  <a:lnTo>
                    <a:pt x="213" y="168"/>
                  </a:lnTo>
                  <a:lnTo>
                    <a:pt x="228" y="176"/>
                  </a:lnTo>
                  <a:lnTo>
                    <a:pt x="242" y="182"/>
                  </a:lnTo>
                  <a:lnTo>
                    <a:pt x="253" y="188"/>
                  </a:lnTo>
                  <a:lnTo>
                    <a:pt x="263" y="195"/>
                  </a:lnTo>
                  <a:lnTo>
                    <a:pt x="271" y="203"/>
                  </a:lnTo>
                  <a:lnTo>
                    <a:pt x="276" y="211"/>
                  </a:lnTo>
                  <a:lnTo>
                    <a:pt x="278" y="218"/>
                  </a:lnTo>
                  <a:lnTo>
                    <a:pt x="280" y="230"/>
                  </a:lnTo>
                  <a:lnTo>
                    <a:pt x="278" y="237"/>
                  </a:lnTo>
                  <a:lnTo>
                    <a:pt x="276" y="245"/>
                  </a:lnTo>
                  <a:lnTo>
                    <a:pt x="272" y="253"/>
                  </a:lnTo>
                  <a:lnTo>
                    <a:pt x="265" y="260"/>
                  </a:lnTo>
                  <a:lnTo>
                    <a:pt x="257" y="266"/>
                  </a:lnTo>
                  <a:lnTo>
                    <a:pt x="248" y="270"/>
                  </a:lnTo>
                  <a:lnTo>
                    <a:pt x="234" y="274"/>
                  </a:lnTo>
                  <a:lnTo>
                    <a:pt x="219" y="274"/>
                  </a:lnTo>
                  <a:lnTo>
                    <a:pt x="54" y="274"/>
                  </a:lnTo>
                  <a:lnTo>
                    <a:pt x="54" y="188"/>
                  </a:lnTo>
                  <a:lnTo>
                    <a:pt x="121" y="188"/>
                  </a:lnTo>
                  <a:lnTo>
                    <a:pt x="121" y="132"/>
                  </a:lnTo>
                  <a:lnTo>
                    <a:pt x="54" y="132"/>
                  </a:lnTo>
                  <a:lnTo>
                    <a:pt x="54" y="53"/>
                  </a:lnTo>
                  <a:lnTo>
                    <a:pt x="128" y="53"/>
                  </a:lnTo>
                  <a:lnTo>
                    <a:pt x="128" y="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330"/>
                  </a:lnTo>
                  <a:lnTo>
                    <a:pt x="54" y="330"/>
                  </a:lnTo>
                  <a:lnTo>
                    <a:pt x="221" y="330"/>
                  </a:lnTo>
                  <a:lnTo>
                    <a:pt x="234" y="328"/>
                  </a:lnTo>
                  <a:lnTo>
                    <a:pt x="248" y="326"/>
                  </a:lnTo>
                  <a:lnTo>
                    <a:pt x="259" y="324"/>
                  </a:lnTo>
                  <a:lnTo>
                    <a:pt x="271" y="320"/>
                  </a:lnTo>
                  <a:lnTo>
                    <a:pt x="280" y="316"/>
                  </a:lnTo>
                  <a:lnTo>
                    <a:pt x="290" y="310"/>
                  </a:lnTo>
                  <a:lnTo>
                    <a:pt x="299" y="305"/>
                  </a:lnTo>
                  <a:lnTo>
                    <a:pt x="307" y="297"/>
                  </a:lnTo>
                  <a:lnTo>
                    <a:pt x="313" y="291"/>
                  </a:lnTo>
                  <a:lnTo>
                    <a:pt x="320" y="284"/>
                  </a:lnTo>
                  <a:lnTo>
                    <a:pt x="324" y="274"/>
                  </a:lnTo>
                  <a:lnTo>
                    <a:pt x="330" y="266"/>
                  </a:lnTo>
                  <a:lnTo>
                    <a:pt x="332" y="257"/>
                  </a:lnTo>
                  <a:lnTo>
                    <a:pt x="336" y="247"/>
                  </a:lnTo>
                  <a:lnTo>
                    <a:pt x="336" y="237"/>
                  </a:lnTo>
                  <a:lnTo>
                    <a:pt x="338" y="228"/>
                  </a:lnTo>
                  <a:lnTo>
                    <a:pt x="336" y="218"/>
                  </a:lnTo>
                  <a:lnTo>
                    <a:pt x="334" y="209"/>
                  </a:lnTo>
                  <a:lnTo>
                    <a:pt x="330" y="197"/>
                  </a:lnTo>
                  <a:lnTo>
                    <a:pt x="324" y="184"/>
                  </a:lnTo>
                  <a:lnTo>
                    <a:pt x="317" y="172"/>
                  </a:lnTo>
                  <a:lnTo>
                    <a:pt x="307" y="161"/>
                  </a:lnTo>
                  <a:lnTo>
                    <a:pt x="294" y="149"/>
                  </a:lnTo>
                  <a:lnTo>
                    <a:pt x="280" y="140"/>
                  </a:lnTo>
                  <a:lnTo>
                    <a:pt x="265" y="130"/>
                  </a:lnTo>
                  <a:lnTo>
                    <a:pt x="249" y="124"/>
                  </a:lnTo>
                  <a:lnTo>
                    <a:pt x="238" y="118"/>
                  </a:lnTo>
                  <a:lnTo>
                    <a:pt x="228" y="113"/>
                  </a:lnTo>
                  <a:lnTo>
                    <a:pt x="221" y="107"/>
                  </a:lnTo>
                  <a:lnTo>
                    <a:pt x="217" y="101"/>
                  </a:lnTo>
                  <a:lnTo>
                    <a:pt x="213" y="94"/>
                  </a:lnTo>
                  <a:lnTo>
                    <a:pt x="211" y="82"/>
                  </a:lnTo>
                  <a:lnTo>
                    <a:pt x="213" y="76"/>
                  </a:lnTo>
                  <a:lnTo>
                    <a:pt x="213" y="71"/>
                  </a:lnTo>
                  <a:lnTo>
                    <a:pt x="217" y="65"/>
                  </a:lnTo>
                  <a:lnTo>
                    <a:pt x="221" y="61"/>
                  </a:lnTo>
                  <a:lnTo>
                    <a:pt x="224" y="57"/>
                  </a:lnTo>
                  <a:lnTo>
                    <a:pt x="230" y="55"/>
                  </a:lnTo>
                  <a:lnTo>
                    <a:pt x="236" y="55"/>
                  </a:lnTo>
                  <a:lnTo>
                    <a:pt x="244" y="53"/>
                  </a:lnTo>
                  <a:lnTo>
                    <a:pt x="368" y="53"/>
                  </a:lnTo>
                  <a:lnTo>
                    <a:pt x="368" y="330"/>
                  </a:lnTo>
                  <a:lnTo>
                    <a:pt x="424" y="330"/>
                  </a:lnTo>
                  <a:lnTo>
                    <a:pt x="424" y="53"/>
                  </a:lnTo>
                  <a:lnTo>
                    <a:pt x="480" y="53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00415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4775" y="3620"/>
              <a:ext cx="348" cy="457"/>
            </a:xfrm>
            <a:custGeom>
              <a:avLst/>
              <a:gdLst/>
              <a:ahLst/>
              <a:cxnLst>
                <a:cxn ang="0">
                  <a:pos x="39" y="330"/>
                </a:cxn>
                <a:cxn ang="0">
                  <a:pos x="64" y="349"/>
                </a:cxn>
                <a:cxn ang="0">
                  <a:pos x="92" y="357"/>
                </a:cxn>
                <a:cxn ang="0">
                  <a:pos x="123" y="357"/>
                </a:cxn>
                <a:cxn ang="0">
                  <a:pos x="167" y="344"/>
                </a:cxn>
                <a:cxn ang="0">
                  <a:pos x="225" y="315"/>
                </a:cxn>
                <a:cxn ang="0">
                  <a:pos x="256" y="296"/>
                </a:cxn>
                <a:cxn ang="0">
                  <a:pos x="271" y="286"/>
                </a:cxn>
                <a:cxn ang="0">
                  <a:pos x="284" y="278"/>
                </a:cxn>
                <a:cxn ang="0">
                  <a:pos x="294" y="275"/>
                </a:cxn>
                <a:cxn ang="0">
                  <a:pos x="302" y="275"/>
                </a:cxn>
                <a:cxn ang="0">
                  <a:pos x="311" y="278"/>
                </a:cxn>
                <a:cxn ang="0">
                  <a:pos x="317" y="286"/>
                </a:cxn>
                <a:cxn ang="0">
                  <a:pos x="323" y="296"/>
                </a:cxn>
                <a:cxn ang="0">
                  <a:pos x="328" y="317"/>
                </a:cxn>
                <a:cxn ang="0">
                  <a:pos x="325" y="351"/>
                </a:cxn>
                <a:cxn ang="0">
                  <a:pos x="309" y="390"/>
                </a:cxn>
                <a:cxn ang="0">
                  <a:pos x="279" y="424"/>
                </a:cxn>
                <a:cxn ang="0">
                  <a:pos x="269" y="457"/>
                </a:cxn>
                <a:cxn ang="0">
                  <a:pos x="292" y="438"/>
                </a:cxn>
                <a:cxn ang="0">
                  <a:pos x="313" y="419"/>
                </a:cxn>
                <a:cxn ang="0">
                  <a:pos x="338" y="376"/>
                </a:cxn>
                <a:cxn ang="0">
                  <a:pos x="348" y="334"/>
                </a:cxn>
                <a:cxn ang="0">
                  <a:pos x="344" y="298"/>
                </a:cxn>
                <a:cxn ang="0">
                  <a:pos x="336" y="278"/>
                </a:cxn>
                <a:cxn ang="0">
                  <a:pos x="327" y="267"/>
                </a:cxn>
                <a:cxn ang="0">
                  <a:pos x="313" y="257"/>
                </a:cxn>
                <a:cxn ang="0">
                  <a:pos x="298" y="255"/>
                </a:cxn>
                <a:cxn ang="0">
                  <a:pos x="286" y="257"/>
                </a:cxn>
                <a:cxn ang="0">
                  <a:pos x="273" y="263"/>
                </a:cxn>
                <a:cxn ang="0">
                  <a:pos x="257" y="273"/>
                </a:cxn>
                <a:cxn ang="0">
                  <a:pos x="238" y="284"/>
                </a:cxn>
                <a:cxn ang="0">
                  <a:pos x="181" y="317"/>
                </a:cxn>
                <a:cxn ang="0">
                  <a:pos x="129" y="336"/>
                </a:cxn>
                <a:cxn ang="0">
                  <a:pos x="104" y="340"/>
                </a:cxn>
                <a:cxn ang="0">
                  <a:pos x="81" y="336"/>
                </a:cxn>
                <a:cxn ang="0">
                  <a:pos x="60" y="325"/>
                </a:cxn>
                <a:cxn ang="0">
                  <a:pos x="40" y="305"/>
                </a:cxn>
                <a:cxn ang="0">
                  <a:pos x="29" y="282"/>
                </a:cxn>
                <a:cxn ang="0">
                  <a:pos x="21" y="254"/>
                </a:cxn>
                <a:cxn ang="0">
                  <a:pos x="21" y="221"/>
                </a:cxn>
                <a:cxn ang="0">
                  <a:pos x="25" y="184"/>
                </a:cxn>
                <a:cxn ang="0">
                  <a:pos x="35" y="144"/>
                </a:cxn>
                <a:cxn ang="0">
                  <a:pos x="52" y="104"/>
                </a:cxn>
                <a:cxn ang="0">
                  <a:pos x="71" y="60"/>
                </a:cxn>
                <a:cxn ang="0">
                  <a:pos x="98" y="14"/>
                </a:cxn>
                <a:cxn ang="0">
                  <a:pos x="69" y="25"/>
                </a:cxn>
                <a:cxn ang="0">
                  <a:pos x="44" y="71"/>
                </a:cxn>
                <a:cxn ang="0">
                  <a:pos x="25" y="115"/>
                </a:cxn>
                <a:cxn ang="0">
                  <a:pos x="10" y="160"/>
                </a:cxn>
                <a:cxn ang="0">
                  <a:pos x="2" y="200"/>
                </a:cxn>
                <a:cxn ang="0">
                  <a:pos x="0" y="238"/>
                </a:cxn>
                <a:cxn ang="0">
                  <a:pos x="6" y="273"/>
                </a:cxn>
                <a:cxn ang="0">
                  <a:pos x="17" y="303"/>
                </a:cxn>
              </a:cxnLst>
              <a:rect l="0" t="0" r="r" b="b"/>
              <a:pathLst>
                <a:path w="348" h="457">
                  <a:moveTo>
                    <a:pt x="27" y="317"/>
                  </a:moveTo>
                  <a:lnTo>
                    <a:pt x="39" y="330"/>
                  </a:lnTo>
                  <a:lnTo>
                    <a:pt x="50" y="342"/>
                  </a:lnTo>
                  <a:lnTo>
                    <a:pt x="64" y="349"/>
                  </a:lnTo>
                  <a:lnTo>
                    <a:pt x="79" y="355"/>
                  </a:lnTo>
                  <a:lnTo>
                    <a:pt x="92" y="357"/>
                  </a:lnTo>
                  <a:lnTo>
                    <a:pt x="108" y="359"/>
                  </a:lnTo>
                  <a:lnTo>
                    <a:pt x="123" y="357"/>
                  </a:lnTo>
                  <a:lnTo>
                    <a:pt x="138" y="353"/>
                  </a:lnTo>
                  <a:lnTo>
                    <a:pt x="167" y="344"/>
                  </a:lnTo>
                  <a:lnTo>
                    <a:pt x="196" y="330"/>
                  </a:lnTo>
                  <a:lnTo>
                    <a:pt x="225" y="315"/>
                  </a:lnTo>
                  <a:lnTo>
                    <a:pt x="248" y="300"/>
                  </a:lnTo>
                  <a:lnTo>
                    <a:pt x="256" y="296"/>
                  </a:lnTo>
                  <a:lnTo>
                    <a:pt x="263" y="290"/>
                  </a:lnTo>
                  <a:lnTo>
                    <a:pt x="271" y="286"/>
                  </a:lnTo>
                  <a:lnTo>
                    <a:pt x="279" y="282"/>
                  </a:lnTo>
                  <a:lnTo>
                    <a:pt x="284" y="278"/>
                  </a:lnTo>
                  <a:lnTo>
                    <a:pt x="290" y="277"/>
                  </a:lnTo>
                  <a:lnTo>
                    <a:pt x="294" y="275"/>
                  </a:lnTo>
                  <a:lnTo>
                    <a:pt x="298" y="273"/>
                  </a:lnTo>
                  <a:lnTo>
                    <a:pt x="302" y="275"/>
                  </a:lnTo>
                  <a:lnTo>
                    <a:pt x="307" y="275"/>
                  </a:lnTo>
                  <a:lnTo>
                    <a:pt x="311" y="278"/>
                  </a:lnTo>
                  <a:lnTo>
                    <a:pt x="315" y="280"/>
                  </a:lnTo>
                  <a:lnTo>
                    <a:pt x="317" y="286"/>
                  </a:lnTo>
                  <a:lnTo>
                    <a:pt x="321" y="290"/>
                  </a:lnTo>
                  <a:lnTo>
                    <a:pt x="323" y="296"/>
                  </a:lnTo>
                  <a:lnTo>
                    <a:pt x="325" y="302"/>
                  </a:lnTo>
                  <a:lnTo>
                    <a:pt x="328" y="317"/>
                  </a:lnTo>
                  <a:lnTo>
                    <a:pt x="328" y="334"/>
                  </a:lnTo>
                  <a:lnTo>
                    <a:pt x="325" y="351"/>
                  </a:lnTo>
                  <a:lnTo>
                    <a:pt x="319" y="371"/>
                  </a:lnTo>
                  <a:lnTo>
                    <a:pt x="309" y="390"/>
                  </a:lnTo>
                  <a:lnTo>
                    <a:pt x="296" y="407"/>
                  </a:lnTo>
                  <a:lnTo>
                    <a:pt x="279" y="424"/>
                  </a:lnTo>
                  <a:lnTo>
                    <a:pt x="257" y="442"/>
                  </a:lnTo>
                  <a:lnTo>
                    <a:pt x="269" y="457"/>
                  </a:lnTo>
                  <a:lnTo>
                    <a:pt x="280" y="447"/>
                  </a:lnTo>
                  <a:lnTo>
                    <a:pt x="292" y="438"/>
                  </a:lnTo>
                  <a:lnTo>
                    <a:pt x="304" y="428"/>
                  </a:lnTo>
                  <a:lnTo>
                    <a:pt x="313" y="419"/>
                  </a:lnTo>
                  <a:lnTo>
                    <a:pt x="327" y="397"/>
                  </a:lnTo>
                  <a:lnTo>
                    <a:pt x="338" y="376"/>
                  </a:lnTo>
                  <a:lnTo>
                    <a:pt x="346" y="355"/>
                  </a:lnTo>
                  <a:lnTo>
                    <a:pt x="348" y="334"/>
                  </a:lnTo>
                  <a:lnTo>
                    <a:pt x="348" y="315"/>
                  </a:lnTo>
                  <a:lnTo>
                    <a:pt x="344" y="298"/>
                  </a:lnTo>
                  <a:lnTo>
                    <a:pt x="340" y="288"/>
                  </a:lnTo>
                  <a:lnTo>
                    <a:pt x="336" y="278"/>
                  </a:lnTo>
                  <a:lnTo>
                    <a:pt x="332" y="273"/>
                  </a:lnTo>
                  <a:lnTo>
                    <a:pt x="327" y="267"/>
                  </a:lnTo>
                  <a:lnTo>
                    <a:pt x="319" y="261"/>
                  </a:lnTo>
                  <a:lnTo>
                    <a:pt x="313" y="257"/>
                  </a:lnTo>
                  <a:lnTo>
                    <a:pt x="305" y="255"/>
                  </a:lnTo>
                  <a:lnTo>
                    <a:pt x="298" y="255"/>
                  </a:lnTo>
                  <a:lnTo>
                    <a:pt x="292" y="255"/>
                  </a:lnTo>
                  <a:lnTo>
                    <a:pt x="286" y="257"/>
                  </a:lnTo>
                  <a:lnTo>
                    <a:pt x="280" y="259"/>
                  </a:lnTo>
                  <a:lnTo>
                    <a:pt x="273" y="263"/>
                  </a:lnTo>
                  <a:lnTo>
                    <a:pt x="265" y="267"/>
                  </a:lnTo>
                  <a:lnTo>
                    <a:pt x="257" y="273"/>
                  </a:lnTo>
                  <a:lnTo>
                    <a:pt x="248" y="277"/>
                  </a:lnTo>
                  <a:lnTo>
                    <a:pt x="238" y="284"/>
                  </a:lnTo>
                  <a:lnTo>
                    <a:pt x="209" y="302"/>
                  </a:lnTo>
                  <a:lnTo>
                    <a:pt x="181" y="317"/>
                  </a:lnTo>
                  <a:lnTo>
                    <a:pt x="154" y="328"/>
                  </a:lnTo>
                  <a:lnTo>
                    <a:pt x="129" y="336"/>
                  </a:lnTo>
                  <a:lnTo>
                    <a:pt x="115" y="338"/>
                  </a:lnTo>
                  <a:lnTo>
                    <a:pt x="104" y="340"/>
                  </a:lnTo>
                  <a:lnTo>
                    <a:pt x="92" y="338"/>
                  </a:lnTo>
                  <a:lnTo>
                    <a:pt x="81" y="336"/>
                  </a:lnTo>
                  <a:lnTo>
                    <a:pt x="71" y="332"/>
                  </a:lnTo>
                  <a:lnTo>
                    <a:pt x="60" y="325"/>
                  </a:lnTo>
                  <a:lnTo>
                    <a:pt x="50" y="317"/>
                  </a:lnTo>
                  <a:lnTo>
                    <a:pt x="40" y="305"/>
                  </a:lnTo>
                  <a:lnTo>
                    <a:pt x="35" y="294"/>
                  </a:lnTo>
                  <a:lnTo>
                    <a:pt x="29" y="282"/>
                  </a:lnTo>
                  <a:lnTo>
                    <a:pt x="25" y="269"/>
                  </a:lnTo>
                  <a:lnTo>
                    <a:pt x="21" y="254"/>
                  </a:lnTo>
                  <a:lnTo>
                    <a:pt x="21" y="238"/>
                  </a:lnTo>
                  <a:lnTo>
                    <a:pt x="21" y="221"/>
                  </a:lnTo>
                  <a:lnTo>
                    <a:pt x="23" y="204"/>
                  </a:lnTo>
                  <a:lnTo>
                    <a:pt x="25" y="184"/>
                  </a:lnTo>
                  <a:lnTo>
                    <a:pt x="29" y="165"/>
                  </a:lnTo>
                  <a:lnTo>
                    <a:pt x="35" y="144"/>
                  </a:lnTo>
                  <a:lnTo>
                    <a:pt x="42" y="125"/>
                  </a:lnTo>
                  <a:lnTo>
                    <a:pt x="52" y="104"/>
                  </a:lnTo>
                  <a:lnTo>
                    <a:pt x="62" y="81"/>
                  </a:lnTo>
                  <a:lnTo>
                    <a:pt x="71" y="60"/>
                  </a:lnTo>
                  <a:lnTo>
                    <a:pt x="85" y="37"/>
                  </a:lnTo>
                  <a:lnTo>
                    <a:pt x="98" y="14"/>
                  </a:lnTo>
                  <a:lnTo>
                    <a:pt x="83" y="0"/>
                  </a:lnTo>
                  <a:lnTo>
                    <a:pt x="69" y="25"/>
                  </a:lnTo>
                  <a:lnTo>
                    <a:pt x="56" y="48"/>
                  </a:lnTo>
                  <a:lnTo>
                    <a:pt x="44" y="71"/>
                  </a:lnTo>
                  <a:lnTo>
                    <a:pt x="33" y="94"/>
                  </a:lnTo>
                  <a:lnTo>
                    <a:pt x="25" y="115"/>
                  </a:lnTo>
                  <a:lnTo>
                    <a:pt x="17" y="138"/>
                  </a:lnTo>
                  <a:lnTo>
                    <a:pt x="10" y="160"/>
                  </a:lnTo>
                  <a:lnTo>
                    <a:pt x="6" y="181"/>
                  </a:lnTo>
                  <a:lnTo>
                    <a:pt x="2" y="200"/>
                  </a:lnTo>
                  <a:lnTo>
                    <a:pt x="0" y="219"/>
                  </a:lnTo>
                  <a:lnTo>
                    <a:pt x="0" y="238"/>
                  </a:lnTo>
                  <a:lnTo>
                    <a:pt x="2" y="255"/>
                  </a:lnTo>
                  <a:lnTo>
                    <a:pt x="6" y="273"/>
                  </a:lnTo>
                  <a:lnTo>
                    <a:pt x="12" y="288"/>
                  </a:lnTo>
                  <a:lnTo>
                    <a:pt x="17" y="303"/>
                  </a:lnTo>
                  <a:lnTo>
                    <a:pt x="27" y="317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176" y="3261"/>
              <a:ext cx="375" cy="92"/>
            </a:xfrm>
            <a:custGeom>
              <a:avLst/>
              <a:gdLst/>
              <a:ahLst/>
              <a:cxnLst>
                <a:cxn ang="0">
                  <a:pos x="190" y="10"/>
                </a:cxn>
                <a:cxn ang="0">
                  <a:pos x="166" y="16"/>
                </a:cxn>
                <a:cxn ang="0">
                  <a:pos x="142" y="21"/>
                </a:cxn>
                <a:cxn ang="0">
                  <a:pos x="118" y="27"/>
                </a:cxn>
                <a:cxn ang="0">
                  <a:pos x="93" y="35"/>
                </a:cxn>
                <a:cxn ang="0">
                  <a:pos x="70" y="43"/>
                </a:cxn>
                <a:cxn ang="0">
                  <a:pos x="46" y="52"/>
                </a:cxn>
                <a:cxn ang="0">
                  <a:pos x="23" y="62"/>
                </a:cxn>
                <a:cxn ang="0">
                  <a:pos x="0" y="71"/>
                </a:cxn>
                <a:cxn ang="0">
                  <a:pos x="0" y="92"/>
                </a:cxn>
                <a:cxn ang="0">
                  <a:pos x="25" y="81"/>
                </a:cxn>
                <a:cxn ang="0">
                  <a:pos x="50" y="69"/>
                </a:cxn>
                <a:cxn ang="0">
                  <a:pos x="75" y="60"/>
                </a:cxn>
                <a:cxn ang="0">
                  <a:pos x="102" y="52"/>
                </a:cxn>
                <a:cxn ang="0">
                  <a:pos x="152" y="37"/>
                </a:cxn>
                <a:cxn ang="0">
                  <a:pos x="202" y="27"/>
                </a:cxn>
                <a:cxn ang="0">
                  <a:pos x="248" y="20"/>
                </a:cxn>
                <a:cxn ang="0">
                  <a:pos x="292" y="18"/>
                </a:cxn>
                <a:cxn ang="0">
                  <a:pos x="313" y="18"/>
                </a:cxn>
                <a:cxn ang="0">
                  <a:pos x="333" y="20"/>
                </a:cxn>
                <a:cxn ang="0">
                  <a:pos x="352" y="21"/>
                </a:cxn>
                <a:cxn ang="0">
                  <a:pos x="367" y="25"/>
                </a:cxn>
                <a:cxn ang="0">
                  <a:pos x="375" y="8"/>
                </a:cxn>
                <a:cxn ang="0">
                  <a:pos x="358" y="4"/>
                </a:cxn>
                <a:cxn ang="0">
                  <a:pos x="338" y="2"/>
                </a:cxn>
                <a:cxn ang="0">
                  <a:pos x="317" y="0"/>
                </a:cxn>
                <a:cxn ang="0">
                  <a:pos x="294" y="0"/>
                </a:cxn>
                <a:cxn ang="0">
                  <a:pos x="269" y="0"/>
                </a:cxn>
                <a:cxn ang="0">
                  <a:pos x="244" y="2"/>
                </a:cxn>
                <a:cxn ang="0">
                  <a:pos x="219" y="6"/>
                </a:cxn>
                <a:cxn ang="0">
                  <a:pos x="190" y="10"/>
                </a:cxn>
              </a:cxnLst>
              <a:rect l="0" t="0" r="r" b="b"/>
              <a:pathLst>
                <a:path w="375" h="92">
                  <a:moveTo>
                    <a:pt x="190" y="10"/>
                  </a:moveTo>
                  <a:lnTo>
                    <a:pt x="166" y="16"/>
                  </a:lnTo>
                  <a:lnTo>
                    <a:pt x="142" y="21"/>
                  </a:lnTo>
                  <a:lnTo>
                    <a:pt x="118" y="27"/>
                  </a:lnTo>
                  <a:lnTo>
                    <a:pt x="93" y="35"/>
                  </a:lnTo>
                  <a:lnTo>
                    <a:pt x="70" y="43"/>
                  </a:lnTo>
                  <a:lnTo>
                    <a:pt x="46" y="52"/>
                  </a:lnTo>
                  <a:lnTo>
                    <a:pt x="23" y="62"/>
                  </a:lnTo>
                  <a:lnTo>
                    <a:pt x="0" y="71"/>
                  </a:lnTo>
                  <a:lnTo>
                    <a:pt x="0" y="92"/>
                  </a:lnTo>
                  <a:lnTo>
                    <a:pt x="25" y="81"/>
                  </a:lnTo>
                  <a:lnTo>
                    <a:pt x="50" y="69"/>
                  </a:lnTo>
                  <a:lnTo>
                    <a:pt x="75" y="60"/>
                  </a:lnTo>
                  <a:lnTo>
                    <a:pt x="102" y="52"/>
                  </a:lnTo>
                  <a:lnTo>
                    <a:pt x="152" y="37"/>
                  </a:lnTo>
                  <a:lnTo>
                    <a:pt x="202" y="27"/>
                  </a:lnTo>
                  <a:lnTo>
                    <a:pt x="248" y="20"/>
                  </a:lnTo>
                  <a:lnTo>
                    <a:pt x="292" y="18"/>
                  </a:lnTo>
                  <a:lnTo>
                    <a:pt x="313" y="18"/>
                  </a:lnTo>
                  <a:lnTo>
                    <a:pt x="333" y="20"/>
                  </a:lnTo>
                  <a:lnTo>
                    <a:pt x="352" y="21"/>
                  </a:lnTo>
                  <a:lnTo>
                    <a:pt x="367" y="25"/>
                  </a:lnTo>
                  <a:lnTo>
                    <a:pt x="375" y="8"/>
                  </a:lnTo>
                  <a:lnTo>
                    <a:pt x="358" y="4"/>
                  </a:lnTo>
                  <a:lnTo>
                    <a:pt x="338" y="2"/>
                  </a:lnTo>
                  <a:lnTo>
                    <a:pt x="317" y="0"/>
                  </a:lnTo>
                  <a:lnTo>
                    <a:pt x="294" y="0"/>
                  </a:lnTo>
                  <a:lnTo>
                    <a:pt x="269" y="0"/>
                  </a:lnTo>
                  <a:lnTo>
                    <a:pt x="244" y="2"/>
                  </a:lnTo>
                  <a:lnTo>
                    <a:pt x="219" y="6"/>
                  </a:lnTo>
                  <a:lnTo>
                    <a:pt x="190" y="10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5683" y="3668"/>
              <a:ext cx="238" cy="42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2" y="42"/>
                </a:cxn>
                <a:cxn ang="0">
                  <a:pos x="29" y="37"/>
                </a:cxn>
                <a:cxn ang="0">
                  <a:pos x="56" y="33"/>
                </a:cxn>
                <a:cxn ang="0">
                  <a:pos x="85" y="29"/>
                </a:cxn>
                <a:cxn ang="0">
                  <a:pos x="114" y="27"/>
                </a:cxn>
                <a:cxn ang="0">
                  <a:pos x="144" y="23"/>
                </a:cxn>
                <a:cxn ang="0">
                  <a:pos x="175" y="21"/>
                </a:cxn>
                <a:cxn ang="0">
                  <a:pos x="206" y="21"/>
                </a:cxn>
                <a:cxn ang="0">
                  <a:pos x="238" y="19"/>
                </a:cxn>
                <a:cxn ang="0">
                  <a:pos x="238" y="0"/>
                </a:cxn>
                <a:cxn ang="0">
                  <a:pos x="206" y="2"/>
                </a:cxn>
                <a:cxn ang="0">
                  <a:pos x="173" y="2"/>
                </a:cxn>
                <a:cxn ang="0">
                  <a:pos x="142" y="4"/>
                </a:cxn>
                <a:cxn ang="0">
                  <a:pos x="112" y="6"/>
                </a:cxn>
                <a:cxn ang="0">
                  <a:pos x="83" y="10"/>
                </a:cxn>
                <a:cxn ang="0">
                  <a:pos x="56" y="14"/>
                </a:cxn>
                <a:cxn ang="0">
                  <a:pos x="27" y="17"/>
                </a:cxn>
                <a:cxn ang="0">
                  <a:pos x="0" y="23"/>
                </a:cxn>
              </a:cxnLst>
              <a:rect l="0" t="0" r="r" b="b"/>
              <a:pathLst>
                <a:path w="238" h="42">
                  <a:moveTo>
                    <a:pt x="0" y="23"/>
                  </a:moveTo>
                  <a:lnTo>
                    <a:pt x="2" y="42"/>
                  </a:lnTo>
                  <a:lnTo>
                    <a:pt x="29" y="37"/>
                  </a:lnTo>
                  <a:lnTo>
                    <a:pt x="56" y="33"/>
                  </a:lnTo>
                  <a:lnTo>
                    <a:pt x="85" y="29"/>
                  </a:lnTo>
                  <a:lnTo>
                    <a:pt x="114" y="27"/>
                  </a:lnTo>
                  <a:lnTo>
                    <a:pt x="144" y="23"/>
                  </a:lnTo>
                  <a:lnTo>
                    <a:pt x="175" y="21"/>
                  </a:lnTo>
                  <a:lnTo>
                    <a:pt x="206" y="21"/>
                  </a:lnTo>
                  <a:lnTo>
                    <a:pt x="238" y="19"/>
                  </a:lnTo>
                  <a:lnTo>
                    <a:pt x="238" y="0"/>
                  </a:lnTo>
                  <a:lnTo>
                    <a:pt x="206" y="2"/>
                  </a:lnTo>
                  <a:lnTo>
                    <a:pt x="173" y="2"/>
                  </a:lnTo>
                  <a:lnTo>
                    <a:pt x="142" y="4"/>
                  </a:lnTo>
                  <a:lnTo>
                    <a:pt x="112" y="6"/>
                  </a:lnTo>
                  <a:lnTo>
                    <a:pt x="83" y="10"/>
                  </a:lnTo>
                  <a:lnTo>
                    <a:pt x="56" y="14"/>
                  </a:lnTo>
                  <a:lnTo>
                    <a:pt x="27" y="17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228" y="3576"/>
              <a:ext cx="396" cy="384"/>
            </a:xfrm>
            <a:custGeom>
              <a:avLst/>
              <a:gdLst/>
              <a:ahLst/>
              <a:cxnLst>
                <a:cxn ang="0">
                  <a:pos x="371" y="19"/>
                </a:cxn>
                <a:cxn ang="0">
                  <a:pos x="355" y="60"/>
                </a:cxn>
                <a:cxn ang="0">
                  <a:pos x="336" y="100"/>
                </a:cxn>
                <a:cxn ang="0">
                  <a:pos x="313" y="138"/>
                </a:cxn>
                <a:cxn ang="0">
                  <a:pos x="298" y="163"/>
                </a:cxn>
                <a:cxn ang="0">
                  <a:pos x="292" y="169"/>
                </a:cxn>
                <a:cxn ang="0">
                  <a:pos x="288" y="177"/>
                </a:cxn>
                <a:cxn ang="0">
                  <a:pos x="282" y="184"/>
                </a:cxn>
                <a:cxn ang="0">
                  <a:pos x="259" y="211"/>
                </a:cxn>
                <a:cxn ang="0">
                  <a:pos x="215" y="259"/>
                </a:cxn>
                <a:cxn ang="0">
                  <a:pos x="163" y="299"/>
                </a:cxn>
                <a:cxn ang="0">
                  <a:pos x="106" y="338"/>
                </a:cxn>
                <a:cxn ang="0">
                  <a:pos x="64" y="359"/>
                </a:cxn>
                <a:cxn ang="0">
                  <a:pos x="44" y="363"/>
                </a:cxn>
                <a:cxn ang="0">
                  <a:pos x="31" y="365"/>
                </a:cxn>
                <a:cxn ang="0">
                  <a:pos x="21" y="361"/>
                </a:cxn>
                <a:cxn ang="0">
                  <a:pos x="19" y="353"/>
                </a:cxn>
                <a:cxn ang="0">
                  <a:pos x="21" y="344"/>
                </a:cxn>
                <a:cxn ang="0">
                  <a:pos x="29" y="328"/>
                </a:cxn>
                <a:cxn ang="0">
                  <a:pos x="44" y="313"/>
                </a:cxn>
                <a:cxn ang="0">
                  <a:pos x="58" y="305"/>
                </a:cxn>
                <a:cxn ang="0">
                  <a:pos x="60" y="303"/>
                </a:cxn>
                <a:cxn ang="0">
                  <a:pos x="62" y="301"/>
                </a:cxn>
                <a:cxn ang="0">
                  <a:pos x="66" y="299"/>
                </a:cxn>
                <a:cxn ang="0">
                  <a:pos x="58" y="282"/>
                </a:cxn>
                <a:cxn ang="0">
                  <a:pos x="54" y="284"/>
                </a:cxn>
                <a:cxn ang="0">
                  <a:pos x="52" y="286"/>
                </a:cxn>
                <a:cxn ang="0">
                  <a:pos x="48" y="288"/>
                </a:cxn>
                <a:cxn ang="0">
                  <a:pos x="44" y="290"/>
                </a:cxn>
                <a:cxn ang="0">
                  <a:pos x="19" y="311"/>
                </a:cxn>
                <a:cxn ang="0">
                  <a:pos x="4" y="332"/>
                </a:cxn>
                <a:cxn ang="0">
                  <a:pos x="0" y="351"/>
                </a:cxn>
                <a:cxn ang="0">
                  <a:pos x="2" y="367"/>
                </a:cxn>
                <a:cxn ang="0">
                  <a:pos x="10" y="374"/>
                </a:cxn>
                <a:cxn ang="0">
                  <a:pos x="23" y="382"/>
                </a:cxn>
                <a:cxn ang="0">
                  <a:pos x="46" y="382"/>
                </a:cxn>
                <a:cxn ang="0">
                  <a:pos x="83" y="370"/>
                </a:cxn>
                <a:cxn ang="0">
                  <a:pos x="152" y="332"/>
                </a:cxn>
                <a:cxn ang="0">
                  <a:pos x="215" y="284"/>
                </a:cxn>
                <a:cxn ang="0">
                  <a:pos x="267" y="232"/>
                </a:cxn>
                <a:cxn ang="0">
                  <a:pos x="313" y="175"/>
                </a:cxn>
                <a:cxn ang="0">
                  <a:pos x="317" y="169"/>
                </a:cxn>
                <a:cxn ang="0">
                  <a:pos x="321" y="161"/>
                </a:cxn>
                <a:cxn ang="0">
                  <a:pos x="327" y="156"/>
                </a:cxn>
                <a:cxn ang="0">
                  <a:pos x="330" y="148"/>
                </a:cxn>
                <a:cxn ang="0">
                  <a:pos x="352" y="113"/>
                </a:cxn>
                <a:cxn ang="0">
                  <a:pos x="369" y="77"/>
                </a:cxn>
                <a:cxn ang="0">
                  <a:pos x="384" y="42"/>
                </a:cxn>
                <a:cxn ang="0">
                  <a:pos x="396" y="6"/>
                </a:cxn>
              </a:cxnLst>
              <a:rect l="0" t="0" r="r" b="b"/>
              <a:pathLst>
                <a:path w="396" h="384">
                  <a:moveTo>
                    <a:pt x="378" y="0"/>
                  </a:moveTo>
                  <a:lnTo>
                    <a:pt x="371" y="19"/>
                  </a:lnTo>
                  <a:lnTo>
                    <a:pt x="363" y="40"/>
                  </a:lnTo>
                  <a:lnTo>
                    <a:pt x="355" y="60"/>
                  </a:lnTo>
                  <a:lnTo>
                    <a:pt x="346" y="79"/>
                  </a:lnTo>
                  <a:lnTo>
                    <a:pt x="336" y="100"/>
                  </a:lnTo>
                  <a:lnTo>
                    <a:pt x="325" y="119"/>
                  </a:lnTo>
                  <a:lnTo>
                    <a:pt x="313" y="138"/>
                  </a:lnTo>
                  <a:lnTo>
                    <a:pt x="300" y="159"/>
                  </a:lnTo>
                  <a:lnTo>
                    <a:pt x="298" y="163"/>
                  </a:lnTo>
                  <a:lnTo>
                    <a:pt x="296" y="165"/>
                  </a:lnTo>
                  <a:lnTo>
                    <a:pt x="292" y="169"/>
                  </a:lnTo>
                  <a:lnTo>
                    <a:pt x="290" y="173"/>
                  </a:lnTo>
                  <a:lnTo>
                    <a:pt x="288" y="177"/>
                  </a:lnTo>
                  <a:lnTo>
                    <a:pt x="284" y="180"/>
                  </a:lnTo>
                  <a:lnTo>
                    <a:pt x="282" y="184"/>
                  </a:lnTo>
                  <a:lnTo>
                    <a:pt x="279" y="188"/>
                  </a:lnTo>
                  <a:lnTo>
                    <a:pt x="259" y="211"/>
                  </a:lnTo>
                  <a:lnTo>
                    <a:pt x="238" y="236"/>
                  </a:lnTo>
                  <a:lnTo>
                    <a:pt x="215" y="259"/>
                  </a:lnTo>
                  <a:lnTo>
                    <a:pt x="190" y="280"/>
                  </a:lnTo>
                  <a:lnTo>
                    <a:pt x="163" y="299"/>
                  </a:lnTo>
                  <a:lnTo>
                    <a:pt x="135" y="319"/>
                  </a:lnTo>
                  <a:lnTo>
                    <a:pt x="106" y="338"/>
                  </a:lnTo>
                  <a:lnTo>
                    <a:pt x="73" y="353"/>
                  </a:lnTo>
                  <a:lnTo>
                    <a:pt x="64" y="359"/>
                  </a:lnTo>
                  <a:lnTo>
                    <a:pt x="54" y="361"/>
                  </a:lnTo>
                  <a:lnTo>
                    <a:pt x="44" y="363"/>
                  </a:lnTo>
                  <a:lnTo>
                    <a:pt x="37" y="365"/>
                  </a:lnTo>
                  <a:lnTo>
                    <a:pt x="31" y="365"/>
                  </a:lnTo>
                  <a:lnTo>
                    <a:pt x="25" y="363"/>
                  </a:lnTo>
                  <a:lnTo>
                    <a:pt x="21" y="361"/>
                  </a:lnTo>
                  <a:lnTo>
                    <a:pt x="19" y="359"/>
                  </a:lnTo>
                  <a:lnTo>
                    <a:pt x="19" y="353"/>
                  </a:lnTo>
                  <a:lnTo>
                    <a:pt x="19" y="349"/>
                  </a:lnTo>
                  <a:lnTo>
                    <a:pt x="21" y="344"/>
                  </a:lnTo>
                  <a:lnTo>
                    <a:pt x="23" y="336"/>
                  </a:lnTo>
                  <a:lnTo>
                    <a:pt x="29" y="328"/>
                  </a:lnTo>
                  <a:lnTo>
                    <a:pt x="37" y="321"/>
                  </a:lnTo>
                  <a:lnTo>
                    <a:pt x="44" y="313"/>
                  </a:lnTo>
                  <a:lnTo>
                    <a:pt x="56" y="307"/>
                  </a:lnTo>
                  <a:lnTo>
                    <a:pt x="58" y="305"/>
                  </a:lnTo>
                  <a:lnTo>
                    <a:pt x="58" y="303"/>
                  </a:lnTo>
                  <a:lnTo>
                    <a:pt x="60" y="303"/>
                  </a:lnTo>
                  <a:lnTo>
                    <a:pt x="62" y="303"/>
                  </a:lnTo>
                  <a:lnTo>
                    <a:pt x="62" y="301"/>
                  </a:lnTo>
                  <a:lnTo>
                    <a:pt x="64" y="301"/>
                  </a:lnTo>
                  <a:lnTo>
                    <a:pt x="66" y="299"/>
                  </a:lnTo>
                  <a:lnTo>
                    <a:pt x="67" y="299"/>
                  </a:lnTo>
                  <a:lnTo>
                    <a:pt x="58" y="282"/>
                  </a:lnTo>
                  <a:lnTo>
                    <a:pt x="56" y="282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2" y="286"/>
                  </a:lnTo>
                  <a:lnTo>
                    <a:pt x="50" y="286"/>
                  </a:lnTo>
                  <a:lnTo>
                    <a:pt x="48" y="288"/>
                  </a:lnTo>
                  <a:lnTo>
                    <a:pt x="46" y="288"/>
                  </a:lnTo>
                  <a:lnTo>
                    <a:pt x="44" y="290"/>
                  </a:lnTo>
                  <a:lnTo>
                    <a:pt x="31" y="299"/>
                  </a:lnTo>
                  <a:lnTo>
                    <a:pt x="19" y="311"/>
                  </a:lnTo>
                  <a:lnTo>
                    <a:pt x="12" y="321"/>
                  </a:lnTo>
                  <a:lnTo>
                    <a:pt x="4" y="332"/>
                  </a:lnTo>
                  <a:lnTo>
                    <a:pt x="0" y="342"/>
                  </a:lnTo>
                  <a:lnTo>
                    <a:pt x="0" y="351"/>
                  </a:lnTo>
                  <a:lnTo>
                    <a:pt x="0" y="359"/>
                  </a:lnTo>
                  <a:lnTo>
                    <a:pt x="2" y="367"/>
                  </a:lnTo>
                  <a:lnTo>
                    <a:pt x="6" y="370"/>
                  </a:lnTo>
                  <a:lnTo>
                    <a:pt x="10" y="374"/>
                  </a:lnTo>
                  <a:lnTo>
                    <a:pt x="16" y="378"/>
                  </a:lnTo>
                  <a:lnTo>
                    <a:pt x="23" y="382"/>
                  </a:lnTo>
                  <a:lnTo>
                    <a:pt x="33" y="384"/>
                  </a:lnTo>
                  <a:lnTo>
                    <a:pt x="46" y="382"/>
                  </a:lnTo>
                  <a:lnTo>
                    <a:pt x="62" y="378"/>
                  </a:lnTo>
                  <a:lnTo>
                    <a:pt x="83" y="370"/>
                  </a:lnTo>
                  <a:lnTo>
                    <a:pt x="119" y="353"/>
                  </a:lnTo>
                  <a:lnTo>
                    <a:pt x="152" y="332"/>
                  </a:lnTo>
                  <a:lnTo>
                    <a:pt x="185" y="309"/>
                  </a:lnTo>
                  <a:lnTo>
                    <a:pt x="215" y="284"/>
                  </a:lnTo>
                  <a:lnTo>
                    <a:pt x="242" y="259"/>
                  </a:lnTo>
                  <a:lnTo>
                    <a:pt x="267" y="232"/>
                  </a:lnTo>
                  <a:lnTo>
                    <a:pt x="292" y="204"/>
                  </a:lnTo>
                  <a:lnTo>
                    <a:pt x="313" y="175"/>
                  </a:lnTo>
                  <a:lnTo>
                    <a:pt x="315" y="171"/>
                  </a:lnTo>
                  <a:lnTo>
                    <a:pt x="317" y="169"/>
                  </a:lnTo>
                  <a:lnTo>
                    <a:pt x="319" y="165"/>
                  </a:lnTo>
                  <a:lnTo>
                    <a:pt x="321" y="161"/>
                  </a:lnTo>
                  <a:lnTo>
                    <a:pt x="323" y="157"/>
                  </a:lnTo>
                  <a:lnTo>
                    <a:pt x="327" y="156"/>
                  </a:lnTo>
                  <a:lnTo>
                    <a:pt x="329" y="152"/>
                  </a:lnTo>
                  <a:lnTo>
                    <a:pt x="330" y="148"/>
                  </a:lnTo>
                  <a:lnTo>
                    <a:pt x="340" y="131"/>
                  </a:lnTo>
                  <a:lnTo>
                    <a:pt x="352" y="113"/>
                  </a:lnTo>
                  <a:lnTo>
                    <a:pt x="359" y="94"/>
                  </a:lnTo>
                  <a:lnTo>
                    <a:pt x="369" y="77"/>
                  </a:lnTo>
                  <a:lnTo>
                    <a:pt x="377" y="60"/>
                  </a:lnTo>
                  <a:lnTo>
                    <a:pt x="384" y="42"/>
                  </a:lnTo>
                  <a:lnTo>
                    <a:pt x="390" y="23"/>
                  </a:lnTo>
                  <a:lnTo>
                    <a:pt x="396" y="6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940" y="4100"/>
              <a:ext cx="142" cy="35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6" y="35"/>
                </a:cxn>
                <a:cxn ang="0">
                  <a:pos x="39" y="27"/>
                </a:cxn>
                <a:cxn ang="0">
                  <a:pos x="66" y="21"/>
                </a:cxn>
                <a:cxn ang="0">
                  <a:pos x="89" y="19"/>
                </a:cxn>
                <a:cxn ang="0">
                  <a:pos x="104" y="19"/>
                </a:cxn>
                <a:cxn ang="0">
                  <a:pos x="115" y="21"/>
                </a:cxn>
                <a:cxn ang="0">
                  <a:pos x="123" y="23"/>
                </a:cxn>
                <a:cxn ang="0">
                  <a:pos x="127" y="25"/>
                </a:cxn>
                <a:cxn ang="0">
                  <a:pos x="129" y="25"/>
                </a:cxn>
                <a:cxn ang="0">
                  <a:pos x="129" y="25"/>
                </a:cxn>
                <a:cxn ang="0">
                  <a:pos x="129" y="25"/>
                </a:cxn>
                <a:cxn ang="0">
                  <a:pos x="129" y="25"/>
                </a:cxn>
                <a:cxn ang="0">
                  <a:pos x="129" y="25"/>
                </a:cxn>
                <a:cxn ang="0">
                  <a:pos x="129" y="25"/>
                </a:cxn>
                <a:cxn ang="0">
                  <a:pos x="129" y="25"/>
                </a:cxn>
                <a:cxn ang="0">
                  <a:pos x="129" y="25"/>
                </a:cxn>
                <a:cxn ang="0">
                  <a:pos x="129" y="25"/>
                </a:cxn>
                <a:cxn ang="0">
                  <a:pos x="142" y="11"/>
                </a:cxn>
                <a:cxn ang="0">
                  <a:pos x="139" y="10"/>
                </a:cxn>
                <a:cxn ang="0">
                  <a:pos x="133" y="6"/>
                </a:cxn>
                <a:cxn ang="0">
                  <a:pos x="123" y="2"/>
                </a:cxn>
                <a:cxn ang="0">
                  <a:pos x="110" y="0"/>
                </a:cxn>
                <a:cxn ang="0">
                  <a:pos x="92" y="0"/>
                </a:cxn>
                <a:cxn ang="0">
                  <a:pos x="67" y="2"/>
                </a:cxn>
                <a:cxn ang="0">
                  <a:pos x="37" y="6"/>
                </a:cxn>
                <a:cxn ang="0">
                  <a:pos x="0" y="15"/>
                </a:cxn>
              </a:cxnLst>
              <a:rect l="0" t="0" r="r" b="b"/>
              <a:pathLst>
                <a:path w="142" h="35">
                  <a:moveTo>
                    <a:pt x="0" y="15"/>
                  </a:moveTo>
                  <a:lnTo>
                    <a:pt x="6" y="35"/>
                  </a:lnTo>
                  <a:lnTo>
                    <a:pt x="39" y="27"/>
                  </a:lnTo>
                  <a:lnTo>
                    <a:pt x="66" y="21"/>
                  </a:lnTo>
                  <a:lnTo>
                    <a:pt x="89" y="19"/>
                  </a:lnTo>
                  <a:lnTo>
                    <a:pt x="104" y="19"/>
                  </a:lnTo>
                  <a:lnTo>
                    <a:pt x="115" y="21"/>
                  </a:lnTo>
                  <a:lnTo>
                    <a:pt x="123" y="23"/>
                  </a:lnTo>
                  <a:lnTo>
                    <a:pt x="127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42" y="11"/>
                  </a:lnTo>
                  <a:lnTo>
                    <a:pt x="139" y="10"/>
                  </a:lnTo>
                  <a:lnTo>
                    <a:pt x="133" y="6"/>
                  </a:lnTo>
                  <a:lnTo>
                    <a:pt x="123" y="2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67" y="2"/>
                  </a:lnTo>
                  <a:lnTo>
                    <a:pt x="37" y="6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3877" y="2952"/>
              <a:ext cx="1031" cy="1465"/>
            </a:xfrm>
            <a:custGeom>
              <a:avLst/>
              <a:gdLst/>
              <a:ahLst/>
              <a:cxnLst>
                <a:cxn ang="0">
                  <a:pos x="985" y="1461"/>
                </a:cxn>
                <a:cxn ang="0">
                  <a:pos x="889" y="1445"/>
                </a:cxn>
                <a:cxn ang="0">
                  <a:pos x="794" y="1426"/>
                </a:cxn>
                <a:cxn ang="0">
                  <a:pos x="700" y="1399"/>
                </a:cxn>
                <a:cxn ang="0">
                  <a:pos x="608" y="1367"/>
                </a:cxn>
                <a:cxn ang="0">
                  <a:pos x="520" y="1330"/>
                </a:cxn>
                <a:cxn ang="0">
                  <a:pos x="434" y="1288"/>
                </a:cxn>
                <a:cxn ang="0">
                  <a:pos x="355" y="1240"/>
                </a:cxn>
                <a:cxn ang="0">
                  <a:pos x="280" y="1188"/>
                </a:cxn>
                <a:cxn ang="0">
                  <a:pos x="211" y="1133"/>
                </a:cxn>
                <a:cxn ang="0">
                  <a:pos x="151" y="1073"/>
                </a:cxn>
                <a:cxn ang="0">
                  <a:pos x="100" y="1012"/>
                </a:cxn>
                <a:cxn ang="0">
                  <a:pos x="57" y="945"/>
                </a:cxn>
                <a:cxn ang="0">
                  <a:pos x="27" y="877"/>
                </a:cxn>
                <a:cxn ang="0">
                  <a:pos x="7" y="804"/>
                </a:cxn>
                <a:cxn ang="0">
                  <a:pos x="0" y="732"/>
                </a:cxn>
                <a:cxn ang="0">
                  <a:pos x="5" y="657"/>
                </a:cxn>
                <a:cxn ang="0">
                  <a:pos x="19" y="588"/>
                </a:cxn>
                <a:cxn ang="0">
                  <a:pos x="40" y="522"/>
                </a:cxn>
                <a:cxn ang="0">
                  <a:pos x="71" y="461"/>
                </a:cxn>
                <a:cxn ang="0">
                  <a:pos x="105" y="405"/>
                </a:cxn>
                <a:cxn ang="0">
                  <a:pos x="148" y="352"/>
                </a:cxn>
                <a:cxn ang="0">
                  <a:pos x="196" y="304"/>
                </a:cxn>
                <a:cxn ang="0">
                  <a:pos x="249" y="259"/>
                </a:cxn>
                <a:cxn ang="0">
                  <a:pos x="307" y="219"/>
                </a:cxn>
                <a:cxn ang="0">
                  <a:pos x="368" y="183"/>
                </a:cxn>
                <a:cxn ang="0">
                  <a:pos x="468" y="131"/>
                </a:cxn>
                <a:cxn ang="0">
                  <a:pos x="612" y="73"/>
                </a:cxn>
                <a:cxn ang="0">
                  <a:pos x="764" y="23"/>
                </a:cxn>
                <a:cxn ang="0">
                  <a:pos x="741" y="45"/>
                </a:cxn>
                <a:cxn ang="0">
                  <a:pos x="583" y="117"/>
                </a:cxn>
                <a:cxn ang="0">
                  <a:pos x="480" y="179"/>
                </a:cxn>
                <a:cxn ang="0">
                  <a:pos x="407" y="235"/>
                </a:cxn>
                <a:cxn ang="0">
                  <a:pos x="363" y="275"/>
                </a:cxn>
                <a:cxn ang="0">
                  <a:pos x="320" y="321"/>
                </a:cxn>
                <a:cxn ang="0">
                  <a:pos x="282" y="371"/>
                </a:cxn>
                <a:cxn ang="0">
                  <a:pos x="249" y="426"/>
                </a:cxn>
                <a:cxn ang="0">
                  <a:pos x="220" y="488"/>
                </a:cxn>
                <a:cxn ang="0">
                  <a:pos x="197" y="555"/>
                </a:cxn>
                <a:cxn ang="0">
                  <a:pos x="182" y="630"/>
                </a:cxn>
                <a:cxn ang="0">
                  <a:pos x="174" y="709"/>
                </a:cxn>
                <a:cxn ang="0">
                  <a:pos x="178" y="785"/>
                </a:cxn>
                <a:cxn ang="0">
                  <a:pos x="192" y="858"/>
                </a:cxn>
                <a:cxn ang="0">
                  <a:pos x="217" y="927"/>
                </a:cxn>
                <a:cxn ang="0">
                  <a:pos x="249" y="993"/>
                </a:cxn>
                <a:cxn ang="0">
                  <a:pos x="291" y="1054"/>
                </a:cxn>
                <a:cxn ang="0">
                  <a:pos x="341" y="1113"/>
                </a:cxn>
                <a:cxn ang="0">
                  <a:pos x="397" y="1167"/>
                </a:cxn>
                <a:cxn ang="0">
                  <a:pos x="459" y="1217"/>
                </a:cxn>
                <a:cxn ang="0">
                  <a:pos x="526" y="1263"/>
                </a:cxn>
                <a:cxn ang="0">
                  <a:pos x="599" y="1305"/>
                </a:cxn>
                <a:cxn ang="0">
                  <a:pos x="674" y="1342"/>
                </a:cxn>
                <a:cxn ang="0">
                  <a:pos x="750" y="1376"/>
                </a:cxn>
                <a:cxn ang="0">
                  <a:pos x="829" y="1407"/>
                </a:cxn>
                <a:cxn ang="0">
                  <a:pos x="910" y="1434"/>
                </a:cxn>
                <a:cxn ang="0">
                  <a:pos x="990" y="1455"/>
                </a:cxn>
              </a:cxnLst>
              <a:rect l="0" t="0" r="r" b="b"/>
              <a:pathLst>
                <a:path w="1031" h="1465">
                  <a:moveTo>
                    <a:pt x="1031" y="1465"/>
                  </a:moveTo>
                  <a:lnTo>
                    <a:pt x="985" y="1461"/>
                  </a:lnTo>
                  <a:lnTo>
                    <a:pt x="937" y="1453"/>
                  </a:lnTo>
                  <a:lnTo>
                    <a:pt x="889" y="1445"/>
                  </a:lnTo>
                  <a:lnTo>
                    <a:pt x="842" y="1436"/>
                  </a:lnTo>
                  <a:lnTo>
                    <a:pt x="794" y="1426"/>
                  </a:lnTo>
                  <a:lnTo>
                    <a:pt x="747" y="1413"/>
                  </a:lnTo>
                  <a:lnTo>
                    <a:pt x="700" y="1399"/>
                  </a:lnTo>
                  <a:lnTo>
                    <a:pt x="654" y="1384"/>
                  </a:lnTo>
                  <a:lnTo>
                    <a:pt x="608" y="1367"/>
                  </a:lnTo>
                  <a:lnTo>
                    <a:pt x="564" y="1349"/>
                  </a:lnTo>
                  <a:lnTo>
                    <a:pt x="520" y="1330"/>
                  </a:lnTo>
                  <a:lnTo>
                    <a:pt x="476" y="1309"/>
                  </a:lnTo>
                  <a:lnTo>
                    <a:pt x="434" y="1288"/>
                  </a:lnTo>
                  <a:lnTo>
                    <a:pt x="393" y="1265"/>
                  </a:lnTo>
                  <a:lnTo>
                    <a:pt x="355" y="1240"/>
                  </a:lnTo>
                  <a:lnTo>
                    <a:pt x="316" y="1215"/>
                  </a:lnTo>
                  <a:lnTo>
                    <a:pt x="280" y="1188"/>
                  </a:lnTo>
                  <a:lnTo>
                    <a:pt x="245" y="1161"/>
                  </a:lnTo>
                  <a:lnTo>
                    <a:pt x="211" y="1133"/>
                  </a:lnTo>
                  <a:lnTo>
                    <a:pt x="180" y="1104"/>
                  </a:lnTo>
                  <a:lnTo>
                    <a:pt x="151" y="1073"/>
                  </a:lnTo>
                  <a:lnTo>
                    <a:pt x="124" y="1042"/>
                  </a:lnTo>
                  <a:lnTo>
                    <a:pt x="100" y="1012"/>
                  </a:lnTo>
                  <a:lnTo>
                    <a:pt x="78" y="979"/>
                  </a:lnTo>
                  <a:lnTo>
                    <a:pt x="57" y="945"/>
                  </a:lnTo>
                  <a:lnTo>
                    <a:pt x="40" y="912"/>
                  </a:lnTo>
                  <a:lnTo>
                    <a:pt x="27" y="877"/>
                  </a:lnTo>
                  <a:lnTo>
                    <a:pt x="15" y="841"/>
                  </a:lnTo>
                  <a:lnTo>
                    <a:pt x="7" y="804"/>
                  </a:lnTo>
                  <a:lnTo>
                    <a:pt x="2" y="770"/>
                  </a:lnTo>
                  <a:lnTo>
                    <a:pt x="0" y="732"/>
                  </a:lnTo>
                  <a:lnTo>
                    <a:pt x="2" y="695"/>
                  </a:lnTo>
                  <a:lnTo>
                    <a:pt x="5" y="657"/>
                  </a:lnTo>
                  <a:lnTo>
                    <a:pt x="11" y="622"/>
                  </a:lnTo>
                  <a:lnTo>
                    <a:pt x="19" y="588"/>
                  </a:lnTo>
                  <a:lnTo>
                    <a:pt x="28" y="553"/>
                  </a:lnTo>
                  <a:lnTo>
                    <a:pt x="40" y="522"/>
                  </a:lnTo>
                  <a:lnTo>
                    <a:pt x="55" y="490"/>
                  </a:lnTo>
                  <a:lnTo>
                    <a:pt x="71" y="461"/>
                  </a:lnTo>
                  <a:lnTo>
                    <a:pt x="88" y="432"/>
                  </a:lnTo>
                  <a:lnTo>
                    <a:pt x="105" y="405"/>
                  </a:lnTo>
                  <a:lnTo>
                    <a:pt x="126" y="378"/>
                  </a:lnTo>
                  <a:lnTo>
                    <a:pt x="148" y="352"/>
                  </a:lnTo>
                  <a:lnTo>
                    <a:pt x="171" y="329"/>
                  </a:lnTo>
                  <a:lnTo>
                    <a:pt x="196" y="304"/>
                  </a:lnTo>
                  <a:lnTo>
                    <a:pt x="222" y="283"/>
                  </a:lnTo>
                  <a:lnTo>
                    <a:pt x="249" y="259"/>
                  </a:lnTo>
                  <a:lnTo>
                    <a:pt x="278" y="240"/>
                  </a:lnTo>
                  <a:lnTo>
                    <a:pt x="307" y="219"/>
                  </a:lnTo>
                  <a:lnTo>
                    <a:pt x="338" y="200"/>
                  </a:lnTo>
                  <a:lnTo>
                    <a:pt x="368" y="183"/>
                  </a:lnTo>
                  <a:lnTo>
                    <a:pt x="401" y="164"/>
                  </a:lnTo>
                  <a:lnTo>
                    <a:pt x="468" y="131"/>
                  </a:lnTo>
                  <a:lnTo>
                    <a:pt x="539" y="100"/>
                  </a:lnTo>
                  <a:lnTo>
                    <a:pt x="612" y="73"/>
                  </a:lnTo>
                  <a:lnTo>
                    <a:pt x="687" y="46"/>
                  </a:lnTo>
                  <a:lnTo>
                    <a:pt x="764" y="23"/>
                  </a:lnTo>
                  <a:lnTo>
                    <a:pt x="841" y="0"/>
                  </a:lnTo>
                  <a:lnTo>
                    <a:pt x="741" y="45"/>
                  </a:lnTo>
                  <a:lnTo>
                    <a:pt x="637" y="93"/>
                  </a:lnTo>
                  <a:lnTo>
                    <a:pt x="583" y="117"/>
                  </a:lnTo>
                  <a:lnTo>
                    <a:pt x="531" y="148"/>
                  </a:lnTo>
                  <a:lnTo>
                    <a:pt x="480" y="179"/>
                  </a:lnTo>
                  <a:lnTo>
                    <a:pt x="432" y="215"/>
                  </a:lnTo>
                  <a:lnTo>
                    <a:pt x="407" y="235"/>
                  </a:lnTo>
                  <a:lnTo>
                    <a:pt x="384" y="254"/>
                  </a:lnTo>
                  <a:lnTo>
                    <a:pt x="363" y="275"/>
                  </a:lnTo>
                  <a:lnTo>
                    <a:pt x="341" y="298"/>
                  </a:lnTo>
                  <a:lnTo>
                    <a:pt x="320" y="321"/>
                  </a:lnTo>
                  <a:lnTo>
                    <a:pt x="301" y="346"/>
                  </a:lnTo>
                  <a:lnTo>
                    <a:pt x="282" y="371"/>
                  </a:lnTo>
                  <a:lnTo>
                    <a:pt x="265" y="398"/>
                  </a:lnTo>
                  <a:lnTo>
                    <a:pt x="249" y="426"/>
                  </a:lnTo>
                  <a:lnTo>
                    <a:pt x="234" y="457"/>
                  </a:lnTo>
                  <a:lnTo>
                    <a:pt x="220" y="488"/>
                  </a:lnTo>
                  <a:lnTo>
                    <a:pt x="209" y="520"/>
                  </a:lnTo>
                  <a:lnTo>
                    <a:pt x="197" y="555"/>
                  </a:lnTo>
                  <a:lnTo>
                    <a:pt x="190" y="591"/>
                  </a:lnTo>
                  <a:lnTo>
                    <a:pt x="182" y="630"/>
                  </a:lnTo>
                  <a:lnTo>
                    <a:pt x="178" y="670"/>
                  </a:lnTo>
                  <a:lnTo>
                    <a:pt x="174" y="709"/>
                  </a:lnTo>
                  <a:lnTo>
                    <a:pt x="174" y="749"/>
                  </a:lnTo>
                  <a:lnTo>
                    <a:pt x="178" y="785"/>
                  </a:lnTo>
                  <a:lnTo>
                    <a:pt x="184" y="824"/>
                  </a:lnTo>
                  <a:lnTo>
                    <a:pt x="192" y="858"/>
                  </a:lnTo>
                  <a:lnTo>
                    <a:pt x="203" y="895"/>
                  </a:lnTo>
                  <a:lnTo>
                    <a:pt x="217" y="927"/>
                  </a:lnTo>
                  <a:lnTo>
                    <a:pt x="232" y="962"/>
                  </a:lnTo>
                  <a:lnTo>
                    <a:pt x="249" y="993"/>
                  </a:lnTo>
                  <a:lnTo>
                    <a:pt x="270" y="1025"/>
                  </a:lnTo>
                  <a:lnTo>
                    <a:pt x="291" y="1054"/>
                  </a:lnTo>
                  <a:lnTo>
                    <a:pt x="316" y="1085"/>
                  </a:lnTo>
                  <a:lnTo>
                    <a:pt x="341" y="1113"/>
                  </a:lnTo>
                  <a:lnTo>
                    <a:pt x="368" y="1140"/>
                  </a:lnTo>
                  <a:lnTo>
                    <a:pt x="397" y="1167"/>
                  </a:lnTo>
                  <a:lnTo>
                    <a:pt x="428" y="1192"/>
                  </a:lnTo>
                  <a:lnTo>
                    <a:pt x="459" y="1217"/>
                  </a:lnTo>
                  <a:lnTo>
                    <a:pt x="493" y="1240"/>
                  </a:lnTo>
                  <a:lnTo>
                    <a:pt x="526" y="1263"/>
                  </a:lnTo>
                  <a:lnTo>
                    <a:pt x="562" y="1284"/>
                  </a:lnTo>
                  <a:lnTo>
                    <a:pt x="599" y="1305"/>
                  </a:lnTo>
                  <a:lnTo>
                    <a:pt x="635" y="1325"/>
                  </a:lnTo>
                  <a:lnTo>
                    <a:pt x="674" y="1342"/>
                  </a:lnTo>
                  <a:lnTo>
                    <a:pt x="712" y="1361"/>
                  </a:lnTo>
                  <a:lnTo>
                    <a:pt x="750" y="1376"/>
                  </a:lnTo>
                  <a:lnTo>
                    <a:pt x="791" y="1392"/>
                  </a:lnTo>
                  <a:lnTo>
                    <a:pt x="829" y="1407"/>
                  </a:lnTo>
                  <a:lnTo>
                    <a:pt x="869" y="1420"/>
                  </a:lnTo>
                  <a:lnTo>
                    <a:pt x="910" y="1434"/>
                  </a:lnTo>
                  <a:lnTo>
                    <a:pt x="950" y="1445"/>
                  </a:lnTo>
                  <a:lnTo>
                    <a:pt x="990" y="1455"/>
                  </a:lnTo>
                  <a:lnTo>
                    <a:pt x="1031" y="1465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486" y="2949"/>
              <a:ext cx="1030" cy="1464"/>
            </a:xfrm>
            <a:custGeom>
              <a:avLst/>
              <a:gdLst/>
              <a:ahLst/>
              <a:cxnLst>
                <a:cxn ang="0">
                  <a:pos x="48" y="1458"/>
                </a:cxn>
                <a:cxn ang="0">
                  <a:pos x="142" y="1445"/>
                </a:cxn>
                <a:cxn ang="0">
                  <a:pos x="236" y="1423"/>
                </a:cxn>
                <a:cxn ang="0">
                  <a:pos x="330" y="1397"/>
                </a:cxn>
                <a:cxn ang="0">
                  <a:pos x="422" y="1366"/>
                </a:cxn>
                <a:cxn ang="0">
                  <a:pos x="510" y="1328"/>
                </a:cxn>
                <a:cxn ang="0">
                  <a:pos x="597" y="1285"/>
                </a:cxn>
                <a:cxn ang="0">
                  <a:pos x="677" y="1239"/>
                </a:cxn>
                <a:cxn ang="0">
                  <a:pos x="750" y="1187"/>
                </a:cxn>
                <a:cxn ang="0">
                  <a:pos x="819" y="1132"/>
                </a:cxn>
                <a:cxn ang="0">
                  <a:pos x="879" y="1072"/>
                </a:cxn>
                <a:cxn ang="0">
                  <a:pos x="931" y="1009"/>
                </a:cxn>
                <a:cxn ang="0">
                  <a:pos x="973" y="944"/>
                </a:cxn>
                <a:cxn ang="0">
                  <a:pos x="1004" y="875"/>
                </a:cxn>
                <a:cxn ang="0">
                  <a:pos x="1023" y="804"/>
                </a:cxn>
                <a:cxn ang="0">
                  <a:pos x="1030" y="731"/>
                </a:cxn>
                <a:cxn ang="0">
                  <a:pos x="1025" y="656"/>
                </a:cxn>
                <a:cxn ang="0">
                  <a:pos x="1011" y="585"/>
                </a:cxn>
                <a:cxn ang="0">
                  <a:pos x="990" y="520"/>
                </a:cxn>
                <a:cxn ang="0">
                  <a:pos x="959" y="458"/>
                </a:cxn>
                <a:cxn ang="0">
                  <a:pos x="925" y="403"/>
                </a:cxn>
                <a:cxn ang="0">
                  <a:pos x="883" y="351"/>
                </a:cxn>
                <a:cxn ang="0">
                  <a:pos x="835" y="303"/>
                </a:cxn>
                <a:cxn ang="0">
                  <a:pos x="781" y="259"/>
                </a:cxn>
                <a:cxn ang="0">
                  <a:pos x="723" y="218"/>
                </a:cxn>
                <a:cxn ang="0">
                  <a:pos x="662" y="180"/>
                </a:cxn>
                <a:cxn ang="0">
                  <a:pos x="562" y="130"/>
                </a:cxn>
                <a:cxn ang="0">
                  <a:pos x="418" y="71"/>
                </a:cxn>
                <a:cxn ang="0">
                  <a:pos x="268" y="21"/>
                </a:cxn>
                <a:cxn ang="0">
                  <a:pos x="289" y="42"/>
                </a:cxn>
                <a:cxn ang="0">
                  <a:pos x="447" y="117"/>
                </a:cxn>
                <a:cxn ang="0">
                  <a:pos x="551" y="178"/>
                </a:cxn>
                <a:cxn ang="0">
                  <a:pos x="623" y="232"/>
                </a:cxn>
                <a:cxn ang="0">
                  <a:pos x="668" y="274"/>
                </a:cxn>
                <a:cxn ang="0">
                  <a:pos x="710" y="318"/>
                </a:cxn>
                <a:cxn ang="0">
                  <a:pos x="748" y="370"/>
                </a:cxn>
                <a:cxn ang="0">
                  <a:pos x="781" y="426"/>
                </a:cxn>
                <a:cxn ang="0">
                  <a:pos x="810" y="487"/>
                </a:cxn>
                <a:cxn ang="0">
                  <a:pos x="833" y="554"/>
                </a:cxn>
                <a:cxn ang="0">
                  <a:pos x="848" y="629"/>
                </a:cxn>
                <a:cxn ang="0">
                  <a:pos x="856" y="708"/>
                </a:cxn>
                <a:cxn ang="0">
                  <a:pos x="852" y="784"/>
                </a:cxn>
                <a:cxn ang="0">
                  <a:pos x="838" y="857"/>
                </a:cxn>
                <a:cxn ang="0">
                  <a:pos x="814" y="926"/>
                </a:cxn>
                <a:cxn ang="0">
                  <a:pos x="781" y="992"/>
                </a:cxn>
                <a:cxn ang="0">
                  <a:pos x="739" y="1053"/>
                </a:cxn>
                <a:cxn ang="0">
                  <a:pos x="689" y="1111"/>
                </a:cxn>
                <a:cxn ang="0">
                  <a:pos x="633" y="1164"/>
                </a:cxn>
                <a:cxn ang="0">
                  <a:pos x="572" y="1214"/>
                </a:cxn>
                <a:cxn ang="0">
                  <a:pos x="504" y="1260"/>
                </a:cxn>
                <a:cxn ang="0">
                  <a:pos x="431" y="1303"/>
                </a:cxn>
                <a:cxn ang="0">
                  <a:pos x="357" y="1341"/>
                </a:cxn>
                <a:cxn ang="0">
                  <a:pos x="280" y="1376"/>
                </a:cxn>
                <a:cxn ang="0">
                  <a:pos x="201" y="1406"/>
                </a:cxn>
                <a:cxn ang="0">
                  <a:pos x="120" y="1431"/>
                </a:cxn>
                <a:cxn ang="0">
                  <a:pos x="40" y="1454"/>
                </a:cxn>
              </a:cxnLst>
              <a:rect l="0" t="0" r="r" b="b"/>
              <a:pathLst>
                <a:path w="1030" h="1464">
                  <a:moveTo>
                    <a:pt x="0" y="1464"/>
                  </a:moveTo>
                  <a:lnTo>
                    <a:pt x="48" y="1458"/>
                  </a:lnTo>
                  <a:lnTo>
                    <a:pt x="94" y="1452"/>
                  </a:lnTo>
                  <a:lnTo>
                    <a:pt x="142" y="1445"/>
                  </a:lnTo>
                  <a:lnTo>
                    <a:pt x="190" y="1435"/>
                  </a:lnTo>
                  <a:lnTo>
                    <a:pt x="236" y="1423"/>
                  </a:lnTo>
                  <a:lnTo>
                    <a:pt x="284" y="1412"/>
                  </a:lnTo>
                  <a:lnTo>
                    <a:pt x="330" y="1397"/>
                  </a:lnTo>
                  <a:lnTo>
                    <a:pt x="376" y="1381"/>
                  </a:lnTo>
                  <a:lnTo>
                    <a:pt x="422" y="1366"/>
                  </a:lnTo>
                  <a:lnTo>
                    <a:pt x="466" y="1347"/>
                  </a:lnTo>
                  <a:lnTo>
                    <a:pt x="510" y="1328"/>
                  </a:lnTo>
                  <a:lnTo>
                    <a:pt x="554" y="1306"/>
                  </a:lnTo>
                  <a:lnTo>
                    <a:pt x="597" y="1285"/>
                  </a:lnTo>
                  <a:lnTo>
                    <a:pt x="637" y="1262"/>
                  </a:lnTo>
                  <a:lnTo>
                    <a:pt x="677" y="1239"/>
                  </a:lnTo>
                  <a:lnTo>
                    <a:pt x="714" y="1212"/>
                  </a:lnTo>
                  <a:lnTo>
                    <a:pt x="750" y="1187"/>
                  </a:lnTo>
                  <a:lnTo>
                    <a:pt x="787" y="1159"/>
                  </a:lnTo>
                  <a:lnTo>
                    <a:pt x="819" y="1132"/>
                  </a:lnTo>
                  <a:lnTo>
                    <a:pt x="850" y="1103"/>
                  </a:lnTo>
                  <a:lnTo>
                    <a:pt x="879" y="1072"/>
                  </a:lnTo>
                  <a:lnTo>
                    <a:pt x="906" y="1042"/>
                  </a:lnTo>
                  <a:lnTo>
                    <a:pt x="931" y="1009"/>
                  </a:lnTo>
                  <a:lnTo>
                    <a:pt x="952" y="976"/>
                  </a:lnTo>
                  <a:lnTo>
                    <a:pt x="973" y="944"/>
                  </a:lnTo>
                  <a:lnTo>
                    <a:pt x="990" y="909"/>
                  </a:lnTo>
                  <a:lnTo>
                    <a:pt x="1004" y="875"/>
                  </a:lnTo>
                  <a:lnTo>
                    <a:pt x="1015" y="840"/>
                  </a:lnTo>
                  <a:lnTo>
                    <a:pt x="1023" y="804"/>
                  </a:lnTo>
                  <a:lnTo>
                    <a:pt x="1029" y="767"/>
                  </a:lnTo>
                  <a:lnTo>
                    <a:pt x="1030" y="731"/>
                  </a:lnTo>
                  <a:lnTo>
                    <a:pt x="1030" y="692"/>
                  </a:lnTo>
                  <a:lnTo>
                    <a:pt x="1025" y="656"/>
                  </a:lnTo>
                  <a:lnTo>
                    <a:pt x="1019" y="619"/>
                  </a:lnTo>
                  <a:lnTo>
                    <a:pt x="1011" y="585"/>
                  </a:lnTo>
                  <a:lnTo>
                    <a:pt x="1002" y="552"/>
                  </a:lnTo>
                  <a:lnTo>
                    <a:pt x="990" y="520"/>
                  </a:lnTo>
                  <a:lnTo>
                    <a:pt x="975" y="489"/>
                  </a:lnTo>
                  <a:lnTo>
                    <a:pt x="959" y="458"/>
                  </a:lnTo>
                  <a:lnTo>
                    <a:pt x="944" y="431"/>
                  </a:lnTo>
                  <a:lnTo>
                    <a:pt x="925" y="403"/>
                  </a:lnTo>
                  <a:lnTo>
                    <a:pt x="904" y="376"/>
                  </a:lnTo>
                  <a:lnTo>
                    <a:pt x="883" y="351"/>
                  </a:lnTo>
                  <a:lnTo>
                    <a:pt x="860" y="326"/>
                  </a:lnTo>
                  <a:lnTo>
                    <a:pt x="835" y="303"/>
                  </a:lnTo>
                  <a:lnTo>
                    <a:pt x="808" y="280"/>
                  </a:lnTo>
                  <a:lnTo>
                    <a:pt x="781" y="259"/>
                  </a:lnTo>
                  <a:lnTo>
                    <a:pt x="754" y="238"/>
                  </a:lnTo>
                  <a:lnTo>
                    <a:pt x="723" y="218"/>
                  </a:lnTo>
                  <a:lnTo>
                    <a:pt x="693" y="199"/>
                  </a:lnTo>
                  <a:lnTo>
                    <a:pt x="662" y="180"/>
                  </a:lnTo>
                  <a:lnTo>
                    <a:pt x="629" y="163"/>
                  </a:lnTo>
                  <a:lnTo>
                    <a:pt x="562" y="130"/>
                  </a:lnTo>
                  <a:lnTo>
                    <a:pt x="491" y="99"/>
                  </a:lnTo>
                  <a:lnTo>
                    <a:pt x="418" y="71"/>
                  </a:lnTo>
                  <a:lnTo>
                    <a:pt x="343" y="46"/>
                  </a:lnTo>
                  <a:lnTo>
                    <a:pt x="268" y="21"/>
                  </a:lnTo>
                  <a:lnTo>
                    <a:pt x="190" y="0"/>
                  </a:lnTo>
                  <a:lnTo>
                    <a:pt x="289" y="42"/>
                  </a:lnTo>
                  <a:lnTo>
                    <a:pt x="393" y="90"/>
                  </a:lnTo>
                  <a:lnTo>
                    <a:pt x="447" y="117"/>
                  </a:lnTo>
                  <a:lnTo>
                    <a:pt x="499" y="145"/>
                  </a:lnTo>
                  <a:lnTo>
                    <a:pt x="551" y="178"/>
                  </a:lnTo>
                  <a:lnTo>
                    <a:pt x="599" y="213"/>
                  </a:lnTo>
                  <a:lnTo>
                    <a:pt x="623" y="232"/>
                  </a:lnTo>
                  <a:lnTo>
                    <a:pt x="647" y="253"/>
                  </a:lnTo>
                  <a:lnTo>
                    <a:pt x="668" y="274"/>
                  </a:lnTo>
                  <a:lnTo>
                    <a:pt x="691" y="295"/>
                  </a:lnTo>
                  <a:lnTo>
                    <a:pt x="710" y="318"/>
                  </a:lnTo>
                  <a:lnTo>
                    <a:pt x="729" y="343"/>
                  </a:lnTo>
                  <a:lnTo>
                    <a:pt x="748" y="370"/>
                  </a:lnTo>
                  <a:lnTo>
                    <a:pt x="766" y="397"/>
                  </a:lnTo>
                  <a:lnTo>
                    <a:pt x="781" y="426"/>
                  </a:lnTo>
                  <a:lnTo>
                    <a:pt x="796" y="454"/>
                  </a:lnTo>
                  <a:lnTo>
                    <a:pt x="810" y="487"/>
                  </a:lnTo>
                  <a:lnTo>
                    <a:pt x="821" y="520"/>
                  </a:lnTo>
                  <a:lnTo>
                    <a:pt x="833" y="554"/>
                  </a:lnTo>
                  <a:lnTo>
                    <a:pt x="840" y="591"/>
                  </a:lnTo>
                  <a:lnTo>
                    <a:pt x="848" y="629"/>
                  </a:lnTo>
                  <a:lnTo>
                    <a:pt x="852" y="667"/>
                  </a:lnTo>
                  <a:lnTo>
                    <a:pt x="856" y="708"/>
                  </a:lnTo>
                  <a:lnTo>
                    <a:pt x="856" y="746"/>
                  </a:lnTo>
                  <a:lnTo>
                    <a:pt x="852" y="784"/>
                  </a:lnTo>
                  <a:lnTo>
                    <a:pt x="846" y="821"/>
                  </a:lnTo>
                  <a:lnTo>
                    <a:pt x="838" y="857"/>
                  </a:lnTo>
                  <a:lnTo>
                    <a:pt x="827" y="892"/>
                  </a:lnTo>
                  <a:lnTo>
                    <a:pt x="814" y="926"/>
                  </a:lnTo>
                  <a:lnTo>
                    <a:pt x="798" y="959"/>
                  </a:lnTo>
                  <a:lnTo>
                    <a:pt x="781" y="992"/>
                  </a:lnTo>
                  <a:lnTo>
                    <a:pt x="760" y="1022"/>
                  </a:lnTo>
                  <a:lnTo>
                    <a:pt x="739" y="1053"/>
                  </a:lnTo>
                  <a:lnTo>
                    <a:pt x="716" y="1082"/>
                  </a:lnTo>
                  <a:lnTo>
                    <a:pt x="689" y="1111"/>
                  </a:lnTo>
                  <a:lnTo>
                    <a:pt x="662" y="1138"/>
                  </a:lnTo>
                  <a:lnTo>
                    <a:pt x="633" y="1164"/>
                  </a:lnTo>
                  <a:lnTo>
                    <a:pt x="602" y="1189"/>
                  </a:lnTo>
                  <a:lnTo>
                    <a:pt x="572" y="1214"/>
                  </a:lnTo>
                  <a:lnTo>
                    <a:pt x="537" y="1237"/>
                  </a:lnTo>
                  <a:lnTo>
                    <a:pt x="504" y="1260"/>
                  </a:lnTo>
                  <a:lnTo>
                    <a:pt x="468" y="1281"/>
                  </a:lnTo>
                  <a:lnTo>
                    <a:pt x="431" y="1303"/>
                  </a:lnTo>
                  <a:lnTo>
                    <a:pt x="395" y="1322"/>
                  </a:lnTo>
                  <a:lnTo>
                    <a:pt x="357" y="1341"/>
                  </a:lnTo>
                  <a:lnTo>
                    <a:pt x="318" y="1358"/>
                  </a:lnTo>
                  <a:lnTo>
                    <a:pt x="280" y="1376"/>
                  </a:lnTo>
                  <a:lnTo>
                    <a:pt x="240" y="1391"/>
                  </a:lnTo>
                  <a:lnTo>
                    <a:pt x="201" y="1406"/>
                  </a:lnTo>
                  <a:lnTo>
                    <a:pt x="161" y="1420"/>
                  </a:lnTo>
                  <a:lnTo>
                    <a:pt x="120" y="1431"/>
                  </a:lnTo>
                  <a:lnTo>
                    <a:pt x="80" y="1443"/>
                  </a:lnTo>
                  <a:lnTo>
                    <a:pt x="40" y="1454"/>
                  </a:lnTo>
                  <a:lnTo>
                    <a:pt x="0" y="1464"/>
                  </a:lnTo>
                  <a:close/>
                </a:path>
              </a:pathLst>
            </a:custGeom>
            <a:solidFill>
              <a:srgbClr val="FACAA2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9648" r="17588" b="37434"/>
          <a:stretch/>
        </p:blipFill>
        <p:spPr bwMode="auto">
          <a:xfrm>
            <a:off x="2141886" y="4005519"/>
            <a:ext cx="654725" cy="65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43"/>
          <p:cNvSpPr/>
          <p:nvPr/>
        </p:nvSpPr>
        <p:spPr>
          <a:xfrm>
            <a:off x="1617167" y="5661248"/>
            <a:ext cx="18027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Cementeries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" r="55475" b="15234"/>
          <a:stretch/>
        </p:blipFill>
        <p:spPr bwMode="auto">
          <a:xfrm>
            <a:off x="5724128" y="2729876"/>
            <a:ext cx="1368552" cy="55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" descr="Displaying LOGO-eisa-300rg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24"/>
          <a:stretch/>
        </p:blipFill>
        <p:spPr bwMode="auto">
          <a:xfrm>
            <a:off x="6097819" y="4055321"/>
            <a:ext cx="562413" cy="5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632" y="5301208"/>
            <a:ext cx="1280640" cy="321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Rectangle 54"/>
          <p:cNvSpPr/>
          <p:nvPr/>
        </p:nvSpPr>
        <p:spPr>
          <a:xfrm>
            <a:off x="4931990" y="5624540"/>
            <a:ext cx="2880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265,000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sq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ft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retail development</a:t>
            </a:r>
          </a:p>
          <a:p>
            <a:pPr algn="ct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150 retail outlets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algn="ct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Minority Partner</a:t>
            </a:r>
            <a:endParaRPr lang="en-US" sz="1200" baseline="30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57" name="Picture 52" descr="Grpo%20Reg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8399" y="1915740"/>
            <a:ext cx="809625" cy="865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7884419" y="1340768"/>
            <a:ext cx="12595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Maybe just replace with following slide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15 Grupo"/>
          <p:cNvGrpSpPr/>
          <p:nvPr/>
        </p:nvGrpSpPr>
        <p:grpSpPr>
          <a:xfrm>
            <a:off x="-19760" y="29245"/>
            <a:ext cx="9163760" cy="6352083"/>
            <a:chOff x="-19760" y="29245"/>
            <a:chExt cx="9163760" cy="6352083"/>
          </a:xfrm>
        </p:grpSpPr>
        <p:grpSp>
          <p:nvGrpSpPr>
            <p:cNvPr id="13" name="12 Grupo"/>
            <p:cNvGrpSpPr/>
            <p:nvPr/>
          </p:nvGrpSpPr>
          <p:grpSpPr>
            <a:xfrm>
              <a:off x="8100392" y="29245"/>
              <a:ext cx="971550" cy="879475"/>
              <a:chOff x="0" y="0"/>
              <a:chExt cx="971550" cy="879475"/>
            </a:xfrm>
          </p:grpSpPr>
          <p:pic>
            <p:nvPicPr>
              <p:cNvPr id="9" name="Picture 52" descr="Grpo%20Rega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809625" cy="865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10" name="Rectangle 53"/>
              <p:cNvSpPr>
                <a:spLocks noChangeArrowheads="1"/>
              </p:cNvSpPr>
              <p:nvPr/>
            </p:nvSpPr>
            <p:spPr bwMode="auto">
              <a:xfrm>
                <a:off x="788988" y="0"/>
                <a:ext cx="182562" cy="836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Rectangle 54"/>
              <p:cNvSpPr>
                <a:spLocks noChangeArrowheads="1"/>
              </p:cNvSpPr>
              <p:nvPr/>
            </p:nvSpPr>
            <p:spPr bwMode="auto">
              <a:xfrm>
                <a:off x="0" y="808038"/>
                <a:ext cx="827088" cy="714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AR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cxnSp>
          <p:nvCxnSpPr>
            <p:cNvPr id="8" name="7 Conector recto"/>
            <p:cNvCxnSpPr/>
            <p:nvPr/>
          </p:nvCxnSpPr>
          <p:spPr>
            <a:xfrm>
              <a:off x="0" y="908720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-19760" y="6381328"/>
              <a:ext cx="9144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Market Characteristics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26" y="1052736"/>
            <a:ext cx="3691085" cy="521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619698398"/>
              </p:ext>
            </p:extLst>
          </p:nvPr>
        </p:nvGraphicFramePr>
        <p:xfrm>
          <a:off x="1115616" y="908720"/>
          <a:ext cx="2880320" cy="1826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3782555278"/>
              </p:ext>
            </p:extLst>
          </p:nvPr>
        </p:nvGraphicFramePr>
        <p:xfrm>
          <a:off x="1259632" y="4536573"/>
          <a:ext cx="2880320" cy="1826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3749569838"/>
              </p:ext>
            </p:extLst>
          </p:nvPr>
        </p:nvGraphicFramePr>
        <p:xfrm>
          <a:off x="899592" y="2744924"/>
          <a:ext cx="3154636" cy="1826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TextBox 6"/>
          <p:cNvSpPr txBox="1"/>
          <p:nvPr/>
        </p:nvSpPr>
        <p:spPr>
          <a:xfrm rot="16200000">
            <a:off x="3475" y="1790763"/>
            <a:ext cx="1235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Marital Status</a:t>
            </a:r>
            <a:endParaRPr lang="en-US" sz="1400" b="1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159865" y="3533030"/>
            <a:ext cx="923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Education</a:t>
            </a:r>
            <a:endParaRPr lang="en-US" sz="1400" b="1" dirty="0"/>
          </a:p>
        </p:txBody>
      </p:sp>
      <p:sp>
        <p:nvSpPr>
          <p:cNvPr id="23" name="TextBox 22"/>
          <p:cNvSpPr txBox="1"/>
          <p:nvPr/>
        </p:nvSpPr>
        <p:spPr>
          <a:xfrm rot="16200000">
            <a:off x="388196" y="5274122"/>
            <a:ext cx="466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Age</a:t>
            </a:r>
            <a:endParaRPr lang="en-US" sz="1400" b="1" dirty="0"/>
          </a:p>
        </p:txBody>
      </p:sp>
      <p:sp>
        <p:nvSpPr>
          <p:cNvPr id="24" name="Rectangle 23"/>
          <p:cNvSpPr/>
          <p:nvPr/>
        </p:nvSpPr>
        <p:spPr>
          <a:xfrm>
            <a:off x="4139952" y="5733256"/>
            <a:ext cx="94929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Tejas Cuatro </a:t>
            </a:r>
          </a:p>
          <a:p>
            <a:pPr algn="r"/>
            <a:r>
              <a:rPr lang="es-E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 </a:t>
            </a:r>
            <a:r>
              <a:rPr lang="es-ES" sz="11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Campaign</a:t>
            </a:r>
            <a:endParaRPr lang="es-ES" sz="11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es-E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318263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52681</TotalTime>
  <Words>2681</Words>
  <Application>Microsoft Office PowerPoint</Application>
  <PresentationFormat>On-screen Show (4:3)</PresentationFormat>
  <Paragraphs>577</Paragraphs>
  <Slides>35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Tema de Office</vt:lpstr>
      <vt:lpstr>Custom Design</vt:lpstr>
      <vt:lpstr>Worksheet</vt:lpstr>
      <vt:lpstr>PowerPoint Presentation</vt:lpstr>
      <vt:lpstr>About Grupo Regam</vt:lpstr>
      <vt:lpstr>Recently Completed Real Estate Development Projects</vt:lpstr>
      <vt:lpstr>PowerPoint Presentation</vt:lpstr>
      <vt:lpstr>Residential Real Estate Development Proposal</vt:lpstr>
      <vt:lpstr>PowerPoint Presentation</vt:lpstr>
      <vt:lpstr>PowerPoint Presentation</vt:lpstr>
      <vt:lpstr>PowerPoint Presentation</vt:lpstr>
      <vt:lpstr>PowerPoint Presentation</vt:lpstr>
      <vt:lpstr>Financing is critical to unlocking demand</vt:lpstr>
      <vt:lpstr>PowerPoint Presentation</vt:lpstr>
      <vt:lpstr>Affordability Risk: Over the long term, salaries have closely correlated to construction cost trends</vt:lpstr>
      <vt:lpstr>Currency Risk: Over the long term, currency distortions tend toward equilibrium with construction cost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Target Market Segments</vt:lpstr>
      <vt:lpstr>Equity and Returns</vt:lpstr>
      <vt:lpstr>Income and Expenses </vt:lpstr>
      <vt:lpstr>Cash Flow</vt:lpstr>
      <vt:lpstr>Team Biographies</vt:lpstr>
      <vt:lpstr>PowerPoint Presentation</vt:lpstr>
      <vt:lpstr>Table A1: Housing quality index by province</vt:lpstr>
      <vt:lpstr>Table A2: “Overcrowded” households by province</vt:lpstr>
      <vt:lpstr>Table A3: Households with potential demand for a home by average household income decile</vt:lpstr>
      <vt:lpstr>Table A4: Households with potential demand for a home by average household income decile adjusted for renters who are potential buyers</vt:lpstr>
      <vt:lpstr>About Grupo Regam: featured projects</vt:lpstr>
      <vt:lpstr>A decade of falling poverty and inequality</vt:lpstr>
      <vt:lpstr>A decade of falling poverty and inequality</vt:lpstr>
      <vt:lpstr>A decade of falling poverty and inequality</vt:lpstr>
      <vt:lpstr>Residential real estate macro trends in Argentina</vt:lpstr>
      <vt:lpstr>Grupo Regam</vt:lpstr>
      <vt:lpstr>Target Market Characteristics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Ticiano</dc:creator>
  <cp:lastModifiedBy>Vicky Moore</cp:lastModifiedBy>
  <cp:revision>603</cp:revision>
  <cp:lastPrinted>2014-09-05T16:47:54Z</cp:lastPrinted>
  <dcterms:created xsi:type="dcterms:W3CDTF">2012-05-24T12:34:17Z</dcterms:created>
  <dcterms:modified xsi:type="dcterms:W3CDTF">2014-10-10T14:45:10Z</dcterms:modified>
</cp:coreProperties>
</file>