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61" r:id="rId5"/>
    <p:sldId id="260" r:id="rId6"/>
    <p:sldId id="263" r:id="rId7"/>
    <p:sldId id="259" r:id="rId8"/>
    <p:sldId id="272" r:id="rId9"/>
    <p:sldId id="267" r:id="rId10"/>
    <p:sldId id="268" r:id="rId11"/>
    <p:sldId id="269" r:id="rId12"/>
    <p:sldId id="270" r:id="rId13"/>
    <p:sldId id="266" r:id="rId1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Objects="1">
      <p:cViewPr varScale="1">
        <p:scale>
          <a:sx n="86" d="100"/>
          <a:sy n="86" d="100"/>
        </p:scale>
        <p:origin x="-660" y="-90"/>
      </p:cViewPr>
      <p:guideLst>
        <p:guide orient="horz" pos="2160"/>
        <p:guide pos="384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C764DE79-268F-4C1A-8933-263129D2AF90}" type="datetimeFigureOut">
              <a:rPr lang="en-US" smtClean="0"/>
              <a:pPr/>
              <a:t>9/2/2014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smtClean="0"/>
              <a:pPr/>
              <a:t>‹#›</a:t>
            </a:fld>
            <a:endParaRPr lang="en-US"/>
          </a:p>
        </p:txBody>
      </p:sp>
    </p:spTree>
    <p:extLst>
      <p:ext uri="{BB962C8B-B14F-4D97-AF65-F5344CB8AC3E}">
        <p14:creationId xmlns:p14="http://schemas.microsoft.com/office/powerpoint/2010/main" xmlns="" val="244747588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764DE79-268F-4C1A-8933-263129D2AF90}" type="datetimeFigureOut">
              <a:rPr lang="en-US" smtClean="0"/>
              <a:pPr/>
              <a:t>9/2/2014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smtClean="0"/>
              <a:pPr/>
              <a:t>‹#›</a:t>
            </a:fld>
            <a:endParaRPr lang="en-US"/>
          </a:p>
        </p:txBody>
      </p:sp>
    </p:spTree>
    <p:extLst>
      <p:ext uri="{BB962C8B-B14F-4D97-AF65-F5344CB8AC3E}">
        <p14:creationId xmlns:p14="http://schemas.microsoft.com/office/powerpoint/2010/main" xmlns="" val="375086607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764DE79-268F-4C1A-8933-263129D2AF90}" type="datetimeFigureOut">
              <a:rPr lang="en-US" smtClean="0"/>
              <a:pPr/>
              <a:t>9/2/2014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smtClean="0"/>
              <a:pPr/>
              <a:t>‹#›</a:t>
            </a:fld>
            <a:endParaRPr lang="en-US"/>
          </a:p>
        </p:txBody>
      </p:sp>
    </p:spTree>
    <p:extLst>
      <p:ext uri="{BB962C8B-B14F-4D97-AF65-F5344CB8AC3E}">
        <p14:creationId xmlns:p14="http://schemas.microsoft.com/office/powerpoint/2010/main" xmlns="" val="82112556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C764DE79-268F-4C1A-8933-263129D2AF90}" type="datetimeFigureOut">
              <a:rPr lang="en-US" smtClean="0"/>
              <a:pPr/>
              <a:t>9/2/2014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8F63A3B-78C7-47BE-AE5E-E10140E04643}" type="slidenum">
              <a:rPr lang="en-US" smtClean="0"/>
              <a:pPr/>
              <a:t>‹#›</a:t>
            </a:fld>
            <a:endParaRPr lang="en-US"/>
          </a:p>
        </p:txBody>
      </p:sp>
    </p:spTree>
    <p:extLst>
      <p:ext uri="{BB962C8B-B14F-4D97-AF65-F5344CB8AC3E}">
        <p14:creationId xmlns:p14="http://schemas.microsoft.com/office/powerpoint/2010/main" xmlns="" val="189516738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C764DE79-268F-4C1A-8933-263129D2AF90}" type="datetimeFigureOut">
              <a:rPr lang="en-US" smtClean="0"/>
              <a:pPr/>
              <a:t>9/2/2014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8F63A3B-78C7-47BE-AE5E-E10140E04643}" type="slidenum">
              <a:rPr lang="en-US" smtClean="0"/>
              <a:pPr/>
              <a:t>‹#›</a:t>
            </a:fld>
            <a:endParaRPr lang="en-US"/>
          </a:p>
        </p:txBody>
      </p:sp>
    </p:spTree>
    <p:extLst>
      <p:ext uri="{BB962C8B-B14F-4D97-AF65-F5344CB8AC3E}">
        <p14:creationId xmlns:p14="http://schemas.microsoft.com/office/powerpoint/2010/main" xmlns="" val="88051441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C764DE79-268F-4C1A-8933-263129D2AF90}" type="datetimeFigureOut">
              <a:rPr lang="en-US" smtClean="0"/>
              <a:pPr/>
              <a:t>9/2/2014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8F63A3B-78C7-47BE-AE5E-E10140E04643}" type="slidenum">
              <a:rPr lang="en-US" smtClean="0"/>
              <a:pPr/>
              <a:t>‹#›</a:t>
            </a:fld>
            <a:endParaRPr lang="en-US"/>
          </a:p>
        </p:txBody>
      </p:sp>
    </p:spTree>
    <p:extLst>
      <p:ext uri="{BB962C8B-B14F-4D97-AF65-F5344CB8AC3E}">
        <p14:creationId xmlns:p14="http://schemas.microsoft.com/office/powerpoint/2010/main" xmlns="" val="320548486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764DE79-268F-4C1A-8933-263129D2AF90}" type="datetimeFigureOut">
              <a:rPr lang="en-US" smtClean="0"/>
              <a:pPr/>
              <a:t>9/2/2014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8F63A3B-78C7-47BE-AE5E-E10140E04643}" type="slidenum">
              <a:rPr lang="en-US" smtClean="0"/>
              <a:pPr/>
              <a:t>‹#›</a:t>
            </a:fld>
            <a:endParaRPr lang="en-US"/>
          </a:p>
        </p:txBody>
      </p:sp>
    </p:spTree>
    <p:extLst>
      <p:ext uri="{BB962C8B-B14F-4D97-AF65-F5344CB8AC3E}">
        <p14:creationId xmlns:p14="http://schemas.microsoft.com/office/powerpoint/2010/main" xmlns="" val="23211281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764DE79-268F-4C1A-8933-263129D2AF90}" type="datetimeFigureOut">
              <a:rPr lang="en-US" smtClean="0"/>
              <a:pPr/>
              <a:t>9/2/2014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8F63A3B-78C7-47BE-AE5E-E10140E04643}" type="slidenum">
              <a:rPr lang="en-US" smtClean="0"/>
              <a:pPr/>
              <a:t>‹#›</a:t>
            </a:fld>
            <a:endParaRPr lang="en-US"/>
          </a:p>
        </p:txBody>
      </p:sp>
    </p:spTree>
    <p:extLst>
      <p:ext uri="{BB962C8B-B14F-4D97-AF65-F5344CB8AC3E}">
        <p14:creationId xmlns:p14="http://schemas.microsoft.com/office/powerpoint/2010/main" xmlns="" val="416768159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764DE79-268F-4C1A-8933-263129D2AF90}" type="datetimeFigureOut">
              <a:rPr lang="en-US" smtClean="0"/>
              <a:pPr/>
              <a:t>9/2/2014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8F63A3B-78C7-47BE-AE5E-E10140E04643}" type="slidenum">
              <a:rPr lang="en-US" smtClean="0"/>
              <a:pPr/>
              <a:t>‹#›</a:t>
            </a:fld>
            <a:endParaRPr lang="en-US"/>
          </a:p>
        </p:txBody>
      </p:sp>
    </p:spTree>
    <p:extLst>
      <p:ext uri="{BB962C8B-B14F-4D97-AF65-F5344CB8AC3E}">
        <p14:creationId xmlns:p14="http://schemas.microsoft.com/office/powerpoint/2010/main" xmlns="" val="345390131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764DE79-268F-4C1A-8933-263129D2AF90}" type="datetimeFigureOut">
              <a:rPr lang="en-US" smtClean="0"/>
              <a:pPr/>
              <a:t>9/2/2014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smtClean="0"/>
              <a:pPr/>
              <a:t>‹#›</a:t>
            </a:fld>
            <a:endParaRPr lang="en-US"/>
          </a:p>
        </p:txBody>
      </p:sp>
    </p:spTree>
    <p:extLst>
      <p:ext uri="{BB962C8B-B14F-4D97-AF65-F5344CB8AC3E}">
        <p14:creationId xmlns:p14="http://schemas.microsoft.com/office/powerpoint/2010/main" xmlns="" val="407366777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764DE79-268F-4C1A-8933-263129D2AF90}" type="datetimeFigureOut">
              <a:rPr lang="en-US" smtClean="0"/>
              <a:pPr/>
              <a:t>9/2/2014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smtClean="0"/>
              <a:pPr/>
              <a:t>‹#›</a:t>
            </a:fld>
            <a:endParaRPr lang="en-US"/>
          </a:p>
        </p:txBody>
      </p:sp>
    </p:spTree>
    <p:extLst>
      <p:ext uri="{BB962C8B-B14F-4D97-AF65-F5344CB8AC3E}">
        <p14:creationId xmlns:p14="http://schemas.microsoft.com/office/powerpoint/2010/main" xmlns="" val="193130598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764DE79-268F-4C1A-8933-263129D2AF90}" type="datetimeFigureOut">
              <a:rPr lang="en-US" smtClean="0"/>
              <a:pPr/>
              <a:t>9/2/2014</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8F63A3B-78C7-47BE-AE5E-E10140E04643}" type="slidenum">
              <a:rPr lang="en-US" smtClean="0"/>
              <a:pPr/>
              <a:t>‹#›</a:t>
            </a:fld>
            <a:endParaRPr lang="en-US"/>
          </a:p>
        </p:txBody>
      </p:sp>
    </p:spTree>
    <p:extLst>
      <p:ext uri="{BB962C8B-B14F-4D97-AF65-F5344CB8AC3E}">
        <p14:creationId xmlns:p14="http://schemas.microsoft.com/office/powerpoint/2010/main" xmlns="" val="171205982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5.xml"/><Relationship Id="rId5" Type="http://schemas.openxmlformats.org/officeDocument/2006/relationships/image" Target="../media/image5.jpeg"/><Relationship Id="rId4" Type="http://schemas.openxmlformats.org/officeDocument/2006/relationships/image" Target="../media/image4.jpeg"/></Relationships>
</file>

<file path=ppt/slides/_rels/slide3.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5.xml"/><Relationship Id="rId4" Type="http://schemas.openxmlformats.org/officeDocument/2006/relationships/image" Target="../media/image8.jpeg"/></Relationships>
</file>

<file path=ppt/slides/_rels/slide4.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p:txBody>
          <a:bodyPr anchor="ctr"/>
          <a:lstStyle/>
          <a:p>
            <a:pPr algn="ctr"/>
            <a:r>
              <a:rPr lang="en-US" b="1" dirty="0" smtClean="0">
                <a:solidFill>
                  <a:srgbClr val="00B050"/>
                </a:solidFill>
              </a:rPr>
              <a:t>KINGDOM RESOURCES MINISTRY</a:t>
            </a:r>
            <a:endParaRPr lang="en-US" b="1" dirty="0">
              <a:solidFill>
                <a:srgbClr val="00B050"/>
              </a:solidFill>
            </a:endParaRPr>
          </a:p>
        </p:txBody>
      </p:sp>
      <p:sp>
        <p:nvSpPr>
          <p:cNvPr id="4" name="Title 3"/>
          <p:cNvSpPr>
            <a:spLocks noGrp="1"/>
          </p:cNvSpPr>
          <p:nvPr>
            <p:ph type="ctrTitle"/>
          </p:nvPr>
        </p:nvSpPr>
        <p:spPr/>
        <p:txBody>
          <a:bodyPr/>
          <a:lstStyle/>
          <a:p>
            <a:r>
              <a:rPr lang="en-US" b="1" dirty="0" smtClean="0">
                <a:solidFill>
                  <a:srgbClr val="00B0F0"/>
                </a:solidFill>
              </a:rPr>
              <a:t>MPIF IN PERSPECTIVE</a:t>
            </a:r>
            <a:r>
              <a:rPr lang="en-US" dirty="0" smtClean="0">
                <a:solidFill>
                  <a:srgbClr val="00B0F0"/>
                </a:solidFill>
              </a:rPr>
              <a:t> </a:t>
            </a:r>
            <a:endParaRPr lang="en-US" dirty="0">
              <a:solidFill>
                <a:srgbClr val="00B0F0"/>
              </a:solidFill>
            </a:endParaRPr>
          </a:p>
        </p:txBody>
      </p:sp>
      <p:pic>
        <p:nvPicPr>
          <p:cNvPr id="1026" name="Picture 2" descr="C:\Users\TONY\Desktop\MINISTRIES\LOGO\menpif-logo2.jpg"/>
          <p:cNvPicPr>
            <a:picLocks noChangeAspect="1" noChangeArrowheads="1"/>
          </p:cNvPicPr>
          <p:nvPr/>
        </p:nvPicPr>
        <p:blipFill>
          <a:blip r:embed="rId2" cstate="print"/>
          <a:srcRect/>
          <a:stretch>
            <a:fillRect/>
          </a:stretch>
        </p:blipFill>
        <p:spPr bwMode="auto">
          <a:xfrm>
            <a:off x="4667250" y="533400"/>
            <a:ext cx="2857500" cy="1000125"/>
          </a:xfrm>
          <a:prstGeom prst="rect">
            <a:avLst/>
          </a:prstGeom>
          <a:noFill/>
        </p:spPr>
      </p:pic>
    </p:spTree>
    <p:extLst>
      <p:ext uri="{BB962C8B-B14F-4D97-AF65-F5344CB8AC3E}">
        <p14:creationId xmlns:p14="http://schemas.microsoft.com/office/powerpoint/2010/main" xmlns="" val="164976049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9788" y="0"/>
            <a:ext cx="10515600" cy="1325563"/>
          </a:xfrm>
        </p:spPr>
        <p:txBody>
          <a:bodyPr/>
          <a:lstStyle/>
          <a:p>
            <a:r>
              <a:rPr lang="en-US" b="1" dirty="0" smtClean="0">
                <a:solidFill>
                  <a:srgbClr val="AB1875"/>
                </a:solidFill>
              </a:rPr>
              <a:t>OUR BUSINESSES</a:t>
            </a:r>
            <a:endParaRPr lang="en-US" b="1" dirty="0">
              <a:solidFill>
                <a:srgbClr val="AB1875"/>
              </a:solidFill>
            </a:endParaRPr>
          </a:p>
        </p:txBody>
      </p:sp>
      <p:sp>
        <p:nvSpPr>
          <p:cNvPr id="3" name="Text Placeholder 2"/>
          <p:cNvSpPr>
            <a:spLocks noGrp="1"/>
          </p:cNvSpPr>
          <p:nvPr>
            <p:ph type="body" idx="1"/>
          </p:nvPr>
        </p:nvSpPr>
        <p:spPr>
          <a:xfrm>
            <a:off x="152400" y="533400"/>
            <a:ext cx="5157787" cy="823912"/>
          </a:xfrm>
        </p:spPr>
        <p:txBody>
          <a:bodyPr/>
          <a:lstStyle/>
          <a:p>
            <a:r>
              <a:rPr lang="en-US" dirty="0" smtClean="0">
                <a:solidFill>
                  <a:schemeClr val="accent2"/>
                </a:solidFill>
              </a:rPr>
              <a:t>LIST OF OUR BUSINESSES</a:t>
            </a:r>
            <a:endParaRPr lang="en-US" dirty="0">
              <a:solidFill>
                <a:schemeClr val="accent2"/>
              </a:solidFill>
            </a:endParaRPr>
          </a:p>
        </p:txBody>
      </p:sp>
      <p:sp>
        <p:nvSpPr>
          <p:cNvPr id="4" name="Content Placeholder 3"/>
          <p:cNvSpPr>
            <a:spLocks noGrp="1"/>
          </p:cNvSpPr>
          <p:nvPr>
            <p:ph sz="half" idx="2"/>
          </p:nvPr>
        </p:nvSpPr>
        <p:spPr>
          <a:xfrm>
            <a:off x="76200" y="1828800"/>
            <a:ext cx="5943600" cy="4727508"/>
          </a:xfrm>
        </p:spPr>
        <p:txBody>
          <a:bodyPr/>
          <a:lstStyle/>
          <a:p>
            <a:r>
              <a:rPr lang="en-US" dirty="0" smtClean="0">
                <a:solidFill>
                  <a:srgbClr val="FF0000"/>
                </a:solidFill>
              </a:rPr>
              <a:t>Doxa Oil &amp; Gas Limited</a:t>
            </a:r>
          </a:p>
          <a:p>
            <a:endParaRPr lang="en-US" dirty="0" smtClean="0"/>
          </a:p>
          <a:p>
            <a:r>
              <a:rPr lang="en-US" dirty="0" smtClean="0">
                <a:solidFill>
                  <a:srgbClr val="00B050"/>
                </a:solidFill>
              </a:rPr>
              <a:t>Havilah Fons Limited</a:t>
            </a:r>
          </a:p>
          <a:p>
            <a:endParaRPr lang="en-US" dirty="0" smtClean="0"/>
          </a:p>
          <a:p>
            <a:r>
              <a:rPr lang="en-US" dirty="0" smtClean="0">
                <a:solidFill>
                  <a:srgbClr val="7030A0"/>
                </a:solidFill>
              </a:rPr>
              <a:t>Dominion Integrated Energy Resources Ltd</a:t>
            </a:r>
          </a:p>
          <a:p>
            <a:endParaRPr lang="en-US" baseline="0" dirty="0" smtClean="0"/>
          </a:p>
          <a:p>
            <a:r>
              <a:rPr lang="en-US" baseline="0" dirty="0" smtClean="0">
                <a:solidFill>
                  <a:schemeClr val="accent6">
                    <a:lumMod val="75000"/>
                  </a:schemeClr>
                </a:solidFill>
              </a:rPr>
              <a:t>Greenstock Nigeria Ltd.</a:t>
            </a:r>
            <a:endParaRPr lang="en-US" dirty="0" smtClean="0">
              <a:solidFill>
                <a:schemeClr val="accent6">
                  <a:lumMod val="75000"/>
                </a:schemeClr>
              </a:solidFill>
            </a:endParaRPr>
          </a:p>
          <a:p>
            <a:endParaRPr lang="en-US" dirty="0" smtClean="0"/>
          </a:p>
          <a:p>
            <a:endParaRPr lang="en-US" dirty="0"/>
          </a:p>
        </p:txBody>
      </p:sp>
      <p:sp>
        <p:nvSpPr>
          <p:cNvPr id="5" name="Text Placeholder 4"/>
          <p:cNvSpPr>
            <a:spLocks noGrp="1"/>
          </p:cNvSpPr>
          <p:nvPr>
            <p:ph type="body" sz="quarter" idx="3"/>
          </p:nvPr>
        </p:nvSpPr>
        <p:spPr>
          <a:xfrm>
            <a:off x="5865812" y="1219200"/>
            <a:ext cx="5183188" cy="823912"/>
          </a:xfrm>
        </p:spPr>
        <p:txBody>
          <a:bodyPr/>
          <a:lstStyle/>
          <a:p>
            <a:r>
              <a:rPr lang="en-US" dirty="0" smtClean="0">
                <a:solidFill>
                  <a:schemeClr val="accent2"/>
                </a:solidFill>
              </a:rPr>
              <a:t>WHAT</a:t>
            </a:r>
            <a:r>
              <a:rPr lang="en-US" baseline="0" dirty="0" smtClean="0">
                <a:solidFill>
                  <a:schemeClr val="accent2"/>
                </a:solidFill>
              </a:rPr>
              <a:t> THEY ARE INTO (PRODUCTS &amp; SERVICES</a:t>
            </a:r>
            <a:endParaRPr lang="en-US" dirty="0">
              <a:solidFill>
                <a:schemeClr val="accent2"/>
              </a:solidFill>
            </a:endParaRPr>
          </a:p>
        </p:txBody>
      </p:sp>
      <p:sp>
        <p:nvSpPr>
          <p:cNvPr id="6" name="Content Placeholder 5"/>
          <p:cNvSpPr>
            <a:spLocks noGrp="1"/>
          </p:cNvSpPr>
          <p:nvPr>
            <p:ph sz="quarter" idx="4"/>
          </p:nvPr>
        </p:nvSpPr>
        <p:spPr>
          <a:xfrm>
            <a:off x="5715001" y="2133600"/>
            <a:ext cx="6400799" cy="4572000"/>
          </a:xfrm>
        </p:spPr>
        <p:txBody>
          <a:bodyPr>
            <a:normAutofit lnSpcReduction="10000"/>
          </a:bodyPr>
          <a:lstStyle/>
          <a:p>
            <a:r>
              <a:rPr lang="en-US" sz="2000" dirty="0" smtClean="0">
                <a:solidFill>
                  <a:srgbClr val="FF0000"/>
                </a:solidFill>
              </a:rPr>
              <a:t>Engineering,</a:t>
            </a:r>
            <a:r>
              <a:rPr lang="en-US" sz="2000" baseline="0" dirty="0" smtClean="0">
                <a:solidFill>
                  <a:srgbClr val="FF0000"/>
                </a:solidFill>
              </a:rPr>
              <a:t> Procurement, Pipeline maintenance &amp; construction, Drilling operations, Environmental services etc for onshore and off shore operations</a:t>
            </a:r>
          </a:p>
          <a:p>
            <a:pPr lvl="0"/>
            <a:r>
              <a:rPr lang="en-US" sz="2000" baseline="0" dirty="0" smtClean="0">
                <a:solidFill>
                  <a:srgbClr val="00B050"/>
                </a:solidFill>
              </a:rPr>
              <a:t>Branding,  </a:t>
            </a:r>
            <a:r>
              <a:rPr lang="en-US" sz="2000" dirty="0" smtClean="0">
                <a:solidFill>
                  <a:srgbClr val="00B050"/>
                </a:solidFill>
              </a:rPr>
              <a:t>Business re-engineering, Small business growth, Customer relations management, Marketing, Project management, Strategic and operational planning, Research and Consultancy Services, Human capital development, Managing the Kingdom Enterprise Forum etc. </a:t>
            </a:r>
            <a:endParaRPr lang="en-US" sz="2000" baseline="0" dirty="0" smtClean="0">
              <a:solidFill>
                <a:srgbClr val="00B050"/>
              </a:solidFill>
            </a:endParaRPr>
          </a:p>
          <a:p>
            <a:r>
              <a:rPr lang="en-US" sz="2000" baseline="0" dirty="0" smtClean="0">
                <a:solidFill>
                  <a:srgbClr val="7030A0"/>
                </a:solidFill>
              </a:rPr>
              <a:t>Solar energy systems,, renewable energy development and Technology, Transmission energy, Electricity-generation, transmission and distribution etc</a:t>
            </a:r>
          </a:p>
          <a:p>
            <a:r>
              <a:rPr lang="en-US" sz="2000" baseline="0" dirty="0" smtClean="0">
                <a:solidFill>
                  <a:srgbClr val="00B050"/>
                </a:solidFill>
              </a:rPr>
              <a:t>Crop management, commodity marketing, equipment leasing, export and import planning, Agriculture extension services etc. </a:t>
            </a:r>
          </a:p>
        </p:txBody>
      </p:sp>
      <p:pic>
        <p:nvPicPr>
          <p:cNvPr id="7" name="Picture 2"/>
          <p:cNvPicPr>
            <a:picLocks noChangeAspect="1" noChangeArrowheads="1"/>
          </p:cNvPicPr>
          <p:nvPr/>
        </p:nvPicPr>
        <p:blipFill>
          <a:blip r:embed="rId2" cstate="print"/>
          <a:srcRect/>
          <a:stretch>
            <a:fillRect/>
          </a:stretch>
        </p:blipFill>
        <p:spPr bwMode="auto">
          <a:xfrm>
            <a:off x="3732906" y="1756977"/>
            <a:ext cx="2058294" cy="1214823"/>
          </a:xfrm>
          <a:prstGeom prst="rect">
            <a:avLst/>
          </a:prstGeom>
          <a:noFill/>
          <a:ln w="9525">
            <a:noFill/>
            <a:miter lim="800000"/>
            <a:headEnd/>
            <a:tailEnd/>
          </a:ln>
          <a:effectLst/>
        </p:spPr>
      </p:pic>
      <p:pic>
        <p:nvPicPr>
          <p:cNvPr id="8" name="Picture 2" descr="C:\Users\TONY\Desktop\Picture2.jpg"/>
          <p:cNvPicPr>
            <a:picLocks noChangeAspect="1" noChangeArrowheads="1"/>
          </p:cNvPicPr>
          <p:nvPr/>
        </p:nvPicPr>
        <p:blipFill>
          <a:blip r:embed="rId3" cstate="print"/>
          <a:srcRect/>
          <a:stretch>
            <a:fillRect/>
          </a:stretch>
        </p:blipFill>
        <p:spPr bwMode="auto">
          <a:xfrm>
            <a:off x="4342656" y="4342656"/>
            <a:ext cx="1448544" cy="1448544"/>
          </a:xfrm>
          <a:prstGeom prst="rect">
            <a:avLst/>
          </a:prstGeom>
          <a:noFill/>
        </p:spPr>
      </p:pic>
      <p:pic>
        <p:nvPicPr>
          <p:cNvPr id="9" name="Picture 2"/>
          <p:cNvPicPr>
            <a:picLocks noChangeAspect="1" noChangeArrowheads="1"/>
          </p:cNvPicPr>
          <p:nvPr/>
        </p:nvPicPr>
        <p:blipFill>
          <a:blip r:embed="rId4" cstate="print"/>
          <a:srcRect/>
          <a:stretch>
            <a:fillRect/>
          </a:stretch>
        </p:blipFill>
        <p:spPr bwMode="auto">
          <a:xfrm>
            <a:off x="2982948" y="5794648"/>
            <a:ext cx="2882864" cy="910952"/>
          </a:xfrm>
          <a:prstGeom prst="rect">
            <a:avLst/>
          </a:prstGeom>
          <a:noFill/>
          <a:ln w="9525">
            <a:noFill/>
            <a:miter lim="800000"/>
            <a:headEnd/>
            <a:tailEnd/>
          </a:ln>
          <a:effectLst/>
        </p:spPr>
      </p:pic>
      <p:pic>
        <p:nvPicPr>
          <p:cNvPr id="1026" name="Picture 2" descr="C:\Users\TONY\Desktop\Havilah-logo.jpg"/>
          <p:cNvPicPr>
            <a:picLocks noChangeAspect="1" noChangeArrowheads="1"/>
          </p:cNvPicPr>
          <p:nvPr/>
        </p:nvPicPr>
        <p:blipFill>
          <a:blip r:embed="rId5" cstate="print"/>
          <a:srcRect/>
          <a:stretch>
            <a:fillRect/>
          </a:stretch>
        </p:blipFill>
        <p:spPr bwMode="auto">
          <a:xfrm>
            <a:off x="1905000" y="3337560"/>
            <a:ext cx="3953256" cy="548640"/>
          </a:xfrm>
          <a:prstGeom prst="rect">
            <a:avLst/>
          </a:prstGeom>
          <a:noFill/>
        </p:spPr>
      </p:pic>
    </p:spTree>
    <p:extLst>
      <p:ext uri="{BB962C8B-B14F-4D97-AF65-F5344CB8AC3E}">
        <p14:creationId xmlns:p14="http://schemas.microsoft.com/office/powerpoint/2010/main" xmlns="" val="30408917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rgbClr val="AB1875"/>
                </a:solidFill>
              </a:rPr>
              <a:t>OUR BUSINESSES</a:t>
            </a:r>
            <a:endParaRPr lang="en-US" b="1" dirty="0">
              <a:solidFill>
                <a:srgbClr val="AB1875"/>
              </a:solidFill>
            </a:endParaRPr>
          </a:p>
        </p:txBody>
      </p:sp>
      <p:sp>
        <p:nvSpPr>
          <p:cNvPr id="3" name="Text Placeholder 2"/>
          <p:cNvSpPr>
            <a:spLocks noGrp="1"/>
          </p:cNvSpPr>
          <p:nvPr>
            <p:ph type="body" idx="1"/>
          </p:nvPr>
        </p:nvSpPr>
        <p:spPr/>
        <p:txBody>
          <a:bodyPr anchor="ctr"/>
          <a:lstStyle/>
          <a:p>
            <a:r>
              <a:rPr lang="en-US" dirty="0" smtClean="0">
                <a:solidFill>
                  <a:schemeClr val="accent2"/>
                </a:solidFill>
              </a:rPr>
              <a:t>LIST OF OUR BUSINESSES</a:t>
            </a:r>
            <a:endParaRPr lang="en-US" dirty="0">
              <a:solidFill>
                <a:schemeClr val="accent2"/>
              </a:solidFill>
            </a:endParaRPr>
          </a:p>
        </p:txBody>
      </p:sp>
      <p:sp>
        <p:nvSpPr>
          <p:cNvPr id="4" name="Content Placeholder 3"/>
          <p:cNvSpPr>
            <a:spLocks noGrp="1"/>
          </p:cNvSpPr>
          <p:nvPr>
            <p:ph sz="half" idx="2"/>
          </p:nvPr>
        </p:nvSpPr>
        <p:spPr/>
        <p:txBody>
          <a:bodyPr/>
          <a:lstStyle/>
          <a:p>
            <a:r>
              <a:rPr lang="en-US" dirty="0" smtClean="0">
                <a:solidFill>
                  <a:srgbClr val="00B050"/>
                </a:solidFill>
              </a:rPr>
              <a:t>Doxacom Ltd.</a:t>
            </a:r>
          </a:p>
          <a:p>
            <a:endParaRPr lang="en-US" dirty="0" smtClean="0"/>
          </a:p>
          <a:p>
            <a:r>
              <a:rPr lang="en-US" dirty="0" smtClean="0">
                <a:solidFill>
                  <a:srgbClr val="FF0000"/>
                </a:solidFill>
              </a:rPr>
              <a:t>Peniel Development Resources Ltd.</a:t>
            </a:r>
          </a:p>
          <a:p>
            <a:endParaRPr lang="en-US" dirty="0" smtClean="0"/>
          </a:p>
          <a:p>
            <a:r>
              <a:rPr lang="en-US" dirty="0" smtClean="0">
                <a:solidFill>
                  <a:srgbClr val="002060"/>
                </a:solidFill>
              </a:rPr>
              <a:t>FIDES Travels Ltd</a:t>
            </a:r>
          </a:p>
          <a:p>
            <a:endParaRPr lang="en-US" dirty="0"/>
          </a:p>
        </p:txBody>
      </p:sp>
      <p:sp>
        <p:nvSpPr>
          <p:cNvPr id="5" name="Text Placeholder 4"/>
          <p:cNvSpPr>
            <a:spLocks noGrp="1"/>
          </p:cNvSpPr>
          <p:nvPr>
            <p:ph type="body" sz="quarter" idx="3"/>
          </p:nvPr>
        </p:nvSpPr>
        <p:spPr/>
        <p:txBody>
          <a:bodyPr anchor="ctr"/>
          <a:lstStyle/>
          <a:p>
            <a:r>
              <a:rPr lang="en-US" dirty="0" smtClean="0">
                <a:solidFill>
                  <a:schemeClr val="accent2"/>
                </a:solidFill>
              </a:rPr>
              <a:t>WHAT</a:t>
            </a:r>
            <a:r>
              <a:rPr lang="en-US" baseline="0" dirty="0" smtClean="0">
                <a:solidFill>
                  <a:schemeClr val="accent2"/>
                </a:solidFill>
              </a:rPr>
              <a:t> THEY ARE INTO (PRODUCTS &amp; SERVICES</a:t>
            </a:r>
            <a:endParaRPr lang="en-US" dirty="0">
              <a:solidFill>
                <a:schemeClr val="accent2"/>
              </a:solidFill>
            </a:endParaRPr>
          </a:p>
        </p:txBody>
      </p:sp>
      <p:sp>
        <p:nvSpPr>
          <p:cNvPr id="6" name="Content Placeholder 5"/>
          <p:cNvSpPr>
            <a:spLocks noGrp="1"/>
          </p:cNvSpPr>
          <p:nvPr>
            <p:ph sz="quarter" idx="4"/>
          </p:nvPr>
        </p:nvSpPr>
        <p:spPr>
          <a:xfrm>
            <a:off x="6172200" y="2563812"/>
            <a:ext cx="5183188" cy="3684588"/>
          </a:xfrm>
        </p:spPr>
        <p:txBody>
          <a:bodyPr>
            <a:normAutofit/>
          </a:bodyPr>
          <a:lstStyle/>
          <a:p>
            <a:r>
              <a:rPr lang="en-US" sz="1800" dirty="0" smtClean="0">
                <a:solidFill>
                  <a:srgbClr val="00B050"/>
                </a:solidFill>
              </a:rPr>
              <a:t>Information Technology,</a:t>
            </a:r>
            <a:r>
              <a:rPr lang="en-US" sz="1800" baseline="0" dirty="0" smtClean="0">
                <a:solidFill>
                  <a:srgbClr val="00B050"/>
                </a:solidFill>
              </a:rPr>
              <a:t> </a:t>
            </a:r>
            <a:r>
              <a:rPr lang="en-US" sz="1800" dirty="0" smtClean="0">
                <a:solidFill>
                  <a:srgbClr val="00B050"/>
                </a:solidFill>
              </a:rPr>
              <a:t>Doxacom</a:t>
            </a:r>
            <a:r>
              <a:rPr lang="en-US" sz="1800" baseline="0" dirty="0" smtClean="0">
                <a:solidFill>
                  <a:srgbClr val="00B050"/>
                </a:solidFill>
              </a:rPr>
              <a:t> press, </a:t>
            </a:r>
            <a:r>
              <a:rPr lang="en-US" sz="1800" dirty="0" smtClean="0">
                <a:solidFill>
                  <a:srgbClr val="00B050"/>
                </a:solidFill>
              </a:rPr>
              <a:t>Software</a:t>
            </a:r>
            <a:r>
              <a:rPr lang="en-US" sz="1800" baseline="0" dirty="0" smtClean="0">
                <a:solidFill>
                  <a:srgbClr val="00B050"/>
                </a:solidFill>
              </a:rPr>
              <a:t> development, Soft books services, Sales of hardwares and accessories, Media coverage, communication, management applications etc.</a:t>
            </a:r>
          </a:p>
          <a:p>
            <a:r>
              <a:rPr lang="en-US" sz="1800" baseline="0" dirty="0" smtClean="0">
                <a:solidFill>
                  <a:srgbClr val="FF0000"/>
                </a:solidFill>
              </a:rPr>
              <a:t>Production of consumer products, industrial products, merchandising.</a:t>
            </a:r>
            <a:r>
              <a:rPr lang="en-US" sz="1800" dirty="0" smtClean="0">
                <a:solidFill>
                  <a:srgbClr val="FF0000"/>
                </a:solidFill>
              </a:rPr>
              <a:t> O</a:t>
            </a:r>
            <a:r>
              <a:rPr lang="en-US" sz="1800" baseline="0" dirty="0" smtClean="0">
                <a:solidFill>
                  <a:srgbClr val="FF0000"/>
                </a:solidFill>
              </a:rPr>
              <a:t>perates primary, secondary and tertiary industries</a:t>
            </a:r>
          </a:p>
          <a:p>
            <a:endParaRPr lang="en-US" sz="1800" baseline="0" dirty="0" smtClean="0"/>
          </a:p>
          <a:p>
            <a:r>
              <a:rPr lang="en-US" sz="1800" dirty="0" smtClean="0">
                <a:solidFill>
                  <a:srgbClr val="002060"/>
                </a:solidFill>
              </a:rPr>
              <a:t>Holidays and Tours, Trade mission,</a:t>
            </a:r>
            <a:r>
              <a:rPr lang="en-US" sz="1800" baseline="0" dirty="0" smtClean="0">
                <a:solidFill>
                  <a:srgbClr val="002060"/>
                </a:solidFill>
              </a:rPr>
              <a:t> visa services, catering services, interstate transportation, flight booking and logistics, airport protocol, courier services, hotel reservations and car hire.</a:t>
            </a:r>
            <a:endParaRPr lang="en-US" sz="1800" dirty="0">
              <a:solidFill>
                <a:srgbClr val="002060"/>
              </a:solidFill>
            </a:endParaRPr>
          </a:p>
        </p:txBody>
      </p:sp>
      <p:pic>
        <p:nvPicPr>
          <p:cNvPr id="7" name="Picture 2"/>
          <p:cNvPicPr>
            <a:picLocks noChangeAspect="1" noChangeArrowheads="1"/>
          </p:cNvPicPr>
          <p:nvPr/>
        </p:nvPicPr>
        <p:blipFill>
          <a:blip r:embed="rId2" cstate="print"/>
          <a:srcRect/>
          <a:stretch>
            <a:fillRect/>
          </a:stretch>
        </p:blipFill>
        <p:spPr bwMode="auto">
          <a:xfrm>
            <a:off x="3253543" y="2209800"/>
            <a:ext cx="2744032" cy="1008129"/>
          </a:xfrm>
          <a:prstGeom prst="rect">
            <a:avLst/>
          </a:prstGeom>
          <a:noFill/>
          <a:ln w="9525">
            <a:noFill/>
            <a:miter lim="800000"/>
            <a:headEnd/>
            <a:tailEnd/>
          </a:ln>
          <a:effectLst/>
        </p:spPr>
      </p:pic>
      <p:pic>
        <p:nvPicPr>
          <p:cNvPr id="8" name="Picture 3"/>
          <p:cNvPicPr>
            <a:picLocks noChangeAspect="1" noChangeArrowheads="1"/>
          </p:cNvPicPr>
          <p:nvPr/>
        </p:nvPicPr>
        <p:blipFill>
          <a:blip r:embed="rId3" cstate="print"/>
          <a:srcRect/>
          <a:stretch>
            <a:fillRect/>
          </a:stretch>
        </p:blipFill>
        <p:spPr bwMode="auto">
          <a:xfrm>
            <a:off x="2620069" y="3886200"/>
            <a:ext cx="3377506" cy="1036701"/>
          </a:xfrm>
          <a:prstGeom prst="rect">
            <a:avLst/>
          </a:prstGeom>
          <a:noFill/>
          <a:ln w="9525">
            <a:noFill/>
            <a:miter lim="800000"/>
            <a:headEnd/>
            <a:tailEnd/>
          </a:ln>
          <a:effectLst/>
        </p:spPr>
      </p:pic>
      <p:pic>
        <p:nvPicPr>
          <p:cNvPr id="9" name="Picture 2" descr="C:\Users\Anthony.Okafor\AppData\Local\Microsoft\Windows\Temporary Internet Files\Low\Content.IE5\CHTP75PR\FIDES%20LOGO[1].jpg"/>
          <p:cNvPicPr>
            <a:picLocks noChangeAspect="1" noChangeArrowheads="1"/>
          </p:cNvPicPr>
          <p:nvPr/>
        </p:nvPicPr>
        <p:blipFill>
          <a:blip r:embed="rId4" cstate="print"/>
          <a:srcRect/>
          <a:stretch>
            <a:fillRect/>
          </a:stretch>
        </p:blipFill>
        <p:spPr bwMode="auto">
          <a:xfrm>
            <a:off x="3253543" y="5334000"/>
            <a:ext cx="2474912" cy="1094672"/>
          </a:xfrm>
          <a:prstGeom prst="rect">
            <a:avLst/>
          </a:prstGeom>
          <a:noFill/>
        </p:spPr>
      </p:pic>
    </p:spTree>
    <p:extLst>
      <p:ext uri="{BB962C8B-B14F-4D97-AF65-F5344CB8AC3E}">
        <p14:creationId xmlns:p14="http://schemas.microsoft.com/office/powerpoint/2010/main" xmlns="" val="99089292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rgbClr val="AB1875"/>
                </a:solidFill>
              </a:rPr>
              <a:t>OUR BUSINESSES</a:t>
            </a:r>
            <a:endParaRPr lang="en-US" b="1" dirty="0">
              <a:solidFill>
                <a:srgbClr val="AB1875"/>
              </a:solidFill>
            </a:endParaRPr>
          </a:p>
        </p:txBody>
      </p:sp>
      <p:sp>
        <p:nvSpPr>
          <p:cNvPr id="3" name="Text Placeholder 2"/>
          <p:cNvSpPr>
            <a:spLocks noGrp="1"/>
          </p:cNvSpPr>
          <p:nvPr>
            <p:ph type="body" idx="1"/>
          </p:nvPr>
        </p:nvSpPr>
        <p:spPr/>
        <p:txBody>
          <a:bodyPr/>
          <a:lstStyle/>
          <a:p>
            <a:r>
              <a:rPr lang="en-US" dirty="0" smtClean="0">
                <a:solidFill>
                  <a:schemeClr val="accent2"/>
                </a:solidFill>
              </a:rPr>
              <a:t>LIST OF OUR BUSINESSES</a:t>
            </a:r>
            <a:endParaRPr lang="en-US" dirty="0">
              <a:solidFill>
                <a:schemeClr val="accent2"/>
              </a:solidFill>
            </a:endParaRPr>
          </a:p>
        </p:txBody>
      </p:sp>
      <p:sp>
        <p:nvSpPr>
          <p:cNvPr id="5" name="Text Placeholder 4"/>
          <p:cNvSpPr>
            <a:spLocks noGrp="1"/>
          </p:cNvSpPr>
          <p:nvPr>
            <p:ph type="body" sz="quarter" idx="3"/>
          </p:nvPr>
        </p:nvSpPr>
        <p:spPr/>
        <p:txBody>
          <a:bodyPr/>
          <a:lstStyle/>
          <a:p>
            <a:r>
              <a:rPr lang="en-US" dirty="0" smtClean="0">
                <a:solidFill>
                  <a:schemeClr val="accent2"/>
                </a:solidFill>
              </a:rPr>
              <a:t>WHAT</a:t>
            </a:r>
            <a:r>
              <a:rPr lang="en-US" baseline="0" dirty="0" smtClean="0">
                <a:solidFill>
                  <a:schemeClr val="accent2"/>
                </a:solidFill>
              </a:rPr>
              <a:t> THEY ARE INTO (PRODUCTS &amp; SERVICES</a:t>
            </a:r>
            <a:endParaRPr lang="en-US" dirty="0">
              <a:solidFill>
                <a:schemeClr val="accent2"/>
              </a:solidFill>
            </a:endParaRPr>
          </a:p>
        </p:txBody>
      </p:sp>
      <p:sp>
        <p:nvSpPr>
          <p:cNvPr id="7" name="Content Placeholder 6"/>
          <p:cNvSpPr>
            <a:spLocks noGrp="1"/>
          </p:cNvSpPr>
          <p:nvPr>
            <p:ph sz="quarter" idx="4"/>
          </p:nvPr>
        </p:nvSpPr>
        <p:spPr/>
        <p:txBody>
          <a:bodyPr/>
          <a:lstStyle/>
          <a:p>
            <a:r>
              <a:rPr lang="en-US" sz="2000" dirty="0" smtClean="0">
                <a:solidFill>
                  <a:srgbClr val="7030A0"/>
                </a:solidFill>
              </a:rPr>
              <a:t>Design, facility management, borehole</a:t>
            </a:r>
            <a:r>
              <a:rPr lang="en-US" sz="2000" baseline="0" dirty="0" smtClean="0">
                <a:solidFill>
                  <a:srgbClr val="7030A0"/>
                </a:solidFill>
              </a:rPr>
              <a:t> drilling, maintenance and renovation, construction equipment leasing, dredging, civil construction etc.</a:t>
            </a:r>
            <a:endParaRPr lang="en-US" sz="2000" dirty="0">
              <a:solidFill>
                <a:srgbClr val="7030A0"/>
              </a:solidFill>
            </a:endParaRPr>
          </a:p>
        </p:txBody>
      </p:sp>
      <p:sp>
        <p:nvSpPr>
          <p:cNvPr id="8" name="Content Placeholder 7"/>
          <p:cNvSpPr>
            <a:spLocks noGrp="1"/>
          </p:cNvSpPr>
          <p:nvPr>
            <p:ph sz="half" idx="2"/>
          </p:nvPr>
        </p:nvSpPr>
        <p:spPr/>
        <p:txBody>
          <a:bodyPr>
            <a:normAutofit/>
          </a:bodyPr>
          <a:lstStyle/>
          <a:p>
            <a:r>
              <a:rPr lang="en-US" sz="2700" b="1" baseline="0" dirty="0" smtClean="0">
                <a:solidFill>
                  <a:srgbClr val="7030A0"/>
                </a:solidFill>
              </a:rPr>
              <a:t>Goldland Construction Concept Company Ltd.</a:t>
            </a:r>
            <a:endParaRPr lang="en-US" sz="2700" b="1" dirty="0">
              <a:solidFill>
                <a:srgbClr val="7030A0"/>
              </a:solidFill>
            </a:endParaRPr>
          </a:p>
        </p:txBody>
      </p:sp>
      <p:pic>
        <p:nvPicPr>
          <p:cNvPr id="9" name="Picture 2" descr="J:\GENERAL MANAGER MPIF BUSINESS\GOLDLAND LOGO.jpg"/>
          <p:cNvPicPr>
            <a:picLocks noChangeAspect="1" noChangeArrowheads="1"/>
          </p:cNvPicPr>
          <p:nvPr/>
        </p:nvPicPr>
        <p:blipFill>
          <a:blip r:embed="rId2" cstate="print"/>
          <a:srcRect/>
          <a:stretch>
            <a:fillRect/>
          </a:stretch>
        </p:blipFill>
        <p:spPr bwMode="auto">
          <a:xfrm>
            <a:off x="839788" y="3276600"/>
            <a:ext cx="3027465" cy="1656184"/>
          </a:xfrm>
          <a:prstGeom prst="rect">
            <a:avLst/>
          </a:prstGeom>
          <a:noFill/>
        </p:spPr>
      </p:pic>
    </p:spTree>
    <p:extLst>
      <p:ext uri="{BB962C8B-B14F-4D97-AF65-F5344CB8AC3E}">
        <p14:creationId xmlns:p14="http://schemas.microsoft.com/office/powerpoint/2010/main" xmlns="" val="185903153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solidFill>
                  <a:srgbClr val="AB1875"/>
                </a:solidFill>
              </a:rPr>
              <a:t>How to Participate in MPIF </a:t>
            </a:r>
            <a:r>
              <a:rPr lang="en-US" b="1" baseline="0" dirty="0" smtClean="0">
                <a:solidFill>
                  <a:srgbClr val="AB1875"/>
                </a:solidFill>
              </a:rPr>
              <a:t>Companies</a:t>
            </a:r>
            <a:endParaRPr lang="en-US" b="1" dirty="0">
              <a:solidFill>
                <a:srgbClr val="AB1875"/>
              </a:solidFill>
            </a:endParaRPr>
          </a:p>
        </p:txBody>
      </p:sp>
      <p:sp>
        <p:nvSpPr>
          <p:cNvPr id="3" name="Content Placeholder 2"/>
          <p:cNvSpPr>
            <a:spLocks noGrp="1"/>
          </p:cNvSpPr>
          <p:nvPr>
            <p:ph idx="1"/>
          </p:nvPr>
        </p:nvSpPr>
        <p:spPr>
          <a:xfrm>
            <a:off x="304800" y="1447800"/>
            <a:ext cx="11049000" cy="5029200"/>
          </a:xfrm>
        </p:spPr>
        <p:txBody>
          <a:bodyPr>
            <a:normAutofit/>
          </a:bodyPr>
          <a:lstStyle/>
          <a:p>
            <a:r>
              <a:rPr lang="en-US" dirty="0" smtClean="0"/>
              <a:t>MPIF 51%</a:t>
            </a:r>
          </a:p>
          <a:p>
            <a:r>
              <a:rPr lang="en-US" dirty="0" smtClean="0"/>
              <a:t>Ownership</a:t>
            </a:r>
            <a:r>
              <a:rPr lang="en-US" baseline="0" dirty="0" smtClean="0"/>
              <a:t> is either</a:t>
            </a:r>
            <a:r>
              <a:rPr lang="en-US" dirty="0" smtClean="0"/>
              <a:t> thru:</a:t>
            </a:r>
          </a:p>
          <a:p>
            <a:pPr>
              <a:buNone/>
            </a:pPr>
            <a:r>
              <a:rPr lang="en-US" dirty="0" smtClean="0"/>
              <a:t>   - Direct purchase of Shares of the company of choice with            investments</a:t>
            </a:r>
            <a:r>
              <a:rPr lang="en-US" baseline="0" dirty="0" smtClean="0"/>
              <a:t> </a:t>
            </a:r>
            <a:r>
              <a:rPr lang="en-US" dirty="0" smtClean="0"/>
              <a:t>of</a:t>
            </a:r>
            <a:r>
              <a:rPr lang="en-US" baseline="0" dirty="0" smtClean="0"/>
              <a:t> </a:t>
            </a:r>
            <a:r>
              <a:rPr lang="en-US" dirty="0" smtClean="0"/>
              <a:t>NGN200,000.00 or more</a:t>
            </a:r>
          </a:p>
          <a:p>
            <a:pPr>
              <a:buNone/>
            </a:pPr>
            <a:r>
              <a:rPr lang="en-US" dirty="0" smtClean="0"/>
              <a:t>- Portfolio investment through the Portfolio investment managers for all investments in shares worth less than NGN200,000.00. The lest share purchase is NGN1,000.00 </a:t>
            </a:r>
          </a:p>
          <a:p>
            <a:r>
              <a:rPr lang="en-US" dirty="0" smtClean="0"/>
              <a:t>Shares offer officially closes November, 2014.</a:t>
            </a:r>
          </a:p>
          <a:p>
            <a:r>
              <a:rPr lang="en-US" dirty="0" smtClean="0"/>
              <a:t>All are require</a:t>
            </a:r>
            <a:r>
              <a:rPr lang="en-US" baseline="0" dirty="0" smtClean="0"/>
              <a:t>d to make their payment in full upon subscription within the period of shares offer –Before</a:t>
            </a:r>
            <a:r>
              <a:rPr lang="en-US" dirty="0" smtClean="0"/>
              <a:t> end November 2014</a:t>
            </a:r>
            <a:r>
              <a:rPr lang="en-US" baseline="0" dirty="0" smtClean="0"/>
              <a:t>.</a:t>
            </a:r>
          </a:p>
          <a:p>
            <a:endParaRPr lang="en-US" dirty="0" smtClean="0"/>
          </a:p>
          <a:p>
            <a:endParaRPr lang="en-US" dirty="0"/>
          </a:p>
        </p:txBody>
      </p:sp>
    </p:spTree>
    <p:extLst>
      <p:ext uri="{BB962C8B-B14F-4D97-AF65-F5344CB8AC3E}">
        <p14:creationId xmlns:p14="http://schemas.microsoft.com/office/powerpoint/2010/main" xmlns="" val="18821325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rgbClr val="AB1875"/>
                </a:solidFill>
              </a:rPr>
              <a:t>Benefits &amp; Attractions</a:t>
            </a:r>
            <a:endParaRPr lang="en-US" b="1" dirty="0">
              <a:solidFill>
                <a:srgbClr val="AB1875"/>
              </a:solidFill>
            </a:endParaRPr>
          </a:p>
        </p:txBody>
      </p:sp>
      <p:sp>
        <p:nvSpPr>
          <p:cNvPr id="3" name="Content Placeholder 2"/>
          <p:cNvSpPr>
            <a:spLocks noGrp="1"/>
          </p:cNvSpPr>
          <p:nvPr>
            <p:ph idx="1"/>
          </p:nvPr>
        </p:nvSpPr>
        <p:spPr>
          <a:xfrm>
            <a:off x="304800" y="1825625"/>
            <a:ext cx="11049000" cy="4351338"/>
          </a:xfrm>
        </p:spPr>
        <p:txBody>
          <a:bodyPr>
            <a:normAutofit/>
          </a:bodyPr>
          <a:lstStyle/>
          <a:p>
            <a:r>
              <a:rPr lang="en-US" dirty="0" smtClean="0"/>
              <a:t>Dividends</a:t>
            </a:r>
          </a:p>
          <a:p>
            <a:r>
              <a:rPr lang="en-US" dirty="0" smtClean="0"/>
              <a:t>Bonuses</a:t>
            </a:r>
          </a:p>
          <a:p>
            <a:r>
              <a:rPr lang="en-US" dirty="0" smtClean="0"/>
              <a:t>Your</a:t>
            </a:r>
            <a:r>
              <a:rPr lang="en-US" baseline="0" dirty="0" smtClean="0"/>
              <a:t> investment can be used for loan request in MPMCSL</a:t>
            </a:r>
          </a:p>
          <a:p>
            <a:r>
              <a:rPr lang="en-US" baseline="0" dirty="0" smtClean="0"/>
              <a:t>Ownership of a Company</a:t>
            </a:r>
          </a:p>
          <a:p>
            <a:r>
              <a:rPr lang="en-US" baseline="0" dirty="0" smtClean="0"/>
              <a:t>Serve as Director of a company.</a:t>
            </a:r>
          </a:p>
          <a:p>
            <a:r>
              <a:rPr lang="en-US" baseline="0" dirty="0" smtClean="0"/>
              <a:t>Employment opportunities</a:t>
            </a:r>
          </a:p>
          <a:p>
            <a:r>
              <a:rPr lang="en-US" dirty="0" smtClean="0"/>
              <a:t>Volunteer Services </a:t>
            </a:r>
          </a:p>
          <a:p>
            <a:r>
              <a:rPr lang="en-US" baseline="0" dirty="0" smtClean="0"/>
              <a:t>Opportunities for Strategic partnership</a:t>
            </a:r>
            <a:endParaRPr lang="en-US" dirty="0"/>
          </a:p>
        </p:txBody>
      </p:sp>
    </p:spTree>
    <p:extLst>
      <p:ext uri="{BB962C8B-B14F-4D97-AF65-F5344CB8AC3E}">
        <p14:creationId xmlns:p14="http://schemas.microsoft.com/office/powerpoint/2010/main" xmlns="" val="145104265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516706"/>
            <a:ext cx="11251932" cy="1921694"/>
          </a:xfrm>
        </p:spPr>
        <p:txBody>
          <a:bodyPr>
            <a:normAutofit/>
          </a:bodyPr>
          <a:lstStyle/>
          <a:p>
            <a:pPr marL="0" marR="0" indent="0" algn="l" defTabSz="914400" rtl="0" eaLnBrk="1" fontAlgn="auto" latinLnBrk="0" hangingPunct="1">
              <a:lnSpc>
                <a:spcPct val="90000"/>
              </a:lnSpc>
              <a:spcBef>
                <a:spcPct val="0"/>
              </a:spcBef>
              <a:spcAft>
                <a:spcPts val="0"/>
              </a:spcAft>
              <a:buClrTx/>
              <a:buSzTx/>
              <a:buFontTx/>
              <a:buNone/>
              <a:tabLst/>
              <a:defRPr/>
            </a:pPr>
            <a:r>
              <a:rPr lang="en-US" sz="3900" b="1" dirty="0" smtClean="0">
                <a:solidFill>
                  <a:srgbClr val="AB1875"/>
                </a:solidFill>
              </a:rPr>
              <a:t>Men of Praise Multipurpose Cooperative Society Ltd</a:t>
            </a:r>
          </a:p>
          <a:p>
            <a:endParaRPr lang="en-US" sz="3900" b="1" dirty="0">
              <a:solidFill>
                <a:srgbClr val="AB1875"/>
              </a:solidFill>
            </a:endParaRPr>
          </a:p>
        </p:txBody>
      </p:sp>
      <p:sp>
        <p:nvSpPr>
          <p:cNvPr id="3" name="Content Placeholder 2"/>
          <p:cNvSpPr>
            <a:spLocks noGrp="1"/>
          </p:cNvSpPr>
          <p:nvPr>
            <p:ph idx="1"/>
          </p:nvPr>
        </p:nvSpPr>
        <p:spPr>
          <a:xfrm>
            <a:off x="304800" y="1524000"/>
            <a:ext cx="10515600" cy="5105400"/>
          </a:xfrm>
        </p:spPr>
        <p:txBody>
          <a:bodyPr>
            <a:normAutofit fontScale="77500" lnSpcReduction="20000"/>
          </a:bodyPr>
          <a:lstStyle/>
          <a:p>
            <a:pPr>
              <a:buNone/>
            </a:pPr>
            <a:r>
              <a:rPr lang="en-US" sz="3600" dirty="0" smtClean="0"/>
              <a:t>The aim of Men of Praise Multipurpose Co-operative Society Limited (MPMCSL) is to create wealth through Kingdom wealth principles for the benefit of members and the larger society. MPMCSL was registered as a corporate entity with the Ministry of Commerce and Industry, Delta State of Nigeria, on the 30th day of October 2008.  </a:t>
            </a:r>
          </a:p>
          <a:p>
            <a:pPr>
              <a:buNone/>
            </a:pPr>
            <a:endParaRPr lang="en-US" sz="3600" dirty="0" smtClean="0"/>
          </a:p>
          <a:p>
            <a:pPr>
              <a:buNone/>
            </a:pPr>
            <a:r>
              <a:rPr lang="en-US" sz="3600" dirty="0" smtClean="0"/>
              <a:t>MPMCSL has over the years helped members to collaborate and leverage on multiple resources, provided investment and entrepreneurship opportunities, consultancy services etc. The thrust is to pool resources through MPMCSL savings, products and services and prudently channel it to various investment opportunities for good returns to members and for the work of the Kingdom.</a:t>
            </a:r>
          </a:p>
          <a:p>
            <a:pPr>
              <a:buNone/>
            </a:pPr>
            <a:r>
              <a:rPr lang="en-US" sz="3600" dirty="0" smtClean="0"/>
              <a:t> </a:t>
            </a:r>
          </a:p>
          <a:p>
            <a:pPr>
              <a:buNone/>
            </a:pPr>
            <a:r>
              <a:rPr lang="en-US" sz="3600" dirty="0" smtClean="0"/>
              <a:t>Membership is open only to members of Men of Praise International Fellowship (MPIF). </a:t>
            </a:r>
            <a:r>
              <a:rPr lang="en-US" dirty="0" smtClean="0"/>
              <a:t> </a:t>
            </a:r>
          </a:p>
          <a:p>
            <a:pPr>
              <a:buNone/>
            </a:pPr>
            <a:endParaRPr lang="en-US" dirty="0" smtClean="0"/>
          </a:p>
        </p:txBody>
      </p:sp>
      <p:pic>
        <p:nvPicPr>
          <p:cNvPr id="4" name="Picture 3" descr="C:\Users\TONY\Desktop\FOLDER 7-8-2014\ARTICLES - FINALISED\FINALIZED - TO BE USED\COOPERATIVE SOCIETY\1.jpg"/>
          <p:cNvPicPr>
            <a:picLocks noChangeAspect="1" noChangeArrowheads="1"/>
          </p:cNvPicPr>
          <p:nvPr/>
        </p:nvPicPr>
        <p:blipFill>
          <a:blip r:embed="rId2" cstate="print"/>
          <a:srcRect/>
          <a:stretch>
            <a:fillRect/>
          </a:stretch>
        </p:blipFill>
        <p:spPr bwMode="auto">
          <a:xfrm>
            <a:off x="152400" y="0"/>
            <a:ext cx="2514600" cy="946054"/>
          </a:xfrm>
          <a:prstGeom prst="rect">
            <a:avLst/>
          </a:prstGeom>
          <a:noFill/>
        </p:spPr>
      </p:pic>
    </p:spTree>
    <p:extLst>
      <p:ext uri="{BB962C8B-B14F-4D97-AF65-F5344CB8AC3E}">
        <p14:creationId xmlns:p14="http://schemas.microsoft.com/office/powerpoint/2010/main" xmlns="" val="16534481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838200" y="592906"/>
            <a:ext cx="11251932" cy="1921694"/>
          </a:xfrm>
        </p:spPr>
        <p:txBody>
          <a:bodyPr>
            <a:normAutofit/>
          </a:bodyPr>
          <a:lstStyle/>
          <a:p>
            <a:pPr marL="0" marR="0" indent="0" algn="l" defTabSz="914400" rtl="0" eaLnBrk="1" fontAlgn="auto" latinLnBrk="0" hangingPunct="1">
              <a:lnSpc>
                <a:spcPct val="90000"/>
              </a:lnSpc>
              <a:spcBef>
                <a:spcPct val="0"/>
              </a:spcBef>
              <a:spcAft>
                <a:spcPts val="0"/>
              </a:spcAft>
              <a:buClrTx/>
              <a:buSzTx/>
              <a:buFontTx/>
              <a:buNone/>
              <a:tabLst/>
              <a:defRPr/>
            </a:pPr>
            <a:r>
              <a:rPr lang="en-US" sz="3900" b="1" dirty="0" smtClean="0">
                <a:solidFill>
                  <a:srgbClr val="AB1875"/>
                </a:solidFill>
              </a:rPr>
              <a:t>Men of Praise Multipurpose Cooperative Society Ltd</a:t>
            </a:r>
          </a:p>
          <a:p>
            <a:endParaRPr lang="en-US" sz="3900" b="1" dirty="0">
              <a:solidFill>
                <a:srgbClr val="AB1875"/>
              </a:solidFill>
            </a:endParaRPr>
          </a:p>
        </p:txBody>
      </p:sp>
      <p:sp>
        <p:nvSpPr>
          <p:cNvPr id="5" name="Content Placeholder 2"/>
          <p:cNvSpPr>
            <a:spLocks noGrp="1"/>
          </p:cNvSpPr>
          <p:nvPr>
            <p:ph idx="1"/>
          </p:nvPr>
        </p:nvSpPr>
        <p:spPr>
          <a:xfrm>
            <a:off x="304800" y="1439862"/>
            <a:ext cx="10515600" cy="4351338"/>
          </a:xfrm>
        </p:spPr>
        <p:txBody>
          <a:bodyPr>
            <a:normAutofit lnSpcReduction="10000"/>
          </a:bodyPr>
          <a:lstStyle/>
          <a:p>
            <a:pPr>
              <a:buNone/>
            </a:pPr>
            <a:endParaRPr lang="en-US" sz="3300" b="1" dirty="0" smtClean="0">
              <a:solidFill>
                <a:srgbClr val="002060"/>
              </a:solidFill>
            </a:endParaRPr>
          </a:p>
          <a:p>
            <a:pPr>
              <a:buNone/>
            </a:pPr>
            <a:r>
              <a:rPr lang="en-US" dirty="0" smtClean="0"/>
              <a:t>The benefit of MPMCSL includes:</a:t>
            </a:r>
          </a:p>
          <a:p>
            <a:pPr lvl="0"/>
            <a:r>
              <a:rPr lang="en-US" dirty="0" smtClean="0"/>
              <a:t>Interest and bonuses on savings</a:t>
            </a:r>
          </a:p>
          <a:p>
            <a:pPr lvl="0"/>
            <a:r>
              <a:rPr lang="en-US" dirty="0" smtClean="0"/>
              <a:t>Access to credit facilities (Loans).</a:t>
            </a:r>
          </a:p>
          <a:p>
            <a:pPr lvl="0"/>
            <a:r>
              <a:rPr lang="en-US" dirty="0" smtClean="0"/>
              <a:t>Investment and entrepreneurship development opportunities.</a:t>
            </a:r>
          </a:p>
          <a:p>
            <a:pPr lvl="0"/>
            <a:r>
              <a:rPr lang="en-US" dirty="0" smtClean="0"/>
              <a:t>Access to multiple resources and support schemes.  </a:t>
            </a:r>
          </a:p>
          <a:p>
            <a:pPr lvl="0"/>
            <a:r>
              <a:rPr lang="en-US" dirty="0" smtClean="0"/>
              <a:t>Free consultancy and capacity building. </a:t>
            </a:r>
          </a:p>
          <a:p>
            <a:pPr lvl="0"/>
            <a:r>
              <a:rPr lang="en-US" dirty="0" smtClean="0"/>
              <a:t>Improved economic wellbeing.</a:t>
            </a:r>
          </a:p>
          <a:p>
            <a:pPr lvl="0"/>
            <a:r>
              <a:rPr lang="en-US" dirty="0" smtClean="0"/>
              <a:t>Etc.</a:t>
            </a:r>
          </a:p>
          <a:p>
            <a:pPr>
              <a:buNone/>
            </a:pPr>
            <a:endParaRPr lang="en-US" dirty="0" smtClean="0"/>
          </a:p>
        </p:txBody>
      </p:sp>
      <p:pic>
        <p:nvPicPr>
          <p:cNvPr id="6" name="Picture 3" descr="C:\Users\TONY\Desktop\FOLDER 7-8-2014\ARTICLES - FINALISED\FINALIZED - TO BE USED\COOPERATIVE SOCIETY\1.jpg"/>
          <p:cNvPicPr>
            <a:picLocks noChangeAspect="1" noChangeArrowheads="1"/>
          </p:cNvPicPr>
          <p:nvPr/>
        </p:nvPicPr>
        <p:blipFill>
          <a:blip r:embed="rId2" cstate="print"/>
          <a:srcRect/>
          <a:stretch>
            <a:fillRect/>
          </a:stretch>
        </p:blipFill>
        <p:spPr bwMode="auto">
          <a:xfrm>
            <a:off x="1295400" y="0"/>
            <a:ext cx="2362944" cy="888997"/>
          </a:xfrm>
          <a:prstGeom prst="rect">
            <a:avLst/>
          </a:prstGeom>
          <a:noFill/>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457200" y="1050106"/>
            <a:ext cx="11251932" cy="1921694"/>
          </a:xfrm>
        </p:spPr>
        <p:txBody>
          <a:bodyPr>
            <a:normAutofit/>
          </a:bodyPr>
          <a:lstStyle/>
          <a:p>
            <a:pPr marL="0" marR="0" indent="0" algn="l" defTabSz="914400" rtl="0" eaLnBrk="1" fontAlgn="auto" latinLnBrk="0" hangingPunct="1">
              <a:lnSpc>
                <a:spcPct val="90000"/>
              </a:lnSpc>
              <a:spcBef>
                <a:spcPct val="0"/>
              </a:spcBef>
              <a:spcAft>
                <a:spcPts val="0"/>
              </a:spcAft>
              <a:buClrTx/>
              <a:buSzTx/>
              <a:buFontTx/>
              <a:buNone/>
              <a:tabLst/>
              <a:defRPr/>
            </a:pPr>
            <a:r>
              <a:rPr lang="en-US" sz="3900" b="1" dirty="0" smtClean="0">
                <a:solidFill>
                  <a:srgbClr val="AB1875"/>
                </a:solidFill>
              </a:rPr>
              <a:t>Men of Praise Multipurpose Cooperative Society Ltd</a:t>
            </a:r>
          </a:p>
          <a:p>
            <a:endParaRPr lang="en-US" sz="3900" b="1" dirty="0">
              <a:solidFill>
                <a:srgbClr val="AB1875"/>
              </a:solidFill>
            </a:endParaRPr>
          </a:p>
        </p:txBody>
      </p:sp>
      <p:sp>
        <p:nvSpPr>
          <p:cNvPr id="5" name="Content Placeholder 2"/>
          <p:cNvSpPr>
            <a:spLocks noGrp="1"/>
          </p:cNvSpPr>
          <p:nvPr>
            <p:ph idx="1"/>
          </p:nvPr>
        </p:nvSpPr>
        <p:spPr>
          <a:xfrm>
            <a:off x="304800" y="2049462"/>
            <a:ext cx="10515600" cy="4351338"/>
          </a:xfrm>
        </p:spPr>
        <p:txBody>
          <a:bodyPr>
            <a:normAutofit/>
          </a:bodyPr>
          <a:lstStyle/>
          <a:p>
            <a:pPr>
              <a:buNone/>
            </a:pPr>
            <a:r>
              <a:rPr lang="en-US" sz="3300" b="1" dirty="0" smtClean="0">
                <a:solidFill>
                  <a:srgbClr val="002060"/>
                </a:solidFill>
              </a:rPr>
              <a:t>Products </a:t>
            </a:r>
          </a:p>
          <a:p>
            <a:pPr lvl="0"/>
            <a:r>
              <a:rPr lang="en-US" dirty="0" smtClean="0"/>
              <a:t>Thrift Savings </a:t>
            </a:r>
          </a:p>
          <a:p>
            <a:pPr lvl="0"/>
            <a:r>
              <a:rPr lang="en-US" dirty="0" smtClean="0"/>
              <a:t>Special Savings Scheme.</a:t>
            </a:r>
          </a:p>
          <a:p>
            <a:pPr lvl="0"/>
            <a:r>
              <a:rPr lang="en-US" dirty="0" smtClean="0"/>
              <a:t>Cooperative Share Capital </a:t>
            </a:r>
          </a:p>
          <a:p>
            <a:pPr lvl="0"/>
            <a:r>
              <a:rPr lang="en-US" dirty="0" smtClean="0"/>
              <a:t>Business Capital Schemes.</a:t>
            </a:r>
          </a:p>
          <a:p>
            <a:pPr lvl="0"/>
            <a:r>
              <a:rPr lang="en-US" dirty="0" smtClean="0"/>
              <a:t>Family Home Ownership.</a:t>
            </a:r>
          </a:p>
          <a:p>
            <a:pPr lvl="0"/>
            <a:r>
              <a:rPr lang="en-US" dirty="0" smtClean="0"/>
              <a:t>Investment Portfolio Management</a:t>
            </a:r>
          </a:p>
          <a:p>
            <a:pPr lvl="0"/>
            <a:r>
              <a:rPr lang="en-US" dirty="0" smtClean="0"/>
              <a:t>Project Management savings</a:t>
            </a:r>
          </a:p>
          <a:p>
            <a:pPr>
              <a:buNone/>
            </a:pPr>
            <a:endParaRPr lang="en-US" dirty="0" smtClean="0"/>
          </a:p>
        </p:txBody>
      </p:sp>
      <p:pic>
        <p:nvPicPr>
          <p:cNvPr id="6" name="Picture 3" descr="C:\Users\TONY\Desktop\FOLDER 7-8-2014\ARTICLES - FINALISED\FINALIZED - TO BE USED\COOPERATIVE SOCIETY\1.jpg"/>
          <p:cNvPicPr>
            <a:picLocks noChangeAspect="1" noChangeArrowheads="1"/>
          </p:cNvPicPr>
          <p:nvPr/>
        </p:nvPicPr>
        <p:blipFill>
          <a:blip r:embed="rId2" cstate="print"/>
          <a:srcRect/>
          <a:stretch>
            <a:fillRect/>
          </a:stretch>
        </p:blipFill>
        <p:spPr bwMode="auto">
          <a:xfrm>
            <a:off x="381000" y="76201"/>
            <a:ext cx="2590800" cy="974723"/>
          </a:xfrm>
          <a:prstGeom prst="rect">
            <a:avLst/>
          </a:prstGeom>
          <a:noFill/>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228600" y="1278706"/>
            <a:ext cx="11251932" cy="1921694"/>
          </a:xfrm>
        </p:spPr>
        <p:txBody>
          <a:bodyPr>
            <a:normAutofit/>
          </a:bodyPr>
          <a:lstStyle/>
          <a:p>
            <a:pPr marL="0" marR="0" indent="0" algn="l" defTabSz="914400" rtl="0" eaLnBrk="1" fontAlgn="auto" latinLnBrk="0" hangingPunct="1">
              <a:lnSpc>
                <a:spcPct val="90000"/>
              </a:lnSpc>
              <a:spcBef>
                <a:spcPct val="0"/>
              </a:spcBef>
              <a:spcAft>
                <a:spcPts val="0"/>
              </a:spcAft>
              <a:buClrTx/>
              <a:buSzTx/>
              <a:buFontTx/>
              <a:buNone/>
              <a:tabLst/>
              <a:defRPr/>
            </a:pPr>
            <a:r>
              <a:rPr lang="en-US" sz="3900" b="1" dirty="0" smtClean="0">
                <a:solidFill>
                  <a:srgbClr val="AB1875"/>
                </a:solidFill>
              </a:rPr>
              <a:t>Men of Praise Multipurpose Cooperative Society Ltd</a:t>
            </a:r>
          </a:p>
          <a:p>
            <a:endParaRPr lang="en-US" sz="3900" b="1" dirty="0">
              <a:solidFill>
                <a:srgbClr val="AB1875"/>
              </a:solidFill>
            </a:endParaRPr>
          </a:p>
        </p:txBody>
      </p:sp>
      <p:sp>
        <p:nvSpPr>
          <p:cNvPr id="5" name="Content Placeholder 2"/>
          <p:cNvSpPr>
            <a:spLocks noGrp="1"/>
          </p:cNvSpPr>
          <p:nvPr>
            <p:ph idx="1"/>
          </p:nvPr>
        </p:nvSpPr>
        <p:spPr>
          <a:xfrm>
            <a:off x="304800" y="2354262"/>
            <a:ext cx="10515600" cy="4351338"/>
          </a:xfrm>
        </p:spPr>
        <p:txBody>
          <a:bodyPr>
            <a:normAutofit/>
          </a:bodyPr>
          <a:lstStyle/>
          <a:p>
            <a:pPr>
              <a:buNone/>
            </a:pPr>
            <a:r>
              <a:rPr lang="en-US" sz="3300" b="1" dirty="0" smtClean="0">
                <a:solidFill>
                  <a:srgbClr val="002060"/>
                </a:solidFill>
              </a:rPr>
              <a:t>Services</a:t>
            </a:r>
          </a:p>
          <a:p>
            <a:pPr lvl="0"/>
            <a:r>
              <a:rPr lang="en-US" dirty="0" smtClean="0"/>
              <a:t>Project Management Services.</a:t>
            </a:r>
          </a:p>
          <a:p>
            <a:pPr lvl="0"/>
            <a:r>
              <a:rPr lang="en-US" dirty="0" smtClean="0"/>
              <a:t>Consultancy Services</a:t>
            </a:r>
          </a:p>
          <a:p>
            <a:pPr lvl="0"/>
            <a:r>
              <a:rPr lang="en-US" dirty="0" smtClean="0"/>
              <a:t>Competence Development</a:t>
            </a:r>
          </a:p>
          <a:p>
            <a:pPr lvl="0"/>
            <a:r>
              <a:rPr lang="en-US" dirty="0" smtClean="0"/>
              <a:t>Guarantor Services</a:t>
            </a:r>
          </a:p>
          <a:p>
            <a:pPr lvl="0"/>
            <a:r>
              <a:rPr lang="en-US" dirty="0" smtClean="0"/>
              <a:t>Credit Facility Services (Loans)   </a:t>
            </a:r>
          </a:p>
          <a:p>
            <a:pPr>
              <a:buNone/>
            </a:pPr>
            <a:endParaRPr lang="en-US" dirty="0" smtClean="0"/>
          </a:p>
        </p:txBody>
      </p:sp>
      <p:pic>
        <p:nvPicPr>
          <p:cNvPr id="6" name="Picture 3" descr="C:\Users\TONY\Desktop\FOLDER 7-8-2014\ARTICLES - FINALISED\FINALIZED - TO BE USED\COOPERATIVE SOCIETY\1.jpg"/>
          <p:cNvPicPr>
            <a:picLocks noChangeAspect="1" noChangeArrowheads="1"/>
          </p:cNvPicPr>
          <p:nvPr/>
        </p:nvPicPr>
        <p:blipFill>
          <a:blip r:embed="rId2" cstate="print"/>
          <a:srcRect/>
          <a:stretch>
            <a:fillRect/>
          </a:stretch>
        </p:blipFill>
        <p:spPr bwMode="auto">
          <a:xfrm>
            <a:off x="381000" y="76201"/>
            <a:ext cx="2590800" cy="974723"/>
          </a:xfrm>
          <a:prstGeom prst="rect">
            <a:avLst/>
          </a:prstGeom>
          <a:noFill/>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381000" y="1126306"/>
            <a:ext cx="11251932" cy="1921694"/>
          </a:xfrm>
        </p:spPr>
        <p:txBody>
          <a:bodyPr>
            <a:normAutofit/>
          </a:bodyPr>
          <a:lstStyle/>
          <a:p>
            <a:pPr marL="0" marR="0" indent="0" algn="l" defTabSz="914400" rtl="0" eaLnBrk="1" fontAlgn="auto" latinLnBrk="0" hangingPunct="1">
              <a:lnSpc>
                <a:spcPct val="90000"/>
              </a:lnSpc>
              <a:spcBef>
                <a:spcPct val="0"/>
              </a:spcBef>
              <a:spcAft>
                <a:spcPts val="0"/>
              </a:spcAft>
              <a:buClrTx/>
              <a:buSzTx/>
              <a:buFontTx/>
              <a:buNone/>
              <a:tabLst/>
              <a:defRPr/>
            </a:pPr>
            <a:r>
              <a:rPr lang="en-US" sz="3900" b="1" dirty="0" smtClean="0">
                <a:solidFill>
                  <a:srgbClr val="AB1875"/>
                </a:solidFill>
              </a:rPr>
              <a:t>Men of Praise Multipurpose Cooperative Society Ltd</a:t>
            </a:r>
          </a:p>
          <a:p>
            <a:endParaRPr lang="en-US" sz="3900" b="1" dirty="0">
              <a:solidFill>
                <a:srgbClr val="AB1875"/>
              </a:solidFill>
            </a:endParaRPr>
          </a:p>
        </p:txBody>
      </p:sp>
      <p:sp>
        <p:nvSpPr>
          <p:cNvPr id="5" name="Content Placeholder 2"/>
          <p:cNvSpPr>
            <a:spLocks noGrp="1"/>
          </p:cNvSpPr>
          <p:nvPr>
            <p:ph idx="1"/>
          </p:nvPr>
        </p:nvSpPr>
        <p:spPr>
          <a:xfrm>
            <a:off x="304800" y="2278062"/>
            <a:ext cx="10515600" cy="4351338"/>
          </a:xfrm>
        </p:spPr>
        <p:txBody>
          <a:bodyPr>
            <a:normAutofit/>
          </a:bodyPr>
          <a:lstStyle/>
          <a:p>
            <a:pPr>
              <a:buNone/>
            </a:pPr>
            <a:r>
              <a:rPr lang="en-US" sz="3600" b="1" u="sng" dirty="0" smtClean="0"/>
              <a:t>How do I register as a co-operative member?</a:t>
            </a:r>
            <a:r>
              <a:rPr lang="en-US" sz="3600" dirty="0" smtClean="0"/>
              <a:t> </a:t>
            </a:r>
            <a:endParaRPr lang="en-US" sz="3300" b="1" dirty="0" smtClean="0">
              <a:solidFill>
                <a:srgbClr val="002060"/>
              </a:solidFill>
            </a:endParaRPr>
          </a:p>
          <a:p>
            <a:r>
              <a:rPr lang="en-US" dirty="0" smtClean="0"/>
              <a:t>Complete a Registration form with your personal details, attaching a recent passport photo of yourself and return it with a payment of N1,000 administration fee (One thousand Naira) or its equivalent. </a:t>
            </a:r>
          </a:p>
          <a:p>
            <a:r>
              <a:rPr lang="en-US" dirty="0" smtClean="0"/>
              <a:t>Payment of the initial monthly Thrift Savings of NGN1, 000.00 (One thousand Naira) or its equivalent. </a:t>
            </a:r>
          </a:p>
          <a:p>
            <a:r>
              <a:rPr lang="en-US" dirty="0" smtClean="0"/>
              <a:t>Payment of the initial monthly Cooperative Share Capital of NGN1, 000.00 (One thousand Naira) or its equivalent. </a:t>
            </a:r>
          </a:p>
          <a:p>
            <a:pPr>
              <a:buNone/>
            </a:pPr>
            <a:endParaRPr lang="en-US" dirty="0" smtClean="0"/>
          </a:p>
        </p:txBody>
      </p:sp>
      <p:pic>
        <p:nvPicPr>
          <p:cNvPr id="6" name="Picture 3" descr="C:\Users\TONY\Desktop\FOLDER 7-8-2014\ARTICLES - FINALISED\FINALIZED - TO BE USED\COOPERATIVE SOCIETY\1.jpg"/>
          <p:cNvPicPr>
            <a:picLocks noChangeAspect="1" noChangeArrowheads="1"/>
          </p:cNvPicPr>
          <p:nvPr/>
        </p:nvPicPr>
        <p:blipFill>
          <a:blip r:embed="rId2" cstate="print"/>
          <a:srcRect/>
          <a:stretch>
            <a:fillRect/>
          </a:stretch>
        </p:blipFill>
        <p:spPr bwMode="auto">
          <a:xfrm>
            <a:off x="381000" y="76201"/>
            <a:ext cx="2590800" cy="974723"/>
          </a:xfrm>
          <a:prstGeom prst="rect">
            <a:avLst/>
          </a:prstGeom>
          <a:noFill/>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304800" y="1126306"/>
            <a:ext cx="11251932" cy="1921694"/>
          </a:xfrm>
        </p:spPr>
        <p:txBody>
          <a:bodyPr>
            <a:normAutofit/>
          </a:bodyPr>
          <a:lstStyle/>
          <a:p>
            <a:pPr marL="0" marR="0" indent="0" algn="l" defTabSz="914400" rtl="0" eaLnBrk="1" fontAlgn="auto" latinLnBrk="0" hangingPunct="1">
              <a:lnSpc>
                <a:spcPct val="90000"/>
              </a:lnSpc>
              <a:spcBef>
                <a:spcPct val="0"/>
              </a:spcBef>
              <a:spcAft>
                <a:spcPts val="0"/>
              </a:spcAft>
              <a:buClrTx/>
              <a:buSzTx/>
              <a:buFontTx/>
              <a:buNone/>
              <a:tabLst/>
              <a:defRPr/>
            </a:pPr>
            <a:r>
              <a:rPr lang="en-US" sz="3900" b="1" dirty="0" smtClean="0">
                <a:solidFill>
                  <a:srgbClr val="AB1875"/>
                </a:solidFill>
              </a:rPr>
              <a:t>Men of Praise Multipurpose Cooperative Society Ltd</a:t>
            </a:r>
          </a:p>
          <a:p>
            <a:endParaRPr lang="en-US" sz="3900" b="1" dirty="0">
              <a:solidFill>
                <a:srgbClr val="AB1875"/>
              </a:solidFill>
            </a:endParaRPr>
          </a:p>
        </p:txBody>
      </p:sp>
      <p:sp>
        <p:nvSpPr>
          <p:cNvPr id="5" name="Content Placeholder 2"/>
          <p:cNvSpPr>
            <a:spLocks noGrp="1"/>
          </p:cNvSpPr>
          <p:nvPr>
            <p:ph idx="1"/>
          </p:nvPr>
        </p:nvSpPr>
        <p:spPr>
          <a:xfrm>
            <a:off x="304800" y="2430462"/>
            <a:ext cx="10515600" cy="4351338"/>
          </a:xfrm>
        </p:spPr>
        <p:txBody>
          <a:bodyPr>
            <a:normAutofit/>
          </a:bodyPr>
          <a:lstStyle/>
          <a:p>
            <a:pPr>
              <a:buNone/>
            </a:pPr>
            <a:r>
              <a:rPr lang="en-US" sz="3600" dirty="0" smtClean="0"/>
              <a:t>What is the minimum amount one can save?  </a:t>
            </a:r>
            <a:endParaRPr lang="en-US" sz="3300" b="1" dirty="0" smtClean="0">
              <a:solidFill>
                <a:srgbClr val="002060"/>
              </a:solidFill>
            </a:endParaRPr>
          </a:p>
          <a:p>
            <a:pPr>
              <a:buNone/>
            </a:pPr>
            <a:r>
              <a:rPr lang="en-US" dirty="0" smtClean="0"/>
              <a:t>The minimum compulsory savings: </a:t>
            </a:r>
          </a:p>
          <a:p>
            <a:pPr lvl="0"/>
            <a:r>
              <a:rPr lang="en-US" dirty="0" smtClean="0"/>
              <a:t>Thrift Savings: NGN1, 000.00 (One thousand Naira) or its equivalent Monthly.</a:t>
            </a:r>
          </a:p>
          <a:p>
            <a:pPr lvl="0"/>
            <a:r>
              <a:rPr lang="en-US" dirty="0" smtClean="0"/>
              <a:t>Cooperative Share Capital: NGN1, 000.00 (One thousand Naira) or its equivalent Monthly. </a:t>
            </a:r>
          </a:p>
          <a:p>
            <a:pPr>
              <a:buNone/>
            </a:pPr>
            <a:endParaRPr lang="en-US" dirty="0" smtClean="0"/>
          </a:p>
        </p:txBody>
      </p:sp>
      <p:pic>
        <p:nvPicPr>
          <p:cNvPr id="6" name="Picture 3" descr="C:\Users\TONY\Desktop\FOLDER 7-8-2014\ARTICLES - FINALISED\FINALIZED - TO BE USED\COOPERATIVE SOCIETY\1.jpg"/>
          <p:cNvPicPr>
            <a:picLocks noChangeAspect="1" noChangeArrowheads="1"/>
          </p:cNvPicPr>
          <p:nvPr/>
        </p:nvPicPr>
        <p:blipFill>
          <a:blip r:embed="rId2" cstate="print"/>
          <a:srcRect/>
          <a:stretch>
            <a:fillRect/>
          </a:stretch>
        </p:blipFill>
        <p:spPr bwMode="auto">
          <a:xfrm>
            <a:off x="381000" y="76201"/>
            <a:ext cx="2590800" cy="974723"/>
          </a:xfrm>
          <a:prstGeom prst="rect">
            <a:avLst/>
          </a:prstGeom>
          <a:noFill/>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1559496" y="1628800"/>
            <a:ext cx="9108504" cy="1569660"/>
          </a:xfrm>
          <a:prstGeom prst="rect">
            <a:avLst/>
          </a:prstGeom>
        </p:spPr>
        <p:txBody>
          <a:bodyPr wrap="square">
            <a:spAutoFit/>
          </a:bodyPr>
          <a:lstStyle/>
          <a:p>
            <a:r>
              <a:rPr lang="en-GB" sz="9600" b="1" dirty="0" smtClean="0">
                <a:solidFill>
                  <a:schemeClr val="accent6">
                    <a:lumMod val="50000"/>
                  </a:schemeClr>
                </a:solidFill>
                <a:latin typeface="Calibri" pitchFamily="34" charset="0"/>
                <a:ea typeface="Times New Roman" pitchFamily="18" charset="0"/>
                <a:cs typeface="Times-Roman"/>
              </a:rPr>
              <a:t>GOD BLESS YOU!</a:t>
            </a:r>
            <a:endParaRPr lang="en-GB" sz="9600" b="1" dirty="0">
              <a:solidFill>
                <a:schemeClr val="accent6">
                  <a:lumMod val="50000"/>
                </a:schemeClr>
              </a:solidFill>
            </a:endParaRPr>
          </a:p>
        </p:txBody>
      </p:sp>
      <p:pic>
        <p:nvPicPr>
          <p:cNvPr id="7" name="Picture 6" descr="C:\Users\MR. ANTHONY\Desktop\Picture1.jpg"/>
          <p:cNvPicPr>
            <a:picLocks noChangeAspect="1" noChangeArrowheads="1"/>
          </p:cNvPicPr>
          <p:nvPr/>
        </p:nvPicPr>
        <p:blipFill>
          <a:blip r:embed="rId2" cstate="print"/>
          <a:srcRect/>
          <a:stretch>
            <a:fillRect/>
          </a:stretch>
        </p:blipFill>
        <p:spPr bwMode="auto">
          <a:xfrm>
            <a:off x="5087304" y="3429001"/>
            <a:ext cx="5545200" cy="3435069"/>
          </a:xfrm>
          <a:prstGeom prst="rect">
            <a:avLst/>
          </a:prstGeom>
          <a:noFill/>
        </p:spPr>
      </p:pic>
    </p:spTree>
    <p:extLst>
      <p:ext uri="{BB962C8B-B14F-4D97-AF65-F5344CB8AC3E}">
        <p14:creationId xmlns:p14="http://schemas.microsoft.com/office/powerpoint/2010/main" xmlns="" val="1650994571"/>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HDOfficeLightV0</Template>
  <TotalTime>743</TotalTime>
  <Words>724</Words>
  <Application>Microsoft Office PowerPoint</Application>
  <PresentationFormat>Custom</PresentationFormat>
  <Paragraphs>92</Paragraphs>
  <Slides>13</Slides>
  <Notes>0</Notes>
  <HiddenSlides>0</HiddenSlides>
  <MMClips>0</MMClips>
  <ScaleCrop>false</ScaleCrop>
  <HeadingPairs>
    <vt:vector size="4" baseType="variant">
      <vt:variant>
        <vt:lpstr>Theme</vt:lpstr>
      </vt:variant>
      <vt:variant>
        <vt:i4>1</vt:i4>
      </vt:variant>
      <vt:variant>
        <vt:lpstr>Slide Titles</vt:lpstr>
      </vt:variant>
      <vt:variant>
        <vt:i4>13</vt:i4>
      </vt:variant>
    </vt:vector>
  </HeadingPairs>
  <TitlesOfParts>
    <vt:vector size="14" baseType="lpstr">
      <vt:lpstr>Office Theme</vt:lpstr>
      <vt:lpstr>MPIF IN PERSPECTIVE </vt:lpstr>
      <vt:lpstr>OUR BUSINESSES</vt:lpstr>
      <vt:lpstr>OUR BUSINESSES</vt:lpstr>
      <vt:lpstr>OUR BUSINESSES</vt:lpstr>
      <vt:lpstr>How to Participate in MPIF Companies</vt:lpstr>
      <vt:lpstr>Benefits &amp; Attractions</vt:lpstr>
      <vt:lpstr>Men of Praise Multipurpose Cooperative Society Ltd </vt:lpstr>
      <vt:lpstr>Men of Praise Multipurpose Cooperative Society Ltd </vt:lpstr>
      <vt:lpstr>Men of Praise Multipurpose Cooperative Society Ltd </vt:lpstr>
      <vt:lpstr>Men of Praise Multipurpose Cooperative Society Ltd </vt:lpstr>
      <vt:lpstr>Men of Praise Multipurpose Cooperative Society Ltd </vt:lpstr>
      <vt:lpstr>Men of Praise Multipurpose Cooperative Society Ltd </vt:lpstr>
      <vt:lpstr>Slide 13</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Emmanuel Ika</dc:creator>
  <cp:lastModifiedBy>TONY</cp:lastModifiedBy>
  <cp:revision>143</cp:revision>
  <dcterms:created xsi:type="dcterms:W3CDTF">2014-08-23T11:20:38Z</dcterms:created>
  <dcterms:modified xsi:type="dcterms:W3CDTF">2014-09-02T20:17:53Z</dcterms:modified>
</cp:coreProperties>
</file>