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6" r:id="rId2"/>
    <p:sldId id="257" r:id="rId3"/>
    <p:sldId id="268" r:id="rId4"/>
    <p:sldId id="259" r:id="rId5"/>
    <p:sldId id="260" r:id="rId6"/>
    <p:sldId id="261" r:id="rId7"/>
    <p:sldId id="263" r:id="rId8"/>
    <p:sldId id="258" r:id="rId9"/>
    <p:sldId id="262" r:id="rId10"/>
    <p:sldId id="264" r:id="rId11"/>
    <p:sldId id="265" r:id="rId12"/>
    <p:sldId id="266" r:id="rId13"/>
    <p:sldId id="267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218" autoAdjust="0"/>
  </p:normalViewPr>
  <p:slideViewPr>
    <p:cSldViewPr snapToGrid="0" snapToObjects="1">
      <p:cViewPr varScale="1">
        <p:scale>
          <a:sx n="145" d="100"/>
          <a:sy n="145" d="100"/>
        </p:scale>
        <p:origin x="-2208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handoutMaster" Target="handoutMasters/handoutMaster1.xml"/><Relationship Id="rId18" Type="http://schemas.openxmlformats.org/officeDocument/2006/relationships/printerSettings" Target="printerSettings/printerSettings1.bin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20EFF7-53D2-E741-A003-395A63615BD6}" type="datetimeFigureOut">
              <a:rPr lang="en-US" smtClean="0"/>
              <a:t>7/29/14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C8D2B9-EE70-A846-BBA7-B9B5501342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8457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A822B6-7769-0545-81D1-9F778AA0C7BE}" type="datetimeFigureOut">
              <a:rPr lang="en-US" smtClean="0"/>
              <a:t>7/29/14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B3FCB1-FA6B-AA48-84A2-0D5FD8D820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6583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B3FCB1-FA6B-AA48-84A2-0D5FD8D8206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0287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303ED-2977-794D-8C95-9389157DB3F4}" type="datetimeFigureOut">
              <a:rPr lang="en-US" smtClean="0"/>
              <a:t>7/29/14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2CAB5-3CF1-074A-B13A-8EB94A8E5D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6871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303ED-2977-794D-8C95-9389157DB3F4}" type="datetimeFigureOut">
              <a:rPr lang="en-US" smtClean="0"/>
              <a:t>7/29/14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2CAB5-3CF1-074A-B13A-8EB94A8E5D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8690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303ED-2977-794D-8C95-9389157DB3F4}" type="datetimeFigureOut">
              <a:rPr lang="en-US" smtClean="0"/>
              <a:t>7/29/14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2CAB5-3CF1-074A-B13A-8EB94A8E5D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3922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303ED-2977-794D-8C95-9389157DB3F4}" type="datetimeFigureOut">
              <a:rPr lang="en-US" smtClean="0"/>
              <a:t>7/29/14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2CAB5-3CF1-074A-B13A-8EB94A8E5D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5716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303ED-2977-794D-8C95-9389157DB3F4}" type="datetimeFigureOut">
              <a:rPr lang="en-US" smtClean="0"/>
              <a:t>7/29/14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2CAB5-3CF1-074A-B13A-8EB94A8E5D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55809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303ED-2977-794D-8C95-9389157DB3F4}" type="datetimeFigureOut">
              <a:rPr lang="en-US" smtClean="0"/>
              <a:t>7/29/14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2CAB5-3CF1-074A-B13A-8EB94A8E5D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7159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303ED-2977-794D-8C95-9389157DB3F4}" type="datetimeFigureOut">
              <a:rPr lang="en-US" smtClean="0"/>
              <a:t>7/29/14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2CAB5-3CF1-074A-B13A-8EB94A8E5D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92025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303ED-2977-794D-8C95-9389157DB3F4}" type="datetimeFigureOut">
              <a:rPr lang="en-US" smtClean="0"/>
              <a:t>7/29/14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2CAB5-3CF1-074A-B13A-8EB94A8E5D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981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303ED-2977-794D-8C95-9389157DB3F4}" type="datetimeFigureOut">
              <a:rPr lang="en-US" smtClean="0"/>
              <a:t>7/29/14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2CAB5-3CF1-074A-B13A-8EB94A8E5D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1994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303ED-2977-794D-8C95-9389157DB3F4}" type="datetimeFigureOut">
              <a:rPr lang="en-US" smtClean="0"/>
              <a:t>7/29/14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2CAB5-3CF1-074A-B13A-8EB94A8E5D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5607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303ED-2977-794D-8C95-9389157DB3F4}" type="datetimeFigureOut">
              <a:rPr lang="en-US" smtClean="0"/>
              <a:t>7/29/14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2CAB5-3CF1-074A-B13A-8EB94A8E5D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54786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C303ED-2977-794D-8C95-9389157DB3F4}" type="datetimeFigureOut">
              <a:rPr lang="en-US" smtClean="0"/>
              <a:t>7/29/14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22CAB5-3CF1-074A-B13A-8EB94A8E5D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116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Director Group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Achieve More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99531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About 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Nationwide </a:t>
            </a:r>
            <a:r>
              <a:rPr lang="en-US" sz="2800" dirty="0" smtClean="0"/>
              <a:t>(Pre-Planning) Consulting </a:t>
            </a:r>
            <a:r>
              <a:rPr lang="en-US" sz="2800" dirty="0" smtClean="0"/>
              <a:t>Firm</a:t>
            </a:r>
          </a:p>
          <a:p>
            <a:r>
              <a:rPr lang="en-US" sz="2800" dirty="0" smtClean="0"/>
              <a:t>Partner </a:t>
            </a:r>
            <a:r>
              <a:rPr lang="en-US" sz="2800" dirty="0" smtClean="0"/>
              <a:t>exclusively with Funeral Directors</a:t>
            </a:r>
          </a:p>
          <a:p>
            <a:r>
              <a:rPr lang="en-US" sz="2800" dirty="0" smtClean="0"/>
              <a:t>Provide </a:t>
            </a:r>
            <a:r>
              <a:rPr lang="en-US" sz="2800" dirty="0" smtClean="0"/>
              <a:t>Free</a:t>
            </a:r>
            <a:r>
              <a:rPr lang="en-US" sz="2800" dirty="0" smtClean="0"/>
              <a:t>, </a:t>
            </a:r>
            <a:r>
              <a:rPr lang="en-US" sz="2800" dirty="0" smtClean="0"/>
              <a:t>Professional Consulting for Funeral Home’s Pre-Planning </a:t>
            </a:r>
            <a:r>
              <a:rPr lang="en-US" sz="2800" dirty="0"/>
              <a:t>S</a:t>
            </a:r>
            <a:r>
              <a:rPr lang="en-US" sz="2800" dirty="0" smtClean="0"/>
              <a:t>ervices</a:t>
            </a:r>
          </a:p>
          <a:p>
            <a:r>
              <a:rPr lang="en-US" sz="2800" dirty="0" smtClean="0"/>
              <a:t>Goals: </a:t>
            </a:r>
          </a:p>
          <a:p>
            <a:pPr lvl="1"/>
            <a:r>
              <a:rPr lang="en-US" sz="2400" dirty="0" smtClean="0"/>
              <a:t>A</a:t>
            </a:r>
            <a:r>
              <a:rPr lang="en-US" sz="2400" dirty="0" smtClean="0"/>
              <a:t>ssist in increasing your customer </a:t>
            </a:r>
            <a:r>
              <a:rPr lang="en-US" sz="2400" dirty="0" smtClean="0"/>
              <a:t>base and </a:t>
            </a:r>
            <a:r>
              <a:rPr lang="en-US" sz="2400" dirty="0" smtClean="0"/>
              <a:t>maximizing your </a:t>
            </a:r>
            <a:r>
              <a:rPr lang="en-US" sz="2400" dirty="0" smtClean="0"/>
              <a:t>revenue streams</a:t>
            </a:r>
          </a:p>
          <a:p>
            <a:pPr lvl="1"/>
            <a:r>
              <a:rPr lang="en-US" sz="2400" dirty="0" smtClean="0"/>
              <a:t>Work to </a:t>
            </a:r>
            <a:r>
              <a:rPr lang="en-US" sz="2400" dirty="0" smtClean="0"/>
              <a:t>provide you with </a:t>
            </a:r>
            <a:r>
              <a:rPr lang="en-US" sz="2400" dirty="0" smtClean="0"/>
              <a:t>more affordable pre-planning options </a:t>
            </a:r>
            <a:r>
              <a:rPr lang="en-US" sz="2400" dirty="0" smtClean="0"/>
              <a:t>to offer </a:t>
            </a:r>
            <a:r>
              <a:rPr lang="en-US" sz="2400" dirty="0" smtClean="0"/>
              <a:t>your customers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35690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We Offer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Free, Customized Consultation Services</a:t>
            </a:r>
          </a:p>
          <a:p>
            <a:r>
              <a:rPr lang="en-US" dirty="0" smtClean="0"/>
              <a:t>Affordable Pre-Planning Options</a:t>
            </a:r>
          </a:p>
          <a:p>
            <a:r>
              <a:rPr lang="en-US" dirty="0" smtClean="0"/>
              <a:t>Risk Free Portfolio of Products which run Parallel to your </a:t>
            </a:r>
            <a:r>
              <a:rPr lang="en-US" dirty="0" smtClean="0"/>
              <a:t>Existing</a:t>
            </a:r>
            <a:r>
              <a:rPr lang="en-US" dirty="0" smtClean="0"/>
              <a:t> Pre-Need Options</a:t>
            </a:r>
          </a:p>
          <a:p>
            <a:r>
              <a:rPr lang="en-US" dirty="0" smtClean="0"/>
              <a:t>One-on-One Training</a:t>
            </a:r>
          </a:p>
          <a:p>
            <a:r>
              <a:rPr lang="en-US" dirty="0" smtClean="0"/>
              <a:t>24/7 Local, Personal Support</a:t>
            </a:r>
          </a:p>
          <a:p>
            <a:r>
              <a:rPr lang="en-US" dirty="0" smtClean="0"/>
              <a:t>Simplified Writing Packets</a:t>
            </a:r>
          </a:p>
          <a:p>
            <a:r>
              <a:rPr lang="en-US" dirty="0" smtClean="0"/>
              <a:t>Bonus and Incentive Programs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93525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Benefits to your Funeral Home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Increased </a:t>
            </a:r>
            <a:r>
              <a:rPr lang="en-US" sz="2800" dirty="0" smtClean="0"/>
              <a:t>Number </a:t>
            </a:r>
            <a:r>
              <a:rPr lang="en-US" sz="2800" dirty="0" smtClean="0"/>
              <a:t>of Pre-Planned Funerals through your Funeral Home</a:t>
            </a:r>
          </a:p>
          <a:p>
            <a:r>
              <a:rPr lang="en-US" sz="2800" dirty="0" smtClean="0"/>
              <a:t>Increased Profitability with Bonus Potential</a:t>
            </a:r>
          </a:p>
          <a:p>
            <a:r>
              <a:rPr lang="en-US" sz="2800" dirty="0" smtClean="0"/>
              <a:t>Increased </a:t>
            </a:r>
            <a:r>
              <a:rPr lang="en-US" sz="2800" dirty="0" smtClean="0"/>
              <a:t>Customer </a:t>
            </a:r>
            <a:r>
              <a:rPr lang="en-US" sz="2800" dirty="0" smtClean="0"/>
              <a:t>Satisfaction</a:t>
            </a:r>
          </a:p>
          <a:p>
            <a:r>
              <a:rPr lang="en-US" sz="2800" dirty="0" smtClean="0"/>
              <a:t>Increased Reputation within the Community</a:t>
            </a:r>
          </a:p>
          <a:p>
            <a:r>
              <a:rPr lang="en-US" sz="2800" dirty="0" smtClean="0"/>
              <a:t>Access to Our Support, Training, and Bonus Systems</a:t>
            </a:r>
          </a:p>
          <a:p>
            <a:r>
              <a:rPr lang="en-US" sz="2800" dirty="0" smtClean="0"/>
              <a:t>Zero-Risk, Parallel Running Services</a:t>
            </a: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8579999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Benefits to your Customers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Wider Range of Pre-Planning </a:t>
            </a:r>
            <a:r>
              <a:rPr lang="en-US" dirty="0" smtClean="0"/>
              <a:t>Options</a:t>
            </a:r>
          </a:p>
          <a:p>
            <a:r>
              <a:rPr lang="en-US" dirty="0" smtClean="0"/>
              <a:t>Customized Pre-Planning Options to Fit Each Specific Customers Needs</a:t>
            </a:r>
            <a:endParaRPr lang="en-US" dirty="0" smtClean="0"/>
          </a:p>
          <a:p>
            <a:r>
              <a:rPr lang="en-US" dirty="0" smtClean="0"/>
              <a:t>Better Value on Pre-Planning Options</a:t>
            </a:r>
          </a:p>
          <a:p>
            <a:r>
              <a:rPr lang="en-US" dirty="0" smtClean="0"/>
              <a:t>Lower Payment Schedules</a:t>
            </a:r>
          </a:p>
          <a:p>
            <a:r>
              <a:rPr lang="en-US" dirty="0" smtClean="0"/>
              <a:t>Tax </a:t>
            </a:r>
            <a:r>
              <a:rPr lang="en-US" dirty="0" smtClean="0"/>
              <a:t>Benefits</a:t>
            </a:r>
          </a:p>
          <a:p>
            <a:r>
              <a:rPr lang="en-US" dirty="0" smtClean="0"/>
              <a:t>Word of Mouth Customer Referrals</a:t>
            </a:r>
            <a:endParaRPr lang="en-US" dirty="0" smtClean="0"/>
          </a:p>
          <a:p>
            <a:r>
              <a:rPr lang="en-US" dirty="0" smtClean="0"/>
              <a:t>Piece of Mind and Trust in your Funeral Home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17180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Final </a:t>
            </a:r>
            <a:r>
              <a:rPr lang="en-US" dirty="0" smtClean="0"/>
              <a:t>Expense Options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Portfolio of Whole</a:t>
            </a:r>
            <a:r>
              <a:rPr lang="en-US" dirty="0" smtClean="0"/>
              <a:t>-Life </a:t>
            </a:r>
            <a:r>
              <a:rPr lang="en-US" dirty="0" smtClean="0"/>
              <a:t>Products</a:t>
            </a:r>
          </a:p>
          <a:p>
            <a:r>
              <a:rPr lang="en-US" dirty="0" smtClean="0"/>
              <a:t>Significantly Cheaper Payment Schedule Compared to Pre-Need Options</a:t>
            </a:r>
          </a:p>
          <a:p>
            <a:r>
              <a:rPr lang="en-US" dirty="0" smtClean="0"/>
              <a:t>Runs Parallel to Your Current Pre-Planning Options</a:t>
            </a:r>
          </a:p>
          <a:p>
            <a:pPr lvl="1"/>
            <a:r>
              <a:rPr lang="en-US" sz="2400" dirty="0" smtClean="0"/>
              <a:t>Offer Pre-Need Options to your Higher Income Customers</a:t>
            </a:r>
            <a:endParaRPr lang="en-US" sz="2400" dirty="0"/>
          </a:p>
          <a:p>
            <a:pPr lvl="1"/>
            <a:r>
              <a:rPr lang="en-US" sz="2400" dirty="0" smtClean="0"/>
              <a:t>Offer Final Expense Options to your Middle </a:t>
            </a:r>
            <a:r>
              <a:rPr lang="en-US" sz="2400" dirty="0" smtClean="0"/>
              <a:t>and Lower Income </a:t>
            </a:r>
            <a:r>
              <a:rPr lang="en-US" sz="2400" dirty="0" smtClean="0"/>
              <a:t>Customers</a:t>
            </a:r>
          </a:p>
          <a:p>
            <a:r>
              <a:rPr lang="en-US" dirty="0" smtClean="0"/>
              <a:t>Competitive </a:t>
            </a:r>
            <a:r>
              <a:rPr lang="en-US" dirty="0" smtClean="0"/>
              <a:t>Commission Structure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97453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Rate Chart Comparison</a:t>
            </a:r>
            <a:endParaRPr lang="en-US" dirty="0"/>
          </a:p>
        </p:txBody>
      </p:sp>
      <p:pic>
        <p:nvPicPr>
          <p:cNvPr id="5" name="tabl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045" y="1417638"/>
            <a:ext cx="8884551" cy="200575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50345" y="3652345"/>
            <a:ext cx="833645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If Pre-Need monthly payments are too expensive for your customers, chances are they will leave to consider other options </a:t>
            </a:r>
            <a:r>
              <a:rPr lang="en-US" sz="2400" b="1" dirty="0" smtClean="0"/>
              <a:t>without</a:t>
            </a:r>
            <a:r>
              <a:rPr lang="en-US" sz="2400" dirty="0" smtClean="0"/>
              <a:t> pre-planning through your funeral home. </a:t>
            </a:r>
          </a:p>
          <a:p>
            <a:pPr algn="ctr"/>
            <a:endParaRPr lang="en-US" sz="2400" dirty="0"/>
          </a:p>
          <a:p>
            <a:pPr algn="ctr"/>
            <a:r>
              <a:rPr lang="en-US" sz="2400" dirty="0" smtClean="0"/>
              <a:t>Let us help you keep the revenues in house and offer your customers more affordable Final Expense Options.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7613127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Partners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114800" cy="3374697"/>
          </a:xfrm>
        </p:spPr>
        <p:txBody>
          <a:bodyPr>
            <a:normAutofit/>
          </a:bodyPr>
          <a:lstStyle/>
          <a:p>
            <a:r>
              <a:rPr lang="en-US" dirty="0" smtClean="0"/>
              <a:t>Oxford Life</a:t>
            </a:r>
          </a:p>
          <a:p>
            <a:pPr lvl="1"/>
            <a:r>
              <a:rPr lang="en-US" dirty="0" smtClean="0"/>
              <a:t>Instant Approval</a:t>
            </a:r>
          </a:p>
          <a:p>
            <a:pPr lvl="1"/>
            <a:r>
              <a:rPr lang="en-US" dirty="0" smtClean="0"/>
              <a:t>Competitively Low Rates</a:t>
            </a:r>
          </a:p>
          <a:p>
            <a:r>
              <a:rPr lang="en-US" dirty="0" smtClean="0"/>
              <a:t>Standard Life</a:t>
            </a:r>
            <a:endParaRPr lang="en-US" dirty="0" smtClean="0"/>
          </a:p>
          <a:p>
            <a:pPr lvl="1"/>
            <a:r>
              <a:rPr lang="en-US" dirty="0" smtClean="0"/>
              <a:t>Relaxed </a:t>
            </a:r>
            <a:r>
              <a:rPr lang="en-US" dirty="0" smtClean="0"/>
              <a:t>Approval</a:t>
            </a:r>
          </a:p>
          <a:p>
            <a:pPr lvl="1"/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5497" y="1586179"/>
            <a:ext cx="4114800" cy="30471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/>
              <a:t>Americo</a:t>
            </a:r>
            <a:endParaRPr lang="en-US" dirty="0"/>
          </a:p>
          <a:p>
            <a:pPr lvl="1"/>
            <a:r>
              <a:rPr lang="en-US" dirty="0"/>
              <a:t>Single Premium</a:t>
            </a:r>
          </a:p>
          <a:p>
            <a:r>
              <a:rPr lang="en-US" dirty="0"/>
              <a:t>National Guardian</a:t>
            </a:r>
          </a:p>
          <a:p>
            <a:pPr lvl="1"/>
            <a:r>
              <a:rPr lang="en-US" dirty="0"/>
              <a:t>Single Premium</a:t>
            </a:r>
          </a:p>
          <a:p>
            <a:pPr lvl="1"/>
            <a:endParaRPr lang="en-US" dirty="0" smtClean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849140" y="5097523"/>
            <a:ext cx="7452713" cy="14758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800" dirty="0" smtClean="0"/>
              <a:t>We will assist you in matching a single provider to each customer’s specific needs.</a:t>
            </a:r>
          </a:p>
        </p:txBody>
      </p:sp>
    </p:spTree>
    <p:extLst>
      <p:ext uri="{BB962C8B-B14F-4D97-AF65-F5344CB8AC3E}">
        <p14:creationId xmlns:p14="http://schemas.microsoft.com/office/powerpoint/2010/main" val="2276478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Additional Revenue Streams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Commissions</a:t>
            </a:r>
          </a:p>
          <a:p>
            <a:endParaRPr lang="en-US" dirty="0" smtClean="0"/>
          </a:p>
          <a:p>
            <a:r>
              <a:rPr lang="en-US" dirty="0" smtClean="0"/>
              <a:t>Production </a:t>
            </a:r>
            <a:r>
              <a:rPr lang="en-US" dirty="0" smtClean="0"/>
              <a:t>Bonuses</a:t>
            </a:r>
          </a:p>
          <a:p>
            <a:endParaRPr lang="en-US" dirty="0" smtClean="0"/>
          </a:p>
          <a:p>
            <a:r>
              <a:rPr lang="en-US" dirty="0" smtClean="0"/>
              <a:t>Referral </a:t>
            </a:r>
            <a:r>
              <a:rPr lang="en-US" dirty="0" smtClean="0"/>
              <a:t>Bonuses</a:t>
            </a:r>
          </a:p>
          <a:p>
            <a:endParaRPr lang="en-US" dirty="0" smtClean="0"/>
          </a:p>
          <a:p>
            <a:r>
              <a:rPr lang="en-US" dirty="0" smtClean="0"/>
              <a:t>Advanced Wealth Transfer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97804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Production Bonus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Bonuses Paid to </a:t>
            </a:r>
            <a:r>
              <a:rPr lang="en-US" dirty="0" smtClean="0"/>
              <a:t>Your Funeral Home </a:t>
            </a:r>
            <a:r>
              <a:rPr lang="en-US" dirty="0" smtClean="0"/>
              <a:t>by Offering our Products to your Customers</a:t>
            </a:r>
          </a:p>
          <a:p>
            <a:r>
              <a:rPr lang="en-US" dirty="0" smtClean="0"/>
              <a:t>Additional 5% Commission</a:t>
            </a:r>
          </a:p>
          <a:p>
            <a:pPr lvl="1"/>
            <a:r>
              <a:rPr lang="en-US" dirty="0" smtClean="0"/>
              <a:t>Increased Commission for the Next Six Months</a:t>
            </a:r>
            <a:endParaRPr lang="en-US" dirty="0" smtClean="0"/>
          </a:p>
          <a:p>
            <a:r>
              <a:rPr lang="en-US" dirty="0" smtClean="0"/>
              <a:t>Requirement:</a:t>
            </a:r>
          </a:p>
          <a:p>
            <a:pPr lvl="1"/>
            <a:r>
              <a:rPr lang="en-US" dirty="0" smtClean="0"/>
              <a:t>Reach $</a:t>
            </a:r>
            <a:r>
              <a:rPr lang="en-US" dirty="0" smtClean="0"/>
              <a:t>15,000 in </a:t>
            </a:r>
            <a:r>
              <a:rPr lang="en-US" dirty="0" smtClean="0"/>
              <a:t>Annual </a:t>
            </a:r>
            <a:r>
              <a:rPr lang="en-US" dirty="0"/>
              <a:t>P</a:t>
            </a:r>
            <a:r>
              <a:rPr lang="en-US" dirty="0" smtClean="0"/>
              <a:t>remium </a:t>
            </a:r>
            <a:r>
              <a:rPr lang="en-US" dirty="0" smtClean="0"/>
              <a:t>for </a:t>
            </a:r>
            <a:r>
              <a:rPr lang="en-US" dirty="0" smtClean="0"/>
              <a:t>Two </a:t>
            </a:r>
            <a:r>
              <a:rPr lang="en-US" dirty="0"/>
              <a:t>C</a:t>
            </a:r>
            <a:r>
              <a:rPr lang="en-US" dirty="0" smtClean="0"/>
              <a:t>onsecutive </a:t>
            </a:r>
            <a:r>
              <a:rPr lang="en-US" dirty="0"/>
              <a:t>M</a:t>
            </a:r>
            <a:r>
              <a:rPr lang="en-US" dirty="0" smtClean="0"/>
              <a:t>onths</a:t>
            </a:r>
            <a:endParaRPr lang="en-US" dirty="0" smtClean="0"/>
          </a:p>
          <a:p>
            <a:r>
              <a:rPr lang="en-US" dirty="0" smtClean="0"/>
              <a:t>Paid in Addition to Regular Commission Rate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91331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Referral Bonus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Bonuses Paid </a:t>
            </a:r>
            <a:r>
              <a:rPr lang="en-US" dirty="0" smtClean="0"/>
              <a:t>by Referring </a:t>
            </a:r>
            <a:r>
              <a:rPr lang="en-US" dirty="0" smtClean="0"/>
              <a:t>Funeral </a:t>
            </a:r>
            <a:r>
              <a:rPr lang="en-US" dirty="0" smtClean="0"/>
              <a:t>Directors, (Pastors, Cemetery Directors) in your Network</a:t>
            </a:r>
            <a:endParaRPr lang="en-US" dirty="0" smtClean="0"/>
          </a:p>
          <a:p>
            <a:r>
              <a:rPr lang="en-US" dirty="0" smtClean="0"/>
              <a:t>Earn </a:t>
            </a:r>
            <a:r>
              <a:rPr lang="en-US" dirty="0" smtClean="0"/>
              <a:t>5% </a:t>
            </a:r>
            <a:r>
              <a:rPr lang="en-US" dirty="0" smtClean="0"/>
              <a:t>of </a:t>
            </a:r>
            <a:r>
              <a:rPr lang="en-US" dirty="0" smtClean="0"/>
              <a:t>Your Referral’s Annual Premiums</a:t>
            </a:r>
          </a:p>
          <a:p>
            <a:pPr lvl="1"/>
            <a:r>
              <a:rPr lang="en-US" dirty="0"/>
              <a:t> </a:t>
            </a:r>
            <a:r>
              <a:rPr lang="en-US" dirty="0" smtClean="0"/>
              <a:t>5% Bonus Lasts </a:t>
            </a:r>
            <a:r>
              <a:rPr lang="en-US" dirty="0" smtClean="0"/>
              <a:t>12 </a:t>
            </a:r>
            <a:r>
              <a:rPr lang="en-US" dirty="0"/>
              <a:t>M</a:t>
            </a:r>
            <a:r>
              <a:rPr lang="en-US" dirty="0" smtClean="0"/>
              <a:t>onths for </a:t>
            </a:r>
            <a:r>
              <a:rPr lang="en-US" b="1" dirty="0" smtClean="0"/>
              <a:t>EACH</a:t>
            </a:r>
            <a:r>
              <a:rPr lang="en-US" dirty="0" smtClean="0"/>
              <a:t> </a:t>
            </a:r>
            <a:r>
              <a:rPr lang="en-US" dirty="0" smtClean="0"/>
              <a:t>Referral </a:t>
            </a:r>
            <a:r>
              <a:rPr lang="en-US" dirty="0" smtClean="0"/>
              <a:t>you </a:t>
            </a:r>
            <a:r>
              <a:rPr lang="en-US" dirty="0" smtClean="0"/>
              <a:t>Submit</a:t>
            </a:r>
            <a:endParaRPr lang="en-US" dirty="0" smtClean="0"/>
          </a:p>
          <a:p>
            <a:r>
              <a:rPr lang="en-US" dirty="0" smtClean="0"/>
              <a:t>Referral Bonus starts immediately after they contract with The Director Group</a:t>
            </a:r>
          </a:p>
          <a:p>
            <a:r>
              <a:rPr lang="en-US" dirty="0" smtClean="0"/>
              <a:t>10 Referrals writing 2 policies a week will generate an additional $</a:t>
            </a:r>
            <a:r>
              <a:rPr lang="en-US" dirty="0" smtClean="0"/>
              <a:t>52,000 </a:t>
            </a:r>
            <a:r>
              <a:rPr lang="en-US" dirty="0" smtClean="0"/>
              <a:t>per year for your business</a:t>
            </a:r>
          </a:p>
        </p:txBody>
      </p:sp>
    </p:spTree>
    <p:extLst>
      <p:ext uri="{BB962C8B-B14F-4D97-AF65-F5344CB8AC3E}">
        <p14:creationId xmlns:p14="http://schemas.microsoft.com/office/powerpoint/2010/main" val="27668209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Advanced Wealth Transfer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Free Support on Assisting Customers with Advanced Wealth Transfer</a:t>
            </a:r>
          </a:p>
          <a:p>
            <a:r>
              <a:rPr lang="en-US" dirty="0" smtClean="0"/>
              <a:t>Offer Your Customers Options to Establish:</a:t>
            </a:r>
          </a:p>
          <a:p>
            <a:pPr lvl="1"/>
            <a:r>
              <a:rPr lang="en-US" dirty="0" smtClean="0"/>
              <a:t>Trusts</a:t>
            </a:r>
          </a:p>
          <a:p>
            <a:pPr lvl="1"/>
            <a:r>
              <a:rPr lang="en-US" dirty="0" smtClean="0"/>
              <a:t>Annuities</a:t>
            </a:r>
          </a:p>
          <a:p>
            <a:pPr lvl="1"/>
            <a:r>
              <a:rPr lang="en-US" dirty="0" smtClean="0"/>
              <a:t>Wealth Management Options</a:t>
            </a:r>
          </a:p>
          <a:p>
            <a:r>
              <a:rPr lang="en-US" dirty="0" smtClean="0"/>
              <a:t>Assist Customers</a:t>
            </a:r>
          </a:p>
          <a:p>
            <a:pPr lvl="1"/>
            <a:r>
              <a:rPr lang="en-US" dirty="0"/>
              <a:t>A</a:t>
            </a:r>
            <a:r>
              <a:rPr lang="en-US" dirty="0" smtClean="0"/>
              <a:t>void </a:t>
            </a:r>
            <a:r>
              <a:rPr lang="en-US" dirty="0"/>
              <a:t>P</a:t>
            </a:r>
            <a:r>
              <a:rPr lang="en-US" dirty="0" smtClean="0"/>
              <a:t>robate </a:t>
            </a:r>
          </a:p>
          <a:p>
            <a:pPr lvl="1"/>
            <a:r>
              <a:rPr lang="en-US" dirty="0" smtClean="0"/>
              <a:t>Avoid Taxes</a:t>
            </a:r>
          </a:p>
          <a:p>
            <a:r>
              <a:rPr lang="en-US" dirty="0" smtClean="0"/>
              <a:t>Serve Clients </a:t>
            </a:r>
            <a:r>
              <a:rPr lang="en-US" dirty="0" smtClean="0"/>
              <a:t>on a </a:t>
            </a:r>
            <a:r>
              <a:rPr lang="en-US" dirty="0" smtClean="0"/>
              <a:t>Personal Level</a:t>
            </a:r>
            <a:r>
              <a:rPr lang="en-US" dirty="0" smtClean="0"/>
              <a:t>, </a:t>
            </a:r>
            <a:r>
              <a:rPr lang="en-US" dirty="0" smtClean="0"/>
              <a:t>Leading </a:t>
            </a:r>
            <a:r>
              <a:rPr lang="en-US" dirty="0" smtClean="0"/>
              <a:t>to </a:t>
            </a:r>
            <a:r>
              <a:rPr lang="en-US" dirty="0" smtClean="0"/>
              <a:t>Higher </a:t>
            </a:r>
            <a:r>
              <a:rPr lang="en-US" dirty="0"/>
              <a:t>C</a:t>
            </a:r>
            <a:r>
              <a:rPr lang="en-US" dirty="0" smtClean="0"/>
              <a:t>lient </a:t>
            </a:r>
            <a:r>
              <a:rPr lang="en-US" dirty="0"/>
              <a:t>S</a:t>
            </a:r>
            <a:r>
              <a:rPr lang="en-US" dirty="0" smtClean="0"/>
              <a:t>atisfaction</a:t>
            </a:r>
          </a:p>
          <a:p>
            <a:r>
              <a:rPr lang="en-US" dirty="0"/>
              <a:t>High Commissions (%)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93668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Steps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Today:</a:t>
            </a:r>
          </a:p>
          <a:p>
            <a:pPr lvl="1"/>
            <a:r>
              <a:rPr lang="en-US" dirty="0"/>
              <a:t>Contracting with Our Carriers (10 Minutes)</a:t>
            </a:r>
          </a:p>
          <a:p>
            <a:endParaRPr lang="en-US" dirty="0" smtClean="0"/>
          </a:p>
          <a:p>
            <a:r>
              <a:rPr lang="en-US" dirty="0" smtClean="0"/>
              <a:t>Next Appointment:</a:t>
            </a:r>
          </a:p>
          <a:p>
            <a:pPr lvl="1"/>
            <a:r>
              <a:rPr lang="en-US" dirty="0"/>
              <a:t>Welcome Packet Information (10 Minutes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Training (20 Minutes)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68682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Contact 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sz="2400" dirty="0" smtClean="0"/>
          </a:p>
          <a:p>
            <a:pPr marL="0" indent="0" algn="ctr">
              <a:buNone/>
            </a:pPr>
            <a:endParaRPr lang="en-US" sz="2400" dirty="0"/>
          </a:p>
          <a:p>
            <a:pPr marL="0" indent="0" algn="ctr">
              <a:buNone/>
            </a:pPr>
            <a:r>
              <a:rPr lang="en-US" sz="2400" dirty="0" smtClean="0"/>
              <a:t>Ben </a:t>
            </a:r>
            <a:r>
              <a:rPr lang="en-US" sz="2400" dirty="0" err="1" smtClean="0"/>
              <a:t>Ulin</a:t>
            </a:r>
            <a:endParaRPr lang="en-US" sz="2400" dirty="0" smtClean="0"/>
          </a:p>
          <a:p>
            <a:pPr marL="0" indent="0" algn="ctr">
              <a:buNone/>
            </a:pPr>
            <a:r>
              <a:rPr lang="en-US" sz="2400" dirty="0"/>
              <a:t>(515) 555 - </a:t>
            </a:r>
            <a:r>
              <a:rPr lang="en-US" sz="2400" dirty="0" smtClean="0"/>
              <a:t>5555</a:t>
            </a:r>
            <a:endParaRPr lang="en-US" sz="2400" dirty="0" smtClean="0"/>
          </a:p>
          <a:p>
            <a:pPr marL="0" indent="0" algn="ctr">
              <a:buNone/>
            </a:pPr>
            <a:r>
              <a:rPr lang="en-US" sz="2400" dirty="0" smtClean="0"/>
              <a:t>BenUlin@TheDirectorGroup.com</a:t>
            </a:r>
          </a:p>
          <a:p>
            <a:pPr marL="0" indent="0" algn="ctr">
              <a:buNone/>
            </a:pPr>
            <a:r>
              <a:rPr lang="en-US" sz="2400" dirty="0" err="1"/>
              <a:t>www.TheDirectorGroup.com</a:t>
            </a:r>
            <a:endParaRPr lang="en-US" sz="2400" dirty="0"/>
          </a:p>
          <a:p>
            <a:pPr marL="0" indent="0" algn="ctr">
              <a:buNone/>
            </a:pPr>
            <a:endParaRPr lang="en-US" sz="240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16619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443</TotalTime>
  <Words>553</Words>
  <Application>Microsoft Macintosh PowerPoint</Application>
  <PresentationFormat>On-screen Show (4:3)</PresentationFormat>
  <Paragraphs>101</Paragraphs>
  <Slides>14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The Director Group</vt:lpstr>
      <vt:lpstr>About Us</vt:lpstr>
      <vt:lpstr>What We Offer</vt:lpstr>
      <vt:lpstr>Benefits to your Funeral Home</vt:lpstr>
      <vt:lpstr>Benefits to your Customers</vt:lpstr>
      <vt:lpstr>Final Expense Options</vt:lpstr>
      <vt:lpstr>Rate Chart Comparison</vt:lpstr>
      <vt:lpstr>Partners</vt:lpstr>
      <vt:lpstr>Additional Revenue Streams</vt:lpstr>
      <vt:lpstr>Production Bonus</vt:lpstr>
      <vt:lpstr>Referral Bonus</vt:lpstr>
      <vt:lpstr>Advanced Wealth Transfer</vt:lpstr>
      <vt:lpstr>Next Steps</vt:lpstr>
      <vt:lpstr>Contact Information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Director Group</dc:title>
  <dc:creator>Ben</dc:creator>
  <cp:lastModifiedBy>Ben</cp:lastModifiedBy>
  <cp:revision>41</cp:revision>
  <cp:lastPrinted>2014-07-29T15:04:53Z</cp:lastPrinted>
  <dcterms:created xsi:type="dcterms:W3CDTF">2014-07-24T14:54:56Z</dcterms:created>
  <dcterms:modified xsi:type="dcterms:W3CDTF">2014-07-29T17:31:52Z</dcterms:modified>
</cp:coreProperties>
</file>