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8" r:id="rId2"/>
  </p:sldMasterIdLst>
  <p:notesMasterIdLst>
    <p:notesMasterId r:id="rId15"/>
  </p:notesMasterIdLst>
  <p:sldIdLst>
    <p:sldId id="380" r:id="rId3"/>
    <p:sldId id="391" r:id="rId4"/>
    <p:sldId id="428" r:id="rId5"/>
    <p:sldId id="429" r:id="rId6"/>
    <p:sldId id="390" r:id="rId7"/>
    <p:sldId id="392" r:id="rId8"/>
    <p:sldId id="375" r:id="rId9"/>
    <p:sldId id="376" r:id="rId10"/>
    <p:sldId id="420" r:id="rId11"/>
    <p:sldId id="440" r:id="rId12"/>
    <p:sldId id="446" r:id="rId13"/>
    <p:sldId id="43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3" d="100"/>
          <a:sy n="73" d="100"/>
        </p:scale>
        <p:origin x="-1832" y="-640"/>
      </p:cViewPr>
      <p:guideLst>
        <p:guide orient="horz" pos="2160"/>
        <p:guide pos="2880"/>
      </p:guideLst>
    </p:cSldViewPr>
  </p:slideViewPr>
  <p:notesTextViewPr>
    <p:cViewPr>
      <p:scale>
        <a:sx n="1" d="1"/>
        <a:sy n="1" d="1"/>
      </p:scale>
      <p:origin x="0" y="0"/>
    </p:cViewPr>
  </p:notesTextViewPr>
  <p:sorterViewPr>
    <p:cViewPr>
      <p:scale>
        <a:sx n="69" d="100"/>
        <a:sy n="69"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38CE09-A9F3-4D71-B824-B91D721802AF}" type="datetimeFigureOut">
              <a:rPr lang="en-US" smtClean="0"/>
              <a:t>29/07/2014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85BF7-A2D8-47C3-A546-0C430E83EA2D}" type="slidenum">
              <a:rPr lang="en-US" smtClean="0"/>
              <a:t>‹#›</a:t>
            </a:fld>
            <a:endParaRPr lang="en-US"/>
          </a:p>
        </p:txBody>
      </p:sp>
    </p:spTree>
    <p:extLst>
      <p:ext uri="{BB962C8B-B14F-4D97-AF65-F5344CB8AC3E}">
        <p14:creationId xmlns:p14="http://schemas.microsoft.com/office/powerpoint/2010/main" val="3702042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A simple</a:t>
            </a:r>
            <a:r>
              <a:rPr lang="en-GB" baseline="0" dirty="0" smtClean="0"/>
              <a:t> process to follow, when questioned most respondents see their company or industry in either early or late bureaucracy. This is when an organisation becomes internally focused and loses sight or wide made it successful in the first place. </a:t>
            </a:r>
            <a:endParaRPr lang="en-GB" dirty="0"/>
          </a:p>
        </p:txBody>
      </p:sp>
      <p:sp>
        <p:nvSpPr>
          <p:cNvPr id="4" name="Slide Number Placeholder 3"/>
          <p:cNvSpPr>
            <a:spLocks noGrp="1"/>
          </p:cNvSpPr>
          <p:nvPr>
            <p:ph type="sldNum" sz="quarter" idx="10"/>
          </p:nvPr>
        </p:nvSpPr>
        <p:spPr/>
        <p:txBody>
          <a:bodyPr/>
          <a:lstStyle/>
          <a:p>
            <a:pPr>
              <a:defRPr/>
            </a:pPr>
            <a:fld id="{AC660506-B58E-4C9E-8FAE-EDAAB98DB9CD}" type="slidenum">
              <a:rPr lang="en-US" smtClean="0">
                <a:solidFill>
                  <a:prstClr val="white"/>
                </a:solidFill>
              </a:rPr>
              <a:pPr>
                <a:defRPr/>
              </a:pPr>
              <a:t>9</a:t>
            </a:fld>
            <a:endParaRPr lang="en-US" dirty="0">
              <a:solidFill>
                <a:prstClr val="white"/>
              </a:solidFill>
            </a:endParaRPr>
          </a:p>
        </p:txBody>
      </p:sp>
    </p:spTree>
    <p:extLst>
      <p:ext uri="{BB962C8B-B14F-4D97-AF65-F5344CB8AC3E}">
        <p14:creationId xmlns:p14="http://schemas.microsoft.com/office/powerpoint/2010/main" val="2766194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3729473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3339638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354591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1414386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413378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1190405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2568813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2121641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260975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265673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7150" y="188913"/>
            <a:ext cx="2051050" cy="5907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188913"/>
            <a:ext cx="6003925" cy="5907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dirty="0">
                <a:solidFill>
                  <a:srgbClr val="000000"/>
                </a:solidFill>
              </a:rPr>
              <a:t>Confidential</a:t>
            </a:r>
          </a:p>
        </p:txBody>
      </p:sp>
    </p:spTree>
    <p:extLst>
      <p:ext uri="{BB962C8B-B14F-4D97-AF65-F5344CB8AC3E}">
        <p14:creationId xmlns:p14="http://schemas.microsoft.com/office/powerpoint/2010/main" val="2891645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173525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0AC5EF-70B1-4E69-B390-10A05AB3C210}" type="datetimeFigureOut">
              <a:rPr lang="en-GB" smtClean="0">
                <a:solidFill>
                  <a:prstClr val="black">
                    <a:tint val="75000"/>
                  </a:prstClr>
                </a:solidFill>
              </a:rPr>
              <a:pPr/>
              <a:t>29/07/2014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81470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19348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12679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82805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6733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88864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94549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53233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080647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5627858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0825" y="188913"/>
            <a:ext cx="7772400" cy="5762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Cliquez pour modifier les styles du texte du masque</a:t>
            </a:r>
          </a:p>
          <a:p>
            <a:pPr lvl="1"/>
            <a:r>
              <a:rPr lang="en-US" smtClean="0"/>
              <a:t>Deuxième niveau</a:t>
            </a:r>
          </a:p>
          <a:p>
            <a:pPr lvl="2"/>
            <a:r>
              <a:rPr lang="en-US" smtClean="0"/>
              <a:t>Troisième niveau</a:t>
            </a:r>
          </a:p>
          <a:p>
            <a:pPr lvl="3"/>
            <a:r>
              <a:rPr lang="en-US" smtClean="0"/>
              <a:t>Quatrième niveau</a:t>
            </a:r>
          </a:p>
          <a:p>
            <a:pPr lvl="4"/>
            <a:r>
              <a:rPr lang="en-US" smtClean="0"/>
              <a:t>Cinquième niveau</a:t>
            </a:r>
          </a:p>
        </p:txBody>
      </p:sp>
      <p:sp>
        <p:nvSpPr>
          <p:cNvPr id="1028" name="Rectangle 4"/>
          <p:cNvSpPr>
            <a:spLocks noGrp="1" noChangeArrowheads="1"/>
          </p:cNvSpPr>
          <p:nvPr>
            <p:ph type="dt" sz="half" idx="2"/>
          </p:nvPr>
        </p:nvSpPr>
        <p:spPr bwMode="auto">
          <a:xfrm>
            <a:off x="7740650" y="6524625"/>
            <a:ext cx="935038" cy="73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FontTx/>
              <a:buNone/>
              <a:defRPr sz="1000" b="0">
                <a:solidFill>
                  <a:schemeClr val="tx1"/>
                </a:solidFill>
              </a:defRPr>
            </a:lvl1pPr>
          </a:lstStyle>
          <a:p>
            <a:pPr fontAlgn="base">
              <a:spcAft>
                <a:spcPct val="0"/>
              </a:spcAft>
            </a:pPr>
            <a:r>
              <a:rPr lang="en-US" dirty="0">
                <a:solidFill>
                  <a:srgbClr val="000000"/>
                </a:solidFill>
              </a:rPr>
              <a:t>Confidential</a:t>
            </a:r>
          </a:p>
        </p:txBody>
      </p:sp>
      <p:sp>
        <p:nvSpPr>
          <p:cNvPr id="1031" name="Text Box 7"/>
          <p:cNvSpPr txBox="1">
            <a:spLocks noChangeArrowheads="1"/>
          </p:cNvSpPr>
          <p:nvPr/>
        </p:nvSpPr>
        <p:spPr bwMode="auto">
          <a:xfrm>
            <a:off x="8675688" y="6569075"/>
            <a:ext cx="395287" cy="244475"/>
          </a:xfrm>
          <a:prstGeom prst="rect">
            <a:avLst/>
          </a:prstGeom>
          <a:noFill/>
          <a:ln w="9525">
            <a:noFill/>
            <a:miter lim="800000"/>
            <a:headEnd/>
            <a:tailEnd/>
          </a:ln>
          <a:effectLst/>
        </p:spPr>
        <p:txBody>
          <a:bodyPr>
            <a:spAutoFit/>
          </a:bodyPr>
          <a:lstStyle/>
          <a:p>
            <a:pPr algn="ctr" fontAlgn="base">
              <a:spcBef>
                <a:spcPct val="50000"/>
              </a:spcBef>
              <a:spcAft>
                <a:spcPct val="0"/>
              </a:spcAft>
            </a:pPr>
            <a:fld id="{48FC467A-487E-4B30-8CDF-4049EB7042A6}" type="slidenum">
              <a:rPr lang="en-US" sz="1000">
                <a:solidFill>
                  <a:srgbClr val="000000"/>
                </a:solidFill>
              </a:rPr>
              <a:pPr algn="ctr" fontAlgn="base">
                <a:spcBef>
                  <a:spcPct val="50000"/>
                </a:spcBef>
                <a:spcAft>
                  <a:spcPct val="0"/>
                </a:spcAft>
              </a:pPr>
              <a:t>‹#›</a:t>
            </a:fld>
            <a:endParaRPr lang="en-US" sz="1000" dirty="0">
              <a:solidFill>
                <a:srgbClr val="000000"/>
              </a:solidFill>
            </a:endParaRPr>
          </a:p>
        </p:txBody>
      </p:sp>
      <p:sp>
        <p:nvSpPr>
          <p:cNvPr id="1032" name="Rectangle 8"/>
          <p:cNvSpPr>
            <a:spLocks noChangeArrowheads="1"/>
          </p:cNvSpPr>
          <p:nvPr/>
        </p:nvSpPr>
        <p:spPr bwMode="auto">
          <a:xfrm>
            <a:off x="0" y="0"/>
            <a:ext cx="9144000" cy="6858000"/>
          </a:xfrm>
          <a:prstGeom prst="rect">
            <a:avLst/>
          </a:prstGeom>
          <a:noFill/>
          <a:ln w="9525" algn="ctr">
            <a:noFill/>
            <a:miter lim="800000"/>
            <a:headEnd/>
            <a:tailEnd/>
          </a:ln>
          <a:effectLst/>
        </p:spPr>
        <p:txBody>
          <a:bodyPr wrap="none" anchor="ctr"/>
          <a:lstStyle/>
          <a:p>
            <a:pPr fontAlgn="base">
              <a:spcBef>
                <a:spcPct val="20000"/>
              </a:spcBef>
              <a:spcAft>
                <a:spcPct val="0"/>
              </a:spcAft>
              <a:buClr>
                <a:srgbClr val="A50021"/>
              </a:buClr>
              <a:buFontTx/>
              <a:buChar char="•"/>
            </a:pPr>
            <a:endParaRPr lang="en-US" sz="1200" b="1" dirty="0">
              <a:solidFill>
                <a:srgbClr val="FFFFFF"/>
              </a:solidFill>
            </a:endParaRPr>
          </a:p>
        </p:txBody>
      </p:sp>
      <p:sp>
        <p:nvSpPr>
          <p:cNvPr id="1033" name="Rectangle 9"/>
          <p:cNvSpPr>
            <a:spLocks noChangeArrowheads="1"/>
          </p:cNvSpPr>
          <p:nvPr/>
        </p:nvSpPr>
        <p:spPr bwMode="auto">
          <a:xfrm>
            <a:off x="-468313" y="-242888"/>
            <a:ext cx="10944226" cy="8135938"/>
          </a:xfrm>
          <a:prstGeom prst="rect">
            <a:avLst/>
          </a:prstGeom>
          <a:noFill/>
          <a:ln w="9525" algn="ctr">
            <a:noFill/>
            <a:miter lim="800000"/>
            <a:headEnd/>
            <a:tailEnd/>
          </a:ln>
          <a:effectLst/>
        </p:spPr>
        <p:txBody>
          <a:bodyPr wrap="none" anchor="ctr"/>
          <a:lstStyle/>
          <a:p>
            <a:pPr fontAlgn="base">
              <a:spcBef>
                <a:spcPct val="20000"/>
              </a:spcBef>
              <a:spcAft>
                <a:spcPct val="0"/>
              </a:spcAft>
              <a:buClr>
                <a:srgbClr val="A50021"/>
              </a:buClr>
              <a:buFontTx/>
              <a:buChar char="•"/>
            </a:pPr>
            <a:endParaRPr lang="en-US" sz="1200" b="1" dirty="0">
              <a:solidFill>
                <a:srgbClr val="FFFFFF"/>
              </a:solidFill>
            </a:endParaRPr>
          </a:p>
        </p:txBody>
      </p:sp>
    </p:spTree>
    <p:extLst>
      <p:ext uri="{BB962C8B-B14F-4D97-AF65-F5344CB8AC3E}">
        <p14:creationId xmlns:p14="http://schemas.microsoft.com/office/powerpoint/2010/main" val="4992854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rtl="0" eaLnBrk="1" fontAlgn="base" hangingPunct="1">
        <a:spcBef>
          <a:spcPct val="0"/>
        </a:spcBef>
        <a:spcAft>
          <a:spcPct val="0"/>
        </a:spcAft>
        <a:defRPr sz="2400">
          <a:solidFill>
            <a:srgbClr val="4D4D4D"/>
          </a:solidFill>
          <a:latin typeface="+mj-lt"/>
          <a:ea typeface="+mj-ea"/>
          <a:cs typeface="+mj-cs"/>
        </a:defRPr>
      </a:lvl1pPr>
      <a:lvl2pPr algn="l" rtl="0" eaLnBrk="1" fontAlgn="base" hangingPunct="1">
        <a:spcBef>
          <a:spcPct val="0"/>
        </a:spcBef>
        <a:spcAft>
          <a:spcPct val="0"/>
        </a:spcAft>
        <a:defRPr sz="2400">
          <a:solidFill>
            <a:srgbClr val="4D4D4D"/>
          </a:solidFill>
          <a:latin typeface="Arial" charset="0"/>
        </a:defRPr>
      </a:lvl2pPr>
      <a:lvl3pPr algn="l" rtl="0" eaLnBrk="1" fontAlgn="base" hangingPunct="1">
        <a:spcBef>
          <a:spcPct val="0"/>
        </a:spcBef>
        <a:spcAft>
          <a:spcPct val="0"/>
        </a:spcAft>
        <a:defRPr sz="2400">
          <a:solidFill>
            <a:srgbClr val="4D4D4D"/>
          </a:solidFill>
          <a:latin typeface="Arial" charset="0"/>
        </a:defRPr>
      </a:lvl3pPr>
      <a:lvl4pPr algn="l" rtl="0" eaLnBrk="1" fontAlgn="base" hangingPunct="1">
        <a:spcBef>
          <a:spcPct val="0"/>
        </a:spcBef>
        <a:spcAft>
          <a:spcPct val="0"/>
        </a:spcAft>
        <a:defRPr sz="2400">
          <a:solidFill>
            <a:srgbClr val="4D4D4D"/>
          </a:solidFill>
          <a:latin typeface="Arial" charset="0"/>
        </a:defRPr>
      </a:lvl4pPr>
      <a:lvl5pPr algn="l" rtl="0" eaLnBrk="1" fontAlgn="base" hangingPunct="1">
        <a:spcBef>
          <a:spcPct val="0"/>
        </a:spcBef>
        <a:spcAft>
          <a:spcPct val="0"/>
        </a:spcAft>
        <a:defRPr sz="2400">
          <a:solidFill>
            <a:srgbClr val="4D4D4D"/>
          </a:solidFill>
          <a:latin typeface="Arial" charset="0"/>
        </a:defRPr>
      </a:lvl5pPr>
      <a:lvl6pPr marL="457200" algn="l" rtl="0" eaLnBrk="1" fontAlgn="base" hangingPunct="1">
        <a:spcBef>
          <a:spcPct val="0"/>
        </a:spcBef>
        <a:spcAft>
          <a:spcPct val="0"/>
        </a:spcAft>
        <a:defRPr sz="2400">
          <a:solidFill>
            <a:srgbClr val="4D4D4D"/>
          </a:solidFill>
          <a:latin typeface="Arial" charset="0"/>
        </a:defRPr>
      </a:lvl6pPr>
      <a:lvl7pPr marL="914400" algn="l" rtl="0" eaLnBrk="1" fontAlgn="base" hangingPunct="1">
        <a:spcBef>
          <a:spcPct val="0"/>
        </a:spcBef>
        <a:spcAft>
          <a:spcPct val="0"/>
        </a:spcAft>
        <a:defRPr sz="2400">
          <a:solidFill>
            <a:srgbClr val="4D4D4D"/>
          </a:solidFill>
          <a:latin typeface="Arial" charset="0"/>
        </a:defRPr>
      </a:lvl7pPr>
      <a:lvl8pPr marL="1371600" algn="l" rtl="0" eaLnBrk="1" fontAlgn="base" hangingPunct="1">
        <a:spcBef>
          <a:spcPct val="0"/>
        </a:spcBef>
        <a:spcAft>
          <a:spcPct val="0"/>
        </a:spcAft>
        <a:defRPr sz="2400">
          <a:solidFill>
            <a:srgbClr val="4D4D4D"/>
          </a:solidFill>
          <a:latin typeface="Arial" charset="0"/>
        </a:defRPr>
      </a:lvl8pPr>
      <a:lvl9pPr marL="1828800" algn="l" rtl="0" eaLnBrk="1" fontAlgn="base" hangingPunct="1">
        <a:spcBef>
          <a:spcPct val="0"/>
        </a:spcBef>
        <a:spcAft>
          <a:spcPct val="0"/>
        </a:spcAft>
        <a:defRPr sz="2400">
          <a:solidFill>
            <a:srgbClr val="4D4D4D"/>
          </a:solidFill>
          <a:latin typeface="Arial" charset="0"/>
        </a:defRPr>
      </a:lvl9pPr>
    </p:titleStyle>
    <p:bodyStyle>
      <a:lvl1pPr marL="342900" indent="-342900" algn="l" rtl="0" eaLnBrk="1" fontAlgn="base" hangingPunct="1">
        <a:spcBef>
          <a:spcPct val="20000"/>
        </a:spcBef>
        <a:spcAft>
          <a:spcPct val="0"/>
        </a:spcAft>
        <a:buClr>
          <a:srgbClr val="A50021"/>
        </a:buClr>
        <a:buChar char="•"/>
        <a:defRPr sz="2000">
          <a:solidFill>
            <a:srgbClr val="4D4D4D"/>
          </a:solidFill>
          <a:latin typeface="+mn-lt"/>
          <a:ea typeface="+mn-ea"/>
          <a:cs typeface="+mn-cs"/>
        </a:defRPr>
      </a:lvl1pPr>
      <a:lvl2pPr marL="742950" indent="-285750" algn="l" rtl="0" eaLnBrk="1" fontAlgn="base" hangingPunct="1">
        <a:spcBef>
          <a:spcPct val="20000"/>
        </a:spcBef>
        <a:spcAft>
          <a:spcPct val="0"/>
        </a:spcAft>
        <a:buClr>
          <a:srgbClr val="A50021"/>
        </a:buClr>
        <a:buChar char="–"/>
        <a:defRPr>
          <a:solidFill>
            <a:srgbClr val="4D4D4D"/>
          </a:solidFill>
          <a:latin typeface="+mn-lt"/>
        </a:defRPr>
      </a:lvl2pPr>
      <a:lvl3pPr marL="1143000" indent="-228600" algn="l" rtl="0" eaLnBrk="1" fontAlgn="base" hangingPunct="1">
        <a:spcBef>
          <a:spcPct val="20000"/>
        </a:spcBef>
        <a:spcAft>
          <a:spcPct val="0"/>
        </a:spcAft>
        <a:buClr>
          <a:srgbClr val="A50021"/>
        </a:buClr>
        <a:buChar char="–"/>
        <a:defRPr sz="1600">
          <a:solidFill>
            <a:srgbClr val="4D4D4D"/>
          </a:solidFill>
          <a:latin typeface="+mn-lt"/>
        </a:defRPr>
      </a:lvl3pPr>
      <a:lvl4pPr marL="1600200" indent="-228600" algn="l" rtl="0" eaLnBrk="1" fontAlgn="base" hangingPunct="1">
        <a:spcBef>
          <a:spcPct val="20000"/>
        </a:spcBef>
        <a:spcAft>
          <a:spcPct val="0"/>
        </a:spcAft>
        <a:buClr>
          <a:srgbClr val="A50021"/>
        </a:buClr>
        <a:buChar char="–"/>
        <a:defRPr sz="1600">
          <a:solidFill>
            <a:srgbClr val="4D4D4D"/>
          </a:solidFill>
          <a:latin typeface="+mn-lt"/>
        </a:defRPr>
      </a:lvl4pPr>
      <a:lvl5pPr marL="2057400" indent="-228600" algn="l" rtl="0" eaLnBrk="1" fontAlgn="base" hangingPunct="1">
        <a:spcBef>
          <a:spcPct val="20000"/>
        </a:spcBef>
        <a:spcAft>
          <a:spcPct val="0"/>
        </a:spcAft>
        <a:buClr>
          <a:srgbClr val="A50021"/>
        </a:buClr>
        <a:buChar char="»"/>
        <a:defRPr sz="1600">
          <a:solidFill>
            <a:srgbClr val="4D4D4D"/>
          </a:solidFill>
          <a:latin typeface="+mn-lt"/>
        </a:defRPr>
      </a:lvl5pPr>
      <a:lvl6pPr marL="2514600" indent="-228600" algn="l" rtl="0" eaLnBrk="1" fontAlgn="base" hangingPunct="1">
        <a:spcBef>
          <a:spcPct val="20000"/>
        </a:spcBef>
        <a:spcAft>
          <a:spcPct val="0"/>
        </a:spcAft>
        <a:buClr>
          <a:srgbClr val="A50021"/>
        </a:buClr>
        <a:buChar char="»"/>
        <a:defRPr sz="1600">
          <a:solidFill>
            <a:srgbClr val="4D4D4D"/>
          </a:solidFill>
          <a:latin typeface="+mn-lt"/>
        </a:defRPr>
      </a:lvl6pPr>
      <a:lvl7pPr marL="2971800" indent="-228600" algn="l" rtl="0" eaLnBrk="1" fontAlgn="base" hangingPunct="1">
        <a:spcBef>
          <a:spcPct val="20000"/>
        </a:spcBef>
        <a:spcAft>
          <a:spcPct val="0"/>
        </a:spcAft>
        <a:buClr>
          <a:srgbClr val="A50021"/>
        </a:buClr>
        <a:buChar char="»"/>
        <a:defRPr sz="1600">
          <a:solidFill>
            <a:srgbClr val="4D4D4D"/>
          </a:solidFill>
          <a:latin typeface="+mn-lt"/>
        </a:defRPr>
      </a:lvl7pPr>
      <a:lvl8pPr marL="3429000" indent="-228600" algn="l" rtl="0" eaLnBrk="1" fontAlgn="base" hangingPunct="1">
        <a:spcBef>
          <a:spcPct val="20000"/>
        </a:spcBef>
        <a:spcAft>
          <a:spcPct val="0"/>
        </a:spcAft>
        <a:buClr>
          <a:srgbClr val="A50021"/>
        </a:buClr>
        <a:buChar char="»"/>
        <a:defRPr sz="1600">
          <a:solidFill>
            <a:srgbClr val="4D4D4D"/>
          </a:solidFill>
          <a:latin typeface="+mn-lt"/>
        </a:defRPr>
      </a:lvl8pPr>
      <a:lvl9pPr marL="3886200" indent="-228600" algn="l" rtl="0" eaLnBrk="1" fontAlgn="base" hangingPunct="1">
        <a:spcBef>
          <a:spcPct val="20000"/>
        </a:spcBef>
        <a:spcAft>
          <a:spcPct val="0"/>
        </a:spcAft>
        <a:buClr>
          <a:srgbClr val="A50021"/>
        </a:buClr>
        <a:buChar char="»"/>
        <a:defRPr sz="1600">
          <a:solidFill>
            <a:srgbClr val="4D4D4D"/>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7E12F-3231-4FC2-BA79-93408D7CC2FC}" type="datetimeFigureOut">
              <a:rPr lang="en-GB" smtClean="0">
                <a:solidFill>
                  <a:prstClr val="black">
                    <a:tint val="75000"/>
                  </a:prstClr>
                </a:solidFill>
              </a:rPr>
              <a:pPr/>
              <a:t>29/07/2014</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92A480-30C2-4B60-8F35-AC404828A0D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0737197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5.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2"/>
          <p:cNvSpPr txBox="1">
            <a:spLocks noChangeArrowheads="1"/>
          </p:cNvSpPr>
          <p:nvPr/>
        </p:nvSpPr>
        <p:spPr>
          <a:xfrm>
            <a:off x="2133600" y="1371600"/>
            <a:ext cx="7620000" cy="2476500"/>
          </a:xfrm>
          <a:prstGeom prst="rect">
            <a:avLst/>
          </a:prstGeom>
        </p:spPr>
        <p:txBody>
          <a:bodyPr vert="horz" lIns="91440" tIns="45720" rIns="91440" bIns="45720" rtlCol="0" anchor="ctr">
            <a:normAutofit lnSpcReduction="10000"/>
          </a:bodyPr>
          <a:lstStyle>
            <a:lvl1pPr algn="l" defTabSz="914400" rtl="0" eaLnBrk="1" latinLnBrk="0" hangingPunct="1">
              <a:spcBef>
                <a:spcPct val="0"/>
              </a:spcBef>
              <a:buNone/>
              <a:defRPr sz="3200" kern="1200">
                <a:solidFill>
                  <a:schemeClr val="bg1"/>
                </a:solidFill>
                <a:latin typeface="Arial (Headings)"/>
                <a:ea typeface="+mj-ea"/>
                <a:cs typeface="+mj-cs"/>
              </a:defRPr>
            </a:lvl1pPr>
          </a:lstStyle>
          <a:p>
            <a:endParaRPr lang="en-US" b="1" dirty="0" smtClean="0">
              <a:solidFill>
                <a:prstClr val="white"/>
              </a:solidFill>
              <a:latin typeface="Tahoma" pitchFamily="34" charset="0"/>
            </a:endParaRPr>
          </a:p>
          <a:p>
            <a:endParaRPr lang="en-US" b="1" dirty="0" smtClean="0">
              <a:solidFill>
                <a:prstClr val="white"/>
              </a:solidFill>
              <a:latin typeface="Tahoma" pitchFamily="34" charset="0"/>
            </a:endParaRPr>
          </a:p>
          <a:p>
            <a:r>
              <a:rPr lang="en-US" b="1" dirty="0" smtClean="0">
                <a:solidFill>
                  <a:prstClr val="white"/>
                </a:solidFill>
                <a:latin typeface="Tahoma" pitchFamily="34" charset="0"/>
              </a:rPr>
              <a:t>Andy Davis</a:t>
            </a:r>
          </a:p>
          <a:p>
            <a:endParaRPr lang="en-US" b="1" dirty="0">
              <a:solidFill>
                <a:prstClr val="white"/>
              </a:solidFill>
              <a:latin typeface="Tahoma" pitchFamily="34" charset="0"/>
            </a:endParaRPr>
          </a:p>
          <a:p>
            <a:r>
              <a:rPr lang="en-US" b="1" dirty="0" smtClean="0">
                <a:solidFill>
                  <a:prstClr val="white"/>
                </a:solidFill>
                <a:latin typeface="Tahoma" pitchFamily="34" charset="0"/>
              </a:rPr>
              <a:t>July 10, 2014</a:t>
            </a:r>
            <a:endParaRPr lang="en-US" dirty="0" smtClean="0">
              <a:solidFill>
                <a:prstClr val="white"/>
              </a:solidFill>
              <a:latin typeface="Tahoma" pitchFamily="34" charset="0"/>
            </a:endParaRPr>
          </a:p>
        </p:txBody>
      </p:sp>
    </p:spTree>
    <p:extLst>
      <p:ext uri="{BB962C8B-B14F-4D97-AF65-F5344CB8AC3E}">
        <p14:creationId xmlns:p14="http://schemas.microsoft.com/office/powerpoint/2010/main" val="31235403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772400" cy="576262"/>
          </a:xfrm>
        </p:spPr>
        <p:txBody>
          <a:bodyPr/>
          <a:lstStyle/>
          <a:p>
            <a:r>
              <a:rPr lang="en-US" sz="3200" dirty="0" smtClean="0">
                <a:solidFill>
                  <a:srgbClr val="FFFFFF"/>
                </a:solidFill>
              </a:rPr>
              <a:t>Andy Davis</a:t>
            </a:r>
            <a:endParaRPr lang="en-US" sz="3200" dirty="0">
              <a:solidFill>
                <a:srgbClr val="FFFFFF"/>
              </a:solidFill>
            </a:endParaRPr>
          </a:p>
        </p:txBody>
      </p:sp>
      <p:sp>
        <p:nvSpPr>
          <p:cNvPr id="3" name="Content Placeholder 2"/>
          <p:cNvSpPr>
            <a:spLocks noGrp="1"/>
          </p:cNvSpPr>
          <p:nvPr>
            <p:ph idx="1"/>
          </p:nvPr>
        </p:nvSpPr>
        <p:spPr>
          <a:xfrm>
            <a:off x="685800" y="1752600"/>
            <a:ext cx="7772400" cy="4114800"/>
          </a:xfrm>
        </p:spPr>
        <p:txBody>
          <a:bodyPr/>
          <a:lstStyle/>
          <a:p>
            <a:r>
              <a:rPr lang="en-US" sz="3200" dirty="0" smtClean="0"/>
              <a:t>Managing Director Takeda UK</a:t>
            </a:r>
          </a:p>
          <a:p>
            <a:r>
              <a:rPr lang="en-US" sz="3200" dirty="0" smtClean="0"/>
              <a:t>CEO Virgin Health Co</a:t>
            </a:r>
          </a:p>
          <a:p>
            <a:r>
              <a:rPr lang="en-US" sz="3200" dirty="0" smtClean="0"/>
              <a:t>Managing Director Medical and Scientific</a:t>
            </a:r>
          </a:p>
          <a:p>
            <a:r>
              <a:rPr lang="en-US" sz="3200" dirty="0" smtClean="0"/>
              <a:t>Director </a:t>
            </a:r>
            <a:r>
              <a:rPr lang="en-US" sz="3200" dirty="0" err="1" smtClean="0"/>
              <a:t>Sanofi</a:t>
            </a:r>
            <a:r>
              <a:rPr lang="en-US" sz="3200" dirty="0" smtClean="0"/>
              <a:t> Market Access/HE/BD/NPP/BI/Training/GA/PA/KAM</a:t>
            </a:r>
          </a:p>
          <a:p>
            <a:endParaRPr lang="en-US" sz="3200" dirty="0"/>
          </a:p>
        </p:txBody>
      </p:sp>
      <p:sp>
        <p:nvSpPr>
          <p:cNvPr id="4" name="Date Placeholder 3"/>
          <p:cNvSpPr>
            <a:spLocks noGrp="1"/>
          </p:cNvSpPr>
          <p:nvPr>
            <p:ph type="dt" sz="half" idx="10"/>
          </p:nvPr>
        </p:nvSpPr>
        <p:spPr/>
        <p:txBody>
          <a:bodyPr/>
          <a:lstStyle/>
          <a:p>
            <a:r>
              <a:rPr lang="en-US" smtClean="0">
                <a:solidFill>
                  <a:srgbClr val="000000"/>
                </a:solidFill>
              </a:rPr>
              <a:t>Confidential</a:t>
            </a:r>
            <a:endParaRPr lang="en-US" dirty="0">
              <a:solidFill>
                <a:srgbClr val="000000"/>
              </a:solidFill>
            </a:endParaRPr>
          </a:p>
        </p:txBody>
      </p:sp>
    </p:spTree>
    <p:extLst>
      <p:ext uri="{BB962C8B-B14F-4D97-AF65-F5344CB8AC3E}">
        <p14:creationId xmlns:p14="http://schemas.microsoft.com/office/powerpoint/2010/main" val="12156388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bg1"/>
                </a:solidFill>
              </a:rPr>
              <a:t>Mission</a:t>
            </a:r>
            <a:endParaRPr lang="en-US" sz="3600" dirty="0">
              <a:solidFill>
                <a:schemeClr val="bg1"/>
              </a:solidFill>
            </a:endParaRPr>
          </a:p>
        </p:txBody>
      </p:sp>
      <p:sp>
        <p:nvSpPr>
          <p:cNvPr id="3" name="Content Placeholder 2"/>
          <p:cNvSpPr>
            <a:spLocks noGrp="1"/>
          </p:cNvSpPr>
          <p:nvPr>
            <p:ph idx="1"/>
          </p:nvPr>
        </p:nvSpPr>
        <p:spPr/>
        <p:txBody>
          <a:bodyPr/>
          <a:lstStyle/>
          <a:p>
            <a:pPr marL="0" indent="0" algn="ctr">
              <a:buNone/>
            </a:pPr>
            <a:r>
              <a:rPr lang="en-GB" sz="3600" dirty="0">
                <a:solidFill>
                  <a:schemeClr val="bg1">
                    <a:lumMod val="50000"/>
                  </a:schemeClr>
                </a:solidFill>
              </a:rPr>
              <a:t>Deliver cutting edge </a:t>
            </a:r>
            <a:r>
              <a:rPr lang="en-GB" sz="3600" dirty="0" smtClean="0">
                <a:solidFill>
                  <a:schemeClr val="bg1">
                    <a:lumMod val="50000"/>
                  </a:schemeClr>
                </a:solidFill>
              </a:rPr>
              <a:t>performance </a:t>
            </a:r>
            <a:r>
              <a:rPr lang="en-GB" sz="3600" dirty="0">
                <a:solidFill>
                  <a:schemeClr val="bg1">
                    <a:lumMod val="50000"/>
                  </a:schemeClr>
                </a:solidFill>
              </a:rPr>
              <a:t>with our clients through the best relationships with customers that influence access to products and services</a:t>
            </a:r>
          </a:p>
          <a:p>
            <a:pPr marL="0" indent="0" algn="ctr">
              <a:buNone/>
            </a:pPr>
            <a:endParaRPr lang="en-US" sz="3600" dirty="0"/>
          </a:p>
        </p:txBody>
      </p:sp>
      <p:sp>
        <p:nvSpPr>
          <p:cNvPr id="4" name="Date Placeholder 3"/>
          <p:cNvSpPr>
            <a:spLocks noGrp="1"/>
          </p:cNvSpPr>
          <p:nvPr>
            <p:ph type="dt" sz="half" idx="10"/>
          </p:nvPr>
        </p:nvSpPr>
        <p:spPr/>
        <p:txBody>
          <a:bodyPr/>
          <a:lstStyle/>
          <a:p>
            <a:r>
              <a:rPr lang="en-US" smtClean="0">
                <a:solidFill>
                  <a:srgbClr val="000000"/>
                </a:solidFill>
              </a:rPr>
              <a:t>Confidential</a:t>
            </a:r>
            <a:endParaRPr lang="en-US" dirty="0">
              <a:solidFill>
                <a:srgbClr val="000000"/>
              </a:solidFill>
            </a:endParaRPr>
          </a:p>
        </p:txBody>
      </p:sp>
    </p:spTree>
    <p:extLst>
      <p:ext uri="{BB962C8B-B14F-4D97-AF65-F5344CB8AC3E}">
        <p14:creationId xmlns:p14="http://schemas.microsoft.com/office/powerpoint/2010/main" val="22861130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FFFFFF"/>
                </a:solidFill>
              </a:rPr>
              <a:t>Values</a:t>
            </a:r>
            <a:endParaRPr lang="en-US" sz="3200" dirty="0">
              <a:solidFill>
                <a:srgbClr val="FFFFFF"/>
              </a:solidFill>
            </a:endParaRPr>
          </a:p>
        </p:txBody>
      </p:sp>
      <p:sp>
        <p:nvSpPr>
          <p:cNvPr id="4" name="Date Placeholder 3"/>
          <p:cNvSpPr>
            <a:spLocks noGrp="1"/>
          </p:cNvSpPr>
          <p:nvPr>
            <p:ph type="dt" sz="half" idx="10"/>
          </p:nvPr>
        </p:nvSpPr>
        <p:spPr/>
        <p:txBody>
          <a:bodyPr/>
          <a:lstStyle/>
          <a:p>
            <a:r>
              <a:rPr lang="en-US" smtClean="0">
                <a:solidFill>
                  <a:srgbClr val="000000"/>
                </a:solidFill>
              </a:rPr>
              <a:t>Confidential</a:t>
            </a:r>
            <a:endParaRPr lang="en-US" dirty="0">
              <a:solidFill>
                <a:srgbClr val="000000"/>
              </a:solidFill>
            </a:endParaRPr>
          </a:p>
        </p:txBody>
      </p:sp>
      <p:sp>
        <p:nvSpPr>
          <p:cNvPr id="5" name="TextBox 4"/>
          <p:cNvSpPr txBox="1"/>
          <p:nvPr/>
        </p:nvSpPr>
        <p:spPr>
          <a:xfrm>
            <a:off x="2133600" y="4419600"/>
            <a:ext cx="3048000" cy="1323439"/>
          </a:xfrm>
          <a:prstGeom prst="rect">
            <a:avLst/>
          </a:prstGeom>
          <a:solidFill>
            <a:srgbClr val="FF6412"/>
          </a:solidFill>
          <a:ln>
            <a:no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AU" sz="2000" b="1" dirty="0" smtClean="0"/>
              <a:t>Relationships</a:t>
            </a:r>
          </a:p>
          <a:p>
            <a:pPr>
              <a:buFont typeface="Arial" pitchFamily="34" charset="0"/>
              <a:buChar char="•"/>
            </a:pPr>
            <a:r>
              <a:rPr lang="en-AU" sz="2000" dirty="0" smtClean="0"/>
              <a:t> Networking</a:t>
            </a:r>
          </a:p>
          <a:p>
            <a:pPr>
              <a:buFont typeface="Arial" pitchFamily="34" charset="0"/>
              <a:buChar char="•"/>
            </a:pPr>
            <a:r>
              <a:rPr lang="en-AU" sz="2000" dirty="0" smtClean="0"/>
              <a:t> Trust</a:t>
            </a:r>
          </a:p>
          <a:p>
            <a:pPr>
              <a:buFont typeface="Arial" pitchFamily="34" charset="0"/>
              <a:buChar char="•"/>
            </a:pPr>
            <a:r>
              <a:rPr lang="en-AU" sz="2000" dirty="0" smtClean="0"/>
              <a:t> Influencing at the top</a:t>
            </a:r>
          </a:p>
        </p:txBody>
      </p:sp>
      <p:sp>
        <p:nvSpPr>
          <p:cNvPr id="6" name="TextBox 5"/>
          <p:cNvSpPr txBox="1"/>
          <p:nvPr/>
        </p:nvSpPr>
        <p:spPr>
          <a:xfrm>
            <a:off x="5410200" y="2362200"/>
            <a:ext cx="2680447" cy="1631216"/>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AU" sz="2000" b="1" dirty="0" smtClean="0"/>
              <a:t>Credibility</a:t>
            </a:r>
          </a:p>
          <a:p>
            <a:pPr>
              <a:buFont typeface="Arial" pitchFamily="34" charset="0"/>
              <a:buChar char="•"/>
            </a:pPr>
            <a:r>
              <a:rPr lang="en-AU" sz="2000" dirty="0" smtClean="0"/>
              <a:t> Expertise</a:t>
            </a:r>
          </a:p>
          <a:p>
            <a:pPr>
              <a:buFont typeface="Arial" pitchFamily="34" charset="0"/>
              <a:buChar char="•"/>
            </a:pPr>
            <a:r>
              <a:rPr lang="en-AU" sz="2000" dirty="0" smtClean="0"/>
              <a:t> Experience</a:t>
            </a:r>
          </a:p>
          <a:p>
            <a:pPr>
              <a:buFont typeface="Arial" pitchFamily="34" charset="0"/>
              <a:buChar char="•"/>
            </a:pPr>
            <a:r>
              <a:rPr lang="en-AU" sz="2000" dirty="0" smtClean="0"/>
              <a:t> Professional</a:t>
            </a:r>
          </a:p>
          <a:p>
            <a:pPr>
              <a:buFont typeface="Arial" pitchFamily="34" charset="0"/>
              <a:buChar char="•"/>
            </a:pPr>
            <a:r>
              <a:rPr lang="en-AU" sz="2000" dirty="0" smtClean="0"/>
              <a:t> Constant learning</a:t>
            </a:r>
          </a:p>
        </p:txBody>
      </p:sp>
      <p:sp>
        <p:nvSpPr>
          <p:cNvPr id="7" name="TextBox 6"/>
          <p:cNvSpPr txBox="1"/>
          <p:nvPr/>
        </p:nvSpPr>
        <p:spPr>
          <a:xfrm>
            <a:off x="1066800" y="1600200"/>
            <a:ext cx="2725271" cy="1631216"/>
          </a:xfrm>
          <a:prstGeom prst="rect">
            <a:avLst/>
          </a:prstGeom>
          <a:solidFill>
            <a:srgbClr val="BE1DC0"/>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AU" sz="2000" b="1" dirty="0" smtClean="0"/>
              <a:t>Energy</a:t>
            </a:r>
          </a:p>
          <a:p>
            <a:pPr>
              <a:buFont typeface="Arial" pitchFamily="34" charset="0"/>
              <a:buChar char="•"/>
            </a:pPr>
            <a:r>
              <a:rPr lang="en-AU" sz="2000" b="1" dirty="0" smtClean="0"/>
              <a:t> </a:t>
            </a:r>
            <a:r>
              <a:rPr lang="en-AU" sz="2000" dirty="0" smtClean="0"/>
              <a:t>Intensity</a:t>
            </a:r>
          </a:p>
          <a:p>
            <a:pPr>
              <a:buFont typeface="Arial" pitchFamily="34" charset="0"/>
              <a:buChar char="•"/>
            </a:pPr>
            <a:r>
              <a:rPr lang="en-AU" sz="2000" dirty="0" smtClean="0"/>
              <a:t> Fun</a:t>
            </a:r>
          </a:p>
          <a:p>
            <a:pPr>
              <a:buFont typeface="Arial" pitchFamily="34" charset="0"/>
              <a:buChar char="•"/>
            </a:pPr>
            <a:r>
              <a:rPr lang="en-AU" sz="2000" dirty="0" smtClean="0"/>
              <a:t> Determination</a:t>
            </a:r>
          </a:p>
          <a:p>
            <a:pPr>
              <a:buFont typeface="Arial" pitchFamily="34" charset="0"/>
              <a:buChar char="•"/>
            </a:pPr>
            <a:r>
              <a:rPr lang="en-AU" sz="2000" dirty="0" smtClean="0"/>
              <a:t> Fortitude</a:t>
            </a:r>
          </a:p>
        </p:txBody>
      </p:sp>
    </p:spTree>
    <p:extLst>
      <p:ext uri="{BB962C8B-B14F-4D97-AF65-F5344CB8AC3E}">
        <p14:creationId xmlns:p14="http://schemas.microsoft.com/office/powerpoint/2010/main" val="363063796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772400" cy="576262"/>
          </a:xfrm>
        </p:spPr>
        <p:txBody>
          <a:bodyPr/>
          <a:lstStyle/>
          <a:p>
            <a:r>
              <a:rPr lang="en-US" sz="3200" dirty="0" smtClean="0">
                <a:solidFill>
                  <a:schemeClr val="bg1"/>
                </a:solidFill>
              </a:rPr>
              <a:t>Proposition</a:t>
            </a:r>
            <a:endParaRPr lang="en-US" sz="3200" dirty="0">
              <a:solidFill>
                <a:schemeClr val="bg1"/>
              </a:solidFill>
            </a:endParaRPr>
          </a:p>
        </p:txBody>
      </p:sp>
      <p:sp>
        <p:nvSpPr>
          <p:cNvPr id="3" name="Content Placeholder 2"/>
          <p:cNvSpPr>
            <a:spLocks noGrp="1"/>
          </p:cNvSpPr>
          <p:nvPr>
            <p:ph idx="1"/>
          </p:nvPr>
        </p:nvSpPr>
        <p:spPr>
          <a:xfrm>
            <a:off x="685800" y="1905000"/>
            <a:ext cx="7772400" cy="4114800"/>
          </a:xfrm>
        </p:spPr>
        <p:txBody>
          <a:bodyPr/>
          <a:lstStyle/>
          <a:p>
            <a:pPr marL="457200" indent="-457200">
              <a:buAutoNum type="arabicPeriod"/>
            </a:pPr>
            <a:r>
              <a:rPr lang="en-US" sz="4000" dirty="0" smtClean="0"/>
              <a:t>Prometheus Director Team</a:t>
            </a:r>
          </a:p>
          <a:p>
            <a:pPr marL="457200" indent="-457200">
              <a:buAutoNum type="arabicPeriod"/>
            </a:pPr>
            <a:r>
              <a:rPr lang="en-US" sz="4000" dirty="0" smtClean="0"/>
              <a:t>Prometheus Academy</a:t>
            </a:r>
          </a:p>
          <a:p>
            <a:pPr marL="457200" indent="-457200">
              <a:buAutoNum type="arabicPeriod"/>
            </a:pPr>
            <a:r>
              <a:rPr lang="en-US" sz="4000" dirty="0" smtClean="0"/>
              <a:t>Value Proposition Build</a:t>
            </a:r>
            <a:endParaRPr lang="en-US" sz="4000" dirty="0"/>
          </a:p>
        </p:txBody>
      </p:sp>
      <p:sp>
        <p:nvSpPr>
          <p:cNvPr id="4" name="Date Placeholder 3"/>
          <p:cNvSpPr>
            <a:spLocks noGrp="1"/>
          </p:cNvSpPr>
          <p:nvPr>
            <p:ph type="dt" sz="half" idx="10"/>
          </p:nvPr>
        </p:nvSpPr>
        <p:spPr/>
        <p:txBody>
          <a:bodyPr/>
          <a:lstStyle/>
          <a:p>
            <a:r>
              <a:rPr lang="en-US" smtClean="0">
                <a:solidFill>
                  <a:srgbClr val="000000"/>
                </a:solidFill>
              </a:rPr>
              <a:t>Confidential</a:t>
            </a:r>
            <a:endParaRPr lang="en-US" dirty="0">
              <a:solidFill>
                <a:srgbClr val="000000"/>
              </a:solidFill>
            </a:endParaRPr>
          </a:p>
        </p:txBody>
      </p:sp>
    </p:spTree>
    <p:extLst>
      <p:ext uri="{BB962C8B-B14F-4D97-AF65-F5344CB8AC3E}">
        <p14:creationId xmlns:p14="http://schemas.microsoft.com/office/powerpoint/2010/main" val="188439246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772400" cy="576262"/>
          </a:xfrm>
        </p:spPr>
        <p:txBody>
          <a:bodyPr/>
          <a:lstStyle/>
          <a:p>
            <a:r>
              <a:rPr lang="en-US" sz="2800" dirty="0" smtClean="0">
                <a:solidFill>
                  <a:srgbClr val="FFFFFF"/>
                </a:solidFill>
              </a:rPr>
              <a:t>VP Builds</a:t>
            </a:r>
            <a:endParaRPr lang="en-US" sz="2800" dirty="0">
              <a:solidFill>
                <a:srgbClr val="FFFFFF"/>
              </a:solidFill>
            </a:endParaRPr>
          </a:p>
        </p:txBody>
      </p:sp>
      <p:sp>
        <p:nvSpPr>
          <p:cNvPr id="3" name="Content Placeholder 2"/>
          <p:cNvSpPr>
            <a:spLocks noGrp="1"/>
          </p:cNvSpPr>
          <p:nvPr>
            <p:ph idx="1"/>
          </p:nvPr>
        </p:nvSpPr>
        <p:spPr>
          <a:xfrm>
            <a:off x="685800" y="1752600"/>
            <a:ext cx="7772400" cy="4114800"/>
          </a:xfrm>
        </p:spPr>
        <p:txBody>
          <a:bodyPr/>
          <a:lstStyle/>
          <a:p>
            <a:r>
              <a:rPr lang="en-US" sz="3600" dirty="0" smtClean="0"/>
              <a:t>Heart Matters</a:t>
            </a:r>
          </a:p>
          <a:p>
            <a:r>
              <a:rPr lang="en-US" sz="3600" dirty="0" smtClean="0"/>
              <a:t>Outcomes Guarantee</a:t>
            </a:r>
          </a:p>
          <a:p>
            <a:r>
              <a:rPr lang="en-US" sz="3600" dirty="0" smtClean="0"/>
              <a:t>Candesartan/RADs</a:t>
            </a:r>
          </a:p>
          <a:p>
            <a:pPr marL="0" indent="0">
              <a:buNone/>
            </a:pPr>
            <a:endParaRPr lang="en-US" sz="3600" dirty="0" smtClean="0"/>
          </a:p>
        </p:txBody>
      </p:sp>
      <p:sp>
        <p:nvSpPr>
          <p:cNvPr id="4" name="Date Placeholder 3"/>
          <p:cNvSpPr>
            <a:spLocks noGrp="1"/>
          </p:cNvSpPr>
          <p:nvPr>
            <p:ph type="dt" sz="half" idx="10"/>
          </p:nvPr>
        </p:nvSpPr>
        <p:spPr/>
        <p:txBody>
          <a:bodyPr/>
          <a:lstStyle/>
          <a:p>
            <a:r>
              <a:rPr lang="en-US" smtClean="0">
                <a:solidFill>
                  <a:srgbClr val="000000"/>
                </a:solidFill>
              </a:rPr>
              <a:t>Confidential</a:t>
            </a:r>
            <a:endParaRPr lang="en-US" dirty="0">
              <a:solidFill>
                <a:srgbClr val="000000"/>
              </a:solidFill>
            </a:endParaRPr>
          </a:p>
        </p:txBody>
      </p:sp>
    </p:spTree>
    <p:extLst>
      <p:ext uri="{BB962C8B-B14F-4D97-AF65-F5344CB8AC3E}">
        <p14:creationId xmlns:p14="http://schemas.microsoft.com/office/powerpoint/2010/main" val="237397244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IMG_425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42" y="914400"/>
            <a:ext cx="9106658"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92696759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descr="IMG_425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43000"/>
            <a:ext cx="8983442" cy="533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48464205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7772400" cy="836711"/>
          </a:xfrm>
        </p:spPr>
        <p:txBody>
          <a:bodyPr/>
          <a:lstStyle/>
          <a:p>
            <a:pPr algn="l"/>
            <a:r>
              <a:rPr lang="en-GB" dirty="0" smtClean="0">
                <a:solidFill>
                  <a:schemeClr val="bg1"/>
                </a:solidFill>
              </a:rPr>
              <a:t>Isaac Adizes Lifecycle – </a:t>
            </a:r>
            <a:br>
              <a:rPr lang="en-GB" dirty="0" smtClean="0">
                <a:solidFill>
                  <a:schemeClr val="bg1"/>
                </a:solidFill>
              </a:rPr>
            </a:br>
            <a:r>
              <a:rPr lang="en-GB" dirty="0" smtClean="0">
                <a:solidFill>
                  <a:schemeClr val="bg1"/>
                </a:solidFill>
              </a:rPr>
              <a:t>Where Is The Pharmaceutical Industry?</a:t>
            </a:r>
            <a:endParaRPr lang="en-GB" dirty="0">
              <a:solidFill>
                <a:schemeClr val="bg1"/>
              </a:solidFill>
            </a:endParaRPr>
          </a:p>
        </p:txBody>
      </p:sp>
      <p:pic>
        <p:nvPicPr>
          <p:cNvPr id="1026" name="Picture 2" descr="http://paei.wikidot.com/local--files/adizes-methodology/2-Adizes_Lifecycle.gif"/>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321859" y="1052736"/>
            <a:ext cx="8496944" cy="3816424"/>
          </a:xfrm>
          <a:prstGeom prst="roundRect">
            <a:avLst/>
          </a:prstGeom>
          <a:ln w="28575">
            <a:solidFill>
              <a:schemeClr val="accent6"/>
            </a:solidFill>
          </a:ln>
          <a:effectLst>
            <a:outerShdw blurRad="76200" dir="18900000" sy="23000" kx="-1200000" algn="bl" rotWithShape="0">
              <a:prstClr val="black">
                <a:alpha val="20000"/>
              </a:prstClr>
            </a:outerShdw>
          </a:effectLst>
          <a:extLst/>
        </p:spPr>
      </p:pic>
      <p:sp>
        <p:nvSpPr>
          <p:cNvPr id="3" name="Freeform 2"/>
          <p:cNvSpPr/>
          <p:nvPr/>
        </p:nvSpPr>
        <p:spPr bwMode="auto">
          <a:xfrm>
            <a:off x="1438835" y="2218765"/>
            <a:ext cx="3576918" cy="3455894"/>
          </a:xfrm>
          <a:custGeom>
            <a:avLst/>
            <a:gdLst>
              <a:gd name="connsiteX0" fmla="*/ 0 w 3576918"/>
              <a:gd name="connsiteY0" fmla="*/ 3455894 h 3455894"/>
              <a:gd name="connsiteX1" fmla="*/ 3576918 w 3576918"/>
              <a:gd name="connsiteY1" fmla="*/ 0 h 3455894"/>
            </a:gdLst>
            <a:ahLst/>
            <a:cxnLst>
              <a:cxn ang="0">
                <a:pos x="connsiteX0" y="connsiteY0"/>
              </a:cxn>
              <a:cxn ang="0">
                <a:pos x="connsiteX1" y="connsiteY1"/>
              </a:cxn>
            </a:cxnLst>
            <a:rect l="l" t="t" r="r" b="b"/>
            <a:pathLst>
              <a:path w="3576918" h="3455894">
                <a:moveTo>
                  <a:pt x="0" y="3455894"/>
                </a:moveTo>
                <a:cubicBezTo>
                  <a:pt x="1679762" y="1892673"/>
                  <a:pt x="3359524" y="329453"/>
                  <a:pt x="3576918" y="0"/>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defTabSz="914400" fontAlgn="base">
              <a:spcBef>
                <a:spcPct val="20000"/>
              </a:spcBef>
              <a:spcAft>
                <a:spcPct val="0"/>
              </a:spcAft>
              <a:buClr>
                <a:srgbClr val="A50021"/>
              </a:buClr>
              <a:buFontTx/>
              <a:buChar char="•"/>
            </a:pPr>
            <a:endParaRPr lang="en-GB" sz="1200">
              <a:solidFill>
                <a:srgbClr val="FFFFFF"/>
              </a:solidFill>
              <a:latin typeface="Arial"/>
              <a:ea typeface="ＭＳ Ｐゴシック" pitchFamily="34" charset="-128"/>
            </a:endParaRPr>
          </a:p>
        </p:txBody>
      </p:sp>
      <p:sp>
        <p:nvSpPr>
          <p:cNvPr id="4" name="TextBox 3"/>
          <p:cNvSpPr txBox="1"/>
          <p:nvPr/>
        </p:nvSpPr>
        <p:spPr>
          <a:xfrm>
            <a:off x="395536" y="5157192"/>
            <a:ext cx="8316700" cy="1080120"/>
          </a:xfrm>
          <a:prstGeom prst="roundRect">
            <a:avLst/>
          </a:prstGeom>
          <a:noFill/>
          <a:ln w="19050" cap="flat" cmpd="sng" algn="ctr">
            <a:solidFill>
              <a:srgbClr val="CC0066"/>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tx1">
              <a:hueOff val="0"/>
              <a:satOff val="0"/>
              <a:lumOff val="0"/>
              <a:alphaOff val="0"/>
            </a:schemeClr>
          </a:fontRef>
        </p:style>
        <p:txBody>
          <a:bodyPr anchor="ctr"/>
          <a:lstStyle>
            <a:defPPr>
              <a:defRPr lang="en-US"/>
            </a:defPPr>
            <a:lvl1pPr algn="ctr" eaLnBrk="0" fontAlgn="base" hangingPunct="0">
              <a:spcBef>
                <a:spcPct val="20000"/>
              </a:spcBef>
              <a:spcAft>
                <a:spcPct val="0"/>
              </a:spcAft>
              <a:buClr>
                <a:srgbClr val="A50021"/>
              </a:buClr>
              <a:defRPr sz="2200" kern="0"/>
            </a:lvl1pPr>
            <a:lvl2pPr>
              <a:defRPr>
                <a:solidFill>
                  <a:schemeClr val="tx1">
                    <a:hueOff val="0"/>
                    <a:satOff val="0"/>
                    <a:lumOff val="0"/>
                    <a:alphaOff val="0"/>
                  </a:schemeClr>
                </a:solidFill>
              </a:defRPr>
            </a:lvl2pPr>
            <a:lvl3pPr>
              <a:defRPr>
                <a:solidFill>
                  <a:schemeClr val="tx1">
                    <a:hueOff val="0"/>
                    <a:satOff val="0"/>
                    <a:lumOff val="0"/>
                    <a:alphaOff val="0"/>
                  </a:schemeClr>
                </a:solidFill>
              </a:defRPr>
            </a:lvl3pPr>
            <a:lvl4pPr>
              <a:defRPr>
                <a:solidFill>
                  <a:schemeClr val="tx1">
                    <a:hueOff val="0"/>
                    <a:satOff val="0"/>
                    <a:lumOff val="0"/>
                    <a:alphaOff val="0"/>
                  </a:schemeClr>
                </a:solidFill>
              </a:defRPr>
            </a:lvl4pPr>
            <a:lvl5pPr>
              <a:defRPr>
                <a:solidFill>
                  <a:schemeClr val="tx1">
                    <a:hueOff val="0"/>
                    <a:satOff val="0"/>
                    <a:lumOff val="0"/>
                    <a:alphaOff val="0"/>
                  </a:schemeClr>
                </a:solidFill>
              </a:defRPr>
            </a:lvl5pPr>
            <a:lvl6pPr>
              <a:defRPr>
                <a:solidFill>
                  <a:schemeClr val="tx1">
                    <a:hueOff val="0"/>
                    <a:satOff val="0"/>
                    <a:lumOff val="0"/>
                    <a:alphaOff val="0"/>
                  </a:schemeClr>
                </a:solidFill>
              </a:defRPr>
            </a:lvl6pPr>
            <a:lvl7pPr>
              <a:defRPr>
                <a:solidFill>
                  <a:schemeClr val="tx1">
                    <a:hueOff val="0"/>
                    <a:satOff val="0"/>
                    <a:lumOff val="0"/>
                    <a:alphaOff val="0"/>
                  </a:schemeClr>
                </a:solidFill>
              </a:defRPr>
            </a:lvl7pPr>
            <a:lvl8pPr>
              <a:defRPr>
                <a:solidFill>
                  <a:schemeClr val="tx1">
                    <a:hueOff val="0"/>
                    <a:satOff val="0"/>
                    <a:lumOff val="0"/>
                    <a:alphaOff val="0"/>
                  </a:schemeClr>
                </a:solidFill>
              </a:defRPr>
            </a:lvl8pPr>
            <a:lvl9pPr>
              <a:defRPr>
                <a:solidFill>
                  <a:schemeClr val="tx1">
                    <a:hueOff val="0"/>
                    <a:satOff val="0"/>
                    <a:lumOff val="0"/>
                    <a:alphaOff val="0"/>
                  </a:schemeClr>
                </a:solidFill>
              </a:defRPr>
            </a:lvl9pPr>
          </a:lstStyle>
          <a:p>
            <a:pPr marL="342900" indent="-342900" algn="l" defTabSz="914400">
              <a:buClr>
                <a:srgbClr val="CC0066"/>
              </a:buClr>
              <a:buFont typeface="Wingdings" panose="05000000000000000000" pitchFamily="2" charset="2"/>
              <a:buChar char="q"/>
            </a:pPr>
            <a:r>
              <a:rPr lang="en-GB" sz="2000" dirty="0" smtClean="0">
                <a:solidFill>
                  <a:srgbClr val="000000">
                    <a:hueOff val="0"/>
                    <a:satOff val="0"/>
                    <a:lumOff val="0"/>
                    <a:alphaOff val="0"/>
                  </a:srgbClr>
                </a:solidFill>
                <a:latin typeface="Arial"/>
              </a:rPr>
              <a:t>83</a:t>
            </a:r>
            <a:r>
              <a:rPr lang="en-GB" sz="2000" dirty="0">
                <a:solidFill>
                  <a:srgbClr val="000000">
                    <a:hueOff val="0"/>
                    <a:satOff val="0"/>
                    <a:lumOff val="0"/>
                    <a:alphaOff val="0"/>
                  </a:srgbClr>
                </a:solidFill>
                <a:latin typeface="Arial"/>
              </a:rPr>
              <a:t>% of respondents think the Pharmaceutical industry is in </a:t>
            </a:r>
            <a:r>
              <a:rPr lang="en-GB" sz="2000" dirty="0" smtClean="0">
                <a:solidFill>
                  <a:srgbClr val="000000">
                    <a:hueOff val="0"/>
                    <a:satOff val="0"/>
                    <a:lumOff val="0"/>
                    <a:alphaOff val="0"/>
                  </a:srgbClr>
                </a:solidFill>
                <a:latin typeface="Arial"/>
              </a:rPr>
              <a:t>Late Bureaucracy</a:t>
            </a:r>
            <a:endParaRPr lang="en-GB" sz="2000" dirty="0">
              <a:solidFill>
                <a:srgbClr val="000000">
                  <a:hueOff val="0"/>
                  <a:satOff val="0"/>
                  <a:lumOff val="0"/>
                  <a:alphaOff val="0"/>
                </a:srgbClr>
              </a:solidFill>
              <a:latin typeface="Arial"/>
            </a:endParaRPr>
          </a:p>
        </p:txBody>
      </p:sp>
    </p:spTree>
    <p:extLst>
      <p:ext uri="{BB962C8B-B14F-4D97-AF65-F5344CB8AC3E}">
        <p14:creationId xmlns:p14="http://schemas.microsoft.com/office/powerpoint/2010/main" val="40986639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750"/>
                                        <p:tgtEl>
                                          <p:spTgt spid="1026"/>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0"/>
            <a:ext cx="5544170" cy="836613"/>
          </a:xfrm>
        </p:spPr>
        <p:txBody>
          <a:bodyPr/>
          <a:lstStyle/>
          <a:p>
            <a:pPr algn="l"/>
            <a:r>
              <a:rPr lang="en-GB" dirty="0" smtClean="0">
                <a:solidFill>
                  <a:srgbClr val="FFFFFF"/>
                </a:solidFill>
              </a:rPr>
              <a:t>Medicines Management Engagement Map</a:t>
            </a:r>
            <a:endParaRPr lang="en-GB" dirty="0">
              <a:solidFill>
                <a:srgbClr val="FFFFFF"/>
              </a:solidFill>
            </a:endParaRPr>
          </a:p>
        </p:txBody>
      </p:sp>
      <p:sp>
        <p:nvSpPr>
          <p:cNvPr id="4" name="Slide Number Placeholder 3"/>
          <p:cNvSpPr>
            <a:spLocks noGrp="1"/>
          </p:cNvSpPr>
          <p:nvPr>
            <p:ph type="sldNum" sz="quarter" idx="4294967295"/>
          </p:nvPr>
        </p:nvSpPr>
        <p:spPr>
          <a:xfrm>
            <a:off x="7239000" y="6165850"/>
            <a:ext cx="1905000" cy="457200"/>
          </a:xfrm>
          <a:prstGeom prst="rect">
            <a:avLst/>
          </a:prstGeom>
        </p:spPr>
        <p:txBody>
          <a:bodyPr/>
          <a:lstStyle/>
          <a:p>
            <a:pPr>
              <a:defRPr/>
            </a:pPr>
            <a:fld id="{0E58AF1D-E141-445A-8433-A5845F4FAF5B}" type="slidenum">
              <a:rPr lang="en-US" smtClean="0">
                <a:solidFill>
                  <a:srgbClr val="000000"/>
                </a:solidFill>
                <a:latin typeface="Arial"/>
                <a:cs typeface="ＭＳ Ｐゴシック"/>
              </a:rPr>
              <a:pPr>
                <a:defRPr/>
              </a:pPr>
              <a:t>10</a:t>
            </a:fld>
            <a:endParaRPr lang="en-US" dirty="0">
              <a:solidFill>
                <a:srgbClr val="000000"/>
              </a:solidFill>
              <a:latin typeface="Arial"/>
              <a:cs typeface="ＭＳ Ｐゴシック"/>
            </a:endParaRPr>
          </a:p>
        </p:txBody>
      </p:sp>
      <p:sp>
        <p:nvSpPr>
          <p:cNvPr id="3" name="TextBox 2"/>
          <p:cNvSpPr txBox="1"/>
          <p:nvPr/>
        </p:nvSpPr>
        <p:spPr>
          <a:xfrm>
            <a:off x="179512" y="1124744"/>
            <a:ext cx="2952328" cy="461665"/>
          </a:xfrm>
          <a:prstGeom prst="rect">
            <a:avLst/>
          </a:prstGeom>
          <a:noFill/>
        </p:spPr>
        <p:txBody>
          <a:bodyPr wrap="square" rtlCol="0">
            <a:spAutoFit/>
          </a:bodyPr>
          <a:lstStyle/>
          <a:p>
            <a:pPr defTabSz="914400"/>
            <a:r>
              <a:rPr lang="en-GB" sz="2400" b="1" dirty="0">
                <a:solidFill>
                  <a:srgbClr val="9A9ADE"/>
                </a:solidFill>
                <a:latin typeface="Arial"/>
                <a:ea typeface="ＭＳ Ｐゴシック"/>
                <a:cs typeface="ＭＳ Ｐゴシック"/>
              </a:rPr>
              <a:t>Month 1</a:t>
            </a:r>
          </a:p>
        </p:txBody>
      </p:sp>
      <p:pic>
        <p:nvPicPr>
          <p:cNvPr id="5122" name="Picture 2" descr="C:\Users\Sandeep Kumar\SkyDrive\neoNavitas\Maps\Misc\Prometheus Team-MM Engagement by CCG\MM Engagement 3.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3768" y="873336"/>
            <a:ext cx="3140164" cy="5580000"/>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6068987" y="1124744"/>
            <a:ext cx="2952328" cy="1512168"/>
          </a:xfrm>
          <a:prstGeom prst="roundRect">
            <a:avLst/>
          </a:prstGeom>
          <a:noFill/>
          <a:ln w="38100" cap="flat" cmpd="sng" algn="ctr">
            <a:solidFill>
              <a:srgbClr val="CC0066"/>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tx1">
              <a:hueOff val="0"/>
              <a:satOff val="0"/>
              <a:lumOff val="0"/>
              <a:alphaOff val="0"/>
            </a:schemeClr>
          </a:fontRef>
        </p:style>
        <p:txBody>
          <a:bodyPr lIns="91416" tIns="45709" rIns="91416" bIns="45709" anchor="ctr"/>
          <a:lstStyle/>
          <a:p>
            <a:pPr algn="ctr" defTabSz="914400" eaLnBrk="0" fontAlgn="base" hangingPunct="0">
              <a:spcBef>
                <a:spcPct val="20000"/>
              </a:spcBef>
              <a:spcAft>
                <a:spcPct val="0"/>
              </a:spcAft>
              <a:buClr>
                <a:srgbClr val="A50021"/>
              </a:buClr>
            </a:pPr>
            <a:r>
              <a:rPr lang="en-US" dirty="0">
                <a:solidFill>
                  <a:srgbClr val="000000">
                    <a:hueOff val="0"/>
                    <a:satOff val="0"/>
                    <a:lumOff val="0"/>
                    <a:alphaOff val="0"/>
                  </a:srgbClr>
                </a:solidFill>
                <a:latin typeface="Arial"/>
                <a:ea typeface="ＭＳ Ｐゴシック"/>
                <a:cs typeface="ＭＳ Ｐゴシック"/>
              </a:rPr>
              <a:t>Based on Prometheus Teams engagement rates in current and past projects </a:t>
            </a:r>
            <a:endParaRPr lang="en-GB" kern="0" dirty="0">
              <a:solidFill>
                <a:srgbClr val="000000">
                  <a:hueOff val="0"/>
                  <a:satOff val="0"/>
                  <a:lumOff val="0"/>
                  <a:alphaOff val="0"/>
                </a:srgbClr>
              </a:solidFill>
              <a:latin typeface="Helvetica Light"/>
              <a:ea typeface="ＭＳ Ｐゴシック"/>
              <a:cs typeface="ＭＳ Ｐゴシック"/>
            </a:endParaRPr>
          </a:p>
        </p:txBody>
      </p:sp>
      <p:sp>
        <p:nvSpPr>
          <p:cNvPr id="8" name="TextBox 7"/>
          <p:cNvSpPr txBox="1"/>
          <p:nvPr/>
        </p:nvSpPr>
        <p:spPr>
          <a:xfrm>
            <a:off x="179512" y="1743199"/>
            <a:ext cx="2952328" cy="461665"/>
          </a:xfrm>
          <a:prstGeom prst="rect">
            <a:avLst/>
          </a:prstGeom>
          <a:noFill/>
        </p:spPr>
        <p:txBody>
          <a:bodyPr wrap="square" rtlCol="0">
            <a:spAutoFit/>
          </a:bodyPr>
          <a:lstStyle/>
          <a:p>
            <a:pPr defTabSz="914400"/>
            <a:r>
              <a:rPr lang="en-GB" sz="2400" b="1" dirty="0">
                <a:solidFill>
                  <a:srgbClr val="9A9ADE"/>
                </a:solidFill>
                <a:latin typeface="Arial"/>
                <a:ea typeface="ＭＳ Ｐゴシック"/>
                <a:cs typeface="ＭＳ Ｐゴシック"/>
              </a:rPr>
              <a:t>Month 2</a:t>
            </a:r>
          </a:p>
        </p:txBody>
      </p:sp>
      <p:sp>
        <p:nvSpPr>
          <p:cNvPr id="9" name="TextBox 8"/>
          <p:cNvSpPr txBox="1"/>
          <p:nvPr/>
        </p:nvSpPr>
        <p:spPr>
          <a:xfrm>
            <a:off x="179512" y="2319263"/>
            <a:ext cx="2952328" cy="461665"/>
          </a:xfrm>
          <a:prstGeom prst="rect">
            <a:avLst/>
          </a:prstGeom>
          <a:noFill/>
        </p:spPr>
        <p:txBody>
          <a:bodyPr wrap="square" rtlCol="0">
            <a:spAutoFit/>
          </a:bodyPr>
          <a:lstStyle/>
          <a:p>
            <a:pPr defTabSz="914400"/>
            <a:r>
              <a:rPr lang="en-GB" sz="2400" b="1" dirty="0">
                <a:solidFill>
                  <a:srgbClr val="333399"/>
                </a:solidFill>
                <a:latin typeface="Arial"/>
                <a:ea typeface="ＭＳ Ｐゴシック"/>
                <a:cs typeface="ＭＳ Ｐゴシック"/>
              </a:rPr>
              <a:t>Month 3</a:t>
            </a:r>
          </a:p>
        </p:txBody>
      </p:sp>
    </p:spTree>
    <p:extLst>
      <p:ext uri="{BB962C8B-B14F-4D97-AF65-F5344CB8AC3E}">
        <p14:creationId xmlns:p14="http://schemas.microsoft.com/office/powerpoint/2010/main" val="41448182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Training </a:t>
            </a:r>
            <a:r>
              <a:rPr lang="en-US" dirty="0" err="1" smtClean="0">
                <a:solidFill>
                  <a:srgbClr val="FFFFFF"/>
                </a:solidFill>
              </a:rPr>
              <a:t>Programme</a:t>
            </a:r>
            <a:endParaRPr lang="en-US" dirty="0">
              <a:solidFill>
                <a:srgbClr val="FFFFFF"/>
              </a:solidFill>
            </a:endParaRPr>
          </a:p>
        </p:txBody>
      </p:sp>
      <p:sp>
        <p:nvSpPr>
          <p:cNvPr id="3" name="Content Placeholder 2"/>
          <p:cNvSpPr>
            <a:spLocks noGrp="1"/>
          </p:cNvSpPr>
          <p:nvPr>
            <p:ph idx="1"/>
          </p:nvPr>
        </p:nvSpPr>
        <p:spPr>
          <a:xfrm>
            <a:off x="3124200" y="1219200"/>
            <a:ext cx="2438400" cy="1143000"/>
          </a:xfrm>
          <a:prstGeom prst="homePlate">
            <a:avLst/>
          </a:prstGeom>
          <a:solidFill>
            <a:srgbClr val="E614E9"/>
          </a:solidFill>
        </p:spPr>
        <p:txBody>
          <a:bodyPr/>
          <a:lstStyle/>
          <a:p>
            <a:pPr marL="0" indent="0" algn="ctr">
              <a:lnSpc>
                <a:spcPct val="150000"/>
              </a:lnSpc>
              <a:buNone/>
            </a:pPr>
            <a:r>
              <a:rPr lang="en-US" dirty="0" smtClean="0">
                <a:solidFill>
                  <a:srgbClr val="FFFFFF"/>
                </a:solidFill>
              </a:rPr>
              <a:t>Mind Set</a:t>
            </a:r>
            <a:endParaRPr lang="en-US" dirty="0">
              <a:solidFill>
                <a:srgbClr val="FFFFFF"/>
              </a:solidFill>
            </a:endParaRPr>
          </a:p>
        </p:txBody>
      </p:sp>
      <p:sp>
        <p:nvSpPr>
          <p:cNvPr id="4" name="Date Placeholder 3"/>
          <p:cNvSpPr>
            <a:spLocks noGrp="1"/>
          </p:cNvSpPr>
          <p:nvPr>
            <p:ph type="dt" sz="half" idx="10"/>
          </p:nvPr>
        </p:nvSpPr>
        <p:spPr/>
        <p:txBody>
          <a:bodyPr/>
          <a:lstStyle/>
          <a:p>
            <a:pPr>
              <a:defRPr/>
            </a:pPr>
            <a:fld id="{80717F5E-DCFE-0146-A133-F0596ED63070}" type="datetime1">
              <a:rPr lang="en-GB" smtClean="0">
                <a:solidFill>
                  <a:srgbClr val="000000"/>
                </a:solidFill>
              </a:rPr>
              <a:pPr>
                <a:defRPr/>
              </a:pPr>
              <a:t>29/07/2014</a:t>
            </a:fld>
            <a:endParaRPr lang="en-US">
              <a:solidFill>
                <a:srgbClr val="000000"/>
              </a:solidFill>
            </a:endParaRPr>
          </a:p>
        </p:txBody>
      </p:sp>
      <p:sp>
        <p:nvSpPr>
          <p:cNvPr id="5" name="Slide Number Placeholder 4"/>
          <p:cNvSpPr>
            <a:spLocks noGrp="1"/>
          </p:cNvSpPr>
          <p:nvPr>
            <p:ph type="sldNum" sz="quarter" idx="4294967295"/>
          </p:nvPr>
        </p:nvSpPr>
        <p:spPr>
          <a:xfrm>
            <a:off x="7239000" y="6165850"/>
            <a:ext cx="1905000" cy="457200"/>
          </a:xfrm>
          <a:prstGeom prst="rect">
            <a:avLst/>
          </a:prstGeom>
        </p:spPr>
        <p:txBody>
          <a:bodyPr/>
          <a:lstStyle/>
          <a:p>
            <a:pPr>
              <a:defRPr/>
            </a:pPr>
            <a:fld id="{CDB88894-B765-6D44-B278-D58DBD7194DA}" type="slidenum">
              <a:rPr lang="en-US" smtClean="0">
                <a:solidFill>
                  <a:srgbClr val="000000"/>
                </a:solidFill>
              </a:rPr>
              <a:pPr>
                <a:defRPr/>
              </a:pPr>
              <a:t>11</a:t>
            </a:fld>
            <a:endParaRPr lang="en-US">
              <a:solidFill>
                <a:srgbClr val="000000"/>
              </a:solidFill>
            </a:endParaRPr>
          </a:p>
        </p:txBody>
      </p:sp>
      <p:sp>
        <p:nvSpPr>
          <p:cNvPr id="6" name="Content Placeholder 2"/>
          <p:cNvSpPr txBox="1">
            <a:spLocks/>
          </p:cNvSpPr>
          <p:nvPr/>
        </p:nvSpPr>
        <p:spPr bwMode="auto">
          <a:xfrm>
            <a:off x="5943600" y="1219200"/>
            <a:ext cx="24384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lnSpc>
                <a:spcPct val="110000"/>
              </a:lnSpc>
              <a:buFontTx/>
              <a:buNone/>
            </a:pPr>
            <a:r>
              <a:rPr lang="en-US" sz="2800" dirty="0" smtClean="0">
                <a:solidFill>
                  <a:srgbClr val="FFFFFF"/>
                </a:solidFill>
              </a:rPr>
              <a:t>Customer Orientation</a:t>
            </a:r>
            <a:endParaRPr lang="en-US" sz="2800" dirty="0">
              <a:solidFill>
                <a:srgbClr val="FFFFFF"/>
              </a:solidFill>
            </a:endParaRPr>
          </a:p>
        </p:txBody>
      </p:sp>
      <p:sp>
        <p:nvSpPr>
          <p:cNvPr id="7" name="Content Placeholder 2"/>
          <p:cNvSpPr txBox="1">
            <a:spLocks/>
          </p:cNvSpPr>
          <p:nvPr/>
        </p:nvSpPr>
        <p:spPr bwMode="auto">
          <a:xfrm>
            <a:off x="3124200" y="4191000"/>
            <a:ext cx="24384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endParaRPr lang="en-US" sz="2000" dirty="0" smtClean="0">
              <a:solidFill>
                <a:srgbClr val="FFFFFF"/>
              </a:solidFill>
            </a:endParaRPr>
          </a:p>
          <a:p>
            <a:pPr marL="0" indent="0" algn="ctr">
              <a:lnSpc>
                <a:spcPct val="50000"/>
              </a:lnSpc>
              <a:buFontTx/>
              <a:buNone/>
            </a:pPr>
            <a:r>
              <a:rPr lang="en-US" sz="2000" dirty="0" smtClean="0">
                <a:solidFill>
                  <a:srgbClr val="FFFFFF"/>
                </a:solidFill>
              </a:rPr>
              <a:t>Implementation</a:t>
            </a:r>
            <a:endParaRPr lang="en-US" sz="2000" dirty="0">
              <a:solidFill>
                <a:srgbClr val="FFFFFF"/>
              </a:solidFill>
            </a:endParaRPr>
          </a:p>
        </p:txBody>
      </p:sp>
      <p:sp>
        <p:nvSpPr>
          <p:cNvPr id="8" name="Content Placeholder 2"/>
          <p:cNvSpPr txBox="1">
            <a:spLocks/>
          </p:cNvSpPr>
          <p:nvPr/>
        </p:nvSpPr>
        <p:spPr bwMode="auto">
          <a:xfrm>
            <a:off x="304800" y="2667000"/>
            <a:ext cx="24384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lnSpc>
                <a:spcPct val="120000"/>
              </a:lnSpc>
              <a:buFontTx/>
              <a:buNone/>
            </a:pPr>
            <a:r>
              <a:rPr lang="en-US" sz="2400" dirty="0" smtClean="0">
                <a:solidFill>
                  <a:srgbClr val="FFFFFF"/>
                </a:solidFill>
              </a:rPr>
              <a:t>Personal Engagement </a:t>
            </a:r>
            <a:endParaRPr lang="en-US" sz="2400" dirty="0">
              <a:solidFill>
                <a:srgbClr val="FFFFFF"/>
              </a:solidFill>
            </a:endParaRPr>
          </a:p>
        </p:txBody>
      </p:sp>
      <p:sp>
        <p:nvSpPr>
          <p:cNvPr id="9" name="Content Placeholder 2"/>
          <p:cNvSpPr txBox="1">
            <a:spLocks/>
          </p:cNvSpPr>
          <p:nvPr/>
        </p:nvSpPr>
        <p:spPr bwMode="auto">
          <a:xfrm>
            <a:off x="3124200" y="2667000"/>
            <a:ext cx="24384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lnSpc>
                <a:spcPct val="150000"/>
              </a:lnSpc>
              <a:buFontTx/>
              <a:buNone/>
            </a:pPr>
            <a:r>
              <a:rPr lang="en-US" dirty="0" smtClean="0">
                <a:solidFill>
                  <a:srgbClr val="FFFFFF"/>
                </a:solidFill>
              </a:rPr>
              <a:t>Planning</a:t>
            </a:r>
            <a:endParaRPr lang="en-US" dirty="0">
              <a:solidFill>
                <a:srgbClr val="FFFFFF"/>
              </a:solidFill>
            </a:endParaRPr>
          </a:p>
        </p:txBody>
      </p:sp>
      <p:sp>
        <p:nvSpPr>
          <p:cNvPr id="10" name="Content Placeholder 2"/>
          <p:cNvSpPr txBox="1">
            <a:spLocks/>
          </p:cNvSpPr>
          <p:nvPr/>
        </p:nvSpPr>
        <p:spPr bwMode="auto">
          <a:xfrm>
            <a:off x="5943600" y="4191000"/>
            <a:ext cx="24384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r>
              <a:rPr lang="en-US" sz="2800" dirty="0" smtClean="0">
                <a:solidFill>
                  <a:srgbClr val="FFFFFF"/>
                </a:solidFill>
              </a:rPr>
              <a:t>Sharpening the knife</a:t>
            </a:r>
            <a:endParaRPr lang="en-US" sz="2800" dirty="0">
              <a:solidFill>
                <a:srgbClr val="FFFFFF"/>
              </a:solidFill>
            </a:endParaRPr>
          </a:p>
        </p:txBody>
      </p:sp>
      <p:sp>
        <p:nvSpPr>
          <p:cNvPr id="11" name="Content Placeholder 2"/>
          <p:cNvSpPr txBox="1">
            <a:spLocks/>
          </p:cNvSpPr>
          <p:nvPr/>
        </p:nvSpPr>
        <p:spPr bwMode="auto">
          <a:xfrm>
            <a:off x="5943600" y="2667000"/>
            <a:ext cx="24384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lnSpc>
                <a:spcPct val="140000"/>
              </a:lnSpc>
              <a:buFontTx/>
              <a:buNone/>
            </a:pPr>
            <a:r>
              <a:rPr lang="en-US" dirty="0" smtClean="0">
                <a:solidFill>
                  <a:srgbClr val="FFFFFF"/>
                </a:solidFill>
              </a:rPr>
              <a:t>Pitching</a:t>
            </a:r>
            <a:endParaRPr lang="en-US" dirty="0">
              <a:solidFill>
                <a:srgbClr val="FFFFFF"/>
              </a:solidFill>
            </a:endParaRPr>
          </a:p>
        </p:txBody>
      </p:sp>
      <p:sp>
        <p:nvSpPr>
          <p:cNvPr id="13" name="Content Placeholder 2"/>
          <p:cNvSpPr txBox="1">
            <a:spLocks/>
          </p:cNvSpPr>
          <p:nvPr/>
        </p:nvSpPr>
        <p:spPr bwMode="auto">
          <a:xfrm>
            <a:off x="304800" y="4267200"/>
            <a:ext cx="24384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lnSpc>
                <a:spcPct val="150000"/>
              </a:lnSpc>
              <a:buFontTx/>
              <a:buNone/>
            </a:pPr>
            <a:r>
              <a:rPr lang="en-US" sz="2800" dirty="0" smtClean="0">
                <a:solidFill>
                  <a:srgbClr val="FFFFFF"/>
                </a:solidFill>
              </a:rPr>
              <a:t>Leadership</a:t>
            </a:r>
            <a:endParaRPr lang="en-US" sz="2800" dirty="0">
              <a:solidFill>
                <a:srgbClr val="FFFFFF"/>
              </a:solidFill>
            </a:endParaRPr>
          </a:p>
        </p:txBody>
      </p:sp>
      <p:sp>
        <p:nvSpPr>
          <p:cNvPr id="14" name="Content Placeholder 2"/>
          <p:cNvSpPr txBox="1">
            <a:spLocks/>
          </p:cNvSpPr>
          <p:nvPr/>
        </p:nvSpPr>
        <p:spPr bwMode="auto">
          <a:xfrm>
            <a:off x="6248400" y="5562600"/>
            <a:ext cx="1219200" cy="5334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r>
              <a:rPr lang="en-US" sz="1600" dirty="0" smtClean="0">
                <a:solidFill>
                  <a:srgbClr val="FFFFFF"/>
                </a:solidFill>
              </a:rPr>
              <a:t>mentoring</a:t>
            </a:r>
            <a:endParaRPr lang="en-US" sz="1600" dirty="0">
              <a:solidFill>
                <a:srgbClr val="FFFFFF"/>
              </a:solidFill>
            </a:endParaRPr>
          </a:p>
        </p:txBody>
      </p:sp>
      <p:sp>
        <p:nvSpPr>
          <p:cNvPr id="18" name="Content Placeholder 2"/>
          <p:cNvSpPr txBox="1">
            <a:spLocks/>
          </p:cNvSpPr>
          <p:nvPr/>
        </p:nvSpPr>
        <p:spPr bwMode="auto">
          <a:xfrm>
            <a:off x="3352800" y="5562600"/>
            <a:ext cx="1219200" cy="5334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r>
              <a:rPr lang="en-US" sz="1200" dirty="0" smtClean="0">
                <a:solidFill>
                  <a:srgbClr val="FFFFFF"/>
                </a:solidFill>
              </a:rPr>
              <a:t>Development plans</a:t>
            </a:r>
            <a:endParaRPr lang="en-US" sz="1200" dirty="0">
              <a:solidFill>
                <a:srgbClr val="FFFFFF"/>
              </a:solidFill>
            </a:endParaRPr>
          </a:p>
        </p:txBody>
      </p:sp>
      <p:sp>
        <p:nvSpPr>
          <p:cNvPr id="19" name="Content Placeholder 2"/>
          <p:cNvSpPr txBox="1">
            <a:spLocks/>
          </p:cNvSpPr>
          <p:nvPr/>
        </p:nvSpPr>
        <p:spPr bwMode="auto">
          <a:xfrm>
            <a:off x="4800600" y="5562600"/>
            <a:ext cx="1219200" cy="5334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r>
              <a:rPr lang="en-US" sz="1100" dirty="0" smtClean="0">
                <a:solidFill>
                  <a:srgbClr val="FFFFFF"/>
                </a:solidFill>
              </a:rPr>
              <a:t>Remote conversations</a:t>
            </a:r>
            <a:endParaRPr lang="en-US" sz="1100" dirty="0">
              <a:solidFill>
                <a:srgbClr val="FFFFFF"/>
              </a:solidFill>
            </a:endParaRPr>
          </a:p>
        </p:txBody>
      </p:sp>
      <p:sp>
        <p:nvSpPr>
          <p:cNvPr id="20" name="Content Placeholder 2"/>
          <p:cNvSpPr txBox="1">
            <a:spLocks/>
          </p:cNvSpPr>
          <p:nvPr/>
        </p:nvSpPr>
        <p:spPr bwMode="auto">
          <a:xfrm>
            <a:off x="381000" y="1219200"/>
            <a:ext cx="2362200" cy="1143000"/>
          </a:xfrm>
          <a:prstGeom prst="homePlate">
            <a:avLst/>
          </a:prstGeom>
          <a:solidFill>
            <a:srgbClr val="E614E9"/>
          </a:solidFill>
          <a:ln>
            <a:noFill/>
          </a:ln>
          <a:extLs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r>
              <a:rPr lang="en-US" sz="2800" dirty="0" smtClean="0">
                <a:solidFill>
                  <a:srgbClr val="FFFFFF"/>
                </a:solidFill>
              </a:rPr>
              <a:t>Client Orientation</a:t>
            </a:r>
            <a:endParaRPr lang="en-US" sz="2800" dirty="0">
              <a:solidFill>
                <a:srgbClr val="FFFFFF"/>
              </a:solidFill>
            </a:endParaRPr>
          </a:p>
        </p:txBody>
      </p:sp>
    </p:spTree>
    <p:extLst>
      <p:ext uri="{BB962C8B-B14F-4D97-AF65-F5344CB8AC3E}">
        <p14:creationId xmlns:p14="http://schemas.microsoft.com/office/powerpoint/2010/main" val="10490224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endParaRPr lang="en-GB" sz="2400"/>
          </a:p>
        </p:txBody>
      </p:sp>
      <p:sp>
        <p:nvSpPr>
          <p:cNvPr id="5" name="Slide Number Placeholder 4"/>
          <p:cNvSpPr>
            <a:spLocks noGrp="1"/>
          </p:cNvSpPr>
          <p:nvPr>
            <p:ph type="sldNum" sz="quarter" idx="4294967295"/>
          </p:nvPr>
        </p:nvSpPr>
        <p:spPr>
          <a:xfrm>
            <a:off x="7239000" y="6165850"/>
            <a:ext cx="1905000" cy="457200"/>
          </a:xfrm>
          <a:prstGeom prst="rect">
            <a:avLst/>
          </a:prstGeom>
        </p:spPr>
        <p:txBody>
          <a:bodyPr/>
          <a:lstStyle/>
          <a:p>
            <a:pPr>
              <a:defRPr/>
            </a:pPr>
            <a:fld id="{EFFE4EBE-B6F6-45F0-9368-06C0CAA507D9}" type="slidenum">
              <a:rPr lang="en-US" smtClean="0">
                <a:solidFill>
                  <a:srgbClr val="000000"/>
                </a:solidFill>
                <a:latin typeface="Arial"/>
                <a:cs typeface="ＭＳ Ｐゴシック"/>
              </a:rPr>
              <a:pPr>
                <a:defRPr/>
              </a:pPr>
              <a:t>12</a:t>
            </a:fld>
            <a:endParaRPr lang="en-US">
              <a:solidFill>
                <a:srgbClr val="000000"/>
              </a:solidFill>
              <a:latin typeface="Arial"/>
              <a:cs typeface="ＭＳ Ｐゴシック"/>
            </a:endParaRPr>
          </a:p>
        </p:txBody>
      </p:sp>
      <p:grpSp>
        <p:nvGrpSpPr>
          <p:cNvPr id="6" name="Group 5"/>
          <p:cNvGrpSpPr/>
          <p:nvPr/>
        </p:nvGrpSpPr>
        <p:grpSpPr>
          <a:xfrm>
            <a:off x="2421632" y="1961736"/>
            <a:ext cx="2438400" cy="2438400"/>
            <a:chOff x="825617" y="15784"/>
            <a:chExt cx="2438400" cy="2438400"/>
          </a:xfrm>
        </p:grpSpPr>
        <p:sp>
          <p:nvSpPr>
            <p:cNvPr id="13" name="Oval 12"/>
            <p:cNvSpPr/>
            <p:nvPr/>
          </p:nvSpPr>
          <p:spPr>
            <a:xfrm>
              <a:off x="825617" y="15784"/>
              <a:ext cx="2438400" cy="2438400"/>
            </a:xfrm>
            <a:prstGeom prst="ellipse">
              <a:avLst/>
            </a:prstGeom>
            <a:solidFill>
              <a:schemeClr val="accent2">
                <a:lumMod val="60000"/>
                <a:lumOff val="40000"/>
              </a:schemeClr>
            </a:solidFill>
          </p:spPr>
          <p:style>
            <a:lnRef idx="1">
              <a:schemeClr val="accent2"/>
            </a:lnRef>
            <a:fillRef idx="3">
              <a:schemeClr val="accent2"/>
            </a:fillRef>
            <a:effectRef idx="2">
              <a:schemeClr val="accent2"/>
            </a:effectRef>
            <a:fontRef idx="minor">
              <a:schemeClr val="lt1"/>
            </a:fontRef>
          </p:style>
        </p:sp>
        <p:sp>
          <p:nvSpPr>
            <p:cNvPr id="14" name="Oval 4"/>
            <p:cNvSpPr/>
            <p:nvPr/>
          </p:nvSpPr>
          <p:spPr>
            <a:xfrm>
              <a:off x="1150737" y="683672"/>
              <a:ext cx="1788160" cy="10972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defTabSz="844550">
                <a:lnSpc>
                  <a:spcPct val="90000"/>
                </a:lnSpc>
                <a:spcBef>
                  <a:spcPct val="0"/>
                </a:spcBef>
                <a:spcAft>
                  <a:spcPct val="35000"/>
                </a:spcAft>
              </a:pPr>
              <a:r>
                <a:rPr lang="en-GB" sz="1900" b="1" dirty="0">
                  <a:solidFill>
                    <a:srgbClr val="000000"/>
                  </a:solidFill>
                  <a:latin typeface="Arial"/>
                  <a:ea typeface="ＭＳ Ｐゴシック"/>
                  <a:cs typeface="ＭＳ Ｐゴシック"/>
                </a:rPr>
                <a:t>NHS</a:t>
              </a:r>
            </a:p>
          </p:txBody>
        </p:sp>
      </p:grpSp>
      <p:grpSp>
        <p:nvGrpSpPr>
          <p:cNvPr id="7" name="Group 6"/>
          <p:cNvGrpSpPr/>
          <p:nvPr/>
        </p:nvGrpSpPr>
        <p:grpSpPr>
          <a:xfrm>
            <a:off x="4283968" y="1961736"/>
            <a:ext cx="2438400" cy="2438400"/>
            <a:chOff x="2687953" y="15784"/>
            <a:chExt cx="2438400" cy="2438400"/>
          </a:xfrm>
        </p:grpSpPr>
        <p:sp>
          <p:nvSpPr>
            <p:cNvPr id="11" name="Oval 10"/>
            <p:cNvSpPr/>
            <p:nvPr/>
          </p:nvSpPr>
          <p:spPr>
            <a:xfrm>
              <a:off x="2687953" y="15784"/>
              <a:ext cx="2438400" cy="2438400"/>
            </a:xfrm>
            <a:prstGeom prst="ellipse">
              <a:avLst/>
            </a:prstGeom>
            <a:solidFill>
              <a:srgbClr val="ED008C">
                <a:alpha val="50000"/>
              </a:srgbClr>
            </a:solidFill>
            <a:ln w="9525">
              <a:solidFill>
                <a:srgbClr val="ED008C"/>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sp>
        <p:sp>
          <p:nvSpPr>
            <p:cNvPr id="12" name="Oval 6"/>
            <p:cNvSpPr/>
            <p:nvPr/>
          </p:nvSpPr>
          <p:spPr>
            <a:xfrm>
              <a:off x="3264017" y="511840"/>
              <a:ext cx="1463040" cy="134112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r" defTabSz="844550">
                <a:lnSpc>
                  <a:spcPct val="90000"/>
                </a:lnSpc>
                <a:spcBef>
                  <a:spcPct val="0"/>
                </a:spcBef>
                <a:spcAft>
                  <a:spcPct val="35000"/>
                </a:spcAft>
              </a:pPr>
              <a:r>
                <a:rPr lang="en-GB" sz="1900" b="1" dirty="0">
                  <a:solidFill>
                    <a:srgbClr val="000000"/>
                  </a:solidFill>
                  <a:latin typeface="Arial"/>
                  <a:ea typeface="ＭＳ Ｐゴシック"/>
                  <a:cs typeface="ＭＳ Ｐゴシック"/>
                </a:rPr>
                <a:t>You</a:t>
              </a:r>
            </a:p>
          </p:txBody>
        </p:sp>
      </p:grpSp>
      <p:grpSp>
        <p:nvGrpSpPr>
          <p:cNvPr id="8" name="Group 7"/>
          <p:cNvGrpSpPr/>
          <p:nvPr/>
        </p:nvGrpSpPr>
        <p:grpSpPr>
          <a:xfrm>
            <a:off x="3347864" y="3438872"/>
            <a:ext cx="2438400" cy="2438400"/>
            <a:chOff x="1751860" y="1574800"/>
            <a:chExt cx="2438400" cy="2438400"/>
          </a:xfrm>
        </p:grpSpPr>
        <p:sp>
          <p:nvSpPr>
            <p:cNvPr id="9" name="Oval 8"/>
            <p:cNvSpPr/>
            <p:nvPr/>
          </p:nvSpPr>
          <p:spPr>
            <a:xfrm>
              <a:off x="1751860" y="1574800"/>
              <a:ext cx="2438400" cy="2438400"/>
            </a:xfrm>
            <a:prstGeom prst="ellipse">
              <a:avLst/>
            </a:prstGeom>
            <a:solidFill>
              <a:schemeClr val="tx1">
                <a:lumMod val="50000"/>
                <a:lumOff val="50000"/>
                <a:alpha val="50000"/>
              </a:schemeClr>
            </a:solidFill>
          </p:spPr>
          <p:style>
            <a:lnRef idx="1">
              <a:schemeClr val="accent4"/>
            </a:lnRef>
            <a:fillRef idx="3">
              <a:schemeClr val="accent4"/>
            </a:fillRef>
            <a:effectRef idx="2">
              <a:schemeClr val="accent4"/>
            </a:effectRef>
            <a:fontRef idx="minor">
              <a:schemeClr val="lt1"/>
            </a:fontRef>
          </p:style>
        </p:sp>
        <p:sp>
          <p:nvSpPr>
            <p:cNvPr id="10" name="Oval 8"/>
            <p:cNvSpPr/>
            <p:nvPr/>
          </p:nvSpPr>
          <p:spPr>
            <a:xfrm>
              <a:off x="2255905" y="2204720"/>
              <a:ext cx="1463040" cy="13411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44550">
                <a:lnSpc>
                  <a:spcPct val="90000"/>
                </a:lnSpc>
                <a:spcBef>
                  <a:spcPct val="0"/>
                </a:spcBef>
                <a:spcAft>
                  <a:spcPct val="35000"/>
                </a:spcAft>
              </a:pPr>
              <a:r>
                <a:rPr lang="en-GB" sz="1900" b="1" dirty="0">
                  <a:solidFill>
                    <a:srgbClr val="000000"/>
                  </a:solidFill>
                  <a:latin typeface="Arial"/>
                  <a:ea typeface="ＭＳ Ｐゴシック"/>
                  <a:cs typeface="ＭＳ Ｐゴシック"/>
                </a:rPr>
                <a:t>Competitors</a:t>
              </a:r>
            </a:p>
          </p:txBody>
        </p:sp>
      </p:grpSp>
      <p:sp>
        <p:nvSpPr>
          <p:cNvPr id="15" name="AutoShape 7"/>
          <p:cNvSpPr>
            <a:spLocks/>
          </p:cNvSpPr>
          <p:nvPr/>
        </p:nvSpPr>
        <p:spPr bwMode="auto">
          <a:xfrm>
            <a:off x="6657255" y="3438872"/>
            <a:ext cx="2163217" cy="92868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5697" tIns="35697" rIns="35697" bIns="35697" anchor="ctr"/>
          <a:lstStyle/>
          <a:p>
            <a:pPr algn="ctr" defTabSz="410541" fontAlgn="base" hangingPunct="0">
              <a:spcBef>
                <a:spcPct val="0"/>
              </a:spcBef>
              <a:spcAft>
                <a:spcPct val="0"/>
              </a:spcAft>
            </a:pPr>
            <a:r>
              <a:rPr lang="en-US" sz="2500" b="1" dirty="0">
                <a:solidFill>
                  <a:srgbClr val="ED008C"/>
                </a:solidFill>
                <a:latin typeface="Helvetica Light" charset="0"/>
                <a:ea typeface="ＭＳ Ｐゴシック"/>
                <a:cs typeface="ＭＳ Ｐゴシック"/>
                <a:sym typeface="Helvetica Light" charset="0"/>
              </a:rPr>
              <a:t>Sweet Spot</a:t>
            </a:r>
          </a:p>
        </p:txBody>
      </p:sp>
      <p:cxnSp>
        <p:nvCxnSpPr>
          <p:cNvPr id="16" name="Straight Arrow Connector 15"/>
          <p:cNvCxnSpPr/>
          <p:nvPr/>
        </p:nvCxnSpPr>
        <p:spPr bwMode="auto">
          <a:xfrm flipH="1" flipV="1">
            <a:off x="4464844" y="3078832"/>
            <a:ext cx="2341364" cy="831800"/>
          </a:xfrm>
          <a:prstGeom prst="straightConnector1">
            <a:avLst/>
          </a:prstGeom>
          <a:ln w="57150">
            <a:tailEnd type="arrow"/>
          </a:ln>
          <a:extLst/>
        </p:spPr>
        <p:style>
          <a:lnRef idx="3">
            <a:schemeClr val="accent2"/>
          </a:lnRef>
          <a:fillRef idx="0">
            <a:schemeClr val="accent2"/>
          </a:fillRef>
          <a:effectRef idx="2">
            <a:schemeClr val="accent2"/>
          </a:effectRef>
          <a:fontRef idx="minor">
            <a:schemeClr val="tx1"/>
          </a:fontRef>
        </p:style>
      </p:cxnSp>
      <p:sp>
        <p:nvSpPr>
          <p:cNvPr id="17" name="Rounded Rectangle 16"/>
          <p:cNvSpPr/>
          <p:nvPr/>
        </p:nvSpPr>
        <p:spPr>
          <a:xfrm>
            <a:off x="467544" y="1060152"/>
            <a:ext cx="8352928" cy="432000"/>
          </a:xfrm>
          <a:prstGeom prst="roundRect">
            <a:avLst/>
          </a:prstGeom>
          <a:noFill/>
          <a:ln w="19050" cap="flat" cmpd="sng" algn="ctr">
            <a:solidFill>
              <a:srgbClr val="CC0066"/>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tx1">
              <a:hueOff val="0"/>
              <a:satOff val="0"/>
              <a:lumOff val="0"/>
              <a:alphaOff val="0"/>
            </a:schemeClr>
          </a:fontRef>
        </p:style>
        <p:txBody>
          <a:bodyPr lIns="91416" tIns="45709" rIns="91416" bIns="45709" anchor="ctr"/>
          <a:lstStyle/>
          <a:p>
            <a:pPr algn="ctr" defTabSz="914165" eaLnBrk="0" fontAlgn="base" hangingPunct="0">
              <a:spcBef>
                <a:spcPct val="20000"/>
              </a:spcBef>
              <a:spcAft>
                <a:spcPct val="0"/>
              </a:spcAft>
              <a:buClr>
                <a:srgbClr val="A50021"/>
              </a:buClr>
            </a:pPr>
            <a:r>
              <a:rPr lang="en-GB" sz="2000" kern="0" dirty="0">
                <a:solidFill>
                  <a:srgbClr val="000000"/>
                </a:solidFill>
                <a:latin typeface="Arial"/>
                <a:ea typeface="ＭＳ Ｐゴシック"/>
                <a:cs typeface="ＭＳ Ｐゴシック"/>
              </a:rPr>
              <a:t>We </a:t>
            </a:r>
            <a:r>
              <a:rPr lang="en-GB" sz="2000" kern="0" dirty="0" smtClean="0">
                <a:solidFill>
                  <a:srgbClr val="000000"/>
                </a:solidFill>
                <a:latin typeface="Arial"/>
                <a:ea typeface="ＭＳ Ｐゴシック"/>
                <a:cs typeface="ＭＳ Ｐゴシック"/>
              </a:rPr>
              <a:t>widen </a:t>
            </a:r>
            <a:r>
              <a:rPr lang="en-GB" sz="2000" kern="0" dirty="0">
                <a:solidFill>
                  <a:srgbClr val="000000"/>
                </a:solidFill>
                <a:latin typeface="Arial"/>
                <a:ea typeface="ＭＳ Ｐゴシック"/>
                <a:cs typeface="ＭＳ Ｐゴシック"/>
              </a:rPr>
              <a:t>access and potential </a:t>
            </a:r>
            <a:r>
              <a:rPr lang="en-GB" sz="2000" kern="0" dirty="0" smtClean="0">
                <a:solidFill>
                  <a:srgbClr val="000000"/>
                </a:solidFill>
                <a:latin typeface="Arial"/>
                <a:ea typeface="ＭＳ Ｐゴシック"/>
                <a:cs typeface="ＭＳ Ｐゴシック"/>
              </a:rPr>
              <a:t>giving </a:t>
            </a:r>
            <a:r>
              <a:rPr lang="en-GB" sz="2000" kern="0" dirty="0">
                <a:solidFill>
                  <a:srgbClr val="000000"/>
                </a:solidFill>
                <a:latin typeface="Arial"/>
                <a:ea typeface="ＭＳ Ｐゴシック"/>
                <a:cs typeface="ＭＳ Ｐゴシック"/>
              </a:rPr>
              <a:t>the competitive edge</a:t>
            </a:r>
          </a:p>
        </p:txBody>
      </p:sp>
    </p:spTree>
    <p:extLst>
      <p:ext uri="{BB962C8B-B14F-4D97-AF65-F5344CB8AC3E}">
        <p14:creationId xmlns:p14="http://schemas.microsoft.com/office/powerpoint/2010/main" val="994648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750"/>
                                        <p:tgtEl>
                                          <p:spTgt spid="17"/>
                                        </p:tgtEl>
                                      </p:cBhvr>
                                    </p:animEffect>
                                  </p:childTnLst>
                                </p:cTn>
                              </p:par>
                            </p:childTnLst>
                          </p:cTn>
                        </p:par>
                        <p:par>
                          <p:cTn id="8" fill="hold">
                            <p:stCondLst>
                              <p:cond delay="750"/>
                            </p:stCondLst>
                            <p:childTnLst>
                              <p:par>
                                <p:cTn id="9" presetID="42" presetClass="path" presetSubtype="0" accel="50000" decel="50000" fill="hold" nodeType="afterEffect">
                                  <p:stCondLst>
                                    <p:cond delay="0"/>
                                  </p:stCondLst>
                                  <p:childTnLst>
                                    <p:animMotion origin="layout" path="M -2.77778E-7 1.11111E-6 L 0.0467 -0.0375 " pathEditMode="relative" rAng="0" ptsTypes="AA">
                                      <p:cBhvr>
                                        <p:cTn id="10" dur="2000" fill="hold"/>
                                        <p:tgtEl>
                                          <p:spTgt spid="6"/>
                                        </p:tgtEl>
                                        <p:attrNameLst>
                                          <p:attrName>ppt_x</p:attrName>
                                          <p:attrName>ppt_y</p:attrName>
                                        </p:attrNameLst>
                                      </p:cBhvr>
                                      <p:rCtr x="2326" y="-1875"/>
                                    </p:animMotion>
                                  </p:childTnLst>
                                </p:cTn>
                              </p:par>
                              <p:par>
                                <p:cTn id="11" presetID="42" presetClass="path" presetSubtype="0" accel="50000" decel="50000" fill="hold" nodeType="withEffect">
                                  <p:stCondLst>
                                    <p:cond delay="0"/>
                                  </p:stCondLst>
                                  <p:childTnLst>
                                    <p:animMotion origin="layout" path="M 2.77778E-7 1.11111E-6 L -0.0467 -0.0375 " pathEditMode="relative" rAng="0" ptsTypes="AA">
                                      <p:cBhvr>
                                        <p:cTn id="12" dur="2000" fill="hold"/>
                                        <p:tgtEl>
                                          <p:spTgt spid="7"/>
                                        </p:tgtEl>
                                        <p:attrNameLst>
                                          <p:attrName>ppt_x</p:attrName>
                                          <p:attrName>ppt_y</p:attrName>
                                        </p:attrNameLst>
                                      </p:cBhvr>
                                      <p:rCtr x="-2344"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theme/theme1.xml><?xml version="1.0" encoding="utf-8"?>
<a:theme xmlns:a="http://schemas.openxmlformats.org/drawingml/2006/main" name="neoNavita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A50021"/>
          </a:buClr>
          <a:buSzTx/>
          <a:buFontTx/>
          <a:buChar char="•"/>
          <a:tabLst/>
          <a:defRPr kumimoji="0" lang="en-US" sz="1200" b="1" i="0" u="none" strike="noStrike" cap="none" normalizeH="0" baseline="0" smtClean="0">
            <a:ln>
              <a:noFill/>
            </a:ln>
            <a:solidFill>
              <a:schemeClr val="bg1"/>
            </a:solidFill>
            <a:effectLst/>
            <a:latin typeface="Arial" charset="0"/>
          </a:defRPr>
        </a:defPPr>
      </a:lstStyle>
    </a:spDef>
    <a:lnDef>
      <a:spPr bwMode="auto">
        <a:noFill/>
        <a:ln w="76200" cap="flat" cmpd="sng" algn="ctr">
          <a:solidFill>
            <a:srgbClr val="971809"/>
          </a:solidFill>
          <a:prstDash val="solid"/>
          <a:round/>
          <a:headEnd type="none" w="med" len="med"/>
          <a:tailEnd type="arrow"/>
        </a:ln>
        <a:effectLst/>
      </a:spPr>
      <a:body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11739</TotalTime>
  <Words>237</Words>
  <Application>Microsoft Macintosh PowerPoint</Application>
  <PresentationFormat>On-screen Show (4:3)</PresentationFormat>
  <Paragraphs>72</Paragraphs>
  <Slides>12</Slides>
  <Notes>1</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neoNavitas</vt:lpstr>
      <vt:lpstr>2_Office Theme</vt:lpstr>
      <vt:lpstr>PowerPoint Presentation</vt:lpstr>
      <vt:lpstr>Andy Davis</vt:lpstr>
      <vt:lpstr>Mission</vt:lpstr>
      <vt:lpstr>Values</vt:lpstr>
      <vt:lpstr>Proposition</vt:lpstr>
      <vt:lpstr>VP Builds</vt:lpstr>
      <vt:lpstr>PowerPoint Presentation</vt:lpstr>
      <vt:lpstr>PowerPoint Presentation</vt:lpstr>
      <vt:lpstr>Isaac Adizes Lifecycle –  Where Is The Pharmaceutical Industry?</vt:lpstr>
      <vt:lpstr>Medicines Management Engagement Map</vt:lpstr>
      <vt:lpstr>Training Programme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knights</dc:creator>
  <cp:lastModifiedBy>Andrew Davis</cp:lastModifiedBy>
  <cp:revision>109</cp:revision>
  <dcterms:created xsi:type="dcterms:W3CDTF">2013-12-02T18:12:13Z</dcterms:created>
  <dcterms:modified xsi:type="dcterms:W3CDTF">2014-07-30T00:41:24Z</dcterms:modified>
</cp:coreProperties>
</file>