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1" r:id="rId5"/>
    <p:sldId id="262" r:id="rId6"/>
    <p:sldId id="260" r:id="rId7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elier" initials="a" lastIdx="1" clrIdx="0">
    <p:extLst>
      <p:ext uri="{19B8F6BF-5375-455C-9EA6-DF929625EA0E}">
        <p15:presenceInfo xmlns:p15="http://schemas.microsoft.com/office/powerpoint/2012/main" userId="ateli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E93909"/>
    <a:srgbClr val="DF3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164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6-29T17:49:26.932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95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85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7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2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25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84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12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31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1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6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BD05-E182-4425-8D66-5EFDB4C92D05}" type="datetimeFigureOut">
              <a:rPr lang="fr-FR" smtClean="0"/>
              <a:t>08/07/2014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801C0-07F4-495C-8AAB-11504CB42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90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06796" y="2298357"/>
            <a:ext cx="3232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latin typeface="CaslonAntiqueMN" panose="02000503000000020003" pitchFamily="50" charset="0"/>
              </a:rPr>
              <a:t>HOTEL</a:t>
            </a:r>
          </a:p>
          <a:p>
            <a:pPr algn="ctr"/>
            <a:r>
              <a:rPr lang="fr-FR" dirty="0" smtClean="0">
                <a:latin typeface="CaslonAntiqueMN" panose="02000503000000020003" pitchFamily="50" charset="0"/>
              </a:rPr>
              <a:t>L’ATELIER</a:t>
            </a:r>
            <a:endParaRPr lang="fr-FR" dirty="0">
              <a:latin typeface="CaslonAntiqueMN" panose="02000503000000020003" pitchFamily="50" charset="0"/>
            </a:endParaRPr>
          </a:p>
          <a:p>
            <a:pPr algn="ctr"/>
            <a:r>
              <a:rPr lang="fr-FR" dirty="0">
                <a:latin typeface="CaslonAntiqueMN" panose="02000503000000020003" pitchFamily="50" charset="0"/>
              </a:rPr>
              <a:t>***</a:t>
            </a:r>
          </a:p>
          <a:p>
            <a:pPr algn="ctr"/>
            <a:r>
              <a:rPr lang="fr-FR" dirty="0" smtClean="0">
                <a:latin typeface="CaslonAntiqueMN" panose="02000503000000020003" pitchFamily="50" charset="0"/>
              </a:rPr>
              <a:t>VILLENEUVE-LEZ-AVIGNON</a:t>
            </a:r>
            <a:endParaRPr lang="fr-FR" dirty="0">
              <a:latin typeface="CaslonAntiqueMN" panose="02000503000000020003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78732" y="4024185"/>
            <a:ext cx="528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  <a:latin typeface="CaslonAntiqueMN" panose="02000503000000020003" pitchFamily="50" charset="0"/>
              </a:rPr>
              <a:t>OBJECTIVE: Design a new logo for a 3 stars </a:t>
            </a:r>
            <a:r>
              <a:rPr lang="fr-FR" dirty="0" err="1" smtClean="0">
                <a:solidFill>
                  <a:srgbClr val="0070C0"/>
                </a:solidFill>
                <a:latin typeface="CaslonAntiqueMN" panose="02000503000000020003" pitchFamily="50" charset="0"/>
              </a:rPr>
              <a:t>hotel</a:t>
            </a:r>
            <a:endParaRPr lang="fr-FR" dirty="0">
              <a:solidFill>
                <a:srgbClr val="0070C0"/>
              </a:solidFill>
              <a:latin typeface="CaslonAntiqueMN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3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0070C0"/>
                </a:solidFill>
              </a:rPr>
              <a:t>Context</a:t>
            </a:r>
            <a:r>
              <a:rPr lang="fr-FR" dirty="0" smtClean="0">
                <a:solidFill>
                  <a:srgbClr val="0070C0"/>
                </a:solidFill>
              </a:rPr>
              <a:t>: Old logo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Logo: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/>
              <a:t>This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smtClean="0"/>
              <a:t>a logo for a 3 stars </a:t>
            </a:r>
            <a:r>
              <a:rPr lang="fr-FR" dirty="0" err="1" smtClean="0"/>
              <a:t>hotel</a:t>
            </a:r>
            <a:r>
              <a:rPr lang="fr-FR" dirty="0" smtClean="0"/>
              <a:t> in France </a:t>
            </a:r>
          </a:p>
          <a:p>
            <a:pPr>
              <a:buFontTx/>
              <a:buChar char="-"/>
            </a:pPr>
            <a:r>
              <a:rPr lang="fr-FR" dirty="0" smtClean="0"/>
              <a:t>L’Atelier </a:t>
            </a:r>
            <a:r>
              <a:rPr lang="fr-FR" dirty="0" err="1" smtClean="0"/>
              <a:t>means</a:t>
            </a:r>
            <a:r>
              <a:rPr lang="fr-FR" dirty="0" smtClean="0"/>
              <a:t> Workshop or Studio or </a:t>
            </a:r>
            <a:r>
              <a:rPr lang="fr-FR" dirty="0" err="1" smtClean="0"/>
              <a:t>Factory</a:t>
            </a:r>
            <a:r>
              <a:rPr lang="fr-FR" dirty="0" smtClean="0"/>
              <a:t> in French, as the building </a:t>
            </a:r>
            <a:r>
              <a:rPr lang="fr-FR" dirty="0" err="1" smtClean="0"/>
              <a:t>used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a </a:t>
            </a:r>
            <a:r>
              <a:rPr lang="fr-FR" dirty="0" err="1" smtClean="0"/>
              <a:t>silk</a:t>
            </a:r>
            <a:r>
              <a:rPr lang="fr-FR" dirty="0" smtClean="0"/>
              <a:t> </a:t>
            </a:r>
            <a:r>
              <a:rPr lang="fr-FR" dirty="0" err="1" smtClean="0"/>
              <a:t>factory</a:t>
            </a:r>
            <a:r>
              <a:rPr lang="fr-FR" dirty="0" smtClean="0"/>
              <a:t> in the XVIe </a:t>
            </a:r>
            <a:r>
              <a:rPr lang="fr-FR" dirty="0" err="1" smtClean="0"/>
              <a:t>century</a:t>
            </a:r>
            <a:r>
              <a:rPr lang="fr-FR" dirty="0" smtClean="0"/>
              <a:t>.</a:t>
            </a: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1"/>
          <a:stretch/>
        </p:blipFill>
        <p:spPr>
          <a:xfrm>
            <a:off x="3463274" y="1746009"/>
            <a:ext cx="2632725" cy="20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9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038" y="5888"/>
            <a:ext cx="8543925" cy="1325563"/>
          </a:xfrm>
        </p:spPr>
        <p:txBody>
          <a:bodyPr/>
          <a:lstStyle/>
          <a:p>
            <a:r>
              <a:rPr lang="fr-FR" dirty="0" err="1" smtClean="0">
                <a:solidFill>
                  <a:srgbClr val="0070C0"/>
                </a:solidFill>
              </a:rPr>
              <a:t>Context</a:t>
            </a:r>
            <a:r>
              <a:rPr lang="fr-FR" dirty="0" smtClean="0">
                <a:solidFill>
                  <a:srgbClr val="0070C0"/>
                </a:solidFill>
              </a:rPr>
              <a:t>: </a:t>
            </a:r>
            <a:r>
              <a:rPr lang="fr-FR" dirty="0" err="1" smtClean="0">
                <a:solidFill>
                  <a:srgbClr val="0070C0"/>
                </a:solidFill>
              </a:rPr>
              <a:t>small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charming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hotel</a:t>
            </a:r>
            <a:r>
              <a:rPr lang="fr-FR" dirty="0" smtClean="0">
                <a:solidFill>
                  <a:srgbClr val="0070C0"/>
                </a:solidFill>
              </a:rPr>
              <a:t> 3* in Provence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823" y="1466387"/>
            <a:ext cx="2356975" cy="4351338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4" y="1466387"/>
            <a:ext cx="3422757" cy="280841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46" y="1466387"/>
            <a:ext cx="2647178" cy="488709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14184" y="4409740"/>
            <a:ext cx="3422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XVI </a:t>
            </a:r>
            <a:r>
              <a:rPr lang="fr-FR" dirty="0"/>
              <a:t>th </a:t>
            </a:r>
            <a:r>
              <a:rPr lang="fr-FR" dirty="0" err="1" smtClean="0"/>
              <a:t>century</a:t>
            </a:r>
            <a:r>
              <a:rPr lang="fr-FR" dirty="0" smtClean="0"/>
              <a:t> building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22 </a:t>
            </a:r>
            <a:r>
              <a:rPr lang="fr-FR" dirty="0" err="1" smtClean="0"/>
              <a:t>bedrooms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smtClean="0"/>
              <a:t>Breakfast, no restaurant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Patio</a:t>
            </a:r>
            <a:r>
              <a:rPr lang="fr-FR" dirty="0"/>
              <a:t>, </a:t>
            </a:r>
            <a:r>
              <a:rPr lang="fr-FR" dirty="0" err="1"/>
              <a:t>terrace</a:t>
            </a:r>
            <a:r>
              <a:rPr lang="fr-FR" dirty="0"/>
              <a:t>, </a:t>
            </a:r>
            <a:r>
              <a:rPr lang="fr-FR" dirty="0" err="1" smtClean="0"/>
              <a:t>garden</a:t>
            </a: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err="1" smtClean="0"/>
              <a:t>Historic</a:t>
            </a:r>
            <a:r>
              <a:rPr lang="fr-FR" dirty="0" smtClean="0"/>
              <a:t> city  in Provence (France)</a:t>
            </a:r>
          </a:p>
        </p:txBody>
      </p:sp>
    </p:spTree>
    <p:extLst>
      <p:ext uri="{BB962C8B-B14F-4D97-AF65-F5344CB8AC3E}">
        <p14:creationId xmlns:p14="http://schemas.microsoft.com/office/powerpoint/2010/main" val="136312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HOTEL CONCEPT : More than a hotel, a true stop-off during your travel in Provence.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Your travel in Provence starts in </a:t>
            </a:r>
            <a:r>
              <a:rPr lang="en-US" b="1" dirty="0" err="1" smtClean="0"/>
              <a:t>L’Atelier</a:t>
            </a:r>
            <a:r>
              <a:rPr lang="en-US" b="1" dirty="0" smtClean="0"/>
              <a:t>. Have a break in this authentic guest house from the </a:t>
            </a:r>
            <a:r>
              <a:rPr lang="en-US" b="1" dirty="0" err="1" smtClean="0"/>
              <a:t>XVIth</a:t>
            </a:r>
            <a:r>
              <a:rPr lang="en-US" b="1" dirty="0" smtClean="0"/>
              <a:t> century. </a:t>
            </a:r>
            <a:r>
              <a:rPr lang="en-US" dirty="0" smtClean="0"/>
              <a:t>Discover Provence like nowhere else and explore the hotel and all its nooks and crannies :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our lounge </a:t>
            </a:r>
            <a:r>
              <a:rPr lang="en-US" dirty="0" err="1" smtClean="0"/>
              <a:t>L’Atelier</a:t>
            </a:r>
            <a:r>
              <a:rPr lang="en-US" dirty="0" smtClean="0"/>
              <a:t> du Voyage, dedicated to make you discover Provence</a:t>
            </a:r>
          </a:p>
          <a:p>
            <a:pPr lvl="1"/>
            <a:r>
              <a:rPr lang="en-US" dirty="0" smtClean="0"/>
              <a:t>our 22 bedrooms all </a:t>
            </a:r>
            <a:r>
              <a:rPr lang="en-US" dirty="0"/>
              <a:t>different, </a:t>
            </a:r>
            <a:r>
              <a:rPr lang="en-US" dirty="0" smtClean="0"/>
              <a:t>charming</a:t>
            </a:r>
            <a:r>
              <a:rPr lang="en-US" dirty="0"/>
              <a:t>, calm and </a:t>
            </a:r>
            <a:r>
              <a:rPr lang="en-US" dirty="0" smtClean="0"/>
              <a:t>elegant, </a:t>
            </a:r>
          </a:p>
          <a:p>
            <a:pPr lvl="1"/>
            <a:r>
              <a:rPr lang="en-US" dirty="0" smtClean="0"/>
              <a:t>our sunny patio to have a tasteful breakfast</a:t>
            </a:r>
          </a:p>
          <a:p>
            <a:pPr lvl="1"/>
            <a:r>
              <a:rPr lang="en-US" dirty="0" smtClean="0"/>
              <a:t>our garden smelling herbs (</a:t>
            </a:r>
            <a:r>
              <a:rPr lang="en-US" dirty="0" err="1" smtClean="0"/>
              <a:t>thym</a:t>
            </a:r>
            <a:r>
              <a:rPr lang="en-US" dirty="0" smtClean="0"/>
              <a:t>…) and flowers from Provence to relax, 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ur comfortable furniture close to a stone made fireplace to share a friendly break.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err="1" smtClean="0"/>
              <a:t>L’Atelier</a:t>
            </a:r>
            <a:r>
              <a:rPr lang="en-US" b="1" dirty="0"/>
              <a:t> </a:t>
            </a:r>
            <a:r>
              <a:rPr lang="en-US" b="1" dirty="0" smtClean="0"/>
              <a:t>welcomes you to make you live Provence like a local.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Our Values : Authenticity, Welcoming, Sharing, Generosity and Passion to make you discover Provence.</a:t>
            </a:r>
            <a:endParaRPr lang="en-US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0070C0"/>
                </a:solidFill>
              </a:rPr>
              <a:t>Context</a:t>
            </a:r>
            <a:r>
              <a:rPr lang="fr-FR" dirty="0" smtClean="0">
                <a:solidFill>
                  <a:srgbClr val="0070C0"/>
                </a:solidFill>
              </a:rPr>
              <a:t>: a new </a:t>
            </a:r>
            <a:r>
              <a:rPr lang="fr-FR" dirty="0" err="1" smtClean="0">
                <a:solidFill>
                  <a:srgbClr val="0070C0"/>
                </a:solidFill>
              </a:rPr>
              <a:t>hotel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owner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and a new concept for the </a:t>
            </a:r>
            <a:r>
              <a:rPr lang="fr-FR" dirty="0" err="1" smtClean="0">
                <a:solidFill>
                  <a:srgbClr val="0070C0"/>
                </a:solidFill>
              </a:rPr>
              <a:t>Hotel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80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8543925" cy="761999"/>
          </a:xfrm>
        </p:spPr>
        <p:txBody>
          <a:bodyPr/>
          <a:lstStyle/>
          <a:p>
            <a:r>
              <a:rPr lang="fr-FR" b="1" dirty="0" err="1" smtClean="0">
                <a:solidFill>
                  <a:srgbClr val="990099"/>
                </a:solidFill>
              </a:rPr>
              <a:t>What</a:t>
            </a:r>
            <a:r>
              <a:rPr lang="fr-FR" b="1" dirty="0" smtClean="0">
                <a:solidFill>
                  <a:srgbClr val="990099"/>
                </a:solidFill>
              </a:rPr>
              <a:t> </a:t>
            </a:r>
            <a:r>
              <a:rPr lang="fr-FR" b="1" dirty="0" err="1" smtClean="0">
                <a:solidFill>
                  <a:srgbClr val="990099"/>
                </a:solidFill>
              </a:rPr>
              <a:t>is</a:t>
            </a:r>
            <a:r>
              <a:rPr lang="fr-FR" b="1" dirty="0" smtClean="0">
                <a:solidFill>
                  <a:srgbClr val="990099"/>
                </a:solidFill>
              </a:rPr>
              <a:t> Provence ?</a:t>
            </a:r>
            <a:endParaRPr lang="fr-FR" b="1" dirty="0">
              <a:solidFill>
                <a:srgbClr val="990099"/>
              </a:solidFill>
            </a:endParaRPr>
          </a:p>
        </p:txBody>
      </p:sp>
      <p:sp>
        <p:nvSpPr>
          <p:cNvPr id="4" name="AutoShape 2" descr="data:image/jpeg;base64,/9j/4AAQSkZJRgABAQAAAQABAAD/2wCEAAkGBxQSEhUUExQVFhUWFR0YGBcYGBgdFxgaGBwYHRgXGBwcHCggHB4lHBwdIjEiJSksLi4wHB8zODMsNygtLisBCgoKDg0OGxAQGzQlICQsLC8sNCwsLCwsLCwsLCwsLCwsLCwsLCwsLCwsLCwsLCwsLCwsLCwsLCwsLCwsLCwsLP/AABEIALoBDwMBIgACEQEDEQH/xAAcAAACAwEBAQEAAAAAAAAAAAADBAECBQYABwj/xABAEAABAgQEAwYDBgUDAwUAAAABAhEAAyExBBJBUQUiYRMycYGRoQax8BQjQlLB0RVicuHxBzOSFnOCQ1Oys+L/xAAaAQADAQEBAQAAAAAAAAAAAAAAAQIDBAYF/8QAMhEAAgICAQMBBQUJAQAAAAAAAAECERIhAzFBUQQTFCJx8GGBkaGxMkJSYoLB0eHxBf/aAAwDAQACEQMRAD8A+qKw8DVJMahlRKZKTeFkamP2ceyRqrwQ0MBVgj0h5BZnlERlMOKkEXBgZRDsYvl6RIEGAiQkQWMp2YMVVJhhLRYpETYCCpEU7MiNDs4qZUPIQrLUYdlAGAENBEKgYDAlCJ7MQHtYqZsTQBuySIkmFhNiTOEOmAUpEQ0DE2JK4dAWKo8ZogC5kCVNh4hYwqbA1KhcriRMisRFyYkGIBeJeACwjxEeBjxMICrRDRbNEZxABDR4wOZiIEZ0OgCqEAVFsxiCkwwOneIeEUTVEOA46RPaq1BjCgoceLBUZxmxIxEOgo0SYEuUDC6cXFhjIVMKKrwpgZkmD/ahE/ahDtjFuziuSGjNBisFgABMQowUiI7OAAB84pl6wtjeNYeScq5gfYAqbxa0KSvirCrpnKatzJI86P7xooy7IVo0iYs4jMnfEOGBbtQfAKI+ULJ+KMN+ZQ/8T+kVhJ9gs3CmKGWYBh8bLWHSsEdC8NomJiHaAH2ZiyZZgnapFzFJXEBtBbHRVUowJUuGF49O0U+1JgTYUBEo7QZGHMe+2NYDzhebxNfh4Uh22FGijCNeATsMR1jP+2KNz7xJnk6wqYBiDHmMABizjcxQUEbrF0ygdYEmYkaOev7RPbMLe1IWwCqlIBYmCIlINEkPCAUSaBzDaJE06FPoIT+YDH2RINV1g5w40BP11heVglJGYs2oGsLI4yoFgkAbNE030Gcjg/iGZKohVLsaj0jewfxwgj75BBb8J5T4g1Hk8fKzj17+0UXPUrWO2XHxy6oytn1s/FuHI5kjyU586QVfxThAgHM5/KAX+UfHO0O8ETMUd4j2MB2z6wfi/C6Z/wDj/eEcV8bSh3ZSif5iE/J4+aKmHX3iM8GHGv8AoWzr8V8YTlHlUhA2AB9y8AmfFk8n/dbwSlvlHLrcVIPWlohMx/q8L23FaiqEdYv4qxCg3at1SEg+rQhNxkxRdS1k7lRJ+cYgmBiWoN3jyMS3TzP66QP1PFD/AEJmzLxkxPdWseCiP1hmVxzEJBAnTGO6ifR7eUYQxkScY2jxq+XjxyfQKY4TFXhf7YPOFkY45iMwL90MR60iOT1nHD7fkTRpPEPCWI4ilLVFesMYecFJBp6xpDnhN1FhQ1IxCkF0EpO4Lf5jaw/xWtDdolKxb8p9qe0c/mjO4nNBYEMLv6xPNOEVvqUrPof/AFbLYfdqfZw3r/aK4j4qQRySmPU/OOKw2IBSlyC8XXPAd9ImPsWrseTOhR8TkFlZa/XhDOG+I1BwQDsbesfPMVMSkuCzvUkaXhnDcW5GBqKA6f3jKPNB3kgtn0AfEihdKT4Exb/qdJug+REcGjiRDkkEdINJ4klQdwIqHJwTG3I7NHxIl6oU3Qh4YTxyUdSPER84xHGFBRA2p+/nBZ2LKgxJG7KrvVhbSM+T1HDHsxKTPpn8TlgOVpbfSJ/jMhICjMDO1ATXagj5ScUlVLj29IocSElnA/vHN7zfRF2d/wDEHxgJYAk5VBSXJupHlal9dY0PhT4xkTZY+0KSFgd5QypVXSl4+L43FgLKSWALlq/veIGJSzigBuNNbROc3sjPZ+iv+qsIkgCfJTfwpetoDJ+NcHMWpPaqGX8RSoIPgWrHwD+KU74BuUkO+2sew/GcwckilQ9AdQx+cJyn4D2h+gcR8XYNKXM4kM9M2m8LYX4uwiwcqkmuv6csfBzxaoylnOzv+0XOPWbHyBoepgUp90HtDQTi0s/+IkYtMY3DZ3MAjNmIJAAzM1fONvBKypMyaHY0SQU+Jdg8dL9TjC2OLtAsXMXTInxP6QKdxQhxtqH066RfiU4LRmQUoUQ1FAg731jmTX8x0awBO8c8OWXIm2yJM1/4iHNHUoONh03r7xZPEBlzB1CgsQHOmbaJ4Kh0jMS6XKQGDZgznU+BsWjJxyFINCSE6qZgSaAB+kSqcnETtKzSPEavmLFq3Szbg7tBsHjBUcwJ5iHs/wCXd9vSMCZPDHMVZundboDr7RfA8QUkMGA3asN8WtE7N3FLKC67NSt2Pi4PlHlT8xBqQaBTsPcXjMxk/MipIcuR4vb+8Cw2JAoMzHV2+cThasdnQYaaASFGrROK4imWCmxehABdt3sP2jNwZc1JcWF3fq9oz8dNAJB5tgXobltNflFftJQfYd6NefjKgqNAmos726mEziyouCBWgL5iegasIonEgvckgAF2tf0gsuWpaxLS7FQcs4HV7hukNQSJNhEzlcioqxKdNfF4Y4djHJ0O377RlY/h5l1FhqCK7XYx7DYSYlHaMSbiumr9YcZRXxJmmzdm4ki7/XSFl4gry5mDWGoEBw33ycwIAFHJN4zpslRWUAKKuiqU1d7eMZyeUnb2Gzdw85gQnQ66Br9Yrip9HTff5nrGPLT2asq3B69BXxp1i8zEBCKEmulDXTeFW1QmwkzFBJKQ1TU6HoOsJfbQ5cBwalP1WCTsEEJCinMoVUH5g9vEDpq8K/ZUmiTU16CtQXqf8RpHEXRjMrEuDWgPV66PDKcUU0al6384V7QS09Xfw9oRRiSp0m1yXq3Q+kLGxtm7L4kNnLC1m0YxWbj0oZgaivl6RipxBLjMpg4oQxGjgxUzO7SgNd/H9YFxq9iyZsfa3S/dqSA9ejwH7USmqmAqSDzU6mEU4wFyyb3qD5nSmml4UnqJbMGrf501hrj2PI2VSkrCXWXqQKZj/VATLADMTvZgr5EwoJYSWFKVKXoOtflBjiQDytvWz6t6QKPgkriT/KC1CBZvDxG8AGZZDAJIv4bteBTMVlJoynqdx4eEVMzNUli39tP1jVJiNIFKRQK6Kpr1a8emzbBS3J0CmYN5axlTyTdT1rpG7KxKaBLH8qiLMLM1T1jOfw7A7PDcTQlWZOFlAhim7JIfmGzv7CGMfxgzUsqUnyf22jKQoKISGJ9hGnKwyGavWrR3e48T6nalZmYHDyEgiZITNrdSlCmxFodC8ILYKV5KUPLqIOvh790+R/eFlYFbslKT1eg9ol+iiun9wxZKThR3cIkKIYntF1O5FovNGCUebBII/rUPG1y9Xgsrhzd4Enpb2rBJnDUaZ0n1ifcl1X6sWDE14fAKYHBBg5btV1drnyisjBcPQQRgqggh5q1W8YJM4eoHvpPi4PyMe+wL/k9T+0ZPgrWLJp+D0zCYBSSDhGfXtFv6vFpXDuGgN9lWGL/7qy/i5iiuHr0KT5/2j32CZrl/5Q/dq7MdPx+QVeDwJLqkTBRqTFAN6wJfCeHKNZU7ymKt6x5OBmGwHkoQAy5oLGWseTj2gXpe9NfeFPwHlcC4Ym0qa39av3hmTw7h6WCUzUhmPMS/i/1QQiUlN0qHkYpKmJUQMwS/5nA+UQ/T31y+vuD+n8jakYDAl+0BUyiU5lFm0o3zgPFsFhyEiS7hQ/GGbXaEsXLEu8yWdmJP6QqcWjcRHusZLV19fYD+RpngGCQhpKSlRFeckE71OkMS+C4O5zZiACRMagPRox0TaPpvpHpmKS4YiE/SO72wv+U253w5w9bOCW3mm2useT8K8PBogmovNP7xi9sD4wPtwL+8SuB1pv8AAWS/hOoT8OYO4Su79976PCuK+DMEtqTBVyyrnf2EYonAihrAFcSy3Wr1MZvhcN5V9w8o90bq/gXAkv8AfNqM48rh/wB4vK+BuHg92azazD7NaMPD8XJtMV/yP7xY8ZUP/UX/AMjCxm1qQZQ8HRTPhfBBGVMlJIFFKJzE7kxzuK/0+RMXyzeyQBYOtzrqCB5xKeNqJpMU/iY9N45MF1mElNbUhOUGugFX+midcWW/7X/7i4/04la4hV6cjN6KvFUfESiWzqi8/j6ks6yx1gy5X+9+RPweCUf6eyR3p61f+Ab5/rBB/p/hwQROWWNim42d/eCSviIgOSLXNYXV8SK0NPAQVzdch/B4CYj4Cwtwqa7WzD2i0v4BwgJZU3o5DCIwfxGSWJB8QI6iSSpIITeMp8nLHuUsX0Ryp+AcKErIXNUoOUjlrSgtvBpHwRhte2NKgrAD+VaR05lk6NAFIUIj2/J3ZWMfBjzUpURmDEjzausLGUUg5Dmqda1e3lDCcQqoCCQ9L+u2kemYq2YFj0Ounj9ePqzQTkYkuyr3I/SCfbK0okX0Hh1imLloWHBY7hvfVv2jGmTVSSkKDD81cr1o+9IiUsepLddTo5WI8Ujqa+p+qR77YAwDk08PKMCfxKgc006++8M8NU6cxYPYkWD/ADvWHmrpDyN6UXqWNh8qR5UtK7K1flqPAxnysRrZP4RV66j3rDXaEhjygaA/M2hjCzcMpqF93o8Jdiol1B/y7N1L9IZTiHfKl9a0289oOJzddSaU/b1gAVm4pSA5FfDlDR4YyjrUa1aob3g3a5qAUO7P6F4FOwCFOWL0JqPTpCA99ry3NRoCw8HNf8xHbBbFSUkDcB6VDE2gE3hiipwSUkOdSDqPPoNIWxRVYpNhYOqr3v8AQgsVjSsJJmFggUuUlm+usLpwUhKnAUoPqoN00+cUVOKEizq0ND7esUwsxUxRJIofPSw8ulIiTXjYm0MzOHomt3w4tmHybrAJ3AFXSsNsb/t5QwrHpSGTRqliItJxCs2Vtqiuz9fWG6fUeu5nzMLMDBKCke5hNWHmsPu1AWc0bSu0dOJ7U96EE00vFDjST7Ow9v3MEt9waOcVKKDVyoULWBe3Wx9DFThgsZlpSBuSz+lY6pU8C5JPjYbmAzhJUeaWk25iPGtPCG4p9QcUznlrkDuSUjY5lnewKoiXMl/ilBTn8ygT4Mqkas3h0ghw6XNxUU8IvgeDSgp1KzivLZ/MK/e8YS4YVSiS4/YF4VhuHTKFBQofmWtvAF/aNWZwHBTHJl1H86/etP8AEAxOFlJAaQg0yjVhYF7k63Osc9j5szLULSh2AqQfobxyT/8APyeUXS/EMEbq+FcNQ3KH/qUfXmhqRguHkNllsD+Ko9yescLPWdQoa8ySH6wOaobtCfo+O6yZPwn0j+F4RsplSik6ZRl31i8rgeDUnllSCkfyJPyj5ohaxqoUDedvX3g+B4rNlEKCjZiNNaRlL0DS1P6/ENH0eTwLCCqZMkNtLEPJQkWKWG1P0jisJxRay4IGrF3IIflDfrD03EzV2CwQRpf94+dJSTqQs67HVqV1HtFVy61bzaONxeJmywCrKprkuB+zxr4bFTAhJIzK2qG6XiGV7TyZzglnJpswqzM1fSPImk0SkgDdnY9c1P2MLJxrqyJVYkEa201O0WM4m5QGBNL6UI21BFa6x69dTQYMw6h2o9yL1p0/fWBTMGhQIWnvOCDR7vSjfOJMw8oS4z83q1Q17ivWJkpdIzORWliDSlSK+G0OrCjl+OcEWlLysykiw2bqYFhsbMEsJmApIo5qGoQdtvSO0JIDMG1DUBqTV6v1s8LYjDIWGIDmoICrb/3pURzPgadwMnxtO4mVKU5LvlCfP1ePYjF7Ch2pd389YXxOEVJQ7hSH5TUEA6ev1aM7BTTMXUOlwVagV6nW3mYT5K0+os60dEJoQMpIGapYGtG32a3WD4VGYZjV3KaGo8DrGXLxCVEhicxYHdrtWnpVovip5CX20ALHK/L+nlrGiZpZo/b2LBmagY1Aua/VoLJxGcEgsMz3LsHGrfRjFwbKBBNGqanrQjQvSsahnMAnlHLR1KJI+ZP09YqMm9jTs0ETnI/CbMXcuH12a0C/iDPmLm4sctA4Gh+mjMm4upZ8oLuKC9EuDy2J1j3D0qXYZEA5syi4PhYnuu1rRVodjqlSZrKL3YMaHYFjBTJSAwQkindDU2NevjUxVJSkAISWzOVEg1U+tg/SLDEtQAWYENYu5rUl2DM/hCS8hQrjcJyqyZs7HKC7P0Lbt69YXwUpaEErDZqMK5akAEubvGqjEKcs/TUlqGmlxW8XdSnyn0CerpBeBxCjDxk8p5TS1gTqGcnVtYNg1cudiCTq4vR9yaXjRHDgslKkXYqclirSxozbb3eA4/hilJBRlcXSFDehc+raxGDuxU7szVYxyCGIfqxfqbW94AiY6wAzkb/rb28LwyvhM8DMSg6tm/qcgtux2geD4PNlMpYDMEpGazC56OS42iWpNonbZo4WXQEsx9XdwCfrSDHGiuXa9fau8Z0xY5qsDU1/+Lb/AL+MJYjFOysxIqb1CQCCemnjSkE5YobdGrMmsob2fma4e/VoYwhWpySANi79APTWMzAZXzPT8NW1cBWh93hjE40qoKJJDuSksAC/pBBN7YR8mhMQg95GYAOAUuS3yv8AOFJcyUMykoCTmDqD3LHR7nSlSKCEDjwplFmHdZqhRDAn6pAJ/FUs4UAK5gXANE0B8mr0i3KKBtG2jE0Iardwak7UY3HhAkdlYISMzZgjKxNXo2x84xROVMKQkL5xR1DMBmdRBNAR1rGzh5CZfeZfNmdgLMxFRtApW6BOycLh0JUoywxZuUgAEfM606wX7POJcLKhYXDbuIquZU5AAQfJwK1o9K284Xm4t7FgEgd1hmv3tyHvuekZc3peLldyW/sE4Jjyc6RUBRcUWaC5dtT1r+y+LXOLkZS1LlL2rUUHjFUYhRy92ozZQQVG2pvY0ihmg1JtQjr4N8oS9HwV+yhqK8BUy5csnY8z5g1aOEk12qGoY9MxEu5AAI/KMulOU2o2sQMEVHMpsjVTvuQAOYXZibQRCUoJcAqCjzKQPECvrptHSkMKglSQQkl3fK9BoWJqGFuoj0vQBSaWq6kg2qLbMKDrC2MWkKYElfeZjt8gxLNAUTWUTQg2GW5o4pY9IbfcZoTlurugW5nLKfci1/fWIRMDqJflFWsdi309IWlT05hyKKijKblOj6XFLQf7YWysUspgSGB6m4GpYxLAlWJd/wCVgxDX1LH68I5/ifBVIUZkoAPXVq1Db2JeN5c5ClKzgFDZQ7kbuCP09ILInSyO/elVXeuW1BSpto8TyQU0TKKkjhUYkpWO0YHzYhmUPMW6tF8RPSwUO64BBLCpLjy8Nax1GP4bInAl0OQWKmLEi9NqNXQxy2M4FMlJI/3EpSVFQskC7mxZgY5JQnxryYyUoo1+HkBLlRYkWNGTTwYjmbrHk4jmCQipLBj02O3hGLw7GDKQmhDVBJ5gRXYaeG2sNcP5yFFgUKBVqWc0YdQKRceW6SGp2bfDpWRJXMSAe6eajdCLUuIZm4hLAFqkilE1YHwqTUD5wliJ4CXKiyHGymZrMfUQlNxyQQAqpQkgL1fUudhc2pSN00lRpaRoTsaWUC4SEWA5QKUFqPR2i2GV2hVz0NSq2rpGV6UfZ2ekZcubLJBKnDgKYHVIpnJuaB/aNtK0JIICQW1YqLsxJIOnygTbdDTsazdmkJlhT6Pfx0Ya71gk7FhI2IHMWFK0IFyX1eMqfiCkrSlOZSQKuSWFLU0rTcwOdimzTCo99KQxLltLMx6Q3NRQ7odPEDRfMQ9TUM9m1b03g32k0KgUqdkgKFnNm8Bf2jCM1UsMEE5lmt+UuSWYEaU1aKqxGXs1UyqLOBVX9QNDdyB1qKxD56JzNuZPUoMhTKqbeVWBBEezq5WSFO5yh3bqKN1NhC3B8EgpJVlYuQSA7A0L3IIagAjQCcoAFA+laOTVgKE0rSkXGVpMpOxXGcLM0PzJUElszBF6A9AdIwOI4dUpISkFiXzVYauugLEpUdgAOkdOjFCXyqVetCHAAppQ03NosrFAJU5NgX1sKE/XyEEophKNnPSjlltzFObUXNiBvWoG0D7V6lnLB7oAJZruBRgaFzGxNwkuZRgAVAnKQCFPVT5WSSwt7QvO4PLmMZboqXISSCHSTq2ZzcH8sKtE06MftFMFLYuoOKZHS4zEtQ2/u8K4jElISeVOYkZQSaOAsKqzuOr0jqJ3A/vQqSSleRgA9VZeVzR2DmlavpXNHwolJZ1KAypSQec/+5mAFGuK/KMZQn2M3GQ7gUlAyJHMBUqU9WuwuKPYWiq5qFnYAku6tqgnxozQ8nAEECWCpLhKj+JmLrzeJq2pj38OKQ5INXRShKRRRDApA6O7HwjoVpUarpRlTcWT94XIqzJuBSjaMC0Q7qCQrmfMQVF0CvNbbSt9GjXAbIlwSsuo0DkCgA/L0HmKwpisASo5EpCilT/hUQod4MCCNw7ekN7AzZaDMUogjKQklWhY2pUWNRQvDWHnkK5SNyAkvqGob0FXj0rhMwp+8ZClsSUl2a7kCr7EU0hnEnswUplhtkjq5bL3anarxnuxUR9qmHmQVqKlMSAHHnp1MFnYgpCcxKSVhQU7qLWTTUgENHk4fMghWZBPdCQEs5oS4s4e0N4PAFDFblKCohSqhLuztVxanSNLtlGZMmG6krUQsOGd02JC2fc66w1gSqalkpCshbmZg25o5630h1FRd2so2frmucpDavC0pMpDqAF6DMSVHrVnDuWifiTsW7JTLyoWnMRmJUSASA4IZqhnfW3pAVLlkhNcstSSDe1wDsxqYfE9qhWbl/GWJVRnFyDo0VVPVTN92O8SK3IJAclJeopWsNrQ2VEpKqEEJPMQCamzijE9BvEKwqCoHNyqNiTy5QA4o5Nx52ikxJGbtSU3KdaPQsDSht4xRISlTFSknKS3ISnc7GtKCErEWlYQDKlhyuzF1GlEqG+tuvgz9imGlkl05TQNcP8AK2nlCcqYSkq5czpBIUxOVnLOwpatYPh0TA/4E0AJIGa23TeKYxWd8Ly3UQkEkNQKGU3KgE6UbrWkZUr4fmS1Bly3UFBiSCMpDVZurk0jojjCErSlWYoA7wSWy7HWodhubxC5hXlCnqHDM1btmS70qHbakZS4YumQ4JnErzd9KXSTlzfhzCimP17QLEzc5A7U/nD9KMxuqgPW0dpipKFGWMqDcJGUZQ+XRjW7E1v5Zs74blBJMtIVMDMDMLuzDmAZLX8RtSM3xS7bIcGe4dLACM/MoIdzYuoKHKzAg21d3ghWSc77AFwwzMzbVFoQkTOzrmCw2V7lBcuAQai1WekDViQU5SXIJtmAAClM51HMC/QPGil2LUgmHSpRUc2Yk2dIJSkkFjo9HOuloEopACEOVKIysbEiyiaMBq+sAw+IQpQSlnQpaSElgQXZQc3JA84d4bgFKGZTJQ5ZAIBCaZWLH8VW2ALxLSaRL2VTh1qzhKf9tnQRzJJS2Y1Z2+Yjaky0oZAewCXYnQaA9CfMxK1tmVnrqEswozudv3hWanKqi0kkO4FQKZgCdXb+0NQxKUaGcVjFgEJSlrsUpq2tbUZqftCc+aQ71LBjcHM5HhpE4qZzAlNrsSapykJeFEzmBKgC4JAUA5IH1TrBySx6McmO51gAIZ2UElKSc38o1esXwcszZjKTlCQAQGSCwLZnF3PvE4aWGdRIWd8wYMzEEgsTWnSHTNKRmKKA1DV3BPiANaUhxi21saTZYSZZSABYUId6B7b2eL9um9UlwAokAOCHYU8H8YVl40sAgXSOYAVdzlJqx8Dr0iFF6qSmYp2DaGh5QSHPWNUUNjElJWFLFnYuWelGroRHjjFsyQobEpAqx3+mMKY5JQVqCjUVSGKUs7EkAtZ3BuWhDCY0KSCs/hYg5uUkpD/3NKwZLuJs1J83mAZJUQA9X6sksKXLkRebPyqZkhTFyVFOl7kP56wtMx2ZJUySkUDAudMjgFtwx0iVTkpSASCCDcVprdy5u8NjZZOPSEp5agsAmoYA1LHQa9YAeIkFIyKAU5cCxJFR9CEpMvMjIlIzKLlKgQAH5TWoHQCNCetABNCQQCoEBrhwx+qRlm+r6EX3DSZqWZzqWIAD10ett4opGYCjgCgBYdWjNmYFSgo5yXZT61BoAA7WrSPcKKiQ7EAEghvDmHmaRHtLdMMjTklLurtM12Bc/wCN9WiPtC1JWlICRlcEM5WT1J1FtoSOGLp5soIYnoKkuKtbx+RhjZYmJck5qFRVQljX1ADPsI1ixpgp81RlglRzAjlILMVANob9NIvIxnZuCwWVukkVRdyAzV0beMzHTlrUpwVolqJLFiA4Id2YNZqlqRadNWqbKZClKfN3iSw6Glh4xGfxaJy2auMljMU5XVlcB6lySSHbwr+8AkpUyEkiY3eyjlDb5hejMISyrmzSp6AgEvVy4YvVvB7GNLELShP3MprOoFRdi2ZxYNXzjSyrE1YVa5qyolCUWJBJdTkBgG/SsTMmqEoTnKSnlUKVzN3XYs7eR0tB5OJlkEqRUjMVZlMo7386A7xmonFRJACpdAApndOUqCaMWbpaM26JehwGXJC0VSlRBy59CCKkVd36wypOQsFqWVZgAyRtvQWL+0B7adMLdkFBRsclLsSFH36+tZq+zUxSk5+VLjmpfxdRVUQsq32BMFh52RBUsgqz5Qhtsz1DA2NodVOUnL3SFEkJHMABR2v+J4w5+dcxEsqTzqJS10APdq0FIZmY5UvITzXQnKGJAKcxs9wOlYS5KTsFI1JuJC53Zki9cgIUHNAaerbQSSiaVKcAFSghIKXLC6jdrP4RlyseQJswBSnIzEixKQACdxa/lEysQsKSM1VBykZno7hQHSrRpGVDTJ4rgyZZSksUFS8ochRzOe7QFzsz+LxzU+YkUKVEhOUFdFAixyhrjd47NeKQhT1sDqTm0eoa9vGMD4kwi1tMZSwkcyrihsaPS1ekYc8NZIz5I6tGLKnqCSHFUtoFd4lJc3LvTrHRcLnqEkGb2gy1qHLAqAcNUlgGjj56sx3ozeP17R0WExypgyJSO0SA6VFiMnVWtD5tGfHPyZwls1cbiSE5gGY2L0AsC/rrCxxhoALghxc2L1r/AIgU3FFwtPfPdAAIy6EfO0RxJGZwkAGhWoixoCu7gF9o2nN9jVy8BZmMmlQOUkKyg7c1ACBvBMNhEzJmVQKVFKikBQuDzEuCxFadRGInFKAWmWXykGpvkIu7UrSN3h2KA5AvMCSQTqH5+VywDM7kneIi1OlImLy6mhiASCFZiRql8rsXDs5YPFZ6icvK2dTd4kVFSWrSALxLEqdRBBpleovmuwY+0SqYU5VAKYjmChlYEggB2I0vHRlTNbCzUKW4QUAICSakIFS7dSIXVOQhUxBUqh1o4UwzDahEJTuJKBy0KVFwB3WduZ+usN4bMmYZy0pAsSSH5dAHLMReM28uj3+grvoDnY1/uilQC5Njnd7k3tc1pDmHxaSgAAJPYpNEsRmDBxYlwKkwgiYjt84JCiCxVVNX1etBCU7EFLhKnUtQBcflPKGqSf8AMKLcVctolNrbNDDrWhICO6CwKgQaHlJ0S5Pt0gvaUUlZZSgSSC+WrggsfOtYUw4ImzVGYClDL1qM2ZwGLUpSBYad2qlIZtsxLMNz1oP0gU6dMMhiTxOYEpIWA6ixLZi1KnZ3a/lFE4uaykZhylybAgGrW1+RgSsCJiZYdJUcqZYD1A7zlrMDRusEn4lHahFKDIEl2Ght5+EY3OtvX+SLl3HsOiYVFy+VAVRVQ5JautKgQbheHBlkHlW/MalJFxlJ0dVxDEiSnlUBQJILZiFkAa6VB2+cNYOahJCgtqZQCSrLawbYNWNlxW7ezVRvZnSsWUqGbKQoqPKXejJCtRUUBu/lGZi8MFCkwoILpB2UalLVFItKxSUzVobMFi5qSA7lJNU0JqLFrwnj8VkDI70tXLUMAog0s/jGk5LuKUkaWPmp7FKknNQghnoHYVfUOTVrRWTLSQ8tVQllKURl8aChp7xbDlMxSUIMtkoeYFEAF+8DlvmVvdzWHeGYcIw6klxmzZpZHcSVFwH11B28IhW52CtuxSZiSoSgcqitIBCBzPdNqnWj7xorw5lrBQoJCUpzJDpY94M5OYsanTyiJc5J7KUUgdmwlgBi6UlLkv41hpGDSrmOYoQOahZIAtmF9I6K8mlCWPwSZyhnVMCgFAKcpyhnY+bFuse4ZwZUsJJQpjLOZJKQliHZrvavUxsDFIWMvKGqCqjOdU7sRW/lC06aJaXVNUFZWQrMHAYOSlnqA7RmoJbYsV1YoeFtNSULZA7wuTRgCaU6nrDqlS2ClZFFAIQHJAfTQN+sMSFyu4iYK1qAoKs/hTyga8I7hkLF3FFEgsA1aZfWKUEkPGhfDIlz1BRCUZDmbLRS1JbNQW010imGwqUmahWQvyADM6Ev3g4oX0GwrFZiEBMxMtZH4uZmYDRq9LQLBSivJOVmbsyFB05rUYMTQAjyhacugtWVOBMszJS1ZUFThKPxAZeYmgBcCjbxdPC1JWqaZgdSUoSzlYcsS9GB/UwT7J2ZJWVlkskpLlOdTkq0SWahIvAsH2iCgAKSQkPmBNCa06uwGrtDUFaTBJAJ+DdYSAsqNBnqom2gDsGLGAiSsFYKVJY5Vp7vLaoIq9DS8aCuKpSlwkliE5nZRKqP0arDpDJ6gLU3Kopdy3cKn8OU3akThp0Kjj+IcEFCUFL1BZn8IzjhlIJ5iQWcWfLYvvHczkheUTCoOaNVIOqBShp5Rm4zApKuUMD3a09fGOafE4dDKUWjlhNyEK1G6QBrS5aLJx2VQIarsVH8J2PQijvaG8fhWBBTUev94xJqdx4xz24sybaCrxKsuUnOFJKg4qCrva9K+AhjhUyZ2kuyU8zuDlITUin1vGek1vow8DT0aGOF4hfNLCgEqBcKNDSw6mlNYqL2KL2dBOmKQtrkhxRwS9ADv+0HxgCxVea6ilLkDKQ5p0Gt3gGOmBIUpYyqQpKkpJ0YPQi+0SrDqY9oPvVGhzDIXNA9fw+kdd3o6bBY1SSBNWlKGKpdOUs1FM1NG84ZxpUVJlyyp1Oo8vdF3Z3VRrtC0iWFBaVS+bKwessKlgBy96EXMT26FEhDIUE5nYlS25cr7NT9DEJEi8pKpswKJYApU1sxPKVAtbld9WiTmzTCSxC0qGYGtCyk1DOAfWFpSlZEDLzFXK7UYkEVqRzW84anYiskLLLDBTd65qQe6xbahMR2IKJSTMWZZBeWOYkuCosFJ9HPnCiVzBnFCQhSqkEMbkPvT0hvD/7i1GYMwBTKYgJISFGqX8D6wvIxyVtLCQXBQBuSxB375JYRlPe0SxzBEZkKWlkhglZdytgqoBq4Lf4jYXwyXOnCZlBKqKS7Bw3MG1BABH83SAYJMxEvspoBVLVyJIegq6S7Pq+kP42YsIlmUAXdSggcz7ltD4aR18fEsPiNYwVbHE4lSEAKZASSAhAoGZgB4aDeFuHGUsrWq+awDZS1Sx8el9YCrHTAnMEg5gVO4zgE+xaCdoJbhSkqCuY5gwAAAAB1qY3e0kavYtwiWl1jnJCXJBGV7upxZqMOsZvGsCFLKpaQFJSeUAkEMp/As5rsIngyyFz2JDKFvGZHTLLKpRwHbWpvHNSlFL5maSkkgWA4WESZbEKW2VSgl1D+VIewJu3WGlMhRKTmKEHmVZRIy1FHNxFMIsuouXGr7u8BwKmmygKAqW/WhvHVGKiqNlFJDGBnSwnKEVNRoE09rfODYnGpBAlFTB+UJLB0sx6UjI4jMKcjEigsW3islZzLqbo16mJlPz9UJsNJnK7JYCXIeiWKqZSCRdxUNeGpuMmzpZRlBAYGz1DOQb6Gz0eOd4BMP2lQcszs9HzJrGwj8fWYv2CmiePkydUKLsNj1ywpKpSSpcskEsOUcquVqG9r3j2JxoUpRBWNAxe5VVRFmc/3gXBFcs7+lPyjS4akDDTSAAeao/pEW762U7FUTEqdTKdIIUSQXDEd3r0hiTjs6EhPcI5agEAC4FybHeMFKjlWX0T8kwVJv0llulNNozy6tEtjclCkzEntQUqDklwVFJZTDxI2gkzEKUtAClAFzSqmTVXyHmIz5Q5kDTsJhbRw5B9YW4Ss5SXL7/8AkYFO4WC2jRmKAlqly25gApS6XJpWzAwxJnKSqZlCsiUh1BmrVTOBptaEcDKSc7gFjRwKci7Rq6oGnaCmmukC6pAtkSmTzpV3g+UmqaOb0JqY9P5SXQlSiabOdXFGc+oh+cgfeUHdfz3jLwveI0yn2S496xcutDZn4vh6ipfcDObgDdhHOY3AhVxHX4Yf73/bjBxEcc4rqc8kcxPwRTasCkyjmCqBqhw4JFQCOsdBPEZc8RmiKQ/KxRXV2mAnMk5akBwoA00KfSBypqprJBUOYEAUIpepbUiFMMo9oC5qG8toDPLTFNRlH5wZsbdGrNxaznqlNQSAoAhqEsb0DaWhJE5KCAgqUhSHqQFJKnBBbR6tEFIOHnEhyJyWOofM7Hq0JzQ0skXzJrr3SfnFyk2JyY7KSVSgpJP3ay7uQS4ypTTbSPTJOWaywxUc5ch8ruAGJrrURUFswFAJySwtpDsxAVNLgH7hRrWoNDCe6GJLmLzJWXQFOl+oookaB/CGZWBl5ETMys/aZVEMUJUFUIADlMZqy+V63v4COokpH2OTQVUn/wC2KhG2/kEVbNGenOpClzUlCdHVmOgBAs92ekDx2KWpfKGSGClDMcm+bcQ/iZSRLUQkAhiCwpzaQPG8s2WE0CpaHaj92+8duKo6qM7BSEgHKFzHJ5lAKDGth1dm3iJUhBHZ9r3RmC1AmhPdCQQ7e1IpJmEdoASAJqqA0/DpCqFntxU2/RURpQsjSR//2Q=="/>
          <p:cNvSpPr>
            <a:spLocks noChangeAspect="1" noChangeArrowheads="1"/>
          </p:cNvSpPr>
          <p:nvPr/>
        </p:nvSpPr>
        <p:spPr bwMode="auto">
          <a:xfrm>
            <a:off x="1127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8" name="Picture 4" descr="http://immo-bandol.com/images/programmes/prov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" y="1106940"/>
            <a:ext cx="44386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johannaturelle.files.wordpress.com/2013/10/huile-d-oli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7937"/>
            <a:ext cx="4095296" cy="231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illows95988.typepad.com/.a/6a00d83451cb9a69e20148c821a53a970c-400w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22" y="2238062"/>
            <a:ext cx="3245077" cy="250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cartes-postale.com/cartes/nature/Village_provencal_vieille_ru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556" y="2101924"/>
            <a:ext cx="1995985" cy="26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provence.guideweb.com/villes/reilhanette/img/Reilhanette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" y="4785546"/>
            <a:ext cx="3957992" cy="205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avignon-et-provence.com/carpentras/img/fruits-carpentra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450" y="4785545"/>
            <a:ext cx="3995550" cy="202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1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329" y="0"/>
            <a:ext cx="8543925" cy="1325563"/>
          </a:xfrm>
        </p:spPr>
        <p:txBody>
          <a:bodyPr>
            <a:normAutofit/>
          </a:bodyPr>
          <a:lstStyle/>
          <a:p>
            <a:r>
              <a:rPr lang="fr-FR" sz="3200" b="1" u="sng" dirty="0" smtClean="0">
                <a:solidFill>
                  <a:srgbClr val="0070C0"/>
                </a:solidFill>
              </a:rPr>
              <a:t>Objective</a:t>
            </a:r>
            <a:r>
              <a:rPr lang="fr-FR" sz="3200" dirty="0" smtClean="0">
                <a:solidFill>
                  <a:srgbClr val="0070C0"/>
                </a:solidFill>
              </a:rPr>
              <a:t>: Design a new </a:t>
            </a:r>
            <a:r>
              <a:rPr lang="fr-FR" sz="3200" dirty="0" err="1" smtClean="0">
                <a:solidFill>
                  <a:srgbClr val="0070C0"/>
                </a:solidFill>
              </a:rPr>
              <a:t>attractiv</a:t>
            </a:r>
            <a:r>
              <a:rPr lang="fr-FR" sz="3200" dirty="0" smtClean="0">
                <a:solidFill>
                  <a:srgbClr val="0070C0"/>
                </a:solidFill>
              </a:rPr>
              <a:t> and more </a:t>
            </a:r>
            <a:r>
              <a:rPr lang="fr-FR" sz="3200" dirty="0" err="1" smtClean="0">
                <a:solidFill>
                  <a:srgbClr val="0070C0"/>
                </a:solidFill>
              </a:rPr>
              <a:t>contemporary</a:t>
            </a:r>
            <a:r>
              <a:rPr lang="fr-FR" sz="3200" dirty="0" smtClean="0">
                <a:solidFill>
                  <a:srgbClr val="0070C0"/>
                </a:solidFill>
              </a:rPr>
              <a:t>/ </a:t>
            </a:r>
            <a:r>
              <a:rPr lang="fr-FR" sz="3200" dirty="0" err="1" smtClean="0">
                <a:solidFill>
                  <a:srgbClr val="0070C0"/>
                </a:solidFill>
              </a:rPr>
              <a:t>today’s</a:t>
            </a:r>
            <a:r>
              <a:rPr lang="fr-FR" sz="3200" dirty="0" smtClean="0">
                <a:solidFill>
                  <a:srgbClr val="0070C0"/>
                </a:solidFill>
              </a:rPr>
              <a:t> logo</a:t>
            </a:r>
            <a:endParaRPr lang="fr-FR" sz="3200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1037" y="1371605"/>
            <a:ext cx="9003846" cy="5497286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en-US" dirty="0" smtClean="0"/>
              <a:t>The logo has to mention HOTEL, the name of the hotel “L’ATELIER” and 3 stars (          ).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/>
              <a:t>style of the logo </a:t>
            </a:r>
            <a:r>
              <a:rPr lang="en-US" dirty="0"/>
              <a:t>: </a:t>
            </a:r>
            <a:endParaRPr lang="en-US" dirty="0" smtClean="0"/>
          </a:p>
          <a:p>
            <a:pPr lvl="1">
              <a:buFont typeface="Courier New" pitchFamily="49" charset="0"/>
              <a:buChar char="o"/>
            </a:pPr>
            <a:r>
              <a:rPr lang="en-US" b="1" dirty="0" smtClean="0"/>
              <a:t>Distinguishing / different, </a:t>
            </a:r>
          </a:p>
          <a:p>
            <a:pPr lvl="1">
              <a:buFont typeface="Courier New" pitchFamily="49" charset="0"/>
              <a:buChar char="o"/>
            </a:pPr>
            <a:r>
              <a:rPr lang="en-US" b="1" dirty="0" smtClean="0"/>
              <a:t>Elegant</a:t>
            </a:r>
            <a:r>
              <a:rPr lang="en-US" b="1" dirty="0"/>
              <a:t>, </a:t>
            </a:r>
            <a:endParaRPr lang="en-US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b="1" dirty="0" smtClean="0"/>
              <a:t>Simple </a:t>
            </a:r>
            <a:r>
              <a:rPr lang="en-US" b="1" dirty="0"/>
              <a:t>and easy to </a:t>
            </a:r>
            <a:r>
              <a:rPr lang="en-US" b="1" dirty="0" smtClean="0"/>
              <a:t>read.</a:t>
            </a:r>
          </a:p>
          <a:p>
            <a:pPr lvl="1">
              <a:buFont typeface="Courier New" pitchFamily="49" charset="0"/>
              <a:buChar char="o"/>
            </a:pPr>
            <a:endParaRPr lang="en-US" b="1" dirty="0"/>
          </a:p>
          <a:p>
            <a:pPr defTabSz="2014538">
              <a:buFontTx/>
              <a:buChar char="-"/>
            </a:pPr>
            <a:r>
              <a:rPr lang="en-US" dirty="0" smtClean="0"/>
              <a:t>The logo </a:t>
            </a:r>
            <a:r>
              <a:rPr lang="en-US" b="1" dirty="0" smtClean="0"/>
              <a:t>has to evoke Provence</a:t>
            </a:r>
            <a:r>
              <a:rPr lang="en-US" dirty="0" smtClean="0"/>
              <a:t>.</a:t>
            </a:r>
          </a:p>
          <a:p>
            <a:pPr defTabSz="2014538">
              <a:buFontTx/>
              <a:buChar char="-"/>
            </a:pPr>
            <a:endParaRPr lang="en-US" dirty="0" smtClean="0"/>
          </a:p>
          <a:p>
            <a:pPr defTabSz="2014538">
              <a:buFontTx/>
              <a:buChar char="-"/>
            </a:pPr>
            <a:r>
              <a:rPr lang="en-US" b="1" u="sng" dirty="0"/>
              <a:t>Components of the logo </a:t>
            </a:r>
            <a:r>
              <a:rPr lang="en-US" dirty="0"/>
              <a:t>: </a:t>
            </a:r>
            <a:endParaRPr lang="en-US" dirty="0" smtClean="0"/>
          </a:p>
          <a:p>
            <a:pPr lvl="1" defTabSz="2014538">
              <a:buFont typeface="Courier New" pitchFamily="49" charset="0"/>
              <a:buChar char="o"/>
            </a:pPr>
            <a:r>
              <a:rPr lang="en-US" dirty="0" smtClean="0"/>
              <a:t>a </a:t>
            </a:r>
            <a:r>
              <a:rPr lang="en-US" dirty="0"/>
              <a:t>font, </a:t>
            </a:r>
            <a:endParaRPr lang="en-US" dirty="0" smtClean="0"/>
          </a:p>
          <a:p>
            <a:pPr lvl="1" defTabSz="2014538">
              <a:buFont typeface="Courier New" pitchFamily="49" charset="0"/>
              <a:buChar char="o"/>
            </a:pPr>
            <a:r>
              <a:rPr lang="en-US" dirty="0"/>
              <a:t>a symbol or a graphic signature to make this logo different/ to point it out and to evoke </a:t>
            </a:r>
            <a:r>
              <a:rPr lang="en-US" dirty="0" err="1" smtClean="0"/>
              <a:t>provence</a:t>
            </a:r>
            <a:r>
              <a:rPr lang="en-US" dirty="0" smtClean="0"/>
              <a:t>,</a:t>
            </a:r>
            <a:endParaRPr lang="en-US" dirty="0"/>
          </a:p>
          <a:p>
            <a:pPr lvl="1" defTabSz="2014538">
              <a:buFont typeface="Courier New" pitchFamily="49" charset="0"/>
              <a:buChar char="o"/>
            </a:pPr>
            <a:r>
              <a:rPr lang="en-US" dirty="0" smtClean="0"/>
              <a:t>one </a:t>
            </a:r>
            <a:r>
              <a:rPr lang="en-US" dirty="0" err="1" smtClean="0"/>
              <a:t>colour</a:t>
            </a:r>
            <a:r>
              <a:rPr lang="en-US" dirty="0"/>
              <a:t>.</a:t>
            </a:r>
            <a:endParaRPr lang="en-US" dirty="0" smtClean="0"/>
          </a:p>
          <a:p>
            <a:pPr defTabSz="2014538"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Need a vector logo</a:t>
            </a:r>
            <a:r>
              <a:rPr lang="en-US" dirty="0"/>
              <a:t>. Logo to be used on website, flyers, business cards, posters</a:t>
            </a:r>
            <a:endParaRPr lang="en-US" dirty="0" smtClean="0"/>
          </a:p>
        </p:txBody>
      </p:sp>
      <p:sp>
        <p:nvSpPr>
          <p:cNvPr id="7" name="Étoile à 5 branches 6"/>
          <p:cNvSpPr/>
          <p:nvPr/>
        </p:nvSpPr>
        <p:spPr>
          <a:xfrm>
            <a:off x="2099873" y="1643761"/>
            <a:ext cx="168048" cy="2177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 à 5 branches 7"/>
          <p:cNvSpPr/>
          <p:nvPr/>
        </p:nvSpPr>
        <p:spPr>
          <a:xfrm>
            <a:off x="1728433" y="1643761"/>
            <a:ext cx="168048" cy="2177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1918592" y="1643760"/>
            <a:ext cx="168048" cy="2177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25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8955</TotalTime>
  <Words>356</Words>
  <Application>Microsoft Office PowerPoint</Application>
  <PresentationFormat>Format A4 (210 x 297 mm)</PresentationFormat>
  <Paragraphs>49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CaslonAntiqueMN</vt:lpstr>
      <vt:lpstr>Courier New</vt:lpstr>
      <vt:lpstr>Thème Office</vt:lpstr>
      <vt:lpstr>Présentation PowerPoint</vt:lpstr>
      <vt:lpstr>Context: Old logo</vt:lpstr>
      <vt:lpstr>Context: small charming hotel 3* in Provence</vt:lpstr>
      <vt:lpstr>Context: a new hotel owner and a new concept for the Hotel</vt:lpstr>
      <vt:lpstr>What is Provence ?</vt:lpstr>
      <vt:lpstr>Objective: Design a new attractiv and more contemporary/ today’s logo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atelier</dc:creator>
  <cp:lastModifiedBy>atelier</cp:lastModifiedBy>
  <cp:revision>36</cp:revision>
  <dcterms:created xsi:type="dcterms:W3CDTF">2014-06-29T15:58:17Z</dcterms:created>
  <dcterms:modified xsi:type="dcterms:W3CDTF">2014-07-08T15:30:56Z</dcterms:modified>
</cp:coreProperties>
</file>