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60" r:id="rId3"/>
    <p:sldId id="258" r:id="rId4"/>
    <p:sldId id="257" r:id="rId5"/>
    <p:sldId id="276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76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8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610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90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68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096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866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642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388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242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939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B48CC-6997-477E-A593-5B47ADCE8233}" type="datetimeFigureOut">
              <a:rPr lang="zh-CN" altLang="en-US" smtClean="0"/>
              <a:t>2014/7/4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434E2-980D-48A7-B50B-1A6EB9A9D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44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sterpoint.com/" TargetMode="External"/><Relationship Id="rId2" Type="http://schemas.openxmlformats.org/officeDocument/2006/relationships/hyperlink" Target="http://www.onapp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justaddcloud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50268" y="2573705"/>
            <a:ext cx="9144000" cy="1655762"/>
          </a:xfrm>
        </p:spPr>
        <p:txBody>
          <a:bodyPr/>
          <a:lstStyle/>
          <a:p>
            <a:r>
              <a:rPr lang="en-US" altLang="zh-CN" b="1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KungFuCloud Pages </a:t>
            </a:r>
            <a:r>
              <a:rPr lang="en-US" altLang="zh-CN" b="1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Design</a:t>
            </a:r>
            <a:endParaRPr lang="en-US" altLang="zh-CN" b="1" dirty="0" smtClean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r>
              <a:rPr lang="en-US" altLang="zh-CN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www.kungfucloud.com</a:t>
            </a:r>
          </a:p>
          <a:p>
            <a:endParaRPr lang="en-US" altLang="zh-CN" b="1" dirty="0">
              <a:latin typeface="Century Gothic" panose="020B0502020202020204" pitchFamily="34" charset="0"/>
            </a:endParaRPr>
          </a:p>
          <a:p>
            <a:endParaRPr lang="en-US" altLang="zh-CN" b="1" dirty="0" smtClean="0">
              <a:latin typeface="Century Gothic" panose="020B0502020202020204" pitchFamily="34" charset="0"/>
            </a:endParaRPr>
          </a:p>
          <a:p>
            <a:endParaRPr lang="en-US" altLang="zh-CN" b="1" dirty="0">
              <a:latin typeface="Century Gothic" panose="020B0502020202020204" pitchFamily="34" charset="0"/>
            </a:endParaRPr>
          </a:p>
          <a:p>
            <a:endParaRPr lang="zh-CN" altLang="en-US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018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949514" y="655783"/>
            <a:ext cx="1259944" cy="504056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49514" y="2545097"/>
            <a:ext cx="1259944" cy="50405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445023" y="655783"/>
            <a:ext cx="6758880" cy="504056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Requirement</a:t>
            </a:r>
            <a:endParaRPr lang="zh-CN" alt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445023" y="2553220"/>
            <a:ext cx="6758880" cy="50405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content </a:t>
            </a:r>
            <a:r>
              <a:rPr lang="en-US" altLang="zh-CN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 </a:t>
            </a:r>
            <a:endParaRPr lang="zh-CN" alt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949515" y="3266510"/>
            <a:ext cx="792088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2.1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445022" y="3266510"/>
            <a:ext cx="3782835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Home Page Design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949515" y="3807399"/>
            <a:ext cx="792088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2.2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445022" y="3807399"/>
            <a:ext cx="3782835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Solution Page Design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49515" y="1362059"/>
            <a:ext cx="792088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B0F0"/>
                </a:solidFill>
              </a:rPr>
              <a:t>1</a:t>
            </a:r>
            <a:r>
              <a:rPr lang="en-US" altLang="zh-CN" dirty="0" smtClean="0">
                <a:solidFill>
                  <a:srgbClr val="00B0F0"/>
                </a:solidFill>
              </a:rPr>
              <a:t>.1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445022" y="1362059"/>
            <a:ext cx="3782835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 </a:t>
            </a:r>
            <a:r>
              <a:rPr lang="en-US" altLang="zh-CN" dirty="0">
                <a:solidFill>
                  <a:srgbClr val="00B0F0"/>
                </a:solidFill>
              </a:rPr>
              <a:t>R</a:t>
            </a:r>
            <a:r>
              <a:rPr lang="en-US" altLang="zh-CN" dirty="0" smtClean="0">
                <a:solidFill>
                  <a:srgbClr val="00B0F0"/>
                </a:solidFill>
              </a:rPr>
              <a:t>equirement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949515" y="1902948"/>
            <a:ext cx="792088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2.2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2445022" y="1902948"/>
            <a:ext cx="3782835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Pages Design Template </a:t>
            </a:r>
            <a:endParaRPr lang="zh-CN" alt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27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3734" y="714811"/>
            <a:ext cx="10328048" cy="907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400" b="1" dirty="0" smtClean="0">
                <a:solidFill>
                  <a:srgbClr val="00B0F0"/>
                </a:solidFill>
              </a:rPr>
              <a:t>Website Type</a:t>
            </a:r>
          </a:p>
          <a:p>
            <a:endParaRPr lang="en-US" altLang="zh-CN" sz="1400" dirty="0" smtClean="0">
              <a:solidFill>
                <a:srgbClr val="00B0F0"/>
              </a:solidFill>
            </a:endParaRPr>
          </a:p>
          <a:p>
            <a:r>
              <a:rPr lang="en-US" altLang="zh-CN" sz="1400" dirty="0" smtClean="0">
                <a:solidFill>
                  <a:srgbClr val="00B0F0"/>
                </a:solidFill>
              </a:rPr>
              <a:t>KungFuCloud position on Cloud (IAAS ) solution and Integration provider,  including  Consulting, Deploying and Integration.</a:t>
            </a:r>
          </a:p>
          <a:p>
            <a:endParaRPr lang="en-US" altLang="zh-CN" sz="1400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400" b="1" dirty="0">
                <a:solidFill>
                  <a:srgbClr val="00B0F0"/>
                </a:solidFill>
              </a:rPr>
              <a:t>Reference </a:t>
            </a:r>
            <a:r>
              <a:rPr lang="en-US" altLang="zh-CN" sz="1400" b="1" dirty="0" smtClean="0">
                <a:solidFill>
                  <a:srgbClr val="00B0F0"/>
                </a:solidFill>
              </a:rPr>
              <a:t>Website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zh-CN" sz="1400" b="1" dirty="0">
              <a:solidFill>
                <a:srgbClr val="00B0F0"/>
              </a:solidFill>
            </a:endParaRPr>
          </a:p>
          <a:p>
            <a:r>
              <a:rPr lang="en-US" altLang="zh-CN" sz="1400" b="1" dirty="0" smtClean="0">
                <a:solidFill>
                  <a:srgbClr val="00B0F0"/>
                </a:solidFill>
                <a:hlinkClick r:id="rId2"/>
              </a:rPr>
              <a:t>www.onapp.com</a:t>
            </a:r>
            <a:endParaRPr lang="en-US" altLang="zh-CN" sz="1400" b="1" dirty="0" smtClean="0">
              <a:solidFill>
                <a:srgbClr val="00B0F0"/>
              </a:solidFill>
            </a:endParaRPr>
          </a:p>
          <a:p>
            <a:r>
              <a:rPr lang="en-US" altLang="zh-CN" sz="1400" b="1" dirty="0" smtClean="0">
                <a:solidFill>
                  <a:srgbClr val="00B0F0"/>
                </a:solidFill>
                <a:hlinkClick r:id="rId3"/>
              </a:rPr>
              <a:t>www.hosterpoint.com</a:t>
            </a:r>
            <a:endParaRPr lang="en-US" altLang="zh-CN" sz="1400" b="1" dirty="0" smtClean="0">
              <a:solidFill>
                <a:srgbClr val="00B0F0"/>
              </a:solidFill>
            </a:endParaRPr>
          </a:p>
          <a:p>
            <a:r>
              <a:rPr lang="en-US" altLang="zh-CN" sz="1400" b="1" dirty="0" smtClean="0">
                <a:solidFill>
                  <a:srgbClr val="00B0F0"/>
                </a:solidFill>
                <a:hlinkClick r:id="rId4"/>
              </a:rPr>
              <a:t>www.justaddcloud.com</a:t>
            </a:r>
            <a:endParaRPr lang="en-US" altLang="zh-CN" sz="1400" b="1" dirty="0" smtClean="0">
              <a:solidFill>
                <a:srgbClr val="00B0F0"/>
              </a:solidFill>
            </a:endParaRPr>
          </a:p>
          <a:p>
            <a:endParaRPr lang="en-US" altLang="zh-CN" sz="1400" b="1" dirty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400" b="1" dirty="0" smtClean="0">
                <a:solidFill>
                  <a:srgbClr val="00B0F0"/>
                </a:solidFill>
              </a:rPr>
              <a:t>Design Page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zh-CN" sz="1400" b="1" dirty="0">
              <a:solidFill>
                <a:srgbClr val="00B0F0"/>
              </a:solidFill>
            </a:endParaRPr>
          </a:p>
          <a:p>
            <a:r>
              <a:rPr lang="en-US" altLang="zh-CN" sz="1400" b="1" dirty="0" smtClean="0">
                <a:solidFill>
                  <a:srgbClr val="00B0F0"/>
                </a:solidFill>
              </a:rPr>
              <a:t>Home page and Product page </a:t>
            </a:r>
          </a:p>
          <a:p>
            <a:endParaRPr lang="en-US" altLang="zh-CN" sz="1400" b="1" dirty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400" b="1" dirty="0" smtClean="0">
                <a:solidFill>
                  <a:srgbClr val="00B0F0"/>
                </a:solidFill>
              </a:rPr>
              <a:t>Site Features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400" dirty="0" smtClean="0">
                <a:solidFill>
                  <a:srgbClr val="00B0F0"/>
                </a:solidFill>
              </a:rPr>
              <a:t>Static Site, the content of each page is fixed and rarely </a:t>
            </a:r>
            <a:r>
              <a:rPr lang="en-US" altLang="zh-CN" sz="1400" dirty="0" smtClean="0">
                <a:solidFill>
                  <a:srgbClr val="00B0F0"/>
                </a:solidFill>
              </a:rPr>
              <a:t>updated.</a:t>
            </a:r>
            <a:endParaRPr lang="en-US" altLang="zh-CN" sz="1400" dirty="0" smtClean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400" dirty="0" smtClean="0">
                <a:solidFill>
                  <a:srgbClr val="00B0F0"/>
                </a:solidFill>
              </a:rPr>
              <a:t>Edit files/Content </a:t>
            </a:r>
            <a:r>
              <a:rPr lang="en-US" altLang="zh-CN" sz="1400" dirty="0" smtClean="0">
                <a:solidFill>
                  <a:srgbClr val="00B0F0"/>
                </a:solidFill>
              </a:rPr>
              <a:t>directly.</a:t>
            </a:r>
            <a:endParaRPr lang="en-US" altLang="zh-CN" sz="1400" dirty="0" smtClean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400" dirty="0" smtClean="0">
                <a:solidFill>
                  <a:srgbClr val="00B0F0"/>
                </a:solidFill>
              </a:rPr>
              <a:t>The Structure of the content is text and some </a:t>
            </a:r>
            <a:r>
              <a:rPr lang="en-US" altLang="zh-CN" sz="1400" dirty="0" smtClean="0">
                <a:solidFill>
                  <a:srgbClr val="00B0F0"/>
                </a:solidFill>
              </a:rPr>
              <a:t>images/graphics.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400" dirty="0" smtClean="0">
                <a:solidFill>
                  <a:srgbClr val="00B0F0"/>
                </a:solidFill>
              </a:rPr>
              <a:t>All contents stand in the middle of the page.</a:t>
            </a:r>
            <a:endParaRPr lang="en-US" altLang="zh-CN" sz="1400" dirty="0" smtClean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1400" dirty="0" smtClean="0">
              <a:solidFill>
                <a:srgbClr val="00B0F0"/>
              </a:solidFill>
            </a:endParaRPr>
          </a:p>
          <a:p>
            <a:endParaRPr lang="en-US" altLang="zh-CN" sz="1400" b="1" dirty="0" smtClean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400" b="1" dirty="0" smtClean="0">
                <a:solidFill>
                  <a:srgbClr val="00B0F0"/>
                </a:solidFill>
              </a:rPr>
              <a:t>Color </a:t>
            </a:r>
          </a:p>
          <a:p>
            <a:endParaRPr lang="en-US" altLang="zh-CN" sz="1400" b="1" dirty="0" smtClean="0">
              <a:solidFill>
                <a:srgbClr val="00B0F0"/>
              </a:solidFill>
            </a:endParaRPr>
          </a:p>
          <a:p>
            <a:r>
              <a:rPr lang="en-US" altLang="zh-CN" sz="1400" b="1" dirty="0" smtClean="0">
                <a:solidFill>
                  <a:srgbClr val="00B0F0"/>
                </a:solidFill>
              </a:rPr>
              <a:t>Background :  Light Grey</a:t>
            </a:r>
          </a:p>
          <a:p>
            <a:r>
              <a:rPr lang="en-US" altLang="zh-CN" sz="1400" b="1" dirty="0" smtClean="0">
                <a:solidFill>
                  <a:srgbClr val="00B0F0"/>
                </a:solidFill>
              </a:rPr>
              <a:t>Contents: Black , White and Light Blue</a:t>
            </a:r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798444" y="291891"/>
            <a:ext cx="10402955" cy="3703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1.1  Website design requirement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122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34" y="533556"/>
            <a:ext cx="4731026" cy="6519130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750318" y="163186"/>
            <a:ext cx="10402955" cy="3703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1.2  Home Page and solution page Templates 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090" y="533556"/>
            <a:ext cx="4439682" cy="647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675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949514" y="2545097"/>
            <a:ext cx="1259944" cy="504056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445023" y="2553220"/>
            <a:ext cx="6758880" cy="504056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Requirement </a:t>
            </a:r>
            <a:endParaRPr lang="zh-CN" alt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949515" y="3266510"/>
            <a:ext cx="792088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2.1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445022" y="3266510"/>
            <a:ext cx="3782835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Home Page Design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949515" y="3807399"/>
            <a:ext cx="792088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2.2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445022" y="3807399"/>
            <a:ext cx="3782835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Solution Page Design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49514" y="750029"/>
            <a:ext cx="1259944" cy="50405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445023" y="750029"/>
            <a:ext cx="6758880" cy="50405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Requirement</a:t>
            </a:r>
            <a:endParaRPr lang="zh-CN" alt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949515" y="1456305"/>
            <a:ext cx="792088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rgbClr val="00B0F0"/>
                </a:solidFill>
              </a:rPr>
              <a:t>1</a:t>
            </a:r>
            <a:r>
              <a:rPr lang="en-US" altLang="zh-CN" dirty="0" smtClean="0">
                <a:solidFill>
                  <a:srgbClr val="00B0F0"/>
                </a:solidFill>
              </a:rPr>
              <a:t>.1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2445022" y="1456305"/>
            <a:ext cx="3782835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 </a:t>
            </a:r>
            <a:r>
              <a:rPr lang="en-US" altLang="zh-CN" dirty="0">
                <a:solidFill>
                  <a:srgbClr val="00B0F0"/>
                </a:solidFill>
              </a:rPr>
              <a:t>R</a:t>
            </a:r>
            <a:r>
              <a:rPr lang="en-US" altLang="zh-CN" dirty="0" smtClean="0">
                <a:solidFill>
                  <a:srgbClr val="00B0F0"/>
                </a:solidFill>
              </a:rPr>
              <a:t>equirement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949515" y="1997194"/>
            <a:ext cx="792088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2.2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445022" y="1997194"/>
            <a:ext cx="3782835" cy="33866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 smtClean="0">
                <a:solidFill>
                  <a:srgbClr val="00B0F0"/>
                </a:solidFill>
              </a:rPr>
              <a:t>Pages Design Template </a:t>
            </a:r>
            <a:endParaRPr lang="zh-CN" alt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86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03" y="999773"/>
            <a:ext cx="3997517" cy="5508389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4981489" y="3038350"/>
            <a:ext cx="1302026" cy="6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33993" y="893372"/>
            <a:ext cx="4658077" cy="212801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Navigation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433993" y="1237160"/>
            <a:ext cx="4658077" cy="212801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Logo and Contact information 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433993" y="1541814"/>
            <a:ext cx="4658077" cy="387000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Three rolling pictures Sliders 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433993" y="2099510"/>
            <a:ext cx="4658077" cy="2353219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Some Pictures and some frames including  text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433993" y="4623425"/>
            <a:ext cx="4658077" cy="1500422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Some icons  and texts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798444" y="291891"/>
            <a:ext cx="10402955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2.1.1  Home Page Design Requirements--Overall 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5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270974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2.1.2  Home Page Design Requirements--Navigation, Logo and sliders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50086" y="870273"/>
            <a:ext cx="3568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0B0F0"/>
                </a:solidFill>
              </a:rPr>
              <a:t>Navigation on the right side  and News right justify with pictures</a:t>
            </a:r>
            <a:r>
              <a:rPr lang="en-US" altLang="zh-CN" sz="1600" dirty="0">
                <a:solidFill>
                  <a:srgbClr val="00B0F0"/>
                </a:solidFill>
              </a:rPr>
              <a:t>.</a:t>
            </a:r>
            <a:endParaRPr lang="zh-CN" altLang="en-US" sz="1600" dirty="0">
              <a:solidFill>
                <a:srgbClr val="00B0F0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2458"/>
            <a:ext cx="7132372" cy="1900558"/>
          </a:xfrm>
          <a:prstGeom prst="rect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>
            <a:off x="6718851" y="971851"/>
            <a:ext cx="1431235" cy="29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H="1">
            <a:off x="798444" y="1516604"/>
            <a:ext cx="430696" cy="13505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2214" y="2983213"/>
            <a:ext cx="3568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Left justify with Pictures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6069493" y="1516604"/>
            <a:ext cx="2011016" cy="183594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8225370" y="2990449"/>
            <a:ext cx="3568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0B0F0"/>
                </a:solidFill>
              </a:rPr>
              <a:t>Right justify with Pictures,</a:t>
            </a:r>
            <a:r>
              <a:rPr lang="zh-CN" altLang="en-US" sz="1600" dirty="0" smtClean="0">
                <a:solidFill>
                  <a:srgbClr val="00B0F0"/>
                </a:solidFill>
              </a:rPr>
              <a:t> </a:t>
            </a:r>
            <a:r>
              <a:rPr lang="en-US" altLang="zh-CN" sz="1600" dirty="0" smtClean="0">
                <a:solidFill>
                  <a:srgbClr val="00B0F0"/>
                </a:solidFill>
              </a:rPr>
              <a:t>Mail and Phone Icons needs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redesigned</a:t>
            </a:r>
            <a:r>
              <a:rPr lang="en-US" altLang="zh-CN" sz="1600" dirty="0">
                <a:solidFill>
                  <a:srgbClr val="00B0F0"/>
                </a:solidFill>
              </a:rPr>
              <a:t>.</a:t>
            </a:r>
            <a:endParaRPr lang="zh-CN" altLang="en-US" sz="1600" dirty="0">
              <a:solidFill>
                <a:srgbClr val="00B0F0"/>
              </a:solidFill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>
            <a:off x="3589679" y="2356712"/>
            <a:ext cx="10682" cy="9958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91221" y="3833283"/>
            <a:ext cx="7758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Three full size pictures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and can changed by  sliders. </a:t>
            </a:r>
          </a:p>
          <a:p>
            <a:endParaRPr lang="en-US" altLang="zh-CN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Picture 1: Servers we can provide: Software + Hardware + Additional Tools+ 7*24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support.</a:t>
            </a:r>
            <a:endParaRPr lang="en-US" altLang="zh-CN" sz="1600" dirty="0" smtClean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Picture2: You can join KungFuCloud Federation and share cloud resource with Others users.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1600" dirty="0" smtClean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Picture 3: Focus on Data Center users ,help them transfer to IAAS providers.</a:t>
            </a:r>
            <a:endParaRPr lang="en-US" altLang="zh-CN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360664" y="3473318"/>
            <a:ext cx="7951303" cy="303989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64068" y="2959633"/>
            <a:ext cx="2431026" cy="426713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8225370" y="3022484"/>
            <a:ext cx="3274204" cy="666285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8150086" y="788763"/>
            <a:ext cx="3274204" cy="666285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31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270974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2.1.3  Home Page Design Requirements--Frames and pictures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0922"/>
            <a:ext cx="5190747" cy="3064914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/>
        </p:nvCxnSpPr>
        <p:spPr>
          <a:xfrm>
            <a:off x="2932043" y="1358567"/>
            <a:ext cx="222636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377069" y="750292"/>
            <a:ext cx="47906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The picture in the middle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 :</a:t>
            </a:r>
          </a:p>
          <a:p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 A confused engineer faced to transferring to Cloud, is interested in Cloud but don’t know how to do it.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4205117" y="1616984"/>
            <a:ext cx="1380674" cy="9210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5377069" y="795660"/>
            <a:ext cx="4571999" cy="1232701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771649" y="2368737"/>
            <a:ext cx="5250847" cy="1268985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Some frames  about the confused people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including the customers' questions just like : </a:t>
            </a:r>
          </a:p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We don’t want to develop Cloud software by ourselves ;  We don’t want to buy new devices…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>
            <a:off x="3358636" y="1928191"/>
            <a:ext cx="3260825" cy="235557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>
            <a:off x="6709241" y="3916444"/>
            <a:ext cx="4422586" cy="62574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A Square is suitable here I think, and some text explanation blow this square.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1929922" y="2663595"/>
            <a:ext cx="415713" cy="162017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圆角矩形 34"/>
          <p:cNvSpPr/>
          <p:nvPr/>
        </p:nvSpPr>
        <p:spPr>
          <a:xfrm>
            <a:off x="534892" y="4266982"/>
            <a:ext cx="5050899" cy="1052555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Three Frames about my services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  </a:t>
            </a:r>
          </a:p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Emphasize step by step, from Consulting to Deploying  and integration finally. 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>
            <a:off x="3276348" y="3488080"/>
            <a:ext cx="3704473" cy="175138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圆角矩形 39"/>
          <p:cNvSpPr/>
          <p:nvPr/>
        </p:nvSpPr>
        <p:spPr>
          <a:xfrm>
            <a:off x="5585791" y="5319537"/>
            <a:ext cx="5152411" cy="975611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Three Frames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About detail information about our services.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92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270974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2.1.4  Home Page Design Requirements--icons and text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77" y="1032013"/>
            <a:ext cx="9553575" cy="4038600"/>
          </a:xfrm>
          <a:prstGeom prst="rect">
            <a:avLst/>
          </a:prstGeom>
        </p:spPr>
      </p:pic>
      <p:cxnSp>
        <p:nvCxnSpPr>
          <p:cNvPr id="16" name="直接箭头连接符 15"/>
          <p:cNvCxnSpPr/>
          <p:nvPr/>
        </p:nvCxnSpPr>
        <p:spPr>
          <a:xfrm>
            <a:off x="4675568" y="3697264"/>
            <a:ext cx="45519" cy="16698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2367914" y="5423582"/>
            <a:ext cx="5050899" cy="1052555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Don’t need to  change it.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60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右箭头 7"/>
          <p:cNvSpPr/>
          <p:nvPr/>
        </p:nvSpPr>
        <p:spPr>
          <a:xfrm>
            <a:off x="4981489" y="3038350"/>
            <a:ext cx="1302026" cy="6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33990" y="641079"/>
            <a:ext cx="4658077" cy="212801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Navigation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433990" y="874756"/>
            <a:ext cx="4658077" cy="212801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Logo and Contact information 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433989" y="1108433"/>
            <a:ext cx="4658077" cy="318722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Consulting Icons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798444" y="291891"/>
            <a:ext cx="10402955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2.2.1  Solution Page Design Requirements--Overall 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69" y="662261"/>
            <a:ext cx="4234042" cy="6167699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6433988" y="1480951"/>
            <a:ext cx="4658077" cy="200757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Tabs 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433987" y="1752723"/>
            <a:ext cx="4658077" cy="1179320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Texts 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433988" y="3038350"/>
            <a:ext cx="4658077" cy="318722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Deploying Icons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433987" y="3410868"/>
            <a:ext cx="4658077" cy="200757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Tabs 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433987" y="3653979"/>
            <a:ext cx="4658077" cy="1179320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Texts 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433987" y="5308132"/>
            <a:ext cx="4658077" cy="200757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Tabs 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433987" y="5575919"/>
            <a:ext cx="4658077" cy="1179320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Texts 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433987" y="4922380"/>
            <a:ext cx="4658077" cy="318722"/>
          </a:xfrm>
          <a:prstGeom prst="roundRect">
            <a:avLst/>
          </a:prstGeom>
          <a:solidFill>
            <a:srgbClr val="5EB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Integrating Icons</a:t>
            </a:r>
            <a:endParaRPr lang="zh-CN" altLang="en-US" sz="12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34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270974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2.2.2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Requirements--Navigation, Logo and Contact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64" y="789563"/>
            <a:ext cx="6345765" cy="514326"/>
          </a:xfrm>
          <a:prstGeom prst="rect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>
            <a:off x="2797122" y="870273"/>
            <a:ext cx="0" cy="131026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1123450" y="2180542"/>
            <a:ext cx="4422586" cy="62574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Same as Home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Page.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96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539330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2.2.3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Requirements--Consulting Icons, Tabs and texts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854143"/>
            <a:ext cx="6403639" cy="3230839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>
            <a:off x="3095295" y="1202012"/>
            <a:ext cx="3912120" cy="6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7096867" y="889142"/>
            <a:ext cx="4422586" cy="62574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This Consulting Icon needs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>
                <a:solidFill>
                  <a:srgbClr val="00B0F0"/>
                </a:solidFill>
                <a:latin typeface="Century Gothic" panose="020B0502020202020204" pitchFamily="34" charset="0"/>
              </a:rPr>
              <a:t>.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6209556" y="1748687"/>
            <a:ext cx="1165279" cy="129268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3787721" y="1823218"/>
            <a:ext cx="3587114" cy="12181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2411151" y="1860484"/>
            <a:ext cx="4963684" cy="118089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6136084" y="3126679"/>
            <a:ext cx="4955986" cy="238953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Via</a:t>
            </a:r>
            <a:r>
              <a:rPr lang="zh-CN" altLang="en-US" sz="1600" dirty="0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changing different Tab(need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), below box display different contents. </a:t>
            </a:r>
          </a:p>
        </p:txBody>
      </p:sp>
    </p:spTree>
    <p:extLst>
      <p:ext uri="{BB962C8B-B14F-4D97-AF65-F5344CB8AC3E}">
        <p14:creationId xmlns:p14="http://schemas.microsoft.com/office/powerpoint/2010/main" val="47811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58" y="815630"/>
            <a:ext cx="5601574" cy="40943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539330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2.2.3.1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Requirements--Consulting-software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912000" y="1872218"/>
            <a:ext cx="429610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1050948" y="3178936"/>
            <a:ext cx="4116090" cy="86852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950428" y="2338362"/>
            <a:ext cx="5047837" cy="6872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5400589" y="1476783"/>
            <a:ext cx="4180733" cy="620373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Cloud Icon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redesigned.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6046632" y="2601491"/>
            <a:ext cx="4180733" cy="620373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Firewall Icon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redesigned.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5208104" y="3657562"/>
            <a:ext cx="4180733" cy="620373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Storage Icon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redesigned.</a:t>
            </a: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912000" y="3766568"/>
            <a:ext cx="4116090" cy="86852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圆角矩形 19"/>
          <p:cNvSpPr/>
          <p:nvPr/>
        </p:nvSpPr>
        <p:spPr>
          <a:xfrm>
            <a:off x="5165331" y="4403446"/>
            <a:ext cx="4180733" cy="620373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Lord balance Icon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redesigned.</a:t>
            </a:r>
          </a:p>
        </p:txBody>
      </p:sp>
      <p:cxnSp>
        <p:nvCxnSpPr>
          <p:cNvPr id="21" name="直接箭头连接符 20"/>
          <p:cNvCxnSpPr/>
          <p:nvPr/>
        </p:nvCxnSpPr>
        <p:spPr>
          <a:xfrm>
            <a:off x="904923" y="4532612"/>
            <a:ext cx="3832467" cy="12420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4765879" y="5483801"/>
            <a:ext cx="4180733" cy="620373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CDN Icon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redesigned.</a:t>
            </a:r>
          </a:p>
        </p:txBody>
      </p:sp>
    </p:spTree>
    <p:extLst>
      <p:ext uri="{BB962C8B-B14F-4D97-AF65-F5344CB8AC3E}">
        <p14:creationId xmlns:p14="http://schemas.microsoft.com/office/powerpoint/2010/main" val="77008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33" y="788805"/>
            <a:ext cx="5589999" cy="42350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539330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2.2.3.2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Requirements--Consulting-hardware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2894856" y="1172817"/>
            <a:ext cx="4370648" cy="3039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V="1">
            <a:off x="5820602" y="1321518"/>
            <a:ext cx="1435095" cy="28077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7368537" y="981992"/>
            <a:ext cx="4180733" cy="620373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These three frames can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 the same shape. </a:t>
            </a:r>
            <a:endParaRPr lang="en-US" altLang="zh-CN" sz="1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2707834" y="3695310"/>
            <a:ext cx="4116090" cy="86852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圆角矩形 19"/>
          <p:cNvSpPr/>
          <p:nvPr/>
        </p:nvSpPr>
        <p:spPr>
          <a:xfrm>
            <a:off x="6424319" y="4713632"/>
            <a:ext cx="4180733" cy="620373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This Picture need to </a:t>
            </a:r>
            <a:r>
              <a:rPr lang="en-US" altLang="zh-CN" sz="1600" b="1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 including server, firewall, switch. </a:t>
            </a:r>
            <a:endParaRPr lang="en-US" altLang="zh-CN" sz="1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 flipV="1">
            <a:off x="3536070" y="1408145"/>
            <a:ext cx="3729434" cy="345028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圆角矩形 22"/>
          <p:cNvSpPr/>
          <p:nvPr/>
        </p:nvSpPr>
        <p:spPr>
          <a:xfrm>
            <a:off x="6823924" y="2767197"/>
            <a:ext cx="5152411" cy="975611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This</a:t>
            </a:r>
          </a:p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 Frame needs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 about recommend configuration.</a:t>
            </a: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5434503" y="3255002"/>
            <a:ext cx="125334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34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95" y="813831"/>
            <a:ext cx="5637979" cy="430456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539330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2.2.3.2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Requirements--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Consulting-business structure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3592688" y="1318844"/>
            <a:ext cx="3602196" cy="89379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7284316" y="732196"/>
            <a:ext cx="4180733" cy="1033546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This frames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Frame in the middle display: focus on IDC clients.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endParaRPr lang="en-US" altLang="zh-CN" sz="1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5628471" y="2303951"/>
            <a:ext cx="1566413" cy="46776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5061616" y="1647368"/>
            <a:ext cx="2133268" cy="112435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3827373" y="1367829"/>
            <a:ext cx="3367511" cy="140389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1324554" y="2413064"/>
            <a:ext cx="5870330" cy="35865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>
            <a:off x="2667281" y="1531858"/>
            <a:ext cx="4527603" cy="123986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1742847" y="1835890"/>
            <a:ext cx="5452037" cy="9358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>
            <a:off x="7221266" y="2592391"/>
            <a:ext cx="4180733" cy="1033546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Other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 frames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The detail about how to run the cloud business for IDC clients</a:t>
            </a:r>
            <a:endParaRPr lang="en-US" altLang="zh-CN" sz="1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40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21" y="815421"/>
            <a:ext cx="5223843" cy="409188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539330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2.2.4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-Deploying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Icons, Tabs and texts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3095295" y="1202012"/>
            <a:ext cx="3912120" cy="6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7096867" y="889142"/>
            <a:ext cx="4422586" cy="62574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This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Deploying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Icon needs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>
                <a:solidFill>
                  <a:srgbClr val="00B0F0"/>
                </a:solidFill>
                <a:latin typeface="Century Gothic" panose="020B0502020202020204" pitchFamily="34" charset="0"/>
              </a:rPr>
              <a:t>.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3787721" y="1823218"/>
            <a:ext cx="3587114" cy="12181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2411151" y="1860484"/>
            <a:ext cx="4963684" cy="118089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6136084" y="3126679"/>
            <a:ext cx="4955986" cy="238953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Via</a:t>
            </a:r>
            <a:r>
              <a:rPr lang="zh-CN" altLang="en-US" sz="1600" dirty="0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changing different Tab(need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), below box display different contents. </a:t>
            </a:r>
          </a:p>
        </p:txBody>
      </p:sp>
    </p:spTree>
    <p:extLst>
      <p:ext uri="{BB962C8B-B14F-4D97-AF65-F5344CB8AC3E}">
        <p14:creationId xmlns:p14="http://schemas.microsoft.com/office/powerpoint/2010/main" val="176983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62" y="889142"/>
            <a:ext cx="5218196" cy="31093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539330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2.2.4.1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-Deploying -- Onapp</a:t>
            </a:r>
            <a:r>
              <a:rPr lang="en-US" altLang="zh-CN" sz="2400" dirty="0">
                <a:solidFill>
                  <a:srgbClr val="00B0F0"/>
                </a:solidFill>
                <a:latin typeface="Century Gothic" panose="020B0502020202020204" pitchFamily="34" charset="0"/>
              </a:rPr>
              <a:t> installation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2411151" y="1860484"/>
            <a:ext cx="3724933" cy="9549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6232337" y="2288278"/>
            <a:ext cx="4955986" cy="238953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This icons need to be r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edesigned:</a:t>
            </a:r>
          </a:p>
          <a:p>
            <a:pPr marL="342900" indent="-342900" algn="ctr">
              <a:buAutoNum type="arabicParenR"/>
            </a:pP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We use onapp. </a:t>
            </a:r>
          </a:p>
          <a:p>
            <a:pPr marL="342900" indent="-342900" algn="ctr">
              <a:buAutoNum type="arabicParenR"/>
            </a:pP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Based on onapp, we can deliver cloud service.</a:t>
            </a:r>
            <a:endParaRPr lang="en-US" altLang="zh-CN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72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8766"/>
            <a:ext cx="6496050" cy="38290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539330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2.2.4.2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-Deploying -- After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 Sale support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2880383" y="2101773"/>
            <a:ext cx="3724933" cy="9549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6232337" y="2288278"/>
            <a:ext cx="4955986" cy="238953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These three  icons need to be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en-US" altLang="zh-CN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Phone Mail QQ</a:t>
            </a:r>
          </a:p>
        </p:txBody>
      </p:sp>
    </p:spTree>
    <p:extLst>
      <p:ext uri="{BB962C8B-B14F-4D97-AF65-F5344CB8AC3E}">
        <p14:creationId xmlns:p14="http://schemas.microsoft.com/office/powerpoint/2010/main" val="422999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747566"/>
            <a:ext cx="5340388" cy="311457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539330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2.2.5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-Integration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Icons, Tabs and texts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3095295" y="1202012"/>
            <a:ext cx="3912120" cy="6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7096867" y="889142"/>
            <a:ext cx="4422586" cy="62574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This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Integration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Icon needs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>
                <a:solidFill>
                  <a:srgbClr val="00B0F0"/>
                </a:solidFill>
                <a:latin typeface="Century Gothic" panose="020B0502020202020204" pitchFamily="34" charset="0"/>
              </a:rPr>
              <a:t>.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endParaRPr lang="zh-CN" altLang="en-US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3787721" y="1823218"/>
            <a:ext cx="3587114" cy="12181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2411151" y="1860484"/>
            <a:ext cx="4963684" cy="118089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6136084" y="3126679"/>
            <a:ext cx="4955986" cy="238953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Via</a:t>
            </a:r>
            <a:r>
              <a:rPr lang="zh-CN" altLang="en-US" sz="1600" dirty="0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changing different Tab(need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), below box display different contents. </a:t>
            </a:r>
          </a:p>
        </p:txBody>
      </p:sp>
    </p:spTree>
    <p:extLst>
      <p:ext uri="{BB962C8B-B14F-4D97-AF65-F5344CB8AC3E}">
        <p14:creationId xmlns:p14="http://schemas.microsoft.com/office/powerpoint/2010/main" val="416732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3206"/>
            <a:ext cx="6192757" cy="273236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539330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2.2.5.1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-Integration --billing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2310063" y="2274058"/>
            <a:ext cx="5223134" cy="10407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6136084" y="3126679"/>
            <a:ext cx="4955986" cy="238953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This frame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en-US" altLang="zh-CN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About the billing system function.</a:t>
            </a:r>
            <a:endParaRPr lang="en-US" altLang="zh-CN" sz="1600" dirty="0" smtClean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32347" y="1423127"/>
            <a:ext cx="1624264" cy="3489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1756611" y="1597585"/>
            <a:ext cx="5257800" cy="751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>
            <a:off x="6811944" y="766519"/>
            <a:ext cx="4172888" cy="1748081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A icon about billing system 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en-US" altLang="zh-CN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5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8" y="766519"/>
            <a:ext cx="5936997" cy="290311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91891"/>
            <a:ext cx="11539330" cy="370370"/>
          </a:xfrm>
        </p:spPr>
        <p:txBody>
          <a:bodyPr>
            <a:noAutofit/>
          </a:bodyPr>
          <a:lstStyle/>
          <a:p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2.2.5.2  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Solution Page Design Requirements-</a:t>
            </a:r>
            <a:r>
              <a:rPr lang="en-US" altLang="zh-CN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-Integration--Monitoring</a:t>
            </a:r>
            <a:endParaRPr lang="zh-CN" alt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2310063" y="2274058"/>
            <a:ext cx="5223134" cy="10407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6136084" y="3126679"/>
            <a:ext cx="4955986" cy="238953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This frame need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en-US" altLang="zh-CN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About the monitoring system function.</a:t>
            </a:r>
            <a:endParaRPr lang="en-US" altLang="zh-CN" sz="1600" dirty="0" smtClean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32347" y="1423127"/>
            <a:ext cx="1624264" cy="3489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1756611" y="1597585"/>
            <a:ext cx="5257800" cy="751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>
            <a:off x="6811944" y="766519"/>
            <a:ext cx="4172888" cy="1748081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A icon about Monitoring system  to be </a:t>
            </a:r>
            <a:r>
              <a:rPr lang="en-US" altLang="zh-CN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redesigned</a:t>
            </a:r>
            <a:r>
              <a:rPr lang="en-US" altLang="zh-CN" sz="16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en-US" altLang="zh-CN" sz="1600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53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</TotalTime>
  <Words>807</Words>
  <Application>Microsoft Office PowerPoint</Application>
  <PresentationFormat>宽屏</PresentationFormat>
  <Paragraphs>153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宋体</vt:lpstr>
      <vt:lpstr>微软雅黑</vt:lpstr>
      <vt:lpstr>Arial</vt:lpstr>
      <vt:lpstr>Calibri</vt:lpstr>
      <vt:lpstr>Calibri Light</vt:lpstr>
      <vt:lpstr>Century Gothic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2.1.1  Home Page Design Requirements--Overall </vt:lpstr>
      <vt:lpstr>2.1.2  Home Page Design Requirements--Navigation, Logo and sliders</vt:lpstr>
      <vt:lpstr>2.1.3  Home Page Design Requirements--Frames and pictures</vt:lpstr>
      <vt:lpstr>2.1.4  Home Page Design Requirements--icons and text</vt:lpstr>
      <vt:lpstr>2.2.1  Solution Page Design Requirements--Overall </vt:lpstr>
      <vt:lpstr>2.2.2  Solution Page Design Requirements--Navigation, Logo and Contact</vt:lpstr>
      <vt:lpstr>2.2.3  Solution Page Design Requirements--Consulting Icons, Tabs and texts</vt:lpstr>
      <vt:lpstr>2.2.3.1  Solution Page Design Requirements--Consulting-software</vt:lpstr>
      <vt:lpstr>2.2.3.2  Solution Page Design Requirements--Consulting-hardware</vt:lpstr>
      <vt:lpstr>2.2.3.2  Solution Page Design Requirements--Consulting-business structure</vt:lpstr>
      <vt:lpstr>2.2.4  Solution Page Design Requirements--Deploying Icons, Tabs and texts</vt:lpstr>
      <vt:lpstr>2.2.4.1  Solution Page Design Requirements--Deploying -- Onapp installation</vt:lpstr>
      <vt:lpstr>2.2.4.2  Solution Page Design Requirements--Deploying -- After  Sale support</vt:lpstr>
      <vt:lpstr>2.2.5  Solution Page Design Requirements--Integration Icons, Tabs and texts</vt:lpstr>
      <vt:lpstr>2.2.5.1  Solution Page Design Requirements--Integration --billing</vt:lpstr>
      <vt:lpstr>2.2.5.2  Solution Page Design Requirements--Integration--Monitoring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siqi zhang</dc:creator>
  <cp:lastModifiedBy>siqi zhang</cp:lastModifiedBy>
  <cp:revision>32</cp:revision>
  <dcterms:created xsi:type="dcterms:W3CDTF">2014-07-04T06:50:56Z</dcterms:created>
  <dcterms:modified xsi:type="dcterms:W3CDTF">2014-07-04T16:49:42Z</dcterms:modified>
</cp:coreProperties>
</file>