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Lst>
  <p:sldSz cx="7315200" cy="10058400"/>
  <p:notesSz cx="6858000" cy="9296400"/>
  <p:defaultTextStyle>
    <a:defPPr>
      <a:defRPr lang="en-US"/>
    </a:defPPr>
    <a:lvl1pPr marL="0" algn="l" defTabSz="992764" rtl="0" eaLnBrk="1" latinLnBrk="0" hangingPunct="1">
      <a:defRPr sz="2000" kern="1200">
        <a:solidFill>
          <a:schemeClr val="tx1"/>
        </a:solidFill>
        <a:latin typeface="+mn-lt"/>
        <a:ea typeface="+mn-ea"/>
        <a:cs typeface="+mn-cs"/>
      </a:defRPr>
    </a:lvl1pPr>
    <a:lvl2pPr marL="496382" algn="l" defTabSz="992764" rtl="0" eaLnBrk="1" latinLnBrk="0" hangingPunct="1">
      <a:defRPr sz="2000" kern="1200">
        <a:solidFill>
          <a:schemeClr val="tx1"/>
        </a:solidFill>
        <a:latin typeface="+mn-lt"/>
        <a:ea typeface="+mn-ea"/>
        <a:cs typeface="+mn-cs"/>
      </a:defRPr>
    </a:lvl2pPr>
    <a:lvl3pPr marL="992764" algn="l" defTabSz="992764" rtl="0" eaLnBrk="1" latinLnBrk="0" hangingPunct="1">
      <a:defRPr sz="2000" kern="1200">
        <a:solidFill>
          <a:schemeClr val="tx1"/>
        </a:solidFill>
        <a:latin typeface="+mn-lt"/>
        <a:ea typeface="+mn-ea"/>
        <a:cs typeface="+mn-cs"/>
      </a:defRPr>
    </a:lvl3pPr>
    <a:lvl4pPr marL="1489146" algn="l" defTabSz="992764" rtl="0" eaLnBrk="1" latinLnBrk="0" hangingPunct="1">
      <a:defRPr sz="2000" kern="1200">
        <a:solidFill>
          <a:schemeClr val="tx1"/>
        </a:solidFill>
        <a:latin typeface="+mn-lt"/>
        <a:ea typeface="+mn-ea"/>
        <a:cs typeface="+mn-cs"/>
      </a:defRPr>
    </a:lvl4pPr>
    <a:lvl5pPr marL="1985528" algn="l" defTabSz="992764" rtl="0" eaLnBrk="1" latinLnBrk="0" hangingPunct="1">
      <a:defRPr sz="2000" kern="1200">
        <a:solidFill>
          <a:schemeClr val="tx1"/>
        </a:solidFill>
        <a:latin typeface="+mn-lt"/>
        <a:ea typeface="+mn-ea"/>
        <a:cs typeface="+mn-cs"/>
      </a:defRPr>
    </a:lvl5pPr>
    <a:lvl6pPr marL="2481910" algn="l" defTabSz="992764" rtl="0" eaLnBrk="1" latinLnBrk="0" hangingPunct="1">
      <a:defRPr sz="2000" kern="1200">
        <a:solidFill>
          <a:schemeClr val="tx1"/>
        </a:solidFill>
        <a:latin typeface="+mn-lt"/>
        <a:ea typeface="+mn-ea"/>
        <a:cs typeface="+mn-cs"/>
      </a:defRPr>
    </a:lvl6pPr>
    <a:lvl7pPr marL="2978292" algn="l" defTabSz="992764" rtl="0" eaLnBrk="1" latinLnBrk="0" hangingPunct="1">
      <a:defRPr sz="2000" kern="1200">
        <a:solidFill>
          <a:schemeClr val="tx1"/>
        </a:solidFill>
        <a:latin typeface="+mn-lt"/>
        <a:ea typeface="+mn-ea"/>
        <a:cs typeface="+mn-cs"/>
      </a:defRPr>
    </a:lvl7pPr>
    <a:lvl8pPr marL="3474674" algn="l" defTabSz="992764" rtl="0" eaLnBrk="1" latinLnBrk="0" hangingPunct="1">
      <a:defRPr sz="2000" kern="1200">
        <a:solidFill>
          <a:schemeClr val="tx1"/>
        </a:solidFill>
        <a:latin typeface="+mn-lt"/>
        <a:ea typeface="+mn-ea"/>
        <a:cs typeface="+mn-cs"/>
      </a:defRPr>
    </a:lvl8pPr>
    <a:lvl9pPr marL="3971056" algn="l" defTabSz="992764" rtl="0" eaLnBrk="1" latinLnBrk="0" hangingPunct="1">
      <a:defRPr sz="20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A7C1A"/>
    <a:srgbClr val="8B33CD"/>
    <a:srgbClr val="44D844"/>
    <a:srgbClr val="22A222"/>
    <a:srgbClr val="14DE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00" d="100"/>
          <a:sy n="100" d="100"/>
        </p:scale>
        <p:origin x="-2628" y="1368"/>
      </p:cViewPr>
      <p:guideLst>
        <p:guide orient="horz" pos="3168"/>
        <p:guide pos="230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8640" y="3124626"/>
            <a:ext cx="6217920" cy="21560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097280" y="5699760"/>
            <a:ext cx="5120640" cy="2570480"/>
          </a:xfrm>
        </p:spPr>
        <p:txBody>
          <a:bodyPr/>
          <a:lstStyle>
            <a:lvl1pPr marL="0" indent="0" algn="ctr">
              <a:buNone/>
              <a:defRPr>
                <a:solidFill>
                  <a:schemeClr val="tx1">
                    <a:tint val="75000"/>
                  </a:schemeClr>
                </a:solidFill>
              </a:defRPr>
            </a:lvl1pPr>
            <a:lvl2pPr marL="496382" indent="0" algn="ctr">
              <a:buNone/>
              <a:defRPr>
                <a:solidFill>
                  <a:schemeClr val="tx1">
                    <a:tint val="75000"/>
                  </a:schemeClr>
                </a:solidFill>
              </a:defRPr>
            </a:lvl2pPr>
            <a:lvl3pPr marL="992764" indent="0" algn="ctr">
              <a:buNone/>
              <a:defRPr>
                <a:solidFill>
                  <a:schemeClr val="tx1">
                    <a:tint val="75000"/>
                  </a:schemeClr>
                </a:solidFill>
              </a:defRPr>
            </a:lvl3pPr>
            <a:lvl4pPr marL="1489146" indent="0" algn="ctr">
              <a:buNone/>
              <a:defRPr>
                <a:solidFill>
                  <a:schemeClr val="tx1">
                    <a:tint val="75000"/>
                  </a:schemeClr>
                </a:solidFill>
              </a:defRPr>
            </a:lvl4pPr>
            <a:lvl5pPr marL="1985528" indent="0" algn="ctr">
              <a:buNone/>
              <a:defRPr>
                <a:solidFill>
                  <a:schemeClr val="tx1">
                    <a:tint val="75000"/>
                  </a:schemeClr>
                </a:solidFill>
              </a:defRPr>
            </a:lvl5pPr>
            <a:lvl6pPr marL="2481910" indent="0" algn="ctr">
              <a:buNone/>
              <a:defRPr>
                <a:solidFill>
                  <a:schemeClr val="tx1">
                    <a:tint val="75000"/>
                  </a:schemeClr>
                </a:solidFill>
              </a:defRPr>
            </a:lvl6pPr>
            <a:lvl7pPr marL="2978292" indent="0" algn="ctr">
              <a:buNone/>
              <a:defRPr>
                <a:solidFill>
                  <a:schemeClr val="tx1">
                    <a:tint val="75000"/>
                  </a:schemeClr>
                </a:solidFill>
              </a:defRPr>
            </a:lvl7pPr>
            <a:lvl8pPr marL="3474674" indent="0" algn="ctr">
              <a:buNone/>
              <a:defRPr>
                <a:solidFill>
                  <a:schemeClr val="tx1">
                    <a:tint val="75000"/>
                  </a:schemeClr>
                </a:solidFill>
              </a:defRPr>
            </a:lvl8pPr>
            <a:lvl9pPr marL="3971056"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1B8BD6B-74CA-43B7-B164-0E4D4FC12F3F}" type="datetimeFigureOut">
              <a:rPr lang="en-US" smtClean="0"/>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4900E5-0AD2-4F1C-A6C5-E60964C12CF1}" type="slidenum">
              <a:rPr lang="en-US" smtClean="0"/>
              <a:t>‹#›</a:t>
            </a:fld>
            <a:endParaRPr lang="en-US"/>
          </a:p>
        </p:txBody>
      </p:sp>
    </p:spTree>
    <p:extLst>
      <p:ext uri="{BB962C8B-B14F-4D97-AF65-F5344CB8AC3E}">
        <p14:creationId xmlns:p14="http://schemas.microsoft.com/office/powerpoint/2010/main" val="2144157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B8BD6B-74CA-43B7-B164-0E4D4FC12F3F}" type="datetimeFigureOut">
              <a:rPr lang="en-US" smtClean="0"/>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4900E5-0AD2-4F1C-A6C5-E60964C12CF1}" type="slidenum">
              <a:rPr lang="en-US" smtClean="0"/>
              <a:t>‹#›</a:t>
            </a:fld>
            <a:endParaRPr lang="en-US"/>
          </a:p>
        </p:txBody>
      </p:sp>
    </p:spTree>
    <p:extLst>
      <p:ext uri="{BB962C8B-B14F-4D97-AF65-F5344CB8AC3E}">
        <p14:creationId xmlns:p14="http://schemas.microsoft.com/office/powerpoint/2010/main" val="15135390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7850" y="6463454"/>
            <a:ext cx="6217920" cy="1997710"/>
          </a:xfrm>
        </p:spPr>
        <p:txBody>
          <a:bodyPr anchor="t"/>
          <a:lstStyle>
            <a:lvl1pPr algn="l">
              <a:defRPr sz="4300" b="1" cap="all"/>
            </a:lvl1pPr>
          </a:lstStyle>
          <a:p>
            <a:r>
              <a:rPr lang="en-US" smtClean="0"/>
              <a:t>Click to edit Master title style</a:t>
            </a:r>
            <a:endParaRPr lang="en-US"/>
          </a:p>
        </p:txBody>
      </p:sp>
      <p:sp>
        <p:nvSpPr>
          <p:cNvPr id="3" name="Text Placeholder 2"/>
          <p:cNvSpPr>
            <a:spLocks noGrp="1"/>
          </p:cNvSpPr>
          <p:nvPr>
            <p:ph type="body" idx="1"/>
          </p:nvPr>
        </p:nvSpPr>
        <p:spPr>
          <a:xfrm>
            <a:off x="577850" y="4263183"/>
            <a:ext cx="6217920" cy="2200274"/>
          </a:xfrm>
        </p:spPr>
        <p:txBody>
          <a:bodyPr anchor="b"/>
          <a:lstStyle>
            <a:lvl1pPr marL="0" indent="0">
              <a:buNone/>
              <a:defRPr sz="2200">
                <a:solidFill>
                  <a:schemeClr val="tx1">
                    <a:tint val="75000"/>
                  </a:schemeClr>
                </a:solidFill>
              </a:defRPr>
            </a:lvl1pPr>
            <a:lvl2pPr marL="496382" indent="0">
              <a:buNone/>
              <a:defRPr sz="2000">
                <a:solidFill>
                  <a:schemeClr val="tx1">
                    <a:tint val="75000"/>
                  </a:schemeClr>
                </a:solidFill>
              </a:defRPr>
            </a:lvl2pPr>
            <a:lvl3pPr marL="992764" indent="0">
              <a:buNone/>
              <a:defRPr sz="1700">
                <a:solidFill>
                  <a:schemeClr val="tx1">
                    <a:tint val="75000"/>
                  </a:schemeClr>
                </a:solidFill>
              </a:defRPr>
            </a:lvl3pPr>
            <a:lvl4pPr marL="1489146" indent="0">
              <a:buNone/>
              <a:defRPr sz="1500">
                <a:solidFill>
                  <a:schemeClr val="tx1">
                    <a:tint val="75000"/>
                  </a:schemeClr>
                </a:solidFill>
              </a:defRPr>
            </a:lvl4pPr>
            <a:lvl5pPr marL="1985528" indent="0">
              <a:buNone/>
              <a:defRPr sz="1500">
                <a:solidFill>
                  <a:schemeClr val="tx1">
                    <a:tint val="75000"/>
                  </a:schemeClr>
                </a:solidFill>
              </a:defRPr>
            </a:lvl5pPr>
            <a:lvl6pPr marL="2481910" indent="0">
              <a:buNone/>
              <a:defRPr sz="1500">
                <a:solidFill>
                  <a:schemeClr val="tx1">
                    <a:tint val="75000"/>
                  </a:schemeClr>
                </a:solidFill>
              </a:defRPr>
            </a:lvl6pPr>
            <a:lvl7pPr marL="2978292" indent="0">
              <a:buNone/>
              <a:defRPr sz="1500">
                <a:solidFill>
                  <a:schemeClr val="tx1">
                    <a:tint val="75000"/>
                  </a:schemeClr>
                </a:solidFill>
              </a:defRPr>
            </a:lvl7pPr>
            <a:lvl8pPr marL="3474674" indent="0">
              <a:buNone/>
              <a:defRPr sz="1500">
                <a:solidFill>
                  <a:schemeClr val="tx1">
                    <a:tint val="75000"/>
                  </a:schemeClr>
                </a:solidFill>
              </a:defRPr>
            </a:lvl8pPr>
            <a:lvl9pPr marL="3971056" indent="0">
              <a:buNone/>
              <a:defRPr sz="15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B8BD6B-74CA-43B7-B164-0E4D4FC12F3F}" type="datetimeFigureOut">
              <a:rPr lang="en-US" smtClean="0"/>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4900E5-0AD2-4F1C-A6C5-E60964C12CF1}" type="slidenum">
              <a:rPr lang="en-US" smtClean="0"/>
              <a:t>‹#›</a:t>
            </a:fld>
            <a:endParaRPr lang="en-US"/>
          </a:p>
        </p:txBody>
      </p:sp>
    </p:spTree>
    <p:extLst>
      <p:ext uri="{BB962C8B-B14F-4D97-AF65-F5344CB8AC3E}">
        <p14:creationId xmlns:p14="http://schemas.microsoft.com/office/powerpoint/2010/main" val="9542182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74321" y="3129282"/>
            <a:ext cx="2407920" cy="8849996"/>
          </a:xfrm>
        </p:spPr>
        <p:txBody>
          <a:bodyPr/>
          <a:lstStyle>
            <a:lvl1pPr>
              <a:defRPr sz="30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804161" y="3129282"/>
            <a:ext cx="2407920" cy="8849996"/>
          </a:xfrm>
        </p:spPr>
        <p:txBody>
          <a:bodyPr/>
          <a:lstStyle>
            <a:lvl1pPr>
              <a:defRPr sz="30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1B8BD6B-74CA-43B7-B164-0E4D4FC12F3F}" type="datetimeFigureOut">
              <a:rPr lang="en-US" smtClean="0"/>
              <a:t>7/3/2014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4900E5-0AD2-4F1C-A6C5-E60964C12CF1}" type="slidenum">
              <a:rPr lang="en-US" smtClean="0"/>
              <a:t>‹#›</a:t>
            </a:fld>
            <a:endParaRPr lang="en-US"/>
          </a:p>
        </p:txBody>
      </p:sp>
    </p:spTree>
    <p:extLst>
      <p:ext uri="{BB962C8B-B14F-4D97-AF65-F5344CB8AC3E}">
        <p14:creationId xmlns:p14="http://schemas.microsoft.com/office/powerpoint/2010/main" val="19094962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65760" y="402802"/>
            <a:ext cx="6583680" cy="1676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65761" y="2251500"/>
            <a:ext cx="3232151" cy="938318"/>
          </a:xfrm>
        </p:spPr>
        <p:txBody>
          <a:bodyPr anchor="b"/>
          <a:lstStyle>
            <a:lvl1pPr marL="0" indent="0">
              <a:buNone/>
              <a:defRPr sz="2600" b="1"/>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4" name="Content Placeholder 3"/>
          <p:cNvSpPr>
            <a:spLocks noGrp="1"/>
          </p:cNvSpPr>
          <p:nvPr>
            <p:ph sz="half" idx="2"/>
          </p:nvPr>
        </p:nvSpPr>
        <p:spPr>
          <a:xfrm>
            <a:off x="365761" y="3189818"/>
            <a:ext cx="3232151" cy="5795222"/>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716022" y="2251500"/>
            <a:ext cx="3233420" cy="938318"/>
          </a:xfrm>
        </p:spPr>
        <p:txBody>
          <a:bodyPr anchor="b"/>
          <a:lstStyle>
            <a:lvl1pPr marL="0" indent="0">
              <a:buNone/>
              <a:defRPr sz="2600" b="1"/>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6" name="Content Placeholder 5"/>
          <p:cNvSpPr>
            <a:spLocks noGrp="1"/>
          </p:cNvSpPr>
          <p:nvPr>
            <p:ph sz="quarter" idx="4"/>
          </p:nvPr>
        </p:nvSpPr>
        <p:spPr>
          <a:xfrm>
            <a:off x="3716022" y="3189818"/>
            <a:ext cx="3233420" cy="5795222"/>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1B8BD6B-74CA-43B7-B164-0E4D4FC12F3F}" type="datetimeFigureOut">
              <a:rPr lang="en-US" smtClean="0"/>
              <a:t>7/3/2014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34900E5-0AD2-4F1C-A6C5-E60964C12CF1}" type="slidenum">
              <a:rPr lang="en-US" smtClean="0"/>
              <a:t>‹#›</a:t>
            </a:fld>
            <a:endParaRPr lang="en-US"/>
          </a:p>
        </p:txBody>
      </p:sp>
    </p:spTree>
    <p:extLst>
      <p:ext uri="{BB962C8B-B14F-4D97-AF65-F5344CB8AC3E}">
        <p14:creationId xmlns:p14="http://schemas.microsoft.com/office/powerpoint/2010/main" val="993661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1B8BD6B-74CA-43B7-B164-0E4D4FC12F3F}" type="datetimeFigureOut">
              <a:rPr lang="en-US" smtClean="0"/>
              <a:t>7/3/2014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4900E5-0AD2-4F1C-A6C5-E60964C12CF1}" type="slidenum">
              <a:rPr lang="en-US" smtClean="0"/>
              <a:t>‹#›</a:t>
            </a:fld>
            <a:endParaRPr lang="en-US"/>
          </a:p>
        </p:txBody>
      </p:sp>
    </p:spTree>
    <p:extLst>
      <p:ext uri="{BB962C8B-B14F-4D97-AF65-F5344CB8AC3E}">
        <p14:creationId xmlns:p14="http://schemas.microsoft.com/office/powerpoint/2010/main" val="666924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B8BD6B-74CA-43B7-B164-0E4D4FC12F3F}" type="datetimeFigureOut">
              <a:rPr lang="en-US" smtClean="0"/>
              <a:t>7/3/2014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34900E5-0AD2-4F1C-A6C5-E60964C12CF1}" type="slidenum">
              <a:rPr lang="en-US" smtClean="0"/>
              <a:t>‹#›</a:t>
            </a:fld>
            <a:endParaRPr lang="en-US"/>
          </a:p>
        </p:txBody>
      </p:sp>
    </p:spTree>
    <p:extLst>
      <p:ext uri="{BB962C8B-B14F-4D97-AF65-F5344CB8AC3E}">
        <p14:creationId xmlns:p14="http://schemas.microsoft.com/office/powerpoint/2010/main" val="2744937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65762" y="400473"/>
            <a:ext cx="2406650" cy="1704340"/>
          </a:xfrm>
        </p:spPr>
        <p:txBody>
          <a:bodyPr anchor="b"/>
          <a:lstStyle>
            <a:lvl1pPr algn="l">
              <a:defRPr sz="2200" b="1"/>
            </a:lvl1pPr>
          </a:lstStyle>
          <a:p>
            <a:r>
              <a:rPr lang="en-US" smtClean="0"/>
              <a:t>Click to edit Master title style</a:t>
            </a:r>
            <a:endParaRPr lang="en-US"/>
          </a:p>
        </p:txBody>
      </p:sp>
      <p:sp>
        <p:nvSpPr>
          <p:cNvPr id="3" name="Content Placeholder 2"/>
          <p:cNvSpPr>
            <a:spLocks noGrp="1"/>
          </p:cNvSpPr>
          <p:nvPr>
            <p:ph idx="1"/>
          </p:nvPr>
        </p:nvSpPr>
        <p:spPr>
          <a:xfrm>
            <a:off x="2860041" y="400477"/>
            <a:ext cx="4089401" cy="8584566"/>
          </a:xfrm>
        </p:spPr>
        <p:txBody>
          <a:bodyPr/>
          <a:lstStyle>
            <a:lvl1pPr>
              <a:defRPr sz="3500"/>
            </a:lvl1pPr>
            <a:lvl2pPr>
              <a:defRPr sz="3000"/>
            </a:lvl2pPr>
            <a:lvl3pPr>
              <a:defRPr sz="26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65762" y="2104817"/>
            <a:ext cx="2406650" cy="6880226"/>
          </a:xfrm>
        </p:spPr>
        <p:txBody>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B8BD6B-74CA-43B7-B164-0E4D4FC12F3F}" type="datetimeFigureOut">
              <a:rPr lang="en-US" smtClean="0"/>
              <a:t>7/3/2014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4900E5-0AD2-4F1C-A6C5-E60964C12CF1}" type="slidenum">
              <a:rPr lang="en-US" smtClean="0"/>
              <a:t>‹#›</a:t>
            </a:fld>
            <a:endParaRPr lang="en-US"/>
          </a:p>
        </p:txBody>
      </p:sp>
    </p:spTree>
    <p:extLst>
      <p:ext uri="{BB962C8B-B14F-4D97-AF65-F5344CB8AC3E}">
        <p14:creationId xmlns:p14="http://schemas.microsoft.com/office/powerpoint/2010/main" val="201610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3831" y="7040882"/>
            <a:ext cx="4389120" cy="831216"/>
          </a:xfrm>
        </p:spPr>
        <p:txBody>
          <a:bodyPr anchor="b"/>
          <a:lstStyle>
            <a:lvl1pPr algn="l">
              <a:defRPr sz="2200" b="1"/>
            </a:lvl1pPr>
          </a:lstStyle>
          <a:p>
            <a:r>
              <a:rPr lang="en-US" smtClean="0"/>
              <a:t>Click to edit Master title style</a:t>
            </a:r>
            <a:endParaRPr lang="en-US"/>
          </a:p>
        </p:txBody>
      </p:sp>
      <p:sp>
        <p:nvSpPr>
          <p:cNvPr id="3" name="Picture Placeholder 2"/>
          <p:cNvSpPr>
            <a:spLocks noGrp="1"/>
          </p:cNvSpPr>
          <p:nvPr>
            <p:ph type="pic" idx="1"/>
          </p:nvPr>
        </p:nvSpPr>
        <p:spPr>
          <a:xfrm>
            <a:off x="1433831" y="898737"/>
            <a:ext cx="4389120" cy="6035040"/>
          </a:xfrm>
        </p:spPr>
        <p:txBody>
          <a:bodyPr/>
          <a:lstStyle>
            <a:lvl1pPr marL="0" indent="0">
              <a:buNone/>
              <a:defRPr sz="3500"/>
            </a:lvl1pPr>
            <a:lvl2pPr marL="496382" indent="0">
              <a:buNone/>
              <a:defRPr sz="3000"/>
            </a:lvl2pPr>
            <a:lvl3pPr marL="992764" indent="0">
              <a:buNone/>
              <a:defRPr sz="2600"/>
            </a:lvl3pPr>
            <a:lvl4pPr marL="1489146" indent="0">
              <a:buNone/>
              <a:defRPr sz="2200"/>
            </a:lvl4pPr>
            <a:lvl5pPr marL="1985528" indent="0">
              <a:buNone/>
              <a:defRPr sz="2200"/>
            </a:lvl5pPr>
            <a:lvl6pPr marL="2481910" indent="0">
              <a:buNone/>
              <a:defRPr sz="2200"/>
            </a:lvl6pPr>
            <a:lvl7pPr marL="2978292" indent="0">
              <a:buNone/>
              <a:defRPr sz="2200"/>
            </a:lvl7pPr>
            <a:lvl8pPr marL="3474674" indent="0">
              <a:buNone/>
              <a:defRPr sz="2200"/>
            </a:lvl8pPr>
            <a:lvl9pPr marL="3971056" indent="0">
              <a:buNone/>
              <a:defRPr sz="2200"/>
            </a:lvl9pPr>
          </a:lstStyle>
          <a:p>
            <a:endParaRPr lang="en-US"/>
          </a:p>
        </p:txBody>
      </p:sp>
      <p:sp>
        <p:nvSpPr>
          <p:cNvPr id="4" name="Text Placeholder 3"/>
          <p:cNvSpPr>
            <a:spLocks noGrp="1"/>
          </p:cNvSpPr>
          <p:nvPr>
            <p:ph type="body" sz="half" idx="2"/>
          </p:nvPr>
        </p:nvSpPr>
        <p:spPr>
          <a:xfrm>
            <a:off x="1433831" y="7872098"/>
            <a:ext cx="4389120" cy="1180464"/>
          </a:xfrm>
        </p:spPr>
        <p:txBody>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B8BD6B-74CA-43B7-B164-0E4D4FC12F3F}" type="datetimeFigureOut">
              <a:rPr lang="en-US" smtClean="0"/>
              <a:t>7/3/2014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4900E5-0AD2-4F1C-A6C5-E60964C12CF1}" type="slidenum">
              <a:rPr lang="en-US" smtClean="0"/>
              <a:t>‹#›</a:t>
            </a:fld>
            <a:endParaRPr lang="en-US"/>
          </a:p>
        </p:txBody>
      </p:sp>
    </p:spTree>
    <p:extLst>
      <p:ext uri="{BB962C8B-B14F-4D97-AF65-F5344CB8AC3E}">
        <p14:creationId xmlns:p14="http://schemas.microsoft.com/office/powerpoint/2010/main" val="3767103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B8BD6B-74CA-43B7-B164-0E4D4FC12F3F}" type="datetimeFigureOut">
              <a:rPr lang="en-US" smtClean="0"/>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4900E5-0AD2-4F1C-A6C5-E60964C12CF1}" type="slidenum">
              <a:rPr lang="en-US" smtClean="0"/>
              <a:t>‹#›</a:t>
            </a:fld>
            <a:endParaRPr lang="en-US"/>
          </a:p>
        </p:txBody>
      </p:sp>
    </p:spTree>
    <p:extLst>
      <p:ext uri="{BB962C8B-B14F-4D97-AF65-F5344CB8AC3E}">
        <p14:creationId xmlns:p14="http://schemas.microsoft.com/office/powerpoint/2010/main" val="11569776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977640" y="537846"/>
            <a:ext cx="1234441" cy="1144143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74321" y="537846"/>
            <a:ext cx="3581401" cy="1144143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B8BD6B-74CA-43B7-B164-0E4D4FC12F3F}" type="datetimeFigureOut">
              <a:rPr lang="en-US" smtClean="0"/>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4900E5-0AD2-4F1C-A6C5-E60964C12CF1}" type="slidenum">
              <a:rPr lang="en-US" smtClean="0"/>
              <a:t>‹#›</a:t>
            </a:fld>
            <a:endParaRPr lang="en-US"/>
          </a:p>
        </p:txBody>
      </p:sp>
    </p:spTree>
    <p:extLst>
      <p:ext uri="{BB962C8B-B14F-4D97-AF65-F5344CB8AC3E}">
        <p14:creationId xmlns:p14="http://schemas.microsoft.com/office/powerpoint/2010/main" val="3335160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5760" y="402802"/>
            <a:ext cx="6583680" cy="1676400"/>
          </a:xfrm>
          <a:prstGeom prst="rect">
            <a:avLst/>
          </a:prstGeom>
        </p:spPr>
        <p:txBody>
          <a:bodyPr vert="horz" lIns="99276" tIns="49638" rIns="99276" bIns="49638"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65760" y="2346963"/>
            <a:ext cx="6583680" cy="6638079"/>
          </a:xfrm>
          <a:prstGeom prst="rect">
            <a:avLst/>
          </a:prstGeom>
        </p:spPr>
        <p:txBody>
          <a:bodyPr vert="horz" lIns="99276" tIns="49638" rIns="99276" bIns="4963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65760" y="9322649"/>
            <a:ext cx="1706880" cy="535517"/>
          </a:xfrm>
          <a:prstGeom prst="rect">
            <a:avLst/>
          </a:prstGeom>
        </p:spPr>
        <p:txBody>
          <a:bodyPr vert="horz" lIns="99276" tIns="49638" rIns="99276" bIns="49638" rtlCol="0" anchor="ctr"/>
          <a:lstStyle>
            <a:lvl1pPr algn="l">
              <a:defRPr sz="1300">
                <a:solidFill>
                  <a:schemeClr val="tx1">
                    <a:tint val="75000"/>
                  </a:schemeClr>
                </a:solidFill>
              </a:defRPr>
            </a:lvl1pPr>
          </a:lstStyle>
          <a:p>
            <a:fld id="{91B8BD6B-74CA-43B7-B164-0E4D4FC12F3F}" type="datetimeFigureOut">
              <a:rPr lang="en-US" smtClean="0"/>
              <a:t>7/3/2014</a:t>
            </a:fld>
            <a:endParaRPr lang="en-US"/>
          </a:p>
        </p:txBody>
      </p:sp>
      <p:sp>
        <p:nvSpPr>
          <p:cNvPr id="5" name="Footer Placeholder 4"/>
          <p:cNvSpPr>
            <a:spLocks noGrp="1"/>
          </p:cNvSpPr>
          <p:nvPr>
            <p:ph type="ftr" sz="quarter" idx="3"/>
          </p:nvPr>
        </p:nvSpPr>
        <p:spPr>
          <a:xfrm>
            <a:off x="2499360" y="9322649"/>
            <a:ext cx="2316480" cy="535517"/>
          </a:xfrm>
          <a:prstGeom prst="rect">
            <a:avLst/>
          </a:prstGeom>
        </p:spPr>
        <p:txBody>
          <a:bodyPr vert="horz" lIns="99276" tIns="49638" rIns="99276" bIns="49638" rtlCol="0" anchor="ctr"/>
          <a:lstStyle>
            <a:lvl1pPr algn="ctr">
              <a:defRPr sz="13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242560" y="9322649"/>
            <a:ext cx="1706880" cy="535517"/>
          </a:xfrm>
          <a:prstGeom prst="rect">
            <a:avLst/>
          </a:prstGeom>
        </p:spPr>
        <p:txBody>
          <a:bodyPr vert="horz" lIns="99276" tIns="49638" rIns="99276" bIns="49638" rtlCol="0" anchor="ctr"/>
          <a:lstStyle>
            <a:lvl1pPr algn="r">
              <a:defRPr sz="1300">
                <a:solidFill>
                  <a:schemeClr val="tx1">
                    <a:tint val="75000"/>
                  </a:schemeClr>
                </a:solidFill>
              </a:defRPr>
            </a:lvl1pPr>
          </a:lstStyle>
          <a:p>
            <a:fld id="{434900E5-0AD2-4F1C-A6C5-E60964C12CF1}" type="slidenum">
              <a:rPr lang="en-US" smtClean="0"/>
              <a:t>‹#›</a:t>
            </a:fld>
            <a:endParaRPr lang="en-US"/>
          </a:p>
        </p:txBody>
      </p:sp>
    </p:spTree>
    <p:extLst>
      <p:ext uri="{BB962C8B-B14F-4D97-AF65-F5344CB8AC3E}">
        <p14:creationId xmlns:p14="http://schemas.microsoft.com/office/powerpoint/2010/main" val="37389426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92764" rtl="0" eaLnBrk="1" latinLnBrk="0" hangingPunct="1">
        <a:spcBef>
          <a:spcPct val="0"/>
        </a:spcBef>
        <a:buNone/>
        <a:defRPr sz="4800" kern="1200">
          <a:solidFill>
            <a:schemeClr val="tx1"/>
          </a:solidFill>
          <a:latin typeface="+mj-lt"/>
          <a:ea typeface="+mj-ea"/>
          <a:cs typeface="+mj-cs"/>
        </a:defRPr>
      </a:lvl1pPr>
    </p:titleStyle>
    <p:bodyStyle>
      <a:lvl1pPr marL="372287" indent="-372287" algn="l" defTabSz="992764" rtl="0" eaLnBrk="1" latinLnBrk="0" hangingPunct="1">
        <a:spcBef>
          <a:spcPct val="20000"/>
        </a:spcBef>
        <a:buFont typeface="Arial" panose="020B0604020202020204" pitchFamily="34" charset="0"/>
        <a:buChar char="•"/>
        <a:defRPr sz="3500" kern="1200">
          <a:solidFill>
            <a:schemeClr val="tx1"/>
          </a:solidFill>
          <a:latin typeface="+mn-lt"/>
          <a:ea typeface="+mn-ea"/>
          <a:cs typeface="+mn-cs"/>
        </a:defRPr>
      </a:lvl1pPr>
      <a:lvl2pPr marL="806621" indent="-310239" algn="l" defTabSz="992764"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2pPr>
      <a:lvl3pPr marL="1240955" indent="-248191" algn="l" defTabSz="992764"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3pPr>
      <a:lvl4pPr marL="1737337" indent="-248191" algn="l" defTabSz="992764"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4pPr>
      <a:lvl5pPr marL="2233719" indent="-248191" algn="l" defTabSz="992764"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5pPr>
      <a:lvl6pPr marL="2730101" indent="-248191" algn="l" defTabSz="992764"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226483" indent="-248191" algn="l" defTabSz="992764"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722865" indent="-248191" algn="l" defTabSz="992764"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219247" indent="-248191" algn="l" defTabSz="992764"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p:bodyStyle>
    <p:otherStyle>
      <a:defPPr>
        <a:defRPr lang="en-US"/>
      </a:defPPr>
      <a:lvl1pPr marL="0" algn="l" defTabSz="992764" rtl="0" eaLnBrk="1" latinLnBrk="0" hangingPunct="1">
        <a:defRPr sz="2000" kern="1200">
          <a:solidFill>
            <a:schemeClr val="tx1"/>
          </a:solidFill>
          <a:latin typeface="+mn-lt"/>
          <a:ea typeface="+mn-ea"/>
          <a:cs typeface="+mn-cs"/>
        </a:defRPr>
      </a:lvl1pPr>
      <a:lvl2pPr marL="496382" algn="l" defTabSz="992764" rtl="0" eaLnBrk="1" latinLnBrk="0" hangingPunct="1">
        <a:defRPr sz="2000" kern="1200">
          <a:solidFill>
            <a:schemeClr val="tx1"/>
          </a:solidFill>
          <a:latin typeface="+mn-lt"/>
          <a:ea typeface="+mn-ea"/>
          <a:cs typeface="+mn-cs"/>
        </a:defRPr>
      </a:lvl2pPr>
      <a:lvl3pPr marL="992764" algn="l" defTabSz="992764" rtl="0" eaLnBrk="1" latinLnBrk="0" hangingPunct="1">
        <a:defRPr sz="2000" kern="1200">
          <a:solidFill>
            <a:schemeClr val="tx1"/>
          </a:solidFill>
          <a:latin typeface="+mn-lt"/>
          <a:ea typeface="+mn-ea"/>
          <a:cs typeface="+mn-cs"/>
        </a:defRPr>
      </a:lvl3pPr>
      <a:lvl4pPr marL="1489146" algn="l" defTabSz="992764" rtl="0" eaLnBrk="1" latinLnBrk="0" hangingPunct="1">
        <a:defRPr sz="2000" kern="1200">
          <a:solidFill>
            <a:schemeClr val="tx1"/>
          </a:solidFill>
          <a:latin typeface="+mn-lt"/>
          <a:ea typeface="+mn-ea"/>
          <a:cs typeface="+mn-cs"/>
        </a:defRPr>
      </a:lvl4pPr>
      <a:lvl5pPr marL="1985528" algn="l" defTabSz="992764" rtl="0" eaLnBrk="1" latinLnBrk="0" hangingPunct="1">
        <a:defRPr sz="2000" kern="1200">
          <a:solidFill>
            <a:schemeClr val="tx1"/>
          </a:solidFill>
          <a:latin typeface="+mn-lt"/>
          <a:ea typeface="+mn-ea"/>
          <a:cs typeface="+mn-cs"/>
        </a:defRPr>
      </a:lvl5pPr>
      <a:lvl6pPr marL="2481910" algn="l" defTabSz="992764" rtl="0" eaLnBrk="1" latinLnBrk="0" hangingPunct="1">
        <a:defRPr sz="2000" kern="1200">
          <a:solidFill>
            <a:schemeClr val="tx1"/>
          </a:solidFill>
          <a:latin typeface="+mn-lt"/>
          <a:ea typeface="+mn-ea"/>
          <a:cs typeface="+mn-cs"/>
        </a:defRPr>
      </a:lvl6pPr>
      <a:lvl7pPr marL="2978292" algn="l" defTabSz="992764" rtl="0" eaLnBrk="1" latinLnBrk="0" hangingPunct="1">
        <a:defRPr sz="2000" kern="1200">
          <a:solidFill>
            <a:schemeClr val="tx1"/>
          </a:solidFill>
          <a:latin typeface="+mn-lt"/>
          <a:ea typeface="+mn-ea"/>
          <a:cs typeface="+mn-cs"/>
        </a:defRPr>
      </a:lvl7pPr>
      <a:lvl8pPr marL="3474674" algn="l" defTabSz="992764" rtl="0" eaLnBrk="1" latinLnBrk="0" hangingPunct="1">
        <a:defRPr sz="2000" kern="1200">
          <a:solidFill>
            <a:schemeClr val="tx1"/>
          </a:solidFill>
          <a:latin typeface="+mn-lt"/>
          <a:ea typeface="+mn-ea"/>
          <a:cs typeface="+mn-cs"/>
        </a:defRPr>
      </a:lvl8pPr>
      <a:lvl9pPr marL="3971056" algn="l" defTabSz="992764"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 y="83760"/>
            <a:ext cx="4599925" cy="457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Freeform 84"/>
          <p:cNvSpPr>
            <a:spLocks/>
          </p:cNvSpPr>
          <p:nvPr/>
        </p:nvSpPr>
        <p:spPr bwMode="auto">
          <a:xfrm rot="10800000">
            <a:off x="-3" y="9247239"/>
            <a:ext cx="7323726" cy="811157"/>
          </a:xfrm>
          <a:custGeom>
            <a:avLst/>
            <a:gdLst>
              <a:gd name="T0" fmla="*/ 0 w 2448"/>
              <a:gd name="T1" fmla="*/ 0 h 650"/>
              <a:gd name="T2" fmla="*/ 0 w 2448"/>
              <a:gd name="T3" fmla="*/ 650 h 650"/>
              <a:gd name="T4" fmla="*/ 2448 w 2448"/>
              <a:gd name="T5" fmla="*/ 466 h 650"/>
              <a:gd name="T6" fmla="*/ 2448 w 2448"/>
              <a:gd name="T7" fmla="*/ 0 h 650"/>
              <a:gd name="T8" fmla="*/ 0 w 2448"/>
              <a:gd name="T9" fmla="*/ 0 h 650"/>
            </a:gdLst>
            <a:ahLst/>
            <a:cxnLst>
              <a:cxn ang="0">
                <a:pos x="T0" y="T1"/>
              </a:cxn>
              <a:cxn ang="0">
                <a:pos x="T2" y="T3"/>
              </a:cxn>
              <a:cxn ang="0">
                <a:pos x="T4" y="T5"/>
              </a:cxn>
              <a:cxn ang="0">
                <a:pos x="T6" y="T7"/>
              </a:cxn>
              <a:cxn ang="0">
                <a:pos x="T8" y="T9"/>
              </a:cxn>
            </a:cxnLst>
            <a:rect l="0" t="0" r="r" b="b"/>
            <a:pathLst>
              <a:path w="2448" h="650">
                <a:moveTo>
                  <a:pt x="0" y="0"/>
                </a:moveTo>
                <a:cubicBezTo>
                  <a:pt x="0" y="650"/>
                  <a:pt x="0" y="650"/>
                  <a:pt x="0" y="650"/>
                </a:cubicBezTo>
                <a:cubicBezTo>
                  <a:pt x="914" y="423"/>
                  <a:pt x="1786" y="414"/>
                  <a:pt x="2448" y="466"/>
                </a:cubicBezTo>
                <a:cubicBezTo>
                  <a:pt x="2448" y="0"/>
                  <a:pt x="2448" y="0"/>
                  <a:pt x="2448" y="0"/>
                </a:cubicBezTo>
                <a:lnTo>
                  <a:pt x="0" y="0"/>
                </a:lnTo>
                <a:close/>
              </a:path>
            </a:pathLst>
          </a:custGeom>
          <a:solidFill>
            <a:srgbClr val="8B33CD"/>
          </a:solidFill>
          <a:ln>
            <a:noFill/>
          </a:ln>
          <a:effectLst/>
          <a:extLst/>
        </p:spPr>
        <p:txBody>
          <a:bodyPr rot="0" vert="horz" wrap="square" lIns="91440" tIns="45720" rIns="91440" bIns="45720" anchor="t" anchorCtr="0" upright="1">
            <a:noAutofit/>
          </a:bodyPr>
          <a:lstStyle/>
          <a:p>
            <a:endParaRPr lang="en-US" dirty="0">
              <a:solidFill>
                <a:srgbClr val="FFFF00"/>
              </a:solidFill>
            </a:endParaRPr>
          </a:p>
        </p:txBody>
      </p:sp>
      <p:sp>
        <p:nvSpPr>
          <p:cNvPr id="3" name="TextBox 2"/>
          <p:cNvSpPr txBox="1"/>
          <p:nvPr/>
        </p:nvSpPr>
        <p:spPr>
          <a:xfrm>
            <a:off x="421106" y="9617827"/>
            <a:ext cx="6481511" cy="430887"/>
          </a:xfrm>
          <a:prstGeom prst="rect">
            <a:avLst/>
          </a:prstGeom>
          <a:noFill/>
        </p:spPr>
        <p:txBody>
          <a:bodyPr wrap="square" rtlCol="0">
            <a:spAutoFit/>
          </a:bodyPr>
          <a:lstStyle/>
          <a:p>
            <a:pPr algn="ctr"/>
            <a:r>
              <a:rPr lang="en-US" sz="1100" b="1" dirty="0" smtClean="0">
                <a:solidFill>
                  <a:srgbClr val="FFFF00"/>
                </a:solidFill>
              </a:rPr>
              <a:t>Children’s Eye Center of El Paso  ▪  1250 E. Cliff Drive ▪  Suite 4-D  ▪  El Paso, Texas  79902  ▪  915.577.9339 www.childrenseyecenter.com</a:t>
            </a:r>
            <a:endParaRPr lang="en-US" sz="1100" b="1" dirty="0">
              <a:solidFill>
                <a:srgbClr val="FFFF00"/>
              </a:solidFill>
            </a:endParaRPr>
          </a:p>
        </p:txBody>
      </p:sp>
      <p:sp>
        <p:nvSpPr>
          <p:cNvPr id="6" name="TextBox 5"/>
          <p:cNvSpPr txBox="1"/>
          <p:nvPr/>
        </p:nvSpPr>
        <p:spPr>
          <a:xfrm>
            <a:off x="2052165" y="1630840"/>
            <a:ext cx="5123691" cy="10433625"/>
          </a:xfrm>
          <a:prstGeom prst="rect">
            <a:avLst/>
          </a:prstGeom>
          <a:noFill/>
          <a:ln>
            <a:noFill/>
          </a:ln>
        </p:spPr>
        <p:txBody>
          <a:bodyPr wrap="square" rtlCol="0">
            <a:spAutoFit/>
          </a:bodyPr>
          <a:lstStyle/>
          <a:p>
            <a:pPr>
              <a:spcAft>
                <a:spcPts val="600"/>
              </a:spcAft>
            </a:pPr>
            <a:r>
              <a:rPr lang="en-US" sz="1600" b="1" cap="small" dirty="0" smtClean="0">
                <a:solidFill>
                  <a:srgbClr val="8B33CD"/>
                </a:solidFill>
              </a:rPr>
              <a:t>Meet Dr. Kara Gerger, </a:t>
            </a:r>
            <a:r>
              <a:rPr lang="en-US" sz="1400" b="1" cap="small" dirty="0" smtClean="0">
                <a:solidFill>
                  <a:srgbClr val="8B33CD"/>
                </a:solidFill>
              </a:rPr>
              <a:t>OD, MS</a:t>
            </a:r>
            <a:endParaRPr lang="en-US" sz="1600" b="1" cap="small" dirty="0" smtClean="0">
              <a:solidFill>
                <a:srgbClr val="8B33CD"/>
              </a:solidFill>
            </a:endParaRPr>
          </a:p>
          <a:p>
            <a:r>
              <a:rPr lang="en-US" sz="1200" b="1" i="1" dirty="0" smtClean="0"/>
              <a:t>Children’s Eye Center</a:t>
            </a:r>
            <a:r>
              <a:rPr lang="en-US" sz="1200" b="1" dirty="0" smtClean="0">
                <a:solidFill>
                  <a:srgbClr val="22A222"/>
                </a:solidFill>
              </a:rPr>
              <a:t> </a:t>
            </a:r>
            <a:r>
              <a:rPr lang="en-US" sz="1100" dirty="0" smtClean="0"/>
              <a:t>is pleased to announce the</a:t>
            </a:r>
          </a:p>
          <a:p>
            <a:r>
              <a:rPr lang="en-US" sz="1100" dirty="0" smtClean="0"/>
              <a:t>addition of Dr. Kara Gerger to our staff.</a:t>
            </a:r>
          </a:p>
          <a:p>
            <a:endParaRPr lang="en-US" sz="1100" dirty="0"/>
          </a:p>
          <a:p>
            <a:r>
              <a:rPr lang="en-US" sz="1100" dirty="0" smtClean="0"/>
              <a:t>A native of _____________, Dr. Gerger received her </a:t>
            </a:r>
          </a:p>
          <a:p>
            <a:r>
              <a:rPr lang="en-US" sz="1100" dirty="0" smtClean="0"/>
              <a:t>BS in Materials Science and Engineering from the </a:t>
            </a:r>
          </a:p>
          <a:p>
            <a:r>
              <a:rPr lang="en-US" sz="1100" dirty="0"/>
              <a:t>U</a:t>
            </a:r>
            <a:r>
              <a:rPr lang="en-US" sz="1100" dirty="0" smtClean="0"/>
              <a:t>niversity of Florida, graduating </a:t>
            </a:r>
            <a:r>
              <a:rPr lang="en-US" sz="1100" i="1" dirty="0" smtClean="0"/>
              <a:t>Magna Cum Laude</a:t>
            </a:r>
            <a:r>
              <a:rPr lang="en-US" sz="1100" dirty="0" smtClean="0"/>
              <a:t>. </a:t>
            </a:r>
          </a:p>
          <a:p>
            <a:r>
              <a:rPr lang="en-US" sz="1100" dirty="0" smtClean="0"/>
              <a:t>She earned her</a:t>
            </a:r>
            <a:r>
              <a:rPr lang="en-US" sz="1100" dirty="0"/>
              <a:t> </a:t>
            </a:r>
            <a:r>
              <a:rPr lang="en-US" sz="1100" dirty="0" smtClean="0"/>
              <a:t>MS, Vision Science , and her </a:t>
            </a:r>
          </a:p>
          <a:p>
            <a:r>
              <a:rPr lang="en-US" sz="1100" dirty="0" smtClean="0"/>
              <a:t>OD, Doctor of Optometry from the New England</a:t>
            </a:r>
          </a:p>
          <a:p>
            <a:r>
              <a:rPr lang="en-US" sz="1100" dirty="0" smtClean="0"/>
              <a:t>College of Optometry in Boston, Massachusetts.</a:t>
            </a:r>
          </a:p>
          <a:p>
            <a:endParaRPr lang="en-US" sz="1100" dirty="0"/>
          </a:p>
          <a:p>
            <a:r>
              <a:rPr lang="en-US" sz="1100" dirty="0" smtClean="0"/>
              <a:t>“I decided to become a Pediatric Optometrist just around the time I turned sixteen,”  Dr. Gerger recounts.  “I’m dedicated to the field of Optometry and I love working with children.  Being on the staff of the </a:t>
            </a:r>
            <a:r>
              <a:rPr lang="en-US" sz="1100" i="1" dirty="0" smtClean="0"/>
              <a:t>Children’s Eye Center</a:t>
            </a:r>
            <a:r>
              <a:rPr lang="en-US" sz="1100" dirty="0" smtClean="0"/>
              <a:t> gives me the opportunity to do the work I most enjoy 100% of the time.”</a:t>
            </a:r>
          </a:p>
          <a:p>
            <a:endParaRPr lang="en-US" sz="1100" dirty="0"/>
          </a:p>
          <a:p>
            <a:pPr lvl="0" fontAlgn="base"/>
            <a:r>
              <a:rPr lang="en-US" sz="1100" dirty="0" smtClean="0"/>
              <a:t>Dr. Gerger received advanced clinical training at  the </a:t>
            </a:r>
            <a:r>
              <a:rPr lang="en-US" sz="1100" i="1" dirty="0" smtClean="0"/>
              <a:t>New England Eye Center/Tufts Medical Center</a:t>
            </a:r>
            <a:r>
              <a:rPr lang="en-US" sz="1100" dirty="0" smtClean="0"/>
              <a:t> in Boston, MA.  </a:t>
            </a:r>
            <a:r>
              <a:rPr lang="en-US" sz="1100" dirty="0"/>
              <a:t>H</a:t>
            </a:r>
            <a:r>
              <a:rPr lang="en-US" sz="1100" dirty="0" smtClean="0"/>
              <a:t>er residency in Pediatric Optometry was completed at the</a:t>
            </a:r>
            <a:r>
              <a:rPr lang="en-US" sz="1100" i="1" dirty="0" smtClean="0"/>
              <a:t> New England Eye Center and Affiliates</a:t>
            </a:r>
            <a:r>
              <a:rPr lang="en-US" sz="1100" dirty="0" smtClean="0"/>
              <a:t>,</a:t>
            </a:r>
            <a:r>
              <a:rPr lang="en-US" sz="1100" b="1" i="1" dirty="0" smtClean="0"/>
              <a:t> </a:t>
            </a:r>
            <a:r>
              <a:rPr lang="en-US" sz="1100" dirty="0" smtClean="0"/>
              <a:t>Boston, MA.  While completing her residency, Dr. Gerger managed complex cases including </a:t>
            </a:r>
            <a:r>
              <a:rPr lang="en-US" sz="1100" dirty="0"/>
              <a:t>pediatric contact lens service, vision therapy programs following Traumatic Brain Injury (</a:t>
            </a:r>
            <a:r>
              <a:rPr lang="en-US" sz="1100" dirty="0" err="1"/>
              <a:t>TBI</a:t>
            </a:r>
            <a:r>
              <a:rPr lang="en-US" sz="1100" dirty="0"/>
              <a:t>), </a:t>
            </a:r>
            <a:r>
              <a:rPr lang="en-US" sz="1100" dirty="0" smtClean="0"/>
              <a:t>Retinopathy </a:t>
            </a:r>
            <a:r>
              <a:rPr lang="en-US" sz="1100" dirty="0"/>
              <a:t>O</a:t>
            </a:r>
            <a:r>
              <a:rPr lang="en-US" sz="1100" dirty="0" smtClean="0"/>
              <a:t>f </a:t>
            </a:r>
            <a:r>
              <a:rPr lang="en-US" sz="1100" dirty="0"/>
              <a:t>P</a:t>
            </a:r>
            <a:r>
              <a:rPr lang="en-US" sz="1100" dirty="0" smtClean="0"/>
              <a:t>rematurity </a:t>
            </a:r>
            <a:r>
              <a:rPr lang="en-US" sz="1100" dirty="0"/>
              <a:t>(ROP), and </a:t>
            </a:r>
            <a:r>
              <a:rPr lang="en-US" sz="1100" dirty="0" smtClean="0"/>
              <a:t>pre- </a:t>
            </a:r>
            <a:r>
              <a:rPr lang="en-US" sz="1100" dirty="0"/>
              <a:t>and post-operative care of patients </a:t>
            </a:r>
            <a:r>
              <a:rPr lang="en-US" sz="1100" dirty="0" smtClean="0"/>
              <a:t>with strabismus.</a:t>
            </a:r>
            <a:endParaRPr lang="en-US" sz="1100" dirty="0"/>
          </a:p>
          <a:p>
            <a:endParaRPr lang="en-US" sz="1100" dirty="0" smtClean="0"/>
          </a:p>
          <a:p>
            <a:endParaRPr lang="en-US" sz="1100" dirty="0"/>
          </a:p>
          <a:p>
            <a:endParaRPr lang="en-US" sz="1100" b="1" dirty="0" smtClean="0">
              <a:solidFill>
                <a:srgbClr val="22A222"/>
              </a:solidFill>
            </a:endParaRPr>
          </a:p>
          <a:p>
            <a:pPr>
              <a:spcAft>
                <a:spcPts val="600"/>
              </a:spcAft>
            </a:pPr>
            <a:endParaRPr lang="en-US" sz="800" dirty="0" smtClean="0"/>
          </a:p>
          <a:p>
            <a:r>
              <a:rPr lang="en-US" sz="800" b="1" dirty="0"/>
              <a:t>News</a:t>
            </a:r>
          </a:p>
          <a:p>
            <a:r>
              <a:rPr lang="en-US" sz="800" b="1" dirty="0"/>
              <a:t>April 19, 2014 - </a:t>
            </a:r>
            <a:r>
              <a:rPr lang="en-US" sz="800" b="1" dirty="0" err="1"/>
              <a:t>NECO</a:t>
            </a:r>
            <a:r>
              <a:rPr lang="en-US" sz="800" b="1" dirty="0"/>
              <a:t> Pediatric Resident Dr. Kara Gerger Awarded Residency Award</a:t>
            </a:r>
          </a:p>
          <a:p>
            <a:r>
              <a:rPr lang="en-US" sz="800" dirty="0"/>
              <a:t/>
            </a:r>
            <a:br>
              <a:rPr lang="en-US" sz="800" dirty="0"/>
            </a:br>
            <a:r>
              <a:rPr lang="en-US" sz="800" dirty="0"/>
              <a:t>Dr. Kara Gerger, a 2013 </a:t>
            </a:r>
            <a:r>
              <a:rPr lang="en-US" sz="800" dirty="0" err="1"/>
              <a:t>NECO</a:t>
            </a:r>
            <a:r>
              <a:rPr lang="en-US" sz="800" dirty="0"/>
              <a:t> graduate, is one of three recipients of the 2014 Terrance N. Ingraham Pediatric Optometry Residency Award, sponsored by Johnson &amp; Johnson Vision Care. </a:t>
            </a:r>
            <a:br>
              <a:rPr lang="en-US" sz="800" dirty="0"/>
            </a:br>
            <a:r>
              <a:rPr lang="en-US" sz="800" dirty="0"/>
              <a:t> </a:t>
            </a:r>
            <a:br>
              <a:rPr lang="en-US" sz="800" dirty="0"/>
            </a:br>
            <a:r>
              <a:rPr lang="en-US" sz="800" dirty="0"/>
              <a:t>The Terrance N. Ingraham Pediatric Optometry Residency Award is intended to promote the practice and development of the field of pediatric optometry by providing incentive and support to talented optometric residents who demonstrate a passion and commitment to practice, research, and education in the field of children's vision. A goal of this award is to invest in the evolution of the field of pediatric optometry in the </a:t>
            </a:r>
            <a:r>
              <a:rPr lang="en-US" sz="800" dirty="0" err="1"/>
              <a:t>the</a:t>
            </a:r>
            <a:r>
              <a:rPr lang="en-US" sz="800" dirty="0"/>
              <a:t> application of soft contact lenses for children's vision disorders by providing opportunities for future practitioners, educators, and researchers. </a:t>
            </a:r>
            <a:endParaRPr lang="en-US" sz="800" dirty="0" smtClean="0"/>
          </a:p>
          <a:p>
            <a:pPr>
              <a:spcAft>
                <a:spcPts val="600"/>
              </a:spcAft>
            </a:pPr>
            <a:endParaRPr lang="en-US" sz="800" dirty="0"/>
          </a:p>
          <a:p>
            <a:pPr fontAlgn="base"/>
            <a:r>
              <a:rPr lang="en-US" sz="800" b="1" dirty="0"/>
              <a:t>Advanced Clinical Training:</a:t>
            </a:r>
            <a:endParaRPr lang="en-US" sz="800" dirty="0"/>
          </a:p>
          <a:p>
            <a:pPr fontAlgn="base"/>
            <a:r>
              <a:rPr lang="en-US" sz="800" b="1" i="1" dirty="0"/>
              <a:t>New England Eye Center at Tufts Medical Center Boston, MA</a:t>
            </a:r>
            <a:endParaRPr lang="en-US" sz="800" dirty="0"/>
          </a:p>
          <a:p>
            <a:pPr>
              <a:spcAft>
                <a:spcPts val="600"/>
              </a:spcAft>
            </a:pPr>
            <a:endParaRPr lang="en-US" sz="800" dirty="0" smtClean="0"/>
          </a:p>
          <a:p>
            <a:pPr>
              <a:spcAft>
                <a:spcPts val="600"/>
              </a:spcAft>
            </a:pPr>
            <a:endParaRPr lang="en-US" sz="800" dirty="0"/>
          </a:p>
          <a:p>
            <a:pPr>
              <a:spcAft>
                <a:spcPts val="600"/>
              </a:spcAft>
            </a:pPr>
            <a:endParaRPr lang="en-US" sz="800" dirty="0" smtClean="0"/>
          </a:p>
          <a:p>
            <a:pPr>
              <a:spcAft>
                <a:spcPts val="600"/>
              </a:spcAft>
            </a:pPr>
            <a:endParaRPr lang="en-US" sz="800" dirty="0"/>
          </a:p>
          <a:p>
            <a:pPr>
              <a:spcAft>
                <a:spcPts val="600"/>
              </a:spcAft>
            </a:pPr>
            <a:endParaRPr lang="en-US" sz="800" dirty="0" smtClean="0"/>
          </a:p>
          <a:p>
            <a:pPr>
              <a:spcAft>
                <a:spcPts val="600"/>
              </a:spcAft>
            </a:pPr>
            <a:endParaRPr lang="en-US" sz="800" dirty="0"/>
          </a:p>
          <a:p>
            <a:pPr>
              <a:spcAft>
                <a:spcPts val="600"/>
              </a:spcAft>
            </a:pPr>
            <a:endParaRPr lang="en-US" sz="800" dirty="0" smtClean="0"/>
          </a:p>
          <a:p>
            <a:pPr>
              <a:spcAft>
                <a:spcPts val="600"/>
              </a:spcAft>
            </a:pPr>
            <a:endParaRPr lang="en-US" sz="800" dirty="0"/>
          </a:p>
          <a:p>
            <a:pPr>
              <a:spcAft>
                <a:spcPts val="600"/>
              </a:spcAft>
            </a:pPr>
            <a:endParaRPr lang="en-US" sz="800" dirty="0" smtClean="0"/>
          </a:p>
          <a:p>
            <a:pPr>
              <a:spcAft>
                <a:spcPts val="600"/>
              </a:spcAft>
            </a:pPr>
            <a:endParaRPr lang="en-US" sz="800" dirty="0"/>
          </a:p>
          <a:p>
            <a:pPr>
              <a:spcAft>
                <a:spcPts val="600"/>
              </a:spcAft>
            </a:pPr>
            <a:endParaRPr lang="en-US" sz="800" dirty="0" smtClean="0"/>
          </a:p>
          <a:p>
            <a:pPr>
              <a:spcAft>
                <a:spcPts val="600"/>
              </a:spcAft>
            </a:pPr>
            <a:endParaRPr lang="en-US" sz="800" dirty="0"/>
          </a:p>
          <a:p>
            <a:pPr>
              <a:spcAft>
                <a:spcPts val="600"/>
              </a:spcAft>
            </a:pPr>
            <a:endParaRPr lang="en-US" sz="800" dirty="0" smtClean="0"/>
          </a:p>
          <a:p>
            <a:pPr>
              <a:spcAft>
                <a:spcPts val="600"/>
              </a:spcAft>
            </a:pPr>
            <a:endParaRPr lang="en-US" sz="800" dirty="0"/>
          </a:p>
          <a:p>
            <a:pPr>
              <a:spcAft>
                <a:spcPts val="600"/>
              </a:spcAft>
            </a:pPr>
            <a:endParaRPr lang="en-US" sz="800" dirty="0" smtClean="0"/>
          </a:p>
          <a:p>
            <a:pPr>
              <a:spcAft>
                <a:spcPts val="600"/>
              </a:spcAft>
            </a:pPr>
            <a:endParaRPr lang="en-US" sz="800" dirty="0"/>
          </a:p>
          <a:p>
            <a:pPr>
              <a:spcAft>
                <a:spcPts val="600"/>
              </a:spcAft>
            </a:pPr>
            <a:endParaRPr lang="en-US" sz="800" dirty="0" smtClean="0"/>
          </a:p>
          <a:p>
            <a:pPr>
              <a:spcAft>
                <a:spcPts val="600"/>
              </a:spcAft>
            </a:pPr>
            <a:endParaRPr lang="en-US" sz="800" dirty="0"/>
          </a:p>
          <a:p>
            <a:pPr>
              <a:spcAft>
                <a:spcPts val="600"/>
              </a:spcAft>
            </a:pPr>
            <a:endParaRPr lang="en-US" sz="1100" dirty="0" smtClean="0"/>
          </a:p>
        </p:txBody>
      </p:sp>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6645" t="32866" r="32750" b="47625"/>
          <a:stretch/>
        </p:blipFill>
        <p:spPr bwMode="auto">
          <a:xfrm>
            <a:off x="448296" y="749639"/>
            <a:ext cx="1413263" cy="36779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19" name="TextBox 18"/>
          <p:cNvSpPr txBox="1"/>
          <p:nvPr/>
        </p:nvSpPr>
        <p:spPr>
          <a:xfrm>
            <a:off x="79336" y="306525"/>
            <a:ext cx="3331791" cy="759182"/>
          </a:xfrm>
          <a:prstGeom prst="rect">
            <a:avLst/>
          </a:prstGeom>
          <a:noFill/>
          <a:ln>
            <a:noFill/>
          </a:ln>
        </p:spPr>
        <p:txBody>
          <a:bodyPr wrap="square" lIns="0" tIns="0" rIns="0" bIns="0" rtlCol="0">
            <a:spAutoFit/>
          </a:bodyPr>
          <a:lstStyle/>
          <a:p>
            <a:pPr algn="r"/>
            <a:r>
              <a:rPr lang="en-US" sz="2400" b="1" spc="-30" dirty="0" smtClean="0">
                <a:solidFill>
                  <a:srgbClr val="FF0000"/>
                </a:solidFill>
                <a:latin typeface="Comic Sans MS" panose="030F0702030302020204" pitchFamily="66" charset="0"/>
              </a:rPr>
              <a:t>Children’s</a:t>
            </a:r>
            <a:r>
              <a:rPr lang="en-US" sz="2400" b="1" spc="-30" dirty="0" smtClean="0">
                <a:latin typeface="Comic Sans MS" panose="030F0702030302020204" pitchFamily="66" charset="0"/>
              </a:rPr>
              <a:t> </a:t>
            </a:r>
            <a:r>
              <a:rPr lang="en-US" sz="2400" b="1" spc="-30" dirty="0" smtClean="0">
                <a:solidFill>
                  <a:srgbClr val="22A222"/>
                </a:solidFill>
                <a:latin typeface="Comic Sans MS" panose="030F0702030302020204" pitchFamily="66" charset="0"/>
              </a:rPr>
              <a:t>Eye</a:t>
            </a:r>
            <a:r>
              <a:rPr lang="en-US" sz="2400" b="1" spc="-30" dirty="0">
                <a:latin typeface="Comic Sans MS" panose="030F0702030302020204" pitchFamily="66" charset="0"/>
              </a:rPr>
              <a:t> </a:t>
            </a:r>
            <a:r>
              <a:rPr lang="en-US" sz="2400" b="1" spc="-30" dirty="0" smtClean="0">
                <a:solidFill>
                  <a:srgbClr val="8B33CD"/>
                </a:solidFill>
                <a:latin typeface="Comic Sans MS" panose="030F0702030302020204" pitchFamily="66" charset="0"/>
              </a:rPr>
              <a:t>Center</a:t>
            </a:r>
          </a:p>
          <a:p>
            <a:pPr>
              <a:spcBef>
                <a:spcPts val="400"/>
              </a:spcBef>
            </a:pPr>
            <a:r>
              <a:rPr lang="en-US" sz="1600" dirty="0" smtClean="0"/>
              <a:t>                                           </a:t>
            </a:r>
            <a:r>
              <a:rPr lang="en-US" sz="1400" b="1" dirty="0" smtClean="0">
                <a:solidFill>
                  <a:schemeClr val="bg1">
                    <a:lumMod val="65000"/>
                  </a:schemeClr>
                </a:solidFill>
              </a:rPr>
              <a:t>of</a:t>
            </a:r>
            <a:r>
              <a:rPr lang="en-US" sz="1600" dirty="0" smtClean="0"/>
              <a:t> </a:t>
            </a:r>
            <a:r>
              <a:rPr lang="en-US" sz="2200" b="1" dirty="0" smtClean="0">
                <a:solidFill>
                  <a:schemeClr val="accent6">
                    <a:lumMod val="75000"/>
                  </a:schemeClr>
                </a:solidFill>
                <a:latin typeface="Mistral" panose="03090702030407020403" pitchFamily="66" charset="0"/>
              </a:rPr>
              <a:t>El Paso</a:t>
            </a:r>
            <a:endParaRPr lang="en-US" sz="2200" b="1" dirty="0">
              <a:solidFill>
                <a:schemeClr val="accent6">
                  <a:lumMod val="75000"/>
                </a:schemeClr>
              </a:solidFill>
              <a:latin typeface="Mistral" panose="03090702030407020403" pitchFamily="66" charset="0"/>
            </a:endParaRPr>
          </a:p>
        </p:txBody>
      </p:sp>
      <p:sp>
        <p:nvSpPr>
          <p:cNvPr id="2164" name="Freeform 228"/>
          <p:cNvSpPr>
            <a:spLocks/>
          </p:cNvSpPr>
          <p:nvPr/>
        </p:nvSpPr>
        <p:spPr bwMode="auto">
          <a:xfrm>
            <a:off x="2764140" y="83762"/>
            <a:ext cx="4559584" cy="1221526"/>
          </a:xfrm>
          <a:custGeom>
            <a:avLst/>
            <a:gdLst>
              <a:gd name="T0" fmla="*/ 206 w 562"/>
              <a:gd name="T1" fmla="*/ 0 h 322"/>
              <a:gd name="T2" fmla="*/ 0 w 562"/>
              <a:gd name="T3" fmla="*/ 322 h 322"/>
              <a:gd name="T4" fmla="*/ 562 w 562"/>
              <a:gd name="T5" fmla="*/ 322 h 322"/>
              <a:gd name="T6" fmla="*/ 562 w 562"/>
              <a:gd name="T7" fmla="*/ 0 h 322"/>
              <a:gd name="T8" fmla="*/ 206 w 562"/>
              <a:gd name="T9" fmla="*/ 0 h 322"/>
            </a:gdLst>
            <a:ahLst/>
            <a:cxnLst>
              <a:cxn ang="0">
                <a:pos x="T0" y="T1"/>
              </a:cxn>
              <a:cxn ang="0">
                <a:pos x="T2" y="T3"/>
              </a:cxn>
              <a:cxn ang="0">
                <a:pos x="T4" y="T5"/>
              </a:cxn>
              <a:cxn ang="0">
                <a:pos x="T6" y="T7"/>
              </a:cxn>
              <a:cxn ang="0">
                <a:pos x="T8" y="T9"/>
              </a:cxn>
            </a:cxnLst>
            <a:rect l="0" t="0" r="r" b="b"/>
            <a:pathLst>
              <a:path w="562" h="322">
                <a:moveTo>
                  <a:pt x="206" y="0"/>
                </a:moveTo>
                <a:cubicBezTo>
                  <a:pt x="157" y="119"/>
                  <a:pt x="74" y="232"/>
                  <a:pt x="0" y="322"/>
                </a:cubicBezTo>
                <a:lnTo>
                  <a:pt x="562" y="322"/>
                </a:lnTo>
                <a:lnTo>
                  <a:pt x="562" y="0"/>
                </a:lnTo>
                <a:lnTo>
                  <a:pt x="206" y="0"/>
                </a:lnTo>
                <a:close/>
              </a:path>
            </a:pathLst>
          </a:custGeom>
          <a:solidFill>
            <a:srgbClr val="92D05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65" name="Freeform 229"/>
          <p:cNvSpPr>
            <a:spLocks/>
          </p:cNvSpPr>
          <p:nvPr/>
        </p:nvSpPr>
        <p:spPr bwMode="auto">
          <a:xfrm rot="10983299">
            <a:off x="4481" y="1136229"/>
            <a:ext cx="7305656" cy="363015"/>
          </a:xfrm>
          <a:custGeom>
            <a:avLst/>
            <a:gdLst>
              <a:gd name="T0" fmla="*/ 746 w 840"/>
              <a:gd name="T1" fmla="*/ 0 h 70"/>
              <a:gd name="T2" fmla="*/ 289 w 840"/>
              <a:gd name="T3" fmla="*/ 31 h 70"/>
              <a:gd name="T4" fmla="*/ 0 w 840"/>
              <a:gd name="T5" fmla="*/ 68 h 70"/>
              <a:gd name="T6" fmla="*/ 0 w 840"/>
              <a:gd name="T7" fmla="*/ 70 h 70"/>
              <a:gd name="T8" fmla="*/ 289 w 840"/>
              <a:gd name="T9" fmla="*/ 32 h 70"/>
              <a:gd name="T10" fmla="*/ 746 w 840"/>
              <a:gd name="T11" fmla="*/ 1 h 70"/>
              <a:gd name="T12" fmla="*/ 840 w 840"/>
              <a:gd name="T13" fmla="*/ 1 h 70"/>
              <a:gd name="T14" fmla="*/ 840 w 840"/>
              <a:gd name="T15" fmla="*/ 0 h 70"/>
              <a:gd name="T16" fmla="*/ 746 w 840"/>
              <a:gd name="T1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0" h="70">
                <a:moveTo>
                  <a:pt x="746" y="0"/>
                </a:moveTo>
                <a:cubicBezTo>
                  <a:pt x="628" y="0"/>
                  <a:pt x="474" y="11"/>
                  <a:pt x="289" y="31"/>
                </a:cubicBezTo>
                <a:cubicBezTo>
                  <a:pt x="149" y="47"/>
                  <a:pt x="34" y="63"/>
                  <a:pt x="0" y="68"/>
                </a:cubicBezTo>
                <a:lnTo>
                  <a:pt x="0" y="70"/>
                </a:lnTo>
                <a:cubicBezTo>
                  <a:pt x="34" y="65"/>
                  <a:pt x="149" y="48"/>
                  <a:pt x="289" y="32"/>
                </a:cubicBezTo>
                <a:cubicBezTo>
                  <a:pt x="474" y="12"/>
                  <a:pt x="628" y="1"/>
                  <a:pt x="746" y="1"/>
                </a:cubicBezTo>
                <a:cubicBezTo>
                  <a:pt x="746" y="1"/>
                  <a:pt x="821" y="1"/>
                  <a:pt x="840" y="1"/>
                </a:cubicBezTo>
                <a:lnTo>
                  <a:pt x="840" y="0"/>
                </a:lnTo>
                <a:lnTo>
                  <a:pt x="746" y="0"/>
                </a:lnTo>
                <a:close/>
              </a:path>
            </a:pathLst>
          </a:custGeom>
          <a:solidFill>
            <a:srgbClr val="DEDED1"/>
          </a:solidFill>
          <a:ln w="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3" name="TextBox 192"/>
          <p:cNvSpPr txBox="1"/>
          <p:nvPr/>
        </p:nvSpPr>
        <p:spPr>
          <a:xfrm>
            <a:off x="4156118" y="215061"/>
            <a:ext cx="3159082" cy="338554"/>
          </a:xfrm>
          <a:prstGeom prst="rect">
            <a:avLst/>
          </a:prstGeom>
          <a:noFill/>
        </p:spPr>
        <p:txBody>
          <a:bodyPr wrap="square" rtlCol="0">
            <a:spAutoFit/>
          </a:bodyPr>
          <a:lstStyle/>
          <a:p>
            <a:pPr algn="ctr"/>
            <a:r>
              <a:rPr lang="en-US" sz="1600" b="1" dirty="0" smtClean="0"/>
              <a:t>August 2014 Newsletter</a:t>
            </a:r>
            <a:endParaRPr lang="en-US" sz="1600" b="1" dirty="0"/>
          </a:p>
        </p:txBody>
      </p:sp>
      <p:sp>
        <p:nvSpPr>
          <p:cNvPr id="194" name="TextBox 193"/>
          <p:cNvSpPr txBox="1"/>
          <p:nvPr/>
        </p:nvSpPr>
        <p:spPr>
          <a:xfrm>
            <a:off x="4732071" y="608887"/>
            <a:ext cx="2007175" cy="577081"/>
          </a:xfrm>
          <a:prstGeom prst="rect">
            <a:avLst/>
          </a:prstGeom>
          <a:noFill/>
        </p:spPr>
        <p:txBody>
          <a:bodyPr wrap="square" rtlCol="0">
            <a:spAutoFit/>
          </a:bodyPr>
          <a:lstStyle/>
          <a:p>
            <a:pPr algn="ctr"/>
            <a:r>
              <a:rPr lang="en-US" sz="1050" dirty="0" smtClean="0">
                <a:solidFill>
                  <a:schemeClr val="bg1"/>
                </a:solidFill>
              </a:rPr>
              <a:t>Dedicated to </a:t>
            </a:r>
            <a:r>
              <a:rPr lang="en-US" sz="1050" dirty="0">
                <a:solidFill>
                  <a:schemeClr val="bg1"/>
                </a:solidFill>
              </a:rPr>
              <a:t>P</a:t>
            </a:r>
            <a:r>
              <a:rPr lang="en-US" sz="1050" dirty="0" smtClean="0">
                <a:solidFill>
                  <a:schemeClr val="bg1"/>
                </a:solidFill>
              </a:rPr>
              <a:t>roviding</a:t>
            </a:r>
          </a:p>
          <a:p>
            <a:pPr algn="ctr"/>
            <a:r>
              <a:rPr lang="en-US" sz="1050" dirty="0" smtClean="0">
                <a:solidFill>
                  <a:schemeClr val="bg1"/>
                </a:solidFill>
              </a:rPr>
              <a:t>Community-Based</a:t>
            </a:r>
          </a:p>
          <a:p>
            <a:pPr algn="ctr"/>
            <a:r>
              <a:rPr lang="en-US" sz="1050" dirty="0" smtClean="0">
                <a:solidFill>
                  <a:schemeClr val="bg1"/>
                </a:solidFill>
              </a:rPr>
              <a:t>Eye Care Since 1996</a:t>
            </a:r>
            <a:endParaRPr lang="en-US" sz="1050" dirty="0">
              <a:solidFill>
                <a:schemeClr val="bg1"/>
              </a:solidFill>
            </a:endParaRPr>
          </a:p>
        </p:txBody>
      </p:sp>
      <p:sp>
        <p:nvSpPr>
          <p:cNvPr id="196" name="TextBox 195"/>
          <p:cNvSpPr txBox="1"/>
          <p:nvPr/>
        </p:nvSpPr>
        <p:spPr>
          <a:xfrm>
            <a:off x="191089" y="1693661"/>
            <a:ext cx="1564323" cy="1377300"/>
          </a:xfrm>
          <a:prstGeom prst="rect">
            <a:avLst/>
          </a:prstGeom>
          <a:solidFill>
            <a:schemeClr val="accent3">
              <a:lumMod val="40000"/>
              <a:lumOff val="60000"/>
            </a:schemeClr>
          </a:solidFill>
          <a:ln>
            <a:solidFill>
              <a:schemeClr val="bg1">
                <a:lumMod val="65000"/>
              </a:schemeClr>
            </a:solidFill>
          </a:ln>
        </p:spPr>
        <p:txBody>
          <a:bodyPr wrap="square" rtlCol="0">
            <a:spAutoFit/>
          </a:bodyPr>
          <a:lstStyle/>
          <a:p>
            <a:pPr algn="ctr">
              <a:spcAft>
                <a:spcPts val="300"/>
              </a:spcAft>
            </a:pPr>
            <a:r>
              <a:rPr lang="en-US" sz="1600" b="1" dirty="0" smtClean="0"/>
              <a:t>In This Issue</a:t>
            </a:r>
          </a:p>
          <a:p>
            <a:pPr>
              <a:spcAft>
                <a:spcPts val="600"/>
              </a:spcAft>
            </a:pPr>
            <a:r>
              <a:rPr lang="en-US" sz="1000" dirty="0" smtClean="0"/>
              <a:t>Meet Dr. Kara Gerger</a:t>
            </a:r>
          </a:p>
          <a:p>
            <a:pPr>
              <a:spcAft>
                <a:spcPts val="600"/>
              </a:spcAft>
            </a:pPr>
            <a:r>
              <a:rPr lang="en-US" sz="1000" dirty="0" smtClean="0"/>
              <a:t>Our Patient of the Month</a:t>
            </a:r>
          </a:p>
          <a:p>
            <a:pPr>
              <a:spcAft>
                <a:spcPts val="600"/>
              </a:spcAft>
            </a:pPr>
            <a:r>
              <a:rPr lang="en-US" sz="1000" dirty="0" smtClean="0"/>
              <a:t>Dr. Radenovich Answers Your Questions</a:t>
            </a:r>
          </a:p>
          <a:p>
            <a:r>
              <a:rPr lang="en-US" sz="1000" dirty="0" smtClean="0"/>
              <a:t>Life in “Old” El Paso</a:t>
            </a:r>
          </a:p>
        </p:txBody>
      </p:sp>
      <p:cxnSp>
        <p:nvCxnSpPr>
          <p:cNvPr id="200" name="Straight Connector 199"/>
          <p:cNvCxnSpPr/>
          <p:nvPr/>
        </p:nvCxnSpPr>
        <p:spPr>
          <a:xfrm>
            <a:off x="1945967" y="1693661"/>
            <a:ext cx="0" cy="7675422"/>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p:cNvCxnSpPr/>
          <p:nvPr/>
        </p:nvCxnSpPr>
        <p:spPr>
          <a:xfrm flipV="1">
            <a:off x="191089" y="3114675"/>
            <a:ext cx="1554142" cy="9525"/>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flipV="1">
            <a:off x="191089" y="3190875"/>
            <a:ext cx="1554142" cy="9525"/>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sp>
        <p:nvSpPr>
          <p:cNvPr id="203" name="TextBox 202"/>
          <p:cNvSpPr txBox="1"/>
          <p:nvPr/>
        </p:nvSpPr>
        <p:spPr>
          <a:xfrm>
            <a:off x="79337" y="3429000"/>
            <a:ext cx="1866630" cy="6832640"/>
          </a:xfrm>
          <a:prstGeom prst="rect">
            <a:avLst/>
          </a:prstGeom>
          <a:noFill/>
        </p:spPr>
        <p:txBody>
          <a:bodyPr wrap="square" rtlCol="0">
            <a:spAutoFit/>
          </a:bodyPr>
          <a:lstStyle/>
          <a:p>
            <a:pPr>
              <a:spcAft>
                <a:spcPts val="600"/>
              </a:spcAft>
            </a:pPr>
            <a:r>
              <a:rPr lang="en-US" sz="1400" b="1" cap="small" spc="-30" dirty="0" smtClean="0">
                <a:solidFill>
                  <a:srgbClr val="8B33CD"/>
                </a:solidFill>
              </a:rPr>
              <a:t>Juanita – Our Patient</a:t>
            </a:r>
            <a:r>
              <a:rPr lang="en-US" sz="1400" b="1" cap="small" dirty="0" smtClean="0">
                <a:solidFill>
                  <a:srgbClr val="8B33CD"/>
                </a:solidFill>
              </a:rPr>
              <a:t> of The Month</a:t>
            </a:r>
            <a:endParaRPr lang="en-US" sz="1400" b="1" cap="small" dirty="0">
              <a:solidFill>
                <a:srgbClr val="8B33CD"/>
              </a:solidFill>
            </a:endParaRPr>
          </a:p>
          <a:p>
            <a:pPr>
              <a:spcAft>
                <a:spcPts val="600"/>
              </a:spcAft>
            </a:pPr>
            <a:endParaRPr lang="en-US" sz="1050" dirty="0" smtClean="0"/>
          </a:p>
          <a:p>
            <a:pPr>
              <a:spcAft>
                <a:spcPts val="600"/>
              </a:spcAft>
            </a:pPr>
            <a:endParaRPr lang="en-US" sz="1050" dirty="0"/>
          </a:p>
          <a:p>
            <a:pPr>
              <a:spcAft>
                <a:spcPts val="600"/>
              </a:spcAft>
            </a:pPr>
            <a:endParaRPr lang="en-US" sz="1050" dirty="0" smtClean="0"/>
          </a:p>
          <a:p>
            <a:pPr>
              <a:spcAft>
                <a:spcPts val="600"/>
              </a:spcAft>
            </a:pPr>
            <a:endParaRPr lang="en-US" sz="1050" dirty="0"/>
          </a:p>
          <a:p>
            <a:pPr>
              <a:spcAft>
                <a:spcPts val="600"/>
              </a:spcAft>
            </a:pPr>
            <a:endParaRPr lang="en-US" sz="1050" dirty="0" smtClean="0"/>
          </a:p>
          <a:p>
            <a:pPr>
              <a:spcAft>
                <a:spcPts val="600"/>
              </a:spcAft>
            </a:pPr>
            <a:endParaRPr lang="en-US" sz="1050" dirty="0" smtClean="0"/>
          </a:p>
          <a:p>
            <a:pPr>
              <a:spcAft>
                <a:spcPts val="600"/>
              </a:spcAft>
            </a:pPr>
            <a:r>
              <a:rPr lang="en-US" sz="1100" dirty="0" smtClean="0"/>
              <a:t>Juanita is one success story that needs telling.  </a:t>
            </a:r>
          </a:p>
          <a:p>
            <a:pPr>
              <a:spcAft>
                <a:spcPts val="600"/>
              </a:spcAft>
            </a:pPr>
            <a:r>
              <a:rPr lang="en-US" sz="1100" dirty="0" smtClean="0"/>
              <a:t>At the age of nine, Juanita received her first eye exam since birth.  She was examined by Dr. Radenovich and diagnosed with strabismus, commonly </a:t>
            </a:r>
            <a:r>
              <a:rPr lang="en-US" sz="1100" dirty="0"/>
              <a:t>referred to as crossed or wandering eyes, </a:t>
            </a:r>
            <a:r>
              <a:rPr lang="en-US" sz="1100" dirty="0" smtClean="0"/>
              <a:t>along with myopia, or nearsightedness.  </a:t>
            </a:r>
          </a:p>
          <a:p>
            <a:pPr>
              <a:spcAft>
                <a:spcPts val="600"/>
              </a:spcAft>
            </a:pPr>
            <a:r>
              <a:rPr lang="en-US" sz="1050" dirty="0" smtClean="0"/>
              <a:t>Dr. Radenovich </a:t>
            </a:r>
            <a:r>
              <a:rPr lang="en-US" sz="1050" dirty="0" smtClean="0"/>
              <a:t>…</a:t>
            </a:r>
            <a:endParaRPr lang="en-US" sz="1050" dirty="0"/>
          </a:p>
          <a:p>
            <a:pPr>
              <a:spcAft>
                <a:spcPts val="600"/>
              </a:spcAft>
            </a:pPr>
            <a:endParaRPr lang="en-US" sz="1050" dirty="0" smtClean="0"/>
          </a:p>
          <a:p>
            <a:pPr>
              <a:spcAft>
                <a:spcPts val="600"/>
              </a:spcAft>
            </a:pPr>
            <a:endParaRPr lang="en-US" sz="1050" dirty="0"/>
          </a:p>
          <a:p>
            <a:pPr>
              <a:spcAft>
                <a:spcPts val="600"/>
              </a:spcAft>
            </a:pPr>
            <a:endParaRPr lang="en-US" sz="1050" dirty="0" smtClean="0"/>
          </a:p>
          <a:p>
            <a:pPr>
              <a:spcAft>
                <a:spcPts val="600"/>
              </a:spcAft>
            </a:pPr>
            <a:endParaRPr lang="en-US" sz="1050" dirty="0"/>
          </a:p>
          <a:p>
            <a:pPr>
              <a:spcAft>
                <a:spcPts val="600"/>
              </a:spcAft>
            </a:pPr>
            <a:endParaRPr lang="en-US" sz="1050" dirty="0" smtClean="0"/>
          </a:p>
          <a:p>
            <a:pPr>
              <a:spcAft>
                <a:spcPts val="600"/>
              </a:spcAft>
            </a:pPr>
            <a:endParaRPr lang="en-US" sz="1050" dirty="0"/>
          </a:p>
          <a:p>
            <a:pPr>
              <a:spcAft>
                <a:spcPts val="600"/>
              </a:spcAft>
            </a:pPr>
            <a:endParaRPr lang="en-US" sz="1050" dirty="0" smtClean="0"/>
          </a:p>
          <a:p>
            <a:pPr>
              <a:spcAft>
                <a:spcPts val="600"/>
              </a:spcAft>
            </a:pPr>
            <a:endParaRPr lang="en-US" sz="1050" dirty="0"/>
          </a:p>
          <a:p>
            <a:pPr>
              <a:spcAft>
                <a:spcPts val="600"/>
              </a:spcAft>
            </a:pPr>
            <a:endParaRPr lang="en-US" sz="1050" dirty="0" smtClean="0"/>
          </a:p>
          <a:p>
            <a:pPr>
              <a:spcAft>
                <a:spcPts val="600"/>
              </a:spcAft>
            </a:pPr>
            <a:endParaRPr lang="en-US" sz="1050" dirty="0"/>
          </a:p>
          <a:p>
            <a:pPr>
              <a:spcAft>
                <a:spcPts val="600"/>
              </a:spcAft>
            </a:pPr>
            <a:endParaRPr lang="en-US" sz="1050" dirty="0" smtClean="0"/>
          </a:p>
        </p:txBody>
      </p:sp>
      <p:pic>
        <p:nvPicPr>
          <p:cNvPr id="242" name="Picture 241" descr="http://eye.opted.org/wp-content/uploads/2013/12/VisionAdvocacyDay_NECO-larger.jpg"/>
          <p:cNvPicPr/>
          <p:nvPr/>
        </p:nvPicPr>
        <p:blipFill>
          <a:blip r:embed="rId3">
            <a:extLst>
              <a:ext uri="{28A0092B-C50C-407E-A947-70E740481C1C}">
                <a14:useLocalDpi xmlns:a14="http://schemas.microsoft.com/office/drawing/2010/main" val="0"/>
              </a:ext>
            </a:extLst>
          </a:blip>
          <a:srcRect/>
          <a:stretch>
            <a:fillRect/>
          </a:stretch>
        </p:blipFill>
        <p:spPr bwMode="auto">
          <a:xfrm>
            <a:off x="5213072" y="2032000"/>
            <a:ext cx="1962785" cy="1254125"/>
          </a:xfrm>
          <a:prstGeom prst="rect">
            <a:avLst/>
          </a:prstGeom>
          <a:noFill/>
          <a:ln>
            <a:solidFill>
              <a:schemeClr val="tx1">
                <a:lumMod val="75000"/>
                <a:lumOff val="25000"/>
              </a:schemeClr>
            </a:solidFill>
          </a:ln>
        </p:spPr>
      </p:pic>
      <p:sp>
        <p:nvSpPr>
          <p:cNvPr id="243" name="Text Box 3"/>
          <p:cNvSpPr txBox="1"/>
          <p:nvPr/>
        </p:nvSpPr>
        <p:spPr>
          <a:xfrm>
            <a:off x="5204181" y="3267075"/>
            <a:ext cx="1981200" cy="152400"/>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p>
            <a:pPr marL="0" marR="0" algn="ctr">
              <a:spcBef>
                <a:spcPts val="0"/>
              </a:spcBef>
              <a:spcAft>
                <a:spcPts val="0"/>
              </a:spcAft>
            </a:pPr>
            <a:r>
              <a:rPr lang="en-US" sz="900" dirty="0">
                <a:effectLst/>
                <a:latin typeface="Arial Narrow"/>
                <a:ea typeface="Times New Roman"/>
              </a:rPr>
              <a:t>Dr. Gerger during </a:t>
            </a:r>
            <a:r>
              <a:rPr lang="en-US" sz="900" i="1" dirty="0">
                <a:effectLst/>
                <a:latin typeface="Arial Narrow"/>
                <a:ea typeface="Times New Roman"/>
              </a:rPr>
              <a:t>Children’s Advocacy Day</a:t>
            </a:r>
            <a:endParaRPr lang="en-US" sz="1000" dirty="0">
              <a:effectLst/>
              <a:latin typeface="Times New Roman"/>
              <a:ea typeface="Times New Roman"/>
            </a:endParaRPr>
          </a:p>
        </p:txBody>
      </p:sp>
      <p:pic>
        <p:nvPicPr>
          <p:cNvPr id="206" name="Picture 205"/>
          <p:cNvPicPr>
            <a:picLocks noChangeAspect="1"/>
          </p:cNvPicPr>
          <p:nvPr/>
        </p:nvPicPr>
        <p:blipFill rotWithShape="1">
          <a:blip r:embed="rId4" cstate="print">
            <a:extLst>
              <a:ext uri="{28A0092B-C50C-407E-A947-70E740481C1C}">
                <a14:useLocalDpi xmlns:a14="http://schemas.microsoft.com/office/drawing/2010/main" val="0"/>
              </a:ext>
            </a:extLst>
          </a:blip>
          <a:srcRect l="36180" r="26078" b="50000"/>
          <a:stretch/>
        </p:blipFill>
        <p:spPr>
          <a:xfrm rot="837870">
            <a:off x="393512" y="4138552"/>
            <a:ext cx="1121826" cy="99074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526174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5272</TotalTime>
  <Words>379</Words>
  <Application>Microsoft Office PowerPoint</Application>
  <PresentationFormat>Custom</PresentationFormat>
  <Paragraphs>73</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ZOOM</dc:creator>
  <cp:lastModifiedBy>ZOOM</cp:lastModifiedBy>
  <cp:revision>160</cp:revision>
  <cp:lastPrinted>2014-06-30T20:24:29Z</cp:lastPrinted>
  <dcterms:created xsi:type="dcterms:W3CDTF">2014-06-17T12:48:37Z</dcterms:created>
  <dcterms:modified xsi:type="dcterms:W3CDTF">2014-07-03T10:47:14Z</dcterms:modified>
</cp:coreProperties>
</file>