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73" y="-9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4358EE-63B1-4C75-AB8B-1C3B66EC7F82}"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3790511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4358EE-63B1-4C75-AB8B-1C3B66EC7F82}"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3914370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4358EE-63B1-4C75-AB8B-1C3B66EC7F82}"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1537383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4358EE-63B1-4C75-AB8B-1C3B66EC7F82}"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405452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4358EE-63B1-4C75-AB8B-1C3B66EC7F82}" type="datetimeFigureOut">
              <a:rPr lang="en-US" smtClean="0"/>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2171430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4358EE-63B1-4C75-AB8B-1C3B66EC7F82}" type="datetimeFigureOut">
              <a:rPr lang="en-US" smtClean="0"/>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1874029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358EE-63B1-4C75-AB8B-1C3B66EC7F82}" type="datetimeFigureOut">
              <a:rPr lang="en-US" smtClean="0"/>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78315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4358EE-63B1-4C75-AB8B-1C3B66EC7F82}"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935090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4358EE-63B1-4C75-AB8B-1C3B66EC7F82}"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2626030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4358EE-63B1-4C75-AB8B-1C3B66EC7F82}"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575568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4358EE-63B1-4C75-AB8B-1C3B66EC7F82}"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CACFF-FEFE-4162-8FB7-68EED92F6214}" type="slidenum">
              <a:rPr lang="en-US" smtClean="0"/>
              <a:t>‹#›</a:t>
            </a:fld>
            <a:endParaRPr lang="en-US"/>
          </a:p>
        </p:txBody>
      </p:sp>
    </p:spTree>
    <p:extLst>
      <p:ext uri="{BB962C8B-B14F-4D97-AF65-F5344CB8AC3E}">
        <p14:creationId xmlns:p14="http://schemas.microsoft.com/office/powerpoint/2010/main" val="210234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358EE-63B1-4C75-AB8B-1C3B66EC7F82}" type="datetimeFigureOut">
              <a:rPr lang="en-US" smtClean="0"/>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CACFF-FEFE-4162-8FB7-68EED92F6214}" type="slidenum">
              <a:rPr lang="en-US" smtClean="0"/>
              <a:t>‹#›</a:t>
            </a:fld>
            <a:endParaRPr lang="en-US"/>
          </a:p>
        </p:txBody>
      </p:sp>
    </p:spTree>
    <p:extLst>
      <p:ext uri="{BB962C8B-B14F-4D97-AF65-F5344CB8AC3E}">
        <p14:creationId xmlns:p14="http://schemas.microsoft.com/office/powerpoint/2010/main" val="3874875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792"/>
            <a:ext cx="9144000" cy="1199407"/>
          </a:xfrm>
          <a:solidFill>
            <a:srgbClr val="FF0000"/>
          </a:solidFill>
        </p:spPr>
        <p:txBody>
          <a:bodyPr>
            <a:normAutofit/>
          </a:bodyPr>
          <a:lstStyle/>
          <a:p>
            <a:r>
              <a:rPr lang="en-US" b="1" dirty="0" smtClean="0">
                <a:solidFill>
                  <a:schemeClr val="bg1"/>
                </a:solidFill>
              </a:rPr>
              <a:t>Dream Big: 7 Habits College Edition</a:t>
            </a:r>
            <a:r>
              <a:rPr lang="en-US" dirty="0" smtClean="0"/>
              <a:t/>
            </a:r>
            <a:br>
              <a:rPr lang="en-US" dirty="0" smtClean="0"/>
            </a:br>
            <a:r>
              <a:rPr lang="en-US" sz="1000" dirty="0" smtClean="0"/>
              <a:t>Website Header / Logo</a:t>
            </a:r>
            <a:endParaRPr lang="en-US" dirty="0"/>
          </a:p>
        </p:txBody>
      </p:sp>
      <p:sp>
        <p:nvSpPr>
          <p:cNvPr id="3" name="Subtitle 2"/>
          <p:cNvSpPr>
            <a:spLocks noGrp="1"/>
          </p:cNvSpPr>
          <p:nvPr>
            <p:ph type="subTitle" idx="1"/>
          </p:nvPr>
        </p:nvSpPr>
        <p:spPr>
          <a:xfrm>
            <a:off x="0" y="1219200"/>
            <a:ext cx="9144000" cy="457200"/>
          </a:xfrm>
          <a:ln>
            <a:solidFill>
              <a:schemeClr val="tx1"/>
            </a:solidFill>
          </a:ln>
        </p:spPr>
        <p:txBody>
          <a:bodyPr>
            <a:normAutofit fontScale="70000" lnSpcReduction="20000"/>
          </a:bodyPr>
          <a:lstStyle/>
          <a:p>
            <a:r>
              <a:rPr lang="en-US" sz="900" dirty="0" smtClean="0"/>
              <a:t>Menu Bar:</a:t>
            </a:r>
          </a:p>
          <a:p>
            <a:endParaRPr lang="en-US" sz="900" dirty="0"/>
          </a:p>
          <a:p>
            <a:pPr algn="l"/>
            <a:r>
              <a:rPr lang="en-US" sz="1800" b="1" dirty="0" smtClean="0">
                <a:solidFill>
                  <a:schemeClr val="tx1"/>
                </a:solidFill>
              </a:rPr>
              <a:t>About                                                                                          Program Offerings                                                                               Registration</a:t>
            </a:r>
            <a:endParaRPr lang="en-US" sz="1800" b="1" dirty="0">
              <a:solidFill>
                <a:schemeClr val="tx1"/>
              </a:solidFill>
            </a:endParaRPr>
          </a:p>
        </p:txBody>
      </p:sp>
      <p:sp>
        <p:nvSpPr>
          <p:cNvPr id="4" name="TextBox 3"/>
          <p:cNvSpPr txBox="1"/>
          <p:nvPr/>
        </p:nvSpPr>
        <p:spPr>
          <a:xfrm>
            <a:off x="9906000" y="974788"/>
            <a:ext cx="5029200" cy="2031325"/>
          </a:xfrm>
          <a:prstGeom prst="rect">
            <a:avLst/>
          </a:prstGeom>
          <a:noFill/>
          <a:ln>
            <a:solidFill>
              <a:schemeClr val="tx1"/>
            </a:solidFill>
          </a:ln>
        </p:spPr>
        <p:txBody>
          <a:bodyPr wrap="square" rtlCol="0">
            <a:spAutoFit/>
          </a:bodyPr>
          <a:lstStyle/>
          <a:p>
            <a:r>
              <a:rPr lang="en-US" sz="1400" dirty="0" smtClean="0"/>
              <a:t>Purpose / Attention Getter</a:t>
            </a:r>
            <a:endParaRPr lang="en-US" sz="1400" dirty="0"/>
          </a:p>
          <a:p>
            <a:r>
              <a:rPr lang="en-US" sz="1400" dirty="0" smtClean="0"/>
              <a:t>Help students avoid common pitfalls for college transition</a:t>
            </a:r>
            <a:r>
              <a:rPr lang="en-US" sz="1400" dirty="0"/>
              <a:t/>
            </a:r>
            <a:br>
              <a:rPr lang="en-US" sz="1400" dirty="0"/>
            </a:br>
            <a:r>
              <a:rPr lang="en-US" sz="1400" dirty="0" smtClean="0"/>
              <a:t>Taught by former Resident Assistant of Colorado State University</a:t>
            </a:r>
            <a:endParaRPr lang="en-US" sz="1400" dirty="0"/>
          </a:p>
          <a:p>
            <a:r>
              <a:rPr lang="en-US" sz="1400" dirty="0" smtClean="0"/>
              <a:t>Uses principles of 7 Habits to provide a framework for the non-academic challenges college students face.</a:t>
            </a:r>
            <a:endParaRPr lang="en-US" sz="1400" dirty="0"/>
          </a:p>
          <a:p>
            <a:r>
              <a:rPr lang="en-US" sz="1400" dirty="0" smtClean="0"/>
              <a:t>Prepare high school students for the college experience</a:t>
            </a:r>
            <a:endParaRPr lang="en-US" sz="1400" dirty="0"/>
          </a:p>
          <a:p>
            <a:r>
              <a:rPr lang="en-US" sz="1400" dirty="0" smtClean="0"/>
              <a:t>Purpose:</a:t>
            </a:r>
          </a:p>
          <a:p>
            <a:r>
              <a:rPr lang="en-US" sz="1400" dirty="0" smtClean="0"/>
              <a:t>Help High School students successfully transition to college life.</a:t>
            </a:r>
            <a:endParaRPr lang="en-US" sz="1400" dirty="0"/>
          </a:p>
          <a:p>
            <a:r>
              <a:rPr lang="en-US" sz="1400" dirty="0" smtClean="0"/>
              <a:t>Explore Principles of 7 Habits of Highly Effective People</a:t>
            </a:r>
          </a:p>
        </p:txBody>
      </p:sp>
      <p:sp>
        <p:nvSpPr>
          <p:cNvPr id="5" name="Rectangle 4"/>
          <p:cNvSpPr/>
          <p:nvPr/>
        </p:nvSpPr>
        <p:spPr>
          <a:xfrm>
            <a:off x="5562600" y="1828800"/>
            <a:ext cx="31242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Image</a:t>
            </a:r>
            <a:endParaRPr lang="en-US" dirty="0"/>
          </a:p>
        </p:txBody>
      </p:sp>
      <p:sp>
        <p:nvSpPr>
          <p:cNvPr id="6" name="TextBox 5"/>
          <p:cNvSpPr txBox="1"/>
          <p:nvPr/>
        </p:nvSpPr>
        <p:spPr>
          <a:xfrm>
            <a:off x="9486900" y="3886200"/>
            <a:ext cx="3124200" cy="3231654"/>
          </a:xfrm>
          <a:prstGeom prst="rect">
            <a:avLst/>
          </a:prstGeom>
          <a:noFill/>
          <a:ln>
            <a:solidFill>
              <a:schemeClr val="tx1"/>
            </a:solidFill>
          </a:ln>
        </p:spPr>
        <p:txBody>
          <a:bodyPr wrap="square" rtlCol="0">
            <a:spAutoFit/>
          </a:bodyPr>
          <a:lstStyle/>
          <a:p>
            <a:r>
              <a:rPr lang="en-US" sz="1200" dirty="0" smtClean="0"/>
              <a:t>Testimonial:</a:t>
            </a:r>
          </a:p>
          <a:p>
            <a:endParaRPr lang="en-US" sz="1200" dirty="0"/>
          </a:p>
          <a:p>
            <a:r>
              <a:rPr lang="en-US" sz="1200" dirty="0" smtClean="0"/>
              <a:t>The only class that focuses on the EQ challenges college students face. </a:t>
            </a:r>
          </a:p>
          <a:p>
            <a:endParaRPr lang="en-US" sz="1200" dirty="0"/>
          </a:p>
          <a:p>
            <a:r>
              <a:rPr lang="en-US" sz="1200" dirty="0" smtClean="0"/>
              <a:t>Combining knowledge of RA with proven principles of Stephen Covey makes this program set up for success!</a:t>
            </a:r>
          </a:p>
          <a:p>
            <a:endParaRPr lang="en-US" sz="1200" dirty="0"/>
          </a:p>
          <a:p>
            <a:r>
              <a:rPr lang="en-US" sz="1200" dirty="0" smtClean="0"/>
              <a:t>This class was a lot of fun and made me excited for my upcoming college experience. </a:t>
            </a:r>
          </a:p>
          <a:p>
            <a:endParaRPr lang="en-US" sz="1200" dirty="0"/>
          </a:p>
          <a:p>
            <a:r>
              <a:rPr lang="en-US" sz="1200" dirty="0" smtClean="0"/>
              <a:t>This course helped me come up with a plan for how to deal with the adversities of college</a:t>
            </a:r>
          </a:p>
          <a:p>
            <a:endParaRPr lang="en-US" sz="1200" dirty="0"/>
          </a:p>
          <a:p>
            <a:r>
              <a:rPr lang="en-US" sz="1200" dirty="0" smtClean="0"/>
              <a:t>The instructor was knowledgeable and passionate about</a:t>
            </a:r>
            <a:endParaRPr lang="en-US" sz="1200" dirty="0"/>
          </a:p>
        </p:txBody>
      </p:sp>
      <p:sp>
        <p:nvSpPr>
          <p:cNvPr id="7" name="TextBox 6"/>
          <p:cNvSpPr txBox="1"/>
          <p:nvPr/>
        </p:nvSpPr>
        <p:spPr>
          <a:xfrm>
            <a:off x="381000" y="1828800"/>
            <a:ext cx="4572000" cy="4662815"/>
          </a:xfrm>
          <a:prstGeom prst="rect">
            <a:avLst/>
          </a:prstGeom>
          <a:noFill/>
          <a:ln>
            <a:solidFill>
              <a:schemeClr val="tx1"/>
            </a:solidFill>
          </a:ln>
        </p:spPr>
        <p:txBody>
          <a:bodyPr wrap="square" rtlCol="0">
            <a:spAutoFit/>
          </a:bodyPr>
          <a:lstStyle/>
          <a:p>
            <a:r>
              <a:rPr lang="en-US" sz="1100" i="1" dirty="0" smtClean="0"/>
              <a:t>Study sessions to achieve your desired GPA – Check!</a:t>
            </a:r>
          </a:p>
          <a:p>
            <a:r>
              <a:rPr lang="en-US" sz="1100" i="1" dirty="0" smtClean="0"/>
              <a:t>Prep Class for the ACTs and SATs – Check!</a:t>
            </a:r>
          </a:p>
          <a:p>
            <a:r>
              <a:rPr lang="en-US" sz="1100" i="1" dirty="0" smtClean="0"/>
              <a:t>Accepted into your college of choice – Check!</a:t>
            </a:r>
          </a:p>
          <a:p>
            <a:r>
              <a:rPr lang="en-US" sz="1100" i="1" dirty="0" smtClean="0"/>
              <a:t>Prepared for the transition  to college life - ___________</a:t>
            </a:r>
          </a:p>
          <a:p>
            <a:r>
              <a:rPr lang="en-US" sz="1100" i="1" dirty="0" smtClean="0"/>
              <a:t>Sign up for the last College Prep Class - _____________</a:t>
            </a:r>
          </a:p>
          <a:p>
            <a:endParaRPr lang="en-US" sz="1100" dirty="0"/>
          </a:p>
          <a:p>
            <a:r>
              <a:rPr lang="en-US" sz="1100" dirty="0" smtClean="0"/>
              <a:t>Students across the country have put in the hard work to achieve the GPA and ACT/SAT test scores to be admitted to college all have the IQ to be very successful in college.  However each year students around the country struggle to adjust to the challenges and pressures of college life.  </a:t>
            </a:r>
          </a:p>
          <a:p>
            <a:r>
              <a:rPr lang="en-US" sz="1100" dirty="0"/>
              <a:t/>
            </a:r>
            <a:br>
              <a:rPr lang="en-US" sz="1100" dirty="0"/>
            </a:br>
            <a:r>
              <a:rPr lang="en-US" sz="1100" dirty="0" smtClean="0"/>
              <a:t>This is the final prep class that a student needs to prepare for entering college life.  Dream Big presents 7 Habits College Edition, a prep class designed to  prepare students for the EQ challenges they will face in college to help give them the best opportunity to have a strong start in college and help them achieve their dreams!</a:t>
            </a:r>
          </a:p>
          <a:p>
            <a:endParaRPr lang="en-US" sz="1100" dirty="0"/>
          </a:p>
          <a:p>
            <a:r>
              <a:rPr lang="en-US" sz="1100" dirty="0" smtClean="0"/>
              <a:t>Former Resident Assistant of Colorado State University Steve Mazzini will be leading the prep classes in Colorado.  The prep class is geared around the guiding principles made famous by Stephen Covey’s </a:t>
            </a:r>
            <a:r>
              <a:rPr lang="en-US" sz="1100" i="1" dirty="0" smtClean="0"/>
              <a:t>7 Habits of Highly Effective People.  </a:t>
            </a:r>
          </a:p>
          <a:p>
            <a:r>
              <a:rPr lang="en-US" sz="1100" i="1" dirty="0"/>
              <a:t/>
            </a:r>
            <a:br>
              <a:rPr lang="en-US" sz="1100" i="1" dirty="0"/>
            </a:br>
            <a:r>
              <a:rPr lang="en-US" sz="1100" i="1" dirty="0" smtClean="0"/>
              <a:t>Classes are offered in a small group setting and on an individual basis based on your students’ preferences.  </a:t>
            </a:r>
            <a:endParaRPr lang="en-US" sz="1100" dirty="0"/>
          </a:p>
          <a:p>
            <a:endParaRPr lang="en-US" sz="1100" dirty="0" smtClean="0"/>
          </a:p>
          <a:p>
            <a:r>
              <a:rPr lang="en-US" sz="1100" dirty="0" smtClean="0"/>
              <a:t>Sign up today for a group or individual session of </a:t>
            </a:r>
            <a:r>
              <a:rPr lang="en-US" sz="1100" b="1" i="1" dirty="0" smtClean="0"/>
              <a:t>Dream Big:  7 Habits College Edition</a:t>
            </a:r>
          </a:p>
        </p:txBody>
      </p:sp>
      <p:sp>
        <p:nvSpPr>
          <p:cNvPr id="8" name="TextBox 7"/>
          <p:cNvSpPr txBox="1"/>
          <p:nvPr/>
        </p:nvSpPr>
        <p:spPr>
          <a:xfrm>
            <a:off x="5562600" y="4419600"/>
            <a:ext cx="3124200" cy="2092881"/>
          </a:xfrm>
          <a:prstGeom prst="rect">
            <a:avLst/>
          </a:prstGeom>
          <a:noFill/>
        </p:spPr>
        <p:txBody>
          <a:bodyPr wrap="square" rtlCol="0">
            <a:spAutoFit/>
          </a:bodyPr>
          <a:lstStyle/>
          <a:p>
            <a:r>
              <a:rPr lang="en-US" sz="1000" dirty="0" smtClean="0"/>
              <a:t>Potential Pitfalls (NYU President) Quote about Mental Health Spending</a:t>
            </a:r>
          </a:p>
          <a:p>
            <a:endParaRPr lang="en-US" sz="1000" dirty="0"/>
          </a:p>
          <a:p>
            <a:pPr marL="171450" indent="-171450">
              <a:buFont typeface="Arial" panose="020B0604020202020204" pitchFamily="34" charset="0"/>
              <a:buChar char="•"/>
            </a:pPr>
            <a:r>
              <a:rPr lang="en-US" sz="1000" dirty="0" smtClean="0"/>
              <a:t>Academics</a:t>
            </a:r>
          </a:p>
          <a:p>
            <a:pPr marL="171450" indent="-171450">
              <a:buFont typeface="Arial" panose="020B0604020202020204" pitchFamily="34" charset="0"/>
              <a:buChar char="•"/>
            </a:pPr>
            <a:r>
              <a:rPr lang="en-US" sz="1000" dirty="0" smtClean="0"/>
              <a:t>Physical Health (Freshman 15)</a:t>
            </a:r>
          </a:p>
          <a:p>
            <a:pPr marL="171450" indent="-171450">
              <a:buFont typeface="Arial" panose="020B0604020202020204" pitchFamily="34" charset="0"/>
              <a:buChar char="•"/>
            </a:pPr>
            <a:r>
              <a:rPr lang="en-US" sz="1000" dirty="0" smtClean="0"/>
              <a:t>Mental Health (Mental Breakdowns &amp; Suicides)</a:t>
            </a:r>
          </a:p>
          <a:p>
            <a:pPr marL="171450" indent="-171450">
              <a:buFont typeface="Arial" panose="020B0604020202020204" pitchFamily="34" charset="0"/>
              <a:buChar char="•"/>
            </a:pPr>
            <a:r>
              <a:rPr lang="en-US" sz="1000" dirty="0" smtClean="0"/>
              <a:t>Maximizing College Experience</a:t>
            </a:r>
          </a:p>
          <a:p>
            <a:pPr marL="171450" indent="-171450">
              <a:buFont typeface="Arial" panose="020B0604020202020204" pitchFamily="34" charset="0"/>
              <a:buChar char="•"/>
            </a:pPr>
            <a:r>
              <a:rPr lang="en-US" sz="1000" dirty="0" smtClean="0"/>
              <a:t>Peer </a:t>
            </a:r>
            <a:r>
              <a:rPr lang="en-US" sz="1000" dirty="0" err="1" smtClean="0"/>
              <a:t>Pressur</a:t>
            </a:r>
            <a:endParaRPr lang="en-US" sz="1000" dirty="0" smtClean="0"/>
          </a:p>
          <a:p>
            <a:pPr marL="171450" indent="-171450">
              <a:buFont typeface="Arial" panose="020B0604020202020204" pitchFamily="34" charset="0"/>
              <a:buChar char="•"/>
            </a:pPr>
            <a:r>
              <a:rPr lang="en-US" sz="1000" dirty="0" smtClean="0"/>
              <a:t>Financial</a:t>
            </a:r>
          </a:p>
          <a:p>
            <a:pPr marL="171450" indent="-171450">
              <a:buFont typeface="Arial" panose="020B0604020202020204" pitchFamily="34" charset="0"/>
              <a:buChar char="•"/>
            </a:pPr>
            <a:r>
              <a:rPr lang="en-US" sz="1000" dirty="0" smtClean="0"/>
              <a:t>Death (Suicide, Alcohol, Drug overdose)</a:t>
            </a:r>
          </a:p>
          <a:p>
            <a:pPr marL="171450" indent="-171450">
              <a:buFont typeface="Arial" panose="020B0604020202020204" pitchFamily="34" charset="0"/>
              <a:buChar char="•"/>
            </a:pPr>
            <a:endParaRPr lang="en-US" sz="1000" dirty="0" smtClean="0"/>
          </a:p>
          <a:p>
            <a:pPr marL="171450" indent="-171450">
              <a:buFont typeface="Arial" panose="020B0604020202020204" pitchFamily="34" charset="0"/>
              <a:buChar char="•"/>
            </a:pPr>
            <a:endParaRPr lang="en-US" sz="1000" dirty="0" smtClean="0"/>
          </a:p>
          <a:p>
            <a:pPr marL="171450" indent="-171450">
              <a:buFont typeface="Arial" panose="020B0604020202020204" pitchFamily="34" charset="0"/>
              <a:buChar char="•"/>
            </a:pPr>
            <a:endParaRPr lang="en-US" sz="1000" dirty="0" smtClean="0"/>
          </a:p>
        </p:txBody>
      </p:sp>
    </p:spTree>
    <p:extLst>
      <p:ext uri="{BB962C8B-B14F-4D97-AF65-F5344CB8AC3E}">
        <p14:creationId xmlns:p14="http://schemas.microsoft.com/office/powerpoint/2010/main" val="70229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792"/>
            <a:ext cx="9144000" cy="1199407"/>
          </a:xfrm>
          <a:solidFill>
            <a:srgbClr val="FF0000"/>
          </a:solidFill>
        </p:spPr>
        <p:txBody>
          <a:bodyPr>
            <a:normAutofit/>
          </a:bodyPr>
          <a:lstStyle/>
          <a:p>
            <a:r>
              <a:rPr lang="en-US" b="1" dirty="0" smtClean="0">
                <a:solidFill>
                  <a:schemeClr val="bg1"/>
                </a:solidFill>
              </a:rPr>
              <a:t>Dream Big: 7 Habits College Edition</a:t>
            </a:r>
            <a:r>
              <a:rPr lang="en-US" dirty="0" smtClean="0"/>
              <a:t/>
            </a:r>
            <a:br>
              <a:rPr lang="en-US" dirty="0" smtClean="0"/>
            </a:br>
            <a:r>
              <a:rPr lang="en-US" sz="1000" dirty="0" smtClean="0"/>
              <a:t>Website Header / Logo</a:t>
            </a:r>
            <a:endParaRPr lang="en-US" dirty="0"/>
          </a:p>
        </p:txBody>
      </p:sp>
      <p:sp>
        <p:nvSpPr>
          <p:cNvPr id="3" name="Subtitle 2"/>
          <p:cNvSpPr>
            <a:spLocks noGrp="1"/>
          </p:cNvSpPr>
          <p:nvPr>
            <p:ph type="subTitle" idx="1"/>
          </p:nvPr>
        </p:nvSpPr>
        <p:spPr>
          <a:xfrm>
            <a:off x="0" y="1219200"/>
            <a:ext cx="9144000" cy="457200"/>
          </a:xfrm>
          <a:ln>
            <a:solidFill>
              <a:schemeClr val="tx1"/>
            </a:solidFill>
          </a:ln>
        </p:spPr>
        <p:txBody>
          <a:bodyPr>
            <a:normAutofit fontScale="70000" lnSpcReduction="20000"/>
          </a:bodyPr>
          <a:lstStyle/>
          <a:p>
            <a:r>
              <a:rPr lang="en-US" sz="900" dirty="0" smtClean="0"/>
              <a:t>Menu Bar:</a:t>
            </a:r>
          </a:p>
          <a:p>
            <a:endParaRPr lang="en-US" sz="900" dirty="0"/>
          </a:p>
          <a:p>
            <a:pPr algn="l"/>
            <a:r>
              <a:rPr lang="en-US" sz="1800" b="1" dirty="0" smtClean="0">
                <a:solidFill>
                  <a:schemeClr val="tx1"/>
                </a:solidFill>
              </a:rPr>
              <a:t>About                                                                                         Program Offerings                                                                               Registration</a:t>
            </a:r>
            <a:endParaRPr lang="en-US" sz="1800" b="1" dirty="0">
              <a:solidFill>
                <a:schemeClr val="tx1"/>
              </a:solidFill>
            </a:endParaRPr>
          </a:p>
        </p:txBody>
      </p:sp>
      <p:sp>
        <p:nvSpPr>
          <p:cNvPr id="4" name="TextBox 3"/>
          <p:cNvSpPr txBox="1"/>
          <p:nvPr/>
        </p:nvSpPr>
        <p:spPr>
          <a:xfrm>
            <a:off x="9906000" y="974788"/>
            <a:ext cx="5029200" cy="2031325"/>
          </a:xfrm>
          <a:prstGeom prst="rect">
            <a:avLst/>
          </a:prstGeom>
          <a:noFill/>
          <a:ln>
            <a:solidFill>
              <a:schemeClr val="tx1"/>
            </a:solidFill>
          </a:ln>
        </p:spPr>
        <p:txBody>
          <a:bodyPr wrap="square" rtlCol="0">
            <a:spAutoFit/>
          </a:bodyPr>
          <a:lstStyle/>
          <a:p>
            <a:r>
              <a:rPr lang="en-US" sz="1400" dirty="0" smtClean="0"/>
              <a:t>Purpose / Attention Getter</a:t>
            </a:r>
            <a:endParaRPr lang="en-US" sz="1400" dirty="0"/>
          </a:p>
          <a:p>
            <a:r>
              <a:rPr lang="en-US" sz="1400" dirty="0" smtClean="0"/>
              <a:t>Help students avoid common pitfalls for college transition</a:t>
            </a:r>
            <a:r>
              <a:rPr lang="en-US" sz="1400" dirty="0"/>
              <a:t/>
            </a:r>
            <a:br>
              <a:rPr lang="en-US" sz="1400" dirty="0"/>
            </a:br>
            <a:r>
              <a:rPr lang="en-US" sz="1400" dirty="0" smtClean="0"/>
              <a:t>Taught by former Resident Assistant of Colorado State University</a:t>
            </a:r>
            <a:endParaRPr lang="en-US" sz="1400" dirty="0"/>
          </a:p>
          <a:p>
            <a:r>
              <a:rPr lang="en-US" sz="1400" dirty="0" smtClean="0"/>
              <a:t>Uses principles of 7 Habits to provide a framework for the non-academic challenges college students face.</a:t>
            </a:r>
            <a:endParaRPr lang="en-US" sz="1400" dirty="0"/>
          </a:p>
          <a:p>
            <a:r>
              <a:rPr lang="en-US" sz="1400" dirty="0" smtClean="0"/>
              <a:t>Prepare high school students for the college experience</a:t>
            </a:r>
            <a:endParaRPr lang="en-US" sz="1400" dirty="0"/>
          </a:p>
          <a:p>
            <a:r>
              <a:rPr lang="en-US" sz="1400" dirty="0" smtClean="0"/>
              <a:t>Purpose:</a:t>
            </a:r>
          </a:p>
          <a:p>
            <a:r>
              <a:rPr lang="en-US" sz="1400" dirty="0" smtClean="0"/>
              <a:t>Help High School students successfully transition to college life.</a:t>
            </a:r>
            <a:endParaRPr lang="en-US" sz="1400" dirty="0"/>
          </a:p>
          <a:p>
            <a:r>
              <a:rPr lang="en-US" sz="1400" dirty="0" smtClean="0"/>
              <a:t>Explore Principles of 7 Habits of Highly Effective People</a:t>
            </a:r>
          </a:p>
        </p:txBody>
      </p:sp>
      <p:sp>
        <p:nvSpPr>
          <p:cNvPr id="5" name="Rectangle 4"/>
          <p:cNvSpPr/>
          <p:nvPr/>
        </p:nvSpPr>
        <p:spPr>
          <a:xfrm>
            <a:off x="5562600" y="1828800"/>
            <a:ext cx="31242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Image</a:t>
            </a:r>
            <a:endParaRPr lang="en-US" dirty="0"/>
          </a:p>
        </p:txBody>
      </p:sp>
      <p:sp>
        <p:nvSpPr>
          <p:cNvPr id="6" name="TextBox 5"/>
          <p:cNvSpPr txBox="1"/>
          <p:nvPr/>
        </p:nvSpPr>
        <p:spPr>
          <a:xfrm>
            <a:off x="9486900" y="3886200"/>
            <a:ext cx="3124200" cy="3231654"/>
          </a:xfrm>
          <a:prstGeom prst="rect">
            <a:avLst/>
          </a:prstGeom>
          <a:noFill/>
          <a:ln>
            <a:solidFill>
              <a:schemeClr val="tx1"/>
            </a:solidFill>
          </a:ln>
        </p:spPr>
        <p:txBody>
          <a:bodyPr wrap="square" rtlCol="0">
            <a:spAutoFit/>
          </a:bodyPr>
          <a:lstStyle/>
          <a:p>
            <a:r>
              <a:rPr lang="en-US" sz="1200" dirty="0" smtClean="0"/>
              <a:t>Testimonial:</a:t>
            </a:r>
          </a:p>
          <a:p>
            <a:endParaRPr lang="en-US" sz="1200" dirty="0"/>
          </a:p>
          <a:p>
            <a:r>
              <a:rPr lang="en-US" sz="1200" dirty="0" smtClean="0"/>
              <a:t>The only class that focuses on the EQ challenges college students face. </a:t>
            </a:r>
          </a:p>
          <a:p>
            <a:endParaRPr lang="en-US" sz="1200" dirty="0"/>
          </a:p>
          <a:p>
            <a:r>
              <a:rPr lang="en-US" sz="1200" dirty="0" smtClean="0"/>
              <a:t>Combining knowledge of RA with proven principles of Stephen Covey makes this program set up for success!</a:t>
            </a:r>
          </a:p>
          <a:p>
            <a:endParaRPr lang="en-US" sz="1200" dirty="0"/>
          </a:p>
          <a:p>
            <a:r>
              <a:rPr lang="en-US" sz="1200" dirty="0" smtClean="0"/>
              <a:t>This class was a lot of fun and made me excited for my upcoming college experience. </a:t>
            </a:r>
          </a:p>
          <a:p>
            <a:endParaRPr lang="en-US" sz="1200" dirty="0"/>
          </a:p>
          <a:p>
            <a:r>
              <a:rPr lang="en-US" sz="1200" dirty="0" smtClean="0"/>
              <a:t>This course helped me come up with a plan for how to deal with the adversities of college</a:t>
            </a:r>
          </a:p>
          <a:p>
            <a:endParaRPr lang="en-US" sz="1200" dirty="0"/>
          </a:p>
          <a:p>
            <a:r>
              <a:rPr lang="en-US" sz="1200" dirty="0" smtClean="0"/>
              <a:t>The instructor was knowledgeable and passionate about</a:t>
            </a:r>
            <a:endParaRPr lang="en-US" sz="1200" dirty="0"/>
          </a:p>
        </p:txBody>
      </p:sp>
      <p:sp>
        <p:nvSpPr>
          <p:cNvPr id="7" name="TextBox 6"/>
          <p:cNvSpPr txBox="1"/>
          <p:nvPr/>
        </p:nvSpPr>
        <p:spPr>
          <a:xfrm>
            <a:off x="381000" y="1828800"/>
            <a:ext cx="4572000" cy="4093428"/>
          </a:xfrm>
          <a:prstGeom prst="rect">
            <a:avLst/>
          </a:prstGeom>
          <a:noFill/>
          <a:ln>
            <a:solidFill>
              <a:schemeClr val="tx1"/>
            </a:solidFill>
          </a:ln>
        </p:spPr>
        <p:txBody>
          <a:bodyPr wrap="square" rtlCol="0">
            <a:spAutoFit/>
          </a:bodyPr>
          <a:lstStyle/>
          <a:p>
            <a:r>
              <a:rPr lang="en-US" sz="1100" b="1" i="1" dirty="0" smtClean="0"/>
              <a:t>About: </a:t>
            </a:r>
          </a:p>
          <a:p>
            <a:endParaRPr lang="en-US" sz="1100" b="1" i="1" dirty="0"/>
          </a:p>
          <a:p>
            <a:r>
              <a:rPr lang="en-US" sz="1400" dirty="0" smtClean="0"/>
              <a:t>Created and taught by Steve Mazzini, former Resident Assistant (RA) at Colorado State University where he was the RA for 30 students on his coed floor. </a:t>
            </a:r>
          </a:p>
          <a:p>
            <a:endParaRPr lang="en-US" sz="1400" dirty="0"/>
          </a:p>
          <a:p>
            <a:r>
              <a:rPr lang="en-US" sz="1400" dirty="0" smtClean="0"/>
              <a:t>Following the principles of Stephen Covey’s 7 Habits of Highly Effective People, Steve leads future college students to prepare for the stresses and pressures of college lifestyle.</a:t>
            </a:r>
          </a:p>
          <a:p>
            <a:endParaRPr lang="en-US" sz="1400" dirty="0"/>
          </a:p>
          <a:p>
            <a:r>
              <a:rPr lang="en-US" sz="1400" dirty="0" smtClean="0"/>
              <a:t>As a Resident Assistant and student of the college experience, Steve Mazzini has identified some of the common pitfalls that can lead intelligent and talented high school students to struggle with the transition to college.  These students do not lack the IQ to be very successful in college, however the struggle with the EQ challenges presented in college life. </a:t>
            </a:r>
            <a:endParaRPr lang="en-US" sz="1400" dirty="0"/>
          </a:p>
          <a:p>
            <a:endParaRPr lang="en-US" sz="1400" i="1" dirty="0" smtClean="0"/>
          </a:p>
          <a:p>
            <a:endParaRPr lang="en-US" sz="1400" i="1" dirty="0" smtClean="0"/>
          </a:p>
        </p:txBody>
      </p:sp>
      <p:sp>
        <p:nvSpPr>
          <p:cNvPr id="8" name="TextBox 7"/>
          <p:cNvSpPr txBox="1"/>
          <p:nvPr/>
        </p:nvSpPr>
        <p:spPr>
          <a:xfrm>
            <a:off x="5562600" y="4419600"/>
            <a:ext cx="3124200" cy="1754326"/>
          </a:xfrm>
          <a:prstGeom prst="rect">
            <a:avLst/>
          </a:prstGeom>
          <a:noFill/>
        </p:spPr>
        <p:txBody>
          <a:bodyPr wrap="square" rtlCol="0">
            <a:spAutoFit/>
          </a:bodyPr>
          <a:lstStyle/>
          <a:p>
            <a:r>
              <a:rPr lang="en-US" sz="1200" b="1" dirty="0" smtClean="0"/>
              <a:t>Challenges of College:</a:t>
            </a:r>
          </a:p>
          <a:p>
            <a:endParaRPr lang="en-US" sz="1200" dirty="0" smtClean="0"/>
          </a:p>
          <a:p>
            <a:pPr marL="171450" indent="-171450">
              <a:buFont typeface="Arial" panose="020B0604020202020204" pitchFamily="34" charset="0"/>
              <a:buChar char="•"/>
            </a:pPr>
            <a:r>
              <a:rPr lang="en-US" sz="1200" dirty="0" smtClean="0"/>
              <a:t>New Living Environment</a:t>
            </a:r>
          </a:p>
          <a:p>
            <a:pPr marL="171450" indent="-171450">
              <a:buFont typeface="Arial" panose="020B0604020202020204" pitchFamily="34" charset="0"/>
              <a:buChar char="•"/>
            </a:pPr>
            <a:r>
              <a:rPr lang="en-US" sz="1200" dirty="0" smtClean="0"/>
              <a:t>Away From Home and Family</a:t>
            </a:r>
          </a:p>
          <a:p>
            <a:pPr marL="171450" indent="-171450">
              <a:buFont typeface="Arial" panose="020B0604020202020204" pitchFamily="34" charset="0"/>
              <a:buChar char="•"/>
            </a:pPr>
            <a:r>
              <a:rPr lang="en-US" sz="1200" dirty="0" smtClean="0"/>
              <a:t>Decision Making</a:t>
            </a:r>
          </a:p>
          <a:p>
            <a:pPr marL="171450" indent="-171450">
              <a:buFont typeface="Arial" panose="020B0604020202020204" pitchFamily="34" charset="0"/>
              <a:buChar char="•"/>
            </a:pPr>
            <a:r>
              <a:rPr lang="en-US" sz="1200" dirty="0" smtClean="0"/>
              <a:t>Social Pressures</a:t>
            </a:r>
          </a:p>
          <a:p>
            <a:pPr marL="171450" indent="-171450">
              <a:buFont typeface="Arial" panose="020B0604020202020204" pitchFamily="34" charset="0"/>
              <a:buChar char="•"/>
            </a:pPr>
            <a:r>
              <a:rPr lang="en-US" sz="1200" dirty="0" smtClean="0"/>
              <a:t>Academic format &amp; Academic Goals</a:t>
            </a:r>
          </a:p>
          <a:p>
            <a:pPr marL="171450" indent="-171450">
              <a:buFont typeface="Arial" panose="020B0604020202020204" pitchFamily="34" charset="0"/>
              <a:buChar char="•"/>
            </a:pPr>
            <a:r>
              <a:rPr lang="en-US" sz="1200" dirty="0" smtClean="0"/>
              <a:t>Health , Food, Exercise</a:t>
            </a:r>
          </a:p>
          <a:p>
            <a:pPr marL="171450" indent="-171450">
              <a:buFont typeface="Arial" panose="020B0604020202020204" pitchFamily="34" charset="0"/>
              <a:buChar char="•"/>
            </a:pPr>
            <a:r>
              <a:rPr lang="en-US" sz="1200" dirty="0" smtClean="0"/>
              <a:t>Other Major Life Events or Changes </a:t>
            </a:r>
          </a:p>
        </p:txBody>
      </p:sp>
    </p:spTree>
    <p:extLst>
      <p:ext uri="{BB962C8B-B14F-4D97-AF65-F5344CB8AC3E}">
        <p14:creationId xmlns:p14="http://schemas.microsoft.com/office/powerpoint/2010/main" val="1701822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792"/>
            <a:ext cx="9144000" cy="1199407"/>
          </a:xfrm>
          <a:solidFill>
            <a:srgbClr val="FF0000"/>
          </a:solidFill>
        </p:spPr>
        <p:txBody>
          <a:bodyPr>
            <a:normAutofit/>
          </a:bodyPr>
          <a:lstStyle/>
          <a:p>
            <a:r>
              <a:rPr lang="en-US" b="1" dirty="0" smtClean="0">
                <a:solidFill>
                  <a:schemeClr val="bg1"/>
                </a:solidFill>
              </a:rPr>
              <a:t>Dream Big: 7 Habits College Edition</a:t>
            </a:r>
            <a:r>
              <a:rPr lang="en-US" dirty="0" smtClean="0"/>
              <a:t/>
            </a:r>
            <a:br>
              <a:rPr lang="en-US" dirty="0" smtClean="0"/>
            </a:br>
            <a:r>
              <a:rPr lang="en-US" sz="1000" dirty="0" smtClean="0"/>
              <a:t>Website Header / Logo</a:t>
            </a:r>
            <a:endParaRPr lang="en-US" dirty="0"/>
          </a:p>
        </p:txBody>
      </p:sp>
      <p:sp>
        <p:nvSpPr>
          <p:cNvPr id="3" name="Subtitle 2"/>
          <p:cNvSpPr>
            <a:spLocks noGrp="1"/>
          </p:cNvSpPr>
          <p:nvPr>
            <p:ph type="subTitle" idx="1"/>
          </p:nvPr>
        </p:nvSpPr>
        <p:spPr>
          <a:xfrm>
            <a:off x="0" y="1219200"/>
            <a:ext cx="9144000" cy="457200"/>
          </a:xfrm>
          <a:ln>
            <a:solidFill>
              <a:schemeClr val="tx1"/>
            </a:solidFill>
          </a:ln>
        </p:spPr>
        <p:txBody>
          <a:bodyPr>
            <a:normAutofit fontScale="70000" lnSpcReduction="20000"/>
          </a:bodyPr>
          <a:lstStyle/>
          <a:p>
            <a:r>
              <a:rPr lang="en-US" sz="900" dirty="0" smtClean="0"/>
              <a:t>Menu Bar:</a:t>
            </a:r>
          </a:p>
          <a:p>
            <a:endParaRPr lang="en-US" sz="900" dirty="0"/>
          </a:p>
          <a:p>
            <a:pPr algn="l"/>
            <a:r>
              <a:rPr lang="en-US" sz="1800" b="1" dirty="0" smtClean="0">
                <a:solidFill>
                  <a:schemeClr val="tx1"/>
                </a:solidFill>
              </a:rPr>
              <a:t>About                                                                                         Program Offerings                                                                                Registration</a:t>
            </a:r>
            <a:endParaRPr lang="en-US" sz="1800" b="1" dirty="0">
              <a:solidFill>
                <a:schemeClr val="tx1"/>
              </a:solidFill>
            </a:endParaRPr>
          </a:p>
        </p:txBody>
      </p:sp>
      <p:sp>
        <p:nvSpPr>
          <p:cNvPr id="4" name="TextBox 3"/>
          <p:cNvSpPr txBox="1"/>
          <p:nvPr/>
        </p:nvSpPr>
        <p:spPr>
          <a:xfrm>
            <a:off x="9906000" y="974788"/>
            <a:ext cx="5029200" cy="2031325"/>
          </a:xfrm>
          <a:prstGeom prst="rect">
            <a:avLst/>
          </a:prstGeom>
          <a:noFill/>
          <a:ln>
            <a:solidFill>
              <a:schemeClr val="tx1"/>
            </a:solidFill>
          </a:ln>
        </p:spPr>
        <p:txBody>
          <a:bodyPr wrap="square" rtlCol="0">
            <a:spAutoFit/>
          </a:bodyPr>
          <a:lstStyle/>
          <a:p>
            <a:r>
              <a:rPr lang="en-US" sz="1400" dirty="0" smtClean="0"/>
              <a:t>Purpose / Attention Getter</a:t>
            </a:r>
            <a:endParaRPr lang="en-US" sz="1400" dirty="0"/>
          </a:p>
          <a:p>
            <a:r>
              <a:rPr lang="en-US" sz="1400" dirty="0" smtClean="0"/>
              <a:t>Help students avoid common pitfalls for college transition</a:t>
            </a:r>
            <a:r>
              <a:rPr lang="en-US" sz="1400" dirty="0"/>
              <a:t/>
            </a:r>
            <a:br>
              <a:rPr lang="en-US" sz="1400" dirty="0"/>
            </a:br>
            <a:r>
              <a:rPr lang="en-US" sz="1400" dirty="0" smtClean="0"/>
              <a:t>Taught by former Resident Assistant of Colorado State University</a:t>
            </a:r>
            <a:endParaRPr lang="en-US" sz="1400" dirty="0"/>
          </a:p>
          <a:p>
            <a:r>
              <a:rPr lang="en-US" sz="1400" dirty="0" smtClean="0"/>
              <a:t>Uses principles of 7 Habits to provide a framework for the non-academic challenges college students face.</a:t>
            </a:r>
            <a:endParaRPr lang="en-US" sz="1400" dirty="0"/>
          </a:p>
          <a:p>
            <a:r>
              <a:rPr lang="en-US" sz="1400" dirty="0" smtClean="0"/>
              <a:t>Prepare high school students for the college experience</a:t>
            </a:r>
            <a:endParaRPr lang="en-US" sz="1400" dirty="0"/>
          </a:p>
          <a:p>
            <a:r>
              <a:rPr lang="en-US" sz="1400" dirty="0" smtClean="0"/>
              <a:t>Purpose:</a:t>
            </a:r>
          </a:p>
          <a:p>
            <a:r>
              <a:rPr lang="en-US" sz="1400" dirty="0" smtClean="0"/>
              <a:t>Help High School students successfully transition to college life.</a:t>
            </a:r>
            <a:endParaRPr lang="en-US" sz="1400" dirty="0"/>
          </a:p>
          <a:p>
            <a:r>
              <a:rPr lang="en-US" sz="1400" dirty="0" smtClean="0"/>
              <a:t>Explore Principles of 7 Habits of Highly Effective People</a:t>
            </a:r>
          </a:p>
        </p:txBody>
      </p:sp>
      <p:sp>
        <p:nvSpPr>
          <p:cNvPr id="5" name="Rectangle 4"/>
          <p:cNvSpPr/>
          <p:nvPr/>
        </p:nvSpPr>
        <p:spPr>
          <a:xfrm>
            <a:off x="5562600" y="1828800"/>
            <a:ext cx="31242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Image</a:t>
            </a:r>
            <a:endParaRPr lang="en-US" dirty="0"/>
          </a:p>
        </p:txBody>
      </p:sp>
      <p:sp>
        <p:nvSpPr>
          <p:cNvPr id="6" name="TextBox 5"/>
          <p:cNvSpPr txBox="1"/>
          <p:nvPr/>
        </p:nvSpPr>
        <p:spPr>
          <a:xfrm>
            <a:off x="9486900" y="3886200"/>
            <a:ext cx="3124200" cy="3231654"/>
          </a:xfrm>
          <a:prstGeom prst="rect">
            <a:avLst/>
          </a:prstGeom>
          <a:noFill/>
          <a:ln>
            <a:solidFill>
              <a:schemeClr val="tx1"/>
            </a:solidFill>
          </a:ln>
        </p:spPr>
        <p:txBody>
          <a:bodyPr wrap="square" rtlCol="0">
            <a:spAutoFit/>
          </a:bodyPr>
          <a:lstStyle/>
          <a:p>
            <a:r>
              <a:rPr lang="en-US" sz="1200" dirty="0" smtClean="0"/>
              <a:t>Testimonial:</a:t>
            </a:r>
          </a:p>
          <a:p>
            <a:endParaRPr lang="en-US" sz="1200" dirty="0"/>
          </a:p>
          <a:p>
            <a:r>
              <a:rPr lang="en-US" sz="1200" dirty="0" smtClean="0"/>
              <a:t>The only class that focuses on the EQ challenges college students face. </a:t>
            </a:r>
          </a:p>
          <a:p>
            <a:endParaRPr lang="en-US" sz="1200" dirty="0"/>
          </a:p>
          <a:p>
            <a:r>
              <a:rPr lang="en-US" sz="1200" dirty="0" smtClean="0"/>
              <a:t>Combining knowledge of RA with proven principles of Stephen Covey makes this program set up for success!</a:t>
            </a:r>
          </a:p>
          <a:p>
            <a:endParaRPr lang="en-US" sz="1200" dirty="0"/>
          </a:p>
          <a:p>
            <a:r>
              <a:rPr lang="en-US" sz="1200" dirty="0" smtClean="0"/>
              <a:t>This class was a lot of fun and made me excited for my upcoming college experience. </a:t>
            </a:r>
          </a:p>
          <a:p>
            <a:endParaRPr lang="en-US" sz="1200" dirty="0"/>
          </a:p>
          <a:p>
            <a:r>
              <a:rPr lang="en-US" sz="1200" dirty="0" smtClean="0"/>
              <a:t>This course helped me come up with a plan for how to deal with the adversities of college</a:t>
            </a:r>
          </a:p>
          <a:p>
            <a:endParaRPr lang="en-US" sz="1200" dirty="0"/>
          </a:p>
          <a:p>
            <a:r>
              <a:rPr lang="en-US" sz="1200" dirty="0" smtClean="0"/>
              <a:t>The instructor was knowledgeable and passionate about</a:t>
            </a:r>
            <a:endParaRPr lang="en-US" sz="1200" dirty="0"/>
          </a:p>
        </p:txBody>
      </p:sp>
      <p:sp>
        <p:nvSpPr>
          <p:cNvPr id="7" name="TextBox 6"/>
          <p:cNvSpPr txBox="1"/>
          <p:nvPr/>
        </p:nvSpPr>
        <p:spPr>
          <a:xfrm>
            <a:off x="381000" y="1828800"/>
            <a:ext cx="4572000" cy="4832092"/>
          </a:xfrm>
          <a:prstGeom prst="rect">
            <a:avLst/>
          </a:prstGeom>
          <a:noFill/>
          <a:ln>
            <a:solidFill>
              <a:schemeClr val="tx1"/>
            </a:solidFill>
          </a:ln>
        </p:spPr>
        <p:txBody>
          <a:bodyPr wrap="square" rtlCol="0">
            <a:spAutoFit/>
          </a:bodyPr>
          <a:lstStyle/>
          <a:p>
            <a:r>
              <a:rPr lang="en-US" sz="1400" i="1" dirty="0" smtClean="0"/>
              <a:t>Program Offerings:</a:t>
            </a:r>
          </a:p>
          <a:p>
            <a:endParaRPr lang="en-US" sz="1400" i="1" dirty="0"/>
          </a:p>
          <a:p>
            <a:r>
              <a:rPr lang="en-US" sz="1400" i="1" dirty="0" smtClean="0"/>
              <a:t>To accommodate the needs of every student entering college, students can choose between Group and Individual sessions. </a:t>
            </a:r>
          </a:p>
          <a:p>
            <a:endParaRPr lang="en-US" sz="1400" i="1" dirty="0"/>
          </a:p>
          <a:p>
            <a:r>
              <a:rPr lang="en-US" sz="1400" i="1" dirty="0" smtClean="0"/>
              <a:t>Group Sessions</a:t>
            </a:r>
          </a:p>
          <a:p>
            <a:r>
              <a:rPr lang="en-US" sz="1400" i="1" dirty="0"/>
              <a:t>	</a:t>
            </a:r>
            <a:r>
              <a:rPr lang="en-US" sz="1400" i="1" dirty="0" smtClean="0"/>
              <a:t>- About:  The Group session offers a unique experience for students to go through the program with their peers which will allow them to learn and share with </a:t>
            </a:r>
            <a:r>
              <a:rPr lang="en-US" sz="1400" i="1" dirty="0" err="1" smtClean="0"/>
              <a:t>eachother</a:t>
            </a:r>
            <a:r>
              <a:rPr lang="en-US" sz="1400" i="1" dirty="0" smtClean="0"/>
              <a:t>.  This session offers a social component that </a:t>
            </a:r>
            <a:r>
              <a:rPr lang="en-US" sz="1400" i="1" dirty="0" err="1" smtClean="0"/>
              <a:t>idividiual</a:t>
            </a:r>
            <a:r>
              <a:rPr lang="en-US" sz="1400" i="1" dirty="0" smtClean="0"/>
              <a:t> sessions do not.  However it may lack the </a:t>
            </a:r>
            <a:r>
              <a:rPr lang="en-US" sz="1400" i="1" dirty="0" err="1" smtClean="0"/>
              <a:t>openess</a:t>
            </a:r>
            <a:r>
              <a:rPr lang="en-US" sz="1400" i="1" dirty="0" smtClean="0"/>
              <a:t> and one on one experience of individual sessions.</a:t>
            </a:r>
          </a:p>
          <a:p>
            <a:r>
              <a:rPr lang="en-US" sz="1400" i="1" dirty="0"/>
              <a:t>	</a:t>
            </a:r>
            <a:r>
              <a:rPr lang="en-US" sz="1400" i="1" dirty="0" smtClean="0"/>
              <a:t>- Pricing:  $20 </a:t>
            </a:r>
            <a:r>
              <a:rPr lang="en-US" sz="1400" i="1" smtClean="0"/>
              <a:t>per person</a:t>
            </a:r>
            <a:endParaRPr lang="en-US" sz="1400" i="1" dirty="0"/>
          </a:p>
          <a:p>
            <a:endParaRPr lang="en-US" sz="1400" i="1" dirty="0" smtClean="0"/>
          </a:p>
          <a:p>
            <a:r>
              <a:rPr lang="en-US" sz="1400" i="1" dirty="0" smtClean="0"/>
              <a:t>Individual Sessions</a:t>
            </a:r>
          </a:p>
          <a:p>
            <a:r>
              <a:rPr lang="en-US" sz="1400" i="1" dirty="0" smtClean="0"/>
              <a:t>	- About:  The individual session is ideal for students who are looking for one on one interaction when going through the program and for students who may not be comfortable voicing their personal concerns about entering college. </a:t>
            </a:r>
          </a:p>
          <a:p>
            <a:r>
              <a:rPr lang="en-US" sz="1400" i="1" dirty="0" smtClean="0"/>
              <a:t>	- Pricing: $50 per hour</a:t>
            </a:r>
          </a:p>
        </p:txBody>
      </p:sp>
    </p:spTree>
    <p:extLst>
      <p:ext uri="{BB962C8B-B14F-4D97-AF65-F5344CB8AC3E}">
        <p14:creationId xmlns:p14="http://schemas.microsoft.com/office/powerpoint/2010/main" val="2620038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Format</a:t>
            </a:r>
            <a:endParaRPr lang="en-US" dirty="0"/>
          </a:p>
        </p:txBody>
      </p:sp>
      <p:sp>
        <p:nvSpPr>
          <p:cNvPr id="3" name="Content Placeholder 2"/>
          <p:cNvSpPr>
            <a:spLocks noGrp="1"/>
          </p:cNvSpPr>
          <p:nvPr>
            <p:ph idx="1"/>
          </p:nvPr>
        </p:nvSpPr>
        <p:spPr/>
        <p:txBody>
          <a:bodyPr/>
          <a:lstStyle/>
          <a:p>
            <a:r>
              <a:rPr lang="en-US" dirty="0" smtClean="0"/>
              <a:t>Introduction</a:t>
            </a:r>
          </a:p>
          <a:p>
            <a:r>
              <a:rPr lang="en-US" dirty="0" smtClean="0"/>
              <a:t>Goals of Class</a:t>
            </a:r>
          </a:p>
          <a:p>
            <a:r>
              <a:rPr lang="en-US" dirty="0" smtClean="0"/>
              <a:t>Review of 7 Habits</a:t>
            </a:r>
          </a:p>
          <a:p>
            <a:r>
              <a:rPr lang="en-US" dirty="0" smtClean="0"/>
              <a:t>Review of College Stresses</a:t>
            </a:r>
          </a:p>
          <a:p>
            <a:pPr lvl="1"/>
            <a:r>
              <a:rPr lang="en-US" dirty="0" smtClean="0"/>
              <a:t>Open Dialogue &amp; Student Questions</a:t>
            </a:r>
          </a:p>
        </p:txBody>
      </p:sp>
    </p:spTree>
    <p:extLst>
      <p:ext uri="{BB962C8B-B14F-4D97-AF65-F5344CB8AC3E}">
        <p14:creationId xmlns:p14="http://schemas.microsoft.com/office/powerpoint/2010/main" val="47141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647</Words>
  <Application>Microsoft Office PowerPoint</Application>
  <PresentationFormat>On-screen Show (4:3)</PresentationFormat>
  <Paragraphs>125</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Dream Big: 7 Habits College Edition Website Header / Logo</vt:lpstr>
      <vt:lpstr>Dream Big: 7 Habits College Edition Website Header / Logo</vt:lpstr>
      <vt:lpstr>Dream Big: 7 Habits College Edition Website Header / Logo</vt:lpstr>
      <vt:lpstr>Class Format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 Big:  7 Habits College Prep Website Header / Logo</dc:title>
  <dc:creator>Steve Mazzini</dc:creator>
  <cp:lastModifiedBy>Steve Mazzini</cp:lastModifiedBy>
  <cp:revision>10</cp:revision>
  <dcterms:created xsi:type="dcterms:W3CDTF">2014-06-25T04:53:57Z</dcterms:created>
  <dcterms:modified xsi:type="dcterms:W3CDTF">2014-06-25T06:21:43Z</dcterms:modified>
</cp:coreProperties>
</file>