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58" r:id="rId5"/>
    <p:sldId id="264" r:id="rId6"/>
    <p:sldId id="265" r:id="rId7"/>
    <p:sldId id="259" r:id="rId8"/>
    <p:sldId id="269" r:id="rId9"/>
    <p:sldId id="262" r:id="rId10"/>
    <p:sldId id="268" r:id="rId11"/>
  </p:sldIdLst>
  <p:sldSz cx="6858000" cy="9906000" type="A4"/>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AA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8" autoAdjust="0"/>
    <p:restoredTop sz="94659" autoAdjust="0"/>
  </p:normalViewPr>
  <p:slideViewPr>
    <p:cSldViewPr>
      <p:cViewPr>
        <p:scale>
          <a:sx n="150" d="100"/>
          <a:sy n="150" d="100"/>
        </p:scale>
        <p:origin x="-680" y="-80"/>
      </p:cViewPr>
      <p:guideLst>
        <p:guide orient="horz" pos="3120"/>
        <p:guide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14350" y="3077282"/>
            <a:ext cx="5829300" cy="212336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3150957-BEE0-45BA-BA6B-459559ABFA9F}" type="datetimeFigureOut">
              <a:rPr lang="zh-CN" altLang="en-US" smtClean="0"/>
              <a:t>6/26/14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2F9896-FAC7-42AD-8023-A4D77A781B1C}" type="slidenum">
              <a:rPr lang="zh-CN" altLang="en-US" smtClean="0"/>
              <a:t>‹#›</a:t>
            </a:fld>
            <a:endParaRPr lang="zh-CN" altLang="en-US"/>
          </a:p>
        </p:txBody>
      </p:sp>
    </p:spTree>
    <p:extLst>
      <p:ext uri="{BB962C8B-B14F-4D97-AF65-F5344CB8AC3E}">
        <p14:creationId xmlns:p14="http://schemas.microsoft.com/office/powerpoint/2010/main" val="2537550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3150957-BEE0-45BA-BA6B-459559ABFA9F}" type="datetimeFigureOut">
              <a:rPr lang="zh-CN" altLang="en-US" smtClean="0"/>
              <a:t>6/26/14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2F9896-FAC7-42AD-8023-A4D77A781B1C}" type="slidenum">
              <a:rPr lang="zh-CN" altLang="en-US" smtClean="0"/>
              <a:t>‹#›</a:t>
            </a:fld>
            <a:endParaRPr lang="zh-CN" altLang="en-US"/>
          </a:p>
        </p:txBody>
      </p:sp>
    </p:spTree>
    <p:extLst>
      <p:ext uri="{BB962C8B-B14F-4D97-AF65-F5344CB8AC3E}">
        <p14:creationId xmlns:p14="http://schemas.microsoft.com/office/powerpoint/2010/main" val="3996584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41735" y="6365523"/>
            <a:ext cx="5829300" cy="196744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3150957-BEE0-45BA-BA6B-459559ABFA9F}" type="datetimeFigureOut">
              <a:rPr lang="zh-CN" altLang="en-US" smtClean="0"/>
              <a:t>6/26/14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2F9896-FAC7-42AD-8023-A4D77A781B1C}" type="slidenum">
              <a:rPr lang="zh-CN" altLang="en-US" smtClean="0"/>
              <a:t>‹#›</a:t>
            </a:fld>
            <a:endParaRPr lang="zh-CN" altLang="en-US"/>
          </a:p>
        </p:txBody>
      </p:sp>
    </p:spTree>
    <p:extLst>
      <p:ext uri="{BB962C8B-B14F-4D97-AF65-F5344CB8AC3E}">
        <p14:creationId xmlns:p14="http://schemas.microsoft.com/office/powerpoint/2010/main" val="3343717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257175"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2628900"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3150957-BEE0-45BA-BA6B-459559ABFA9F}" type="datetimeFigureOut">
              <a:rPr lang="zh-CN" altLang="en-US" smtClean="0"/>
              <a:t>6/26/14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12F9896-FAC7-42AD-8023-A4D77A781B1C}" type="slidenum">
              <a:rPr lang="zh-CN" altLang="en-US" smtClean="0"/>
              <a:t>‹#›</a:t>
            </a:fld>
            <a:endParaRPr lang="zh-CN" altLang="en-US"/>
          </a:p>
        </p:txBody>
      </p:sp>
    </p:spTree>
    <p:extLst>
      <p:ext uri="{BB962C8B-B14F-4D97-AF65-F5344CB8AC3E}">
        <p14:creationId xmlns:p14="http://schemas.microsoft.com/office/powerpoint/2010/main" val="93513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342900" y="396699"/>
            <a:ext cx="6172200" cy="1651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3150957-BEE0-45BA-BA6B-459559ABFA9F}" type="datetimeFigureOut">
              <a:rPr lang="zh-CN" altLang="en-US" smtClean="0"/>
              <a:t>6/26/14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12F9896-FAC7-42AD-8023-A4D77A781B1C}" type="slidenum">
              <a:rPr lang="zh-CN" altLang="en-US" smtClean="0"/>
              <a:t>‹#›</a:t>
            </a:fld>
            <a:endParaRPr lang="zh-CN" altLang="en-US"/>
          </a:p>
        </p:txBody>
      </p:sp>
    </p:spTree>
    <p:extLst>
      <p:ext uri="{BB962C8B-B14F-4D97-AF65-F5344CB8AC3E}">
        <p14:creationId xmlns:p14="http://schemas.microsoft.com/office/powerpoint/2010/main" val="2893668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3150957-BEE0-45BA-BA6B-459559ABFA9F}" type="datetimeFigureOut">
              <a:rPr lang="zh-CN" altLang="en-US" smtClean="0"/>
              <a:t>6/26/14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12F9896-FAC7-42AD-8023-A4D77A781B1C}" type="slidenum">
              <a:rPr lang="zh-CN" altLang="en-US" smtClean="0"/>
              <a:t>‹#›</a:t>
            </a:fld>
            <a:endParaRPr lang="zh-CN" altLang="en-US"/>
          </a:p>
        </p:txBody>
      </p:sp>
    </p:spTree>
    <p:extLst>
      <p:ext uri="{BB962C8B-B14F-4D97-AF65-F5344CB8AC3E}">
        <p14:creationId xmlns:p14="http://schemas.microsoft.com/office/powerpoint/2010/main" val="3786691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3150957-BEE0-45BA-BA6B-459559ABFA9F}" type="datetimeFigureOut">
              <a:rPr lang="zh-CN" altLang="en-US" smtClean="0"/>
              <a:t>6/26/14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12F9896-FAC7-42AD-8023-A4D77A781B1C}" type="slidenum">
              <a:rPr lang="zh-CN" altLang="en-US" smtClean="0"/>
              <a:t>‹#›</a:t>
            </a:fld>
            <a:endParaRPr lang="zh-CN" altLang="en-US"/>
          </a:p>
        </p:txBody>
      </p:sp>
    </p:spTree>
    <p:extLst>
      <p:ext uri="{BB962C8B-B14F-4D97-AF65-F5344CB8AC3E}">
        <p14:creationId xmlns:p14="http://schemas.microsoft.com/office/powerpoint/2010/main" val="1783888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0" y="394405"/>
            <a:ext cx="2256235" cy="167851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3150957-BEE0-45BA-BA6B-459559ABFA9F}" type="datetimeFigureOut">
              <a:rPr lang="zh-CN" altLang="en-US" smtClean="0"/>
              <a:t>6/26/14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12F9896-FAC7-42AD-8023-A4D77A781B1C}" type="slidenum">
              <a:rPr lang="zh-CN" altLang="en-US" smtClean="0"/>
              <a:t>‹#›</a:t>
            </a:fld>
            <a:endParaRPr lang="zh-CN" altLang="en-US"/>
          </a:p>
        </p:txBody>
      </p:sp>
    </p:spTree>
    <p:extLst>
      <p:ext uri="{BB962C8B-B14F-4D97-AF65-F5344CB8AC3E}">
        <p14:creationId xmlns:p14="http://schemas.microsoft.com/office/powerpoint/2010/main" val="3562211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344216" y="6934200"/>
            <a:ext cx="4114800" cy="818622"/>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3150957-BEE0-45BA-BA6B-459559ABFA9F}" type="datetimeFigureOut">
              <a:rPr lang="zh-CN" altLang="en-US" smtClean="0"/>
              <a:t>6/26/14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12F9896-FAC7-42AD-8023-A4D77A781B1C}" type="slidenum">
              <a:rPr lang="zh-CN" altLang="en-US" smtClean="0"/>
              <a:t>‹#›</a:t>
            </a:fld>
            <a:endParaRPr lang="zh-CN" altLang="en-US"/>
          </a:p>
        </p:txBody>
      </p:sp>
    </p:spTree>
    <p:extLst>
      <p:ext uri="{BB962C8B-B14F-4D97-AF65-F5344CB8AC3E}">
        <p14:creationId xmlns:p14="http://schemas.microsoft.com/office/powerpoint/2010/main" val="1579304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3150957-BEE0-45BA-BA6B-459559ABFA9F}" type="datetimeFigureOut">
              <a:rPr lang="zh-CN" altLang="en-US" smtClean="0"/>
              <a:t>6/26/14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2F9896-FAC7-42AD-8023-A4D77A781B1C}" type="slidenum">
              <a:rPr lang="zh-CN" altLang="en-US" smtClean="0"/>
              <a:t>‹#›</a:t>
            </a:fld>
            <a:endParaRPr lang="zh-CN" altLang="en-US"/>
          </a:p>
        </p:txBody>
      </p:sp>
    </p:spTree>
    <p:extLst>
      <p:ext uri="{BB962C8B-B14F-4D97-AF65-F5344CB8AC3E}">
        <p14:creationId xmlns:p14="http://schemas.microsoft.com/office/powerpoint/2010/main" val="3573072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3729037" y="573264"/>
            <a:ext cx="1157288" cy="1220822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257175" y="573264"/>
            <a:ext cx="3357563" cy="1220822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3150957-BEE0-45BA-BA6B-459559ABFA9F}" type="datetimeFigureOut">
              <a:rPr lang="zh-CN" altLang="en-US" smtClean="0"/>
              <a:t>6/26/14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2F9896-FAC7-42AD-8023-A4D77A781B1C}" type="slidenum">
              <a:rPr lang="zh-CN" altLang="en-US" smtClean="0"/>
              <a:t>‹#›</a:t>
            </a:fld>
            <a:endParaRPr lang="zh-CN" altLang="en-US"/>
          </a:p>
        </p:txBody>
      </p:sp>
    </p:spTree>
    <p:extLst>
      <p:ext uri="{BB962C8B-B14F-4D97-AF65-F5344CB8AC3E}">
        <p14:creationId xmlns:p14="http://schemas.microsoft.com/office/powerpoint/2010/main" val="58267497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E3150957-BEE0-45BA-BA6B-459559ABFA9F}" type="datetimeFigureOut">
              <a:rPr lang="zh-CN" altLang="en-US" smtClean="0"/>
              <a:t>6/26/14</a:t>
            </a:fld>
            <a:endParaRPr lang="zh-CN" altLang="en-US"/>
          </a:p>
        </p:txBody>
      </p:sp>
      <p:sp>
        <p:nvSpPr>
          <p:cNvPr id="5" name="页脚占位符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312F9896-FAC7-42AD-8023-A4D77A781B1C}" type="slidenum">
              <a:rPr lang="zh-CN" altLang="en-US" smtClean="0"/>
              <a:t>‹#›</a:t>
            </a:fld>
            <a:endParaRPr lang="zh-CN" altLang="en-US"/>
          </a:p>
        </p:txBody>
      </p:sp>
    </p:spTree>
    <p:extLst>
      <p:ext uri="{BB962C8B-B14F-4D97-AF65-F5344CB8AC3E}">
        <p14:creationId xmlns:p14="http://schemas.microsoft.com/office/powerpoint/2010/main" val="777415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23.png"/><Relationship Id="rId10"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8.xml.rels><?xml version="1.0" encoding="UTF-8" standalone="yes"?>
<Relationships xmlns="http://schemas.openxmlformats.org/package/2006/relationships"><Relationship Id="rId11" Type="http://schemas.openxmlformats.org/officeDocument/2006/relationships/image" Target="../media/image34.gif"/><Relationship Id="rId12" Type="http://schemas.openxmlformats.org/officeDocument/2006/relationships/image" Target="../media/image35.jpeg"/><Relationship Id="rId13" Type="http://schemas.openxmlformats.org/officeDocument/2006/relationships/image" Target="../media/image36.gif"/><Relationship Id="rId14" Type="http://schemas.openxmlformats.org/officeDocument/2006/relationships/image" Target="../media/image37.gif"/><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7.jpeg"/><Relationship Id="rId4" Type="http://schemas.openxmlformats.org/officeDocument/2006/relationships/image" Target="../media/image28.png"/><Relationship Id="rId5" Type="http://schemas.openxmlformats.org/officeDocument/2006/relationships/image" Target="../media/image29.jpeg"/><Relationship Id="rId6" Type="http://schemas.openxmlformats.org/officeDocument/2006/relationships/image" Target="../media/image30.jpeg"/><Relationship Id="rId7" Type="http://schemas.openxmlformats.org/officeDocument/2006/relationships/image" Target="../media/image31.png"/><Relationship Id="rId8" Type="http://schemas.openxmlformats.org/officeDocument/2006/relationships/image" Target="../media/image32.png"/><Relationship Id="rId9" Type="http://schemas.openxmlformats.org/officeDocument/2006/relationships/image" Target="../media/image33.jpeg"/><Relationship Id="rId10" Type="http://schemas.openxmlformats.org/officeDocument/2006/relationships/image" Target="../media/image15.png"/></Relationships>
</file>

<file path=ppt/slides/_rels/slide9.xml.rels><?xml version="1.0" encoding="UTF-8" standalone="yes"?>
<Relationships xmlns="http://schemas.openxmlformats.org/package/2006/relationships"><Relationship Id="rId9" Type="http://schemas.openxmlformats.org/officeDocument/2006/relationships/image" Target="../media/image45.png"/><Relationship Id="rId20" Type="http://schemas.openxmlformats.org/officeDocument/2006/relationships/image" Target="../media/image4.png"/><Relationship Id="rId10" Type="http://schemas.openxmlformats.org/officeDocument/2006/relationships/image" Target="../media/image46.png"/><Relationship Id="rId11" Type="http://schemas.openxmlformats.org/officeDocument/2006/relationships/image" Target="../media/image47.png"/><Relationship Id="rId12" Type="http://schemas.openxmlformats.org/officeDocument/2006/relationships/image" Target="../media/image48.png"/><Relationship Id="rId13" Type="http://schemas.openxmlformats.org/officeDocument/2006/relationships/image" Target="../media/image49.png"/><Relationship Id="rId14" Type="http://schemas.openxmlformats.org/officeDocument/2006/relationships/image" Target="../media/image50.png"/><Relationship Id="rId15" Type="http://schemas.openxmlformats.org/officeDocument/2006/relationships/image" Target="../media/image51.png"/><Relationship Id="rId16" Type="http://schemas.openxmlformats.org/officeDocument/2006/relationships/image" Target="../media/image52.png"/><Relationship Id="rId17" Type="http://schemas.openxmlformats.org/officeDocument/2006/relationships/image" Target="../media/image53.png"/><Relationship Id="rId18" Type="http://schemas.openxmlformats.org/officeDocument/2006/relationships/image" Target="../media/image54.png"/><Relationship Id="rId19"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image" Target="../media/image38.png"/><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3.png"/><Relationship Id="rId8" Type="http://schemas.openxmlformats.org/officeDocument/2006/relationships/image" Target="../media/image4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2062642914"/>
              </p:ext>
            </p:extLst>
          </p:nvPr>
        </p:nvGraphicFramePr>
        <p:xfrm>
          <a:off x="-1" y="0"/>
          <a:ext cx="6858000" cy="9057456"/>
        </p:xfrm>
        <a:graphic>
          <a:graphicData uri="http://schemas.openxmlformats.org/drawingml/2006/table">
            <a:tbl>
              <a:tblPr firstRow="1" bandRow="1">
                <a:tableStyleId>{5C22544A-7EE6-4342-B048-85BDC9FD1C3A}</a:tableStyleId>
              </a:tblPr>
              <a:tblGrid>
                <a:gridCol w="2780929"/>
                <a:gridCol w="4077071"/>
              </a:tblGrid>
              <a:tr h="5745088">
                <a:tc>
                  <a:txBody>
                    <a:bodyPr/>
                    <a:lstStyle/>
                    <a:p>
                      <a:endParaRPr lang="zh-CN" altLang="en-US" dirty="0"/>
                    </a:p>
                  </a:txBody>
                  <a:tcPr>
                    <a:lnR w="12700" cmpd="sng">
                      <a:noFill/>
                    </a:lnR>
                    <a:solidFill>
                      <a:srgbClr val="29AAE3"/>
                    </a:solidFill>
                  </a:tcPr>
                </a:tc>
                <a:tc>
                  <a:txBody>
                    <a:bodyPr/>
                    <a:lstStyle/>
                    <a:p>
                      <a:endParaRPr lang="zh-CN" altLang="en-US" dirty="0"/>
                    </a:p>
                  </a:txBody>
                  <a:tcPr>
                    <a:lnL w="12700" cmpd="sng">
                      <a:noFill/>
                    </a:lnL>
                    <a:solidFill>
                      <a:schemeClr val="bg1"/>
                    </a:solidFill>
                  </a:tcPr>
                </a:tc>
              </a:tr>
              <a:tr h="3312368">
                <a:tc>
                  <a:txBody>
                    <a:bodyPr/>
                    <a:lstStyle/>
                    <a:p>
                      <a:endParaRPr lang="zh-CN" altLang="en-US" dirty="0"/>
                    </a:p>
                  </a:txBody>
                  <a:tcPr/>
                </a:tc>
                <a:tc>
                  <a:txBody>
                    <a:bodyPr/>
                    <a:lstStyle/>
                    <a:p>
                      <a:endParaRPr lang="zh-CN" altLang="en-US" dirty="0"/>
                    </a:p>
                  </a:txBody>
                  <a:tcPr/>
                </a:tc>
              </a:tr>
            </a:tbl>
          </a:graphicData>
        </a:graphic>
      </p:graphicFrame>
      <p:sp>
        <p:nvSpPr>
          <p:cNvPr id="4" name="TextBox 3"/>
          <p:cNvSpPr txBox="1"/>
          <p:nvPr/>
        </p:nvSpPr>
        <p:spPr>
          <a:xfrm>
            <a:off x="692696" y="463564"/>
            <a:ext cx="1538883" cy="4489436"/>
          </a:xfrm>
          <a:prstGeom prst="rect">
            <a:avLst/>
          </a:prstGeom>
          <a:noFill/>
        </p:spPr>
        <p:txBody>
          <a:bodyPr vert="eaVert" wrap="square" rtlCol="0">
            <a:spAutoFit/>
          </a:bodyPr>
          <a:lstStyle/>
          <a:p>
            <a:r>
              <a:rPr lang="zh-CN" altLang="en-US" sz="4400" dirty="0" smtClean="0">
                <a:solidFill>
                  <a:schemeClr val="bg1"/>
                </a:solidFill>
                <a:latin typeface="隶书" pitchFamily="49" charset="-122"/>
                <a:ea typeface="隶书" pitchFamily="49" charset="-122"/>
              </a:rPr>
              <a:t>乘风破浪会有时</a:t>
            </a:r>
            <a:endParaRPr lang="en-US" altLang="zh-CN" sz="4400" dirty="0" smtClean="0">
              <a:solidFill>
                <a:schemeClr val="bg1"/>
              </a:solidFill>
              <a:latin typeface="隶书" pitchFamily="49" charset="-122"/>
              <a:ea typeface="隶书" pitchFamily="49" charset="-122"/>
            </a:endParaRPr>
          </a:p>
          <a:p>
            <a:r>
              <a:rPr lang="zh-CN" altLang="en-US" sz="4400" dirty="0">
                <a:solidFill>
                  <a:schemeClr val="bg1"/>
                </a:solidFill>
                <a:latin typeface="隶书" pitchFamily="49" charset="-122"/>
                <a:ea typeface="隶书" pitchFamily="49" charset="-122"/>
              </a:rPr>
              <a:t>直挂云帆济沧海</a:t>
            </a:r>
          </a:p>
        </p:txBody>
      </p:sp>
      <p:sp>
        <p:nvSpPr>
          <p:cNvPr id="7" name="TextBox 6"/>
          <p:cNvSpPr txBox="1"/>
          <p:nvPr/>
        </p:nvSpPr>
        <p:spPr>
          <a:xfrm>
            <a:off x="3458671" y="3584848"/>
            <a:ext cx="2880320" cy="1046440"/>
          </a:xfrm>
          <a:prstGeom prst="rect">
            <a:avLst/>
          </a:prstGeom>
          <a:noFill/>
        </p:spPr>
        <p:txBody>
          <a:bodyPr wrap="square" rtlCol="0">
            <a:spAutoFit/>
          </a:bodyPr>
          <a:lstStyle/>
          <a:p>
            <a:pPr algn="dist"/>
            <a:endParaRPr lang="en-US" altLang="zh-CN" sz="1600" b="1" dirty="0" smtClean="0">
              <a:solidFill>
                <a:srgbClr val="29AAE3"/>
              </a:solidFill>
              <a:latin typeface="微软雅黑" pitchFamily="34" charset="-122"/>
              <a:ea typeface="微软雅黑" pitchFamily="34" charset="-122"/>
            </a:endParaRPr>
          </a:p>
          <a:p>
            <a:pPr algn="ctr"/>
            <a:endParaRPr lang="en-US" altLang="zh-CN" sz="1400" b="1" dirty="0" smtClean="0">
              <a:solidFill>
                <a:srgbClr val="29AAE3"/>
              </a:solidFill>
              <a:latin typeface="微软雅黑" pitchFamily="34" charset="-122"/>
              <a:ea typeface="微软雅黑" pitchFamily="34" charset="-122"/>
            </a:endParaRPr>
          </a:p>
          <a:p>
            <a:pPr algn="ctr"/>
            <a:r>
              <a:rPr lang="zh-CN" altLang="en-US" sz="3200" b="1" dirty="0">
                <a:solidFill>
                  <a:srgbClr val="29AAE3"/>
                </a:solidFill>
                <a:latin typeface="微软雅黑" pitchFamily="34" charset="-122"/>
                <a:ea typeface="微软雅黑" pitchFamily="34" charset="-122"/>
              </a:rPr>
              <a:t>高效</a:t>
            </a:r>
            <a:r>
              <a:rPr lang="zh-CN" altLang="en-US" sz="3200" b="1" dirty="0" smtClean="0">
                <a:solidFill>
                  <a:srgbClr val="29AAE3"/>
                </a:solidFill>
                <a:latin typeface="微软雅黑" pitchFamily="34" charset="-122"/>
                <a:ea typeface="微软雅黑" pitchFamily="34" charset="-122"/>
              </a:rPr>
              <a:t> 安全 专注</a:t>
            </a:r>
            <a:endParaRPr lang="zh-CN" altLang="en-US" sz="3200" b="1" dirty="0">
              <a:solidFill>
                <a:srgbClr val="29AAE3"/>
              </a:solidFill>
              <a:latin typeface="微软雅黑" pitchFamily="34" charset="-122"/>
              <a:ea typeface="微软雅黑" pitchFamily="34" charset="-122"/>
            </a:endParaRPr>
          </a:p>
        </p:txBody>
      </p:sp>
      <p:pic>
        <p:nvPicPr>
          <p:cNvPr id="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9663" y="992560"/>
            <a:ext cx="3918337" cy="2216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84" y="5514741"/>
            <a:ext cx="6858000" cy="440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71752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358" y="0"/>
            <a:ext cx="6858000" cy="992560"/>
          </a:xfrm>
          <a:prstGeom prst="roundRect">
            <a:avLst/>
          </a:prstGeom>
          <a:solidFill>
            <a:srgbClr val="29AA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0" y="0"/>
            <a:ext cx="6858000" cy="967240"/>
          </a:xfrm>
        </p:spPr>
        <p:txBody>
          <a:bodyPr/>
          <a:lstStyle/>
          <a:p>
            <a:r>
              <a:rPr lang="zh-CN" altLang="en-US" dirty="0" smtClean="0">
                <a:solidFill>
                  <a:schemeClr val="bg1"/>
                </a:solidFill>
                <a:latin typeface="微软雅黑" pitchFamily="34" charset="-122"/>
                <a:ea typeface="微软雅黑" pitchFamily="34" charset="-122"/>
              </a:rPr>
              <a:t>关于盼贷</a:t>
            </a:r>
            <a:endParaRPr lang="zh-CN" altLang="en-US" dirty="0">
              <a:solidFill>
                <a:schemeClr val="bg1"/>
              </a:solidFill>
            </a:endParaRPr>
          </a:p>
        </p:txBody>
      </p:sp>
      <p:sp>
        <p:nvSpPr>
          <p:cNvPr id="9" name="TextBox 8"/>
          <p:cNvSpPr txBox="1"/>
          <p:nvPr/>
        </p:nvSpPr>
        <p:spPr>
          <a:xfrm>
            <a:off x="3933056" y="4088904"/>
            <a:ext cx="2304256" cy="3485570"/>
          </a:xfrm>
          <a:prstGeom prst="rect">
            <a:avLst/>
          </a:prstGeom>
          <a:noFill/>
        </p:spPr>
        <p:txBody>
          <a:bodyPr wrap="square" rtlCol="0">
            <a:spAutoFit/>
          </a:bodyPr>
          <a:lstStyle/>
          <a:p>
            <a:r>
              <a:rPr lang="zh-CN" altLang="en-US" sz="1050" dirty="0">
                <a:latin typeface="微软雅黑" pitchFamily="34" charset="-122"/>
                <a:ea typeface="微软雅黑" pitchFamily="34" charset="-122"/>
              </a:rPr>
              <a:t>盼贷是中国领先的</a:t>
            </a:r>
            <a:r>
              <a:rPr lang="en-US" altLang="zh-CN" sz="1050" dirty="0">
                <a:latin typeface="微软雅黑" pitchFamily="34" charset="-122"/>
                <a:ea typeface="微软雅黑" pitchFamily="34" charset="-122"/>
              </a:rPr>
              <a:t>P2P</a:t>
            </a:r>
            <a:r>
              <a:rPr lang="zh-CN" altLang="en-US" sz="1050" dirty="0">
                <a:latin typeface="微软雅黑" pitchFamily="34" charset="-122"/>
                <a:ea typeface="微软雅黑" pitchFamily="34" charset="-122"/>
              </a:rPr>
              <a:t>贷款服务平台。公司成立于</a:t>
            </a:r>
            <a:r>
              <a:rPr lang="en-US" altLang="zh-CN" sz="1050" dirty="0">
                <a:latin typeface="微软雅黑" pitchFamily="34" charset="-122"/>
                <a:ea typeface="微软雅黑" pitchFamily="34" charset="-122"/>
              </a:rPr>
              <a:t>2011</a:t>
            </a:r>
            <a:r>
              <a:rPr lang="zh-CN" altLang="en-US" sz="1050" dirty="0">
                <a:latin typeface="微软雅黑" pitchFamily="34" charset="-122"/>
                <a:ea typeface="微软雅黑" pitchFamily="34" charset="-122"/>
              </a:rPr>
              <a:t>年</a:t>
            </a:r>
            <a:r>
              <a:rPr lang="en-US" altLang="zh-CN" sz="1050" dirty="0">
                <a:latin typeface="微软雅黑" pitchFamily="34" charset="-122"/>
                <a:ea typeface="微软雅黑" pitchFamily="34" charset="-122"/>
              </a:rPr>
              <a:t>7</a:t>
            </a:r>
            <a:r>
              <a:rPr lang="zh-CN" altLang="en-US" sz="1050" dirty="0">
                <a:latin typeface="微软雅黑" pitchFamily="34" charset="-122"/>
                <a:ea typeface="微软雅黑" pitchFamily="34" charset="-122"/>
              </a:rPr>
              <a:t>月，在投资者和出借人中具有无可挑剔的声誉。通过研究和咨询中国、发达国家和其它发展中国家的顶级专家，盼贷已建立自己的信贷审批系统。 盼贷拥有一支超过</a:t>
            </a:r>
            <a:r>
              <a:rPr lang="en-US" altLang="zh-CN" sz="1050" dirty="0">
                <a:latin typeface="微软雅黑" pitchFamily="34" charset="-122"/>
                <a:ea typeface="微软雅黑" pitchFamily="34" charset="-122"/>
              </a:rPr>
              <a:t>30</a:t>
            </a:r>
            <a:r>
              <a:rPr lang="zh-CN" altLang="en-US" sz="1050" dirty="0">
                <a:latin typeface="微软雅黑" pitchFamily="34" charset="-122"/>
                <a:ea typeface="微软雅黑" pitchFamily="34" charset="-122"/>
              </a:rPr>
              <a:t>多年经验的团队，秉承长期可持续增长的理念，致力于风险管理、风险投资和私募股权投资、电子商务、银行业务和账务追收。</a:t>
            </a:r>
          </a:p>
          <a:p>
            <a:r>
              <a:rPr lang="zh-CN" altLang="en-US" sz="1050" dirty="0" smtClean="0">
                <a:latin typeface="微软雅黑" pitchFamily="34" charset="-122"/>
                <a:ea typeface="微软雅黑" pitchFamily="34" charset="-122"/>
              </a:rPr>
              <a:t/>
            </a:r>
            <a:br>
              <a:rPr lang="zh-CN" altLang="en-US" sz="1050" dirty="0" smtClean="0">
                <a:latin typeface="微软雅黑" pitchFamily="34" charset="-122"/>
                <a:ea typeface="微软雅黑" pitchFamily="34" charset="-122"/>
              </a:rPr>
            </a:br>
            <a:r>
              <a:rPr lang="zh-CN" altLang="en-US" sz="1050" dirty="0">
                <a:latin typeface="微软雅黑" pitchFamily="34" charset="-122"/>
                <a:ea typeface="微软雅黑" pitchFamily="34" charset="-122"/>
              </a:rPr>
              <a:t>我们的使命是提供简单、高效和可持续的融资解决方案。 我们秉持刻苦敬业的工作作风，确保您获得稳定高收益。</a:t>
            </a:r>
          </a:p>
          <a:p>
            <a:r>
              <a:rPr lang="zh-CN" altLang="en-US" sz="1050" dirty="0" smtClean="0">
                <a:latin typeface="微软雅黑" pitchFamily="34" charset="-122"/>
                <a:ea typeface="微软雅黑" pitchFamily="34" charset="-122"/>
              </a:rPr>
              <a:t/>
            </a:r>
            <a:br>
              <a:rPr lang="zh-CN" altLang="en-US" sz="1050" dirty="0" smtClean="0">
                <a:latin typeface="微软雅黑" pitchFamily="34" charset="-122"/>
                <a:ea typeface="微软雅黑" pitchFamily="34" charset="-122"/>
              </a:rPr>
            </a:br>
            <a:r>
              <a:rPr lang="zh-CN" altLang="en-US" sz="1050" dirty="0">
                <a:latin typeface="微软雅黑" pitchFamily="34" charset="-122"/>
                <a:ea typeface="微软雅黑" pitchFamily="34" charset="-122"/>
              </a:rPr>
              <a:t>我们的使命是通过提供简单、高效和可持续的融资解决方案，平衡中国的金融需求。</a:t>
            </a:r>
          </a:p>
          <a:p>
            <a:endParaRPr lang="zh-CN" altLang="en-US" sz="1050" dirty="0"/>
          </a:p>
        </p:txBody>
      </p:sp>
      <p:graphicFrame>
        <p:nvGraphicFramePr>
          <p:cNvPr id="3" name="表格 2"/>
          <p:cNvGraphicFramePr>
            <a:graphicFrameLocks noGrp="1"/>
          </p:cNvGraphicFramePr>
          <p:nvPr>
            <p:extLst>
              <p:ext uri="{D42A27DB-BD31-4B8C-83A1-F6EECF244321}">
                <p14:modId xmlns:p14="http://schemas.microsoft.com/office/powerpoint/2010/main" val="3455672549"/>
              </p:ext>
            </p:extLst>
          </p:nvPr>
        </p:nvGraphicFramePr>
        <p:xfrm>
          <a:off x="66056" y="3944889"/>
          <a:ext cx="3722984" cy="4896541"/>
        </p:xfrm>
        <a:graphic>
          <a:graphicData uri="http://schemas.openxmlformats.org/drawingml/2006/table">
            <a:tbl>
              <a:tblPr firstRow="1" bandRow="1">
                <a:tableStyleId>{2D5ABB26-0587-4C30-8999-92F81FD0307C}</a:tableStyleId>
              </a:tblPr>
              <a:tblGrid>
                <a:gridCol w="664015"/>
                <a:gridCol w="48897"/>
                <a:gridCol w="3010072"/>
              </a:tblGrid>
              <a:tr h="280531">
                <a:tc>
                  <a:txBody>
                    <a:bodyPr/>
                    <a:lstStyle/>
                    <a:p>
                      <a:pPr algn="r" rtl="0" fontAlgn="ctr"/>
                      <a:r>
                        <a:rPr lang="en-US" altLang="zh-CN" sz="800" b="0" i="0" u="none" strike="noStrike" dirty="0">
                          <a:solidFill>
                            <a:srgbClr val="000000"/>
                          </a:solidFill>
                          <a:effectLst/>
                          <a:latin typeface="微软雅黑"/>
                        </a:rPr>
                        <a:t>2014</a:t>
                      </a:r>
                      <a:r>
                        <a:rPr lang="zh-CN" altLang="en-US" sz="800" b="0" i="0" u="none" strike="noStrike" dirty="0">
                          <a:solidFill>
                            <a:srgbClr val="000000"/>
                          </a:solidFill>
                          <a:effectLst/>
                          <a:latin typeface="微软雅黑"/>
                        </a:rPr>
                        <a:t>年</a:t>
                      </a:r>
                      <a:r>
                        <a:rPr lang="en-US" altLang="zh-CN" sz="800" b="0" i="0" u="none" strike="noStrike" dirty="0">
                          <a:solidFill>
                            <a:srgbClr val="000000"/>
                          </a:solidFill>
                          <a:effectLst/>
                          <a:latin typeface="微软雅黑"/>
                        </a:rPr>
                        <a:t>2</a:t>
                      </a:r>
                      <a:r>
                        <a:rPr lang="zh-CN" altLang="en-US" sz="800" b="0" i="0" u="none" strike="noStrike" dirty="0">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dirty="0">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以色列</a:t>
                      </a:r>
                      <a:r>
                        <a:rPr lang="en-US" sz="800" b="0" i="0" u="none" strike="noStrike" dirty="0" err="1">
                          <a:solidFill>
                            <a:srgbClr val="000000"/>
                          </a:solidFill>
                          <a:effectLst/>
                          <a:latin typeface="微软雅黑" pitchFamily="34" charset="-122"/>
                          <a:ea typeface="微软雅黑" pitchFamily="34" charset="-122"/>
                        </a:rPr>
                        <a:t>Paolim</a:t>
                      </a:r>
                      <a:r>
                        <a:rPr lang="en-US" sz="800" b="0" i="0" u="none" strike="noStrike" dirty="0">
                          <a:solidFill>
                            <a:srgbClr val="000000"/>
                          </a:solidFill>
                          <a:effectLst/>
                          <a:latin typeface="微软雅黑" pitchFamily="34" charset="-122"/>
                          <a:ea typeface="微软雅黑" pitchFamily="34" charset="-122"/>
                        </a:rPr>
                        <a:t> Asia Direct</a:t>
                      </a:r>
                      <a:r>
                        <a:rPr lang="zh-CN" altLang="en-US" sz="800" b="0" i="0" u="none" strike="noStrike" dirty="0">
                          <a:solidFill>
                            <a:srgbClr val="000000"/>
                          </a:solidFill>
                          <a:effectLst/>
                          <a:latin typeface="微软雅黑" pitchFamily="34" charset="-122"/>
                          <a:ea typeface="微软雅黑" pitchFamily="34" charset="-122"/>
                        </a:rPr>
                        <a:t>董事长投资盼贷</a:t>
                      </a:r>
                    </a:p>
                  </a:txBody>
                  <a:tcPr marL="9525" marR="9525" marT="9525" marB="0" anchor="ctr"/>
                </a:tc>
              </a:tr>
              <a:tr h="280531">
                <a:tc>
                  <a:txBody>
                    <a:bodyPr/>
                    <a:lstStyle/>
                    <a:p>
                      <a:pPr algn="r" rtl="0" fontAlgn="ctr"/>
                      <a:r>
                        <a:rPr lang="en-US" altLang="zh-CN" sz="800" b="0" i="0" u="none" strike="noStrike">
                          <a:solidFill>
                            <a:srgbClr val="000000"/>
                          </a:solidFill>
                          <a:effectLst/>
                          <a:latin typeface="微软雅黑"/>
                        </a:rPr>
                        <a:t>2014</a:t>
                      </a:r>
                      <a:r>
                        <a:rPr lang="zh-CN" altLang="en-US" sz="800" b="0" i="0" u="none" strike="noStrike">
                          <a:solidFill>
                            <a:srgbClr val="000000"/>
                          </a:solidFill>
                          <a:effectLst/>
                          <a:latin typeface="微软雅黑"/>
                        </a:rPr>
                        <a:t>年</a:t>
                      </a:r>
                      <a:r>
                        <a:rPr lang="en-US" altLang="zh-CN" sz="800" b="0" i="0" u="none" strike="noStrike">
                          <a:solidFill>
                            <a:srgbClr val="000000"/>
                          </a:solidFill>
                          <a:effectLst/>
                          <a:latin typeface="微软雅黑"/>
                        </a:rPr>
                        <a:t>2</a:t>
                      </a:r>
                      <a:r>
                        <a:rPr lang="zh-CN" altLang="en-US" sz="800" b="0" i="0" u="none" strike="noStrike">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接受</a:t>
                      </a:r>
                      <a:r>
                        <a:rPr lang="zh-CN" altLang="en-US" sz="800" b="0" i="0" u="none" strike="noStrike" dirty="0">
                          <a:solidFill>
                            <a:srgbClr val="000000"/>
                          </a:solidFill>
                          <a:effectLst/>
                          <a:latin typeface="微软雅黑" pitchFamily="34" charset="-122"/>
                          <a:ea typeface="微软雅黑" pitchFamily="34" charset="-122"/>
                        </a:rPr>
                        <a:t>澳大利亚电台专访</a:t>
                      </a:r>
                    </a:p>
                  </a:txBody>
                  <a:tcPr marL="9525" marR="9525" marT="9525" marB="0" anchor="ctr"/>
                </a:tc>
              </a:tr>
              <a:tr h="280531">
                <a:tc>
                  <a:txBody>
                    <a:bodyPr/>
                    <a:lstStyle/>
                    <a:p>
                      <a:pPr algn="r" rtl="0" fontAlgn="ctr"/>
                      <a:r>
                        <a:rPr lang="en-US" altLang="zh-CN" sz="800" b="0" i="0" u="none" strike="noStrike">
                          <a:solidFill>
                            <a:srgbClr val="000000"/>
                          </a:solidFill>
                          <a:effectLst/>
                          <a:latin typeface="微软雅黑"/>
                        </a:rPr>
                        <a:t>2014</a:t>
                      </a:r>
                      <a:r>
                        <a:rPr lang="zh-CN" altLang="en-US" sz="800" b="0" i="0" u="none" strike="noStrike">
                          <a:solidFill>
                            <a:srgbClr val="000000"/>
                          </a:solidFill>
                          <a:effectLst/>
                          <a:latin typeface="微软雅黑"/>
                        </a:rPr>
                        <a:t>年</a:t>
                      </a:r>
                      <a:r>
                        <a:rPr lang="en-US" altLang="zh-CN" sz="800" b="0" i="0" u="none" strike="noStrike">
                          <a:solidFill>
                            <a:srgbClr val="000000"/>
                          </a:solidFill>
                          <a:effectLst/>
                          <a:latin typeface="微软雅黑"/>
                        </a:rPr>
                        <a:t>1</a:t>
                      </a:r>
                      <a:r>
                        <a:rPr lang="zh-CN" altLang="en-US" sz="800" b="0" i="0" u="none" strike="noStrike">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dirty="0">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盼</a:t>
                      </a:r>
                      <a:r>
                        <a:rPr lang="zh-CN" altLang="en-US" sz="800" b="0" i="0" u="none" strike="noStrike" dirty="0">
                          <a:solidFill>
                            <a:srgbClr val="000000"/>
                          </a:solidFill>
                          <a:effectLst/>
                          <a:latin typeface="微软雅黑" pitchFamily="34" charset="-122"/>
                          <a:ea typeface="微软雅黑" pitchFamily="34" charset="-122"/>
                        </a:rPr>
                        <a:t>贷加入上海资信</a:t>
                      </a:r>
                    </a:p>
                  </a:txBody>
                  <a:tcPr marL="9525" marR="9525" marT="9525" marB="0" anchor="ctr"/>
                </a:tc>
              </a:tr>
              <a:tr h="280531">
                <a:tc>
                  <a:txBody>
                    <a:bodyPr/>
                    <a:lstStyle/>
                    <a:p>
                      <a:pPr algn="r" rtl="0" fontAlgn="ctr"/>
                      <a:r>
                        <a:rPr lang="en-US" altLang="zh-CN" sz="800" b="0" i="0" u="none" strike="noStrike">
                          <a:solidFill>
                            <a:srgbClr val="000000"/>
                          </a:solidFill>
                          <a:effectLst/>
                          <a:latin typeface="微软雅黑"/>
                        </a:rPr>
                        <a:t>2014</a:t>
                      </a:r>
                      <a:r>
                        <a:rPr lang="zh-CN" altLang="en-US" sz="800" b="0" i="0" u="none" strike="noStrike">
                          <a:solidFill>
                            <a:srgbClr val="000000"/>
                          </a:solidFill>
                          <a:effectLst/>
                          <a:latin typeface="微软雅黑"/>
                        </a:rPr>
                        <a:t>年</a:t>
                      </a:r>
                      <a:r>
                        <a:rPr lang="en-US" altLang="zh-CN" sz="800" b="0" i="0" u="none" strike="noStrike">
                          <a:solidFill>
                            <a:srgbClr val="000000"/>
                          </a:solidFill>
                          <a:effectLst/>
                          <a:latin typeface="微软雅黑"/>
                        </a:rPr>
                        <a:t>10</a:t>
                      </a:r>
                      <a:r>
                        <a:rPr lang="zh-CN" altLang="en-US" sz="800" b="0" i="0" u="none" strike="noStrike">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dirty="0">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接受</a:t>
                      </a:r>
                      <a:r>
                        <a:rPr lang="en-US" altLang="zh-CN" sz="800" b="0" i="0" u="none" strike="noStrike" dirty="0">
                          <a:solidFill>
                            <a:srgbClr val="000000"/>
                          </a:solidFill>
                          <a:effectLst/>
                          <a:latin typeface="微软雅黑" pitchFamily="34" charset="-122"/>
                          <a:ea typeface="微软雅黑" pitchFamily="34" charset="-122"/>
                        </a:rPr>
                        <a:t>《</a:t>
                      </a:r>
                      <a:r>
                        <a:rPr lang="zh-CN" altLang="en-US" sz="800" b="0" i="0" u="none" strike="noStrike" dirty="0">
                          <a:solidFill>
                            <a:srgbClr val="000000"/>
                          </a:solidFill>
                          <a:effectLst/>
                          <a:latin typeface="微软雅黑" pitchFamily="34" charset="-122"/>
                          <a:ea typeface="微软雅黑" pitchFamily="34" charset="-122"/>
                        </a:rPr>
                        <a:t>金融时报</a:t>
                      </a:r>
                      <a:r>
                        <a:rPr lang="en-US" altLang="zh-CN" sz="800" b="0" i="0" u="none" strike="noStrike" dirty="0">
                          <a:solidFill>
                            <a:srgbClr val="000000"/>
                          </a:solidFill>
                          <a:effectLst/>
                          <a:latin typeface="微软雅黑" pitchFamily="34" charset="-122"/>
                          <a:ea typeface="微软雅黑" pitchFamily="34" charset="-122"/>
                        </a:rPr>
                        <a:t>》</a:t>
                      </a:r>
                      <a:r>
                        <a:rPr lang="zh-CN" altLang="en-US" sz="800" b="0" i="0" u="none" strike="noStrike" dirty="0">
                          <a:solidFill>
                            <a:srgbClr val="000000"/>
                          </a:solidFill>
                          <a:effectLst/>
                          <a:latin typeface="微软雅黑" pitchFamily="34" charset="-122"/>
                          <a:ea typeface="微软雅黑" pitchFamily="34" charset="-122"/>
                        </a:rPr>
                        <a:t>专访</a:t>
                      </a:r>
                    </a:p>
                  </a:txBody>
                  <a:tcPr marL="9525" marR="9525" marT="9525" marB="0" anchor="ctr"/>
                </a:tc>
              </a:tr>
              <a:tr h="416546">
                <a:tc>
                  <a:txBody>
                    <a:bodyPr/>
                    <a:lstStyle/>
                    <a:p>
                      <a:pPr algn="r" rtl="0" fontAlgn="ctr"/>
                      <a:r>
                        <a:rPr lang="en-US" altLang="zh-CN" sz="800" b="0" i="0" u="none" strike="noStrike">
                          <a:solidFill>
                            <a:srgbClr val="000000"/>
                          </a:solidFill>
                          <a:effectLst/>
                          <a:latin typeface="微软雅黑"/>
                        </a:rPr>
                        <a:t>2014</a:t>
                      </a:r>
                      <a:r>
                        <a:rPr lang="zh-CN" altLang="en-US" sz="800" b="0" i="0" u="none" strike="noStrike">
                          <a:solidFill>
                            <a:srgbClr val="000000"/>
                          </a:solidFill>
                          <a:effectLst/>
                          <a:latin typeface="微软雅黑"/>
                        </a:rPr>
                        <a:t>年</a:t>
                      </a:r>
                      <a:r>
                        <a:rPr lang="en-US" altLang="zh-CN" sz="800" b="0" i="0" u="none" strike="noStrike">
                          <a:solidFill>
                            <a:srgbClr val="000000"/>
                          </a:solidFill>
                          <a:effectLst/>
                          <a:latin typeface="微软雅黑"/>
                        </a:rPr>
                        <a:t>4</a:t>
                      </a:r>
                      <a:r>
                        <a:rPr lang="zh-CN" altLang="en-US" sz="800" b="0" i="0" u="none" strike="noStrike">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约翰</a:t>
                      </a:r>
                      <a:r>
                        <a:rPr lang="en-US" altLang="zh-CN" sz="800" b="0" i="0" u="none" strike="noStrike" dirty="0">
                          <a:solidFill>
                            <a:srgbClr val="000000"/>
                          </a:solidFill>
                          <a:effectLst/>
                          <a:latin typeface="微软雅黑" pitchFamily="34" charset="-122"/>
                          <a:ea typeface="微软雅黑" pitchFamily="34" charset="-122"/>
                        </a:rPr>
                        <a:t>·</a:t>
                      </a:r>
                      <a:r>
                        <a:rPr lang="zh-CN" altLang="en-US" sz="800" b="0" i="0" u="none" strike="noStrike" dirty="0">
                          <a:solidFill>
                            <a:srgbClr val="000000"/>
                          </a:solidFill>
                          <a:effectLst/>
                          <a:latin typeface="微软雅黑" pitchFamily="34" charset="-122"/>
                          <a:ea typeface="微软雅黑" pitchFamily="34" charset="-122"/>
                        </a:rPr>
                        <a:t>波特</a:t>
                      </a:r>
                      <a:r>
                        <a:rPr lang="en-US" altLang="zh-CN" sz="800" b="0" i="0" u="none" strike="noStrike" dirty="0">
                          <a:solidFill>
                            <a:srgbClr val="000000"/>
                          </a:solidFill>
                          <a:effectLst/>
                          <a:latin typeface="微软雅黑" pitchFamily="34" charset="-122"/>
                          <a:ea typeface="微软雅黑" pitchFamily="34" charset="-122"/>
                        </a:rPr>
                        <a:t>, </a:t>
                      </a:r>
                      <a:r>
                        <a:rPr lang="zh-CN" altLang="en-US" sz="800" b="0" i="0" u="none" strike="noStrike" dirty="0">
                          <a:solidFill>
                            <a:srgbClr val="000000"/>
                          </a:solidFill>
                          <a:effectLst/>
                          <a:latin typeface="微软雅黑" pitchFamily="34" charset="-122"/>
                          <a:ea typeface="微软雅黑" pitchFamily="34" charset="-122"/>
                        </a:rPr>
                        <a:t>惠尔丰电子公司（</a:t>
                      </a:r>
                      <a:r>
                        <a:rPr lang="en-US" altLang="zh-CN" sz="800" b="0" i="0" u="none" strike="noStrike" dirty="0">
                          <a:solidFill>
                            <a:srgbClr val="000000"/>
                          </a:solidFill>
                          <a:effectLst/>
                          <a:latin typeface="微软雅黑" pitchFamily="34" charset="-122"/>
                          <a:ea typeface="微软雅黑" pitchFamily="34" charset="-122"/>
                        </a:rPr>
                        <a:t>VeriFone</a:t>
                      </a:r>
                      <a:r>
                        <a:rPr lang="zh-CN" altLang="en-US" sz="800" b="0" i="0" u="none" strike="noStrike" dirty="0">
                          <a:solidFill>
                            <a:srgbClr val="000000"/>
                          </a:solidFill>
                          <a:effectLst/>
                          <a:latin typeface="微软雅黑" pitchFamily="34" charset="-122"/>
                          <a:ea typeface="微软雅黑" pitchFamily="34" charset="-122"/>
                        </a:rPr>
                        <a:t>）</a:t>
                      </a:r>
                      <a:r>
                        <a:rPr lang="zh-CN" altLang="en-US" sz="800" b="0" i="0" u="none" strike="noStrike" dirty="0" smtClean="0">
                          <a:solidFill>
                            <a:srgbClr val="000000"/>
                          </a:solidFill>
                          <a:effectLst/>
                          <a:latin typeface="微软雅黑" pitchFamily="34" charset="-122"/>
                          <a:ea typeface="微软雅黑" pitchFamily="34" charset="-122"/>
                        </a:rPr>
                        <a:t>创始，</a:t>
                      </a:r>
                      <a:r>
                        <a:rPr lang="zh-CN" altLang="en-US" sz="800" b="0" i="0" u="none" strike="noStrike" dirty="0">
                          <a:solidFill>
                            <a:srgbClr val="000000"/>
                          </a:solidFill>
                          <a:effectLst/>
                          <a:latin typeface="微软雅黑" pitchFamily="34" charset="-122"/>
                          <a:ea typeface="微软雅黑" pitchFamily="34" charset="-122"/>
                        </a:rPr>
                        <a:t>加入盼贷董事会并担任主席</a:t>
                      </a:r>
                    </a:p>
                  </a:txBody>
                  <a:tcPr marL="9525" marR="9525" marT="9525" marB="0" anchor="ctr"/>
                </a:tc>
              </a:tr>
              <a:tr h="416546">
                <a:tc>
                  <a:txBody>
                    <a:bodyPr/>
                    <a:lstStyle/>
                    <a:p>
                      <a:pPr algn="r" rtl="0" fontAlgn="ctr"/>
                      <a:r>
                        <a:rPr lang="en-US" altLang="zh-CN" sz="800" b="0" i="0" u="none" strike="noStrike">
                          <a:solidFill>
                            <a:srgbClr val="000000"/>
                          </a:solidFill>
                          <a:effectLst/>
                          <a:latin typeface="微软雅黑"/>
                        </a:rPr>
                        <a:t>2014</a:t>
                      </a:r>
                      <a:r>
                        <a:rPr lang="zh-CN" altLang="en-US" sz="800" b="0" i="0" u="none" strike="noStrike">
                          <a:solidFill>
                            <a:srgbClr val="000000"/>
                          </a:solidFill>
                          <a:effectLst/>
                          <a:latin typeface="微软雅黑"/>
                        </a:rPr>
                        <a:t>年</a:t>
                      </a:r>
                      <a:r>
                        <a:rPr lang="en-US" altLang="zh-CN" sz="800" b="0" i="0" u="none" strike="noStrike">
                          <a:solidFill>
                            <a:srgbClr val="000000"/>
                          </a:solidFill>
                          <a:effectLst/>
                          <a:latin typeface="微软雅黑"/>
                        </a:rPr>
                        <a:t>4</a:t>
                      </a:r>
                      <a:r>
                        <a:rPr lang="zh-CN" altLang="en-US" sz="800" b="0" i="0" u="none" strike="noStrike">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首</a:t>
                      </a:r>
                      <a:r>
                        <a:rPr lang="zh-CN" altLang="en-US" sz="800" b="0" i="0" u="none" strike="noStrike" dirty="0">
                          <a:solidFill>
                            <a:srgbClr val="000000"/>
                          </a:solidFill>
                          <a:effectLst/>
                          <a:latin typeface="微软雅黑" pitchFamily="34" charset="-122"/>
                          <a:ea typeface="微软雅黑" pitchFamily="34" charset="-122"/>
                        </a:rPr>
                        <a:t>个连接安融惠众（</a:t>
                      </a:r>
                      <a:r>
                        <a:rPr lang="en-US" altLang="zh-CN" sz="800" b="0" i="0" u="none" strike="noStrike" dirty="0" err="1">
                          <a:solidFill>
                            <a:srgbClr val="000000"/>
                          </a:solidFill>
                          <a:effectLst/>
                          <a:latin typeface="微软雅黑" pitchFamily="34" charset="-122"/>
                          <a:ea typeface="微软雅黑" pitchFamily="34" charset="-122"/>
                        </a:rPr>
                        <a:t>Allwincredit</a:t>
                      </a:r>
                      <a:r>
                        <a:rPr lang="zh-CN" altLang="en-US" sz="800" b="0" i="0" u="none" strike="noStrike" dirty="0">
                          <a:solidFill>
                            <a:srgbClr val="000000"/>
                          </a:solidFill>
                          <a:effectLst/>
                          <a:latin typeface="微软雅黑" pitchFamily="34" charset="-122"/>
                          <a:ea typeface="微软雅黑" pitchFamily="34" charset="-122"/>
                        </a:rPr>
                        <a:t>）的</a:t>
                      </a:r>
                      <a:r>
                        <a:rPr lang="en-US" altLang="zh-CN" sz="800" b="0" i="0" u="none" strike="noStrike" dirty="0">
                          <a:solidFill>
                            <a:srgbClr val="000000"/>
                          </a:solidFill>
                          <a:effectLst/>
                          <a:latin typeface="微软雅黑" pitchFamily="34" charset="-122"/>
                          <a:ea typeface="微软雅黑" pitchFamily="34" charset="-122"/>
                        </a:rPr>
                        <a:t>P2P</a:t>
                      </a:r>
                      <a:r>
                        <a:rPr lang="zh-CN" altLang="en-US" sz="800" b="0" i="0" u="none" strike="noStrike" dirty="0">
                          <a:solidFill>
                            <a:srgbClr val="000000"/>
                          </a:solidFill>
                          <a:effectLst/>
                          <a:latin typeface="微软雅黑" pitchFamily="34" charset="-122"/>
                          <a:ea typeface="微软雅黑" pitchFamily="34" charset="-122"/>
                        </a:rPr>
                        <a:t>小额融资平台</a:t>
                      </a:r>
                    </a:p>
                  </a:txBody>
                  <a:tcPr marL="9525" marR="9525" marT="9525" marB="0" anchor="ctr"/>
                </a:tc>
              </a:tr>
              <a:tr h="280531">
                <a:tc>
                  <a:txBody>
                    <a:bodyPr/>
                    <a:lstStyle/>
                    <a:p>
                      <a:pPr algn="r" rtl="0" fontAlgn="ctr"/>
                      <a:r>
                        <a:rPr lang="en-US" altLang="zh-CN" sz="800" b="0" i="0" u="none" strike="noStrike">
                          <a:solidFill>
                            <a:srgbClr val="000000"/>
                          </a:solidFill>
                          <a:effectLst/>
                          <a:latin typeface="微软雅黑"/>
                        </a:rPr>
                        <a:t>2014</a:t>
                      </a:r>
                      <a:r>
                        <a:rPr lang="zh-CN" altLang="en-US" sz="800" b="0" i="0" u="none" strike="noStrike">
                          <a:solidFill>
                            <a:srgbClr val="000000"/>
                          </a:solidFill>
                          <a:effectLst/>
                          <a:latin typeface="微软雅黑"/>
                        </a:rPr>
                        <a:t>年</a:t>
                      </a:r>
                      <a:r>
                        <a:rPr lang="en-US" altLang="zh-CN" sz="800" b="0" i="0" u="none" strike="noStrike">
                          <a:solidFill>
                            <a:srgbClr val="000000"/>
                          </a:solidFill>
                          <a:effectLst/>
                          <a:latin typeface="微软雅黑"/>
                        </a:rPr>
                        <a:t>2</a:t>
                      </a:r>
                      <a:r>
                        <a:rPr lang="zh-CN" altLang="en-US" sz="800" b="0" i="0" u="none" strike="noStrike">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发放</a:t>
                      </a:r>
                      <a:r>
                        <a:rPr lang="zh-CN" altLang="en-US" sz="800" b="0" i="0" u="none" strike="noStrike" dirty="0">
                          <a:solidFill>
                            <a:srgbClr val="000000"/>
                          </a:solidFill>
                          <a:effectLst/>
                          <a:latin typeface="微软雅黑" pitchFamily="34" charset="-122"/>
                          <a:ea typeface="微软雅黑" pitchFamily="34" charset="-122"/>
                        </a:rPr>
                        <a:t>贷款首破千万元</a:t>
                      </a:r>
                    </a:p>
                  </a:txBody>
                  <a:tcPr marL="9525" marR="9525" marT="9525" marB="0" anchor="ctr"/>
                </a:tc>
              </a:tr>
              <a:tr h="416546">
                <a:tc>
                  <a:txBody>
                    <a:bodyPr/>
                    <a:lstStyle/>
                    <a:p>
                      <a:pPr algn="r" rtl="0" fontAlgn="ctr"/>
                      <a:r>
                        <a:rPr lang="en-US" altLang="zh-CN" sz="800" b="0" i="0" u="none" strike="noStrike">
                          <a:solidFill>
                            <a:srgbClr val="000000"/>
                          </a:solidFill>
                          <a:effectLst/>
                          <a:latin typeface="微软雅黑"/>
                        </a:rPr>
                        <a:t>2014</a:t>
                      </a:r>
                      <a:r>
                        <a:rPr lang="zh-CN" altLang="en-US" sz="800" b="0" i="0" u="none" strike="noStrike">
                          <a:solidFill>
                            <a:srgbClr val="000000"/>
                          </a:solidFill>
                          <a:effectLst/>
                          <a:latin typeface="微软雅黑"/>
                        </a:rPr>
                        <a:t>年</a:t>
                      </a:r>
                      <a:r>
                        <a:rPr lang="en-US" altLang="zh-CN" sz="800" b="0" i="0" u="none" strike="noStrike">
                          <a:solidFill>
                            <a:srgbClr val="000000"/>
                          </a:solidFill>
                          <a:effectLst/>
                          <a:latin typeface="微软雅黑"/>
                        </a:rPr>
                        <a:t>10</a:t>
                      </a:r>
                      <a:r>
                        <a:rPr lang="zh-CN" altLang="en-US" sz="800" b="0" i="0" u="none" strike="noStrike">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首家</a:t>
                      </a:r>
                      <a:r>
                        <a:rPr lang="zh-CN" altLang="en-US" sz="800" b="0" i="0" u="none" strike="noStrike" dirty="0">
                          <a:solidFill>
                            <a:srgbClr val="000000"/>
                          </a:solidFill>
                          <a:effectLst/>
                          <a:latin typeface="微软雅黑" pitchFamily="34" charset="-122"/>
                          <a:ea typeface="微软雅黑" pitchFamily="34" charset="-122"/>
                        </a:rPr>
                        <a:t>收到新加坡金融创新大会</a:t>
                      </a:r>
                      <a:r>
                        <a:rPr lang="en-US" altLang="zh-CN" sz="800" b="0" i="0" u="none" strike="noStrike" dirty="0">
                          <a:solidFill>
                            <a:srgbClr val="000000"/>
                          </a:solidFill>
                          <a:effectLst/>
                          <a:latin typeface="微软雅黑" pitchFamily="34" charset="-122"/>
                          <a:ea typeface="微软雅黑" pitchFamily="34" charset="-122"/>
                        </a:rPr>
                        <a:t>Finovate</a:t>
                      </a:r>
                      <a:r>
                        <a:rPr lang="zh-CN" altLang="en-US" sz="800" b="0" i="0" u="none" strike="noStrike" dirty="0">
                          <a:solidFill>
                            <a:srgbClr val="000000"/>
                          </a:solidFill>
                          <a:effectLst/>
                          <a:latin typeface="微软雅黑" pitchFamily="34" charset="-122"/>
                          <a:ea typeface="微软雅黑" pitchFamily="34" charset="-122"/>
                        </a:rPr>
                        <a:t>邀请的中国金融企业</a:t>
                      </a:r>
                    </a:p>
                  </a:txBody>
                  <a:tcPr marL="9525" marR="9525" marT="9525" marB="0" anchor="ctr"/>
                </a:tc>
              </a:tr>
              <a:tr h="280531">
                <a:tc>
                  <a:txBody>
                    <a:bodyPr/>
                    <a:lstStyle/>
                    <a:p>
                      <a:pPr algn="r" rtl="0" fontAlgn="ctr"/>
                      <a:r>
                        <a:rPr lang="en-US" altLang="zh-CN" sz="800" b="0" i="0" u="none" strike="noStrike">
                          <a:solidFill>
                            <a:srgbClr val="000000"/>
                          </a:solidFill>
                          <a:effectLst/>
                          <a:latin typeface="微软雅黑"/>
                        </a:rPr>
                        <a:t>2014</a:t>
                      </a:r>
                      <a:r>
                        <a:rPr lang="zh-CN" altLang="en-US" sz="800" b="0" i="0" u="none" strike="noStrike">
                          <a:solidFill>
                            <a:srgbClr val="000000"/>
                          </a:solidFill>
                          <a:effectLst/>
                          <a:latin typeface="微软雅黑"/>
                        </a:rPr>
                        <a:t>年</a:t>
                      </a:r>
                      <a:r>
                        <a:rPr lang="en-US" altLang="zh-CN" sz="800" b="0" i="0" u="none" strike="noStrike">
                          <a:solidFill>
                            <a:srgbClr val="000000"/>
                          </a:solidFill>
                          <a:effectLst/>
                          <a:latin typeface="微软雅黑"/>
                        </a:rPr>
                        <a:t>9</a:t>
                      </a:r>
                      <a:r>
                        <a:rPr lang="zh-CN" altLang="en-US" sz="800" b="0" i="0" u="none" strike="noStrike">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中国</a:t>
                      </a:r>
                      <a:r>
                        <a:rPr lang="zh-CN" altLang="en-US" sz="800" b="0" i="0" u="none" strike="noStrike" dirty="0">
                          <a:solidFill>
                            <a:srgbClr val="000000"/>
                          </a:solidFill>
                          <a:effectLst/>
                          <a:latin typeface="微软雅黑" pitchFamily="34" charset="-122"/>
                          <a:ea typeface="微软雅黑" pitchFamily="34" charset="-122"/>
                        </a:rPr>
                        <a:t>金融中介机构协会的创始成员</a:t>
                      </a:r>
                    </a:p>
                  </a:txBody>
                  <a:tcPr marL="9525" marR="9525" marT="9525" marB="0" anchor="ctr"/>
                </a:tc>
              </a:tr>
              <a:tr h="280531">
                <a:tc>
                  <a:txBody>
                    <a:bodyPr/>
                    <a:lstStyle/>
                    <a:p>
                      <a:pPr algn="r" rtl="0" fontAlgn="ctr"/>
                      <a:r>
                        <a:rPr lang="en-US" altLang="zh-CN" sz="800" b="0" i="0" u="none" strike="noStrike">
                          <a:solidFill>
                            <a:srgbClr val="000000"/>
                          </a:solidFill>
                          <a:effectLst/>
                          <a:latin typeface="微软雅黑"/>
                        </a:rPr>
                        <a:t>2014</a:t>
                      </a:r>
                      <a:r>
                        <a:rPr lang="zh-CN" altLang="en-US" sz="800" b="0" i="0" u="none" strike="noStrike">
                          <a:solidFill>
                            <a:srgbClr val="000000"/>
                          </a:solidFill>
                          <a:effectLst/>
                          <a:latin typeface="微软雅黑"/>
                        </a:rPr>
                        <a:t>年</a:t>
                      </a:r>
                      <a:r>
                        <a:rPr lang="en-US" altLang="zh-CN" sz="800" b="0" i="0" u="none" strike="noStrike">
                          <a:solidFill>
                            <a:srgbClr val="000000"/>
                          </a:solidFill>
                          <a:effectLst/>
                          <a:latin typeface="微软雅黑"/>
                        </a:rPr>
                        <a:t>8</a:t>
                      </a:r>
                      <a:r>
                        <a:rPr lang="zh-CN" altLang="en-US" sz="800" b="0" i="0" u="none" strike="noStrike">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入选</a:t>
                      </a:r>
                      <a:r>
                        <a:rPr lang="en-US" altLang="zh-CN" sz="800" b="0" i="0" u="none" strike="noStrike" dirty="0">
                          <a:solidFill>
                            <a:srgbClr val="000000"/>
                          </a:solidFill>
                          <a:effectLst/>
                          <a:latin typeface="微软雅黑" pitchFamily="34" charset="-122"/>
                          <a:ea typeface="微软雅黑" pitchFamily="34" charset="-122"/>
                        </a:rPr>
                        <a:t>《</a:t>
                      </a:r>
                      <a:r>
                        <a:rPr lang="zh-CN" altLang="en-US" sz="800" b="0" i="0" u="none" strike="noStrike" dirty="0">
                          <a:solidFill>
                            <a:srgbClr val="000000"/>
                          </a:solidFill>
                          <a:effectLst/>
                          <a:latin typeface="微软雅黑" pitchFamily="34" charset="-122"/>
                          <a:ea typeface="微软雅黑" pitchFamily="34" charset="-122"/>
                        </a:rPr>
                        <a:t>红鲱鱼</a:t>
                      </a:r>
                      <a:r>
                        <a:rPr lang="en-US" altLang="zh-CN" sz="800" b="0" i="0" u="none" strike="noStrike" dirty="0">
                          <a:solidFill>
                            <a:srgbClr val="000000"/>
                          </a:solidFill>
                          <a:effectLst/>
                          <a:latin typeface="微软雅黑" pitchFamily="34" charset="-122"/>
                          <a:ea typeface="微软雅黑" pitchFamily="34" charset="-122"/>
                        </a:rPr>
                        <a:t>》</a:t>
                      </a:r>
                      <a:r>
                        <a:rPr lang="zh-CN" altLang="en-US" sz="800" b="0" i="0" u="none" strike="noStrike" dirty="0">
                          <a:solidFill>
                            <a:srgbClr val="000000"/>
                          </a:solidFill>
                          <a:effectLst/>
                          <a:latin typeface="微软雅黑" pitchFamily="34" charset="-122"/>
                          <a:ea typeface="微软雅黑" pitchFamily="34" charset="-122"/>
                        </a:rPr>
                        <a:t>杂志亚洲百强创新企业</a:t>
                      </a:r>
                    </a:p>
                  </a:txBody>
                  <a:tcPr marL="9525" marR="9525" marT="9525" marB="0" anchor="ctr"/>
                </a:tc>
              </a:tr>
              <a:tr h="280531">
                <a:tc>
                  <a:txBody>
                    <a:bodyPr/>
                    <a:lstStyle/>
                    <a:p>
                      <a:pPr algn="r" rtl="0" fontAlgn="ctr"/>
                      <a:r>
                        <a:rPr lang="en-US" altLang="zh-CN" sz="800" b="0" i="0" u="none" strike="noStrike">
                          <a:solidFill>
                            <a:srgbClr val="000000"/>
                          </a:solidFill>
                          <a:effectLst/>
                          <a:latin typeface="微软雅黑"/>
                        </a:rPr>
                        <a:t>2014</a:t>
                      </a:r>
                      <a:r>
                        <a:rPr lang="zh-CN" altLang="en-US" sz="800" b="0" i="0" u="none" strike="noStrike">
                          <a:solidFill>
                            <a:srgbClr val="000000"/>
                          </a:solidFill>
                          <a:effectLst/>
                          <a:latin typeface="微软雅黑"/>
                        </a:rPr>
                        <a:t>年</a:t>
                      </a:r>
                      <a:r>
                        <a:rPr lang="en-US" altLang="zh-CN" sz="800" b="0" i="0" u="none" strike="noStrike">
                          <a:solidFill>
                            <a:srgbClr val="000000"/>
                          </a:solidFill>
                          <a:effectLst/>
                          <a:latin typeface="微软雅黑"/>
                        </a:rPr>
                        <a:t>7</a:t>
                      </a:r>
                      <a:r>
                        <a:rPr lang="zh-CN" altLang="en-US" sz="800" b="0" i="0" u="none" strike="noStrike">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加入</a:t>
                      </a:r>
                      <a:r>
                        <a:rPr lang="zh-CN" altLang="en-US" sz="800" b="0" i="0" u="none" strike="noStrike" dirty="0">
                          <a:solidFill>
                            <a:srgbClr val="000000"/>
                          </a:solidFill>
                          <a:effectLst/>
                          <a:latin typeface="微软雅黑" pitchFamily="34" charset="-122"/>
                          <a:ea typeface="微软雅黑" pitchFamily="34" charset="-122"/>
                        </a:rPr>
                        <a:t>中国小额信贷联盟</a:t>
                      </a:r>
                    </a:p>
                  </a:txBody>
                  <a:tcPr marL="9525" marR="9525" marT="9525" marB="0" anchor="ctr"/>
                </a:tc>
              </a:tr>
              <a:tr h="280531">
                <a:tc>
                  <a:txBody>
                    <a:bodyPr/>
                    <a:lstStyle/>
                    <a:p>
                      <a:pPr algn="r" rtl="0" fontAlgn="ctr"/>
                      <a:r>
                        <a:rPr lang="en-US" altLang="zh-CN" sz="800" b="0" i="0" u="none" strike="noStrike">
                          <a:solidFill>
                            <a:srgbClr val="000000"/>
                          </a:solidFill>
                          <a:effectLst/>
                          <a:latin typeface="微软雅黑"/>
                        </a:rPr>
                        <a:t>2014</a:t>
                      </a:r>
                      <a:r>
                        <a:rPr lang="zh-CN" altLang="en-US" sz="800" b="0" i="0" u="none" strike="noStrike">
                          <a:solidFill>
                            <a:srgbClr val="000000"/>
                          </a:solidFill>
                          <a:effectLst/>
                          <a:latin typeface="微软雅黑"/>
                        </a:rPr>
                        <a:t>年</a:t>
                      </a:r>
                      <a:r>
                        <a:rPr lang="en-US" altLang="zh-CN" sz="800" b="0" i="0" u="none" strike="noStrike">
                          <a:solidFill>
                            <a:srgbClr val="000000"/>
                          </a:solidFill>
                          <a:effectLst/>
                          <a:latin typeface="微软雅黑"/>
                        </a:rPr>
                        <a:t>6</a:t>
                      </a:r>
                      <a:r>
                        <a:rPr lang="zh-CN" altLang="en-US" sz="800" b="0" i="0" u="none" strike="noStrike">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受</a:t>
                      </a:r>
                      <a:r>
                        <a:rPr lang="zh-CN" altLang="en-US" sz="800" b="0" i="0" u="none" strike="noStrike" dirty="0">
                          <a:solidFill>
                            <a:srgbClr val="000000"/>
                          </a:solidFill>
                          <a:effectLst/>
                          <a:latin typeface="微软雅黑" pitchFamily="34" charset="-122"/>
                          <a:ea typeface="微软雅黑" pitchFamily="34" charset="-122"/>
                        </a:rPr>
                        <a:t>邀参加</a:t>
                      </a:r>
                      <a:r>
                        <a:rPr lang="en-US" altLang="zh-CN" sz="800" b="0" i="0" u="none" strike="noStrike" dirty="0" err="1">
                          <a:solidFill>
                            <a:srgbClr val="000000"/>
                          </a:solidFill>
                          <a:effectLst/>
                          <a:latin typeface="微软雅黑" pitchFamily="34" charset="-122"/>
                          <a:ea typeface="微软雅黑" pitchFamily="34" charset="-122"/>
                        </a:rPr>
                        <a:t>ChinICT</a:t>
                      </a:r>
                      <a:r>
                        <a:rPr lang="zh-CN" altLang="en-US" sz="800" b="0" i="0" u="none" strike="noStrike" dirty="0">
                          <a:solidFill>
                            <a:srgbClr val="000000"/>
                          </a:solidFill>
                          <a:effectLst/>
                          <a:latin typeface="微软雅黑" pitchFamily="34" charset="-122"/>
                          <a:ea typeface="微软雅黑" pitchFamily="34" charset="-122"/>
                        </a:rPr>
                        <a:t>峰会 </a:t>
                      </a:r>
                      <a:r>
                        <a:rPr lang="en-US" altLang="zh-CN" sz="800" b="0" i="0" u="none" strike="noStrike" dirty="0">
                          <a:solidFill>
                            <a:srgbClr val="000000"/>
                          </a:solidFill>
                          <a:effectLst/>
                          <a:latin typeface="微软雅黑" pitchFamily="34" charset="-122"/>
                          <a:ea typeface="微软雅黑" pitchFamily="34" charset="-122"/>
                        </a:rPr>
                        <a:t>– </a:t>
                      </a:r>
                      <a:r>
                        <a:rPr lang="zh-CN" altLang="en-US" sz="800" b="0" i="0" u="none" strike="noStrike" dirty="0">
                          <a:solidFill>
                            <a:srgbClr val="000000"/>
                          </a:solidFill>
                          <a:effectLst/>
                          <a:latin typeface="微软雅黑" pitchFamily="34" charset="-122"/>
                          <a:ea typeface="微软雅黑" pitchFamily="34" charset="-122"/>
                        </a:rPr>
                        <a:t>当选前十大潜质企业</a:t>
                      </a:r>
                    </a:p>
                  </a:txBody>
                  <a:tcPr marL="9525" marR="9525" marT="9525" marB="0" anchor="ctr"/>
                </a:tc>
              </a:tr>
              <a:tr h="280531">
                <a:tc>
                  <a:txBody>
                    <a:bodyPr/>
                    <a:lstStyle/>
                    <a:p>
                      <a:pPr algn="r" rtl="0" fontAlgn="ctr"/>
                      <a:r>
                        <a:rPr lang="en-US" altLang="zh-CN" sz="800" b="0" i="0" u="none" strike="noStrike">
                          <a:solidFill>
                            <a:srgbClr val="000000"/>
                          </a:solidFill>
                          <a:effectLst/>
                          <a:latin typeface="微软雅黑"/>
                        </a:rPr>
                        <a:t>2014</a:t>
                      </a:r>
                      <a:r>
                        <a:rPr lang="zh-CN" altLang="en-US" sz="800" b="0" i="0" u="none" strike="noStrike">
                          <a:solidFill>
                            <a:srgbClr val="000000"/>
                          </a:solidFill>
                          <a:effectLst/>
                          <a:latin typeface="微软雅黑"/>
                        </a:rPr>
                        <a:t>年</a:t>
                      </a:r>
                      <a:r>
                        <a:rPr lang="en-US" altLang="zh-CN" sz="800" b="0" i="0" u="none" strike="noStrike">
                          <a:solidFill>
                            <a:srgbClr val="000000"/>
                          </a:solidFill>
                          <a:effectLst/>
                          <a:latin typeface="微软雅黑"/>
                        </a:rPr>
                        <a:t>6</a:t>
                      </a:r>
                      <a:r>
                        <a:rPr lang="zh-CN" altLang="en-US" sz="800" b="0" i="0" u="none" strike="noStrike">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发布</a:t>
                      </a:r>
                      <a:r>
                        <a:rPr lang="zh-CN" altLang="en-US" sz="800" b="0" i="0" u="none" strike="noStrike" dirty="0">
                          <a:solidFill>
                            <a:srgbClr val="000000"/>
                          </a:solidFill>
                          <a:effectLst/>
                          <a:latin typeface="微软雅黑" pitchFamily="34" charset="-122"/>
                          <a:ea typeface="微软雅黑" pitchFamily="34" charset="-122"/>
                        </a:rPr>
                        <a:t>正式版（完成测试）</a:t>
                      </a:r>
                    </a:p>
                  </a:txBody>
                  <a:tcPr marL="9525" marR="9525" marT="9525" marB="0" anchor="ctr"/>
                </a:tc>
              </a:tr>
              <a:tr h="280531">
                <a:tc>
                  <a:txBody>
                    <a:bodyPr/>
                    <a:lstStyle/>
                    <a:p>
                      <a:pPr algn="r" rtl="0" fontAlgn="ctr"/>
                      <a:r>
                        <a:rPr lang="en-US" altLang="zh-CN" sz="800" b="0" i="0" u="none" strike="noStrike">
                          <a:solidFill>
                            <a:srgbClr val="000000"/>
                          </a:solidFill>
                          <a:effectLst/>
                          <a:latin typeface="微软雅黑"/>
                        </a:rPr>
                        <a:t>2014</a:t>
                      </a:r>
                      <a:r>
                        <a:rPr lang="zh-CN" altLang="en-US" sz="800" b="0" i="0" u="none" strike="noStrike">
                          <a:solidFill>
                            <a:srgbClr val="000000"/>
                          </a:solidFill>
                          <a:effectLst/>
                          <a:latin typeface="微软雅黑"/>
                        </a:rPr>
                        <a:t>年</a:t>
                      </a:r>
                      <a:r>
                        <a:rPr lang="en-US" altLang="zh-CN" sz="800" b="0" i="0" u="none" strike="noStrike">
                          <a:solidFill>
                            <a:srgbClr val="000000"/>
                          </a:solidFill>
                          <a:effectLst/>
                          <a:latin typeface="微软雅黑"/>
                        </a:rPr>
                        <a:t>5</a:t>
                      </a:r>
                      <a:r>
                        <a:rPr lang="zh-CN" altLang="en-US" sz="800" b="0" i="0" u="none" strike="noStrike">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入选</a:t>
                      </a:r>
                      <a:r>
                        <a:rPr lang="zh-CN" altLang="en-US" sz="800" b="0" i="0" u="none" strike="noStrike" dirty="0">
                          <a:solidFill>
                            <a:srgbClr val="000000"/>
                          </a:solidFill>
                          <a:effectLst/>
                          <a:latin typeface="微软雅黑" pitchFamily="34" charset="-122"/>
                          <a:ea typeface="微软雅黑" pitchFamily="34" charset="-122"/>
                        </a:rPr>
                        <a:t>动点科技（</a:t>
                      </a:r>
                      <a:r>
                        <a:rPr lang="en-US" sz="800" b="0" i="0" u="none" strike="noStrike" dirty="0" err="1">
                          <a:solidFill>
                            <a:srgbClr val="000000"/>
                          </a:solidFill>
                          <a:effectLst/>
                          <a:latin typeface="微软雅黑" pitchFamily="34" charset="-122"/>
                          <a:ea typeface="微软雅黑" pitchFamily="34" charset="-122"/>
                        </a:rPr>
                        <a:t>Technode</a:t>
                      </a:r>
                      <a:r>
                        <a:rPr lang="en-US" sz="800" b="0" i="0" u="none" strike="noStrike" dirty="0">
                          <a:solidFill>
                            <a:srgbClr val="000000"/>
                          </a:solidFill>
                          <a:effectLst/>
                          <a:latin typeface="微软雅黑" pitchFamily="34" charset="-122"/>
                          <a:ea typeface="微软雅黑" pitchFamily="34" charset="-122"/>
                        </a:rPr>
                        <a:t>）</a:t>
                      </a:r>
                      <a:r>
                        <a:rPr lang="zh-CN" altLang="en-US" sz="800" b="0" i="0" u="none" strike="noStrike" dirty="0">
                          <a:solidFill>
                            <a:srgbClr val="000000"/>
                          </a:solidFill>
                          <a:effectLst/>
                          <a:latin typeface="微软雅黑" pitchFamily="34" charset="-122"/>
                          <a:ea typeface="微软雅黑" pitchFamily="34" charset="-122"/>
                        </a:rPr>
                        <a:t>前十名</a:t>
                      </a:r>
                    </a:p>
                  </a:txBody>
                  <a:tcPr marL="9525" marR="9525" marT="9525" marB="0" anchor="ctr"/>
                </a:tc>
              </a:tr>
              <a:tr h="280531">
                <a:tc>
                  <a:txBody>
                    <a:bodyPr/>
                    <a:lstStyle/>
                    <a:p>
                      <a:pPr algn="r" rtl="0" fontAlgn="ctr"/>
                      <a:r>
                        <a:rPr lang="en-US" altLang="zh-CN" sz="800" b="0" i="0" u="none" strike="noStrike">
                          <a:solidFill>
                            <a:srgbClr val="000000"/>
                          </a:solidFill>
                          <a:effectLst/>
                          <a:latin typeface="微软雅黑"/>
                        </a:rPr>
                        <a:t>2014</a:t>
                      </a:r>
                      <a:r>
                        <a:rPr lang="zh-CN" altLang="en-US" sz="800" b="0" i="0" u="none" strike="noStrike">
                          <a:solidFill>
                            <a:srgbClr val="000000"/>
                          </a:solidFill>
                          <a:effectLst/>
                          <a:latin typeface="微软雅黑"/>
                        </a:rPr>
                        <a:t>年</a:t>
                      </a:r>
                      <a:r>
                        <a:rPr lang="en-US" altLang="zh-CN" sz="800" b="0" i="0" u="none" strike="noStrike">
                          <a:solidFill>
                            <a:srgbClr val="000000"/>
                          </a:solidFill>
                          <a:effectLst/>
                          <a:latin typeface="微软雅黑"/>
                        </a:rPr>
                        <a:t>1</a:t>
                      </a:r>
                      <a:r>
                        <a:rPr lang="zh-CN" altLang="en-US" sz="800" b="0" i="0" u="none" strike="noStrike">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发布</a:t>
                      </a:r>
                      <a:r>
                        <a:rPr lang="zh-CN" altLang="en-US" sz="800" b="0" i="0" u="none" strike="noStrike" dirty="0">
                          <a:solidFill>
                            <a:srgbClr val="000000"/>
                          </a:solidFill>
                          <a:effectLst/>
                          <a:latin typeface="微软雅黑" pitchFamily="34" charset="-122"/>
                          <a:ea typeface="微软雅黑" pitchFamily="34" charset="-122"/>
                        </a:rPr>
                        <a:t>测试版</a:t>
                      </a:r>
                    </a:p>
                  </a:txBody>
                  <a:tcPr marL="9525" marR="9525" marT="9525" marB="0" anchor="ctr"/>
                </a:tc>
              </a:tr>
              <a:tr h="280531">
                <a:tc>
                  <a:txBody>
                    <a:bodyPr/>
                    <a:lstStyle/>
                    <a:p>
                      <a:pPr algn="r" rtl="0" fontAlgn="ctr"/>
                      <a:r>
                        <a:rPr lang="en-US" altLang="zh-CN" sz="800" b="0" i="0" u="none" strike="noStrike" dirty="0">
                          <a:solidFill>
                            <a:srgbClr val="000000"/>
                          </a:solidFill>
                          <a:effectLst/>
                          <a:latin typeface="微软雅黑"/>
                        </a:rPr>
                        <a:t>2014</a:t>
                      </a:r>
                      <a:r>
                        <a:rPr lang="zh-CN" altLang="en-US" sz="800" b="0" i="0" u="none" strike="noStrike" dirty="0">
                          <a:solidFill>
                            <a:srgbClr val="000000"/>
                          </a:solidFill>
                          <a:effectLst/>
                          <a:latin typeface="微软雅黑"/>
                        </a:rPr>
                        <a:t>年</a:t>
                      </a:r>
                      <a:r>
                        <a:rPr lang="en-US" altLang="zh-CN" sz="800" b="0" i="0" u="none" strike="noStrike" dirty="0">
                          <a:solidFill>
                            <a:srgbClr val="000000"/>
                          </a:solidFill>
                          <a:effectLst/>
                          <a:latin typeface="微软雅黑"/>
                        </a:rPr>
                        <a:t>7</a:t>
                      </a:r>
                      <a:r>
                        <a:rPr lang="zh-CN" altLang="en-US" sz="800" b="0" i="0" u="none" strike="noStrike" dirty="0">
                          <a:solidFill>
                            <a:srgbClr val="000000"/>
                          </a:solidFill>
                          <a:effectLst/>
                          <a:latin typeface="微软雅黑"/>
                        </a:rPr>
                        <a:t>月</a:t>
                      </a:r>
                    </a:p>
                  </a:txBody>
                  <a:tcPr marL="9525" marR="9525" marT="9525" marB="0" anchor="ctr"/>
                </a:tc>
                <a:tc>
                  <a:txBody>
                    <a:bodyPr/>
                    <a:lstStyle/>
                    <a:p>
                      <a:pPr algn="l" fontAlgn="ctr"/>
                      <a:endParaRPr lang="zh-CN" altLang="en-US" sz="800" b="0" i="0" u="none" strike="noStrike" dirty="0">
                        <a:solidFill>
                          <a:srgbClr val="000000"/>
                        </a:solidFill>
                        <a:effectLst/>
                        <a:latin typeface="微软雅黑" pitchFamily="34" charset="-122"/>
                        <a:ea typeface="微软雅黑" pitchFamily="34" charset="-122"/>
                      </a:endParaRPr>
                    </a:p>
                  </a:txBody>
                  <a:tcPr marL="9525" marR="9525" marT="9525" marB="0" anchor="ctr"/>
                </a:tc>
                <a:tc>
                  <a:txBody>
                    <a:bodyPr/>
                    <a:lstStyle/>
                    <a:p>
                      <a:pPr algn="l" fontAlgn="ctr"/>
                      <a:r>
                        <a:rPr lang="zh-CN" altLang="en-US" sz="800" b="0" i="0" u="none" strike="noStrike" dirty="0" smtClean="0">
                          <a:solidFill>
                            <a:srgbClr val="000000"/>
                          </a:solidFill>
                          <a:effectLst/>
                          <a:latin typeface="微软雅黑" pitchFamily="34" charset="-122"/>
                          <a:ea typeface="微软雅黑" pitchFamily="34" charset="-122"/>
                        </a:rPr>
                        <a:t>公司</a:t>
                      </a:r>
                      <a:r>
                        <a:rPr lang="zh-CN" altLang="en-US" sz="800" b="0" i="0" u="none" strike="noStrike" dirty="0">
                          <a:solidFill>
                            <a:srgbClr val="000000"/>
                          </a:solidFill>
                          <a:effectLst/>
                          <a:latin typeface="微软雅黑" pitchFamily="34" charset="-122"/>
                          <a:ea typeface="微软雅黑" pitchFamily="34" charset="-122"/>
                        </a:rPr>
                        <a:t>注册成立 </a:t>
                      </a:r>
                    </a:p>
                  </a:txBody>
                  <a:tcPr marL="9525" marR="9525" marT="9525" marB="0" anchor="ctr"/>
                </a:tc>
              </a:tr>
            </a:tbl>
          </a:graphicData>
        </a:graphic>
      </p:graphicFrame>
      <p:sp>
        <p:nvSpPr>
          <p:cNvPr id="6" name="TextBox 5"/>
          <p:cNvSpPr txBox="1"/>
          <p:nvPr/>
        </p:nvSpPr>
        <p:spPr>
          <a:xfrm>
            <a:off x="764704" y="3584848"/>
            <a:ext cx="1872208" cy="400110"/>
          </a:xfrm>
          <a:prstGeom prst="rect">
            <a:avLst/>
          </a:prstGeom>
          <a:noFill/>
        </p:spPr>
        <p:txBody>
          <a:bodyPr wrap="square" rtlCol="0">
            <a:spAutoFit/>
          </a:bodyPr>
          <a:lstStyle/>
          <a:p>
            <a:r>
              <a:rPr lang="zh-CN" altLang="en-US" sz="2000" b="1" dirty="0">
                <a:latin typeface="微软雅黑" pitchFamily="34" charset="-122"/>
                <a:ea typeface="微软雅黑" pitchFamily="34" charset="-122"/>
              </a:rPr>
              <a:t>公司成长史</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27373"/>
            <a:ext cx="6858000"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 name="组合 10"/>
          <p:cNvGrpSpPr/>
          <p:nvPr/>
        </p:nvGrpSpPr>
        <p:grpSpPr>
          <a:xfrm>
            <a:off x="116631" y="9328556"/>
            <a:ext cx="6741369" cy="547668"/>
            <a:chOff x="116631" y="9328556"/>
            <a:chExt cx="6741369" cy="547668"/>
          </a:xfrm>
        </p:grpSpPr>
        <p:sp>
          <p:nvSpPr>
            <p:cNvPr id="12" name="TextBox 11"/>
            <p:cNvSpPr txBox="1"/>
            <p:nvPr/>
          </p:nvSpPr>
          <p:spPr>
            <a:xfrm>
              <a:off x="1438643" y="9599225"/>
              <a:ext cx="5419357" cy="276999"/>
            </a:xfrm>
            <a:prstGeom prst="rect">
              <a:avLst/>
            </a:prstGeom>
            <a:solidFill>
              <a:srgbClr val="29AAE3"/>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CN" sz="1200" dirty="0" smtClean="0"/>
                <a:t>      </a:t>
              </a:r>
              <a:r>
                <a:rPr lang="zh-CN" altLang="en-US" sz="1200" dirty="0" smtClean="0"/>
                <a:t>客</a:t>
              </a:r>
              <a:r>
                <a:rPr lang="zh-CN" altLang="en-US" sz="1200" dirty="0"/>
                <a:t>服</a:t>
              </a:r>
              <a:r>
                <a:rPr lang="zh-CN" altLang="en-US" sz="1200" dirty="0" smtClean="0"/>
                <a:t>电话 </a:t>
              </a:r>
              <a:r>
                <a:rPr lang="en-US" altLang="zh-CN" sz="1200" dirty="0" smtClean="0"/>
                <a:t>400-016-1131</a:t>
              </a:r>
              <a:r>
                <a:rPr lang="zh-CN" altLang="en-US" sz="1200" dirty="0"/>
                <a:t> </a:t>
              </a:r>
              <a:r>
                <a:rPr lang="zh-CN" altLang="en-US" sz="1200" dirty="0" smtClean="0"/>
                <a:t>客服</a:t>
              </a:r>
              <a:r>
                <a:rPr lang="en-US" altLang="zh-CN" sz="1200" dirty="0" smtClean="0"/>
                <a:t>QQ:2824759690</a:t>
              </a:r>
              <a:endParaRPr lang="en-US" altLang="zh-CN" sz="1200" dirty="0"/>
            </a:p>
          </p:txBody>
        </p:sp>
        <p:pic>
          <p:nvPicPr>
            <p:cNvPr id="13" name="Picture 2" descr="C:\Users\m\Desktop\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631" y="9328556"/>
              <a:ext cx="1170798" cy="54133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9193310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a:off x="5432" y="8798"/>
            <a:ext cx="6858000" cy="992560"/>
          </a:xfrm>
          <a:prstGeom prst="roundRect">
            <a:avLst/>
          </a:prstGeom>
          <a:solidFill>
            <a:srgbClr val="29AA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0" y="0"/>
            <a:ext cx="6858000" cy="1208584"/>
          </a:xfrm>
        </p:spPr>
        <p:txBody>
          <a:bodyPr>
            <a:normAutofit/>
          </a:bodyPr>
          <a:lstStyle/>
          <a:p>
            <a:r>
              <a:rPr lang="zh-CN" altLang="en-US" dirty="0" smtClean="0">
                <a:solidFill>
                  <a:schemeClr val="bg1"/>
                </a:solidFill>
                <a:latin typeface="微软雅黑" pitchFamily="34" charset="-122"/>
                <a:ea typeface="微软雅黑" pitchFamily="34" charset="-122"/>
              </a:rPr>
              <a:t>我们有业内最优秀的团队</a:t>
            </a:r>
            <a:endParaRPr lang="zh-CN" altLang="en-US" dirty="0">
              <a:solidFill>
                <a:schemeClr val="bg1"/>
              </a:solidFill>
              <a:latin typeface="微软雅黑" pitchFamily="34" charset="-122"/>
              <a:ea typeface="微软雅黑" pitchFamily="34" charset="-122"/>
            </a:endParaRPr>
          </a:p>
        </p:txBody>
      </p:sp>
      <p:sp>
        <p:nvSpPr>
          <p:cNvPr id="3" name="TextBox 2"/>
          <p:cNvSpPr txBox="1"/>
          <p:nvPr/>
        </p:nvSpPr>
        <p:spPr>
          <a:xfrm>
            <a:off x="832721" y="7401272"/>
            <a:ext cx="5980655" cy="1754326"/>
          </a:xfrm>
          <a:prstGeom prst="rect">
            <a:avLst/>
          </a:prstGeom>
          <a:noFill/>
        </p:spPr>
        <p:txBody>
          <a:bodyPr wrap="square" rtlCol="0">
            <a:spAutoFit/>
          </a:bodyPr>
          <a:lstStyle/>
          <a:p>
            <a:pPr marL="285750" indent="-285750">
              <a:buFont typeface="Arial" pitchFamily="34" charset="0"/>
              <a:buChar char="•"/>
            </a:pPr>
            <a:r>
              <a:rPr lang="zh-CN" altLang="en-US" dirty="0" smtClean="0">
                <a:latin typeface="微软雅黑" pitchFamily="34" charset="-122"/>
                <a:ea typeface="微软雅黑" pitchFamily="34" charset="-122"/>
              </a:rPr>
              <a:t>客户满意是我们的最高使命</a:t>
            </a:r>
          </a:p>
          <a:p>
            <a:pPr marL="285750" indent="-285750">
              <a:buFont typeface="Arial" pitchFamily="34" charset="0"/>
              <a:buChar char="•"/>
            </a:pPr>
            <a:r>
              <a:rPr lang="zh-CN" altLang="en-US" dirty="0" smtClean="0">
                <a:latin typeface="微软雅黑" pitchFamily="34" charset="-122"/>
                <a:ea typeface="微软雅黑" pitchFamily="34" charset="-122"/>
              </a:rPr>
              <a:t>信赖</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透明度</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诚信度</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可靠性</a:t>
            </a:r>
          </a:p>
          <a:p>
            <a:pPr marL="285750" indent="-285750">
              <a:buFont typeface="Arial" pitchFamily="34" charset="0"/>
              <a:buChar char="•"/>
            </a:pPr>
            <a:r>
              <a:rPr lang="zh-CN" altLang="en-US" dirty="0" smtClean="0">
                <a:latin typeface="微软雅黑" pitchFamily="34" charset="-122"/>
                <a:ea typeface="微软雅黑" pitchFamily="34" charset="-122"/>
              </a:rPr>
              <a:t>财务平衡</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协调</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可持续性</a:t>
            </a:r>
          </a:p>
          <a:p>
            <a:pPr marL="285750" indent="-285750">
              <a:buFont typeface="Arial" pitchFamily="34" charset="0"/>
              <a:buChar char="•"/>
            </a:pPr>
            <a:r>
              <a:rPr lang="zh-CN" altLang="en-US" dirty="0" smtClean="0">
                <a:latin typeface="微软雅黑" pitchFamily="34" charset="-122"/>
                <a:ea typeface="微软雅黑" pitchFamily="34" charset="-122"/>
              </a:rPr>
              <a:t>相互尊重是良好服务的基石</a:t>
            </a:r>
          </a:p>
          <a:p>
            <a:pPr marL="285750" indent="-285750">
              <a:buFont typeface="Arial" pitchFamily="34" charset="0"/>
              <a:buChar char="•"/>
            </a:pPr>
            <a:r>
              <a:rPr lang="zh-CN" altLang="en-US" dirty="0" smtClean="0">
                <a:latin typeface="微软雅黑" pitchFamily="34" charset="-122"/>
                <a:ea typeface="微软雅黑" pitchFamily="34" charset="-122"/>
              </a:rPr>
              <a:t>利用每一个机会提供财务和诚信教育</a:t>
            </a:r>
            <a:endParaRPr lang="en-US" altLang="zh-CN" dirty="0" smtClean="0">
              <a:latin typeface="微软雅黑" pitchFamily="34" charset="-122"/>
              <a:ea typeface="微软雅黑" pitchFamily="34" charset="-122"/>
            </a:endParaRPr>
          </a:p>
          <a:p>
            <a:pPr marL="285750" indent="-285750">
              <a:buFont typeface="Arial" pitchFamily="34" charset="0"/>
              <a:buChar char="•"/>
            </a:pPr>
            <a:r>
              <a:rPr lang="zh-CN" altLang="en-US" dirty="0">
                <a:latin typeface="微软雅黑" pitchFamily="34" charset="-122"/>
                <a:ea typeface="微软雅黑" pitchFamily="34" charset="-122"/>
              </a:rPr>
              <a:t>只有平衡的发展才是真正可持续的</a:t>
            </a:r>
            <a:r>
              <a:rPr lang="zh-CN" altLang="en-US" dirty="0" smtClean="0">
                <a:latin typeface="微软雅黑" pitchFamily="34" charset="-122"/>
                <a:ea typeface="微软雅黑" pitchFamily="34" charset="-122"/>
              </a:rPr>
              <a:t>发展</a:t>
            </a:r>
            <a:endParaRPr lang="zh-CN" altLang="en-US" dirty="0">
              <a:latin typeface="微软雅黑" pitchFamily="34" charset="-122"/>
              <a:ea typeface="微软雅黑" pitchFamily="34" charset="-122"/>
            </a:endParaRPr>
          </a:p>
        </p:txBody>
      </p:sp>
      <p:sp>
        <p:nvSpPr>
          <p:cNvPr id="4" name="TextBox 3"/>
          <p:cNvSpPr txBox="1"/>
          <p:nvPr/>
        </p:nvSpPr>
        <p:spPr>
          <a:xfrm>
            <a:off x="1700808" y="1240929"/>
            <a:ext cx="4680520" cy="2708434"/>
          </a:xfrm>
          <a:prstGeom prst="rect">
            <a:avLst/>
          </a:prstGeom>
          <a:noFill/>
        </p:spPr>
        <p:txBody>
          <a:bodyPr wrap="square" rtlCol="0">
            <a:spAutoFit/>
          </a:bodyPr>
          <a:lstStyle/>
          <a:p>
            <a:r>
              <a:rPr lang="zh-CN" altLang="en-US" sz="1000" b="1" dirty="0" smtClean="0">
                <a:latin typeface="微软雅黑" pitchFamily="34" charset="-122"/>
                <a:ea typeface="微软雅黑" pitchFamily="34" charset="-122"/>
              </a:rPr>
              <a:t>首席执行官</a:t>
            </a:r>
            <a:r>
              <a:rPr lang="en-US" altLang="zh-CN" sz="1000" b="1" dirty="0">
                <a:latin typeface="微软雅黑" pitchFamily="34" charset="-122"/>
                <a:ea typeface="微软雅黑" pitchFamily="34" charset="-122"/>
              </a:rPr>
              <a:t>--</a:t>
            </a:r>
            <a:r>
              <a:rPr lang="zh-CN" altLang="en-US" sz="1000" b="1" dirty="0">
                <a:latin typeface="微软雅黑" pitchFamily="34" charset="-122"/>
                <a:ea typeface="微软雅黑" pitchFamily="34" charset="-122"/>
              </a:rPr>
              <a:t>霍中皓</a:t>
            </a:r>
          </a:p>
          <a:p>
            <a:r>
              <a:rPr lang="zh-CN" altLang="en-US" sz="1000" dirty="0">
                <a:latin typeface="微软雅黑" pitchFamily="34" charset="-122"/>
                <a:ea typeface="微软雅黑" pitchFamily="34" charset="-122"/>
              </a:rPr>
              <a:t>霍中皓先生在加利福尼亚大学圣地亚哥分校攻读电子工程学士学位，随后又获得斯坦福大学颁发的管理学硕士学位，专攻金融和创业</a:t>
            </a:r>
            <a:r>
              <a:rPr lang="zh-CN" altLang="en-US" sz="1000" dirty="0" smtClean="0">
                <a:latin typeface="微软雅黑" pitchFamily="34" charset="-122"/>
                <a:ea typeface="微软雅黑" pitchFamily="34" charset="-122"/>
              </a:rPr>
              <a:t>。加入</a:t>
            </a:r>
            <a:r>
              <a:rPr lang="zh-CN" altLang="en-US" sz="1000" dirty="0">
                <a:latin typeface="微软雅黑" pitchFamily="34" charset="-122"/>
                <a:ea typeface="微软雅黑" pitchFamily="34" charset="-122"/>
              </a:rPr>
              <a:t>宜信公司（</a:t>
            </a:r>
            <a:r>
              <a:rPr lang="en-US" altLang="zh-CN" sz="1000" dirty="0" err="1">
                <a:latin typeface="微软雅黑" pitchFamily="34" charset="-122"/>
                <a:ea typeface="微软雅黑" pitchFamily="34" charset="-122"/>
              </a:rPr>
              <a:t>CreditEase</a:t>
            </a:r>
            <a:r>
              <a:rPr lang="zh-CN" altLang="en-US" sz="1000" dirty="0">
                <a:latin typeface="微软雅黑" pitchFamily="34" charset="-122"/>
                <a:ea typeface="微软雅黑" pitchFamily="34" charset="-122"/>
              </a:rPr>
              <a:t>）的企业发展部，期间他设计和启动在线项目，并见证了公司从</a:t>
            </a:r>
            <a:r>
              <a:rPr lang="en-US" altLang="zh-CN" sz="1000" dirty="0">
                <a:latin typeface="微软雅黑" pitchFamily="34" charset="-122"/>
                <a:ea typeface="微软雅黑" pitchFamily="34" charset="-122"/>
              </a:rPr>
              <a:t>100</a:t>
            </a:r>
            <a:r>
              <a:rPr lang="zh-CN" altLang="en-US" sz="1000" dirty="0">
                <a:latin typeface="微软雅黑" pitchFamily="34" charset="-122"/>
                <a:ea typeface="微软雅黑" pitchFamily="34" charset="-122"/>
              </a:rPr>
              <a:t>名员工增长到</a:t>
            </a:r>
            <a:r>
              <a:rPr lang="en-US" altLang="zh-CN" sz="1000" dirty="0">
                <a:latin typeface="微软雅黑" pitchFamily="34" charset="-122"/>
                <a:ea typeface="微软雅黑" pitchFamily="34" charset="-122"/>
              </a:rPr>
              <a:t>2000</a:t>
            </a:r>
            <a:r>
              <a:rPr lang="zh-CN" altLang="en-US" sz="1000" dirty="0">
                <a:latin typeface="微软雅黑" pitchFamily="34" charset="-122"/>
                <a:ea typeface="微软雅黑" pitchFamily="34" charset="-122"/>
              </a:rPr>
              <a:t>名的迅速发展</a:t>
            </a:r>
            <a:r>
              <a:rPr lang="zh-CN" altLang="en-US" sz="1000" dirty="0" smtClean="0">
                <a:latin typeface="微软雅黑" pitchFamily="34" charset="-122"/>
                <a:ea typeface="微软雅黑" pitchFamily="34" charset="-122"/>
              </a:rPr>
              <a:t>。担任</a:t>
            </a:r>
            <a:r>
              <a:rPr lang="en-US" altLang="zh-CN" sz="1000" dirty="0">
                <a:latin typeface="微软雅黑" pitchFamily="34" charset="-122"/>
                <a:ea typeface="微软雅黑" pitchFamily="34" charset="-122"/>
              </a:rPr>
              <a:t>Intuit</a:t>
            </a:r>
            <a:r>
              <a:rPr lang="zh-CN" altLang="en-US" sz="1000" dirty="0">
                <a:latin typeface="微软雅黑" pitchFamily="34" charset="-122"/>
                <a:ea typeface="微软雅黑" pitchFamily="34" charset="-122"/>
              </a:rPr>
              <a:t>公司顾问，并成功其以</a:t>
            </a:r>
            <a:r>
              <a:rPr lang="en-US" altLang="zh-CN" sz="1000" dirty="0">
                <a:latin typeface="微软雅黑" pitchFamily="34" charset="-122"/>
                <a:ea typeface="微软雅黑" pitchFamily="34" charset="-122"/>
              </a:rPr>
              <a:t>3</a:t>
            </a:r>
            <a:r>
              <a:rPr lang="zh-CN" altLang="en-US" sz="1000" dirty="0">
                <a:latin typeface="微软雅黑" pitchFamily="34" charset="-122"/>
                <a:ea typeface="微软雅黑" pitchFamily="34" charset="-122"/>
              </a:rPr>
              <a:t>亿美元成功收购</a:t>
            </a:r>
            <a:r>
              <a:rPr lang="en-US" altLang="zh-CN" sz="1000" dirty="0">
                <a:latin typeface="微软雅黑" pitchFamily="34" charset="-122"/>
                <a:ea typeface="微软雅黑" pitchFamily="34" charset="-122"/>
              </a:rPr>
              <a:t>Mint.com</a:t>
            </a:r>
            <a:r>
              <a:rPr lang="zh-CN" altLang="en-US" sz="1000" dirty="0">
                <a:latin typeface="微软雅黑" pitchFamily="34" charset="-122"/>
                <a:ea typeface="微软雅黑" pitchFamily="34" charset="-122"/>
              </a:rPr>
              <a:t>，这是在线消费者金融领域中的一次突破性收购</a:t>
            </a:r>
            <a:r>
              <a:rPr lang="zh-CN" altLang="en-US" sz="1000" dirty="0" smtClean="0">
                <a:latin typeface="微软雅黑" pitchFamily="34" charset="-122"/>
                <a:ea typeface="微软雅黑" pitchFamily="34" charset="-122"/>
              </a:rPr>
              <a:t>。担任</a:t>
            </a:r>
            <a:r>
              <a:rPr lang="zh-CN" altLang="en-US" sz="1000" dirty="0">
                <a:latin typeface="微软雅黑" pitchFamily="34" charset="-122"/>
                <a:ea typeface="微软雅黑" pitchFamily="34" charset="-122"/>
              </a:rPr>
              <a:t>赛伯乐创业投资管理公司投资经理，工作范围涵盖金融服务和清洁能源</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a:p>
            <a:endParaRPr lang="en-US" altLang="zh-CN" sz="1000" dirty="0">
              <a:latin typeface="微软雅黑" pitchFamily="34" charset="-122"/>
              <a:ea typeface="微软雅黑" pitchFamily="34" charset="-122"/>
            </a:endParaRPr>
          </a:p>
          <a:p>
            <a:endParaRPr lang="zh-CN" altLang="en-US" sz="1000" dirty="0">
              <a:latin typeface="微软雅黑" pitchFamily="34" charset="-122"/>
              <a:ea typeface="微软雅黑" pitchFamily="34" charset="-122"/>
            </a:endParaRPr>
          </a:p>
          <a:p>
            <a:r>
              <a:rPr lang="zh-CN" altLang="en-US" sz="1000" b="1" dirty="0" smtClean="0">
                <a:latin typeface="微软雅黑" pitchFamily="34" charset="-122"/>
                <a:ea typeface="微软雅黑" pitchFamily="34" charset="-122"/>
              </a:rPr>
              <a:t>主席</a:t>
            </a:r>
            <a:r>
              <a:rPr lang="en-US" altLang="zh-CN" sz="1000" b="1" dirty="0">
                <a:latin typeface="微软雅黑" pitchFamily="34" charset="-122"/>
                <a:ea typeface="微软雅黑" pitchFamily="34" charset="-122"/>
              </a:rPr>
              <a:t>--</a:t>
            </a:r>
            <a:r>
              <a:rPr lang="zh-CN" altLang="en-US" sz="1000" b="1" dirty="0">
                <a:latin typeface="微软雅黑" pitchFamily="34" charset="-122"/>
                <a:ea typeface="微软雅黑" pitchFamily="34" charset="-122"/>
              </a:rPr>
              <a:t>约翰</a:t>
            </a:r>
            <a:r>
              <a:rPr lang="en-US" altLang="zh-CN" sz="1000" b="1" dirty="0">
                <a:latin typeface="微软雅黑" pitchFamily="34" charset="-122"/>
                <a:ea typeface="微软雅黑" pitchFamily="34" charset="-122"/>
              </a:rPr>
              <a:t>·</a:t>
            </a:r>
            <a:r>
              <a:rPr lang="zh-CN" altLang="en-US" sz="1000" b="1" dirty="0">
                <a:latin typeface="微软雅黑" pitchFamily="34" charset="-122"/>
                <a:ea typeface="微软雅黑" pitchFamily="34" charset="-122"/>
              </a:rPr>
              <a:t>波特（</a:t>
            </a:r>
            <a:r>
              <a:rPr lang="en-US" altLang="zh-CN" sz="1000" b="1" dirty="0">
                <a:latin typeface="微软雅黑" pitchFamily="34" charset="-122"/>
                <a:ea typeface="微软雅黑" pitchFamily="34" charset="-122"/>
              </a:rPr>
              <a:t>John Porter</a:t>
            </a:r>
            <a:r>
              <a:rPr lang="zh-CN" altLang="en-US" sz="1000" b="1" dirty="0">
                <a:latin typeface="微软雅黑" pitchFamily="34" charset="-122"/>
                <a:ea typeface="微软雅黑" pitchFamily="34" charset="-122"/>
              </a:rPr>
              <a:t>）</a:t>
            </a:r>
          </a:p>
          <a:p>
            <a:r>
              <a:rPr lang="zh-CN" altLang="en-US" sz="1000" dirty="0">
                <a:latin typeface="微软雅黑" pitchFamily="34" charset="-122"/>
                <a:ea typeface="微软雅黑" pitchFamily="34" charset="-122"/>
              </a:rPr>
              <a:t>惠尔丰电子公司（</a:t>
            </a:r>
            <a:r>
              <a:rPr lang="en-US" altLang="zh-CN" sz="1000" dirty="0">
                <a:latin typeface="微软雅黑" pitchFamily="34" charset="-122"/>
                <a:ea typeface="微软雅黑" pitchFamily="34" charset="-122"/>
              </a:rPr>
              <a:t>VeriFone</a:t>
            </a:r>
            <a:r>
              <a:rPr lang="zh-CN" altLang="en-US" sz="1000" dirty="0">
                <a:latin typeface="微软雅黑" pitchFamily="34" charset="-122"/>
                <a:ea typeface="微软雅黑" pitchFamily="34" charset="-122"/>
              </a:rPr>
              <a:t>）的联合创始人。</a:t>
            </a:r>
          </a:p>
          <a:p>
            <a:r>
              <a:rPr lang="en-US" altLang="zh-CN" sz="1000" dirty="0" err="1">
                <a:latin typeface="微软雅黑" pitchFamily="34" charset="-122"/>
                <a:ea typeface="微软雅黑" pitchFamily="34" charset="-122"/>
              </a:rPr>
              <a:t>Sinocare</a:t>
            </a:r>
            <a:r>
              <a:rPr lang="zh-CN" altLang="en-US" sz="1000" dirty="0">
                <a:latin typeface="微软雅黑" pitchFamily="34" charset="-122"/>
                <a:ea typeface="微软雅黑" pitchFamily="34" charset="-122"/>
              </a:rPr>
              <a:t>创始人和现任主席（香港和北京）</a:t>
            </a:r>
          </a:p>
          <a:p>
            <a:r>
              <a:rPr lang="zh-CN" altLang="en-US" sz="1000" dirty="0">
                <a:latin typeface="微软雅黑" pitchFamily="34" charset="-122"/>
                <a:ea typeface="微软雅黑" pitchFamily="34" charset="-122"/>
              </a:rPr>
              <a:t>波特基金会理事</a:t>
            </a:r>
          </a:p>
          <a:p>
            <a:r>
              <a:rPr lang="zh-CN" altLang="en-US" sz="1000" dirty="0">
                <a:latin typeface="微软雅黑" pitchFamily="34" charset="-122"/>
                <a:ea typeface="微软雅黑" pitchFamily="34" charset="-122"/>
              </a:rPr>
              <a:t>日内瓦</a:t>
            </a:r>
            <a:r>
              <a:rPr lang="en-US" altLang="zh-CN" sz="1000" dirty="0">
                <a:latin typeface="微软雅黑" pitchFamily="34" charset="-122"/>
                <a:ea typeface="微软雅黑" pitchFamily="34" charset="-122"/>
              </a:rPr>
              <a:t>Earth Focus</a:t>
            </a:r>
            <a:r>
              <a:rPr lang="zh-CN" altLang="en-US" sz="1000" dirty="0">
                <a:latin typeface="微软雅黑" pitchFamily="34" charset="-122"/>
                <a:ea typeface="微软雅黑" pitchFamily="34" charset="-122"/>
              </a:rPr>
              <a:t>基金会主席</a:t>
            </a:r>
          </a:p>
          <a:p>
            <a:r>
              <a:rPr lang="zh-CN" altLang="en-US" sz="1000" dirty="0">
                <a:latin typeface="微软雅黑" pitchFamily="34" charset="-122"/>
                <a:ea typeface="微软雅黑" pitchFamily="34" charset="-122"/>
              </a:rPr>
              <a:t>曾就读于牛津大学、巴黎政治大学和斯坦</a:t>
            </a:r>
            <a:r>
              <a:rPr lang="zh-CN" altLang="en-US" sz="1000" dirty="0" smtClean="0">
                <a:latin typeface="微软雅黑" pitchFamily="34" charset="-122"/>
                <a:ea typeface="微软雅黑" pitchFamily="34" charset="-122"/>
              </a:rPr>
              <a:t>福大学</a:t>
            </a:r>
            <a:r>
              <a:rPr lang="zh-CN" altLang="en-US"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斯坦</a:t>
            </a:r>
            <a:r>
              <a:rPr lang="zh-CN" altLang="en-US" sz="1000" dirty="0">
                <a:latin typeface="微软雅黑" pitchFamily="34" charset="-122"/>
                <a:ea typeface="微软雅黑" pitchFamily="34" charset="-122"/>
              </a:rPr>
              <a:t>福商学院咨询委员会成员、特拉维夫大学校董及牛津大学赛德商学院校委会顾问</a:t>
            </a:r>
          </a:p>
          <a:p>
            <a:endParaRPr lang="zh-CN" altLang="en-US" sz="1000" dirty="0">
              <a:latin typeface="微软雅黑" pitchFamily="34" charset="-122"/>
              <a:ea typeface="微软雅黑" pitchFamily="34" charset="-122"/>
            </a:endParaRPr>
          </a:p>
        </p:txBody>
      </p:sp>
      <p:sp>
        <p:nvSpPr>
          <p:cNvPr id="5" name="TextBox 4"/>
          <p:cNvSpPr txBox="1"/>
          <p:nvPr/>
        </p:nvSpPr>
        <p:spPr>
          <a:xfrm>
            <a:off x="1700809" y="4088904"/>
            <a:ext cx="4824535" cy="1169551"/>
          </a:xfrm>
          <a:prstGeom prst="rect">
            <a:avLst/>
          </a:prstGeom>
          <a:noFill/>
        </p:spPr>
        <p:txBody>
          <a:bodyPr wrap="square" rtlCol="0">
            <a:spAutoFit/>
          </a:bodyPr>
          <a:lstStyle/>
          <a:p>
            <a:r>
              <a:rPr lang="zh-CN" altLang="en-US" sz="1000" b="1" dirty="0">
                <a:latin typeface="微软雅黑" pitchFamily="34" charset="-122"/>
                <a:ea typeface="微软雅黑" pitchFamily="34" charset="-122"/>
              </a:rPr>
              <a:t>陈斓杰</a:t>
            </a:r>
          </a:p>
          <a:p>
            <a:r>
              <a:rPr lang="zh-CN" altLang="en-US" sz="1000" dirty="0">
                <a:latin typeface="微软雅黑" pitchFamily="34" charset="-122"/>
                <a:ea typeface="微软雅黑" pitchFamily="34" charset="-122"/>
              </a:rPr>
              <a:t>现任崇天资本管理有限公司</a:t>
            </a:r>
            <a:r>
              <a:rPr lang="en-US" altLang="zh-CN" sz="1000" dirty="0">
                <a:latin typeface="微软雅黑" pitchFamily="34" charset="-122"/>
                <a:ea typeface="微软雅黑" pitchFamily="34" charset="-122"/>
              </a:rPr>
              <a:t>(</a:t>
            </a:r>
            <a:r>
              <a:rPr lang="en-US" altLang="zh-CN" sz="1000" dirty="0" err="1">
                <a:latin typeface="微软雅黑" pitchFamily="34" charset="-122"/>
                <a:ea typeface="微软雅黑" pitchFamily="34" charset="-122"/>
              </a:rPr>
              <a:t>Farallon</a:t>
            </a:r>
            <a:r>
              <a:rPr lang="en-US" altLang="zh-CN" sz="1000" dirty="0">
                <a:latin typeface="微软雅黑" pitchFamily="34" charset="-122"/>
                <a:ea typeface="微软雅黑" pitchFamily="34" charset="-122"/>
              </a:rPr>
              <a:t> Capital)</a:t>
            </a:r>
            <a:r>
              <a:rPr lang="zh-CN" altLang="en-US" sz="1000" dirty="0">
                <a:latin typeface="微软雅黑" pitchFamily="34" charset="-122"/>
                <a:ea typeface="微软雅黑" pitchFamily="34" charset="-122"/>
              </a:rPr>
              <a:t>基金经理，负责大中华区的直接投资业务，管理资金超过</a:t>
            </a:r>
            <a:r>
              <a:rPr lang="en-US" altLang="zh-CN" sz="1000" dirty="0">
                <a:latin typeface="微软雅黑" pitchFamily="34" charset="-122"/>
                <a:ea typeface="微软雅黑" pitchFamily="34" charset="-122"/>
              </a:rPr>
              <a:t>20</a:t>
            </a:r>
            <a:r>
              <a:rPr lang="zh-CN" altLang="en-US" sz="1000" dirty="0">
                <a:latin typeface="微软雅黑" pitchFamily="34" charset="-122"/>
                <a:ea typeface="微软雅黑" pitchFamily="34" charset="-122"/>
              </a:rPr>
              <a:t>亿美元</a:t>
            </a:r>
            <a:r>
              <a:rPr lang="zh-CN" altLang="en-US" sz="1000" dirty="0" smtClean="0">
                <a:latin typeface="微软雅黑" pitchFamily="34" charset="-122"/>
                <a:ea typeface="微软雅黑" pitchFamily="34" charset="-122"/>
              </a:rPr>
              <a:t>。曾就职于全球领</a:t>
            </a:r>
            <a:r>
              <a:rPr lang="zh-CN" altLang="en-US" sz="1000" dirty="0">
                <a:latin typeface="微软雅黑" pitchFamily="34" charset="-122"/>
                <a:ea typeface="微软雅黑" pitchFamily="34" charset="-122"/>
              </a:rPr>
              <a:t>先的投资银行高盛公司</a:t>
            </a:r>
            <a:r>
              <a:rPr lang="en-US" altLang="zh-CN" sz="1000" dirty="0">
                <a:latin typeface="微软雅黑" pitchFamily="34" charset="-122"/>
                <a:ea typeface="微软雅黑" pitchFamily="34" charset="-122"/>
              </a:rPr>
              <a:t>(Goldman Sachs) </a:t>
            </a:r>
            <a:r>
              <a:rPr lang="zh-CN" altLang="en-US" sz="1000" dirty="0">
                <a:latin typeface="微软雅黑" pitchFamily="34" charset="-122"/>
                <a:ea typeface="微软雅黑" pitchFamily="34" charset="-122"/>
              </a:rPr>
              <a:t>和欧洲最大的私募基金安柏深</a:t>
            </a:r>
            <a:r>
              <a:rPr lang="en-US" altLang="zh-CN" sz="1000" dirty="0">
                <a:latin typeface="微软雅黑" pitchFamily="34" charset="-122"/>
                <a:ea typeface="微软雅黑" pitchFamily="34" charset="-122"/>
              </a:rPr>
              <a:t>(</a:t>
            </a:r>
            <a:r>
              <a:rPr lang="en-US" altLang="zh-CN" sz="1000" dirty="0" err="1">
                <a:latin typeface="微软雅黑" pitchFamily="34" charset="-122"/>
                <a:ea typeface="微软雅黑" pitchFamily="34" charset="-122"/>
              </a:rPr>
              <a:t>Apax</a:t>
            </a:r>
            <a:r>
              <a:rPr lang="en-US" altLang="zh-CN" sz="1000" dirty="0">
                <a:latin typeface="微软雅黑" pitchFamily="34" charset="-122"/>
                <a:ea typeface="微软雅黑" pitchFamily="34" charset="-122"/>
              </a:rPr>
              <a:t> Partners)</a:t>
            </a:r>
            <a:r>
              <a:rPr lang="zh-CN" altLang="en-US" sz="1000" dirty="0">
                <a:latin typeface="微软雅黑" pitchFamily="34" charset="-122"/>
                <a:ea typeface="微软雅黑" pitchFamily="34" charset="-122"/>
              </a:rPr>
              <a:t>。</a:t>
            </a:r>
          </a:p>
          <a:p>
            <a:r>
              <a:rPr lang="zh-CN" altLang="en-US" sz="1000" dirty="0">
                <a:latin typeface="微软雅黑" pitchFamily="34" charset="-122"/>
                <a:ea typeface="微软雅黑" pitchFamily="34" charset="-122"/>
              </a:rPr>
              <a:t>先后获得清华大学颁发的计算机软件工学学士学位和美国斯坦福大学工商管理硕士学位</a:t>
            </a:r>
            <a:r>
              <a:rPr lang="zh-CN" altLang="en-US" sz="1000" dirty="0" smtClean="0">
                <a:latin typeface="微软雅黑" pitchFamily="34" charset="-122"/>
                <a:ea typeface="微软雅黑" pitchFamily="34" charset="-122"/>
              </a:rPr>
              <a:t>。在斯坦</a:t>
            </a:r>
            <a:r>
              <a:rPr lang="zh-CN" altLang="en-US" sz="1000" dirty="0">
                <a:latin typeface="微软雅黑" pitchFamily="34" charset="-122"/>
                <a:ea typeface="微软雅黑" pitchFamily="34" charset="-122"/>
              </a:rPr>
              <a:t>福大学期间曾与同学联合创建斯坦福大学最大的华人创业者协会。</a:t>
            </a:r>
          </a:p>
          <a:p>
            <a:endParaRPr lang="zh-CN" altLang="en-US" sz="1000" dirty="0">
              <a:latin typeface="微软雅黑" pitchFamily="34" charset="-122"/>
              <a:ea typeface="微软雅黑" pitchFamily="34" charset="-122"/>
            </a:endParaRPr>
          </a:p>
        </p:txBody>
      </p:sp>
      <p:sp>
        <p:nvSpPr>
          <p:cNvPr id="7" name="TextBox 6"/>
          <p:cNvSpPr txBox="1"/>
          <p:nvPr/>
        </p:nvSpPr>
        <p:spPr>
          <a:xfrm>
            <a:off x="1700808" y="5601072"/>
            <a:ext cx="4680520" cy="1015663"/>
          </a:xfrm>
          <a:prstGeom prst="rect">
            <a:avLst/>
          </a:prstGeom>
          <a:noFill/>
        </p:spPr>
        <p:txBody>
          <a:bodyPr wrap="square" rtlCol="0">
            <a:spAutoFit/>
          </a:bodyPr>
          <a:lstStyle/>
          <a:p>
            <a:r>
              <a:rPr lang="zh-CN" altLang="en-US" sz="1000" b="1" dirty="0">
                <a:latin typeface="微软雅黑" pitchFamily="34" charset="-122"/>
                <a:ea typeface="微软雅黑" pitchFamily="34" charset="-122"/>
              </a:rPr>
              <a:t>陶勇</a:t>
            </a:r>
          </a:p>
          <a:p>
            <a:r>
              <a:rPr lang="zh-CN" altLang="en-US" sz="1000" dirty="0">
                <a:latin typeface="微软雅黑" pitchFamily="34" charset="-122"/>
                <a:ea typeface="微软雅黑" pitchFamily="34" charset="-122"/>
              </a:rPr>
              <a:t>铭远咨询（</a:t>
            </a:r>
            <a:r>
              <a:rPr lang="en-US" altLang="zh-CN" sz="1000" dirty="0">
                <a:latin typeface="微软雅黑" pitchFamily="34" charset="-122"/>
                <a:ea typeface="微软雅黑" pitchFamily="34" charset="-122"/>
              </a:rPr>
              <a:t>SDR</a:t>
            </a:r>
            <a:r>
              <a:rPr lang="zh-CN" altLang="en-US" sz="1000" dirty="0">
                <a:latin typeface="微软雅黑" pitchFamily="34" charset="-122"/>
                <a:ea typeface="微软雅黑" pitchFamily="34" charset="-122"/>
              </a:rPr>
              <a:t>）的现任董事长和创始人。</a:t>
            </a:r>
          </a:p>
          <a:p>
            <a:r>
              <a:rPr lang="zh-CN" altLang="en-US" sz="1000" dirty="0">
                <a:latin typeface="微软雅黑" pitchFamily="34" charset="-122"/>
                <a:ea typeface="微软雅黑" pitchFamily="34" charset="-122"/>
              </a:rPr>
              <a:t>陶勇先生拥有十多年的咨询和培训经验，服务机构包括各大银行、政府部门、农村商业银行、保险和小额贷款公司。</a:t>
            </a:r>
          </a:p>
          <a:p>
            <a:r>
              <a:rPr lang="zh-CN" altLang="en-US" sz="1000" dirty="0">
                <a:latin typeface="微软雅黑" pitchFamily="34" charset="-122"/>
                <a:ea typeface="微软雅黑" pitchFamily="34" charset="-122"/>
              </a:rPr>
              <a:t>毕业于西安交通大学电气工程专业，并在决策分析领域获得斯坦福大学博士学位。</a:t>
            </a:r>
          </a:p>
          <a:p>
            <a:endParaRPr lang="zh-CN" altLang="en-US" sz="1000" dirty="0">
              <a:latin typeface="微软雅黑" pitchFamily="34" charset="-122"/>
              <a:ea typeface="微软雅黑" pitchFamily="34" charset="-122"/>
            </a:endParaRPr>
          </a:p>
        </p:txBody>
      </p:sp>
      <p:grpSp>
        <p:nvGrpSpPr>
          <p:cNvPr id="15" name="组合 14"/>
          <p:cNvGrpSpPr/>
          <p:nvPr/>
        </p:nvGrpSpPr>
        <p:grpSpPr>
          <a:xfrm>
            <a:off x="116631" y="9328556"/>
            <a:ext cx="6741369" cy="547668"/>
            <a:chOff x="116631" y="9328556"/>
            <a:chExt cx="6741369" cy="547668"/>
          </a:xfrm>
        </p:grpSpPr>
        <p:sp>
          <p:nvSpPr>
            <p:cNvPr id="16" name="TextBox 15"/>
            <p:cNvSpPr txBox="1"/>
            <p:nvPr/>
          </p:nvSpPr>
          <p:spPr>
            <a:xfrm>
              <a:off x="1438643" y="9599225"/>
              <a:ext cx="5419357" cy="276999"/>
            </a:xfrm>
            <a:prstGeom prst="rect">
              <a:avLst/>
            </a:prstGeom>
            <a:solidFill>
              <a:srgbClr val="29AAE3"/>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CN" sz="1200" dirty="0" smtClean="0"/>
                <a:t>      </a:t>
              </a:r>
              <a:r>
                <a:rPr lang="zh-CN" altLang="en-US" sz="1200" dirty="0" smtClean="0"/>
                <a:t>客</a:t>
              </a:r>
              <a:r>
                <a:rPr lang="zh-CN" altLang="en-US" sz="1200" dirty="0"/>
                <a:t>服</a:t>
              </a:r>
              <a:r>
                <a:rPr lang="zh-CN" altLang="en-US" sz="1200" dirty="0" smtClean="0"/>
                <a:t>电话 </a:t>
              </a:r>
              <a:r>
                <a:rPr lang="en-US" altLang="zh-CN" sz="1200" dirty="0" smtClean="0"/>
                <a:t>400-016-1131</a:t>
              </a:r>
              <a:r>
                <a:rPr lang="zh-CN" altLang="en-US" sz="1200" dirty="0"/>
                <a:t> </a:t>
              </a:r>
              <a:r>
                <a:rPr lang="zh-CN" altLang="en-US" sz="1200" dirty="0" smtClean="0"/>
                <a:t>客服</a:t>
              </a:r>
              <a:r>
                <a:rPr lang="en-US" altLang="zh-CN" sz="1200" dirty="0" smtClean="0"/>
                <a:t>QQ:2824759690</a:t>
              </a:r>
              <a:endParaRPr lang="en-US" altLang="zh-CN" sz="1200" dirty="0"/>
            </a:p>
          </p:txBody>
        </p:sp>
        <p:pic>
          <p:nvPicPr>
            <p:cNvPr id="17" name="Picture 2" descr="C:\Users\m\Desktop\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6631" y="9328556"/>
              <a:ext cx="1170798" cy="541338"/>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extBox 5"/>
          <p:cNvSpPr txBox="1"/>
          <p:nvPr/>
        </p:nvSpPr>
        <p:spPr>
          <a:xfrm>
            <a:off x="1700808" y="6969224"/>
            <a:ext cx="3168352" cy="369332"/>
          </a:xfrm>
          <a:prstGeom prst="rect">
            <a:avLst/>
          </a:prstGeom>
          <a:noFill/>
        </p:spPr>
        <p:txBody>
          <a:bodyPr wrap="square" rtlCol="0">
            <a:spAutoFit/>
          </a:bodyPr>
          <a:lstStyle/>
          <a:p>
            <a:pPr algn="ctr"/>
            <a:r>
              <a:rPr lang="zh-CN" altLang="en-US" dirty="0">
                <a:latin typeface="微软雅黑" pitchFamily="34" charset="-122"/>
                <a:ea typeface="微软雅黑" pitchFamily="34" charset="-122"/>
              </a:rPr>
              <a:t>公司核心价值</a:t>
            </a:r>
          </a:p>
        </p:txBody>
      </p:sp>
      <p:pic>
        <p:nvPicPr>
          <p:cNvPr id="9" name="Picture 8" descr="Screen Shot 2014-06-26 at 12.48.0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640" y="1140605"/>
            <a:ext cx="1329032" cy="1292115"/>
          </a:xfrm>
          <a:prstGeom prst="rect">
            <a:avLst/>
          </a:prstGeom>
        </p:spPr>
      </p:pic>
      <p:pic>
        <p:nvPicPr>
          <p:cNvPr id="10" name="Picture 9" descr="Screen Shot 2014-06-26 at 12.48.1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742" y="2576736"/>
            <a:ext cx="1386050" cy="1296144"/>
          </a:xfrm>
          <a:prstGeom prst="rect">
            <a:avLst/>
          </a:prstGeom>
        </p:spPr>
      </p:pic>
      <p:pic>
        <p:nvPicPr>
          <p:cNvPr id="11" name="Picture 10" descr="Screen Shot 2014-06-26 at 12.48.25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632" y="3944888"/>
            <a:ext cx="1512168" cy="1376153"/>
          </a:xfrm>
          <a:prstGeom prst="rect">
            <a:avLst/>
          </a:prstGeom>
        </p:spPr>
      </p:pic>
      <p:pic>
        <p:nvPicPr>
          <p:cNvPr id="12" name="Picture 11" descr="Screen Shot 2014-06-26 at 12.48.30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0636" y="5457057"/>
            <a:ext cx="1446332" cy="1368152"/>
          </a:xfrm>
          <a:prstGeom prst="rect">
            <a:avLst/>
          </a:prstGeom>
        </p:spPr>
      </p:pic>
    </p:spTree>
    <p:extLst>
      <p:ext uri="{BB962C8B-B14F-4D97-AF65-F5344CB8AC3E}">
        <p14:creationId xmlns:p14="http://schemas.microsoft.com/office/powerpoint/2010/main" val="37858998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a:off x="5432" y="8798"/>
            <a:ext cx="6858000" cy="992560"/>
          </a:xfrm>
          <a:prstGeom prst="roundRect">
            <a:avLst/>
          </a:prstGeom>
          <a:solidFill>
            <a:srgbClr val="29AA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342900" y="-107954"/>
            <a:ext cx="6172200" cy="1316538"/>
          </a:xfrm>
        </p:spPr>
        <p:txBody>
          <a:bodyPr/>
          <a:lstStyle/>
          <a:p>
            <a:r>
              <a:rPr lang="zh-CN" altLang="en-US" dirty="0" smtClean="0">
                <a:solidFill>
                  <a:schemeClr val="bg1"/>
                </a:solidFill>
                <a:latin typeface="微软雅黑" pitchFamily="34" charset="-122"/>
                <a:ea typeface="微软雅黑" pitchFamily="34" charset="-122"/>
              </a:rPr>
              <a:t>投资产品</a:t>
            </a:r>
            <a:endParaRPr lang="zh-CN" altLang="en-US" dirty="0">
              <a:solidFill>
                <a:schemeClr val="bg1"/>
              </a:solidFill>
              <a:latin typeface="微软雅黑" pitchFamily="34" charset="-122"/>
              <a:ea typeface="微软雅黑" pitchFamily="34" charset="-122"/>
            </a:endParaRPr>
          </a:p>
        </p:txBody>
      </p:sp>
      <p:sp>
        <p:nvSpPr>
          <p:cNvPr id="6" name="TextBox 5"/>
          <p:cNvSpPr txBox="1"/>
          <p:nvPr/>
        </p:nvSpPr>
        <p:spPr>
          <a:xfrm>
            <a:off x="3657434" y="8025371"/>
            <a:ext cx="2758703" cy="830997"/>
          </a:xfrm>
          <a:prstGeom prst="rect">
            <a:avLst/>
          </a:prstGeom>
          <a:noFill/>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zh-CN" altLang="en-US" sz="1600" dirty="0" smtClean="0">
                <a:solidFill>
                  <a:srgbClr val="29AAE3"/>
                </a:solidFill>
                <a:latin typeface="微软雅黑" pitchFamily="34" charset="-122"/>
                <a:ea typeface="微软雅黑" pitchFamily="34" charset="-122"/>
              </a:rPr>
              <a:t>我们通过仔细的管理，可以为每位客户提供充足的流动性。</a:t>
            </a:r>
            <a:endParaRPr lang="zh-CN" altLang="en-US" sz="1600" dirty="0">
              <a:solidFill>
                <a:srgbClr val="29AAE3"/>
              </a:solidFill>
              <a:latin typeface="微软雅黑" pitchFamily="34" charset="-122"/>
              <a:ea typeface="微软雅黑" pitchFamily="34" charset="-122"/>
            </a:endParaRPr>
          </a:p>
        </p:txBody>
      </p:sp>
      <p:sp>
        <p:nvSpPr>
          <p:cNvPr id="3" name="TextBox 2"/>
          <p:cNvSpPr txBox="1"/>
          <p:nvPr/>
        </p:nvSpPr>
        <p:spPr>
          <a:xfrm>
            <a:off x="404664" y="1280592"/>
            <a:ext cx="6155262" cy="646331"/>
          </a:xfrm>
          <a:prstGeom prst="rect">
            <a:avLst/>
          </a:prstGeom>
          <a:noFill/>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zh-CN" altLang="en-US" dirty="0" smtClean="0">
                <a:solidFill>
                  <a:srgbClr val="29AAE3"/>
                </a:solidFill>
                <a:latin typeface="微软雅黑" pitchFamily="34" charset="-122"/>
                <a:ea typeface="微软雅黑" pitchFamily="34" charset="-122"/>
              </a:rPr>
              <a:t>超过三年的成功运营经验，我们的客户</a:t>
            </a:r>
            <a:r>
              <a:rPr lang="en-US" altLang="zh-CN" dirty="0" smtClean="0">
                <a:solidFill>
                  <a:srgbClr val="29AAE3"/>
                </a:solidFill>
                <a:latin typeface="微软雅黑" pitchFamily="34" charset="-122"/>
                <a:ea typeface="微软雅黑" pitchFamily="34" charset="-122"/>
              </a:rPr>
              <a:t>100%</a:t>
            </a:r>
            <a:r>
              <a:rPr lang="zh-CN" altLang="en-US" dirty="0" smtClean="0">
                <a:solidFill>
                  <a:srgbClr val="29AAE3"/>
                </a:solidFill>
                <a:latin typeface="微软雅黑" pitchFamily="34" charset="-122"/>
                <a:ea typeface="微软雅黑" pitchFamily="34" charset="-122"/>
              </a:rPr>
              <a:t>均得到了预期的回报率</a:t>
            </a:r>
            <a:endParaRPr lang="zh-CN" altLang="en-US" dirty="0">
              <a:solidFill>
                <a:srgbClr val="29AAE3"/>
              </a:solidFill>
              <a:latin typeface="微软雅黑" pitchFamily="34" charset="-122"/>
              <a:ea typeface="微软雅黑" pitchFamily="34" charset="-122"/>
            </a:endParaRPr>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623" y="2037693"/>
            <a:ext cx="5711204" cy="3064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080" y="5167211"/>
            <a:ext cx="5651206" cy="2081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4" name="内容占位符 3"/>
          <p:cNvGraphicFramePr>
            <a:graphicFrameLocks noGrp="1"/>
          </p:cNvGraphicFramePr>
          <p:nvPr>
            <p:ph idx="1"/>
            <p:extLst>
              <p:ext uri="{D42A27DB-BD31-4B8C-83A1-F6EECF244321}">
                <p14:modId xmlns:p14="http://schemas.microsoft.com/office/powerpoint/2010/main" val="2709036192"/>
              </p:ext>
            </p:extLst>
          </p:nvPr>
        </p:nvGraphicFramePr>
        <p:xfrm>
          <a:off x="266080" y="7833320"/>
          <a:ext cx="3168352" cy="1445883"/>
        </p:xfrm>
        <a:graphic>
          <a:graphicData uri="http://schemas.openxmlformats.org/drawingml/2006/table">
            <a:tbl>
              <a:tblPr firstRow="1" bandRow="1">
                <a:tableStyleId>{7E9639D4-E3E2-4D34-9284-5A2195B3D0D7}</a:tableStyleId>
              </a:tblPr>
              <a:tblGrid>
                <a:gridCol w="829130"/>
                <a:gridCol w="1187094"/>
                <a:gridCol w="1152128"/>
              </a:tblGrid>
              <a:tr h="299081">
                <a:tc>
                  <a:txBody>
                    <a:bodyPr/>
                    <a:lstStyle/>
                    <a:p>
                      <a:r>
                        <a:rPr lang="zh-CN" altLang="en-US" sz="1200" dirty="0" smtClean="0"/>
                        <a:t>投资期限</a:t>
                      </a:r>
                      <a:endParaRPr lang="zh-CN" altLang="en-US" sz="1200" dirty="0"/>
                    </a:p>
                  </a:txBody>
                  <a:tcPr/>
                </a:tc>
                <a:tc>
                  <a:txBody>
                    <a:bodyPr/>
                    <a:lstStyle/>
                    <a:p>
                      <a:r>
                        <a:rPr lang="zh-CN" altLang="en-US" sz="1200" dirty="0" smtClean="0"/>
                        <a:t>投资年化收益</a:t>
                      </a:r>
                      <a:endParaRPr lang="zh-CN" altLang="en-US" sz="1200" dirty="0"/>
                    </a:p>
                  </a:txBody>
                  <a:tcPr/>
                </a:tc>
                <a:tc>
                  <a:txBody>
                    <a:bodyPr/>
                    <a:lstStyle/>
                    <a:p>
                      <a:r>
                        <a:rPr lang="zh-CN" altLang="en-US" sz="1200" dirty="0" smtClean="0"/>
                        <a:t>投资额度</a:t>
                      </a:r>
                      <a:endParaRPr lang="zh-CN" altLang="en-US" sz="1200" dirty="0"/>
                    </a:p>
                  </a:txBody>
                  <a:tcPr/>
                </a:tc>
              </a:tr>
              <a:tr h="235453">
                <a:tc>
                  <a:txBody>
                    <a:bodyPr/>
                    <a:lstStyle/>
                    <a:p>
                      <a:r>
                        <a:rPr lang="en-US" altLang="zh-CN" sz="1200" dirty="0" smtClean="0"/>
                        <a:t>3</a:t>
                      </a:r>
                      <a:r>
                        <a:rPr lang="zh-CN" altLang="en-US" sz="1200" dirty="0" smtClean="0"/>
                        <a:t>个月</a:t>
                      </a:r>
                      <a:endParaRPr lang="zh-CN" altLang="en-US" sz="1200" dirty="0"/>
                    </a:p>
                  </a:txBody>
                  <a:tcPr/>
                </a:tc>
                <a:tc>
                  <a:txBody>
                    <a:bodyPr/>
                    <a:lstStyle/>
                    <a:p>
                      <a:r>
                        <a:rPr lang="en-US" altLang="zh-CN" sz="1200" dirty="0" smtClean="0"/>
                        <a:t>10%</a:t>
                      </a:r>
                      <a:endParaRPr lang="zh-CN" altLang="en-US" sz="1200" dirty="0"/>
                    </a:p>
                  </a:txBody>
                  <a:tcPr/>
                </a:tc>
                <a:tc>
                  <a:txBody>
                    <a:bodyPr/>
                    <a:lstStyle/>
                    <a:p>
                      <a:r>
                        <a:rPr lang="en-US" altLang="zh-CN" sz="1200" dirty="0" smtClean="0"/>
                        <a:t>1</a:t>
                      </a:r>
                      <a:r>
                        <a:rPr lang="zh-CN" altLang="en-US" sz="1200" dirty="0" smtClean="0"/>
                        <a:t>万</a:t>
                      </a:r>
                      <a:r>
                        <a:rPr lang="en-US" altLang="zh-CN" sz="1200" dirty="0" smtClean="0"/>
                        <a:t>—5</a:t>
                      </a:r>
                      <a:r>
                        <a:rPr lang="zh-CN" altLang="en-US" sz="1200" dirty="0" smtClean="0"/>
                        <a:t>万</a:t>
                      </a:r>
                      <a:endParaRPr lang="zh-CN" altLang="en-US" sz="1200" dirty="0"/>
                    </a:p>
                  </a:txBody>
                  <a:tcPr/>
                </a:tc>
              </a:tr>
              <a:tr h="235453">
                <a:tc>
                  <a:txBody>
                    <a:bodyPr/>
                    <a:lstStyle/>
                    <a:p>
                      <a:r>
                        <a:rPr lang="en-US" altLang="zh-CN" sz="1200" dirty="0" smtClean="0"/>
                        <a:t>6</a:t>
                      </a:r>
                      <a:r>
                        <a:rPr lang="zh-CN" altLang="en-US" sz="1200" dirty="0" smtClean="0"/>
                        <a:t>个月</a:t>
                      </a:r>
                      <a:endParaRPr lang="zh-CN" altLang="en-US" sz="1200" dirty="0"/>
                    </a:p>
                  </a:txBody>
                  <a:tcPr/>
                </a:tc>
                <a:tc>
                  <a:txBody>
                    <a:bodyPr/>
                    <a:lstStyle/>
                    <a:p>
                      <a:r>
                        <a:rPr lang="en-US" altLang="zh-CN" sz="1200" dirty="0" smtClean="0"/>
                        <a:t>11%</a:t>
                      </a:r>
                      <a:endParaRPr lang="zh-CN" altLang="en-US" sz="1200" dirty="0"/>
                    </a:p>
                  </a:txBody>
                  <a:tcPr/>
                </a:tc>
                <a:tc>
                  <a:txBody>
                    <a:bodyPr/>
                    <a:lstStyle/>
                    <a:p>
                      <a:r>
                        <a:rPr lang="en-US" altLang="zh-CN" sz="1200" dirty="0" smtClean="0"/>
                        <a:t>5</a:t>
                      </a:r>
                      <a:r>
                        <a:rPr lang="zh-CN" altLang="en-US" sz="1200" dirty="0" smtClean="0"/>
                        <a:t>万</a:t>
                      </a:r>
                      <a:r>
                        <a:rPr lang="en-US" altLang="zh-CN" sz="1200" dirty="0" smtClean="0"/>
                        <a:t>—</a:t>
                      </a:r>
                      <a:r>
                        <a:rPr lang="en-US" altLang="zh-CN" sz="1200" dirty="0" smtClean="0"/>
                        <a:t>50</a:t>
                      </a:r>
                      <a:r>
                        <a:rPr lang="zh-CN" altLang="en-US" sz="1200" dirty="0" smtClean="0"/>
                        <a:t>万</a:t>
                      </a:r>
                      <a:endParaRPr lang="zh-CN" altLang="en-US" sz="1200" dirty="0"/>
                    </a:p>
                  </a:txBody>
                  <a:tcPr/>
                </a:tc>
              </a:tr>
              <a:tr h="299081">
                <a:tc>
                  <a:txBody>
                    <a:bodyPr/>
                    <a:lstStyle/>
                    <a:p>
                      <a:r>
                        <a:rPr lang="en-US" altLang="zh-CN" sz="1200" dirty="0" smtClean="0"/>
                        <a:t>9</a:t>
                      </a:r>
                      <a:r>
                        <a:rPr lang="zh-CN" altLang="en-US" sz="1200" dirty="0" smtClean="0"/>
                        <a:t>个月</a:t>
                      </a:r>
                      <a:endParaRPr lang="zh-CN" altLang="en-US" sz="1200" dirty="0"/>
                    </a:p>
                  </a:txBody>
                  <a:tcPr/>
                </a:tc>
                <a:tc>
                  <a:txBody>
                    <a:bodyPr/>
                    <a:lstStyle/>
                    <a:p>
                      <a:r>
                        <a:rPr lang="en-US" altLang="zh-CN" sz="1200" dirty="0" smtClean="0"/>
                        <a:t>12%</a:t>
                      </a:r>
                      <a:endParaRPr lang="zh-CN" altLang="en-US" sz="1200" dirty="0"/>
                    </a:p>
                  </a:txBody>
                  <a:tcPr/>
                </a:tc>
                <a:tc>
                  <a:txBody>
                    <a:bodyPr/>
                    <a:lstStyle/>
                    <a:p>
                      <a:r>
                        <a:rPr lang="en-US" altLang="zh-CN" sz="1200" dirty="0" smtClean="0"/>
                        <a:t>5</a:t>
                      </a:r>
                      <a:r>
                        <a:rPr lang="zh-CN" altLang="en-US" sz="1200" dirty="0" smtClean="0"/>
                        <a:t>万</a:t>
                      </a:r>
                      <a:r>
                        <a:rPr lang="en-US" altLang="zh-CN" sz="1200" dirty="0" smtClean="0"/>
                        <a:t>—</a:t>
                      </a:r>
                      <a:r>
                        <a:rPr lang="en-US" altLang="zh-CN" sz="1200" dirty="0" smtClean="0"/>
                        <a:t>150</a:t>
                      </a:r>
                      <a:r>
                        <a:rPr lang="zh-CN" altLang="en-US" sz="1200" dirty="0" smtClean="0"/>
                        <a:t>万</a:t>
                      </a:r>
                      <a:endParaRPr lang="zh-CN" altLang="en-US" sz="1200" dirty="0"/>
                    </a:p>
                  </a:txBody>
                  <a:tcPr/>
                </a:tc>
              </a:tr>
              <a:tr h="299081">
                <a:tc>
                  <a:txBody>
                    <a:bodyPr/>
                    <a:lstStyle/>
                    <a:p>
                      <a:r>
                        <a:rPr lang="en-US" altLang="zh-CN" sz="1200" dirty="0" smtClean="0"/>
                        <a:t>12</a:t>
                      </a:r>
                      <a:r>
                        <a:rPr lang="zh-CN" altLang="en-US" sz="1200" dirty="0" smtClean="0"/>
                        <a:t>个月</a:t>
                      </a:r>
                      <a:endParaRPr lang="zh-CN" altLang="en-US" sz="1200" dirty="0"/>
                    </a:p>
                  </a:txBody>
                  <a:tcPr/>
                </a:tc>
                <a:tc>
                  <a:txBody>
                    <a:bodyPr/>
                    <a:lstStyle/>
                    <a:p>
                      <a:r>
                        <a:rPr lang="en-US" altLang="zh-CN" sz="1200" dirty="0" smtClean="0"/>
                        <a:t>13%</a:t>
                      </a:r>
                      <a:endParaRPr lang="zh-CN" altLang="en-US" sz="1200" dirty="0"/>
                    </a:p>
                  </a:txBody>
                  <a:tcPr/>
                </a:tc>
                <a:tc>
                  <a:txBody>
                    <a:bodyPr/>
                    <a:lstStyle/>
                    <a:p>
                      <a:r>
                        <a:rPr lang="en-US" altLang="zh-CN" sz="1200" dirty="0" smtClean="0"/>
                        <a:t>5</a:t>
                      </a:r>
                      <a:r>
                        <a:rPr lang="zh-CN" altLang="en-US" sz="1200" dirty="0" smtClean="0"/>
                        <a:t>万</a:t>
                      </a:r>
                      <a:r>
                        <a:rPr lang="en-US" altLang="zh-CN" sz="1200" dirty="0" smtClean="0"/>
                        <a:t>—</a:t>
                      </a:r>
                      <a:r>
                        <a:rPr lang="en-US" altLang="zh-CN" sz="1200" dirty="0" smtClean="0"/>
                        <a:t>300</a:t>
                      </a:r>
                      <a:r>
                        <a:rPr lang="zh-CN" altLang="en-US" sz="1200" dirty="0" smtClean="0"/>
                        <a:t>万</a:t>
                      </a:r>
                      <a:endParaRPr lang="zh-CN" altLang="en-US" sz="1200" dirty="0"/>
                    </a:p>
                  </a:txBody>
                  <a:tcPr/>
                </a:tc>
              </a:tr>
            </a:tbl>
          </a:graphicData>
        </a:graphic>
      </p:graphicFrame>
      <p:sp>
        <p:nvSpPr>
          <p:cNvPr id="4" name="TextBox 3"/>
          <p:cNvSpPr txBox="1"/>
          <p:nvPr/>
        </p:nvSpPr>
        <p:spPr>
          <a:xfrm>
            <a:off x="766505" y="7463988"/>
            <a:ext cx="2135864"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固定收益投资产品</a:t>
            </a:r>
            <a:endParaRPr lang="zh-CN" altLang="en-US" dirty="0">
              <a:latin typeface="微软雅黑" pitchFamily="34" charset="-122"/>
              <a:ea typeface="微软雅黑" pitchFamily="34" charset="-122"/>
            </a:endParaRPr>
          </a:p>
        </p:txBody>
      </p:sp>
      <p:grpSp>
        <p:nvGrpSpPr>
          <p:cNvPr id="15" name="组合 14"/>
          <p:cNvGrpSpPr/>
          <p:nvPr/>
        </p:nvGrpSpPr>
        <p:grpSpPr>
          <a:xfrm>
            <a:off x="116631" y="9328556"/>
            <a:ext cx="6741369" cy="547668"/>
            <a:chOff x="116631" y="9328556"/>
            <a:chExt cx="6741369" cy="547668"/>
          </a:xfrm>
        </p:grpSpPr>
        <p:sp>
          <p:nvSpPr>
            <p:cNvPr id="16" name="TextBox 15"/>
            <p:cNvSpPr txBox="1"/>
            <p:nvPr/>
          </p:nvSpPr>
          <p:spPr>
            <a:xfrm>
              <a:off x="1438643" y="9599225"/>
              <a:ext cx="5419357" cy="276999"/>
            </a:xfrm>
            <a:prstGeom prst="rect">
              <a:avLst/>
            </a:prstGeom>
            <a:solidFill>
              <a:srgbClr val="29AAE3"/>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CN" sz="1200" dirty="0" smtClean="0"/>
                <a:t>      </a:t>
              </a:r>
              <a:r>
                <a:rPr lang="zh-CN" altLang="en-US" sz="1200" dirty="0" smtClean="0"/>
                <a:t>客</a:t>
              </a:r>
              <a:r>
                <a:rPr lang="zh-CN" altLang="en-US" sz="1200" dirty="0"/>
                <a:t>服</a:t>
              </a:r>
              <a:r>
                <a:rPr lang="zh-CN" altLang="en-US" sz="1200" dirty="0" smtClean="0"/>
                <a:t>电话 </a:t>
              </a:r>
              <a:r>
                <a:rPr lang="en-US" altLang="zh-CN" sz="1200" dirty="0" smtClean="0"/>
                <a:t>400-016-1131</a:t>
              </a:r>
              <a:r>
                <a:rPr lang="zh-CN" altLang="en-US" sz="1200" dirty="0"/>
                <a:t> </a:t>
              </a:r>
              <a:r>
                <a:rPr lang="zh-CN" altLang="en-US" sz="1200" dirty="0" smtClean="0"/>
                <a:t>客服</a:t>
              </a:r>
              <a:r>
                <a:rPr lang="en-US" altLang="zh-CN" sz="1200" dirty="0" smtClean="0"/>
                <a:t>QQ:2824759690</a:t>
              </a:r>
              <a:endParaRPr lang="en-US" altLang="zh-CN" sz="1200" dirty="0"/>
            </a:p>
          </p:txBody>
        </p:sp>
        <p:pic>
          <p:nvPicPr>
            <p:cNvPr id="17" name="Picture 2" descr="C:\Users\m\Desktop\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631" y="9328556"/>
              <a:ext cx="1170798" cy="54133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5377700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5432" y="8798"/>
            <a:ext cx="6858000" cy="992560"/>
          </a:xfrm>
          <a:prstGeom prst="roundRect">
            <a:avLst/>
          </a:prstGeom>
          <a:solidFill>
            <a:srgbClr val="29AA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342900" y="36062"/>
            <a:ext cx="6172200" cy="965296"/>
          </a:xfrm>
        </p:spPr>
        <p:txBody>
          <a:bodyPr>
            <a:normAutofit/>
          </a:bodyPr>
          <a:lstStyle/>
          <a:p>
            <a:r>
              <a:rPr lang="zh-CN" altLang="en-US" dirty="0" smtClean="0">
                <a:solidFill>
                  <a:schemeClr val="bg1"/>
                </a:solidFill>
                <a:latin typeface="微软雅黑" pitchFamily="34" charset="-122"/>
                <a:ea typeface="微软雅黑" pitchFamily="34" charset="-122"/>
              </a:rPr>
              <a:t>在线自助投资平台</a:t>
            </a:r>
            <a:endParaRPr lang="zh-CN" altLang="en-US" dirty="0">
              <a:solidFill>
                <a:schemeClr val="bg1"/>
              </a:solidFill>
              <a:latin typeface="微软雅黑" pitchFamily="34" charset="-122"/>
              <a:ea typeface="微软雅黑" pitchFamily="34" charset="-122"/>
            </a:endParaRP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640" y="5529064"/>
            <a:ext cx="6513190" cy="1199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C:\Users\m\Desktop\212082_cat_it07_4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648" y="6465168"/>
            <a:ext cx="2437443" cy="194995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276" y="1172399"/>
            <a:ext cx="4168489" cy="2732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2856" y="3152800"/>
            <a:ext cx="4417818" cy="215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C:\Users\m\Desktop\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095" y="8697416"/>
            <a:ext cx="2394543" cy="29838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708920" y="6465168"/>
            <a:ext cx="1584176" cy="369332"/>
          </a:xfrm>
          <a:prstGeom prst="rect">
            <a:avLst/>
          </a:prstGeom>
          <a:solidFill>
            <a:schemeClr val="bg1"/>
          </a:solidFill>
        </p:spPr>
        <p:txBody>
          <a:bodyPr wrap="square" rtlCol="0">
            <a:spAutoFit/>
          </a:bodyPr>
          <a:lstStyle/>
          <a:p>
            <a:endParaRPr lang="zh-CN" altLang="en-US" dirty="0"/>
          </a:p>
        </p:txBody>
      </p:sp>
      <p:grpSp>
        <p:nvGrpSpPr>
          <p:cNvPr id="14" name="组合 13"/>
          <p:cNvGrpSpPr/>
          <p:nvPr/>
        </p:nvGrpSpPr>
        <p:grpSpPr>
          <a:xfrm>
            <a:off x="116631" y="9328556"/>
            <a:ext cx="6741369" cy="547668"/>
            <a:chOff x="116631" y="9328556"/>
            <a:chExt cx="6741369" cy="547668"/>
          </a:xfrm>
        </p:grpSpPr>
        <p:sp>
          <p:nvSpPr>
            <p:cNvPr id="16" name="TextBox 15"/>
            <p:cNvSpPr txBox="1"/>
            <p:nvPr/>
          </p:nvSpPr>
          <p:spPr>
            <a:xfrm>
              <a:off x="1438643" y="9599225"/>
              <a:ext cx="5419357" cy="276999"/>
            </a:xfrm>
            <a:prstGeom prst="rect">
              <a:avLst/>
            </a:prstGeom>
            <a:solidFill>
              <a:srgbClr val="29AAE3"/>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CN" sz="1200" dirty="0" smtClean="0"/>
                <a:t>      </a:t>
              </a:r>
              <a:r>
                <a:rPr lang="zh-CN" altLang="en-US" sz="1200" dirty="0" smtClean="0"/>
                <a:t>客</a:t>
              </a:r>
              <a:r>
                <a:rPr lang="zh-CN" altLang="en-US" sz="1200" dirty="0"/>
                <a:t>服</a:t>
              </a:r>
              <a:r>
                <a:rPr lang="zh-CN" altLang="en-US" sz="1200" dirty="0" smtClean="0"/>
                <a:t>电话 </a:t>
              </a:r>
              <a:r>
                <a:rPr lang="en-US" altLang="zh-CN" sz="1200" dirty="0" smtClean="0"/>
                <a:t>400-016-1131</a:t>
              </a:r>
              <a:r>
                <a:rPr lang="zh-CN" altLang="en-US" sz="1200" dirty="0"/>
                <a:t> </a:t>
              </a:r>
              <a:r>
                <a:rPr lang="zh-CN" altLang="en-US" sz="1200" dirty="0" smtClean="0"/>
                <a:t>客服</a:t>
              </a:r>
              <a:r>
                <a:rPr lang="en-US" altLang="zh-CN" sz="1200" dirty="0" smtClean="0"/>
                <a:t>QQ:2824759690</a:t>
              </a:r>
              <a:endParaRPr lang="en-US" altLang="zh-CN" sz="1200" dirty="0"/>
            </a:p>
          </p:txBody>
        </p:sp>
        <p:pic>
          <p:nvPicPr>
            <p:cNvPr id="17" name="Picture 2" descr="C:\Users\m\Desktop\logo.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6631" y="9328556"/>
              <a:ext cx="1170798" cy="541338"/>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p:cNvSpPr txBox="1"/>
          <p:nvPr/>
        </p:nvSpPr>
        <p:spPr>
          <a:xfrm>
            <a:off x="2996952" y="6657379"/>
            <a:ext cx="3692035" cy="2616101"/>
          </a:xfrm>
          <a:prstGeom prst="rect">
            <a:avLst/>
          </a:prstGeom>
          <a:noFill/>
        </p:spPr>
        <p:txBody>
          <a:bodyPr wrap="square" rtlCol="0">
            <a:spAutoFit/>
          </a:bodyPr>
          <a:lstStyle/>
          <a:p>
            <a:r>
              <a:rPr lang="zh-CN" altLang="en-US" sz="1600" dirty="0" smtClean="0">
                <a:latin typeface="微软雅黑" pitchFamily="34" charset="-122"/>
                <a:ea typeface="微软雅黑" pitchFamily="34" charset="-122"/>
              </a:rPr>
              <a:t>无论何时何地，盼贷的技术服务都能带给您简洁顺畅的操作感受</a:t>
            </a:r>
            <a:endParaRPr lang="en-US" altLang="zh-CN" sz="1600" dirty="0" smtClean="0">
              <a:latin typeface="微软雅黑" pitchFamily="34" charset="-122"/>
              <a:ea typeface="微软雅黑" pitchFamily="34" charset="-122"/>
            </a:endParaRPr>
          </a:p>
          <a:p>
            <a:r>
              <a:rPr lang="zh-CN" altLang="en-US" sz="1600" dirty="0" smtClean="0">
                <a:latin typeface="微软雅黑" pitchFamily="34" charset="-122"/>
                <a:ea typeface="微软雅黑" pitchFamily="34" charset="-122"/>
              </a:rPr>
              <a:t>通过盼贷线上帐户，您可以：</a:t>
            </a:r>
          </a:p>
          <a:p>
            <a:r>
              <a:rPr lang="en-US" altLang="zh-CN" sz="1600" dirty="0" smtClean="0">
                <a:latin typeface="微软雅黑" pitchFamily="34" charset="-122"/>
                <a:ea typeface="微软雅黑" pitchFamily="34" charset="-122"/>
              </a:rPr>
              <a:t>- </a:t>
            </a:r>
            <a:r>
              <a:rPr lang="zh-CN" altLang="en-US" sz="1600" dirty="0" smtClean="0">
                <a:latin typeface="微软雅黑" pitchFamily="34" charset="-122"/>
                <a:ea typeface="微软雅黑" pitchFamily="34" charset="-122"/>
              </a:rPr>
              <a:t>随时随地登陆</a:t>
            </a:r>
          </a:p>
          <a:p>
            <a:r>
              <a:rPr lang="en-US" altLang="zh-CN" sz="1600" dirty="0" smtClean="0">
                <a:latin typeface="微软雅黑" pitchFamily="34" charset="-122"/>
                <a:ea typeface="微软雅黑" pitchFamily="34" charset="-122"/>
              </a:rPr>
              <a:t>- </a:t>
            </a:r>
            <a:r>
              <a:rPr lang="zh-CN" altLang="en-US" sz="1600" dirty="0" smtClean="0">
                <a:latin typeface="微软雅黑" pitchFamily="34" charset="-122"/>
                <a:ea typeface="微软雅黑" pitchFamily="34" charset="-122"/>
              </a:rPr>
              <a:t>随时了解资金走向</a:t>
            </a:r>
          </a:p>
          <a:p>
            <a:r>
              <a:rPr lang="en-US" altLang="zh-CN" sz="1600" dirty="0" smtClean="0">
                <a:latin typeface="微软雅黑" pitchFamily="34" charset="-122"/>
                <a:ea typeface="微软雅黑" pitchFamily="34" charset="-122"/>
              </a:rPr>
              <a:t>- </a:t>
            </a:r>
            <a:r>
              <a:rPr lang="zh-CN" altLang="en-US" sz="1600" dirty="0" smtClean="0">
                <a:latin typeface="微软雅黑" pitchFamily="34" charset="-122"/>
                <a:ea typeface="微软雅黑" pitchFamily="34" charset="-122"/>
              </a:rPr>
              <a:t>完全控制您的资金！</a:t>
            </a:r>
            <a:endParaRPr lang="en-US" altLang="zh-CN" sz="1600" dirty="0" smtClean="0">
              <a:latin typeface="微软雅黑" pitchFamily="34" charset="-122"/>
              <a:ea typeface="微软雅黑" pitchFamily="34" charset="-122"/>
            </a:endParaRPr>
          </a:p>
          <a:p>
            <a:endParaRPr lang="en-US" altLang="zh-CN" sz="1600" dirty="0">
              <a:latin typeface="微软雅黑" pitchFamily="34" charset="-122"/>
              <a:ea typeface="微软雅黑" pitchFamily="34" charset="-122"/>
            </a:endParaRPr>
          </a:p>
          <a:p>
            <a:endParaRPr lang="en-US" altLang="zh-CN" sz="1600" dirty="0" smtClean="0">
              <a:latin typeface="微软雅黑" pitchFamily="34" charset="-122"/>
              <a:ea typeface="微软雅黑" pitchFamily="34" charset="-122"/>
            </a:endParaRPr>
          </a:p>
          <a:p>
            <a:r>
              <a:rPr lang="zh-CN" altLang="en-US" sz="1600" dirty="0" smtClean="0">
                <a:latin typeface="微软雅黑" pitchFamily="34" charset="-122"/>
                <a:ea typeface="微软雅黑" pitchFamily="34" charset="-122"/>
              </a:rPr>
              <a:t>我们</a:t>
            </a:r>
            <a:r>
              <a:rPr lang="zh-CN" altLang="en-US" sz="1600" dirty="0">
                <a:latin typeface="微软雅黑" pitchFamily="34" charset="-122"/>
                <a:ea typeface="微软雅黑" pitchFamily="34" charset="-122"/>
              </a:rPr>
              <a:t>的</a:t>
            </a:r>
            <a:r>
              <a:rPr lang="zh-CN" altLang="en-US" sz="1600" dirty="0" smtClean="0">
                <a:latin typeface="微软雅黑" pitchFamily="34" charset="-122"/>
                <a:ea typeface="微软雅黑" pitchFamily="34" charset="-122"/>
              </a:rPr>
              <a:t>服务器由来自硅谷的专业工程师为您提供</a:t>
            </a:r>
            <a:r>
              <a:rPr lang="en-US" altLang="zh-CN" sz="1600" dirty="0" smtClean="0">
                <a:latin typeface="微软雅黑" pitchFamily="34" charset="-122"/>
                <a:ea typeface="微软雅黑" pitchFamily="34" charset="-122"/>
              </a:rPr>
              <a:t>7</a:t>
            </a:r>
            <a:r>
              <a:rPr lang="en-US" altLang="zh-CN" sz="1600" dirty="0">
                <a:latin typeface="微软雅黑" pitchFamily="34" charset="-122"/>
                <a:ea typeface="微软雅黑" pitchFamily="34" charset="-122"/>
              </a:rPr>
              <a:t>X</a:t>
            </a:r>
            <a:r>
              <a:rPr lang="en-US" altLang="zh-CN" sz="1600" dirty="0" smtClean="0">
                <a:latin typeface="微软雅黑" pitchFamily="34" charset="-122"/>
                <a:ea typeface="微软雅黑" pitchFamily="34" charset="-122"/>
              </a:rPr>
              <a:t>24</a:t>
            </a:r>
            <a:r>
              <a:rPr lang="zh-CN" altLang="en-US" sz="1600" dirty="0" smtClean="0">
                <a:latin typeface="微软雅黑" pitchFamily="34" charset="-122"/>
                <a:ea typeface="微软雅黑" pitchFamily="34" charset="-122"/>
              </a:rPr>
              <a:t>小时的服务</a:t>
            </a:r>
            <a:endParaRPr lang="zh-CN" altLang="en-US" sz="1600" dirty="0">
              <a:latin typeface="微软雅黑" pitchFamily="34" charset="-122"/>
              <a:ea typeface="微软雅黑" pitchFamily="34" charset="-122"/>
            </a:endParaRPr>
          </a:p>
        </p:txBody>
      </p:sp>
    </p:spTree>
    <p:extLst>
      <p:ext uri="{BB962C8B-B14F-4D97-AF65-F5344CB8AC3E}">
        <p14:creationId xmlns:p14="http://schemas.microsoft.com/office/powerpoint/2010/main" val="388169817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p:cNvSpPr/>
          <p:nvPr/>
        </p:nvSpPr>
        <p:spPr>
          <a:xfrm>
            <a:off x="5432" y="8798"/>
            <a:ext cx="6858000" cy="992560"/>
          </a:xfrm>
          <a:prstGeom prst="roundRect">
            <a:avLst/>
          </a:prstGeom>
          <a:solidFill>
            <a:srgbClr val="29AA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342900" y="36062"/>
            <a:ext cx="6172200" cy="965296"/>
          </a:xfrm>
        </p:spPr>
        <p:txBody>
          <a:bodyPr>
            <a:normAutofit/>
          </a:bodyPr>
          <a:lstStyle/>
          <a:p>
            <a:r>
              <a:rPr lang="zh-CN" altLang="en-US" dirty="0" smtClean="0">
                <a:solidFill>
                  <a:schemeClr val="bg1"/>
                </a:solidFill>
              </a:rPr>
              <a:t>盼贷核心竞争力</a:t>
            </a:r>
            <a:endParaRPr lang="zh-CN" altLang="en-US" dirty="0">
              <a:solidFill>
                <a:schemeClr val="bg1"/>
              </a:solidFill>
            </a:endParaRPr>
          </a:p>
        </p:txBody>
      </p:sp>
      <p:sp>
        <p:nvSpPr>
          <p:cNvPr id="4" name="TextBox 3"/>
          <p:cNvSpPr txBox="1"/>
          <p:nvPr/>
        </p:nvSpPr>
        <p:spPr>
          <a:xfrm>
            <a:off x="1406969" y="1700299"/>
            <a:ext cx="2238055" cy="907941"/>
          </a:xfrm>
          <a:prstGeom prst="rect">
            <a:avLst/>
          </a:prstGeom>
          <a:noFill/>
        </p:spPr>
        <p:txBody>
          <a:bodyPr wrap="square" rtlCol="0">
            <a:spAutoFit/>
          </a:bodyPr>
          <a:lstStyle/>
          <a:p>
            <a:r>
              <a:rPr lang="zh-CN" altLang="en-US" sz="800" dirty="0"/>
              <a:t>终端到终端的信贷风险管理</a:t>
            </a:r>
          </a:p>
          <a:p>
            <a:r>
              <a:rPr lang="zh-CN" altLang="en-US" sz="800" dirty="0"/>
              <a:t>信贷管理周期涵盖预审、审核、背景、信用评级和还款方式。此外，我们还与领先的机构合作和互报数据，务求在中国建立完善的信用生态系统。我们拥有完善的账务追收网络，以确保资金的回收。</a:t>
            </a:r>
          </a:p>
          <a:p>
            <a:endParaRPr lang="zh-CN" altLang="en-US" sz="500"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93" y="1650928"/>
            <a:ext cx="760667" cy="997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069413" y="1700299"/>
            <a:ext cx="1519464" cy="1200329"/>
          </a:xfrm>
          <a:prstGeom prst="rect">
            <a:avLst/>
          </a:prstGeom>
          <a:noFill/>
        </p:spPr>
        <p:txBody>
          <a:bodyPr wrap="square" rtlCol="0">
            <a:spAutoFit/>
          </a:bodyPr>
          <a:lstStyle/>
          <a:p>
            <a:r>
              <a:rPr lang="zh-CN" altLang="en-US" sz="800" dirty="0"/>
              <a:t>我们采用保护型基金，敬请放心</a:t>
            </a:r>
          </a:p>
          <a:p>
            <a:r>
              <a:rPr lang="zh-CN" altLang="en-US" sz="800" dirty="0"/>
              <a:t>我们的利益与您的利益完全一致。如果借款人延迟</a:t>
            </a:r>
            <a:r>
              <a:rPr lang="en-US" altLang="zh-CN" sz="800" dirty="0"/>
              <a:t>30</a:t>
            </a:r>
            <a:r>
              <a:rPr lang="zh-CN" altLang="en-US" sz="800" dirty="0"/>
              <a:t>天还款，则风险基金不但会偿还本金和利息，同时也将补偿机会成本利息。我们了解基本的经济学，也了解什么叫公平。</a:t>
            </a:r>
          </a:p>
          <a:p>
            <a:endParaRPr lang="zh-CN" altLang="en-US" sz="800" dirty="0"/>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546" y="5527929"/>
            <a:ext cx="994765" cy="990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634450" y="5527930"/>
            <a:ext cx="1542739" cy="990514"/>
          </a:xfrm>
          <a:prstGeom prst="rect">
            <a:avLst/>
          </a:prstGeom>
          <a:noFill/>
        </p:spPr>
        <p:txBody>
          <a:bodyPr wrap="square" rtlCol="0">
            <a:spAutoFit/>
          </a:bodyPr>
          <a:lstStyle/>
          <a:p>
            <a:r>
              <a:rPr lang="zh-CN" altLang="en-US" sz="800" dirty="0"/>
              <a:t>将您的风险分散给多个借款人</a:t>
            </a:r>
          </a:p>
          <a:p>
            <a:r>
              <a:rPr lang="zh-CN" altLang="en-US" sz="800" dirty="0"/>
              <a:t>将您的资金投资到多个借款人，以进一步降低您的投资风险。盼贷的规则旨在确保每个借款人必须拥有多名出借人。请尝试使用快速投资功能，以便让盼贷帮助您分散您的风险。</a:t>
            </a:r>
          </a:p>
        </p:txBody>
      </p:sp>
      <p:sp>
        <p:nvSpPr>
          <p:cNvPr id="8" name="TextBox 7"/>
          <p:cNvSpPr txBox="1"/>
          <p:nvPr/>
        </p:nvSpPr>
        <p:spPr>
          <a:xfrm>
            <a:off x="5056014" y="5457956"/>
            <a:ext cx="1800200" cy="1323439"/>
          </a:xfrm>
          <a:prstGeom prst="rect">
            <a:avLst/>
          </a:prstGeom>
          <a:noFill/>
        </p:spPr>
        <p:txBody>
          <a:bodyPr wrap="square" rtlCol="0">
            <a:spAutoFit/>
          </a:bodyPr>
          <a:lstStyle/>
          <a:p>
            <a:r>
              <a:rPr lang="zh-CN" altLang="en-US" sz="800" dirty="0"/>
              <a:t>资金安全、数据安全和信用报告</a:t>
            </a:r>
          </a:p>
          <a:p>
            <a:r>
              <a:rPr lang="zh-CN" altLang="en-US" sz="800" dirty="0"/>
              <a:t>您的资金存放在受限制（代管）的第三方支付账户，盼贷会每月定期对这些账户进行审计。盼贷与获得正式认可的部门共享信用数据，以帮助建立一个和谐的信用社会。我们的服务器托管于硅谷的顶级行业专家，以确保数据的安全性，加强隐私保护。</a:t>
            </a:r>
          </a:p>
          <a:p>
            <a:endParaRPr lang="zh-CN" altLang="en-US" sz="800" dirty="0"/>
          </a:p>
        </p:txBody>
      </p:sp>
      <p:pic>
        <p:nvPicPr>
          <p:cNvPr id="30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9915" y="7346691"/>
            <a:ext cx="1077131" cy="1037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5106565" y="7253110"/>
            <a:ext cx="1440160" cy="1200329"/>
          </a:xfrm>
          <a:prstGeom prst="rect">
            <a:avLst/>
          </a:prstGeom>
          <a:noFill/>
        </p:spPr>
        <p:txBody>
          <a:bodyPr wrap="square" rtlCol="0">
            <a:spAutoFit/>
          </a:bodyPr>
          <a:lstStyle/>
          <a:p>
            <a:r>
              <a:rPr lang="zh-CN" altLang="en-US" sz="800" dirty="0"/>
              <a:t>基于责任制实现长期的可持续发展</a:t>
            </a:r>
          </a:p>
          <a:p>
            <a:r>
              <a:rPr lang="zh-CN" altLang="en-US" sz="800" dirty="0"/>
              <a:t>我们确保整个流程的每个步骤实行责任制。盼贷充分地遵守法律和政策，并且将永远秉承我们的贷款原则。我们在关注简单性的同时也注重长期的解决方案。</a:t>
            </a:r>
          </a:p>
          <a:p>
            <a:endParaRPr lang="zh-CN" altLang="en-US" sz="800" dirty="0"/>
          </a:p>
        </p:txBody>
      </p:sp>
      <p:pic>
        <p:nvPicPr>
          <p:cNvPr id="307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0571" y="3767902"/>
            <a:ext cx="776088" cy="83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414372" y="3767902"/>
            <a:ext cx="1744809" cy="1077218"/>
          </a:xfrm>
          <a:prstGeom prst="rect">
            <a:avLst/>
          </a:prstGeom>
          <a:noFill/>
        </p:spPr>
        <p:txBody>
          <a:bodyPr wrap="square" rtlCol="0">
            <a:spAutoFit/>
          </a:bodyPr>
          <a:lstStyle/>
          <a:p>
            <a:r>
              <a:rPr lang="zh-CN" altLang="en-US" sz="800" dirty="0"/>
              <a:t>我们工作的重中之重是您的财务安全</a:t>
            </a:r>
          </a:p>
          <a:p>
            <a:r>
              <a:rPr lang="zh-CN" altLang="en-US" sz="800" dirty="0"/>
              <a:t>盼贷通过风险基金提供</a:t>
            </a:r>
            <a:r>
              <a:rPr lang="en-US" altLang="zh-CN" sz="800" dirty="0"/>
              <a:t>100</a:t>
            </a:r>
            <a:r>
              <a:rPr lang="zh-CN" altLang="en-US" sz="800" dirty="0"/>
              <a:t>％本金和利息保障。我们严格的信贷审核流程确保您只投资于优质借款人。当借款人还款延迟时，我们还提供额外的机会成本利息。</a:t>
            </a:r>
          </a:p>
          <a:p>
            <a:endParaRPr lang="zh-CN" altLang="en-US" sz="800" dirty="0"/>
          </a:p>
        </p:txBody>
      </p:sp>
      <p:sp>
        <p:nvSpPr>
          <p:cNvPr id="14" name="TextBox 13"/>
          <p:cNvSpPr txBox="1"/>
          <p:nvPr/>
        </p:nvSpPr>
        <p:spPr>
          <a:xfrm>
            <a:off x="5015557" y="3767902"/>
            <a:ext cx="1733624" cy="584775"/>
          </a:xfrm>
          <a:prstGeom prst="rect">
            <a:avLst/>
          </a:prstGeom>
          <a:noFill/>
        </p:spPr>
        <p:txBody>
          <a:bodyPr wrap="square" rtlCol="0">
            <a:spAutoFit/>
          </a:bodyPr>
          <a:lstStyle/>
          <a:p>
            <a:r>
              <a:rPr lang="zh-CN" altLang="en-US" sz="800" dirty="0"/>
              <a:t>您始终拥有控制权限</a:t>
            </a:r>
          </a:p>
          <a:p>
            <a:r>
              <a:rPr lang="zh-CN" altLang="en-US" sz="800" dirty="0"/>
              <a:t>您随时检查您的账户、投资、债券转账或更改设置。选择投资方式：手动、自动或我们的固定期限产品。</a:t>
            </a:r>
          </a:p>
        </p:txBody>
      </p:sp>
      <p:pic>
        <p:nvPicPr>
          <p:cNvPr id="3081"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1628" y="7518481"/>
            <a:ext cx="728493" cy="630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1628144" y="7265063"/>
            <a:ext cx="1542739" cy="1200329"/>
          </a:xfrm>
          <a:prstGeom prst="rect">
            <a:avLst/>
          </a:prstGeom>
          <a:noFill/>
        </p:spPr>
        <p:txBody>
          <a:bodyPr wrap="square" rtlCol="0">
            <a:spAutoFit/>
          </a:bodyPr>
          <a:lstStyle/>
          <a:p>
            <a:r>
              <a:rPr lang="zh-CN" altLang="en-US" sz="800" dirty="0"/>
              <a:t>您可以随时取得所需流动资金</a:t>
            </a:r>
          </a:p>
          <a:p>
            <a:r>
              <a:rPr lang="zh-CN" altLang="en-US" sz="800" dirty="0"/>
              <a:t>盼贷拥有蓬勃发展的第二市场</a:t>
            </a:r>
            <a:r>
              <a:rPr lang="en-US" altLang="zh-CN" sz="800" dirty="0"/>
              <a:t>,</a:t>
            </a:r>
            <a:r>
              <a:rPr lang="zh-CN" altLang="en-US" sz="800" dirty="0"/>
              <a:t>以确保您能够迅速获得所需资金。 轻点鼠标即可完成债权转让。 盼贷已设计出最具流动性且具有固定收益的投资产品。您可以自由地投资，而不再受到债权条件的限制。</a:t>
            </a:r>
          </a:p>
          <a:p>
            <a:endParaRPr lang="zh-CN" altLang="en-US" sz="800" dirty="0"/>
          </a:p>
        </p:txBody>
      </p:sp>
      <p:pic>
        <p:nvPicPr>
          <p:cNvPr id="3"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80174" y="1712640"/>
            <a:ext cx="989708" cy="989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49836" y="3723235"/>
            <a:ext cx="1047316" cy="941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89040" y="5474196"/>
            <a:ext cx="921395" cy="1044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6" name="组合 25"/>
          <p:cNvGrpSpPr/>
          <p:nvPr/>
        </p:nvGrpSpPr>
        <p:grpSpPr>
          <a:xfrm>
            <a:off x="116631" y="9328556"/>
            <a:ext cx="6741369" cy="547668"/>
            <a:chOff x="116631" y="9328556"/>
            <a:chExt cx="6741369" cy="547668"/>
          </a:xfrm>
        </p:grpSpPr>
        <p:sp>
          <p:nvSpPr>
            <p:cNvPr id="27" name="TextBox 26"/>
            <p:cNvSpPr txBox="1"/>
            <p:nvPr/>
          </p:nvSpPr>
          <p:spPr>
            <a:xfrm>
              <a:off x="1438643" y="9599225"/>
              <a:ext cx="5419357" cy="276999"/>
            </a:xfrm>
            <a:prstGeom prst="rect">
              <a:avLst/>
            </a:prstGeom>
            <a:solidFill>
              <a:srgbClr val="29AAE3"/>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CN" sz="1200" dirty="0" smtClean="0"/>
                <a:t>      </a:t>
              </a:r>
              <a:r>
                <a:rPr lang="zh-CN" altLang="en-US" sz="1200" dirty="0" smtClean="0"/>
                <a:t>客</a:t>
              </a:r>
              <a:r>
                <a:rPr lang="zh-CN" altLang="en-US" sz="1200" dirty="0"/>
                <a:t>服</a:t>
              </a:r>
              <a:r>
                <a:rPr lang="zh-CN" altLang="en-US" sz="1200" dirty="0" smtClean="0"/>
                <a:t>电话 </a:t>
              </a:r>
              <a:r>
                <a:rPr lang="en-US" altLang="zh-CN" sz="1200" dirty="0" smtClean="0"/>
                <a:t>400-016-1131</a:t>
              </a:r>
              <a:r>
                <a:rPr lang="zh-CN" altLang="en-US" sz="1200" dirty="0"/>
                <a:t> </a:t>
              </a:r>
              <a:r>
                <a:rPr lang="zh-CN" altLang="en-US" sz="1200" dirty="0" smtClean="0"/>
                <a:t>客服</a:t>
              </a:r>
              <a:r>
                <a:rPr lang="en-US" altLang="zh-CN" sz="1200" dirty="0" smtClean="0"/>
                <a:t>QQ:2824759690</a:t>
              </a:r>
              <a:endParaRPr lang="en-US" altLang="zh-CN" sz="1200" dirty="0"/>
            </a:p>
          </p:txBody>
        </p:sp>
        <p:pic>
          <p:nvPicPr>
            <p:cNvPr id="28" name="Picture 2" descr="C:\Users\m\Desktop\log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6631" y="9328556"/>
              <a:ext cx="1170798" cy="54133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4550390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0942" y="6589893"/>
            <a:ext cx="2863492" cy="32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圆角矩形 12"/>
          <p:cNvSpPr/>
          <p:nvPr/>
        </p:nvSpPr>
        <p:spPr>
          <a:xfrm>
            <a:off x="5432" y="8798"/>
            <a:ext cx="6858000" cy="992560"/>
          </a:xfrm>
          <a:prstGeom prst="roundRect">
            <a:avLst/>
          </a:prstGeom>
          <a:solidFill>
            <a:srgbClr val="29AA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3"/>
          <p:cNvSpPr>
            <a:spLocks noGrp="1"/>
          </p:cNvSpPr>
          <p:nvPr>
            <p:ph type="title"/>
          </p:nvPr>
        </p:nvSpPr>
        <p:spPr>
          <a:xfrm>
            <a:off x="342900" y="0"/>
            <a:ext cx="6172200" cy="1136576"/>
          </a:xfrm>
        </p:spPr>
        <p:txBody>
          <a:bodyPr>
            <a:noAutofit/>
          </a:bodyPr>
          <a:lstStyle/>
          <a:p>
            <a:r>
              <a:rPr lang="zh-CN" altLang="en-US" dirty="0" smtClean="0">
                <a:solidFill>
                  <a:schemeClr val="bg1"/>
                </a:solidFill>
                <a:latin typeface="微软雅黑" pitchFamily="34" charset="-122"/>
                <a:ea typeface="微软雅黑" pitchFamily="34" charset="-122"/>
              </a:rPr>
              <a:t>完善的风险控制体系</a:t>
            </a:r>
            <a:endParaRPr lang="zh-CN" altLang="en-US" dirty="0">
              <a:solidFill>
                <a:schemeClr val="bg1"/>
              </a:solidFill>
            </a:endParaRPr>
          </a:p>
        </p:txBody>
      </p:sp>
      <p:sp>
        <p:nvSpPr>
          <p:cNvPr id="9" name="TextBox 8"/>
          <p:cNvSpPr txBox="1"/>
          <p:nvPr/>
        </p:nvSpPr>
        <p:spPr>
          <a:xfrm>
            <a:off x="368007" y="3173141"/>
            <a:ext cx="3515353" cy="5986254"/>
          </a:xfrm>
          <a:prstGeom prst="rect">
            <a:avLst/>
          </a:prstGeom>
          <a:noFill/>
        </p:spPr>
        <p:txBody>
          <a:bodyPr wrap="square" rtlCol="0">
            <a:spAutoFit/>
          </a:bodyPr>
          <a:lstStyle/>
          <a:p>
            <a:pPr marL="285750" indent="-285750">
              <a:buFont typeface="Arial" pitchFamily="34" charset="0"/>
              <a:buChar char="•"/>
            </a:pPr>
            <a:r>
              <a:rPr lang="zh-CN" altLang="en-US" sz="1200" dirty="0">
                <a:latin typeface="微软雅黑" pitchFamily="34" charset="-122"/>
                <a:ea typeface="微软雅黑" pitchFamily="34" charset="-122"/>
              </a:rPr>
              <a:t>盼贷已经对网络平台上的所有借款人进行彻底的信贷风险分析。</a:t>
            </a:r>
          </a:p>
          <a:p>
            <a:pPr marL="285750" indent="-285750">
              <a:buFont typeface="Arial" pitchFamily="34" charset="0"/>
              <a:buChar char="•"/>
            </a:pPr>
            <a:r>
              <a:rPr lang="zh-CN" altLang="en-US" sz="1200" dirty="0">
                <a:latin typeface="微软雅黑" pitchFamily="34" charset="-122"/>
                <a:ea typeface="微软雅黑" pitchFamily="34" charset="-122"/>
              </a:rPr>
              <a:t>风险保护金会在还款日三十天内覆盖逾期还款。</a:t>
            </a:r>
          </a:p>
          <a:p>
            <a:pPr marL="285750" indent="-285750">
              <a:buFont typeface="Arial" pitchFamily="34" charset="0"/>
              <a:buChar char="•"/>
            </a:pPr>
            <a:r>
              <a:rPr lang="zh-CN" altLang="en-US" sz="1200" dirty="0">
                <a:latin typeface="微软雅黑" pitchFamily="34" charset="-122"/>
                <a:ea typeface="微软雅黑" pitchFamily="34" charset="-122"/>
              </a:rPr>
              <a:t>平台具有自动投资和自动再投资功能。</a:t>
            </a:r>
            <a:endParaRPr lang="en-US" altLang="zh-CN" sz="1200" dirty="0">
              <a:latin typeface="微软雅黑" pitchFamily="34" charset="-122"/>
              <a:ea typeface="微软雅黑" pitchFamily="34" charset="-122"/>
            </a:endParaRPr>
          </a:p>
          <a:p>
            <a:pPr marL="285750" indent="-285750">
              <a:buFont typeface="Arial" pitchFamily="34" charset="0"/>
              <a:buChar char="•"/>
            </a:pPr>
            <a:r>
              <a:rPr lang="zh-CN" altLang="en-US" sz="1200" dirty="0">
                <a:latin typeface="微软雅黑" pitchFamily="34" charset="-122"/>
                <a:ea typeface="微软雅黑" pitchFamily="34" charset="-122"/>
              </a:rPr>
              <a:t>风险保护金覆盖：利息</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本金</a:t>
            </a:r>
            <a:r>
              <a:rPr lang="en-US" altLang="zh-CN" sz="1200" dirty="0">
                <a:latin typeface="微软雅黑" pitchFamily="34" charset="-122"/>
                <a:ea typeface="微软雅黑" pitchFamily="34" charset="-122"/>
              </a:rPr>
              <a:t>+30</a:t>
            </a:r>
            <a:r>
              <a:rPr lang="zh-CN" altLang="en-US" sz="1200" dirty="0">
                <a:latin typeface="微软雅黑" pitchFamily="34" charset="-122"/>
                <a:ea typeface="微软雅黑" pitchFamily="34" charset="-122"/>
              </a:rPr>
              <a:t>天逾期还款额外利息</a:t>
            </a:r>
          </a:p>
          <a:p>
            <a:pPr marL="285750" indent="-285750">
              <a:buFont typeface="Arial" pitchFamily="34" charset="0"/>
              <a:buChar char="•"/>
            </a:pPr>
            <a:r>
              <a:rPr lang="zh-CN" altLang="en-US" sz="1200" dirty="0">
                <a:latin typeface="微软雅黑" pitchFamily="34" charset="-122"/>
                <a:ea typeface="微软雅黑" pitchFamily="34" charset="-122"/>
              </a:rPr>
              <a:t>资金可分散投资给多位借款人</a:t>
            </a:r>
          </a:p>
          <a:p>
            <a:pPr marL="285750" indent="-285750">
              <a:buFont typeface="Arial" pitchFamily="34" charset="0"/>
              <a:buChar char="•"/>
            </a:pPr>
            <a:r>
              <a:rPr lang="zh-CN" altLang="en-US" sz="1200" dirty="0">
                <a:latin typeface="微软雅黑" pitchFamily="34" charset="-122"/>
                <a:ea typeface="微软雅黑" pitchFamily="34" charset="-122"/>
              </a:rPr>
              <a:t>严格审核贷款人，申请贷款通过率控制在</a:t>
            </a:r>
            <a:r>
              <a:rPr lang="en-US" altLang="zh-CN" sz="1200" dirty="0">
                <a:latin typeface="微软雅黑" pitchFamily="34" charset="-122"/>
                <a:ea typeface="微软雅黑" pitchFamily="34" charset="-122"/>
              </a:rPr>
              <a:t>3%</a:t>
            </a:r>
          </a:p>
          <a:p>
            <a:pPr marL="285750" indent="-285750">
              <a:buFont typeface="Arial" pitchFamily="34" charset="0"/>
              <a:buChar char="•"/>
            </a:pPr>
            <a:r>
              <a:rPr lang="zh-CN" altLang="en-US" sz="1200" dirty="0">
                <a:latin typeface="微软雅黑" pitchFamily="34" charset="-122"/>
                <a:ea typeface="微软雅黑" pitchFamily="34" charset="-122"/>
              </a:rPr>
              <a:t>通过运用大数据技术，我们可以更好的与您分享借款人的信息。</a:t>
            </a:r>
            <a:r>
              <a:rPr lang="en-US" altLang="zh-CN" sz="1200" dirty="0">
                <a:latin typeface="微软雅黑" pitchFamily="34" charset="-122"/>
                <a:ea typeface="微软雅黑" pitchFamily="34" charset="-122"/>
              </a:rPr>
              <a:t>	</a:t>
            </a:r>
            <a:r>
              <a:rPr lang="zh-CN" altLang="en-US" sz="1200" dirty="0">
                <a:latin typeface="微软雅黑" pitchFamily="34" charset="-122"/>
                <a:ea typeface="微软雅黑" pitchFamily="34" charset="-122"/>
              </a:rPr>
              <a:t>盼贷与获得正式认可的部门共享信用数据，以帮助建立一个和谐的信用社</a:t>
            </a:r>
            <a:r>
              <a:rPr lang="zh-CN" altLang="en-US" sz="1200" dirty="0" smtClean="0">
                <a:latin typeface="微软雅黑" pitchFamily="34" charset="-122"/>
                <a:ea typeface="微软雅黑" pitchFamily="34" charset="-122"/>
              </a:rPr>
              <a:t>会。</a:t>
            </a:r>
            <a:endParaRPr lang="zh-CN" altLang="en-US" sz="1200" dirty="0">
              <a:latin typeface="微软雅黑" pitchFamily="34" charset="-122"/>
              <a:ea typeface="微软雅黑" pitchFamily="34" charset="-122"/>
            </a:endParaRPr>
          </a:p>
          <a:p>
            <a:endParaRPr lang="en-US" altLang="zh-CN" sz="1200" dirty="0" smtClean="0">
              <a:latin typeface="微软雅黑" pitchFamily="34" charset="-122"/>
              <a:ea typeface="微软雅黑" pitchFamily="34" charset="-122"/>
            </a:endParaRPr>
          </a:p>
          <a:p>
            <a:endParaRPr lang="en-US" altLang="zh-CN" sz="1200" dirty="0" smtClean="0">
              <a:latin typeface="微软雅黑" pitchFamily="34" charset="-122"/>
              <a:ea typeface="微软雅黑" pitchFamily="34" charset="-122"/>
            </a:endParaRPr>
          </a:p>
          <a:p>
            <a:r>
              <a:rPr lang="zh-CN" altLang="en-US" sz="1200" b="1" dirty="0" smtClean="0">
                <a:latin typeface="微软雅黑" pitchFamily="34" charset="-122"/>
                <a:ea typeface="微软雅黑" pitchFamily="34" charset="-122"/>
              </a:rPr>
              <a:t>贷款原则</a:t>
            </a:r>
            <a:endParaRPr lang="en-US" altLang="zh-CN" sz="1200" b="1" dirty="0">
              <a:latin typeface="微软雅黑" pitchFamily="34" charset="-122"/>
              <a:ea typeface="微软雅黑" pitchFamily="34" charset="-122"/>
            </a:endParaRPr>
          </a:p>
          <a:p>
            <a:pPr marL="171450" indent="-171450">
              <a:buFont typeface="Arial" pitchFamily="34" charset="0"/>
              <a:buChar char="•"/>
            </a:pPr>
            <a:r>
              <a:rPr lang="zh-CN" altLang="en-US" sz="1200" dirty="0" smtClean="0">
                <a:latin typeface="微软雅黑" pitchFamily="34" charset="-122"/>
                <a:ea typeface="微软雅黑" pitchFamily="34" charset="-122"/>
              </a:rPr>
              <a:t>借给</a:t>
            </a:r>
            <a:r>
              <a:rPr lang="zh-CN" altLang="en-US" sz="1200" dirty="0">
                <a:latin typeface="微软雅黑" pitchFamily="34" charset="-122"/>
                <a:ea typeface="微软雅黑" pitchFamily="34" charset="-122"/>
              </a:rPr>
              <a:t>那些有还款能力的客户</a:t>
            </a:r>
          </a:p>
          <a:p>
            <a:pPr marL="171450" indent="-171450">
              <a:buFont typeface="Arial" pitchFamily="34" charset="0"/>
              <a:buChar char="•"/>
            </a:pPr>
            <a:r>
              <a:rPr lang="zh-CN" altLang="en-US" sz="1200" dirty="0">
                <a:latin typeface="微软雅黑" pitchFamily="34" charset="-122"/>
                <a:ea typeface="微软雅黑" pitchFamily="34" charset="-122"/>
              </a:rPr>
              <a:t>用简明的语言解释成本</a:t>
            </a:r>
          </a:p>
          <a:p>
            <a:pPr marL="171450" indent="-171450">
              <a:buFont typeface="Arial" pitchFamily="34" charset="0"/>
              <a:buChar char="•"/>
            </a:pPr>
            <a:r>
              <a:rPr lang="zh-CN" altLang="en-US" sz="1200" dirty="0">
                <a:latin typeface="微软雅黑" pitchFamily="34" charset="-122"/>
                <a:ea typeface="微软雅黑" pitchFamily="34" charset="-122"/>
              </a:rPr>
              <a:t>以合理的价格借出</a:t>
            </a:r>
          </a:p>
          <a:p>
            <a:pPr marL="171450" indent="-171450">
              <a:buFont typeface="Arial" pitchFamily="34" charset="0"/>
              <a:buChar char="•"/>
            </a:pPr>
            <a:r>
              <a:rPr lang="zh-CN" altLang="en-US" sz="1200" dirty="0">
                <a:latin typeface="微软雅黑" pitchFamily="34" charset="-122"/>
                <a:ea typeface="微软雅黑" pitchFamily="34" charset="-122"/>
              </a:rPr>
              <a:t>为方便预算设置可预见的还款</a:t>
            </a:r>
          </a:p>
          <a:p>
            <a:pPr marL="171450" indent="-171450">
              <a:buFont typeface="Arial" pitchFamily="34" charset="0"/>
              <a:buChar char="•"/>
            </a:pPr>
            <a:r>
              <a:rPr lang="zh-CN" altLang="en-US" sz="1200" dirty="0">
                <a:latin typeface="微软雅黑" pitchFamily="34" charset="-122"/>
                <a:ea typeface="微软雅黑" pitchFamily="34" charset="-122"/>
              </a:rPr>
              <a:t>利用每一个机会对公众进行信贷</a:t>
            </a:r>
            <a:r>
              <a:rPr lang="zh-CN" altLang="en-US" sz="1200" dirty="0" smtClean="0">
                <a:latin typeface="微软雅黑" pitchFamily="34" charset="-122"/>
                <a:ea typeface="微软雅黑" pitchFamily="34" charset="-122"/>
              </a:rPr>
              <a:t>教育</a:t>
            </a:r>
            <a:endParaRPr lang="en-US" altLang="zh-CN" sz="1200" dirty="0" smtClean="0">
              <a:latin typeface="微软雅黑" pitchFamily="34" charset="-122"/>
              <a:ea typeface="微软雅黑" pitchFamily="34" charset="-122"/>
            </a:endParaRPr>
          </a:p>
          <a:p>
            <a:pPr marL="171450" indent="-171450">
              <a:buFont typeface="Arial" pitchFamily="34" charset="0"/>
              <a:buChar char="•"/>
            </a:pPr>
            <a:endParaRPr lang="en-US" altLang="zh-CN" sz="1200" dirty="0">
              <a:latin typeface="微软雅黑" pitchFamily="34" charset="-122"/>
              <a:ea typeface="微软雅黑" pitchFamily="34" charset="-122"/>
            </a:endParaRPr>
          </a:p>
          <a:p>
            <a:endParaRPr lang="en-US" altLang="zh-CN" sz="1200" dirty="0" smtClean="0">
              <a:latin typeface="微软雅黑" pitchFamily="34" charset="-122"/>
              <a:ea typeface="微软雅黑" pitchFamily="34" charset="-122"/>
            </a:endParaRPr>
          </a:p>
          <a:p>
            <a:endParaRPr lang="en-US" altLang="zh-CN" sz="1200" dirty="0" smtClean="0">
              <a:latin typeface="微软雅黑" pitchFamily="34" charset="-122"/>
              <a:ea typeface="微软雅黑" pitchFamily="34" charset="-122"/>
            </a:endParaRPr>
          </a:p>
          <a:p>
            <a:r>
              <a:rPr lang="zh-CN" altLang="en-US" sz="1200" dirty="0" smtClean="0">
                <a:latin typeface="微软雅黑" pitchFamily="34" charset="-122"/>
                <a:ea typeface="微软雅黑" pitchFamily="34" charset="-122"/>
              </a:rPr>
              <a:t>我们</a:t>
            </a:r>
            <a:r>
              <a:rPr lang="zh-CN" altLang="en-US" sz="1200" dirty="0">
                <a:latin typeface="微软雅黑" pitchFamily="34" charset="-122"/>
                <a:ea typeface="微软雅黑" pitchFamily="34" charset="-122"/>
              </a:rPr>
              <a:t>将资金借给信用良好的客户，并且允许他们和我们一起建立良好的信用记录</a:t>
            </a:r>
          </a:p>
          <a:p>
            <a:pPr marL="171450" indent="-171450">
              <a:buFont typeface="Arial" pitchFamily="34" charset="0"/>
              <a:buChar char="•"/>
            </a:pPr>
            <a:endParaRPr lang="en-US" altLang="zh-CN" sz="1200" dirty="0" smtClean="0">
              <a:latin typeface="微软雅黑" pitchFamily="34" charset="-122"/>
              <a:ea typeface="微软雅黑" pitchFamily="34" charset="-122"/>
            </a:endParaRPr>
          </a:p>
          <a:p>
            <a:pPr marL="171450" indent="-171450">
              <a:buFont typeface="Arial" pitchFamily="34" charset="0"/>
              <a:buChar char="•"/>
            </a:pPr>
            <a:endParaRPr lang="en-US" altLang="zh-CN" sz="1200" dirty="0">
              <a:latin typeface="微软雅黑" pitchFamily="34" charset="-122"/>
              <a:ea typeface="微软雅黑" pitchFamily="34" charset="-122"/>
            </a:endParaRPr>
          </a:p>
          <a:p>
            <a:pPr marL="171450" indent="-171450">
              <a:buFont typeface="Arial" pitchFamily="34" charset="0"/>
              <a:buChar char="•"/>
            </a:pPr>
            <a:endParaRPr lang="en-US" altLang="zh-CN" sz="1200" dirty="0" smtClean="0">
              <a:latin typeface="微软雅黑" pitchFamily="34" charset="-122"/>
              <a:ea typeface="微软雅黑" pitchFamily="34" charset="-122"/>
            </a:endParaRPr>
          </a:p>
          <a:p>
            <a:pPr marL="171450" indent="-171450">
              <a:buFont typeface="Arial" pitchFamily="34" charset="0"/>
              <a:buChar char="•"/>
            </a:pPr>
            <a:endParaRPr lang="en-US" altLang="zh-CN" sz="1200" dirty="0">
              <a:latin typeface="微软雅黑" pitchFamily="34" charset="-122"/>
              <a:ea typeface="微软雅黑" pitchFamily="34" charset="-122"/>
            </a:endParaRPr>
          </a:p>
          <a:p>
            <a:endParaRPr lang="zh-CN" altLang="en-US" sz="1200" dirty="0">
              <a:latin typeface="微软雅黑" pitchFamily="34" charset="-122"/>
              <a:ea typeface="微软雅黑" pitchFamily="34" charset="-122"/>
            </a:endParaRPr>
          </a:p>
          <a:p>
            <a:endParaRPr lang="zh-CN" altLang="en-US" sz="1100" dirty="0">
              <a:latin typeface="微软雅黑" pitchFamily="34" charset="-122"/>
              <a:ea typeface="微软雅黑" pitchFamily="34" charset="-122"/>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9040" y="3130674"/>
            <a:ext cx="3099233" cy="3478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765" y="992560"/>
            <a:ext cx="5237334" cy="2165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 name="组合 16"/>
          <p:cNvGrpSpPr/>
          <p:nvPr/>
        </p:nvGrpSpPr>
        <p:grpSpPr>
          <a:xfrm>
            <a:off x="116631" y="9328556"/>
            <a:ext cx="6741369" cy="547668"/>
            <a:chOff x="116631" y="9328556"/>
            <a:chExt cx="6741369" cy="547668"/>
          </a:xfrm>
        </p:grpSpPr>
        <p:sp>
          <p:nvSpPr>
            <p:cNvPr id="18" name="TextBox 17"/>
            <p:cNvSpPr txBox="1"/>
            <p:nvPr/>
          </p:nvSpPr>
          <p:spPr>
            <a:xfrm>
              <a:off x="1438643" y="9599225"/>
              <a:ext cx="5419357" cy="276999"/>
            </a:xfrm>
            <a:prstGeom prst="rect">
              <a:avLst/>
            </a:prstGeom>
            <a:solidFill>
              <a:srgbClr val="29AAE3"/>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CN" sz="1200" dirty="0" smtClean="0"/>
                <a:t>      </a:t>
              </a:r>
              <a:r>
                <a:rPr lang="zh-CN" altLang="en-US" sz="1200" dirty="0" smtClean="0"/>
                <a:t>客</a:t>
              </a:r>
              <a:r>
                <a:rPr lang="zh-CN" altLang="en-US" sz="1200" dirty="0"/>
                <a:t>服</a:t>
              </a:r>
              <a:r>
                <a:rPr lang="zh-CN" altLang="en-US" sz="1200" dirty="0" smtClean="0"/>
                <a:t>电话 </a:t>
              </a:r>
              <a:r>
                <a:rPr lang="en-US" altLang="zh-CN" sz="1200" dirty="0" smtClean="0"/>
                <a:t>400-016-1131</a:t>
              </a:r>
              <a:r>
                <a:rPr lang="zh-CN" altLang="en-US" sz="1200" dirty="0"/>
                <a:t> </a:t>
              </a:r>
              <a:r>
                <a:rPr lang="zh-CN" altLang="en-US" sz="1200" dirty="0" smtClean="0"/>
                <a:t>客服</a:t>
              </a:r>
              <a:r>
                <a:rPr lang="en-US" altLang="zh-CN" sz="1200" dirty="0" smtClean="0"/>
                <a:t>QQ:2824759690</a:t>
              </a:r>
              <a:endParaRPr lang="en-US" altLang="zh-CN" sz="1200" dirty="0"/>
            </a:p>
          </p:txBody>
        </p:sp>
        <p:pic>
          <p:nvPicPr>
            <p:cNvPr id="19" name="Picture 2" descr="C:\Users\m\Desktop\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6631" y="9328556"/>
              <a:ext cx="1170798" cy="54133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8969836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5432" y="8798"/>
            <a:ext cx="6858000" cy="992560"/>
          </a:xfrm>
          <a:prstGeom prst="roundRect">
            <a:avLst/>
          </a:prstGeom>
          <a:solidFill>
            <a:srgbClr val="29AA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3"/>
          <p:cNvSpPr>
            <a:spLocks noGrp="1"/>
          </p:cNvSpPr>
          <p:nvPr>
            <p:ph type="title"/>
          </p:nvPr>
        </p:nvSpPr>
        <p:spPr>
          <a:xfrm>
            <a:off x="342900" y="0"/>
            <a:ext cx="6172200" cy="1136576"/>
          </a:xfrm>
        </p:spPr>
        <p:txBody>
          <a:bodyPr/>
          <a:lstStyle/>
          <a:p>
            <a:r>
              <a:rPr lang="zh-CN" altLang="en-US" dirty="0" smtClean="0">
                <a:solidFill>
                  <a:schemeClr val="bg1"/>
                </a:solidFill>
                <a:latin typeface="微软雅黑" pitchFamily="34" charset="-122"/>
                <a:ea typeface="微软雅黑" pitchFamily="34" charset="-122"/>
              </a:rPr>
              <a:t>合作伙伴</a:t>
            </a:r>
            <a:endParaRPr lang="zh-CN" altLang="en-US" dirty="0">
              <a:solidFill>
                <a:schemeClr val="bg1"/>
              </a:solidFill>
              <a:latin typeface="微软雅黑" pitchFamily="34" charset="-122"/>
              <a:ea typeface="微软雅黑" pitchFamily="34" charset="-122"/>
            </a:endParaRPr>
          </a:p>
        </p:txBody>
      </p:sp>
      <p:sp>
        <p:nvSpPr>
          <p:cNvPr id="2" name="TextBox 1"/>
          <p:cNvSpPr txBox="1"/>
          <p:nvPr/>
        </p:nvSpPr>
        <p:spPr>
          <a:xfrm>
            <a:off x="1628800" y="1240220"/>
            <a:ext cx="1728192" cy="7294305"/>
          </a:xfrm>
          <a:prstGeom prst="rect">
            <a:avLst/>
          </a:prstGeom>
          <a:noFill/>
        </p:spPr>
        <p:txBody>
          <a:bodyPr wrap="square" rtlCol="0">
            <a:spAutoFit/>
          </a:bodyPr>
          <a:lstStyle/>
          <a:p>
            <a:r>
              <a:rPr lang="en-US" altLang="zh-CN" sz="900" dirty="0" err="1">
                <a:latin typeface="微软雅黑" pitchFamily="34" charset="-122"/>
                <a:ea typeface="微软雅黑" pitchFamily="34" charset="-122"/>
              </a:rPr>
              <a:t>Paolim</a:t>
            </a:r>
            <a:r>
              <a:rPr lang="en-US" altLang="zh-CN" sz="900" dirty="0">
                <a:latin typeface="微软雅黑" pitchFamily="34" charset="-122"/>
                <a:ea typeface="微软雅黑" pitchFamily="34" charset="-122"/>
              </a:rPr>
              <a:t> Asia Direct</a:t>
            </a:r>
          </a:p>
          <a:p>
            <a:r>
              <a:rPr lang="en-US" altLang="zh-CN" sz="900" dirty="0" err="1">
                <a:latin typeface="微软雅黑" pitchFamily="34" charset="-122"/>
                <a:ea typeface="微软雅黑" pitchFamily="34" charset="-122"/>
              </a:rPr>
              <a:t>Paolim</a:t>
            </a:r>
            <a:r>
              <a:rPr lang="en-US" altLang="zh-CN" sz="900" dirty="0">
                <a:latin typeface="微软雅黑" pitchFamily="34" charset="-122"/>
                <a:ea typeface="微软雅黑" pitchFamily="34" charset="-122"/>
              </a:rPr>
              <a:t> Asia Direct</a:t>
            </a:r>
            <a:r>
              <a:rPr lang="zh-CN" altLang="en-US" sz="900" dirty="0">
                <a:latin typeface="微软雅黑" pitchFamily="34" charset="-122"/>
                <a:ea typeface="微软雅黑" pitchFamily="34" charset="-122"/>
              </a:rPr>
              <a:t>是</a:t>
            </a:r>
            <a:r>
              <a:rPr lang="en-US" altLang="zh-CN" sz="900" dirty="0" err="1">
                <a:latin typeface="微软雅黑" pitchFamily="34" charset="-122"/>
                <a:ea typeface="微软雅黑" pitchFamily="34" charset="-122"/>
              </a:rPr>
              <a:t>Paolim</a:t>
            </a:r>
            <a:r>
              <a:rPr lang="en-US" altLang="zh-CN" sz="900" dirty="0">
                <a:latin typeface="微软雅黑" pitchFamily="34" charset="-122"/>
                <a:ea typeface="微软雅黑" pitchFamily="34" charset="-122"/>
              </a:rPr>
              <a:t> Capital Markets </a:t>
            </a:r>
            <a:r>
              <a:rPr lang="zh-CN" altLang="en-US" sz="900" dirty="0">
                <a:latin typeface="微软雅黑" pitchFamily="34" charset="-122"/>
                <a:ea typeface="微软雅黑" pitchFamily="34" charset="-122"/>
              </a:rPr>
              <a:t>亚洲的分公司，以色列的领先的投资银行。</a:t>
            </a:r>
            <a:r>
              <a:rPr lang="en-US" altLang="zh-CN" sz="900" dirty="0" err="1">
                <a:latin typeface="微软雅黑" pitchFamily="34" charset="-122"/>
                <a:ea typeface="微软雅黑" pitchFamily="34" charset="-122"/>
              </a:rPr>
              <a:t>Paolim</a:t>
            </a:r>
            <a:r>
              <a:rPr lang="en-US" altLang="zh-CN" sz="900" dirty="0">
                <a:latin typeface="微软雅黑" pitchFamily="34" charset="-122"/>
                <a:ea typeface="微软雅黑" pitchFamily="34" charset="-122"/>
              </a:rPr>
              <a:t> Capital Markets</a:t>
            </a:r>
            <a:r>
              <a:rPr lang="zh-CN" altLang="en-US" sz="900" dirty="0">
                <a:latin typeface="微软雅黑" pitchFamily="34" charset="-122"/>
                <a:ea typeface="微软雅黑" pitchFamily="34" charset="-122"/>
              </a:rPr>
              <a:t>是</a:t>
            </a:r>
            <a:r>
              <a:rPr lang="en-US" altLang="zh-CN" sz="900" dirty="0">
                <a:latin typeface="微软雅黑" pitchFamily="34" charset="-122"/>
                <a:ea typeface="微软雅黑" pitchFamily="34" charset="-122"/>
              </a:rPr>
              <a:t>Bank </a:t>
            </a:r>
            <a:r>
              <a:rPr lang="en-US" altLang="zh-CN" sz="900" dirty="0" err="1">
                <a:latin typeface="微软雅黑" pitchFamily="34" charset="-122"/>
                <a:ea typeface="微软雅黑" pitchFamily="34" charset="-122"/>
              </a:rPr>
              <a:t>Hapaolim</a:t>
            </a:r>
            <a:r>
              <a:rPr lang="en-US" altLang="zh-CN" sz="900" dirty="0">
                <a:latin typeface="微软雅黑" pitchFamily="34" charset="-122"/>
                <a:ea typeface="微软雅黑" pitchFamily="34" charset="-122"/>
              </a:rPr>
              <a:t> (</a:t>
            </a:r>
            <a:r>
              <a:rPr lang="zh-CN" altLang="en-US" sz="900" dirty="0">
                <a:latin typeface="微软雅黑" pitchFamily="34" charset="-122"/>
                <a:ea typeface="微软雅黑" pitchFamily="34" charset="-122"/>
              </a:rPr>
              <a:t>以色列最大银行</a:t>
            </a:r>
            <a:r>
              <a:rPr lang="en-US" altLang="zh-CN" sz="900" dirty="0">
                <a:latin typeface="微软雅黑" pitchFamily="34" charset="-122"/>
                <a:ea typeface="微软雅黑" pitchFamily="34" charset="-122"/>
              </a:rPr>
              <a:t>)</a:t>
            </a:r>
            <a:r>
              <a:rPr lang="zh-CN" altLang="en-US" sz="900" dirty="0">
                <a:latin typeface="微软雅黑" pitchFamily="34" charset="-122"/>
                <a:ea typeface="微软雅黑" pitchFamily="34" charset="-122"/>
              </a:rPr>
              <a:t>的投行分部</a:t>
            </a:r>
            <a:r>
              <a:rPr lang="zh-CN" altLang="en-US" sz="900" dirty="0" smtClean="0">
                <a:latin typeface="微软雅黑" pitchFamily="34" charset="-122"/>
                <a:ea typeface="微软雅黑" pitchFamily="34" charset="-122"/>
              </a:rPr>
              <a:t>。</a:t>
            </a:r>
            <a:endParaRPr lang="en-US" altLang="zh-CN" sz="900" dirty="0" smtClean="0">
              <a:latin typeface="微软雅黑" pitchFamily="34" charset="-122"/>
              <a:ea typeface="微软雅黑" pitchFamily="34" charset="-122"/>
            </a:endParaRPr>
          </a:p>
          <a:p>
            <a:endParaRPr lang="en-US" altLang="zh-CN" sz="900" dirty="0">
              <a:latin typeface="微软雅黑" pitchFamily="34" charset="-122"/>
              <a:ea typeface="微软雅黑" pitchFamily="34" charset="-122"/>
            </a:endParaRPr>
          </a:p>
          <a:p>
            <a:endParaRPr lang="zh-CN" altLang="en-US" sz="900" dirty="0">
              <a:latin typeface="微软雅黑" pitchFamily="34" charset="-122"/>
              <a:ea typeface="微软雅黑" pitchFamily="34" charset="-122"/>
            </a:endParaRPr>
          </a:p>
          <a:p>
            <a:r>
              <a:rPr lang="en-US" altLang="zh-CN" sz="900" dirty="0">
                <a:latin typeface="微软雅黑" pitchFamily="34" charset="-122"/>
                <a:ea typeface="微软雅黑" pitchFamily="34" charset="-122"/>
              </a:rPr>
              <a:t>8Capita</a:t>
            </a:r>
          </a:p>
          <a:p>
            <a:r>
              <a:rPr lang="en-US" altLang="zh-CN" sz="900" dirty="0">
                <a:latin typeface="微软雅黑" pitchFamily="34" charset="-122"/>
                <a:ea typeface="微软雅黑" pitchFamily="34" charset="-122"/>
              </a:rPr>
              <a:t>8Capita </a:t>
            </a:r>
            <a:r>
              <a:rPr lang="zh-CN" altLang="en-US" sz="900" dirty="0">
                <a:latin typeface="微软雅黑" pitchFamily="34" charset="-122"/>
                <a:ea typeface="微软雅黑" pitchFamily="34" charset="-122"/>
              </a:rPr>
              <a:t>是一家早期天使投资和风投公司，针对东南亚和中国投资</a:t>
            </a:r>
            <a:r>
              <a:rPr lang="en-US" altLang="zh-CN" sz="900" dirty="0">
                <a:latin typeface="微软雅黑" pitchFamily="34" charset="-122"/>
                <a:ea typeface="微软雅黑" pitchFamily="34" charset="-122"/>
              </a:rPr>
              <a:t>TMT</a:t>
            </a:r>
            <a:r>
              <a:rPr lang="zh-CN" altLang="en-US" sz="900" dirty="0">
                <a:latin typeface="微软雅黑" pitchFamily="34" charset="-122"/>
                <a:ea typeface="微软雅黑" pitchFamily="34" charset="-122"/>
              </a:rPr>
              <a:t>，金融，大数据和电子商务项目。</a:t>
            </a:r>
          </a:p>
          <a:p>
            <a:endParaRPr lang="en-US" altLang="zh-CN" sz="900" dirty="0" smtClean="0">
              <a:latin typeface="微软雅黑" pitchFamily="34" charset="-122"/>
              <a:ea typeface="微软雅黑" pitchFamily="34" charset="-122"/>
            </a:endParaRPr>
          </a:p>
          <a:p>
            <a:endParaRPr lang="en-US" altLang="zh-CN" sz="900" dirty="0">
              <a:latin typeface="微软雅黑" pitchFamily="34" charset="-122"/>
              <a:ea typeface="微软雅黑" pitchFamily="34" charset="-122"/>
            </a:endParaRPr>
          </a:p>
          <a:p>
            <a:endParaRPr lang="en-US" altLang="zh-CN" sz="900" dirty="0" smtClean="0">
              <a:latin typeface="微软雅黑" pitchFamily="34" charset="-122"/>
              <a:ea typeface="微软雅黑" pitchFamily="34" charset="-122"/>
            </a:endParaRPr>
          </a:p>
          <a:p>
            <a:endParaRPr lang="en-US" altLang="zh-CN" sz="900" dirty="0" smtClean="0">
              <a:latin typeface="微软雅黑" pitchFamily="34" charset="-122"/>
              <a:ea typeface="微软雅黑" pitchFamily="34" charset="-122"/>
            </a:endParaRPr>
          </a:p>
          <a:p>
            <a:r>
              <a:rPr lang="zh-CN" altLang="en-US" sz="900" dirty="0" smtClean="0">
                <a:latin typeface="微软雅黑" pitchFamily="34" charset="-122"/>
                <a:ea typeface="微软雅黑" pitchFamily="34" charset="-122"/>
              </a:rPr>
              <a:t>中国</a:t>
            </a:r>
            <a:r>
              <a:rPr lang="zh-CN" altLang="en-US" sz="900" dirty="0">
                <a:latin typeface="微软雅黑" pitchFamily="34" charset="-122"/>
                <a:ea typeface="微软雅黑" pitchFamily="34" charset="-122"/>
              </a:rPr>
              <a:t>小额信贷联盟</a:t>
            </a:r>
          </a:p>
          <a:p>
            <a:r>
              <a:rPr lang="zh-CN" altLang="en-US" sz="900" dirty="0">
                <a:latin typeface="微软雅黑" pitchFamily="34" charset="-122"/>
                <a:ea typeface="微软雅黑" pitchFamily="34" charset="-122"/>
              </a:rPr>
              <a:t>中国小额信贷联盟（以下简称联盟），英文名称：</a:t>
            </a:r>
            <a:r>
              <a:rPr lang="en-US" altLang="zh-CN" sz="900" dirty="0">
                <a:latin typeface="微软雅黑" pitchFamily="34" charset="-122"/>
                <a:ea typeface="微软雅黑" pitchFamily="34" charset="-122"/>
              </a:rPr>
              <a:t>China Association of Microfinance(CAM)</a:t>
            </a:r>
            <a:r>
              <a:rPr lang="zh-CN" altLang="en-US" sz="900" dirty="0">
                <a:latin typeface="微软雅黑" pitchFamily="34" charset="-122"/>
                <a:ea typeface="微软雅黑" pitchFamily="34" charset="-122"/>
              </a:rPr>
              <a:t>，其前身是“中国小额信贷发展促进网络”，是中国小额信贷领域首家全国性会员制行业协会组织。</a:t>
            </a:r>
          </a:p>
          <a:p>
            <a:endParaRPr lang="zh-CN" altLang="en-US" sz="900" dirty="0">
              <a:latin typeface="微软雅黑" pitchFamily="34" charset="-122"/>
              <a:ea typeface="微软雅黑" pitchFamily="34" charset="-122"/>
            </a:endParaRPr>
          </a:p>
          <a:p>
            <a:endParaRPr lang="en-US" altLang="zh-CN" sz="900" dirty="0" smtClean="0">
              <a:latin typeface="微软雅黑" pitchFamily="34" charset="-122"/>
              <a:ea typeface="微软雅黑" pitchFamily="34" charset="-122"/>
            </a:endParaRPr>
          </a:p>
          <a:p>
            <a:r>
              <a:rPr lang="zh-CN" altLang="en-US" sz="900" dirty="0" smtClean="0">
                <a:latin typeface="微软雅黑" pitchFamily="34" charset="-122"/>
                <a:ea typeface="微软雅黑" pitchFamily="34" charset="-122"/>
              </a:rPr>
              <a:t>小额</a:t>
            </a:r>
            <a:r>
              <a:rPr lang="zh-CN" altLang="en-US" sz="900" dirty="0">
                <a:latin typeface="微软雅黑" pitchFamily="34" charset="-122"/>
                <a:ea typeface="微软雅黑" pitchFamily="34" charset="-122"/>
              </a:rPr>
              <a:t>信贷服务中介机构联席会</a:t>
            </a:r>
          </a:p>
          <a:p>
            <a:r>
              <a:rPr lang="zh-CN" altLang="en-US" sz="900" dirty="0">
                <a:latin typeface="微软雅黑" pitchFamily="34" charset="-122"/>
                <a:ea typeface="微软雅黑" pitchFamily="34" charset="-122"/>
              </a:rPr>
              <a:t>小额信贷服务中介机构联席会是由小额信贷服务中介机构企业、学术团体、研究机构自愿组成的全国性、行业性、非营利性的社会团体</a:t>
            </a:r>
            <a:r>
              <a:rPr lang="zh-CN" altLang="en-US" sz="900" dirty="0" smtClean="0">
                <a:latin typeface="微软雅黑" pitchFamily="34" charset="-122"/>
                <a:ea typeface="微软雅黑" pitchFamily="34" charset="-122"/>
              </a:rPr>
              <a:t>。。</a:t>
            </a:r>
            <a:endParaRPr lang="en-US" altLang="zh-CN" sz="900" dirty="0" smtClean="0">
              <a:latin typeface="微软雅黑" pitchFamily="34" charset="-122"/>
              <a:ea typeface="微软雅黑" pitchFamily="34" charset="-122"/>
            </a:endParaRPr>
          </a:p>
          <a:p>
            <a:endParaRPr lang="en-US" altLang="zh-CN" sz="900" dirty="0">
              <a:latin typeface="微软雅黑" pitchFamily="34" charset="-122"/>
              <a:ea typeface="微软雅黑" pitchFamily="34" charset="-122"/>
            </a:endParaRPr>
          </a:p>
          <a:p>
            <a:r>
              <a:rPr lang="zh-CN" altLang="en-US" sz="900" dirty="0">
                <a:latin typeface="微软雅黑" pitchFamily="34" charset="-122"/>
                <a:ea typeface="微软雅黑" pitchFamily="34" charset="-122"/>
              </a:rPr>
              <a:t>北京安融惠众征信有限公司</a:t>
            </a:r>
          </a:p>
          <a:p>
            <a:r>
              <a:rPr lang="zh-CN" altLang="en-US" sz="900" dirty="0">
                <a:latin typeface="微软雅黑" pitchFamily="34" charset="-122"/>
                <a:ea typeface="微软雅黑" pitchFamily="34" charset="-122"/>
              </a:rPr>
              <a:t>北京安融惠众征信有限公司成立于</a:t>
            </a:r>
            <a:r>
              <a:rPr lang="en-US" altLang="zh-CN" sz="900" dirty="0">
                <a:latin typeface="微软雅黑" pitchFamily="34" charset="-122"/>
                <a:ea typeface="微软雅黑" pitchFamily="34" charset="-122"/>
              </a:rPr>
              <a:t>2012</a:t>
            </a:r>
            <a:r>
              <a:rPr lang="zh-CN" altLang="en-US" sz="900" dirty="0">
                <a:latin typeface="微软雅黑" pitchFamily="34" charset="-122"/>
                <a:ea typeface="微软雅黑" pitchFamily="34" charset="-122"/>
              </a:rPr>
              <a:t>年</a:t>
            </a:r>
            <a:r>
              <a:rPr lang="en-US" altLang="zh-CN" sz="900" dirty="0">
                <a:latin typeface="微软雅黑" pitchFamily="34" charset="-122"/>
                <a:ea typeface="微软雅黑" pitchFamily="34" charset="-122"/>
              </a:rPr>
              <a:t>8</a:t>
            </a:r>
            <a:r>
              <a:rPr lang="zh-CN" altLang="en-US" sz="900" dirty="0">
                <a:latin typeface="微软雅黑" pitchFamily="34" charset="-122"/>
                <a:ea typeface="微软雅黑" pitchFamily="34" charset="-122"/>
              </a:rPr>
              <a:t>月，是从事信用信息征集、评定、信息咨询服务的专业机构，当前主要业务为中国小额信贷行业信用信息共享服务。</a:t>
            </a:r>
          </a:p>
          <a:p>
            <a:endParaRPr lang="zh-CN" altLang="en-US" sz="900" dirty="0">
              <a:latin typeface="微软雅黑" pitchFamily="34" charset="-122"/>
              <a:ea typeface="微软雅黑" pitchFamily="34" charset="-122"/>
            </a:endParaRPr>
          </a:p>
          <a:p>
            <a:r>
              <a:rPr lang="zh-CN" altLang="en-US" sz="900" dirty="0">
                <a:latin typeface="微软雅黑" pitchFamily="34" charset="-122"/>
                <a:ea typeface="微软雅黑" pitchFamily="34" charset="-122"/>
              </a:rPr>
              <a:t>上海资信有限公司</a:t>
            </a:r>
          </a:p>
          <a:p>
            <a:r>
              <a:rPr lang="zh-CN" altLang="en-US" sz="900" dirty="0">
                <a:latin typeface="微软雅黑" pitchFamily="34" charset="-122"/>
                <a:ea typeface="微软雅黑" pitchFamily="34" charset="-122"/>
              </a:rPr>
              <a:t>成立于</a:t>
            </a:r>
            <a:r>
              <a:rPr lang="en-US" altLang="zh-CN" sz="900" dirty="0">
                <a:latin typeface="微软雅黑" pitchFamily="34" charset="-122"/>
                <a:ea typeface="微软雅黑" pitchFamily="34" charset="-122"/>
              </a:rPr>
              <a:t>1999</a:t>
            </a:r>
            <a:r>
              <a:rPr lang="zh-CN" altLang="en-US" sz="900" dirty="0">
                <a:latin typeface="微软雅黑" pitchFamily="34" charset="-122"/>
                <a:ea typeface="微软雅黑" pitchFamily="34" charset="-122"/>
              </a:rPr>
              <a:t>年</a:t>
            </a:r>
            <a:r>
              <a:rPr lang="en-US" altLang="zh-CN" sz="900" dirty="0">
                <a:latin typeface="微软雅黑" pitchFamily="34" charset="-122"/>
                <a:ea typeface="微软雅黑" pitchFamily="34" charset="-122"/>
              </a:rPr>
              <a:t>7</a:t>
            </a:r>
            <a:r>
              <a:rPr lang="zh-CN" altLang="en-US" sz="900" dirty="0">
                <a:latin typeface="微软雅黑" pitchFamily="34" charset="-122"/>
                <a:ea typeface="微软雅黑" pitchFamily="34" charset="-122"/>
              </a:rPr>
              <a:t>月的上海资信有限公司是上海目前唯一一家融个人征信系统与企业征信系统为一体、既从事征信数据库建设又提供个人征信与企业征信服务的专业化机构。</a:t>
            </a:r>
          </a:p>
          <a:p>
            <a:endParaRPr lang="zh-CN" altLang="en-US" sz="900" dirty="0">
              <a:latin typeface="微软雅黑" pitchFamily="34" charset="-122"/>
              <a:ea typeface="微软雅黑" pitchFamily="34" charset="-122"/>
            </a:endParaRPr>
          </a:p>
          <a:p>
            <a:endParaRPr lang="zh-CN" altLang="en-US" sz="900" dirty="0">
              <a:latin typeface="微软雅黑" pitchFamily="34" charset="-122"/>
              <a:ea typeface="微软雅黑" pitchFamily="34" charset="-122"/>
            </a:endParaRPr>
          </a:p>
        </p:txBody>
      </p:sp>
      <p:sp>
        <p:nvSpPr>
          <p:cNvPr id="3" name="TextBox 2"/>
          <p:cNvSpPr txBox="1"/>
          <p:nvPr/>
        </p:nvSpPr>
        <p:spPr>
          <a:xfrm>
            <a:off x="188640" y="8247365"/>
            <a:ext cx="6525344" cy="954107"/>
          </a:xfrm>
          <a:prstGeom prst="rect">
            <a:avLst/>
          </a:prstGeom>
          <a:no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zh-CN" altLang="en-US" sz="2800" dirty="0" smtClean="0">
                <a:solidFill>
                  <a:srgbClr val="29AAE3"/>
                </a:solidFill>
                <a:latin typeface="微软雅黑" pitchFamily="34" charset="-122"/>
                <a:ea typeface="微软雅黑" pitchFamily="34" charset="-122"/>
              </a:rPr>
              <a:t>长期战略合作伙伴</a:t>
            </a:r>
            <a:endParaRPr lang="en-US" altLang="zh-CN" sz="2800" dirty="0" smtClean="0">
              <a:solidFill>
                <a:srgbClr val="29AAE3"/>
              </a:solidFill>
              <a:latin typeface="微软雅黑" pitchFamily="34" charset="-122"/>
              <a:ea typeface="微软雅黑" pitchFamily="34" charset="-122"/>
            </a:endParaRPr>
          </a:p>
          <a:p>
            <a:pPr algn="ctr"/>
            <a:r>
              <a:rPr lang="zh-CN" altLang="en-US" sz="2800" dirty="0" smtClean="0">
                <a:solidFill>
                  <a:srgbClr val="29AAE3"/>
                </a:solidFill>
                <a:latin typeface="微软雅黑" pitchFamily="34" charset="-122"/>
                <a:ea typeface="微软雅黑" pitchFamily="34" charset="-122"/>
              </a:rPr>
              <a:t>已经有超过三年的成功合作</a:t>
            </a:r>
            <a:endParaRPr lang="zh-CN" altLang="en-US" sz="2800" dirty="0">
              <a:solidFill>
                <a:srgbClr val="29AAE3"/>
              </a:solidFill>
              <a:latin typeface="微软雅黑" pitchFamily="34" charset="-122"/>
              <a:ea typeface="微软雅黑" pitchFamily="34" charset="-122"/>
            </a:endParaRPr>
          </a:p>
        </p:txBody>
      </p:sp>
      <p:sp>
        <p:nvSpPr>
          <p:cNvPr id="5" name="TextBox 4"/>
          <p:cNvSpPr txBox="1"/>
          <p:nvPr/>
        </p:nvSpPr>
        <p:spPr>
          <a:xfrm>
            <a:off x="4653136" y="1253579"/>
            <a:ext cx="1988840" cy="7017306"/>
          </a:xfrm>
          <a:prstGeom prst="rect">
            <a:avLst/>
          </a:prstGeom>
          <a:solidFill>
            <a:schemeClr val="bg1"/>
          </a:solidFill>
        </p:spPr>
        <p:txBody>
          <a:bodyPr wrap="square" rtlCol="0">
            <a:spAutoFit/>
          </a:bodyPr>
          <a:lstStyle/>
          <a:p>
            <a:r>
              <a:rPr lang="zh-CN" altLang="en-US" sz="900" dirty="0">
                <a:latin typeface="微软雅黑" pitchFamily="34" charset="-122"/>
                <a:ea typeface="微软雅黑" pitchFamily="34" charset="-122"/>
              </a:rPr>
              <a:t>大成律师事务所</a:t>
            </a:r>
          </a:p>
          <a:p>
            <a:r>
              <a:rPr lang="zh-CN" altLang="en-US" sz="900" dirty="0">
                <a:latin typeface="微软雅黑" pitchFamily="34" charset="-122"/>
                <a:ea typeface="微软雅黑" pitchFamily="34" charset="-122"/>
              </a:rPr>
              <a:t>大成律师事务所（“大成”）成立于</a:t>
            </a:r>
            <a:r>
              <a:rPr lang="en-US" altLang="zh-CN" sz="900" dirty="0">
                <a:latin typeface="微软雅黑" pitchFamily="34" charset="-122"/>
                <a:ea typeface="微软雅黑" pitchFamily="34" charset="-122"/>
              </a:rPr>
              <a:t>1992</a:t>
            </a:r>
            <a:r>
              <a:rPr lang="zh-CN" altLang="en-US" sz="900" dirty="0">
                <a:latin typeface="微软雅黑" pitchFamily="34" charset="-122"/>
                <a:ea typeface="微软雅黑" pitchFamily="34" charset="-122"/>
              </a:rPr>
              <a:t>年，是中国成立最早、规模最大的综合性律师事务所</a:t>
            </a:r>
            <a:r>
              <a:rPr lang="zh-CN" altLang="en-US" sz="900" dirty="0" smtClean="0">
                <a:latin typeface="微软雅黑" pitchFamily="34" charset="-122"/>
                <a:ea typeface="微软雅黑" pitchFamily="34" charset="-122"/>
              </a:rPr>
              <a:t>。</a:t>
            </a:r>
            <a:endParaRPr lang="en-US" altLang="zh-CN" sz="900" dirty="0" smtClean="0">
              <a:latin typeface="微软雅黑" pitchFamily="34" charset="-122"/>
              <a:ea typeface="微软雅黑" pitchFamily="34" charset="-122"/>
            </a:endParaRPr>
          </a:p>
          <a:p>
            <a:endParaRPr lang="en-US" altLang="zh-CN" sz="900" dirty="0">
              <a:latin typeface="微软雅黑" pitchFamily="34" charset="-122"/>
              <a:ea typeface="微软雅黑" pitchFamily="34" charset="-122"/>
            </a:endParaRPr>
          </a:p>
          <a:p>
            <a:endParaRPr lang="zh-CN" altLang="en-US" sz="900" dirty="0">
              <a:latin typeface="微软雅黑" pitchFamily="34" charset="-122"/>
              <a:ea typeface="微软雅黑" pitchFamily="34" charset="-122"/>
            </a:endParaRPr>
          </a:p>
          <a:p>
            <a:endParaRPr lang="zh-CN" altLang="en-US" sz="900" dirty="0">
              <a:latin typeface="微软雅黑" pitchFamily="34" charset="-122"/>
              <a:ea typeface="微软雅黑" pitchFamily="34" charset="-122"/>
            </a:endParaRPr>
          </a:p>
          <a:p>
            <a:endParaRPr lang="en-US" altLang="zh-CN" sz="900" dirty="0" smtClean="0">
              <a:latin typeface="微软雅黑" pitchFamily="34" charset="-122"/>
              <a:ea typeface="微软雅黑" pitchFamily="34" charset="-122"/>
            </a:endParaRPr>
          </a:p>
          <a:p>
            <a:r>
              <a:rPr lang="zh-CN" altLang="en-US" sz="900" dirty="0" smtClean="0">
                <a:latin typeface="微软雅黑" pitchFamily="34" charset="-122"/>
                <a:ea typeface="微软雅黑" pitchFamily="34" charset="-122"/>
              </a:rPr>
              <a:t>云</a:t>
            </a:r>
            <a:r>
              <a:rPr lang="zh-CN" altLang="en-US" sz="900" dirty="0">
                <a:latin typeface="微软雅黑" pitchFamily="34" charset="-122"/>
                <a:ea typeface="微软雅黑" pitchFamily="34" charset="-122"/>
              </a:rPr>
              <a:t>络科技</a:t>
            </a:r>
          </a:p>
          <a:p>
            <a:r>
              <a:rPr lang="zh-CN" altLang="en-US" sz="900" dirty="0">
                <a:latin typeface="微软雅黑" pitchFamily="34" charset="-122"/>
                <a:ea typeface="微软雅黑" pitchFamily="34" charset="-122"/>
              </a:rPr>
              <a:t>云络科技是全球领先的互联网服务器管理供应商。总部设在中国上海。由来自硅谷的科技专家创立，现有超过</a:t>
            </a:r>
            <a:r>
              <a:rPr lang="en-US" altLang="zh-CN" sz="900" dirty="0">
                <a:latin typeface="微软雅黑" pitchFamily="34" charset="-122"/>
                <a:ea typeface="微软雅黑" pitchFamily="34" charset="-122"/>
              </a:rPr>
              <a:t>80</a:t>
            </a:r>
            <a:r>
              <a:rPr lang="zh-CN" altLang="en-US" sz="900" dirty="0">
                <a:latin typeface="微软雅黑" pitchFamily="34" charset="-122"/>
                <a:ea typeface="微软雅黑" pitchFamily="34" charset="-122"/>
              </a:rPr>
              <a:t>名的专家和技术支持团队，是中国最值得信赖的云计算专家。</a:t>
            </a:r>
          </a:p>
          <a:p>
            <a:endParaRPr lang="en-US" altLang="zh-CN" sz="900" dirty="0" smtClean="0">
              <a:latin typeface="微软雅黑" pitchFamily="34" charset="-122"/>
              <a:ea typeface="微软雅黑" pitchFamily="34" charset="-122"/>
            </a:endParaRPr>
          </a:p>
          <a:p>
            <a:endParaRPr lang="en-US" altLang="zh-CN" sz="900" dirty="0">
              <a:latin typeface="微软雅黑" pitchFamily="34" charset="-122"/>
              <a:ea typeface="微软雅黑" pitchFamily="34" charset="-122"/>
            </a:endParaRPr>
          </a:p>
          <a:p>
            <a:endParaRPr lang="en-US" altLang="zh-CN" sz="900" dirty="0" smtClean="0">
              <a:latin typeface="微软雅黑" pitchFamily="34" charset="-122"/>
              <a:ea typeface="微软雅黑" pitchFamily="34" charset="-122"/>
            </a:endParaRPr>
          </a:p>
          <a:p>
            <a:endParaRPr lang="en-US" altLang="zh-CN" sz="900" dirty="0">
              <a:latin typeface="微软雅黑" pitchFamily="34" charset="-122"/>
              <a:ea typeface="微软雅黑" pitchFamily="34" charset="-122"/>
            </a:endParaRPr>
          </a:p>
          <a:p>
            <a:r>
              <a:rPr lang="zh-CN" altLang="en-US" sz="900" dirty="0" smtClean="0">
                <a:latin typeface="微软雅黑" pitchFamily="34" charset="-122"/>
                <a:ea typeface="微软雅黑" pitchFamily="34" charset="-122"/>
              </a:rPr>
              <a:t>北京国政通科技有限公司</a:t>
            </a:r>
            <a:endParaRPr lang="zh-CN" altLang="en-US" sz="900" dirty="0">
              <a:latin typeface="微软雅黑" pitchFamily="34" charset="-122"/>
              <a:ea typeface="微软雅黑" pitchFamily="34" charset="-122"/>
            </a:endParaRPr>
          </a:p>
          <a:p>
            <a:r>
              <a:rPr lang="zh-CN" altLang="en-US" sz="900" dirty="0">
                <a:latin typeface="微软雅黑" pitchFamily="34" charset="-122"/>
                <a:ea typeface="微软雅黑" pitchFamily="34" charset="-122"/>
              </a:rPr>
              <a:t>北京国政通科技有限公司（以下简称“国政通”）于</a:t>
            </a:r>
            <a:r>
              <a:rPr lang="en-US" altLang="zh-CN" sz="900" dirty="0">
                <a:latin typeface="微软雅黑" pitchFamily="34" charset="-122"/>
                <a:ea typeface="微软雅黑" pitchFamily="34" charset="-122"/>
              </a:rPr>
              <a:t>2001</a:t>
            </a:r>
            <a:r>
              <a:rPr lang="zh-CN" altLang="en-US" sz="900" dirty="0">
                <a:latin typeface="微软雅黑" pitchFamily="34" charset="-122"/>
                <a:ea typeface="微软雅黑" pitchFamily="34" charset="-122"/>
              </a:rPr>
              <a:t>年成立，具备全国固定网和移动网电信增值服务运营资质</a:t>
            </a:r>
            <a:r>
              <a:rPr lang="zh-CN" altLang="en-US" sz="900" dirty="0" smtClean="0">
                <a:latin typeface="微软雅黑" pitchFamily="34" charset="-122"/>
                <a:ea typeface="微软雅黑" pitchFamily="34" charset="-122"/>
              </a:rPr>
              <a:t>。</a:t>
            </a:r>
            <a:endParaRPr lang="en-US" altLang="zh-CN" sz="900" dirty="0" smtClean="0">
              <a:latin typeface="微软雅黑" pitchFamily="34" charset="-122"/>
              <a:ea typeface="微软雅黑" pitchFamily="34" charset="-122"/>
            </a:endParaRPr>
          </a:p>
          <a:p>
            <a:endParaRPr lang="en-US" altLang="zh-CN" sz="900" dirty="0">
              <a:latin typeface="微软雅黑" pitchFamily="34" charset="-122"/>
              <a:ea typeface="微软雅黑" pitchFamily="34" charset="-122"/>
            </a:endParaRPr>
          </a:p>
          <a:p>
            <a:endParaRPr lang="zh-CN" altLang="en-US" sz="900" dirty="0">
              <a:latin typeface="微软雅黑" pitchFamily="34" charset="-122"/>
              <a:ea typeface="微软雅黑" pitchFamily="34" charset="-122"/>
            </a:endParaRPr>
          </a:p>
          <a:p>
            <a:endParaRPr lang="en-US" altLang="zh-CN" sz="900" dirty="0">
              <a:latin typeface="微软雅黑" pitchFamily="34" charset="-122"/>
              <a:ea typeface="微软雅黑" pitchFamily="34" charset="-122"/>
            </a:endParaRPr>
          </a:p>
          <a:p>
            <a:r>
              <a:rPr lang="zh-CN" altLang="en-US" sz="900" dirty="0" smtClean="0">
                <a:latin typeface="微软雅黑" pitchFamily="34" charset="-122"/>
                <a:ea typeface="微软雅黑" pitchFamily="34" charset="-122"/>
              </a:rPr>
              <a:t>易</a:t>
            </a:r>
            <a:r>
              <a:rPr lang="zh-CN" altLang="en-US" sz="900" dirty="0">
                <a:latin typeface="微软雅黑" pitchFamily="34" charset="-122"/>
                <a:ea typeface="微软雅黑" pitchFamily="34" charset="-122"/>
              </a:rPr>
              <a:t>宝</a:t>
            </a:r>
          </a:p>
          <a:p>
            <a:r>
              <a:rPr lang="zh-CN" altLang="en-US" sz="900" dirty="0">
                <a:latin typeface="微软雅黑" pitchFamily="34" charset="-122"/>
                <a:ea typeface="微软雅黑" pitchFamily="34" charset="-122"/>
              </a:rPr>
              <a:t>易宝（</a:t>
            </a:r>
            <a:r>
              <a:rPr lang="en-US" altLang="zh-CN" sz="900" dirty="0">
                <a:latin typeface="微软雅黑" pitchFamily="34" charset="-122"/>
                <a:ea typeface="微软雅黑" pitchFamily="34" charset="-122"/>
              </a:rPr>
              <a:t>YeePay.com</a:t>
            </a:r>
            <a:r>
              <a:rPr lang="zh-CN" altLang="en-US" sz="900" dirty="0">
                <a:latin typeface="微软雅黑" pitchFamily="34" charset="-122"/>
                <a:ea typeface="微软雅黑" pitchFamily="34" charset="-122"/>
              </a:rPr>
              <a:t>）是中国行业支付的开创者和领导者。易宝于</a:t>
            </a:r>
            <a:r>
              <a:rPr lang="en-US" altLang="zh-CN" sz="900" dirty="0">
                <a:latin typeface="微软雅黑" pitchFamily="34" charset="-122"/>
                <a:ea typeface="微软雅黑" pitchFamily="34" charset="-122"/>
              </a:rPr>
              <a:t>2003</a:t>
            </a:r>
            <a:r>
              <a:rPr lang="zh-CN" altLang="en-US" sz="900" dirty="0">
                <a:latin typeface="微软雅黑" pitchFamily="34" charset="-122"/>
                <a:ea typeface="微软雅黑" pitchFamily="34" charset="-122"/>
              </a:rPr>
              <a:t>年</a:t>
            </a:r>
            <a:r>
              <a:rPr lang="en-US" altLang="zh-CN" sz="900" dirty="0">
                <a:latin typeface="微软雅黑" pitchFamily="34" charset="-122"/>
                <a:ea typeface="微软雅黑" pitchFamily="34" charset="-122"/>
              </a:rPr>
              <a:t>8</a:t>
            </a:r>
            <a:r>
              <a:rPr lang="zh-CN" altLang="en-US" sz="900" dirty="0">
                <a:latin typeface="微软雅黑" pitchFamily="34" charset="-122"/>
                <a:ea typeface="微软雅黑" pitchFamily="34" charset="-122"/>
              </a:rPr>
              <a:t>月成立，总部位于北京，现有员工近千人，在北京、上海、天津、广东、四川、浙江、山东、江苏、福建等</a:t>
            </a:r>
            <a:r>
              <a:rPr lang="en-US" altLang="zh-CN" sz="900" dirty="0">
                <a:latin typeface="微软雅黑" pitchFamily="34" charset="-122"/>
                <a:ea typeface="微软雅黑" pitchFamily="34" charset="-122"/>
              </a:rPr>
              <a:t>20</a:t>
            </a:r>
            <a:r>
              <a:rPr lang="zh-CN" altLang="en-US" sz="900" dirty="0">
                <a:latin typeface="微软雅黑" pitchFamily="34" charset="-122"/>
                <a:ea typeface="微软雅黑" pitchFamily="34" charset="-122"/>
              </a:rPr>
              <a:t>余个省市设有分公司</a:t>
            </a:r>
            <a:r>
              <a:rPr lang="zh-CN" altLang="en-US" sz="900" dirty="0" smtClean="0">
                <a:latin typeface="微软雅黑" pitchFamily="34" charset="-122"/>
                <a:ea typeface="微软雅黑" pitchFamily="34" charset="-122"/>
              </a:rPr>
              <a:t>。</a:t>
            </a:r>
            <a:endParaRPr lang="en-US" altLang="zh-CN" sz="900" dirty="0" smtClean="0">
              <a:latin typeface="微软雅黑" pitchFamily="34" charset="-122"/>
              <a:ea typeface="微软雅黑" pitchFamily="34" charset="-122"/>
            </a:endParaRPr>
          </a:p>
          <a:p>
            <a:endParaRPr lang="en-US" altLang="zh-CN" sz="900" dirty="0">
              <a:latin typeface="微软雅黑" pitchFamily="34" charset="-122"/>
              <a:ea typeface="微软雅黑" pitchFamily="34" charset="-122"/>
            </a:endParaRPr>
          </a:p>
          <a:p>
            <a:endParaRPr lang="zh-CN" altLang="en-US" sz="900" dirty="0">
              <a:latin typeface="微软雅黑" pitchFamily="34" charset="-122"/>
              <a:ea typeface="微软雅黑" pitchFamily="34" charset="-122"/>
            </a:endParaRPr>
          </a:p>
          <a:p>
            <a:r>
              <a:rPr lang="zh-CN" altLang="en-US" sz="900" dirty="0">
                <a:latin typeface="微软雅黑" pitchFamily="34" charset="-122"/>
                <a:ea typeface="微软雅黑" pitchFamily="34" charset="-122"/>
              </a:rPr>
              <a:t>国付宝</a:t>
            </a:r>
          </a:p>
          <a:p>
            <a:r>
              <a:rPr lang="zh-CN" altLang="en-US" sz="900" dirty="0">
                <a:latin typeface="微软雅黑" pitchFamily="34" charset="-122"/>
                <a:ea typeface="微软雅黑" pitchFamily="34" charset="-122"/>
              </a:rPr>
              <a:t>国付宝信息科技有限公司是依托中国国际电子商务中心发起组建的，针对政府及企业的需求和电子商务的发展，精心打造的国有背景独立第三方支付平台。</a:t>
            </a:r>
          </a:p>
          <a:p>
            <a:endParaRPr lang="zh-CN" altLang="en-US" sz="900" dirty="0">
              <a:latin typeface="微软雅黑" pitchFamily="34" charset="-122"/>
              <a:ea typeface="微软雅黑" pitchFamily="34" charset="-122"/>
            </a:endParaRPr>
          </a:p>
          <a:p>
            <a:r>
              <a:rPr lang="zh-CN" altLang="en-US" sz="900" dirty="0">
                <a:latin typeface="微软雅黑" pitchFamily="34" charset="-122"/>
                <a:ea typeface="微软雅黑" pitchFamily="34" charset="-122"/>
              </a:rPr>
              <a:t>北京电子商务协会</a:t>
            </a:r>
          </a:p>
          <a:p>
            <a:r>
              <a:rPr lang="zh-CN" altLang="en-US" sz="900" dirty="0">
                <a:latin typeface="微软雅黑" pitchFamily="34" charset="-122"/>
                <a:ea typeface="微软雅黑" pitchFamily="34" charset="-122"/>
              </a:rPr>
              <a:t>北京电子商务协会成立于</a:t>
            </a:r>
            <a:r>
              <a:rPr lang="en-US" altLang="zh-CN" sz="900" dirty="0">
                <a:latin typeface="微软雅黑" pitchFamily="34" charset="-122"/>
                <a:ea typeface="微软雅黑" pitchFamily="34" charset="-122"/>
              </a:rPr>
              <a:t>2002</a:t>
            </a:r>
            <a:r>
              <a:rPr lang="zh-CN" altLang="en-US" sz="900" dirty="0">
                <a:latin typeface="微软雅黑" pitchFamily="34" charset="-122"/>
                <a:ea typeface="微软雅黑" pitchFamily="34" charset="-122"/>
              </a:rPr>
              <a:t>年，是由北京市行政区域内从事流通、服务、</a:t>
            </a:r>
            <a:r>
              <a:rPr lang="en-US" altLang="zh-CN" sz="900" dirty="0">
                <a:latin typeface="微软雅黑" pitchFamily="34" charset="-122"/>
                <a:ea typeface="微软雅黑" pitchFamily="34" charset="-122"/>
              </a:rPr>
              <a:t>IT</a:t>
            </a:r>
            <a:r>
              <a:rPr lang="zh-CN" altLang="en-US" sz="900" dirty="0">
                <a:latin typeface="微软雅黑" pitchFamily="34" charset="-122"/>
                <a:ea typeface="微软雅黑" pitchFamily="34" charset="-122"/>
              </a:rPr>
              <a:t>、网络、软件、物流配送、金融、第三方支付、科研、教育培训等企事业单位联合发起成立，经北京市社会团体主管机关核准注册登记的非营利性社会团体组织。</a:t>
            </a:r>
          </a:p>
        </p:txBody>
      </p:sp>
      <p:grpSp>
        <p:nvGrpSpPr>
          <p:cNvPr id="13" name="组合 12"/>
          <p:cNvGrpSpPr/>
          <p:nvPr/>
        </p:nvGrpSpPr>
        <p:grpSpPr>
          <a:xfrm>
            <a:off x="116631" y="9328556"/>
            <a:ext cx="6741369" cy="547668"/>
            <a:chOff x="116631" y="9328556"/>
            <a:chExt cx="6741369" cy="547668"/>
          </a:xfrm>
        </p:grpSpPr>
        <p:sp>
          <p:nvSpPr>
            <p:cNvPr id="14" name="TextBox 13"/>
            <p:cNvSpPr txBox="1"/>
            <p:nvPr/>
          </p:nvSpPr>
          <p:spPr>
            <a:xfrm>
              <a:off x="1438643" y="9599225"/>
              <a:ext cx="5419357" cy="276999"/>
            </a:xfrm>
            <a:prstGeom prst="rect">
              <a:avLst/>
            </a:prstGeom>
            <a:solidFill>
              <a:srgbClr val="29AAE3"/>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CN" sz="1200" dirty="0" smtClean="0"/>
                <a:t>      </a:t>
              </a:r>
              <a:r>
                <a:rPr lang="zh-CN" altLang="en-US" sz="1200" dirty="0" smtClean="0"/>
                <a:t>客</a:t>
              </a:r>
              <a:r>
                <a:rPr lang="zh-CN" altLang="en-US" sz="1200" dirty="0"/>
                <a:t>服</a:t>
              </a:r>
              <a:r>
                <a:rPr lang="zh-CN" altLang="en-US" sz="1200" dirty="0" smtClean="0"/>
                <a:t>电话 </a:t>
              </a:r>
              <a:r>
                <a:rPr lang="en-US" altLang="zh-CN" sz="1200" dirty="0" smtClean="0"/>
                <a:t>400-016-1131</a:t>
              </a:r>
              <a:r>
                <a:rPr lang="zh-CN" altLang="en-US" sz="1200" dirty="0"/>
                <a:t> </a:t>
              </a:r>
              <a:r>
                <a:rPr lang="zh-CN" altLang="en-US" sz="1200" dirty="0" smtClean="0"/>
                <a:t>客服</a:t>
              </a:r>
              <a:r>
                <a:rPr lang="en-US" altLang="zh-CN" sz="1200" dirty="0" smtClean="0"/>
                <a:t>QQ:2824759690</a:t>
              </a:r>
              <a:endParaRPr lang="en-US" altLang="zh-CN" sz="1200" dirty="0"/>
            </a:p>
          </p:txBody>
        </p:sp>
        <p:pic>
          <p:nvPicPr>
            <p:cNvPr id="16" name="Picture 2" descr="C:\Users\m\Desktop\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6631" y="9328556"/>
              <a:ext cx="1170798" cy="541338"/>
            </a:xfrm>
            <a:prstGeom prst="rect">
              <a:avLst/>
            </a:prstGeom>
            <a:noFill/>
            <a:extLst>
              <a:ext uri="{909E8E84-426E-40dd-AFC4-6F175D3DCCD1}">
                <a14:hiddenFill xmlns:a14="http://schemas.microsoft.com/office/drawing/2010/main">
                  <a:solidFill>
                    <a:srgbClr val="FFFFFF"/>
                  </a:solidFill>
                </a14:hiddenFill>
              </a:ext>
            </a:extLst>
          </p:spPr>
        </p:pic>
      </p:grpSp>
      <p:pic>
        <p:nvPicPr>
          <p:cNvPr id="7170" name="Picture 2" descr="C:\Users\m\Desktop\pcmasi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631" y="1495671"/>
            <a:ext cx="1438643" cy="232173"/>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C:\Users\m\Desktop\8capita.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637" y="2695258"/>
            <a:ext cx="982629" cy="311166"/>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descr="C:\Users\m\Desktop\chinamf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5575" y="4100562"/>
            <a:ext cx="1454710" cy="229691"/>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C:\Users\m\Desktop\cami.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4551" y="5334316"/>
            <a:ext cx="1412241" cy="410772"/>
          </a:xfrm>
          <a:prstGeom prst="rect">
            <a:avLst/>
          </a:prstGeom>
          <a:noFill/>
          <a:extLst>
            <a:ext uri="{909E8E84-426E-40dd-AFC4-6F175D3DCCD1}">
              <a14:hiddenFill xmlns:a14="http://schemas.microsoft.com/office/drawing/2010/main">
                <a:solidFill>
                  <a:srgbClr val="FFFFFF"/>
                </a:solidFill>
              </a14:hiddenFill>
            </a:ext>
          </a:extLst>
        </p:spPr>
      </p:pic>
      <p:pic>
        <p:nvPicPr>
          <p:cNvPr id="7177" name="Picture 9" descr="C:\Users\m\Desktop\allwincredit.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492" y="6249144"/>
            <a:ext cx="1266825" cy="457200"/>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C:\Users\m\Desktop\shanghiazx.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6630" y="7331888"/>
            <a:ext cx="1395551" cy="429423"/>
          </a:xfrm>
          <a:prstGeom prst="rect">
            <a:avLst/>
          </a:prstGeom>
          <a:noFill/>
          <a:extLst>
            <a:ext uri="{909E8E84-426E-40dd-AFC4-6F175D3DCCD1}">
              <a14:hiddenFill xmlns:a14="http://schemas.microsoft.com/office/drawing/2010/main">
                <a:solidFill>
                  <a:srgbClr val="FFFFFF"/>
                </a:solidFill>
              </a14:hiddenFill>
            </a:ext>
          </a:extLst>
        </p:spPr>
      </p:pic>
      <p:pic>
        <p:nvPicPr>
          <p:cNvPr id="7179" name="Picture 11" descr="C:\Users\m\Desktop\dacheng.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47214" y="1292409"/>
            <a:ext cx="1033914" cy="636255"/>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C:\Users\m\Desktop\yunlu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356992" y="2614501"/>
            <a:ext cx="1296144" cy="161513"/>
          </a:xfrm>
          <a:prstGeom prst="rect">
            <a:avLst/>
          </a:prstGeom>
          <a:noFill/>
          <a:extLst>
            <a:ext uri="{909E8E84-426E-40dd-AFC4-6F175D3DCCD1}">
              <a14:hiddenFill xmlns:a14="http://schemas.microsoft.com/office/drawing/2010/main">
                <a:solidFill>
                  <a:srgbClr val="FFFFFF"/>
                </a:solidFill>
              </a14:hiddenFill>
            </a:ext>
          </a:extLst>
        </p:spPr>
      </p:pic>
      <p:pic>
        <p:nvPicPr>
          <p:cNvPr id="7181" name="Picture 13" descr="C:\Users\m\Desktop\id5.gi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305080" y="4009454"/>
            <a:ext cx="1348056" cy="205953"/>
          </a:xfrm>
          <a:prstGeom prst="rect">
            <a:avLst/>
          </a:prstGeom>
          <a:noFill/>
          <a:extLst>
            <a:ext uri="{909E8E84-426E-40dd-AFC4-6F175D3DCCD1}">
              <a14:hiddenFill xmlns:a14="http://schemas.microsoft.com/office/drawing/2010/main">
                <a:solidFill>
                  <a:srgbClr val="FFFFFF"/>
                </a:solidFill>
              </a14:hiddenFill>
            </a:ext>
          </a:extLst>
        </p:spPr>
      </p:pic>
      <p:pic>
        <p:nvPicPr>
          <p:cNvPr id="7182" name="Picture 14" descr="C:\Users\m\Desktop\yeepay.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02114" y="5229597"/>
            <a:ext cx="1209675" cy="371475"/>
          </a:xfrm>
          <a:prstGeom prst="rect">
            <a:avLst/>
          </a:prstGeom>
          <a:noFill/>
          <a:extLst>
            <a:ext uri="{909E8E84-426E-40dd-AFC4-6F175D3DCCD1}">
              <a14:hiddenFill xmlns:a14="http://schemas.microsoft.com/office/drawing/2010/main">
                <a:solidFill>
                  <a:srgbClr val="FFFFFF"/>
                </a:solidFill>
              </a14:hiddenFill>
            </a:ext>
          </a:extLst>
        </p:spPr>
      </p:pic>
      <p:pic>
        <p:nvPicPr>
          <p:cNvPr id="7183" name="Picture 15" descr="C:\Users\m\Desktop\gopay.gif"/>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51312" y="6326189"/>
            <a:ext cx="1229668" cy="452200"/>
          </a:xfrm>
          <a:prstGeom prst="rect">
            <a:avLst/>
          </a:prstGeom>
          <a:noFill/>
          <a:extLst>
            <a:ext uri="{909E8E84-426E-40dd-AFC4-6F175D3DCCD1}">
              <a14:hiddenFill xmlns:a14="http://schemas.microsoft.com/office/drawing/2010/main">
                <a:solidFill>
                  <a:srgbClr val="FFFFFF"/>
                </a:solidFill>
              </a14:hiddenFill>
            </a:ext>
          </a:extLst>
        </p:spPr>
      </p:pic>
      <p:pic>
        <p:nvPicPr>
          <p:cNvPr id="7184" name="Picture 16" descr="C:\Users\m\Desktop\beca.gif"/>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15955" y="7315474"/>
            <a:ext cx="1195834" cy="67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922550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25"/>
          <p:cNvSpPr/>
          <p:nvPr/>
        </p:nvSpPr>
        <p:spPr>
          <a:xfrm>
            <a:off x="5432" y="8798"/>
            <a:ext cx="6858000" cy="992560"/>
          </a:xfrm>
          <a:prstGeom prst="roundRect">
            <a:avLst/>
          </a:prstGeom>
          <a:solidFill>
            <a:srgbClr val="29AA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标题 3"/>
          <p:cNvSpPr>
            <a:spLocks noGrp="1"/>
          </p:cNvSpPr>
          <p:nvPr>
            <p:ph type="title"/>
          </p:nvPr>
        </p:nvSpPr>
        <p:spPr>
          <a:xfrm>
            <a:off x="342900" y="0"/>
            <a:ext cx="6172200" cy="1136576"/>
          </a:xfrm>
        </p:spPr>
        <p:txBody>
          <a:bodyPr>
            <a:normAutofit/>
          </a:bodyPr>
          <a:lstStyle/>
          <a:p>
            <a:r>
              <a:rPr lang="zh-CN" altLang="en-US" dirty="0" smtClean="0">
                <a:solidFill>
                  <a:schemeClr val="bg1"/>
                </a:solidFill>
                <a:latin typeface="微软雅黑" pitchFamily="34" charset="-122"/>
                <a:ea typeface="微软雅黑" pitchFamily="34" charset="-122"/>
              </a:rPr>
              <a:t>媒体美誉</a:t>
            </a:r>
            <a:endParaRPr lang="zh-CN" altLang="en-US" dirty="0">
              <a:solidFill>
                <a:schemeClr val="bg1"/>
              </a:solidFill>
              <a:latin typeface="微软雅黑" pitchFamily="34" charset="-122"/>
              <a:ea typeface="微软雅黑" pitchFamily="34" charset="-122"/>
            </a:endParaRPr>
          </a:p>
        </p:txBody>
      </p:sp>
      <p:pic>
        <p:nvPicPr>
          <p:cNvPr id="6" name="Picture 3"/>
          <p:cNvPicPr>
            <a:picLocks noChangeAspect="1"/>
          </p:cNvPicPr>
          <p:nvPr/>
        </p:nvPicPr>
        <p:blipFill>
          <a:blip r:embed="rId2"/>
          <a:stretch>
            <a:fillRect/>
          </a:stretch>
        </p:blipFill>
        <p:spPr>
          <a:xfrm>
            <a:off x="1287429" y="3008784"/>
            <a:ext cx="1277858" cy="459317"/>
          </a:xfrm>
          <a:prstGeom prst="rect">
            <a:avLst/>
          </a:prstGeom>
        </p:spPr>
      </p:pic>
      <p:pic>
        <p:nvPicPr>
          <p:cNvPr id="7" name="Picture 4"/>
          <p:cNvPicPr>
            <a:picLocks noChangeAspect="1"/>
          </p:cNvPicPr>
          <p:nvPr/>
        </p:nvPicPr>
        <p:blipFill>
          <a:blip r:embed="rId3"/>
          <a:stretch>
            <a:fillRect/>
          </a:stretch>
        </p:blipFill>
        <p:spPr>
          <a:xfrm>
            <a:off x="3999153" y="2986299"/>
            <a:ext cx="1277859" cy="419035"/>
          </a:xfrm>
          <a:prstGeom prst="rect">
            <a:avLst/>
          </a:prstGeom>
        </p:spPr>
      </p:pic>
      <p:pic>
        <p:nvPicPr>
          <p:cNvPr id="8" name="Picture 5"/>
          <p:cNvPicPr>
            <a:picLocks noChangeAspect="1"/>
          </p:cNvPicPr>
          <p:nvPr/>
        </p:nvPicPr>
        <p:blipFill>
          <a:blip r:embed="rId4"/>
          <a:stretch>
            <a:fillRect/>
          </a:stretch>
        </p:blipFill>
        <p:spPr>
          <a:xfrm>
            <a:off x="4251746" y="8424709"/>
            <a:ext cx="1289623" cy="642645"/>
          </a:xfrm>
          <a:prstGeom prst="rect">
            <a:avLst/>
          </a:prstGeom>
        </p:spPr>
      </p:pic>
      <p:pic>
        <p:nvPicPr>
          <p:cNvPr id="9" name="Picture 6"/>
          <p:cNvPicPr>
            <a:picLocks noChangeAspect="1"/>
          </p:cNvPicPr>
          <p:nvPr/>
        </p:nvPicPr>
        <p:blipFill>
          <a:blip r:embed="rId5"/>
          <a:stretch>
            <a:fillRect/>
          </a:stretch>
        </p:blipFill>
        <p:spPr>
          <a:xfrm>
            <a:off x="4109105" y="3584848"/>
            <a:ext cx="1254331" cy="478205"/>
          </a:xfrm>
          <a:prstGeom prst="rect">
            <a:avLst/>
          </a:prstGeom>
        </p:spPr>
      </p:pic>
      <p:pic>
        <p:nvPicPr>
          <p:cNvPr id="10" name="Picture 7"/>
          <p:cNvPicPr>
            <a:picLocks noChangeAspect="1"/>
          </p:cNvPicPr>
          <p:nvPr/>
        </p:nvPicPr>
        <p:blipFill>
          <a:blip r:embed="rId6"/>
          <a:stretch>
            <a:fillRect/>
          </a:stretch>
        </p:blipFill>
        <p:spPr>
          <a:xfrm>
            <a:off x="1334205" y="3786433"/>
            <a:ext cx="1044826" cy="553758"/>
          </a:xfrm>
          <a:prstGeom prst="rect">
            <a:avLst/>
          </a:prstGeom>
        </p:spPr>
      </p:pic>
      <p:pic>
        <p:nvPicPr>
          <p:cNvPr id="11" name="Picture 8"/>
          <p:cNvPicPr>
            <a:picLocks noChangeAspect="1"/>
          </p:cNvPicPr>
          <p:nvPr/>
        </p:nvPicPr>
        <p:blipFill>
          <a:blip r:embed="rId7"/>
          <a:stretch>
            <a:fillRect/>
          </a:stretch>
        </p:blipFill>
        <p:spPr>
          <a:xfrm>
            <a:off x="1778954" y="8295366"/>
            <a:ext cx="891418" cy="445709"/>
          </a:xfrm>
          <a:prstGeom prst="rect">
            <a:avLst/>
          </a:prstGeom>
        </p:spPr>
      </p:pic>
      <p:pic>
        <p:nvPicPr>
          <p:cNvPr id="12" name="Picture 9"/>
          <p:cNvPicPr>
            <a:picLocks noChangeAspect="1"/>
          </p:cNvPicPr>
          <p:nvPr/>
        </p:nvPicPr>
        <p:blipFill>
          <a:blip r:embed="rId8"/>
          <a:stretch>
            <a:fillRect/>
          </a:stretch>
        </p:blipFill>
        <p:spPr>
          <a:xfrm>
            <a:off x="1438643" y="5001381"/>
            <a:ext cx="1240235" cy="456546"/>
          </a:xfrm>
          <a:prstGeom prst="rect">
            <a:avLst/>
          </a:prstGeom>
        </p:spPr>
      </p:pic>
      <p:pic>
        <p:nvPicPr>
          <p:cNvPr id="13" name="Picture 10"/>
          <p:cNvPicPr>
            <a:picLocks noChangeAspect="1"/>
          </p:cNvPicPr>
          <p:nvPr/>
        </p:nvPicPr>
        <p:blipFill>
          <a:blip r:embed="rId9"/>
          <a:stretch>
            <a:fillRect/>
          </a:stretch>
        </p:blipFill>
        <p:spPr>
          <a:xfrm>
            <a:off x="4119528" y="4962484"/>
            <a:ext cx="1481193" cy="660189"/>
          </a:xfrm>
          <a:prstGeom prst="rect">
            <a:avLst/>
          </a:prstGeom>
        </p:spPr>
      </p:pic>
      <p:pic>
        <p:nvPicPr>
          <p:cNvPr id="14" name="Picture 11"/>
          <p:cNvPicPr>
            <a:picLocks noChangeAspect="1"/>
          </p:cNvPicPr>
          <p:nvPr/>
        </p:nvPicPr>
        <p:blipFill>
          <a:blip r:embed="rId10"/>
          <a:stretch>
            <a:fillRect/>
          </a:stretch>
        </p:blipFill>
        <p:spPr>
          <a:xfrm>
            <a:off x="3901423" y="7074669"/>
            <a:ext cx="2297584" cy="568926"/>
          </a:xfrm>
          <a:prstGeom prst="rect">
            <a:avLst/>
          </a:prstGeom>
        </p:spPr>
      </p:pic>
      <p:pic>
        <p:nvPicPr>
          <p:cNvPr id="15" name="Picture 12"/>
          <p:cNvPicPr>
            <a:picLocks noChangeAspect="1"/>
          </p:cNvPicPr>
          <p:nvPr/>
        </p:nvPicPr>
        <p:blipFill>
          <a:blip r:embed="rId11"/>
          <a:stretch>
            <a:fillRect/>
          </a:stretch>
        </p:blipFill>
        <p:spPr>
          <a:xfrm>
            <a:off x="1183491" y="6334820"/>
            <a:ext cx="1750540" cy="634571"/>
          </a:xfrm>
          <a:prstGeom prst="rect">
            <a:avLst/>
          </a:prstGeom>
        </p:spPr>
      </p:pic>
      <p:pic>
        <p:nvPicPr>
          <p:cNvPr id="16" name="Picture 14"/>
          <p:cNvPicPr>
            <a:picLocks noChangeAspect="1"/>
          </p:cNvPicPr>
          <p:nvPr/>
        </p:nvPicPr>
        <p:blipFill>
          <a:blip r:embed="rId12"/>
          <a:stretch>
            <a:fillRect/>
          </a:stretch>
        </p:blipFill>
        <p:spPr>
          <a:xfrm>
            <a:off x="4070692" y="6262337"/>
            <a:ext cx="1411373" cy="601748"/>
          </a:xfrm>
          <a:prstGeom prst="rect">
            <a:avLst/>
          </a:prstGeom>
        </p:spPr>
      </p:pic>
      <p:pic>
        <p:nvPicPr>
          <p:cNvPr id="17" name="Picture 15"/>
          <p:cNvPicPr>
            <a:picLocks noChangeAspect="1"/>
          </p:cNvPicPr>
          <p:nvPr/>
        </p:nvPicPr>
        <p:blipFill>
          <a:blip r:embed="rId13"/>
          <a:stretch>
            <a:fillRect/>
          </a:stretch>
        </p:blipFill>
        <p:spPr>
          <a:xfrm>
            <a:off x="1287429" y="7114330"/>
            <a:ext cx="1542664" cy="317286"/>
          </a:xfrm>
          <a:prstGeom prst="rect">
            <a:avLst/>
          </a:prstGeom>
        </p:spPr>
      </p:pic>
      <p:pic>
        <p:nvPicPr>
          <p:cNvPr id="18" name="Picture 16"/>
          <p:cNvPicPr>
            <a:picLocks noChangeAspect="1"/>
          </p:cNvPicPr>
          <p:nvPr/>
        </p:nvPicPr>
        <p:blipFill>
          <a:blip r:embed="rId14"/>
          <a:stretch>
            <a:fillRect/>
          </a:stretch>
        </p:blipFill>
        <p:spPr>
          <a:xfrm>
            <a:off x="1163554" y="5732351"/>
            <a:ext cx="1906968" cy="602469"/>
          </a:xfrm>
          <a:prstGeom prst="rect">
            <a:avLst/>
          </a:prstGeom>
        </p:spPr>
      </p:pic>
      <p:pic>
        <p:nvPicPr>
          <p:cNvPr id="19" name="Picture 17"/>
          <p:cNvPicPr>
            <a:picLocks noChangeAspect="1"/>
          </p:cNvPicPr>
          <p:nvPr/>
        </p:nvPicPr>
        <p:blipFill>
          <a:blip r:embed="rId15"/>
          <a:stretch>
            <a:fillRect/>
          </a:stretch>
        </p:blipFill>
        <p:spPr>
          <a:xfrm>
            <a:off x="3954809" y="5477158"/>
            <a:ext cx="1772422" cy="787743"/>
          </a:xfrm>
          <a:prstGeom prst="rect">
            <a:avLst/>
          </a:prstGeom>
        </p:spPr>
      </p:pic>
      <p:pic>
        <p:nvPicPr>
          <p:cNvPr id="20" name="Picture 18"/>
          <p:cNvPicPr>
            <a:picLocks noChangeAspect="1"/>
          </p:cNvPicPr>
          <p:nvPr/>
        </p:nvPicPr>
        <p:blipFill>
          <a:blip r:embed="rId16"/>
          <a:stretch>
            <a:fillRect/>
          </a:stretch>
        </p:blipFill>
        <p:spPr>
          <a:xfrm>
            <a:off x="4231023" y="4275291"/>
            <a:ext cx="1258201" cy="525162"/>
          </a:xfrm>
          <a:prstGeom prst="rect">
            <a:avLst/>
          </a:prstGeom>
        </p:spPr>
      </p:pic>
      <p:pic>
        <p:nvPicPr>
          <p:cNvPr id="21" name="Picture 19"/>
          <p:cNvPicPr>
            <a:picLocks noChangeAspect="1"/>
          </p:cNvPicPr>
          <p:nvPr/>
        </p:nvPicPr>
        <p:blipFill>
          <a:blip r:embed="rId17"/>
          <a:stretch>
            <a:fillRect/>
          </a:stretch>
        </p:blipFill>
        <p:spPr>
          <a:xfrm>
            <a:off x="1163554" y="7713516"/>
            <a:ext cx="2155133" cy="438180"/>
          </a:xfrm>
          <a:prstGeom prst="rect">
            <a:avLst/>
          </a:prstGeom>
        </p:spPr>
      </p:pic>
      <p:pic>
        <p:nvPicPr>
          <p:cNvPr id="22" name="Picture 20"/>
          <p:cNvPicPr>
            <a:picLocks noChangeAspect="1"/>
          </p:cNvPicPr>
          <p:nvPr/>
        </p:nvPicPr>
        <p:blipFill>
          <a:blip r:embed="rId18"/>
          <a:stretch>
            <a:fillRect/>
          </a:stretch>
        </p:blipFill>
        <p:spPr>
          <a:xfrm>
            <a:off x="1323198" y="4586392"/>
            <a:ext cx="1433255" cy="328226"/>
          </a:xfrm>
          <a:prstGeom prst="rect">
            <a:avLst/>
          </a:prstGeom>
        </p:spPr>
      </p:pic>
      <p:pic>
        <p:nvPicPr>
          <p:cNvPr id="23" name="Picture 21"/>
          <p:cNvPicPr>
            <a:picLocks noChangeAspect="1"/>
          </p:cNvPicPr>
          <p:nvPr/>
        </p:nvPicPr>
        <p:blipFill>
          <a:blip r:embed="rId19"/>
          <a:stretch>
            <a:fillRect/>
          </a:stretch>
        </p:blipFill>
        <p:spPr>
          <a:xfrm>
            <a:off x="4251746" y="7941559"/>
            <a:ext cx="1291023" cy="350108"/>
          </a:xfrm>
          <a:prstGeom prst="rect">
            <a:avLst/>
          </a:prstGeom>
        </p:spPr>
      </p:pic>
      <p:sp>
        <p:nvSpPr>
          <p:cNvPr id="2" name="TextBox 1"/>
          <p:cNvSpPr txBox="1"/>
          <p:nvPr/>
        </p:nvSpPr>
        <p:spPr>
          <a:xfrm>
            <a:off x="404664" y="1280592"/>
            <a:ext cx="6104449" cy="1323439"/>
          </a:xfrm>
          <a:prstGeom prst="rect">
            <a:avLst/>
          </a:prstGeom>
          <a:noFill/>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zh-CN" altLang="en-US" sz="1600" dirty="0" smtClean="0">
                <a:solidFill>
                  <a:srgbClr val="29AAE3"/>
                </a:solidFill>
                <a:latin typeface="隶书" pitchFamily="49" charset="-122"/>
                <a:ea typeface="隶书" pitchFamily="49" charset="-122"/>
              </a:rPr>
              <a:t>“</a:t>
            </a:r>
            <a:r>
              <a:rPr lang="zh-CN" altLang="en-US" sz="1600" dirty="0" smtClean="0">
                <a:solidFill>
                  <a:srgbClr val="29AAE3"/>
                </a:solidFill>
                <a:latin typeface="隶书" pitchFamily="49" charset="-122"/>
                <a:ea typeface="隶书" pitchFamily="49" charset="-122"/>
              </a:rPr>
              <a:t>中国在</a:t>
            </a:r>
            <a:r>
              <a:rPr lang="zh-CN" altLang="en-US" sz="1600" dirty="0" smtClean="0">
                <a:solidFill>
                  <a:srgbClr val="29AAE3"/>
                </a:solidFill>
                <a:latin typeface="隶书" pitchFamily="49" charset="-122"/>
                <a:ea typeface="隶书" pitchFamily="49" charset="-122"/>
              </a:rPr>
              <a:t>个</a:t>
            </a:r>
            <a:r>
              <a:rPr lang="zh-CN" altLang="en-US" sz="1600" dirty="0" smtClean="0">
                <a:solidFill>
                  <a:srgbClr val="29AAE3"/>
                </a:solidFill>
                <a:latin typeface="隶书" pitchFamily="49" charset="-122"/>
                <a:ea typeface="隶书" pitchFamily="49" charset="-122"/>
              </a:rPr>
              <a:t>人</a:t>
            </a:r>
            <a:r>
              <a:rPr lang="zh-CN" altLang="en-US" sz="1600" dirty="0" smtClean="0">
                <a:solidFill>
                  <a:srgbClr val="29AAE3"/>
                </a:solidFill>
                <a:latin typeface="隶书" pitchFamily="49" charset="-122"/>
                <a:ea typeface="隶书" pitchFamily="49" charset="-122"/>
              </a:rPr>
              <a:t>之间</a:t>
            </a:r>
            <a:r>
              <a:rPr lang="zh-CN" altLang="en-US" sz="1600" dirty="0" smtClean="0">
                <a:solidFill>
                  <a:srgbClr val="29AAE3"/>
                </a:solidFill>
                <a:latin typeface="隶书" pitchFamily="49" charset="-122"/>
                <a:ea typeface="隶书" pitchFamily="49" charset="-122"/>
              </a:rPr>
              <a:t>贷领</a:t>
            </a:r>
            <a:r>
              <a:rPr lang="zh-CN" altLang="en-US" sz="1600" dirty="0">
                <a:solidFill>
                  <a:srgbClr val="29AAE3"/>
                </a:solidFill>
                <a:latin typeface="隶书" pitchFamily="49" charset="-122"/>
                <a:ea typeface="隶书" pitchFamily="49" charset="-122"/>
              </a:rPr>
              <a:t>域的潜力远远超过美国。只要踏上中国的土地，你就能深切体会到信贷渠道是何等匮乏</a:t>
            </a:r>
            <a:r>
              <a:rPr lang="zh-CN" altLang="en-US" sz="1600" dirty="0" smtClean="0">
                <a:solidFill>
                  <a:srgbClr val="29AAE3"/>
                </a:solidFill>
                <a:latin typeface="隶书" pitchFamily="49" charset="-122"/>
                <a:ea typeface="隶书" pitchFamily="49" charset="-122"/>
              </a:rPr>
              <a:t>。个人之间的贷款填补</a:t>
            </a:r>
            <a:r>
              <a:rPr lang="zh-CN" altLang="en-US" sz="1600" dirty="0">
                <a:solidFill>
                  <a:srgbClr val="29AAE3"/>
                </a:solidFill>
                <a:latin typeface="隶书" pitchFamily="49" charset="-122"/>
                <a:ea typeface="隶书" pitchFamily="49" charset="-122"/>
              </a:rPr>
              <a:t>了金融系统中的一个重大</a:t>
            </a:r>
            <a:r>
              <a:rPr lang="zh-CN" altLang="en-US" sz="1600" dirty="0" smtClean="0">
                <a:solidFill>
                  <a:srgbClr val="29AAE3"/>
                </a:solidFill>
                <a:latin typeface="隶书" pitchFamily="49" charset="-122"/>
                <a:ea typeface="隶书" pitchFamily="49" charset="-122"/>
              </a:rPr>
              <a:t>空白。”</a:t>
            </a:r>
            <a:endParaRPr lang="en-US" altLang="zh-CN" sz="1600" dirty="0" smtClean="0">
              <a:solidFill>
                <a:srgbClr val="29AAE3"/>
              </a:solidFill>
              <a:latin typeface="隶书" pitchFamily="49" charset="-122"/>
              <a:ea typeface="隶书" pitchFamily="49" charset="-122"/>
            </a:endParaRPr>
          </a:p>
          <a:p>
            <a:pPr algn="r"/>
            <a:r>
              <a:rPr lang="zh-CN" altLang="en-US" sz="1600" dirty="0" smtClean="0">
                <a:solidFill>
                  <a:srgbClr val="29AAE3"/>
                </a:solidFill>
                <a:latin typeface="隶书" pitchFamily="49" charset="-122"/>
                <a:ea typeface="隶书" pitchFamily="49" charset="-122"/>
              </a:rPr>
              <a:t>    </a:t>
            </a:r>
            <a:r>
              <a:rPr lang="en-US" altLang="zh-CN" sz="1600" dirty="0" smtClean="0">
                <a:solidFill>
                  <a:srgbClr val="29AAE3"/>
                </a:solidFill>
                <a:latin typeface="隶书" pitchFamily="49" charset="-122"/>
                <a:ea typeface="隶书" pitchFamily="49" charset="-122"/>
              </a:rPr>
              <a:t>---  </a:t>
            </a:r>
            <a:r>
              <a:rPr lang="zh-CN" altLang="en-US" sz="1600" dirty="0" smtClean="0">
                <a:solidFill>
                  <a:srgbClr val="29AAE3"/>
                </a:solidFill>
                <a:latin typeface="隶书" pitchFamily="49" charset="-122"/>
                <a:ea typeface="隶书" pitchFamily="49" charset="-122"/>
              </a:rPr>
              <a:t>霍中皓，盼贷创</a:t>
            </a:r>
            <a:r>
              <a:rPr lang="zh-CN" altLang="en-US" sz="1600" dirty="0" smtClean="0">
                <a:solidFill>
                  <a:srgbClr val="29AAE3"/>
                </a:solidFill>
                <a:latin typeface="隶书" pitchFamily="49" charset="-122"/>
                <a:ea typeface="隶书" pitchFamily="49" charset="-122"/>
              </a:rPr>
              <a:t>始人</a:t>
            </a:r>
            <a:endParaRPr lang="en-US" altLang="zh-CN" sz="1600" dirty="0" smtClean="0">
              <a:solidFill>
                <a:srgbClr val="29AAE3"/>
              </a:solidFill>
              <a:latin typeface="隶书" pitchFamily="49" charset="-122"/>
              <a:ea typeface="隶书" pitchFamily="49" charset="-122"/>
            </a:endParaRPr>
          </a:p>
          <a:p>
            <a:pPr algn="r"/>
            <a:r>
              <a:rPr lang="zh-CN" altLang="en-US" sz="1600" dirty="0" smtClean="0">
                <a:solidFill>
                  <a:srgbClr val="29AAE3"/>
                </a:solidFill>
                <a:latin typeface="隶书" pitchFamily="49" charset="-122"/>
                <a:ea typeface="隶书" pitchFamily="49" charset="-122"/>
              </a:rPr>
              <a:t>金融时报</a:t>
            </a:r>
            <a:r>
              <a:rPr lang="en-US" altLang="zh-CN" sz="1600" dirty="0" smtClean="0">
                <a:solidFill>
                  <a:srgbClr val="29AAE3"/>
                </a:solidFill>
                <a:latin typeface="隶书" pitchFamily="49" charset="-122"/>
                <a:ea typeface="隶书" pitchFamily="49" charset="-122"/>
              </a:rPr>
              <a:t>2012</a:t>
            </a:r>
            <a:r>
              <a:rPr lang="zh-CN" altLang="en-US" sz="1600" dirty="0" smtClean="0">
                <a:solidFill>
                  <a:srgbClr val="29AAE3"/>
                </a:solidFill>
                <a:latin typeface="隶书" pitchFamily="49" charset="-122"/>
                <a:ea typeface="隶书" pitchFamily="49" charset="-122"/>
              </a:rPr>
              <a:t>年</a:t>
            </a:r>
            <a:r>
              <a:rPr lang="en-US" altLang="zh-CN" sz="1600" dirty="0" smtClean="0">
                <a:solidFill>
                  <a:srgbClr val="29AAE3"/>
                </a:solidFill>
                <a:latin typeface="隶书" pitchFamily="49" charset="-122"/>
                <a:ea typeface="隶书" pitchFamily="49" charset="-122"/>
              </a:rPr>
              <a:t>2</a:t>
            </a:r>
            <a:r>
              <a:rPr lang="zh-CN" altLang="en-US" sz="1600" dirty="0" smtClean="0">
                <a:solidFill>
                  <a:srgbClr val="29AAE3"/>
                </a:solidFill>
                <a:latin typeface="隶书" pitchFamily="49" charset="-122"/>
                <a:ea typeface="隶书" pitchFamily="49" charset="-122"/>
              </a:rPr>
              <a:t>月</a:t>
            </a:r>
            <a:r>
              <a:rPr lang="en-US" altLang="zh-CN" sz="1600" dirty="0" smtClean="0">
                <a:solidFill>
                  <a:srgbClr val="29AAE3"/>
                </a:solidFill>
                <a:latin typeface="隶书" pitchFamily="49" charset="-122"/>
                <a:ea typeface="隶书" pitchFamily="49" charset="-122"/>
              </a:rPr>
              <a:t>10</a:t>
            </a:r>
            <a:r>
              <a:rPr lang="zh-CN" altLang="en-US" sz="1600" dirty="0" smtClean="0">
                <a:solidFill>
                  <a:srgbClr val="29AAE3"/>
                </a:solidFill>
                <a:latin typeface="隶书" pitchFamily="49" charset="-122"/>
                <a:ea typeface="隶书" pitchFamily="49" charset="-122"/>
              </a:rPr>
              <a:t>日</a:t>
            </a:r>
            <a:endParaRPr lang="en-US" altLang="zh-CN" sz="1600" dirty="0" smtClean="0">
              <a:solidFill>
                <a:srgbClr val="29AAE3"/>
              </a:solidFill>
              <a:latin typeface="隶书" pitchFamily="49" charset="-122"/>
              <a:ea typeface="隶书" pitchFamily="49" charset="-122"/>
            </a:endParaRPr>
          </a:p>
        </p:txBody>
      </p:sp>
      <p:grpSp>
        <p:nvGrpSpPr>
          <p:cNvPr id="3" name="组合 2"/>
          <p:cNvGrpSpPr/>
          <p:nvPr/>
        </p:nvGrpSpPr>
        <p:grpSpPr>
          <a:xfrm>
            <a:off x="116631" y="9328556"/>
            <a:ext cx="6741369" cy="547668"/>
            <a:chOff x="116631" y="9328556"/>
            <a:chExt cx="6741369" cy="547668"/>
          </a:xfrm>
        </p:grpSpPr>
        <p:sp>
          <p:nvSpPr>
            <p:cNvPr id="25" name="TextBox 24"/>
            <p:cNvSpPr txBox="1"/>
            <p:nvPr/>
          </p:nvSpPr>
          <p:spPr>
            <a:xfrm>
              <a:off x="1438643" y="9599225"/>
              <a:ext cx="5419357" cy="276999"/>
            </a:xfrm>
            <a:prstGeom prst="rect">
              <a:avLst/>
            </a:prstGeom>
            <a:solidFill>
              <a:srgbClr val="29AAE3"/>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CN" sz="1200" dirty="0" smtClean="0"/>
                <a:t>      </a:t>
              </a:r>
              <a:r>
                <a:rPr lang="zh-CN" altLang="en-US" sz="1200" dirty="0" smtClean="0"/>
                <a:t>客</a:t>
              </a:r>
              <a:r>
                <a:rPr lang="zh-CN" altLang="en-US" sz="1200" dirty="0"/>
                <a:t>服</a:t>
              </a:r>
              <a:r>
                <a:rPr lang="zh-CN" altLang="en-US" sz="1200" dirty="0" smtClean="0"/>
                <a:t>电话 </a:t>
              </a:r>
              <a:r>
                <a:rPr lang="en-US" altLang="zh-CN" sz="1200" dirty="0" smtClean="0"/>
                <a:t>400-016-1131</a:t>
              </a:r>
              <a:r>
                <a:rPr lang="zh-CN" altLang="en-US" sz="1200" dirty="0"/>
                <a:t> </a:t>
              </a:r>
              <a:r>
                <a:rPr lang="zh-CN" altLang="en-US" sz="1200" dirty="0" smtClean="0"/>
                <a:t>客服</a:t>
              </a:r>
              <a:r>
                <a:rPr lang="en-US" altLang="zh-CN" sz="1200" dirty="0" smtClean="0"/>
                <a:t>QQ:2824759690</a:t>
              </a:r>
              <a:endParaRPr lang="en-US" altLang="zh-CN" sz="1200" dirty="0"/>
            </a:p>
          </p:txBody>
        </p:sp>
        <p:pic>
          <p:nvPicPr>
            <p:cNvPr id="5122" name="Picture 2" descr="C:\Users\m\Desktop\logo.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16631" y="9328556"/>
              <a:ext cx="1170798" cy="54133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9791940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9AAE3"/>
        </a:solidFill>
        <a:effectLst/>
      </p:bgPr>
    </p:bg>
    <p:spTree>
      <p:nvGrpSpPr>
        <p:cNvPr id="1" name=""/>
        <p:cNvGrpSpPr/>
        <p:nvPr/>
      </p:nvGrpSpPr>
      <p:grpSpPr>
        <a:xfrm>
          <a:off x="0" y="0"/>
          <a:ext cx="0" cy="0"/>
          <a:chOff x="0" y="0"/>
          <a:chExt cx="0" cy="0"/>
        </a:xfrm>
      </p:grpSpPr>
      <p:sp>
        <p:nvSpPr>
          <p:cNvPr id="2" name="TextBox 1"/>
          <p:cNvSpPr txBox="1"/>
          <p:nvPr/>
        </p:nvSpPr>
        <p:spPr>
          <a:xfrm>
            <a:off x="792894" y="776536"/>
            <a:ext cx="5256584" cy="1754326"/>
          </a:xfrm>
          <a:prstGeom prst="rect">
            <a:avLst/>
          </a:prstGeom>
          <a:no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zh-CN" altLang="en-US" sz="3600" dirty="0" smtClean="0">
                <a:solidFill>
                  <a:schemeClr val="bg1"/>
                </a:solidFill>
                <a:latin typeface="隶书" pitchFamily="49" charset="-122"/>
                <a:ea typeface="隶书" pitchFamily="49" charset="-122"/>
              </a:rPr>
              <a:t>盼贷愿与您携手共创中国</a:t>
            </a:r>
            <a:r>
              <a:rPr lang="zh-CN" altLang="en-US" sz="3600" dirty="0">
                <a:solidFill>
                  <a:schemeClr val="bg1"/>
                </a:solidFill>
                <a:latin typeface="隶书" pitchFamily="49" charset="-122"/>
                <a:ea typeface="隶书" pitchFamily="49" charset="-122"/>
              </a:rPr>
              <a:t>互联网金融行业光明美好的</a:t>
            </a:r>
            <a:r>
              <a:rPr lang="zh-CN" altLang="en-US" sz="3600" dirty="0" smtClean="0">
                <a:solidFill>
                  <a:schemeClr val="bg1"/>
                </a:solidFill>
                <a:latin typeface="隶书" pitchFamily="49" charset="-122"/>
                <a:ea typeface="隶书" pitchFamily="49" charset="-122"/>
              </a:rPr>
              <a:t>未</a:t>
            </a:r>
            <a:r>
              <a:rPr lang="zh-CN" altLang="en-US" sz="3600" dirty="0">
                <a:solidFill>
                  <a:schemeClr val="bg1"/>
                </a:solidFill>
                <a:latin typeface="隶书" pitchFamily="49" charset="-122"/>
                <a:ea typeface="隶书" pitchFamily="49" charset="-122"/>
              </a:rPr>
              <a:t>来</a:t>
            </a:r>
            <a:endParaRPr lang="en-US" altLang="zh-CN" sz="3600" dirty="0" smtClean="0">
              <a:solidFill>
                <a:schemeClr val="bg1"/>
              </a:solidFill>
              <a:latin typeface="隶书" pitchFamily="49" charset="-122"/>
              <a:ea typeface="隶书" pitchFamily="49" charset="-122"/>
            </a:endParaRPr>
          </a:p>
        </p:txBody>
      </p:sp>
      <p:sp>
        <p:nvSpPr>
          <p:cNvPr id="5" name="TextBox 4"/>
          <p:cNvSpPr txBox="1"/>
          <p:nvPr/>
        </p:nvSpPr>
        <p:spPr>
          <a:xfrm>
            <a:off x="371376" y="5961112"/>
            <a:ext cx="6120680" cy="2616101"/>
          </a:xfrm>
          <a:prstGeom prst="rect">
            <a:avLst/>
          </a:prstGeom>
          <a:noFill/>
        </p:spPr>
        <p:txBody>
          <a:bodyPr wrap="square" rtlCol="0">
            <a:spAutoFit/>
          </a:bodyPr>
          <a:lstStyle/>
          <a:p>
            <a:r>
              <a:rPr lang="zh-CN" altLang="en-US" sz="1600" dirty="0" smtClean="0">
                <a:solidFill>
                  <a:schemeClr val="bg1"/>
                </a:solidFill>
                <a:latin typeface="微软雅黑" pitchFamily="34" charset="-122"/>
                <a:ea typeface="微软雅黑" pitchFamily="34" charset="-122"/>
              </a:rPr>
              <a:t>联系方式</a:t>
            </a:r>
            <a:endParaRPr lang="zh-CN" altLang="en-US" sz="1600" dirty="0">
              <a:solidFill>
                <a:schemeClr val="bg1"/>
              </a:solidFill>
              <a:latin typeface="微软雅黑" pitchFamily="34" charset="-122"/>
              <a:ea typeface="微软雅黑" pitchFamily="34" charset="-122"/>
            </a:endParaRPr>
          </a:p>
          <a:p>
            <a:r>
              <a:rPr lang="zh-CN" altLang="en-US" sz="1600" dirty="0">
                <a:solidFill>
                  <a:schemeClr val="bg1"/>
                </a:solidFill>
                <a:latin typeface="微软雅黑" pitchFamily="34" charset="-122"/>
                <a:ea typeface="微软雅黑" pitchFamily="34" charset="-122"/>
              </a:rPr>
              <a:t>电话 </a:t>
            </a:r>
            <a:r>
              <a:rPr lang="en-US" altLang="zh-CN" sz="1600" dirty="0">
                <a:solidFill>
                  <a:schemeClr val="bg1"/>
                </a:solidFill>
                <a:latin typeface="微软雅黑" pitchFamily="34" charset="-122"/>
                <a:ea typeface="微软雅黑" pitchFamily="34" charset="-122"/>
              </a:rPr>
              <a:t>: 400-016-1131</a:t>
            </a:r>
          </a:p>
          <a:p>
            <a:r>
              <a:rPr lang="zh-CN" altLang="en-US" sz="1600" dirty="0">
                <a:solidFill>
                  <a:schemeClr val="bg1"/>
                </a:solidFill>
                <a:latin typeface="微软雅黑" pitchFamily="34" charset="-122"/>
                <a:ea typeface="微软雅黑" pitchFamily="34" charset="-122"/>
              </a:rPr>
              <a:t>传真 </a:t>
            </a:r>
            <a:r>
              <a:rPr lang="en-US" altLang="zh-CN" sz="1600" dirty="0">
                <a:solidFill>
                  <a:schemeClr val="bg1"/>
                </a:solidFill>
                <a:latin typeface="微软雅黑" pitchFamily="34" charset="-122"/>
                <a:ea typeface="微软雅黑" pitchFamily="34" charset="-122"/>
              </a:rPr>
              <a:t>: 010-5869 1005</a:t>
            </a:r>
          </a:p>
          <a:p>
            <a:r>
              <a:rPr lang="en-US" altLang="zh-CN" sz="1600" dirty="0" smtClean="0">
                <a:solidFill>
                  <a:schemeClr val="bg1"/>
                </a:solidFill>
                <a:latin typeface="微软雅黑" pitchFamily="34" charset="-122"/>
                <a:ea typeface="微软雅黑" pitchFamily="34" charset="-122"/>
              </a:rPr>
              <a:t>Q </a:t>
            </a:r>
            <a:r>
              <a:rPr lang="en-US" altLang="zh-CN" sz="1600" dirty="0" err="1" smtClean="0">
                <a:solidFill>
                  <a:schemeClr val="bg1"/>
                </a:solidFill>
                <a:latin typeface="微软雅黑" pitchFamily="34" charset="-122"/>
                <a:ea typeface="微软雅黑" pitchFamily="34" charset="-122"/>
              </a:rPr>
              <a:t>Q</a:t>
            </a:r>
            <a:r>
              <a:rPr lang="en-US" altLang="zh-CN" sz="1600" dirty="0" smtClean="0">
                <a:solidFill>
                  <a:schemeClr val="bg1"/>
                </a:solidFill>
                <a:latin typeface="微软雅黑" pitchFamily="34" charset="-122"/>
                <a:ea typeface="微软雅黑" pitchFamily="34" charset="-122"/>
              </a:rPr>
              <a:t> : 2824759690</a:t>
            </a:r>
          </a:p>
          <a:p>
            <a:r>
              <a:rPr lang="zh-CN" altLang="en-US" sz="1600" dirty="0" smtClean="0">
                <a:solidFill>
                  <a:schemeClr val="bg1"/>
                </a:solidFill>
                <a:latin typeface="微软雅黑" pitchFamily="34" charset="-122"/>
                <a:ea typeface="微软雅黑" pitchFamily="34" charset="-122"/>
              </a:rPr>
              <a:t>邮箱 </a:t>
            </a:r>
            <a:r>
              <a:rPr lang="en-US" altLang="zh-CN" sz="1600" dirty="0">
                <a:solidFill>
                  <a:schemeClr val="bg1"/>
                </a:solidFill>
                <a:latin typeface="微软雅黑" pitchFamily="34" charset="-122"/>
                <a:ea typeface="微软雅黑" pitchFamily="34" charset="-122"/>
              </a:rPr>
              <a:t>: service@pandai.cn</a:t>
            </a:r>
          </a:p>
          <a:p>
            <a:r>
              <a:rPr lang="zh-CN" altLang="en-US" sz="1600" dirty="0" smtClean="0">
                <a:solidFill>
                  <a:schemeClr val="bg1"/>
                </a:solidFill>
                <a:latin typeface="微软雅黑" pitchFamily="34" charset="-122"/>
                <a:ea typeface="微软雅黑" pitchFamily="34" charset="-122"/>
              </a:rPr>
              <a:t>招聘 </a:t>
            </a:r>
            <a:r>
              <a:rPr lang="en-US" altLang="zh-CN" sz="1600" dirty="0">
                <a:solidFill>
                  <a:schemeClr val="bg1"/>
                </a:solidFill>
                <a:latin typeface="微软雅黑" pitchFamily="34" charset="-122"/>
                <a:ea typeface="微软雅黑" pitchFamily="34" charset="-122"/>
              </a:rPr>
              <a:t>: hr@pandai.cn</a:t>
            </a:r>
          </a:p>
          <a:p>
            <a:r>
              <a:rPr lang="zh-CN" altLang="en-US" sz="1600" dirty="0">
                <a:solidFill>
                  <a:schemeClr val="bg1"/>
                </a:solidFill>
                <a:latin typeface="微软雅黑" pitchFamily="34" charset="-122"/>
                <a:ea typeface="微软雅黑" pitchFamily="34" charset="-122"/>
              </a:rPr>
              <a:t>合作 </a:t>
            </a:r>
            <a:r>
              <a:rPr lang="en-US" altLang="zh-CN" sz="1600" dirty="0">
                <a:solidFill>
                  <a:schemeClr val="bg1"/>
                </a:solidFill>
                <a:latin typeface="微软雅黑" pitchFamily="34" charset="-122"/>
                <a:ea typeface="微软雅黑" pitchFamily="34" charset="-122"/>
              </a:rPr>
              <a:t>: partner@pandai.cn</a:t>
            </a:r>
          </a:p>
          <a:p>
            <a:r>
              <a:rPr lang="zh-CN" altLang="en-US" sz="1600" dirty="0">
                <a:solidFill>
                  <a:schemeClr val="bg1"/>
                </a:solidFill>
                <a:latin typeface="微软雅黑" pitchFamily="34" charset="-122"/>
                <a:ea typeface="微软雅黑" pitchFamily="34" charset="-122"/>
              </a:rPr>
              <a:t>地址 </a:t>
            </a:r>
            <a:r>
              <a:rPr lang="en-US" altLang="zh-CN" sz="1600" dirty="0">
                <a:solidFill>
                  <a:schemeClr val="bg1"/>
                </a:solidFill>
                <a:latin typeface="微软雅黑" pitchFamily="34" charset="-122"/>
                <a:ea typeface="微软雅黑" pitchFamily="34" charset="-122"/>
              </a:rPr>
              <a:t>: </a:t>
            </a:r>
            <a:r>
              <a:rPr lang="zh-CN" altLang="en-US" sz="1600" dirty="0">
                <a:solidFill>
                  <a:schemeClr val="bg1"/>
                </a:solidFill>
                <a:latin typeface="微软雅黑" pitchFamily="34" charset="-122"/>
                <a:ea typeface="微软雅黑" pitchFamily="34" charset="-122"/>
              </a:rPr>
              <a:t>北京市朝阳区东大桥路</a:t>
            </a:r>
            <a:r>
              <a:rPr lang="en-US" altLang="zh-CN" sz="1600" dirty="0" smtClean="0">
                <a:solidFill>
                  <a:schemeClr val="bg1"/>
                </a:solidFill>
                <a:latin typeface="微软雅黑" pitchFamily="34" charset="-122"/>
                <a:ea typeface="微软雅黑" pitchFamily="34" charset="-122"/>
              </a:rPr>
              <a:t>8</a:t>
            </a:r>
            <a:r>
              <a:rPr lang="zh-CN" altLang="en-US" sz="1600" dirty="0" smtClean="0">
                <a:solidFill>
                  <a:schemeClr val="bg1"/>
                </a:solidFill>
                <a:latin typeface="微软雅黑" pitchFamily="34" charset="-122"/>
                <a:ea typeface="微软雅黑" pitchFamily="34" charset="-122"/>
              </a:rPr>
              <a:t>号</a:t>
            </a:r>
            <a:r>
              <a:rPr lang="en-US" altLang="zh-CN" sz="1600" dirty="0" smtClean="0">
                <a:solidFill>
                  <a:schemeClr val="bg1"/>
                </a:solidFill>
                <a:latin typeface="微软雅黑" pitchFamily="34" charset="-122"/>
                <a:ea typeface="微软雅黑" pitchFamily="34" charset="-122"/>
              </a:rPr>
              <a:t>SOHO</a:t>
            </a:r>
            <a:r>
              <a:rPr lang="zh-CN" altLang="en-US" sz="1600" dirty="0" smtClean="0">
                <a:solidFill>
                  <a:schemeClr val="bg1"/>
                </a:solidFill>
                <a:latin typeface="微软雅黑" pitchFamily="34" charset="-122"/>
                <a:ea typeface="微软雅黑" pitchFamily="34" charset="-122"/>
              </a:rPr>
              <a:t>尚</a:t>
            </a:r>
            <a:r>
              <a:rPr lang="zh-CN" altLang="en-US" sz="1600" dirty="0">
                <a:solidFill>
                  <a:schemeClr val="bg1"/>
                </a:solidFill>
                <a:latin typeface="微软雅黑" pitchFamily="34" charset="-122"/>
                <a:ea typeface="微软雅黑" pitchFamily="34" charset="-122"/>
              </a:rPr>
              <a:t>都北塔</a:t>
            </a:r>
            <a:r>
              <a:rPr lang="en-US" altLang="zh-CN" sz="1600" dirty="0">
                <a:solidFill>
                  <a:schemeClr val="bg1"/>
                </a:solidFill>
                <a:latin typeface="微软雅黑" pitchFamily="34" charset="-122"/>
                <a:ea typeface="微软雅黑" pitchFamily="34" charset="-122"/>
              </a:rPr>
              <a:t>810</a:t>
            </a:r>
            <a:r>
              <a:rPr lang="zh-CN" altLang="en-US" sz="1600" dirty="0">
                <a:solidFill>
                  <a:schemeClr val="bg1"/>
                </a:solidFill>
                <a:latin typeface="微软雅黑" pitchFamily="34" charset="-122"/>
                <a:ea typeface="微软雅黑" pitchFamily="34" charset="-122"/>
              </a:rPr>
              <a:t>室，</a:t>
            </a:r>
            <a:r>
              <a:rPr lang="en-US" altLang="zh-CN" sz="1600" dirty="0" smtClean="0">
                <a:solidFill>
                  <a:schemeClr val="bg1"/>
                </a:solidFill>
                <a:latin typeface="微软雅黑" pitchFamily="34" charset="-122"/>
                <a:ea typeface="微软雅黑" pitchFamily="34" charset="-122"/>
              </a:rPr>
              <a:t>100020</a:t>
            </a:r>
            <a:endParaRPr lang="en-US" altLang="zh-CN" sz="1600" dirty="0">
              <a:solidFill>
                <a:schemeClr val="bg1"/>
              </a:solidFill>
              <a:latin typeface="微软雅黑" pitchFamily="34" charset="-122"/>
              <a:ea typeface="微软雅黑" pitchFamily="34" charset="-122"/>
            </a:endParaRPr>
          </a:p>
          <a:p>
            <a:endParaRPr lang="en-US" altLang="zh-CN" sz="1600" dirty="0" smtClean="0">
              <a:solidFill>
                <a:schemeClr val="bg1"/>
              </a:solidFill>
              <a:latin typeface="微软雅黑" pitchFamily="34" charset="-122"/>
              <a:ea typeface="微软雅黑" pitchFamily="34" charset="-122"/>
            </a:endParaRPr>
          </a:p>
          <a:p>
            <a:r>
              <a:rPr lang="zh-CN" altLang="en-US" sz="1600" dirty="0" smtClean="0">
                <a:solidFill>
                  <a:schemeClr val="bg1"/>
                </a:solidFill>
                <a:latin typeface="微软雅黑" pitchFamily="34" charset="-122"/>
                <a:ea typeface="微软雅黑" pitchFamily="34" charset="-122"/>
              </a:rPr>
              <a:t>介绍</a:t>
            </a:r>
            <a:r>
              <a:rPr lang="zh-CN" altLang="en-US" sz="1600" dirty="0">
                <a:solidFill>
                  <a:schemeClr val="bg1"/>
                </a:solidFill>
                <a:latin typeface="微软雅黑" pitchFamily="34" charset="-122"/>
                <a:ea typeface="微软雅黑" pitchFamily="34" charset="-122"/>
              </a:rPr>
              <a:t>朋友注册盼贷网，您将获得惊喜大礼包，快快行动吧</a:t>
            </a:r>
            <a:r>
              <a:rPr lang="zh-CN" altLang="en-US" sz="1600" dirty="0" smtClean="0">
                <a:solidFill>
                  <a:schemeClr val="bg1"/>
                </a:solidFill>
                <a:latin typeface="微软雅黑" pitchFamily="34" charset="-122"/>
                <a:ea typeface="微软雅黑" pitchFamily="34" charset="-122"/>
              </a:rPr>
              <a:t>！</a:t>
            </a:r>
            <a:endParaRPr lang="zh-CN" altLang="en-US" sz="2000" dirty="0">
              <a:solidFill>
                <a:schemeClr val="bg1"/>
              </a:solidFill>
              <a:latin typeface="微软雅黑" pitchFamily="34" charset="-122"/>
              <a:ea typeface="微软雅黑" pitchFamily="34" charset="-122"/>
            </a:endParaRPr>
          </a:p>
        </p:txBody>
      </p:sp>
      <p:pic>
        <p:nvPicPr>
          <p:cNvPr id="1026" name="Picture 2" descr="C:\Users\m\Desktop\2-D-weixin-cod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7152" y="5817096"/>
            <a:ext cx="1386532" cy="13865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92696" y="3944888"/>
            <a:ext cx="5256584" cy="646331"/>
          </a:xfrm>
          <a:prstGeom prst="rect">
            <a:avLst/>
          </a:prstGeom>
          <a:no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altLang="zh-CN" sz="3600" dirty="0" err="1" smtClean="0">
                <a:solidFill>
                  <a:schemeClr val="bg1"/>
                </a:solidFill>
                <a:latin typeface="隶书" pitchFamily="49" charset="-122"/>
                <a:ea typeface="隶书" pitchFamily="49" charset="-122"/>
              </a:rPr>
              <a:t>www.pandai.cn</a:t>
            </a:r>
            <a:endParaRPr lang="en-US" altLang="zh-CN" sz="3600" dirty="0" smtClean="0">
              <a:solidFill>
                <a:schemeClr val="bg1"/>
              </a:solidFill>
              <a:latin typeface="隶书" pitchFamily="49" charset="-122"/>
              <a:ea typeface="隶书" pitchFamily="49" charset="-122"/>
            </a:endParaRPr>
          </a:p>
        </p:txBody>
      </p:sp>
    </p:spTree>
    <p:extLst>
      <p:ext uri="{BB962C8B-B14F-4D97-AF65-F5344CB8AC3E}">
        <p14:creationId xmlns:p14="http://schemas.microsoft.com/office/powerpoint/2010/main" val="242202886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782</TotalTime>
  <Words>1346</Words>
  <Application>Microsoft Macintosh PowerPoint</Application>
  <PresentationFormat>A4 Paper (210x297 mm)</PresentationFormat>
  <Paragraphs>211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主题​​</vt:lpstr>
      <vt:lpstr>PowerPoint Presentation</vt:lpstr>
      <vt:lpstr>关于盼贷</vt:lpstr>
      <vt:lpstr>我们有业内最优秀的团队</vt:lpstr>
      <vt:lpstr>投资产品</vt:lpstr>
      <vt:lpstr>在线自助投资平台</vt:lpstr>
      <vt:lpstr>盼贷核心竞争力</vt:lpstr>
      <vt:lpstr>完善的风险控制体系</vt:lpstr>
      <vt:lpstr>合作伙伴</vt:lpstr>
      <vt:lpstr>媒体美誉</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dc:creator>
  <cp:lastModifiedBy>Roger Ying</cp:lastModifiedBy>
  <cp:revision>72</cp:revision>
  <dcterms:created xsi:type="dcterms:W3CDTF">2014-06-24T03:27:02Z</dcterms:created>
  <dcterms:modified xsi:type="dcterms:W3CDTF">2014-06-26T04:53:32Z</dcterms:modified>
</cp:coreProperties>
</file>