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embeddings/oleObject1.bin" ContentType="application/vnd.openxmlformats-officedocument.oleObject"/>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7.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3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 id="2147483720" r:id="rId2"/>
  </p:sldMasterIdLst>
  <p:notesMasterIdLst>
    <p:notesMasterId r:id="rId73"/>
  </p:notesMasterIdLst>
  <p:sldIdLst>
    <p:sldId id="293" r:id="rId3"/>
    <p:sldId id="268" r:id="rId4"/>
    <p:sldId id="292" r:id="rId5"/>
    <p:sldId id="340" r:id="rId6"/>
    <p:sldId id="256" r:id="rId7"/>
    <p:sldId id="270" r:id="rId8"/>
    <p:sldId id="287" r:id="rId9"/>
    <p:sldId id="269" r:id="rId10"/>
    <p:sldId id="267" r:id="rId11"/>
    <p:sldId id="266" r:id="rId12"/>
    <p:sldId id="272" r:id="rId13"/>
    <p:sldId id="294" r:id="rId14"/>
    <p:sldId id="259" r:id="rId15"/>
    <p:sldId id="271" r:id="rId16"/>
    <p:sldId id="273" r:id="rId17"/>
    <p:sldId id="282" r:id="rId18"/>
    <p:sldId id="275" r:id="rId19"/>
    <p:sldId id="276" r:id="rId20"/>
    <p:sldId id="277" r:id="rId21"/>
    <p:sldId id="286" r:id="rId22"/>
    <p:sldId id="278" r:id="rId23"/>
    <p:sldId id="285" r:id="rId24"/>
    <p:sldId id="284" r:id="rId25"/>
    <p:sldId id="279" r:id="rId26"/>
    <p:sldId id="280" r:id="rId27"/>
    <p:sldId id="295" r:id="rId28"/>
    <p:sldId id="296" r:id="rId29"/>
    <p:sldId id="297"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3" r:id="rId46"/>
    <p:sldId id="314" r:id="rId47"/>
    <p:sldId id="315" r:id="rId48"/>
    <p:sldId id="316" r:id="rId49"/>
    <p:sldId id="317" r:id="rId50"/>
    <p:sldId id="318" r:id="rId51"/>
    <p:sldId id="319" r:id="rId52"/>
    <p:sldId id="320" r:id="rId53"/>
    <p:sldId id="321" r:id="rId54"/>
    <p:sldId id="322" r:id="rId55"/>
    <p:sldId id="323" r:id="rId56"/>
    <p:sldId id="324" r:id="rId57"/>
    <p:sldId id="325" r:id="rId58"/>
    <p:sldId id="326" r:id="rId59"/>
    <p:sldId id="327" r:id="rId60"/>
    <p:sldId id="328" r:id="rId61"/>
    <p:sldId id="329" r:id="rId62"/>
    <p:sldId id="330" r:id="rId63"/>
    <p:sldId id="331" r:id="rId64"/>
    <p:sldId id="332" r:id="rId65"/>
    <p:sldId id="333" r:id="rId66"/>
    <p:sldId id="334" r:id="rId67"/>
    <p:sldId id="335" r:id="rId68"/>
    <p:sldId id="336" r:id="rId69"/>
    <p:sldId id="337" r:id="rId70"/>
    <p:sldId id="338" r:id="rId71"/>
    <p:sldId id="339" r:id="rId72"/>
  </p:sldIdLst>
  <p:sldSz cx="9144000" cy="6858000" type="screen4x3"/>
  <p:notesSz cx="6400800" cy="86868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EF1A"/>
    <a:srgbClr val="FF28C0"/>
    <a:srgbClr val="FF00FF"/>
    <a:srgbClr val="676767"/>
    <a:srgbClr val="2E3640"/>
    <a:srgbClr val="E33830"/>
    <a:srgbClr val="EF792F"/>
    <a:srgbClr val="EFB3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277" autoAdjust="0"/>
  </p:normalViewPr>
  <p:slideViewPr>
    <p:cSldViewPr>
      <p:cViewPr>
        <p:scale>
          <a:sx n="100" d="100"/>
          <a:sy n="100" d="100"/>
        </p:scale>
        <p:origin x="-1712" y="-80"/>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7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73" Type="http://schemas.openxmlformats.org/officeDocument/2006/relationships/notesMaster" Target="notesMasters/notesMaster1.xml"/><Relationship Id="rId74" Type="http://schemas.openxmlformats.org/officeDocument/2006/relationships/printerSettings" Target="printerSettings/printerSettings1.bin"/><Relationship Id="rId75" Type="http://schemas.openxmlformats.org/officeDocument/2006/relationships/presProps" Target="presProps.xml"/><Relationship Id="rId76" Type="http://schemas.openxmlformats.org/officeDocument/2006/relationships/viewProps" Target="viewProps.xml"/><Relationship Id="rId77" Type="http://schemas.openxmlformats.org/officeDocument/2006/relationships/theme" Target="theme/theme1.xml"/><Relationship Id="rId78" Type="http://schemas.openxmlformats.org/officeDocument/2006/relationships/tableStyles" Target="tableStyles.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package" Target="../embeddings/Microsoft_Excel_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Sales</c:v>
                </c:pt>
              </c:strCache>
            </c:strRef>
          </c:tx>
          <c:spPr>
            <a:solidFill>
              <a:srgbClr val="009DDC"/>
            </a:solidFill>
            <a:ln w="50800"/>
          </c:spPr>
          <c:dPt>
            <c:idx val="0"/>
            <c:bubble3D val="0"/>
            <c:spPr>
              <a:solidFill>
                <a:srgbClr val="009DDC"/>
              </a:solidFill>
              <a:ln w="50800">
                <a:solidFill>
                  <a:schemeClr val="lt1"/>
                </a:solidFill>
              </a:ln>
              <a:effectLst/>
            </c:spPr>
          </c:dPt>
          <c:dPt>
            <c:idx val="1"/>
            <c:bubble3D val="0"/>
            <c:spPr>
              <a:solidFill>
                <a:srgbClr val="009DDC"/>
              </a:solidFill>
              <a:ln w="50800">
                <a:solidFill>
                  <a:schemeClr val="lt1"/>
                </a:solidFill>
              </a:ln>
              <a:effectLst/>
            </c:spPr>
          </c:dPt>
          <c:dPt>
            <c:idx val="2"/>
            <c:bubble3D val="0"/>
            <c:spPr>
              <a:solidFill>
                <a:srgbClr val="009DDC"/>
              </a:solidFill>
              <a:ln w="50800">
                <a:solidFill>
                  <a:schemeClr val="lt1"/>
                </a:solidFill>
              </a:ln>
              <a:effectLst/>
            </c:spPr>
          </c:dPt>
          <c:dPt>
            <c:idx val="3"/>
            <c:bubble3D val="0"/>
            <c:spPr>
              <a:solidFill>
                <a:srgbClr val="009DDC"/>
              </a:solidFill>
              <a:ln w="50800">
                <a:solidFill>
                  <a:schemeClr val="lt1"/>
                </a:solidFill>
              </a:ln>
              <a:effectLst/>
            </c:spPr>
          </c:dPt>
          <c:dPt>
            <c:idx val="4"/>
            <c:bubble3D val="0"/>
            <c:spPr>
              <a:solidFill>
                <a:srgbClr val="009DDC"/>
              </a:solidFill>
              <a:ln w="50800">
                <a:solidFill>
                  <a:schemeClr val="lt1"/>
                </a:solidFill>
              </a:ln>
              <a:effectLst/>
            </c:spPr>
          </c:dPt>
          <c:dPt>
            <c:idx val="5"/>
            <c:bubble3D val="0"/>
            <c:spPr>
              <a:solidFill>
                <a:srgbClr val="009DDC"/>
              </a:solidFill>
              <a:ln w="50800">
                <a:solidFill>
                  <a:schemeClr val="lt1"/>
                </a:solidFill>
              </a:ln>
              <a:effectLst/>
            </c:spPr>
          </c:dPt>
          <c:dPt>
            <c:idx val="6"/>
            <c:bubble3D val="0"/>
            <c:spPr>
              <a:solidFill>
                <a:srgbClr val="009DDC"/>
              </a:solidFill>
              <a:ln w="50800">
                <a:solidFill>
                  <a:schemeClr val="lt1"/>
                </a:solidFill>
              </a:ln>
              <a:effectLst/>
            </c:spPr>
          </c:dPt>
          <c:cat>
            <c:numRef>
              <c:f>Sheet1!$A$2:$A$8</c:f>
              <c:numCache>
                <c:formatCode>General</c:formatCode>
                <c:ptCount val="7"/>
              </c:numCache>
            </c:numRef>
          </c:cat>
          <c:val>
            <c:numRef>
              <c:f>Sheet1!$B$2:$B$8</c:f>
              <c:numCache>
                <c:formatCode>General</c:formatCode>
                <c:ptCount val="7"/>
                <c:pt idx="0">
                  <c:v>1.0</c:v>
                </c:pt>
                <c:pt idx="1">
                  <c:v>1.0</c:v>
                </c:pt>
                <c:pt idx="2">
                  <c:v>1.0</c:v>
                </c:pt>
                <c:pt idx="3">
                  <c:v>1.0</c:v>
                </c:pt>
                <c:pt idx="4">
                  <c:v>1.0</c:v>
                </c:pt>
                <c:pt idx="5">
                  <c:v>1.0</c:v>
                </c:pt>
                <c:pt idx="6">
                  <c:v>1.0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w="57150">
      <a:noFill/>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Sales</c:v>
                </c:pt>
              </c:strCache>
            </c:strRef>
          </c:tx>
          <c:spPr>
            <a:solidFill>
              <a:srgbClr val="299BF2"/>
            </a:solidFill>
            <a:ln w="25400"/>
          </c:spPr>
          <c:dPt>
            <c:idx val="0"/>
            <c:bubble3D val="0"/>
            <c:spPr>
              <a:solidFill>
                <a:srgbClr val="299BF2"/>
              </a:solidFill>
              <a:ln w="25400">
                <a:solidFill>
                  <a:schemeClr val="lt1"/>
                </a:solidFill>
              </a:ln>
              <a:effectLst/>
            </c:spPr>
          </c:dPt>
          <c:dPt>
            <c:idx val="1"/>
            <c:bubble3D val="0"/>
            <c:spPr>
              <a:solidFill>
                <a:srgbClr val="299BF2">
                  <a:alpha val="50000"/>
                </a:srgbClr>
              </a:solidFill>
              <a:ln w="25400">
                <a:solidFill>
                  <a:schemeClr val="lt1"/>
                </a:solidFill>
              </a:ln>
              <a:effectLst/>
            </c:spPr>
          </c:dPt>
          <c:dPt>
            <c:idx val="2"/>
            <c:bubble3D val="0"/>
            <c:spPr>
              <a:solidFill>
                <a:srgbClr val="299BF2">
                  <a:alpha val="50000"/>
                </a:srgbClr>
              </a:solidFill>
              <a:ln w="25400">
                <a:solidFill>
                  <a:schemeClr val="lt1"/>
                </a:solidFill>
              </a:ln>
              <a:effectLst/>
            </c:spPr>
          </c:dPt>
          <c:dPt>
            <c:idx val="3"/>
            <c:bubble3D val="0"/>
            <c:spPr>
              <a:solidFill>
                <a:srgbClr val="299BF2">
                  <a:alpha val="50000"/>
                </a:srgbClr>
              </a:solidFill>
              <a:ln w="25400">
                <a:solidFill>
                  <a:schemeClr val="lt1"/>
                </a:solidFill>
              </a:ln>
              <a:effectLst/>
            </c:spPr>
          </c:dPt>
          <c:dPt>
            <c:idx val="4"/>
            <c:bubble3D val="0"/>
            <c:spPr>
              <a:solidFill>
                <a:srgbClr val="299BF2">
                  <a:alpha val="50000"/>
                </a:srgbClr>
              </a:solidFill>
              <a:ln w="25400">
                <a:solidFill>
                  <a:schemeClr val="lt1"/>
                </a:solidFill>
              </a:ln>
              <a:effectLst/>
            </c:spPr>
          </c:dPt>
          <c:dPt>
            <c:idx val="5"/>
            <c:bubble3D val="0"/>
            <c:spPr>
              <a:solidFill>
                <a:srgbClr val="299BF2">
                  <a:alpha val="50000"/>
                </a:srgbClr>
              </a:solidFill>
              <a:ln w="25400">
                <a:solidFill>
                  <a:schemeClr val="lt1"/>
                </a:solidFill>
              </a:ln>
              <a:effectLst/>
            </c:spPr>
          </c:dPt>
          <c:dPt>
            <c:idx val="6"/>
            <c:bubble3D val="0"/>
            <c:spPr>
              <a:solidFill>
                <a:srgbClr val="299BF2">
                  <a:alpha val="50000"/>
                </a:srgbClr>
              </a:solidFill>
              <a:ln w="25400">
                <a:solidFill>
                  <a:schemeClr val="lt1"/>
                </a:solidFill>
              </a:ln>
              <a:effectLst/>
            </c:spPr>
          </c:dPt>
          <c:cat>
            <c:numRef>
              <c:f>Sheet1!$A$2:$A$8</c:f>
              <c:numCache>
                <c:formatCode>General</c:formatCode>
                <c:ptCount val="7"/>
              </c:numCache>
            </c:numRef>
          </c:cat>
          <c:val>
            <c:numRef>
              <c:f>Sheet1!$B$2:$B$8</c:f>
              <c:numCache>
                <c:formatCode>General</c:formatCode>
                <c:ptCount val="7"/>
                <c:pt idx="0">
                  <c:v>1.0</c:v>
                </c:pt>
                <c:pt idx="1">
                  <c:v>1.0</c:v>
                </c:pt>
                <c:pt idx="2">
                  <c:v>1.0</c:v>
                </c:pt>
                <c:pt idx="3">
                  <c:v>1.0</c:v>
                </c:pt>
                <c:pt idx="4">
                  <c:v>1.0</c:v>
                </c:pt>
                <c:pt idx="5">
                  <c:v>1.0</c:v>
                </c:pt>
                <c:pt idx="6">
                  <c:v>1.0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w="57150">
      <a:noFill/>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Sales</c:v>
                </c:pt>
              </c:strCache>
            </c:strRef>
          </c:tx>
          <c:spPr>
            <a:solidFill>
              <a:srgbClr val="299BF2">
                <a:alpha val="50000"/>
              </a:srgbClr>
            </a:solidFill>
            <a:ln w="25400"/>
          </c:spPr>
          <c:dPt>
            <c:idx val="0"/>
            <c:bubble3D val="0"/>
            <c:spPr>
              <a:solidFill>
                <a:srgbClr val="299BF2">
                  <a:alpha val="50000"/>
                </a:srgbClr>
              </a:solidFill>
              <a:ln w="25400">
                <a:solidFill>
                  <a:schemeClr val="lt1"/>
                </a:solidFill>
              </a:ln>
              <a:effectLst/>
            </c:spPr>
          </c:dPt>
          <c:dPt>
            <c:idx val="1"/>
            <c:bubble3D val="0"/>
            <c:spPr>
              <a:solidFill>
                <a:srgbClr val="299BF2"/>
              </a:solidFill>
              <a:ln w="25400">
                <a:solidFill>
                  <a:schemeClr val="lt1"/>
                </a:solidFill>
              </a:ln>
              <a:effectLst/>
            </c:spPr>
          </c:dPt>
          <c:dPt>
            <c:idx val="2"/>
            <c:bubble3D val="0"/>
            <c:spPr>
              <a:solidFill>
                <a:srgbClr val="299BF2">
                  <a:alpha val="50000"/>
                </a:srgbClr>
              </a:solidFill>
              <a:ln w="25400">
                <a:solidFill>
                  <a:schemeClr val="lt1"/>
                </a:solidFill>
              </a:ln>
              <a:effectLst/>
            </c:spPr>
          </c:dPt>
          <c:dPt>
            <c:idx val="3"/>
            <c:bubble3D val="0"/>
            <c:spPr>
              <a:solidFill>
                <a:srgbClr val="299BF2">
                  <a:alpha val="50000"/>
                </a:srgbClr>
              </a:solidFill>
              <a:ln w="25400">
                <a:solidFill>
                  <a:schemeClr val="lt1"/>
                </a:solidFill>
              </a:ln>
              <a:effectLst/>
            </c:spPr>
          </c:dPt>
          <c:dPt>
            <c:idx val="4"/>
            <c:bubble3D val="0"/>
            <c:spPr>
              <a:solidFill>
                <a:srgbClr val="299BF2">
                  <a:alpha val="50000"/>
                </a:srgbClr>
              </a:solidFill>
              <a:ln w="25400">
                <a:solidFill>
                  <a:schemeClr val="lt1"/>
                </a:solidFill>
              </a:ln>
              <a:effectLst/>
            </c:spPr>
          </c:dPt>
          <c:dPt>
            <c:idx val="5"/>
            <c:bubble3D val="0"/>
            <c:spPr>
              <a:solidFill>
                <a:srgbClr val="299BF2">
                  <a:alpha val="50000"/>
                </a:srgbClr>
              </a:solidFill>
              <a:ln w="25400">
                <a:solidFill>
                  <a:schemeClr val="lt1"/>
                </a:solidFill>
              </a:ln>
              <a:effectLst/>
            </c:spPr>
          </c:dPt>
          <c:dPt>
            <c:idx val="6"/>
            <c:bubble3D val="0"/>
            <c:spPr>
              <a:solidFill>
                <a:srgbClr val="299BF2">
                  <a:alpha val="50000"/>
                </a:srgbClr>
              </a:solidFill>
              <a:ln w="25400">
                <a:solidFill>
                  <a:schemeClr val="lt1"/>
                </a:solidFill>
              </a:ln>
              <a:effectLst/>
            </c:spPr>
          </c:dPt>
          <c:cat>
            <c:numRef>
              <c:f>Sheet1!$A$2:$A$8</c:f>
              <c:numCache>
                <c:formatCode>General</c:formatCode>
                <c:ptCount val="7"/>
              </c:numCache>
            </c:numRef>
          </c:cat>
          <c:val>
            <c:numRef>
              <c:f>Sheet1!$B$2:$B$8</c:f>
              <c:numCache>
                <c:formatCode>General</c:formatCode>
                <c:ptCount val="7"/>
                <c:pt idx="0">
                  <c:v>1.0</c:v>
                </c:pt>
                <c:pt idx="1">
                  <c:v>1.0</c:v>
                </c:pt>
                <c:pt idx="2">
                  <c:v>1.0</c:v>
                </c:pt>
                <c:pt idx="3">
                  <c:v>1.0</c:v>
                </c:pt>
                <c:pt idx="4">
                  <c:v>1.0</c:v>
                </c:pt>
                <c:pt idx="5">
                  <c:v>1.0</c:v>
                </c:pt>
                <c:pt idx="6">
                  <c:v>1.0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w="57150">
      <a:noFill/>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Sales</c:v>
                </c:pt>
              </c:strCache>
            </c:strRef>
          </c:tx>
          <c:spPr>
            <a:ln>
              <a:noFill/>
            </a:ln>
          </c:spPr>
          <c:dPt>
            <c:idx val="0"/>
            <c:bubble3D val="0"/>
            <c:spPr>
              <a:solidFill>
                <a:srgbClr val="004E6E"/>
              </a:solidFill>
              <a:ln w="19050">
                <a:noFill/>
              </a:ln>
              <a:effectLst/>
            </c:spPr>
          </c:dPt>
          <c:dPt>
            <c:idx val="1"/>
            <c:bubble3D val="0"/>
            <c:spPr>
              <a:solidFill>
                <a:schemeClr val="bg2">
                  <a:lumMod val="40000"/>
                  <a:lumOff val="60000"/>
                </a:schemeClr>
              </a:solidFill>
              <a:ln w="19050">
                <a:noFill/>
              </a:ln>
              <a:effectLst/>
            </c:spPr>
          </c:dPt>
          <c:cat>
            <c:strRef>
              <c:f>Sheet1!$A$2:$A$3</c:f>
              <c:strCache>
                <c:ptCount val="2"/>
                <c:pt idx="0">
                  <c:v>1st Qtr</c:v>
                </c:pt>
                <c:pt idx="1">
                  <c:v>2nd Qtr</c:v>
                </c:pt>
              </c:strCache>
            </c:strRef>
          </c:cat>
          <c:val>
            <c:numRef>
              <c:f>Sheet1!$B$2:$B$3</c:f>
              <c:numCache>
                <c:formatCode>General</c:formatCode>
                <c:ptCount val="2"/>
                <c:pt idx="0">
                  <c:v>80.0</c:v>
                </c:pt>
                <c:pt idx="1">
                  <c:v>20.0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773363" cy="4349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625850" y="0"/>
            <a:ext cx="2773363" cy="434975"/>
          </a:xfrm>
          <a:prstGeom prst="rect">
            <a:avLst/>
          </a:prstGeom>
        </p:spPr>
        <p:txBody>
          <a:bodyPr vert="horz" lIns="91440" tIns="45720" rIns="91440" bIns="45720" rtlCol="0"/>
          <a:lstStyle>
            <a:lvl1pPr algn="r">
              <a:defRPr sz="1200"/>
            </a:lvl1pPr>
          </a:lstStyle>
          <a:p>
            <a:fld id="{2A140A7F-D033-F349-810C-DBA988D99393}" type="datetimeFigureOut">
              <a:rPr lang="en-US" smtClean="0"/>
              <a:t>4/15/14</a:t>
            </a:fld>
            <a:endParaRPr lang="en-US"/>
          </a:p>
        </p:txBody>
      </p:sp>
      <p:sp>
        <p:nvSpPr>
          <p:cNvPr id="4" name="Slide Image Placeholder 3"/>
          <p:cNvSpPr>
            <a:spLocks noGrp="1" noRot="1" noChangeAspect="1"/>
          </p:cNvSpPr>
          <p:nvPr>
            <p:ph type="sldImg" idx="2"/>
          </p:nvPr>
        </p:nvSpPr>
        <p:spPr>
          <a:xfrm>
            <a:off x="1028700" y="650875"/>
            <a:ext cx="4343400" cy="32575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39763" y="4125913"/>
            <a:ext cx="5121275" cy="39100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250238"/>
            <a:ext cx="2773363" cy="4349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625850" y="8250238"/>
            <a:ext cx="2773363" cy="434975"/>
          </a:xfrm>
          <a:prstGeom prst="rect">
            <a:avLst/>
          </a:prstGeom>
        </p:spPr>
        <p:txBody>
          <a:bodyPr vert="horz" lIns="91440" tIns="45720" rIns="91440" bIns="45720" rtlCol="0" anchor="b"/>
          <a:lstStyle>
            <a:lvl1pPr algn="r">
              <a:defRPr sz="1200"/>
            </a:lvl1pPr>
          </a:lstStyle>
          <a:p>
            <a:fld id="{794C89D7-20F1-EE4C-8BB5-8225246A6FFE}" type="slidenum">
              <a:rPr lang="en-US" smtClean="0"/>
              <a:t>‹#›</a:t>
            </a:fld>
            <a:endParaRPr lang="en-US"/>
          </a:p>
        </p:txBody>
      </p:sp>
    </p:spTree>
    <p:extLst>
      <p:ext uri="{BB962C8B-B14F-4D97-AF65-F5344CB8AC3E}">
        <p14:creationId xmlns:p14="http://schemas.microsoft.com/office/powerpoint/2010/main" val="7594009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will not be part of the final presentation. This slide is for </a:t>
            </a:r>
            <a:r>
              <a:rPr lang="en-US" baseline="0" dirty="0" err="1" smtClean="0"/>
              <a:t>powerpoint</a:t>
            </a:r>
            <a:r>
              <a:rPr lang="en-US" baseline="0" dirty="0" smtClean="0"/>
              <a:t> designers.</a:t>
            </a:r>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1</a:t>
            </a:fld>
            <a:endParaRPr lang="en-US"/>
          </a:p>
        </p:txBody>
      </p:sp>
    </p:spTree>
    <p:extLst>
      <p:ext uri="{BB962C8B-B14F-4D97-AF65-F5344CB8AC3E}">
        <p14:creationId xmlns:p14="http://schemas.microsoft.com/office/powerpoint/2010/main" val="1874552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will not be part of the final presentation. This slide is for </a:t>
            </a:r>
            <a:r>
              <a:rPr lang="en-US" baseline="0" dirty="0" err="1" smtClean="0"/>
              <a:t>powerpoint</a:t>
            </a:r>
            <a:r>
              <a:rPr lang="en-US" baseline="0" dirty="0" smtClean="0"/>
              <a:t> designers.</a:t>
            </a:r>
            <a:endParaRPr lang="en-US" dirty="0" smtClean="0"/>
          </a:p>
          <a:p>
            <a:endParaRPr lang="en-US" dirty="0" smtClean="0"/>
          </a:p>
          <a:p>
            <a:r>
              <a:rPr lang="en-US" dirty="0" smtClean="0"/>
              <a:t>The pink</a:t>
            </a:r>
            <a:r>
              <a:rPr lang="en-US" baseline="0" dirty="0" smtClean="0"/>
              <a:t> box (</a:t>
            </a:r>
            <a:r>
              <a:rPr lang="en-US" baseline="0" dirty="0" err="1" smtClean="0"/>
              <a:t>Dev</a:t>
            </a:r>
            <a:r>
              <a:rPr lang="en-US" baseline="0" dirty="0" smtClean="0"/>
              <a:t> 1, </a:t>
            </a:r>
            <a:r>
              <a:rPr lang="en-US" baseline="0" dirty="0" err="1" smtClean="0"/>
              <a:t>Dev</a:t>
            </a:r>
            <a:r>
              <a:rPr lang="en-US" baseline="0" dirty="0" smtClean="0"/>
              <a:t> 2, QA, UAT, Stage) are sandboxes. These sandboxes are used by developers.</a:t>
            </a:r>
          </a:p>
          <a:p>
            <a:r>
              <a:rPr lang="en-US" baseline="0" dirty="0" smtClean="0"/>
              <a:t>Prod is the production org where users work.</a:t>
            </a:r>
          </a:p>
          <a:p>
            <a:endParaRPr lang="en-US" baseline="0" dirty="0" smtClean="0"/>
          </a:p>
          <a:p>
            <a:r>
              <a:rPr lang="en-US" baseline="0" dirty="0" smtClean="0"/>
              <a:t>The arrows show the direction of the code from Dev1 to QA to UAT to Stage to Prod.</a:t>
            </a:r>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2</a:t>
            </a:fld>
            <a:endParaRPr lang="en-US"/>
          </a:p>
        </p:txBody>
      </p:sp>
    </p:spTree>
    <p:extLst>
      <p:ext uri="{BB962C8B-B14F-4D97-AF65-F5344CB8AC3E}">
        <p14:creationId xmlns:p14="http://schemas.microsoft.com/office/powerpoint/2010/main" val="1121319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will not be part of the final presentation. This slide is for </a:t>
            </a:r>
            <a:r>
              <a:rPr lang="en-US" baseline="0" dirty="0" err="1" smtClean="0"/>
              <a:t>powerpoint</a:t>
            </a:r>
            <a:r>
              <a:rPr lang="en-US" baseline="0" dirty="0" smtClean="0"/>
              <a:t> designers.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 am sharing two other </a:t>
            </a:r>
            <a:r>
              <a:rPr lang="en-US" baseline="0" dirty="0" err="1" smtClean="0"/>
              <a:t>powerpoint</a:t>
            </a:r>
            <a:r>
              <a:rPr lang="en-US" baseline="0" dirty="0" smtClean="0"/>
              <a:t> slides as examples. Please see the slides on editions and licenses. I really like it.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Please look at the appendix. I have inserted some slides where you can see some icons.</a:t>
            </a:r>
          </a:p>
        </p:txBody>
      </p:sp>
      <p:sp>
        <p:nvSpPr>
          <p:cNvPr id="4" name="Slide Number Placeholder 3"/>
          <p:cNvSpPr>
            <a:spLocks noGrp="1"/>
          </p:cNvSpPr>
          <p:nvPr>
            <p:ph type="sldNum" sz="quarter" idx="10"/>
          </p:nvPr>
        </p:nvSpPr>
        <p:spPr/>
        <p:txBody>
          <a:bodyPr/>
          <a:lstStyle/>
          <a:p>
            <a:fld id="{794C89D7-20F1-EE4C-8BB5-8225246A6FFE}" type="slidenum">
              <a:rPr lang="en-US" smtClean="0"/>
              <a:t>3</a:t>
            </a:fld>
            <a:endParaRPr lang="en-US"/>
          </a:p>
        </p:txBody>
      </p:sp>
    </p:spTree>
    <p:extLst>
      <p:ext uri="{BB962C8B-B14F-4D97-AF65-F5344CB8AC3E}">
        <p14:creationId xmlns:p14="http://schemas.microsoft.com/office/powerpoint/2010/main" val="3198807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a:t>
            </a:r>
            <a:r>
              <a:rPr lang="en-US" baseline="0" dirty="0" err="1" smtClean="0"/>
              <a:t>Powerpoint</a:t>
            </a:r>
            <a:r>
              <a:rPr lang="en-US" baseline="0" dirty="0" smtClean="0"/>
              <a:t> </a:t>
            </a:r>
            <a:r>
              <a:rPr lang="en-US" baseline="0" dirty="0" err="1" smtClean="0"/>
              <a:t>designeers</a:t>
            </a:r>
            <a:r>
              <a:rPr lang="en-US" baseline="0" dirty="0" smtClean="0"/>
              <a:t>: this is the title slide. First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5</a:t>
            </a:fld>
            <a:endParaRPr lang="en-US"/>
          </a:p>
        </p:txBody>
      </p:sp>
    </p:spTree>
    <p:extLst>
      <p:ext uri="{BB962C8B-B14F-4D97-AF65-F5344CB8AC3E}">
        <p14:creationId xmlns:p14="http://schemas.microsoft.com/office/powerpoint/2010/main" val="4005641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(To </a:t>
            </a:r>
            <a:r>
              <a:rPr lang="en-US" baseline="0" dirty="0" err="1" smtClean="0"/>
              <a:t>Powerpoint</a:t>
            </a:r>
            <a:r>
              <a:rPr lang="en-US" baseline="0" dirty="0" smtClean="0"/>
              <a:t> designers: this is the second slide. We could number them 1 through 5).</a:t>
            </a:r>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6</a:t>
            </a:fld>
            <a:endParaRPr lang="en-US"/>
          </a:p>
        </p:txBody>
      </p:sp>
    </p:spTree>
    <p:extLst>
      <p:ext uri="{BB962C8B-B14F-4D97-AF65-F5344CB8AC3E}">
        <p14:creationId xmlns:p14="http://schemas.microsoft.com/office/powerpoint/2010/main" val="2180563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4000" baseline="0" dirty="0" smtClean="0"/>
              <a:t>(To </a:t>
            </a:r>
            <a:r>
              <a:rPr lang="en-US" sz="4000" baseline="0" dirty="0" err="1" smtClean="0"/>
              <a:t>Powerpoint</a:t>
            </a:r>
            <a:r>
              <a:rPr lang="en-US" sz="4000" baseline="0" dirty="0" smtClean="0"/>
              <a:t> </a:t>
            </a:r>
            <a:r>
              <a:rPr lang="en-US" sz="4000" baseline="0" dirty="0" err="1" smtClean="0"/>
              <a:t>designeers</a:t>
            </a:r>
            <a:r>
              <a:rPr lang="en-US" sz="4000"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sz="4000" baseline="0" dirty="0" smtClean="0"/>
              <a:t>In this slide, I am saying the development time on Salesforce platform is much less. </a:t>
            </a:r>
          </a:p>
          <a:p>
            <a:pPr marL="0" marR="0" indent="0" algn="l" defTabSz="457200" rtl="0" eaLnBrk="1" fontAlgn="auto" latinLnBrk="0" hangingPunct="1">
              <a:lnSpc>
                <a:spcPct val="100000"/>
              </a:lnSpc>
              <a:spcBef>
                <a:spcPts val="0"/>
              </a:spcBef>
              <a:spcAft>
                <a:spcPts val="0"/>
              </a:spcAft>
              <a:buClrTx/>
              <a:buSzTx/>
              <a:buFontTx/>
              <a:buNone/>
              <a:tabLst/>
              <a:defRPr/>
            </a:pPr>
            <a:r>
              <a:rPr lang="en-US" sz="4000" baseline="0" dirty="0" smtClean="0"/>
              <a:t>However, if it takes much more effort to Integrate code, trouble shoot code and manage release compared to other platforms).</a:t>
            </a:r>
          </a:p>
          <a:p>
            <a:pPr marL="0" marR="0" indent="0" algn="l" defTabSz="457200" rtl="0" eaLnBrk="1" fontAlgn="auto" latinLnBrk="0" hangingPunct="1">
              <a:lnSpc>
                <a:spcPct val="100000"/>
              </a:lnSpc>
              <a:spcBef>
                <a:spcPts val="0"/>
              </a:spcBef>
              <a:spcAft>
                <a:spcPts val="0"/>
              </a:spcAft>
              <a:buClrTx/>
              <a:buSzTx/>
              <a:buFontTx/>
              <a:buNone/>
              <a:tabLst/>
              <a:defRPr/>
            </a:pPr>
            <a:r>
              <a:rPr lang="en-US" sz="4000" baseline="0" dirty="0" smtClean="0"/>
              <a:t>If we reduce the time for Integrating code/Troubleshooting/Release Management, then the time will be much less.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40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4000" baseline="0" dirty="0" smtClean="0"/>
              <a:t>Troubleshooting/Integrating code/release </a:t>
            </a:r>
            <a:r>
              <a:rPr lang="en-US" sz="4000" baseline="0" dirty="0" err="1" smtClean="0"/>
              <a:t>managmeent</a:t>
            </a:r>
            <a:r>
              <a:rPr lang="en-US" sz="4000" baseline="0" dirty="0" smtClean="0"/>
              <a:t> don’t have to same color.</a:t>
            </a:r>
          </a:p>
          <a:p>
            <a:pPr marL="0" marR="0" indent="0" algn="l" defTabSz="457200" rtl="0" eaLnBrk="1" fontAlgn="auto" latinLnBrk="0" hangingPunct="1">
              <a:lnSpc>
                <a:spcPct val="100000"/>
              </a:lnSpc>
              <a:spcBef>
                <a:spcPts val="0"/>
              </a:spcBef>
              <a:spcAft>
                <a:spcPts val="0"/>
              </a:spcAft>
              <a:buClrTx/>
              <a:buSzTx/>
              <a:buFontTx/>
              <a:buNone/>
              <a:tabLst/>
              <a:defRPr/>
            </a:pPr>
            <a:r>
              <a:rPr lang="en-US" sz="4000" baseline="0" dirty="0" smtClean="0"/>
              <a:t>).</a:t>
            </a:r>
          </a:p>
          <a:p>
            <a:endParaRPr lang="en-US" sz="4000" baseline="0" dirty="0" smtClean="0">
              <a:latin typeface="Arial"/>
            </a:endParaRPr>
          </a:p>
          <a:p>
            <a:endParaRPr lang="en-US" sz="4000" baseline="0" dirty="0" smtClean="0">
              <a:latin typeface="Arial"/>
            </a:endParaRPr>
          </a:p>
          <a:p>
            <a:r>
              <a:rPr lang="en-US" sz="4000" baseline="0" dirty="0" err="1" smtClean="0">
                <a:latin typeface="Arial"/>
              </a:rPr>
              <a:t>Force.com</a:t>
            </a:r>
            <a:r>
              <a:rPr lang="en-US" sz="4000" baseline="0" dirty="0" smtClean="0">
                <a:latin typeface="Arial"/>
              </a:rPr>
              <a:t> </a:t>
            </a:r>
            <a:r>
              <a:rPr lang="en-US" sz="4000" baseline="0" dirty="0" smtClean="0">
                <a:latin typeface="Arial"/>
              </a:rPr>
              <a:t>is a great platform for building applications. Developers can do even complex tasks using declarative development rather than writing code. The end result is that developers can quickly build applications.</a:t>
            </a:r>
          </a:p>
          <a:p>
            <a:endParaRPr lang="en-US" sz="4000" baseline="0" dirty="0" smtClean="0">
              <a:latin typeface="Arial"/>
            </a:endParaRPr>
          </a:p>
          <a:p>
            <a:r>
              <a:rPr lang="en-US" sz="4000" baseline="0" dirty="0" smtClean="0">
                <a:latin typeface="Arial"/>
              </a:rPr>
              <a:t>However, if we take a step back and look at the entire software development life cycle, this has changed the whole economics of building applications. As a percentage of whole, developers spend much more time in deploying applications , migrating code, testing code and other activities rather than building applications.</a:t>
            </a:r>
          </a:p>
          <a:p>
            <a:endParaRPr lang="en-US" sz="4000" baseline="0" dirty="0" smtClean="0">
              <a:latin typeface="Arial"/>
            </a:endParaRPr>
          </a:p>
          <a:p>
            <a:r>
              <a:rPr lang="en-US" sz="4000" baseline="0" dirty="0" smtClean="0">
                <a:latin typeface="Arial"/>
              </a:rPr>
              <a:t>I am working with a credit union. By any means, it is not a large bank. They spent over 40% of the time in troubleshooting the issues because they did not have change management process in place.</a:t>
            </a:r>
          </a:p>
          <a:p>
            <a:endParaRPr lang="en-US" sz="4000" baseline="0" dirty="0" smtClean="0">
              <a:latin typeface="Arial"/>
            </a:endParaRPr>
          </a:p>
          <a:p>
            <a:r>
              <a:rPr lang="en-US" sz="4000" baseline="0" dirty="0" smtClean="0">
                <a:latin typeface="Arial"/>
              </a:rPr>
              <a:t>Integrating code</a:t>
            </a:r>
          </a:p>
          <a:p>
            <a:r>
              <a:rPr lang="en-US" sz="4000" baseline="0" dirty="0" smtClean="0">
                <a:latin typeface="Arial"/>
              </a:rPr>
              <a:t>Deploying code</a:t>
            </a:r>
          </a:p>
          <a:p>
            <a:r>
              <a:rPr lang="en-US" sz="4000" baseline="0" dirty="0" smtClean="0">
                <a:latin typeface="Arial"/>
              </a:rPr>
              <a:t>Testing code</a:t>
            </a:r>
          </a:p>
          <a:p>
            <a:r>
              <a:rPr lang="en-US" sz="4000" baseline="0" dirty="0" smtClean="0">
                <a:latin typeface="Arial"/>
              </a:rPr>
              <a:t>Writing code</a:t>
            </a:r>
          </a:p>
          <a:p>
            <a:r>
              <a:rPr lang="en-US" sz="4000" baseline="0" dirty="0" smtClean="0">
                <a:latin typeface="Arial"/>
              </a:rPr>
              <a:t>Quality assurance</a:t>
            </a:r>
          </a:p>
          <a:p>
            <a:r>
              <a:rPr lang="en-US" sz="4000" baseline="0" dirty="0" smtClean="0">
                <a:latin typeface="Arial"/>
              </a:rPr>
              <a:t>Maintenance</a:t>
            </a:r>
          </a:p>
          <a:p>
            <a:r>
              <a:rPr lang="en-US" sz="4000" baseline="0" dirty="0" smtClean="0">
                <a:latin typeface="Arial"/>
              </a:rPr>
              <a:t>Documentation</a:t>
            </a:r>
          </a:p>
          <a:p>
            <a:r>
              <a:rPr lang="en-US" sz="4000" baseline="0" dirty="0" smtClean="0">
                <a:latin typeface="Arial"/>
              </a:rPr>
              <a:t>Release management</a:t>
            </a:r>
          </a:p>
          <a:p>
            <a:endParaRPr lang="en-US" sz="4000" baseline="0" dirty="0" smtClean="0">
              <a:latin typeface="Arial"/>
            </a:endParaRPr>
          </a:p>
          <a:p>
            <a:r>
              <a:rPr lang="en-US" sz="4000" baseline="0" dirty="0" smtClean="0">
                <a:latin typeface="Arial"/>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4000" baseline="0" dirty="0" smtClean="0">
                <a:latin typeface="Arial"/>
              </a:rPr>
              <a:t>=====================================</a:t>
            </a:r>
          </a:p>
          <a:p>
            <a:endParaRPr lang="en-US" sz="4000" baseline="0" dirty="0" smtClean="0">
              <a:latin typeface="Arial"/>
            </a:endParaRPr>
          </a:p>
          <a:p>
            <a:r>
              <a:rPr lang="en-US" sz="4000" baseline="0" dirty="0" smtClean="0">
                <a:latin typeface="Arial"/>
              </a:rPr>
              <a:t>In a typical development, 70% of the time is spent on change management. This includes migrating code, testing changes, refreshing sandboxes, etc. Only 30% of the time is spent on he development. This data is collected from companies who are building </a:t>
            </a:r>
            <a:r>
              <a:rPr lang="en-US" sz="4000" baseline="0" dirty="0" err="1" smtClean="0">
                <a:latin typeface="Arial"/>
              </a:rPr>
              <a:t>force.com</a:t>
            </a:r>
            <a:r>
              <a:rPr lang="en-US" sz="4000" baseline="0" dirty="0" smtClean="0">
                <a:latin typeface="Arial"/>
              </a:rPr>
              <a:t> tools. Very little time is spent in building the application, but much more time is spent in deploying the application. </a:t>
            </a:r>
          </a:p>
          <a:p>
            <a:endParaRPr lang="en-US" sz="4000" baseline="0" dirty="0" smtClean="0">
              <a:latin typeface="Arial"/>
            </a:endParaRPr>
          </a:p>
          <a:p>
            <a:endParaRPr lang="en-US" sz="4000" baseline="0" dirty="0" smtClean="0">
              <a:latin typeface="Arial"/>
            </a:endParaRPr>
          </a:p>
          <a:p>
            <a:endParaRPr lang="en-US" sz="4000" baseline="0" dirty="0" smtClean="0">
              <a:latin typeface="Arial"/>
            </a:endParaRPr>
          </a:p>
          <a:p>
            <a:endParaRPr lang="en-US" sz="4000" baseline="0" dirty="0" smtClean="0">
              <a:latin typeface="Arial"/>
            </a:endParaRPr>
          </a:p>
          <a:p>
            <a:r>
              <a:rPr lang="en-US" sz="4000" baseline="0" dirty="0" smtClean="0">
                <a:latin typeface="Arial"/>
              </a:rPr>
              <a:t>&lt;Story&gt;</a:t>
            </a:r>
          </a:p>
          <a:p>
            <a:endParaRPr lang="en-US" sz="4000" baseline="0" dirty="0" smtClean="0">
              <a:latin typeface="Arial"/>
            </a:endParaRPr>
          </a:p>
        </p:txBody>
      </p:sp>
      <p:sp>
        <p:nvSpPr>
          <p:cNvPr id="4" name="Slide Number Placeholder 3"/>
          <p:cNvSpPr>
            <a:spLocks noGrp="1"/>
          </p:cNvSpPr>
          <p:nvPr>
            <p:ph type="sldNum" sz="quarter" idx="10"/>
          </p:nvPr>
        </p:nvSpPr>
        <p:spPr/>
        <p:txBody>
          <a:bodyPr/>
          <a:lstStyle/>
          <a:p>
            <a:fld id="{794C89D7-20F1-EE4C-8BB5-8225246A6FFE}" type="slidenum">
              <a:rPr lang="en-US" smtClean="0"/>
              <a:t>7</a:t>
            </a:fld>
            <a:endParaRPr lang="en-US"/>
          </a:p>
        </p:txBody>
      </p:sp>
    </p:spTree>
    <p:extLst>
      <p:ext uri="{BB962C8B-B14F-4D97-AF65-F5344CB8AC3E}">
        <p14:creationId xmlns:p14="http://schemas.microsoft.com/office/powerpoint/2010/main" val="1551177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a:t>
            </a:r>
            <a:r>
              <a:rPr lang="en-US" baseline="0" dirty="0" err="1" smtClean="0"/>
              <a:t>Powerpoint</a:t>
            </a:r>
            <a:r>
              <a:rPr lang="en-US" baseline="0" dirty="0" smtClean="0"/>
              <a:t> </a:t>
            </a:r>
            <a:r>
              <a:rPr lang="en-US" baseline="0" dirty="0" err="1" smtClean="0"/>
              <a:t>designeers</a:t>
            </a:r>
            <a:r>
              <a:rPr lang="en-US" baseline="0" dirty="0" smtClean="0"/>
              <a:t>:  I want to show that there are tools in the marketplace: Eclipse, Change sets(which is a collection of files) and Ant Scripts. However, these tools are not enough and they don’t work with each other. They don’t provide complete visibility into which developer is working on which files, who is the last person who modified the files.).</a:t>
            </a:r>
            <a:endParaRPr lang="en-US" dirty="0" smtClean="0"/>
          </a:p>
          <a:p>
            <a:endParaRPr lang="en-US" dirty="0" smtClean="0"/>
          </a:p>
          <a:p>
            <a:r>
              <a:rPr lang="en-US" dirty="0" smtClean="0"/>
              <a:t>http</a:t>
            </a:r>
            <a:r>
              <a:rPr lang="en-US" dirty="0" smtClean="0"/>
              <a:t>://</a:t>
            </a:r>
            <a:r>
              <a:rPr lang="en-US" dirty="0" err="1" smtClean="0"/>
              <a:t>www.istockphoto.com</a:t>
            </a:r>
            <a:r>
              <a:rPr lang="en-US" dirty="0" smtClean="0"/>
              <a:t>/stock-photo-11358289-bridge-construction.php?st=63793c0</a:t>
            </a:r>
          </a:p>
          <a:p>
            <a:r>
              <a:rPr lang="en-US" dirty="0" smtClean="0"/>
              <a:t>http://</a:t>
            </a:r>
            <a:r>
              <a:rPr lang="en-US" dirty="0" err="1" smtClean="0"/>
              <a:t>www.istockphoto.com</a:t>
            </a:r>
            <a:r>
              <a:rPr lang="en-US" dirty="0" smtClean="0"/>
              <a:t>/stock-photo-13891283-system-not-working-quot-broken-quot-gear.php?st=5d1cefc</a:t>
            </a:r>
          </a:p>
          <a:p>
            <a:endParaRPr lang="en-US" dirty="0" smtClean="0"/>
          </a:p>
          <a:p>
            <a:r>
              <a:rPr lang="en-US" dirty="0" smtClean="0"/>
              <a:t>Even</a:t>
            </a:r>
            <a:r>
              <a:rPr lang="en-US" baseline="0" dirty="0" smtClean="0"/>
              <a:t> if you want to manage change, the tools are not sufficient and they don’t take you where you want to go</a:t>
            </a:r>
            <a:r>
              <a:rPr lang="en-US" baseline="0" dirty="0" smtClean="0"/>
              <a:t>.</a:t>
            </a:r>
          </a:p>
          <a:p>
            <a:endParaRPr lang="en-US" baseline="0" dirty="0" smtClean="0"/>
          </a:p>
          <a:p>
            <a:r>
              <a:rPr lang="en-US" baseline="0" dirty="0" smtClean="0"/>
              <a:t>There are few tools in the market place, but they are incomplete and they don</a:t>
            </a:r>
            <a:r>
              <a:rPr lang="fr-FR" baseline="0" dirty="0" smtClean="0"/>
              <a:t>’</a:t>
            </a:r>
            <a:r>
              <a:rPr lang="en-US" baseline="0" dirty="0" smtClean="0"/>
              <a:t>t work with each other.</a:t>
            </a:r>
          </a:p>
          <a:p>
            <a:endParaRPr lang="en-US" baseline="0" dirty="0" smtClean="0"/>
          </a:p>
          <a:p>
            <a:endParaRPr lang="en-US" baseline="0" dirty="0" smtClean="0"/>
          </a:p>
          <a:p>
            <a:pPr marL="228600" indent="-228600">
              <a:buAutoNum type="arabicPeriod"/>
            </a:pPr>
            <a:r>
              <a:rPr lang="en-US" baseline="0" dirty="0" err="1" smtClean="0"/>
              <a:t>Force.com</a:t>
            </a:r>
            <a:r>
              <a:rPr lang="en-US" baseline="0" dirty="0" smtClean="0"/>
              <a:t> eclipse plugin does not audit the changes.  Migrating changes using Eclipse plugin is dangerous and fatal. Ad developer could overwrite the changes of another developer.</a:t>
            </a:r>
          </a:p>
          <a:p>
            <a:pPr marL="228600" indent="-228600">
              <a:buAutoNum type="arabicPeriod"/>
            </a:pPr>
            <a:r>
              <a:rPr lang="en-US" baseline="0" dirty="0" smtClean="0"/>
              <a:t>Change sets are not flexible. They don’t automate a lot of things. After deployment, they don’t mention the file that was changed.</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baseline="0" dirty="0" smtClean="0"/>
              <a:t>Ant scripts need to be modified for every change, for every org. This makes them unusable. Also, there are very few developers for ant scripts.</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endParaRPr lang="en-US" baseline="0" dirty="0" smtClean="0"/>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endParaRPr lang="en-US" baseline="0" dirty="0" smtClean="0"/>
          </a:p>
          <a:p>
            <a:pPr marL="228600" indent="-228600">
              <a:buAutoNum type="arabicPeriod"/>
            </a:pPr>
            <a:endParaRPr lang="en-US" baseline="0" dirty="0" smtClean="0"/>
          </a:p>
          <a:p>
            <a:pPr marL="228600" indent="-228600">
              <a:buAutoNum type="arabicPeriod"/>
            </a:pPr>
            <a:endParaRPr lang="en-US" baseline="0" dirty="0" smtClean="0"/>
          </a:p>
          <a:p>
            <a:pPr marL="228600" indent="-228600">
              <a:buAutoNum type="arabicPeriod"/>
            </a:pPr>
            <a:endParaRPr lang="en-US" baseline="0" dirty="0" smtClean="0"/>
          </a:p>
          <a:p>
            <a:pPr marL="228600" indent="-228600">
              <a:buAutoNum type="arabicPeriod"/>
            </a:pPr>
            <a:r>
              <a:rPr lang="en-US" baseline="0" dirty="0" smtClean="0"/>
              <a:t>I could overwrite changes from one org to another org. I don’t know the current state of the org before I am making the changes.</a:t>
            </a:r>
          </a:p>
          <a:p>
            <a:r>
              <a:rPr lang="en-US" baseline="0" dirty="0" smtClean="0"/>
              <a:t>Eclipse plugin does not audit the changes.</a:t>
            </a:r>
          </a:p>
          <a:p>
            <a:endParaRPr lang="en-US" baseline="0" dirty="0" smtClean="0"/>
          </a:p>
          <a:p>
            <a:endParaRPr lang="en-US" baseline="0" dirty="0" smtClean="0"/>
          </a:p>
          <a:p>
            <a:r>
              <a:rPr lang="en-US" baseline="0" dirty="0" smtClean="0"/>
              <a:t>Ignore the notes below:</a:t>
            </a:r>
          </a:p>
          <a:p>
            <a:endParaRPr lang="en-US" baseline="0" dirty="0" smtClean="0"/>
          </a:p>
          <a:p>
            <a:endParaRPr lang="en-US" dirty="0" smtClean="0"/>
          </a:p>
          <a:p>
            <a:r>
              <a:rPr lang="en-US" dirty="0" smtClean="0"/>
              <a:t>There</a:t>
            </a:r>
            <a:r>
              <a:rPr lang="en-US" baseline="0" dirty="0" smtClean="0"/>
              <a:t> are not enough or the tools are not complete.</a:t>
            </a:r>
          </a:p>
          <a:p>
            <a:r>
              <a:rPr lang="en-US" baseline="0" dirty="0" smtClean="0"/>
              <a:t>Change sets can move data only to production instance</a:t>
            </a:r>
            <a:r>
              <a:rPr lang="en-US" baseline="0" dirty="0" smtClean="0"/>
              <a:t>.</a:t>
            </a:r>
          </a:p>
          <a:p>
            <a:endParaRPr lang="en-US" baseline="0" dirty="0" smtClean="0"/>
          </a:p>
          <a:p>
            <a:endParaRPr lang="en-US" baseline="0" dirty="0" smtClean="0"/>
          </a:p>
          <a:p>
            <a:endParaRPr lang="en-US" baseline="0" dirty="0" smtClean="0"/>
          </a:p>
          <a:p>
            <a:endParaRPr lang="en-US" baseline="0" dirty="0" smtClean="0"/>
          </a:p>
          <a:p>
            <a:r>
              <a:rPr lang="en-US" baseline="0" dirty="0" smtClean="0"/>
              <a:t>Migrating changes using Eclipse plugin is dangerous and fatal. I could overwrite changes from one org to another org. I don’t know the current state of the org before I am making the changes.</a:t>
            </a:r>
          </a:p>
          <a:p>
            <a:r>
              <a:rPr lang="en-US" baseline="0" dirty="0" smtClean="0"/>
              <a:t>Eclipse plugin does not audit the changes.</a:t>
            </a:r>
          </a:p>
          <a:p>
            <a:endParaRPr lang="en-US" baseline="0" dirty="0" smtClean="0"/>
          </a:p>
          <a:p>
            <a:r>
              <a:rPr lang="en-US" baseline="0" dirty="0" smtClean="0"/>
              <a:t>Ant scripts need to be modified for every change, for every org. This makes them unusable.</a:t>
            </a:r>
          </a:p>
        </p:txBody>
      </p:sp>
      <p:sp>
        <p:nvSpPr>
          <p:cNvPr id="4" name="Slide Number Placeholder 3"/>
          <p:cNvSpPr>
            <a:spLocks noGrp="1"/>
          </p:cNvSpPr>
          <p:nvPr>
            <p:ph type="sldNum" sz="quarter" idx="10"/>
          </p:nvPr>
        </p:nvSpPr>
        <p:spPr/>
        <p:txBody>
          <a:bodyPr/>
          <a:lstStyle/>
          <a:p>
            <a:fld id="{794C89D7-20F1-EE4C-8BB5-8225246A6FFE}" type="slidenum">
              <a:rPr lang="en-US" smtClean="0"/>
              <a:t>8</a:t>
            </a:fld>
            <a:endParaRPr lang="en-US"/>
          </a:p>
        </p:txBody>
      </p:sp>
    </p:spTree>
    <p:extLst>
      <p:ext uri="{BB962C8B-B14F-4D97-AF65-F5344CB8AC3E}">
        <p14:creationId xmlns:p14="http://schemas.microsoft.com/office/powerpoint/2010/main" val="440433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(To </a:t>
            </a:r>
            <a:r>
              <a:rPr lang="en-US" baseline="0" dirty="0" err="1" smtClean="0"/>
              <a:t>Powerpoint</a:t>
            </a:r>
            <a:r>
              <a:rPr lang="en-US" baseline="0" dirty="0" smtClean="0"/>
              <a:t> designers:  </a:t>
            </a:r>
          </a:p>
          <a:p>
            <a:endParaRPr lang="en-US" baseline="0" dirty="0" smtClean="0"/>
          </a:p>
          <a:p>
            <a:r>
              <a:rPr lang="en-US" u="sng" baseline="0" dirty="0" smtClean="0"/>
              <a:t>Explanation:</a:t>
            </a:r>
            <a:r>
              <a:rPr lang="en-US" baseline="0" dirty="0" smtClean="0"/>
              <a:t> Salesforce gives you the ability to create multiple copies of your organization in separate environments for a variety of purposes, such as testing and training, without compromising the data and applications in your Salesforce production organization. These copies are called sandboxes and are nearly identical to your Salesforce production organization.</a:t>
            </a:r>
          </a:p>
          <a:p>
            <a:endParaRPr lang="en-US" baseline="0" dirty="0" smtClean="0"/>
          </a:p>
          <a:p>
            <a:r>
              <a:rPr lang="en-US" u="sng" baseline="0" dirty="0" smtClean="0"/>
              <a:t>What I want to communicate:</a:t>
            </a:r>
          </a:p>
          <a:p>
            <a:pPr marL="228600" indent="-228600">
              <a:buAutoNum type="arabicPeriod"/>
            </a:pPr>
            <a:r>
              <a:rPr lang="en-US" baseline="0" dirty="0" smtClean="0"/>
              <a:t>Sandboxes are expensive.</a:t>
            </a:r>
          </a:p>
          <a:p>
            <a:pPr marL="228600" indent="-228600">
              <a:buAutoNum type="arabicPeriod"/>
            </a:pPr>
            <a:r>
              <a:rPr lang="en-US" baseline="0" dirty="0" smtClean="0"/>
              <a:t>Sandboxes are limited   </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baseline="0" dirty="0" smtClean="0"/>
              <a:t>sandbox policies are inadequate.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So, organizations must know how to make the most use of sandbox so that they can deliver the product quickly without incurring more cost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dirty="0" smtClean="0"/>
              <a:t>http://</a:t>
            </a:r>
            <a:r>
              <a:rPr lang="en-US" dirty="0" err="1" smtClean="0"/>
              <a:t>www.istockphoto.com</a:t>
            </a:r>
            <a:r>
              <a:rPr lang="en-US" dirty="0" smtClean="0"/>
              <a:t>/stock-photo-4259868-differences-screws.php?st=e88c851</a:t>
            </a:r>
          </a:p>
          <a:p>
            <a:endParaRPr lang="en-US" dirty="0" smtClean="0"/>
          </a:p>
          <a:p>
            <a:r>
              <a:rPr lang="en-US" dirty="0" smtClean="0"/>
              <a:t>Sandbox</a:t>
            </a:r>
            <a:r>
              <a:rPr lang="en-US" baseline="0" dirty="0" smtClean="0"/>
              <a:t>es are expensive and have a lot of limitations.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baseline="0" dirty="0" smtClean="0"/>
          </a:p>
          <a:p>
            <a:r>
              <a:rPr lang="en-US" baseline="0" dirty="0" smtClean="0"/>
              <a:t>To refresh a full cycle management box, it takes 29 days for it to refresh. There are two options: Either you wait for 29 days OR buy more expensive sandboxes. None of the options is cheap. If you want to spend the least on sandboxes, that means you must have clearly defined processes to make the best use of every sandbox. </a:t>
            </a:r>
          </a:p>
          <a:p>
            <a:endParaRPr lang="en-US" baseline="0" dirty="0" smtClean="0"/>
          </a:p>
          <a:p>
            <a:r>
              <a:rPr lang="en-US" baseline="0" dirty="0" smtClean="0"/>
              <a:t>I was talking to a customer and they have only one sandbox. That means they develop in the same sandbox, test in the same sandbox, do integration testing in the same sandbox. Something if a developer is busy working on the box, they have to keep other developers out so that they can do the performance testing on this box.</a:t>
            </a:r>
          </a:p>
          <a:p>
            <a:endParaRPr lang="en-US" baseline="0" dirty="0" smtClean="0"/>
          </a:p>
          <a:p>
            <a:r>
              <a:rPr lang="en-US" baseline="0" dirty="0" smtClean="0"/>
              <a:t>What if we could make the best use of every sandbox?</a:t>
            </a:r>
          </a:p>
          <a:p>
            <a:endParaRPr lang="en-US" baseline="0" dirty="0" smtClean="0"/>
          </a:p>
          <a:p>
            <a:endParaRPr lang="en-US" baseline="0" dirty="0" smtClean="0"/>
          </a:p>
          <a:p>
            <a:r>
              <a:rPr lang="en-US" baseline="0" dirty="0" smtClean="0"/>
              <a:t>What if you could refresh the entire sandbox at your own will? Use them in the right way.</a:t>
            </a:r>
          </a:p>
          <a:p>
            <a:endParaRPr lang="en-US" baseline="0" dirty="0" smtClean="0"/>
          </a:p>
          <a:p>
            <a:endParaRPr lang="en-US" baseline="0" dirty="0" smtClean="0"/>
          </a:p>
          <a:p>
            <a:endParaRPr lang="en-US" baseline="0" dirty="0" smtClean="0"/>
          </a:p>
          <a:p>
            <a:r>
              <a:rPr lang="en-US" baseline="0" dirty="0" smtClean="0"/>
              <a:t>Developer sandbox is 5%.... Refresh every 1 days.</a:t>
            </a:r>
          </a:p>
          <a:p>
            <a:r>
              <a:rPr lang="en-US" baseline="0" dirty="0" smtClean="0"/>
              <a:t>Partial sandbox is 20%...refresh every 5 days</a:t>
            </a:r>
          </a:p>
          <a:p>
            <a:r>
              <a:rPr lang="en-US" baseline="0" dirty="0" smtClean="0"/>
              <a:t>Full sandbox is 30%.... Refresh every 29 days</a:t>
            </a:r>
          </a:p>
          <a:p>
            <a:endParaRPr lang="en-US" baseline="0" dirty="0" smtClean="0"/>
          </a:p>
        </p:txBody>
      </p:sp>
      <p:sp>
        <p:nvSpPr>
          <p:cNvPr id="4" name="Slide Number Placeholder 3"/>
          <p:cNvSpPr>
            <a:spLocks noGrp="1"/>
          </p:cNvSpPr>
          <p:nvPr>
            <p:ph type="sldNum" sz="quarter" idx="10"/>
          </p:nvPr>
        </p:nvSpPr>
        <p:spPr/>
        <p:txBody>
          <a:bodyPr/>
          <a:lstStyle/>
          <a:p>
            <a:fld id="{794C89D7-20F1-EE4C-8BB5-8225246A6FFE}" type="slidenum">
              <a:rPr lang="en-US" smtClean="0"/>
              <a:t>9</a:t>
            </a:fld>
            <a:endParaRPr lang="en-US"/>
          </a:p>
        </p:txBody>
      </p:sp>
    </p:spTree>
    <p:extLst>
      <p:ext uri="{BB962C8B-B14F-4D97-AF65-F5344CB8AC3E}">
        <p14:creationId xmlns:p14="http://schemas.microsoft.com/office/powerpoint/2010/main" val="3535769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a:t>
            </a:r>
            <a:r>
              <a:rPr lang="en-US" baseline="0" dirty="0" err="1" smtClean="0"/>
              <a:t>Powerpoint</a:t>
            </a:r>
            <a:r>
              <a:rPr lang="en-US" baseline="0" dirty="0" smtClean="0"/>
              <a:t> designers:  </a:t>
            </a:r>
          </a:p>
          <a:p>
            <a:endParaRPr lang="en-US" baseline="0" dirty="0" smtClean="0"/>
          </a:p>
          <a:p>
            <a:r>
              <a:rPr lang="en-US" u="sng" baseline="0" dirty="0" smtClean="0"/>
              <a:t>Explanation:</a:t>
            </a:r>
            <a:r>
              <a:rPr lang="en-US" u="none" baseline="0" dirty="0" smtClean="0"/>
              <a:t> </a:t>
            </a:r>
          </a:p>
          <a:p>
            <a:endParaRPr lang="en-US" baseline="0" dirty="0" smtClean="0"/>
          </a:p>
          <a:p>
            <a:r>
              <a:rPr lang="en-US" u="sng" baseline="0" dirty="0" smtClean="0"/>
              <a:t>What I want to communicate:</a:t>
            </a:r>
            <a:endParaRPr lang="en-US" u="none" baseline="0" dirty="0" smtClean="0"/>
          </a:p>
          <a:p>
            <a:r>
              <a:rPr lang="en-US" u="none" baseline="0" dirty="0" smtClean="0"/>
              <a:t>For correct lifecycle management, customers must do the following:</a:t>
            </a:r>
          </a:p>
          <a:p>
            <a:pPr marL="228600" indent="-228600">
              <a:buAutoNum type="arabicPeriod"/>
            </a:pPr>
            <a:r>
              <a:rPr lang="en-US" u="none" dirty="0" smtClean="0"/>
              <a:t>They should</a:t>
            </a:r>
            <a:r>
              <a:rPr lang="en-US" u="none" baseline="0" dirty="0" smtClean="0"/>
              <a:t> define different roles: developers, </a:t>
            </a:r>
            <a:r>
              <a:rPr lang="en-US" u="none" baseline="0" dirty="0" err="1" smtClean="0"/>
              <a:t>Devops</a:t>
            </a:r>
            <a:r>
              <a:rPr lang="en-US" u="none" baseline="0" dirty="0" smtClean="0"/>
              <a:t>, QA.</a:t>
            </a:r>
          </a:p>
          <a:p>
            <a:pPr marL="228600" indent="-228600">
              <a:buAutoNum type="arabicPeriod"/>
            </a:pPr>
            <a:r>
              <a:rPr lang="en-US" u="none" baseline="0" dirty="0" smtClean="0"/>
              <a:t>Depending on the role, each individual should be limited access to what they can. Developers should not have ability to login to production. Similarly, the </a:t>
            </a:r>
            <a:r>
              <a:rPr lang="en-US" u="none" baseline="0" dirty="0" err="1" smtClean="0"/>
              <a:t>devops</a:t>
            </a:r>
            <a:r>
              <a:rPr lang="en-US" u="none" baseline="0" dirty="0" smtClean="0"/>
              <a:t> person should not have to worry about file dependency.</a:t>
            </a:r>
          </a:p>
          <a:p>
            <a:pPr marL="0" indent="0">
              <a:buNone/>
            </a:pPr>
            <a:endParaRPr lang="en-US" u="none" baseline="0" dirty="0" smtClean="0"/>
          </a:p>
          <a:p>
            <a:pPr marL="228600" indent="-228600">
              <a:buAutoNum type="arabicPeriod"/>
            </a:pPr>
            <a:r>
              <a:rPr lang="en-US" u="none" baseline="0" dirty="0" smtClean="0"/>
              <a:t>Workflows are not defined. Changes done in a developer org may cause issues downstream into the production org.</a:t>
            </a:r>
          </a:p>
          <a:p>
            <a:pPr marL="228600" indent="-228600">
              <a:buAutoNum type="arabicPeriod"/>
            </a:pPr>
            <a:r>
              <a:rPr lang="en-US" u="none" baseline="0" dirty="0" smtClean="0"/>
              <a:t>Developers don’t have visibility into what files other developers are working on.)</a:t>
            </a:r>
            <a:endParaRPr lang="en-US" u="none" dirty="0" smtClean="0"/>
          </a:p>
          <a:p>
            <a:endParaRPr lang="en-US" dirty="0" smtClean="0"/>
          </a:p>
          <a:p>
            <a:endParaRPr lang="en-US" dirty="0" smtClean="0"/>
          </a:p>
          <a:p>
            <a:r>
              <a:rPr lang="en-US" dirty="0" smtClean="0"/>
              <a:t>Most</a:t>
            </a:r>
            <a:r>
              <a:rPr lang="en-US" baseline="0" dirty="0" smtClean="0"/>
              <a:t> </a:t>
            </a:r>
            <a:r>
              <a:rPr lang="en-US" baseline="0" dirty="0" smtClean="0"/>
              <a:t>organizations do not have clear separation of duties. I was talking to a healthcare customer. the changes are done in production by the marketing organization.</a:t>
            </a:r>
          </a:p>
          <a:p>
            <a:endParaRPr lang="en-US" baseline="0" dirty="0" smtClean="0"/>
          </a:p>
          <a:p>
            <a:r>
              <a:rPr lang="en-US" baseline="0" dirty="0" smtClean="0"/>
              <a:t>http://</a:t>
            </a:r>
            <a:r>
              <a:rPr lang="en-US" baseline="0" dirty="0" err="1" smtClean="0"/>
              <a:t>www.istockphoto.com</a:t>
            </a:r>
            <a:r>
              <a:rPr lang="en-US" baseline="0" dirty="0" smtClean="0"/>
              <a:t>/stock-photo-8832899-domino-effect.php?st=</a:t>
            </a:r>
            <a:r>
              <a:rPr lang="en-US" baseline="0" dirty="0" smtClean="0"/>
              <a:t>f27719e</a:t>
            </a:r>
          </a:p>
          <a:p>
            <a:endParaRPr lang="en-US" baseline="0" dirty="0" smtClean="0"/>
          </a:p>
          <a:p>
            <a:endParaRPr lang="en-US" baseline="0" dirty="0" smtClean="0"/>
          </a:p>
          <a:p>
            <a:endParaRPr lang="en-US" baseline="0" dirty="0" smtClean="0"/>
          </a:p>
          <a:p>
            <a:endParaRPr lang="en-US" dirty="0" smtClean="0"/>
          </a:p>
          <a:p>
            <a:endParaRPr lang="en-US" dirty="0" smtClean="0"/>
          </a:p>
          <a:p>
            <a:r>
              <a:rPr lang="en-US" dirty="0" smtClean="0"/>
              <a:t>Roles not clearly defined</a:t>
            </a:r>
          </a:p>
          <a:p>
            <a:r>
              <a:rPr lang="en-US" dirty="0" err="1" smtClean="0"/>
              <a:t>Devops</a:t>
            </a:r>
            <a:r>
              <a:rPr lang="en-US" dirty="0" smtClean="0"/>
              <a:t> is non existent</a:t>
            </a:r>
          </a:p>
          <a:p>
            <a:r>
              <a:rPr lang="en-US" dirty="0" smtClean="0"/>
              <a:t>Developers directly update the production org</a:t>
            </a:r>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10</a:t>
            </a:fld>
            <a:endParaRPr lang="en-US"/>
          </a:p>
        </p:txBody>
      </p:sp>
    </p:spTree>
    <p:extLst>
      <p:ext uri="{BB962C8B-B14F-4D97-AF65-F5344CB8AC3E}">
        <p14:creationId xmlns:p14="http://schemas.microsoft.com/office/powerpoint/2010/main" val="3291298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www.istockphoto.com</a:t>
            </a:r>
            <a:r>
              <a:rPr lang="en-US" dirty="0" smtClean="0"/>
              <a:t>/stock-photo-31260288-women-draw-pdca-lifecycle-in-a-whiteboard.php?st=b07c812</a:t>
            </a:r>
          </a:p>
          <a:p>
            <a:endParaRPr lang="en-US" dirty="0" smtClean="0"/>
          </a:p>
          <a:p>
            <a:r>
              <a:rPr lang="en-US" baseline="0" dirty="0" smtClean="0"/>
              <a:t>(To </a:t>
            </a:r>
            <a:r>
              <a:rPr lang="en-US" baseline="0" dirty="0" err="1" smtClean="0"/>
              <a:t>Powerpoint</a:t>
            </a:r>
            <a:r>
              <a:rPr lang="en-US" baseline="0" dirty="0" smtClean="0"/>
              <a:t> designers:  </a:t>
            </a:r>
          </a:p>
          <a:p>
            <a:endParaRPr lang="en-US" baseline="0" dirty="0" smtClean="0"/>
          </a:p>
          <a:p>
            <a:r>
              <a:rPr lang="en-US" u="sng" baseline="0" dirty="0" smtClean="0"/>
              <a:t>Explanation:</a:t>
            </a:r>
            <a:r>
              <a:rPr lang="en-US" u="none" baseline="0" dirty="0" smtClean="0"/>
              <a:t> </a:t>
            </a:r>
          </a:p>
          <a:p>
            <a:endParaRPr lang="en-US" baseline="0" dirty="0" smtClean="0"/>
          </a:p>
          <a:p>
            <a:r>
              <a:rPr lang="en-US" u="sng" baseline="0" dirty="0" smtClean="0"/>
              <a:t>What I want to communicate:</a:t>
            </a:r>
            <a:endParaRPr lang="en-US" u="none"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Most customers</a:t>
            </a:r>
            <a:r>
              <a:rPr lang="en-US" baseline="0" dirty="0" smtClean="0"/>
              <a:t> are moving towards Agile methodology which </a:t>
            </a:r>
            <a:r>
              <a:rPr lang="en-US" baseline="0" dirty="0" err="1" smtClean="0"/>
              <a:t>excabarates</a:t>
            </a:r>
            <a:r>
              <a:rPr lang="en-US" baseline="0" dirty="0" smtClean="0"/>
              <a:t> the problem. As a result of moving to this methodology, the code needs to be integrated more times, tested more times, migrated more times. In general, more time needs to be spent on release management.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 do we show that with Agile methodology the problems become worse?</a:t>
            </a:r>
          </a:p>
          <a:p>
            <a:r>
              <a:rPr lang="en-US" u="none" baseline="0" dirty="0" smtClean="0"/>
              <a:t>)</a:t>
            </a:r>
            <a:endParaRPr lang="en-US" u="none" dirty="0" smtClean="0"/>
          </a:p>
          <a:p>
            <a:endParaRPr lang="en-US" dirty="0" smtClean="0"/>
          </a:p>
          <a:p>
            <a:endParaRPr lang="en-US" dirty="0" smtClean="0"/>
          </a:p>
          <a:p>
            <a:endParaRPr lang="en-US" dirty="0" smtClean="0"/>
          </a:p>
          <a:p>
            <a:r>
              <a:rPr lang="en-US" dirty="0" smtClean="0"/>
              <a:t>Most customers</a:t>
            </a:r>
            <a:r>
              <a:rPr lang="en-US" baseline="0" dirty="0" smtClean="0"/>
              <a:t> are moving towards Agile methodology which </a:t>
            </a:r>
            <a:r>
              <a:rPr lang="en-US" baseline="0" dirty="0" err="1" smtClean="0"/>
              <a:t>excabarates</a:t>
            </a:r>
            <a:r>
              <a:rPr lang="en-US" baseline="0" dirty="0" smtClean="0"/>
              <a:t> the problem. As a result of moving to this methodology, the code needs to be integrated more times, tested more times, migrated more times. In general, more time needs to be spent on release management.</a:t>
            </a:r>
          </a:p>
          <a:p>
            <a:endParaRPr lang="en-US" baseline="0" dirty="0" smtClean="0"/>
          </a:p>
          <a:p>
            <a:endParaRPr lang="en-US" baseline="0" dirty="0" smtClean="0"/>
          </a:p>
          <a:p>
            <a:endParaRPr lang="en-US" baseline="0" dirty="0" smtClean="0"/>
          </a:p>
          <a:p>
            <a:r>
              <a:rPr lang="en-US" baseline="0" dirty="0" smtClean="0"/>
              <a:t>http://</a:t>
            </a:r>
            <a:r>
              <a:rPr lang="en-US" baseline="0" dirty="0" err="1" smtClean="0"/>
              <a:t>www.wallsave.com</a:t>
            </a:r>
            <a:r>
              <a:rPr lang="en-US" baseline="0" dirty="0" smtClean="0"/>
              <a:t>/wallpapers/1440x1080/weed/278213/weed-music-with-best-backgrounds-for-you-278213.jpg</a:t>
            </a:r>
          </a:p>
        </p:txBody>
      </p:sp>
      <p:sp>
        <p:nvSpPr>
          <p:cNvPr id="4" name="Slide Number Placeholder 3"/>
          <p:cNvSpPr>
            <a:spLocks noGrp="1"/>
          </p:cNvSpPr>
          <p:nvPr>
            <p:ph type="sldNum" sz="quarter" idx="10"/>
          </p:nvPr>
        </p:nvSpPr>
        <p:spPr/>
        <p:txBody>
          <a:bodyPr/>
          <a:lstStyle/>
          <a:p>
            <a:fld id="{794C89D7-20F1-EE4C-8BB5-8225246A6FFE}" type="slidenum">
              <a:rPr lang="en-US" smtClean="0"/>
              <a:t>11</a:t>
            </a:fld>
            <a:endParaRPr lang="en-US"/>
          </a:p>
        </p:txBody>
      </p:sp>
    </p:spTree>
    <p:extLst>
      <p:ext uri="{BB962C8B-B14F-4D97-AF65-F5344CB8AC3E}">
        <p14:creationId xmlns:p14="http://schemas.microsoft.com/office/powerpoint/2010/main" val="1554773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a:t>
            </a:r>
            <a:r>
              <a:rPr lang="en-US" baseline="0" dirty="0" err="1" smtClean="0"/>
              <a:t>Powerpoint</a:t>
            </a:r>
            <a:r>
              <a:rPr lang="en-US" baseline="0" dirty="0" smtClean="0"/>
              <a:t> designers:  </a:t>
            </a:r>
          </a:p>
          <a:p>
            <a:endParaRPr lang="en-US" baseline="0" dirty="0" smtClean="0"/>
          </a:p>
          <a:p>
            <a:r>
              <a:rPr lang="en-US" u="sng" baseline="0" dirty="0" smtClean="0"/>
              <a:t>Explanation:</a:t>
            </a:r>
            <a:r>
              <a:rPr lang="en-US" u="none" baseline="0" dirty="0" smtClean="0"/>
              <a:t> </a:t>
            </a:r>
          </a:p>
          <a:p>
            <a:endParaRPr lang="en-US" baseline="0" dirty="0" smtClean="0"/>
          </a:p>
          <a:p>
            <a:r>
              <a:rPr lang="en-US" u="sng" baseline="0" dirty="0" smtClean="0"/>
              <a:t>What I want to communicate:</a:t>
            </a:r>
            <a:endParaRPr lang="en-US" u="none"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a:t>
            </a:r>
            <a:r>
              <a:rPr lang="en-US" baseline="0" dirty="0" smtClean="0"/>
              <a:t> would like to have an icon for each of the above. One for troubleshooting, change management, build and test automation, audit analysis, </a:t>
            </a:r>
            <a:r>
              <a:rPr lang="en-US" baseline="0" dirty="0" err="1" smtClean="0"/>
              <a:t>etc</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 have shown example of icons on the right side of the slide – 4 icons in blue ).</a:t>
            </a:r>
          </a:p>
          <a:p>
            <a:r>
              <a:rPr lang="en-US" u="none" baseline="0" dirty="0" smtClean="0"/>
              <a:t>)</a:t>
            </a:r>
            <a:endParaRPr lang="en-US" u="none" dirty="0" smtClean="0"/>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12</a:t>
            </a:fld>
            <a:endParaRPr lang="en-US"/>
          </a:p>
        </p:txBody>
      </p:sp>
    </p:spTree>
    <p:extLst>
      <p:ext uri="{BB962C8B-B14F-4D97-AF65-F5344CB8AC3E}">
        <p14:creationId xmlns:p14="http://schemas.microsoft.com/office/powerpoint/2010/main" val="3314098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a:t>
            </a:r>
            <a:r>
              <a:rPr lang="en-US" baseline="0" dirty="0" err="1" smtClean="0"/>
              <a:t>Powerpoint</a:t>
            </a:r>
            <a:r>
              <a:rPr lang="en-US" baseline="0" dirty="0" smtClean="0"/>
              <a:t> designers:  </a:t>
            </a:r>
          </a:p>
          <a:p>
            <a:endParaRPr lang="en-US" baseline="0" dirty="0" smtClean="0"/>
          </a:p>
          <a:p>
            <a:r>
              <a:rPr lang="en-US" u="sng" baseline="0" dirty="0" smtClean="0"/>
              <a:t>Explanation:</a:t>
            </a:r>
            <a:r>
              <a:rPr lang="en-US" u="none" baseline="0" dirty="0" smtClean="0"/>
              <a:t> </a:t>
            </a:r>
          </a:p>
          <a:p>
            <a:endParaRPr lang="en-US" baseline="0" dirty="0" smtClean="0"/>
          </a:p>
          <a:p>
            <a:r>
              <a:rPr lang="en-US" u="sng" baseline="0" dirty="0" smtClean="0"/>
              <a:t>What I want to communicate:</a:t>
            </a:r>
            <a:endParaRPr lang="en-US" u="none" baseline="0" dirty="0" smtClean="0"/>
          </a:p>
          <a:p>
            <a:r>
              <a:rPr lang="en-US" u="none" baseline="0" dirty="0" smtClean="0"/>
              <a:t>For correct lifecycle management, customers must do the following:</a:t>
            </a:r>
          </a:p>
          <a:p>
            <a:pPr marL="228600" indent="-228600">
              <a:buAutoNum type="arabicPeriod"/>
            </a:pPr>
            <a:r>
              <a:rPr lang="en-US" u="none" dirty="0" smtClean="0"/>
              <a:t>They should</a:t>
            </a:r>
            <a:r>
              <a:rPr lang="en-US" u="none" baseline="0" dirty="0" smtClean="0"/>
              <a:t> define different roles: developers, </a:t>
            </a:r>
            <a:r>
              <a:rPr lang="en-US" u="none" baseline="0" dirty="0" err="1" smtClean="0"/>
              <a:t>Devops</a:t>
            </a:r>
            <a:r>
              <a:rPr lang="en-US" u="none" baseline="0" dirty="0" smtClean="0"/>
              <a:t>, QA.</a:t>
            </a:r>
          </a:p>
          <a:p>
            <a:pPr marL="228600" indent="-228600">
              <a:buAutoNum type="arabicPeriod"/>
            </a:pPr>
            <a:r>
              <a:rPr lang="en-US" u="none" baseline="0" dirty="0" smtClean="0"/>
              <a:t>Depending on the role, each individual should be limited access to what they can. Developers should not have ability to login to production. Similarly, the </a:t>
            </a:r>
            <a:r>
              <a:rPr lang="en-US" u="none" baseline="0" dirty="0" err="1" smtClean="0"/>
              <a:t>devops</a:t>
            </a:r>
            <a:r>
              <a:rPr lang="en-US" u="none" baseline="0" dirty="0" smtClean="0"/>
              <a:t> person should not have to worry about file dependency.</a:t>
            </a:r>
          </a:p>
          <a:p>
            <a:pPr marL="0" indent="0">
              <a:buNone/>
            </a:pPr>
            <a:endParaRPr lang="en-US" u="none" baseline="0" dirty="0" smtClean="0"/>
          </a:p>
          <a:p>
            <a:pPr marL="228600" indent="-228600">
              <a:buAutoNum type="arabicPeriod"/>
            </a:pPr>
            <a:r>
              <a:rPr lang="en-US" u="none" baseline="0" dirty="0" smtClean="0"/>
              <a:t>Workflows are not defined. Changes done in a developer org may cause issues downstream into the production org.</a:t>
            </a:r>
          </a:p>
          <a:p>
            <a:pPr marL="228600" indent="-228600">
              <a:buAutoNum type="arabicPeriod"/>
            </a:pPr>
            <a:r>
              <a:rPr lang="en-US" u="none" baseline="0" dirty="0" smtClean="0"/>
              <a:t>Developers don’t have visibility into what files other developers are working on.)</a:t>
            </a:r>
            <a:endParaRPr lang="en-US" u="none" dirty="0" smtClean="0"/>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13</a:t>
            </a:fld>
            <a:endParaRPr lang="en-US"/>
          </a:p>
        </p:txBody>
      </p:sp>
    </p:spTree>
    <p:extLst>
      <p:ext uri="{BB962C8B-B14F-4D97-AF65-F5344CB8AC3E}">
        <p14:creationId xmlns:p14="http://schemas.microsoft.com/office/powerpoint/2010/main" val="4030759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14</a:t>
            </a:fld>
            <a:endParaRPr lang="en-US"/>
          </a:p>
        </p:txBody>
      </p:sp>
    </p:spTree>
    <p:extLst>
      <p:ext uri="{BB962C8B-B14F-4D97-AF65-F5344CB8AC3E}">
        <p14:creationId xmlns:p14="http://schemas.microsoft.com/office/powerpoint/2010/main" val="29050981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a:t>
            </a:r>
            <a:r>
              <a:rPr lang="en-US" baseline="0" dirty="0" err="1" smtClean="0"/>
              <a:t>Powerpoint</a:t>
            </a:r>
            <a:r>
              <a:rPr lang="en-US" baseline="0" dirty="0" smtClean="0"/>
              <a:t> designers:  </a:t>
            </a:r>
          </a:p>
          <a:p>
            <a:endParaRPr lang="en-US" baseline="0" dirty="0" smtClean="0"/>
          </a:p>
          <a:p>
            <a:r>
              <a:rPr lang="en-US" u="sng" baseline="0" dirty="0" smtClean="0"/>
              <a:t>Explanation:</a:t>
            </a:r>
            <a:r>
              <a:rPr lang="en-US" u="none" baseline="0" dirty="0" smtClean="0"/>
              <a:t> </a:t>
            </a:r>
          </a:p>
          <a:p>
            <a:endParaRPr lang="en-US" baseline="0" dirty="0" smtClean="0"/>
          </a:p>
          <a:p>
            <a:r>
              <a:rPr lang="en-US" u="sng" baseline="0" dirty="0" smtClean="0"/>
              <a:t>What I want to communicate:</a:t>
            </a:r>
            <a:endParaRPr lang="en-US" u="none" baseline="0" dirty="0" smtClean="0"/>
          </a:p>
          <a:p>
            <a:r>
              <a:rPr lang="en-US" u="none" baseline="0" dirty="0" smtClean="0"/>
              <a:t>I would like to have an image for each of the above.)</a:t>
            </a:r>
            <a:endParaRPr lang="en-US" u="none" dirty="0" smtClean="0"/>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15</a:t>
            </a:fld>
            <a:endParaRPr lang="en-US"/>
          </a:p>
        </p:txBody>
      </p:sp>
    </p:spTree>
    <p:extLst>
      <p:ext uri="{BB962C8B-B14F-4D97-AF65-F5344CB8AC3E}">
        <p14:creationId xmlns:p14="http://schemas.microsoft.com/office/powerpoint/2010/main" val="3345824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Framework</a:t>
            </a:r>
            <a:r>
              <a:rPr lang="en-US" baseline="0" dirty="0" smtClean="0"/>
              <a:t> to define your lifecycle management </a:t>
            </a:r>
            <a:r>
              <a:rPr lang="en-US" baseline="0" dirty="0" smtClean="0"/>
              <a:t>processes</a:t>
            </a:r>
          </a:p>
          <a:p>
            <a:endParaRPr lang="en-US" baseline="0" dirty="0" smtClean="0"/>
          </a:p>
          <a:p>
            <a:endParaRPr lang="en-US" baseline="0" dirty="0" smtClean="0"/>
          </a:p>
          <a:p>
            <a:r>
              <a:rPr lang="en-US" baseline="0" dirty="0" smtClean="0"/>
              <a:t>(To </a:t>
            </a:r>
            <a:r>
              <a:rPr lang="en-US" baseline="0" dirty="0" err="1" smtClean="0"/>
              <a:t>Powerpoint</a:t>
            </a:r>
            <a:r>
              <a:rPr lang="en-US" baseline="0" dirty="0" smtClean="0"/>
              <a:t> designers:  </a:t>
            </a:r>
          </a:p>
          <a:p>
            <a:endParaRPr lang="en-US" baseline="0" dirty="0" smtClean="0"/>
          </a:p>
          <a:p>
            <a:r>
              <a:rPr lang="en-US" u="sng" baseline="0" dirty="0" smtClean="0"/>
              <a:t>Explanation:</a:t>
            </a:r>
            <a:r>
              <a:rPr lang="en-US" u="none" baseline="0" dirty="0" smtClean="0"/>
              <a:t> </a:t>
            </a:r>
          </a:p>
          <a:p>
            <a:endParaRPr lang="en-US" baseline="0" dirty="0" smtClean="0"/>
          </a:p>
          <a:p>
            <a:r>
              <a:rPr lang="en-US" u="sng" baseline="0" dirty="0" smtClean="0"/>
              <a:t>What I want to communicate:</a:t>
            </a:r>
            <a:endParaRPr lang="en-US" u="none" baseline="0" dirty="0" smtClean="0"/>
          </a:p>
          <a:p>
            <a:r>
              <a:rPr lang="en-US" u="none" baseline="0" dirty="0" smtClean="0"/>
              <a:t>This solution is a framework where you can define the workflow processes for your org. We have an app for order management, supply chain, shipping. Similarly, this is an app for developers to manage the lifecycle of developers.</a:t>
            </a:r>
          </a:p>
          <a:p>
            <a:endParaRPr lang="en-US" u="none" baseline="0" dirty="0" smtClean="0"/>
          </a:p>
          <a:p>
            <a:r>
              <a:rPr lang="en-US" u="none" baseline="0" dirty="0" smtClean="0"/>
              <a:t>1. In this slide, I would like to highlight that this is a framework and show the code migration from </a:t>
            </a:r>
            <a:r>
              <a:rPr lang="en-US" u="none" baseline="0" dirty="0" err="1" smtClean="0"/>
              <a:t>dev</a:t>
            </a:r>
            <a:r>
              <a:rPr lang="en-US" u="none" baseline="0" dirty="0" smtClean="0"/>
              <a:t> to QA to UAT to Stage to Prod. )</a:t>
            </a:r>
            <a:endParaRPr lang="en-US" u="none" dirty="0" smtClean="0"/>
          </a:p>
          <a:p>
            <a:endParaRPr lang="en-US" baseline="0" dirty="0" smtClean="0"/>
          </a:p>
          <a:p>
            <a:endParaRPr lang="en-US" baseline="0" dirty="0" smtClean="0"/>
          </a:p>
          <a:p>
            <a:r>
              <a:rPr lang="en-US" baseline="0" dirty="0" smtClean="0"/>
              <a:t>Migration of tools from production to sandbox or from any org to org</a:t>
            </a:r>
          </a:p>
          <a:p>
            <a:endParaRPr lang="en-US" baseline="0" dirty="0" smtClean="0"/>
          </a:p>
          <a:p>
            <a:endParaRPr lang="en-US" baseline="0" dirty="0" smtClean="0"/>
          </a:p>
          <a:p>
            <a:r>
              <a:rPr lang="en-US" baseline="0" dirty="0" smtClean="0"/>
              <a:t>http://</a:t>
            </a:r>
            <a:r>
              <a:rPr lang="en-US" baseline="0" dirty="0" err="1" smtClean="0"/>
              <a:t>www.istockphoto.com</a:t>
            </a:r>
            <a:r>
              <a:rPr lang="en-US" baseline="0" dirty="0" smtClean="0"/>
              <a:t>/stock-photo-11688682-steel-aluminum-welded-framework.php?st=3c5bf00</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16</a:t>
            </a:fld>
            <a:endParaRPr lang="en-US"/>
          </a:p>
        </p:txBody>
      </p:sp>
    </p:spTree>
    <p:extLst>
      <p:ext uri="{BB962C8B-B14F-4D97-AF65-F5344CB8AC3E}">
        <p14:creationId xmlns:p14="http://schemas.microsoft.com/office/powerpoint/2010/main" val="3288515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000" dirty="0" smtClean="0"/>
              <a:t>There</a:t>
            </a:r>
            <a:r>
              <a:rPr lang="en-US" sz="4000" baseline="0" dirty="0" smtClean="0"/>
              <a:t> is no desktop component, this is completely built on </a:t>
            </a:r>
            <a:r>
              <a:rPr lang="en-US" sz="4000" baseline="0" dirty="0" err="1" smtClean="0"/>
              <a:t>force.com</a:t>
            </a:r>
            <a:r>
              <a:rPr lang="en-US" sz="4000" baseline="0" dirty="0" smtClean="0"/>
              <a:t> architecture. There is no java, no other technology other than </a:t>
            </a:r>
            <a:r>
              <a:rPr lang="en-US" sz="4000" baseline="0" dirty="0" err="1" smtClean="0"/>
              <a:t>force.com</a:t>
            </a:r>
            <a:endParaRPr lang="en-US" sz="4000" baseline="0" dirty="0" smtClean="0"/>
          </a:p>
          <a:p>
            <a:endParaRPr lang="en-US" sz="4000" baseline="0" dirty="0" smtClean="0"/>
          </a:p>
          <a:p>
            <a:r>
              <a:rPr lang="en-US" sz="4000" baseline="0" dirty="0" smtClean="0"/>
              <a:t>(To </a:t>
            </a:r>
            <a:r>
              <a:rPr lang="en-US" sz="4000" baseline="0" dirty="0" err="1" smtClean="0"/>
              <a:t>Powerpoint</a:t>
            </a:r>
            <a:r>
              <a:rPr lang="en-US" sz="4000" baseline="0" dirty="0" smtClean="0"/>
              <a:t> designers:  </a:t>
            </a:r>
          </a:p>
          <a:p>
            <a:endParaRPr lang="en-US" sz="4000" baseline="0" dirty="0" smtClean="0"/>
          </a:p>
          <a:p>
            <a:r>
              <a:rPr lang="en-US" sz="4000" u="sng" baseline="0" dirty="0" smtClean="0"/>
              <a:t>Explanation:</a:t>
            </a:r>
            <a:r>
              <a:rPr lang="en-US" sz="4000" u="none" baseline="0" dirty="0" smtClean="0"/>
              <a:t> </a:t>
            </a:r>
          </a:p>
          <a:p>
            <a:endParaRPr lang="en-US" sz="4000" baseline="0" dirty="0" smtClean="0"/>
          </a:p>
          <a:p>
            <a:r>
              <a:rPr lang="en-US" sz="4000" u="sng" baseline="0" dirty="0" smtClean="0"/>
              <a:t>What I want to communicate:</a:t>
            </a:r>
          </a:p>
          <a:p>
            <a:r>
              <a:rPr lang="en-US" sz="4000" u="none" baseline="0" dirty="0" smtClean="0"/>
              <a:t>I like this slide. It needs to be polished and should look professional)</a:t>
            </a:r>
            <a:endParaRPr lang="en-US" sz="4000" u="none" dirty="0" smtClean="0"/>
          </a:p>
          <a:p>
            <a:endParaRPr lang="en-US" sz="4000" baseline="0" dirty="0" smtClean="0"/>
          </a:p>
          <a:p>
            <a:endParaRPr lang="en-US" sz="4000" baseline="0" dirty="0" smtClean="0"/>
          </a:p>
          <a:p>
            <a:endParaRPr lang="en-US" sz="4000" baseline="0" dirty="0" smtClean="0"/>
          </a:p>
          <a:p>
            <a:endParaRPr lang="en-US" sz="4000" baseline="0" dirty="0" smtClean="0"/>
          </a:p>
          <a:p>
            <a:r>
              <a:rPr lang="en-US" sz="4000" baseline="0" dirty="0" smtClean="0"/>
              <a:t>No other clouds involved. Most customers spend a lot of time in evaluating Salesforce platform from security and compliance perspective. This means that all the due diligence that you have done on the </a:t>
            </a:r>
            <a:r>
              <a:rPr lang="en-US" sz="4000" baseline="0" dirty="0" err="1" smtClean="0"/>
              <a:t>salesforce</a:t>
            </a:r>
            <a:r>
              <a:rPr lang="en-US" sz="4000" baseline="0" dirty="0" smtClean="0"/>
              <a:t> platform, is also relevant for this product.</a:t>
            </a:r>
          </a:p>
          <a:p>
            <a:endParaRPr lang="en-US" sz="4000" baseline="0" dirty="0" smtClean="0"/>
          </a:p>
          <a:p>
            <a:endParaRPr lang="en-US" sz="4000" baseline="0" dirty="0" smtClean="0"/>
          </a:p>
          <a:p>
            <a:endParaRPr lang="en-US" sz="4000" baseline="0" dirty="0" smtClean="0"/>
          </a:p>
          <a:p>
            <a:endParaRPr lang="en-US" sz="4000" baseline="0" dirty="0" smtClean="0"/>
          </a:p>
          <a:p>
            <a:endParaRPr lang="en-US" sz="4000" baseline="0" dirty="0" smtClean="0"/>
          </a:p>
        </p:txBody>
      </p:sp>
      <p:sp>
        <p:nvSpPr>
          <p:cNvPr id="4" name="Slide Number Placeholder 3"/>
          <p:cNvSpPr>
            <a:spLocks noGrp="1"/>
          </p:cNvSpPr>
          <p:nvPr>
            <p:ph type="sldNum" sz="quarter" idx="10"/>
          </p:nvPr>
        </p:nvSpPr>
        <p:spPr/>
        <p:txBody>
          <a:bodyPr/>
          <a:lstStyle/>
          <a:p>
            <a:fld id="{794C89D7-20F1-EE4C-8BB5-8225246A6FFE}" type="slidenum">
              <a:rPr lang="en-US" smtClean="0"/>
              <a:t>17</a:t>
            </a:fld>
            <a:endParaRPr lang="en-US"/>
          </a:p>
        </p:txBody>
      </p:sp>
    </p:spTree>
    <p:extLst>
      <p:ext uri="{BB962C8B-B14F-4D97-AF65-F5344CB8AC3E}">
        <p14:creationId xmlns:p14="http://schemas.microsoft.com/office/powerpoint/2010/main" val="349882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smtClean="0"/>
              <a:t>(To </a:t>
            </a:r>
            <a:r>
              <a:rPr lang="en-US" sz="1200" baseline="0" dirty="0" err="1" smtClean="0"/>
              <a:t>Powerpoint</a:t>
            </a:r>
            <a:r>
              <a:rPr lang="en-US" sz="1200" baseline="0" dirty="0" smtClean="0"/>
              <a:t> designers:  </a:t>
            </a:r>
          </a:p>
          <a:p>
            <a:endParaRPr lang="en-US" sz="1200" baseline="0" dirty="0" smtClean="0"/>
          </a:p>
          <a:p>
            <a:r>
              <a:rPr lang="en-US" sz="1200" u="sng" baseline="0" dirty="0" smtClean="0"/>
              <a:t>Explanation:</a:t>
            </a:r>
            <a:r>
              <a:rPr lang="en-US" sz="1200" u="none" baseline="0" dirty="0" smtClean="0"/>
              <a:t> </a:t>
            </a:r>
          </a:p>
          <a:p>
            <a:endParaRPr lang="en-US" sz="1200" baseline="0" dirty="0" smtClean="0"/>
          </a:p>
          <a:p>
            <a:r>
              <a:rPr lang="en-US" sz="1200" u="sng" baseline="0" dirty="0" smtClean="0"/>
              <a:t>What I want to communicate:</a:t>
            </a:r>
          </a:p>
          <a:p>
            <a:r>
              <a:rPr lang="en-US" sz="1200" u="none" baseline="0" dirty="0" smtClean="0"/>
              <a:t>I would like to include one icon for each of the above features. )</a:t>
            </a:r>
            <a:endParaRPr lang="en-US" sz="1200" u="none" dirty="0" smtClean="0"/>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18</a:t>
            </a:fld>
            <a:endParaRPr lang="en-US"/>
          </a:p>
        </p:txBody>
      </p:sp>
    </p:spTree>
    <p:extLst>
      <p:ext uri="{BB962C8B-B14F-4D97-AF65-F5344CB8AC3E}">
        <p14:creationId xmlns:p14="http://schemas.microsoft.com/office/powerpoint/2010/main" val="150107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smtClean="0"/>
              <a:t>(To </a:t>
            </a:r>
            <a:r>
              <a:rPr lang="en-US" sz="1200" baseline="0" dirty="0" err="1" smtClean="0"/>
              <a:t>Powerpoint</a:t>
            </a:r>
            <a:r>
              <a:rPr lang="en-US" sz="1200" baseline="0" dirty="0" smtClean="0"/>
              <a:t> designers:  </a:t>
            </a:r>
          </a:p>
          <a:p>
            <a:endParaRPr lang="en-US" sz="1200" baseline="0" dirty="0" smtClean="0"/>
          </a:p>
          <a:p>
            <a:r>
              <a:rPr lang="en-US" sz="1200" u="sng" baseline="0" dirty="0" smtClean="0"/>
              <a:t>Explanation:</a:t>
            </a:r>
            <a:r>
              <a:rPr lang="en-US" sz="1200" u="none" baseline="0" dirty="0" smtClean="0"/>
              <a:t> </a:t>
            </a:r>
          </a:p>
          <a:p>
            <a:endParaRPr lang="en-US" sz="1200" u="none" baseline="0" dirty="0" smtClean="0"/>
          </a:p>
          <a:p>
            <a:r>
              <a:rPr lang="en-US" sz="1200" u="none" baseline="0" dirty="0" smtClean="0"/>
              <a:t>These are the features that will be reached in phase 2.</a:t>
            </a:r>
          </a:p>
          <a:p>
            <a:endParaRPr lang="en-US" sz="1200" baseline="0" dirty="0" smtClean="0"/>
          </a:p>
          <a:p>
            <a:r>
              <a:rPr lang="en-US" sz="1200" u="sng" baseline="0" dirty="0" smtClean="0"/>
              <a:t>What I want to communicate:</a:t>
            </a:r>
          </a:p>
          <a:p>
            <a:r>
              <a:rPr lang="en-US" sz="1200" u="none" baseline="0" dirty="0" smtClean="0"/>
              <a:t>I would like to include one icon for each of the above features.  Please see the appendix for the slides. )</a:t>
            </a:r>
            <a:endParaRPr lang="en-US" sz="1200" u="none" dirty="0" smtClean="0"/>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19</a:t>
            </a:fld>
            <a:endParaRPr lang="en-US"/>
          </a:p>
        </p:txBody>
      </p:sp>
    </p:spTree>
    <p:extLst>
      <p:ext uri="{BB962C8B-B14F-4D97-AF65-F5344CB8AC3E}">
        <p14:creationId xmlns:p14="http://schemas.microsoft.com/office/powerpoint/2010/main" val="3310821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smtClean="0"/>
              <a:t>(To </a:t>
            </a:r>
            <a:r>
              <a:rPr lang="en-US" sz="1200" baseline="0" dirty="0" err="1" smtClean="0"/>
              <a:t>Powerpoint</a:t>
            </a:r>
            <a:r>
              <a:rPr lang="en-US" sz="1200" baseline="0" dirty="0" smtClean="0"/>
              <a:t> designers:  </a:t>
            </a:r>
          </a:p>
          <a:p>
            <a:endParaRPr lang="en-US" sz="1200" baseline="0" dirty="0" smtClean="0"/>
          </a:p>
          <a:p>
            <a:r>
              <a:rPr lang="en-US" sz="1200" u="sng" baseline="0" dirty="0" smtClean="0"/>
              <a:t>Explanation:</a:t>
            </a:r>
            <a:r>
              <a:rPr lang="en-US" sz="1200" u="none" baseline="0" dirty="0" smtClean="0"/>
              <a:t> </a:t>
            </a:r>
          </a:p>
          <a:p>
            <a:endParaRPr lang="en-US" sz="1200" u="none" baseline="0" dirty="0" smtClean="0"/>
          </a:p>
          <a:p>
            <a:r>
              <a:rPr lang="en-US" sz="1200" u="none" baseline="0" dirty="0" smtClean="0"/>
              <a:t>These are the features that will be reached in phase 2.</a:t>
            </a:r>
          </a:p>
          <a:p>
            <a:endParaRPr lang="en-US" sz="1200" baseline="0" dirty="0" smtClean="0"/>
          </a:p>
          <a:p>
            <a:r>
              <a:rPr lang="en-US" sz="1200" u="sng" baseline="0" dirty="0" smtClean="0"/>
              <a:t>What I want to communicate:</a:t>
            </a:r>
          </a:p>
          <a:p>
            <a:r>
              <a:rPr lang="en-US" sz="1200" u="none" baseline="0" dirty="0" smtClean="0"/>
              <a:t>Please see the attached project plan. )</a:t>
            </a:r>
            <a:endParaRPr lang="en-US" sz="1200" u="none" dirty="0" smtClean="0"/>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21</a:t>
            </a:fld>
            <a:endParaRPr lang="en-US"/>
          </a:p>
        </p:txBody>
      </p:sp>
    </p:spTree>
    <p:extLst>
      <p:ext uri="{BB962C8B-B14F-4D97-AF65-F5344CB8AC3E}">
        <p14:creationId xmlns:p14="http://schemas.microsoft.com/office/powerpoint/2010/main" val="469066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smtClean="0"/>
              <a:t>(To </a:t>
            </a:r>
            <a:r>
              <a:rPr lang="en-US" sz="1200" baseline="0" dirty="0" err="1" smtClean="0"/>
              <a:t>Powerpoint</a:t>
            </a:r>
            <a:r>
              <a:rPr lang="en-US" sz="1200" baseline="0" dirty="0" smtClean="0"/>
              <a:t> designers:  </a:t>
            </a:r>
          </a:p>
          <a:p>
            <a:endParaRPr lang="en-US" sz="1200" baseline="0" dirty="0" smtClean="0"/>
          </a:p>
          <a:p>
            <a:r>
              <a:rPr lang="en-US" sz="1200" u="sng" baseline="0" dirty="0" smtClean="0"/>
              <a:t>Explanation:</a:t>
            </a:r>
            <a:r>
              <a:rPr lang="en-US" sz="1200" u="none" baseline="0" dirty="0" smtClean="0"/>
              <a:t> </a:t>
            </a:r>
          </a:p>
          <a:p>
            <a:endParaRPr lang="en-US" sz="1200" baseline="0" dirty="0" smtClean="0"/>
          </a:p>
          <a:p>
            <a:r>
              <a:rPr lang="en-US" sz="1200" u="sng" baseline="0" dirty="0" smtClean="0"/>
              <a:t>What I want to communicate:</a:t>
            </a:r>
          </a:p>
          <a:p>
            <a:r>
              <a:rPr lang="en-US" sz="1200" u="none" baseline="0" dirty="0" smtClean="0"/>
              <a:t>Please see the attached image for the project plan</a:t>
            </a:r>
          </a:p>
          <a:p>
            <a:r>
              <a:rPr lang="en-US" sz="1200" u="none" baseline="0" dirty="0" smtClean="0"/>
              <a:t>I am not looking to communicate the exact sets of dates.</a:t>
            </a:r>
          </a:p>
          <a:p>
            <a:r>
              <a:rPr lang="en-US" sz="1200" u="none" baseline="0" dirty="0" smtClean="0"/>
              <a:t>I want to communicate the thoroughness of the plan</a:t>
            </a:r>
          </a:p>
          <a:p>
            <a:r>
              <a:rPr lang="en-US" sz="1200" u="none" baseline="0" dirty="0" smtClean="0"/>
              <a:t> I have thought about the project plan and it has been blessed.</a:t>
            </a:r>
          </a:p>
          <a:p>
            <a:r>
              <a:rPr lang="en-US" sz="1200" u="none" baseline="0" dirty="0" smtClean="0"/>
              <a:t>)</a:t>
            </a:r>
            <a:endParaRPr lang="en-US" sz="1200" u="none" dirty="0" smtClean="0"/>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22</a:t>
            </a:fld>
            <a:endParaRPr lang="en-US"/>
          </a:p>
        </p:txBody>
      </p:sp>
    </p:spTree>
    <p:extLst>
      <p:ext uri="{BB962C8B-B14F-4D97-AF65-F5344CB8AC3E}">
        <p14:creationId xmlns:p14="http://schemas.microsoft.com/office/powerpoint/2010/main" val="2783506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smtClean="0"/>
              <a:t>(To </a:t>
            </a:r>
            <a:r>
              <a:rPr lang="en-US" sz="1200" baseline="0" dirty="0" err="1" smtClean="0"/>
              <a:t>Powerpoint</a:t>
            </a:r>
            <a:r>
              <a:rPr lang="en-US" sz="1200" baseline="0" dirty="0" smtClean="0"/>
              <a:t> designers:  </a:t>
            </a:r>
          </a:p>
          <a:p>
            <a:endParaRPr lang="en-US" sz="1200" baseline="0" dirty="0" smtClean="0"/>
          </a:p>
          <a:p>
            <a:r>
              <a:rPr lang="en-US" sz="1200" u="sng" baseline="0" dirty="0" smtClean="0"/>
              <a:t>Explanation:</a:t>
            </a:r>
            <a:r>
              <a:rPr lang="en-US" sz="1200" u="none" baseline="0" dirty="0" smtClean="0"/>
              <a:t> </a:t>
            </a:r>
          </a:p>
          <a:p>
            <a:endParaRPr lang="en-US" sz="1200" u="none" baseline="0" dirty="0" smtClean="0"/>
          </a:p>
          <a:p>
            <a:r>
              <a:rPr lang="en-US" sz="1200" u="none" baseline="0" dirty="0" smtClean="0"/>
              <a:t>These are the features that will be reached in phase 2.</a:t>
            </a:r>
          </a:p>
          <a:p>
            <a:endParaRPr lang="en-US" sz="1200" baseline="0" dirty="0" smtClean="0"/>
          </a:p>
          <a:p>
            <a:r>
              <a:rPr lang="en-US" sz="1200" u="sng" baseline="0" dirty="0" smtClean="0"/>
              <a:t>What I want to communicate:</a:t>
            </a:r>
          </a:p>
          <a:p>
            <a:r>
              <a:rPr lang="en-US" sz="1200" u="none" baseline="0" dirty="0" smtClean="0"/>
              <a:t>I would like to include one icon for each of the above features.  One for Agile Methodology. )</a:t>
            </a:r>
            <a:endParaRPr lang="en-US" sz="1200" u="none" dirty="0" smtClean="0"/>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25</a:t>
            </a:fld>
            <a:endParaRPr lang="en-US"/>
          </a:p>
        </p:txBody>
      </p:sp>
    </p:spTree>
    <p:extLst>
      <p:ext uri="{BB962C8B-B14F-4D97-AF65-F5344CB8AC3E}">
        <p14:creationId xmlns:p14="http://schemas.microsoft.com/office/powerpoint/2010/main" val="4043988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
            </a:r>
            <a:r>
              <a:rPr lang="en-US" baseline="0" dirty="0" smtClean="0"/>
              <a:t>e rest of the slides are examples of what I like.</a:t>
            </a:r>
          </a:p>
          <a:p>
            <a:endParaRPr lang="en-US" dirty="0"/>
          </a:p>
        </p:txBody>
      </p:sp>
      <p:sp>
        <p:nvSpPr>
          <p:cNvPr id="4" name="Slide Number Placeholder 3"/>
          <p:cNvSpPr>
            <a:spLocks noGrp="1"/>
          </p:cNvSpPr>
          <p:nvPr>
            <p:ph type="sldNum" sz="quarter" idx="10"/>
          </p:nvPr>
        </p:nvSpPr>
        <p:spPr/>
        <p:txBody>
          <a:bodyPr/>
          <a:lstStyle/>
          <a:p>
            <a:fld id="{794C89D7-20F1-EE4C-8BB5-8225246A6FFE}" type="slidenum">
              <a:rPr lang="en-US" smtClean="0"/>
              <a:t>26</a:t>
            </a:fld>
            <a:endParaRPr lang="en-US"/>
          </a:p>
        </p:txBody>
      </p:sp>
    </p:spTree>
    <p:extLst>
      <p:ext uri="{BB962C8B-B14F-4D97-AF65-F5344CB8AC3E}">
        <p14:creationId xmlns:p14="http://schemas.microsoft.com/office/powerpoint/2010/main" val="13317917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B1526-053E-4A4D-B838-5DDD26BB188E}" type="slidenum">
              <a:rPr lang="en-US" smtClean="0">
                <a:solidFill>
                  <a:srgbClr val="000000"/>
                </a:solidFill>
              </a:rPr>
              <a:pPr/>
              <a:t>27</a:t>
            </a:fld>
            <a:endParaRPr lang="en-US" dirty="0">
              <a:solidFill>
                <a:srgbClr val="000000"/>
              </a:solidFill>
            </a:endParaRPr>
          </a:p>
        </p:txBody>
      </p:sp>
    </p:spTree>
    <p:extLst>
      <p:ext uri="{BB962C8B-B14F-4D97-AF65-F5344CB8AC3E}">
        <p14:creationId xmlns:p14="http://schemas.microsoft.com/office/powerpoint/2010/main" val="3965224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29</a:t>
            </a:fld>
            <a:endParaRPr lang="en-US">
              <a:solidFill>
                <a:srgbClr val="000000"/>
              </a:solidFill>
            </a:endParaRPr>
          </a:p>
        </p:txBody>
      </p:sp>
    </p:spTree>
    <p:extLst>
      <p:ext uri="{BB962C8B-B14F-4D97-AF65-F5344CB8AC3E}">
        <p14:creationId xmlns:p14="http://schemas.microsoft.com/office/powerpoint/2010/main" val="1373080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30</a:t>
            </a:fld>
            <a:endParaRPr lang="en-US">
              <a:solidFill>
                <a:srgbClr val="000000"/>
              </a:solidFill>
            </a:endParaRPr>
          </a:p>
        </p:txBody>
      </p:sp>
    </p:spTree>
    <p:extLst>
      <p:ext uri="{BB962C8B-B14F-4D97-AF65-F5344CB8AC3E}">
        <p14:creationId xmlns:p14="http://schemas.microsoft.com/office/powerpoint/2010/main" val="488626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31</a:t>
            </a:fld>
            <a:endParaRPr lang="en-US">
              <a:solidFill>
                <a:srgbClr val="000000"/>
              </a:solidFill>
            </a:endParaRPr>
          </a:p>
        </p:txBody>
      </p:sp>
    </p:spTree>
    <p:extLst>
      <p:ext uri="{BB962C8B-B14F-4D97-AF65-F5344CB8AC3E}">
        <p14:creationId xmlns:p14="http://schemas.microsoft.com/office/powerpoint/2010/main" val="1282075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pPr defTabSz="859088"/>
            <a:fld id="{31BF1610-0089-42C3-B15D-89A243431383}" type="slidenum">
              <a:rPr lang="en-US" smtClean="0">
                <a:solidFill>
                  <a:srgbClr val="000000"/>
                </a:solidFill>
              </a:rPr>
              <a:pPr defTabSz="859088"/>
              <a:t>33</a:t>
            </a:fld>
            <a:endParaRPr lang="en-US" dirty="0" smtClean="0">
              <a:solidFill>
                <a:srgbClr val="000000"/>
              </a:solidFill>
            </a:endParaRPr>
          </a:p>
        </p:txBody>
      </p:sp>
      <p:sp>
        <p:nvSpPr>
          <p:cNvPr id="39939" name="Rectangle 2"/>
          <p:cNvSpPr>
            <a:spLocks noGrp="1" noRot="1" noChangeAspect="1" noChangeArrowheads="1" noTextEdit="1"/>
          </p:cNvSpPr>
          <p:nvPr>
            <p:ph type="sldImg"/>
          </p:nvPr>
        </p:nvSpPr>
        <p:spPr>
          <a:xfrm>
            <a:off x="1068282" y="650002"/>
            <a:ext cx="4267200" cy="3257550"/>
          </a:xfrm>
          <a:ln/>
        </p:spPr>
      </p:sp>
      <p:sp>
        <p:nvSpPr>
          <p:cNvPr id="39940" name="Rectangle 3"/>
          <p:cNvSpPr>
            <a:spLocks noGrp="1" noChangeArrowheads="1"/>
          </p:cNvSpPr>
          <p:nvPr>
            <p:ph type="body" idx="1"/>
          </p:nvPr>
        </p:nvSpPr>
        <p:spPr>
          <a:xfrm>
            <a:off x="640359" y="4126518"/>
            <a:ext cx="5120085" cy="3909635"/>
          </a:xfrm>
          <a:noFill/>
          <a:ln/>
        </p:spPr>
        <p:txBody>
          <a:bodyPr/>
          <a:lstStyle/>
          <a:p>
            <a:pPr eaLnBrk="1" hangingPunct="1"/>
            <a:endParaRPr lang="en-US" dirty="0" smtClean="0"/>
          </a:p>
        </p:txBody>
      </p:sp>
    </p:spTree>
    <p:extLst>
      <p:ext uri="{BB962C8B-B14F-4D97-AF65-F5344CB8AC3E}">
        <p14:creationId xmlns:p14="http://schemas.microsoft.com/office/powerpoint/2010/main" val="25551086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30A409-80D9-4E78-BB4B-748FFBC1377A}" type="slidenum">
              <a:rPr lang="en-US">
                <a:solidFill>
                  <a:srgbClr val="000000"/>
                </a:solidFill>
              </a:rPr>
              <a:pPr/>
              <a:t>34</a:t>
            </a:fld>
            <a:endParaRPr lang="en-US" dirty="0">
              <a:solidFill>
                <a:srgbClr val="000000"/>
              </a:solidFill>
            </a:endParaRPr>
          </a:p>
        </p:txBody>
      </p:sp>
      <p:sp>
        <p:nvSpPr>
          <p:cNvPr id="1190914" name="Rectangle 2"/>
          <p:cNvSpPr>
            <a:spLocks noGrp="1" noRot="1" noChangeAspect="1" noChangeArrowheads="1" noTextEdit="1"/>
          </p:cNvSpPr>
          <p:nvPr>
            <p:ph type="sldImg"/>
          </p:nvPr>
        </p:nvSpPr>
        <p:spPr>
          <a:ln/>
        </p:spPr>
      </p:sp>
      <p:sp>
        <p:nvSpPr>
          <p:cNvPr id="1190915" name="Rectangle 3"/>
          <p:cNvSpPr>
            <a:spLocks noGrp="1" noChangeArrowheads="1"/>
          </p:cNvSpPr>
          <p:nvPr>
            <p:ph type="body" idx="1"/>
          </p:nvPr>
        </p:nvSpPr>
        <p:spPr>
          <a:xfrm>
            <a:off x="640080" y="4126825"/>
            <a:ext cx="5120640" cy="3908764"/>
          </a:xfrm>
        </p:spPr>
        <p:txBody>
          <a:bodyPr/>
          <a:lstStyle/>
          <a:p>
            <a:endParaRPr lang="en-US" dirty="0"/>
          </a:p>
        </p:txBody>
      </p:sp>
    </p:spTree>
    <p:extLst>
      <p:ext uri="{BB962C8B-B14F-4D97-AF65-F5344CB8AC3E}">
        <p14:creationId xmlns:p14="http://schemas.microsoft.com/office/powerpoint/2010/main" val="1293736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651510"/>
            <a:ext cx="5689600" cy="32575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36</a:t>
            </a:fld>
            <a:endParaRPr lang="en-US">
              <a:solidFill>
                <a:srgbClr val="000000"/>
              </a:solidFill>
            </a:endParaRPr>
          </a:p>
        </p:txBody>
      </p:sp>
    </p:spTree>
    <p:extLst>
      <p:ext uri="{BB962C8B-B14F-4D97-AF65-F5344CB8AC3E}">
        <p14:creationId xmlns:p14="http://schemas.microsoft.com/office/powerpoint/2010/main" val="36951134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37</a:t>
            </a:fld>
            <a:endParaRPr lang="en-US">
              <a:solidFill>
                <a:srgbClr val="000000"/>
              </a:solidFill>
            </a:endParaRPr>
          </a:p>
        </p:txBody>
      </p:sp>
    </p:spTree>
    <p:extLst>
      <p:ext uri="{BB962C8B-B14F-4D97-AF65-F5344CB8AC3E}">
        <p14:creationId xmlns:p14="http://schemas.microsoft.com/office/powerpoint/2010/main" val="35500155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38</a:t>
            </a:fld>
            <a:endParaRPr lang="en-US">
              <a:solidFill>
                <a:srgbClr val="000000"/>
              </a:solidFill>
            </a:endParaRPr>
          </a:p>
        </p:txBody>
      </p:sp>
    </p:spTree>
    <p:extLst>
      <p:ext uri="{BB962C8B-B14F-4D97-AF65-F5344CB8AC3E}">
        <p14:creationId xmlns:p14="http://schemas.microsoft.com/office/powerpoint/2010/main" val="2339441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39</a:t>
            </a:fld>
            <a:endParaRPr lang="en-US">
              <a:solidFill>
                <a:srgbClr val="000000"/>
              </a:solidFill>
            </a:endParaRPr>
          </a:p>
        </p:txBody>
      </p:sp>
    </p:spTree>
    <p:extLst>
      <p:ext uri="{BB962C8B-B14F-4D97-AF65-F5344CB8AC3E}">
        <p14:creationId xmlns:p14="http://schemas.microsoft.com/office/powerpoint/2010/main" val="8456331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40</a:t>
            </a:fld>
            <a:endParaRPr lang="en-US">
              <a:solidFill>
                <a:srgbClr val="000000"/>
              </a:solidFill>
            </a:endParaRPr>
          </a:p>
        </p:txBody>
      </p:sp>
    </p:spTree>
    <p:extLst>
      <p:ext uri="{BB962C8B-B14F-4D97-AF65-F5344CB8AC3E}">
        <p14:creationId xmlns:p14="http://schemas.microsoft.com/office/powerpoint/2010/main" val="41254566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41</a:t>
            </a:fld>
            <a:endParaRPr lang="en-US">
              <a:solidFill>
                <a:srgbClr val="000000"/>
              </a:solidFill>
            </a:endParaRPr>
          </a:p>
        </p:txBody>
      </p:sp>
    </p:spTree>
    <p:extLst>
      <p:ext uri="{BB962C8B-B14F-4D97-AF65-F5344CB8AC3E}">
        <p14:creationId xmlns:p14="http://schemas.microsoft.com/office/powerpoint/2010/main" val="10815890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42</a:t>
            </a:fld>
            <a:endParaRPr lang="en-US">
              <a:solidFill>
                <a:srgbClr val="000000"/>
              </a:solidFill>
            </a:endParaRPr>
          </a:p>
        </p:txBody>
      </p:sp>
    </p:spTree>
    <p:extLst>
      <p:ext uri="{BB962C8B-B14F-4D97-AF65-F5344CB8AC3E}">
        <p14:creationId xmlns:p14="http://schemas.microsoft.com/office/powerpoint/2010/main" val="14884966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43</a:t>
            </a:fld>
            <a:endParaRPr lang="en-US">
              <a:solidFill>
                <a:srgbClr val="000000"/>
              </a:solidFill>
            </a:endParaRPr>
          </a:p>
        </p:txBody>
      </p:sp>
    </p:spTree>
    <p:extLst>
      <p:ext uri="{BB962C8B-B14F-4D97-AF65-F5344CB8AC3E}">
        <p14:creationId xmlns:p14="http://schemas.microsoft.com/office/powerpoint/2010/main" val="36974546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44</a:t>
            </a:fld>
            <a:endParaRPr lang="en-US">
              <a:solidFill>
                <a:srgbClr val="000000"/>
              </a:solidFill>
            </a:endParaRPr>
          </a:p>
        </p:txBody>
      </p:sp>
    </p:spTree>
    <p:extLst>
      <p:ext uri="{BB962C8B-B14F-4D97-AF65-F5344CB8AC3E}">
        <p14:creationId xmlns:p14="http://schemas.microsoft.com/office/powerpoint/2010/main" val="35207570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45</a:t>
            </a:fld>
            <a:endParaRPr lang="en-US">
              <a:solidFill>
                <a:srgbClr val="000000"/>
              </a:solidFill>
            </a:endParaRPr>
          </a:p>
        </p:txBody>
      </p:sp>
    </p:spTree>
    <p:extLst>
      <p:ext uri="{BB962C8B-B14F-4D97-AF65-F5344CB8AC3E}">
        <p14:creationId xmlns:p14="http://schemas.microsoft.com/office/powerpoint/2010/main" val="17857220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46</a:t>
            </a:fld>
            <a:endParaRPr lang="en-US">
              <a:solidFill>
                <a:srgbClr val="000000"/>
              </a:solidFill>
            </a:endParaRPr>
          </a:p>
        </p:txBody>
      </p:sp>
    </p:spTree>
    <p:extLst>
      <p:ext uri="{BB962C8B-B14F-4D97-AF65-F5344CB8AC3E}">
        <p14:creationId xmlns:p14="http://schemas.microsoft.com/office/powerpoint/2010/main" val="36951134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48</a:t>
            </a:fld>
            <a:endParaRPr lang="en-US">
              <a:solidFill>
                <a:srgbClr val="000000"/>
              </a:solidFill>
            </a:endParaRPr>
          </a:p>
        </p:txBody>
      </p:sp>
    </p:spTree>
    <p:extLst>
      <p:ext uri="{BB962C8B-B14F-4D97-AF65-F5344CB8AC3E}">
        <p14:creationId xmlns:p14="http://schemas.microsoft.com/office/powerpoint/2010/main" val="12483978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338E871-B5B1-D14C-8C5B-392C1FDE744C}" type="slidenum">
              <a:rPr lang="en-US" smtClean="0">
                <a:solidFill>
                  <a:srgbClr val="000000"/>
                </a:solidFill>
              </a:rPr>
              <a:pPr>
                <a:defRPr/>
              </a:pPr>
              <a:t>49</a:t>
            </a:fld>
            <a:endParaRPr lang="en-US">
              <a:solidFill>
                <a:srgbClr val="000000"/>
              </a:solidFill>
            </a:endParaRPr>
          </a:p>
        </p:txBody>
      </p:sp>
    </p:spTree>
    <p:extLst>
      <p:ext uri="{BB962C8B-B14F-4D97-AF65-F5344CB8AC3E}">
        <p14:creationId xmlns:p14="http://schemas.microsoft.com/office/powerpoint/2010/main" val="14516724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86D003-7879-40B0-B2FE-C777D238BBB5}" type="slidenum">
              <a:rPr lang="en-US">
                <a:solidFill>
                  <a:srgbClr val="000000"/>
                </a:solidFill>
              </a:rPr>
              <a:pPr/>
              <a:t>52</a:t>
            </a:fld>
            <a:endParaRPr lang="en-US" dirty="0">
              <a:solidFill>
                <a:srgbClr val="000000"/>
              </a:solidFill>
            </a:endParaRPr>
          </a:p>
        </p:txBody>
      </p:sp>
      <p:sp>
        <p:nvSpPr>
          <p:cNvPr id="1228802" name="Rectangle 2"/>
          <p:cNvSpPr>
            <a:spLocks noGrp="1" noRot="1" noChangeAspect="1" noChangeArrowheads="1" noTextEdit="1"/>
          </p:cNvSpPr>
          <p:nvPr>
            <p:ph type="sldImg"/>
          </p:nvPr>
        </p:nvSpPr>
        <p:spPr>
          <a:xfrm>
            <a:off x="1069764" y="651511"/>
            <a:ext cx="4262755" cy="3256042"/>
          </a:xfrm>
          <a:ln/>
        </p:spPr>
      </p:sp>
      <p:sp>
        <p:nvSpPr>
          <p:cNvPr id="1228803" name="Rectangle 3"/>
          <p:cNvSpPr>
            <a:spLocks noGrp="1" noChangeArrowheads="1"/>
          </p:cNvSpPr>
          <p:nvPr>
            <p:ph type="body" idx="1"/>
          </p:nvPr>
        </p:nvSpPr>
        <p:spPr>
          <a:xfrm>
            <a:off x="854924" y="4125341"/>
            <a:ext cx="4690957" cy="3908763"/>
          </a:xfrm>
        </p:spPr>
        <p:txBody>
          <a:bodyPr/>
          <a:lstStyle/>
          <a:p>
            <a:pPr marL="213424" indent="-213424"/>
            <a:endParaRPr lang="en-US" dirty="0"/>
          </a:p>
        </p:txBody>
      </p:sp>
    </p:spTree>
    <p:extLst>
      <p:ext uri="{BB962C8B-B14F-4D97-AF65-F5344CB8AC3E}">
        <p14:creationId xmlns:p14="http://schemas.microsoft.com/office/powerpoint/2010/main" val="35630779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latin typeface="Arial" pitchFamily="34" charset="0"/>
              <a:ea typeface="ヒラギノ角ゴ Pro W3" pitchFamily="32" charset="-128"/>
            </a:endParaRPr>
          </a:p>
        </p:txBody>
      </p:sp>
    </p:spTree>
    <p:extLst>
      <p:ext uri="{BB962C8B-B14F-4D97-AF65-F5344CB8AC3E}">
        <p14:creationId xmlns:p14="http://schemas.microsoft.com/office/powerpoint/2010/main" val="24279790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Cloud Computing is a major focus area</a:t>
            </a:r>
            <a:r>
              <a:rPr lang="en-US" baseline="0" dirty="0" smtClean="0"/>
              <a:t> worldwide. Majority of the enterprises have attempted drafting cloud adoption strategy with North American enterprises leading the pack. On an average, a quarter of enterprises are yet to realize the value of cloud.</a:t>
            </a:r>
          </a:p>
          <a:p>
            <a:endParaRPr lang="en-US" baseline="0" dirty="0" smtClean="0"/>
          </a:p>
          <a:p>
            <a:r>
              <a:rPr lang="en-US" baseline="0" dirty="0" smtClean="0"/>
              <a:t>Not surprisingly, the reduced TCO is driving the cloud adoption. The famous “capex to opex cost shift” has dropped down a few slots in the stack of reasons. Interestingly, enterprises are realizing the potential of the cloud to cut the time to go to market. </a:t>
            </a:r>
          </a:p>
          <a:p>
            <a:endParaRPr lang="en-US" baseline="0" dirty="0" smtClean="0"/>
          </a:p>
          <a:p>
            <a:r>
              <a:rPr lang="en-US" baseline="0" dirty="0" smtClean="0"/>
              <a:t>Customer interest is also a major driver. As the use of smart phones and tablets is increasing, enterprises are being pressurized to provide access to their applications on  modern mobile platforms in addition to traditional ones. This is driving enterprises to “modernize” their applications on the modern cloud platforms.</a:t>
            </a:r>
          </a:p>
          <a:p>
            <a:endParaRPr lang="en-US" baseline="0" dirty="0" smtClean="0"/>
          </a:p>
          <a:p>
            <a:r>
              <a:rPr lang="en-US" baseline="0" dirty="0" smtClean="0"/>
              <a:t>&lt;Emphasize&gt; while most companies have identified the need to drive cloud adoption and put in a strategy to drive cloud adoption, the main business drivers are really to drive the TCO significantly down. Ask the client if they have a cloud adoption strategy? What factors drive that ? How do they intend to realize the TCO savings?  </a:t>
            </a:r>
            <a:endParaRPr lang="en-US" dirty="0"/>
          </a:p>
        </p:txBody>
      </p:sp>
      <p:sp>
        <p:nvSpPr>
          <p:cNvPr id="4" name="Slide Number Placeholder 3"/>
          <p:cNvSpPr>
            <a:spLocks noGrp="1"/>
          </p:cNvSpPr>
          <p:nvPr>
            <p:ph type="sldNum" sz="quarter" idx="10"/>
          </p:nvPr>
        </p:nvSpPr>
        <p:spPr/>
        <p:txBody>
          <a:bodyPr/>
          <a:lstStyle/>
          <a:p>
            <a:fld id="{71E7D22E-2FCF-4181-8686-08BDCDF94062}" type="slidenum">
              <a:rPr lang="en-US" smtClean="0">
                <a:solidFill>
                  <a:srgbClr val="000000"/>
                </a:solidFill>
              </a:rPr>
              <a:pPr/>
              <a:t>55</a:t>
            </a:fld>
            <a:endParaRPr lang="en-US" dirty="0">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latin typeface="Arial" pitchFamily="34" charset="0"/>
              <a:ea typeface="ＭＳ Ｐゴシック" pitchFamily="34" charset="-128"/>
            </a:endParaRPr>
          </a:p>
        </p:txBody>
      </p:sp>
      <p:sp>
        <p:nvSpPr>
          <p:cNvPr id="49156" name="Slide Number Placeholder 3"/>
          <p:cNvSpPr>
            <a:spLocks noGrp="1"/>
          </p:cNvSpPr>
          <p:nvPr>
            <p:ph type="sldNum" sz="quarter" idx="4294967295"/>
          </p:nvPr>
        </p:nvSpPr>
        <p:spPr bwMode="auto">
          <a:xfrm>
            <a:off x="3625639" y="8250952"/>
            <a:ext cx="2773680" cy="434340"/>
          </a:xfrm>
          <a:prstGeom prst="rect">
            <a:avLst/>
          </a:prstGeom>
          <a:noFill/>
          <a:ln>
            <a:miter lim="800000"/>
            <a:headEnd/>
            <a:tailEnd/>
          </a:ln>
        </p:spPr>
        <p:txBody>
          <a:bodyPr/>
          <a:lstStyle/>
          <a:p>
            <a:fld id="{C9DA0820-DAB9-461F-AF34-A3BF19856659}" type="slidenum">
              <a:rPr lang="en-US">
                <a:solidFill>
                  <a:srgbClr val="000000"/>
                </a:solidFill>
                <a:ea typeface="ＭＳ Ｐゴシック" pitchFamily="34" charset="-128"/>
              </a:rPr>
              <a:pPr/>
              <a:t>56</a:t>
            </a:fld>
            <a:endParaRPr lang="en-US">
              <a:solidFill>
                <a:srgbClr val="000000"/>
              </a:solidFill>
              <a:ea typeface="ＭＳ Ｐゴシック" pitchFamily="34" charset="-128"/>
            </a:endParaRPr>
          </a:p>
        </p:txBody>
      </p:sp>
    </p:spTree>
    <p:extLst>
      <p:ext uri="{BB962C8B-B14F-4D97-AF65-F5344CB8AC3E}">
        <p14:creationId xmlns:p14="http://schemas.microsoft.com/office/powerpoint/2010/main" val="7959263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Snapshot of study</a:t>
            </a:r>
          </a:p>
        </p:txBody>
      </p:sp>
    </p:spTree>
    <p:extLst>
      <p:ext uri="{BB962C8B-B14F-4D97-AF65-F5344CB8AC3E}">
        <p14:creationId xmlns:p14="http://schemas.microsoft.com/office/powerpoint/2010/main" val="18461358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r>
              <a:rPr lang="en-US" smtClean="0">
                <a:latin typeface="Myriad Pro" pitchFamily="32" charset="0"/>
                <a:ea typeface="ヒラギノ角ゴ Pro W3" pitchFamily="32" charset="-128"/>
              </a:rPr>
              <a:t>We at Salesforce think that there is a better way.  Force.com is the platform built for Cloud 2.  You don’t have to worry about infrastructure, maintenance, or upgrades.  Apps built on our platform automatically mobile and social. </a:t>
            </a:r>
          </a:p>
          <a:p>
            <a:endParaRPr lang="en-US" smtClean="0">
              <a:latin typeface="Myriad Pro" pitchFamily="32" charset="0"/>
              <a:ea typeface="ヒラギノ角ゴ Pro W3" pitchFamily="32" charset="-128"/>
            </a:endParaRPr>
          </a:p>
          <a:p>
            <a:r>
              <a:rPr lang="en-US" smtClean="0">
                <a:latin typeface="Myriad Pro" pitchFamily="32" charset="0"/>
                <a:ea typeface="ヒラギノ角ゴ Pro W3" pitchFamily="32" charset="-128"/>
              </a:rPr>
              <a:t>Force.com helps application builders deliver applications five times faster at half the cost.</a:t>
            </a:r>
          </a:p>
          <a:p>
            <a:endParaRPr lang="en-US" smtClean="0">
              <a:latin typeface="Myriad Pro" pitchFamily="32" charset="0"/>
              <a:ea typeface="ヒラギノ角ゴ Pro W3" pitchFamily="32" charset="-128"/>
            </a:endParaRPr>
          </a:p>
          <a:p>
            <a:r>
              <a:rPr lang="en-US" smtClean="0">
                <a:latin typeface="Myriad Pro" pitchFamily="32" charset="0"/>
                <a:ea typeface="ヒラギノ角ゴ Pro W3" pitchFamily="32" charset="-128"/>
              </a:rPr>
              <a:t>With force.com, it faster to design, assemble, code, configure, test and deploy your apps.  By building apps in the cloud, you are freed from the traditional pains of and expenses of hardware and software.   According to an IDC study, it’s 5X faster and half the cost to deploy custom apps.</a:t>
            </a:r>
          </a:p>
          <a:p>
            <a:endParaRPr lang="en-US" smtClean="0">
              <a:latin typeface="Myriad Pro" pitchFamily="32" charset="0"/>
              <a:ea typeface="ヒラギノ角ゴ Pro W3" pitchFamily="32" charset="-128"/>
            </a:endParaRPr>
          </a:p>
          <a:p>
            <a:endParaRPr lang="en-US" smtClean="0">
              <a:latin typeface="Myriad Pro" pitchFamily="32" charset="0"/>
              <a:ea typeface="ヒラギノ角ゴ Pro W3" pitchFamily="32" charset="-128"/>
            </a:endParaRPr>
          </a:p>
        </p:txBody>
      </p:sp>
    </p:spTree>
    <p:extLst>
      <p:ext uri="{BB962C8B-B14F-4D97-AF65-F5344CB8AC3E}">
        <p14:creationId xmlns:p14="http://schemas.microsoft.com/office/powerpoint/2010/main" val="12739008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r>
              <a:rPr lang="en-US" smtClean="0"/>
              <a:t>We at Salesforce think that there is a better way.  Force.com is the platform built for Cloud 2.  You don’t have to worry about infrastructure, maintenance, or upgrades.  Apps built on our platform automatically mobile and social. </a:t>
            </a:r>
          </a:p>
          <a:p>
            <a:endParaRPr lang="en-US" smtClean="0"/>
          </a:p>
          <a:p>
            <a:r>
              <a:rPr lang="en-US" smtClean="0"/>
              <a:t>Force.com helps application builders deliver applications five times faster at half the cost.</a:t>
            </a:r>
          </a:p>
          <a:p>
            <a:endParaRPr lang="en-US" smtClean="0"/>
          </a:p>
          <a:p>
            <a:r>
              <a:rPr lang="en-US" smtClean="0"/>
              <a:t>With force.com, it faster to design, assemble, code, configure, test and deploy your apps.  By building apps in the cloud, you are freed from the traditional pains of and expenses of hardware and software.   According to an IDC study, it’s 5X faster and half the cost to deploy custom apps.</a:t>
            </a:r>
          </a:p>
          <a:p>
            <a:endParaRPr lang="en-US" smtClean="0"/>
          </a:p>
          <a:p>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 </a:t>
            </a:r>
          </a:p>
        </p:txBody>
      </p:sp>
      <p:sp>
        <p:nvSpPr>
          <p:cNvPr id="4" name="Slide Number Placeholder 3"/>
          <p:cNvSpPr>
            <a:spLocks noGrp="1"/>
          </p:cNvSpPr>
          <p:nvPr>
            <p:ph type="sldNum" sz="quarter" idx="5"/>
          </p:nvPr>
        </p:nvSpPr>
        <p:spPr/>
        <p:txBody>
          <a:bodyPr/>
          <a:lstStyle/>
          <a:p>
            <a:pPr>
              <a:defRPr/>
            </a:pPr>
            <a:fld id="{95603B71-DA80-4B46-A01F-A0F4848F2A1F}" type="slidenum">
              <a:rPr lang="en-US" smtClean="0">
                <a:solidFill>
                  <a:srgbClr val="000000"/>
                </a:solidFill>
              </a:rPr>
              <a:pPr>
                <a:defRPr/>
              </a:pPr>
              <a:t>64</a:t>
            </a:fld>
            <a:endParaRPr lang="en-US" dirty="0">
              <a:solidFill>
                <a:srgbClr val="000000"/>
              </a:solidFill>
            </a:endParaRPr>
          </a:p>
        </p:txBody>
      </p:sp>
    </p:spTree>
    <p:extLst>
      <p:ext uri="{BB962C8B-B14F-4D97-AF65-F5344CB8AC3E}">
        <p14:creationId xmlns:p14="http://schemas.microsoft.com/office/powerpoint/2010/main" val="39912298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5DF340C4-5CDF-4375-B681-2A4BDCFF087C}" type="slidenum">
              <a:rPr lang="en-US" smtClean="0">
                <a:solidFill>
                  <a:srgbClr val="000000"/>
                </a:solidFill>
              </a:rPr>
              <a:pPr>
                <a:defRPr/>
              </a:pPr>
              <a:t>66</a:t>
            </a:fld>
            <a:endParaRPr lang="en-US" dirty="0">
              <a:solidFill>
                <a:srgbClr val="000000"/>
              </a:solidFill>
            </a:endParaRPr>
          </a:p>
        </p:txBody>
      </p:sp>
    </p:spTree>
    <p:extLst>
      <p:ext uri="{BB962C8B-B14F-4D97-AF65-F5344CB8AC3E}">
        <p14:creationId xmlns:p14="http://schemas.microsoft.com/office/powerpoint/2010/main" val="1153496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6.png"/><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eg"/></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 Id="rId7" Type="http://schemas.openxmlformats.org/officeDocument/2006/relationships/oleObject" Target="../embeddings/oleObject1.bin"/><Relationship Id="rId8" Type="http://schemas.openxmlformats.org/officeDocument/2006/relationships/image" Target="../media/image10.emf"/><Relationship Id="rId1" Type="http://schemas.openxmlformats.org/officeDocument/2006/relationships/vmlDrawing" Target="../drawings/vmlDrawing1.vml"/><Relationship Id="rId2"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userDrawn="1">
            <p:ph type="ctrTitle" hasCustomPrompt="1"/>
          </p:nvPr>
        </p:nvSpPr>
        <p:spPr>
          <a:xfrm>
            <a:off x="4600620" y="2592194"/>
            <a:ext cx="4128962" cy="1245394"/>
          </a:xfrm>
        </p:spPr>
        <p:txBody>
          <a:bodyPr>
            <a:noAutofit/>
          </a:bodyPr>
          <a:lstStyle>
            <a:lvl1pPr>
              <a:lnSpc>
                <a:spcPct val="90000"/>
              </a:lnSpc>
              <a:defRPr sz="4000">
                <a:solidFill>
                  <a:schemeClr val="accent4"/>
                </a:solidFill>
              </a:defRPr>
            </a:lvl1pPr>
          </a:lstStyle>
          <a:p>
            <a:r>
              <a:rPr lang="en-US" dirty="0" smtClean="0"/>
              <a:t>Title of the Presentation</a:t>
            </a:r>
            <a:endParaRPr lang="en-US" dirty="0"/>
          </a:p>
        </p:txBody>
      </p:sp>
      <p:sp>
        <p:nvSpPr>
          <p:cNvPr id="3" name="Subtitle 2"/>
          <p:cNvSpPr>
            <a:spLocks noGrp="1"/>
          </p:cNvSpPr>
          <p:nvPr userDrawn="1">
            <p:ph type="subTitle" idx="1" hasCustomPrompt="1"/>
          </p:nvPr>
        </p:nvSpPr>
        <p:spPr>
          <a:xfrm>
            <a:off x="4600620" y="3907825"/>
            <a:ext cx="4128962" cy="435575"/>
          </a:xfrm>
        </p:spPr>
        <p:txBody>
          <a:bodyPr>
            <a:normAutofit/>
          </a:bodyPr>
          <a:lstStyle>
            <a:lvl1pPr marL="0" indent="0" algn="l">
              <a:spcBef>
                <a:spcPts val="0"/>
              </a:spcBef>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of the presentation</a:t>
            </a:r>
            <a:endParaRPr lang="en-US" dirty="0"/>
          </a:p>
        </p:txBody>
      </p:sp>
      <p:grpSp>
        <p:nvGrpSpPr>
          <p:cNvPr id="4" name="Group 3"/>
          <p:cNvGrpSpPr/>
          <p:nvPr userDrawn="1"/>
        </p:nvGrpSpPr>
        <p:grpSpPr>
          <a:xfrm>
            <a:off x="469994" y="302218"/>
            <a:ext cx="5321206" cy="6260742"/>
            <a:chOff x="469994" y="302218"/>
            <a:chExt cx="5321206" cy="6260742"/>
          </a:xfrm>
        </p:grpSpPr>
        <p:sp>
          <p:nvSpPr>
            <p:cNvPr id="6" name="Freeform 5"/>
            <p:cNvSpPr>
              <a:spLocks noEditPoints="1"/>
            </p:cNvSpPr>
            <p:nvPr/>
          </p:nvSpPr>
          <p:spPr bwMode="auto">
            <a:xfrm>
              <a:off x="5426219" y="807172"/>
              <a:ext cx="364981" cy="525424"/>
            </a:xfrm>
            <a:custGeom>
              <a:avLst/>
              <a:gdLst>
                <a:gd name="T0" fmla="*/ 0 w 341063"/>
                <a:gd name="T1" fmla="*/ 146625 h 490875"/>
                <a:gd name="T2" fmla="*/ 86063 w 341063"/>
                <a:gd name="T3" fmla="*/ 296437 h 490875"/>
                <a:gd name="T4" fmla="*/ 255001 w 341063"/>
                <a:gd name="T5" fmla="*/ 296437 h 490875"/>
                <a:gd name="T6" fmla="*/ 341063 w 341063"/>
                <a:gd name="T7" fmla="*/ 146625 h 490875"/>
                <a:gd name="T8" fmla="*/ 255001 w 341063"/>
                <a:gd name="T9" fmla="*/ 0 h 490875"/>
                <a:gd name="T10" fmla="*/ 86063 w 341063"/>
                <a:gd name="T11" fmla="*/ 0 h 490875"/>
                <a:gd name="T12" fmla="*/ 0 w 341063"/>
                <a:gd name="T13" fmla="*/ 146625 h 490875"/>
                <a:gd name="T14" fmla="*/ 60563 w 341063"/>
                <a:gd name="T15" fmla="*/ 146625 h 490875"/>
                <a:gd name="T16" fmla="*/ 114751 w 341063"/>
                <a:gd name="T17" fmla="*/ 51000 h 490875"/>
                <a:gd name="T18" fmla="*/ 226313 w 341063"/>
                <a:gd name="T19" fmla="*/ 51000 h 490875"/>
                <a:gd name="T20" fmla="*/ 283688 w 341063"/>
                <a:gd name="T21" fmla="*/ 146625 h 490875"/>
                <a:gd name="T22" fmla="*/ 226313 w 341063"/>
                <a:gd name="T23" fmla="*/ 245437 h 490875"/>
                <a:gd name="T24" fmla="*/ 114751 w 341063"/>
                <a:gd name="T25" fmla="*/ 245437 h 490875"/>
                <a:gd name="T26" fmla="*/ 60563 w 341063"/>
                <a:gd name="T27" fmla="*/ 146625 h 490875"/>
                <a:gd name="T28" fmla="*/ 216751 w 341063"/>
                <a:gd name="T29" fmla="*/ 446250 h 490875"/>
                <a:gd name="T30" fmla="*/ 124313 w 341063"/>
                <a:gd name="T31" fmla="*/ 446250 h 490875"/>
                <a:gd name="T32" fmla="*/ 124313 w 341063"/>
                <a:gd name="T33" fmla="*/ 490875 h 490875"/>
                <a:gd name="T34" fmla="*/ 216751 w 341063"/>
                <a:gd name="T35" fmla="*/ 490875 h 490875"/>
                <a:gd name="T36" fmla="*/ 216751 w 341063"/>
                <a:gd name="T37" fmla="*/ 446250 h 490875"/>
                <a:gd name="T38" fmla="*/ 258188 w 341063"/>
                <a:gd name="T39" fmla="*/ 318750 h 490875"/>
                <a:gd name="T40" fmla="*/ 86063 w 341063"/>
                <a:gd name="T41" fmla="*/ 318750 h 490875"/>
                <a:gd name="T42" fmla="*/ 86063 w 341063"/>
                <a:gd name="T43" fmla="*/ 363375 h 490875"/>
                <a:gd name="T44" fmla="*/ 258188 w 341063"/>
                <a:gd name="T45" fmla="*/ 363375 h 490875"/>
                <a:gd name="T46" fmla="*/ 258188 w 341063"/>
                <a:gd name="T47" fmla="*/ 318750 h 490875"/>
                <a:gd name="T48" fmla="*/ 258188 w 341063"/>
                <a:gd name="T49" fmla="*/ 382500 h 490875"/>
                <a:gd name="T50" fmla="*/ 86063 w 341063"/>
                <a:gd name="T51" fmla="*/ 382500 h 490875"/>
                <a:gd name="T52" fmla="*/ 86063 w 341063"/>
                <a:gd name="T53" fmla="*/ 427125 h 490875"/>
                <a:gd name="T54" fmla="*/ 258188 w 341063"/>
                <a:gd name="T55" fmla="*/ 427125 h 490875"/>
                <a:gd name="T56" fmla="*/ 258188 w 341063"/>
                <a:gd name="T57" fmla="*/ 382500 h 490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1063" h="490875">
                  <a:moveTo>
                    <a:pt x="0" y="146625"/>
                  </a:moveTo>
                  <a:lnTo>
                    <a:pt x="86063" y="296437"/>
                  </a:lnTo>
                  <a:lnTo>
                    <a:pt x="255001" y="296437"/>
                  </a:lnTo>
                  <a:lnTo>
                    <a:pt x="341063" y="146625"/>
                  </a:lnTo>
                  <a:lnTo>
                    <a:pt x="255001" y="0"/>
                  </a:lnTo>
                  <a:lnTo>
                    <a:pt x="86063" y="0"/>
                  </a:lnTo>
                  <a:lnTo>
                    <a:pt x="0" y="146625"/>
                  </a:lnTo>
                  <a:close/>
                  <a:moveTo>
                    <a:pt x="60563" y="146625"/>
                  </a:moveTo>
                  <a:lnTo>
                    <a:pt x="114751" y="51000"/>
                  </a:lnTo>
                  <a:lnTo>
                    <a:pt x="226313" y="51000"/>
                  </a:lnTo>
                  <a:lnTo>
                    <a:pt x="283688" y="146625"/>
                  </a:lnTo>
                  <a:lnTo>
                    <a:pt x="226313" y="245437"/>
                  </a:lnTo>
                  <a:lnTo>
                    <a:pt x="114751" y="245437"/>
                  </a:lnTo>
                  <a:lnTo>
                    <a:pt x="60563" y="146625"/>
                  </a:lnTo>
                  <a:close/>
                  <a:moveTo>
                    <a:pt x="216751" y="446250"/>
                  </a:moveTo>
                  <a:lnTo>
                    <a:pt x="124313" y="446250"/>
                  </a:lnTo>
                  <a:lnTo>
                    <a:pt x="124313" y="490875"/>
                  </a:lnTo>
                  <a:lnTo>
                    <a:pt x="216751" y="490875"/>
                  </a:lnTo>
                  <a:lnTo>
                    <a:pt x="216751" y="446250"/>
                  </a:lnTo>
                  <a:close/>
                  <a:moveTo>
                    <a:pt x="258188" y="318750"/>
                  </a:moveTo>
                  <a:lnTo>
                    <a:pt x="86063" y="318750"/>
                  </a:lnTo>
                  <a:lnTo>
                    <a:pt x="86063" y="363375"/>
                  </a:lnTo>
                  <a:lnTo>
                    <a:pt x="258188" y="363375"/>
                  </a:lnTo>
                  <a:lnTo>
                    <a:pt x="258188" y="318750"/>
                  </a:lnTo>
                  <a:close/>
                  <a:moveTo>
                    <a:pt x="258188" y="382500"/>
                  </a:moveTo>
                  <a:lnTo>
                    <a:pt x="86063" y="382500"/>
                  </a:lnTo>
                  <a:lnTo>
                    <a:pt x="86063" y="427125"/>
                  </a:lnTo>
                  <a:lnTo>
                    <a:pt x="258188" y="427125"/>
                  </a:lnTo>
                  <a:lnTo>
                    <a:pt x="258188" y="382500"/>
                  </a:lnTo>
                  <a:close/>
                </a:path>
              </a:pathLst>
            </a:custGeom>
            <a:solidFill>
              <a:schemeClr val="bg2"/>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 name="Freeform 7"/>
            <p:cNvSpPr>
              <a:spLocks/>
            </p:cNvSpPr>
            <p:nvPr userDrawn="1"/>
          </p:nvSpPr>
          <p:spPr bwMode="auto">
            <a:xfrm>
              <a:off x="2236297" y="4874095"/>
              <a:ext cx="1268903" cy="1102028"/>
            </a:xfrm>
            <a:custGeom>
              <a:avLst/>
              <a:gdLst>
                <a:gd name="T0" fmla="*/ 889314 w 1185752"/>
                <a:gd name="T1" fmla="*/ 0 h 1029564"/>
                <a:gd name="T2" fmla="*/ 296438 w 1185752"/>
                <a:gd name="T3" fmla="*/ 0 h 1029564"/>
                <a:gd name="T4" fmla="*/ 0 w 1185752"/>
                <a:gd name="T5" fmla="*/ 513188 h 1029564"/>
                <a:gd name="T6" fmla="*/ 296438 w 1185752"/>
                <a:gd name="T7" fmla="*/ 1029564 h 1029564"/>
                <a:gd name="T8" fmla="*/ 889314 w 1185752"/>
                <a:gd name="T9" fmla="*/ 1029564 h 1029564"/>
                <a:gd name="T10" fmla="*/ 1185752 w 1185752"/>
                <a:gd name="T11" fmla="*/ 513188 h 1029564"/>
                <a:gd name="T12" fmla="*/ 889314 w 1185752"/>
                <a:gd name="T13" fmla="*/ 0 h 1029564"/>
              </a:gdLst>
              <a:ahLst/>
              <a:cxnLst>
                <a:cxn ang="0">
                  <a:pos x="T0" y="T1"/>
                </a:cxn>
                <a:cxn ang="0">
                  <a:pos x="T2" y="T3"/>
                </a:cxn>
                <a:cxn ang="0">
                  <a:pos x="T4" y="T5"/>
                </a:cxn>
                <a:cxn ang="0">
                  <a:pos x="T6" y="T7"/>
                </a:cxn>
                <a:cxn ang="0">
                  <a:pos x="T8" y="T9"/>
                </a:cxn>
                <a:cxn ang="0">
                  <a:pos x="T10" y="T11"/>
                </a:cxn>
                <a:cxn ang="0">
                  <a:pos x="T12" y="T13"/>
                </a:cxn>
              </a:cxnLst>
              <a:rect l="0" t="0" r="r" b="b"/>
              <a:pathLst>
                <a:path w="1185752" h="1029564">
                  <a:moveTo>
                    <a:pt x="889314" y="0"/>
                  </a:moveTo>
                  <a:lnTo>
                    <a:pt x="296438" y="0"/>
                  </a:lnTo>
                  <a:lnTo>
                    <a:pt x="0" y="513188"/>
                  </a:lnTo>
                  <a:lnTo>
                    <a:pt x="296438" y="1029564"/>
                  </a:lnTo>
                  <a:lnTo>
                    <a:pt x="889314" y="1029564"/>
                  </a:lnTo>
                  <a:lnTo>
                    <a:pt x="1185752" y="513188"/>
                  </a:lnTo>
                  <a:lnTo>
                    <a:pt x="889314" y="0"/>
                  </a:lnTo>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1" name="Freeform 8"/>
            <p:cNvSpPr>
              <a:spLocks/>
            </p:cNvSpPr>
            <p:nvPr userDrawn="1"/>
          </p:nvSpPr>
          <p:spPr bwMode="auto">
            <a:xfrm>
              <a:off x="3123775" y="848115"/>
              <a:ext cx="1541786" cy="1334033"/>
            </a:xfrm>
            <a:custGeom>
              <a:avLst/>
              <a:gdLst>
                <a:gd name="T0" fmla="*/ 360188 w 1440753"/>
                <a:gd name="T1" fmla="*/ 1246314 h 1246314"/>
                <a:gd name="T2" fmla="*/ 0 w 1440753"/>
                <a:gd name="T3" fmla="*/ 621563 h 1246314"/>
                <a:gd name="T4" fmla="*/ 360188 w 1440753"/>
                <a:gd name="T5" fmla="*/ 0 h 1246314"/>
                <a:gd name="T6" fmla="*/ 1080565 w 1440753"/>
                <a:gd name="T7" fmla="*/ 0 h 1246314"/>
                <a:gd name="T8" fmla="*/ 1440753 w 1440753"/>
                <a:gd name="T9" fmla="*/ 621563 h 1246314"/>
                <a:gd name="T10" fmla="*/ 1080565 w 1440753"/>
                <a:gd name="T11" fmla="*/ 1246314 h 1246314"/>
                <a:gd name="T12" fmla="*/ 360188 w 1440753"/>
                <a:gd name="T13" fmla="*/ 1246314 h 1246314"/>
              </a:gdLst>
              <a:ahLst/>
              <a:cxnLst>
                <a:cxn ang="0">
                  <a:pos x="T0" y="T1"/>
                </a:cxn>
                <a:cxn ang="0">
                  <a:pos x="T2" y="T3"/>
                </a:cxn>
                <a:cxn ang="0">
                  <a:pos x="T4" y="T5"/>
                </a:cxn>
                <a:cxn ang="0">
                  <a:pos x="T6" y="T7"/>
                </a:cxn>
                <a:cxn ang="0">
                  <a:pos x="T8" y="T9"/>
                </a:cxn>
                <a:cxn ang="0">
                  <a:pos x="T10" y="T11"/>
                </a:cxn>
                <a:cxn ang="0">
                  <a:pos x="T12" y="T13"/>
                </a:cxn>
              </a:cxnLst>
              <a:rect l="0" t="0" r="r" b="b"/>
              <a:pathLst>
                <a:path w="1440753" h="1246314">
                  <a:moveTo>
                    <a:pt x="360188" y="1246314"/>
                  </a:moveTo>
                  <a:lnTo>
                    <a:pt x="0" y="621563"/>
                  </a:lnTo>
                  <a:lnTo>
                    <a:pt x="360188" y="0"/>
                  </a:lnTo>
                  <a:lnTo>
                    <a:pt x="1080565" y="0"/>
                  </a:lnTo>
                  <a:lnTo>
                    <a:pt x="1440753" y="621563"/>
                  </a:lnTo>
                  <a:lnTo>
                    <a:pt x="1080565" y="1246314"/>
                  </a:lnTo>
                  <a:lnTo>
                    <a:pt x="360188" y="1246314"/>
                  </a:lnTo>
                  <a:close/>
                </a:path>
              </a:pathLst>
            </a:custGeom>
            <a:gradFill rotWithShape="1">
              <a:gsLst>
                <a:gs pos="0">
                  <a:schemeClr val="accent2"/>
                </a:gs>
                <a:gs pos="100000">
                  <a:schemeClr val="accent3"/>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 name="Freeform 9"/>
            <p:cNvSpPr>
              <a:spLocks/>
            </p:cNvSpPr>
            <p:nvPr userDrawn="1"/>
          </p:nvSpPr>
          <p:spPr bwMode="auto">
            <a:xfrm>
              <a:off x="3253393" y="5464345"/>
              <a:ext cx="1272314" cy="1098615"/>
            </a:xfrm>
            <a:custGeom>
              <a:avLst/>
              <a:gdLst>
                <a:gd name="T0" fmla="*/ 296438 w 1188940"/>
                <a:gd name="T1" fmla="*/ 1026376 h 1026376"/>
                <a:gd name="T2" fmla="*/ 0 w 1188940"/>
                <a:gd name="T3" fmla="*/ 513188 h 1026376"/>
                <a:gd name="T4" fmla="*/ 296438 w 1188940"/>
                <a:gd name="T5" fmla="*/ 0 h 1026376"/>
                <a:gd name="T6" fmla="*/ 892502 w 1188940"/>
                <a:gd name="T7" fmla="*/ 0 h 1026376"/>
                <a:gd name="T8" fmla="*/ 1188940 w 1188940"/>
                <a:gd name="T9" fmla="*/ 513188 h 1026376"/>
                <a:gd name="T10" fmla="*/ 892502 w 1188940"/>
                <a:gd name="T11" fmla="*/ 1026376 h 1026376"/>
                <a:gd name="T12" fmla="*/ 296438 w 1188940"/>
                <a:gd name="T13" fmla="*/ 1026376 h 1026376"/>
              </a:gdLst>
              <a:ahLst/>
              <a:cxnLst>
                <a:cxn ang="0">
                  <a:pos x="T0" y="T1"/>
                </a:cxn>
                <a:cxn ang="0">
                  <a:pos x="T2" y="T3"/>
                </a:cxn>
                <a:cxn ang="0">
                  <a:pos x="T4" y="T5"/>
                </a:cxn>
                <a:cxn ang="0">
                  <a:pos x="T6" y="T7"/>
                </a:cxn>
                <a:cxn ang="0">
                  <a:pos x="T8" y="T9"/>
                </a:cxn>
                <a:cxn ang="0">
                  <a:pos x="T10" y="T11"/>
                </a:cxn>
                <a:cxn ang="0">
                  <a:pos x="T12" y="T13"/>
                </a:cxn>
              </a:cxnLst>
              <a:rect l="0" t="0" r="r" b="b"/>
              <a:pathLst>
                <a:path w="1188940" h="1026376">
                  <a:moveTo>
                    <a:pt x="296438" y="1026376"/>
                  </a:moveTo>
                  <a:lnTo>
                    <a:pt x="0" y="513188"/>
                  </a:lnTo>
                  <a:lnTo>
                    <a:pt x="296438" y="0"/>
                  </a:lnTo>
                  <a:lnTo>
                    <a:pt x="892502" y="0"/>
                  </a:lnTo>
                  <a:lnTo>
                    <a:pt x="1188940" y="513188"/>
                  </a:lnTo>
                  <a:lnTo>
                    <a:pt x="892502" y="1026376"/>
                  </a:lnTo>
                  <a:lnTo>
                    <a:pt x="296438" y="1026376"/>
                  </a:lnTo>
                  <a:close/>
                </a:path>
              </a:pathLst>
            </a:custGeom>
            <a:solidFill>
              <a:schemeClr val="bg2"/>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noEditPoints="1"/>
            </p:cNvSpPr>
            <p:nvPr userDrawn="1"/>
          </p:nvSpPr>
          <p:spPr bwMode="auto">
            <a:xfrm>
              <a:off x="2523433" y="851525"/>
              <a:ext cx="712906" cy="617545"/>
            </a:xfrm>
            <a:custGeom>
              <a:avLst/>
              <a:gdLst>
                <a:gd name="T0" fmla="*/ 500439 w 666189"/>
                <a:gd name="T1" fmla="*/ 0 h 576938"/>
                <a:gd name="T2" fmla="*/ 165751 w 666189"/>
                <a:gd name="T3" fmla="*/ 0 h 576938"/>
                <a:gd name="T4" fmla="*/ 0 w 666189"/>
                <a:gd name="T5" fmla="*/ 290063 h 576938"/>
                <a:gd name="T6" fmla="*/ 165751 w 666189"/>
                <a:gd name="T7" fmla="*/ 576938 h 576938"/>
                <a:gd name="T8" fmla="*/ 500439 w 666189"/>
                <a:gd name="T9" fmla="*/ 576938 h 576938"/>
                <a:gd name="T10" fmla="*/ 666189 w 666189"/>
                <a:gd name="T11" fmla="*/ 290063 h 576938"/>
                <a:gd name="T12" fmla="*/ 500439 w 666189"/>
                <a:gd name="T13" fmla="*/ 0 h 576938"/>
                <a:gd name="T14" fmla="*/ 443064 w 666189"/>
                <a:gd name="T15" fmla="*/ 478126 h 576938"/>
                <a:gd name="T16" fmla="*/ 223126 w 666189"/>
                <a:gd name="T17" fmla="*/ 478126 h 576938"/>
                <a:gd name="T18" fmla="*/ 114750 w 666189"/>
                <a:gd name="T19" fmla="*/ 290063 h 576938"/>
                <a:gd name="T20" fmla="*/ 223126 w 666189"/>
                <a:gd name="T21" fmla="*/ 98813 h 576938"/>
                <a:gd name="T22" fmla="*/ 443064 w 666189"/>
                <a:gd name="T23" fmla="*/ 98813 h 576938"/>
                <a:gd name="T24" fmla="*/ 551439 w 666189"/>
                <a:gd name="T25" fmla="*/ 290063 h 576938"/>
                <a:gd name="T26" fmla="*/ 443064 w 666189"/>
                <a:gd name="T27" fmla="*/ 478126 h 576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6189" h="576938">
                  <a:moveTo>
                    <a:pt x="500439" y="0"/>
                  </a:moveTo>
                  <a:lnTo>
                    <a:pt x="165751" y="0"/>
                  </a:lnTo>
                  <a:lnTo>
                    <a:pt x="0" y="290063"/>
                  </a:lnTo>
                  <a:lnTo>
                    <a:pt x="165751" y="576938"/>
                  </a:lnTo>
                  <a:lnTo>
                    <a:pt x="500439" y="576938"/>
                  </a:lnTo>
                  <a:lnTo>
                    <a:pt x="666189" y="290063"/>
                  </a:lnTo>
                  <a:lnTo>
                    <a:pt x="500439" y="0"/>
                  </a:lnTo>
                  <a:close/>
                  <a:moveTo>
                    <a:pt x="443064" y="478126"/>
                  </a:moveTo>
                  <a:lnTo>
                    <a:pt x="223126" y="478126"/>
                  </a:lnTo>
                  <a:lnTo>
                    <a:pt x="114750" y="290063"/>
                  </a:lnTo>
                  <a:lnTo>
                    <a:pt x="223126" y="98813"/>
                  </a:lnTo>
                  <a:lnTo>
                    <a:pt x="443064" y="98813"/>
                  </a:lnTo>
                  <a:lnTo>
                    <a:pt x="551439" y="290063"/>
                  </a:lnTo>
                  <a:lnTo>
                    <a:pt x="443064" y="478126"/>
                  </a:lnTo>
                  <a:close/>
                </a:path>
              </a:pathLst>
            </a:custGeom>
            <a:gradFill rotWithShape="1">
              <a:gsLst>
                <a:gs pos="0">
                  <a:schemeClr val="accent5"/>
                </a:gs>
                <a:gs pos="100000">
                  <a:schemeClr val="accent4"/>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noEditPoints="1"/>
            </p:cNvSpPr>
            <p:nvPr userDrawn="1"/>
          </p:nvSpPr>
          <p:spPr bwMode="auto">
            <a:xfrm>
              <a:off x="4334691" y="302218"/>
              <a:ext cx="1111995" cy="962141"/>
            </a:xfrm>
            <a:custGeom>
              <a:avLst/>
              <a:gdLst>
                <a:gd name="T0" fmla="*/ 777751 w 1039126"/>
                <a:gd name="T1" fmla="*/ 0 h 898876"/>
                <a:gd name="T2" fmla="*/ 261375 w 1039126"/>
                <a:gd name="T3" fmla="*/ 0 h 898876"/>
                <a:gd name="T4" fmla="*/ 0 w 1039126"/>
                <a:gd name="T5" fmla="*/ 449438 h 898876"/>
                <a:gd name="T6" fmla="*/ 261375 w 1039126"/>
                <a:gd name="T7" fmla="*/ 898876 h 898876"/>
                <a:gd name="T8" fmla="*/ 777751 w 1039126"/>
                <a:gd name="T9" fmla="*/ 898876 h 898876"/>
                <a:gd name="T10" fmla="*/ 1039126 w 1039126"/>
                <a:gd name="T11" fmla="*/ 449438 h 898876"/>
                <a:gd name="T12" fmla="*/ 777751 w 1039126"/>
                <a:gd name="T13" fmla="*/ 0 h 898876"/>
                <a:gd name="T14" fmla="*/ 688501 w 1039126"/>
                <a:gd name="T15" fmla="*/ 742688 h 898876"/>
                <a:gd name="T16" fmla="*/ 350625 w 1039126"/>
                <a:gd name="T17" fmla="*/ 742688 h 898876"/>
                <a:gd name="T18" fmla="*/ 181687 w 1039126"/>
                <a:gd name="T19" fmla="*/ 449438 h 898876"/>
                <a:gd name="T20" fmla="*/ 350625 w 1039126"/>
                <a:gd name="T21" fmla="*/ 156188 h 898876"/>
                <a:gd name="T22" fmla="*/ 688501 w 1039126"/>
                <a:gd name="T23" fmla="*/ 156188 h 898876"/>
                <a:gd name="T24" fmla="*/ 857439 w 1039126"/>
                <a:gd name="T25" fmla="*/ 449438 h 898876"/>
                <a:gd name="T26" fmla="*/ 688501 w 1039126"/>
                <a:gd name="T27" fmla="*/ 742688 h 898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9126" h="898876">
                  <a:moveTo>
                    <a:pt x="777751" y="0"/>
                  </a:moveTo>
                  <a:lnTo>
                    <a:pt x="261375" y="0"/>
                  </a:lnTo>
                  <a:lnTo>
                    <a:pt x="0" y="449438"/>
                  </a:lnTo>
                  <a:lnTo>
                    <a:pt x="261375" y="898876"/>
                  </a:lnTo>
                  <a:lnTo>
                    <a:pt x="777751" y="898876"/>
                  </a:lnTo>
                  <a:lnTo>
                    <a:pt x="1039126" y="449438"/>
                  </a:lnTo>
                  <a:lnTo>
                    <a:pt x="777751" y="0"/>
                  </a:lnTo>
                  <a:close/>
                  <a:moveTo>
                    <a:pt x="688501" y="742688"/>
                  </a:moveTo>
                  <a:lnTo>
                    <a:pt x="350625" y="742688"/>
                  </a:lnTo>
                  <a:lnTo>
                    <a:pt x="181687" y="449438"/>
                  </a:lnTo>
                  <a:lnTo>
                    <a:pt x="350625" y="156188"/>
                  </a:lnTo>
                  <a:lnTo>
                    <a:pt x="688501" y="156188"/>
                  </a:lnTo>
                  <a:lnTo>
                    <a:pt x="857439" y="449438"/>
                  </a:lnTo>
                  <a:lnTo>
                    <a:pt x="688501" y="742688"/>
                  </a:lnTo>
                  <a:close/>
                </a:path>
              </a:pathLst>
            </a:custGeom>
            <a:gradFill rotWithShape="1">
              <a:gsLst>
                <a:gs pos="0">
                  <a:schemeClr val="accent1"/>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7" name="Freeform 14"/>
            <p:cNvSpPr>
              <a:spLocks noEditPoints="1"/>
            </p:cNvSpPr>
            <p:nvPr/>
          </p:nvSpPr>
          <p:spPr bwMode="auto">
            <a:xfrm>
              <a:off x="1605866" y="4601147"/>
              <a:ext cx="600341" cy="320714"/>
            </a:xfrm>
            <a:custGeom>
              <a:avLst/>
              <a:gdLst>
                <a:gd name="T0" fmla="*/ 97 w 176"/>
                <a:gd name="T1" fmla="*/ 94 h 94"/>
                <a:gd name="T2" fmla="*/ 176 w 176"/>
                <a:gd name="T3" fmla="*/ 47 h 94"/>
                <a:gd name="T4" fmla="*/ 97 w 176"/>
                <a:gd name="T5" fmla="*/ 0 h 94"/>
                <a:gd name="T6" fmla="*/ 97 w 176"/>
                <a:gd name="T7" fmla="*/ 28 h 94"/>
                <a:gd name="T8" fmla="*/ 0 w 176"/>
                <a:gd name="T9" fmla="*/ 28 h 94"/>
                <a:gd name="T10" fmla="*/ 0 w 176"/>
                <a:gd name="T11" fmla="*/ 66 h 94"/>
                <a:gd name="T12" fmla="*/ 97 w 176"/>
                <a:gd name="T13" fmla="*/ 66 h 94"/>
                <a:gd name="T14" fmla="*/ 97 w 176"/>
                <a:gd name="T15" fmla="*/ 94 h 94"/>
                <a:gd name="T16" fmla="*/ 12 w 176"/>
                <a:gd name="T17" fmla="*/ 55 h 94"/>
                <a:gd name="T18" fmla="*/ 12 w 176"/>
                <a:gd name="T19" fmla="*/ 39 h 94"/>
                <a:gd name="T20" fmla="*/ 109 w 176"/>
                <a:gd name="T21" fmla="*/ 39 h 94"/>
                <a:gd name="T22" fmla="*/ 109 w 176"/>
                <a:gd name="T23" fmla="*/ 21 h 94"/>
                <a:gd name="T24" fmla="*/ 153 w 176"/>
                <a:gd name="T25" fmla="*/ 47 h 94"/>
                <a:gd name="T26" fmla="*/ 109 w 176"/>
                <a:gd name="T27" fmla="*/ 73 h 94"/>
                <a:gd name="T28" fmla="*/ 109 w 176"/>
                <a:gd name="T29" fmla="*/ 55 h 94"/>
                <a:gd name="T30" fmla="*/ 12 w 176"/>
                <a:gd name="T31" fmla="*/ 5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6" h="94">
                  <a:moveTo>
                    <a:pt x="97" y="94"/>
                  </a:moveTo>
                  <a:cubicBezTo>
                    <a:pt x="176" y="47"/>
                    <a:pt x="176" y="47"/>
                    <a:pt x="176" y="47"/>
                  </a:cubicBezTo>
                  <a:cubicBezTo>
                    <a:pt x="97" y="0"/>
                    <a:pt x="97" y="0"/>
                    <a:pt x="97" y="0"/>
                  </a:cubicBezTo>
                  <a:cubicBezTo>
                    <a:pt x="97" y="0"/>
                    <a:pt x="97" y="21"/>
                    <a:pt x="97" y="28"/>
                  </a:cubicBezTo>
                  <a:cubicBezTo>
                    <a:pt x="86" y="28"/>
                    <a:pt x="0" y="28"/>
                    <a:pt x="0" y="28"/>
                  </a:cubicBezTo>
                  <a:cubicBezTo>
                    <a:pt x="0" y="66"/>
                    <a:pt x="0" y="66"/>
                    <a:pt x="0" y="66"/>
                  </a:cubicBezTo>
                  <a:cubicBezTo>
                    <a:pt x="0" y="66"/>
                    <a:pt x="86" y="66"/>
                    <a:pt x="97" y="66"/>
                  </a:cubicBezTo>
                  <a:cubicBezTo>
                    <a:pt x="97" y="73"/>
                    <a:pt x="97" y="94"/>
                    <a:pt x="97" y="94"/>
                  </a:cubicBezTo>
                  <a:close/>
                  <a:moveTo>
                    <a:pt x="12" y="55"/>
                  </a:moveTo>
                  <a:cubicBezTo>
                    <a:pt x="12" y="49"/>
                    <a:pt x="12" y="45"/>
                    <a:pt x="12" y="39"/>
                  </a:cubicBezTo>
                  <a:cubicBezTo>
                    <a:pt x="22" y="39"/>
                    <a:pt x="109" y="39"/>
                    <a:pt x="109" y="39"/>
                  </a:cubicBezTo>
                  <a:cubicBezTo>
                    <a:pt x="109" y="39"/>
                    <a:pt x="109" y="27"/>
                    <a:pt x="109" y="21"/>
                  </a:cubicBezTo>
                  <a:cubicBezTo>
                    <a:pt x="119" y="27"/>
                    <a:pt x="143" y="41"/>
                    <a:pt x="153" y="47"/>
                  </a:cubicBezTo>
                  <a:cubicBezTo>
                    <a:pt x="143" y="53"/>
                    <a:pt x="119" y="67"/>
                    <a:pt x="109" y="73"/>
                  </a:cubicBezTo>
                  <a:cubicBezTo>
                    <a:pt x="109" y="67"/>
                    <a:pt x="109" y="55"/>
                    <a:pt x="109" y="55"/>
                  </a:cubicBezTo>
                  <a:cubicBezTo>
                    <a:pt x="109" y="55"/>
                    <a:pt x="22" y="55"/>
                    <a:pt x="12" y="55"/>
                  </a:cubicBezTo>
                  <a:close/>
                </a:path>
              </a:pathLst>
            </a:custGeom>
            <a:solidFill>
              <a:schemeClr val="bg2"/>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8" name="Freeform 15"/>
            <p:cNvSpPr>
              <a:spLocks noEditPoints="1"/>
            </p:cNvSpPr>
            <p:nvPr/>
          </p:nvSpPr>
          <p:spPr bwMode="auto">
            <a:xfrm>
              <a:off x="1189722" y="4788799"/>
              <a:ext cx="689028" cy="365068"/>
            </a:xfrm>
            <a:custGeom>
              <a:avLst/>
              <a:gdLst>
                <a:gd name="T0" fmla="*/ 91 w 202"/>
                <a:gd name="T1" fmla="*/ 75 h 107"/>
                <a:gd name="T2" fmla="*/ 202 w 202"/>
                <a:gd name="T3" fmla="*/ 75 h 107"/>
                <a:gd name="T4" fmla="*/ 202 w 202"/>
                <a:gd name="T5" fmla="*/ 31 h 107"/>
                <a:gd name="T6" fmla="*/ 91 w 202"/>
                <a:gd name="T7" fmla="*/ 31 h 107"/>
                <a:gd name="T8" fmla="*/ 91 w 202"/>
                <a:gd name="T9" fmla="*/ 0 h 107"/>
                <a:gd name="T10" fmla="*/ 0 w 202"/>
                <a:gd name="T11" fmla="*/ 53 h 107"/>
                <a:gd name="T12" fmla="*/ 91 w 202"/>
                <a:gd name="T13" fmla="*/ 107 h 107"/>
                <a:gd name="T14" fmla="*/ 91 w 202"/>
                <a:gd name="T15" fmla="*/ 75 h 107"/>
                <a:gd name="T16" fmla="*/ 78 w 202"/>
                <a:gd name="T17" fmla="*/ 62 h 107"/>
                <a:gd name="T18" fmla="*/ 78 w 202"/>
                <a:gd name="T19" fmla="*/ 83 h 107"/>
                <a:gd name="T20" fmla="*/ 27 w 202"/>
                <a:gd name="T21" fmla="*/ 53 h 107"/>
                <a:gd name="T22" fmla="*/ 78 w 202"/>
                <a:gd name="T23" fmla="*/ 23 h 107"/>
                <a:gd name="T24" fmla="*/ 78 w 202"/>
                <a:gd name="T25" fmla="*/ 45 h 107"/>
                <a:gd name="T26" fmla="*/ 188 w 202"/>
                <a:gd name="T27" fmla="*/ 45 h 107"/>
                <a:gd name="T28" fmla="*/ 188 w 202"/>
                <a:gd name="T29" fmla="*/ 62 h 107"/>
                <a:gd name="T30" fmla="*/ 78 w 202"/>
                <a:gd name="T31" fmla="*/ 6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107">
                  <a:moveTo>
                    <a:pt x="91" y="75"/>
                  </a:moveTo>
                  <a:cubicBezTo>
                    <a:pt x="103" y="75"/>
                    <a:pt x="202" y="75"/>
                    <a:pt x="202" y="75"/>
                  </a:cubicBezTo>
                  <a:cubicBezTo>
                    <a:pt x="202" y="31"/>
                    <a:pt x="202" y="31"/>
                    <a:pt x="202" y="31"/>
                  </a:cubicBezTo>
                  <a:cubicBezTo>
                    <a:pt x="202" y="31"/>
                    <a:pt x="103" y="31"/>
                    <a:pt x="91" y="31"/>
                  </a:cubicBezTo>
                  <a:cubicBezTo>
                    <a:pt x="91" y="24"/>
                    <a:pt x="91" y="0"/>
                    <a:pt x="91" y="0"/>
                  </a:cubicBezTo>
                  <a:cubicBezTo>
                    <a:pt x="0" y="53"/>
                    <a:pt x="0" y="53"/>
                    <a:pt x="0" y="53"/>
                  </a:cubicBezTo>
                  <a:cubicBezTo>
                    <a:pt x="91" y="107"/>
                    <a:pt x="91" y="107"/>
                    <a:pt x="91" y="107"/>
                  </a:cubicBezTo>
                  <a:cubicBezTo>
                    <a:pt x="91" y="107"/>
                    <a:pt x="91" y="83"/>
                    <a:pt x="91" y="75"/>
                  </a:cubicBezTo>
                  <a:close/>
                  <a:moveTo>
                    <a:pt x="78" y="62"/>
                  </a:moveTo>
                  <a:cubicBezTo>
                    <a:pt x="78" y="62"/>
                    <a:pt x="78" y="76"/>
                    <a:pt x="78" y="83"/>
                  </a:cubicBezTo>
                  <a:cubicBezTo>
                    <a:pt x="65" y="76"/>
                    <a:pt x="39" y="60"/>
                    <a:pt x="27" y="53"/>
                  </a:cubicBezTo>
                  <a:cubicBezTo>
                    <a:pt x="39" y="46"/>
                    <a:pt x="65" y="31"/>
                    <a:pt x="78" y="23"/>
                  </a:cubicBezTo>
                  <a:cubicBezTo>
                    <a:pt x="78" y="30"/>
                    <a:pt x="78" y="45"/>
                    <a:pt x="78" y="45"/>
                  </a:cubicBezTo>
                  <a:cubicBezTo>
                    <a:pt x="78" y="45"/>
                    <a:pt x="177" y="45"/>
                    <a:pt x="188" y="45"/>
                  </a:cubicBezTo>
                  <a:cubicBezTo>
                    <a:pt x="188" y="50"/>
                    <a:pt x="188" y="56"/>
                    <a:pt x="188" y="62"/>
                  </a:cubicBezTo>
                  <a:cubicBezTo>
                    <a:pt x="177" y="62"/>
                    <a:pt x="78" y="62"/>
                    <a:pt x="78" y="62"/>
                  </a:cubicBezTo>
                  <a:close/>
                </a:path>
              </a:pathLst>
            </a:custGeom>
            <a:solidFill>
              <a:schemeClr val="bg2"/>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9" name="Freeform 16"/>
            <p:cNvSpPr>
              <a:spLocks noEditPoints="1"/>
            </p:cNvSpPr>
            <p:nvPr/>
          </p:nvSpPr>
          <p:spPr bwMode="auto">
            <a:xfrm>
              <a:off x="3345493" y="4178079"/>
              <a:ext cx="436612" cy="436716"/>
            </a:xfrm>
            <a:custGeom>
              <a:avLst/>
              <a:gdLst>
                <a:gd name="T0" fmla="*/ 0 w 128"/>
                <a:gd name="T1" fmla="*/ 64 h 128"/>
                <a:gd name="T2" fmla="*/ 128 w 128"/>
                <a:gd name="T3" fmla="*/ 64 h 128"/>
                <a:gd name="T4" fmla="*/ 8 w 128"/>
                <a:gd name="T5" fmla="*/ 68 h 128"/>
                <a:gd name="T6" fmla="*/ 30 w 128"/>
                <a:gd name="T7" fmla="*/ 87 h 128"/>
                <a:gd name="T8" fmla="*/ 8 w 128"/>
                <a:gd name="T9" fmla="*/ 68 h 128"/>
                <a:gd name="T10" fmla="*/ 68 w 128"/>
                <a:gd name="T11" fmla="*/ 9 h 128"/>
                <a:gd name="T12" fmla="*/ 68 w 128"/>
                <a:gd name="T13" fmla="*/ 32 h 128"/>
                <a:gd name="T14" fmla="*/ 92 w 128"/>
                <a:gd name="T15" fmla="*/ 60 h 128"/>
                <a:gd name="T16" fmla="*/ 68 w 128"/>
                <a:gd name="T17" fmla="*/ 40 h 128"/>
                <a:gd name="T18" fmla="*/ 60 w 128"/>
                <a:gd name="T19" fmla="*/ 9 h 128"/>
                <a:gd name="T20" fmla="*/ 41 w 128"/>
                <a:gd name="T21" fmla="*/ 32 h 128"/>
                <a:gd name="T22" fmla="*/ 60 w 128"/>
                <a:gd name="T23" fmla="*/ 40 h 128"/>
                <a:gd name="T24" fmla="*/ 36 w 128"/>
                <a:gd name="T25" fmla="*/ 60 h 128"/>
                <a:gd name="T26" fmla="*/ 60 w 128"/>
                <a:gd name="T27" fmla="*/ 40 h 128"/>
                <a:gd name="T28" fmla="*/ 8 w 128"/>
                <a:gd name="T29" fmla="*/ 60 h 128"/>
                <a:gd name="T30" fmla="*/ 31 w 128"/>
                <a:gd name="T31" fmla="*/ 40 h 128"/>
                <a:gd name="T32" fmla="*/ 36 w 128"/>
                <a:gd name="T33" fmla="*/ 68 h 128"/>
                <a:gd name="T34" fmla="*/ 60 w 128"/>
                <a:gd name="T35" fmla="*/ 87 h 128"/>
                <a:gd name="T36" fmla="*/ 36 w 128"/>
                <a:gd name="T37" fmla="*/ 68 h 128"/>
                <a:gd name="T38" fmla="*/ 60 w 128"/>
                <a:gd name="T39" fmla="*/ 119 h 128"/>
                <a:gd name="T40" fmla="*/ 60 w 128"/>
                <a:gd name="T41" fmla="*/ 95 h 128"/>
                <a:gd name="T42" fmla="*/ 68 w 128"/>
                <a:gd name="T43" fmla="*/ 95 h 128"/>
                <a:gd name="T44" fmla="*/ 68 w 128"/>
                <a:gd name="T45" fmla="*/ 119 h 128"/>
                <a:gd name="T46" fmla="*/ 68 w 128"/>
                <a:gd name="T47" fmla="*/ 68 h 128"/>
                <a:gd name="T48" fmla="*/ 89 w 128"/>
                <a:gd name="T49" fmla="*/ 87 h 128"/>
                <a:gd name="T50" fmla="*/ 99 w 128"/>
                <a:gd name="T51" fmla="*/ 68 h 128"/>
                <a:gd name="T52" fmla="*/ 115 w 128"/>
                <a:gd name="T53" fmla="*/ 87 h 128"/>
                <a:gd name="T54" fmla="*/ 99 w 128"/>
                <a:gd name="T55" fmla="*/ 68 h 128"/>
                <a:gd name="T56" fmla="*/ 97 w 128"/>
                <a:gd name="T57" fmla="*/ 40 h 128"/>
                <a:gd name="T58" fmla="*/ 120 w 128"/>
                <a:gd name="T59" fmla="*/ 60 h 128"/>
                <a:gd name="T60" fmla="*/ 110 w 128"/>
                <a:gd name="T61" fmla="*/ 32 h 128"/>
                <a:gd name="T62" fmla="*/ 85 w 128"/>
                <a:gd name="T63" fmla="*/ 12 h 128"/>
                <a:gd name="T64" fmla="*/ 43 w 128"/>
                <a:gd name="T65" fmla="*/ 12 h 128"/>
                <a:gd name="T66" fmla="*/ 18 w 128"/>
                <a:gd name="T67" fmla="*/ 32 h 128"/>
                <a:gd name="T68" fmla="*/ 17 w 128"/>
                <a:gd name="T69" fmla="*/ 95 h 128"/>
                <a:gd name="T70" fmla="*/ 43 w 128"/>
                <a:gd name="T71" fmla="*/ 116 h 128"/>
                <a:gd name="T72" fmla="*/ 85 w 128"/>
                <a:gd name="T73" fmla="*/ 116 h 128"/>
                <a:gd name="T74" fmla="*/ 110 w 128"/>
                <a:gd name="T75" fmla="*/ 9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8" y="68"/>
                  </a:moveTo>
                  <a:cubicBezTo>
                    <a:pt x="28" y="68"/>
                    <a:pt x="28" y="68"/>
                    <a:pt x="28" y="68"/>
                  </a:cubicBezTo>
                  <a:cubicBezTo>
                    <a:pt x="28" y="75"/>
                    <a:pt x="29" y="81"/>
                    <a:pt x="30" y="87"/>
                  </a:cubicBezTo>
                  <a:cubicBezTo>
                    <a:pt x="13" y="87"/>
                    <a:pt x="13" y="87"/>
                    <a:pt x="13" y="87"/>
                  </a:cubicBezTo>
                  <a:cubicBezTo>
                    <a:pt x="10" y="81"/>
                    <a:pt x="9" y="75"/>
                    <a:pt x="8" y="68"/>
                  </a:cubicBezTo>
                  <a:close/>
                  <a:moveTo>
                    <a:pt x="68" y="32"/>
                  </a:moveTo>
                  <a:cubicBezTo>
                    <a:pt x="68" y="9"/>
                    <a:pt x="68" y="9"/>
                    <a:pt x="68" y="9"/>
                  </a:cubicBezTo>
                  <a:cubicBezTo>
                    <a:pt x="75" y="11"/>
                    <a:pt x="82" y="20"/>
                    <a:pt x="86" y="32"/>
                  </a:cubicBezTo>
                  <a:lnTo>
                    <a:pt x="68" y="32"/>
                  </a:lnTo>
                  <a:close/>
                  <a:moveTo>
                    <a:pt x="89" y="40"/>
                  </a:moveTo>
                  <a:cubicBezTo>
                    <a:pt x="90" y="46"/>
                    <a:pt x="91" y="53"/>
                    <a:pt x="92" y="60"/>
                  </a:cubicBezTo>
                  <a:cubicBezTo>
                    <a:pt x="68" y="60"/>
                    <a:pt x="68" y="60"/>
                    <a:pt x="68" y="60"/>
                  </a:cubicBezTo>
                  <a:cubicBezTo>
                    <a:pt x="68" y="40"/>
                    <a:pt x="68" y="40"/>
                    <a:pt x="68" y="40"/>
                  </a:cubicBezTo>
                  <a:lnTo>
                    <a:pt x="89" y="40"/>
                  </a:lnTo>
                  <a:close/>
                  <a:moveTo>
                    <a:pt x="60" y="9"/>
                  </a:moveTo>
                  <a:cubicBezTo>
                    <a:pt x="60" y="32"/>
                    <a:pt x="60" y="32"/>
                    <a:pt x="60" y="32"/>
                  </a:cubicBezTo>
                  <a:cubicBezTo>
                    <a:pt x="41" y="32"/>
                    <a:pt x="41" y="32"/>
                    <a:pt x="41" y="32"/>
                  </a:cubicBezTo>
                  <a:cubicBezTo>
                    <a:pt x="46" y="20"/>
                    <a:pt x="52" y="11"/>
                    <a:pt x="60" y="9"/>
                  </a:cubicBezTo>
                  <a:close/>
                  <a:moveTo>
                    <a:pt x="60" y="40"/>
                  </a:moveTo>
                  <a:cubicBezTo>
                    <a:pt x="60" y="60"/>
                    <a:pt x="60" y="60"/>
                    <a:pt x="60" y="60"/>
                  </a:cubicBezTo>
                  <a:cubicBezTo>
                    <a:pt x="36" y="60"/>
                    <a:pt x="36" y="60"/>
                    <a:pt x="36" y="60"/>
                  </a:cubicBezTo>
                  <a:cubicBezTo>
                    <a:pt x="36" y="53"/>
                    <a:pt x="37" y="46"/>
                    <a:pt x="39" y="40"/>
                  </a:cubicBezTo>
                  <a:lnTo>
                    <a:pt x="60" y="40"/>
                  </a:lnTo>
                  <a:close/>
                  <a:moveTo>
                    <a:pt x="28" y="60"/>
                  </a:moveTo>
                  <a:cubicBezTo>
                    <a:pt x="8" y="60"/>
                    <a:pt x="8" y="60"/>
                    <a:pt x="8" y="60"/>
                  </a:cubicBezTo>
                  <a:cubicBezTo>
                    <a:pt x="9" y="53"/>
                    <a:pt x="10" y="46"/>
                    <a:pt x="13" y="40"/>
                  </a:cubicBezTo>
                  <a:cubicBezTo>
                    <a:pt x="31" y="40"/>
                    <a:pt x="31" y="40"/>
                    <a:pt x="31" y="40"/>
                  </a:cubicBezTo>
                  <a:cubicBezTo>
                    <a:pt x="29" y="46"/>
                    <a:pt x="28" y="53"/>
                    <a:pt x="28" y="60"/>
                  </a:cubicBezTo>
                  <a:close/>
                  <a:moveTo>
                    <a:pt x="36" y="68"/>
                  </a:moveTo>
                  <a:cubicBezTo>
                    <a:pt x="60" y="68"/>
                    <a:pt x="60" y="68"/>
                    <a:pt x="60" y="68"/>
                  </a:cubicBezTo>
                  <a:cubicBezTo>
                    <a:pt x="60" y="87"/>
                    <a:pt x="60" y="87"/>
                    <a:pt x="60" y="87"/>
                  </a:cubicBezTo>
                  <a:cubicBezTo>
                    <a:pt x="39" y="87"/>
                    <a:pt x="39" y="87"/>
                    <a:pt x="39" y="87"/>
                  </a:cubicBezTo>
                  <a:cubicBezTo>
                    <a:pt x="37" y="81"/>
                    <a:pt x="36" y="75"/>
                    <a:pt x="36" y="68"/>
                  </a:cubicBezTo>
                  <a:close/>
                  <a:moveTo>
                    <a:pt x="60" y="95"/>
                  </a:moveTo>
                  <a:cubicBezTo>
                    <a:pt x="60" y="119"/>
                    <a:pt x="60" y="119"/>
                    <a:pt x="60" y="119"/>
                  </a:cubicBezTo>
                  <a:cubicBezTo>
                    <a:pt x="52" y="117"/>
                    <a:pt x="45" y="108"/>
                    <a:pt x="41" y="95"/>
                  </a:cubicBezTo>
                  <a:lnTo>
                    <a:pt x="60" y="95"/>
                  </a:lnTo>
                  <a:close/>
                  <a:moveTo>
                    <a:pt x="68" y="119"/>
                  </a:moveTo>
                  <a:cubicBezTo>
                    <a:pt x="68" y="95"/>
                    <a:pt x="68" y="95"/>
                    <a:pt x="68" y="95"/>
                  </a:cubicBezTo>
                  <a:cubicBezTo>
                    <a:pt x="87" y="95"/>
                    <a:pt x="87" y="95"/>
                    <a:pt x="87" y="95"/>
                  </a:cubicBezTo>
                  <a:cubicBezTo>
                    <a:pt x="82" y="108"/>
                    <a:pt x="76" y="117"/>
                    <a:pt x="68" y="119"/>
                  </a:cubicBezTo>
                  <a:close/>
                  <a:moveTo>
                    <a:pt x="68" y="87"/>
                  </a:moveTo>
                  <a:cubicBezTo>
                    <a:pt x="68" y="68"/>
                    <a:pt x="68" y="68"/>
                    <a:pt x="68" y="68"/>
                  </a:cubicBezTo>
                  <a:cubicBezTo>
                    <a:pt x="92" y="68"/>
                    <a:pt x="92" y="68"/>
                    <a:pt x="92" y="68"/>
                  </a:cubicBezTo>
                  <a:cubicBezTo>
                    <a:pt x="91" y="75"/>
                    <a:pt x="90" y="81"/>
                    <a:pt x="89" y="87"/>
                  </a:cubicBezTo>
                  <a:lnTo>
                    <a:pt x="68" y="87"/>
                  </a:lnTo>
                  <a:close/>
                  <a:moveTo>
                    <a:pt x="99" y="68"/>
                  </a:moveTo>
                  <a:cubicBezTo>
                    <a:pt x="120" y="68"/>
                    <a:pt x="120" y="68"/>
                    <a:pt x="120" y="68"/>
                  </a:cubicBezTo>
                  <a:cubicBezTo>
                    <a:pt x="119" y="75"/>
                    <a:pt x="117" y="81"/>
                    <a:pt x="115" y="87"/>
                  </a:cubicBezTo>
                  <a:cubicBezTo>
                    <a:pt x="97" y="87"/>
                    <a:pt x="97" y="87"/>
                    <a:pt x="97" y="87"/>
                  </a:cubicBezTo>
                  <a:cubicBezTo>
                    <a:pt x="98" y="81"/>
                    <a:pt x="99" y="75"/>
                    <a:pt x="99" y="68"/>
                  </a:cubicBezTo>
                  <a:close/>
                  <a:moveTo>
                    <a:pt x="99" y="60"/>
                  </a:moveTo>
                  <a:cubicBezTo>
                    <a:pt x="99" y="53"/>
                    <a:pt x="98" y="46"/>
                    <a:pt x="97" y="40"/>
                  </a:cubicBezTo>
                  <a:cubicBezTo>
                    <a:pt x="114" y="40"/>
                    <a:pt x="114" y="40"/>
                    <a:pt x="114" y="40"/>
                  </a:cubicBezTo>
                  <a:cubicBezTo>
                    <a:pt x="117" y="46"/>
                    <a:pt x="119" y="53"/>
                    <a:pt x="120" y="60"/>
                  </a:cubicBezTo>
                  <a:lnTo>
                    <a:pt x="99" y="60"/>
                  </a:lnTo>
                  <a:close/>
                  <a:moveTo>
                    <a:pt x="110" y="32"/>
                  </a:moveTo>
                  <a:cubicBezTo>
                    <a:pt x="95" y="32"/>
                    <a:pt x="95" y="32"/>
                    <a:pt x="95" y="32"/>
                  </a:cubicBezTo>
                  <a:cubicBezTo>
                    <a:pt x="92" y="24"/>
                    <a:pt x="89" y="17"/>
                    <a:pt x="85" y="12"/>
                  </a:cubicBezTo>
                  <a:cubicBezTo>
                    <a:pt x="95" y="16"/>
                    <a:pt x="103" y="23"/>
                    <a:pt x="110" y="32"/>
                  </a:cubicBezTo>
                  <a:close/>
                  <a:moveTo>
                    <a:pt x="43" y="12"/>
                  </a:moveTo>
                  <a:cubicBezTo>
                    <a:pt x="39" y="17"/>
                    <a:pt x="35" y="24"/>
                    <a:pt x="33" y="32"/>
                  </a:cubicBezTo>
                  <a:cubicBezTo>
                    <a:pt x="18" y="32"/>
                    <a:pt x="18" y="32"/>
                    <a:pt x="18" y="32"/>
                  </a:cubicBezTo>
                  <a:cubicBezTo>
                    <a:pt x="24" y="23"/>
                    <a:pt x="33" y="16"/>
                    <a:pt x="43" y="12"/>
                  </a:cubicBezTo>
                  <a:close/>
                  <a:moveTo>
                    <a:pt x="17" y="95"/>
                  </a:moveTo>
                  <a:cubicBezTo>
                    <a:pt x="32" y="95"/>
                    <a:pt x="32" y="95"/>
                    <a:pt x="32" y="95"/>
                  </a:cubicBezTo>
                  <a:cubicBezTo>
                    <a:pt x="35" y="103"/>
                    <a:pt x="39" y="110"/>
                    <a:pt x="43" y="116"/>
                  </a:cubicBezTo>
                  <a:cubicBezTo>
                    <a:pt x="32" y="112"/>
                    <a:pt x="23" y="104"/>
                    <a:pt x="17" y="95"/>
                  </a:cubicBezTo>
                  <a:close/>
                  <a:moveTo>
                    <a:pt x="85" y="116"/>
                  </a:moveTo>
                  <a:cubicBezTo>
                    <a:pt x="89" y="110"/>
                    <a:pt x="93" y="103"/>
                    <a:pt x="95" y="95"/>
                  </a:cubicBezTo>
                  <a:cubicBezTo>
                    <a:pt x="110" y="95"/>
                    <a:pt x="110" y="95"/>
                    <a:pt x="110" y="95"/>
                  </a:cubicBezTo>
                  <a:cubicBezTo>
                    <a:pt x="104" y="104"/>
                    <a:pt x="95" y="112"/>
                    <a:pt x="85" y="116"/>
                  </a:cubicBezTo>
                  <a:close/>
                </a:path>
              </a:pathLst>
            </a:custGeom>
            <a:solidFill>
              <a:schemeClr val="bg2"/>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9" name="Freeform 11"/>
            <p:cNvSpPr>
              <a:spLocks noEditPoints="1"/>
            </p:cNvSpPr>
            <p:nvPr userDrawn="1"/>
          </p:nvSpPr>
          <p:spPr bwMode="auto">
            <a:xfrm>
              <a:off x="469994" y="3837588"/>
              <a:ext cx="1006832" cy="871150"/>
            </a:xfrm>
            <a:custGeom>
              <a:avLst/>
              <a:gdLst>
                <a:gd name="T0" fmla="*/ 777751 w 1039126"/>
                <a:gd name="T1" fmla="*/ 0 h 898876"/>
                <a:gd name="T2" fmla="*/ 261375 w 1039126"/>
                <a:gd name="T3" fmla="*/ 0 h 898876"/>
                <a:gd name="T4" fmla="*/ 0 w 1039126"/>
                <a:gd name="T5" fmla="*/ 449438 h 898876"/>
                <a:gd name="T6" fmla="*/ 261375 w 1039126"/>
                <a:gd name="T7" fmla="*/ 898876 h 898876"/>
                <a:gd name="T8" fmla="*/ 777751 w 1039126"/>
                <a:gd name="T9" fmla="*/ 898876 h 898876"/>
                <a:gd name="T10" fmla="*/ 1039126 w 1039126"/>
                <a:gd name="T11" fmla="*/ 449438 h 898876"/>
                <a:gd name="T12" fmla="*/ 777751 w 1039126"/>
                <a:gd name="T13" fmla="*/ 0 h 898876"/>
                <a:gd name="T14" fmla="*/ 688501 w 1039126"/>
                <a:gd name="T15" fmla="*/ 742688 h 898876"/>
                <a:gd name="T16" fmla="*/ 350625 w 1039126"/>
                <a:gd name="T17" fmla="*/ 742688 h 898876"/>
                <a:gd name="T18" fmla="*/ 181687 w 1039126"/>
                <a:gd name="T19" fmla="*/ 449438 h 898876"/>
                <a:gd name="T20" fmla="*/ 350625 w 1039126"/>
                <a:gd name="T21" fmla="*/ 156188 h 898876"/>
                <a:gd name="T22" fmla="*/ 688501 w 1039126"/>
                <a:gd name="T23" fmla="*/ 156188 h 898876"/>
                <a:gd name="T24" fmla="*/ 857439 w 1039126"/>
                <a:gd name="T25" fmla="*/ 449438 h 898876"/>
                <a:gd name="T26" fmla="*/ 688501 w 1039126"/>
                <a:gd name="T27" fmla="*/ 742688 h 898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9126" h="898876">
                  <a:moveTo>
                    <a:pt x="777751" y="0"/>
                  </a:moveTo>
                  <a:lnTo>
                    <a:pt x="261375" y="0"/>
                  </a:lnTo>
                  <a:lnTo>
                    <a:pt x="0" y="449438"/>
                  </a:lnTo>
                  <a:lnTo>
                    <a:pt x="261375" y="898876"/>
                  </a:lnTo>
                  <a:lnTo>
                    <a:pt x="777751" y="898876"/>
                  </a:lnTo>
                  <a:lnTo>
                    <a:pt x="1039126" y="449438"/>
                  </a:lnTo>
                  <a:lnTo>
                    <a:pt x="777751" y="0"/>
                  </a:lnTo>
                  <a:close/>
                  <a:moveTo>
                    <a:pt x="688501" y="742688"/>
                  </a:moveTo>
                  <a:lnTo>
                    <a:pt x="350625" y="742688"/>
                  </a:lnTo>
                  <a:lnTo>
                    <a:pt x="181687" y="449438"/>
                  </a:lnTo>
                  <a:lnTo>
                    <a:pt x="350625" y="156188"/>
                  </a:lnTo>
                  <a:lnTo>
                    <a:pt x="688501" y="156188"/>
                  </a:lnTo>
                  <a:lnTo>
                    <a:pt x="857439" y="449438"/>
                  </a:lnTo>
                  <a:lnTo>
                    <a:pt x="688501" y="742688"/>
                  </a:lnTo>
                  <a:close/>
                </a:path>
              </a:pathLst>
            </a:custGeom>
            <a:gradFill rotWithShape="1">
              <a:gsLst>
                <a:gs pos="0">
                  <a:schemeClr val="accent1"/>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
          <p:cNvGrpSpPr>
            <a:grpSpLocks/>
          </p:cNvGrpSpPr>
          <p:nvPr userDrawn="1"/>
        </p:nvGrpSpPr>
        <p:grpSpPr bwMode="auto">
          <a:xfrm>
            <a:off x="6881813" y="6055659"/>
            <a:ext cx="795337" cy="792162"/>
            <a:chOff x="104968557" y="112449118"/>
            <a:chExt cx="663118" cy="659930"/>
          </a:xfrm>
        </p:grpSpPr>
        <p:sp>
          <p:nvSpPr>
            <p:cNvPr id="26"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0"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1"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2"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33" name="Text Box 8"/>
          <p:cNvSpPr txBox="1">
            <a:spLocks noChangeArrowheads="1"/>
          </p:cNvSpPr>
          <p:nvPr userDrawn="1"/>
        </p:nvSpPr>
        <p:spPr bwMode="auto">
          <a:xfrm>
            <a:off x="7496175" y="6127095"/>
            <a:ext cx="1190625" cy="425685"/>
          </a:xfrm>
          <a:prstGeom prst="rect">
            <a:avLst/>
          </a:prstGeom>
          <a:noFill/>
          <a:ln>
            <a:noFill/>
          </a:ln>
          <a:effectLst/>
          <a:extLst>
            <a:ext uri="{909E8E84-426E-40dd-AFC4-6F175D3DCCD1}">
              <a14:hiddenFill xmlns:a14="http://schemas.microsoft.com/office/drawing/2010/main">
                <a:solidFill>
                  <a:srgbClr val="FFFFFE"/>
                </a:solidFill>
              </a14:hiddenFill>
            </a:ext>
            <a:ext uri="{91240B29-F687-4f45-9708-019B960494DF}">
              <a14:hiddenLine xmlns:a14="http://schemas.microsoft.com/office/drawing/2010/main" w="9525" algn="in">
                <a:solidFill>
                  <a:srgbClr val="212120"/>
                </a:solidFill>
                <a:miter lim="800000"/>
                <a:headEnd/>
                <a:tailEnd/>
              </a14:hiddenLine>
            </a:ext>
            <a:ext uri="{AF507438-7753-43e0-B8FC-AC1667EBCBE1}">
              <a14:hiddenEffects xmlns:a14="http://schemas.microsoft.com/office/drawing/2010/main">
                <a:effectLst>
                  <a:outerShdw dist="35921" dir="2700000" algn="ctr" rotWithShape="0">
                    <a:srgbClr val="DCD6D4"/>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1" u="none" strike="noStrike" cap="none" normalizeH="0" baseline="0" dirty="0" smtClean="0">
                <a:ln>
                  <a:noFill/>
                </a:ln>
                <a:solidFill>
                  <a:schemeClr val="bg2">
                    <a:lumMod val="50000"/>
                  </a:schemeClr>
                </a:solidFill>
                <a:effectLst/>
                <a:latin typeface="Arial" pitchFamily="34" charset="0"/>
                <a:cs typeface="Arial" pitchFamily="34" charset="0"/>
              </a:rPr>
              <a:t>  </a:t>
            </a:r>
            <a:endParaRPr kumimoji="0" lang="en-US" sz="1800" b="0" i="0" u="none" strike="noStrike" cap="none" normalizeH="0" baseline="0" dirty="0" smtClean="0">
              <a:ln>
                <a:noFill/>
              </a:ln>
              <a:solidFill>
                <a:schemeClr val="bg2">
                  <a:lumMod val="50000"/>
                </a:schemeClr>
              </a:solidFill>
              <a:effectLst/>
              <a:latin typeface="Arial" pitchFamily="34" charset="0"/>
              <a:cs typeface="Arial" pitchFamily="34" charset="0"/>
            </a:endParaRPr>
          </a:p>
        </p:txBody>
      </p:sp>
      <p:pic>
        <p:nvPicPr>
          <p:cNvPr id="3074" name="Picture 2" descr="TC9982301-IMG0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79037" y="1565930"/>
            <a:ext cx="3024839" cy="2621527"/>
          </a:xfrm>
          <a:prstGeom prst="rect">
            <a:avLst/>
          </a:prstGeom>
          <a:noFill/>
          <a:ln>
            <a:noFill/>
          </a:ln>
          <a:effectLst/>
          <a:extLst>
            <a:ext uri="{909E8E84-426E-40dd-AFC4-6F175D3DCCD1}">
              <a14:hiddenFill xmlns:a14="http://schemas.microsoft.com/office/drawing/2010/main">
                <a:solidFill>
                  <a:srgbClr val="FFFFFE"/>
                </a:solidFill>
              </a14:hiddenFill>
            </a:ext>
            <a:ext uri="{91240B29-F687-4f45-9708-019B960494DF}">
              <a14:hiddenLine xmlns:a14="http://schemas.microsoft.com/office/drawing/2010/main" w="9525" algn="in">
                <a:solidFill>
                  <a:srgbClr val="212120"/>
                </a:solidFill>
                <a:miter lim="800000"/>
                <a:headEnd/>
                <a:tailEnd/>
              </a14:hiddenLine>
            </a:ext>
            <a:ext uri="{AF507438-7753-43e0-B8FC-AC1667EBCBE1}">
              <a14:hiddenEffects xmlns:a14="http://schemas.microsoft.com/office/drawing/2010/main">
                <a:effectLst>
                  <a:outerShdw dist="35921" dir="2700000" algn="ctr" rotWithShape="0">
                    <a:srgbClr val="DCD6D4"/>
                  </a:outerShdw>
                </a:effectLst>
              </a14:hiddenEffects>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th Text and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57200"/>
            <a:ext cx="5257800" cy="1047926"/>
          </a:xfrm>
        </p:spPr>
        <p:txBody>
          <a:bodyPr>
            <a:normAutofit/>
          </a:bodyPr>
          <a:lstStyle>
            <a:lvl1pPr>
              <a:lnSpc>
                <a:spcPct val="90000"/>
              </a:lnSpc>
              <a:defRPr sz="3600">
                <a:solidFill>
                  <a:schemeClr val="accent4"/>
                </a:solidFill>
              </a:defRPr>
            </a:lvl1pPr>
          </a:lstStyle>
          <a:p>
            <a:r>
              <a:rPr lang="en-US" dirty="0" smtClean="0"/>
              <a:t>Content Page </a:t>
            </a:r>
            <a:br>
              <a:rPr lang="en-US" dirty="0" smtClean="0"/>
            </a:br>
            <a:r>
              <a:rPr lang="en-US" dirty="0" smtClean="0"/>
              <a:t>with Text and Photo</a:t>
            </a:r>
            <a:endParaRPr lang="en-US" dirty="0"/>
          </a:p>
        </p:txBody>
      </p:sp>
      <p:sp>
        <p:nvSpPr>
          <p:cNvPr id="3" name="Content Placeholder 2"/>
          <p:cNvSpPr>
            <a:spLocks noGrp="1"/>
          </p:cNvSpPr>
          <p:nvPr>
            <p:ph sz="half" idx="1"/>
          </p:nvPr>
        </p:nvSpPr>
        <p:spPr>
          <a:xfrm>
            <a:off x="762000" y="2209800"/>
            <a:ext cx="4267200" cy="3505200"/>
          </a:xfrm>
        </p:spPr>
        <p:txBody>
          <a:bodyPr>
            <a:normAutofit/>
          </a:bodyPr>
          <a:lstStyle>
            <a:lvl1pPr marL="0" indent="0">
              <a:lnSpc>
                <a:spcPct val="120000"/>
              </a:lnSpc>
              <a:spcBef>
                <a:spcPts val="0"/>
              </a:spcBef>
              <a:buFontTx/>
              <a:buNone/>
              <a:defRPr sz="1600">
                <a:solidFill>
                  <a:schemeClr val="tx2"/>
                </a:solidFill>
                <a:latin typeface="+mn-lt"/>
              </a:defRPr>
            </a:lvl1pPr>
            <a:lvl2pPr>
              <a:buFontTx/>
              <a:buNone/>
              <a:defRPr sz="2400">
                <a:solidFill>
                  <a:schemeClr val="bg1"/>
                </a:solidFill>
              </a:defRPr>
            </a:lvl2pPr>
            <a:lvl3pPr>
              <a:buFontTx/>
              <a:buNone/>
              <a:defRPr sz="2000">
                <a:solidFill>
                  <a:schemeClr val="bg1"/>
                </a:solidFill>
              </a:defRPr>
            </a:lvl3pPr>
            <a:lvl4pPr>
              <a:buFontTx/>
              <a:buNone/>
              <a:defRPr sz="1800">
                <a:solidFill>
                  <a:schemeClr val="bg1"/>
                </a:solidFill>
              </a:defRPr>
            </a:lvl4pPr>
            <a:lvl5pPr>
              <a:buFontTx/>
              <a:buNone/>
              <a:defRPr sz="1800">
                <a:solidFill>
                  <a:schemeClr val="bg1"/>
                </a:solidFill>
              </a:defRPr>
            </a:lvl5pPr>
            <a:lvl6pPr>
              <a:defRPr sz="1800"/>
            </a:lvl6pPr>
            <a:lvl7pPr>
              <a:defRPr sz="1800"/>
            </a:lvl7pPr>
            <a:lvl8pPr>
              <a:defRPr sz="1800"/>
            </a:lvl8pPr>
            <a:lvl9pPr>
              <a:defRPr sz="1800"/>
            </a:lvl9pPr>
          </a:lstStyle>
          <a:p>
            <a:pPr lvl="0"/>
            <a:r>
              <a:rPr lang="en-US" dirty="0" smtClean="0"/>
              <a:t>Click to edit Master text styles</a:t>
            </a:r>
            <a:endParaRPr lang="en-US" dirty="0"/>
          </a:p>
        </p:txBody>
      </p:sp>
      <p:sp>
        <p:nvSpPr>
          <p:cNvPr id="8" name="Picture Placeholder 2"/>
          <p:cNvSpPr>
            <a:spLocks noGrp="1"/>
          </p:cNvSpPr>
          <p:nvPr>
            <p:ph type="pic" idx="10"/>
          </p:nvPr>
        </p:nvSpPr>
        <p:spPr>
          <a:xfrm>
            <a:off x="5334000" y="2209800"/>
            <a:ext cx="3176478" cy="3505200"/>
          </a:xfrm>
        </p:spPr>
        <p:txBody>
          <a:bodyPr>
            <a:normAutofit/>
          </a:bodyPr>
          <a:lstStyle>
            <a:lvl1pPr marL="0" indent="0">
              <a:buNone/>
              <a:defRPr sz="16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Subtitle 2"/>
          <p:cNvSpPr>
            <a:spLocks noGrp="1"/>
          </p:cNvSpPr>
          <p:nvPr>
            <p:ph type="subTitle" idx="11" hasCustomPrompt="1"/>
          </p:nvPr>
        </p:nvSpPr>
        <p:spPr>
          <a:xfrm>
            <a:off x="457200" y="1505126"/>
            <a:ext cx="5259765" cy="476074"/>
          </a:xfrm>
        </p:spPr>
        <p:txBody>
          <a:bodyPr>
            <a:normAutofit/>
          </a:bodyPr>
          <a:lstStyle>
            <a:lvl1pPr marL="0" indent="0" algn="l">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content page with text and photo</a:t>
            </a:r>
            <a:endParaRPr lang="en-US" dirty="0"/>
          </a:p>
        </p:txBody>
      </p:sp>
      <p:cxnSp>
        <p:nvCxnSpPr>
          <p:cNvPr id="5" name="Straight Connector 4"/>
          <p:cNvCxnSpPr/>
          <p:nvPr userDrawn="1"/>
        </p:nvCxnSpPr>
        <p:spPr>
          <a:xfrm>
            <a:off x="533400" y="5930573"/>
            <a:ext cx="8153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flipV="1">
            <a:off x="6380156" y="5930573"/>
            <a:ext cx="304800" cy="55539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8" name="Group 3"/>
          <p:cNvGrpSpPr>
            <a:grpSpLocks/>
          </p:cNvGrpSpPr>
          <p:nvPr userDrawn="1"/>
        </p:nvGrpSpPr>
        <p:grpSpPr bwMode="auto">
          <a:xfrm>
            <a:off x="6881813" y="6055659"/>
            <a:ext cx="795337" cy="792162"/>
            <a:chOff x="104968557" y="112449118"/>
            <a:chExt cx="663118" cy="659930"/>
          </a:xfrm>
        </p:grpSpPr>
        <p:sp>
          <p:nvSpPr>
            <p:cNvPr id="29"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0"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1"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2"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33" name="Text Box 8"/>
          <p:cNvSpPr txBox="1">
            <a:spLocks noChangeArrowheads="1"/>
          </p:cNvSpPr>
          <p:nvPr userDrawn="1"/>
        </p:nvSpPr>
        <p:spPr bwMode="auto">
          <a:xfrm>
            <a:off x="7496175" y="6127095"/>
            <a:ext cx="1190625" cy="425685"/>
          </a:xfrm>
          <a:prstGeom prst="rect">
            <a:avLst/>
          </a:prstGeom>
          <a:noFill/>
          <a:ln>
            <a:noFill/>
          </a:ln>
          <a:effectLst/>
          <a:extLst>
            <a:ext uri="{909E8E84-426E-40dd-AFC4-6F175D3DCCD1}">
              <a14:hiddenFill xmlns:a14="http://schemas.microsoft.com/office/drawing/2010/main">
                <a:solidFill>
                  <a:srgbClr val="FFFFFE"/>
                </a:solidFill>
              </a14:hiddenFill>
            </a:ext>
            <a:ext uri="{91240B29-F687-4f45-9708-019B960494DF}">
              <a14:hiddenLine xmlns:a14="http://schemas.microsoft.com/office/drawing/2010/main" w="9525" algn="in">
                <a:solidFill>
                  <a:srgbClr val="212120"/>
                </a:solidFill>
                <a:miter lim="800000"/>
                <a:headEnd/>
                <a:tailEnd/>
              </a14:hiddenLine>
            </a:ext>
            <a:ext uri="{AF507438-7753-43e0-B8FC-AC1667EBCBE1}">
              <a14:hiddenEffects xmlns:a14="http://schemas.microsoft.com/office/drawing/2010/main">
                <a:effectLst>
                  <a:outerShdw dist="35921" dir="2700000" algn="ctr" rotWithShape="0">
                    <a:srgbClr val="DCD6D4"/>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1" u="none" strike="noStrike" cap="none" normalizeH="0" baseline="0" dirty="0" smtClean="0">
                <a:ln>
                  <a:noFill/>
                </a:ln>
                <a:solidFill>
                  <a:schemeClr val="bg2">
                    <a:lumMod val="50000"/>
                  </a:schemeClr>
                </a:solidFill>
                <a:effectLst/>
                <a:latin typeface="Arial" pitchFamily="34" charset="0"/>
                <a:cs typeface="Arial" pitchFamily="34" charset="0"/>
              </a:rPr>
              <a:t>   </a:t>
            </a:r>
            <a:endParaRPr kumimoji="0" lang="en-US" sz="1800" b="0" i="0" u="none" strike="noStrike" cap="none" normalizeH="0" baseline="0" dirty="0" smtClean="0">
              <a:ln>
                <a:noFill/>
              </a:ln>
              <a:solidFill>
                <a:schemeClr val="bg2">
                  <a:lumMod val="50000"/>
                </a:schemeClr>
              </a:solidFill>
              <a:effectLst/>
              <a:latin typeface="Arial" pitchFamily="34" charset="0"/>
              <a:cs typeface="Arial" pitchFamily="34" charset="0"/>
            </a:endParaRPr>
          </a:p>
        </p:txBody>
      </p:sp>
      <p:grpSp>
        <p:nvGrpSpPr>
          <p:cNvPr id="102" name="Group 101"/>
          <p:cNvGrpSpPr/>
          <p:nvPr userDrawn="1"/>
        </p:nvGrpSpPr>
        <p:grpSpPr>
          <a:xfrm>
            <a:off x="5943600" y="80962"/>
            <a:ext cx="3034450" cy="1747838"/>
            <a:chOff x="5943600" y="157274"/>
            <a:chExt cx="3105914" cy="1789001"/>
          </a:xfrm>
        </p:grpSpPr>
        <p:sp>
          <p:nvSpPr>
            <p:cNvPr id="103" name="Freeform 102"/>
            <p:cNvSpPr>
              <a:spLocks/>
            </p:cNvSpPr>
            <p:nvPr/>
          </p:nvSpPr>
          <p:spPr bwMode="auto">
            <a:xfrm>
              <a:off x="7024599" y="1360749"/>
              <a:ext cx="411068" cy="423776"/>
            </a:xfrm>
            <a:custGeom>
              <a:avLst/>
              <a:gdLst>
                <a:gd name="T0" fmla="*/ 86 w 129"/>
                <a:gd name="T1" fmla="*/ 3 h 133"/>
                <a:gd name="T2" fmla="*/ 52 w 129"/>
                <a:gd name="T3" fmla="*/ 1 h 133"/>
                <a:gd name="T4" fmla="*/ 53 w 129"/>
                <a:gd name="T5" fmla="*/ 7 h 133"/>
                <a:gd name="T6" fmla="*/ 44 w 129"/>
                <a:gd name="T7" fmla="*/ 11 h 133"/>
                <a:gd name="T8" fmla="*/ 51 w 129"/>
                <a:gd name="T9" fmla="*/ 17 h 133"/>
                <a:gd name="T10" fmla="*/ 44 w 129"/>
                <a:gd name="T11" fmla="*/ 25 h 133"/>
                <a:gd name="T12" fmla="*/ 15 w 129"/>
                <a:gd name="T13" fmla="*/ 58 h 133"/>
                <a:gd name="T14" fmla="*/ 5 w 129"/>
                <a:gd name="T15" fmla="*/ 69 h 133"/>
                <a:gd name="T16" fmla="*/ 6 w 129"/>
                <a:gd name="T17" fmla="*/ 77 h 133"/>
                <a:gd name="T18" fmla="*/ 14 w 129"/>
                <a:gd name="T19" fmla="*/ 80 h 133"/>
                <a:gd name="T20" fmla="*/ 13 w 129"/>
                <a:gd name="T21" fmla="*/ 88 h 133"/>
                <a:gd name="T22" fmla="*/ 18 w 129"/>
                <a:gd name="T23" fmla="*/ 91 h 133"/>
                <a:gd name="T24" fmla="*/ 14 w 129"/>
                <a:gd name="T25" fmla="*/ 94 h 133"/>
                <a:gd name="T26" fmla="*/ 18 w 129"/>
                <a:gd name="T27" fmla="*/ 99 h 133"/>
                <a:gd name="T28" fmla="*/ 38 w 129"/>
                <a:gd name="T29" fmla="*/ 118 h 133"/>
                <a:gd name="T30" fmla="*/ 54 w 129"/>
                <a:gd name="T31" fmla="*/ 133 h 133"/>
                <a:gd name="T32" fmla="*/ 102 w 129"/>
                <a:gd name="T33" fmla="*/ 133 h 133"/>
                <a:gd name="T34" fmla="*/ 109 w 129"/>
                <a:gd name="T35" fmla="*/ 65 h 133"/>
                <a:gd name="T36" fmla="*/ 86 w 129"/>
                <a:gd name="T37" fmla="*/ 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133">
                  <a:moveTo>
                    <a:pt x="86" y="3"/>
                  </a:moveTo>
                  <a:cubicBezTo>
                    <a:pt x="72" y="0"/>
                    <a:pt x="61" y="0"/>
                    <a:pt x="52" y="1"/>
                  </a:cubicBezTo>
                  <a:cubicBezTo>
                    <a:pt x="53" y="7"/>
                    <a:pt x="53" y="7"/>
                    <a:pt x="53" y="7"/>
                  </a:cubicBezTo>
                  <a:cubicBezTo>
                    <a:pt x="44" y="11"/>
                    <a:pt x="44" y="11"/>
                    <a:pt x="44" y="11"/>
                  </a:cubicBezTo>
                  <a:cubicBezTo>
                    <a:pt x="51" y="17"/>
                    <a:pt x="51" y="17"/>
                    <a:pt x="51" y="17"/>
                  </a:cubicBezTo>
                  <a:cubicBezTo>
                    <a:pt x="44" y="25"/>
                    <a:pt x="44" y="25"/>
                    <a:pt x="44" y="25"/>
                  </a:cubicBezTo>
                  <a:cubicBezTo>
                    <a:pt x="60" y="64"/>
                    <a:pt x="27" y="61"/>
                    <a:pt x="15" y="58"/>
                  </a:cubicBezTo>
                  <a:cubicBezTo>
                    <a:pt x="5" y="69"/>
                    <a:pt x="5" y="69"/>
                    <a:pt x="5" y="69"/>
                  </a:cubicBezTo>
                  <a:cubicBezTo>
                    <a:pt x="0" y="75"/>
                    <a:pt x="6" y="77"/>
                    <a:pt x="6" y="77"/>
                  </a:cubicBezTo>
                  <a:cubicBezTo>
                    <a:pt x="14" y="80"/>
                    <a:pt x="14" y="80"/>
                    <a:pt x="14" y="80"/>
                  </a:cubicBezTo>
                  <a:cubicBezTo>
                    <a:pt x="13" y="88"/>
                    <a:pt x="13" y="88"/>
                    <a:pt x="13" y="88"/>
                  </a:cubicBezTo>
                  <a:cubicBezTo>
                    <a:pt x="18" y="91"/>
                    <a:pt x="18" y="91"/>
                    <a:pt x="18" y="91"/>
                  </a:cubicBezTo>
                  <a:cubicBezTo>
                    <a:pt x="14" y="94"/>
                    <a:pt x="14" y="94"/>
                    <a:pt x="14" y="94"/>
                  </a:cubicBezTo>
                  <a:cubicBezTo>
                    <a:pt x="18" y="99"/>
                    <a:pt x="18" y="99"/>
                    <a:pt x="18" y="99"/>
                  </a:cubicBezTo>
                  <a:cubicBezTo>
                    <a:pt x="7" y="127"/>
                    <a:pt x="38" y="118"/>
                    <a:pt x="38" y="118"/>
                  </a:cubicBezTo>
                  <a:cubicBezTo>
                    <a:pt x="38" y="118"/>
                    <a:pt x="52" y="111"/>
                    <a:pt x="54" y="133"/>
                  </a:cubicBezTo>
                  <a:cubicBezTo>
                    <a:pt x="102" y="133"/>
                    <a:pt x="102" y="133"/>
                    <a:pt x="102" y="133"/>
                  </a:cubicBezTo>
                  <a:cubicBezTo>
                    <a:pt x="99" y="98"/>
                    <a:pt x="109" y="65"/>
                    <a:pt x="109" y="65"/>
                  </a:cubicBezTo>
                  <a:cubicBezTo>
                    <a:pt x="129" y="15"/>
                    <a:pt x="86" y="3"/>
                    <a:pt x="86" y="3"/>
                  </a:cubicBezTo>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4" name="Freeform 103"/>
            <p:cNvSpPr>
              <a:spLocks/>
            </p:cNvSpPr>
            <p:nvPr userDrawn="1"/>
          </p:nvSpPr>
          <p:spPr bwMode="auto">
            <a:xfrm>
              <a:off x="6568169" y="907548"/>
              <a:ext cx="697860" cy="720100"/>
            </a:xfrm>
            <a:custGeom>
              <a:avLst/>
              <a:gdLst>
                <a:gd name="T0" fmla="*/ 111 w 219"/>
                <a:gd name="T1" fmla="*/ 0 h 226"/>
                <a:gd name="T2" fmla="*/ 74 w 219"/>
                <a:gd name="T3" fmla="*/ 5 h 226"/>
                <a:gd name="T4" fmla="*/ 33 w 219"/>
                <a:gd name="T5" fmla="*/ 111 h 226"/>
                <a:gd name="T6" fmla="*/ 45 w 219"/>
                <a:gd name="T7" fmla="*/ 226 h 226"/>
                <a:gd name="T8" fmla="*/ 128 w 219"/>
                <a:gd name="T9" fmla="*/ 226 h 226"/>
                <a:gd name="T10" fmla="*/ 146 w 219"/>
                <a:gd name="T11" fmla="*/ 198 h 226"/>
                <a:gd name="T12" fmla="*/ 155 w 219"/>
                <a:gd name="T13" fmla="*/ 200 h 226"/>
                <a:gd name="T14" fmla="*/ 159 w 219"/>
                <a:gd name="T15" fmla="*/ 201 h 226"/>
                <a:gd name="T16" fmla="*/ 159 w 219"/>
                <a:gd name="T17" fmla="*/ 201 h 226"/>
                <a:gd name="T18" fmla="*/ 159 w 219"/>
                <a:gd name="T19" fmla="*/ 201 h 226"/>
                <a:gd name="T20" fmla="*/ 163 w 219"/>
                <a:gd name="T21" fmla="*/ 196 h 226"/>
                <a:gd name="T22" fmla="*/ 163 w 219"/>
                <a:gd name="T23" fmla="*/ 194 h 226"/>
                <a:gd name="T24" fmla="*/ 160 w 219"/>
                <a:gd name="T25" fmla="*/ 186 h 226"/>
                <a:gd name="T26" fmla="*/ 160 w 219"/>
                <a:gd name="T27" fmla="*/ 186 h 226"/>
                <a:gd name="T28" fmla="*/ 160 w 219"/>
                <a:gd name="T29" fmla="*/ 186 h 226"/>
                <a:gd name="T30" fmla="*/ 196 w 219"/>
                <a:gd name="T31" fmla="*/ 144 h 226"/>
                <a:gd name="T32" fmla="*/ 195 w 219"/>
                <a:gd name="T33" fmla="*/ 136 h 226"/>
                <a:gd name="T34" fmla="*/ 210 w 219"/>
                <a:gd name="T35" fmla="*/ 131 h 226"/>
                <a:gd name="T36" fmla="*/ 210 w 219"/>
                <a:gd name="T37" fmla="*/ 117 h 226"/>
                <a:gd name="T38" fmla="*/ 188 w 219"/>
                <a:gd name="T39" fmla="*/ 91 h 226"/>
                <a:gd name="T40" fmla="*/ 193 w 219"/>
                <a:gd name="T41" fmla="*/ 74 h 226"/>
                <a:gd name="T42" fmla="*/ 111 w 219"/>
                <a:gd name="T4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9" h="226">
                  <a:moveTo>
                    <a:pt x="111" y="0"/>
                  </a:moveTo>
                  <a:cubicBezTo>
                    <a:pt x="100" y="0"/>
                    <a:pt x="88" y="2"/>
                    <a:pt x="74" y="5"/>
                  </a:cubicBezTo>
                  <a:cubicBezTo>
                    <a:pt x="74" y="5"/>
                    <a:pt x="0" y="24"/>
                    <a:pt x="33" y="111"/>
                  </a:cubicBezTo>
                  <a:cubicBezTo>
                    <a:pt x="33" y="111"/>
                    <a:pt x="51" y="166"/>
                    <a:pt x="45" y="226"/>
                  </a:cubicBezTo>
                  <a:cubicBezTo>
                    <a:pt x="128" y="226"/>
                    <a:pt x="128" y="226"/>
                    <a:pt x="128" y="226"/>
                  </a:cubicBezTo>
                  <a:cubicBezTo>
                    <a:pt x="129" y="203"/>
                    <a:pt x="139" y="198"/>
                    <a:pt x="146" y="198"/>
                  </a:cubicBezTo>
                  <a:cubicBezTo>
                    <a:pt x="151" y="198"/>
                    <a:pt x="155" y="200"/>
                    <a:pt x="155" y="200"/>
                  </a:cubicBezTo>
                  <a:cubicBezTo>
                    <a:pt x="155" y="200"/>
                    <a:pt x="156" y="201"/>
                    <a:pt x="159" y="201"/>
                  </a:cubicBezTo>
                  <a:cubicBezTo>
                    <a:pt x="159" y="201"/>
                    <a:pt x="159" y="201"/>
                    <a:pt x="159" y="201"/>
                  </a:cubicBezTo>
                  <a:cubicBezTo>
                    <a:pt x="159" y="201"/>
                    <a:pt x="159" y="201"/>
                    <a:pt x="159" y="201"/>
                  </a:cubicBezTo>
                  <a:cubicBezTo>
                    <a:pt x="163" y="196"/>
                    <a:pt x="163" y="196"/>
                    <a:pt x="163" y="196"/>
                  </a:cubicBezTo>
                  <a:cubicBezTo>
                    <a:pt x="163" y="196"/>
                    <a:pt x="163" y="196"/>
                    <a:pt x="163" y="194"/>
                  </a:cubicBezTo>
                  <a:cubicBezTo>
                    <a:pt x="163" y="192"/>
                    <a:pt x="162" y="190"/>
                    <a:pt x="160" y="186"/>
                  </a:cubicBezTo>
                  <a:cubicBezTo>
                    <a:pt x="160" y="186"/>
                    <a:pt x="160" y="186"/>
                    <a:pt x="160" y="186"/>
                  </a:cubicBezTo>
                  <a:cubicBezTo>
                    <a:pt x="160" y="186"/>
                    <a:pt x="160" y="186"/>
                    <a:pt x="160" y="186"/>
                  </a:cubicBezTo>
                  <a:cubicBezTo>
                    <a:pt x="160" y="186"/>
                    <a:pt x="162" y="151"/>
                    <a:pt x="196" y="144"/>
                  </a:cubicBezTo>
                  <a:cubicBezTo>
                    <a:pt x="195" y="136"/>
                    <a:pt x="195" y="136"/>
                    <a:pt x="195" y="136"/>
                  </a:cubicBezTo>
                  <a:cubicBezTo>
                    <a:pt x="210" y="131"/>
                    <a:pt x="210" y="131"/>
                    <a:pt x="210" y="131"/>
                  </a:cubicBezTo>
                  <a:cubicBezTo>
                    <a:pt x="210" y="131"/>
                    <a:pt x="219" y="127"/>
                    <a:pt x="210" y="117"/>
                  </a:cubicBezTo>
                  <a:cubicBezTo>
                    <a:pt x="188" y="91"/>
                    <a:pt x="188" y="91"/>
                    <a:pt x="188" y="91"/>
                  </a:cubicBezTo>
                  <a:cubicBezTo>
                    <a:pt x="188" y="91"/>
                    <a:pt x="184" y="84"/>
                    <a:pt x="193" y="74"/>
                  </a:cubicBezTo>
                  <a:cubicBezTo>
                    <a:pt x="193" y="74"/>
                    <a:pt x="188" y="0"/>
                    <a:pt x="111" y="0"/>
                  </a:cubicBezTo>
                </a:path>
              </a:pathLst>
            </a:custGeom>
            <a:gradFill rotWithShape="1">
              <a:gsLst>
                <a:gs pos="0">
                  <a:schemeClr val="accent4"/>
                </a:gs>
                <a:gs pos="100000">
                  <a:schemeClr val="accent5"/>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5" name="Freeform 104"/>
            <p:cNvSpPr>
              <a:spLocks/>
            </p:cNvSpPr>
            <p:nvPr userDrawn="1"/>
          </p:nvSpPr>
          <p:spPr bwMode="auto">
            <a:xfrm>
              <a:off x="7073773" y="1366372"/>
              <a:ext cx="127462" cy="184804"/>
            </a:xfrm>
            <a:custGeom>
              <a:avLst/>
              <a:gdLst>
                <a:gd name="T0" fmla="*/ 37 w 40"/>
                <a:gd name="T1" fmla="*/ 0 h 58"/>
                <a:gd name="T2" fmla="*/ 37 w 40"/>
                <a:gd name="T3" fmla="*/ 0 h 58"/>
                <a:gd name="T4" fmla="*/ 1 w 40"/>
                <a:gd name="T5" fmla="*/ 42 h 58"/>
                <a:gd name="T6" fmla="*/ 4 w 40"/>
                <a:gd name="T7" fmla="*/ 50 h 58"/>
                <a:gd name="T8" fmla="*/ 4 w 40"/>
                <a:gd name="T9" fmla="*/ 52 h 58"/>
                <a:gd name="T10" fmla="*/ 0 w 40"/>
                <a:gd name="T11" fmla="*/ 57 h 58"/>
                <a:gd name="T12" fmla="*/ 0 w 40"/>
                <a:gd name="T13" fmla="*/ 57 h 58"/>
                <a:gd name="T14" fmla="*/ 0 w 40"/>
                <a:gd name="T15" fmla="*/ 57 h 58"/>
                <a:gd name="T16" fmla="*/ 13 w 40"/>
                <a:gd name="T17" fmla="*/ 58 h 58"/>
                <a:gd name="T18" fmla="*/ 13 w 40"/>
                <a:gd name="T19" fmla="*/ 58 h 58"/>
                <a:gd name="T20" fmla="*/ 15 w 40"/>
                <a:gd name="T21" fmla="*/ 58 h 58"/>
                <a:gd name="T22" fmla="*/ 29 w 40"/>
                <a:gd name="T23" fmla="*/ 24 h 58"/>
                <a:gd name="T24" fmla="*/ 29 w 40"/>
                <a:gd name="T25" fmla="*/ 24 h 58"/>
                <a:gd name="T26" fmla="*/ 29 w 40"/>
                <a:gd name="T27" fmla="*/ 24 h 58"/>
                <a:gd name="T28" fmla="*/ 36 w 40"/>
                <a:gd name="T29" fmla="*/ 16 h 58"/>
                <a:gd name="T30" fmla="*/ 29 w 40"/>
                <a:gd name="T31" fmla="*/ 10 h 58"/>
                <a:gd name="T32" fmla="*/ 38 w 40"/>
                <a:gd name="T33" fmla="*/ 6 h 58"/>
                <a:gd name="T34" fmla="*/ 37 w 40"/>
                <a:gd name="T35" fmla="*/ 0 h 58"/>
                <a:gd name="T36" fmla="*/ 37 w 40"/>
                <a:gd name="T3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8">
                  <a:moveTo>
                    <a:pt x="37" y="0"/>
                  </a:moveTo>
                  <a:cubicBezTo>
                    <a:pt x="37" y="0"/>
                    <a:pt x="37" y="0"/>
                    <a:pt x="37" y="0"/>
                  </a:cubicBezTo>
                  <a:cubicBezTo>
                    <a:pt x="3" y="7"/>
                    <a:pt x="1" y="42"/>
                    <a:pt x="1" y="42"/>
                  </a:cubicBezTo>
                  <a:cubicBezTo>
                    <a:pt x="3" y="46"/>
                    <a:pt x="4" y="48"/>
                    <a:pt x="4" y="50"/>
                  </a:cubicBezTo>
                  <a:cubicBezTo>
                    <a:pt x="4" y="52"/>
                    <a:pt x="4" y="52"/>
                    <a:pt x="4" y="52"/>
                  </a:cubicBezTo>
                  <a:cubicBezTo>
                    <a:pt x="0" y="57"/>
                    <a:pt x="0" y="57"/>
                    <a:pt x="0" y="57"/>
                  </a:cubicBezTo>
                  <a:cubicBezTo>
                    <a:pt x="0" y="57"/>
                    <a:pt x="0" y="57"/>
                    <a:pt x="0" y="57"/>
                  </a:cubicBezTo>
                  <a:cubicBezTo>
                    <a:pt x="0" y="57"/>
                    <a:pt x="0" y="57"/>
                    <a:pt x="0" y="57"/>
                  </a:cubicBezTo>
                  <a:cubicBezTo>
                    <a:pt x="4" y="58"/>
                    <a:pt x="8" y="58"/>
                    <a:pt x="13" y="58"/>
                  </a:cubicBezTo>
                  <a:cubicBezTo>
                    <a:pt x="13" y="58"/>
                    <a:pt x="13" y="58"/>
                    <a:pt x="13" y="58"/>
                  </a:cubicBezTo>
                  <a:cubicBezTo>
                    <a:pt x="13" y="58"/>
                    <a:pt x="14" y="58"/>
                    <a:pt x="15" y="58"/>
                  </a:cubicBezTo>
                  <a:cubicBezTo>
                    <a:pt x="28" y="58"/>
                    <a:pt x="40" y="51"/>
                    <a:pt x="29" y="24"/>
                  </a:cubicBezTo>
                  <a:cubicBezTo>
                    <a:pt x="29" y="24"/>
                    <a:pt x="29" y="24"/>
                    <a:pt x="29" y="24"/>
                  </a:cubicBezTo>
                  <a:cubicBezTo>
                    <a:pt x="29" y="24"/>
                    <a:pt x="29" y="24"/>
                    <a:pt x="29" y="24"/>
                  </a:cubicBezTo>
                  <a:cubicBezTo>
                    <a:pt x="36" y="16"/>
                    <a:pt x="36" y="16"/>
                    <a:pt x="36" y="16"/>
                  </a:cubicBezTo>
                  <a:cubicBezTo>
                    <a:pt x="29" y="10"/>
                    <a:pt x="29" y="10"/>
                    <a:pt x="29" y="10"/>
                  </a:cubicBezTo>
                  <a:cubicBezTo>
                    <a:pt x="38" y="6"/>
                    <a:pt x="38" y="6"/>
                    <a:pt x="38" y="6"/>
                  </a:cubicBezTo>
                  <a:cubicBezTo>
                    <a:pt x="37" y="0"/>
                    <a:pt x="37" y="0"/>
                    <a:pt x="37" y="0"/>
                  </a:cubicBezTo>
                  <a:cubicBezTo>
                    <a:pt x="37" y="0"/>
                    <a:pt x="37" y="0"/>
                    <a:pt x="37" y="0"/>
                  </a:cubicBezTo>
                </a:path>
              </a:pathLst>
            </a:custGeom>
            <a:solidFill>
              <a:schemeClr val="accent5">
                <a:lumMod val="75000"/>
              </a:schemeClr>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6" name="Freeform 105"/>
            <p:cNvSpPr>
              <a:spLocks noEditPoints="1"/>
            </p:cNvSpPr>
            <p:nvPr userDrawn="1"/>
          </p:nvSpPr>
          <p:spPr bwMode="auto">
            <a:xfrm>
              <a:off x="7074834" y="1366372"/>
              <a:ext cx="127462" cy="184804"/>
            </a:xfrm>
            <a:custGeom>
              <a:avLst/>
              <a:gdLst>
                <a:gd name="T0" fmla="*/ 13 w 40"/>
                <a:gd name="T1" fmla="*/ 58 h 58"/>
                <a:gd name="T2" fmla="*/ 13 w 40"/>
                <a:gd name="T3" fmla="*/ 58 h 58"/>
                <a:gd name="T4" fmla="*/ 13 w 40"/>
                <a:gd name="T5" fmla="*/ 58 h 58"/>
                <a:gd name="T6" fmla="*/ 13 w 40"/>
                <a:gd name="T7" fmla="*/ 58 h 58"/>
                <a:gd name="T8" fmla="*/ 0 w 40"/>
                <a:gd name="T9" fmla="*/ 57 h 58"/>
                <a:gd name="T10" fmla="*/ 0 w 40"/>
                <a:gd name="T11" fmla="*/ 57 h 58"/>
                <a:gd name="T12" fmla="*/ 0 w 40"/>
                <a:gd name="T13" fmla="*/ 57 h 58"/>
                <a:gd name="T14" fmla="*/ 29 w 40"/>
                <a:gd name="T15" fmla="*/ 24 h 58"/>
                <a:gd name="T16" fmla="*/ 29 w 40"/>
                <a:gd name="T17" fmla="*/ 24 h 58"/>
                <a:gd name="T18" fmla="*/ 15 w 40"/>
                <a:gd name="T19" fmla="*/ 58 h 58"/>
                <a:gd name="T20" fmla="*/ 29 w 40"/>
                <a:gd name="T21" fmla="*/ 24 h 58"/>
                <a:gd name="T22" fmla="*/ 29 w 40"/>
                <a:gd name="T23" fmla="*/ 10 h 58"/>
                <a:gd name="T24" fmla="*/ 29 w 40"/>
                <a:gd name="T25" fmla="*/ 10 h 58"/>
                <a:gd name="T26" fmla="*/ 36 w 40"/>
                <a:gd name="T27" fmla="*/ 16 h 58"/>
                <a:gd name="T28" fmla="*/ 29 w 40"/>
                <a:gd name="T29" fmla="*/ 10 h 58"/>
                <a:gd name="T30" fmla="*/ 37 w 40"/>
                <a:gd name="T31" fmla="*/ 0 h 58"/>
                <a:gd name="T32" fmla="*/ 37 w 40"/>
                <a:gd name="T33" fmla="*/ 0 h 58"/>
                <a:gd name="T34" fmla="*/ 38 w 40"/>
                <a:gd name="T35" fmla="*/ 6 h 58"/>
                <a:gd name="T36" fmla="*/ 37 w 40"/>
                <a:gd name="T3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8">
                  <a:moveTo>
                    <a:pt x="13" y="58"/>
                  </a:moveTo>
                  <a:cubicBezTo>
                    <a:pt x="13" y="58"/>
                    <a:pt x="13" y="58"/>
                    <a:pt x="13" y="58"/>
                  </a:cubicBezTo>
                  <a:cubicBezTo>
                    <a:pt x="13" y="58"/>
                    <a:pt x="13" y="58"/>
                    <a:pt x="13" y="58"/>
                  </a:cubicBezTo>
                  <a:cubicBezTo>
                    <a:pt x="13" y="58"/>
                    <a:pt x="13" y="58"/>
                    <a:pt x="13" y="58"/>
                  </a:cubicBezTo>
                  <a:moveTo>
                    <a:pt x="0" y="57"/>
                  </a:moveTo>
                  <a:cubicBezTo>
                    <a:pt x="0" y="57"/>
                    <a:pt x="0" y="57"/>
                    <a:pt x="0" y="57"/>
                  </a:cubicBezTo>
                  <a:cubicBezTo>
                    <a:pt x="0" y="57"/>
                    <a:pt x="0" y="57"/>
                    <a:pt x="0" y="57"/>
                  </a:cubicBezTo>
                  <a:moveTo>
                    <a:pt x="29" y="24"/>
                  </a:moveTo>
                  <a:cubicBezTo>
                    <a:pt x="29" y="24"/>
                    <a:pt x="29" y="24"/>
                    <a:pt x="29" y="24"/>
                  </a:cubicBezTo>
                  <a:cubicBezTo>
                    <a:pt x="40" y="51"/>
                    <a:pt x="28" y="58"/>
                    <a:pt x="15" y="58"/>
                  </a:cubicBezTo>
                  <a:cubicBezTo>
                    <a:pt x="28" y="58"/>
                    <a:pt x="40" y="51"/>
                    <a:pt x="29" y="24"/>
                  </a:cubicBezTo>
                  <a:moveTo>
                    <a:pt x="29" y="10"/>
                  </a:moveTo>
                  <a:cubicBezTo>
                    <a:pt x="29" y="10"/>
                    <a:pt x="29" y="10"/>
                    <a:pt x="29" y="10"/>
                  </a:cubicBezTo>
                  <a:cubicBezTo>
                    <a:pt x="36" y="16"/>
                    <a:pt x="36" y="16"/>
                    <a:pt x="36" y="16"/>
                  </a:cubicBezTo>
                  <a:cubicBezTo>
                    <a:pt x="29" y="10"/>
                    <a:pt x="29" y="10"/>
                    <a:pt x="29" y="10"/>
                  </a:cubicBezTo>
                  <a:moveTo>
                    <a:pt x="37" y="0"/>
                  </a:moveTo>
                  <a:cubicBezTo>
                    <a:pt x="37" y="0"/>
                    <a:pt x="37" y="0"/>
                    <a:pt x="37" y="0"/>
                  </a:cubicBezTo>
                  <a:cubicBezTo>
                    <a:pt x="38" y="6"/>
                    <a:pt x="38" y="6"/>
                    <a:pt x="38" y="6"/>
                  </a:cubicBezTo>
                  <a:cubicBezTo>
                    <a:pt x="37" y="0"/>
                    <a:pt x="37" y="0"/>
                    <a:pt x="37" y="0"/>
                  </a:cubicBezTo>
                </a:path>
              </a:pathLst>
            </a:custGeom>
            <a:solidFill>
              <a:srgbClr val="462D77"/>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7" name="Freeform 8"/>
            <p:cNvSpPr>
              <a:spLocks/>
            </p:cNvSpPr>
            <p:nvPr/>
          </p:nvSpPr>
          <p:spPr bwMode="auto">
            <a:xfrm>
              <a:off x="7269215" y="824704"/>
              <a:ext cx="1092995" cy="1121571"/>
            </a:xfrm>
            <a:custGeom>
              <a:avLst/>
              <a:gdLst>
                <a:gd name="T0" fmla="*/ 174 w 343"/>
                <a:gd name="T1" fmla="*/ 0 h 352"/>
                <a:gd name="T2" fmla="*/ 115 w 343"/>
                <a:gd name="T3" fmla="*/ 8 h 352"/>
                <a:gd name="T4" fmla="*/ 51 w 343"/>
                <a:gd name="T5" fmla="*/ 172 h 352"/>
                <a:gd name="T6" fmla="*/ 70 w 343"/>
                <a:gd name="T7" fmla="*/ 352 h 352"/>
                <a:gd name="T8" fmla="*/ 200 w 343"/>
                <a:gd name="T9" fmla="*/ 352 h 352"/>
                <a:gd name="T10" fmla="*/ 228 w 343"/>
                <a:gd name="T11" fmla="*/ 309 h 352"/>
                <a:gd name="T12" fmla="*/ 241 w 343"/>
                <a:gd name="T13" fmla="*/ 312 h 352"/>
                <a:gd name="T14" fmla="*/ 268 w 343"/>
                <a:gd name="T15" fmla="*/ 316 h 352"/>
                <a:gd name="T16" fmla="*/ 294 w 343"/>
                <a:gd name="T17" fmla="*/ 262 h 352"/>
                <a:gd name="T18" fmla="*/ 304 w 343"/>
                <a:gd name="T19" fmla="*/ 249 h 352"/>
                <a:gd name="T20" fmla="*/ 294 w 343"/>
                <a:gd name="T21" fmla="*/ 240 h 352"/>
                <a:gd name="T22" fmla="*/ 307 w 343"/>
                <a:gd name="T23" fmla="*/ 233 h 352"/>
                <a:gd name="T24" fmla="*/ 305 w 343"/>
                <a:gd name="T25" fmla="*/ 212 h 352"/>
                <a:gd name="T26" fmla="*/ 327 w 343"/>
                <a:gd name="T27" fmla="*/ 204 h 352"/>
                <a:gd name="T28" fmla="*/ 328 w 343"/>
                <a:gd name="T29" fmla="*/ 182 h 352"/>
                <a:gd name="T30" fmla="*/ 320 w 343"/>
                <a:gd name="T31" fmla="*/ 173 h 352"/>
                <a:gd name="T32" fmla="*/ 282 w 343"/>
                <a:gd name="T33" fmla="*/ 173 h 352"/>
                <a:gd name="T34" fmla="*/ 261 w 343"/>
                <a:gd name="T35" fmla="*/ 139 h 352"/>
                <a:gd name="T36" fmla="*/ 258 w 343"/>
                <a:gd name="T37" fmla="*/ 138 h 352"/>
                <a:gd name="T38" fmla="*/ 257 w 343"/>
                <a:gd name="T39" fmla="*/ 139 h 352"/>
                <a:gd name="T40" fmla="*/ 248 w 343"/>
                <a:gd name="T41" fmla="*/ 141 h 352"/>
                <a:gd name="T42" fmla="*/ 248 w 343"/>
                <a:gd name="T43" fmla="*/ 141 h 352"/>
                <a:gd name="T44" fmla="*/ 248 w 343"/>
                <a:gd name="T45" fmla="*/ 141 h 352"/>
                <a:gd name="T46" fmla="*/ 227 w 343"/>
                <a:gd name="T47" fmla="*/ 144 h 352"/>
                <a:gd name="T48" fmla="*/ 226 w 343"/>
                <a:gd name="T49" fmla="*/ 144 h 352"/>
                <a:gd name="T50" fmla="*/ 226 w 343"/>
                <a:gd name="T51" fmla="*/ 144 h 352"/>
                <a:gd name="T52" fmla="*/ 226 w 343"/>
                <a:gd name="T53" fmla="*/ 144 h 352"/>
                <a:gd name="T54" fmla="*/ 225 w 343"/>
                <a:gd name="T55" fmla="*/ 144 h 352"/>
                <a:gd name="T56" fmla="*/ 203 w 343"/>
                <a:gd name="T57" fmla="*/ 106 h 352"/>
                <a:gd name="T58" fmla="*/ 204 w 343"/>
                <a:gd name="T59" fmla="*/ 102 h 352"/>
                <a:gd name="T60" fmla="*/ 205 w 343"/>
                <a:gd name="T61" fmla="*/ 101 h 352"/>
                <a:gd name="T62" fmla="*/ 205 w 343"/>
                <a:gd name="T63" fmla="*/ 100 h 352"/>
                <a:gd name="T64" fmla="*/ 197 w 343"/>
                <a:gd name="T65" fmla="*/ 90 h 352"/>
                <a:gd name="T66" fmla="*/ 205 w 343"/>
                <a:gd name="T67" fmla="*/ 82 h 352"/>
                <a:gd name="T68" fmla="*/ 194 w 343"/>
                <a:gd name="T69" fmla="*/ 76 h 352"/>
                <a:gd name="T70" fmla="*/ 196 w 343"/>
                <a:gd name="T71" fmla="*/ 59 h 352"/>
                <a:gd name="T72" fmla="*/ 178 w 343"/>
                <a:gd name="T73" fmla="*/ 53 h 352"/>
                <a:gd name="T74" fmla="*/ 172 w 343"/>
                <a:gd name="T75" fmla="*/ 45 h 352"/>
                <a:gd name="T76" fmla="*/ 177 w 343"/>
                <a:gd name="T77" fmla="*/ 35 h 352"/>
                <a:gd name="T78" fmla="*/ 205 w 343"/>
                <a:gd name="T79" fmla="*/ 3 h 352"/>
                <a:gd name="T80" fmla="*/ 174 w 343"/>
                <a:gd name="T81"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3" h="352">
                  <a:moveTo>
                    <a:pt x="174" y="0"/>
                  </a:moveTo>
                  <a:cubicBezTo>
                    <a:pt x="156" y="0"/>
                    <a:pt x="137" y="2"/>
                    <a:pt x="115" y="8"/>
                  </a:cubicBezTo>
                  <a:cubicBezTo>
                    <a:pt x="115" y="8"/>
                    <a:pt x="0" y="37"/>
                    <a:pt x="51" y="172"/>
                  </a:cubicBezTo>
                  <a:cubicBezTo>
                    <a:pt x="51" y="172"/>
                    <a:pt x="79" y="259"/>
                    <a:pt x="70" y="352"/>
                  </a:cubicBezTo>
                  <a:cubicBezTo>
                    <a:pt x="200" y="352"/>
                    <a:pt x="200" y="352"/>
                    <a:pt x="200" y="352"/>
                  </a:cubicBezTo>
                  <a:cubicBezTo>
                    <a:pt x="202" y="316"/>
                    <a:pt x="217" y="309"/>
                    <a:pt x="228" y="309"/>
                  </a:cubicBezTo>
                  <a:cubicBezTo>
                    <a:pt x="236" y="309"/>
                    <a:pt x="241" y="312"/>
                    <a:pt x="241" y="312"/>
                  </a:cubicBezTo>
                  <a:cubicBezTo>
                    <a:pt x="241" y="312"/>
                    <a:pt x="254" y="316"/>
                    <a:pt x="268" y="316"/>
                  </a:cubicBezTo>
                  <a:cubicBezTo>
                    <a:pt x="289" y="316"/>
                    <a:pt x="313" y="307"/>
                    <a:pt x="294" y="262"/>
                  </a:cubicBezTo>
                  <a:cubicBezTo>
                    <a:pt x="304" y="249"/>
                    <a:pt x="304" y="249"/>
                    <a:pt x="304" y="249"/>
                  </a:cubicBezTo>
                  <a:cubicBezTo>
                    <a:pt x="294" y="240"/>
                    <a:pt x="294" y="240"/>
                    <a:pt x="294" y="240"/>
                  </a:cubicBezTo>
                  <a:cubicBezTo>
                    <a:pt x="307" y="233"/>
                    <a:pt x="307" y="233"/>
                    <a:pt x="307" y="233"/>
                  </a:cubicBezTo>
                  <a:cubicBezTo>
                    <a:pt x="305" y="212"/>
                    <a:pt x="305" y="212"/>
                    <a:pt x="305" y="212"/>
                  </a:cubicBezTo>
                  <a:cubicBezTo>
                    <a:pt x="327" y="204"/>
                    <a:pt x="327" y="204"/>
                    <a:pt x="327" y="204"/>
                  </a:cubicBezTo>
                  <a:cubicBezTo>
                    <a:pt x="327" y="204"/>
                    <a:pt x="343" y="198"/>
                    <a:pt x="328" y="182"/>
                  </a:cubicBezTo>
                  <a:cubicBezTo>
                    <a:pt x="320" y="173"/>
                    <a:pt x="320" y="173"/>
                    <a:pt x="320" y="173"/>
                  </a:cubicBezTo>
                  <a:cubicBezTo>
                    <a:pt x="282" y="173"/>
                    <a:pt x="282" y="173"/>
                    <a:pt x="282" y="173"/>
                  </a:cubicBezTo>
                  <a:cubicBezTo>
                    <a:pt x="280" y="147"/>
                    <a:pt x="270" y="140"/>
                    <a:pt x="261" y="139"/>
                  </a:cubicBezTo>
                  <a:cubicBezTo>
                    <a:pt x="260" y="139"/>
                    <a:pt x="259" y="138"/>
                    <a:pt x="258" y="138"/>
                  </a:cubicBezTo>
                  <a:cubicBezTo>
                    <a:pt x="258" y="138"/>
                    <a:pt x="257" y="139"/>
                    <a:pt x="257" y="139"/>
                  </a:cubicBezTo>
                  <a:cubicBezTo>
                    <a:pt x="252" y="139"/>
                    <a:pt x="249" y="140"/>
                    <a:pt x="248" y="141"/>
                  </a:cubicBezTo>
                  <a:cubicBezTo>
                    <a:pt x="248" y="141"/>
                    <a:pt x="248" y="141"/>
                    <a:pt x="248" y="141"/>
                  </a:cubicBezTo>
                  <a:cubicBezTo>
                    <a:pt x="248" y="141"/>
                    <a:pt x="248" y="141"/>
                    <a:pt x="248" y="141"/>
                  </a:cubicBezTo>
                  <a:cubicBezTo>
                    <a:pt x="247" y="141"/>
                    <a:pt x="237" y="144"/>
                    <a:pt x="227" y="144"/>
                  </a:cubicBezTo>
                  <a:cubicBezTo>
                    <a:pt x="226" y="144"/>
                    <a:pt x="226" y="144"/>
                    <a:pt x="226" y="144"/>
                  </a:cubicBezTo>
                  <a:cubicBezTo>
                    <a:pt x="226" y="144"/>
                    <a:pt x="226" y="144"/>
                    <a:pt x="226" y="144"/>
                  </a:cubicBezTo>
                  <a:cubicBezTo>
                    <a:pt x="226" y="144"/>
                    <a:pt x="226" y="144"/>
                    <a:pt x="226" y="144"/>
                  </a:cubicBezTo>
                  <a:cubicBezTo>
                    <a:pt x="226" y="144"/>
                    <a:pt x="225" y="144"/>
                    <a:pt x="225" y="144"/>
                  </a:cubicBezTo>
                  <a:cubicBezTo>
                    <a:pt x="209" y="144"/>
                    <a:pt x="192" y="137"/>
                    <a:pt x="203" y="106"/>
                  </a:cubicBezTo>
                  <a:cubicBezTo>
                    <a:pt x="203" y="105"/>
                    <a:pt x="204" y="103"/>
                    <a:pt x="204" y="102"/>
                  </a:cubicBezTo>
                  <a:cubicBezTo>
                    <a:pt x="204" y="102"/>
                    <a:pt x="204" y="101"/>
                    <a:pt x="205" y="101"/>
                  </a:cubicBezTo>
                  <a:cubicBezTo>
                    <a:pt x="205" y="101"/>
                    <a:pt x="205" y="100"/>
                    <a:pt x="205" y="100"/>
                  </a:cubicBezTo>
                  <a:cubicBezTo>
                    <a:pt x="197" y="90"/>
                    <a:pt x="197" y="90"/>
                    <a:pt x="197" y="90"/>
                  </a:cubicBezTo>
                  <a:cubicBezTo>
                    <a:pt x="205" y="82"/>
                    <a:pt x="205" y="82"/>
                    <a:pt x="205" y="82"/>
                  </a:cubicBezTo>
                  <a:cubicBezTo>
                    <a:pt x="194" y="76"/>
                    <a:pt x="194" y="76"/>
                    <a:pt x="194" y="76"/>
                  </a:cubicBezTo>
                  <a:cubicBezTo>
                    <a:pt x="196" y="59"/>
                    <a:pt x="196" y="59"/>
                    <a:pt x="196" y="59"/>
                  </a:cubicBezTo>
                  <a:cubicBezTo>
                    <a:pt x="178" y="53"/>
                    <a:pt x="178" y="53"/>
                    <a:pt x="178" y="53"/>
                  </a:cubicBezTo>
                  <a:cubicBezTo>
                    <a:pt x="178" y="53"/>
                    <a:pt x="172" y="50"/>
                    <a:pt x="172" y="45"/>
                  </a:cubicBezTo>
                  <a:cubicBezTo>
                    <a:pt x="172" y="42"/>
                    <a:pt x="173" y="39"/>
                    <a:pt x="177" y="35"/>
                  </a:cubicBezTo>
                  <a:cubicBezTo>
                    <a:pt x="205" y="3"/>
                    <a:pt x="205" y="3"/>
                    <a:pt x="205" y="3"/>
                  </a:cubicBezTo>
                  <a:cubicBezTo>
                    <a:pt x="195" y="1"/>
                    <a:pt x="185" y="0"/>
                    <a:pt x="174" y="0"/>
                  </a:cubicBezTo>
                </a:path>
              </a:pathLst>
            </a:custGeom>
            <a:gradFill rotWithShape="1">
              <a:gsLst>
                <a:gs pos="0">
                  <a:schemeClr val="accent3"/>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8" name="Freeform 9"/>
            <p:cNvSpPr>
              <a:spLocks/>
            </p:cNvSpPr>
            <p:nvPr/>
          </p:nvSpPr>
          <p:spPr bwMode="auto">
            <a:xfrm>
              <a:off x="7817306" y="834264"/>
              <a:ext cx="471613" cy="541667"/>
            </a:xfrm>
            <a:custGeom>
              <a:avLst/>
              <a:gdLst>
                <a:gd name="T0" fmla="*/ 33 w 148"/>
                <a:gd name="T1" fmla="*/ 0 h 170"/>
                <a:gd name="T2" fmla="*/ 33 w 148"/>
                <a:gd name="T3" fmla="*/ 0 h 170"/>
                <a:gd name="T4" fmla="*/ 33 w 148"/>
                <a:gd name="T5" fmla="*/ 0 h 170"/>
                <a:gd name="T6" fmla="*/ 5 w 148"/>
                <a:gd name="T7" fmla="*/ 32 h 170"/>
                <a:gd name="T8" fmla="*/ 0 w 148"/>
                <a:gd name="T9" fmla="*/ 42 h 170"/>
                <a:gd name="T10" fmla="*/ 6 w 148"/>
                <a:gd name="T11" fmla="*/ 50 h 170"/>
                <a:gd name="T12" fmla="*/ 24 w 148"/>
                <a:gd name="T13" fmla="*/ 56 h 170"/>
                <a:gd name="T14" fmla="*/ 22 w 148"/>
                <a:gd name="T15" fmla="*/ 73 h 170"/>
                <a:gd name="T16" fmla="*/ 33 w 148"/>
                <a:gd name="T17" fmla="*/ 79 h 170"/>
                <a:gd name="T18" fmla="*/ 25 w 148"/>
                <a:gd name="T19" fmla="*/ 87 h 170"/>
                <a:gd name="T20" fmla="*/ 33 w 148"/>
                <a:gd name="T21" fmla="*/ 97 h 170"/>
                <a:gd name="T22" fmla="*/ 33 w 148"/>
                <a:gd name="T23" fmla="*/ 97 h 170"/>
                <a:gd name="T24" fmla="*/ 33 w 148"/>
                <a:gd name="T25" fmla="*/ 98 h 170"/>
                <a:gd name="T26" fmla="*/ 32 w 148"/>
                <a:gd name="T27" fmla="*/ 99 h 170"/>
                <a:gd name="T28" fmla="*/ 31 w 148"/>
                <a:gd name="T29" fmla="*/ 103 h 170"/>
                <a:gd name="T30" fmla="*/ 53 w 148"/>
                <a:gd name="T31" fmla="*/ 141 h 170"/>
                <a:gd name="T32" fmla="*/ 54 w 148"/>
                <a:gd name="T33" fmla="*/ 141 h 170"/>
                <a:gd name="T34" fmla="*/ 55 w 148"/>
                <a:gd name="T35" fmla="*/ 141 h 170"/>
                <a:gd name="T36" fmla="*/ 76 w 148"/>
                <a:gd name="T37" fmla="*/ 138 h 170"/>
                <a:gd name="T38" fmla="*/ 76 w 148"/>
                <a:gd name="T39" fmla="*/ 138 h 170"/>
                <a:gd name="T40" fmla="*/ 76 w 148"/>
                <a:gd name="T41" fmla="*/ 138 h 170"/>
                <a:gd name="T42" fmla="*/ 85 w 148"/>
                <a:gd name="T43" fmla="*/ 136 h 170"/>
                <a:gd name="T44" fmla="*/ 86 w 148"/>
                <a:gd name="T45" fmla="*/ 135 h 170"/>
                <a:gd name="T46" fmla="*/ 86 w 148"/>
                <a:gd name="T47" fmla="*/ 135 h 170"/>
                <a:gd name="T48" fmla="*/ 86 w 148"/>
                <a:gd name="T49" fmla="*/ 135 h 170"/>
                <a:gd name="T50" fmla="*/ 89 w 148"/>
                <a:gd name="T51" fmla="*/ 136 h 170"/>
                <a:gd name="T52" fmla="*/ 110 w 148"/>
                <a:gd name="T53" fmla="*/ 170 h 170"/>
                <a:gd name="T54" fmla="*/ 148 w 148"/>
                <a:gd name="T55" fmla="*/ 170 h 170"/>
                <a:gd name="T56" fmla="*/ 121 w 148"/>
                <a:gd name="T57" fmla="*/ 138 h 170"/>
                <a:gd name="T58" fmla="*/ 120 w 148"/>
                <a:gd name="T59" fmla="*/ 132 h 170"/>
                <a:gd name="T60" fmla="*/ 129 w 148"/>
                <a:gd name="T61" fmla="*/ 111 h 170"/>
                <a:gd name="T62" fmla="*/ 33 w 148"/>
                <a:gd name="T6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70">
                  <a:moveTo>
                    <a:pt x="33" y="0"/>
                  </a:moveTo>
                  <a:cubicBezTo>
                    <a:pt x="33" y="0"/>
                    <a:pt x="33" y="0"/>
                    <a:pt x="33" y="0"/>
                  </a:cubicBezTo>
                  <a:cubicBezTo>
                    <a:pt x="33" y="0"/>
                    <a:pt x="33" y="0"/>
                    <a:pt x="33" y="0"/>
                  </a:cubicBezTo>
                  <a:cubicBezTo>
                    <a:pt x="5" y="32"/>
                    <a:pt x="5" y="32"/>
                    <a:pt x="5" y="32"/>
                  </a:cubicBezTo>
                  <a:cubicBezTo>
                    <a:pt x="1" y="36"/>
                    <a:pt x="0" y="39"/>
                    <a:pt x="0" y="42"/>
                  </a:cubicBezTo>
                  <a:cubicBezTo>
                    <a:pt x="0" y="47"/>
                    <a:pt x="6" y="50"/>
                    <a:pt x="6" y="50"/>
                  </a:cubicBezTo>
                  <a:cubicBezTo>
                    <a:pt x="24" y="56"/>
                    <a:pt x="24" y="56"/>
                    <a:pt x="24" y="56"/>
                  </a:cubicBezTo>
                  <a:cubicBezTo>
                    <a:pt x="22" y="73"/>
                    <a:pt x="22" y="73"/>
                    <a:pt x="22" y="73"/>
                  </a:cubicBezTo>
                  <a:cubicBezTo>
                    <a:pt x="33" y="79"/>
                    <a:pt x="33" y="79"/>
                    <a:pt x="33" y="79"/>
                  </a:cubicBezTo>
                  <a:cubicBezTo>
                    <a:pt x="25" y="87"/>
                    <a:pt x="25" y="87"/>
                    <a:pt x="25" y="87"/>
                  </a:cubicBezTo>
                  <a:cubicBezTo>
                    <a:pt x="33" y="97"/>
                    <a:pt x="33" y="97"/>
                    <a:pt x="33" y="97"/>
                  </a:cubicBezTo>
                  <a:cubicBezTo>
                    <a:pt x="33" y="97"/>
                    <a:pt x="33" y="97"/>
                    <a:pt x="33" y="97"/>
                  </a:cubicBezTo>
                  <a:cubicBezTo>
                    <a:pt x="33" y="97"/>
                    <a:pt x="33" y="98"/>
                    <a:pt x="33" y="98"/>
                  </a:cubicBezTo>
                  <a:cubicBezTo>
                    <a:pt x="32" y="98"/>
                    <a:pt x="32" y="99"/>
                    <a:pt x="32" y="99"/>
                  </a:cubicBezTo>
                  <a:cubicBezTo>
                    <a:pt x="32" y="100"/>
                    <a:pt x="31" y="102"/>
                    <a:pt x="31" y="103"/>
                  </a:cubicBezTo>
                  <a:cubicBezTo>
                    <a:pt x="20" y="134"/>
                    <a:pt x="37" y="141"/>
                    <a:pt x="53" y="141"/>
                  </a:cubicBezTo>
                  <a:cubicBezTo>
                    <a:pt x="53" y="141"/>
                    <a:pt x="54" y="141"/>
                    <a:pt x="54" y="141"/>
                  </a:cubicBezTo>
                  <a:cubicBezTo>
                    <a:pt x="54" y="141"/>
                    <a:pt x="54" y="141"/>
                    <a:pt x="55" y="141"/>
                  </a:cubicBezTo>
                  <a:cubicBezTo>
                    <a:pt x="65" y="141"/>
                    <a:pt x="75" y="138"/>
                    <a:pt x="76" y="138"/>
                  </a:cubicBezTo>
                  <a:cubicBezTo>
                    <a:pt x="76" y="138"/>
                    <a:pt x="76" y="138"/>
                    <a:pt x="76" y="138"/>
                  </a:cubicBezTo>
                  <a:cubicBezTo>
                    <a:pt x="76" y="138"/>
                    <a:pt x="76" y="138"/>
                    <a:pt x="76" y="138"/>
                  </a:cubicBezTo>
                  <a:cubicBezTo>
                    <a:pt x="77" y="137"/>
                    <a:pt x="80" y="136"/>
                    <a:pt x="85" y="136"/>
                  </a:cubicBezTo>
                  <a:cubicBezTo>
                    <a:pt x="85" y="136"/>
                    <a:pt x="86" y="135"/>
                    <a:pt x="86" y="135"/>
                  </a:cubicBezTo>
                  <a:cubicBezTo>
                    <a:pt x="86" y="135"/>
                    <a:pt x="86" y="135"/>
                    <a:pt x="86" y="135"/>
                  </a:cubicBezTo>
                  <a:cubicBezTo>
                    <a:pt x="86" y="135"/>
                    <a:pt x="86" y="135"/>
                    <a:pt x="86" y="135"/>
                  </a:cubicBezTo>
                  <a:cubicBezTo>
                    <a:pt x="87" y="135"/>
                    <a:pt x="88" y="136"/>
                    <a:pt x="89" y="136"/>
                  </a:cubicBezTo>
                  <a:cubicBezTo>
                    <a:pt x="98" y="137"/>
                    <a:pt x="108" y="144"/>
                    <a:pt x="110" y="170"/>
                  </a:cubicBezTo>
                  <a:cubicBezTo>
                    <a:pt x="148" y="170"/>
                    <a:pt x="148" y="170"/>
                    <a:pt x="148" y="170"/>
                  </a:cubicBezTo>
                  <a:cubicBezTo>
                    <a:pt x="121" y="138"/>
                    <a:pt x="121" y="138"/>
                    <a:pt x="121" y="138"/>
                  </a:cubicBezTo>
                  <a:cubicBezTo>
                    <a:pt x="121" y="138"/>
                    <a:pt x="120" y="136"/>
                    <a:pt x="120" y="132"/>
                  </a:cubicBezTo>
                  <a:cubicBezTo>
                    <a:pt x="120" y="127"/>
                    <a:pt x="121" y="120"/>
                    <a:pt x="129" y="111"/>
                  </a:cubicBezTo>
                  <a:cubicBezTo>
                    <a:pt x="129" y="111"/>
                    <a:pt x="123" y="17"/>
                    <a:pt x="33" y="0"/>
                  </a:cubicBezTo>
                </a:path>
              </a:pathLst>
            </a:custGeom>
            <a:solidFill>
              <a:schemeClr val="accent5">
                <a:lumMod val="75000"/>
              </a:schemeClr>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9" name="Freeform 10"/>
            <p:cNvSpPr>
              <a:spLocks noEditPoints="1"/>
            </p:cNvSpPr>
            <p:nvPr/>
          </p:nvSpPr>
          <p:spPr bwMode="auto">
            <a:xfrm>
              <a:off x="7817306" y="834264"/>
              <a:ext cx="283605" cy="449265"/>
            </a:xfrm>
            <a:custGeom>
              <a:avLst/>
              <a:gdLst>
                <a:gd name="T0" fmla="*/ 53 w 89"/>
                <a:gd name="T1" fmla="*/ 141 h 141"/>
                <a:gd name="T2" fmla="*/ 54 w 89"/>
                <a:gd name="T3" fmla="*/ 141 h 141"/>
                <a:gd name="T4" fmla="*/ 54 w 89"/>
                <a:gd name="T5" fmla="*/ 141 h 141"/>
                <a:gd name="T6" fmla="*/ 53 w 89"/>
                <a:gd name="T7" fmla="*/ 141 h 141"/>
                <a:gd name="T8" fmla="*/ 76 w 89"/>
                <a:gd name="T9" fmla="*/ 138 h 141"/>
                <a:gd name="T10" fmla="*/ 55 w 89"/>
                <a:gd name="T11" fmla="*/ 141 h 141"/>
                <a:gd name="T12" fmla="*/ 76 w 89"/>
                <a:gd name="T13" fmla="*/ 138 h 141"/>
                <a:gd name="T14" fmla="*/ 85 w 89"/>
                <a:gd name="T15" fmla="*/ 136 h 141"/>
                <a:gd name="T16" fmla="*/ 76 w 89"/>
                <a:gd name="T17" fmla="*/ 138 h 141"/>
                <a:gd name="T18" fmla="*/ 85 w 89"/>
                <a:gd name="T19" fmla="*/ 136 h 141"/>
                <a:gd name="T20" fmla="*/ 86 w 89"/>
                <a:gd name="T21" fmla="*/ 135 h 141"/>
                <a:gd name="T22" fmla="*/ 86 w 89"/>
                <a:gd name="T23" fmla="*/ 135 h 141"/>
                <a:gd name="T24" fmla="*/ 89 w 89"/>
                <a:gd name="T25" fmla="*/ 136 h 141"/>
                <a:gd name="T26" fmla="*/ 86 w 89"/>
                <a:gd name="T27" fmla="*/ 135 h 141"/>
                <a:gd name="T28" fmla="*/ 32 w 89"/>
                <a:gd name="T29" fmla="*/ 99 h 141"/>
                <a:gd name="T30" fmla="*/ 31 w 89"/>
                <a:gd name="T31" fmla="*/ 103 h 141"/>
                <a:gd name="T32" fmla="*/ 32 w 89"/>
                <a:gd name="T33" fmla="*/ 99 h 141"/>
                <a:gd name="T34" fmla="*/ 33 w 89"/>
                <a:gd name="T35" fmla="*/ 97 h 141"/>
                <a:gd name="T36" fmla="*/ 33 w 89"/>
                <a:gd name="T37" fmla="*/ 98 h 141"/>
                <a:gd name="T38" fmla="*/ 33 w 89"/>
                <a:gd name="T39" fmla="*/ 97 h 141"/>
                <a:gd name="T40" fmla="*/ 33 w 89"/>
                <a:gd name="T41" fmla="*/ 97 h 141"/>
                <a:gd name="T42" fmla="*/ 33 w 89"/>
                <a:gd name="T43" fmla="*/ 79 h 141"/>
                <a:gd name="T44" fmla="*/ 25 w 89"/>
                <a:gd name="T45" fmla="*/ 87 h 141"/>
                <a:gd name="T46" fmla="*/ 33 w 89"/>
                <a:gd name="T47" fmla="*/ 79 h 141"/>
                <a:gd name="T48" fmla="*/ 24 w 89"/>
                <a:gd name="T49" fmla="*/ 56 h 141"/>
                <a:gd name="T50" fmla="*/ 22 w 89"/>
                <a:gd name="T51" fmla="*/ 73 h 141"/>
                <a:gd name="T52" fmla="*/ 24 w 89"/>
                <a:gd name="T53" fmla="*/ 56 h 141"/>
                <a:gd name="T54" fmla="*/ 33 w 89"/>
                <a:gd name="T55" fmla="*/ 0 h 141"/>
                <a:gd name="T56" fmla="*/ 5 w 89"/>
                <a:gd name="T57" fmla="*/ 32 h 141"/>
                <a:gd name="T58" fmla="*/ 0 w 89"/>
                <a:gd name="T59" fmla="*/ 42 h 141"/>
                <a:gd name="T60" fmla="*/ 5 w 89"/>
                <a:gd name="T61" fmla="*/ 32 h 141"/>
                <a:gd name="T62" fmla="*/ 33 w 89"/>
                <a:gd name="T63" fmla="*/ 0 h 141"/>
                <a:gd name="T64" fmla="*/ 33 w 89"/>
                <a:gd name="T6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141">
                  <a:moveTo>
                    <a:pt x="53" y="141"/>
                  </a:moveTo>
                  <a:cubicBezTo>
                    <a:pt x="53" y="141"/>
                    <a:pt x="54" y="141"/>
                    <a:pt x="54" y="141"/>
                  </a:cubicBezTo>
                  <a:cubicBezTo>
                    <a:pt x="54" y="141"/>
                    <a:pt x="54" y="141"/>
                    <a:pt x="54" y="141"/>
                  </a:cubicBezTo>
                  <a:cubicBezTo>
                    <a:pt x="54" y="141"/>
                    <a:pt x="53" y="141"/>
                    <a:pt x="53" y="141"/>
                  </a:cubicBezTo>
                  <a:moveTo>
                    <a:pt x="76" y="138"/>
                  </a:moveTo>
                  <a:cubicBezTo>
                    <a:pt x="75" y="138"/>
                    <a:pt x="65" y="141"/>
                    <a:pt x="55" y="141"/>
                  </a:cubicBezTo>
                  <a:cubicBezTo>
                    <a:pt x="65" y="141"/>
                    <a:pt x="75" y="138"/>
                    <a:pt x="76" y="138"/>
                  </a:cubicBezTo>
                  <a:moveTo>
                    <a:pt x="85" y="136"/>
                  </a:moveTo>
                  <a:cubicBezTo>
                    <a:pt x="80" y="136"/>
                    <a:pt x="77" y="137"/>
                    <a:pt x="76" y="138"/>
                  </a:cubicBezTo>
                  <a:cubicBezTo>
                    <a:pt x="77" y="137"/>
                    <a:pt x="80" y="136"/>
                    <a:pt x="85" y="136"/>
                  </a:cubicBezTo>
                  <a:moveTo>
                    <a:pt x="86" y="135"/>
                  </a:moveTo>
                  <a:cubicBezTo>
                    <a:pt x="86" y="135"/>
                    <a:pt x="86" y="135"/>
                    <a:pt x="86" y="135"/>
                  </a:cubicBezTo>
                  <a:cubicBezTo>
                    <a:pt x="87" y="135"/>
                    <a:pt x="88" y="136"/>
                    <a:pt x="89" y="136"/>
                  </a:cubicBezTo>
                  <a:cubicBezTo>
                    <a:pt x="88" y="136"/>
                    <a:pt x="87" y="135"/>
                    <a:pt x="86" y="135"/>
                  </a:cubicBezTo>
                  <a:moveTo>
                    <a:pt x="32" y="99"/>
                  </a:moveTo>
                  <a:cubicBezTo>
                    <a:pt x="32" y="100"/>
                    <a:pt x="31" y="102"/>
                    <a:pt x="31" y="103"/>
                  </a:cubicBezTo>
                  <a:cubicBezTo>
                    <a:pt x="31" y="102"/>
                    <a:pt x="32" y="100"/>
                    <a:pt x="32" y="99"/>
                  </a:cubicBezTo>
                  <a:moveTo>
                    <a:pt x="33" y="97"/>
                  </a:moveTo>
                  <a:cubicBezTo>
                    <a:pt x="33" y="97"/>
                    <a:pt x="33" y="98"/>
                    <a:pt x="33" y="98"/>
                  </a:cubicBezTo>
                  <a:cubicBezTo>
                    <a:pt x="33" y="98"/>
                    <a:pt x="33" y="97"/>
                    <a:pt x="33" y="97"/>
                  </a:cubicBezTo>
                  <a:cubicBezTo>
                    <a:pt x="33" y="97"/>
                    <a:pt x="33" y="97"/>
                    <a:pt x="33" y="97"/>
                  </a:cubicBezTo>
                  <a:moveTo>
                    <a:pt x="33" y="79"/>
                  </a:moveTo>
                  <a:cubicBezTo>
                    <a:pt x="25" y="87"/>
                    <a:pt x="25" y="87"/>
                    <a:pt x="25" y="87"/>
                  </a:cubicBezTo>
                  <a:cubicBezTo>
                    <a:pt x="33" y="79"/>
                    <a:pt x="33" y="79"/>
                    <a:pt x="33" y="79"/>
                  </a:cubicBezTo>
                  <a:moveTo>
                    <a:pt x="24" y="56"/>
                  </a:moveTo>
                  <a:cubicBezTo>
                    <a:pt x="22" y="73"/>
                    <a:pt x="22" y="73"/>
                    <a:pt x="22" y="73"/>
                  </a:cubicBezTo>
                  <a:cubicBezTo>
                    <a:pt x="24" y="56"/>
                    <a:pt x="24" y="56"/>
                    <a:pt x="24" y="56"/>
                  </a:cubicBezTo>
                  <a:moveTo>
                    <a:pt x="33" y="0"/>
                  </a:moveTo>
                  <a:cubicBezTo>
                    <a:pt x="5" y="32"/>
                    <a:pt x="5" y="32"/>
                    <a:pt x="5" y="32"/>
                  </a:cubicBezTo>
                  <a:cubicBezTo>
                    <a:pt x="1" y="36"/>
                    <a:pt x="0" y="39"/>
                    <a:pt x="0" y="42"/>
                  </a:cubicBezTo>
                  <a:cubicBezTo>
                    <a:pt x="0" y="39"/>
                    <a:pt x="1" y="36"/>
                    <a:pt x="5" y="32"/>
                  </a:cubicBezTo>
                  <a:cubicBezTo>
                    <a:pt x="33" y="0"/>
                    <a:pt x="33" y="0"/>
                    <a:pt x="33" y="0"/>
                  </a:cubicBezTo>
                  <a:cubicBezTo>
                    <a:pt x="33" y="0"/>
                    <a:pt x="33" y="0"/>
                    <a:pt x="33"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0" name="Freeform 11"/>
            <p:cNvSpPr>
              <a:spLocks noEditPoints="1"/>
            </p:cNvSpPr>
            <p:nvPr/>
          </p:nvSpPr>
          <p:spPr bwMode="auto">
            <a:xfrm>
              <a:off x="7549633" y="1019067"/>
              <a:ext cx="181635" cy="210295"/>
            </a:xfrm>
            <a:custGeom>
              <a:avLst/>
              <a:gdLst>
                <a:gd name="T0" fmla="*/ 0 w 57"/>
                <a:gd name="T1" fmla="*/ 17 h 66"/>
                <a:gd name="T2" fmla="*/ 0 w 57"/>
                <a:gd name="T3" fmla="*/ 49 h 66"/>
                <a:gd name="T4" fmla="*/ 28 w 57"/>
                <a:gd name="T5" fmla="*/ 66 h 66"/>
                <a:gd name="T6" fmla="*/ 57 w 57"/>
                <a:gd name="T7" fmla="*/ 49 h 66"/>
                <a:gd name="T8" fmla="*/ 57 w 57"/>
                <a:gd name="T9" fmla="*/ 17 h 66"/>
                <a:gd name="T10" fmla="*/ 28 w 57"/>
                <a:gd name="T11" fmla="*/ 0 h 66"/>
                <a:gd name="T12" fmla="*/ 0 w 57"/>
                <a:gd name="T13" fmla="*/ 17 h 66"/>
                <a:gd name="T14" fmla="*/ 50 w 57"/>
                <a:gd name="T15" fmla="*/ 45 h 66"/>
                <a:gd name="T16" fmla="*/ 32 w 57"/>
                <a:gd name="T17" fmla="*/ 56 h 66"/>
                <a:gd name="T18" fmla="*/ 32 w 57"/>
                <a:gd name="T19" fmla="*/ 10 h 66"/>
                <a:gd name="T20" fmla="*/ 50 w 57"/>
                <a:gd name="T21" fmla="*/ 21 h 66"/>
                <a:gd name="T22" fmla="*/ 50 w 57"/>
                <a:gd name="T23" fmla="*/ 45 h 66"/>
                <a:gd name="T24" fmla="*/ 7 w 57"/>
                <a:gd name="T25" fmla="*/ 21 h 66"/>
                <a:gd name="T26" fmla="*/ 25 w 57"/>
                <a:gd name="T27" fmla="*/ 10 h 66"/>
                <a:gd name="T28" fmla="*/ 25 w 57"/>
                <a:gd name="T29" fmla="*/ 56 h 66"/>
                <a:gd name="T30" fmla="*/ 7 w 57"/>
                <a:gd name="T31" fmla="*/ 45 h 66"/>
                <a:gd name="T32" fmla="*/ 7 w 57"/>
                <a:gd name="T33" fmla="*/ 2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66">
                  <a:moveTo>
                    <a:pt x="0" y="17"/>
                  </a:moveTo>
                  <a:cubicBezTo>
                    <a:pt x="0" y="49"/>
                    <a:pt x="0" y="49"/>
                    <a:pt x="0" y="49"/>
                  </a:cubicBezTo>
                  <a:cubicBezTo>
                    <a:pt x="28" y="66"/>
                    <a:pt x="28" y="66"/>
                    <a:pt x="28" y="66"/>
                  </a:cubicBezTo>
                  <a:cubicBezTo>
                    <a:pt x="57" y="49"/>
                    <a:pt x="57" y="49"/>
                    <a:pt x="57" y="49"/>
                  </a:cubicBezTo>
                  <a:cubicBezTo>
                    <a:pt x="57" y="17"/>
                    <a:pt x="57" y="17"/>
                    <a:pt x="57" y="17"/>
                  </a:cubicBezTo>
                  <a:cubicBezTo>
                    <a:pt x="28" y="0"/>
                    <a:pt x="28" y="0"/>
                    <a:pt x="28" y="0"/>
                  </a:cubicBezTo>
                  <a:lnTo>
                    <a:pt x="0" y="17"/>
                  </a:lnTo>
                  <a:close/>
                  <a:moveTo>
                    <a:pt x="50" y="45"/>
                  </a:moveTo>
                  <a:cubicBezTo>
                    <a:pt x="48" y="47"/>
                    <a:pt x="37" y="52"/>
                    <a:pt x="32" y="56"/>
                  </a:cubicBezTo>
                  <a:cubicBezTo>
                    <a:pt x="32" y="10"/>
                    <a:pt x="32" y="10"/>
                    <a:pt x="32" y="10"/>
                  </a:cubicBezTo>
                  <a:cubicBezTo>
                    <a:pt x="37" y="13"/>
                    <a:pt x="48" y="19"/>
                    <a:pt x="50" y="21"/>
                  </a:cubicBezTo>
                  <a:lnTo>
                    <a:pt x="50" y="45"/>
                  </a:lnTo>
                  <a:close/>
                  <a:moveTo>
                    <a:pt x="7" y="21"/>
                  </a:moveTo>
                  <a:cubicBezTo>
                    <a:pt x="9" y="19"/>
                    <a:pt x="19" y="14"/>
                    <a:pt x="25" y="10"/>
                  </a:cubicBezTo>
                  <a:cubicBezTo>
                    <a:pt x="25" y="56"/>
                    <a:pt x="25" y="56"/>
                    <a:pt x="25" y="56"/>
                  </a:cubicBezTo>
                  <a:cubicBezTo>
                    <a:pt x="19" y="52"/>
                    <a:pt x="9" y="47"/>
                    <a:pt x="7" y="45"/>
                  </a:cubicBezTo>
                  <a:lnTo>
                    <a:pt x="7" y="21"/>
                  </a:lnTo>
                  <a:close/>
                </a:path>
              </a:pathLst>
            </a:custGeom>
            <a:solidFill>
              <a:srgbClr val="FFFFF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1" name="Freeform 13"/>
            <p:cNvSpPr>
              <a:spLocks noEditPoints="1"/>
            </p:cNvSpPr>
            <p:nvPr userDrawn="1"/>
          </p:nvSpPr>
          <p:spPr bwMode="auto">
            <a:xfrm>
              <a:off x="6231078" y="802401"/>
              <a:ext cx="398322" cy="430148"/>
            </a:xfrm>
            <a:custGeom>
              <a:avLst/>
              <a:gdLst>
                <a:gd name="T0" fmla="*/ 121108 w 398383"/>
                <a:gd name="T1" fmla="*/ 258152 h 430254"/>
                <a:gd name="T2" fmla="*/ 121108 w 398383"/>
                <a:gd name="T3" fmla="*/ 232656 h 430254"/>
                <a:gd name="T4" fmla="*/ 270900 w 398383"/>
                <a:gd name="T5" fmla="*/ 232656 h 430254"/>
                <a:gd name="T6" fmla="*/ 270900 w 398383"/>
                <a:gd name="T7" fmla="*/ 258152 h 430254"/>
                <a:gd name="T8" fmla="*/ 121108 w 398383"/>
                <a:gd name="T9" fmla="*/ 258152 h 430254"/>
                <a:gd name="T10" fmla="*/ 121108 w 398383"/>
                <a:gd name="T11" fmla="*/ 188037 h 430254"/>
                <a:gd name="T12" fmla="*/ 121108 w 398383"/>
                <a:gd name="T13" fmla="*/ 159353 h 430254"/>
                <a:gd name="T14" fmla="*/ 270900 w 398383"/>
                <a:gd name="T15" fmla="*/ 159353 h 430254"/>
                <a:gd name="T16" fmla="*/ 270900 w 398383"/>
                <a:gd name="T17" fmla="*/ 188037 h 430254"/>
                <a:gd name="T18" fmla="*/ 121108 w 398383"/>
                <a:gd name="T19" fmla="*/ 188037 h 430254"/>
                <a:gd name="T20" fmla="*/ 121108 w 398383"/>
                <a:gd name="T21" fmla="*/ 114734 h 430254"/>
                <a:gd name="T22" fmla="*/ 121108 w 398383"/>
                <a:gd name="T23" fmla="*/ 89238 h 430254"/>
                <a:gd name="T24" fmla="*/ 270900 w 398383"/>
                <a:gd name="T25" fmla="*/ 89238 h 430254"/>
                <a:gd name="T26" fmla="*/ 270900 w 398383"/>
                <a:gd name="T27" fmla="*/ 114734 h 430254"/>
                <a:gd name="T28" fmla="*/ 121108 w 398383"/>
                <a:gd name="T29" fmla="*/ 114734 h 430254"/>
                <a:gd name="T30" fmla="*/ 299584 w 398383"/>
                <a:gd name="T31" fmla="*/ 0 h 430254"/>
                <a:gd name="T32" fmla="*/ 98799 w 398383"/>
                <a:gd name="T33" fmla="*/ 0 h 430254"/>
                <a:gd name="T34" fmla="*/ 0 w 398383"/>
                <a:gd name="T35" fmla="*/ 172101 h 430254"/>
                <a:gd name="T36" fmla="*/ 98799 w 398383"/>
                <a:gd name="T37" fmla="*/ 344203 h 430254"/>
                <a:gd name="T38" fmla="*/ 229469 w 398383"/>
                <a:gd name="T39" fmla="*/ 344203 h 430254"/>
                <a:gd name="T40" fmla="*/ 347390 w 398383"/>
                <a:gd name="T41" fmla="*/ 430254 h 430254"/>
                <a:gd name="T42" fmla="*/ 328268 w 398383"/>
                <a:gd name="T43" fmla="*/ 293210 h 430254"/>
                <a:gd name="T44" fmla="*/ 398383 w 398383"/>
                <a:gd name="T45" fmla="*/ 172101 h 430254"/>
                <a:gd name="T46" fmla="*/ 299584 w 398383"/>
                <a:gd name="T47" fmla="*/ 0 h 430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8383" h="430254">
                  <a:moveTo>
                    <a:pt x="121108" y="258152"/>
                  </a:moveTo>
                  <a:lnTo>
                    <a:pt x="121108" y="232656"/>
                  </a:lnTo>
                  <a:lnTo>
                    <a:pt x="270900" y="232656"/>
                  </a:lnTo>
                  <a:lnTo>
                    <a:pt x="270900" y="258152"/>
                  </a:lnTo>
                  <a:lnTo>
                    <a:pt x="121108" y="258152"/>
                  </a:lnTo>
                  <a:moveTo>
                    <a:pt x="121108" y="188037"/>
                  </a:moveTo>
                  <a:lnTo>
                    <a:pt x="121108" y="159353"/>
                  </a:lnTo>
                  <a:lnTo>
                    <a:pt x="270900" y="159353"/>
                  </a:lnTo>
                  <a:lnTo>
                    <a:pt x="270900" y="188037"/>
                  </a:lnTo>
                  <a:lnTo>
                    <a:pt x="121108" y="188037"/>
                  </a:lnTo>
                  <a:moveTo>
                    <a:pt x="121108" y="114734"/>
                  </a:moveTo>
                  <a:lnTo>
                    <a:pt x="121108" y="89238"/>
                  </a:lnTo>
                  <a:lnTo>
                    <a:pt x="270900" y="89238"/>
                  </a:lnTo>
                  <a:lnTo>
                    <a:pt x="270900" y="114734"/>
                  </a:lnTo>
                  <a:lnTo>
                    <a:pt x="121108" y="114734"/>
                  </a:lnTo>
                  <a:moveTo>
                    <a:pt x="299584" y="0"/>
                  </a:moveTo>
                  <a:lnTo>
                    <a:pt x="98799" y="0"/>
                  </a:lnTo>
                  <a:lnTo>
                    <a:pt x="0" y="172101"/>
                  </a:lnTo>
                  <a:lnTo>
                    <a:pt x="98799" y="344203"/>
                  </a:lnTo>
                  <a:lnTo>
                    <a:pt x="229469" y="344203"/>
                  </a:lnTo>
                  <a:lnTo>
                    <a:pt x="347390" y="430254"/>
                  </a:lnTo>
                  <a:lnTo>
                    <a:pt x="328268" y="293210"/>
                  </a:lnTo>
                  <a:lnTo>
                    <a:pt x="398383" y="172101"/>
                  </a:lnTo>
                  <a:lnTo>
                    <a:pt x="299584" y="0"/>
                  </a:lnTo>
                </a:path>
              </a:pathLst>
            </a:custGeom>
            <a:gradFill rotWithShape="1">
              <a:gsLst>
                <a:gs pos="0">
                  <a:schemeClr val="accent4"/>
                </a:gs>
                <a:gs pos="100000">
                  <a:schemeClr val="accent5"/>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12" name="Freeform 14"/>
            <p:cNvSpPr>
              <a:spLocks/>
            </p:cNvSpPr>
            <p:nvPr userDrawn="1"/>
          </p:nvSpPr>
          <p:spPr bwMode="auto">
            <a:xfrm>
              <a:off x="7900907" y="463906"/>
              <a:ext cx="729725" cy="914462"/>
            </a:xfrm>
            <a:custGeom>
              <a:avLst/>
              <a:gdLst>
                <a:gd name="T0" fmla="*/ 104 w 229"/>
                <a:gd name="T1" fmla="*/ 0 h 287"/>
                <a:gd name="T2" fmla="*/ 0 w 229"/>
                <a:gd name="T3" fmla="*/ 94 h 287"/>
                <a:gd name="T4" fmla="*/ 7 w 229"/>
                <a:gd name="T5" fmla="*/ 115 h 287"/>
                <a:gd name="T6" fmla="*/ 6 w 229"/>
                <a:gd name="T7" fmla="*/ 117 h 287"/>
                <a:gd name="T8" fmla="*/ 102 w 229"/>
                <a:gd name="T9" fmla="*/ 228 h 287"/>
                <a:gd name="T10" fmla="*/ 102 w 229"/>
                <a:gd name="T11" fmla="*/ 228 h 287"/>
                <a:gd name="T12" fmla="*/ 102 w 229"/>
                <a:gd name="T13" fmla="*/ 228 h 287"/>
                <a:gd name="T14" fmla="*/ 93 w 229"/>
                <a:gd name="T15" fmla="*/ 249 h 287"/>
                <a:gd name="T16" fmla="*/ 94 w 229"/>
                <a:gd name="T17" fmla="*/ 255 h 287"/>
                <a:gd name="T18" fmla="*/ 121 w 229"/>
                <a:gd name="T19" fmla="*/ 287 h 287"/>
                <a:gd name="T20" fmla="*/ 188 w 229"/>
                <a:gd name="T21" fmla="*/ 287 h 287"/>
                <a:gd name="T22" fmla="*/ 204 w 229"/>
                <a:gd name="T23" fmla="*/ 141 h 287"/>
                <a:gd name="T24" fmla="*/ 183 w 229"/>
                <a:gd name="T25" fmla="*/ 22 h 287"/>
                <a:gd name="T26" fmla="*/ 162 w 229"/>
                <a:gd name="T27" fmla="*/ 37 h 287"/>
                <a:gd name="T28" fmla="*/ 166 w 229"/>
                <a:gd name="T29" fmla="*/ 12 h 287"/>
                <a:gd name="T30" fmla="*/ 152 w 229"/>
                <a:gd name="T31" fmla="*/ 7 h 287"/>
                <a:gd name="T32" fmla="*/ 104 w 229"/>
                <a:gd name="T3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87">
                  <a:moveTo>
                    <a:pt x="104" y="0"/>
                  </a:moveTo>
                  <a:cubicBezTo>
                    <a:pt x="6" y="0"/>
                    <a:pt x="0" y="94"/>
                    <a:pt x="0" y="94"/>
                  </a:cubicBezTo>
                  <a:cubicBezTo>
                    <a:pt x="12" y="106"/>
                    <a:pt x="7" y="115"/>
                    <a:pt x="7" y="115"/>
                  </a:cubicBezTo>
                  <a:cubicBezTo>
                    <a:pt x="6" y="117"/>
                    <a:pt x="6" y="117"/>
                    <a:pt x="6" y="117"/>
                  </a:cubicBezTo>
                  <a:cubicBezTo>
                    <a:pt x="96" y="134"/>
                    <a:pt x="102" y="228"/>
                    <a:pt x="102" y="228"/>
                  </a:cubicBezTo>
                  <a:cubicBezTo>
                    <a:pt x="102" y="228"/>
                    <a:pt x="102" y="228"/>
                    <a:pt x="102" y="228"/>
                  </a:cubicBezTo>
                  <a:cubicBezTo>
                    <a:pt x="102" y="228"/>
                    <a:pt x="102" y="228"/>
                    <a:pt x="102" y="228"/>
                  </a:cubicBezTo>
                  <a:cubicBezTo>
                    <a:pt x="94" y="237"/>
                    <a:pt x="93" y="244"/>
                    <a:pt x="93" y="249"/>
                  </a:cubicBezTo>
                  <a:cubicBezTo>
                    <a:pt x="93" y="253"/>
                    <a:pt x="94" y="255"/>
                    <a:pt x="94" y="255"/>
                  </a:cubicBezTo>
                  <a:cubicBezTo>
                    <a:pt x="121" y="287"/>
                    <a:pt x="121" y="287"/>
                    <a:pt x="121" y="287"/>
                  </a:cubicBezTo>
                  <a:cubicBezTo>
                    <a:pt x="188" y="287"/>
                    <a:pt x="188" y="287"/>
                    <a:pt x="188" y="287"/>
                  </a:cubicBezTo>
                  <a:cubicBezTo>
                    <a:pt x="181" y="211"/>
                    <a:pt x="204" y="141"/>
                    <a:pt x="204" y="141"/>
                  </a:cubicBezTo>
                  <a:cubicBezTo>
                    <a:pt x="229" y="75"/>
                    <a:pt x="205" y="40"/>
                    <a:pt x="183" y="22"/>
                  </a:cubicBezTo>
                  <a:cubicBezTo>
                    <a:pt x="162" y="37"/>
                    <a:pt x="162" y="37"/>
                    <a:pt x="162" y="37"/>
                  </a:cubicBezTo>
                  <a:cubicBezTo>
                    <a:pt x="166" y="12"/>
                    <a:pt x="166" y="12"/>
                    <a:pt x="166" y="12"/>
                  </a:cubicBezTo>
                  <a:cubicBezTo>
                    <a:pt x="158" y="8"/>
                    <a:pt x="152" y="7"/>
                    <a:pt x="152" y="7"/>
                  </a:cubicBezTo>
                  <a:cubicBezTo>
                    <a:pt x="134" y="2"/>
                    <a:pt x="118" y="0"/>
                    <a:pt x="104" y="0"/>
                  </a:cubicBezTo>
                </a:path>
              </a:pathLst>
            </a:custGeom>
            <a:gradFill rotWithShape="1">
              <a:gsLst>
                <a:gs pos="0">
                  <a:schemeClr val="accent5"/>
                </a:gs>
                <a:gs pos="100000">
                  <a:schemeClr val="accent4"/>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13" name="Freeform 15"/>
            <p:cNvSpPr>
              <a:spLocks/>
            </p:cNvSpPr>
            <p:nvPr/>
          </p:nvSpPr>
          <p:spPr bwMode="auto">
            <a:xfrm>
              <a:off x="8199695" y="1187941"/>
              <a:ext cx="28679" cy="66912"/>
            </a:xfrm>
            <a:custGeom>
              <a:avLst/>
              <a:gdLst>
                <a:gd name="T0" fmla="*/ 9 w 9"/>
                <a:gd name="T1" fmla="*/ 0 h 21"/>
                <a:gd name="T2" fmla="*/ 0 w 9"/>
                <a:gd name="T3" fmla="*/ 21 h 21"/>
                <a:gd name="T4" fmla="*/ 9 w 9"/>
                <a:gd name="T5" fmla="*/ 0 h 21"/>
                <a:gd name="T6" fmla="*/ 9 w 9"/>
                <a:gd name="T7" fmla="*/ 0 h 21"/>
              </a:gdLst>
              <a:ahLst/>
              <a:cxnLst>
                <a:cxn ang="0">
                  <a:pos x="T0" y="T1"/>
                </a:cxn>
                <a:cxn ang="0">
                  <a:pos x="T2" y="T3"/>
                </a:cxn>
                <a:cxn ang="0">
                  <a:pos x="T4" y="T5"/>
                </a:cxn>
                <a:cxn ang="0">
                  <a:pos x="T6" y="T7"/>
                </a:cxn>
              </a:cxnLst>
              <a:rect l="0" t="0" r="r" b="b"/>
              <a:pathLst>
                <a:path w="9" h="21">
                  <a:moveTo>
                    <a:pt x="9" y="0"/>
                  </a:moveTo>
                  <a:cubicBezTo>
                    <a:pt x="1" y="9"/>
                    <a:pt x="0" y="16"/>
                    <a:pt x="0" y="21"/>
                  </a:cubicBezTo>
                  <a:cubicBezTo>
                    <a:pt x="0" y="16"/>
                    <a:pt x="1" y="9"/>
                    <a:pt x="9" y="0"/>
                  </a:cubicBezTo>
                  <a:cubicBezTo>
                    <a:pt x="9" y="0"/>
                    <a:pt x="9" y="0"/>
                    <a:pt x="9"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4" name="Freeform 16"/>
            <p:cNvSpPr>
              <a:spLocks noEditPoints="1"/>
            </p:cNvSpPr>
            <p:nvPr userDrawn="1"/>
          </p:nvSpPr>
          <p:spPr bwMode="auto">
            <a:xfrm>
              <a:off x="8366896" y="157274"/>
              <a:ext cx="398322" cy="379167"/>
            </a:xfrm>
            <a:custGeom>
              <a:avLst/>
              <a:gdLst>
                <a:gd name="T0" fmla="*/ 39 w 125"/>
                <a:gd name="T1" fmla="*/ 80 h 119"/>
                <a:gd name="T2" fmla="*/ 39 w 125"/>
                <a:gd name="T3" fmla="*/ 72 h 119"/>
                <a:gd name="T4" fmla="*/ 86 w 125"/>
                <a:gd name="T5" fmla="*/ 72 h 119"/>
                <a:gd name="T6" fmla="*/ 86 w 125"/>
                <a:gd name="T7" fmla="*/ 80 h 119"/>
                <a:gd name="T8" fmla="*/ 39 w 125"/>
                <a:gd name="T9" fmla="*/ 80 h 119"/>
                <a:gd name="T10" fmla="*/ 39 w 125"/>
                <a:gd name="T11" fmla="*/ 58 h 119"/>
                <a:gd name="T12" fmla="*/ 39 w 125"/>
                <a:gd name="T13" fmla="*/ 49 h 119"/>
                <a:gd name="T14" fmla="*/ 86 w 125"/>
                <a:gd name="T15" fmla="*/ 49 h 119"/>
                <a:gd name="T16" fmla="*/ 86 w 125"/>
                <a:gd name="T17" fmla="*/ 58 h 119"/>
                <a:gd name="T18" fmla="*/ 39 w 125"/>
                <a:gd name="T19" fmla="*/ 58 h 119"/>
                <a:gd name="T20" fmla="*/ 39 w 125"/>
                <a:gd name="T21" fmla="*/ 35 h 119"/>
                <a:gd name="T22" fmla="*/ 39 w 125"/>
                <a:gd name="T23" fmla="*/ 27 h 119"/>
                <a:gd name="T24" fmla="*/ 86 w 125"/>
                <a:gd name="T25" fmla="*/ 27 h 119"/>
                <a:gd name="T26" fmla="*/ 86 w 125"/>
                <a:gd name="T27" fmla="*/ 35 h 119"/>
                <a:gd name="T28" fmla="*/ 39 w 125"/>
                <a:gd name="T29" fmla="*/ 35 h 119"/>
                <a:gd name="T30" fmla="*/ 93 w 125"/>
                <a:gd name="T31" fmla="*/ 0 h 119"/>
                <a:gd name="T32" fmla="*/ 31 w 125"/>
                <a:gd name="T33" fmla="*/ 0 h 119"/>
                <a:gd name="T34" fmla="*/ 0 w 125"/>
                <a:gd name="T35" fmla="*/ 54 h 119"/>
                <a:gd name="T36" fmla="*/ 21 w 125"/>
                <a:gd name="T37" fmla="*/ 91 h 119"/>
                <a:gd name="T38" fmla="*/ 19 w 125"/>
                <a:gd name="T39" fmla="*/ 109 h 119"/>
                <a:gd name="T40" fmla="*/ 36 w 125"/>
                <a:gd name="T41" fmla="*/ 119 h 119"/>
                <a:gd name="T42" fmla="*/ 36 w 125"/>
                <a:gd name="T43" fmla="*/ 119 h 119"/>
                <a:gd name="T44" fmla="*/ 36 w 125"/>
                <a:gd name="T45" fmla="*/ 119 h 119"/>
                <a:gd name="T46" fmla="*/ 52 w 125"/>
                <a:gd name="T47" fmla="*/ 108 h 119"/>
                <a:gd name="T48" fmla="*/ 93 w 125"/>
                <a:gd name="T49" fmla="*/ 108 h 119"/>
                <a:gd name="T50" fmla="*/ 125 w 125"/>
                <a:gd name="T51" fmla="*/ 54 h 119"/>
                <a:gd name="T52" fmla="*/ 93 w 125"/>
                <a:gd name="T5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 h="119">
                  <a:moveTo>
                    <a:pt x="39" y="80"/>
                  </a:moveTo>
                  <a:cubicBezTo>
                    <a:pt x="39" y="72"/>
                    <a:pt x="39" y="72"/>
                    <a:pt x="39" y="72"/>
                  </a:cubicBezTo>
                  <a:cubicBezTo>
                    <a:pt x="86" y="72"/>
                    <a:pt x="86" y="72"/>
                    <a:pt x="86" y="72"/>
                  </a:cubicBezTo>
                  <a:cubicBezTo>
                    <a:pt x="86" y="80"/>
                    <a:pt x="86" y="80"/>
                    <a:pt x="86" y="80"/>
                  </a:cubicBezTo>
                  <a:cubicBezTo>
                    <a:pt x="39" y="80"/>
                    <a:pt x="39" y="80"/>
                    <a:pt x="39" y="80"/>
                  </a:cubicBezTo>
                  <a:moveTo>
                    <a:pt x="39" y="58"/>
                  </a:moveTo>
                  <a:cubicBezTo>
                    <a:pt x="39" y="49"/>
                    <a:pt x="39" y="49"/>
                    <a:pt x="39" y="49"/>
                  </a:cubicBezTo>
                  <a:cubicBezTo>
                    <a:pt x="86" y="49"/>
                    <a:pt x="86" y="49"/>
                    <a:pt x="86" y="49"/>
                  </a:cubicBezTo>
                  <a:cubicBezTo>
                    <a:pt x="86" y="58"/>
                    <a:pt x="86" y="58"/>
                    <a:pt x="86" y="58"/>
                  </a:cubicBezTo>
                  <a:cubicBezTo>
                    <a:pt x="39" y="58"/>
                    <a:pt x="39" y="58"/>
                    <a:pt x="39" y="58"/>
                  </a:cubicBezTo>
                  <a:moveTo>
                    <a:pt x="39" y="35"/>
                  </a:moveTo>
                  <a:cubicBezTo>
                    <a:pt x="39" y="27"/>
                    <a:pt x="39" y="27"/>
                    <a:pt x="39" y="27"/>
                  </a:cubicBezTo>
                  <a:cubicBezTo>
                    <a:pt x="86" y="27"/>
                    <a:pt x="86" y="27"/>
                    <a:pt x="86" y="27"/>
                  </a:cubicBezTo>
                  <a:cubicBezTo>
                    <a:pt x="86" y="35"/>
                    <a:pt x="86" y="35"/>
                    <a:pt x="86" y="35"/>
                  </a:cubicBezTo>
                  <a:cubicBezTo>
                    <a:pt x="39" y="35"/>
                    <a:pt x="39" y="35"/>
                    <a:pt x="39" y="35"/>
                  </a:cubicBezTo>
                  <a:moveTo>
                    <a:pt x="93" y="0"/>
                  </a:moveTo>
                  <a:cubicBezTo>
                    <a:pt x="31" y="0"/>
                    <a:pt x="31" y="0"/>
                    <a:pt x="31" y="0"/>
                  </a:cubicBezTo>
                  <a:cubicBezTo>
                    <a:pt x="0" y="54"/>
                    <a:pt x="0" y="54"/>
                    <a:pt x="0" y="54"/>
                  </a:cubicBezTo>
                  <a:cubicBezTo>
                    <a:pt x="21" y="91"/>
                    <a:pt x="21" y="91"/>
                    <a:pt x="21" y="91"/>
                  </a:cubicBezTo>
                  <a:cubicBezTo>
                    <a:pt x="19" y="109"/>
                    <a:pt x="19" y="109"/>
                    <a:pt x="19" y="109"/>
                  </a:cubicBezTo>
                  <a:cubicBezTo>
                    <a:pt x="24" y="112"/>
                    <a:pt x="30" y="115"/>
                    <a:pt x="36" y="119"/>
                  </a:cubicBezTo>
                  <a:cubicBezTo>
                    <a:pt x="36" y="119"/>
                    <a:pt x="36" y="119"/>
                    <a:pt x="36" y="119"/>
                  </a:cubicBezTo>
                  <a:cubicBezTo>
                    <a:pt x="36" y="119"/>
                    <a:pt x="36" y="119"/>
                    <a:pt x="36" y="119"/>
                  </a:cubicBezTo>
                  <a:cubicBezTo>
                    <a:pt x="52" y="108"/>
                    <a:pt x="52" y="108"/>
                    <a:pt x="52" y="108"/>
                  </a:cubicBezTo>
                  <a:cubicBezTo>
                    <a:pt x="93" y="108"/>
                    <a:pt x="93" y="108"/>
                    <a:pt x="93" y="108"/>
                  </a:cubicBezTo>
                  <a:cubicBezTo>
                    <a:pt x="125" y="54"/>
                    <a:pt x="125" y="54"/>
                    <a:pt x="125" y="54"/>
                  </a:cubicBezTo>
                  <a:cubicBezTo>
                    <a:pt x="93" y="0"/>
                    <a:pt x="93" y="0"/>
                    <a:pt x="93" y="0"/>
                  </a:cubicBezTo>
                </a:path>
              </a:pathLst>
            </a:custGeom>
            <a:gradFill rotWithShape="1">
              <a:gsLst>
                <a:gs pos="0">
                  <a:schemeClr val="accent3"/>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15" name="Freeform 17"/>
            <p:cNvSpPr>
              <a:spLocks/>
            </p:cNvSpPr>
            <p:nvPr userDrawn="1"/>
          </p:nvSpPr>
          <p:spPr bwMode="auto">
            <a:xfrm>
              <a:off x="8414694" y="504578"/>
              <a:ext cx="66918" cy="79656"/>
            </a:xfrm>
            <a:custGeom>
              <a:avLst/>
              <a:gdLst>
                <a:gd name="T0" fmla="*/ 4 w 21"/>
                <a:gd name="T1" fmla="*/ 0 h 25"/>
                <a:gd name="T2" fmla="*/ 4 w 21"/>
                <a:gd name="T3" fmla="*/ 0 h 25"/>
                <a:gd name="T4" fmla="*/ 4 w 21"/>
                <a:gd name="T5" fmla="*/ 0 h 25"/>
                <a:gd name="T6" fmla="*/ 0 w 21"/>
                <a:gd name="T7" fmla="*/ 25 h 25"/>
                <a:gd name="T8" fmla="*/ 21 w 21"/>
                <a:gd name="T9" fmla="*/ 10 h 25"/>
                <a:gd name="T10" fmla="*/ 4 w 21"/>
                <a:gd name="T11" fmla="*/ 0 h 25"/>
                <a:gd name="T12" fmla="*/ 4 w 21"/>
                <a:gd name="T13" fmla="*/ 0 h 25"/>
                <a:gd name="T14" fmla="*/ 4 w 21"/>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4" y="0"/>
                  </a:moveTo>
                  <a:cubicBezTo>
                    <a:pt x="4" y="0"/>
                    <a:pt x="4" y="0"/>
                    <a:pt x="4" y="0"/>
                  </a:cubicBezTo>
                  <a:cubicBezTo>
                    <a:pt x="4" y="0"/>
                    <a:pt x="4" y="0"/>
                    <a:pt x="4" y="0"/>
                  </a:cubicBezTo>
                  <a:cubicBezTo>
                    <a:pt x="0" y="25"/>
                    <a:pt x="0" y="25"/>
                    <a:pt x="0" y="25"/>
                  </a:cubicBezTo>
                  <a:cubicBezTo>
                    <a:pt x="21" y="10"/>
                    <a:pt x="21" y="10"/>
                    <a:pt x="21" y="10"/>
                  </a:cubicBezTo>
                  <a:cubicBezTo>
                    <a:pt x="15" y="6"/>
                    <a:pt x="9" y="3"/>
                    <a:pt x="4" y="0"/>
                  </a:cubicBezTo>
                  <a:cubicBezTo>
                    <a:pt x="4" y="0"/>
                    <a:pt x="4" y="0"/>
                    <a:pt x="4" y="0"/>
                  </a:cubicBezTo>
                  <a:cubicBezTo>
                    <a:pt x="4" y="0"/>
                    <a:pt x="4" y="0"/>
                    <a:pt x="4" y="0"/>
                  </a:cubicBezTo>
                </a:path>
              </a:pathLst>
            </a:custGeom>
            <a:solidFill>
              <a:schemeClr val="accent5">
                <a:lumMod val="75000"/>
              </a:schemeClr>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6" name="Freeform 18"/>
            <p:cNvSpPr>
              <a:spLocks/>
            </p:cNvSpPr>
            <p:nvPr/>
          </p:nvSpPr>
          <p:spPr bwMode="auto">
            <a:xfrm>
              <a:off x="8419569" y="499704"/>
              <a:ext cx="12746" cy="79656"/>
            </a:xfrm>
            <a:custGeom>
              <a:avLst/>
              <a:gdLst>
                <a:gd name="T0" fmla="*/ 12748 w 12748"/>
                <a:gd name="T1" fmla="*/ 0 h 79676"/>
                <a:gd name="T2" fmla="*/ 0 w 12748"/>
                <a:gd name="T3" fmla="*/ 79676 h 79676"/>
                <a:gd name="T4" fmla="*/ 12748 w 12748"/>
                <a:gd name="T5" fmla="*/ 0 h 79676"/>
                <a:gd name="T6" fmla="*/ 12748 w 12748"/>
                <a:gd name="T7" fmla="*/ 0 h 79676"/>
              </a:gdLst>
              <a:ahLst/>
              <a:cxnLst>
                <a:cxn ang="0">
                  <a:pos x="T0" y="T1"/>
                </a:cxn>
                <a:cxn ang="0">
                  <a:pos x="T2" y="T3"/>
                </a:cxn>
                <a:cxn ang="0">
                  <a:pos x="T4" y="T5"/>
                </a:cxn>
                <a:cxn ang="0">
                  <a:pos x="T6" y="T7"/>
                </a:cxn>
              </a:cxnLst>
              <a:rect l="0" t="0" r="r" b="b"/>
              <a:pathLst>
                <a:path w="12748" h="79676">
                  <a:moveTo>
                    <a:pt x="12748" y="0"/>
                  </a:moveTo>
                  <a:lnTo>
                    <a:pt x="0" y="79676"/>
                  </a:lnTo>
                  <a:lnTo>
                    <a:pt x="12748" y="0"/>
                  </a:lnTo>
                  <a:lnTo>
                    <a:pt x="12748" y="0"/>
                  </a:lnTo>
                  <a:close/>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7" name="Freeform 19"/>
            <p:cNvSpPr>
              <a:spLocks/>
            </p:cNvSpPr>
            <p:nvPr/>
          </p:nvSpPr>
          <p:spPr bwMode="auto">
            <a:xfrm>
              <a:off x="8419569" y="499704"/>
              <a:ext cx="12746" cy="79656"/>
            </a:xfrm>
            <a:custGeom>
              <a:avLst/>
              <a:gdLst>
                <a:gd name="T0" fmla="*/ 12748 w 12748"/>
                <a:gd name="T1" fmla="*/ 0 h 79676"/>
                <a:gd name="T2" fmla="*/ 0 w 12748"/>
                <a:gd name="T3" fmla="*/ 79676 h 79676"/>
                <a:gd name="T4" fmla="*/ 12748 w 12748"/>
                <a:gd name="T5" fmla="*/ 0 h 79676"/>
                <a:gd name="T6" fmla="*/ 12748 w 12748"/>
                <a:gd name="T7" fmla="*/ 0 h 79676"/>
              </a:gdLst>
              <a:ahLst/>
              <a:cxnLst>
                <a:cxn ang="0">
                  <a:pos x="T0" y="T1"/>
                </a:cxn>
                <a:cxn ang="0">
                  <a:pos x="T2" y="T3"/>
                </a:cxn>
                <a:cxn ang="0">
                  <a:pos x="T4" y="T5"/>
                </a:cxn>
                <a:cxn ang="0">
                  <a:pos x="T6" y="T7"/>
                </a:cxn>
              </a:cxnLst>
              <a:rect l="0" t="0" r="r" b="b"/>
              <a:pathLst>
                <a:path w="12748" h="79676">
                  <a:moveTo>
                    <a:pt x="12748" y="0"/>
                  </a:moveTo>
                  <a:lnTo>
                    <a:pt x="0" y="79676"/>
                  </a:lnTo>
                  <a:lnTo>
                    <a:pt x="12748" y="0"/>
                  </a:lnTo>
                  <a:lnTo>
                    <a:pt x="12748" y="0"/>
                  </a:lnTo>
                </a:path>
              </a:pathLst>
            </a:custGeom>
            <a:noFill/>
            <a:ln>
              <a:noFill/>
            </a:ln>
            <a:effectLst/>
            <a:extLst>
              <a:ext uri="{909E8E84-426E-40dd-AFC4-6F175D3DCCD1}">
                <a14:hiddenFill xmlns:a14="http://schemas.microsoft.com/office/drawing/2010/main">
                  <a:solidFill>
                    <a:srgbClr val="FFFFFE"/>
                  </a:solidFill>
                </a14:hiddenFill>
              </a:ex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8" name="Freeform 20"/>
            <p:cNvSpPr>
              <a:spLocks/>
            </p:cNvSpPr>
            <p:nvPr/>
          </p:nvSpPr>
          <p:spPr bwMode="auto">
            <a:xfrm>
              <a:off x="8432315" y="499704"/>
              <a:ext cx="54172" cy="31862"/>
            </a:xfrm>
            <a:custGeom>
              <a:avLst/>
              <a:gdLst>
                <a:gd name="T0" fmla="*/ 0 w 17"/>
                <a:gd name="T1" fmla="*/ 0 h 10"/>
                <a:gd name="T2" fmla="*/ 0 w 17"/>
                <a:gd name="T3" fmla="*/ 0 h 10"/>
                <a:gd name="T4" fmla="*/ 17 w 17"/>
                <a:gd name="T5" fmla="*/ 10 h 10"/>
                <a:gd name="T6" fmla="*/ 17 w 17"/>
                <a:gd name="T7" fmla="*/ 10 h 10"/>
                <a:gd name="T8" fmla="*/ 0 w 17"/>
                <a:gd name="T9" fmla="*/ 0 h 10"/>
              </a:gdLst>
              <a:ahLst/>
              <a:cxnLst>
                <a:cxn ang="0">
                  <a:pos x="T0" y="T1"/>
                </a:cxn>
                <a:cxn ang="0">
                  <a:pos x="T2" y="T3"/>
                </a:cxn>
                <a:cxn ang="0">
                  <a:pos x="T4" y="T5"/>
                </a:cxn>
                <a:cxn ang="0">
                  <a:pos x="T6" y="T7"/>
                </a:cxn>
                <a:cxn ang="0">
                  <a:pos x="T8" y="T9"/>
                </a:cxn>
              </a:cxnLst>
              <a:rect l="0" t="0" r="r" b="b"/>
              <a:pathLst>
                <a:path w="17" h="10">
                  <a:moveTo>
                    <a:pt x="0" y="0"/>
                  </a:moveTo>
                  <a:cubicBezTo>
                    <a:pt x="0" y="0"/>
                    <a:pt x="0" y="0"/>
                    <a:pt x="0" y="0"/>
                  </a:cubicBezTo>
                  <a:cubicBezTo>
                    <a:pt x="5" y="3"/>
                    <a:pt x="11" y="6"/>
                    <a:pt x="17" y="10"/>
                  </a:cubicBezTo>
                  <a:cubicBezTo>
                    <a:pt x="17" y="10"/>
                    <a:pt x="17" y="10"/>
                    <a:pt x="17" y="10"/>
                  </a:cubicBezTo>
                  <a:cubicBezTo>
                    <a:pt x="11" y="6"/>
                    <a:pt x="5" y="3"/>
                    <a:pt x="0"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9" name="Freeform 21"/>
            <p:cNvSpPr>
              <a:spLocks noEditPoints="1"/>
            </p:cNvSpPr>
            <p:nvPr userDrawn="1"/>
          </p:nvSpPr>
          <p:spPr bwMode="auto">
            <a:xfrm>
              <a:off x="6157100" y="1299460"/>
              <a:ext cx="312285" cy="165686"/>
            </a:xfrm>
            <a:custGeom>
              <a:avLst/>
              <a:gdLst>
                <a:gd name="T0" fmla="*/ 54 w 98"/>
                <a:gd name="T1" fmla="*/ 52 h 52"/>
                <a:gd name="T2" fmla="*/ 98 w 98"/>
                <a:gd name="T3" fmla="*/ 26 h 52"/>
                <a:gd name="T4" fmla="*/ 54 w 98"/>
                <a:gd name="T5" fmla="*/ 0 h 52"/>
                <a:gd name="T6" fmla="*/ 54 w 98"/>
                <a:gd name="T7" fmla="*/ 15 h 52"/>
                <a:gd name="T8" fmla="*/ 0 w 98"/>
                <a:gd name="T9" fmla="*/ 15 h 52"/>
                <a:gd name="T10" fmla="*/ 0 w 98"/>
                <a:gd name="T11" fmla="*/ 36 h 52"/>
                <a:gd name="T12" fmla="*/ 54 w 98"/>
                <a:gd name="T13" fmla="*/ 36 h 52"/>
                <a:gd name="T14" fmla="*/ 54 w 98"/>
                <a:gd name="T15" fmla="*/ 52 h 52"/>
                <a:gd name="T16" fmla="*/ 7 w 98"/>
                <a:gd name="T17" fmla="*/ 30 h 52"/>
                <a:gd name="T18" fmla="*/ 7 w 98"/>
                <a:gd name="T19" fmla="*/ 22 h 52"/>
                <a:gd name="T20" fmla="*/ 61 w 98"/>
                <a:gd name="T21" fmla="*/ 22 h 52"/>
                <a:gd name="T22" fmla="*/ 61 w 98"/>
                <a:gd name="T23" fmla="*/ 11 h 52"/>
                <a:gd name="T24" fmla="*/ 86 w 98"/>
                <a:gd name="T25" fmla="*/ 26 h 52"/>
                <a:gd name="T26" fmla="*/ 61 w 98"/>
                <a:gd name="T27" fmla="*/ 40 h 52"/>
                <a:gd name="T28" fmla="*/ 61 w 98"/>
                <a:gd name="T29" fmla="*/ 30 h 52"/>
                <a:gd name="T30" fmla="*/ 7 w 98"/>
                <a:gd name="T31"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52">
                  <a:moveTo>
                    <a:pt x="54" y="52"/>
                  </a:moveTo>
                  <a:cubicBezTo>
                    <a:pt x="98" y="26"/>
                    <a:pt x="98" y="26"/>
                    <a:pt x="98" y="26"/>
                  </a:cubicBezTo>
                  <a:cubicBezTo>
                    <a:pt x="54" y="0"/>
                    <a:pt x="54" y="0"/>
                    <a:pt x="54" y="0"/>
                  </a:cubicBezTo>
                  <a:cubicBezTo>
                    <a:pt x="54" y="0"/>
                    <a:pt x="54" y="11"/>
                    <a:pt x="54" y="15"/>
                  </a:cubicBezTo>
                  <a:cubicBezTo>
                    <a:pt x="48" y="15"/>
                    <a:pt x="0" y="15"/>
                    <a:pt x="0" y="15"/>
                  </a:cubicBezTo>
                  <a:cubicBezTo>
                    <a:pt x="0" y="36"/>
                    <a:pt x="0" y="36"/>
                    <a:pt x="0" y="36"/>
                  </a:cubicBezTo>
                  <a:cubicBezTo>
                    <a:pt x="0" y="36"/>
                    <a:pt x="48" y="36"/>
                    <a:pt x="54" y="36"/>
                  </a:cubicBezTo>
                  <a:cubicBezTo>
                    <a:pt x="54" y="40"/>
                    <a:pt x="54" y="52"/>
                    <a:pt x="54" y="52"/>
                  </a:cubicBezTo>
                  <a:close/>
                  <a:moveTo>
                    <a:pt x="7" y="30"/>
                  </a:moveTo>
                  <a:cubicBezTo>
                    <a:pt x="7" y="27"/>
                    <a:pt x="7" y="24"/>
                    <a:pt x="7" y="22"/>
                  </a:cubicBezTo>
                  <a:cubicBezTo>
                    <a:pt x="13" y="22"/>
                    <a:pt x="61" y="22"/>
                    <a:pt x="61" y="22"/>
                  </a:cubicBezTo>
                  <a:cubicBezTo>
                    <a:pt x="61" y="22"/>
                    <a:pt x="61" y="15"/>
                    <a:pt x="61" y="11"/>
                  </a:cubicBezTo>
                  <a:cubicBezTo>
                    <a:pt x="67" y="15"/>
                    <a:pt x="80" y="22"/>
                    <a:pt x="86" y="26"/>
                  </a:cubicBezTo>
                  <a:cubicBezTo>
                    <a:pt x="80" y="29"/>
                    <a:pt x="67" y="37"/>
                    <a:pt x="61" y="40"/>
                  </a:cubicBezTo>
                  <a:cubicBezTo>
                    <a:pt x="61" y="37"/>
                    <a:pt x="61" y="30"/>
                    <a:pt x="61" y="30"/>
                  </a:cubicBezTo>
                  <a:cubicBezTo>
                    <a:pt x="61" y="30"/>
                    <a:pt x="13" y="30"/>
                    <a:pt x="7" y="30"/>
                  </a:cubicBezTo>
                  <a:close/>
                </a:path>
              </a:pathLst>
            </a:custGeom>
            <a:gradFill rotWithShape="1">
              <a:gsLst>
                <a:gs pos="0">
                  <a:schemeClr val="accent2"/>
                </a:gs>
                <a:gs pos="100000">
                  <a:schemeClr val="accent3"/>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0" name="Freeform 22"/>
            <p:cNvSpPr>
              <a:spLocks noEditPoints="1"/>
            </p:cNvSpPr>
            <p:nvPr userDrawn="1"/>
          </p:nvSpPr>
          <p:spPr bwMode="auto">
            <a:xfrm>
              <a:off x="5943600" y="1395049"/>
              <a:ext cx="356896" cy="187991"/>
            </a:xfrm>
            <a:custGeom>
              <a:avLst/>
              <a:gdLst>
                <a:gd name="T0" fmla="*/ 43 w 112"/>
                <a:gd name="T1" fmla="*/ 46 h 59"/>
                <a:gd name="T2" fmla="*/ 15 w 112"/>
                <a:gd name="T3" fmla="*/ 30 h 59"/>
                <a:gd name="T4" fmla="*/ 43 w 112"/>
                <a:gd name="T5" fmla="*/ 13 h 59"/>
                <a:gd name="T6" fmla="*/ 43 w 112"/>
                <a:gd name="T7" fmla="*/ 25 h 59"/>
                <a:gd name="T8" fmla="*/ 104 w 112"/>
                <a:gd name="T9" fmla="*/ 25 h 59"/>
                <a:gd name="T10" fmla="*/ 104 w 112"/>
                <a:gd name="T11" fmla="*/ 34 h 59"/>
                <a:gd name="T12" fmla="*/ 43 w 112"/>
                <a:gd name="T13" fmla="*/ 34 h 59"/>
                <a:gd name="T14" fmla="*/ 43 w 112"/>
                <a:gd name="T15" fmla="*/ 46 h 59"/>
                <a:gd name="T16" fmla="*/ 50 w 112"/>
                <a:gd name="T17" fmla="*/ 0 h 59"/>
                <a:gd name="T18" fmla="*/ 0 w 112"/>
                <a:gd name="T19" fmla="*/ 30 h 59"/>
                <a:gd name="T20" fmla="*/ 50 w 112"/>
                <a:gd name="T21" fmla="*/ 59 h 59"/>
                <a:gd name="T22" fmla="*/ 50 w 112"/>
                <a:gd name="T23" fmla="*/ 42 h 59"/>
                <a:gd name="T24" fmla="*/ 112 w 112"/>
                <a:gd name="T25" fmla="*/ 42 h 59"/>
                <a:gd name="T26" fmla="*/ 112 w 112"/>
                <a:gd name="T27" fmla="*/ 17 h 59"/>
                <a:gd name="T28" fmla="*/ 50 w 112"/>
                <a:gd name="T29" fmla="*/ 17 h 59"/>
                <a:gd name="T30" fmla="*/ 50 w 112"/>
                <a:gd name="T3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2" h="59">
                  <a:moveTo>
                    <a:pt x="43" y="46"/>
                  </a:moveTo>
                  <a:cubicBezTo>
                    <a:pt x="36" y="42"/>
                    <a:pt x="21" y="34"/>
                    <a:pt x="15" y="30"/>
                  </a:cubicBezTo>
                  <a:cubicBezTo>
                    <a:pt x="21" y="26"/>
                    <a:pt x="36" y="17"/>
                    <a:pt x="43" y="13"/>
                  </a:cubicBezTo>
                  <a:cubicBezTo>
                    <a:pt x="43" y="17"/>
                    <a:pt x="43" y="25"/>
                    <a:pt x="43" y="25"/>
                  </a:cubicBezTo>
                  <a:cubicBezTo>
                    <a:pt x="43" y="25"/>
                    <a:pt x="98" y="25"/>
                    <a:pt x="104" y="25"/>
                  </a:cubicBezTo>
                  <a:cubicBezTo>
                    <a:pt x="104" y="28"/>
                    <a:pt x="104" y="31"/>
                    <a:pt x="104" y="34"/>
                  </a:cubicBezTo>
                  <a:cubicBezTo>
                    <a:pt x="98" y="34"/>
                    <a:pt x="43" y="34"/>
                    <a:pt x="43" y="34"/>
                  </a:cubicBezTo>
                  <a:cubicBezTo>
                    <a:pt x="43" y="34"/>
                    <a:pt x="43" y="42"/>
                    <a:pt x="43" y="46"/>
                  </a:cubicBezTo>
                  <a:moveTo>
                    <a:pt x="50" y="0"/>
                  </a:moveTo>
                  <a:cubicBezTo>
                    <a:pt x="0" y="30"/>
                    <a:pt x="0" y="30"/>
                    <a:pt x="0" y="30"/>
                  </a:cubicBezTo>
                  <a:cubicBezTo>
                    <a:pt x="50" y="59"/>
                    <a:pt x="50" y="59"/>
                    <a:pt x="50" y="59"/>
                  </a:cubicBezTo>
                  <a:cubicBezTo>
                    <a:pt x="50" y="59"/>
                    <a:pt x="50" y="46"/>
                    <a:pt x="50" y="42"/>
                  </a:cubicBezTo>
                  <a:cubicBezTo>
                    <a:pt x="57" y="42"/>
                    <a:pt x="112" y="42"/>
                    <a:pt x="112" y="42"/>
                  </a:cubicBezTo>
                  <a:cubicBezTo>
                    <a:pt x="112" y="17"/>
                    <a:pt x="112" y="17"/>
                    <a:pt x="112" y="17"/>
                  </a:cubicBezTo>
                  <a:cubicBezTo>
                    <a:pt x="112" y="17"/>
                    <a:pt x="57" y="17"/>
                    <a:pt x="50" y="17"/>
                  </a:cubicBezTo>
                  <a:cubicBezTo>
                    <a:pt x="50" y="13"/>
                    <a:pt x="50" y="0"/>
                    <a:pt x="50" y="0"/>
                  </a:cubicBezTo>
                </a:path>
              </a:pathLst>
            </a:custGeom>
            <a:gradFill rotWithShape="1">
              <a:gsLst>
                <a:gs pos="0">
                  <a:schemeClr val="accent6"/>
                </a:gs>
                <a:gs pos="100000">
                  <a:schemeClr val="accent1"/>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1" name="Freeform 24"/>
            <p:cNvSpPr>
              <a:spLocks noEditPoints="1"/>
            </p:cNvSpPr>
            <p:nvPr userDrawn="1"/>
          </p:nvSpPr>
          <p:spPr bwMode="auto">
            <a:xfrm>
              <a:off x="8577901" y="1038186"/>
              <a:ext cx="261299" cy="229411"/>
            </a:xfrm>
            <a:custGeom>
              <a:avLst/>
              <a:gdLst>
                <a:gd name="T0" fmla="*/ 89238 w 261339"/>
                <a:gd name="T1" fmla="*/ 188036 h 229468"/>
                <a:gd name="T2" fmla="*/ 44619 w 261339"/>
                <a:gd name="T3" fmla="*/ 114734 h 229468"/>
                <a:gd name="T4" fmla="*/ 89238 w 261339"/>
                <a:gd name="T5" fmla="*/ 38244 h 229468"/>
                <a:gd name="T6" fmla="*/ 175289 w 261339"/>
                <a:gd name="T7" fmla="*/ 38244 h 229468"/>
                <a:gd name="T8" fmla="*/ 216721 w 261339"/>
                <a:gd name="T9" fmla="*/ 114734 h 229468"/>
                <a:gd name="T10" fmla="*/ 175289 w 261339"/>
                <a:gd name="T11" fmla="*/ 188036 h 229468"/>
                <a:gd name="T12" fmla="*/ 89238 w 261339"/>
                <a:gd name="T13" fmla="*/ 188036 h 229468"/>
                <a:gd name="T14" fmla="*/ 197598 w 261339"/>
                <a:gd name="T15" fmla="*/ 0 h 229468"/>
                <a:gd name="T16" fmla="*/ 63741 w 261339"/>
                <a:gd name="T17" fmla="*/ 0 h 229468"/>
                <a:gd name="T18" fmla="*/ 0 w 261339"/>
                <a:gd name="T19" fmla="*/ 114734 h 229468"/>
                <a:gd name="T20" fmla="*/ 63741 w 261339"/>
                <a:gd name="T21" fmla="*/ 229468 h 229468"/>
                <a:gd name="T22" fmla="*/ 197598 w 261339"/>
                <a:gd name="T23" fmla="*/ 229468 h 229468"/>
                <a:gd name="T24" fmla="*/ 261339 w 261339"/>
                <a:gd name="T25" fmla="*/ 114734 h 229468"/>
                <a:gd name="T26" fmla="*/ 197598 w 261339"/>
                <a:gd name="T27" fmla="*/ 0 h 229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1339" h="229468">
                  <a:moveTo>
                    <a:pt x="89238" y="188036"/>
                  </a:moveTo>
                  <a:lnTo>
                    <a:pt x="44619" y="114734"/>
                  </a:lnTo>
                  <a:lnTo>
                    <a:pt x="89238" y="38244"/>
                  </a:lnTo>
                  <a:lnTo>
                    <a:pt x="175289" y="38244"/>
                  </a:lnTo>
                  <a:lnTo>
                    <a:pt x="216721" y="114734"/>
                  </a:lnTo>
                  <a:lnTo>
                    <a:pt x="175289" y="188036"/>
                  </a:lnTo>
                  <a:lnTo>
                    <a:pt x="89238" y="188036"/>
                  </a:lnTo>
                  <a:moveTo>
                    <a:pt x="197598" y="0"/>
                  </a:moveTo>
                  <a:lnTo>
                    <a:pt x="63741" y="0"/>
                  </a:lnTo>
                  <a:lnTo>
                    <a:pt x="0" y="114734"/>
                  </a:lnTo>
                  <a:lnTo>
                    <a:pt x="63741" y="229468"/>
                  </a:lnTo>
                  <a:lnTo>
                    <a:pt x="197598" y="229468"/>
                  </a:lnTo>
                  <a:lnTo>
                    <a:pt x="261339" y="114734"/>
                  </a:lnTo>
                  <a:lnTo>
                    <a:pt x="197598" y="0"/>
                  </a:lnTo>
                </a:path>
              </a:pathLst>
            </a:custGeom>
            <a:gradFill rotWithShape="1">
              <a:gsLst>
                <a:gs pos="0">
                  <a:schemeClr val="accent2"/>
                </a:gs>
                <a:gs pos="100000">
                  <a:schemeClr val="accent3"/>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2" name="Freeform 26"/>
            <p:cNvSpPr>
              <a:spLocks noEditPoints="1"/>
            </p:cNvSpPr>
            <p:nvPr/>
          </p:nvSpPr>
          <p:spPr bwMode="auto">
            <a:xfrm>
              <a:off x="8839200" y="942597"/>
              <a:ext cx="210314" cy="181617"/>
            </a:xfrm>
            <a:custGeom>
              <a:avLst/>
              <a:gdLst>
                <a:gd name="T0" fmla="*/ 70115 w 210346"/>
                <a:gd name="T1" fmla="*/ 149792 h 181662"/>
                <a:gd name="T2" fmla="*/ 38244 w 210346"/>
                <a:gd name="T3" fmla="*/ 92425 h 181662"/>
                <a:gd name="T4" fmla="*/ 70115 w 210346"/>
                <a:gd name="T5" fmla="*/ 31870 h 181662"/>
                <a:gd name="T6" fmla="*/ 140230 w 210346"/>
                <a:gd name="T7" fmla="*/ 31870 h 181662"/>
                <a:gd name="T8" fmla="*/ 175288 w 210346"/>
                <a:gd name="T9" fmla="*/ 92425 h 181662"/>
                <a:gd name="T10" fmla="*/ 140230 w 210346"/>
                <a:gd name="T11" fmla="*/ 149792 h 181662"/>
                <a:gd name="T12" fmla="*/ 70115 w 210346"/>
                <a:gd name="T13" fmla="*/ 149792 h 181662"/>
                <a:gd name="T14" fmla="*/ 159353 w 210346"/>
                <a:gd name="T15" fmla="*/ 0 h 181662"/>
                <a:gd name="T16" fmla="*/ 54180 w 210346"/>
                <a:gd name="T17" fmla="*/ 0 h 181662"/>
                <a:gd name="T18" fmla="*/ 0 w 210346"/>
                <a:gd name="T19" fmla="*/ 92425 h 181662"/>
                <a:gd name="T20" fmla="*/ 54180 w 210346"/>
                <a:gd name="T21" fmla="*/ 181662 h 181662"/>
                <a:gd name="T22" fmla="*/ 159353 w 210346"/>
                <a:gd name="T23" fmla="*/ 181662 h 181662"/>
                <a:gd name="T24" fmla="*/ 210346 w 210346"/>
                <a:gd name="T25" fmla="*/ 92425 h 181662"/>
                <a:gd name="T26" fmla="*/ 159353 w 210346"/>
                <a:gd name="T27" fmla="*/ 0 h 181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0346" h="181662">
                  <a:moveTo>
                    <a:pt x="70115" y="149792"/>
                  </a:moveTo>
                  <a:lnTo>
                    <a:pt x="38244" y="92425"/>
                  </a:lnTo>
                  <a:lnTo>
                    <a:pt x="70115" y="31870"/>
                  </a:lnTo>
                  <a:lnTo>
                    <a:pt x="140230" y="31870"/>
                  </a:lnTo>
                  <a:lnTo>
                    <a:pt x="175288" y="92425"/>
                  </a:lnTo>
                  <a:lnTo>
                    <a:pt x="140230" y="149792"/>
                  </a:lnTo>
                  <a:lnTo>
                    <a:pt x="70115" y="149792"/>
                  </a:lnTo>
                  <a:moveTo>
                    <a:pt x="159353" y="0"/>
                  </a:moveTo>
                  <a:lnTo>
                    <a:pt x="54180" y="0"/>
                  </a:lnTo>
                  <a:lnTo>
                    <a:pt x="0" y="92425"/>
                  </a:lnTo>
                  <a:lnTo>
                    <a:pt x="54180" y="181662"/>
                  </a:lnTo>
                  <a:lnTo>
                    <a:pt x="159353" y="181662"/>
                  </a:lnTo>
                  <a:lnTo>
                    <a:pt x="210346" y="92425"/>
                  </a:lnTo>
                  <a:lnTo>
                    <a:pt x="159353" y="0"/>
                  </a:lnTo>
                </a:path>
              </a:pathLst>
            </a:custGeom>
            <a:gradFill rotWithShape="1">
              <a:gsLst>
                <a:gs pos="0">
                  <a:schemeClr val="accent5"/>
                </a:gs>
                <a:gs pos="100000">
                  <a:schemeClr val="accent4"/>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3" name="Freeform 28"/>
            <p:cNvSpPr>
              <a:spLocks noEditPoints="1"/>
            </p:cNvSpPr>
            <p:nvPr/>
          </p:nvSpPr>
          <p:spPr bwMode="auto">
            <a:xfrm>
              <a:off x="8683058" y="878871"/>
              <a:ext cx="156142" cy="137010"/>
            </a:xfrm>
            <a:custGeom>
              <a:avLst/>
              <a:gdLst>
                <a:gd name="T0" fmla="*/ 54180 w 156166"/>
                <a:gd name="T1" fmla="*/ 111548 h 137044"/>
                <a:gd name="T2" fmla="*/ 28683 w 156166"/>
                <a:gd name="T3" fmla="*/ 70116 h 137044"/>
                <a:gd name="T4" fmla="*/ 54180 w 156166"/>
                <a:gd name="T5" fmla="*/ 25497 h 137044"/>
                <a:gd name="T6" fmla="*/ 105173 w 156166"/>
                <a:gd name="T7" fmla="*/ 25497 h 137044"/>
                <a:gd name="T8" fmla="*/ 130669 w 156166"/>
                <a:gd name="T9" fmla="*/ 70116 h 137044"/>
                <a:gd name="T10" fmla="*/ 105173 w 156166"/>
                <a:gd name="T11" fmla="*/ 111548 h 137044"/>
                <a:gd name="T12" fmla="*/ 54180 w 156166"/>
                <a:gd name="T13" fmla="*/ 111548 h 137044"/>
                <a:gd name="T14" fmla="*/ 117921 w 156166"/>
                <a:gd name="T15" fmla="*/ 0 h 137044"/>
                <a:gd name="T16" fmla="*/ 38245 w 156166"/>
                <a:gd name="T17" fmla="*/ 0 h 137044"/>
                <a:gd name="T18" fmla="*/ 0 w 156166"/>
                <a:gd name="T19" fmla="*/ 70116 h 137044"/>
                <a:gd name="T20" fmla="*/ 38245 w 156166"/>
                <a:gd name="T21" fmla="*/ 137044 h 137044"/>
                <a:gd name="T22" fmla="*/ 117921 w 156166"/>
                <a:gd name="T23" fmla="*/ 137044 h 137044"/>
                <a:gd name="T24" fmla="*/ 156166 w 156166"/>
                <a:gd name="T25" fmla="*/ 70116 h 137044"/>
                <a:gd name="T26" fmla="*/ 117921 w 156166"/>
                <a:gd name="T27" fmla="*/ 0 h 137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6166" h="137044">
                  <a:moveTo>
                    <a:pt x="54180" y="111548"/>
                  </a:moveTo>
                  <a:lnTo>
                    <a:pt x="28683" y="70116"/>
                  </a:lnTo>
                  <a:lnTo>
                    <a:pt x="54180" y="25497"/>
                  </a:lnTo>
                  <a:lnTo>
                    <a:pt x="105173" y="25497"/>
                  </a:lnTo>
                  <a:lnTo>
                    <a:pt x="130669" y="70116"/>
                  </a:lnTo>
                  <a:lnTo>
                    <a:pt x="105173" y="111548"/>
                  </a:lnTo>
                  <a:lnTo>
                    <a:pt x="54180" y="111548"/>
                  </a:lnTo>
                  <a:moveTo>
                    <a:pt x="117921" y="0"/>
                  </a:moveTo>
                  <a:lnTo>
                    <a:pt x="38245" y="0"/>
                  </a:lnTo>
                  <a:lnTo>
                    <a:pt x="0" y="70116"/>
                  </a:lnTo>
                  <a:lnTo>
                    <a:pt x="38245" y="137044"/>
                  </a:lnTo>
                  <a:lnTo>
                    <a:pt x="117921" y="137044"/>
                  </a:lnTo>
                  <a:lnTo>
                    <a:pt x="156166" y="70116"/>
                  </a:lnTo>
                  <a:lnTo>
                    <a:pt x="117921" y="0"/>
                  </a:lnTo>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4" name="Freeform 29"/>
            <p:cNvSpPr>
              <a:spLocks noEditPoints="1"/>
            </p:cNvSpPr>
            <p:nvPr/>
          </p:nvSpPr>
          <p:spPr bwMode="auto">
            <a:xfrm>
              <a:off x="8145523" y="601665"/>
              <a:ext cx="229434" cy="328186"/>
            </a:xfrm>
            <a:custGeom>
              <a:avLst/>
              <a:gdLst>
                <a:gd name="T0" fmla="*/ 0 w 229469"/>
                <a:gd name="T1" fmla="*/ 98799 h 328267"/>
                <a:gd name="T2" fmla="*/ 57368 w 229469"/>
                <a:gd name="T3" fmla="*/ 197598 h 328267"/>
                <a:gd name="T4" fmla="*/ 172102 w 229469"/>
                <a:gd name="T5" fmla="*/ 197598 h 328267"/>
                <a:gd name="T6" fmla="*/ 229469 w 229469"/>
                <a:gd name="T7" fmla="*/ 98799 h 328267"/>
                <a:gd name="T8" fmla="*/ 172102 w 229469"/>
                <a:gd name="T9" fmla="*/ 0 h 328267"/>
                <a:gd name="T10" fmla="*/ 57368 w 229469"/>
                <a:gd name="T11" fmla="*/ 0 h 328267"/>
                <a:gd name="T12" fmla="*/ 0 w 229469"/>
                <a:gd name="T13" fmla="*/ 98799 h 328267"/>
                <a:gd name="T14" fmla="*/ 41432 w 229469"/>
                <a:gd name="T15" fmla="*/ 98799 h 328267"/>
                <a:gd name="T16" fmla="*/ 79677 w 229469"/>
                <a:gd name="T17" fmla="*/ 31871 h 328267"/>
                <a:gd name="T18" fmla="*/ 152980 w 229469"/>
                <a:gd name="T19" fmla="*/ 31871 h 328267"/>
                <a:gd name="T20" fmla="*/ 191224 w 229469"/>
                <a:gd name="T21" fmla="*/ 98799 h 328267"/>
                <a:gd name="T22" fmla="*/ 152980 w 229469"/>
                <a:gd name="T23" fmla="*/ 162540 h 328267"/>
                <a:gd name="T24" fmla="*/ 79677 w 229469"/>
                <a:gd name="T25" fmla="*/ 162540 h 328267"/>
                <a:gd name="T26" fmla="*/ 41432 w 229469"/>
                <a:gd name="T27" fmla="*/ 98799 h 328267"/>
                <a:gd name="T28" fmla="*/ 146605 w 229469"/>
                <a:gd name="T29" fmla="*/ 296397 h 328267"/>
                <a:gd name="T30" fmla="*/ 86051 w 229469"/>
                <a:gd name="T31" fmla="*/ 296397 h 328267"/>
                <a:gd name="T32" fmla="*/ 86051 w 229469"/>
                <a:gd name="T33" fmla="*/ 328267 h 328267"/>
                <a:gd name="T34" fmla="*/ 146605 w 229469"/>
                <a:gd name="T35" fmla="*/ 328267 h 328267"/>
                <a:gd name="T36" fmla="*/ 146605 w 229469"/>
                <a:gd name="T37" fmla="*/ 296397 h 328267"/>
                <a:gd name="T38" fmla="*/ 172102 w 229469"/>
                <a:gd name="T39" fmla="*/ 213533 h 328267"/>
                <a:gd name="T40" fmla="*/ 57368 w 229469"/>
                <a:gd name="T41" fmla="*/ 213533 h 328267"/>
                <a:gd name="T42" fmla="*/ 57368 w 229469"/>
                <a:gd name="T43" fmla="*/ 242217 h 328267"/>
                <a:gd name="T44" fmla="*/ 172102 w 229469"/>
                <a:gd name="T45" fmla="*/ 242217 h 328267"/>
                <a:gd name="T46" fmla="*/ 172102 w 229469"/>
                <a:gd name="T47" fmla="*/ 213533 h 328267"/>
                <a:gd name="T48" fmla="*/ 172102 w 229469"/>
                <a:gd name="T49" fmla="*/ 254965 h 328267"/>
                <a:gd name="T50" fmla="*/ 57368 w 229469"/>
                <a:gd name="T51" fmla="*/ 254965 h 328267"/>
                <a:gd name="T52" fmla="*/ 57368 w 229469"/>
                <a:gd name="T53" fmla="*/ 286836 h 328267"/>
                <a:gd name="T54" fmla="*/ 172102 w 229469"/>
                <a:gd name="T55" fmla="*/ 286836 h 328267"/>
                <a:gd name="T56" fmla="*/ 172102 w 229469"/>
                <a:gd name="T57" fmla="*/ 254965 h 328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9469" h="328267">
                  <a:moveTo>
                    <a:pt x="0" y="98799"/>
                  </a:moveTo>
                  <a:lnTo>
                    <a:pt x="57368" y="197598"/>
                  </a:lnTo>
                  <a:lnTo>
                    <a:pt x="172102" y="197598"/>
                  </a:lnTo>
                  <a:lnTo>
                    <a:pt x="229469" y="98799"/>
                  </a:lnTo>
                  <a:lnTo>
                    <a:pt x="172102" y="0"/>
                  </a:lnTo>
                  <a:lnTo>
                    <a:pt x="57368" y="0"/>
                  </a:lnTo>
                  <a:lnTo>
                    <a:pt x="0" y="98799"/>
                  </a:lnTo>
                  <a:close/>
                  <a:moveTo>
                    <a:pt x="41432" y="98799"/>
                  </a:moveTo>
                  <a:lnTo>
                    <a:pt x="79677" y="31871"/>
                  </a:lnTo>
                  <a:lnTo>
                    <a:pt x="152980" y="31871"/>
                  </a:lnTo>
                  <a:lnTo>
                    <a:pt x="191224" y="98799"/>
                  </a:lnTo>
                  <a:lnTo>
                    <a:pt x="152980" y="162540"/>
                  </a:lnTo>
                  <a:lnTo>
                    <a:pt x="79677" y="162540"/>
                  </a:lnTo>
                  <a:lnTo>
                    <a:pt x="41432" y="98799"/>
                  </a:lnTo>
                  <a:close/>
                  <a:moveTo>
                    <a:pt x="146605" y="296397"/>
                  </a:moveTo>
                  <a:lnTo>
                    <a:pt x="86051" y="296397"/>
                  </a:lnTo>
                  <a:lnTo>
                    <a:pt x="86051" y="328267"/>
                  </a:lnTo>
                  <a:lnTo>
                    <a:pt x="146605" y="328267"/>
                  </a:lnTo>
                  <a:lnTo>
                    <a:pt x="146605" y="296397"/>
                  </a:lnTo>
                  <a:close/>
                  <a:moveTo>
                    <a:pt x="172102" y="213533"/>
                  </a:moveTo>
                  <a:lnTo>
                    <a:pt x="57368" y="213533"/>
                  </a:lnTo>
                  <a:lnTo>
                    <a:pt x="57368" y="242217"/>
                  </a:lnTo>
                  <a:lnTo>
                    <a:pt x="172102" y="242217"/>
                  </a:lnTo>
                  <a:lnTo>
                    <a:pt x="172102" y="213533"/>
                  </a:lnTo>
                  <a:close/>
                  <a:moveTo>
                    <a:pt x="172102" y="254965"/>
                  </a:moveTo>
                  <a:lnTo>
                    <a:pt x="57368" y="254965"/>
                  </a:lnTo>
                  <a:lnTo>
                    <a:pt x="57368" y="286836"/>
                  </a:lnTo>
                  <a:lnTo>
                    <a:pt x="172102" y="286836"/>
                  </a:lnTo>
                  <a:lnTo>
                    <a:pt x="172102" y="254965"/>
                  </a:lnTo>
                  <a:close/>
                </a:path>
              </a:pathLst>
            </a:custGeom>
            <a:solidFill>
              <a:srgbClr val="FFFFF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5" name="Freeform 30"/>
            <p:cNvSpPr>
              <a:spLocks noEditPoints="1"/>
            </p:cNvSpPr>
            <p:nvPr userDrawn="1"/>
          </p:nvSpPr>
          <p:spPr bwMode="auto">
            <a:xfrm>
              <a:off x="7791813" y="254361"/>
              <a:ext cx="254926" cy="251716"/>
            </a:xfrm>
            <a:custGeom>
              <a:avLst/>
              <a:gdLst>
                <a:gd name="T0" fmla="*/ 0 w 80"/>
                <a:gd name="T1" fmla="*/ 40 h 79"/>
                <a:gd name="T2" fmla="*/ 80 w 80"/>
                <a:gd name="T3" fmla="*/ 40 h 79"/>
                <a:gd name="T4" fmla="*/ 5 w 80"/>
                <a:gd name="T5" fmla="*/ 42 h 79"/>
                <a:gd name="T6" fmla="*/ 19 w 80"/>
                <a:gd name="T7" fmla="*/ 54 h 79"/>
                <a:gd name="T8" fmla="*/ 5 w 80"/>
                <a:gd name="T9" fmla="*/ 42 h 79"/>
                <a:gd name="T10" fmla="*/ 43 w 80"/>
                <a:gd name="T11" fmla="*/ 5 h 79"/>
                <a:gd name="T12" fmla="*/ 43 w 80"/>
                <a:gd name="T13" fmla="*/ 19 h 79"/>
                <a:gd name="T14" fmla="*/ 57 w 80"/>
                <a:gd name="T15" fmla="*/ 37 h 79"/>
                <a:gd name="T16" fmla="*/ 43 w 80"/>
                <a:gd name="T17" fmla="*/ 24 h 79"/>
                <a:gd name="T18" fmla="*/ 38 w 80"/>
                <a:gd name="T19" fmla="*/ 5 h 79"/>
                <a:gd name="T20" fmla="*/ 26 w 80"/>
                <a:gd name="T21" fmla="*/ 19 h 79"/>
                <a:gd name="T22" fmla="*/ 38 w 80"/>
                <a:gd name="T23" fmla="*/ 24 h 79"/>
                <a:gd name="T24" fmla="*/ 23 w 80"/>
                <a:gd name="T25" fmla="*/ 37 h 79"/>
                <a:gd name="T26" fmla="*/ 38 w 80"/>
                <a:gd name="T27" fmla="*/ 24 h 79"/>
                <a:gd name="T28" fmla="*/ 5 w 80"/>
                <a:gd name="T29" fmla="*/ 37 h 79"/>
                <a:gd name="T30" fmla="*/ 19 w 80"/>
                <a:gd name="T31" fmla="*/ 24 h 79"/>
                <a:gd name="T32" fmla="*/ 23 w 80"/>
                <a:gd name="T33" fmla="*/ 42 h 79"/>
                <a:gd name="T34" fmla="*/ 38 w 80"/>
                <a:gd name="T35" fmla="*/ 54 h 79"/>
                <a:gd name="T36" fmla="*/ 23 w 80"/>
                <a:gd name="T37" fmla="*/ 42 h 79"/>
                <a:gd name="T38" fmla="*/ 38 w 80"/>
                <a:gd name="T39" fmla="*/ 74 h 79"/>
                <a:gd name="T40" fmla="*/ 38 w 80"/>
                <a:gd name="T41" fmla="*/ 59 h 79"/>
                <a:gd name="T42" fmla="*/ 43 w 80"/>
                <a:gd name="T43" fmla="*/ 59 h 79"/>
                <a:gd name="T44" fmla="*/ 43 w 80"/>
                <a:gd name="T45" fmla="*/ 74 h 79"/>
                <a:gd name="T46" fmla="*/ 43 w 80"/>
                <a:gd name="T47" fmla="*/ 42 h 79"/>
                <a:gd name="T48" fmla="*/ 56 w 80"/>
                <a:gd name="T49" fmla="*/ 54 h 79"/>
                <a:gd name="T50" fmla="*/ 62 w 80"/>
                <a:gd name="T51" fmla="*/ 42 h 79"/>
                <a:gd name="T52" fmla="*/ 72 w 80"/>
                <a:gd name="T53" fmla="*/ 54 h 79"/>
                <a:gd name="T54" fmla="*/ 62 w 80"/>
                <a:gd name="T55" fmla="*/ 42 h 79"/>
                <a:gd name="T56" fmla="*/ 61 w 80"/>
                <a:gd name="T57" fmla="*/ 24 h 79"/>
                <a:gd name="T58" fmla="*/ 75 w 80"/>
                <a:gd name="T59" fmla="*/ 37 h 79"/>
                <a:gd name="T60" fmla="*/ 69 w 80"/>
                <a:gd name="T61" fmla="*/ 19 h 79"/>
                <a:gd name="T62" fmla="*/ 53 w 80"/>
                <a:gd name="T63" fmla="*/ 7 h 79"/>
                <a:gd name="T64" fmla="*/ 27 w 80"/>
                <a:gd name="T65" fmla="*/ 7 h 79"/>
                <a:gd name="T66" fmla="*/ 12 w 80"/>
                <a:gd name="T67" fmla="*/ 19 h 79"/>
                <a:gd name="T68" fmla="*/ 11 w 80"/>
                <a:gd name="T69" fmla="*/ 59 h 79"/>
                <a:gd name="T70" fmla="*/ 27 w 80"/>
                <a:gd name="T71" fmla="*/ 72 h 79"/>
                <a:gd name="T72" fmla="*/ 53 w 80"/>
                <a:gd name="T73" fmla="*/ 72 h 79"/>
                <a:gd name="T74" fmla="*/ 69 w 80"/>
                <a:gd name="T75"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79">
                  <a:moveTo>
                    <a:pt x="40" y="0"/>
                  </a:moveTo>
                  <a:cubicBezTo>
                    <a:pt x="18" y="0"/>
                    <a:pt x="0" y="18"/>
                    <a:pt x="0" y="40"/>
                  </a:cubicBezTo>
                  <a:cubicBezTo>
                    <a:pt x="0" y="62"/>
                    <a:pt x="18" y="79"/>
                    <a:pt x="40" y="79"/>
                  </a:cubicBezTo>
                  <a:cubicBezTo>
                    <a:pt x="62" y="79"/>
                    <a:pt x="80" y="62"/>
                    <a:pt x="80" y="40"/>
                  </a:cubicBezTo>
                  <a:cubicBezTo>
                    <a:pt x="80" y="18"/>
                    <a:pt x="62" y="0"/>
                    <a:pt x="40" y="0"/>
                  </a:cubicBezTo>
                  <a:close/>
                  <a:moveTo>
                    <a:pt x="5" y="42"/>
                  </a:moveTo>
                  <a:cubicBezTo>
                    <a:pt x="18" y="42"/>
                    <a:pt x="18" y="42"/>
                    <a:pt x="18" y="42"/>
                  </a:cubicBezTo>
                  <a:cubicBezTo>
                    <a:pt x="18" y="46"/>
                    <a:pt x="18" y="50"/>
                    <a:pt x="19" y="54"/>
                  </a:cubicBezTo>
                  <a:cubicBezTo>
                    <a:pt x="8" y="54"/>
                    <a:pt x="8" y="54"/>
                    <a:pt x="8" y="54"/>
                  </a:cubicBezTo>
                  <a:cubicBezTo>
                    <a:pt x="7" y="50"/>
                    <a:pt x="6" y="46"/>
                    <a:pt x="5" y="42"/>
                  </a:cubicBezTo>
                  <a:close/>
                  <a:moveTo>
                    <a:pt x="43" y="19"/>
                  </a:moveTo>
                  <a:cubicBezTo>
                    <a:pt x="43" y="5"/>
                    <a:pt x="43" y="5"/>
                    <a:pt x="43" y="5"/>
                  </a:cubicBezTo>
                  <a:cubicBezTo>
                    <a:pt x="47" y="6"/>
                    <a:pt x="52" y="12"/>
                    <a:pt x="54" y="19"/>
                  </a:cubicBezTo>
                  <a:lnTo>
                    <a:pt x="43" y="19"/>
                  </a:lnTo>
                  <a:close/>
                  <a:moveTo>
                    <a:pt x="56" y="24"/>
                  </a:moveTo>
                  <a:cubicBezTo>
                    <a:pt x="57" y="28"/>
                    <a:pt x="57" y="33"/>
                    <a:pt x="57" y="37"/>
                  </a:cubicBezTo>
                  <a:cubicBezTo>
                    <a:pt x="43" y="37"/>
                    <a:pt x="43" y="37"/>
                    <a:pt x="43" y="37"/>
                  </a:cubicBezTo>
                  <a:cubicBezTo>
                    <a:pt x="43" y="24"/>
                    <a:pt x="43" y="24"/>
                    <a:pt x="43" y="24"/>
                  </a:cubicBezTo>
                  <a:lnTo>
                    <a:pt x="56" y="24"/>
                  </a:lnTo>
                  <a:close/>
                  <a:moveTo>
                    <a:pt x="38" y="5"/>
                  </a:moveTo>
                  <a:cubicBezTo>
                    <a:pt x="38" y="19"/>
                    <a:pt x="38" y="19"/>
                    <a:pt x="38" y="19"/>
                  </a:cubicBezTo>
                  <a:cubicBezTo>
                    <a:pt x="26" y="19"/>
                    <a:pt x="26" y="19"/>
                    <a:pt x="26" y="19"/>
                  </a:cubicBezTo>
                  <a:cubicBezTo>
                    <a:pt x="29" y="12"/>
                    <a:pt x="33" y="6"/>
                    <a:pt x="38" y="5"/>
                  </a:cubicBezTo>
                  <a:close/>
                  <a:moveTo>
                    <a:pt x="38" y="24"/>
                  </a:moveTo>
                  <a:cubicBezTo>
                    <a:pt x="38" y="37"/>
                    <a:pt x="38" y="37"/>
                    <a:pt x="38" y="37"/>
                  </a:cubicBezTo>
                  <a:cubicBezTo>
                    <a:pt x="23" y="37"/>
                    <a:pt x="23" y="37"/>
                    <a:pt x="23" y="37"/>
                  </a:cubicBezTo>
                  <a:cubicBezTo>
                    <a:pt x="23" y="33"/>
                    <a:pt x="24" y="28"/>
                    <a:pt x="25" y="24"/>
                  </a:cubicBezTo>
                  <a:lnTo>
                    <a:pt x="38" y="24"/>
                  </a:lnTo>
                  <a:close/>
                  <a:moveTo>
                    <a:pt x="18" y="37"/>
                  </a:moveTo>
                  <a:cubicBezTo>
                    <a:pt x="5" y="37"/>
                    <a:pt x="5" y="37"/>
                    <a:pt x="5" y="37"/>
                  </a:cubicBezTo>
                  <a:cubicBezTo>
                    <a:pt x="6" y="33"/>
                    <a:pt x="7" y="28"/>
                    <a:pt x="9" y="24"/>
                  </a:cubicBezTo>
                  <a:cubicBezTo>
                    <a:pt x="19" y="24"/>
                    <a:pt x="19" y="24"/>
                    <a:pt x="19" y="24"/>
                  </a:cubicBezTo>
                  <a:cubicBezTo>
                    <a:pt x="19" y="28"/>
                    <a:pt x="18" y="33"/>
                    <a:pt x="18" y="37"/>
                  </a:cubicBezTo>
                  <a:close/>
                  <a:moveTo>
                    <a:pt x="23" y="42"/>
                  </a:moveTo>
                  <a:cubicBezTo>
                    <a:pt x="38" y="42"/>
                    <a:pt x="38" y="42"/>
                    <a:pt x="38" y="42"/>
                  </a:cubicBezTo>
                  <a:cubicBezTo>
                    <a:pt x="38" y="54"/>
                    <a:pt x="38" y="54"/>
                    <a:pt x="38" y="54"/>
                  </a:cubicBezTo>
                  <a:cubicBezTo>
                    <a:pt x="24" y="54"/>
                    <a:pt x="24" y="54"/>
                    <a:pt x="24" y="54"/>
                  </a:cubicBezTo>
                  <a:cubicBezTo>
                    <a:pt x="23" y="50"/>
                    <a:pt x="23" y="46"/>
                    <a:pt x="23" y="42"/>
                  </a:cubicBezTo>
                  <a:close/>
                  <a:moveTo>
                    <a:pt x="38" y="59"/>
                  </a:moveTo>
                  <a:cubicBezTo>
                    <a:pt x="38" y="74"/>
                    <a:pt x="38" y="74"/>
                    <a:pt x="38" y="74"/>
                  </a:cubicBezTo>
                  <a:cubicBezTo>
                    <a:pt x="33" y="73"/>
                    <a:pt x="28" y="67"/>
                    <a:pt x="26" y="59"/>
                  </a:cubicBezTo>
                  <a:lnTo>
                    <a:pt x="38" y="59"/>
                  </a:lnTo>
                  <a:close/>
                  <a:moveTo>
                    <a:pt x="43" y="74"/>
                  </a:moveTo>
                  <a:cubicBezTo>
                    <a:pt x="43" y="59"/>
                    <a:pt x="43" y="59"/>
                    <a:pt x="43" y="59"/>
                  </a:cubicBezTo>
                  <a:cubicBezTo>
                    <a:pt x="55" y="59"/>
                    <a:pt x="55" y="59"/>
                    <a:pt x="55" y="59"/>
                  </a:cubicBezTo>
                  <a:cubicBezTo>
                    <a:pt x="52" y="67"/>
                    <a:pt x="47" y="73"/>
                    <a:pt x="43" y="74"/>
                  </a:cubicBezTo>
                  <a:close/>
                  <a:moveTo>
                    <a:pt x="43" y="54"/>
                  </a:moveTo>
                  <a:cubicBezTo>
                    <a:pt x="43" y="42"/>
                    <a:pt x="43" y="42"/>
                    <a:pt x="43" y="42"/>
                  </a:cubicBezTo>
                  <a:cubicBezTo>
                    <a:pt x="57" y="42"/>
                    <a:pt x="57" y="42"/>
                    <a:pt x="57" y="42"/>
                  </a:cubicBezTo>
                  <a:cubicBezTo>
                    <a:pt x="57" y="46"/>
                    <a:pt x="57" y="50"/>
                    <a:pt x="56" y="54"/>
                  </a:cubicBezTo>
                  <a:lnTo>
                    <a:pt x="43" y="54"/>
                  </a:lnTo>
                  <a:close/>
                  <a:moveTo>
                    <a:pt x="62" y="42"/>
                  </a:moveTo>
                  <a:cubicBezTo>
                    <a:pt x="75" y="42"/>
                    <a:pt x="75" y="42"/>
                    <a:pt x="75" y="42"/>
                  </a:cubicBezTo>
                  <a:cubicBezTo>
                    <a:pt x="75" y="46"/>
                    <a:pt x="74" y="50"/>
                    <a:pt x="72" y="54"/>
                  </a:cubicBezTo>
                  <a:cubicBezTo>
                    <a:pt x="61" y="54"/>
                    <a:pt x="61" y="54"/>
                    <a:pt x="61" y="54"/>
                  </a:cubicBezTo>
                  <a:cubicBezTo>
                    <a:pt x="62" y="50"/>
                    <a:pt x="62" y="46"/>
                    <a:pt x="62" y="42"/>
                  </a:cubicBezTo>
                  <a:close/>
                  <a:moveTo>
                    <a:pt x="62" y="37"/>
                  </a:moveTo>
                  <a:cubicBezTo>
                    <a:pt x="62" y="33"/>
                    <a:pt x="62" y="28"/>
                    <a:pt x="61" y="24"/>
                  </a:cubicBezTo>
                  <a:cubicBezTo>
                    <a:pt x="72" y="24"/>
                    <a:pt x="72" y="24"/>
                    <a:pt x="72" y="24"/>
                  </a:cubicBezTo>
                  <a:cubicBezTo>
                    <a:pt x="74" y="28"/>
                    <a:pt x="75" y="33"/>
                    <a:pt x="75" y="37"/>
                  </a:cubicBezTo>
                  <a:lnTo>
                    <a:pt x="62" y="37"/>
                  </a:lnTo>
                  <a:close/>
                  <a:moveTo>
                    <a:pt x="69" y="19"/>
                  </a:moveTo>
                  <a:cubicBezTo>
                    <a:pt x="59" y="19"/>
                    <a:pt x="59" y="19"/>
                    <a:pt x="59" y="19"/>
                  </a:cubicBezTo>
                  <a:cubicBezTo>
                    <a:pt x="58" y="15"/>
                    <a:pt x="56" y="10"/>
                    <a:pt x="53" y="7"/>
                  </a:cubicBezTo>
                  <a:cubicBezTo>
                    <a:pt x="60" y="10"/>
                    <a:pt x="65" y="14"/>
                    <a:pt x="69" y="19"/>
                  </a:cubicBezTo>
                  <a:close/>
                  <a:moveTo>
                    <a:pt x="27" y="7"/>
                  </a:moveTo>
                  <a:cubicBezTo>
                    <a:pt x="24" y="10"/>
                    <a:pt x="22" y="15"/>
                    <a:pt x="21" y="19"/>
                  </a:cubicBezTo>
                  <a:cubicBezTo>
                    <a:pt x="12" y="19"/>
                    <a:pt x="12" y="19"/>
                    <a:pt x="12" y="19"/>
                  </a:cubicBezTo>
                  <a:cubicBezTo>
                    <a:pt x="15" y="14"/>
                    <a:pt x="21" y="10"/>
                    <a:pt x="27" y="7"/>
                  </a:cubicBezTo>
                  <a:close/>
                  <a:moveTo>
                    <a:pt x="11" y="59"/>
                  </a:moveTo>
                  <a:cubicBezTo>
                    <a:pt x="21" y="59"/>
                    <a:pt x="21" y="59"/>
                    <a:pt x="21" y="59"/>
                  </a:cubicBezTo>
                  <a:cubicBezTo>
                    <a:pt x="22" y="64"/>
                    <a:pt x="24" y="69"/>
                    <a:pt x="27" y="72"/>
                  </a:cubicBezTo>
                  <a:cubicBezTo>
                    <a:pt x="20" y="69"/>
                    <a:pt x="15" y="65"/>
                    <a:pt x="11" y="59"/>
                  </a:cubicBezTo>
                  <a:close/>
                  <a:moveTo>
                    <a:pt x="53" y="72"/>
                  </a:moveTo>
                  <a:cubicBezTo>
                    <a:pt x="56" y="69"/>
                    <a:pt x="58" y="64"/>
                    <a:pt x="60" y="59"/>
                  </a:cubicBezTo>
                  <a:cubicBezTo>
                    <a:pt x="69" y="59"/>
                    <a:pt x="69" y="59"/>
                    <a:pt x="69" y="59"/>
                  </a:cubicBezTo>
                  <a:cubicBezTo>
                    <a:pt x="65" y="65"/>
                    <a:pt x="60" y="69"/>
                    <a:pt x="53" y="72"/>
                  </a:cubicBezTo>
                  <a:close/>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6" name="Freeform 31"/>
            <p:cNvSpPr>
              <a:spLocks noEditPoints="1"/>
            </p:cNvSpPr>
            <p:nvPr userDrawn="1"/>
          </p:nvSpPr>
          <p:spPr bwMode="auto">
            <a:xfrm>
              <a:off x="8585270" y="1305833"/>
              <a:ext cx="172076" cy="219853"/>
            </a:xfrm>
            <a:custGeom>
              <a:avLst/>
              <a:gdLst>
                <a:gd name="T0" fmla="*/ 127483 w 172102"/>
                <a:gd name="T1" fmla="*/ 0 h 219907"/>
                <a:gd name="T2" fmla="*/ 41432 w 172102"/>
                <a:gd name="T3" fmla="*/ 0 h 219907"/>
                <a:gd name="T4" fmla="*/ 0 w 172102"/>
                <a:gd name="T5" fmla="*/ 73303 h 219907"/>
                <a:gd name="T6" fmla="*/ 35058 w 172102"/>
                <a:gd name="T7" fmla="*/ 133857 h 219907"/>
                <a:gd name="T8" fmla="*/ 0 w 172102"/>
                <a:gd name="T9" fmla="*/ 194411 h 219907"/>
                <a:gd name="T10" fmla="*/ 15936 w 172102"/>
                <a:gd name="T11" fmla="*/ 219907 h 219907"/>
                <a:gd name="T12" fmla="*/ 60555 w 172102"/>
                <a:gd name="T13" fmla="*/ 146605 h 219907"/>
                <a:gd name="T14" fmla="*/ 127483 w 172102"/>
                <a:gd name="T15" fmla="*/ 146605 h 219907"/>
                <a:gd name="T16" fmla="*/ 172102 w 172102"/>
                <a:gd name="T17" fmla="*/ 73303 h 219907"/>
                <a:gd name="T18" fmla="*/ 127483 w 172102"/>
                <a:gd name="T19" fmla="*/ 0 h 219907"/>
                <a:gd name="T20" fmla="*/ 114735 w 172102"/>
                <a:gd name="T21" fmla="*/ 121108 h 219907"/>
                <a:gd name="T22" fmla="*/ 57367 w 172102"/>
                <a:gd name="T23" fmla="*/ 121108 h 219907"/>
                <a:gd name="T24" fmla="*/ 28684 w 172102"/>
                <a:gd name="T25" fmla="*/ 73303 h 219907"/>
                <a:gd name="T26" fmla="*/ 57367 w 172102"/>
                <a:gd name="T27" fmla="*/ 25497 h 219907"/>
                <a:gd name="T28" fmla="*/ 114735 w 172102"/>
                <a:gd name="T29" fmla="*/ 25497 h 219907"/>
                <a:gd name="T30" fmla="*/ 140231 w 172102"/>
                <a:gd name="T31" fmla="*/ 73303 h 219907"/>
                <a:gd name="T32" fmla="*/ 114735 w 172102"/>
                <a:gd name="T33" fmla="*/ 121108 h 219907"/>
                <a:gd name="T34" fmla="*/ 92425 w 172102"/>
                <a:gd name="T35" fmla="*/ 66928 h 219907"/>
                <a:gd name="T36" fmla="*/ 92425 w 172102"/>
                <a:gd name="T37" fmla="*/ 41432 h 219907"/>
                <a:gd name="T38" fmla="*/ 79677 w 172102"/>
                <a:gd name="T39" fmla="*/ 41432 h 219907"/>
                <a:gd name="T40" fmla="*/ 79677 w 172102"/>
                <a:gd name="T41" fmla="*/ 66928 h 219907"/>
                <a:gd name="T42" fmla="*/ 54180 w 172102"/>
                <a:gd name="T43" fmla="*/ 66928 h 219907"/>
                <a:gd name="T44" fmla="*/ 54180 w 172102"/>
                <a:gd name="T45" fmla="*/ 76490 h 219907"/>
                <a:gd name="T46" fmla="*/ 79677 w 172102"/>
                <a:gd name="T47" fmla="*/ 76490 h 219907"/>
                <a:gd name="T48" fmla="*/ 79677 w 172102"/>
                <a:gd name="T49" fmla="*/ 101986 h 219907"/>
                <a:gd name="T50" fmla="*/ 92425 w 172102"/>
                <a:gd name="T51" fmla="*/ 101986 h 219907"/>
                <a:gd name="T52" fmla="*/ 92425 w 172102"/>
                <a:gd name="T53" fmla="*/ 76490 h 219907"/>
                <a:gd name="T54" fmla="*/ 114735 w 172102"/>
                <a:gd name="T55" fmla="*/ 76490 h 219907"/>
                <a:gd name="T56" fmla="*/ 114735 w 172102"/>
                <a:gd name="T57" fmla="*/ 66928 h 219907"/>
                <a:gd name="T58" fmla="*/ 92425 w 172102"/>
                <a:gd name="T59" fmla="*/ 66928 h 219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2102" h="219907">
                  <a:moveTo>
                    <a:pt x="127483" y="0"/>
                  </a:moveTo>
                  <a:lnTo>
                    <a:pt x="41432" y="0"/>
                  </a:lnTo>
                  <a:lnTo>
                    <a:pt x="0" y="73303"/>
                  </a:lnTo>
                  <a:lnTo>
                    <a:pt x="35058" y="133857"/>
                  </a:lnTo>
                  <a:lnTo>
                    <a:pt x="0" y="194411"/>
                  </a:lnTo>
                  <a:lnTo>
                    <a:pt x="15936" y="219907"/>
                  </a:lnTo>
                  <a:lnTo>
                    <a:pt x="60555" y="146605"/>
                  </a:lnTo>
                  <a:lnTo>
                    <a:pt x="127483" y="146605"/>
                  </a:lnTo>
                  <a:lnTo>
                    <a:pt x="172102" y="73303"/>
                  </a:lnTo>
                  <a:lnTo>
                    <a:pt x="127483" y="0"/>
                  </a:lnTo>
                  <a:close/>
                  <a:moveTo>
                    <a:pt x="114735" y="121108"/>
                  </a:moveTo>
                  <a:lnTo>
                    <a:pt x="57367" y="121108"/>
                  </a:lnTo>
                  <a:lnTo>
                    <a:pt x="28684" y="73303"/>
                  </a:lnTo>
                  <a:lnTo>
                    <a:pt x="57367" y="25497"/>
                  </a:lnTo>
                  <a:lnTo>
                    <a:pt x="114735" y="25497"/>
                  </a:lnTo>
                  <a:lnTo>
                    <a:pt x="140231" y="73303"/>
                  </a:lnTo>
                  <a:lnTo>
                    <a:pt x="114735" y="121108"/>
                  </a:lnTo>
                  <a:close/>
                  <a:moveTo>
                    <a:pt x="92425" y="66928"/>
                  </a:moveTo>
                  <a:lnTo>
                    <a:pt x="92425" y="41432"/>
                  </a:lnTo>
                  <a:lnTo>
                    <a:pt x="79677" y="41432"/>
                  </a:lnTo>
                  <a:lnTo>
                    <a:pt x="79677" y="66928"/>
                  </a:lnTo>
                  <a:lnTo>
                    <a:pt x="54180" y="66928"/>
                  </a:lnTo>
                  <a:lnTo>
                    <a:pt x="54180" y="76490"/>
                  </a:lnTo>
                  <a:lnTo>
                    <a:pt x="79677" y="76490"/>
                  </a:lnTo>
                  <a:lnTo>
                    <a:pt x="79677" y="101986"/>
                  </a:lnTo>
                  <a:lnTo>
                    <a:pt x="92425" y="101986"/>
                  </a:lnTo>
                  <a:lnTo>
                    <a:pt x="92425" y="76490"/>
                  </a:lnTo>
                  <a:lnTo>
                    <a:pt x="114735" y="76490"/>
                  </a:lnTo>
                  <a:lnTo>
                    <a:pt x="114735" y="66928"/>
                  </a:lnTo>
                  <a:lnTo>
                    <a:pt x="92425" y="66928"/>
                  </a:lnTo>
                  <a:close/>
                </a:path>
              </a:pathLst>
            </a:custGeom>
            <a:gradFill rotWithShape="1">
              <a:gsLst>
                <a:gs pos="0">
                  <a:schemeClr val="accent6"/>
                </a:gs>
                <a:gs pos="100000">
                  <a:schemeClr val="accent1"/>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with Text and Table">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1" y="2209800"/>
            <a:ext cx="7689583" cy="3505200"/>
          </a:xfrm>
        </p:spPr>
        <p:txBody>
          <a:bodyPr>
            <a:normAutofit/>
          </a:bodyPr>
          <a:lstStyle>
            <a:lvl1pPr>
              <a:defRPr sz="1800">
                <a:solidFill>
                  <a:schemeClr val="tx2"/>
                </a:solidFill>
              </a:defRPr>
            </a:lvl1pPr>
            <a:lvl2pPr>
              <a:defRPr sz="1600">
                <a:solidFill>
                  <a:schemeClr val="tx2"/>
                </a:solidFill>
              </a:defRPr>
            </a:lvl2pPr>
            <a:lvl3pPr>
              <a:defRPr sz="1400">
                <a:solidFill>
                  <a:schemeClr val="tx2"/>
                </a:solidFill>
              </a:defRPr>
            </a:lvl3pPr>
            <a:lvl4pPr>
              <a:defRPr sz="1200">
                <a:solidFill>
                  <a:schemeClr val="tx2"/>
                </a:solidFill>
              </a:defRPr>
            </a:lvl4pPr>
            <a:lvl5pPr>
              <a:defRPr sz="1200">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1"/>
          <p:cNvSpPr>
            <a:spLocks noGrp="1"/>
          </p:cNvSpPr>
          <p:nvPr>
            <p:ph type="title" hasCustomPrompt="1"/>
          </p:nvPr>
        </p:nvSpPr>
        <p:spPr>
          <a:xfrm>
            <a:off x="457200" y="457200"/>
            <a:ext cx="5257800" cy="1051560"/>
          </a:xfrm>
        </p:spPr>
        <p:txBody>
          <a:bodyPr>
            <a:normAutofit/>
          </a:bodyPr>
          <a:lstStyle>
            <a:lvl1pPr>
              <a:lnSpc>
                <a:spcPct val="90000"/>
              </a:lnSpc>
              <a:defRPr sz="3600">
                <a:solidFill>
                  <a:schemeClr val="accent4"/>
                </a:solidFill>
              </a:defRPr>
            </a:lvl1pPr>
          </a:lstStyle>
          <a:p>
            <a:r>
              <a:rPr lang="en-US" dirty="0" smtClean="0"/>
              <a:t>Content Page </a:t>
            </a:r>
            <a:br>
              <a:rPr lang="en-US" dirty="0" smtClean="0"/>
            </a:br>
            <a:r>
              <a:rPr lang="en-US" dirty="0" smtClean="0"/>
              <a:t>with Text and Table</a:t>
            </a:r>
            <a:endParaRPr lang="en-US" dirty="0"/>
          </a:p>
        </p:txBody>
      </p:sp>
      <p:sp>
        <p:nvSpPr>
          <p:cNvPr id="9" name="Subtitle 2"/>
          <p:cNvSpPr>
            <a:spLocks noGrp="1"/>
          </p:cNvSpPr>
          <p:nvPr>
            <p:ph type="subTitle" idx="11" hasCustomPrompt="1"/>
          </p:nvPr>
        </p:nvSpPr>
        <p:spPr>
          <a:xfrm>
            <a:off x="457200" y="1510553"/>
            <a:ext cx="5257800" cy="475488"/>
          </a:xfrm>
        </p:spPr>
        <p:txBody>
          <a:bodyPr>
            <a:normAutofit/>
          </a:bodyPr>
          <a:lstStyle>
            <a:lvl1pPr marL="0" indent="0" algn="l">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content page with text and table</a:t>
            </a:r>
            <a:endParaRPr lang="en-US" dirty="0"/>
          </a:p>
        </p:txBody>
      </p:sp>
      <p:cxnSp>
        <p:nvCxnSpPr>
          <p:cNvPr id="25" name="Straight Connector 24"/>
          <p:cNvCxnSpPr/>
          <p:nvPr userDrawn="1"/>
        </p:nvCxnSpPr>
        <p:spPr>
          <a:xfrm>
            <a:off x="533400" y="5930573"/>
            <a:ext cx="8153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flipV="1">
            <a:off x="6380156" y="5930573"/>
            <a:ext cx="304800" cy="55539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7" name="Group 3"/>
          <p:cNvGrpSpPr>
            <a:grpSpLocks/>
          </p:cNvGrpSpPr>
          <p:nvPr userDrawn="1"/>
        </p:nvGrpSpPr>
        <p:grpSpPr bwMode="auto">
          <a:xfrm>
            <a:off x="6881813" y="6055659"/>
            <a:ext cx="795337" cy="792162"/>
            <a:chOff x="104968557" y="112449118"/>
            <a:chExt cx="663118" cy="659930"/>
          </a:xfrm>
        </p:grpSpPr>
        <p:sp>
          <p:nvSpPr>
            <p:cNvPr id="28"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9"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0"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1"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32" name="Text Box 8"/>
          <p:cNvSpPr txBox="1">
            <a:spLocks noChangeArrowheads="1"/>
          </p:cNvSpPr>
          <p:nvPr userDrawn="1"/>
        </p:nvSpPr>
        <p:spPr bwMode="auto">
          <a:xfrm>
            <a:off x="7496175" y="6127095"/>
            <a:ext cx="1190625" cy="425685"/>
          </a:xfrm>
          <a:prstGeom prst="rect">
            <a:avLst/>
          </a:prstGeom>
          <a:noFill/>
          <a:ln>
            <a:noFill/>
          </a:ln>
          <a:effectLst/>
          <a:extLst>
            <a:ext uri="{909E8E84-426E-40dd-AFC4-6F175D3DCCD1}">
              <a14:hiddenFill xmlns:a14="http://schemas.microsoft.com/office/drawing/2010/main">
                <a:solidFill>
                  <a:srgbClr val="FFFFFE"/>
                </a:solidFill>
              </a14:hiddenFill>
            </a:ext>
            <a:ext uri="{91240B29-F687-4f45-9708-019B960494DF}">
              <a14:hiddenLine xmlns:a14="http://schemas.microsoft.com/office/drawing/2010/main" w="9525" algn="in">
                <a:solidFill>
                  <a:srgbClr val="212120"/>
                </a:solidFill>
                <a:miter lim="800000"/>
                <a:headEnd/>
                <a:tailEnd/>
              </a14:hiddenLine>
            </a:ext>
            <a:ext uri="{AF507438-7753-43e0-B8FC-AC1667EBCBE1}">
              <a14:hiddenEffects xmlns:a14="http://schemas.microsoft.com/office/drawing/2010/main">
                <a:effectLst>
                  <a:outerShdw dist="35921" dir="2700000" algn="ctr" rotWithShape="0">
                    <a:srgbClr val="DCD6D4"/>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1" u="none" strike="noStrike" cap="none" normalizeH="0" baseline="0" dirty="0" smtClean="0">
                <a:ln>
                  <a:noFill/>
                </a:ln>
                <a:solidFill>
                  <a:schemeClr val="bg2">
                    <a:lumMod val="50000"/>
                  </a:schemeClr>
                </a:solidFill>
                <a:effectLst/>
                <a:latin typeface="Arial" pitchFamily="34" charset="0"/>
                <a:cs typeface="Arial" pitchFamily="34" charset="0"/>
              </a:rPr>
              <a:t> </a:t>
            </a:r>
            <a:endParaRPr kumimoji="0" lang="en-US" sz="1800" b="0" i="0" u="none" strike="noStrike" cap="none" normalizeH="0" baseline="0" dirty="0" smtClean="0">
              <a:ln>
                <a:noFill/>
              </a:ln>
              <a:solidFill>
                <a:schemeClr val="bg2">
                  <a:lumMod val="50000"/>
                </a:schemeClr>
              </a:solidFill>
              <a:effectLst/>
              <a:latin typeface="Arial" pitchFamily="34" charset="0"/>
              <a:cs typeface="Arial" pitchFamily="34" charset="0"/>
            </a:endParaRPr>
          </a:p>
        </p:txBody>
      </p:sp>
      <p:grpSp>
        <p:nvGrpSpPr>
          <p:cNvPr id="58" name="Group 57"/>
          <p:cNvGrpSpPr/>
          <p:nvPr userDrawn="1"/>
        </p:nvGrpSpPr>
        <p:grpSpPr>
          <a:xfrm>
            <a:off x="5911438" y="173562"/>
            <a:ext cx="3101749" cy="1752562"/>
            <a:chOff x="5715000" y="173562"/>
            <a:chExt cx="3298187" cy="1863554"/>
          </a:xfrm>
        </p:grpSpPr>
        <p:sp>
          <p:nvSpPr>
            <p:cNvPr id="59" name="Freeform 34"/>
            <p:cNvSpPr>
              <a:spLocks/>
            </p:cNvSpPr>
            <p:nvPr/>
          </p:nvSpPr>
          <p:spPr bwMode="auto">
            <a:xfrm>
              <a:off x="6644150" y="807920"/>
              <a:ext cx="1245414" cy="1080177"/>
            </a:xfrm>
            <a:custGeom>
              <a:avLst/>
              <a:gdLst>
                <a:gd name="T0" fmla="*/ 503665 w 2021037"/>
                <a:gd name="T1" fmla="*/ 1753267 h 1753267"/>
                <a:gd name="T2" fmla="*/ 0 w 2021037"/>
                <a:gd name="T3" fmla="*/ 876633 h 1753267"/>
                <a:gd name="T4" fmla="*/ 503665 w 2021037"/>
                <a:gd name="T5" fmla="*/ 0 h 1753267"/>
                <a:gd name="T6" fmla="*/ 1517372 w 2021037"/>
                <a:gd name="T7" fmla="*/ 0 h 1753267"/>
                <a:gd name="T8" fmla="*/ 2021037 w 2021037"/>
                <a:gd name="T9" fmla="*/ 876633 h 1753267"/>
                <a:gd name="T10" fmla="*/ 1517372 w 2021037"/>
                <a:gd name="T11" fmla="*/ 1753267 h 1753267"/>
                <a:gd name="T12" fmla="*/ 503665 w 2021037"/>
                <a:gd name="T13" fmla="*/ 1753267 h 1753267"/>
              </a:gdLst>
              <a:ahLst/>
              <a:cxnLst>
                <a:cxn ang="0">
                  <a:pos x="T0" y="T1"/>
                </a:cxn>
                <a:cxn ang="0">
                  <a:pos x="T2" y="T3"/>
                </a:cxn>
                <a:cxn ang="0">
                  <a:pos x="T4" y="T5"/>
                </a:cxn>
                <a:cxn ang="0">
                  <a:pos x="T6" y="T7"/>
                </a:cxn>
                <a:cxn ang="0">
                  <a:pos x="T8" y="T9"/>
                </a:cxn>
                <a:cxn ang="0">
                  <a:pos x="T10" y="T11"/>
                </a:cxn>
                <a:cxn ang="0">
                  <a:pos x="T12" y="T13"/>
                </a:cxn>
              </a:cxnLst>
              <a:rect l="0" t="0" r="r" b="b"/>
              <a:pathLst>
                <a:path w="2021037" h="1753267">
                  <a:moveTo>
                    <a:pt x="503665" y="1753267"/>
                  </a:moveTo>
                  <a:lnTo>
                    <a:pt x="0" y="876633"/>
                  </a:lnTo>
                  <a:lnTo>
                    <a:pt x="503665" y="0"/>
                  </a:lnTo>
                  <a:lnTo>
                    <a:pt x="1517372" y="0"/>
                  </a:lnTo>
                  <a:lnTo>
                    <a:pt x="2021037" y="876633"/>
                  </a:lnTo>
                  <a:lnTo>
                    <a:pt x="1517372" y="1753267"/>
                  </a:lnTo>
                  <a:lnTo>
                    <a:pt x="503665" y="1753267"/>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noEditPoints="1"/>
            </p:cNvSpPr>
            <p:nvPr/>
          </p:nvSpPr>
          <p:spPr bwMode="auto">
            <a:xfrm>
              <a:off x="7416149" y="201057"/>
              <a:ext cx="310372" cy="269062"/>
            </a:xfrm>
            <a:custGeom>
              <a:avLst/>
              <a:gdLst>
                <a:gd name="T0" fmla="*/ 379343 w 503666"/>
                <a:gd name="T1" fmla="*/ 0 h 436723"/>
                <a:gd name="T2" fmla="*/ 127510 w 503666"/>
                <a:gd name="T3" fmla="*/ 0 h 436723"/>
                <a:gd name="T4" fmla="*/ 0 w 503666"/>
                <a:gd name="T5" fmla="*/ 216768 h 436723"/>
                <a:gd name="T6" fmla="*/ 127510 w 503666"/>
                <a:gd name="T7" fmla="*/ 436723 h 436723"/>
                <a:gd name="T8" fmla="*/ 379343 w 503666"/>
                <a:gd name="T9" fmla="*/ 436723 h 436723"/>
                <a:gd name="T10" fmla="*/ 503666 w 503666"/>
                <a:gd name="T11" fmla="*/ 216768 h 436723"/>
                <a:gd name="T12" fmla="*/ 379343 w 503666"/>
                <a:gd name="T13" fmla="*/ 0 h 436723"/>
                <a:gd name="T14" fmla="*/ 334714 w 503666"/>
                <a:gd name="T15" fmla="*/ 360217 h 436723"/>
                <a:gd name="T16" fmla="*/ 168951 w 503666"/>
                <a:gd name="T17" fmla="*/ 360217 h 436723"/>
                <a:gd name="T18" fmla="*/ 86069 w 503666"/>
                <a:gd name="T19" fmla="*/ 216768 h 436723"/>
                <a:gd name="T20" fmla="*/ 168951 w 503666"/>
                <a:gd name="T21" fmla="*/ 76507 h 436723"/>
                <a:gd name="T22" fmla="*/ 334714 w 503666"/>
                <a:gd name="T23" fmla="*/ 76507 h 436723"/>
                <a:gd name="T24" fmla="*/ 417596 w 503666"/>
                <a:gd name="T25" fmla="*/ 216768 h 436723"/>
                <a:gd name="T26" fmla="*/ 334714 w 503666"/>
                <a:gd name="T27" fmla="*/ 360217 h 436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3666" h="436723">
                  <a:moveTo>
                    <a:pt x="379343" y="0"/>
                  </a:moveTo>
                  <a:lnTo>
                    <a:pt x="127510" y="0"/>
                  </a:lnTo>
                  <a:lnTo>
                    <a:pt x="0" y="216768"/>
                  </a:lnTo>
                  <a:lnTo>
                    <a:pt x="127510" y="436723"/>
                  </a:lnTo>
                  <a:lnTo>
                    <a:pt x="379343" y="436723"/>
                  </a:lnTo>
                  <a:lnTo>
                    <a:pt x="503666" y="216768"/>
                  </a:lnTo>
                  <a:lnTo>
                    <a:pt x="379343" y="0"/>
                  </a:lnTo>
                  <a:close/>
                  <a:moveTo>
                    <a:pt x="334714" y="360217"/>
                  </a:moveTo>
                  <a:lnTo>
                    <a:pt x="168951" y="360217"/>
                  </a:lnTo>
                  <a:lnTo>
                    <a:pt x="86069" y="216768"/>
                  </a:lnTo>
                  <a:lnTo>
                    <a:pt x="168951" y="76507"/>
                  </a:lnTo>
                  <a:lnTo>
                    <a:pt x="334714" y="76507"/>
                  </a:lnTo>
                  <a:lnTo>
                    <a:pt x="417596" y="216768"/>
                  </a:lnTo>
                  <a:lnTo>
                    <a:pt x="334714" y="360217"/>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noEditPoints="1"/>
            </p:cNvSpPr>
            <p:nvPr/>
          </p:nvSpPr>
          <p:spPr bwMode="auto">
            <a:xfrm>
              <a:off x="7623361" y="1760198"/>
              <a:ext cx="320193" cy="276918"/>
            </a:xfrm>
            <a:custGeom>
              <a:avLst/>
              <a:gdLst>
                <a:gd name="T0" fmla="*/ 392094 w 519604"/>
                <a:gd name="T1" fmla="*/ 0 h 449473"/>
                <a:gd name="T2" fmla="*/ 130698 w 519604"/>
                <a:gd name="T3" fmla="*/ 0 h 449473"/>
                <a:gd name="T4" fmla="*/ 0 w 519604"/>
                <a:gd name="T5" fmla="*/ 226330 h 449473"/>
                <a:gd name="T6" fmla="*/ 130698 w 519604"/>
                <a:gd name="T7" fmla="*/ 449473 h 449473"/>
                <a:gd name="T8" fmla="*/ 392094 w 519604"/>
                <a:gd name="T9" fmla="*/ 449473 h 449473"/>
                <a:gd name="T10" fmla="*/ 519604 w 519604"/>
                <a:gd name="T11" fmla="*/ 226330 h 449473"/>
                <a:gd name="T12" fmla="*/ 392094 w 519604"/>
                <a:gd name="T13" fmla="*/ 0 h 449473"/>
                <a:gd name="T14" fmla="*/ 347465 w 519604"/>
                <a:gd name="T15" fmla="*/ 372967 h 449473"/>
                <a:gd name="T16" fmla="*/ 175326 w 519604"/>
                <a:gd name="T17" fmla="*/ 372967 h 449473"/>
                <a:gd name="T18" fmla="*/ 92444 w 519604"/>
                <a:gd name="T19" fmla="*/ 226330 h 449473"/>
                <a:gd name="T20" fmla="*/ 175326 w 519604"/>
                <a:gd name="T21" fmla="*/ 79694 h 449473"/>
                <a:gd name="T22" fmla="*/ 347465 w 519604"/>
                <a:gd name="T23" fmla="*/ 79694 h 449473"/>
                <a:gd name="T24" fmla="*/ 430347 w 519604"/>
                <a:gd name="T25" fmla="*/ 226330 h 449473"/>
                <a:gd name="T26" fmla="*/ 347465 w 519604"/>
                <a:gd name="T27" fmla="*/ 372967 h 449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9604" h="449473">
                  <a:moveTo>
                    <a:pt x="392094" y="0"/>
                  </a:moveTo>
                  <a:lnTo>
                    <a:pt x="130698" y="0"/>
                  </a:lnTo>
                  <a:lnTo>
                    <a:pt x="0" y="226330"/>
                  </a:lnTo>
                  <a:lnTo>
                    <a:pt x="130698" y="449473"/>
                  </a:lnTo>
                  <a:lnTo>
                    <a:pt x="392094" y="449473"/>
                  </a:lnTo>
                  <a:lnTo>
                    <a:pt x="519604" y="226330"/>
                  </a:lnTo>
                  <a:lnTo>
                    <a:pt x="392094" y="0"/>
                  </a:lnTo>
                  <a:close/>
                  <a:moveTo>
                    <a:pt x="347465" y="372967"/>
                  </a:moveTo>
                  <a:lnTo>
                    <a:pt x="175326" y="372967"/>
                  </a:lnTo>
                  <a:lnTo>
                    <a:pt x="92444" y="226330"/>
                  </a:lnTo>
                  <a:lnTo>
                    <a:pt x="175326" y="79694"/>
                  </a:lnTo>
                  <a:lnTo>
                    <a:pt x="347465" y="79694"/>
                  </a:lnTo>
                  <a:lnTo>
                    <a:pt x="430347" y="226330"/>
                  </a:lnTo>
                  <a:lnTo>
                    <a:pt x="347465" y="372967"/>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2" name="Freeform 38"/>
            <p:cNvSpPr>
              <a:spLocks noEditPoints="1"/>
            </p:cNvSpPr>
            <p:nvPr/>
          </p:nvSpPr>
          <p:spPr bwMode="auto">
            <a:xfrm>
              <a:off x="7919030" y="654731"/>
              <a:ext cx="253404" cy="133549"/>
            </a:xfrm>
            <a:custGeom>
              <a:avLst/>
              <a:gdLst>
                <a:gd name="T0" fmla="*/ 71 w 129"/>
                <a:gd name="T1" fmla="*/ 68 h 68"/>
                <a:gd name="T2" fmla="*/ 129 w 129"/>
                <a:gd name="T3" fmla="*/ 34 h 68"/>
                <a:gd name="T4" fmla="*/ 71 w 129"/>
                <a:gd name="T5" fmla="*/ 0 h 68"/>
                <a:gd name="T6" fmla="*/ 71 w 129"/>
                <a:gd name="T7" fmla="*/ 20 h 68"/>
                <a:gd name="T8" fmla="*/ 0 w 129"/>
                <a:gd name="T9" fmla="*/ 20 h 68"/>
                <a:gd name="T10" fmla="*/ 0 w 129"/>
                <a:gd name="T11" fmla="*/ 48 h 68"/>
                <a:gd name="T12" fmla="*/ 71 w 129"/>
                <a:gd name="T13" fmla="*/ 48 h 68"/>
                <a:gd name="T14" fmla="*/ 71 w 129"/>
                <a:gd name="T15" fmla="*/ 68 h 68"/>
                <a:gd name="T16" fmla="*/ 8 w 129"/>
                <a:gd name="T17" fmla="*/ 40 h 68"/>
                <a:gd name="T18" fmla="*/ 8 w 129"/>
                <a:gd name="T19" fmla="*/ 28 h 68"/>
                <a:gd name="T20" fmla="*/ 79 w 129"/>
                <a:gd name="T21" fmla="*/ 28 h 68"/>
                <a:gd name="T22" fmla="*/ 79 w 129"/>
                <a:gd name="T23" fmla="*/ 15 h 68"/>
                <a:gd name="T24" fmla="*/ 112 w 129"/>
                <a:gd name="T25" fmla="*/ 34 h 68"/>
                <a:gd name="T26" fmla="*/ 79 w 129"/>
                <a:gd name="T27" fmla="*/ 53 h 68"/>
                <a:gd name="T28" fmla="*/ 79 w 129"/>
                <a:gd name="T29" fmla="*/ 40 h 68"/>
                <a:gd name="T30" fmla="*/ 8 w 129"/>
                <a:gd name="T31" fmla="*/ 4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68">
                  <a:moveTo>
                    <a:pt x="71" y="68"/>
                  </a:moveTo>
                  <a:cubicBezTo>
                    <a:pt x="129" y="34"/>
                    <a:pt x="129" y="34"/>
                    <a:pt x="129" y="34"/>
                  </a:cubicBezTo>
                  <a:cubicBezTo>
                    <a:pt x="71" y="0"/>
                    <a:pt x="71" y="0"/>
                    <a:pt x="71" y="0"/>
                  </a:cubicBezTo>
                  <a:cubicBezTo>
                    <a:pt x="71" y="0"/>
                    <a:pt x="71" y="15"/>
                    <a:pt x="71" y="20"/>
                  </a:cubicBezTo>
                  <a:cubicBezTo>
                    <a:pt x="63" y="20"/>
                    <a:pt x="0" y="20"/>
                    <a:pt x="0" y="20"/>
                  </a:cubicBezTo>
                  <a:cubicBezTo>
                    <a:pt x="0" y="48"/>
                    <a:pt x="0" y="48"/>
                    <a:pt x="0" y="48"/>
                  </a:cubicBezTo>
                  <a:cubicBezTo>
                    <a:pt x="0" y="48"/>
                    <a:pt x="63" y="48"/>
                    <a:pt x="71" y="48"/>
                  </a:cubicBezTo>
                  <a:cubicBezTo>
                    <a:pt x="71" y="53"/>
                    <a:pt x="71" y="68"/>
                    <a:pt x="71" y="68"/>
                  </a:cubicBezTo>
                  <a:close/>
                  <a:moveTo>
                    <a:pt x="8" y="40"/>
                  </a:moveTo>
                  <a:cubicBezTo>
                    <a:pt x="8" y="36"/>
                    <a:pt x="8" y="32"/>
                    <a:pt x="8" y="28"/>
                  </a:cubicBezTo>
                  <a:cubicBezTo>
                    <a:pt x="16" y="28"/>
                    <a:pt x="79" y="28"/>
                    <a:pt x="79" y="28"/>
                  </a:cubicBezTo>
                  <a:cubicBezTo>
                    <a:pt x="79" y="28"/>
                    <a:pt x="79" y="19"/>
                    <a:pt x="79" y="15"/>
                  </a:cubicBezTo>
                  <a:cubicBezTo>
                    <a:pt x="87" y="19"/>
                    <a:pt x="104" y="29"/>
                    <a:pt x="112" y="34"/>
                  </a:cubicBezTo>
                  <a:cubicBezTo>
                    <a:pt x="104" y="39"/>
                    <a:pt x="87" y="49"/>
                    <a:pt x="79" y="53"/>
                  </a:cubicBezTo>
                  <a:cubicBezTo>
                    <a:pt x="79" y="49"/>
                    <a:pt x="79" y="40"/>
                    <a:pt x="79" y="40"/>
                  </a:cubicBezTo>
                  <a:cubicBezTo>
                    <a:pt x="79" y="40"/>
                    <a:pt x="16" y="40"/>
                    <a:pt x="8" y="40"/>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3" name="Freeform 39"/>
            <p:cNvSpPr>
              <a:spLocks noEditPoints="1"/>
            </p:cNvSpPr>
            <p:nvPr/>
          </p:nvSpPr>
          <p:spPr bwMode="auto">
            <a:xfrm>
              <a:off x="7742236" y="733290"/>
              <a:ext cx="290728" cy="153189"/>
            </a:xfrm>
            <a:custGeom>
              <a:avLst/>
              <a:gdLst>
                <a:gd name="T0" fmla="*/ 67 w 148"/>
                <a:gd name="T1" fmla="*/ 55 h 78"/>
                <a:gd name="T2" fmla="*/ 148 w 148"/>
                <a:gd name="T3" fmla="*/ 55 h 78"/>
                <a:gd name="T4" fmla="*/ 148 w 148"/>
                <a:gd name="T5" fmla="*/ 23 h 78"/>
                <a:gd name="T6" fmla="*/ 67 w 148"/>
                <a:gd name="T7" fmla="*/ 23 h 78"/>
                <a:gd name="T8" fmla="*/ 67 w 148"/>
                <a:gd name="T9" fmla="*/ 0 h 78"/>
                <a:gd name="T10" fmla="*/ 0 w 148"/>
                <a:gd name="T11" fmla="*/ 39 h 78"/>
                <a:gd name="T12" fmla="*/ 67 w 148"/>
                <a:gd name="T13" fmla="*/ 78 h 78"/>
                <a:gd name="T14" fmla="*/ 67 w 148"/>
                <a:gd name="T15" fmla="*/ 55 h 78"/>
                <a:gd name="T16" fmla="*/ 57 w 148"/>
                <a:gd name="T17" fmla="*/ 45 h 78"/>
                <a:gd name="T18" fmla="*/ 57 w 148"/>
                <a:gd name="T19" fmla="*/ 61 h 78"/>
                <a:gd name="T20" fmla="*/ 20 w 148"/>
                <a:gd name="T21" fmla="*/ 39 h 78"/>
                <a:gd name="T22" fmla="*/ 57 w 148"/>
                <a:gd name="T23" fmla="*/ 17 h 78"/>
                <a:gd name="T24" fmla="*/ 57 w 148"/>
                <a:gd name="T25" fmla="*/ 33 h 78"/>
                <a:gd name="T26" fmla="*/ 138 w 148"/>
                <a:gd name="T27" fmla="*/ 33 h 78"/>
                <a:gd name="T28" fmla="*/ 138 w 148"/>
                <a:gd name="T29" fmla="*/ 45 h 78"/>
                <a:gd name="T30" fmla="*/ 57 w 148"/>
                <a:gd name="T31" fmla="*/ 4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8" h="78">
                  <a:moveTo>
                    <a:pt x="67" y="55"/>
                  </a:moveTo>
                  <a:cubicBezTo>
                    <a:pt x="76" y="55"/>
                    <a:pt x="148" y="55"/>
                    <a:pt x="148" y="55"/>
                  </a:cubicBezTo>
                  <a:cubicBezTo>
                    <a:pt x="148" y="23"/>
                    <a:pt x="148" y="23"/>
                    <a:pt x="148" y="23"/>
                  </a:cubicBezTo>
                  <a:cubicBezTo>
                    <a:pt x="148" y="23"/>
                    <a:pt x="76" y="23"/>
                    <a:pt x="67" y="23"/>
                  </a:cubicBezTo>
                  <a:cubicBezTo>
                    <a:pt x="67" y="17"/>
                    <a:pt x="67" y="0"/>
                    <a:pt x="67" y="0"/>
                  </a:cubicBezTo>
                  <a:cubicBezTo>
                    <a:pt x="0" y="39"/>
                    <a:pt x="0" y="39"/>
                    <a:pt x="0" y="39"/>
                  </a:cubicBezTo>
                  <a:cubicBezTo>
                    <a:pt x="67" y="78"/>
                    <a:pt x="67" y="78"/>
                    <a:pt x="67" y="78"/>
                  </a:cubicBezTo>
                  <a:cubicBezTo>
                    <a:pt x="67" y="78"/>
                    <a:pt x="67" y="61"/>
                    <a:pt x="67" y="55"/>
                  </a:cubicBezTo>
                  <a:close/>
                  <a:moveTo>
                    <a:pt x="57" y="45"/>
                  </a:moveTo>
                  <a:cubicBezTo>
                    <a:pt x="57" y="45"/>
                    <a:pt x="57" y="56"/>
                    <a:pt x="57" y="61"/>
                  </a:cubicBezTo>
                  <a:cubicBezTo>
                    <a:pt x="48" y="56"/>
                    <a:pt x="29" y="44"/>
                    <a:pt x="20" y="39"/>
                  </a:cubicBezTo>
                  <a:cubicBezTo>
                    <a:pt x="29" y="34"/>
                    <a:pt x="48" y="22"/>
                    <a:pt x="57" y="17"/>
                  </a:cubicBezTo>
                  <a:cubicBezTo>
                    <a:pt x="57" y="22"/>
                    <a:pt x="57" y="33"/>
                    <a:pt x="57" y="33"/>
                  </a:cubicBezTo>
                  <a:cubicBezTo>
                    <a:pt x="57" y="33"/>
                    <a:pt x="130" y="33"/>
                    <a:pt x="138" y="33"/>
                  </a:cubicBezTo>
                  <a:cubicBezTo>
                    <a:pt x="138" y="37"/>
                    <a:pt x="138" y="41"/>
                    <a:pt x="138" y="45"/>
                  </a:cubicBezTo>
                  <a:cubicBezTo>
                    <a:pt x="130" y="45"/>
                    <a:pt x="57" y="45"/>
                    <a:pt x="57" y="45"/>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4" name="Freeform 43"/>
            <p:cNvSpPr>
              <a:spLocks noEditPoints="1"/>
            </p:cNvSpPr>
            <p:nvPr/>
          </p:nvSpPr>
          <p:spPr bwMode="auto">
            <a:xfrm>
              <a:off x="5907509" y="285508"/>
              <a:ext cx="269120" cy="384936"/>
            </a:xfrm>
            <a:custGeom>
              <a:avLst/>
              <a:gdLst>
                <a:gd name="T0" fmla="*/ 0 w 436723"/>
                <a:gd name="T1" fmla="*/ 188078 h 624800"/>
                <a:gd name="T2" fmla="*/ 108384 w 436723"/>
                <a:gd name="T3" fmla="*/ 376155 h 624800"/>
                <a:gd name="T4" fmla="*/ 328339 w 436723"/>
                <a:gd name="T5" fmla="*/ 376155 h 624800"/>
                <a:gd name="T6" fmla="*/ 436723 w 436723"/>
                <a:gd name="T7" fmla="*/ 188078 h 624800"/>
                <a:gd name="T8" fmla="*/ 328339 w 436723"/>
                <a:gd name="T9" fmla="*/ 0 h 624800"/>
                <a:gd name="T10" fmla="*/ 108384 w 436723"/>
                <a:gd name="T11" fmla="*/ 0 h 624800"/>
                <a:gd name="T12" fmla="*/ 0 w 436723"/>
                <a:gd name="T13" fmla="*/ 188078 h 624800"/>
                <a:gd name="T14" fmla="*/ 76506 w 436723"/>
                <a:gd name="T15" fmla="*/ 188078 h 624800"/>
                <a:gd name="T16" fmla="*/ 146637 w 436723"/>
                <a:gd name="T17" fmla="*/ 63755 h 624800"/>
                <a:gd name="T18" fmla="*/ 290086 w 436723"/>
                <a:gd name="T19" fmla="*/ 63755 h 624800"/>
                <a:gd name="T20" fmla="*/ 360217 w 436723"/>
                <a:gd name="T21" fmla="*/ 188078 h 624800"/>
                <a:gd name="T22" fmla="*/ 290086 w 436723"/>
                <a:gd name="T23" fmla="*/ 312400 h 624800"/>
                <a:gd name="T24" fmla="*/ 146637 w 436723"/>
                <a:gd name="T25" fmla="*/ 312400 h 624800"/>
                <a:gd name="T26" fmla="*/ 76506 w 436723"/>
                <a:gd name="T27" fmla="*/ 188078 h 624800"/>
                <a:gd name="T28" fmla="*/ 277335 w 436723"/>
                <a:gd name="T29" fmla="*/ 567421 h 624800"/>
                <a:gd name="T30" fmla="*/ 159388 w 436723"/>
                <a:gd name="T31" fmla="*/ 567421 h 624800"/>
                <a:gd name="T32" fmla="*/ 159388 w 436723"/>
                <a:gd name="T33" fmla="*/ 624800 h 624800"/>
                <a:gd name="T34" fmla="*/ 277335 w 436723"/>
                <a:gd name="T35" fmla="*/ 624800 h 624800"/>
                <a:gd name="T36" fmla="*/ 277335 w 436723"/>
                <a:gd name="T37" fmla="*/ 567421 h 624800"/>
                <a:gd name="T38" fmla="*/ 328339 w 436723"/>
                <a:gd name="T39" fmla="*/ 404845 h 624800"/>
                <a:gd name="T40" fmla="*/ 108384 w 436723"/>
                <a:gd name="T41" fmla="*/ 404845 h 624800"/>
                <a:gd name="T42" fmla="*/ 108384 w 436723"/>
                <a:gd name="T43" fmla="*/ 462225 h 624800"/>
                <a:gd name="T44" fmla="*/ 328339 w 436723"/>
                <a:gd name="T45" fmla="*/ 462225 h 624800"/>
                <a:gd name="T46" fmla="*/ 328339 w 436723"/>
                <a:gd name="T47" fmla="*/ 404845 h 624800"/>
                <a:gd name="T48" fmla="*/ 328339 w 436723"/>
                <a:gd name="T49" fmla="*/ 487727 h 624800"/>
                <a:gd name="T50" fmla="*/ 108384 w 436723"/>
                <a:gd name="T51" fmla="*/ 487727 h 624800"/>
                <a:gd name="T52" fmla="*/ 108384 w 436723"/>
                <a:gd name="T53" fmla="*/ 545106 h 624800"/>
                <a:gd name="T54" fmla="*/ 328339 w 436723"/>
                <a:gd name="T55" fmla="*/ 545106 h 624800"/>
                <a:gd name="T56" fmla="*/ 328339 w 436723"/>
                <a:gd name="T57" fmla="*/ 487727 h 62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6723" h="624800">
                  <a:moveTo>
                    <a:pt x="0" y="188078"/>
                  </a:moveTo>
                  <a:lnTo>
                    <a:pt x="108384" y="376155"/>
                  </a:lnTo>
                  <a:lnTo>
                    <a:pt x="328339" y="376155"/>
                  </a:lnTo>
                  <a:lnTo>
                    <a:pt x="436723" y="188078"/>
                  </a:lnTo>
                  <a:lnTo>
                    <a:pt x="328339" y="0"/>
                  </a:lnTo>
                  <a:lnTo>
                    <a:pt x="108384" y="0"/>
                  </a:lnTo>
                  <a:lnTo>
                    <a:pt x="0" y="188078"/>
                  </a:lnTo>
                  <a:close/>
                  <a:moveTo>
                    <a:pt x="76506" y="188078"/>
                  </a:moveTo>
                  <a:lnTo>
                    <a:pt x="146637" y="63755"/>
                  </a:lnTo>
                  <a:lnTo>
                    <a:pt x="290086" y="63755"/>
                  </a:lnTo>
                  <a:lnTo>
                    <a:pt x="360217" y="188078"/>
                  </a:lnTo>
                  <a:lnTo>
                    <a:pt x="290086" y="312400"/>
                  </a:lnTo>
                  <a:lnTo>
                    <a:pt x="146637" y="312400"/>
                  </a:lnTo>
                  <a:lnTo>
                    <a:pt x="76506" y="188078"/>
                  </a:lnTo>
                  <a:close/>
                  <a:moveTo>
                    <a:pt x="277335" y="567421"/>
                  </a:moveTo>
                  <a:lnTo>
                    <a:pt x="159388" y="567421"/>
                  </a:lnTo>
                  <a:lnTo>
                    <a:pt x="159388" y="624800"/>
                  </a:lnTo>
                  <a:lnTo>
                    <a:pt x="277335" y="624800"/>
                  </a:lnTo>
                  <a:lnTo>
                    <a:pt x="277335" y="567421"/>
                  </a:lnTo>
                  <a:close/>
                  <a:moveTo>
                    <a:pt x="328339" y="404845"/>
                  </a:moveTo>
                  <a:lnTo>
                    <a:pt x="108384" y="404845"/>
                  </a:lnTo>
                  <a:lnTo>
                    <a:pt x="108384" y="462225"/>
                  </a:lnTo>
                  <a:lnTo>
                    <a:pt x="328339" y="462225"/>
                  </a:lnTo>
                  <a:lnTo>
                    <a:pt x="328339" y="404845"/>
                  </a:lnTo>
                  <a:close/>
                  <a:moveTo>
                    <a:pt x="328339" y="487727"/>
                  </a:moveTo>
                  <a:lnTo>
                    <a:pt x="108384" y="487727"/>
                  </a:lnTo>
                  <a:lnTo>
                    <a:pt x="108384" y="545106"/>
                  </a:lnTo>
                  <a:lnTo>
                    <a:pt x="328339" y="545106"/>
                  </a:lnTo>
                  <a:lnTo>
                    <a:pt x="328339" y="487727"/>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5" name="Freeform 44"/>
            <p:cNvSpPr>
              <a:spLocks noEditPoints="1"/>
            </p:cNvSpPr>
            <p:nvPr/>
          </p:nvSpPr>
          <p:spPr bwMode="auto">
            <a:xfrm>
              <a:off x="5911438" y="959145"/>
              <a:ext cx="267155" cy="267098"/>
            </a:xfrm>
            <a:custGeom>
              <a:avLst/>
              <a:gdLst>
                <a:gd name="T0" fmla="*/ 0 w 136"/>
                <a:gd name="T1" fmla="*/ 68 h 136"/>
                <a:gd name="T2" fmla="*/ 136 w 136"/>
                <a:gd name="T3" fmla="*/ 68 h 136"/>
                <a:gd name="T4" fmla="*/ 9 w 136"/>
                <a:gd name="T5" fmla="*/ 72 h 136"/>
                <a:gd name="T6" fmla="*/ 33 w 136"/>
                <a:gd name="T7" fmla="*/ 93 h 136"/>
                <a:gd name="T8" fmla="*/ 9 w 136"/>
                <a:gd name="T9" fmla="*/ 72 h 136"/>
                <a:gd name="T10" fmla="*/ 72 w 136"/>
                <a:gd name="T11" fmla="*/ 9 h 136"/>
                <a:gd name="T12" fmla="*/ 72 w 136"/>
                <a:gd name="T13" fmla="*/ 34 h 136"/>
                <a:gd name="T14" fmla="*/ 98 w 136"/>
                <a:gd name="T15" fmla="*/ 64 h 136"/>
                <a:gd name="T16" fmla="*/ 72 w 136"/>
                <a:gd name="T17" fmla="*/ 42 h 136"/>
                <a:gd name="T18" fmla="*/ 64 w 136"/>
                <a:gd name="T19" fmla="*/ 9 h 136"/>
                <a:gd name="T20" fmla="*/ 44 w 136"/>
                <a:gd name="T21" fmla="*/ 34 h 136"/>
                <a:gd name="T22" fmla="*/ 64 w 136"/>
                <a:gd name="T23" fmla="*/ 42 h 136"/>
                <a:gd name="T24" fmla="*/ 39 w 136"/>
                <a:gd name="T25" fmla="*/ 64 h 136"/>
                <a:gd name="T26" fmla="*/ 64 w 136"/>
                <a:gd name="T27" fmla="*/ 42 h 136"/>
                <a:gd name="T28" fmla="*/ 9 w 136"/>
                <a:gd name="T29" fmla="*/ 64 h 136"/>
                <a:gd name="T30" fmla="*/ 33 w 136"/>
                <a:gd name="T31" fmla="*/ 42 h 136"/>
                <a:gd name="T32" fmla="*/ 39 w 136"/>
                <a:gd name="T33" fmla="*/ 72 h 136"/>
                <a:gd name="T34" fmla="*/ 64 w 136"/>
                <a:gd name="T35" fmla="*/ 93 h 136"/>
                <a:gd name="T36" fmla="*/ 39 w 136"/>
                <a:gd name="T37" fmla="*/ 72 h 136"/>
                <a:gd name="T38" fmla="*/ 64 w 136"/>
                <a:gd name="T39" fmla="*/ 127 h 136"/>
                <a:gd name="T40" fmla="*/ 64 w 136"/>
                <a:gd name="T41" fmla="*/ 101 h 136"/>
                <a:gd name="T42" fmla="*/ 72 w 136"/>
                <a:gd name="T43" fmla="*/ 101 h 136"/>
                <a:gd name="T44" fmla="*/ 72 w 136"/>
                <a:gd name="T45" fmla="*/ 127 h 136"/>
                <a:gd name="T46" fmla="*/ 72 w 136"/>
                <a:gd name="T47" fmla="*/ 72 h 136"/>
                <a:gd name="T48" fmla="*/ 95 w 136"/>
                <a:gd name="T49" fmla="*/ 93 h 136"/>
                <a:gd name="T50" fmla="*/ 106 w 136"/>
                <a:gd name="T51" fmla="*/ 72 h 136"/>
                <a:gd name="T52" fmla="*/ 122 w 136"/>
                <a:gd name="T53" fmla="*/ 93 h 136"/>
                <a:gd name="T54" fmla="*/ 106 w 136"/>
                <a:gd name="T55" fmla="*/ 72 h 136"/>
                <a:gd name="T56" fmla="*/ 103 w 136"/>
                <a:gd name="T57" fmla="*/ 42 h 136"/>
                <a:gd name="T58" fmla="*/ 127 w 136"/>
                <a:gd name="T59" fmla="*/ 64 h 136"/>
                <a:gd name="T60" fmla="*/ 117 w 136"/>
                <a:gd name="T61" fmla="*/ 34 h 136"/>
                <a:gd name="T62" fmla="*/ 91 w 136"/>
                <a:gd name="T63" fmla="*/ 13 h 136"/>
                <a:gd name="T64" fmla="*/ 46 w 136"/>
                <a:gd name="T65" fmla="*/ 13 h 136"/>
                <a:gd name="T66" fmla="*/ 20 w 136"/>
                <a:gd name="T67" fmla="*/ 34 h 136"/>
                <a:gd name="T68" fmla="*/ 19 w 136"/>
                <a:gd name="T69" fmla="*/ 101 h 136"/>
                <a:gd name="T70" fmla="*/ 46 w 136"/>
                <a:gd name="T71" fmla="*/ 123 h 136"/>
                <a:gd name="T72" fmla="*/ 91 w 136"/>
                <a:gd name="T73" fmla="*/ 123 h 136"/>
                <a:gd name="T74" fmla="*/ 118 w 136"/>
                <a:gd name="T7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6">
                  <a:moveTo>
                    <a:pt x="68" y="0"/>
                  </a:moveTo>
                  <a:cubicBezTo>
                    <a:pt x="31" y="0"/>
                    <a:pt x="0" y="31"/>
                    <a:pt x="0" y="68"/>
                  </a:cubicBezTo>
                  <a:cubicBezTo>
                    <a:pt x="0" y="106"/>
                    <a:pt x="31" y="136"/>
                    <a:pt x="68" y="136"/>
                  </a:cubicBezTo>
                  <a:cubicBezTo>
                    <a:pt x="106" y="136"/>
                    <a:pt x="136" y="106"/>
                    <a:pt x="136" y="68"/>
                  </a:cubicBezTo>
                  <a:cubicBezTo>
                    <a:pt x="136" y="31"/>
                    <a:pt x="106" y="0"/>
                    <a:pt x="68" y="0"/>
                  </a:cubicBezTo>
                  <a:close/>
                  <a:moveTo>
                    <a:pt x="9" y="72"/>
                  </a:moveTo>
                  <a:cubicBezTo>
                    <a:pt x="30" y="72"/>
                    <a:pt x="30" y="72"/>
                    <a:pt x="30" y="72"/>
                  </a:cubicBezTo>
                  <a:cubicBezTo>
                    <a:pt x="31" y="80"/>
                    <a:pt x="31" y="86"/>
                    <a:pt x="33" y="93"/>
                  </a:cubicBezTo>
                  <a:cubicBezTo>
                    <a:pt x="14" y="93"/>
                    <a:pt x="14" y="93"/>
                    <a:pt x="14" y="93"/>
                  </a:cubicBezTo>
                  <a:cubicBezTo>
                    <a:pt x="11" y="86"/>
                    <a:pt x="10" y="80"/>
                    <a:pt x="9" y="72"/>
                  </a:cubicBezTo>
                  <a:close/>
                  <a:moveTo>
                    <a:pt x="72" y="34"/>
                  </a:moveTo>
                  <a:cubicBezTo>
                    <a:pt x="72" y="9"/>
                    <a:pt x="72" y="9"/>
                    <a:pt x="72" y="9"/>
                  </a:cubicBezTo>
                  <a:cubicBezTo>
                    <a:pt x="80" y="12"/>
                    <a:pt x="88" y="21"/>
                    <a:pt x="92" y="34"/>
                  </a:cubicBezTo>
                  <a:lnTo>
                    <a:pt x="72" y="34"/>
                  </a:lnTo>
                  <a:close/>
                  <a:moveTo>
                    <a:pt x="95" y="42"/>
                  </a:moveTo>
                  <a:cubicBezTo>
                    <a:pt x="96" y="49"/>
                    <a:pt x="97" y="56"/>
                    <a:pt x="98" y="64"/>
                  </a:cubicBezTo>
                  <a:cubicBezTo>
                    <a:pt x="72" y="64"/>
                    <a:pt x="72" y="64"/>
                    <a:pt x="72" y="64"/>
                  </a:cubicBezTo>
                  <a:cubicBezTo>
                    <a:pt x="72" y="42"/>
                    <a:pt x="72" y="42"/>
                    <a:pt x="72" y="42"/>
                  </a:cubicBezTo>
                  <a:lnTo>
                    <a:pt x="95" y="42"/>
                  </a:lnTo>
                  <a:close/>
                  <a:moveTo>
                    <a:pt x="64" y="9"/>
                  </a:moveTo>
                  <a:cubicBezTo>
                    <a:pt x="64" y="34"/>
                    <a:pt x="64" y="34"/>
                    <a:pt x="64" y="34"/>
                  </a:cubicBezTo>
                  <a:cubicBezTo>
                    <a:pt x="44" y="34"/>
                    <a:pt x="44" y="34"/>
                    <a:pt x="44" y="34"/>
                  </a:cubicBezTo>
                  <a:cubicBezTo>
                    <a:pt x="49" y="21"/>
                    <a:pt x="56" y="12"/>
                    <a:pt x="64" y="9"/>
                  </a:cubicBezTo>
                  <a:close/>
                  <a:moveTo>
                    <a:pt x="64" y="42"/>
                  </a:moveTo>
                  <a:cubicBezTo>
                    <a:pt x="64" y="64"/>
                    <a:pt x="64" y="64"/>
                    <a:pt x="64" y="64"/>
                  </a:cubicBezTo>
                  <a:cubicBezTo>
                    <a:pt x="39" y="64"/>
                    <a:pt x="39" y="64"/>
                    <a:pt x="39" y="64"/>
                  </a:cubicBezTo>
                  <a:cubicBezTo>
                    <a:pt x="39" y="56"/>
                    <a:pt x="40" y="49"/>
                    <a:pt x="42" y="42"/>
                  </a:cubicBezTo>
                  <a:lnTo>
                    <a:pt x="64" y="42"/>
                  </a:lnTo>
                  <a:close/>
                  <a:moveTo>
                    <a:pt x="30" y="64"/>
                  </a:moveTo>
                  <a:cubicBezTo>
                    <a:pt x="9" y="64"/>
                    <a:pt x="9" y="64"/>
                    <a:pt x="9" y="64"/>
                  </a:cubicBezTo>
                  <a:cubicBezTo>
                    <a:pt x="10" y="56"/>
                    <a:pt x="12" y="49"/>
                    <a:pt x="15" y="42"/>
                  </a:cubicBezTo>
                  <a:cubicBezTo>
                    <a:pt x="33" y="42"/>
                    <a:pt x="33" y="42"/>
                    <a:pt x="33" y="42"/>
                  </a:cubicBezTo>
                  <a:cubicBezTo>
                    <a:pt x="32" y="49"/>
                    <a:pt x="31" y="56"/>
                    <a:pt x="30" y="64"/>
                  </a:cubicBezTo>
                  <a:close/>
                  <a:moveTo>
                    <a:pt x="39" y="72"/>
                  </a:moveTo>
                  <a:cubicBezTo>
                    <a:pt x="64" y="72"/>
                    <a:pt x="64" y="72"/>
                    <a:pt x="64" y="72"/>
                  </a:cubicBezTo>
                  <a:cubicBezTo>
                    <a:pt x="64" y="93"/>
                    <a:pt x="64" y="93"/>
                    <a:pt x="64" y="93"/>
                  </a:cubicBezTo>
                  <a:cubicBezTo>
                    <a:pt x="41" y="93"/>
                    <a:pt x="41" y="93"/>
                    <a:pt x="41" y="93"/>
                  </a:cubicBezTo>
                  <a:cubicBezTo>
                    <a:pt x="40" y="86"/>
                    <a:pt x="39" y="80"/>
                    <a:pt x="39" y="72"/>
                  </a:cubicBezTo>
                  <a:close/>
                  <a:moveTo>
                    <a:pt x="64" y="101"/>
                  </a:moveTo>
                  <a:cubicBezTo>
                    <a:pt x="64" y="127"/>
                    <a:pt x="64" y="127"/>
                    <a:pt x="64" y="127"/>
                  </a:cubicBezTo>
                  <a:cubicBezTo>
                    <a:pt x="56" y="124"/>
                    <a:pt x="48" y="115"/>
                    <a:pt x="44" y="101"/>
                  </a:cubicBezTo>
                  <a:lnTo>
                    <a:pt x="64" y="101"/>
                  </a:lnTo>
                  <a:close/>
                  <a:moveTo>
                    <a:pt x="72" y="127"/>
                  </a:moveTo>
                  <a:cubicBezTo>
                    <a:pt x="72" y="101"/>
                    <a:pt x="72" y="101"/>
                    <a:pt x="72" y="101"/>
                  </a:cubicBezTo>
                  <a:cubicBezTo>
                    <a:pt x="93" y="101"/>
                    <a:pt x="93" y="101"/>
                    <a:pt x="93" y="101"/>
                  </a:cubicBezTo>
                  <a:cubicBezTo>
                    <a:pt x="88" y="115"/>
                    <a:pt x="81" y="124"/>
                    <a:pt x="72" y="127"/>
                  </a:cubicBezTo>
                  <a:close/>
                  <a:moveTo>
                    <a:pt x="72" y="93"/>
                  </a:moveTo>
                  <a:cubicBezTo>
                    <a:pt x="72" y="72"/>
                    <a:pt x="72" y="72"/>
                    <a:pt x="72" y="72"/>
                  </a:cubicBezTo>
                  <a:cubicBezTo>
                    <a:pt x="98" y="72"/>
                    <a:pt x="98" y="72"/>
                    <a:pt x="98" y="72"/>
                  </a:cubicBezTo>
                  <a:cubicBezTo>
                    <a:pt x="97" y="80"/>
                    <a:pt x="96" y="86"/>
                    <a:pt x="95" y="93"/>
                  </a:cubicBezTo>
                  <a:lnTo>
                    <a:pt x="72" y="93"/>
                  </a:lnTo>
                  <a:close/>
                  <a:moveTo>
                    <a:pt x="106" y="72"/>
                  </a:moveTo>
                  <a:cubicBezTo>
                    <a:pt x="127" y="72"/>
                    <a:pt x="127" y="72"/>
                    <a:pt x="127" y="72"/>
                  </a:cubicBezTo>
                  <a:cubicBezTo>
                    <a:pt x="127" y="80"/>
                    <a:pt x="125" y="86"/>
                    <a:pt x="122" y="93"/>
                  </a:cubicBezTo>
                  <a:cubicBezTo>
                    <a:pt x="104" y="93"/>
                    <a:pt x="104" y="93"/>
                    <a:pt x="104" y="93"/>
                  </a:cubicBezTo>
                  <a:cubicBezTo>
                    <a:pt x="105" y="86"/>
                    <a:pt x="106" y="80"/>
                    <a:pt x="106" y="72"/>
                  </a:cubicBezTo>
                  <a:close/>
                  <a:moveTo>
                    <a:pt x="106" y="64"/>
                  </a:moveTo>
                  <a:cubicBezTo>
                    <a:pt x="106" y="56"/>
                    <a:pt x="105" y="49"/>
                    <a:pt x="103" y="42"/>
                  </a:cubicBezTo>
                  <a:cubicBezTo>
                    <a:pt x="122" y="42"/>
                    <a:pt x="122" y="42"/>
                    <a:pt x="122" y="42"/>
                  </a:cubicBezTo>
                  <a:cubicBezTo>
                    <a:pt x="125" y="49"/>
                    <a:pt x="127" y="56"/>
                    <a:pt x="127" y="64"/>
                  </a:cubicBezTo>
                  <a:lnTo>
                    <a:pt x="106" y="64"/>
                  </a:lnTo>
                  <a:close/>
                  <a:moveTo>
                    <a:pt x="117" y="34"/>
                  </a:moveTo>
                  <a:cubicBezTo>
                    <a:pt x="101" y="34"/>
                    <a:pt x="101" y="34"/>
                    <a:pt x="101" y="34"/>
                  </a:cubicBezTo>
                  <a:cubicBezTo>
                    <a:pt x="98" y="26"/>
                    <a:pt x="95" y="19"/>
                    <a:pt x="91" y="13"/>
                  </a:cubicBezTo>
                  <a:cubicBezTo>
                    <a:pt x="101" y="18"/>
                    <a:pt x="110" y="25"/>
                    <a:pt x="117" y="34"/>
                  </a:cubicBezTo>
                  <a:close/>
                  <a:moveTo>
                    <a:pt x="46" y="13"/>
                  </a:moveTo>
                  <a:cubicBezTo>
                    <a:pt x="42" y="19"/>
                    <a:pt x="38" y="26"/>
                    <a:pt x="35" y="34"/>
                  </a:cubicBezTo>
                  <a:cubicBezTo>
                    <a:pt x="20" y="34"/>
                    <a:pt x="20" y="34"/>
                    <a:pt x="20" y="34"/>
                  </a:cubicBezTo>
                  <a:cubicBezTo>
                    <a:pt x="26" y="25"/>
                    <a:pt x="35" y="18"/>
                    <a:pt x="46" y="13"/>
                  </a:cubicBezTo>
                  <a:close/>
                  <a:moveTo>
                    <a:pt x="19" y="101"/>
                  </a:moveTo>
                  <a:cubicBezTo>
                    <a:pt x="35" y="101"/>
                    <a:pt x="35" y="101"/>
                    <a:pt x="35" y="101"/>
                  </a:cubicBezTo>
                  <a:cubicBezTo>
                    <a:pt x="38" y="110"/>
                    <a:pt x="41" y="117"/>
                    <a:pt x="46" y="123"/>
                  </a:cubicBezTo>
                  <a:cubicBezTo>
                    <a:pt x="35" y="119"/>
                    <a:pt x="25" y="111"/>
                    <a:pt x="19" y="101"/>
                  </a:cubicBezTo>
                  <a:close/>
                  <a:moveTo>
                    <a:pt x="91" y="123"/>
                  </a:moveTo>
                  <a:cubicBezTo>
                    <a:pt x="95" y="117"/>
                    <a:pt x="99" y="110"/>
                    <a:pt x="101" y="101"/>
                  </a:cubicBezTo>
                  <a:cubicBezTo>
                    <a:pt x="118" y="101"/>
                    <a:pt x="118" y="101"/>
                    <a:pt x="118" y="101"/>
                  </a:cubicBezTo>
                  <a:cubicBezTo>
                    <a:pt x="111" y="111"/>
                    <a:pt x="102" y="119"/>
                    <a:pt x="91" y="123"/>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6" name="Freeform 45"/>
            <p:cNvSpPr>
              <a:spLocks noEditPoints="1"/>
            </p:cNvSpPr>
            <p:nvPr/>
          </p:nvSpPr>
          <p:spPr bwMode="auto">
            <a:xfrm>
              <a:off x="8416017" y="326751"/>
              <a:ext cx="229832" cy="300486"/>
            </a:xfrm>
            <a:custGeom>
              <a:avLst/>
              <a:gdLst>
                <a:gd name="T0" fmla="*/ 280523 w 372968"/>
                <a:gd name="T1" fmla="*/ 0 h 487727"/>
                <a:gd name="T2" fmla="*/ 92445 w 372968"/>
                <a:gd name="T3" fmla="*/ 0 h 487727"/>
                <a:gd name="T4" fmla="*/ 0 w 372968"/>
                <a:gd name="T5" fmla="*/ 162575 h 487727"/>
                <a:gd name="T6" fmla="*/ 76506 w 372968"/>
                <a:gd name="T7" fmla="*/ 299649 h 487727"/>
                <a:gd name="T8" fmla="*/ 0 w 372968"/>
                <a:gd name="T9" fmla="*/ 430347 h 487727"/>
                <a:gd name="T10" fmla="*/ 31878 w 372968"/>
                <a:gd name="T11" fmla="*/ 487727 h 487727"/>
                <a:gd name="T12" fmla="*/ 127510 w 372968"/>
                <a:gd name="T13" fmla="*/ 325151 h 487727"/>
                <a:gd name="T14" fmla="*/ 280523 w 372968"/>
                <a:gd name="T15" fmla="*/ 325151 h 487727"/>
                <a:gd name="T16" fmla="*/ 372968 w 372968"/>
                <a:gd name="T17" fmla="*/ 162575 h 487727"/>
                <a:gd name="T18" fmla="*/ 280523 w 372968"/>
                <a:gd name="T19" fmla="*/ 0 h 487727"/>
                <a:gd name="T20" fmla="*/ 245457 w 372968"/>
                <a:gd name="T21" fmla="*/ 267771 h 487727"/>
                <a:gd name="T22" fmla="*/ 124323 w 372968"/>
                <a:gd name="T23" fmla="*/ 267771 h 487727"/>
                <a:gd name="T24" fmla="*/ 63755 w 372968"/>
                <a:gd name="T25" fmla="*/ 162575 h 487727"/>
                <a:gd name="T26" fmla="*/ 124323 w 372968"/>
                <a:gd name="T27" fmla="*/ 57379 h 487727"/>
                <a:gd name="T28" fmla="*/ 245457 w 372968"/>
                <a:gd name="T29" fmla="*/ 57379 h 487727"/>
                <a:gd name="T30" fmla="*/ 309212 w 372968"/>
                <a:gd name="T31" fmla="*/ 162575 h 487727"/>
                <a:gd name="T32" fmla="*/ 245457 w 372968"/>
                <a:gd name="T33" fmla="*/ 267771 h 487727"/>
                <a:gd name="T34" fmla="*/ 197641 w 372968"/>
                <a:gd name="T35" fmla="*/ 149824 h 487727"/>
                <a:gd name="T36" fmla="*/ 197641 w 372968"/>
                <a:gd name="T37" fmla="*/ 95633 h 487727"/>
                <a:gd name="T38" fmla="*/ 168951 w 372968"/>
                <a:gd name="T39" fmla="*/ 95633 h 487727"/>
                <a:gd name="T40" fmla="*/ 168951 w 372968"/>
                <a:gd name="T41" fmla="*/ 149824 h 487727"/>
                <a:gd name="T42" fmla="*/ 117947 w 372968"/>
                <a:gd name="T43" fmla="*/ 149824 h 487727"/>
                <a:gd name="T44" fmla="*/ 117947 w 372968"/>
                <a:gd name="T45" fmla="*/ 172139 h 487727"/>
                <a:gd name="T46" fmla="*/ 168951 w 372968"/>
                <a:gd name="T47" fmla="*/ 172139 h 487727"/>
                <a:gd name="T48" fmla="*/ 168951 w 372968"/>
                <a:gd name="T49" fmla="*/ 226331 h 487727"/>
                <a:gd name="T50" fmla="*/ 197641 w 372968"/>
                <a:gd name="T51" fmla="*/ 226331 h 487727"/>
                <a:gd name="T52" fmla="*/ 197641 w 372968"/>
                <a:gd name="T53" fmla="*/ 172139 h 487727"/>
                <a:gd name="T54" fmla="*/ 251833 w 372968"/>
                <a:gd name="T55" fmla="*/ 172139 h 487727"/>
                <a:gd name="T56" fmla="*/ 251833 w 372968"/>
                <a:gd name="T57" fmla="*/ 149824 h 487727"/>
                <a:gd name="T58" fmla="*/ 197641 w 372968"/>
                <a:gd name="T59" fmla="*/ 149824 h 487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2968" h="487727">
                  <a:moveTo>
                    <a:pt x="280523" y="0"/>
                  </a:moveTo>
                  <a:lnTo>
                    <a:pt x="92445" y="0"/>
                  </a:lnTo>
                  <a:lnTo>
                    <a:pt x="0" y="162575"/>
                  </a:lnTo>
                  <a:lnTo>
                    <a:pt x="76506" y="299649"/>
                  </a:lnTo>
                  <a:lnTo>
                    <a:pt x="0" y="430347"/>
                  </a:lnTo>
                  <a:lnTo>
                    <a:pt x="31878" y="487727"/>
                  </a:lnTo>
                  <a:lnTo>
                    <a:pt x="127510" y="325151"/>
                  </a:lnTo>
                  <a:lnTo>
                    <a:pt x="280523" y="325151"/>
                  </a:lnTo>
                  <a:lnTo>
                    <a:pt x="372968" y="162575"/>
                  </a:lnTo>
                  <a:lnTo>
                    <a:pt x="280523" y="0"/>
                  </a:lnTo>
                  <a:close/>
                  <a:moveTo>
                    <a:pt x="245457" y="267771"/>
                  </a:moveTo>
                  <a:lnTo>
                    <a:pt x="124323" y="267771"/>
                  </a:lnTo>
                  <a:lnTo>
                    <a:pt x="63755" y="162575"/>
                  </a:lnTo>
                  <a:lnTo>
                    <a:pt x="124323" y="57379"/>
                  </a:lnTo>
                  <a:lnTo>
                    <a:pt x="245457" y="57379"/>
                  </a:lnTo>
                  <a:lnTo>
                    <a:pt x="309212" y="162575"/>
                  </a:lnTo>
                  <a:lnTo>
                    <a:pt x="245457" y="267771"/>
                  </a:lnTo>
                  <a:close/>
                  <a:moveTo>
                    <a:pt x="197641" y="149824"/>
                  </a:moveTo>
                  <a:lnTo>
                    <a:pt x="197641" y="95633"/>
                  </a:lnTo>
                  <a:lnTo>
                    <a:pt x="168951" y="95633"/>
                  </a:lnTo>
                  <a:lnTo>
                    <a:pt x="168951" y="149824"/>
                  </a:lnTo>
                  <a:lnTo>
                    <a:pt x="117947" y="149824"/>
                  </a:lnTo>
                  <a:lnTo>
                    <a:pt x="117947" y="172139"/>
                  </a:lnTo>
                  <a:lnTo>
                    <a:pt x="168951" y="172139"/>
                  </a:lnTo>
                  <a:lnTo>
                    <a:pt x="168951" y="226331"/>
                  </a:lnTo>
                  <a:lnTo>
                    <a:pt x="197641" y="226331"/>
                  </a:lnTo>
                  <a:lnTo>
                    <a:pt x="197641" y="172139"/>
                  </a:lnTo>
                  <a:lnTo>
                    <a:pt x="251833" y="172139"/>
                  </a:lnTo>
                  <a:lnTo>
                    <a:pt x="251833" y="149824"/>
                  </a:lnTo>
                  <a:lnTo>
                    <a:pt x="197641" y="149824"/>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7" name="Freeform 46"/>
            <p:cNvSpPr>
              <a:spLocks noEditPoints="1"/>
            </p:cNvSpPr>
            <p:nvPr/>
          </p:nvSpPr>
          <p:spPr bwMode="auto">
            <a:xfrm>
              <a:off x="8180291" y="173562"/>
              <a:ext cx="656102" cy="567584"/>
            </a:xfrm>
            <a:custGeom>
              <a:avLst/>
              <a:gdLst>
                <a:gd name="T0" fmla="*/ 84 w 334"/>
                <a:gd name="T1" fmla="*/ 0 h 289"/>
                <a:gd name="T2" fmla="*/ 0 w 334"/>
                <a:gd name="T3" fmla="*/ 145 h 289"/>
                <a:gd name="T4" fmla="*/ 84 w 334"/>
                <a:gd name="T5" fmla="*/ 289 h 289"/>
                <a:gd name="T6" fmla="*/ 251 w 334"/>
                <a:gd name="T7" fmla="*/ 289 h 289"/>
                <a:gd name="T8" fmla="*/ 334 w 334"/>
                <a:gd name="T9" fmla="*/ 145 h 289"/>
                <a:gd name="T10" fmla="*/ 251 w 334"/>
                <a:gd name="T11" fmla="*/ 0 h 289"/>
                <a:gd name="T12" fmla="*/ 84 w 334"/>
                <a:gd name="T13" fmla="*/ 0 h 289"/>
                <a:gd name="T14" fmla="*/ 246 w 334"/>
                <a:gd name="T15" fmla="*/ 9 h 289"/>
                <a:gd name="T16" fmla="*/ 324 w 334"/>
                <a:gd name="T17" fmla="*/ 145 h 289"/>
                <a:gd name="T18" fmla="*/ 246 w 334"/>
                <a:gd name="T19" fmla="*/ 281 h 289"/>
                <a:gd name="T20" fmla="*/ 89 w 334"/>
                <a:gd name="T21" fmla="*/ 281 h 289"/>
                <a:gd name="T22" fmla="*/ 10 w 334"/>
                <a:gd name="T23" fmla="*/ 145 h 289"/>
                <a:gd name="T24" fmla="*/ 89 w 334"/>
                <a:gd name="T25" fmla="*/ 9 h 289"/>
                <a:gd name="T26" fmla="*/ 246 w 334"/>
                <a:gd name="T27" fmla="*/ 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4" h="289">
                  <a:moveTo>
                    <a:pt x="84" y="0"/>
                  </a:moveTo>
                  <a:cubicBezTo>
                    <a:pt x="0" y="145"/>
                    <a:pt x="0" y="145"/>
                    <a:pt x="0" y="145"/>
                  </a:cubicBezTo>
                  <a:cubicBezTo>
                    <a:pt x="84" y="289"/>
                    <a:pt x="84" y="289"/>
                    <a:pt x="84" y="289"/>
                  </a:cubicBezTo>
                  <a:cubicBezTo>
                    <a:pt x="251" y="289"/>
                    <a:pt x="251" y="289"/>
                    <a:pt x="251" y="289"/>
                  </a:cubicBezTo>
                  <a:cubicBezTo>
                    <a:pt x="334" y="145"/>
                    <a:pt x="334" y="145"/>
                    <a:pt x="334" y="145"/>
                  </a:cubicBezTo>
                  <a:cubicBezTo>
                    <a:pt x="251" y="0"/>
                    <a:pt x="251" y="0"/>
                    <a:pt x="251" y="0"/>
                  </a:cubicBezTo>
                  <a:lnTo>
                    <a:pt x="84" y="0"/>
                  </a:lnTo>
                  <a:close/>
                  <a:moveTo>
                    <a:pt x="246" y="9"/>
                  </a:moveTo>
                  <a:cubicBezTo>
                    <a:pt x="248" y="13"/>
                    <a:pt x="322" y="141"/>
                    <a:pt x="324" y="145"/>
                  </a:cubicBezTo>
                  <a:cubicBezTo>
                    <a:pt x="322" y="149"/>
                    <a:pt x="248" y="277"/>
                    <a:pt x="246" y="281"/>
                  </a:cubicBezTo>
                  <a:cubicBezTo>
                    <a:pt x="241" y="281"/>
                    <a:pt x="93" y="281"/>
                    <a:pt x="89" y="281"/>
                  </a:cubicBezTo>
                  <a:cubicBezTo>
                    <a:pt x="86" y="277"/>
                    <a:pt x="12" y="149"/>
                    <a:pt x="10" y="145"/>
                  </a:cubicBezTo>
                  <a:cubicBezTo>
                    <a:pt x="12" y="141"/>
                    <a:pt x="86" y="13"/>
                    <a:pt x="89" y="9"/>
                  </a:cubicBezTo>
                  <a:cubicBezTo>
                    <a:pt x="93" y="9"/>
                    <a:pt x="241" y="9"/>
                    <a:pt x="246" y="9"/>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8" name="Freeform 47"/>
            <p:cNvSpPr>
              <a:spLocks noEditPoints="1"/>
            </p:cNvSpPr>
            <p:nvPr/>
          </p:nvSpPr>
          <p:spPr bwMode="auto">
            <a:xfrm>
              <a:off x="5715000" y="183382"/>
              <a:ext cx="656102" cy="567583"/>
            </a:xfrm>
            <a:custGeom>
              <a:avLst/>
              <a:gdLst>
                <a:gd name="T0" fmla="*/ 84 w 334"/>
                <a:gd name="T1" fmla="*/ 0 h 289"/>
                <a:gd name="T2" fmla="*/ 0 w 334"/>
                <a:gd name="T3" fmla="*/ 144 h 289"/>
                <a:gd name="T4" fmla="*/ 84 w 334"/>
                <a:gd name="T5" fmla="*/ 289 h 289"/>
                <a:gd name="T6" fmla="*/ 251 w 334"/>
                <a:gd name="T7" fmla="*/ 289 h 289"/>
                <a:gd name="T8" fmla="*/ 334 w 334"/>
                <a:gd name="T9" fmla="*/ 144 h 289"/>
                <a:gd name="T10" fmla="*/ 251 w 334"/>
                <a:gd name="T11" fmla="*/ 0 h 289"/>
                <a:gd name="T12" fmla="*/ 84 w 334"/>
                <a:gd name="T13" fmla="*/ 0 h 289"/>
                <a:gd name="T14" fmla="*/ 246 w 334"/>
                <a:gd name="T15" fmla="*/ 8 h 289"/>
                <a:gd name="T16" fmla="*/ 324 w 334"/>
                <a:gd name="T17" fmla="*/ 144 h 289"/>
                <a:gd name="T18" fmla="*/ 246 w 334"/>
                <a:gd name="T19" fmla="*/ 280 h 289"/>
                <a:gd name="T20" fmla="*/ 89 w 334"/>
                <a:gd name="T21" fmla="*/ 280 h 289"/>
                <a:gd name="T22" fmla="*/ 10 w 334"/>
                <a:gd name="T23" fmla="*/ 144 h 289"/>
                <a:gd name="T24" fmla="*/ 89 w 334"/>
                <a:gd name="T25" fmla="*/ 8 h 289"/>
                <a:gd name="T26" fmla="*/ 246 w 334"/>
                <a:gd name="T27"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4" h="289">
                  <a:moveTo>
                    <a:pt x="84" y="0"/>
                  </a:moveTo>
                  <a:cubicBezTo>
                    <a:pt x="0" y="144"/>
                    <a:pt x="0" y="144"/>
                    <a:pt x="0" y="144"/>
                  </a:cubicBezTo>
                  <a:cubicBezTo>
                    <a:pt x="84" y="289"/>
                    <a:pt x="84" y="289"/>
                    <a:pt x="84" y="289"/>
                  </a:cubicBezTo>
                  <a:cubicBezTo>
                    <a:pt x="251" y="289"/>
                    <a:pt x="251" y="289"/>
                    <a:pt x="251" y="289"/>
                  </a:cubicBezTo>
                  <a:cubicBezTo>
                    <a:pt x="334" y="144"/>
                    <a:pt x="334" y="144"/>
                    <a:pt x="334" y="144"/>
                  </a:cubicBezTo>
                  <a:cubicBezTo>
                    <a:pt x="251" y="0"/>
                    <a:pt x="251" y="0"/>
                    <a:pt x="251" y="0"/>
                  </a:cubicBezTo>
                  <a:lnTo>
                    <a:pt x="84" y="0"/>
                  </a:lnTo>
                  <a:close/>
                  <a:moveTo>
                    <a:pt x="246" y="8"/>
                  </a:moveTo>
                  <a:cubicBezTo>
                    <a:pt x="248" y="12"/>
                    <a:pt x="322" y="140"/>
                    <a:pt x="324" y="144"/>
                  </a:cubicBezTo>
                  <a:cubicBezTo>
                    <a:pt x="322" y="148"/>
                    <a:pt x="248" y="276"/>
                    <a:pt x="246" y="280"/>
                  </a:cubicBezTo>
                  <a:cubicBezTo>
                    <a:pt x="241" y="280"/>
                    <a:pt x="93" y="280"/>
                    <a:pt x="89" y="280"/>
                  </a:cubicBezTo>
                  <a:cubicBezTo>
                    <a:pt x="86" y="276"/>
                    <a:pt x="13" y="148"/>
                    <a:pt x="10" y="144"/>
                  </a:cubicBezTo>
                  <a:cubicBezTo>
                    <a:pt x="13" y="140"/>
                    <a:pt x="86" y="12"/>
                    <a:pt x="89" y="8"/>
                  </a:cubicBezTo>
                  <a:cubicBezTo>
                    <a:pt x="93" y="8"/>
                    <a:pt x="241" y="8"/>
                    <a:pt x="246" y="8"/>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9" name="Freeform 48"/>
            <p:cNvSpPr>
              <a:spLocks/>
            </p:cNvSpPr>
            <p:nvPr userDrawn="1"/>
          </p:nvSpPr>
          <p:spPr bwMode="auto">
            <a:xfrm>
              <a:off x="6259132" y="499579"/>
              <a:ext cx="636458" cy="551872"/>
            </a:xfrm>
            <a:custGeom>
              <a:avLst/>
              <a:gdLst>
                <a:gd name="T0" fmla="*/ 258208 w 1032833"/>
                <a:gd name="T1" fmla="*/ 895760 h 895760"/>
                <a:gd name="T2" fmla="*/ 0 w 1032833"/>
                <a:gd name="T3" fmla="*/ 446286 h 895760"/>
                <a:gd name="T4" fmla="*/ 258208 w 1032833"/>
                <a:gd name="T5" fmla="*/ 0 h 895760"/>
                <a:gd name="T6" fmla="*/ 774624 w 1032833"/>
                <a:gd name="T7" fmla="*/ 0 h 895760"/>
                <a:gd name="T8" fmla="*/ 1032833 w 1032833"/>
                <a:gd name="T9" fmla="*/ 446286 h 895760"/>
                <a:gd name="T10" fmla="*/ 774624 w 1032833"/>
                <a:gd name="T11" fmla="*/ 895760 h 895760"/>
                <a:gd name="T12" fmla="*/ 258208 w 1032833"/>
                <a:gd name="T13" fmla="*/ 895760 h 895760"/>
              </a:gdLst>
              <a:ahLst/>
              <a:cxnLst>
                <a:cxn ang="0">
                  <a:pos x="T0" y="T1"/>
                </a:cxn>
                <a:cxn ang="0">
                  <a:pos x="T2" y="T3"/>
                </a:cxn>
                <a:cxn ang="0">
                  <a:pos x="T4" y="T5"/>
                </a:cxn>
                <a:cxn ang="0">
                  <a:pos x="T6" y="T7"/>
                </a:cxn>
                <a:cxn ang="0">
                  <a:pos x="T8" y="T9"/>
                </a:cxn>
                <a:cxn ang="0">
                  <a:pos x="T10" y="T11"/>
                </a:cxn>
                <a:cxn ang="0">
                  <a:pos x="T12" y="T13"/>
                </a:cxn>
              </a:cxnLst>
              <a:rect l="0" t="0" r="r" b="b"/>
              <a:pathLst>
                <a:path w="1032833" h="895760">
                  <a:moveTo>
                    <a:pt x="258208" y="895760"/>
                  </a:moveTo>
                  <a:lnTo>
                    <a:pt x="0" y="446286"/>
                  </a:lnTo>
                  <a:lnTo>
                    <a:pt x="258208" y="0"/>
                  </a:lnTo>
                  <a:lnTo>
                    <a:pt x="774624" y="0"/>
                  </a:lnTo>
                  <a:lnTo>
                    <a:pt x="1032833" y="446286"/>
                  </a:lnTo>
                  <a:lnTo>
                    <a:pt x="774624" y="895760"/>
                  </a:lnTo>
                  <a:lnTo>
                    <a:pt x="258208" y="895760"/>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0" name="Freeform 49"/>
            <p:cNvSpPr>
              <a:spLocks noEditPoints="1"/>
            </p:cNvSpPr>
            <p:nvPr/>
          </p:nvSpPr>
          <p:spPr bwMode="auto">
            <a:xfrm>
              <a:off x="8121361" y="796137"/>
              <a:ext cx="891826" cy="771835"/>
            </a:xfrm>
            <a:custGeom>
              <a:avLst/>
              <a:gdLst>
                <a:gd name="T0" fmla="*/ 113 w 454"/>
                <a:gd name="T1" fmla="*/ 0 h 393"/>
                <a:gd name="T2" fmla="*/ 0 w 454"/>
                <a:gd name="T3" fmla="*/ 197 h 393"/>
                <a:gd name="T4" fmla="*/ 113 w 454"/>
                <a:gd name="T5" fmla="*/ 393 h 393"/>
                <a:gd name="T6" fmla="*/ 340 w 454"/>
                <a:gd name="T7" fmla="*/ 393 h 393"/>
                <a:gd name="T8" fmla="*/ 454 w 454"/>
                <a:gd name="T9" fmla="*/ 197 h 393"/>
                <a:gd name="T10" fmla="*/ 340 w 454"/>
                <a:gd name="T11" fmla="*/ 0 h 393"/>
                <a:gd name="T12" fmla="*/ 113 w 454"/>
                <a:gd name="T13" fmla="*/ 0 h 393"/>
                <a:gd name="T14" fmla="*/ 336 w 454"/>
                <a:gd name="T15" fmla="*/ 9 h 393"/>
                <a:gd name="T16" fmla="*/ 444 w 454"/>
                <a:gd name="T17" fmla="*/ 197 h 393"/>
                <a:gd name="T18" fmla="*/ 336 w 454"/>
                <a:gd name="T19" fmla="*/ 385 h 393"/>
                <a:gd name="T20" fmla="*/ 118 w 454"/>
                <a:gd name="T21" fmla="*/ 385 h 393"/>
                <a:gd name="T22" fmla="*/ 10 w 454"/>
                <a:gd name="T23" fmla="*/ 197 h 393"/>
                <a:gd name="T24" fmla="*/ 118 w 454"/>
                <a:gd name="T25" fmla="*/ 9 h 393"/>
                <a:gd name="T26" fmla="*/ 336 w 454"/>
                <a:gd name="T27" fmla="*/ 9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4" h="393">
                  <a:moveTo>
                    <a:pt x="113" y="0"/>
                  </a:moveTo>
                  <a:cubicBezTo>
                    <a:pt x="0" y="197"/>
                    <a:pt x="0" y="197"/>
                    <a:pt x="0" y="197"/>
                  </a:cubicBezTo>
                  <a:cubicBezTo>
                    <a:pt x="113" y="393"/>
                    <a:pt x="113" y="393"/>
                    <a:pt x="113" y="393"/>
                  </a:cubicBezTo>
                  <a:cubicBezTo>
                    <a:pt x="340" y="393"/>
                    <a:pt x="340" y="393"/>
                    <a:pt x="340" y="393"/>
                  </a:cubicBezTo>
                  <a:cubicBezTo>
                    <a:pt x="454" y="197"/>
                    <a:pt x="454" y="197"/>
                    <a:pt x="454" y="197"/>
                  </a:cubicBezTo>
                  <a:cubicBezTo>
                    <a:pt x="340" y="0"/>
                    <a:pt x="340" y="0"/>
                    <a:pt x="340" y="0"/>
                  </a:cubicBezTo>
                  <a:lnTo>
                    <a:pt x="113" y="0"/>
                  </a:lnTo>
                  <a:close/>
                  <a:moveTo>
                    <a:pt x="336" y="9"/>
                  </a:moveTo>
                  <a:cubicBezTo>
                    <a:pt x="338" y="13"/>
                    <a:pt x="442" y="193"/>
                    <a:pt x="444" y="197"/>
                  </a:cubicBezTo>
                  <a:cubicBezTo>
                    <a:pt x="442" y="201"/>
                    <a:pt x="338" y="381"/>
                    <a:pt x="336" y="385"/>
                  </a:cubicBezTo>
                  <a:cubicBezTo>
                    <a:pt x="331" y="385"/>
                    <a:pt x="123" y="385"/>
                    <a:pt x="118" y="385"/>
                  </a:cubicBezTo>
                  <a:cubicBezTo>
                    <a:pt x="116" y="381"/>
                    <a:pt x="12" y="201"/>
                    <a:pt x="10" y="197"/>
                  </a:cubicBezTo>
                  <a:cubicBezTo>
                    <a:pt x="12" y="193"/>
                    <a:pt x="116" y="13"/>
                    <a:pt x="118" y="9"/>
                  </a:cubicBezTo>
                  <a:cubicBezTo>
                    <a:pt x="123" y="9"/>
                    <a:pt x="331" y="9"/>
                    <a:pt x="336" y="9"/>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1" name="Freeform 51"/>
            <p:cNvSpPr>
              <a:spLocks noEditPoints="1"/>
            </p:cNvSpPr>
            <p:nvPr/>
          </p:nvSpPr>
          <p:spPr bwMode="auto">
            <a:xfrm>
              <a:off x="5716965" y="809884"/>
              <a:ext cx="656101" cy="567584"/>
            </a:xfrm>
            <a:custGeom>
              <a:avLst/>
              <a:gdLst>
                <a:gd name="T0" fmla="*/ 84 w 334"/>
                <a:gd name="T1" fmla="*/ 0 h 289"/>
                <a:gd name="T2" fmla="*/ 0 w 334"/>
                <a:gd name="T3" fmla="*/ 144 h 289"/>
                <a:gd name="T4" fmla="*/ 84 w 334"/>
                <a:gd name="T5" fmla="*/ 289 h 289"/>
                <a:gd name="T6" fmla="*/ 251 w 334"/>
                <a:gd name="T7" fmla="*/ 289 h 289"/>
                <a:gd name="T8" fmla="*/ 334 w 334"/>
                <a:gd name="T9" fmla="*/ 144 h 289"/>
                <a:gd name="T10" fmla="*/ 251 w 334"/>
                <a:gd name="T11" fmla="*/ 0 h 289"/>
                <a:gd name="T12" fmla="*/ 84 w 334"/>
                <a:gd name="T13" fmla="*/ 0 h 289"/>
                <a:gd name="T14" fmla="*/ 246 w 334"/>
                <a:gd name="T15" fmla="*/ 8 h 289"/>
                <a:gd name="T16" fmla="*/ 324 w 334"/>
                <a:gd name="T17" fmla="*/ 144 h 289"/>
                <a:gd name="T18" fmla="*/ 246 w 334"/>
                <a:gd name="T19" fmla="*/ 280 h 289"/>
                <a:gd name="T20" fmla="*/ 89 w 334"/>
                <a:gd name="T21" fmla="*/ 280 h 289"/>
                <a:gd name="T22" fmla="*/ 10 w 334"/>
                <a:gd name="T23" fmla="*/ 144 h 289"/>
                <a:gd name="T24" fmla="*/ 89 w 334"/>
                <a:gd name="T25" fmla="*/ 8 h 289"/>
                <a:gd name="T26" fmla="*/ 246 w 334"/>
                <a:gd name="T27"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4" h="289">
                  <a:moveTo>
                    <a:pt x="84" y="0"/>
                  </a:moveTo>
                  <a:cubicBezTo>
                    <a:pt x="0" y="144"/>
                    <a:pt x="0" y="144"/>
                    <a:pt x="0" y="144"/>
                  </a:cubicBezTo>
                  <a:cubicBezTo>
                    <a:pt x="84" y="289"/>
                    <a:pt x="84" y="289"/>
                    <a:pt x="84" y="289"/>
                  </a:cubicBezTo>
                  <a:cubicBezTo>
                    <a:pt x="251" y="289"/>
                    <a:pt x="251" y="289"/>
                    <a:pt x="251" y="289"/>
                  </a:cubicBezTo>
                  <a:cubicBezTo>
                    <a:pt x="334" y="144"/>
                    <a:pt x="334" y="144"/>
                    <a:pt x="334" y="144"/>
                  </a:cubicBezTo>
                  <a:cubicBezTo>
                    <a:pt x="251" y="0"/>
                    <a:pt x="251" y="0"/>
                    <a:pt x="251" y="0"/>
                  </a:cubicBezTo>
                  <a:lnTo>
                    <a:pt x="84" y="0"/>
                  </a:lnTo>
                  <a:close/>
                  <a:moveTo>
                    <a:pt x="246" y="8"/>
                  </a:moveTo>
                  <a:cubicBezTo>
                    <a:pt x="248" y="12"/>
                    <a:pt x="322" y="140"/>
                    <a:pt x="324" y="144"/>
                  </a:cubicBezTo>
                  <a:cubicBezTo>
                    <a:pt x="322" y="148"/>
                    <a:pt x="248" y="276"/>
                    <a:pt x="246" y="280"/>
                  </a:cubicBezTo>
                  <a:cubicBezTo>
                    <a:pt x="241" y="280"/>
                    <a:pt x="93" y="280"/>
                    <a:pt x="89" y="280"/>
                  </a:cubicBezTo>
                  <a:cubicBezTo>
                    <a:pt x="86" y="276"/>
                    <a:pt x="12" y="148"/>
                    <a:pt x="10" y="144"/>
                  </a:cubicBezTo>
                  <a:cubicBezTo>
                    <a:pt x="12" y="140"/>
                    <a:pt x="86" y="12"/>
                    <a:pt x="89" y="8"/>
                  </a:cubicBezTo>
                  <a:cubicBezTo>
                    <a:pt x="93" y="8"/>
                    <a:pt x="241" y="8"/>
                    <a:pt x="246" y="8"/>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2" name="Freeform 52"/>
            <p:cNvSpPr>
              <a:spLocks noEditPoints="1"/>
            </p:cNvSpPr>
            <p:nvPr/>
          </p:nvSpPr>
          <p:spPr bwMode="auto">
            <a:xfrm>
              <a:off x="6785585" y="181418"/>
              <a:ext cx="656102" cy="567584"/>
            </a:xfrm>
            <a:custGeom>
              <a:avLst/>
              <a:gdLst>
                <a:gd name="T0" fmla="*/ 84 w 334"/>
                <a:gd name="T1" fmla="*/ 0 h 289"/>
                <a:gd name="T2" fmla="*/ 0 w 334"/>
                <a:gd name="T3" fmla="*/ 145 h 289"/>
                <a:gd name="T4" fmla="*/ 84 w 334"/>
                <a:gd name="T5" fmla="*/ 289 h 289"/>
                <a:gd name="T6" fmla="*/ 250 w 334"/>
                <a:gd name="T7" fmla="*/ 289 h 289"/>
                <a:gd name="T8" fmla="*/ 334 w 334"/>
                <a:gd name="T9" fmla="*/ 145 h 289"/>
                <a:gd name="T10" fmla="*/ 250 w 334"/>
                <a:gd name="T11" fmla="*/ 0 h 289"/>
                <a:gd name="T12" fmla="*/ 84 w 334"/>
                <a:gd name="T13" fmla="*/ 0 h 289"/>
                <a:gd name="T14" fmla="*/ 246 w 334"/>
                <a:gd name="T15" fmla="*/ 9 h 289"/>
                <a:gd name="T16" fmla="*/ 324 w 334"/>
                <a:gd name="T17" fmla="*/ 145 h 289"/>
                <a:gd name="T18" fmla="*/ 246 w 334"/>
                <a:gd name="T19" fmla="*/ 281 h 289"/>
                <a:gd name="T20" fmla="*/ 89 w 334"/>
                <a:gd name="T21" fmla="*/ 281 h 289"/>
                <a:gd name="T22" fmla="*/ 10 w 334"/>
                <a:gd name="T23" fmla="*/ 145 h 289"/>
                <a:gd name="T24" fmla="*/ 89 w 334"/>
                <a:gd name="T25" fmla="*/ 9 h 289"/>
                <a:gd name="T26" fmla="*/ 246 w 334"/>
                <a:gd name="T27" fmla="*/ 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4" h="289">
                  <a:moveTo>
                    <a:pt x="84" y="0"/>
                  </a:moveTo>
                  <a:cubicBezTo>
                    <a:pt x="0" y="145"/>
                    <a:pt x="0" y="145"/>
                    <a:pt x="0" y="145"/>
                  </a:cubicBezTo>
                  <a:cubicBezTo>
                    <a:pt x="84" y="289"/>
                    <a:pt x="84" y="289"/>
                    <a:pt x="84" y="289"/>
                  </a:cubicBezTo>
                  <a:cubicBezTo>
                    <a:pt x="250" y="289"/>
                    <a:pt x="250" y="289"/>
                    <a:pt x="250" y="289"/>
                  </a:cubicBezTo>
                  <a:cubicBezTo>
                    <a:pt x="334" y="145"/>
                    <a:pt x="334" y="145"/>
                    <a:pt x="334" y="145"/>
                  </a:cubicBezTo>
                  <a:cubicBezTo>
                    <a:pt x="250" y="0"/>
                    <a:pt x="250" y="0"/>
                    <a:pt x="250" y="0"/>
                  </a:cubicBezTo>
                  <a:lnTo>
                    <a:pt x="84" y="0"/>
                  </a:lnTo>
                  <a:close/>
                  <a:moveTo>
                    <a:pt x="246" y="9"/>
                  </a:moveTo>
                  <a:cubicBezTo>
                    <a:pt x="248" y="13"/>
                    <a:pt x="322" y="141"/>
                    <a:pt x="324" y="145"/>
                  </a:cubicBezTo>
                  <a:cubicBezTo>
                    <a:pt x="322" y="149"/>
                    <a:pt x="248" y="277"/>
                    <a:pt x="246" y="281"/>
                  </a:cubicBezTo>
                  <a:cubicBezTo>
                    <a:pt x="241" y="281"/>
                    <a:pt x="93" y="281"/>
                    <a:pt x="89" y="281"/>
                  </a:cubicBezTo>
                  <a:cubicBezTo>
                    <a:pt x="86" y="277"/>
                    <a:pt x="12" y="149"/>
                    <a:pt x="10" y="145"/>
                  </a:cubicBezTo>
                  <a:cubicBezTo>
                    <a:pt x="12" y="141"/>
                    <a:pt x="86" y="13"/>
                    <a:pt x="89" y="9"/>
                  </a:cubicBezTo>
                  <a:cubicBezTo>
                    <a:pt x="93" y="9"/>
                    <a:pt x="241" y="9"/>
                    <a:pt x="246" y="9"/>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3" name="Freeform 53"/>
            <p:cNvSpPr>
              <a:spLocks noEditPoints="1"/>
            </p:cNvSpPr>
            <p:nvPr/>
          </p:nvSpPr>
          <p:spPr bwMode="auto">
            <a:xfrm>
              <a:off x="7628302" y="477975"/>
              <a:ext cx="656101" cy="567584"/>
            </a:xfrm>
            <a:custGeom>
              <a:avLst/>
              <a:gdLst>
                <a:gd name="T0" fmla="*/ 83 w 334"/>
                <a:gd name="T1" fmla="*/ 0 h 289"/>
                <a:gd name="T2" fmla="*/ 0 w 334"/>
                <a:gd name="T3" fmla="*/ 144 h 289"/>
                <a:gd name="T4" fmla="*/ 83 w 334"/>
                <a:gd name="T5" fmla="*/ 289 h 289"/>
                <a:gd name="T6" fmla="*/ 250 w 334"/>
                <a:gd name="T7" fmla="*/ 289 h 289"/>
                <a:gd name="T8" fmla="*/ 334 w 334"/>
                <a:gd name="T9" fmla="*/ 144 h 289"/>
                <a:gd name="T10" fmla="*/ 250 w 334"/>
                <a:gd name="T11" fmla="*/ 0 h 289"/>
                <a:gd name="T12" fmla="*/ 83 w 334"/>
                <a:gd name="T13" fmla="*/ 0 h 289"/>
                <a:gd name="T14" fmla="*/ 245 w 334"/>
                <a:gd name="T15" fmla="*/ 8 h 289"/>
                <a:gd name="T16" fmla="*/ 324 w 334"/>
                <a:gd name="T17" fmla="*/ 144 h 289"/>
                <a:gd name="T18" fmla="*/ 245 w 334"/>
                <a:gd name="T19" fmla="*/ 280 h 289"/>
                <a:gd name="T20" fmla="*/ 88 w 334"/>
                <a:gd name="T21" fmla="*/ 280 h 289"/>
                <a:gd name="T22" fmla="*/ 10 w 334"/>
                <a:gd name="T23" fmla="*/ 144 h 289"/>
                <a:gd name="T24" fmla="*/ 88 w 334"/>
                <a:gd name="T25" fmla="*/ 8 h 289"/>
                <a:gd name="T26" fmla="*/ 245 w 334"/>
                <a:gd name="T27"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4" h="289">
                  <a:moveTo>
                    <a:pt x="83" y="0"/>
                  </a:moveTo>
                  <a:cubicBezTo>
                    <a:pt x="0" y="144"/>
                    <a:pt x="0" y="144"/>
                    <a:pt x="0" y="144"/>
                  </a:cubicBezTo>
                  <a:cubicBezTo>
                    <a:pt x="83" y="289"/>
                    <a:pt x="83" y="289"/>
                    <a:pt x="83" y="289"/>
                  </a:cubicBezTo>
                  <a:cubicBezTo>
                    <a:pt x="250" y="289"/>
                    <a:pt x="250" y="289"/>
                    <a:pt x="250" y="289"/>
                  </a:cubicBezTo>
                  <a:cubicBezTo>
                    <a:pt x="334" y="144"/>
                    <a:pt x="334" y="144"/>
                    <a:pt x="334" y="144"/>
                  </a:cubicBezTo>
                  <a:cubicBezTo>
                    <a:pt x="250" y="0"/>
                    <a:pt x="250" y="0"/>
                    <a:pt x="250" y="0"/>
                  </a:cubicBezTo>
                  <a:lnTo>
                    <a:pt x="83" y="0"/>
                  </a:lnTo>
                  <a:close/>
                  <a:moveTo>
                    <a:pt x="245" y="8"/>
                  </a:moveTo>
                  <a:cubicBezTo>
                    <a:pt x="248" y="12"/>
                    <a:pt x="322" y="140"/>
                    <a:pt x="324" y="144"/>
                  </a:cubicBezTo>
                  <a:cubicBezTo>
                    <a:pt x="322" y="148"/>
                    <a:pt x="248" y="276"/>
                    <a:pt x="245" y="280"/>
                  </a:cubicBezTo>
                  <a:cubicBezTo>
                    <a:pt x="241" y="280"/>
                    <a:pt x="93" y="280"/>
                    <a:pt x="88" y="280"/>
                  </a:cubicBezTo>
                  <a:cubicBezTo>
                    <a:pt x="86" y="276"/>
                    <a:pt x="12" y="148"/>
                    <a:pt x="10" y="144"/>
                  </a:cubicBezTo>
                  <a:cubicBezTo>
                    <a:pt x="12" y="140"/>
                    <a:pt x="86" y="12"/>
                    <a:pt x="88" y="8"/>
                  </a:cubicBezTo>
                  <a:cubicBezTo>
                    <a:pt x="93" y="8"/>
                    <a:pt x="241" y="8"/>
                    <a:pt x="245" y="8"/>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4" name="Rectangle 54"/>
            <p:cNvSpPr>
              <a:spLocks noChangeArrowheads="1"/>
            </p:cNvSpPr>
            <p:nvPr userDrawn="1"/>
          </p:nvSpPr>
          <p:spPr bwMode="auto">
            <a:xfrm>
              <a:off x="7115600" y="1159469"/>
              <a:ext cx="306443" cy="345657"/>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5" name="Freeform 55"/>
            <p:cNvSpPr>
              <a:spLocks noEditPoints="1"/>
            </p:cNvSpPr>
            <p:nvPr userDrawn="1"/>
          </p:nvSpPr>
          <p:spPr bwMode="auto">
            <a:xfrm>
              <a:off x="6946663" y="1051451"/>
              <a:ext cx="640387" cy="689350"/>
            </a:xfrm>
            <a:custGeom>
              <a:avLst/>
              <a:gdLst>
                <a:gd name="T0" fmla="*/ 777813 w 1039209"/>
                <a:gd name="T1" fmla="*/ 0 h 1118903"/>
                <a:gd name="T2" fmla="*/ 258209 w 1039209"/>
                <a:gd name="T3" fmla="*/ 0 h 1118903"/>
                <a:gd name="T4" fmla="*/ 0 w 1039209"/>
                <a:gd name="T5" fmla="*/ 449474 h 1118903"/>
                <a:gd name="T6" fmla="*/ 178515 w 1039209"/>
                <a:gd name="T7" fmla="*/ 761874 h 1118903"/>
                <a:gd name="T8" fmla="*/ 130698 w 1039209"/>
                <a:gd name="T9" fmla="*/ 1118903 h 1118903"/>
                <a:gd name="T10" fmla="*/ 436723 w 1039209"/>
                <a:gd name="T11" fmla="*/ 898948 h 1118903"/>
                <a:gd name="T12" fmla="*/ 777813 w 1039209"/>
                <a:gd name="T13" fmla="*/ 898948 h 1118903"/>
                <a:gd name="T14" fmla="*/ 1039209 w 1039209"/>
                <a:gd name="T15" fmla="*/ 449474 h 1118903"/>
                <a:gd name="T16" fmla="*/ 777813 w 1039209"/>
                <a:gd name="T17" fmla="*/ 0 h 1118903"/>
                <a:gd name="T18" fmla="*/ 723621 w 1039209"/>
                <a:gd name="T19" fmla="*/ 672617 h 1118903"/>
                <a:gd name="T20" fmla="*/ 331527 w 1039209"/>
                <a:gd name="T21" fmla="*/ 672617 h 1118903"/>
                <a:gd name="T22" fmla="*/ 331527 w 1039209"/>
                <a:gd name="T23" fmla="*/ 602486 h 1118903"/>
                <a:gd name="T24" fmla="*/ 723621 w 1039209"/>
                <a:gd name="T25" fmla="*/ 602486 h 1118903"/>
                <a:gd name="T26" fmla="*/ 723621 w 1039209"/>
                <a:gd name="T27" fmla="*/ 672617 h 1118903"/>
                <a:gd name="T28" fmla="*/ 723621 w 1039209"/>
                <a:gd name="T29" fmla="*/ 484539 h 1118903"/>
                <a:gd name="T30" fmla="*/ 331527 w 1039209"/>
                <a:gd name="T31" fmla="*/ 484539 h 1118903"/>
                <a:gd name="T32" fmla="*/ 331527 w 1039209"/>
                <a:gd name="T33" fmla="*/ 414409 h 1118903"/>
                <a:gd name="T34" fmla="*/ 723621 w 1039209"/>
                <a:gd name="T35" fmla="*/ 414409 h 1118903"/>
                <a:gd name="T36" fmla="*/ 723621 w 1039209"/>
                <a:gd name="T37" fmla="*/ 484539 h 1118903"/>
                <a:gd name="T38" fmla="*/ 723621 w 1039209"/>
                <a:gd name="T39" fmla="*/ 296462 h 1118903"/>
                <a:gd name="T40" fmla="*/ 331527 w 1039209"/>
                <a:gd name="T41" fmla="*/ 296462 h 1118903"/>
                <a:gd name="T42" fmla="*/ 331527 w 1039209"/>
                <a:gd name="T43" fmla="*/ 226331 h 1118903"/>
                <a:gd name="T44" fmla="*/ 723621 w 1039209"/>
                <a:gd name="T45" fmla="*/ 226331 h 1118903"/>
                <a:gd name="T46" fmla="*/ 723621 w 1039209"/>
                <a:gd name="T47" fmla="*/ 296462 h 1118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9209" h="1118903">
                  <a:moveTo>
                    <a:pt x="777813" y="0"/>
                  </a:moveTo>
                  <a:lnTo>
                    <a:pt x="258209" y="0"/>
                  </a:lnTo>
                  <a:lnTo>
                    <a:pt x="0" y="449474"/>
                  </a:lnTo>
                  <a:lnTo>
                    <a:pt x="178515" y="761874"/>
                  </a:lnTo>
                  <a:lnTo>
                    <a:pt x="130698" y="1118903"/>
                  </a:lnTo>
                  <a:lnTo>
                    <a:pt x="436723" y="898948"/>
                  </a:lnTo>
                  <a:lnTo>
                    <a:pt x="777813" y="898948"/>
                  </a:lnTo>
                  <a:lnTo>
                    <a:pt x="1039209" y="449474"/>
                  </a:lnTo>
                  <a:lnTo>
                    <a:pt x="777813" y="0"/>
                  </a:lnTo>
                  <a:close/>
                  <a:moveTo>
                    <a:pt x="723621" y="672617"/>
                  </a:moveTo>
                  <a:lnTo>
                    <a:pt x="331527" y="672617"/>
                  </a:lnTo>
                  <a:lnTo>
                    <a:pt x="331527" y="602486"/>
                  </a:lnTo>
                  <a:lnTo>
                    <a:pt x="723621" y="602486"/>
                  </a:lnTo>
                  <a:lnTo>
                    <a:pt x="723621" y="672617"/>
                  </a:lnTo>
                  <a:close/>
                  <a:moveTo>
                    <a:pt x="723621" y="484539"/>
                  </a:moveTo>
                  <a:lnTo>
                    <a:pt x="331527" y="484539"/>
                  </a:lnTo>
                  <a:lnTo>
                    <a:pt x="331527" y="414409"/>
                  </a:lnTo>
                  <a:lnTo>
                    <a:pt x="723621" y="414409"/>
                  </a:lnTo>
                  <a:lnTo>
                    <a:pt x="723621" y="484539"/>
                  </a:lnTo>
                  <a:close/>
                  <a:moveTo>
                    <a:pt x="723621" y="296462"/>
                  </a:moveTo>
                  <a:lnTo>
                    <a:pt x="331527" y="296462"/>
                  </a:lnTo>
                  <a:lnTo>
                    <a:pt x="331527" y="226331"/>
                  </a:lnTo>
                  <a:lnTo>
                    <a:pt x="723621" y="226331"/>
                  </a:lnTo>
                  <a:lnTo>
                    <a:pt x="723621" y="296462"/>
                  </a:lnTo>
                  <a:close/>
                </a:path>
              </a:pathLst>
            </a:custGeom>
            <a:gradFill rotWithShape="1">
              <a:gsLst>
                <a:gs pos="0">
                  <a:schemeClr val="accent3"/>
                </a:gs>
                <a:gs pos="100000">
                  <a:schemeClr val="accent2"/>
                </a:gs>
              </a:gsLst>
              <a:lin ang="0" scaled="1"/>
            </a:gradFill>
            <a:ln>
              <a:noFill/>
            </a:ln>
            <a:effectLst/>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descr="gradient - subtle.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3175" y="0"/>
            <a:ext cx="9169400" cy="692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9428" name="Rectangle 4"/>
          <p:cNvSpPr>
            <a:spLocks noGrp="1" noChangeArrowheads="1"/>
          </p:cNvSpPr>
          <p:nvPr>
            <p:ph type="ctrTitle"/>
          </p:nvPr>
        </p:nvSpPr>
        <p:spPr>
          <a:xfrm>
            <a:off x="623570" y="1939819"/>
            <a:ext cx="8520430" cy="1241425"/>
          </a:xfrm>
        </p:spPr>
        <p:txBody>
          <a:bodyPr anchor="b"/>
          <a:lstStyle>
            <a:lvl1pPr>
              <a:defRPr sz="4400">
                <a:solidFill>
                  <a:schemeClr val="bg1"/>
                </a:solidFill>
              </a:defRPr>
            </a:lvl1pPr>
          </a:lstStyle>
          <a:p>
            <a:r>
              <a:rPr lang="en-US" dirty="0"/>
              <a:t>Click to edit Master title style</a:t>
            </a:r>
          </a:p>
        </p:txBody>
      </p:sp>
      <p:sp>
        <p:nvSpPr>
          <p:cNvPr id="999429" name="Rectangle 5"/>
          <p:cNvSpPr>
            <a:spLocks noGrp="1" noChangeArrowheads="1"/>
          </p:cNvSpPr>
          <p:nvPr>
            <p:ph type="subTitle" idx="1"/>
          </p:nvPr>
        </p:nvSpPr>
        <p:spPr>
          <a:xfrm>
            <a:off x="609599" y="3324437"/>
            <a:ext cx="4921295" cy="1421447"/>
          </a:xfrm>
        </p:spPr>
        <p:txBody>
          <a:bodyPr/>
          <a:lstStyle>
            <a:lvl1pPr marL="0" indent="0">
              <a:lnSpc>
                <a:spcPct val="100000"/>
              </a:lnSpc>
              <a:spcBef>
                <a:spcPct val="0"/>
              </a:spcBef>
              <a:buFont typeface="Wingdings" pitchFamily="-112" charset="2"/>
              <a:buNone/>
              <a:defRPr sz="2000" i="0">
                <a:solidFill>
                  <a:srgbClr val="FFFFFF"/>
                </a:solidFill>
              </a:defRPr>
            </a:lvl1pPr>
          </a:lstStyle>
          <a:p>
            <a:r>
              <a:rPr lang="en-US" dirty="0"/>
              <a:t>Click to edit Master subtitle style</a:t>
            </a:r>
          </a:p>
        </p:txBody>
      </p:sp>
      <p:pic>
        <p:nvPicPr>
          <p:cNvPr id="8" name="Picture 7" descr="sfdc_logo_v_tag_rgb_reversed_v1.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3602" y="4463600"/>
            <a:ext cx="2382329" cy="2125037"/>
          </a:xfrm>
          <a:prstGeom prst="rect">
            <a:avLst/>
          </a:prstGeom>
        </p:spPr>
      </p:pic>
    </p:spTree>
    <p:extLst>
      <p:ext uri="{BB962C8B-B14F-4D97-AF65-F5344CB8AC3E}">
        <p14:creationId xmlns:p14="http://schemas.microsoft.com/office/powerpoint/2010/main" val="586024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01759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pic>
        <p:nvPicPr>
          <p:cNvPr id="3" name="Picture 5"/>
          <p:cNvPicPr>
            <a:picLocks/>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 y="-3175"/>
            <a:ext cx="9172575"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Connectivity_GraphicsV2.png"/>
          <p:cNvPicPr>
            <a:picLocks noChangeAspect="1"/>
          </p:cNvPicPr>
          <p:nvPr userDrawn="1"/>
        </p:nvPicPr>
        <p:blipFill>
          <a:blip r:embed="rId3" cstate="screen">
            <a:alphaModFix amt="50000"/>
            <a:extLst>
              <a:ext uri="{28A0092B-C50C-407E-A947-70E740481C1C}">
                <a14:useLocalDpi xmlns:a14="http://schemas.microsoft.com/office/drawing/2010/main"/>
              </a:ext>
            </a:extLst>
          </a:blip>
          <a:srcRect r="36873"/>
          <a:stretch>
            <a:fillRect/>
          </a:stretch>
        </p:blipFill>
        <p:spPr bwMode="auto">
          <a:xfrm>
            <a:off x="3470275" y="1870756"/>
            <a:ext cx="5737225" cy="5203826"/>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58800" y="1442720"/>
            <a:ext cx="8026400" cy="2032000"/>
          </a:xfrm>
        </p:spPr>
        <p:txBody>
          <a:bodyPr/>
          <a:lstStyle>
            <a:lvl1pPr algn="ctr">
              <a:defRPr sz="4000">
                <a:solidFill>
                  <a:schemeClr val="bg1"/>
                </a:solidFill>
              </a:defRPr>
            </a:lvl1pPr>
          </a:lstStyle>
          <a:p>
            <a:r>
              <a:rPr lang="en-US" dirty="0" smtClean="0"/>
              <a:t>Click to edit Master title style</a:t>
            </a:r>
            <a:endParaRPr lang="en-US" dirty="0"/>
          </a:p>
        </p:txBody>
      </p:sp>
      <p:pic>
        <p:nvPicPr>
          <p:cNvPr id="6" name="Picture 5" descr="sfdc_logo_rgb_v1.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137782" y="3648362"/>
            <a:ext cx="2868437" cy="2770910"/>
          </a:xfrm>
          <a:prstGeom prst="rect">
            <a:avLst/>
          </a:prstGeom>
        </p:spPr>
      </p:pic>
    </p:spTree>
    <p:extLst>
      <p:ext uri="{BB962C8B-B14F-4D97-AF65-F5344CB8AC3E}">
        <p14:creationId xmlns:p14="http://schemas.microsoft.com/office/powerpoint/2010/main" val="233918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2" name="Picture 5"/>
          <p:cNvPicPr>
            <a:picLocks/>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 y="-3175"/>
            <a:ext cx="9172575"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Untitled.pn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398921" y="2822489"/>
            <a:ext cx="4346158" cy="1213023"/>
          </a:xfrm>
          <a:prstGeom prst="rect">
            <a:avLst/>
          </a:prstGeom>
        </p:spPr>
      </p:pic>
    </p:spTree>
    <p:extLst>
      <p:ext uri="{BB962C8B-B14F-4D97-AF65-F5344CB8AC3E}">
        <p14:creationId xmlns:p14="http://schemas.microsoft.com/office/powerpoint/2010/main" val="1874974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with Design">
    <p:spTree>
      <p:nvGrpSpPr>
        <p:cNvPr id="1" name=""/>
        <p:cNvGrpSpPr/>
        <p:nvPr/>
      </p:nvGrpSpPr>
      <p:grpSpPr>
        <a:xfrm>
          <a:off x="0" y="0"/>
          <a:ext cx="0" cy="0"/>
          <a:chOff x="0" y="0"/>
          <a:chExt cx="0" cy="0"/>
        </a:xfrm>
      </p:grpSpPr>
      <p:pic>
        <p:nvPicPr>
          <p:cNvPr id="2" name="Picture 5"/>
          <p:cNvPicPr>
            <a:picLocks/>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 y="-3175"/>
            <a:ext cx="9172575"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Connectivity_GraphicsV2.png"/>
          <p:cNvPicPr>
            <a:picLocks noChangeAspect="1"/>
          </p:cNvPicPr>
          <p:nvPr userDrawn="1"/>
        </p:nvPicPr>
        <p:blipFill>
          <a:blip r:embed="rId3">
            <a:alphaModFix amt="49000"/>
            <a:extLst>
              <a:ext uri="{28A0092B-C50C-407E-A947-70E740481C1C}">
                <a14:useLocalDpi xmlns:a14="http://schemas.microsoft.com/office/drawing/2010/main"/>
              </a:ext>
            </a:extLst>
          </a:blip>
          <a:srcRect/>
          <a:stretch>
            <a:fillRect/>
          </a:stretch>
        </p:blipFill>
        <p:spPr bwMode="auto">
          <a:xfrm>
            <a:off x="-815975" y="1608138"/>
            <a:ext cx="10226675" cy="5857875"/>
          </a:xfrm>
          <a:prstGeom prst="rect">
            <a:avLst/>
          </a:prstGeom>
          <a:noFill/>
          <a:ln>
            <a:noFill/>
          </a:ln>
          <a:extLst>
            <a:ext uri="{909E8E84-426E-40dd-AFC4-6F175D3DCCD1}">
              <a14:hiddenFill xmlns:a14="http://schemas.microsoft.com/office/drawing/2010/main">
                <a:solidFill>
                  <a:srgbClr val="FFFFFF">
                    <a:alpha val="49019"/>
                  </a:srgbClr>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011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peaker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3" name="Picture 5"/>
          <p:cNvPicPr>
            <a:picLocks/>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 y="-3175"/>
            <a:ext cx="9172575"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925500" y="1894055"/>
            <a:ext cx="1959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6" name="Picture 5" descr="sfdc_logo_rgb_v1.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1373" y="1772225"/>
            <a:ext cx="2868437" cy="2770910"/>
          </a:xfrm>
          <a:prstGeom prst="rect">
            <a:avLst/>
          </a:prstGeom>
        </p:spPr>
      </p:pic>
    </p:spTree>
    <p:extLst>
      <p:ext uri="{BB962C8B-B14F-4D97-AF65-F5344CB8AC3E}">
        <p14:creationId xmlns:p14="http://schemas.microsoft.com/office/powerpoint/2010/main" val="2807827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 Blue">
    <p:spTree>
      <p:nvGrpSpPr>
        <p:cNvPr id="1" name=""/>
        <p:cNvGrpSpPr/>
        <p:nvPr/>
      </p:nvGrpSpPr>
      <p:grpSpPr>
        <a:xfrm>
          <a:off x="0" y="0"/>
          <a:ext cx="0" cy="0"/>
          <a:chOff x="0" y="0"/>
          <a:chExt cx="0" cy="0"/>
        </a:xfrm>
      </p:grpSpPr>
      <p:pic>
        <p:nvPicPr>
          <p:cNvPr id="2" name="Picture 5"/>
          <p:cNvPicPr>
            <a:picLocks/>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 y="-3175"/>
            <a:ext cx="9172575"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10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7216844" y="5374950"/>
            <a:ext cx="1927156" cy="150081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3" name="Rectangle 2"/>
          <p:cNvSpPr/>
          <p:nvPr userDrawn="1"/>
        </p:nvSpPr>
        <p:spPr>
          <a:xfrm>
            <a:off x="8237" y="6716713"/>
            <a:ext cx="9162288" cy="160337"/>
          </a:xfrm>
          <a:prstGeom prst="rect">
            <a:avLst/>
          </a:prstGeom>
          <a:solidFill>
            <a:srgbClr val="1589D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Arial"/>
            </a:endParaRPr>
          </a:p>
        </p:txBody>
      </p:sp>
    </p:spTree>
    <p:extLst>
      <p:ext uri="{BB962C8B-B14F-4D97-AF65-F5344CB8AC3E}">
        <p14:creationId xmlns:p14="http://schemas.microsoft.com/office/powerpoint/2010/main" val="607105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2132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Section header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r="11231"/>
          <a:stretch/>
        </p:blipFill>
        <p:spPr>
          <a:xfrm>
            <a:off x="0" y="0"/>
            <a:ext cx="9144000" cy="6863028"/>
          </a:xfrm>
          <a:prstGeom prst="rect">
            <a:avLst/>
          </a:prstGeom>
        </p:spPr>
      </p:pic>
      <p:sp>
        <p:nvSpPr>
          <p:cNvPr id="9" name="Rectangle 8"/>
          <p:cNvSpPr/>
          <p:nvPr userDrawn="1"/>
        </p:nvSpPr>
        <p:spPr>
          <a:xfrm>
            <a:off x="-7166" y="2068512"/>
            <a:ext cx="9151166" cy="2720975"/>
          </a:xfrm>
          <a:prstGeom prst="rect">
            <a:avLst/>
          </a:prstGeom>
          <a:solidFill>
            <a:schemeClr val="bg2">
              <a:lumMod val="50000"/>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2" name="Title 1"/>
          <p:cNvSpPr>
            <a:spLocks noGrp="1"/>
          </p:cNvSpPr>
          <p:nvPr>
            <p:ph type="title" hasCustomPrompt="1"/>
          </p:nvPr>
        </p:nvSpPr>
        <p:spPr>
          <a:xfrm>
            <a:off x="152400" y="2247899"/>
            <a:ext cx="8610600" cy="2362199"/>
          </a:xfrm>
        </p:spPr>
        <p:txBody>
          <a:bodyPr anchor="t" anchorCtr="0"/>
          <a:lstStyle>
            <a:lvl1pPr algn="l">
              <a:defRPr sz="6000">
                <a:solidFill>
                  <a:schemeClr val="bg1"/>
                </a:solidFill>
              </a:defRPr>
            </a:lvl1pPr>
          </a:lstStyle>
          <a:p>
            <a:r>
              <a:rPr lang="en-US" dirty="0" smtClean="0"/>
              <a:t>Click to edit Master </a:t>
            </a:r>
            <a:br>
              <a:rPr lang="en-US" dirty="0" smtClean="0"/>
            </a:br>
            <a:r>
              <a:rPr lang="en-US" dirty="0" smtClean="0"/>
              <a:t>title style</a:t>
            </a:r>
            <a:endParaRPr lang="en-US" dirty="0"/>
          </a:p>
        </p:txBody>
      </p:sp>
    </p:spTree>
    <p:extLst>
      <p:ext uri="{BB962C8B-B14F-4D97-AF65-F5344CB8AC3E}">
        <p14:creationId xmlns:p14="http://schemas.microsoft.com/office/powerpoint/2010/main" val="2383325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t &amp; Headin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0" y="1"/>
          <a:ext cx="135749" cy="143985"/>
        </p:xfrm>
        <a:graphic>
          <a:graphicData uri="http://schemas.openxmlformats.org/presentationml/2006/ole">
            <mc:AlternateContent xmlns:mc="http://schemas.openxmlformats.org/markup-compatibility/2006">
              <mc:Choice xmlns:v="urn:schemas-microsoft-com:vml" Requires="v">
                <p:oleObj spid="_x0000_s1042" name="think-cell Slide" r:id="rId7" imgW="360" imgH="360" progId="">
                  <p:embed/>
                </p:oleObj>
              </mc:Choice>
              <mc:Fallback>
                <p:oleObj name="think-cell Slide" r:id="rId7" imgW="360" imgH="36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
                        <a:ext cx="135749" cy="1439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custDataLst>
              <p:tags r:id="rId3"/>
            </p:custDataLst>
          </p:nvPr>
        </p:nvSpPr>
        <p:spPr/>
        <p:txBody>
          <a:bodyPr/>
          <a:lstStyle>
            <a:lvl1pPr>
              <a:defRPr/>
            </a:lvl1pPr>
          </a:lstStyle>
          <a:p>
            <a:r>
              <a:rPr lang="en-US" noProof="0" dirty="0" smtClean="0"/>
              <a:t>Click to edit Master title style</a:t>
            </a:r>
            <a:endParaRPr lang="en-US" dirty="0"/>
          </a:p>
        </p:txBody>
      </p:sp>
      <p:sp>
        <p:nvSpPr>
          <p:cNvPr id="3" name="Content Placeholder 2"/>
          <p:cNvSpPr>
            <a:spLocks noGrp="1"/>
          </p:cNvSpPr>
          <p:nvPr>
            <p:ph idx="1" hasCustomPrompt="1"/>
            <p:custDataLst>
              <p:tags r:id="rId4"/>
            </p:custDataLst>
          </p:nvPr>
        </p:nvSpPr>
        <p:spPr>
          <a:xfrm>
            <a:off x="298516" y="2111956"/>
            <a:ext cx="8540684" cy="4026560"/>
          </a:xfrm>
        </p:spPr>
        <p:txBody>
          <a:bodyPr/>
          <a:lstStyle>
            <a:lvl1pPr>
              <a:defRPr b="0"/>
            </a:lvl1pPr>
          </a:lstStyle>
          <a:p>
            <a:pPr lvl="0"/>
            <a:r>
              <a:rPr lang="en-US" noProof="0" dirty="0" smtClean="0"/>
              <a:t>Click to edit Master text style</a:t>
            </a:r>
          </a:p>
          <a:p>
            <a:pPr lvl="1"/>
            <a:r>
              <a:rPr lang="en-US" noProof="0" dirty="0" smtClean="0"/>
              <a:t>Text style level 2</a:t>
            </a:r>
          </a:p>
          <a:p>
            <a:pPr lvl="2"/>
            <a:r>
              <a:rPr lang="en-US" noProof="0" dirty="0" smtClean="0"/>
              <a:t>Text style level 3</a:t>
            </a:r>
          </a:p>
          <a:p>
            <a:pPr lvl="3"/>
            <a:r>
              <a:rPr lang="en-US" noProof="0" dirty="0" smtClean="0"/>
              <a:t>Text style level 4</a:t>
            </a:r>
          </a:p>
        </p:txBody>
      </p:sp>
      <p:sp>
        <p:nvSpPr>
          <p:cNvPr id="8" name="Espace réservé du texte 7"/>
          <p:cNvSpPr>
            <a:spLocks noGrp="1"/>
          </p:cNvSpPr>
          <p:nvPr>
            <p:ph type="body" sz="quarter" idx="11" hasCustomPrompt="1"/>
            <p:custDataLst>
              <p:tags r:id="rId5"/>
            </p:custDataLst>
          </p:nvPr>
        </p:nvSpPr>
        <p:spPr>
          <a:xfrm>
            <a:off x="298605" y="1517905"/>
            <a:ext cx="8554975" cy="506205"/>
          </a:xfrm>
        </p:spPr>
        <p:txBody>
          <a:bodyPr/>
          <a:lstStyle>
            <a:lvl1pPr marL="0" indent="0">
              <a:buNone/>
              <a:defRPr b="1">
                <a:solidFill>
                  <a:schemeClr val="accent2"/>
                </a:solidFill>
              </a:defRPr>
            </a:lvl1pPr>
          </a:lstStyle>
          <a:p>
            <a:pPr lvl="0"/>
            <a:r>
              <a:rPr lang="fr-FR" dirty="0" smtClean="0"/>
              <a:t>Click to </a:t>
            </a:r>
            <a:r>
              <a:rPr lang="fr-FR" dirty="0" err="1" smtClean="0"/>
              <a:t>edit</a:t>
            </a:r>
            <a:r>
              <a:rPr lang="fr-FR" dirty="0" smtClean="0"/>
              <a:t> Master </a:t>
            </a:r>
            <a:r>
              <a:rPr lang="fr-FR" dirty="0" err="1" smtClean="0"/>
              <a:t>text</a:t>
            </a:r>
            <a:r>
              <a:rPr lang="fr-FR" dirty="0" smtClean="0"/>
              <a:t> style</a:t>
            </a:r>
          </a:p>
        </p:txBody>
      </p:sp>
    </p:spTree>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4.xml"/><Relationship Id="rId12" Type="http://schemas.openxmlformats.org/officeDocument/2006/relationships/slideLayout" Target="../slideLayouts/slideLayout15.xml"/><Relationship Id="rId13" Type="http://schemas.openxmlformats.org/officeDocument/2006/relationships/theme" Target="../theme/theme2.xml"/><Relationship Id="rId14" Type="http://schemas.openxmlformats.org/officeDocument/2006/relationships/image" Target="../media/image2.png"/><Relationship Id="rId1" Type="http://schemas.openxmlformats.org/officeDocument/2006/relationships/slideLayout" Target="../slideLayouts/slideLayout4.xml"/><Relationship Id="rId2" Type="http://schemas.openxmlformats.org/officeDocument/2006/relationships/slideLayout" Target="../slideLayouts/slideLayout5.xml"/><Relationship Id="rId3" Type="http://schemas.openxmlformats.org/officeDocument/2006/relationships/slideLayout" Target="../slideLayouts/slideLayout6.xml"/><Relationship Id="rId4" Type="http://schemas.openxmlformats.org/officeDocument/2006/relationships/slideLayout" Target="../slideLayouts/slideLayout7.xml"/><Relationship Id="rId5" Type="http://schemas.openxmlformats.org/officeDocument/2006/relationships/slideLayout" Target="../slideLayouts/slideLayout8.xml"/><Relationship Id="rId6" Type="http://schemas.openxmlformats.org/officeDocument/2006/relationships/slideLayout" Target="../slideLayouts/slideLayout9.xml"/><Relationship Id="rId7" Type="http://schemas.openxmlformats.org/officeDocument/2006/relationships/slideLayout" Target="../slideLayouts/slideLayout10.xml"/><Relationship Id="rId8" Type="http://schemas.openxmlformats.org/officeDocument/2006/relationships/slideLayout" Target="../slideLayouts/slideLayout11.xml"/><Relationship Id="rId9" Type="http://schemas.openxmlformats.org/officeDocument/2006/relationships/slideLayout" Target="../slideLayouts/slideLayout12.xml"/><Relationship Id="rId10"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4" name="Straight Connector 3"/>
          <p:cNvCxnSpPr/>
          <p:nvPr userDrawn="1"/>
        </p:nvCxnSpPr>
        <p:spPr>
          <a:xfrm>
            <a:off x="533400" y="5930573"/>
            <a:ext cx="8153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flipV="1">
            <a:off x="6380156" y="5930573"/>
            <a:ext cx="304800" cy="55539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6" name="Group 3"/>
          <p:cNvGrpSpPr>
            <a:grpSpLocks/>
          </p:cNvGrpSpPr>
          <p:nvPr userDrawn="1"/>
        </p:nvGrpSpPr>
        <p:grpSpPr bwMode="auto">
          <a:xfrm>
            <a:off x="6881813" y="6055659"/>
            <a:ext cx="795337" cy="792162"/>
            <a:chOff x="104968557" y="112449118"/>
            <a:chExt cx="663118" cy="659930"/>
          </a:xfrm>
        </p:grpSpPr>
        <p:sp>
          <p:nvSpPr>
            <p:cNvPr id="7"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8"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11" name="Text Box 8"/>
          <p:cNvSpPr txBox="1">
            <a:spLocks noChangeArrowheads="1"/>
          </p:cNvSpPr>
          <p:nvPr userDrawn="1"/>
        </p:nvSpPr>
        <p:spPr bwMode="auto">
          <a:xfrm>
            <a:off x="7496175" y="6127095"/>
            <a:ext cx="1190625" cy="425685"/>
          </a:xfrm>
          <a:prstGeom prst="rect">
            <a:avLst/>
          </a:prstGeom>
          <a:noFill/>
          <a:ln>
            <a:noFill/>
          </a:ln>
          <a:effectLst/>
          <a:extLst>
            <a:ext uri="{909E8E84-426E-40dd-AFC4-6F175D3DCCD1}">
              <a14:hiddenFill xmlns:a14="http://schemas.microsoft.com/office/drawing/2010/main">
                <a:solidFill>
                  <a:srgbClr val="FFFFFE"/>
                </a:solidFill>
              </a14:hiddenFill>
            </a:ext>
            <a:ext uri="{91240B29-F687-4f45-9708-019B960494DF}">
              <a14:hiddenLine xmlns:a14="http://schemas.microsoft.com/office/drawing/2010/main" w="9525" algn="in">
                <a:solidFill>
                  <a:srgbClr val="212120"/>
                </a:solidFill>
                <a:miter lim="800000"/>
                <a:headEnd/>
                <a:tailEnd/>
              </a14:hiddenLine>
            </a:ext>
            <a:ext uri="{AF507438-7753-43e0-B8FC-AC1667EBCBE1}">
              <a14:hiddenEffects xmlns:a14="http://schemas.microsoft.com/office/drawing/2010/main">
                <a:effectLst>
                  <a:outerShdw dist="35921" dir="2700000" algn="ctr" rotWithShape="0">
                    <a:srgbClr val="DCD6D4"/>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lumMod val="50000"/>
                </a:schemeClr>
              </a:solidFill>
              <a:effectLst/>
              <a:latin typeface="Arial" pitchFamily="34" charset="0"/>
              <a:cs typeface="Arial" pitchFamily="34" charset="0"/>
            </a:endParaRPr>
          </a:p>
        </p:txBody>
      </p:sp>
      <p:grpSp>
        <p:nvGrpSpPr>
          <p:cNvPr id="12" name="Group 11"/>
          <p:cNvGrpSpPr/>
          <p:nvPr userDrawn="1"/>
        </p:nvGrpSpPr>
        <p:grpSpPr>
          <a:xfrm>
            <a:off x="5943600" y="80962"/>
            <a:ext cx="3034450" cy="1747838"/>
            <a:chOff x="5943600" y="157274"/>
            <a:chExt cx="3105914" cy="1789001"/>
          </a:xfrm>
        </p:grpSpPr>
        <p:sp>
          <p:nvSpPr>
            <p:cNvPr id="13" name="Freeform 12"/>
            <p:cNvSpPr>
              <a:spLocks/>
            </p:cNvSpPr>
            <p:nvPr/>
          </p:nvSpPr>
          <p:spPr bwMode="auto">
            <a:xfrm>
              <a:off x="7024599" y="1360749"/>
              <a:ext cx="411068" cy="423776"/>
            </a:xfrm>
            <a:custGeom>
              <a:avLst/>
              <a:gdLst>
                <a:gd name="T0" fmla="*/ 86 w 129"/>
                <a:gd name="T1" fmla="*/ 3 h 133"/>
                <a:gd name="T2" fmla="*/ 52 w 129"/>
                <a:gd name="T3" fmla="*/ 1 h 133"/>
                <a:gd name="T4" fmla="*/ 53 w 129"/>
                <a:gd name="T5" fmla="*/ 7 h 133"/>
                <a:gd name="T6" fmla="*/ 44 w 129"/>
                <a:gd name="T7" fmla="*/ 11 h 133"/>
                <a:gd name="T8" fmla="*/ 51 w 129"/>
                <a:gd name="T9" fmla="*/ 17 h 133"/>
                <a:gd name="T10" fmla="*/ 44 w 129"/>
                <a:gd name="T11" fmla="*/ 25 h 133"/>
                <a:gd name="T12" fmla="*/ 15 w 129"/>
                <a:gd name="T13" fmla="*/ 58 h 133"/>
                <a:gd name="T14" fmla="*/ 5 w 129"/>
                <a:gd name="T15" fmla="*/ 69 h 133"/>
                <a:gd name="T16" fmla="*/ 6 w 129"/>
                <a:gd name="T17" fmla="*/ 77 h 133"/>
                <a:gd name="T18" fmla="*/ 14 w 129"/>
                <a:gd name="T19" fmla="*/ 80 h 133"/>
                <a:gd name="T20" fmla="*/ 13 w 129"/>
                <a:gd name="T21" fmla="*/ 88 h 133"/>
                <a:gd name="T22" fmla="*/ 18 w 129"/>
                <a:gd name="T23" fmla="*/ 91 h 133"/>
                <a:gd name="T24" fmla="*/ 14 w 129"/>
                <a:gd name="T25" fmla="*/ 94 h 133"/>
                <a:gd name="T26" fmla="*/ 18 w 129"/>
                <a:gd name="T27" fmla="*/ 99 h 133"/>
                <a:gd name="T28" fmla="*/ 38 w 129"/>
                <a:gd name="T29" fmla="*/ 118 h 133"/>
                <a:gd name="T30" fmla="*/ 54 w 129"/>
                <a:gd name="T31" fmla="*/ 133 h 133"/>
                <a:gd name="T32" fmla="*/ 102 w 129"/>
                <a:gd name="T33" fmla="*/ 133 h 133"/>
                <a:gd name="T34" fmla="*/ 109 w 129"/>
                <a:gd name="T35" fmla="*/ 65 h 133"/>
                <a:gd name="T36" fmla="*/ 86 w 129"/>
                <a:gd name="T37" fmla="*/ 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133">
                  <a:moveTo>
                    <a:pt x="86" y="3"/>
                  </a:moveTo>
                  <a:cubicBezTo>
                    <a:pt x="72" y="0"/>
                    <a:pt x="61" y="0"/>
                    <a:pt x="52" y="1"/>
                  </a:cubicBezTo>
                  <a:cubicBezTo>
                    <a:pt x="53" y="7"/>
                    <a:pt x="53" y="7"/>
                    <a:pt x="53" y="7"/>
                  </a:cubicBezTo>
                  <a:cubicBezTo>
                    <a:pt x="44" y="11"/>
                    <a:pt x="44" y="11"/>
                    <a:pt x="44" y="11"/>
                  </a:cubicBezTo>
                  <a:cubicBezTo>
                    <a:pt x="51" y="17"/>
                    <a:pt x="51" y="17"/>
                    <a:pt x="51" y="17"/>
                  </a:cubicBezTo>
                  <a:cubicBezTo>
                    <a:pt x="44" y="25"/>
                    <a:pt x="44" y="25"/>
                    <a:pt x="44" y="25"/>
                  </a:cubicBezTo>
                  <a:cubicBezTo>
                    <a:pt x="60" y="64"/>
                    <a:pt x="27" y="61"/>
                    <a:pt x="15" y="58"/>
                  </a:cubicBezTo>
                  <a:cubicBezTo>
                    <a:pt x="5" y="69"/>
                    <a:pt x="5" y="69"/>
                    <a:pt x="5" y="69"/>
                  </a:cubicBezTo>
                  <a:cubicBezTo>
                    <a:pt x="0" y="75"/>
                    <a:pt x="6" y="77"/>
                    <a:pt x="6" y="77"/>
                  </a:cubicBezTo>
                  <a:cubicBezTo>
                    <a:pt x="14" y="80"/>
                    <a:pt x="14" y="80"/>
                    <a:pt x="14" y="80"/>
                  </a:cubicBezTo>
                  <a:cubicBezTo>
                    <a:pt x="13" y="88"/>
                    <a:pt x="13" y="88"/>
                    <a:pt x="13" y="88"/>
                  </a:cubicBezTo>
                  <a:cubicBezTo>
                    <a:pt x="18" y="91"/>
                    <a:pt x="18" y="91"/>
                    <a:pt x="18" y="91"/>
                  </a:cubicBezTo>
                  <a:cubicBezTo>
                    <a:pt x="14" y="94"/>
                    <a:pt x="14" y="94"/>
                    <a:pt x="14" y="94"/>
                  </a:cubicBezTo>
                  <a:cubicBezTo>
                    <a:pt x="18" y="99"/>
                    <a:pt x="18" y="99"/>
                    <a:pt x="18" y="99"/>
                  </a:cubicBezTo>
                  <a:cubicBezTo>
                    <a:pt x="7" y="127"/>
                    <a:pt x="38" y="118"/>
                    <a:pt x="38" y="118"/>
                  </a:cubicBezTo>
                  <a:cubicBezTo>
                    <a:pt x="38" y="118"/>
                    <a:pt x="52" y="111"/>
                    <a:pt x="54" y="133"/>
                  </a:cubicBezTo>
                  <a:cubicBezTo>
                    <a:pt x="102" y="133"/>
                    <a:pt x="102" y="133"/>
                    <a:pt x="102" y="133"/>
                  </a:cubicBezTo>
                  <a:cubicBezTo>
                    <a:pt x="99" y="98"/>
                    <a:pt x="109" y="65"/>
                    <a:pt x="109" y="65"/>
                  </a:cubicBezTo>
                  <a:cubicBezTo>
                    <a:pt x="129" y="15"/>
                    <a:pt x="86" y="3"/>
                    <a:pt x="86" y="3"/>
                  </a:cubicBezTo>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4" name="Freeform 13"/>
            <p:cNvSpPr>
              <a:spLocks/>
            </p:cNvSpPr>
            <p:nvPr userDrawn="1"/>
          </p:nvSpPr>
          <p:spPr bwMode="auto">
            <a:xfrm>
              <a:off x="6568169" y="907548"/>
              <a:ext cx="697860" cy="720100"/>
            </a:xfrm>
            <a:custGeom>
              <a:avLst/>
              <a:gdLst>
                <a:gd name="T0" fmla="*/ 111 w 219"/>
                <a:gd name="T1" fmla="*/ 0 h 226"/>
                <a:gd name="T2" fmla="*/ 74 w 219"/>
                <a:gd name="T3" fmla="*/ 5 h 226"/>
                <a:gd name="T4" fmla="*/ 33 w 219"/>
                <a:gd name="T5" fmla="*/ 111 h 226"/>
                <a:gd name="T6" fmla="*/ 45 w 219"/>
                <a:gd name="T7" fmla="*/ 226 h 226"/>
                <a:gd name="T8" fmla="*/ 128 w 219"/>
                <a:gd name="T9" fmla="*/ 226 h 226"/>
                <a:gd name="T10" fmla="*/ 146 w 219"/>
                <a:gd name="T11" fmla="*/ 198 h 226"/>
                <a:gd name="T12" fmla="*/ 155 w 219"/>
                <a:gd name="T13" fmla="*/ 200 h 226"/>
                <a:gd name="T14" fmla="*/ 159 w 219"/>
                <a:gd name="T15" fmla="*/ 201 h 226"/>
                <a:gd name="T16" fmla="*/ 159 w 219"/>
                <a:gd name="T17" fmla="*/ 201 h 226"/>
                <a:gd name="T18" fmla="*/ 159 w 219"/>
                <a:gd name="T19" fmla="*/ 201 h 226"/>
                <a:gd name="T20" fmla="*/ 163 w 219"/>
                <a:gd name="T21" fmla="*/ 196 h 226"/>
                <a:gd name="T22" fmla="*/ 163 w 219"/>
                <a:gd name="T23" fmla="*/ 194 h 226"/>
                <a:gd name="T24" fmla="*/ 160 w 219"/>
                <a:gd name="T25" fmla="*/ 186 h 226"/>
                <a:gd name="T26" fmla="*/ 160 w 219"/>
                <a:gd name="T27" fmla="*/ 186 h 226"/>
                <a:gd name="T28" fmla="*/ 160 w 219"/>
                <a:gd name="T29" fmla="*/ 186 h 226"/>
                <a:gd name="T30" fmla="*/ 196 w 219"/>
                <a:gd name="T31" fmla="*/ 144 h 226"/>
                <a:gd name="T32" fmla="*/ 195 w 219"/>
                <a:gd name="T33" fmla="*/ 136 h 226"/>
                <a:gd name="T34" fmla="*/ 210 w 219"/>
                <a:gd name="T35" fmla="*/ 131 h 226"/>
                <a:gd name="T36" fmla="*/ 210 w 219"/>
                <a:gd name="T37" fmla="*/ 117 h 226"/>
                <a:gd name="T38" fmla="*/ 188 w 219"/>
                <a:gd name="T39" fmla="*/ 91 h 226"/>
                <a:gd name="T40" fmla="*/ 193 w 219"/>
                <a:gd name="T41" fmla="*/ 74 h 226"/>
                <a:gd name="T42" fmla="*/ 111 w 219"/>
                <a:gd name="T4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9" h="226">
                  <a:moveTo>
                    <a:pt x="111" y="0"/>
                  </a:moveTo>
                  <a:cubicBezTo>
                    <a:pt x="100" y="0"/>
                    <a:pt x="88" y="2"/>
                    <a:pt x="74" y="5"/>
                  </a:cubicBezTo>
                  <a:cubicBezTo>
                    <a:pt x="74" y="5"/>
                    <a:pt x="0" y="24"/>
                    <a:pt x="33" y="111"/>
                  </a:cubicBezTo>
                  <a:cubicBezTo>
                    <a:pt x="33" y="111"/>
                    <a:pt x="51" y="166"/>
                    <a:pt x="45" y="226"/>
                  </a:cubicBezTo>
                  <a:cubicBezTo>
                    <a:pt x="128" y="226"/>
                    <a:pt x="128" y="226"/>
                    <a:pt x="128" y="226"/>
                  </a:cubicBezTo>
                  <a:cubicBezTo>
                    <a:pt x="129" y="203"/>
                    <a:pt x="139" y="198"/>
                    <a:pt x="146" y="198"/>
                  </a:cubicBezTo>
                  <a:cubicBezTo>
                    <a:pt x="151" y="198"/>
                    <a:pt x="155" y="200"/>
                    <a:pt x="155" y="200"/>
                  </a:cubicBezTo>
                  <a:cubicBezTo>
                    <a:pt x="155" y="200"/>
                    <a:pt x="156" y="201"/>
                    <a:pt x="159" y="201"/>
                  </a:cubicBezTo>
                  <a:cubicBezTo>
                    <a:pt x="159" y="201"/>
                    <a:pt x="159" y="201"/>
                    <a:pt x="159" y="201"/>
                  </a:cubicBezTo>
                  <a:cubicBezTo>
                    <a:pt x="159" y="201"/>
                    <a:pt x="159" y="201"/>
                    <a:pt x="159" y="201"/>
                  </a:cubicBezTo>
                  <a:cubicBezTo>
                    <a:pt x="163" y="196"/>
                    <a:pt x="163" y="196"/>
                    <a:pt x="163" y="196"/>
                  </a:cubicBezTo>
                  <a:cubicBezTo>
                    <a:pt x="163" y="196"/>
                    <a:pt x="163" y="196"/>
                    <a:pt x="163" y="194"/>
                  </a:cubicBezTo>
                  <a:cubicBezTo>
                    <a:pt x="163" y="192"/>
                    <a:pt x="162" y="190"/>
                    <a:pt x="160" y="186"/>
                  </a:cubicBezTo>
                  <a:cubicBezTo>
                    <a:pt x="160" y="186"/>
                    <a:pt x="160" y="186"/>
                    <a:pt x="160" y="186"/>
                  </a:cubicBezTo>
                  <a:cubicBezTo>
                    <a:pt x="160" y="186"/>
                    <a:pt x="160" y="186"/>
                    <a:pt x="160" y="186"/>
                  </a:cubicBezTo>
                  <a:cubicBezTo>
                    <a:pt x="160" y="186"/>
                    <a:pt x="162" y="151"/>
                    <a:pt x="196" y="144"/>
                  </a:cubicBezTo>
                  <a:cubicBezTo>
                    <a:pt x="195" y="136"/>
                    <a:pt x="195" y="136"/>
                    <a:pt x="195" y="136"/>
                  </a:cubicBezTo>
                  <a:cubicBezTo>
                    <a:pt x="210" y="131"/>
                    <a:pt x="210" y="131"/>
                    <a:pt x="210" y="131"/>
                  </a:cubicBezTo>
                  <a:cubicBezTo>
                    <a:pt x="210" y="131"/>
                    <a:pt x="219" y="127"/>
                    <a:pt x="210" y="117"/>
                  </a:cubicBezTo>
                  <a:cubicBezTo>
                    <a:pt x="188" y="91"/>
                    <a:pt x="188" y="91"/>
                    <a:pt x="188" y="91"/>
                  </a:cubicBezTo>
                  <a:cubicBezTo>
                    <a:pt x="188" y="91"/>
                    <a:pt x="184" y="84"/>
                    <a:pt x="193" y="74"/>
                  </a:cubicBezTo>
                  <a:cubicBezTo>
                    <a:pt x="193" y="74"/>
                    <a:pt x="188" y="0"/>
                    <a:pt x="111" y="0"/>
                  </a:cubicBezTo>
                </a:path>
              </a:pathLst>
            </a:custGeom>
            <a:gradFill rotWithShape="1">
              <a:gsLst>
                <a:gs pos="0">
                  <a:schemeClr val="accent4"/>
                </a:gs>
                <a:gs pos="100000">
                  <a:schemeClr val="accent5"/>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p:cNvSpPr>
            <p:nvPr userDrawn="1"/>
          </p:nvSpPr>
          <p:spPr bwMode="auto">
            <a:xfrm>
              <a:off x="7073773" y="1366372"/>
              <a:ext cx="127462" cy="184804"/>
            </a:xfrm>
            <a:custGeom>
              <a:avLst/>
              <a:gdLst>
                <a:gd name="T0" fmla="*/ 37 w 40"/>
                <a:gd name="T1" fmla="*/ 0 h 58"/>
                <a:gd name="T2" fmla="*/ 37 w 40"/>
                <a:gd name="T3" fmla="*/ 0 h 58"/>
                <a:gd name="T4" fmla="*/ 1 w 40"/>
                <a:gd name="T5" fmla="*/ 42 h 58"/>
                <a:gd name="T6" fmla="*/ 4 w 40"/>
                <a:gd name="T7" fmla="*/ 50 h 58"/>
                <a:gd name="T8" fmla="*/ 4 w 40"/>
                <a:gd name="T9" fmla="*/ 52 h 58"/>
                <a:gd name="T10" fmla="*/ 0 w 40"/>
                <a:gd name="T11" fmla="*/ 57 h 58"/>
                <a:gd name="T12" fmla="*/ 0 w 40"/>
                <a:gd name="T13" fmla="*/ 57 h 58"/>
                <a:gd name="T14" fmla="*/ 0 w 40"/>
                <a:gd name="T15" fmla="*/ 57 h 58"/>
                <a:gd name="T16" fmla="*/ 13 w 40"/>
                <a:gd name="T17" fmla="*/ 58 h 58"/>
                <a:gd name="T18" fmla="*/ 13 w 40"/>
                <a:gd name="T19" fmla="*/ 58 h 58"/>
                <a:gd name="T20" fmla="*/ 15 w 40"/>
                <a:gd name="T21" fmla="*/ 58 h 58"/>
                <a:gd name="T22" fmla="*/ 29 w 40"/>
                <a:gd name="T23" fmla="*/ 24 h 58"/>
                <a:gd name="T24" fmla="*/ 29 w 40"/>
                <a:gd name="T25" fmla="*/ 24 h 58"/>
                <a:gd name="T26" fmla="*/ 29 w 40"/>
                <a:gd name="T27" fmla="*/ 24 h 58"/>
                <a:gd name="T28" fmla="*/ 36 w 40"/>
                <a:gd name="T29" fmla="*/ 16 h 58"/>
                <a:gd name="T30" fmla="*/ 29 w 40"/>
                <a:gd name="T31" fmla="*/ 10 h 58"/>
                <a:gd name="T32" fmla="*/ 38 w 40"/>
                <a:gd name="T33" fmla="*/ 6 h 58"/>
                <a:gd name="T34" fmla="*/ 37 w 40"/>
                <a:gd name="T35" fmla="*/ 0 h 58"/>
                <a:gd name="T36" fmla="*/ 37 w 40"/>
                <a:gd name="T3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8">
                  <a:moveTo>
                    <a:pt x="37" y="0"/>
                  </a:moveTo>
                  <a:cubicBezTo>
                    <a:pt x="37" y="0"/>
                    <a:pt x="37" y="0"/>
                    <a:pt x="37" y="0"/>
                  </a:cubicBezTo>
                  <a:cubicBezTo>
                    <a:pt x="3" y="7"/>
                    <a:pt x="1" y="42"/>
                    <a:pt x="1" y="42"/>
                  </a:cubicBezTo>
                  <a:cubicBezTo>
                    <a:pt x="3" y="46"/>
                    <a:pt x="4" y="48"/>
                    <a:pt x="4" y="50"/>
                  </a:cubicBezTo>
                  <a:cubicBezTo>
                    <a:pt x="4" y="52"/>
                    <a:pt x="4" y="52"/>
                    <a:pt x="4" y="52"/>
                  </a:cubicBezTo>
                  <a:cubicBezTo>
                    <a:pt x="0" y="57"/>
                    <a:pt x="0" y="57"/>
                    <a:pt x="0" y="57"/>
                  </a:cubicBezTo>
                  <a:cubicBezTo>
                    <a:pt x="0" y="57"/>
                    <a:pt x="0" y="57"/>
                    <a:pt x="0" y="57"/>
                  </a:cubicBezTo>
                  <a:cubicBezTo>
                    <a:pt x="0" y="57"/>
                    <a:pt x="0" y="57"/>
                    <a:pt x="0" y="57"/>
                  </a:cubicBezTo>
                  <a:cubicBezTo>
                    <a:pt x="4" y="58"/>
                    <a:pt x="8" y="58"/>
                    <a:pt x="13" y="58"/>
                  </a:cubicBezTo>
                  <a:cubicBezTo>
                    <a:pt x="13" y="58"/>
                    <a:pt x="13" y="58"/>
                    <a:pt x="13" y="58"/>
                  </a:cubicBezTo>
                  <a:cubicBezTo>
                    <a:pt x="13" y="58"/>
                    <a:pt x="14" y="58"/>
                    <a:pt x="15" y="58"/>
                  </a:cubicBezTo>
                  <a:cubicBezTo>
                    <a:pt x="28" y="58"/>
                    <a:pt x="40" y="51"/>
                    <a:pt x="29" y="24"/>
                  </a:cubicBezTo>
                  <a:cubicBezTo>
                    <a:pt x="29" y="24"/>
                    <a:pt x="29" y="24"/>
                    <a:pt x="29" y="24"/>
                  </a:cubicBezTo>
                  <a:cubicBezTo>
                    <a:pt x="29" y="24"/>
                    <a:pt x="29" y="24"/>
                    <a:pt x="29" y="24"/>
                  </a:cubicBezTo>
                  <a:cubicBezTo>
                    <a:pt x="36" y="16"/>
                    <a:pt x="36" y="16"/>
                    <a:pt x="36" y="16"/>
                  </a:cubicBezTo>
                  <a:cubicBezTo>
                    <a:pt x="29" y="10"/>
                    <a:pt x="29" y="10"/>
                    <a:pt x="29" y="10"/>
                  </a:cubicBezTo>
                  <a:cubicBezTo>
                    <a:pt x="38" y="6"/>
                    <a:pt x="38" y="6"/>
                    <a:pt x="38" y="6"/>
                  </a:cubicBezTo>
                  <a:cubicBezTo>
                    <a:pt x="37" y="0"/>
                    <a:pt x="37" y="0"/>
                    <a:pt x="37" y="0"/>
                  </a:cubicBezTo>
                  <a:cubicBezTo>
                    <a:pt x="37" y="0"/>
                    <a:pt x="37" y="0"/>
                    <a:pt x="37" y="0"/>
                  </a:cubicBezTo>
                </a:path>
              </a:pathLst>
            </a:custGeom>
            <a:solidFill>
              <a:schemeClr val="accent5">
                <a:lumMod val="75000"/>
              </a:schemeClr>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noEditPoints="1"/>
            </p:cNvSpPr>
            <p:nvPr userDrawn="1"/>
          </p:nvSpPr>
          <p:spPr bwMode="auto">
            <a:xfrm>
              <a:off x="7074834" y="1366372"/>
              <a:ext cx="127462" cy="184804"/>
            </a:xfrm>
            <a:custGeom>
              <a:avLst/>
              <a:gdLst>
                <a:gd name="T0" fmla="*/ 13 w 40"/>
                <a:gd name="T1" fmla="*/ 58 h 58"/>
                <a:gd name="T2" fmla="*/ 13 w 40"/>
                <a:gd name="T3" fmla="*/ 58 h 58"/>
                <a:gd name="T4" fmla="*/ 13 w 40"/>
                <a:gd name="T5" fmla="*/ 58 h 58"/>
                <a:gd name="T6" fmla="*/ 13 w 40"/>
                <a:gd name="T7" fmla="*/ 58 h 58"/>
                <a:gd name="T8" fmla="*/ 0 w 40"/>
                <a:gd name="T9" fmla="*/ 57 h 58"/>
                <a:gd name="T10" fmla="*/ 0 w 40"/>
                <a:gd name="T11" fmla="*/ 57 h 58"/>
                <a:gd name="T12" fmla="*/ 0 w 40"/>
                <a:gd name="T13" fmla="*/ 57 h 58"/>
                <a:gd name="T14" fmla="*/ 29 w 40"/>
                <a:gd name="T15" fmla="*/ 24 h 58"/>
                <a:gd name="T16" fmla="*/ 29 w 40"/>
                <a:gd name="T17" fmla="*/ 24 h 58"/>
                <a:gd name="T18" fmla="*/ 15 w 40"/>
                <a:gd name="T19" fmla="*/ 58 h 58"/>
                <a:gd name="T20" fmla="*/ 29 w 40"/>
                <a:gd name="T21" fmla="*/ 24 h 58"/>
                <a:gd name="T22" fmla="*/ 29 w 40"/>
                <a:gd name="T23" fmla="*/ 10 h 58"/>
                <a:gd name="T24" fmla="*/ 29 w 40"/>
                <a:gd name="T25" fmla="*/ 10 h 58"/>
                <a:gd name="T26" fmla="*/ 36 w 40"/>
                <a:gd name="T27" fmla="*/ 16 h 58"/>
                <a:gd name="T28" fmla="*/ 29 w 40"/>
                <a:gd name="T29" fmla="*/ 10 h 58"/>
                <a:gd name="T30" fmla="*/ 37 w 40"/>
                <a:gd name="T31" fmla="*/ 0 h 58"/>
                <a:gd name="T32" fmla="*/ 37 w 40"/>
                <a:gd name="T33" fmla="*/ 0 h 58"/>
                <a:gd name="T34" fmla="*/ 38 w 40"/>
                <a:gd name="T35" fmla="*/ 6 h 58"/>
                <a:gd name="T36" fmla="*/ 37 w 40"/>
                <a:gd name="T3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8">
                  <a:moveTo>
                    <a:pt x="13" y="58"/>
                  </a:moveTo>
                  <a:cubicBezTo>
                    <a:pt x="13" y="58"/>
                    <a:pt x="13" y="58"/>
                    <a:pt x="13" y="58"/>
                  </a:cubicBezTo>
                  <a:cubicBezTo>
                    <a:pt x="13" y="58"/>
                    <a:pt x="13" y="58"/>
                    <a:pt x="13" y="58"/>
                  </a:cubicBezTo>
                  <a:cubicBezTo>
                    <a:pt x="13" y="58"/>
                    <a:pt x="13" y="58"/>
                    <a:pt x="13" y="58"/>
                  </a:cubicBezTo>
                  <a:moveTo>
                    <a:pt x="0" y="57"/>
                  </a:moveTo>
                  <a:cubicBezTo>
                    <a:pt x="0" y="57"/>
                    <a:pt x="0" y="57"/>
                    <a:pt x="0" y="57"/>
                  </a:cubicBezTo>
                  <a:cubicBezTo>
                    <a:pt x="0" y="57"/>
                    <a:pt x="0" y="57"/>
                    <a:pt x="0" y="57"/>
                  </a:cubicBezTo>
                  <a:moveTo>
                    <a:pt x="29" y="24"/>
                  </a:moveTo>
                  <a:cubicBezTo>
                    <a:pt x="29" y="24"/>
                    <a:pt x="29" y="24"/>
                    <a:pt x="29" y="24"/>
                  </a:cubicBezTo>
                  <a:cubicBezTo>
                    <a:pt x="40" y="51"/>
                    <a:pt x="28" y="58"/>
                    <a:pt x="15" y="58"/>
                  </a:cubicBezTo>
                  <a:cubicBezTo>
                    <a:pt x="28" y="58"/>
                    <a:pt x="40" y="51"/>
                    <a:pt x="29" y="24"/>
                  </a:cubicBezTo>
                  <a:moveTo>
                    <a:pt x="29" y="10"/>
                  </a:moveTo>
                  <a:cubicBezTo>
                    <a:pt x="29" y="10"/>
                    <a:pt x="29" y="10"/>
                    <a:pt x="29" y="10"/>
                  </a:cubicBezTo>
                  <a:cubicBezTo>
                    <a:pt x="36" y="16"/>
                    <a:pt x="36" y="16"/>
                    <a:pt x="36" y="16"/>
                  </a:cubicBezTo>
                  <a:cubicBezTo>
                    <a:pt x="29" y="10"/>
                    <a:pt x="29" y="10"/>
                    <a:pt x="29" y="10"/>
                  </a:cubicBezTo>
                  <a:moveTo>
                    <a:pt x="37" y="0"/>
                  </a:moveTo>
                  <a:cubicBezTo>
                    <a:pt x="37" y="0"/>
                    <a:pt x="37" y="0"/>
                    <a:pt x="37" y="0"/>
                  </a:cubicBezTo>
                  <a:cubicBezTo>
                    <a:pt x="38" y="6"/>
                    <a:pt x="38" y="6"/>
                    <a:pt x="38" y="6"/>
                  </a:cubicBezTo>
                  <a:cubicBezTo>
                    <a:pt x="37" y="0"/>
                    <a:pt x="37" y="0"/>
                    <a:pt x="37" y="0"/>
                  </a:cubicBezTo>
                </a:path>
              </a:pathLst>
            </a:custGeom>
            <a:solidFill>
              <a:srgbClr val="462D77"/>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7" name="Freeform 8"/>
            <p:cNvSpPr>
              <a:spLocks/>
            </p:cNvSpPr>
            <p:nvPr/>
          </p:nvSpPr>
          <p:spPr bwMode="auto">
            <a:xfrm>
              <a:off x="7269215" y="824704"/>
              <a:ext cx="1092995" cy="1121571"/>
            </a:xfrm>
            <a:custGeom>
              <a:avLst/>
              <a:gdLst>
                <a:gd name="T0" fmla="*/ 174 w 343"/>
                <a:gd name="T1" fmla="*/ 0 h 352"/>
                <a:gd name="T2" fmla="*/ 115 w 343"/>
                <a:gd name="T3" fmla="*/ 8 h 352"/>
                <a:gd name="T4" fmla="*/ 51 w 343"/>
                <a:gd name="T5" fmla="*/ 172 h 352"/>
                <a:gd name="T6" fmla="*/ 70 w 343"/>
                <a:gd name="T7" fmla="*/ 352 h 352"/>
                <a:gd name="T8" fmla="*/ 200 w 343"/>
                <a:gd name="T9" fmla="*/ 352 h 352"/>
                <a:gd name="T10" fmla="*/ 228 w 343"/>
                <a:gd name="T11" fmla="*/ 309 h 352"/>
                <a:gd name="T12" fmla="*/ 241 w 343"/>
                <a:gd name="T13" fmla="*/ 312 h 352"/>
                <a:gd name="T14" fmla="*/ 268 w 343"/>
                <a:gd name="T15" fmla="*/ 316 h 352"/>
                <a:gd name="T16" fmla="*/ 294 w 343"/>
                <a:gd name="T17" fmla="*/ 262 h 352"/>
                <a:gd name="T18" fmla="*/ 304 w 343"/>
                <a:gd name="T19" fmla="*/ 249 h 352"/>
                <a:gd name="T20" fmla="*/ 294 w 343"/>
                <a:gd name="T21" fmla="*/ 240 h 352"/>
                <a:gd name="T22" fmla="*/ 307 w 343"/>
                <a:gd name="T23" fmla="*/ 233 h 352"/>
                <a:gd name="T24" fmla="*/ 305 w 343"/>
                <a:gd name="T25" fmla="*/ 212 h 352"/>
                <a:gd name="T26" fmla="*/ 327 w 343"/>
                <a:gd name="T27" fmla="*/ 204 h 352"/>
                <a:gd name="T28" fmla="*/ 328 w 343"/>
                <a:gd name="T29" fmla="*/ 182 h 352"/>
                <a:gd name="T30" fmla="*/ 320 w 343"/>
                <a:gd name="T31" fmla="*/ 173 h 352"/>
                <a:gd name="T32" fmla="*/ 282 w 343"/>
                <a:gd name="T33" fmla="*/ 173 h 352"/>
                <a:gd name="T34" fmla="*/ 261 w 343"/>
                <a:gd name="T35" fmla="*/ 139 h 352"/>
                <a:gd name="T36" fmla="*/ 258 w 343"/>
                <a:gd name="T37" fmla="*/ 138 h 352"/>
                <a:gd name="T38" fmla="*/ 257 w 343"/>
                <a:gd name="T39" fmla="*/ 139 h 352"/>
                <a:gd name="T40" fmla="*/ 248 w 343"/>
                <a:gd name="T41" fmla="*/ 141 h 352"/>
                <a:gd name="T42" fmla="*/ 248 w 343"/>
                <a:gd name="T43" fmla="*/ 141 h 352"/>
                <a:gd name="T44" fmla="*/ 248 w 343"/>
                <a:gd name="T45" fmla="*/ 141 h 352"/>
                <a:gd name="T46" fmla="*/ 227 w 343"/>
                <a:gd name="T47" fmla="*/ 144 h 352"/>
                <a:gd name="T48" fmla="*/ 226 w 343"/>
                <a:gd name="T49" fmla="*/ 144 h 352"/>
                <a:gd name="T50" fmla="*/ 226 w 343"/>
                <a:gd name="T51" fmla="*/ 144 h 352"/>
                <a:gd name="T52" fmla="*/ 226 w 343"/>
                <a:gd name="T53" fmla="*/ 144 h 352"/>
                <a:gd name="T54" fmla="*/ 225 w 343"/>
                <a:gd name="T55" fmla="*/ 144 h 352"/>
                <a:gd name="T56" fmla="*/ 203 w 343"/>
                <a:gd name="T57" fmla="*/ 106 h 352"/>
                <a:gd name="T58" fmla="*/ 204 w 343"/>
                <a:gd name="T59" fmla="*/ 102 h 352"/>
                <a:gd name="T60" fmla="*/ 205 w 343"/>
                <a:gd name="T61" fmla="*/ 101 h 352"/>
                <a:gd name="T62" fmla="*/ 205 w 343"/>
                <a:gd name="T63" fmla="*/ 100 h 352"/>
                <a:gd name="T64" fmla="*/ 197 w 343"/>
                <a:gd name="T65" fmla="*/ 90 h 352"/>
                <a:gd name="T66" fmla="*/ 205 w 343"/>
                <a:gd name="T67" fmla="*/ 82 h 352"/>
                <a:gd name="T68" fmla="*/ 194 w 343"/>
                <a:gd name="T69" fmla="*/ 76 h 352"/>
                <a:gd name="T70" fmla="*/ 196 w 343"/>
                <a:gd name="T71" fmla="*/ 59 h 352"/>
                <a:gd name="T72" fmla="*/ 178 w 343"/>
                <a:gd name="T73" fmla="*/ 53 h 352"/>
                <a:gd name="T74" fmla="*/ 172 w 343"/>
                <a:gd name="T75" fmla="*/ 45 h 352"/>
                <a:gd name="T76" fmla="*/ 177 w 343"/>
                <a:gd name="T77" fmla="*/ 35 h 352"/>
                <a:gd name="T78" fmla="*/ 205 w 343"/>
                <a:gd name="T79" fmla="*/ 3 h 352"/>
                <a:gd name="T80" fmla="*/ 174 w 343"/>
                <a:gd name="T81"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3" h="352">
                  <a:moveTo>
                    <a:pt x="174" y="0"/>
                  </a:moveTo>
                  <a:cubicBezTo>
                    <a:pt x="156" y="0"/>
                    <a:pt x="137" y="2"/>
                    <a:pt x="115" y="8"/>
                  </a:cubicBezTo>
                  <a:cubicBezTo>
                    <a:pt x="115" y="8"/>
                    <a:pt x="0" y="37"/>
                    <a:pt x="51" y="172"/>
                  </a:cubicBezTo>
                  <a:cubicBezTo>
                    <a:pt x="51" y="172"/>
                    <a:pt x="79" y="259"/>
                    <a:pt x="70" y="352"/>
                  </a:cubicBezTo>
                  <a:cubicBezTo>
                    <a:pt x="200" y="352"/>
                    <a:pt x="200" y="352"/>
                    <a:pt x="200" y="352"/>
                  </a:cubicBezTo>
                  <a:cubicBezTo>
                    <a:pt x="202" y="316"/>
                    <a:pt x="217" y="309"/>
                    <a:pt x="228" y="309"/>
                  </a:cubicBezTo>
                  <a:cubicBezTo>
                    <a:pt x="236" y="309"/>
                    <a:pt x="241" y="312"/>
                    <a:pt x="241" y="312"/>
                  </a:cubicBezTo>
                  <a:cubicBezTo>
                    <a:pt x="241" y="312"/>
                    <a:pt x="254" y="316"/>
                    <a:pt x="268" y="316"/>
                  </a:cubicBezTo>
                  <a:cubicBezTo>
                    <a:pt x="289" y="316"/>
                    <a:pt x="313" y="307"/>
                    <a:pt x="294" y="262"/>
                  </a:cubicBezTo>
                  <a:cubicBezTo>
                    <a:pt x="304" y="249"/>
                    <a:pt x="304" y="249"/>
                    <a:pt x="304" y="249"/>
                  </a:cubicBezTo>
                  <a:cubicBezTo>
                    <a:pt x="294" y="240"/>
                    <a:pt x="294" y="240"/>
                    <a:pt x="294" y="240"/>
                  </a:cubicBezTo>
                  <a:cubicBezTo>
                    <a:pt x="307" y="233"/>
                    <a:pt x="307" y="233"/>
                    <a:pt x="307" y="233"/>
                  </a:cubicBezTo>
                  <a:cubicBezTo>
                    <a:pt x="305" y="212"/>
                    <a:pt x="305" y="212"/>
                    <a:pt x="305" y="212"/>
                  </a:cubicBezTo>
                  <a:cubicBezTo>
                    <a:pt x="327" y="204"/>
                    <a:pt x="327" y="204"/>
                    <a:pt x="327" y="204"/>
                  </a:cubicBezTo>
                  <a:cubicBezTo>
                    <a:pt x="327" y="204"/>
                    <a:pt x="343" y="198"/>
                    <a:pt x="328" y="182"/>
                  </a:cubicBezTo>
                  <a:cubicBezTo>
                    <a:pt x="320" y="173"/>
                    <a:pt x="320" y="173"/>
                    <a:pt x="320" y="173"/>
                  </a:cubicBezTo>
                  <a:cubicBezTo>
                    <a:pt x="282" y="173"/>
                    <a:pt x="282" y="173"/>
                    <a:pt x="282" y="173"/>
                  </a:cubicBezTo>
                  <a:cubicBezTo>
                    <a:pt x="280" y="147"/>
                    <a:pt x="270" y="140"/>
                    <a:pt x="261" y="139"/>
                  </a:cubicBezTo>
                  <a:cubicBezTo>
                    <a:pt x="260" y="139"/>
                    <a:pt x="259" y="138"/>
                    <a:pt x="258" y="138"/>
                  </a:cubicBezTo>
                  <a:cubicBezTo>
                    <a:pt x="258" y="138"/>
                    <a:pt x="257" y="139"/>
                    <a:pt x="257" y="139"/>
                  </a:cubicBezTo>
                  <a:cubicBezTo>
                    <a:pt x="252" y="139"/>
                    <a:pt x="249" y="140"/>
                    <a:pt x="248" y="141"/>
                  </a:cubicBezTo>
                  <a:cubicBezTo>
                    <a:pt x="248" y="141"/>
                    <a:pt x="248" y="141"/>
                    <a:pt x="248" y="141"/>
                  </a:cubicBezTo>
                  <a:cubicBezTo>
                    <a:pt x="248" y="141"/>
                    <a:pt x="248" y="141"/>
                    <a:pt x="248" y="141"/>
                  </a:cubicBezTo>
                  <a:cubicBezTo>
                    <a:pt x="247" y="141"/>
                    <a:pt x="237" y="144"/>
                    <a:pt x="227" y="144"/>
                  </a:cubicBezTo>
                  <a:cubicBezTo>
                    <a:pt x="226" y="144"/>
                    <a:pt x="226" y="144"/>
                    <a:pt x="226" y="144"/>
                  </a:cubicBezTo>
                  <a:cubicBezTo>
                    <a:pt x="226" y="144"/>
                    <a:pt x="226" y="144"/>
                    <a:pt x="226" y="144"/>
                  </a:cubicBezTo>
                  <a:cubicBezTo>
                    <a:pt x="226" y="144"/>
                    <a:pt x="226" y="144"/>
                    <a:pt x="226" y="144"/>
                  </a:cubicBezTo>
                  <a:cubicBezTo>
                    <a:pt x="226" y="144"/>
                    <a:pt x="225" y="144"/>
                    <a:pt x="225" y="144"/>
                  </a:cubicBezTo>
                  <a:cubicBezTo>
                    <a:pt x="209" y="144"/>
                    <a:pt x="192" y="137"/>
                    <a:pt x="203" y="106"/>
                  </a:cubicBezTo>
                  <a:cubicBezTo>
                    <a:pt x="203" y="105"/>
                    <a:pt x="204" y="103"/>
                    <a:pt x="204" y="102"/>
                  </a:cubicBezTo>
                  <a:cubicBezTo>
                    <a:pt x="204" y="102"/>
                    <a:pt x="204" y="101"/>
                    <a:pt x="205" y="101"/>
                  </a:cubicBezTo>
                  <a:cubicBezTo>
                    <a:pt x="205" y="101"/>
                    <a:pt x="205" y="100"/>
                    <a:pt x="205" y="100"/>
                  </a:cubicBezTo>
                  <a:cubicBezTo>
                    <a:pt x="197" y="90"/>
                    <a:pt x="197" y="90"/>
                    <a:pt x="197" y="90"/>
                  </a:cubicBezTo>
                  <a:cubicBezTo>
                    <a:pt x="205" y="82"/>
                    <a:pt x="205" y="82"/>
                    <a:pt x="205" y="82"/>
                  </a:cubicBezTo>
                  <a:cubicBezTo>
                    <a:pt x="194" y="76"/>
                    <a:pt x="194" y="76"/>
                    <a:pt x="194" y="76"/>
                  </a:cubicBezTo>
                  <a:cubicBezTo>
                    <a:pt x="196" y="59"/>
                    <a:pt x="196" y="59"/>
                    <a:pt x="196" y="59"/>
                  </a:cubicBezTo>
                  <a:cubicBezTo>
                    <a:pt x="178" y="53"/>
                    <a:pt x="178" y="53"/>
                    <a:pt x="178" y="53"/>
                  </a:cubicBezTo>
                  <a:cubicBezTo>
                    <a:pt x="178" y="53"/>
                    <a:pt x="172" y="50"/>
                    <a:pt x="172" y="45"/>
                  </a:cubicBezTo>
                  <a:cubicBezTo>
                    <a:pt x="172" y="42"/>
                    <a:pt x="173" y="39"/>
                    <a:pt x="177" y="35"/>
                  </a:cubicBezTo>
                  <a:cubicBezTo>
                    <a:pt x="205" y="3"/>
                    <a:pt x="205" y="3"/>
                    <a:pt x="205" y="3"/>
                  </a:cubicBezTo>
                  <a:cubicBezTo>
                    <a:pt x="195" y="1"/>
                    <a:pt x="185" y="0"/>
                    <a:pt x="174" y="0"/>
                  </a:cubicBezTo>
                </a:path>
              </a:pathLst>
            </a:custGeom>
            <a:gradFill rotWithShape="1">
              <a:gsLst>
                <a:gs pos="0">
                  <a:schemeClr val="accent3"/>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8" name="Freeform 9"/>
            <p:cNvSpPr>
              <a:spLocks/>
            </p:cNvSpPr>
            <p:nvPr/>
          </p:nvSpPr>
          <p:spPr bwMode="auto">
            <a:xfrm>
              <a:off x="7817306" y="834264"/>
              <a:ext cx="471613" cy="541667"/>
            </a:xfrm>
            <a:custGeom>
              <a:avLst/>
              <a:gdLst>
                <a:gd name="T0" fmla="*/ 33 w 148"/>
                <a:gd name="T1" fmla="*/ 0 h 170"/>
                <a:gd name="T2" fmla="*/ 33 w 148"/>
                <a:gd name="T3" fmla="*/ 0 h 170"/>
                <a:gd name="T4" fmla="*/ 33 w 148"/>
                <a:gd name="T5" fmla="*/ 0 h 170"/>
                <a:gd name="T6" fmla="*/ 5 w 148"/>
                <a:gd name="T7" fmla="*/ 32 h 170"/>
                <a:gd name="T8" fmla="*/ 0 w 148"/>
                <a:gd name="T9" fmla="*/ 42 h 170"/>
                <a:gd name="T10" fmla="*/ 6 w 148"/>
                <a:gd name="T11" fmla="*/ 50 h 170"/>
                <a:gd name="T12" fmla="*/ 24 w 148"/>
                <a:gd name="T13" fmla="*/ 56 h 170"/>
                <a:gd name="T14" fmla="*/ 22 w 148"/>
                <a:gd name="T15" fmla="*/ 73 h 170"/>
                <a:gd name="T16" fmla="*/ 33 w 148"/>
                <a:gd name="T17" fmla="*/ 79 h 170"/>
                <a:gd name="T18" fmla="*/ 25 w 148"/>
                <a:gd name="T19" fmla="*/ 87 h 170"/>
                <a:gd name="T20" fmla="*/ 33 w 148"/>
                <a:gd name="T21" fmla="*/ 97 h 170"/>
                <a:gd name="T22" fmla="*/ 33 w 148"/>
                <a:gd name="T23" fmla="*/ 97 h 170"/>
                <a:gd name="T24" fmla="*/ 33 w 148"/>
                <a:gd name="T25" fmla="*/ 98 h 170"/>
                <a:gd name="T26" fmla="*/ 32 w 148"/>
                <a:gd name="T27" fmla="*/ 99 h 170"/>
                <a:gd name="T28" fmla="*/ 31 w 148"/>
                <a:gd name="T29" fmla="*/ 103 h 170"/>
                <a:gd name="T30" fmla="*/ 53 w 148"/>
                <a:gd name="T31" fmla="*/ 141 h 170"/>
                <a:gd name="T32" fmla="*/ 54 w 148"/>
                <a:gd name="T33" fmla="*/ 141 h 170"/>
                <a:gd name="T34" fmla="*/ 55 w 148"/>
                <a:gd name="T35" fmla="*/ 141 h 170"/>
                <a:gd name="T36" fmla="*/ 76 w 148"/>
                <a:gd name="T37" fmla="*/ 138 h 170"/>
                <a:gd name="T38" fmla="*/ 76 w 148"/>
                <a:gd name="T39" fmla="*/ 138 h 170"/>
                <a:gd name="T40" fmla="*/ 76 w 148"/>
                <a:gd name="T41" fmla="*/ 138 h 170"/>
                <a:gd name="T42" fmla="*/ 85 w 148"/>
                <a:gd name="T43" fmla="*/ 136 h 170"/>
                <a:gd name="T44" fmla="*/ 86 w 148"/>
                <a:gd name="T45" fmla="*/ 135 h 170"/>
                <a:gd name="T46" fmla="*/ 86 w 148"/>
                <a:gd name="T47" fmla="*/ 135 h 170"/>
                <a:gd name="T48" fmla="*/ 86 w 148"/>
                <a:gd name="T49" fmla="*/ 135 h 170"/>
                <a:gd name="T50" fmla="*/ 89 w 148"/>
                <a:gd name="T51" fmla="*/ 136 h 170"/>
                <a:gd name="T52" fmla="*/ 110 w 148"/>
                <a:gd name="T53" fmla="*/ 170 h 170"/>
                <a:gd name="T54" fmla="*/ 148 w 148"/>
                <a:gd name="T55" fmla="*/ 170 h 170"/>
                <a:gd name="T56" fmla="*/ 121 w 148"/>
                <a:gd name="T57" fmla="*/ 138 h 170"/>
                <a:gd name="T58" fmla="*/ 120 w 148"/>
                <a:gd name="T59" fmla="*/ 132 h 170"/>
                <a:gd name="T60" fmla="*/ 129 w 148"/>
                <a:gd name="T61" fmla="*/ 111 h 170"/>
                <a:gd name="T62" fmla="*/ 33 w 148"/>
                <a:gd name="T6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70">
                  <a:moveTo>
                    <a:pt x="33" y="0"/>
                  </a:moveTo>
                  <a:cubicBezTo>
                    <a:pt x="33" y="0"/>
                    <a:pt x="33" y="0"/>
                    <a:pt x="33" y="0"/>
                  </a:cubicBezTo>
                  <a:cubicBezTo>
                    <a:pt x="33" y="0"/>
                    <a:pt x="33" y="0"/>
                    <a:pt x="33" y="0"/>
                  </a:cubicBezTo>
                  <a:cubicBezTo>
                    <a:pt x="5" y="32"/>
                    <a:pt x="5" y="32"/>
                    <a:pt x="5" y="32"/>
                  </a:cubicBezTo>
                  <a:cubicBezTo>
                    <a:pt x="1" y="36"/>
                    <a:pt x="0" y="39"/>
                    <a:pt x="0" y="42"/>
                  </a:cubicBezTo>
                  <a:cubicBezTo>
                    <a:pt x="0" y="47"/>
                    <a:pt x="6" y="50"/>
                    <a:pt x="6" y="50"/>
                  </a:cubicBezTo>
                  <a:cubicBezTo>
                    <a:pt x="24" y="56"/>
                    <a:pt x="24" y="56"/>
                    <a:pt x="24" y="56"/>
                  </a:cubicBezTo>
                  <a:cubicBezTo>
                    <a:pt x="22" y="73"/>
                    <a:pt x="22" y="73"/>
                    <a:pt x="22" y="73"/>
                  </a:cubicBezTo>
                  <a:cubicBezTo>
                    <a:pt x="33" y="79"/>
                    <a:pt x="33" y="79"/>
                    <a:pt x="33" y="79"/>
                  </a:cubicBezTo>
                  <a:cubicBezTo>
                    <a:pt x="25" y="87"/>
                    <a:pt x="25" y="87"/>
                    <a:pt x="25" y="87"/>
                  </a:cubicBezTo>
                  <a:cubicBezTo>
                    <a:pt x="33" y="97"/>
                    <a:pt x="33" y="97"/>
                    <a:pt x="33" y="97"/>
                  </a:cubicBezTo>
                  <a:cubicBezTo>
                    <a:pt x="33" y="97"/>
                    <a:pt x="33" y="97"/>
                    <a:pt x="33" y="97"/>
                  </a:cubicBezTo>
                  <a:cubicBezTo>
                    <a:pt x="33" y="97"/>
                    <a:pt x="33" y="98"/>
                    <a:pt x="33" y="98"/>
                  </a:cubicBezTo>
                  <a:cubicBezTo>
                    <a:pt x="32" y="98"/>
                    <a:pt x="32" y="99"/>
                    <a:pt x="32" y="99"/>
                  </a:cubicBezTo>
                  <a:cubicBezTo>
                    <a:pt x="32" y="100"/>
                    <a:pt x="31" y="102"/>
                    <a:pt x="31" y="103"/>
                  </a:cubicBezTo>
                  <a:cubicBezTo>
                    <a:pt x="20" y="134"/>
                    <a:pt x="37" y="141"/>
                    <a:pt x="53" y="141"/>
                  </a:cubicBezTo>
                  <a:cubicBezTo>
                    <a:pt x="53" y="141"/>
                    <a:pt x="54" y="141"/>
                    <a:pt x="54" y="141"/>
                  </a:cubicBezTo>
                  <a:cubicBezTo>
                    <a:pt x="54" y="141"/>
                    <a:pt x="54" y="141"/>
                    <a:pt x="55" y="141"/>
                  </a:cubicBezTo>
                  <a:cubicBezTo>
                    <a:pt x="65" y="141"/>
                    <a:pt x="75" y="138"/>
                    <a:pt x="76" y="138"/>
                  </a:cubicBezTo>
                  <a:cubicBezTo>
                    <a:pt x="76" y="138"/>
                    <a:pt x="76" y="138"/>
                    <a:pt x="76" y="138"/>
                  </a:cubicBezTo>
                  <a:cubicBezTo>
                    <a:pt x="76" y="138"/>
                    <a:pt x="76" y="138"/>
                    <a:pt x="76" y="138"/>
                  </a:cubicBezTo>
                  <a:cubicBezTo>
                    <a:pt x="77" y="137"/>
                    <a:pt x="80" y="136"/>
                    <a:pt x="85" y="136"/>
                  </a:cubicBezTo>
                  <a:cubicBezTo>
                    <a:pt x="85" y="136"/>
                    <a:pt x="86" y="135"/>
                    <a:pt x="86" y="135"/>
                  </a:cubicBezTo>
                  <a:cubicBezTo>
                    <a:pt x="86" y="135"/>
                    <a:pt x="86" y="135"/>
                    <a:pt x="86" y="135"/>
                  </a:cubicBezTo>
                  <a:cubicBezTo>
                    <a:pt x="86" y="135"/>
                    <a:pt x="86" y="135"/>
                    <a:pt x="86" y="135"/>
                  </a:cubicBezTo>
                  <a:cubicBezTo>
                    <a:pt x="87" y="135"/>
                    <a:pt x="88" y="136"/>
                    <a:pt x="89" y="136"/>
                  </a:cubicBezTo>
                  <a:cubicBezTo>
                    <a:pt x="98" y="137"/>
                    <a:pt x="108" y="144"/>
                    <a:pt x="110" y="170"/>
                  </a:cubicBezTo>
                  <a:cubicBezTo>
                    <a:pt x="148" y="170"/>
                    <a:pt x="148" y="170"/>
                    <a:pt x="148" y="170"/>
                  </a:cubicBezTo>
                  <a:cubicBezTo>
                    <a:pt x="121" y="138"/>
                    <a:pt x="121" y="138"/>
                    <a:pt x="121" y="138"/>
                  </a:cubicBezTo>
                  <a:cubicBezTo>
                    <a:pt x="121" y="138"/>
                    <a:pt x="120" y="136"/>
                    <a:pt x="120" y="132"/>
                  </a:cubicBezTo>
                  <a:cubicBezTo>
                    <a:pt x="120" y="127"/>
                    <a:pt x="121" y="120"/>
                    <a:pt x="129" y="111"/>
                  </a:cubicBezTo>
                  <a:cubicBezTo>
                    <a:pt x="129" y="111"/>
                    <a:pt x="123" y="17"/>
                    <a:pt x="33" y="0"/>
                  </a:cubicBezTo>
                </a:path>
              </a:pathLst>
            </a:custGeom>
            <a:solidFill>
              <a:schemeClr val="accent5">
                <a:lumMod val="75000"/>
              </a:schemeClr>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9" name="Freeform 10"/>
            <p:cNvSpPr>
              <a:spLocks noEditPoints="1"/>
            </p:cNvSpPr>
            <p:nvPr/>
          </p:nvSpPr>
          <p:spPr bwMode="auto">
            <a:xfrm>
              <a:off x="7817306" y="834264"/>
              <a:ext cx="283605" cy="449265"/>
            </a:xfrm>
            <a:custGeom>
              <a:avLst/>
              <a:gdLst>
                <a:gd name="T0" fmla="*/ 53 w 89"/>
                <a:gd name="T1" fmla="*/ 141 h 141"/>
                <a:gd name="T2" fmla="*/ 54 w 89"/>
                <a:gd name="T3" fmla="*/ 141 h 141"/>
                <a:gd name="T4" fmla="*/ 54 w 89"/>
                <a:gd name="T5" fmla="*/ 141 h 141"/>
                <a:gd name="T6" fmla="*/ 53 w 89"/>
                <a:gd name="T7" fmla="*/ 141 h 141"/>
                <a:gd name="T8" fmla="*/ 76 w 89"/>
                <a:gd name="T9" fmla="*/ 138 h 141"/>
                <a:gd name="T10" fmla="*/ 55 w 89"/>
                <a:gd name="T11" fmla="*/ 141 h 141"/>
                <a:gd name="T12" fmla="*/ 76 w 89"/>
                <a:gd name="T13" fmla="*/ 138 h 141"/>
                <a:gd name="T14" fmla="*/ 85 w 89"/>
                <a:gd name="T15" fmla="*/ 136 h 141"/>
                <a:gd name="T16" fmla="*/ 76 w 89"/>
                <a:gd name="T17" fmla="*/ 138 h 141"/>
                <a:gd name="T18" fmla="*/ 85 w 89"/>
                <a:gd name="T19" fmla="*/ 136 h 141"/>
                <a:gd name="T20" fmla="*/ 86 w 89"/>
                <a:gd name="T21" fmla="*/ 135 h 141"/>
                <a:gd name="T22" fmla="*/ 86 w 89"/>
                <a:gd name="T23" fmla="*/ 135 h 141"/>
                <a:gd name="T24" fmla="*/ 89 w 89"/>
                <a:gd name="T25" fmla="*/ 136 h 141"/>
                <a:gd name="T26" fmla="*/ 86 w 89"/>
                <a:gd name="T27" fmla="*/ 135 h 141"/>
                <a:gd name="T28" fmla="*/ 32 w 89"/>
                <a:gd name="T29" fmla="*/ 99 h 141"/>
                <a:gd name="T30" fmla="*/ 31 w 89"/>
                <a:gd name="T31" fmla="*/ 103 h 141"/>
                <a:gd name="T32" fmla="*/ 32 w 89"/>
                <a:gd name="T33" fmla="*/ 99 h 141"/>
                <a:gd name="T34" fmla="*/ 33 w 89"/>
                <a:gd name="T35" fmla="*/ 97 h 141"/>
                <a:gd name="T36" fmla="*/ 33 w 89"/>
                <a:gd name="T37" fmla="*/ 98 h 141"/>
                <a:gd name="T38" fmla="*/ 33 w 89"/>
                <a:gd name="T39" fmla="*/ 97 h 141"/>
                <a:gd name="T40" fmla="*/ 33 w 89"/>
                <a:gd name="T41" fmla="*/ 97 h 141"/>
                <a:gd name="T42" fmla="*/ 33 w 89"/>
                <a:gd name="T43" fmla="*/ 79 h 141"/>
                <a:gd name="T44" fmla="*/ 25 w 89"/>
                <a:gd name="T45" fmla="*/ 87 h 141"/>
                <a:gd name="T46" fmla="*/ 33 w 89"/>
                <a:gd name="T47" fmla="*/ 79 h 141"/>
                <a:gd name="T48" fmla="*/ 24 w 89"/>
                <a:gd name="T49" fmla="*/ 56 h 141"/>
                <a:gd name="T50" fmla="*/ 22 w 89"/>
                <a:gd name="T51" fmla="*/ 73 h 141"/>
                <a:gd name="T52" fmla="*/ 24 w 89"/>
                <a:gd name="T53" fmla="*/ 56 h 141"/>
                <a:gd name="T54" fmla="*/ 33 w 89"/>
                <a:gd name="T55" fmla="*/ 0 h 141"/>
                <a:gd name="T56" fmla="*/ 5 w 89"/>
                <a:gd name="T57" fmla="*/ 32 h 141"/>
                <a:gd name="T58" fmla="*/ 0 w 89"/>
                <a:gd name="T59" fmla="*/ 42 h 141"/>
                <a:gd name="T60" fmla="*/ 5 w 89"/>
                <a:gd name="T61" fmla="*/ 32 h 141"/>
                <a:gd name="T62" fmla="*/ 33 w 89"/>
                <a:gd name="T63" fmla="*/ 0 h 141"/>
                <a:gd name="T64" fmla="*/ 33 w 89"/>
                <a:gd name="T6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141">
                  <a:moveTo>
                    <a:pt x="53" y="141"/>
                  </a:moveTo>
                  <a:cubicBezTo>
                    <a:pt x="53" y="141"/>
                    <a:pt x="54" y="141"/>
                    <a:pt x="54" y="141"/>
                  </a:cubicBezTo>
                  <a:cubicBezTo>
                    <a:pt x="54" y="141"/>
                    <a:pt x="54" y="141"/>
                    <a:pt x="54" y="141"/>
                  </a:cubicBezTo>
                  <a:cubicBezTo>
                    <a:pt x="54" y="141"/>
                    <a:pt x="53" y="141"/>
                    <a:pt x="53" y="141"/>
                  </a:cubicBezTo>
                  <a:moveTo>
                    <a:pt x="76" y="138"/>
                  </a:moveTo>
                  <a:cubicBezTo>
                    <a:pt x="75" y="138"/>
                    <a:pt x="65" y="141"/>
                    <a:pt x="55" y="141"/>
                  </a:cubicBezTo>
                  <a:cubicBezTo>
                    <a:pt x="65" y="141"/>
                    <a:pt x="75" y="138"/>
                    <a:pt x="76" y="138"/>
                  </a:cubicBezTo>
                  <a:moveTo>
                    <a:pt x="85" y="136"/>
                  </a:moveTo>
                  <a:cubicBezTo>
                    <a:pt x="80" y="136"/>
                    <a:pt x="77" y="137"/>
                    <a:pt x="76" y="138"/>
                  </a:cubicBezTo>
                  <a:cubicBezTo>
                    <a:pt x="77" y="137"/>
                    <a:pt x="80" y="136"/>
                    <a:pt x="85" y="136"/>
                  </a:cubicBezTo>
                  <a:moveTo>
                    <a:pt x="86" y="135"/>
                  </a:moveTo>
                  <a:cubicBezTo>
                    <a:pt x="86" y="135"/>
                    <a:pt x="86" y="135"/>
                    <a:pt x="86" y="135"/>
                  </a:cubicBezTo>
                  <a:cubicBezTo>
                    <a:pt x="87" y="135"/>
                    <a:pt x="88" y="136"/>
                    <a:pt x="89" y="136"/>
                  </a:cubicBezTo>
                  <a:cubicBezTo>
                    <a:pt x="88" y="136"/>
                    <a:pt x="87" y="135"/>
                    <a:pt x="86" y="135"/>
                  </a:cubicBezTo>
                  <a:moveTo>
                    <a:pt x="32" y="99"/>
                  </a:moveTo>
                  <a:cubicBezTo>
                    <a:pt x="32" y="100"/>
                    <a:pt x="31" y="102"/>
                    <a:pt x="31" y="103"/>
                  </a:cubicBezTo>
                  <a:cubicBezTo>
                    <a:pt x="31" y="102"/>
                    <a:pt x="32" y="100"/>
                    <a:pt x="32" y="99"/>
                  </a:cubicBezTo>
                  <a:moveTo>
                    <a:pt x="33" y="97"/>
                  </a:moveTo>
                  <a:cubicBezTo>
                    <a:pt x="33" y="97"/>
                    <a:pt x="33" y="98"/>
                    <a:pt x="33" y="98"/>
                  </a:cubicBezTo>
                  <a:cubicBezTo>
                    <a:pt x="33" y="98"/>
                    <a:pt x="33" y="97"/>
                    <a:pt x="33" y="97"/>
                  </a:cubicBezTo>
                  <a:cubicBezTo>
                    <a:pt x="33" y="97"/>
                    <a:pt x="33" y="97"/>
                    <a:pt x="33" y="97"/>
                  </a:cubicBezTo>
                  <a:moveTo>
                    <a:pt x="33" y="79"/>
                  </a:moveTo>
                  <a:cubicBezTo>
                    <a:pt x="25" y="87"/>
                    <a:pt x="25" y="87"/>
                    <a:pt x="25" y="87"/>
                  </a:cubicBezTo>
                  <a:cubicBezTo>
                    <a:pt x="33" y="79"/>
                    <a:pt x="33" y="79"/>
                    <a:pt x="33" y="79"/>
                  </a:cubicBezTo>
                  <a:moveTo>
                    <a:pt x="24" y="56"/>
                  </a:moveTo>
                  <a:cubicBezTo>
                    <a:pt x="22" y="73"/>
                    <a:pt x="22" y="73"/>
                    <a:pt x="22" y="73"/>
                  </a:cubicBezTo>
                  <a:cubicBezTo>
                    <a:pt x="24" y="56"/>
                    <a:pt x="24" y="56"/>
                    <a:pt x="24" y="56"/>
                  </a:cubicBezTo>
                  <a:moveTo>
                    <a:pt x="33" y="0"/>
                  </a:moveTo>
                  <a:cubicBezTo>
                    <a:pt x="5" y="32"/>
                    <a:pt x="5" y="32"/>
                    <a:pt x="5" y="32"/>
                  </a:cubicBezTo>
                  <a:cubicBezTo>
                    <a:pt x="1" y="36"/>
                    <a:pt x="0" y="39"/>
                    <a:pt x="0" y="42"/>
                  </a:cubicBezTo>
                  <a:cubicBezTo>
                    <a:pt x="0" y="39"/>
                    <a:pt x="1" y="36"/>
                    <a:pt x="5" y="32"/>
                  </a:cubicBezTo>
                  <a:cubicBezTo>
                    <a:pt x="33" y="0"/>
                    <a:pt x="33" y="0"/>
                    <a:pt x="33" y="0"/>
                  </a:cubicBezTo>
                  <a:cubicBezTo>
                    <a:pt x="33" y="0"/>
                    <a:pt x="33" y="0"/>
                    <a:pt x="33"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p:cNvSpPr>
              <a:spLocks noEditPoints="1"/>
            </p:cNvSpPr>
            <p:nvPr/>
          </p:nvSpPr>
          <p:spPr bwMode="auto">
            <a:xfrm>
              <a:off x="7549633" y="1019067"/>
              <a:ext cx="181635" cy="210295"/>
            </a:xfrm>
            <a:custGeom>
              <a:avLst/>
              <a:gdLst>
                <a:gd name="T0" fmla="*/ 0 w 57"/>
                <a:gd name="T1" fmla="*/ 17 h 66"/>
                <a:gd name="T2" fmla="*/ 0 w 57"/>
                <a:gd name="T3" fmla="*/ 49 h 66"/>
                <a:gd name="T4" fmla="*/ 28 w 57"/>
                <a:gd name="T5" fmla="*/ 66 h 66"/>
                <a:gd name="T6" fmla="*/ 57 w 57"/>
                <a:gd name="T7" fmla="*/ 49 h 66"/>
                <a:gd name="T8" fmla="*/ 57 w 57"/>
                <a:gd name="T9" fmla="*/ 17 h 66"/>
                <a:gd name="T10" fmla="*/ 28 w 57"/>
                <a:gd name="T11" fmla="*/ 0 h 66"/>
                <a:gd name="T12" fmla="*/ 0 w 57"/>
                <a:gd name="T13" fmla="*/ 17 h 66"/>
                <a:gd name="T14" fmla="*/ 50 w 57"/>
                <a:gd name="T15" fmla="*/ 45 h 66"/>
                <a:gd name="T16" fmla="*/ 32 w 57"/>
                <a:gd name="T17" fmla="*/ 56 h 66"/>
                <a:gd name="T18" fmla="*/ 32 w 57"/>
                <a:gd name="T19" fmla="*/ 10 h 66"/>
                <a:gd name="T20" fmla="*/ 50 w 57"/>
                <a:gd name="T21" fmla="*/ 21 h 66"/>
                <a:gd name="T22" fmla="*/ 50 w 57"/>
                <a:gd name="T23" fmla="*/ 45 h 66"/>
                <a:gd name="T24" fmla="*/ 7 w 57"/>
                <a:gd name="T25" fmla="*/ 21 h 66"/>
                <a:gd name="T26" fmla="*/ 25 w 57"/>
                <a:gd name="T27" fmla="*/ 10 h 66"/>
                <a:gd name="T28" fmla="*/ 25 w 57"/>
                <a:gd name="T29" fmla="*/ 56 h 66"/>
                <a:gd name="T30" fmla="*/ 7 w 57"/>
                <a:gd name="T31" fmla="*/ 45 h 66"/>
                <a:gd name="T32" fmla="*/ 7 w 57"/>
                <a:gd name="T33" fmla="*/ 2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66">
                  <a:moveTo>
                    <a:pt x="0" y="17"/>
                  </a:moveTo>
                  <a:cubicBezTo>
                    <a:pt x="0" y="49"/>
                    <a:pt x="0" y="49"/>
                    <a:pt x="0" y="49"/>
                  </a:cubicBezTo>
                  <a:cubicBezTo>
                    <a:pt x="28" y="66"/>
                    <a:pt x="28" y="66"/>
                    <a:pt x="28" y="66"/>
                  </a:cubicBezTo>
                  <a:cubicBezTo>
                    <a:pt x="57" y="49"/>
                    <a:pt x="57" y="49"/>
                    <a:pt x="57" y="49"/>
                  </a:cubicBezTo>
                  <a:cubicBezTo>
                    <a:pt x="57" y="17"/>
                    <a:pt x="57" y="17"/>
                    <a:pt x="57" y="17"/>
                  </a:cubicBezTo>
                  <a:cubicBezTo>
                    <a:pt x="28" y="0"/>
                    <a:pt x="28" y="0"/>
                    <a:pt x="28" y="0"/>
                  </a:cubicBezTo>
                  <a:lnTo>
                    <a:pt x="0" y="17"/>
                  </a:lnTo>
                  <a:close/>
                  <a:moveTo>
                    <a:pt x="50" y="45"/>
                  </a:moveTo>
                  <a:cubicBezTo>
                    <a:pt x="48" y="47"/>
                    <a:pt x="37" y="52"/>
                    <a:pt x="32" y="56"/>
                  </a:cubicBezTo>
                  <a:cubicBezTo>
                    <a:pt x="32" y="10"/>
                    <a:pt x="32" y="10"/>
                    <a:pt x="32" y="10"/>
                  </a:cubicBezTo>
                  <a:cubicBezTo>
                    <a:pt x="37" y="13"/>
                    <a:pt x="48" y="19"/>
                    <a:pt x="50" y="21"/>
                  </a:cubicBezTo>
                  <a:lnTo>
                    <a:pt x="50" y="45"/>
                  </a:lnTo>
                  <a:close/>
                  <a:moveTo>
                    <a:pt x="7" y="21"/>
                  </a:moveTo>
                  <a:cubicBezTo>
                    <a:pt x="9" y="19"/>
                    <a:pt x="19" y="14"/>
                    <a:pt x="25" y="10"/>
                  </a:cubicBezTo>
                  <a:cubicBezTo>
                    <a:pt x="25" y="56"/>
                    <a:pt x="25" y="56"/>
                    <a:pt x="25" y="56"/>
                  </a:cubicBezTo>
                  <a:cubicBezTo>
                    <a:pt x="19" y="52"/>
                    <a:pt x="9" y="47"/>
                    <a:pt x="7" y="45"/>
                  </a:cubicBezTo>
                  <a:lnTo>
                    <a:pt x="7" y="21"/>
                  </a:lnTo>
                  <a:close/>
                </a:path>
              </a:pathLst>
            </a:custGeom>
            <a:solidFill>
              <a:srgbClr val="FFFFF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1" name="Freeform 13"/>
            <p:cNvSpPr>
              <a:spLocks noEditPoints="1"/>
            </p:cNvSpPr>
            <p:nvPr userDrawn="1"/>
          </p:nvSpPr>
          <p:spPr bwMode="auto">
            <a:xfrm>
              <a:off x="6231078" y="802401"/>
              <a:ext cx="398322" cy="430148"/>
            </a:xfrm>
            <a:custGeom>
              <a:avLst/>
              <a:gdLst>
                <a:gd name="T0" fmla="*/ 121108 w 398383"/>
                <a:gd name="T1" fmla="*/ 258152 h 430254"/>
                <a:gd name="T2" fmla="*/ 121108 w 398383"/>
                <a:gd name="T3" fmla="*/ 232656 h 430254"/>
                <a:gd name="T4" fmla="*/ 270900 w 398383"/>
                <a:gd name="T5" fmla="*/ 232656 h 430254"/>
                <a:gd name="T6" fmla="*/ 270900 w 398383"/>
                <a:gd name="T7" fmla="*/ 258152 h 430254"/>
                <a:gd name="T8" fmla="*/ 121108 w 398383"/>
                <a:gd name="T9" fmla="*/ 258152 h 430254"/>
                <a:gd name="T10" fmla="*/ 121108 w 398383"/>
                <a:gd name="T11" fmla="*/ 188037 h 430254"/>
                <a:gd name="T12" fmla="*/ 121108 w 398383"/>
                <a:gd name="T13" fmla="*/ 159353 h 430254"/>
                <a:gd name="T14" fmla="*/ 270900 w 398383"/>
                <a:gd name="T15" fmla="*/ 159353 h 430254"/>
                <a:gd name="T16" fmla="*/ 270900 w 398383"/>
                <a:gd name="T17" fmla="*/ 188037 h 430254"/>
                <a:gd name="T18" fmla="*/ 121108 w 398383"/>
                <a:gd name="T19" fmla="*/ 188037 h 430254"/>
                <a:gd name="T20" fmla="*/ 121108 w 398383"/>
                <a:gd name="T21" fmla="*/ 114734 h 430254"/>
                <a:gd name="T22" fmla="*/ 121108 w 398383"/>
                <a:gd name="T23" fmla="*/ 89238 h 430254"/>
                <a:gd name="T24" fmla="*/ 270900 w 398383"/>
                <a:gd name="T25" fmla="*/ 89238 h 430254"/>
                <a:gd name="T26" fmla="*/ 270900 w 398383"/>
                <a:gd name="T27" fmla="*/ 114734 h 430254"/>
                <a:gd name="T28" fmla="*/ 121108 w 398383"/>
                <a:gd name="T29" fmla="*/ 114734 h 430254"/>
                <a:gd name="T30" fmla="*/ 299584 w 398383"/>
                <a:gd name="T31" fmla="*/ 0 h 430254"/>
                <a:gd name="T32" fmla="*/ 98799 w 398383"/>
                <a:gd name="T33" fmla="*/ 0 h 430254"/>
                <a:gd name="T34" fmla="*/ 0 w 398383"/>
                <a:gd name="T35" fmla="*/ 172101 h 430254"/>
                <a:gd name="T36" fmla="*/ 98799 w 398383"/>
                <a:gd name="T37" fmla="*/ 344203 h 430254"/>
                <a:gd name="T38" fmla="*/ 229469 w 398383"/>
                <a:gd name="T39" fmla="*/ 344203 h 430254"/>
                <a:gd name="T40" fmla="*/ 347390 w 398383"/>
                <a:gd name="T41" fmla="*/ 430254 h 430254"/>
                <a:gd name="T42" fmla="*/ 328268 w 398383"/>
                <a:gd name="T43" fmla="*/ 293210 h 430254"/>
                <a:gd name="T44" fmla="*/ 398383 w 398383"/>
                <a:gd name="T45" fmla="*/ 172101 h 430254"/>
                <a:gd name="T46" fmla="*/ 299584 w 398383"/>
                <a:gd name="T47" fmla="*/ 0 h 430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8383" h="430254">
                  <a:moveTo>
                    <a:pt x="121108" y="258152"/>
                  </a:moveTo>
                  <a:lnTo>
                    <a:pt x="121108" y="232656"/>
                  </a:lnTo>
                  <a:lnTo>
                    <a:pt x="270900" y="232656"/>
                  </a:lnTo>
                  <a:lnTo>
                    <a:pt x="270900" y="258152"/>
                  </a:lnTo>
                  <a:lnTo>
                    <a:pt x="121108" y="258152"/>
                  </a:lnTo>
                  <a:moveTo>
                    <a:pt x="121108" y="188037"/>
                  </a:moveTo>
                  <a:lnTo>
                    <a:pt x="121108" y="159353"/>
                  </a:lnTo>
                  <a:lnTo>
                    <a:pt x="270900" y="159353"/>
                  </a:lnTo>
                  <a:lnTo>
                    <a:pt x="270900" y="188037"/>
                  </a:lnTo>
                  <a:lnTo>
                    <a:pt x="121108" y="188037"/>
                  </a:lnTo>
                  <a:moveTo>
                    <a:pt x="121108" y="114734"/>
                  </a:moveTo>
                  <a:lnTo>
                    <a:pt x="121108" y="89238"/>
                  </a:lnTo>
                  <a:lnTo>
                    <a:pt x="270900" y="89238"/>
                  </a:lnTo>
                  <a:lnTo>
                    <a:pt x="270900" y="114734"/>
                  </a:lnTo>
                  <a:lnTo>
                    <a:pt x="121108" y="114734"/>
                  </a:lnTo>
                  <a:moveTo>
                    <a:pt x="299584" y="0"/>
                  </a:moveTo>
                  <a:lnTo>
                    <a:pt x="98799" y="0"/>
                  </a:lnTo>
                  <a:lnTo>
                    <a:pt x="0" y="172101"/>
                  </a:lnTo>
                  <a:lnTo>
                    <a:pt x="98799" y="344203"/>
                  </a:lnTo>
                  <a:lnTo>
                    <a:pt x="229469" y="344203"/>
                  </a:lnTo>
                  <a:lnTo>
                    <a:pt x="347390" y="430254"/>
                  </a:lnTo>
                  <a:lnTo>
                    <a:pt x="328268" y="293210"/>
                  </a:lnTo>
                  <a:lnTo>
                    <a:pt x="398383" y="172101"/>
                  </a:lnTo>
                  <a:lnTo>
                    <a:pt x="299584" y="0"/>
                  </a:lnTo>
                </a:path>
              </a:pathLst>
            </a:custGeom>
            <a:gradFill rotWithShape="1">
              <a:gsLst>
                <a:gs pos="0">
                  <a:schemeClr val="accent4"/>
                </a:gs>
                <a:gs pos="100000">
                  <a:schemeClr val="accent5"/>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2" name="Freeform 14"/>
            <p:cNvSpPr>
              <a:spLocks/>
            </p:cNvSpPr>
            <p:nvPr userDrawn="1"/>
          </p:nvSpPr>
          <p:spPr bwMode="auto">
            <a:xfrm>
              <a:off x="7900907" y="463906"/>
              <a:ext cx="729725" cy="914462"/>
            </a:xfrm>
            <a:custGeom>
              <a:avLst/>
              <a:gdLst>
                <a:gd name="T0" fmla="*/ 104 w 229"/>
                <a:gd name="T1" fmla="*/ 0 h 287"/>
                <a:gd name="T2" fmla="*/ 0 w 229"/>
                <a:gd name="T3" fmla="*/ 94 h 287"/>
                <a:gd name="T4" fmla="*/ 7 w 229"/>
                <a:gd name="T5" fmla="*/ 115 h 287"/>
                <a:gd name="T6" fmla="*/ 6 w 229"/>
                <a:gd name="T7" fmla="*/ 117 h 287"/>
                <a:gd name="T8" fmla="*/ 102 w 229"/>
                <a:gd name="T9" fmla="*/ 228 h 287"/>
                <a:gd name="T10" fmla="*/ 102 w 229"/>
                <a:gd name="T11" fmla="*/ 228 h 287"/>
                <a:gd name="T12" fmla="*/ 102 w 229"/>
                <a:gd name="T13" fmla="*/ 228 h 287"/>
                <a:gd name="T14" fmla="*/ 93 w 229"/>
                <a:gd name="T15" fmla="*/ 249 h 287"/>
                <a:gd name="T16" fmla="*/ 94 w 229"/>
                <a:gd name="T17" fmla="*/ 255 h 287"/>
                <a:gd name="T18" fmla="*/ 121 w 229"/>
                <a:gd name="T19" fmla="*/ 287 h 287"/>
                <a:gd name="T20" fmla="*/ 188 w 229"/>
                <a:gd name="T21" fmla="*/ 287 h 287"/>
                <a:gd name="T22" fmla="*/ 204 w 229"/>
                <a:gd name="T23" fmla="*/ 141 h 287"/>
                <a:gd name="T24" fmla="*/ 183 w 229"/>
                <a:gd name="T25" fmla="*/ 22 h 287"/>
                <a:gd name="T26" fmla="*/ 162 w 229"/>
                <a:gd name="T27" fmla="*/ 37 h 287"/>
                <a:gd name="T28" fmla="*/ 166 w 229"/>
                <a:gd name="T29" fmla="*/ 12 h 287"/>
                <a:gd name="T30" fmla="*/ 152 w 229"/>
                <a:gd name="T31" fmla="*/ 7 h 287"/>
                <a:gd name="T32" fmla="*/ 104 w 229"/>
                <a:gd name="T3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87">
                  <a:moveTo>
                    <a:pt x="104" y="0"/>
                  </a:moveTo>
                  <a:cubicBezTo>
                    <a:pt x="6" y="0"/>
                    <a:pt x="0" y="94"/>
                    <a:pt x="0" y="94"/>
                  </a:cubicBezTo>
                  <a:cubicBezTo>
                    <a:pt x="12" y="106"/>
                    <a:pt x="7" y="115"/>
                    <a:pt x="7" y="115"/>
                  </a:cubicBezTo>
                  <a:cubicBezTo>
                    <a:pt x="6" y="117"/>
                    <a:pt x="6" y="117"/>
                    <a:pt x="6" y="117"/>
                  </a:cubicBezTo>
                  <a:cubicBezTo>
                    <a:pt x="96" y="134"/>
                    <a:pt x="102" y="228"/>
                    <a:pt x="102" y="228"/>
                  </a:cubicBezTo>
                  <a:cubicBezTo>
                    <a:pt x="102" y="228"/>
                    <a:pt x="102" y="228"/>
                    <a:pt x="102" y="228"/>
                  </a:cubicBezTo>
                  <a:cubicBezTo>
                    <a:pt x="102" y="228"/>
                    <a:pt x="102" y="228"/>
                    <a:pt x="102" y="228"/>
                  </a:cubicBezTo>
                  <a:cubicBezTo>
                    <a:pt x="94" y="237"/>
                    <a:pt x="93" y="244"/>
                    <a:pt x="93" y="249"/>
                  </a:cubicBezTo>
                  <a:cubicBezTo>
                    <a:pt x="93" y="253"/>
                    <a:pt x="94" y="255"/>
                    <a:pt x="94" y="255"/>
                  </a:cubicBezTo>
                  <a:cubicBezTo>
                    <a:pt x="121" y="287"/>
                    <a:pt x="121" y="287"/>
                    <a:pt x="121" y="287"/>
                  </a:cubicBezTo>
                  <a:cubicBezTo>
                    <a:pt x="188" y="287"/>
                    <a:pt x="188" y="287"/>
                    <a:pt x="188" y="287"/>
                  </a:cubicBezTo>
                  <a:cubicBezTo>
                    <a:pt x="181" y="211"/>
                    <a:pt x="204" y="141"/>
                    <a:pt x="204" y="141"/>
                  </a:cubicBezTo>
                  <a:cubicBezTo>
                    <a:pt x="229" y="75"/>
                    <a:pt x="205" y="40"/>
                    <a:pt x="183" y="22"/>
                  </a:cubicBezTo>
                  <a:cubicBezTo>
                    <a:pt x="162" y="37"/>
                    <a:pt x="162" y="37"/>
                    <a:pt x="162" y="37"/>
                  </a:cubicBezTo>
                  <a:cubicBezTo>
                    <a:pt x="166" y="12"/>
                    <a:pt x="166" y="12"/>
                    <a:pt x="166" y="12"/>
                  </a:cubicBezTo>
                  <a:cubicBezTo>
                    <a:pt x="158" y="8"/>
                    <a:pt x="152" y="7"/>
                    <a:pt x="152" y="7"/>
                  </a:cubicBezTo>
                  <a:cubicBezTo>
                    <a:pt x="134" y="2"/>
                    <a:pt x="118" y="0"/>
                    <a:pt x="104" y="0"/>
                  </a:cubicBezTo>
                </a:path>
              </a:pathLst>
            </a:custGeom>
            <a:gradFill rotWithShape="1">
              <a:gsLst>
                <a:gs pos="0">
                  <a:schemeClr val="accent5"/>
                </a:gs>
                <a:gs pos="100000">
                  <a:schemeClr val="accent4"/>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3" name="Freeform 15"/>
            <p:cNvSpPr>
              <a:spLocks/>
            </p:cNvSpPr>
            <p:nvPr/>
          </p:nvSpPr>
          <p:spPr bwMode="auto">
            <a:xfrm>
              <a:off x="8199695" y="1187941"/>
              <a:ext cx="28679" cy="66912"/>
            </a:xfrm>
            <a:custGeom>
              <a:avLst/>
              <a:gdLst>
                <a:gd name="T0" fmla="*/ 9 w 9"/>
                <a:gd name="T1" fmla="*/ 0 h 21"/>
                <a:gd name="T2" fmla="*/ 0 w 9"/>
                <a:gd name="T3" fmla="*/ 21 h 21"/>
                <a:gd name="T4" fmla="*/ 9 w 9"/>
                <a:gd name="T5" fmla="*/ 0 h 21"/>
                <a:gd name="T6" fmla="*/ 9 w 9"/>
                <a:gd name="T7" fmla="*/ 0 h 21"/>
              </a:gdLst>
              <a:ahLst/>
              <a:cxnLst>
                <a:cxn ang="0">
                  <a:pos x="T0" y="T1"/>
                </a:cxn>
                <a:cxn ang="0">
                  <a:pos x="T2" y="T3"/>
                </a:cxn>
                <a:cxn ang="0">
                  <a:pos x="T4" y="T5"/>
                </a:cxn>
                <a:cxn ang="0">
                  <a:pos x="T6" y="T7"/>
                </a:cxn>
              </a:cxnLst>
              <a:rect l="0" t="0" r="r" b="b"/>
              <a:pathLst>
                <a:path w="9" h="21">
                  <a:moveTo>
                    <a:pt x="9" y="0"/>
                  </a:moveTo>
                  <a:cubicBezTo>
                    <a:pt x="1" y="9"/>
                    <a:pt x="0" y="16"/>
                    <a:pt x="0" y="21"/>
                  </a:cubicBezTo>
                  <a:cubicBezTo>
                    <a:pt x="0" y="16"/>
                    <a:pt x="1" y="9"/>
                    <a:pt x="9" y="0"/>
                  </a:cubicBezTo>
                  <a:cubicBezTo>
                    <a:pt x="9" y="0"/>
                    <a:pt x="9" y="0"/>
                    <a:pt x="9"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4" name="Freeform 16"/>
            <p:cNvSpPr>
              <a:spLocks noEditPoints="1"/>
            </p:cNvSpPr>
            <p:nvPr userDrawn="1"/>
          </p:nvSpPr>
          <p:spPr bwMode="auto">
            <a:xfrm>
              <a:off x="8366896" y="157274"/>
              <a:ext cx="398322" cy="379167"/>
            </a:xfrm>
            <a:custGeom>
              <a:avLst/>
              <a:gdLst>
                <a:gd name="T0" fmla="*/ 39 w 125"/>
                <a:gd name="T1" fmla="*/ 80 h 119"/>
                <a:gd name="T2" fmla="*/ 39 w 125"/>
                <a:gd name="T3" fmla="*/ 72 h 119"/>
                <a:gd name="T4" fmla="*/ 86 w 125"/>
                <a:gd name="T5" fmla="*/ 72 h 119"/>
                <a:gd name="T6" fmla="*/ 86 w 125"/>
                <a:gd name="T7" fmla="*/ 80 h 119"/>
                <a:gd name="T8" fmla="*/ 39 w 125"/>
                <a:gd name="T9" fmla="*/ 80 h 119"/>
                <a:gd name="T10" fmla="*/ 39 w 125"/>
                <a:gd name="T11" fmla="*/ 58 h 119"/>
                <a:gd name="T12" fmla="*/ 39 w 125"/>
                <a:gd name="T13" fmla="*/ 49 h 119"/>
                <a:gd name="T14" fmla="*/ 86 w 125"/>
                <a:gd name="T15" fmla="*/ 49 h 119"/>
                <a:gd name="T16" fmla="*/ 86 w 125"/>
                <a:gd name="T17" fmla="*/ 58 h 119"/>
                <a:gd name="T18" fmla="*/ 39 w 125"/>
                <a:gd name="T19" fmla="*/ 58 h 119"/>
                <a:gd name="T20" fmla="*/ 39 w 125"/>
                <a:gd name="T21" fmla="*/ 35 h 119"/>
                <a:gd name="T22" fmla="*/ 39 w 125"/>
                <a:gd name="T23" fmla="*/ 27 h 119"/>
                <a:gd name="T24" fmla="*/ 86 w 125"/>
                <a:gd name="T25" fmla="*/ 27 h 119"/>
                <a:gd name="T26" fmla="*/ 86 w 125"/>
                <a:gd name="T27" fmla="*/ 35 h 119"/>
                <a:gd name="T28" fmla="*/ 39 w 125"/>
                <a:gd name="T29" fmla="*/ 35 h 119"/>
                <a:gd name="T30" fmla="*/ 93 w 125"/>
                <a:gd name="T31" fmla="*/ 0 h 119"/>
                <a:gd name="T32" fmla="*/ 31 w 125"/>
                <a:gd name="T33" fmla="*/ 0 h 119"/>
                <a:gd name="T34" fmla="*/ 0 w 125"/>
                <a:gd name="T35" fmla="*/ 54 h 119"/>
                <a:gd name="T36" fmla="*/ 21 w 125"/>
                <a:gd name="T37" fmla="*/ 91 h 119"/>
                <a:gd name="T38" fmla="*/ 19 w 125"/>
                <a:gd name="T39" fmla="*/ 109 h 119"/>
                <a:gd name="T40" fmla="*/ 36 w 125"/>
                <a:gd name="T41" fmla="*/ 119 h 119"/>
                <a:gd name="T42" fmla="*/ 36 w 125"/>
                <a:gd name="T43" fmla="*/ 119 h 119"/>
                <a:gd name="T44" fmla="*/ 36 w 125"/>
                <a:gd name="T45" fmla="*/ 119 h 119"/>
                <a:gd name="T46" fmla="*/ 52 w 125"/>
                <a:gd name="T47" fmla="*/ 108 h 119"/>
                <a:gd name="T48" fmla="*/ 93 w 125"/>
                <a:gd name="T49" fmla="*/ 108 h 119"/>
                <a:gd name="T50" fmla="*/ 125 w 125"/>
                <a:gd name="T51" fmla="*/ 54 h 119"/>
                <a:gd name="T52" fmla="*/ 93 w 125"/>
                <a:gd name="T5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 h="119">
                  <a:moveTo>
                    <a:pt x="39" y="80"/>
                  </a:moveTo>
                  <a:cubicBezTo>
                    <a:pt x="39" y="72"/>
                    <a:pt x="39" y="72"/>
                    <a:pt x="39" y="72"/>
                  </a:cubicBezTo>
                  <a:cubicBezTo>
                    <a:pt x="86" y="72"/>
                    <a:pt x="86" y="72"/>
                    <a:pt x="86" y="72"/>
                  </a:cubicBezTo>
                  <a:cubicBezTo>
                    <a:pt x="86" y="80"/>
                    <a:pt x="86" y="80"/>
                    <a:pt x="86" y="80"/>
                  </a:cubicBezTo>
                  <a:cubicBezTo>
                    <a:pt x="39" y="80"/>
                    <a:pt x="39" y="80"/>
                    <a:pt x="39" y="80"/>
                  </a:cubicBezTo>
                  <a:moveTo>
                    <a:pt x="39" y="58"/>
                  </a:moveTo>
                  <a:cubicBezTo>
                    <a:pt x="39" y="49"/>
                    <a:pt x="39" y="49"/>
                    <a:pt x="39" y="49"/>
                  </a:cubicBezTo>
                  <a:cubicBezTo>
                    <a:pt x="86" y="49"/>
                    <a:pt x="86" y="49"/>
                    <a:pt x="86" y="49"/>
                  </a:cubicBezTo>
                  <a:cubicBezTo>
                    <a:pt x="86" y="58"/>
                    <a:pt x="86" y="58"/>
                    <a:pt x="86" y="58"/>
                  </a:cubicBezTo>
                  <a:cubicBezTo>
                    <a:pt x="39" y="58"/>
                    <a:pt x="39" y="58"/>
                    <a:pt x="39" y="58"/>
                  </a:cubicBezTo>
                  <a:moveTo>
                    <a:pt x="39" y="35"/>
                  </a:moveTo>
                  <a:cubicBezTo>
                    <a:pt x="39" y="27"/>
                    <a:pt x="39" y="27"/>
                    <a:pt x="39" y="27"/>
                  </a:cubicBezTo>
                  <a:cubicBezTo>
                    <a:pt x="86" y="27"/>
                    <a:pt x="86" y="27"/>
                    <a:pt x="86" y="27"/>
                  </a:cubicBezTo>
                  <a:cubicBezTo>
                    <a:pt x="86" y="35"/>
                    <a:pt x="86" y="35"/>
                    <a:pt x="86" y="35"/>
                  </a:cubicBezTo>
                  <a:cubicBezTo>
                    <a:pt x="39" y="35"/>
                    <a:pt x="39" y="35"/>
                    <a:pt x="39" y="35"/>
                  </a:cubicBezTo>
                  <a:moveTo>
                    <a:pt x="93" y="0"/>
                  </a:moveTo>
                  <a:cubicBezTo>
                    <a:pt x="31" y="0"/>
                    <a:pt x="31" y="0"/>
                    <a:pt x="31" y="0"/>
                  </a:cubicBezTo>
                  <a:cubicBezTo>
                    <a:pt x="0" y="54"/>
                    <a:pt x="0" y="54"/>
                    <a:pt x="0" y="54"/>
                  </a:cubicBezTo>
                  <a:cubicBezTo>
                    <a:pt x="21" y="91"/>
                    <a:pt x="21" y="91"/>
                    <a:pt x="21" y="91"/>
                  </a:cubicBezTo>
                  <a:cubicBezTo>
                    <a:pt x="19" y="109"/>
                    <a:pt x="19" y="109"/>
                    <a:pt x="19" y="109"/>
                  </a:cubicBezTo>
                  <a:cubicBezTo>
                    <a:pt x="24" y="112"/>
                    <a:pt x="30" y="115"/>
                    <a:pt x="36" y="119"/>
                  </a:cubicBezTo>
                  <a:cubicBezTo>
                    <a:pt x="36" y="119"/>
                    <a:pt x="36" y="119"/>
                    <a:pt x="36" y="119"/>
                  </a:cubicBezTo>
                  <a:cubicBezTo>
                    <a:pt x="36" y="119"/>
                    <a:pt x="36" y="119"/>
                    <a:pt x="36" y="119"/>
                  </a:cubicBezTo>
                  <a:cubicBezTo>
                    <a:pt x="52" y="108"/>
                    <a:pt x="52" y="108"/>
                    <a:pt x="52" y="108"/>
                  </a:cubicBezTo>
                  <a:cubicBezTo>
                    <a:pt x="93" y="108"/>
                    <a:pt x="93" y="108"/>
                    <a:pt x="93" y="108"/>
                  </a:cubicBezTo>
                  <a:cubicBezTo>
                    <a:pt x="125" y="54"/>
                    <a:pt x="125" y="54"/>
                    <a:pt x="125" y="54"/>
                  </a:cubicBezTo>
                  <a:cubicBezTo>
                    <a:pt x="93" y="0"/>
                    <a:pt x="93" y="0"/>
                    <a:pt x="93" y="0"/>
                  </a:cubicBezTo>
                </a:path>
              </a:pathLst>
            </a:custGeom>
            <a:gradFill rotWithShape="1">
              <a:gsLst>
                <a:gs pos="0">
                  <a:schemeClr val="accent3"/>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5" name="Freeform 17"/>
            <p:cNvSpPr>
              <a:spLocks/>
            </p:cNvSpPr>
            <p:nvPr userDrawn="1"/>
          </p:nvSpPr>
          <p:spPr bwMode="auto">
            <a:xfrm>
              <a:off x="8414694" y="504578"/>
              <a:ext cx="66918" cy="79656"/>
            </a:xfrm>
            <a:custGeom>
              <a:avLst/>
              <a:gdLst>
                <a:gd name="T0" fmla="*/ 4 w 21"/>
                <a:gd name="T1" fmla="*/ 0 h 25"/>
                <a:gd name="T2" fmla="*/ 4 w 21"/>
                <a:gd name="T3" fmla="*/ 0 h 25"/>
                <a:gd name="T4" fmla="*/ 4 w 21"/>
                <a:gd name="T5" fmla="*/ 0 h 25"/>
                <a:gd name="T6" fmla="*/ 0 w 21"/>
                <a:gd name="T7" fmla="*/ 25 h 25"/>
                <a:gd name="T8" fmla="*/ 21 w 21"/>
                <a:gd name="T9" fmla="*/ 10 h 25"/>
                <a:gd name="T10" fmla="*/ 4 w 21"/>
                <a:gd name="T11" fmla="*/ 0 h 25"/>
                <a:gd name="T12" fmla="*/ 4 w 21"/>
                <a:gd name="T13" fmla="*/ 0 h 25"/>
                <a:gd name="T14" fmla="*/ 4 w 21"/>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4" y="0"/>
                  </a:moveTo>
                  <a:cubicBezTo>
                    <a:pt x="4" y="0"/>
                    <a:pt x="4" y="0"/>
                    <a:pt x="4" y="0"/>
                  </a:cubicBezTo>
                  <a:cubicBezTo>
                    <a:pt x="4" y="0"/>
                    <a:pt x="4" y="0"/>
                    <a:pt x="4" y="0"/>
                  </a:cubicBezTo>
                  <a:cubicBezTo>
                    <a:pt x="0" y="25"/>
                    <a:pt x="0" y="25"/>
                    <a:pt x="0" y="25"/>
                  </a:cubicBezTo>
                  <a:cubicBezTo>
                    <a:pt x="21" y="10"/>
                    <a:pt x="21" y="10"/>
                    <a:pt x="21" y="10"/>
                  </a:cubicBezTo>
                  <a:cubicBezTo>
                    <a:pt x="15" y="6"/>
                    <a:pt x="9" y="3"/>
                    <a:pt x="4" y="0"/>
                  </a:cubicBezTo>
                  <a:cubicBezTo>
                    <a:pt x="4" y="0"/>
                    <a:pt x="4" y="0"/>
                    <a:pt x="4" y="0"/>
                  </a:cubicBezTo>
                  <a:cubicBezTo>
                    <a:pt x="4" y="0"/>
                    <a:pt x="4" y="0"/>
                    <a:pt x="4" y="0"/>
                  </a:cubicBezTo>
                </a:path>
              </a:pathLst>
            </a:custGeom>
            <a:solidFill>
              <a:schemeClr val="accent5">
                <a:lumMod val="75000"/>
              </a:schemeClr>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auto">
            <a:xfrm>
              <a:off x="8419569" y="499704"/>
              <a:ext cx="12746" cy="79656"/>
            </a:xfrm>
            <a:custGeom>
              <a:avLst/>
              <a:gdLst>
                <a:gd name="T0" fmla="*/ 12748 w 12748"/>
                <a:gd name="T1" fmla="*/ 0 h 79676"/>
                <a:gd name="T2" fmla="*/ 0 w 12748"/>
                <a:gd name="T3" fmla="*/ 79676 h 79676"/>
                <a:gd name="T4" fmla="*/ 12748 w 12748"/>
                <a:gd name="T5" fmla="*/ 0 h 79676"/>
                <a:gd name="T6" fmla="*/ 12748 w 12748"/>
                <a:gd name="T7" fmla="*/ 0 h 79676"/>
              </a:gdLst>
              <a:ahLst/>
              <a:cxnLst>
                <a:cxn ang="0">
                  <a:pos x="T0" y="T1"/>
                </a:cxn>
                <a:cxn ang="0">
                  <a:pos x="T2" y="T3"/>
                </a:cxn>
                <a:cxn ang="0">
                  <a:pos x="T4" y="T5"/>
                </a:cxn>
                <a:cxn ang="0">
                  <a:pos x="T6" y="T7"/>
                </a:cxn>
              </a:cxnLst>
              <a:rect l="0" t="0" r="r" b="b"/>
              <a:pathLst>
                <a:path w="12748" h="79676">
                  <a:moveTo>
                    <a:pt x="12748" y="0"/>
                  </a:moveTo>
                  <a:lnTo>
                    <a:pt x="0" y="79676"/>
                  </a:lnTo>
                  <a:lnTo>
                    <a:pt x="12748" y="0"/>
                  </a:lnTo>
                  <a:lnTo>
                    <a:pt x="12748" y="0"/>
                  </a:lnTo>
                  <a:close/>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7" name="Freeform 19"/>
            <p:cNvSpPr>
              <a:spLocks/>
            </p:cNvSpPr>
            <p:nvPr/>
          </p:nvSpPr>
          <p:spPr bwMode="auto">
            <a:xfrm>
              <a:off x="8419569" y="499704"/>
              <a:ext cx="12746" cy="79656"/>
            </a:xfrm>
            <a:custGeom>
              <a:avLst/>
              <a:gdLst>
                <a:gd name="T0" fmla="*/ 12748 w 12748"/>
                <a:gd name="T1" fmla="*/ 0 h 79676"/>
                <a:gd name="T2" fmla="*/ 0 w 12748"/>
                <a:gd name="T3" fmla="*/ 79676 h 79676"/>
                <a:gd name="T4" fmla="*/ 12748 w 12748"/>
                <a:gd name="T5" fmla="*/ 0 h 79676"/>
                <a:gd name="T6" fmla="*/ 12748 w 12748"/>
                <a:gd name="T7" fmla="*/ 0 h 79676"/>
              </a:gdLst>
              <a:ahLst/>
              <a:cxnLst>
                <a:cxn ang="0">
                  <a:pos x="T0" y="T1"/>
                </a:cxn>
                <a:cxn ang="0">
                  <a:pos x="T2" y="T3"/>
                </a:cxn>
                <a:cxn ang="0">
                  <a:pos x="T4" y="T5"/>
                </a:cxn>
                <a:cxn ang="0">
                  <a:pos x="T6" y="T7"/>
                </a:cxn>
              </a:cxnLst>
              <a:rect l="0" t="0" r="r" b="b"/>
              <a:pathLst>
                <a:path w="12748" h="79676">
                  <a:moveTo>
                    <a:pt x="12748" y="0"/>
                  </a:moveTo>
                  <a:lnTo>
                    <a:pt x="0" y="79676"/>
                  </a:lnTo>
                  <a:lnTo>
                    <a:pt x="12748" y="0"/>
                  </a:lnTo>
                  <a:lnTo>
                    <a:pt x="12748" y="0"/>
                  </a:lnTo>
                </a:path>
              </a:pathLst>
            </a:custGeom>
            <a:noFill/>
            <a:ln>
              <a:noFill/>
            </a:ln>
            <a:effectLst/>
            <a:extLst>
              <a:ext uri="{909E8E84-426E-40dd-AFC4-6F175D3DCCD1}">
                <a14:hiddenFill xmlns:a14="http://schemas.microsoft.com/office/drawing/2010/main">
                  <a:solidFill>
                    <a:srgbClr val="FFFFFE"/>
                  </a:solidFill>
                </a14:hiddenFill>
              </a:ex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8" name="Freeform 20"/>
            <p:cNvSpPr>
              <a:spLocks/>
            </p:cNvSpPr>
            <p:nvPr/>
          </p:nvSpPr>
          <p:spPr bwMode="auto">
            <a:xfrm>
              <a:off x="8432315" y="499704"/>
              <a:ext cx="54172" cy="31862"/>
            </a:xfrm>
            <a:custGeom>
              <a:avLst/>
              <a:gdLst>
                <a:gd name="T0" fmla="*/ 0 w 17"/>
                <a:gd name="T1" fmla="*/ 0 h 10"/>
                <a:gd name="T2" fmla="*/ 0 w 17"/>
                <a:gd name="T3" fmla="*/ 0 h 10"/>
                <a:gd name="T4" fmla="*/ 17 w 17"/>
                <a:gd name="T5" fmla="*/ 10 h 10"/>
                <a:gd name="T6" fmla="*/ 17 w 17"/>
                <a:gd name="T7" fmla="*/ 10 h 10"/>
                <a:gd name="T8" fmla="*/ 0 w 17"/>
                <a:gd name="T9" fmla="*/ 0 h 10"/>
              </a:gdLst>
              <a:ahLst/>
              <a:cxnLst>
                <a:cxn ang="0">
                  <a:pos x="T0" y="T1"/>
                </a:cxn>
                <a:cxn ang="0">
                  <a:pos x="T2" y="T3"/>
                </a:cxn>
                <a:cxn ang="0">
                  <a:pos x="T4" y="T5"/>
                </a:cxn>
                <a:cxn ang="0">
                  <a:pos x="T6" y="T7"/>
                </a:cxn>
                <a:cxn ang="0">
                  <a:pos x="T8" y="T9"/>
                </a:cxn>
              </a:cxnLst>
              <a:rect l="0" t="0" r="r" b="b"/>
              <a:pathLst>
                <a:path w="17" h="10">
                  <a:moveTo>
                    <a:pt x="0" y="0"/>
                  </a:moveTo>
                  <a:cubicBezTo>
                    <a:pt x="0" y="0"/>
                    <a:pt x="0" y="0"/>
                    <a:pt x="0" y="0"/>
                  </a:cubicBezTo>
                  <a:cubicBezTo>
                    <a:pt x="5" y="3"/>
                    <a:pt x="11" y="6"/>
                    <a:pt x="17" y="10"/>
                  </a:cubicBezTo>
                  <a:cubicBezTo>
                    <a:pt x="17" y="10"/>
                    <a:pt x="17" y="10"/>
                    <a:pt x="17" y="10"/>
                  </a:cubicBezTo>
                  <a:cubicBezTo>
                    <a:pt x="11" y="6"/>
                    <a:pt x="5" y="3"/>
                    <a:pt x="0"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p:cNvSpPr>
              <a:spLocks noEditPoints="1"/>
            </p:cNvSpPr>
            <p:nvPr userDrawn="1"/>
          </p:nvSpPr>
          <p:spPr bwMode="auto">
            <a:xfrm>
              <a:off x="6157100" y="1299460"/>
              <a:ext cx="312285" cy="165686"/>
            </a:xfrm>
            <a:custGeom>
              <a:avLst/>
              <a:gdLst>
                <a:gd name="T0" fmla="*/ 54 w 98"/>
                <a:gd name="T1" fmla="*/ 52 h 52"/>
                <a:gd name="T2" fmla="*/ 98 w 98"/>
                <a:gd name="T3" fmla="*/ 26 h 52"/>
                <a:gd name="T4" fmla="*/ 54 w 98"/>
                <a:gd name="T5" fmla="*/ 0 h 52"/>
                <a:gd name="T6" fmla="*/ 54 w 98"/>
                <a:gd name="T7" fmla="*/ 15 h 52"/>
                <a:gd name="T8" fmla="*/ 0 w 98"/>
                <a:gd name="T9" fmla="*/ 15 h 52"/>
                <a:gd name="T10" fmla="*/ 0 w 98"/>
                <a:gd name="T11" fmla="*/ 36 h 52"/>
                <a:gd name="T12" fmla="*/ 54 w 98"/>
                <a:gd name="T13" fmla="*/ 36 h 52"/>
                <a:gd name="T14" fmla="*/ 54 w 98"/>
                <a:gd name="T15" fmla="*/ 52 h 52"/>
                <a:gd name="T16" fmla="*/ 7 w 98"/>
                <a:gd name="T17" fmla="*/ 30 h 52"/>
                <a:gd name="T18" fmla="*/ 7 w 98"/>
                <a:gd name="T19" fmla="*/ 22 h 52"/>
                <a:gd name="T20" fmla="*/ 61 w 98"/>
                <a:gd name="T21" fmla="*/ 22 h 52"/>
                <a:gd name="T22" fmla="*/ 61 w 98"/>
                <a:gd name="T23" fmla="*/ 11 h 52"/>
                <a:gd name="T24" fmla="*/ 86 w 98"/>
                <a:gd name="T25" fmla="*/ 26 h 52"/>
                <a:gd name="T26" fmla="*/ 61 w 98"/>
                <a:gd name="T27" fmla="*/ 40 h 52"/>
                <a:gd name="T28" fmla="*/ 61 w 98"/>
                <a:gd name="T29" fmla="*/ 30 h 52"/>
                <a:gd name="T30" fmla="*/ 7 w 98"/>
                <a:gd name="T31"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52">
                  <a:moveTo>
                    <a:pt x="54" y="52"/>
                  </a:moveTo>
                  <a:cubicBezTo>
                    <a:pt x="98" y="26"/>
                    <a:pt x="98" y="26"/>
                    <a:pt x="98" y="26"/>
                  </a:cubicBezTo>
                  <a:cubicBezTo>
                    <a:pt x="54" y="0"/>
                    <a:pt x="54" y="0"/>
                    <a:pt x="54" y="0"/>
                  </a:cubicBezTo>
                  <a:cubicBezTo>
                    <a:pt x="54" y="0"/>
                    <a:pt x="54" y="11"/>
                    <a:pt x="54" y="15"/>
                  </a:cubicBezTo>
                  <a:cubicBezTo>
                    <a:pt x="48" y="15"/>
                    <a:pt x="0" y="15"/>
                    <a:pt x="0" y="15"/>
                  </a:cubicBezTo>
                  <a:cubicBezTo>
                    <a:pt x="0" y="36"/>
                    <a:pt x="0" y="36"/>
                    <a:pt x="0" y="36"/>
                  </a:cubicBezTo>
                  <a:cubicBezTo>
                    <a:pt x="0" y="36"/>
                    <a:pt x="48" y="36"/>
                    <a:pt x="54" y="36"/>
                  </a:cubicBezTo>
                  <a:cubicBezTo>
                    <a:pt x="54" y="40"/>
                    <a:pt x="54" y="52"/>
                    <a:pt x="54" y="52"/>
                  </a:cubicBezTo>
                  <a:close/>
                  <a:moveTo>
                    <a:pt x="7" y="30"/>
                  </a:moveTo>
                  <a:cubicBezTo>
                    <a:pt x="7" y="27"/>
                    <a:pt x="7" y="24"/>
                    <a:pt x="7" y="22"/>
                  </a:cubicBezTo>
                  <a:cubicBezTo>
                    <a:pt x="13" y="22"/>
                    <a:pt x="61" y="22"/>
                    <a:pt x="61" y="22"/>
                  </a:cubicBezTo>
                  <a:cubicBezTo>
                    <a:pt x="61" y="22"/>
                    <a:pt x="61" y="15"/>
                    <a:pt x="61" y="11"/>
                  </a:cubicBezTo>
                  <a:cubicBezTo>
                    <a:pt x="67" y="15"/>
                    <a:pt x="80" y="22"/>
                    <a:pt x="86" y="26"/>
                  </a:cubicBezTo>
                  <a:cubicBezTo>
                    <a:pt x="80" y="29"/>
                    <a:pt x="67" y="37"/>
                    <a:pt x="61" y="40"/>
                  </a:cubicBezTo>
                  <a:cubicBezTo>
                    <a:pt x="61" y="37"/>
                    <a:pt x="61" y="30"/>
                    <a:pt x="61" y="30"/>
                  </a:cubicBezTo>
                  <a:cubicBezTo>
                    <a:pt x="61" y="30"/>
                    <a:pt x="13" y="30"/>
                    <a:pt x="7" y="30"/>
                  </a:cubicBezTo>
                  <a:close/>
                </a:path>
              </a:pathLst>
            </a:custGeom>
            <a:gradFill rotWithShape="1">
              <a:gsLst>
                <a:gs pos="0">
                  <a:schemeClr val="accent2"/>
                </a:gs>
                <a:gs pos="100000">
                  <a:schemeClr val="accent3"/>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0" name="Freeform 22"/>
            <p:cNvSpPr>
              <a:spLocks noEditPoints="1"/>
            </p:cNvSpPr>
            <p:nvPr userDrawn="1"/>
          </p:nvSpPr>
          <p:spPr bwMode="auto">
            <a:xfrm>
              <a:off x="5943600" y="1395049"/>
              <a:ext cx="356896" cy="187991"/>
            </a:xfrm>
            <a:custGeom>
              <a:avLst/>
              <a:gdLst>
                <a:gd name="T0" fmla="*/ 43 w 112"/>
                <a:gd name="T1" fmla="*/ 46 h 59"/>
                <a:gd name="T2" fmla="*/ 15 w 112"/>
                <a:gd name="T3" fmla="*/ 30 h 59"/>
                <a:gd name="T4" fmla="*/ 43 w 112"/>
                <a:gd name="T5" fmla="*/ 13 h 59"/>
                <a:gd name="T6" fmla="*/ 43 w 112"/>
                <a:gd name="T7" fmla="*/ 25 h 59"/>
                <a:gd name="T8" fmla="*/ 104 w 112"/>
                <a:gd name="T9" fmla="*/ 25 h 59"/>
                <a:gd name="T10" fmla="*/ 104 w 112"/>
                <a:gd name="T11" fmla="*/ 34 h 59"/>
                <a:gd name="T12" fmla="*/ 43 w 112"/>
                <a:gd name="T13" fmla="*/ 34 h 59"/>
                <a:gd name="T14" fmla="*/ 43 w 112"/>
                <a:gd name="T15" fmla="*/ 46 h 59"/>
                <a:gd name="T16" fmla="*/ 50 w 112"/>
                <a:gd name="T17" fmla="*/ 0 h 59"/>
                <a:gd name="T18" fmla="*/ 0 w 112"/>
                <a:gd name="T19" fmla="*/ 30 h 59"/>
                <a:gd name="T20" fmla="*/ 50 w 112"/>
                <a:gd name="T21" fmla="*/ 59 h 59"/>
                <a:gd name="T22" fmla="*/ 50 w 112"/>
                <a:gd name="T23" fmla="*/ 42 h 59"/>
                <a:gd name="T24" fmla="*/ 112 w 112"/>
                <a:gd name="T25" fmla="*/ 42 h 59"/>
                <a:gd name="T26" fmla="*/ 112 w 112"/>
                <a:gd name="T27" fmla="*/ 17 h 59"/>
                <a:gd name="T28" fmla="*/ 50 w 112"/>
                <a:gd name="T29" fmla="*/ 17 h 59"/>
                <a:gd name="T30" fmla="*/ 50 w 112"/>
                <a:gd name="T3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2" h="59">
                  <a:moveTo>
                    <a:pt x="43" y="46"/>
                  </a:moveTo>
                  <a:cubicBezTo>
                    <a:pt x="36" y="42"/>
                    <a:pt x="21" y="34"/>
                    <a:pt x="15" y="30"/>
                  </a:cubicBezTo>
                  <a:cubicBezTo>
                    <a:pt x="21" y="26"/>
                    <a:pt x="36" y="17"/>
                    <a:pt x="43" y="13"/>
                  </a:cubicBezTo>
                  <a:cubicBezTo>
                    <a:pt x="43" y="17"/>
                    <a:pt x="43" y="25"/>
                    <a:pt x="43" y="25"/>
                  </a:cubicBezTo>
                  <a:cubicBezTo>
                    <a:pt x="43" y="25"/>
                    <a:pt x="98" y="25"/>
                    <a:pt x="104" y="25"/>
                  </a:cubicBezTo>
                  <a:cubicBezTo>
                    <a:pt x="104" y="28"/>
                    <a:pt x="104" y="31"/>
                    <a:pt x="104" y="34"/>
                  </a:cubicBezTo>
                  <a:cubicBezTo>
                    <a:pt x="98" y="34"/>
                    <a:pt x="43" y="34"/>
                    <a:pt x="43" y="34"/>
                  </a:cubicBezTo>
                  <a:cubicBezTo>
                    <a:pt x="43" y="34"/>
                    <a:pt x="43" y="42"/>
                    <a:pt x="43" y="46"/>
                  </a:cubicBezTo>
                  <a:moveTo>
                    <a:pt x="50" y="0"/>
                  </a:moveTo>
                  <a:cubicBezTo>
                    <a:pt x="0" y="30"/>
                    <a:pt x="0" y="30"/>
                    <a:pt x="0" y="30"/>
                  </a:cubicBezTo>
                  <a:cubicBezTo>
                    <a:pt x="50" y="59"/>
                    <a:pt x="50" y="59"/>
                    <a:pt x="50" y="59"/>
                  </a:cubicBezTo>
                  <a:cubicBezTo>
                    <a:pt x="50" y="59"/>
                    <a:pt x="50" y="46"/>
                    <a:pt x="50" y="42"/>
                  </a:cubicBezTo>
                  <a:cubicBezTo>
                    <a:pt x="57" y="42"/>
                    <a:pt x="112" y="42"/>
                    <a:pt x="112" y="42"/>
                  </a:cubicBezTo>
                  <a:cubicBezTo>
                    <a:pt x="112" y="17"/>
                    <a:pt x="112" y="17"/>
                    <a:pt x="112" y="17"/>
                  </a:cubicBezTo>
                  <a:cubicBezTo>
                    <a:pt x="112" y="17"/>
                    <a:pt x="57" y="17"/>
                    <a:pt x="50" y="17"/>
                  </a:cubicBezTo>
                  <a:cubicBezTo>
                    <a:pt x="50" y="13"/>
                    <a:pt x="50" y="0"/>
                    <a:pt x="50" y="0"/>
                  </a:cubicBezTo>
                </a:path>
              </a:pathLst>
            </a:custGeom>
            <a:gradFill rotWithShape="1">
              <a:gsLst>
                <a:gs pos="0">
                  <a:schemeClr val="accent6"/>
                </a:gs>
                <a:gs pos="100000">
                  <a:schemeClr val="accent1"/>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1" name="Freeform 24"/>
            <p:cNvSpPr>
              <a:spLocks noEditPoints="1"/>
            </p:cNvSpPr>
            <p:nvPr userDrawn="1"/>
          </p:nvSpPr>
          <p:spPr bwMode="auto">
            <a:xfrm>
              <a:off x="8577901" y="1038186"/>
              <a:ext cx="261299" cy="229411"/>
            </a:xfrm>
            <a:custGeom>
              <a:avLst/>
              <a:gdLst>
                <a:gd name="T0" fmla="*/ 89238 w 261339"/>
                <a:gd name="T1" fmla="*/ 188036 h 229468"/>
                <a:gd name="T2" fmla="*/ 44619 w 261339"/>
                <a:gd name="T3" fmla="*/ 114734 h 229468"/>
                <a:gd name="T4" fmla="*/ 89238 w 261339"/>
                <a:gd name="T5" fmla="*/ 38244 h 229468"/>
                <a:gd name="T6" fmla="*/ 175289 w 261339"/>
                <a:gd name="T7" fmla="*/ 38244 h 229468"/>
                <a:gd name="T8" fmla="*/ 216721 w 261339"/>
                <a:gd name="T9" fmla="*/ 114734 h 229468"/>
                <a:gd name="T10" fmla="*/ 175289 w 261339"/>
                <a:gd name="T11" fmla="*/ 188036 h 229468"/>
                <a:gd name="T12" fmla="*/ 89238 w 261339"/>
                <a:gd name="T13" fmla="*/ 188036 h 229468"/>
                <a:gd name="T14" fmla="*/ 197598 w 261339"/>
                <a:gd name="T15" fmla="*/ 0 h 229468"/>
                <a:gd name="T16" fmla="*/ 63741 w 261339"/>
                <a:gd name="T17" fmla="*/ 0 h 229468"/>
                <a:gd name="T18" fmla="*/ 0 w 261339"/>
                <a:gd name="T19" fmla="*/ 114734 h 229468"/>
                <a:gd name="T20" fmla="*/ 63741 w 261339"/>
                <a:gd name="T21" fmla="*/ 229468 h 229468"/>
                <a:gd name="T22" fmla="*/ 197598 w 261339"/>
                <a:gd name="T23" fmla="*/ 229468 h 229468"/>
                <a:gd name="T24" fmla="*/ 261339 w 261339"/>
                <a:gd name="T25" fmla="*/ 114734 h 229468"/>
                <a:gd name="T26" fmla="*/ 197598 w 261339"/>
                <a:gd name="T27" fmla="*/ 0 h 229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1339" h="229468">
                  <a:moveTo>
                    <a:pt x="89238" y="188036"/>
                  </a:moveTo>
                  <a:lnTo>
                    <a:pt x="44619" y="114734"/>
                  </a:lnTo>
                  <a:lnTo>
                    <a:pt x="89238" y="38244"/>
                  </a:lnTo>
                  <a:lnTo>
                    <a:pt x="175289" y="38244"/>
                  </a:lnTo>
                  <a:lnTo>
                    <a:pt x="216721" y="114734"/>
                  </a:lnTo>
                  <a:lnTo>
                    <a:pt x="175289" y="188036"/>
                  </a:lnTo>
                  <a:lnTo>
                    <a:pt x="89238" y="188036"/>
                  </a:lnTo>
                  <a:moveTo>
                    <a:pt x="197598" y="0"/>
                  </a:moveTo>
                  <a:lnTo>
                    <a:pt x="63741" y="0"/>
                  </a:lnTo>
                  <a:lnTo>
                    <a:pt x="0" y="114734"/>
                  </a:lnTo>
                  <a:lnTo>
                    <a:pt x="63741" y="229468"/>
                  </a:lnTo>
                  <a:lnTo>
                    <a:pt x="197598" y="229468"/>
                  </a:lnTo>
                  <a:lnTo>
                    <a:pt x="261339" y="114734"/>
                  </a:lnTo>
                  <a:lnTo>
                    <a:pt x="197598" y="0"/>
                  </a:lnTo>
                </a:path>
              </a:pathLst>
            </a:custGeom>
            <a:gradFill rotWithShape="1">
              <a:gsLst>
                <a:gs pos="0">
                  <a:schemeClr val="accent2"/>
                </a:gs>
                <a:gs pos="100000">
                  <a:schemeClr val="accent3"/>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2" name="Freeform 26"/>
            <p:cNvSpPr>
              <a:spLocks noEditPoints="1"/>
            </p:cNvSpPr>
            <p:nvPr/>
          </p:nvSpPr>
          <p:spPr bwMode="auto">
            <a:xfrm>
              <a:off x="8839200" y="942597"/>
              <a:ext cx="210314" cy="181617"/>
            </a:xfrm>
            <a:custGeom>
              <a:avLst/>
              <a:gdLst>
                <a:gd name="T0" fmla="*/ 70115 w 210346"/>
                <a:gd name="T1" fmla="*/ 149792 h 181662"/>
                <a:gd name="T2" fmla="*/ 38244 w 210346"/>
                <a:gd name="T3" fmla="*/ 92425 h 181662"/>
                <a:gd name="T4" fmla="*/ 70115 w 210346"/>
                <a:gd name="T5" fmla="*/ 31870 h 181662"/>
                <a:gd name="T6" fmla="*/ 140230 w 210346"/>
                <a:gd name="T7" fmla="*/ 31870 h 181662"/>
                <a:gd name="T8" fmla="*/ 175288 w 210346"/>
                <a:gd name="T9" fmla="*/ 92425 h 181662"/>
                <a:gd name="T10" fmla="*/ 140230 w 210346"/>
                <a:gd name="T11" fmla="*/ 149792 h 181662"/>
                <a:gd name="T12" fmla="*/ 70115 w 210346"/>
                <a:gd name="T13" fmla="*/ 149792 h 181662"/>
                <a:gd name="T14" fmla="*/ 159353 w 210346"/>
                <a:gd name="T15" fmla="*/ 0 h 181662"/>
                <a:gd name="T16" fmla="*/ 54180 w 210346"/>
                <a:gd name="T17" fmla="*/ 0 h 181662"/>
                <a:gd name="T18" fmla="*/ 0 w 210346"/>
                <a:gd name="T19" fmla="*/ 92425 h 181662"/>
                <a:gd name="T20" fmla="*/ 54180 w 210346"/>
                <a:gd name="T21" fmla="*/ 181662 h 181662"/>
                <a:gd name="T22" fmla="*/ 159353 w 210346"/>
                <a:gd name="T23" fmla="*/ 181662 h 181662"/>
                <a:gd name="T24" fmla="*/ 210346 w 210346"/>
                <a:gd name="T25" fmla="*/ 92425 h 181662"/>
                <a:gd name="T26" fmla="*/ 159353 w 210346"/>
                <a:gd name="T27" fmla="*/ 0 h 181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0346" h="181662">
                  <a:moveTo>
                    <a:pt x="70115" y="149792"/>
                  </a:moveTo>
                  <a:lnTo>
                    <a:pt x="38244" y="92425"/>
                  </a:lnTo>
                  <a:lnTo>
                    <a:pt x="70115" y="31870"/>
                  </a:lnTo>
                  <a:lnTo>
                    <a:pt x="140230" y="31870"/>
                  </a:lnTo>
                  <a:lnTo>
                    <a:pt x="175288" y="92425"/>
                  </a:lnTo>
                  <a:lnTo>
                    <a:pt x="140230" y="149792"/>
                  </a:lnTo>
                  <a:lnTo>
                    <a:pt x="70115" y="149792"/>
                  </a:lnTo>
                  <a:moveTo>
                    <a:pt x="159353" y="0"/>
                  </a:moveTo>
                  <a:lnTo>
                    <a:pt x="54180" y="0"/>
                  </a:lnTo>
                  <a:lnTo>
                    <a:pt x="0" y="92425"/>
                  </a:lnTo>
                  <a:lnTo>
                    <a:pt x="54180" y="181662"/>
                  </a:lnTo>
                  <a:lnTo>
                    <a:pt x="159353" y="181662"/>
                  </a:lnTo>
                  <a:lnTo>
                    <a:pt x="210346" y="92425"/>
                  </a:lnTo>
                  <a:lnTo>
                    <a:pt x="159353" y="0"/>
                  </a:lnTo>
                </a:path>
              </a:pathLst>
            </a:custGeom>
            <a:gradFill rotWithShape="1">
              <a:gsLst>
                <a:gs pos="0">
                  <a:schemeClr val="accent5"/>
                </a:gs>
                <a:gs pos="100000">
                  <a:schemeClr val="accent4"/>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EditPoints="1"/>
            </p:cNvSpPr>
            <p:nvPr/>
          </p:nvSpPr>
          <p:spPr bwMode="auto">
            <a:xfrm>
              <a:off x="8683058" y="878871"/>
              <a:ext cx="156142" cy="137010"/>
            </a:xfrm>
            <a:custGeom>
              <a:avLst/>
              <a:gdLst>
                <a:gd name="T0" fmla="*/ 54180 w 156166"/>
                <a:gd name="T1" fmla="*/ 111548 h 137044"/>
                <a:gd name="T2" fmla="*/ 28683 w 156166"/>
                <a:gd name="T3" fmla="*/ 70116 h 137044"/>
                <a:gd name="T4" fmla="*/ 54180 w 156166"/>
                <a:gd name="T5" fmla="*/ 25497 h 137044"/>
                <a:gd name="T6" fmla="*/ 105173 w 156166"/>
                <a:gd name="T7" fmla="*/ 25497 h 137044"/>
                <a:gd name="T8" fmla="*/ 130669 w 156166"/>
                <a:gd name="T9" fmla="*/ 70116 h 137044"/>
                <a:gd name="T10" fmla="*/ 105173 w 156166"/>
                <a:gd name="T11" fmla="*/ 111548 h 137044"/>
                <a:gd name="T12" fmla="*/ 54180 w 156166"/>
                <a:gd name="T13" fmla="*/ 111548 h 137044"/>
                <a:gd name="T14" fmla="*/ 117921 w 156166"/>
                <a:gd name="T15" fmla="*/ 0 h 137044"/>
                <a:gd name="T16" fmla="*/ 38245 w 156166"/>
                <a:gd name="T17" fmla="*/ 0 h 137044"/>
                <a:gd name="T18" fmla="*/ 0 w 156166"/>
                <a:gd name="T19" fmla="*/ 70116 h 137044"/>
                <a:gd name="T20" fmla="*/ 38245 w 156166"/>
                <a:gd name="T21" fmla="*/ 137044 h 137044"/>
                <a:gd name="T22" fmla="*/ 117921 w 156166"/>
                <a:gd name="T23" fmla="*/ 137044 h 137044"/>
                <a:gd name="T24" fmla="*/ 156166 w 156166"/>
                <a:gd name="T25" fmla="*/ 70116 h 137044"/>
                <a:gd name="T26" fmla="*/ 117921 w 156166"/>
                <a:gd name="T27" fmla="*/ 0 h 137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6166" h="137044">
                  <a:moveTo>
                    <a:pt x="54180" y="111548"/>
                  </a:moveTo>
                  <a:lnTo>
                    <a:pt x="28683" y="70116"/>
                  </a:lnTo>
                  <a:lnTo>
                    <a:pt x="54180" y="25497"/>
                  </a:lnTo>
                  <a:lnTo>
                    <a:pt x="105173" y="25497"/>
                  </a:lnTo>
                  <a:lnTo>
                    <a:pt x="130669" y="70116"/>
                  </a:lnTo>
                  <a:lnTo>
                    <a:pt x="105173" y="111548"/>
                  </a:lnTo>
                  <a:lnTo>
                    <a:pt x="54180" y="111548"/>
                  </a:lnTo>
                  <a:moveTo>
                    <a:pt x="117921" y="0"/>
                  </a:moveTo>
                  <a:lnTo>
                    <a:pt x="38245" y="0"/>
                  </a:lnTo>
                  <a:lnTo>
                    <a:pt x="0" y="70116"/>
                  </a:lnTo>
                  <a:lnTo>
                    <a:pt x="38245" y="137044"/>
                  </a:lnTo>
                  <a:lnTo>
                    <a:pt x="117921" y="137044"/>
                  </a:lnTo>
                  <a:lnTo>
                    <a:pt x="156166" y="70116"/>
                  </a:lnTo>
                  <a:lnTo>
                    <a:pt x="117921" y="0"/>
                  </a:lnTo>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EditPoints="1"/>
            </p:cNvSpPr>
            <p:nvPr/>
          </p:nvSpPr>
          <p:spPr bwMode="auto">
            <a:xfrm>
              <a:off x="8145523" y="601665"/>
              <a:ext cx="229434" cy="328186"/>
            </a:xfrm>
            <a:custGeom>
              <a:avLst/>
              <a:gdLst>
                <a:gd name="T0" fmla="*/ 0 w 229469"/>
                <a:gd name="T1" fmla="*/ 98799 h 328267"/>
                <a:gd name="T2" fmla="*/ 57368 w 229469"/>
                <a:gd name="T3" fmla="*/ 197598 h 328267"/>
                <a:gd name="T4" fmla="*/ 172102 w 229469"/>
                <a:gd name="T5" fmla="*/ 197598 h 328267"/>
                <a:gd name="T6" fmla="*/ 229469 w 229469"/>
                <a:gd name="T7" fmla="*/ 98799 h 328267"/>
                <a:gd name="T8" fmla="*/ 172102 w 229469"/>
                <a:gd name="T9" fmla="*/ 0 h 328267"/>
                <a:gd name="T10" fmla="*/ 57368 w 229469"/>
                <a:gd name="T11" fmla="*/ 0 h 328267"/>
                <a:gd name="T12" fmla="*/ 0 w 229469"/>
                <a:gd name="T13" fmla="*/ 98799 h 328267"/>
                <a:gd name="T14" fmla="*/ 41432 w 229469"/>
                <a:gd name="T15" fmla="*/ 98799 h 328267"/>
                <a:gd name="T16" fmla="*/ 79677 w 229469"/>
                <a:gd name="T17" fmla="*/ 31871 h 328267"/>
                <a:gd name="T18" fmla="*/ 152980 w 229469"/>
                <a:gd name="T19" fmla="*/ 31871 h 328267"/>
                <a:gd name="T20" fmla="*/ 191224 w 229469"/>
                <a:gd name="T21" fmla="*/ 98799 h 328267"/>
                <a:gd name="T22" fmla="*/ 152980 w 229469"/>
                <a:gd name="T23" fmla="*/ 162540 h 328267"/>
                <a:gd name="T24" fmla="*/ 79677 w 229469"/>
                <a:gd name="T25" fmla="*/ 162540 h 328267"/>
                <a:gd name="T26" fmla="*/ 41432 w 229469"/>
                <a:gd name="T27" fmla="*/ 98799 h 328267"/>
                <a:gd name="T28" fmla="*/ 146605 w 229469"/>
                <a:gd name="T29" fmla="*/ 296397 h 328267"/>
                <a:gd name="T30" fmla="*/ 86051 w 229469"/>
                <a:gd name="T31" fmla="*/ 296397 h 328267"/>
                <a:gd name="T32" fmla="*/ 86051 w 229469"/>
                <a:gd name="T33" fmla="*/ 328267 h 328267"/>
                <a:gd name="T34" fmla="*/ 146605 w 229469"/>
                <a:gd name="T35" fmla="*/ 328267 h 328267"/>
                <a:gd name="T36" fmla="*/ 146605 w 229469"/>
                <a:gd name="T37" fmla="*/ 296397 h 328267"/>
                <a:gd name="T38" fmla="*/ 172102 w 229469"/>
                <a:gd name="T39" fmla="*/ 213533 h 328267"/>
                <a:gd name="T40" fmla="*/ 57368 w 229469"/>
                <a:gd name="T41" fmla="*/ 213533 h 328267"/>
                <a:gd name="T42" fmla="*/ 57368 w 229469"/>
                <a:gd name="T43" fmla="*/ 242217 h 328267"/>
                <a:gd name="T44" fmla="*/ 172102 w 229469"/>
                <a:gd name="T45" fmla="*/ 242217 h 328267"/>
                <a:gd name="T46" fmla="*/ 172102 w 229469"/>
                <a:gd name="T47" fmla="*/ 213533 h 328267"/>
                <a:gd name="T48" fmla="*/ 172102 w 229469"/>
                <a:gd name="T49" fmla="*/ 254965 h 328267"/>
                <a:gd name="T50" fmla="*/ 57368 w 229469"/>
                <a:gd name="T51" fmla="*/ 254965 h 328267"/>
                <a:gd name="T52" fmla="*/ 57368 w 229469"/>
                <a:gd name="T53" fmla="*/ 286836 h 328267"/>
                <a:gd name="T54" fmla="*/ 172102 w 229469"/>
                <a:gd name="T55" fmla="*/ 286836 h 328267"/>
                <a:gd name="T56" fmla="*/ 172102 w 229469"/>
                <a:gd name="T57" fmla="*/ 254965 h 328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9469" h="328267">
                  <a:moveTo>
                    <a:pt x="0" y="98799"/>
                  </a:moveTo>
                  <a:lnTo>
                    <a:pt x="57368" y="197598"/>
                  </a:lnTo>
                  <a:lnTo>
                    <a:pt x="172102" y="197598"/>
                  </a:lnTo>
                  <a:lnTo>
                    <a:pt x="229469" y="98799"/>
                  </a:lnTo>
                  <a:lnTo>
                    <a:pt x="172102" y="0"/>
                  </a:lnTo>
                  <a:lnTo>
                    <a:pt x="57368" y="0"/>
                  </a:lnTo>
                  <a:lnTo>
                    <a:pt x="0" y="98799"/>
                  </a:lnTo>
                  <a:close/>
                  <a:moveTo>
                    <a:pt x="41432" y="98799"/>
                  </a:moveTo>
                  <a:lnTo>
                    <a:pt x="79677" y="31871"/>
                  </a:lnTo>
                  <a:lnTo>
                    <a:pt x="152980" y="31871"/>
                  </a:lnTo>
                  <a:lnTo>
                    <a:pt x="191224" y="98799"/>
                  </a:lnTo>
                  <a:lnTo>
                    <a:pt x="152980" y="162540"/>
                  </a:lnTo>
                  <a:lnTo>
                    <a:pt x="79677" y="162540"/>
                  </a:lnTo>
                  <a:lnTo>
                    <a:pt x="41432" y="98799"/>
                  </a:lnTo>
                  <a:close/>
                  <a:moveTo>
                    <a:pt x="146605" y="296397"/>
                  </a:moveTo>
                  <a:lnTo>
                    <a:pt x="86051" y="296397"/>
                  </a:lnTo>
                  <a:lnTo>
                    <a:pt x="86051" y="328267"/>
                  </a:lnTo>
                  <a:lnTo>
                    <a:pt x="146605" y="328267"/>
                  </a:lnTo>
                  <a:lnTo>
                    <a:pt x="146605" y="296397"/>
                  </a:lnTo>
                  <a:close/>
                  <a:moveTo>
                    <a:pt x="172102" y="213533"/>
                  </a:moveTo>
                  <a:lnTo>
                    <a:pt x="57368" y="213533"/>
                  </a:lnTo>
                  <a:lnTo>
                    <a:pt x="57368" y="242217"/>
                  </a:lnTo>
                  <a:lnTo>
                    <a:pt x="172102" y="242217"/>
                  </a:lnTo>
                  <a:lnTo>
                    <a:pt x="172102" y="213533"/>
                  </a:lnTo>
                  <a:close/>
                  <a:moveTo>
                    <a:pt x="172102" y="254965"/>
                  </a:moveTo>
                  <a:lnTo>
                    <a:pt x="57368" y="254965"/>
                  </a:lnTo>
                  <a:lnTo>
                    <a:pt x="57368" y="286836"/>
                  </a:lnTo>
                  <a:lnTo>
                    <a:pt x="172102" y="286836"/>
                  </a:lnTo>
                  <a:lnTo>
                    <a:pt x="172102" y="254965"/>
                  </a:lnTo>
                  <a:close/>
                </a:path>
              </a:pathLst>
            </a:custGeom>
            <a:solidFill>
              <a:srgbClr val="FFFFF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EditPoints="1"/>
            </p:cNvSpPr>
            <p:nvPr userDrawn="1"/>
          </p:nvSpPr>
          <p:spPr bwMode="auto">
            <a:xfrm>
              <a:off x="7791813" y="254361"/>
              <a:ext cx="254926" cy="251716"/>
            </a:xfrm>
            <a:custGeom>
              <a:avLst/>
              <a:gdLst>
                <a:gd name="T0" fmla="*/ 0 w 80"/>
                <a:gd name="T1" fmla="*/ 40 h 79"/>
                <a:gd name="T2" fmla="*/ 80 w 80"/>
                <a:gd name="T3" fmla="*/ 40 h 79"/>
                <a:gd name="T4" fmla="*/ 5 w 80"/>
                <a:gd name="T5" fmla="*/ 42 h 79"/>
                <a:gd name="T6" fmla="*/ 19 w 80"/>
                <a:gd name="T7" fmla="*/ 54 h 79"/>
                <a:gd name="T8" fmla="*/ 5 w 80"/>
                <a:gd name="T9" fmla="*/ 42 h 79"/>
                <a:gd name="T10" fmla="*/ 43 w 80"/>
                <a:gd name="T11" fmla="*/ 5 h 79"/>
                <a:gd name="T12" fmla="*/ 43 w 80"/>
                <a:gd name="T13" fmla="*/ 19 h 79"/>
                <a:gd name="T14" fmla="*/ 57 w 80"/>
                <a:gd name="T15" fmla="*/ 37 h 79"/>
                <a:gd name="T16" fmla="*/ 43 w 80"/>
                <a:gd name="T17" fmla="*/ 24 h 79"/>
                <a:gd name="T18" fmla="*/ 38 w 80"/>
                <a:gd name="T19" fmla="*/ 5 h 79"/>
                <a:gd name="T20" fmla="*/ 26 w 80"/>
                <a:gd name="T21" fmla="*/ 19 h 79"/>
                <a:gd name="T22" fmla="*/ 38 w 80"/>
                <a:gd name="T23" fmla="*/ 24 h 79"/>
                <a:gd name="T24" fmla="*/ 23 w 80"/>
                <a:gd name="T25" fmla="*/ 37 h 79"/>
                <a:gd name="T26" fmla="*/ 38 w 80"/>
                <a:gd name="T27" fmla="*/ 24 h 79"/>
                <a:gd name="T28" fmla="*/ 5 w 80"/>
                <a:gd name="T29" fmla="*/ 37 h 79"/>
                <a:gd name="T30" fmla="*/ 19 w 80"/>
                <a:gd name="T31" fmla="*/ 24 h 79"/>
                <a:gd name="T32" fmla="*/ 23 w 80"/>
                <a:gd name="T33" fmla="*/ 42 h 79"/>
                <a:gd name="T34" fmla="*/ 38 w 80"/>
                <a:gd name="T35" fmla="*/ 54 h 79"/>
                <a:gd name="T36" fmla="*/ 23 w 80"/>
                <a:gd name="T37" fmla="*/ 42 h 79"/>
                <a:gd name="T38" fmla="*/ 38 w 80"/>
                <a:gd name="T39" fmla="*/ 74 h 79"/>
                <a:gd name="T40" fmla="*/ 38 w 80"/>
                <a:gd name="T41" fmla="*/ 59 h 79"/>
                <a:gd name="T42" fmla="*/ 43 w 80"/>
                <a:gd name="T43" fmla="*/ 59 h 79"/>
                <a:gd name="T44" fmla="*/ 43 w 80"/>
                <a:gd name="T45" fmla="*/ 74 h 79"/>
                <a:gd name="T46" fmla="*/ 43 w 80"/>
                <a:gd name="T47" fmla="*/ 42 h 79"/>
                <a:gd name="T48" fmla="*/ 56 w 80"/>
                <a:gd name="T49" fmla="*/ 54 h 79"/>
                <a:gd name="T50" fmla="*/ 62 w 80"/>
                <a:gd name="T51" fmla="*/ 42 h 79"/>
                <a:gd name="T52" fmla="*/ 72 w 80"/>
                <a:gd name="T53" fmla="*/ 54 h 79"/>
                <a:gd name="T54" fmla="*/ 62 w 80"/>
                <a:gd name="T55" fmla="*/ 42 h 79"/>
                <a:gd name="T56" fmla="*/ 61 w 80"/>
                <a:gd name="T57" fmla="*/ 24 h 79"/>
                <a:gd name="T58" fmla="*/ 75 w 80"/>
                <a:gd name="T59" fmla="*/ 37 h 79"/>
                <a:gd name="T60" fmla="*/ 69 w 80"/>
                <a:gd name="T61" fmla="*/ 19 h 79"/>
                <a:gd name="T62" fmla="*/ 53 w 80"/>
                <a:gd name="T63" fmla="*/ 7 h 79"/>
                <a:gd name="T64" fmla="*/ 27 w 80"/>
                <a:gd name="T65" fmla="*/ 7 h 79"/>
                <a:gd name="T66" fmla="*/ 12 w 80"/>
                <a:gd name="T67" fmla="*/ 19 h 79"/>
                <a:gd name="T68" fmla="*/ 11 w 80"/>
                <a:gd name="T69" fmla="*/ 59 h 79"/>
                <a:gd name="T70" fmla="*/ 27 w 80"/>
                <a:gd name="T71" fmla="*/ 72 h 79"/>
                <a:gd name="T72" fmla="*/ 53 w 80"/>
                <a:gd name="T73" fmla="*/ 72 h 79"/>
                <a:gd name="T74" fmla="*/ 69 w 80"/>
                <a:gd name="T75"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79">
                  <a:moveTo>
                    <a:pt x="40" y="0"/>
                  </a:moveTo>
                  <a:cubicBezTo>
                    <a:pt x="18" y="0"/>
                    <a:pt x="0" y="18"/>
                    <a:pt x="0" y="40"/>
                  </a:cubicBezTo>
                  <a:cubicBezTo>
                    <a:pt x="0" y="62"/>
                    <a:pt x="18" y="79"/>
                    <a:pt x="40" y="79"/>
                  </a:cubicBezTo>
                  <a:cubicBezTo>
                    <a:pt x="62" y="79"/>
                    <a:pt x="80" y="62"/>
                    <a:pt x="80" y="40"/>
                  </a:cubicBezTo>
                  <a:cubicBezTo>
                    <a:pt x="80" y="18"/>
                    <a:pt x="62" y="0"/>
                    <a:pt x="40" y="0"/>
                  </a:cubicBezTo>
                  <a:close/>
                  <a:moveTo>
                    <a:pt x="5" y="42"/>
                  </a:moveTo>
                  <a:cubicBezTo>
                    <a:pt x="18" y="42"/>
                    <a:pt x="18" y="42"/>
                    <a:pt x="18" y="42"/>
                  </a:cubicBezTo>
                  <a:cubicBezTo>
                    <a:pt x="18" y="46"/>
                    <a:pt x="18" y="50"/>
                    <a:pt x="19" y="54"/>
                  </a:cubicBezTo>
                  <a:cubicBezTo>
                    <a:pt x="8" y="54"/>
                    <a:pt x="8" y="54"/>
                    <a:pt x="8" y="54"/>
                  </a:cubicBezTo>
                  <a:cubicBezTo>
                    <a:pt x="7" y="50"/>
                    <a:pt x="6" y="46"/>
                    <a:pt x="5" y="42"/>
                  </a:cubicBezTo>
                  <a:close/>
                  <a:moveTo>
                    <a:pt x="43" y="19"/>
                  </a:moveTo>
                  <a:cubicBezTo>
                    <a:pt x="43" y="5"/>
                    <a:pt x="43" y="5"/>
                    <a:pt x="43" y="5"/>
                  </a:cubicBezTo>
                  <a:cubicBezTo>
                    <a:pt x="47" y="6"/>
                    <a:pt x="52" y="12"/>
                    <a:pt x="54" y="19"/>
                  </a:cubicBezTo>
                  <a:lnTo>
                    <a:pt x="43" y="19"/>
                  </a:lnTo>
                  <a:close/>
                  <a:moveTo>
                    <a:pt x="56" y="24"/>
                  </a:moveTo>
                  <a:cubicBezTo>
                    <a:pt x="57" y="28"/>
                    <a:pt x="57" y="33"/>
                    <a:pt x="57" y="37"/>
                  </a:cubicBezTo>
                  <a:cubicBezTo>
                    <a:pt x="43" y="37"/>
                    <a:pt x="43" y="37"/>
                    <a:pt x="43" y="37"/>
                  </a:cubicBezTo>
                  <a:cubicBezTo>
                    <a:pt x="43" y="24"/>
                    <a:pt x="43" y="24"/>
                    <a:pt x="43" y="24"/>
                  </a:cubicBezTo>
                  <a:lnTo>
                    <a:pt x="56" y="24"/>
                  </a:lnTo>
                  <a:close/>
                  <a:moveTo>
                    <a:pt x="38" y="5"/>
                  </a:moveTo>
                  <a:cubicBezTo>
                    <a:pt x="38" y="19"/>
                    <a:pt x="38" y="19"/>
                    <a:pt x="38" y="19"/>
                  </a:cubicBezTo>
                  <a:cubicBezTo>
                    <a:pt x="26" y="19"/>
                    <a:pt x="26" y="19"/>
                    <a:pt x="26" y="19"/>
                  </a:cubicBezTo>
                  <a:cubicBezTo>
                    <a:pt x="29" y="12"/>
                    <a:pt x="33" y="6"/>
                    <a:pt x="38" y="5"/>
                  </a:cubicBezTo>
                  <a:close/>
                  <a:moveTo>
                    <a:pt x="38" y="24"/>
                  </a:moveTo>
                  <a:cubicBezTo>
                    <a:pt x="38" y="37"/>
                    <a:pt x="38" y="37"/>
                    <a:pt x="38" y="37"/>
                  </a:cubicBezTo>
                  <a:cubicBezTo>
                    <a:pt x="23" y="37"/>
                    <a:pt x="23" y="37"/>
                    <a:pt x="23" y="37"/>
                  </a:cubicBezTo>
                  <a:cubicBezTo>
                    <a:pt x="23" y="33"/>
                    <a:pt x="24" y="28"/>
                    <a:pt x="25" y="24"/>
                  </a:cubicBezTo>
                  <a:lnTo>
                    <a:pt x="38" y="24"/>
                  </a:lnTo>
                  <a:close/>
                  <a:moveTo>
                    <a:pt x="18" y="37"/>
                  </a:moveTo>
                  <a:cubicBezTo>
                    <a:pt x="5" y="37"/>
                    <a:pt x="5" y="37"/>
                    <a:pt x="5" y="37"/>
                  </a:cubicBezTo>
                  <a:cubicBezTo>
                    <a:pt x="6" y="33"/>
                    <a:pt x="7" y="28"/>
                    <a:pt x="9" y="24"/>
                  </a:cubicBezTo>
                  <a:cubicBezTo>
                    <a:pt x="19" y="24"/>
                    <a:pt x="19" y="24"/>
                    <a:pt x="19" y="24"/>
                  </a:cubicBezTo>
                  <a:cubicBezTo>
                    <a:pt x="19" y="28"/>
                    <a:pt x="18" y="33"/>
                    <a:pt x="18" y="37"/>
                  </a:cubicBezTo>
                  <a:close/>
                  <a:moveTo>
                    <a:pt x="23" y="42"/>
                  </a:moveTo>
                  <a:cubicBezTo>
                    <a:pt x="38" y="42"/>
                    <a:pt x="38" y="42"/>
                    <a:pt x="38" y="42"/>
                  </a:cubicBezTo>
                  <a:cubicBezTo>
                    <a:pt x="38" y="54"/>
                    <a:pt x="38" y="54"/>
                    <a:pt x="38" y="54"/>
                  </a:cubicBezTo>
                  <a:cubicBezTo>
                    <a:pt x="24" y="54"/>
                    <a:pt x="24" y="54"/>
                    <a:pt x="24" y="54"/>
                  </a:cubicBezTo>
                  <a:cubicBezTo>
                    <a:pt x="23" y="50"/>
                    <a:pt x="23" y="46"/>
                    <a:pt x="23" y="42"/>
                  </a:cubicBezTo>
                  <a:close/>
                  <a:moveTo>
                    <a:pt x="38" y="59"/>
                  </a:moveTo>
                  <a:cubicBezTo>
                    <a:pt x="38" y="74"/>
                    <a:pt x="38" y="74"/>
                    <a:pt x="38" y="74"/>
                  </a:cubicBezTo>
                  <a:cubicBezTo>
                    <a:pt x="33" y="73"/>
                    <a:pt x="28" y="67"/>
                    <a:pt x="26" y="59"/>
                  </a:cubicBezTo>
                  <a:lnTo>
                    <a:pt x="38" y="59"/>
                  </a:lnTo>
                  <a:close/>
                  <a:moveTo>
                    <a:pt x="43" y="74"/>
                  </a:moveTo>
                  <a:cubicBezTo>
                    <a:pt x="43" y="59"/>
                    <a:pt x="43" y="59"/>
                    <a:pt x="43" y="59"/>
                  </a:cubicBezTo>
                  <a:cubicBezTo>
                    <a:pt x="55" y="59"/>
                    <a:pt x="55" y="59"/>
                    <a:pt x="55" y="59"/>
                  </a:cubicBezTo>
                  <a:cubicBezTo>
                    <a:pt x="52" y="67"/>
                    <a:pt x="47" y="73"/>
                    <a:pt x="43" y="74"/>
                  </a:cubicBezTo>
                  <a:close/>
                  <a:moveTo>
                    <a:pt x="43" y="54"/>
                  </a:moveTo>
                  <a:cubicBezTo>
                    <a:pt x="43" y="42"/>
                    <a:pt x="43" y="42"/>
                    <a:pt x="43" y="42"/>
                  </a:cubicBezTo>
                  <a:cubicBezTo>
                    <a:pt x="57" y="42"/>
                    <a:pt x="57" y="42"/>
                    <a:pt x="57" y="42"/>
                  </a:cubicBezTo>
                  <a:cubicBezTo>
                    <a:pt x="57" y="46"/>
                    <a:pt x="57" y="50"/>
                    <a:pt x="56" y="54"/>
                  </a:cubicBezTo>
                  <a:lnTo>
                    <a:pt x="43" y="54"/>
                  </a:lnTo>
                  <a:close/>
                  <a:moveTo>
                    <a:pt x="62" y="42"/>
                  </a:moveTo>
                  <a:cubicBezTo>
                    <a:pt x="75" y="42"/>
                    <a:pt x="75" y="42"/>
                    <a:pt x="75" y="42"/>
                  </a:cubicBezTo>
                  <a:cubicBezTo>
                    <a:pt x="75" y="46"/>
                    <a:pt x="74" y="50"/>
                    <a:pt x="72" y="54"/>
                  </a:cubicBezTo>
                  <a:cubicBezTo>
                    <a:pt x="61" y="54"/>
                    <a:pt x="61" y="54"/>
                    <a:pt x="61" y="54"/>
                  </a:cubicBezTo>
                  <a:cubicBezTo>
                    <a:pt x="62" y="50"/>
                    <a:pt x="62" y="46"/>
                    <a:pt x="62" y="42"/>
                  </a:cubicBezTo>
                  <a:close/>
                  <a:moveTo>
                    <a:pt x="62" y="37"/>
                  </a:moveTo>
                  <a:cubicBezTo>
                    <a:pt x="62" y="33"/>
                    <a:pt x="62" y="28"/>
                    <a:pt x="61" y="24"/>
                  </a:cubicBezTo>
                  <a:cubicBezTo>
                    <a:pt x="72" y="24"/>
                    <a:pt x="72" y="24"/>
                    <a:pt x="72" y="24"/>
                  </a:cubicBezTo>
                  <a:cubicBezTo>
                    <a:pt x="74" y="28"/>
                    <a:pt x="75" y="33"/>
                    <a:pt x="75" y="37"/>
                  </a:cubicBezTo>
                  <a:lnTo>
                    <a:pt x="62" y="37"/>
                  </a:lnTo>
                  <a:close/>
                  <a:moveTo>
                    <a:pt x="69" y="19"/>
                  </a:moveTo>
                  <a:cubicBezTo>
                    <a:pt x="59" y="19"/>
                    <a:pt x="59" y="19"/>
                    <a:pt x="59" y="19"/>
                  </a:cubicBezTo>
                  <a:cubicBezTo>
                    <a:pt x="58" y="15"/>
                    <a:pt x="56" y="10"/>
                    <a:pt x="53" y="7"/>
                  </a:cubicBezTo>
                  <a:cubicBezTo>
                    <a:pt x="60" y="10"/>
                    <a:pt x="65" y="14"/>
                    <a:pt x="69" y="19"/>
                  </a:cubicBezTo>
                  <a:close/>
                  <a:moveTo>
                    <a:pt x="27" y="7"/>
                  </a:moveTo>
                  <a:cubicBezTo>
                    <a:pt x="24" y="10"/>
                    <a:pt x="22" y="15"/>
                    <a:pt x="21" y="19"/>
                  </a:cubicBezTo>
                  <a:cubicBezTo>
                    <a:pt x="12" y="19"/>
                    <a:pt x="12" y="19"/>
                    <a:pt x="12" y="19"/>
                  </a:cubicBezTo>
                  <a:cubicBezTo>
                    <a:pt x="15" y="14"/>
                    <a:pt x="21" y="10"/>
                    <a:pt x="27" y="7"/>
                  </a:cubicBezTo>
                  <a:close/>
                  <a:moveTo>
                    <a:pt x="11" y="59"/>
                  </a:moveTo>
                  <a:cubicBezTo>
                    <a:pt x="21" y="59"/>
                    <a:pt x="21" y="59"/>
                    <a:pt x="21" y="59"/>
                  </a:cubicBezTo>
                  <a:cubicBezTo>
                    <a:pt x="22" y="64"/>
                    <a:pt x="24" y="69"/>
                    <a:pt x="27" y="72"/>
                  </a:cubicBezTo>
                  <a:cubicBezTo>
                    <a:pt x="20" y="69"/>
                    <a:pt x="15" y="65"/>
                    <a:pt x="11" y="59"/>
                  </a:cubicBezTo>
                  <a:close/>
                  <a:moveTo>
                    <a:pt x="53" y="72"/>
                  </a:moveTo>
                  <a:cubicBezTo>
                    <a:pt x="56" y="69"/>
                    <a:pt x="58" y="64"/>
                    <a:pt x="60" y="59"/>
                  </a:cubicBezTo>
                  <a:cubicBezTo>
                    <a:pt x="69" y="59"/>
                    <a:pt x="69" y="59"/>
                    <a:pt x="69" y="59"/>
                  </a:cubicBezTo>
                  <a:cubicBezTo>
                    <a:pt x="65" y="65"/>
                    <a:pt x="60" y="69"/>
                    <a:pt x="53" y="72"/>
                  </a:cubicBezTo>
                  <a:close/>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EditPoints="1"/>
            </p:cNvSpPr>
            <p:nvPr userDrawn="1"/>
          </p:nvSpPr>
          <p:spPr bwMode="auto">
            <a:xfrm>
              <a:off x="8585270" y="1305833"/>
              <a:ext cx="172076" cy="219853"/>
            </a:xfrm>
            <a:custGeom>
              <a:avLst/>
              <a:gdLst>
                <a:gd name="T0" fmla="*/ 127483 w 172102"/>
                <a:gd name="T1" fmla="*/ 0 h 219907"/>
                <a:gd name="T2" fmla="*/ 41432 w 172102"/>
                <a:gd name="T3" fmla="*/ 0 h 219907"/>
                <a:gd name="T4" fmla="*/ 0 w 172102"/>
                <a:gd name="T5" fmla="*/ 73303 h 219907"/>
                <a:gd name="T6" fmla="*/ 35058 w 172102"/>
                <a:gd name="T7" fmla="*/ 133857 h 219907"/>
                <a:gd name="T8" fmla="*/ 0 w 172102"/>
                <a:gd name="T9" fmla="*/ 194411 h 219907"/>
                <a:gd name="T10" fmla="*/ 15936 w 172102"/>
                <a:gd name="T11" fmla="*/ 219907 h 219907"/>
                <a:gd name="T12" fmla="*/ 60555 w 172102"/>
                <a:gd name="T13" fmla="*/ 146605 h 219907"/>
                <a:gd name="T14" fmla="*/ 127483 w 172102"/>
                <a:gd name="T15" fmla="*/ 146605 h 219907"/>
                <a:gd name="T16" fmla="*/ 172102 w 172102"/>
                <a:gd name="T17" fmla="*/ 73303 h 219907"/>
                <a:gd name="T18" fmla="*/ 127483 w 172102"/>
                <a:gd name="T19" fmla="*/ 0 h 219907"/>
                <a:gd name="T20" fmla="*/ 114735 w 172102"/>
                <a:gd name="T21" fmla="*/ 121108 h 219907"/>
                <a:gd name="T22" fmla="*/ 57367 w 172102"/>
                <a:gd name="T23" fmla="*/ 121108 h 219907"/>
                <a:gd name="T24" fmla="*/ 28684 w 172102"/>
                <a:gd name="T25" fmla="*/ 73303 h 219907"/>
                <a:gd name="T26" fmla="*/ 57367 w 172102"/>
                <a:gd name="T27" fmla="*/ 25497 h 219907"/>
                <a:gd name="T28" fmla="*/ 114735 w 172102"/>
                <a:gd name="T29" fmla="*/ 25497 h 219907"/>
                <a:gd name="T30" fmla="*/ 140231 w 172102"/>
                <a:gd name="T31" fmla="*/ 73303 h 219907"/>
                <a:gd name="T32" fmla="*/ 114735 w 172102"/>
                <a:gd name="T33" fmla="*/ 121108 h 219907"/>
                <a:gd name="T34" fmla="*/ 92425 w 172102"/>
                <a:gd name="T35" fmla="*/ 66928 h 219907"/>
                <a:gd name="T36" fmla="*/ 92425 w 172102"/>
                <a:gd name="T37" fmla="*/ 41432 h 219907"/>
                <a:gd name="T38" fmla="*/ 79677 w 172102"/>
                <a:gd name="T39" fmla="*/ 41432 h 219907"/>
                <a:gd name="T40" fmla="*/ 79677 w 172102"/>
                <a:gd name="T41" fmla="*/ 66928 h 219907"/>
                <a:gd name="T42" fmla="*/ 54180 w 172102"/>
                <a:gd name="T43" fmla="*/ 66928 h 219907"/>
                <a:gd name="T44" fmla="*/ 54180 w 172102"/>
                <a:gd name="T45" fmla="*/ 76490 h 219907"/>
                <a:gd name="T46" fmla="*/ 79677 w 172102"/>
                <a:gd name="T47" fmla="*/ 76490 h 219907"/>
                <a:gd name="T48" fmla="*/ 79677 w 172102"/>
                <a:gd name="T49" fmla="*/ 101986 h 219907"/>
                <a:gd name="T50" fmla="*/ 92425 w 172102"/>
                <a:gd name="T51" fmla="*/ 101986 h 219907"/>
                <a:gd name="T52" fmla="*/ 92425 w 172102"/>
                <a:gd name="T53" fmla="*/ 76490 h 219907"/>
                <a:gd name="T54" fmla="*/ 114735 w 172102"/>
                <a:gd name="T55" fmla="*/ 76490 h 219907"/>
                <a:gd name="T56" fmla="*/ 114735 w 172102"/>
                <a:gd name="T57" fmla="*/ 66928 h 219907"/>
                <a:gd name="T58" fmla="*/ 92425 w 172102"/>
                <a:gd name="T59" fmla="*/ 66928 h 219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2102" h="219907">
                  <a:moveTo>
                    <a:pt x="127483" y="0"/>
                  </a:moveTo>
                  <a:lnTo>
                    <a:pt x="41432" y="0"/>
                  </a:lnTo>
                  <a:lnTo>
                    <a:pt x="0" y="73303"/>
                  </a:lnTo>
                  <a:lnTo>
                    <a:pt x="35058" y="133857"/>
                  </a:lnTo>
                  <a:lnTo>
                    <a:pt x="0" y="194411"/>
                  </a:lnTo>
                  <a:lnTo>
                    <a:pt x="15936" y="219907"/>
                  </a:lnTo>
                  <a:lnTo>
                    <a:pt x="60555" y="146605"/>
                  </a:lnTo>
                  <a:lnTo>
                    <a:pt x="127483" y="146605"/>
                  </a:lnTo>
                  <a:lnTo>
                    <a:pt x="172102" y="73303"/>
                  </a:lnTo>
                  <a:lnTo>
                    <a:pt x="127483" y="0"/>
                  </a:lnTo>
                  <a:close/>
                  <a:moveTo>
                    <a:pt x="114735" y="121108"/>
                  </a:moveTo>
                  <a:lnTo>
                    <a:pt x="57367" y="121108"/>
                  </a:lnTo>
                  <a:lnTo>
                    <a:pt x="28684" y="73303"/>
                  </a:lnTo>
                  <a:lnTo>
                    <a:pt x="57367" y="25497"/>
                  </a:lnTo>
                  <a:lnTo>
                    <a:pt x="114735" y="25497"/>
                  </a:lnTo>
                  <a:lnTo>
                    <a:pt x="140231" y="73303"/>
                  </a:lnTo>
                  <a:lnTo>
                    <a:pt x="114735" y="121108"/>
                  </a:lnTo>
                  <a:close/>
                  <a:moveTo>
                    <a:pt x="92425" y="66928"/>
                  </a:moveTo>
                  <a:lnTo>
                    <a:pt x="92425" y="41432"/>
                  </a:lnTo>
                  <a:lnTo>
                    <a:pt x="79677" y="41432"/>
                  </a:lnTo>
                  <a:lnTo>
                    <a:pt x="79677" y="66928"/>
                  </a:lnTo>
                  <a:lnTo>
                    <a:pt x="54180" y="66928"/>
                  </a:lnTo>
                  <a:lnTo>
                    <a:pt x="54180" y="76490"/>
                  </a:lnTo>
                  <a:lnTo>
                    <a:pt x="79677" y="76490"/>
                  </a:lnTo>
                  <a:lnTo>
                    <a:pt x="79677" y="101986"/>
                  </a:lnTo>
                  <a:lnTo>
                    <a:pt x="92425" y="101986"/>
                  </a:lnTo>
                  <a:lnTo>
                    <a:pt x="92425" y="76490"/>
                  </a:lnTo>
                  <a:lnTo>
                    <a:pt x="114735" y="76490"/>
                  </a:lnTo>
                  <a:lnTo>
                    <a:pt x="114735" y="66928"/>
                  </a:lnTo>
                  <a:lnTo>
                    <a:pt x="92425" y="66928"/>
                  </a:lnTo>
                  <a:close/>
                </a:path>
              </a:pathLst>
            </a:custGeom>
            <a:gradFill rotWithShape="1">
              <a:gsLst>
                <a:gs pos="0">
                  <a:schemeClr val="accent6"/>
                </a:gs>
                <a:gs pos="100000">
                  <a:schemeClr val="accent1"/>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grpSp>
      <p:sp>
        <p:nvSpPr>
          <p:cNvPr id="3" name="Text Placeholder 2"/>
          <p:cNvSpPr>
            <a:spLocks noGrp="1"/>
          </p:cNvSpPr>
          <p:nvPr>
            <p:ph type="body" idx="1"/>
          </p:nvPr>
        </p:nvSpPr>
        <p:spPr>
          <a:xfrm>
            <a:off x="762000" y="1828800"/>
            <a:ext cx="7696200" cy="3886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Placeholder 1"/>
          <p:cNvSpPr>
            <a:spLocks noGrp="1"/>
          </p:cNvSpPr>
          <p:nvPr>
            <p:ph type="title"/>
          </p:nvPr>
        </p:nvSpPr>
        <p:spPr>
          <a:xfrm>
            <a:off x="457200" y="457200"/>
            <a:ext cx="5257800" cy="1060304"/>
          </a:xfrm>
          <a:prstGeom prst="rect">
            <a:avLst/>
          </a:prstGeom>
        </p:spPr>
        <p:txBody>
          <a:bodyPr vert="horz" lIns="91440" tIns="45720" rIns="91440" bIns="45720" rtlCol="0" anchor="t">
            <a:normAutofit/>
          </a:bodyPr>
          <a:lstStyle/>
          <a:p>
            <a:r>
              <a:rPr lang="en-US" dirty="0" smtClean="0"/>
              <a:t>Content Page </a:t>
            </a:r>
            <a:br>
              <a:rPr lang="en-US" dirty="0" smtClean="0"/>
            </a:br>
            <a:r>
              <a:rPr lang="en-US" dirty="0" smtClean="0"/>
              <a:t>with Text and Photo</a:t>
            </a:r>
            <a:endParaRPr lang="en-US" dirty="0"/>
          </a:p>
        </p:txBody>
      </p:sp>
    </p:spTree>
  </p:cSld>
  <p:clrMap bg1="lt1" tx1="dk1" bg2="lt2" tx2="dk2" accent1="accent1" accent2="accent2" accent3="accent3" accent4="accent4" accent5="accent5" accent6="accent6" hlink="hlink" folHlink="folHlink"/>
  <p:sldLayoutIdLst>
    <p:sldLayoutId id="2147483716" r:id="rId1"/>
    <p:sldLayoutId id="2147483719" r:id="rId2"/>
    <p:sldLayoutId id="2147483717" r:id="rId3"/>
  </p:sldLayoutIdLst>
  <p:txStyles>
    <p:titleStyle>
      <a:lvl1pPr algn="l" defTabSz="914400" rtl="0" eaLnBrk="1" latinLnBrk="0" hangingPunct="1">
        <a:lnSpc>
          <a:spcPct val="90000"/>
        </a:lnSpc>
        <a:spcBef>
          <a:spcPct val="0"/>
        </a:spcBef>
        <a:buNone/>
        <a:defRPr sz="3600" kern="1200"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2"/>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400" kern="1200">
          <a:solidFill>
            <a:schemeClr val="tx2"/>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200" kern="1200">
          <a:solidFill>
            <a:schemeClr val="tx2"/>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2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9525" y="6716713"/>
            <a:ext cx="9144000" cy="160337"/>
          </a:xfrm>
          <a:prstGeom prst="rect">
            <a:avLst/>
          </a:prstGeom>
          <a:solidFill>
            <a:srgbClr val="1589D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Arial"/>
            </a:endParaRPr>
          </a:p>
        </p:txBody>
      </p:sp>
      <p:sp>
        <p:nvSpPr>
          <p:cNvPr id="9" name="Rectangle 8"/>
          <p:cNvSpPr/>
          <p:nvPr userDrawn="1"/>
        </p:nvSpPr>
        <p:spPr>
          <a:xfrm>
            <a:off x="0" y="-1"/>
            <a:ext cx="9144000" cy="1439334"/>
          </a:xfrm>
          <a:prstGeom prst="rect">
            <a:avLst/>
          </a:prstGeom>
          <a:gradFill>
            <a:gsLst>
              <a:gs pos="27000">
                <a:schemeClr val="bg1">
                  <a:alpha val="0"/>
                </a:schemeClr>
              </a:gs>
              <a:gs pos="100000">
                <a:srgbClr val="1589D3">
                  <a:alpha val="16000"/>
                </a:srgb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Arial"/>
            </a:endParaRPr>
          </a:p>
        </p:txBody>
      </p:sp>
      <p:pic>
        <p:nvPicPr>
          <p:cNvPr id="10" name="Picture 5" descr="SFDC_Logo.png"/>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bwMode="auto">
          <a:xfrm>
            <a:off x="7688263" y="5951538"/>
            <a:ext cx="1465262" cy="935037"/>
          </a:xfrm>
          <a:prstGeom prst="rect">
            <a:avLst/>
          </a:prstGeom>
          <a:noFill/>
          <a:ln>
            <a:noFill/>
          </a:ln>
          <a:effectLst>
            <a:outerShdw blurRad="50800" dist="38100" dir="6540000" algn="tl" rotWithShape="0">
              <a:srgbClr val="003DAA">
                <a:alpha val="17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3"/>
          <p:cNvSpPr>
            <a:spLocks noGrp="1" noChangeArrowheads="1"/>
          </p:cNvSpPr>
          <p:nvPr>
            <p:ph type="title"/>
          </p:nvPr>
        </p:nvSpPr>
        <p:spPr bwMode="auto">
          <a:xfrm>
            <a:off x="509588" y="254000"/>
            <a:ext cx="82296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32" name="Rectangle 4"/>
          <p:cNvSpPr>
            <a:spLocks noGrp="1" noChangeArrowheads="1"/>
          </p:cNvSpPr>
          <p:nvPr>
            <p:ph type="body" idx="1"/>
          </p:nvPr>
        </p:nvSpPr>
        <p:spPr bwMode="auto">
          <a:xfrm>
            <a:off x="509588" y="1162050"/>
            <a:ext cx="8228012"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139489" tIns="69745" rIns="139489" bIns="69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0" fontAlgn="base" hangingPunct="0">
        <a:spcBef>
          <a:spcPct val="0"/>
        </a:spcBef>
        <a:spcAft>
          <a:spcPct val="0"/>
        </a:spcAft>
        <a:defRPr sz="2800" b="1">
          <a:solidFill>
            <a:schemeClr val="tx2"/>
          </a:solidFill>
          <a:latin typeface="+mj-lt"/>
          <a:ea typeface="ＭＳ Ｐゴシック" pitchFamily="-112" charset="-128"/>
          <a:cs typeface="ＭＳ Ｐゴシック" pitchFamily="-112" charset="-128"/>
        </a:defRPr>
      </a:lvl1pPr>
      <a:lvl2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2pPr>
      <a:lvl3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3pPr>
      <a:lvl4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4pPr>
      <a:lvl5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5pPr>
      <a:lvl6pPr marL="457200" algn="l" rtl="0" fontAlgn="base">
        <a:spcBef>
          <a:spcPct val="0"/>
        </a:spcBef>
        <a:spcAft>
          <a:spcPct val="0"/>
        </a:spcAft>
        <a:defRPr sz="2800" b="1">
          <a:solidFill>
            <a:schemeClr val="tx2"/>
          </a:solidFill>
          <a:latin typeface="Arial" pitchFamily="-112" charset="0"/>
        </a:defRPr>
      </a:lvl6pPr>
      <a:lvl7pPr marL="914400" algn="l" rtl="0" fontAlgn="base">
        <a:spcBef>
          <a:spcPct val="0"/>
        </a:spcBef>
        <a:spcAft>
          <a:spcPct val="0"/>
        </a:spcAft>
        <a:defRPr sz="2800" b="1">
          <a:solidFill>
            <a:schemeClr val="tx2"/>
          </a:solidFill>
          <a:latin typeface="Arial" pitchFamily="-112" charset="0"/>
        </a:defRPr>
      </a:lvl7pPr>
      <a:lvl8pPr marL="1371600" algn="l" rtl="0" fontAlgn="base">
        <a:spcBef>
          <a:spcPct val="0"/>
        </a:spcBef>
        <a:spcAft>
          <a:spcPct val="0"/>
        </a:spcAft>
        <a:defRPr sz="2800" b="1">
          <a:solidFill>
            <a:schemeClr val="tx2"/>
          </a:solidFill>
          <a:latin typeface="Arial" pitchFamily="-112" charset="0"/>
        </a:defRPr>
      </a:lvl8pPr>
      <a:lvl9pPr marL="1828800" algn="l" rtl="0" fontAlgn="base">
        <a:spcBef>
          <a:spcPct val="0"/>
        </a:spcBef>
        <a:spcAft>
          <a:spcPct val="0"/>
        </a:spcAft>
        <a:defRPr sz="2800" b="1">
          <a:solidFill>
            <a:schemeClr val="tx2"/>
          </a:solidFill>
          <a:latin typeface="Arial" pitchFamily="-112" charset="0"/>
        </a:defRPr>
      </a:lvl9pPr>
    </p:titleStyle>
    <p:bodyStyle>
      <a:lvl1pPr marL="342900" indent="-342900" algn="l" rtl="0" eaLnBrk="0" fontAlgn="base" hangingPunct="0">
        <a:lnSpc>
          <a:spcPct val="120000"/>
        </a:lnSpc>
        <a:spcBef>
          <a:spcPct val="20000"/>
        </a:spcBef>
        <a:spcAft>
          <a:spcPct val="0"/>
        </a:spcAft>
        <a:buClr>
          <a:srgbClr val="1589D3"/>
        </a:buClr>
        <a:buFont typeface="Arial" charset="0"/>
        <a:buChar char="•"/>
        <a:defRPr sz="24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lnSpc>
          <a:spcPct val="120000"/>
        </a:lnSpc>
        <a:spcBef>
          <a:spcPct val="20000"/>
        </a:spcBef>
        <a:spcAft>
          <a:spcPct val="0"/>
        </a:spcAft>
        <a:buClr>
          <a:srgbClr val="1589D3"/>
        </a:buClr>
        <a:buFont typeface="Arial" charset="0"/>
        <a:buChar char="•"/>
        <a:defRPr sz="2000">
          <a:solidFill>
            <a:srgbClr val="333333"/>
          </a:solidFill>
          <a:latin typeface="+mn-lt"/>
          <a:ea typeface="ＭＳ Ｐゴシック" pitchFamily="-112" charset="-128"/>
        </a:defRPr>
      </a:lvl2pPr>
      <a:lvl3pPr marL="1143000" indent="-228600" algn="l" rtl="0" eaLnBrk="0" fontAlgn="base" hangingPunct="0">
        <a:lnSpc>
          <a:spcPct val="120000"/>
        </a:lnSpc>
        <a:spcBef>
          <a:spcPct val="20000"/>
        </a:spcBef>
        <a:spcAft>
          <a:spcPct val="0"/>
        </a:spcAft>
        <a:buClr>
          <a:srgbClr val="1589D3"/>
        </a:buClr>
        <a:buFont typeface="Arial" charset="0"/>
        <a:buChar char="•"/>
        <a:defRPr>
          <a:solidFill>
            <a:schemeClr val="bg2"/>
          </a:solidFill>
          <a:latin typeface="+mn-lt"/>
          <a:ea typeface="ヒラギノ角ゴ Pro W3" charset="-128"/>
          <a:cs typeface="ヒラギノ角ゴ Pro W3" charset="-128"/>
        </a:defRPr>
      </a:lvl3pPr>
      <a:lvl4pPr marL="1600200" indent="-228600" algn="l" rtl="0" eaLnBrk="0" fontAlgn="base" hangingPunct="0">
        <a:lnSpc>
          <a:spcPct val="120000"/>
        </a:lnSpc>
        <a:spcBef>
          <a:spcPct val="20000"/>
        </a:spcBef>
        <a:spcAft>
          <a:spcPct val="0"/>
        </a:spcAft>
        <a:buClr>
          <a:srgbClr val="1589D3"/>
        </a:buClr>
        <a:buFont typeface="Arial" charset="0"/>
        <a:buChar char="•"/>
        <a:defRPr sz="1600">
          <a:solidFill>
            <a:schemeClr val="bg2"/>
          </a:solidFill>
          <a:latin typeface="+mn-lt"/>
          <a:ea typeface="ヒラギノ角ゴ Pro W3" charset="-128"/>
          <a:cs typeface="ヒラギノ角ゴ Pro W3" charset="0"/>
        </a:defRPr>
      </a:lvl4pPr>
      <a:lvl5pPr marL="2057400" indent="-228600" algn="l" rtl="0" eaLnBrk="0" fontAlgn="base" hangingPunct="0">
        <a:lnSpc>
          <a:spcPct val="120000"/>
        </a:lnSpc>
        <a:spcBef>
          <a:spcPct val="20000"/>
        </a:spcBef>
        <a:spcAft>
          <a:spcPct val="0"/>
        </a:spcAft>
        <a:buClr>
          <a:srgbClr val="1589D3"/>
        </a:buClr>
        <a:buFont typeface="Arial" charset="0"/>
        <a:buChar char="•"/>
        <a:defRPr sz="1600">
          <a:solidFill>
            <a:schemeClr val="bg2"/>
          </a:solidFill>
          <a:latin typeface="+mn-lt"/>
          <a:ea typeface="ヒラギノ角ゴ Pro W3" charset="-128"/>
          <a:cs typeface="ヒラギノ角ゴ Pro W3" charset="0"/>
        </a:defRPr>
      </a:lvl5pPr>
      <a:lvl6pPr marL="2514600" indent="-228600" algn="l" rtl="0" fontAlgn="base">
        <a:lnSpc>
          <a:spcPct val="120000"/>
        </a:lnSpc>
        <a:spcBef>
          <a:spcPct val="20000"/>
        </a:spcBef>
        <a:spcAft>
          <a:spcPct val="0"/>
        </a:spcAft>
        <a:buClr>
          <a:schemeClr val="bg2"/>
        </a:buClr>
        <a:buChar char="»"/>
        <a:defRPr sz="1600">
          <a:solidFill>
            <a:schemeClr val="bg2"/>
          </a:solidFill>
          <a:latin typeface="+mn-lt"/>
          <a:ea typeface="ＭＳ Ｐゴシック" pitchFamily="-112" charset="-128"/>
        </a:defRPr>
      </a:lvl6pPr>
      <a:lvl7pPr marL="2971800" indent="-228600" algn="l" rtl="0" fontAlgn="base">
        <a:lnSpc>
          <a:spcPct val="120000"/>
        </a:lnSpc>
        <a:spcBef>
          <a:spcPct val="20000"/>
        </a:spcBef>
        <a:spcAft>
          <a:spcPct val="0"/>
        </a:spcAft>
        <a:buClr>
          <a:schemeClr val="bg2"/>
        </a:buClr>
        <a:buChar char="»"/>
        <a:defRPr sz="1600">
          <a:solidFill>
            <a:schemeClr val="bg2"/>
          </a:solidFill>
          <a:latin typeface="+mn-lt"/>
          <a:ea typeface="ＭＳ Ｐゴシック" pitchFamily="-112" charset="-128"/>
        </a:defRPr>
      </a:lvl7pPr>
      <a:lvl8pPr marL="3429000" indent="-228600" algn="l" rtl="0" fontAlgn="base">
        <a:lnSpc>
          <a:spcPct val="120000"/>
        </a:lnSpc>
        <a:spcBef>
          <a:spcPct val="20000"/>
        </a:spcBef>
        <a:spcAft>
          <a:spcPct val="0"/>
        </a:spcAft>
        <a:buClr>
          <a:schemeClr val="bg2"/>
        </a:buClr>
        <a:buChar char="»"/>
        <a:defRPr sz="1600">
          <a:solidFill>
            <a:schemeClr val="bg2"/>
          </a:solidFill>
          <a:latin typeface="+mn-lt"/>
          <a:ea typeface="ＭＳ Ｐゴシック" pitchFamily="-112" charset="-128"/>
        </a:defRPr>
      </a:lvl8pPr>
      <a:lvl9pPr marL="3886200" indent="-228600" algn="l" rtl="0" fontAlgn="base">
        <a:lnSpc>
          <a:spcPct val="120000"/>
        </a:lnSpc>
        <a:spcBef>
          <a:spcPct val="20000"/>
        </a:spcBef>
        <a:spcAft>
          <a:spcPct val="0"/>
        </a:spcAft>
        <a:buClr>
          <a:schemeClr val="bg2"/>
        </a:buClr>
        <a:buChar char="»"/>
        <a:defRPr sz="1600">
          <a:solidFill>
            <a:schemeClr val="bg2"/>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18.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chart" Target="../charts/char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chart" Target="../charts/char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chart" Target="../charts/char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19.jpeg"/></Relationships>
</file>

<file path=ppt/slides/_rels/slide5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15.xml"/><Relationship Id="rId2" Type="http://schemas.openxmlformats.org/officeDocument/2006/relationships/notesSlide" Target="../notesSlides/notesSlide44.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chart" Target="../charts/chart4.xml"/><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58.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59.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60.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12.xml"/><Relationship Id="rId2" Type="http://schemas.openxmlformats.org/officeDocument/2006/relationships/image" Target="../media/image31.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4.w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35.png"/></Relationships>
</file>

<file path=ppt/slides/_rels/slide67.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oleObject" Target="../embeddings/Microsoft_Excel_97_-_2004_Worksheet1.xls"/><Relationship Id="rId5" Type="http://schemas.openxmlformats.org/officeDocument/2006/relationships/image" Target="../media/image36.emf"/><Relationship Id="rId1" Type="http://schemas.openxmlformats.org/officeDocument/2006/relationships/vmlDrawing" Target="../drawings/vmlDrawing2.vml"/><Relationship Id="rId2"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r>
              <a:rPr lang="en-US" dirty="0" smtClean="0"/>
              <a:t>This product is not built</a:t>
            </a:r>
          </a:p>
          <a:p>
            <a:r>
              <a:rPr lang="en-US" dirty="0" smtClean="0"/>
              <a:t>The purpose of this presentation is to get funding by pitching the product to investors.</a:t>
            </a:r>
          </a:p>
          <a:p>
            <a:r>
              <a:rPr lang="en-US" dirty="0" smtClean="0"/>
              <a:t>I don’t have a name for this product.</a:t>
            </a:r>
          </a:p>
          <a:p>
            <a:r>
              <a:rPr lang="en-US" dirty="0" smtClean="0"/>
              <a:t>This product is built for software developers, managers and auditors</a:t>
            </a:r>
          </a:p>
          <a:p>
            <a:r>
              <a:rPr lang="en-US" dirty="0" smtClean="0"/>
              <a:t>This is an application which will help developers move their code from their development environment to test environment to prod environment.</a:t>
            </a:r>
            <a:endParaRPr lang="en-US" dirty="0"/>
          </a:p>
        </p:txBody>
      </p:sp>
      <p:sp>
        <p:nvSpPr>
          <p:cNvPr id="6" name="Title 5"/>
          <p:cNvSpPr>
            <a:spLocks noGrp="1"/>
          </p:cNvSpPr>
          <p:nvPr>
            <p:ph type="title"/>
          </p:nvPr>
        </p:nvSpPr>
        <p:spPr/>
        <p:txBody>
          <a:bodyPr/>
          <a:lstStyle/>
          <a:p>
            <a:r>
              <a:rPr lang="en-US" dirty="0" smtClean="0"/>
              <a:t>About this product</a:t>
            </a:r>
            <a:endParaRPr lang="en-US" dirty="0"/>
          </a:p>
        </p:txBody>
      </p:sp>
    </p:spTree>
    <p:extLst>
      <p:ext uri="{BB962C8B-B14F-4D97-AF65-F5344CB8AC3E}">
        <p14:creationId xmlns:p14="http://schemas.microsoft.com/office/powerpoint/2010/main" val="1254024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Lifecycle management</a:t>
            </a:r>
            <a:endParaRPr lang="en-US" dirty="0"/>
          </a:p>
        </p:txBody>
      </p:sp>
      <p:sp>
        <p:nvSpPr>
          <p:cNvPr id="13" name="Rounded Rectangle 12"/>
          <p:cNvSpPr/>
          <p:nvPr/>
        </p:nvSpPr>
        <p:spPr>
          <a:xfrm>
            <a:off x="620455" y="2172143"/>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err="1" smtClean="0"/>
              <a:t>Dev</a:t>
            </a:r>
            <a:r>
              <a:rPr lang="en-US" sz="1600" dirty="0" smtClean="0"/>
              <a:t> 1</a:t>
            </a:r>
            <a:endParaRPr lang="en-US" sz="1600" dirty="0"/>
          </a:p>
        </p:txBody>
      </p:sp>
      <p:sp>
        <p:nvSpPr>
          <p:cNvPr id="14" name="Rounded Rectangle 13"/>
          <p:cNvSpPr/>
          <p:nvPr/>
        </p:nvSpPr>
        <p:spPr>
          <a:xfrm>
            <a:off x="609600" y="3952455"/>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err="1" smtClean="0"/>
              <a:t>Dev</a:t>
            </a:r>
            <a:r>
              <a:rPr lang="en-US" sz="1600" dirty="0" smtClean="0"/>
              <a:t> </a:t>
            </a:r>
            <a:r>
              <a:rPr lang="en-US" sz="1600" dirty="0"/>
              <a:t>2</a:t>
            </a:r>
          </a:p>
        </p:txBody>
      </p:sp>
      <p:sp>
        <p:nvSpPr>
          <p:cNvPr id="15" name="Rounded Rectangle 14"/>
          <p:cNvSpPr/>
          <p:nvPr/>
        </p:nvSpPr>
        <p:spPr>
          <a:xfrm>
            <a:off x="2433243" y="2921177"/>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smtClean="0"/>
              <a:t>QA</a:t>
            </a:r>
            <a:endParaRPr lang="en-US" sz="1600" dirty="0"/>
          </a:p>
        </p:txBody>
      </p:sp>
      <p:sp>
        <p:nvSpPr>
          <p:cNvPr id="16" name="Rounded Rectangle 15"/>
          <p:cNvSpPr/>
          <p:nvPr/>
        </p:nvSpPr>
        <p:spPr>
          <a:xfrm>
            <a:off x="4126627" y="2888610"/>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smtClean="0"/>
              <a:t>UAT</a:t>
            </a:r>
            <a:endParaRPr lang="en-US" sz="1600" dirty="0"/>
          </a:p>
        </p:txBody>
      </p:sp>
      <p:sp>
        <p:nvSpPr>
          <p:cNvPr id="17" name="Rounded Rectangle 16"/>
          <p:cNvSpPr/>
          <p:nvPr/>
        </p:nvSpPr>
        <p:spPr>
          <a:xfrm>
            <a:off x="5793841" y="2895600"/>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smtClean="0"/>
              <a:t>Stage</a:t>
            </a:r>
            <a:endParaRPr lang="en-US" sz="1600" dirty="0"/>
          </a:p>
        </p:txBody>
      </p:sp>
      <p:cxnSp>
        <p:nvCxnSpPr>
          <p:cNvPr id="18" name="Straight Connector 17"/>
          <p:cNvCxnSpPr>
            <a:endCxn id="15" idx="1"/>
          </p:cNvCxnSpPr>
          <p:nvPr/>
        </p:nvCxnSpPr>
        <p:spPr>
          <a:xfrm>
            <a:off x="1450441" y="2514600"/>
            <a:ext cx="982802" cy="818057"/>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stCxn id="14" idx="3"/>
            <a:endCxn id="15" idx="1"/>
          </p:cNvCxnSpPr>
          <p:nvPr/>
        </p:nvCxnSpPr>
        <p:spPr>
          <a:xfrm flipV="1">
            <a:off x="1432560" y="3332657"/>
            <a:ext cx="1000683" cy="103127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stCxn id="15" idx="3"/>
          </p:cNvCxnSpPr>
          <p:nvPr/>
        </p:nvCxnSpPr>
        <p:spPr>
          <a:xfrm>
            <a:off x="3256203" y="3332657"/>
            <a:ext cx="861238" cy="2014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a:stCxn id="16" idx="3"/>
            <a:endCxn id="17" idx="1"/>
          </p:cNvCxnSpPr>
          <p:nvPr/>
        </p:nvCxnSpPr>
        <p:spPr>
          <a:xfrm>
            <a:off x="4949587" y="3300090"/>
            <a:ext cx="844254" cy="6990"/>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endCxn id="35" idx="1"/>
          </p:cNvCxnSpPr>
          <p:nvPr/>
        </p:nvCxnSpPr>
        <p:spPr>
          <a:xfrm>
            <a:off x="6629400" y="3300090"/>
            <a:ext cx="838200" cy="6990"/>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sp>
        <p:nvSpPr>
          <p:cNvPr id="35" name="Rounded Rectangle 34"/>
          <p:cNvSpPr/>
          <p:nvPr/>
        </p:nvSpPr>
        <p:spPr>
          <a:xfrm>
            <a:off x="7467600" y="2895600"/>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smtClean="0"/>
              <a:t>Prod</a:t>
            </a:r>
            <a:endParaRPr lang="en-US" sz="1600" dirty="0"/>
          </a:p>
        </p:txBody>
      </p:sp>
      <p:sp>
        <p:nvSpPr>
          <p:cNvPr id="4" name="TextBox 3"/>
          <p:cNvSpPr txBox="1"/>
          <p:nvPr/>
        </p:nvSpPr>
        <p:spPr>
          <a:xfrm>
            <a:off x="1524000" y="5486400"/>
            <a:ext cx="3944033" cy="369332"/>
          </a:xfrm>
          <a:prstGeom prst="rect">
            <a:avLst/>
          </a:prstGeom>
          <a:noFill/>
        </p:spPr>
        <p:txBody>
          <a:bodyPr wrap="none" rtlCol="0">
            <a:spAutoFit/>
          </a:bodyPr>
          <a:lstStyle/>
          <a:p>
            <a:r>
              <a:rPr lang="en-US" dirty="0" smtClean="0"/>
              <a:t>Please see slide Notes in every slide</a:t>
            </a:r>
            <a:endParaRPr lang="en-US" dirty="0"/>
          </a:p>
        </p:txBody>
      </p:sp>
    </p:spTree>
    <p:extLst>
      <p:ext uri="{BB962C8B-B14F-4D97-AF65-F5344CB8AC3E}">
        <p14:creationId xmlns:p14="http://schemas.microsoft.com/office/powerpoint/2010/main" val="3891254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85000" lnSpcReduction="10000"/>
          </a:bodyPr>
          <a:lstStyle/>
          <a:p>
            <a:pPr>
              <a:buFont typeface="+mj-lt"/>
              <a:buAutoNum type="arabicPeriod"/>
            </a:pPr>
            <a:r>
              <a:rPr lang="en-US" dirty="0" smtClean="0"/>
              <a:t>I don’t want to use this </a:t>
            </a:r>
            <a:r>
              <a:rPr lang="en-US" dirty="0" err="1" smtClean="0"/>
              <a:t>powerpoint</a:t>
            </a:r>
            <a:r>
              <a:rPr lang="en-US" dirty="0" smtClean="0"/>
              <a:t> template. If you have a recommendation for a better template I am happy to use that.</a:t>
            </a:r>
          </a:p>
          <a:p>
            <a:pPr>
              <a:buFont typeface="+mj-lt"/>
              <a:buAutoNum type="arabicPeriod"/>
            </a:pPr>
            <a:r>
              <a:rPr lang="en-US" dirty="0" smtClean="0"/>
              <a:t>I am okay with using Blue color because it is convenient, but I would like to see if we can use some other color such as Magenta without using elegance and still making it look professional. </a:t>
            </a:r>
          </a:p>
          <a:p>
            <a:pPr>
              <a:buFont typeface="+mj-lt"/>
              <a:buAutoNum type="arabicPeriod"/>
            </a:pPr>
            <a:r>
              <a:rPr lang="en-US" dirty="0" smtClean="0"/>
              <a:t>I am looking for a clean, bold, consistent, powerful presentation. </a:t>
            </a:r>
          </a:p>
          <a:p>
            <a:pPr>
              <a:buFont typeface="+mj-lt"/>
              <a:buAutoNum type="arabicPeriod"/>
            </a:pPr>
            <a:r>
              <a:rPr lang="en-US" dirty="0" smtClean="0"/>
              <a:t>I would like to use the same color (or colors) throughout with different shades.</a:t>
            </a:r>
          </a:p>
          <a:p>
            <a:pPr>
              <a:buFont typeface="+mj-lt"/>
              <a:buAutoNum type="arabicPeriod"/>
            </a:pPr>
            <a:r>
              <a:rPr lang="en-US" b="1" dirty="0" smtClean="0">
                <a:solidFill>
                  <a:srgbClr val="FF28C0"/>
                </a:solidFill>
              </a:rPr>
              <a:t>Every slide has notes which communicates on what I want to communicate </a:t>
            </a:r>
            <a:r>
              <a:rPr lang="en-US" b="1" dirty="0" smtClean="0">
                <a:solidFill>
                  <a:srgbClr val="FF28C0"/>
                </a:solidFill>
                <a:sym typeface="Wingdings"/>
              </a:rPr>
              <a:t></a:t>
            </a:r>
            <a:endParaRPr lang="en-US" b="1" dirty="0" smtClean="0">
              <a:solidFill>
                <a:schemeClr val="tx1"/>
              </a:solidFill>
              <a:sym typeface="Wingdings"/>
            </a:endParaRPr>
          </a:p>
          <a:p>
            <a:pPr>
              <a:buFont typeface="+mj-lt"/>
              <a:buAutoNum type="arabicPeriod"/>
            </a:pPr>
            <a:r>
              <a:rPr lang="en-US" dirty="0" smtClean="0">
                <a:solidFill>
                  <a:schemeClr val="tx1"/>
                </a:solidFill>
                <a:sym typeface="Wingdings"/>
              </a:rPr>
              <a:t>The images that I have inserted in the slide can be taken out. I don’t want to use those images. Instead, I would like to use Icons as shown in Appendix slides.</a:t>
            </a:r>
          </a:p>
          <a:p>
            <a:pPr>
              <a:buFont typeface="+mj-lt"/>
              <a:buAutoNum type="arabicPeriod"/>
            </a:pPr>
            <a:r>
              <a:rPr lang="en-US" dirty="0" smtClean="0">
                <a:solidFill>
                  <a:schemeClr val="tx1"/>
                </a:solidFill>
                <a:sym typeface="Wingdings"/>
              </a:rPr>
              <a:t>Please do not begin your work before you view Appendix slides. I am looking for the output to be like that.</a:t>
            </a:r>
            <a:endParaRPr lang="en-US" dirty="0" smtClean="0">
              <a:solidFill>
                <a:schemeClr val="tx1"/>
              </a:solidFill>
            </a:endParaRPr>
          </a:p>
          <a:p>
            <a:pPr>
              <a:buFont typeface="+mj-lt"/>
              <a:buAutoNum type="arabicPeriod"/>
            </a:pPr>
            <a:endParaRPr lang="en-US" dirty="0"/>
          </a:p>
        </p:txBody>
      </p:sp>
      <p:sp>
        <p:nvSpPr>
          <p:cNvPr id="2" name="Title 1"/>
          <p:cNvSpPr>
            <a:spLocks noGrp="1"/>
          </p:cNvSpPr>
          <p:nvPr>
            <p:ph type="title"/>
          </p:nvPr>
        </p:nvSpPr>
        <p:spPr/>
        <p:txBody>
          <a:bodyPr/>
          <a:lstStyle/>
          <a:p>
            <a:r>
              <a:rPr lang="en-US" dirty="0" smtClean="0"/>
              <a:t>Notes to the designer</a:t>
            </a:r>
            <a:endParaRPr lang="en-US" dirty="0"/>
          </a:p>
        </p:txBody>
      </p:sp>
      <p:sp>
        <p:nvSpPr>
          <p:cNvPr id="7" name="Subtitle 6"/>
          <p:cNvSpPr>
            <a:spLocks noGrp="1"/>
          </p:cNvSpPr>
          <p:nvPr>
            <p:ph type="subTitle" idx="11"/>
          </p:nvPr>
        </p:nvSpPr>
        <p:spPr/>
        <p:txBody>
          <a:bodyPr/>
          <a:lstStyle/>
          <a:p>
            <a:endParaRPr lang="en-US"/>
          </a:p>
        </p:txBody>
      </p:sp>
    </p:spTree>
    <p:extLst>
      <p:ext uri="{BB962C8B-B14F-4D97-AF65-F5344CB8AC3E}">
        <p14:creationId xmlns:p14="http://schemas.microsoft.com/office/powerpoint/2010/main" val="2040606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 would like the final output to be like the slides shown in the Appendix slide.</a:t>
            </a:r>
          </a:p>
          <a:p>
            <a:r>
              <a:rPr lang="en-US" dirty="0" smtClean="0"/>
              <a:t>Same colors, consistent, different shades.</a:t>
            </a:r>
          </a:p>
          <a:p>
            <a:r>
              <a:rPr lang="en-US" dirty="0" smtClean="0"/>
              <a:t>Lots of use of icons and shapes.</a:t>
            </a:r>
          </a:p>
          <a:p>
            <a:r>
              <a:rPr lang="en-US" dirty="0" smtClean="0"/>
              <a:t>The only thing that I am not sure about is the color. If we can use Magenta, and use it strategically, it would be great. Very much like </a:t>
            </a:r>
            <a:r>
              <a:rPr lang="en-US" dirty="0" err="1" smtClean="0"/>
              <a:t>T-mobile</a:t>
            </a:r>
            <a:r>
              <a:rPr lang="en-US" dirty="0" smtClean="0"/>
              <a:t> branding</a:t>
            </a:r>
          </a:p>
        </p:txBody>
      </p:sp>
      <p:sp>
        <p:nvSpPr>
          <p:cNvPr id="3" name="Title 2"/>
          <p:cNvSpPr>
            <a:spLocks noGrp="1"/>
          </p:cNvSpPr>
          <p:nvPr>
            <p:ph type="title"/>
          </p:nvPr>
        </p:nvSpPr>
        <p:spPr/>
        <p:txBody>
          <a:bodyPr/>
          <a:lstStyle/>
          <a:p>
            <a:r>
              <a:rPr lang="en-US" dirty="0" smtClean="0"/>
              <a:t>Final Output</a:t>
            </a:r>
            <a:endParaRPr lang="en-US" dirty="0"/>
          </a:p>
        </p:txBody>
      </p:sp>
      <p:sp>
        <p:nvSpPr>
          <p:cNvPr id="4" name="Subtitle 3"/>
          <p:cNvSpPr>
            <a:spLocks noGrp="1"/>
          </p:cNvSpPr>
          <p:nvPr>
            <p:ph type="subTitle" idx="11"/>
          </p:nvPr>
        </p:nvSpPr>
        <p:spPr/>
        <p:txBody>
          <a:bodyPr/>
          <a:lstStyle/>
          <a:p>
            <a:endParaRPr lang="en-US"/>
          </a:p>
        </p:txBody>
      </p:sp>
    </p:spTree>
    <p:extLst>
      <p:ext uri="{BB962C8B-B14F-4D97-AF65-F5344CB8AC3E}">
        <p14:creationId xmlns:p14="http://schemas.microsoft.com/office/powerpoint/2010/main" val="4051386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ctrTitle"/>
          </p:nvPr>
        </p:nvSpPr>
        <p:spPr/>
        <p:txBody>
          <a:bodyPr/>
          <a:lstStyle/>
          <a:p>
            <a:r>
              <a:rPr lang="en-US" dirty="0" smtClean="0"/>
              <a:t>Lifecycle management solution</a:t>
            </a:r>
            <a:endParaRPr lang="en-US" dirty="0"/>
          </a:p>
        </p:txBody>
      </p:sp>
      <p:sp>
        <p:nvSpPr>
          <p:cNvPr id="3" name="TextBox 2"/>
          <p:cNvSpPr txBox="1"/>
          <p:nvPr/>
        </p:nvSpPr>
        <p:spPr>
          <a:xfrm>
            <a:off x="4953000" y="4724400"/>
            <a:ext cx="3944033" cy="369332"/>
          </a:xfrm>
          <a:prstGeom prst="rect">
            <a:avLst/>
          </a:prstGeom>
          <a:noFill/>
        </p:spPr>
        <p:txBody>
          <a:bodyPr wrap="none" rtlCol="0">
            <a:spAutoFit/>
          </a:bodyPr>
          <a:lstStyle/>
          <a:p>
            <a:r>
              <a:rPr lang="en-US" dirty="0" smtClean="0"/>
              <a:t>Please see slide Notes in every slide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half" idx="1"/>
          </p:nvPr>
        </p:nvSpPr>
        <p:spPr>
          <a:xfrm>
            <a:off x="762000" y="1676400"/>
            <a:ext cx="4267200" cy="3505200"/>
          </a:xfrm>
        </p:spPr>
        <p:txBody>
          <a:bodyPr/>
          <a:lstStyle/>
          <a:p>
            <a:r>
              <a:rPr lang="en-US" dirty="0" smtClean="0"/>
              <a:t>Trends’ in the market place</a:t>
            </a:r>
          </a:p>
          <a:p>
            <a:endParaRPr lang="en-US" dirty="0"/>
          </a:p>
          <a:p>
            <a:r>
              <a:rPr lang="en-US" dirty="0" smtClean="0"/>
              <a:t>Solution</a:t>
            </a:r>
          </a:p>
          <a:p>
            <a:endParaRPr lang="en-US" dirty="0"/>
          </a:p>
          <a:p>
            <a:r>
              <a:rPr lang="en-US" dirty="0" smtClean="0"/>
              <a:t>Approach to building the solution</a:t>
            </a:r>
          </a:p>
          <a:p>
            <a:endParaRPr lang="en-US" dirty="0" smtClean="0"/>
          </a:p>
          <a:p>
            <a:r>
              <a:rPr lang="en-US" dirty="0" smtClean="0"/>
              <a:t>Architecture</a:t>
            </a:r>
            <a:endParaRPr lang="en-US" dirty="0"/>
          </a:p>
          <a:p>
            <a:endParaRPr lang="en-US" dirty="0"/>
          </a:p>
          <a:p>
            <a:r>
              <a:rPr lang="en-US" dirty="0" smtClean="0"/>
              <a:t>Phasing and Roadmap</a:t>
            </a:r>
          </a:p>
        </p:txBody>
      </p:sp>
    </p:spTree>
    <p:extLst>
      <p:ext uri="{BB962C8B-B14F-4D97-AF65-F5344CB8AC3E}">
        <p14:creationId xmlns:p14="http://schemas.microsoft.com/office/powerpoint/2010/main" val="1883431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Disproportionate time is spent on non-development activities</a:t>
            </a:r>
            <a:endParaRPr lang="en-US" dirty="0"/>
          </a:p>
        </p:txBody>
      </p:sp>
      <p:sp>
        <p:nvSpPr>
          <p:cNvPr id="8" name="Rectangle 7"/>
          <p:cNvSpPr/>
          <p:nvPr/>
        </p:nvSpPr>
        <p:spPr>
          <a:xfrm>
            <a:off x="1600200" y="4325620"/>
            <a:ext cx="3505200" cy="474980"/>
          </a:xfrm>
          <a:prstGeom prst="rect">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Rectangle 8"/>
          <p:cNvSpPr/>
          <p:nvPr/>
        </p:nvSpPr>
        <p:spPr>
          <a:xfrm>
            <a:off x="1558121" y="3505200"/>
            <a:ext cx="914400" cy="474980"/>
          </a:xfrm>
          <a:prstGeom prst="rect">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0" name="Straight Connector 9"/>
          <p:cNvCxnSpPr/>
          <p:nvPr/>
        </p:nvCxnSpPr>
        <p:spPr>
          <a:xfrm>
            <a:off x="1447800" y="5029200"/>
            <a:ext cx="6248400" cy="0"/>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1447800" y="2209800"/>
            <a:ext cx="0" cy="2819400"/>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124200" y="5181600"/>
            <a:ext cx="610451" cy="307777"/>
          </a:xfrm>
          <a:prstGeom prst="rect">
            <a:avLst/>
          </a:prstGeom>
          <a:noFill/>
        </p:spPr>
        <p:txBody>
          <a:bodyPr wrap="none" rtlCol="0">
            <a:spAutoFit/>
          </a:bodyPr>
          <a:lstStyle/>
          <a:p>
            <a:r>
              <a:rPr lang="en-US" sz="1400" dirty="0" smtClean="0"/>
              <a:t>Effort </a:t>
            </a:r>
            <a:endParaRPr lang="en-US" sz="1400" dirty="0"/>
          </a:p>
        </p:txBody>
      </p:sp>
      <p:sp>
        <p:nvSpPr>
          <p:cNvPr id="20" name="Rectangle 19"/>
          <p:cNvSpPr/>
          <p:nvPr/>
        </p:nvSpPr>
        <p:spPr>
          <a:xfrm>
            <a:off x="2590800" y="3505200"/>
            <a:ext cx="914400" cy="474980"/>
          </a:xfrm>
          <a:prstGeom prst="rect">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p:cNvSpPr/>
          <p:nvPr/>
        </p:nvSpPr>
        <p:spPr>
          <a:xfrm>
            <a:off x="5181600" y="4325620"/>
            <a:ext cx="533400" cy="474980"/>
          </a:xfrm>
          <a:prstGeom prst="rect">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p:cNvSpPr/>
          <p:nvPr/>
        </p:nvSpPr>
        <p:spPr>
          <a:xfrm>
            <a:off x="3581400" y="3505200"/>
            <a:ext cx="914400" cy="474980"/>
          </a:xfrm>
          <a:prstGeom prst="rect">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2"/>
          <p:cNvSpPr/>
          <p:nvPr/>
        </p:nvSpPr>
        <p:spPr>
          <a:xfrm>
            <a:off x="5791200" y="4325620"/>
            <a:ext cx="533400" cy="474980"/>
          </a:xfrm>
          <a:prstGeom prst="rect">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p:cNvSpPr/>
          <p:nvPr/>
        </p:nvSpPr>
        <p:spPr>
          <a:xfrm>
            <a:off x="6248400" y="1981200"/>
            <a:ext cx="381000" cy="381000"/>
          </a:xfrm>
          <a:prstGeom prst="rect">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p:cNvSpPr/>
          <p:nvPr/>
        </p:nvSpPr>
        <p:spPr>
          <a:xfrm>
            <a:off x="4572000" y="3505200"/>
            <a:ext cx="914400" cy="474980"/>
          </a:xfrm>
          <a:prstGeom prst="rect">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p:cNvSpPr/>
          <p:nvPr/>
        </p:nvSpPr>
        <p:spPr>
          <a:xfrm>
            <a:off x="6400800" y="4325620"/>
            <a:ext cx="533400" cy="474980"/>
          </a:xfrm>
          <a:prstGeom prst="rect">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p:cNvSpPr/>
          <p:nvPr/>
        </p:nvSpPr>
        <p:spPr>
          <a:xfrm>
            <a:off x="6248400" y="2438400"/>
            <a:ext cx="381000" cy="381000"/>
          </a:xfrm>
          <a:prstGeom prst="rect">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4"/>
          <p:cNvSpPr/>
          <p:nvPr/>
        </p:nvSpPr>
        <p:spPr>
          <a:xfrm>
            <a:off x="6248400" y="2895600"/>
            <a:ext cx="381000" cy="381000"/>
          </a:xfrm>
          <a:prstGeom prst="rect">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6248400" y="3352800"/>
            <a:ext cx="381000" cy="381000"/>
          </a:xfrm>
          <a:prstGeom prst="rect">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Box 2"/>
          <p:cNvSpPr txBox="1"/>
          <p:nvPr/>
        </p:nvSpPr>
        <p:spPr>
          <a:xfrm>
            <a:off x="6624741" y="1987034"/>
            <a:ext cx="1544751" cy="369332"/>
          </a:xfrm>
          <a:prstGeom prst="rect">
            <a:avLst/>
          </a:prstGeom>
          <a:noFill/>
        </p:spPr>
        <p:txBody>
          <a:bodyPr wrap="none" rtlCol="0">
            <a:spAutoFit/>
          </a:bodyPr>
          <a:lstStyle/>
          <a:p>
            <a:r>
              <a:rPr lang="en-US" dirty="0" smtClean="0"/>
              <a:t>Development</a:t>
            </a:r>
            <a:endParaRPr lang="en-US" dirty="0"/>
          </a:p>
        </p:txBody>
      </p:sp>
      <p:sp>
        <p:nvSpPr>
          <p:cNvPr id="27" name="TextBox 26"/>
          <p:cNvSpPr txBox="1"/>
          <p:nvPr/>
        </p:nvSpPr>
        <p:spPr>
          <a:xfrm>
            <a:off x="6624741" y="2444234"/>
            <a:ext cx="1840167" cy="369332"/>
          </a:xfrm>
          <a:prstGeom prst="rect">
            <a:avLst/>
          </a:prstGeom>
          <a:noFill/>
        </p:spPr>
        <p:txBody>
          <a:bodyPr wrap="none" rtlCol="0">
            <a:spAutoFit/>
          </a:bodyPr>
          <a:lstStyle/>
          <a:p>
            <a:r>
              <a:rPr lang="en-US" dirty="0" smtClean="0"/>
              <a:t>Integrating code</a:t>
            </a:r>
            <a:endParaRPr lang="en-US" dirty="0"/>
          </a:p>
        </p:txBody>
      </p:sp>
      <p:sp>
        <p:nvSpPr>
          <p:cNvPr id="28" name="TextBox 27"/>
          <p:cNvSpPr txBox="1"/>
          <p:nvPr/>
        </p:nvSpPr>
        <p:spPr>
          <a:xfrm>
            <a:off x="6624741" y="2901434"/>
            <a:ext cx="1831488" cy="369332"/>
          </a:xfrm>
          <a:prstGeom prst="rect">
            <a:avLst/>
          </a:prstGeom>
          <a:noFill/>
        </p:spPr>
        <p:txBody>
          <a:bodyPr wrap="none" rtlCol="0">
            <a:spAutoFit/>
          </a:bodyPr>
          <a:lstStyle/>
          <a:p>
            <a:r>
              <a:rPr lang="en-US" dirty="0" smtClean="0"/>
              <a:t>Troubleshooting</a:t>
            </a:r>
            <a:endParaRPr lang="en-US" dirty="0"/>
          </a:p>
        </p:txBody>
      </p:sp>
      <p:sp>
        <p:nvSpPr>
          <p:cNvPr id="29" name="TextBox 28"/>
          <p:cNvSpPr txBox="1"/>
          <p:nvPr/>
        </p:nvSpPr>
        <p:spPr>
          <a:xfrm>
            <a:off x="6624741" y="3358634"/>
            <a:ext cx="2443059" cy="369332"/>
          </a:xfrm>
          <a:prstGeom prst="rect">
            <a:avLst/>
          </a:prstGeom>
          <a:noFill/>
        </p:spPr>
        <p:txBody>
          <a:bodyPr wrap="none" rtlCol="0">
            <a:spAutoFit/>
          </a:bodyPr>
          <a:lstStyle/>
          <a:p>
            <a:r>
              <a:rPr lang="en-US" dirty="0" smtClean="0"/>
              <a:t>Release Management</a:t>
            </a:r>
            <a:endParaRPr lang="en-US" dirty="0"/>
          </a:p>
        </p:txBody>
      </p:sp>
      <p:sp>
        <p:nvSpPr>
          <p:cNvPr id="30" name="TextBox 29"/>
          <p:cNvSpPr txBox="1"/>
          <p:nvPr/>
        </p:nvSpPr>
        <p:spPr>
          <a:xfrm>
            <a:off x="-76200" y="4492823"/>
            <a:ext cx="1481921" cy="307777"/>
          </a:xfrm>
          <a:prstGeom prst="rect">
            <a:avLst/>
          </a:prstGeom>
          <a:noFill/>
        </p:spPr>
        <p:txBody>
          <a:bodyPr wrap="none" rtlCol="0">
            <a:spAutoFit/>
          </a:bodyPr>
          <a:lstStyle/>
          <a:p>
            <a:r>
              <a:rPr lang="en-US" sz="1400" dirty="0" smtClean="0"/>
              <a:t>Legacy Platform</a:t>
            </a:r>
            <a:endParaRPr lang="en-US" sz="1400" dirty="0"/>
          </a:p>
        </p:txBody>
      </p:sp>
      <p:sp>
        <p:nvSpPr>
          <p:cNvPr id="31" name="TextBox 30"/>
          <p:cNvSpPr txBox="1"/>
          <p:nvPr/>
        </p:nvSpPr>
        <p:spPr>
          <a:xfrm>
            <a:off x="373079" y="3581400"/>
            <a:ext cx="1032642" cy="307777"/>
          </a:xfrm>
          <a:prstGeom prst="rect">
            <a:avLst/>
          </a:prstGeom>
          <a:noFill/>
        </p:spPr>
        <p:txBody>
          <a:bodyPr wrap="none" rtlCol="0">
            <a:spAutoFit/>
          </a:bodyPr>
          <a:lstStyle/>
          <a:p>
            <a:r>
              <a:rPr lang="en-US" sz="1400" dirty="0" err="1" smtClean="0"/>
              <a:t>Force.com</a:t>
            </a:r>
            <a:endParaRPr lang="en-US" sz="1400" dirty="0"/>
          </a:p>
        </p:txBody>
      </p:sp>
    </p:spTree>
    <p:extLst>
      <p:ext uri="{BB962C8B-B14F-4D97-AF65-F5344CB8AC3E}">
        <p14:creationId xmlns:p14="http://schemas.microsoft.com/office/powerpoint/2010/main" val="4161292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09600" y="-152400"/>
            <a:ext cx="10954254" cy="7264400"/>
          </a:xfrm>
          <a:prstGeom prst="rect">
            <a:avLst/>
          </a:prstGeom>
        </p:spPr>
      </p:pic>
      <p:sp>
        <p:nvSpPr>
          <p:cNvPr id="2" name="Title 1"/>
          <p:cNvSpPr>
            <a:spLocks noGrp="1"/>
          </p:cNvSpPr>
          <p:nvPr>
            <p:ph type="title"/>
          </p:nvPr>
        </p:nvSpPr>
        <p:spPr>
          <a:xfrm>
            <a:off x="228600" y="381000"/>
            <a:ext cx="5257800" cy="1047926"/>
          </a:xfrm>
        </p:spPr>
        <p:txBody>
          <a:bodyPr>
            <a:normAutofit/>
          </a:bodyPr>
          <a:lstStyle/>
          <a:p>
            <a:r>
              <a:rPr lang="en-US" dirty="0" smtClean="0"/>
              <a:t>Incomplete set of tools</a:t>
            </a:r>
            <a:endParaRPr lang="en-US" dirty="0"/>
          </a:p>
        </p:txBody>
      </p:sp>
    </p:spTree>
    <p:extLst>
      <p:ext uri="{BB962C8B-B14F-4D97-AF65-F5344CB8AC3E}">
        <p14:creationId xmlns:p14="http://schemas.microsoft.com/office/powerpoint/2010/main" val="3181360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Sandbox policies are inadequate</a:t>
            </a:r>
            <a:endParaRPr lang="en-US" dirty="0"/>
          </a:p>
        </p:txBody>
      </p:sp>
      <p:sp>
        <p:nvSpPr>
          <p:cNvPr id="5" name="Subtitle 4"/>
          <p:cNvSpPr>
            <a:spLocks noGrp="1"/>
          </p:cNvSpPr>
          <p:nvPr>
            <p:ph type="subTitle" idx="11"/>
          </p:nvPr>
        </p:nvSpPr>
        <p:spPr/>
        <p:txBody>
          <a:bodyPr/>
          <a:lstStyle/>
          <a:p>
            <a:r>
              <a:rPr lang="en-US" dirty="0" smtClean="0"/>
              <a:t>Tools don’t exist</a:t>
            </a:r>
            <a:endParaRPr lang="en-US" dirty="0"/>
          </a:p>
        </p:txBody>
      </p:sp>
      <p:pic>
        <p:nvPicPr>
          <p:cNvPr id="6" name="Picture 5"/>
          <p:cNvPicPr>
            <a:picLocks noChangeAspect="1"/>
          </p:cNvPicPr>
          <p:nvPr/>
        </p:nvPicPr>
        <p:blipFill>
          <a:blip r:embed="rId3"/>
          <a:stretch>
            <a:fillRect/>
          </a:stretch>
        </p:blipFill>
        <p:spPr>
          <a:xfrm>
            <a:off x="5334000" y="304800"/>
            <a:ext cx="3365299" cy="5054600"/>
          </a:xfrm>
          <a:prstGeom prst="rect">
            <a:avLst/>
          </a:prstGeom>
        </p:spPr>
      </p:pic>
    </p:spTree>
    <p:extLst>
      <p:ext uri="{BB962C8B-B14F-4D97-AF65-F5344CB8AC3E}">
        <p14:creationId xmlns:p14="http://schemas.microsoft.com/office/powerpoint/2010/main" val="1265322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1"/>
          </p:nvPr>
        </p:nvPicPr>
        <p:blipFill>
          <a:blip r:embed="rId3"/>
          <a:srcRect t="3387" b="3387"/>
          <a:stretch>
            <a:fillRect/>
          </a:stretch>
        </p:blipFill>
        <p:spPr>
          <a:xfrm>
            <a:off x="-1755912" y="0"/>
            <a:ext cx="11430000" cy="7010400"/>
          </a:xfrm>
        </p:spPr>
      </p:pic>
      <p:sp>
        <p:nvSpPr>
          <p:cNvPr id="2" name="Title 1"/>
          <p:cNvSpPr>
            <a:spLocks noGrp="1"/>
          </p:cNvSpPr>
          <p:nvPr>
            <p:ph type="title"/>
          </p:nvPr>
        </p:nvSpPr>
        <p:spPr>
          <a:xfrm>
            <a:off x="990600" y="381000"/>
            <a:ext cx="5257800" cy="1047926"/>
          </a:xfrm>
        </p:spPr>
        <p:txBody>
          <a:bodyPr>
            <a:normAutofit fontScale="90000"/>
          </a:bodyPr>
          <a:lstStyle/>
          <a:p>
            <a:r>
              <a:rPr lang="en-US" dirty="0" smtClean="0"/>
              <a:t>Processes are not defined</a:t>
            </a:r>
            <a:endParaRPr lang="en-US" dirty="0"/>
          </a:p>
        </p:txBody>
      </p:sp>
    </p:spTree>
    <p:extLst>
      <p:ext uri="{BB962C8B-B14F-4D97-AF65-F5344CB8AC3E}">
        <p14:creationId xmlns:p14="http://schemas.microsoft.com/office/powerpoint/2010/main" val="2366958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title"/>
          </p:nvPr>
        </p:nvSpPr>
        <p:spPr>
          <a:xfrm>
            <a:off x="304800" y="381000"/>
            <a:ext cx="5257800" cy="1047926"/>
          </a:xfrm>
        </p:spPr>
        <p:txBody>
          <a:bodyPr>
            <a:normAutofit fontScale="90000"/>
          </a:bodyPr>
          <a:lstStyle/>
          <a:p>
            <a:r>
              <a:rPr lang="en-US" dirty="0" smtClean="0">
                <a:solidFill>
                  <a:srgbClr val="48EF1A"/>
                </a:solidFill>
              </a:rPr>
              <a:t>Agile Methodology is growing rapidly</a:t>
            </a:r>
            <a:endParaRPr lang="en-US" dirty="0">
              <a:solidFill>
                <a:srgbClr val="48EF1A"/>
              </a:solidFill>
            </a:endParaRPr>
          </a:p>
        </p:txBody>
      </p:sp>
      <p:sp>
        <p:nvSpPr>
          <p:cNvPr id="5" name="Subtitle 4"/>
          <p:cNvSpPr>
            <a:spLocks noGrp="1"/>
          </p:cNvSpPr>
          <p:nvPr>
            <p:ph type="subTitle" idx="11"/>
          </p:nvPr>
        </p:nvSpPr>
        <p:spPr/>
        <p:txBody>
          <a:bodyPr/>
          <a:lstStyle/>
          <a:p>
            <a:endParaRPr lang="en-US"/>
          </a:p>
        </p:txBody>
      </p:sp>
    </p:spTree>
    <p:extLst>
      <p:ext uri="{BB962C8B-B14F-4D97-AF65-F5344CB8AC3E}">
        <p14:creationId xmlns:p14="http://schemas.microsoft.com/office/powerpoint/2010/main" val="1051758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smtClean="0"/>
              <a:t>Code promotion</a:t>
            </a:r>
          </a:p>
          <a:p>
            <a:r>
              <a:rPr lang="en-US" dirty="0" smtClean="0"/>
              <a:t>Change Management</a:t>
            </a:r>
          </a:p>
          <a:p>
            <a:r>
              <a:rPr lang="en-US" dirty="0" smtClean="0"/>
              <a:t>Troubleshooting</a:t>
            </a:r>
          </a:p>
          <a:p>
            <a:r>
              <a:rPr lang="en-US" dirty="0" smtClean="0"/>
              <a:t>Build and test automation</a:t>
            </a:r>
          </a:p>
          <a:p>
            <a:r>
              <a:rPr lang="en-US" dirty="0" smtClean="0"/>
              <a:t>Audit Analysis</a:t>
            </a:r>
          </a:p>
        </p:txBody>
      </p:sp>
      <p:sp>
        <p:nvSpPr>
          <p:cNvPr id="2" name="Title 1"/>
          <p:cNvSpPr>
            <a:spLocks noGrp="1"/>
          </p:cNvSpPr>
          <p:nvPr>
            <p:ph type="title"/>
          </p:nvPr>
        </p:nvSpPr>
        <p:spPr/>
        <p:txBody>
          <a:bodyPr>
            <a:normAutofit fontScale="90000"/>
          </a:bodyPr>
          <a:lstStyle/>
          <a:p>
            <a:r>
              <a:rPr lang="en-US" dirty="0" smtClean="0"/>
              <a:t>Lifecycle management solution</a:t>
            </a:r>
            <a:endParaRPr lang="en-US" dirty="0"/>
          </a:p>
        </p:txBody>
      </p:sp>
      <p:sp>
        <p:nvSpPr>
          <p:cNvPr id="7" name="Subtitle 6"/>
          <p:cNvSpPr>
            <a:spLocks noGrp="1"/>
          </p:cNvSpPr>
          <p:nvPr>
            <p:ph type="subTitle" idx="11"/>
          </p:nvPr>
        </p:nvSpPr>
        <p:spPr/>
        <p:txBody>
          <a:bodyPr/>
          <a:lstStyle/>
          <a:p>
            <a:endParaRPr lang="en-US"/>
          </a:p>
        </p:txBody>
      </p:sp>
      <p:grpSp>
        <p:nvGrpSpPr>
          <p:cNvPr id="28" name="Group 27"/>
          <p:cNvGrpSpPr/>
          <p:nvPr/>
        </p:nvGrpSpPr>
        <p:grpSpPr>
          <a:xfrm>
            <a:off x="6934200" y="2667000"/>
            <a:ext cx="1199681" cy="1199681"/>
            <a:chOff x="628832" y="1190401"/>
            <a:chExt cx="1199681" cy="1199681"/>
          </a:xfrm>
        </p:grpSpPr>
        <p:sp>
          <p:nvSpPr>
            <p:cNvPr id="8" name="Rectangle 7"/>
            <p:cNvSpPr/>
            <p:nvPr/>
          </p:nvSpPr>
          <p:spPr>
            <a:xfrm>
              <a:off x="628832" y="1190401"/>
              <a:ext cx="1199681" cy="119968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Freeform 5"/>
            <p:cNvSpPr>
              <a:spLocks noEditPoints="1"/>
            </p:cNvSpPr>
            <p:nvPr/>
          </p:nvSpPr>
          <p:spPr bwMode="auto">
            <a:xfrm>
              <a:off x="866429" y="1427998"/>
              <a:ext cx="724485" cy="724485"/>
            </a:xfrm>
            <a:custGeom>
              <a:avLst/>
              <a:gdLst>
                <a:gd name="T0" fmla="*/ 1935 w 1935"/>
                <a:gd name="T1" fmla="*/ 1935 h 1935"/>
                <a:gd name="T2" fmla="*/ 1935 w 1935"/>
                <a:gd name="T3" fmla="*/ 0 h 1935"/>
                <a:gd name="T4" fmla="*/ 1717 w 1935"/>
                <a:gd name="T5" fmla="*/ 1691 h 1935"/>
                <a:gd name="T6" fmla="*/ 595 w 1935"/>
                <a:gd name="T7" fmla="*/ 1691 h 1935"/>
                <a:gd name="T8" fmla="*/ 346 w 1935"/>
                <a:gd name="T9" fmla="*/ 1807 h 1935"/>
                <a:gd name="T10" fmla="*/ 373 w 1935"/>
                <a:gd name="T11" fmla="*/ 1935 h 1935"/>
                <a:gd name="T12" fmla="*/ 572 w 1935"/>
                <a:gd name="T13" fmla="*/ 1807 h 1935"/>
                <a:gd name="T14" fmla="*/ 546 w 1935"/>
                <a:gd name="T15" fmla="*/ 1935 h 1935"/>
                <a:gd name="T16" fmla="*/ 572 w 1935"/>
                <a:gd name="T17" fmla="*/ 1807 h 1935"/>
                <a:gd name="T18" fmla="*/ 745 w 1935"/>
                <a:gd name="T19" fmla="*/ 1807 h 1935"/>
                <a:gd name="T20" fmla="*/ 771 w 1935"/>
                <a:gd name="T21" fmla="*/ 1935 h 1935"/>
                <a:gd name="T22" fmla="*/ 970 w 1935"/>
                <a:gd name="T23" fmla="*/ 1807 h 1935"/>
                <a:gd name="T24" fmla="*/ 944 w 1935"/>
                <a:gd name="T25" fmla="*/ 1935 h 1935"/>
                <a:gd name="T26" fmla="*/ 970 w 1935"/>
                <a:gd name="T27" fmla="*/ 1807 h 1935"/>
                <a:gd name="T28" fmla="*/ 1143 w 1935"/>
                <a:gd name="T29" fmla="*/ 1807 h 1935"/>
                <a:gd name="T30" fmla="*/ 1169 w 1935"/>
                <a:gd name="T31" fmla="*/ 1935 h 1935"/>
                <a:gd name="T32" fmla="*/ 1369 w 1935"/>
                <a:gd name="T33" fmla="*/ 1807 h 1935"/>
                <a:gd name="T34" fmla="*/ 1342 w 1935"/>
                <a:gd name="T35" fmla="*/ 1935 h 1935"/>
                <a:gd name="T36" fmla="*/ 1369 w 1935"/>
                <a:gd name="T37" fmla="*/ 1807 h 1935"/>
                <a:gd name="T38" fmla="*/ 1542 w 1935"/>
                <a:gd name="T39" fmla="*/ 1807 h 1935"/>
                <a:gd name="T40" fmla="*/ 1568 w 1935"/>
                <a:gd name="T41" fmla="*/ 1935 h 1935"/>
                <a:gd name="T42" fmla="*/ 1767 w 1935"/>
                <a:gd name="T43" fmla="*/ 1807 h 1935"/>
                <a:gd name="T44" fmla="*/ 1741 w 1935"/>
                <a:gd name="T45" fmla="*/ 1935 h 1935"/>
                <a:gd name="T46" fmla="*/ 1767 w 1935"/>
                <a:gd name="T47" fmla="*/ 1807 h 1935"/>
                <a:gd name="T48" fmla="*/ 1805 w 1935"/>
                <a:gd name="T49" fmla="*/ 1750 h 1935"/>
                <a:gd name="T50" fmla="*/ 1935 w 1935"/>
                <a:gd name="T51" fmla="*/ 1727 h 1935"/>
                <a:gd name="T52" fmla="*/ 1805 w 1935"/>
                <a:gd name="T53" fmla="*/ 1527 h 1935"/>
                <a:gd name="T54" fmla="*/ 1935 w 1935"/>
                <a:gd name="T55" fmla="*/ 1551 h 1935"/>
                <a:gd name="T56" fmla="*/ 1805 w 1935"/>
                <a:gd name="T57" fmla="*/ 1527 h 1935"/>
                <a:gd name="T58" fmla="*/ 1805 w 1935"/>
                <a:gd name="T59" fmla="*/ 1352 h 1935"/>
                <a:gd name="T60" fmla="*/ 1935 w 1935"/>
                <a:gd name="T61" fmla="*/ 1328 h 1935"/>
                <a:gd name="T62" fmla="*/ 1805 w 1935"/>
                <a:gd name="T63" fmla="*/ 1129 h 1935"/>
                <a:gd name="T64" fmla="*/ 1935 w 1935"/>
                <a:gd name="T65" fmla="*/ 1153 h 1935"/>
                <a:gd name="T66" fmla="*/ 1805 w 1935"/>
                <a:gd name="T67" fmla="*/ 1129 h 1935"/>
                <a:gd name="T68" fmla="*/ 1805 w 1935"/>
                <a:gd name="T69" fmla="*/ 954 h 1935"/>
                <a:gd name="T70" fmla="*/ 1935 w 1935"/>
                <a:gd name="T71" fmla="*/ 930 h 1935"/>
                <a:gd name="T72" fmla="*/ 1805 w 1935"/>
                <a:gd name="T73" fmla="*/ 731 h 1935"/>
                <a:gd name="T74" fmla="*/ 1935 w 1935"/>
                <a:gd name="T75" fmla="*/ 754 h 1935"/>
                <a:gd name="T76" fmla="*/ 1805 w 1935"/>
                <a:gd name="T77" fmla="*/ 731 h 1935"/>
                <a:gd name="T78" fmla="*/ 1805 w 1935"/>
                <a:gd name="T79" fmla="*/ 555 h 1935"/>
                <a:gd name="T80" fmla="*/ 1935 w 1935"/>
                <a:gd name="T81" fmla="*/ 531 h 1935"/>
                <a:gd name="T82" fmla="*/ 1805 w 1935"/>
                <a:gd name="T83" fmla="*/ 332 h 1935"/>
                <a:gd name="T84" fmla="*/ 1935 w 1935"/>
                <a:gd name="T85" fmla="*/ 356 h 1935"/>
                <a:gd name="T86" fmla="*/ 1805 w 1935"/>
                <a:gd name="T87" fmla="*/ 332 h 1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935">
                  <a:moveTo>
                    <a:pt x="1935" y="0"/>
                  </a:moveTo>
                  <a:lnTo>
                    <a:pt x="1935" y="1935"/>
                  </a:lnTo>
                  <a:lnTo>
                    <a:pt x="0" y="1935"/>
                  </a:lnTo>
                  <a:lnTo>
                    <a:pt x="1935" y="0"/>
                  </a:lnTo>
                  <a:close/>
                  <a:moveTo>
                    <a:pt x="595" y="1691"/>
                  </a:moveTo>
                  <a:lnTo>
                    <a:pt x="1717" y="1691"/>
                  </a:lnTo>
                  <a:lnTo>
                    <a:pt x="1717" y="569"/>
                  </a:lnTo>
                  <a:lnTo>
                    <a:pt x="595" y="1691"/>
                  </a:lnTo>
                  <a:close/>
                  <a:moveTo>
                    <a:pt x="373" y="1807"/>
                  </a:moveTo>
                  <a:lnTo>
                    <a:pt x="346" y="1807"/>
                  </a:lnTo>
                  <a:lnTo>
                    <a:pt x="346" y="1935"/>
                  </a:lnTo>
                  <a:lnTo>
                    <a:pt x="373" y="1935"/>
                  </a:lnTo>
                  <a:lnTo>
                    <a:pt x="373" y="1807"/>
                  </a:lnTo>
                  <a:close/>
                  <a:moveTo>
                    <a:pt x="572" y="1807"/>
                  </a:moveTo>
                  <a:lnTo>
                    <a:pt x="546" y="1807"/>
                  </a:lnTo>
                  <a:lnTo>
                    <a:pt x="546" y="1935"/>
                  </a:lnTo>
                  <a:lnTo>
                    <a:pt x="572" y="1935"/>
                  </a:lnTo>
                  <a:lnTo>
                    <a:pt x="572" y="1807"/>
                  </a:lnTo>
                  <a:close/>
                  <a:moveTo>
                    <a:pt x="771" y="1807"/>
                  </a:moveTo>
                  <a:lnTo>
                    <a:pt x="745" y="1807"/>
                  </a:lnTo>
                  <a:lnTo>
                    <a:pt x="745" y="1935"/>
                  </a:lnTo>
                  <a:lnTo>
                    <a:pt x="771" y="1935"/>
                  </a:lnTo>
                  <a:lnTo>
                    <a:pt x="771" y="1807"/>
                  </a:lnTo>
                  <a:close/>
                  <a:moveTo>
                    <a:pt x="970" y="1807"/>
                  </a:moveTo>
                  <a:lnTo>
                    <a:pt x="944" y="1807"/>
                  </a:lnTo>
                  <a:lnTo>
                    <a:pt x="944" y="1935"/>
                  </a:lnTo>
                  <a:lnTo>
                    <a:pt x="970" y="1935"/>
                  </a:lnTo>
                  <a:lnTo>
                    <a:pt x="970" y="1807"/>
                  </a:lnTo>
                  <a:close/>
                  <a:moveTo>
                    <a:pt x="1169" y="1807"/>
                  </a:moveTo>
                  <a:lnTo>
                    <a:pt x="1143" y="1807"/>
                  </a:lnTo>
                  <a:lnTo>
                    <a:pt x="1143" y="1935"/>
                  </a:lnTo>
                  <a:lnTo>
                    <a:pt x="1169" y="1935"/>
                  </a:lnTo>
                  <a:lnTo>
                    <a:pt x="1169" y="1807"/>
                  </a:lnTo>
                  <a:close/>
                  <a:moveTo>
                    <a:pt x="1369" y="1807"/>
                  </a:moveTo>
                  <a:lnTo>
                    <a:pt x="1342" y="1807"/>
                  </a:lnTo>
                  <a:lnTo>
                    <a:pt x="1342" y="1935"/>
                  </a:lnTo>
                  <a:lnTo>
                    <a:pt x="1369" y="1935"/>
                  </a:lnTo>
                  <a:lnTo>
                    <a:pt x="1369" y="1807"/>
                  </a:lnTo>
                  <a:close/>
                  <a:moveTo>
                    <a:pt x="1568" y="1807"/>
                  </a:moveTo>
                  <a:lnTo>
                    <a:pt x="1542" y="1807"/>
                  </a:lnTo>
                  <a:lnTo>
                    <a:pt x="1542" y="1935"/>
                  </a:lnTo>
                  <a:lnTo>
                    <a:pt x="1568" y="1935"/>
                  </a:lnTo>
                  <a:lnTo>
                    <a:pt x="1568" y="1807"/>
                  </a:lnTo>
                  <a:close/>
                  <a:moveTo>
                    <a:pt x="1767" y="1807"/>
                  </a:moveTo>
                  <a:lnTo>
                    <a:pt x="1741" y="1807"/>
                  </a:lnTo>
                  <a:lnTo>
                    <a:pt x="1741" y="1935"/>
                  </a:lnTo>
                  <a:lnTo>
                    <a:pt x="1767" y="1935"/>
                  </a:lnTo>
                  <a:lnTo>
                    <a:pt x="1767" y="1807"/>
                  </a:lnTo>
                  <a:close/>
                  <a:moveTo>
                    <a:pt x="1805" y="1727"/>
                  </a:moveTo>
                  <a:lnTo>
                    <a:pt x="1805" y="1750"/>
                  </a:lnTo>
                  <a:lnTo>
                    <a:pt x="1935" y="1750"/>
                  </a:lnTo>
                  <a:lnTo>
                    <a:pt x="1935" y="1727"/>
                  </a:lnTo>
                  <a:lnTo>
                    <a:pt x="1805" y="1727"/>
                  </a:lnTo>
                  <a:close/>
                  <a:moveTo>
                    <a:pt x="1805" y="1527"/>
                  </a:moveTo>
                  <a:lnTo>
                    <a:pt x="1805" y="1551"/>
                  </a:lnTo>
                  <a:lnTo>
                    <a:pt x="1935" y="1551"/>
                  </a:lnTo>
                  <a:lnTo>
                    <a:pt x="1935" y="1527"/>
                  </a:lnTo>
                  <a:lnTo>
                    <a:pt x="1805" y="1527"/>
                  </a:lnTo>
                  <a:close/>
                  <a:moveTo>
                    <a:pt x="1805" y="1328"/>
                  </a:moveTo>
                  <a:lnTo>
                    <a:pt x="1805" y="1352"/>
                  </a:lnTo>
                  <a:lnTo>
                    <a:pt x="1935" y="1352"/>
                  </a:lnTo>
                  <a:lnTo>
                    <a:pt x="1935" y="1328"/>
                  </a:lnTo>
                  <a:lnTo>
                    <a:pt x="1805" y="1328"/>
                  </a:lnTo>
                  <a:close/>
                  <a:moveTo>
                    <a:pt x="1805" y="1129"/>
                  </a:moveTo>
                  <a:lnTo>
                    <a:pt x="1805" y="1153"/>
                  </a:lnTo>
                  <a:lnTo>
                    <a:pt x="1935" y="1153"/>
                  </a:lnTo>
                  <a:lnTo>
                    <a:pt x="1935" y="1129"/>
                  </a:lnTo>
                  <a:lnTo>
                    <a:pt x="1805" y="1129"/>
                  </a:lnTo>
                  <a:close/>
                  <a:moveTo>
                    <a:pt x="1805" y="930"/>
                  </a:moveTo>
                  <a:lnTo>
                    <a:pt x="1805" y="954"/>
                  </a:lnTo>
                  <a:lnTo>
                    <a:pt x="1935" y="954"/>
                  </a:lnTo>
                  <a:lnTo>
                    <a:pt x="1935" y="930"/>
                  </a:lnTo>
                  <a:lnTo>
                    <a:pt x="1805" y="930"/>
                  </a:lnTo>
                  <a:close/>
                  <a:moveTo>
                    <a:pt x="1805" y="731"/>
                  </a:moveTo>
                  <a:lnTo>
                    <a:pt x="1805" y="754"/>
                  </a:lnTo>
                  <a:lnTo>
                    <a:pt x="1935" y="754"/>
                  </a:lnTo>
                  <a:lnTo>
                    <a:pt x="1935" y="731"/>
                  </a:lnTo>
                  <a:lnTo>
                    <a:pt x="1805" y="731"/>
                  </a:lnTo>
                  <a:close/>
                  <a:moveTo>
                    <a:pt x="1805" y="531"/>
                  </a:moveTo>
                  <a:lnTo>
                    <a:pt x="1805" y="555"/>
                  </a:lnTo>
                  <a:lnTo>
                    <a:pt x="1935" y="555"/>
                  </a:lnTo>
                  <a:lnTo>
                    <a:pt x="1935" y="531"/>
                  </a:lnTo>
                  <a:lnTo>
                    <a:pt x="1805" y="531"/>
                  </a:lnTo>
                  <a:close/>
                  <a:moveTo>
                    <a:pt x="1805" y="332"/>
                  </a:moveTo>
                  <a:lnTo>
                    <a:pt x="1805" y="356"/>
                  </a:lnTo>
                  <a:lnTo>
                    <a:pt x="1935" y="356"/>
                  </a:lnTo>
                  <a:lnTo>
                    <a:pt x="1935" y="332"/>
                  </a:lnTo>
                  <a:lnTo>
                    <a:pt x="1805" y="33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9" name="Group 28"/>
          <p:cNvGrpSpPr/>
          <p:nvPr/>
        </p:nvGrpSpPr>
        <p:grpSpPr>
          <a:xfrm>
            <a:off x="7010400" y="4267200"/>
            <a:ext cx="1199681" cy="1199681"/>
            <a:chOff x="628832" y="2440561"/>
            <a:chExt cx="1199681" cy="1199681"/>
          </a:xfrm>
        </p:grpSpPr>
        <p:sp>
          <p:nvSpPr>
            <p:cNvPr id="9" name="Rectangle 8"/>
            <p:cNvSpPr/>
            <p:nvPr/>
          </p:nvSpPr>
          <p:spPr>
            <a:xfrm>
              <a:off x="628832" y="2440561"/>
              <a:ext cx="1199681" cy="119968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34"/>
            <p:cNvGrpSpPr>
              <a:grpSpLocks noChangeAspect="1"/>
            </p:cNvGrpSpPr>
            <p:nvPr/>
          </p:nvGrpSpPr>
          <p:grpSpPr bwMode="auto">
            <a:xfrm>
              <a:off x="871166" y="2707238"/>
              <a:ext cx="719748" cy="719748"/>
              <a:chOff x="2680" y="1956"/>
              <a:chExt cx="404" cy="404"/>
            </a:xfrm>
            <a:solidFill>
              <a:schemeClr val="bg1"/>
            </a:solidFill>
          </p:grpSpPr>
          <p:sp>
            <p:nvSpPr>
              <p:cNvPr id="14" name="Freeform 13"/>
              <p:cNvSpPr>
                <a:spLocks noEditPoints="1"/>
              </p:cNvSpPr>
              <p:nvPr/>
            </p:nvSpPr>
            <p:spPr bwMode="auto">
              <a:xfrm>
                <a:off x="2680" y="1956"/>
                <a:ext cx="404" cy="404"/>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84 w 168"/>
                  <a:gd name="T11" fmla="*/ 148 h 168"/>
                  <a:gd name="T12" fmla="*/ 20 w 168"/>
                  <a:gd name="T13" fmla="*/ 84 h 168"/>
                  <a:gd name="T14" fmla="*/ 84 w 168"/>
                  <a:gd name="T15" fmla="*/ 20 h 168"/>
                  <a:gd name="T16" fmla="*/ 148 w 168"/>
                  <a:gd name="T17" fmla="*/ 84 h 168"/>
                  <a:gd name="T18" fmla="*/ 84 w 168"/>
                  <a:gd name="T19" fmla="*/ 1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0"/>
                    </a:moveTo>
                    <a:cubicBezTo>
                      <a:pt x="38" y="0"/>
                      <a:pt x="0" y="38"/>
                      <a:pt x="0" y="84"/>
                    </a:cubicBezTo>
                    <a:cubicBezTo>
                      <a:pt x="0" y="130"/>
                      <a:pt x="38" y="168"/>
                      <a:pt x="84" y="168"/>
                    </a:cubicBezTo>
                    <a:cubicBezTo>
                      <a:pt x="130" y="168"/>
                      <a:pt x="168" y="130"/>
                      <a:pt x="168" y="84"/>
                    </a:cubicBezTo>
                    <a:cubicBezTo>
                      <a:pt x="168" y="38"/>
                      <a:pt x="130" y="0"/>
                      <a:pt x="84" y="0"/>
                    </a:cubicBezTo>
                    <a:close/>
                    <a:moveTo>
                      <a:pt x="84" y="148"/>
                    </a:moveTo>
                    <a:cubicBezTo>
                      <a:pt x="49" y="148"/>
                      <a:pt x="20" y="119"/>
                      <a:pt x="20" y="84"/>
                    </a:cubicBezTo>
                    <a:cubicBezTo>
                      <a:pt x="20" y="49"/>
                      <a:pt x="49" y="20"/>
                      <a:pt x="84" y="20"/>
                    </a:cubicBezTo>
                    <a:cubicBezTo>
                      <a:pt x="119" y="20"/>
                      <a:pt x="148" y="49"/>
                      <a:pt x="148" y="84"/>
                    </a:cubicBezTo>
                    <a:cubicBezTo>
                      <a:pt x="148" y="119"/>
                      <a:pt x="119" y="148"/>
                      <a:pt x="84"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noEditPoints="1"/>
              </p:cNvSpPr>
              <p:nvPr/>
            </p:nvSpPr>
            <p:spPr bwMode="auto">
              <a:xfrm>
                <a:off x="2868" y="2023"/>
                <a:ext cx="29" cy="29"/>
              </a:xfrm>
              <a:custGeom>
                <a:avLst/>
                <a:gdLst>
                  <a:gd name="T0" fmla="*/ 6 w 12"/>
                  <a:gd name="T1" fmla="*/ 2 h 12"/>
                  <a:gd name="T2" fmla="*/ 10 w 12"/>
                  <a:gd name="T3" fmla="*/ 6 h 12"/>
                  <a:gd name="T4" fmla="*/ 6 w 12"/>
                  <a:gd name="T5" fmla="*/ 10 h 12"/>
                  <a:gd name="T6" fmla="*/ 2 w 12"/>
                  <a:gd name="T7" fmla="*/ 6 h 12"/>
                  <a:gd name="T8" fmla="*/ 6 w 12"/>
                  <a:gd name="T9" fmla="*/ 2 h 12"/>
                  <a:gd name="T10" fmla="*/ 6 w 12"/>
                  <a:gd name="T11" fmla="*/ 0 h 12"/>
                  <a:gd name="T12" fmla="*/ 0 w 12"/>
                  <a:gd name="T13" fmla="*/ 6 h 12"/>
                  <a:gd name="T14" fmla="*/ 6 w 12"/>
                  <a:gd name="T15" fmla="*/ 12 h 12"/>
                  <a:gd name="T16" fmla="*/ 12 w 12"/>
                  <a:gd name="T17" fmla="*/ 6 h 12"/>
                  <a:gd name="T18" fmla="*/ 6 w 12"/>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2"/>
                    </a:moveTo>
                    <a:cubicBezTo>
                      <a:pt x="8" y="2"/>
                      <a:pt x="10" y="4"/>
                      <a:pt x="10" y="6"/>
                    </a:cubicBezTo>
                    <a:cubicBezTo>
                      <a:pt x="10" y="8"/>
                      <a:pt x="8" y="10"/>
                      <a:pt x="6" y="10"/>
                    </a:cubicBezTo>
                    <a:cubicBezTo>
                      <a:pt x="4" y="10"/>
                      <a:pt x="2" y="8"/>
                      <a:pt x="2" y="6"/>
                    </a:cubicBezTo>
                    <a:cubicBezTo>
                      <a:pt x="2" y="4"/>
                      <a:pt x="4" y="2"/>
                      <a:pt x="6" y="2"/>
                    </a:cubicBezTo>
                    <a:moveTo>
                      <a:pt x="6" y="0"/>
                    </a:moveTo>
                    <a:cubicBezTo>
                      <a:pt x="3" y="0"/>
                      <a:pt x="0" y="3"/>
                      <a:pt x="0" y="6"/>
                    </a:cubicBezTo>
                    <a:cubicBezTo>
                      <a:pt x="0" y="9"/>
                      <a:pt x="3" y="12"/>
                      <a:pt x="6" y="12"/>
                    </a:cubicBezTo>
                    <a:cubicBezTo>
                      <a:pt x="9" y="12"/>
                      <a:pt x="12" y="9"/>
                      <a:pt x="12" y="6"/>
                    </a:cubicBezTo>
                    <a:cubicBezTo>
                      <a:pt x="12" y="3"/>
                      <a:pt x="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noEditPoints="1"/>
              </p:cNvSpPr>
              <p:nvPr/>
            </p:nvSpPr>
            <p:spPr bwMode="auto">
              <a:xfrm>
                <a:off x="2868" y="2263"/>
                <a:ext cx="29" cy="29"/>
              </a:xfrm>
              <a:custGeom>
                <a:avLst/>
                <a:gdLst>
                  <a:gd name="T0" fmla="*/ 6 w 12"/>
                  <a:gd name="T1" fmla="*/ 2 h 12"/>
                  <a:gd name="T2" fmla="*/ 10 w 12"/>
                  <a:gd name="T3" fmla="*/ 6 h 12"/>
                  <a:gd name="T4" fmla="*/ 6 w 12"/>
                  <a:gd name="T5" fmla="*/ 10 h 12"/>
                  <a:gd name="T6" fmla="*/ 2 w 12"/>
                  <a:gd name="T7" fmla="*/ 6 h 12"/>
                  <a:gd name="T8" fmla="*/ 6 w 12"/>
                  <a:gd name="T9" fmla="*/ 2 h 12"/>
                  <a:gd name="T10" fmla="*/ 6 w 12"/>
                  <a:gd name="T11" fmla="*/ 0 h 12"/>
                  <a:gd name="T12" fmla="*/ 0 w 12"/>
                  <a:gd name="T13" fmla="*/ 6 h 12"/>
                  <a:gd name="T14" fmla="*/ 6 w 12"/>
                  <a:gd name="T15" fmla="*/ 12 h 12"/>
                  <a:gd name="T16" fmla="*/ 12 w 12"/>
                  <a:gd name="T17" fmla="*/ 6 h 12"/>
                  <a:gd name="T18" fmla="*/ 6 w 12"/>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2"/>
                    </a:moveTo>
                    <a:cubicBezTo>
                      <a:pt x="8" y="2"/>
                      <a:pt x="10" y="4"/>
                      <a:pt x="10" y="6"/>
                    </a:cubicBezTo>
                    <a:cubicBezTo>
                      <a:pt x="10" y="8"/>
                      <a:pt x="8" y="10"/>
                      <a:pt x="6" y="10"/>
                    </a:cubicBezTo>
                    <a:cubicBezTo>
                      <a:pt x="4" y="10"/>
                      <a:pt x="2" y="8"/>
                      <a:pt x="2" y="6"/>
                    </a:cubicBezTo>
                    <a:cubicBezTo>
                      <a:pt x="2" y="4"/>
                      <a:pt x="4" y="2"/>
                      <a:pt x="6" y="2"/>
                    </a:cubicBezTo>
                    <a:moveTo>
                      <a:pt x="6" y="0"/>
                    </a:moveTo>
                    <a:cubicBezTo>
                      <a:pt x="3" y="0"/>
                      <a:pt x="0" y="3"/>
                      <a:pt x="0" y="6"/>
                    </a:cubicBezTo>
                    <a:cubicBezTo>
                      <a:pt x="0" y="9"/>
                      <a:pt x="3" y="12"/>
                      <a:pt x="6" y="12"/>
                    </a:cubicBezTo>
                    <a:cubicBezTo>
                      <a:pt x="9" y="12"/>
                      <a:pt x="12" y="9"/>
                      <a:pt x="12" y="6"/>
                    </a:cubicBezTo>
                    <a:cubicBezTo>
                      <a:pt x="12" y="3"/>
                      <a:pt x="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6"/>
              <p:cNvSpPr>
                <a:spLocks noEditPoints="1"/>
              </p:cNvSpPr>
              <p:nvPr/>
            </p:nvSpPr>
            <p:spPr bwMode="auto">
              <a:xfrm>
                <a:off x="2988" y="2143"/>
                <a:ext cx="29" cy="29"/>
              </a:xfrm>
              <a:custGeom>
                <a:avLst/>
                <a:gdLst>
                  <a:gd name="T0" fmla="*/ 6 w 12"/>
                  <a:gd name="T1" fmla="*/ 2 h 12"/>
                  <a:gd name="T2" fmla="*/ 10 w 12"/>
                  <a:gd name="T3" fmla="*/ 6 h 12"/>
                  <a:gd name="T4" fmla="*/ 6 w 12"/>
                  <a:gd name="T5" fmla="*/ 10 h 12"/>
                  <a:gd name="T6" fmla="*/ 2 w 12"/>
                  <a:gd name="T7" fmla="*/ 6 h 12"/>
                  <a:gd name="T8" fmla="*/ 6 w 12"/>
                  <a:gd name="T9" fmla="*/ 2 h 12"/>
                  <a:gd name="T10" fmla="*/ 6 w 12"/>
                  <a:gd name="T11" fmla="*/ 0 h 12"/>
                  <a:gd name="T12" fmla="*/ 0 w 12"/>
                  <a:gd name="T13" fmla="*/ 6 h 12"/>
                  <a:gd name="T14" fmla="*/ 6 w 12"/>
                  <a:gd name="T15" fmla="*/ 12 h 12"/>
                  <a:gd name="T16" fmla="*/ 12 w 12"/>
                  <a:gd name="T17" fmla="*/ 6 h 12"/>
                  <a:gd name="T18" fmla="*/ 6 w 12"/>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2"/>
                    </a:moveTo>
                    <a:cubicBezTo>
                      <a:pt x="8" y="2"/>
                      <a:pt x="10" y="4"/>
                      <a:pt x="10" y="6"/>
                    </a:cubicBezTo>
                    <a:cubicBezTo>
                      <a:pt x="10" y="8"/>
                      <a:pt x="8" y="10"/>
                      <a:pt x="6" y="10"/>
                    </a:cubicBezTo>
                    <a:cubicBezTo>
                      <a:pt x="4" y="10"/>
                      <a:pt x="2" y="8"/>
                      <a:pt x="2" y="6"/>
                    </a:cubicBezTo>
                    <a:cubicBezTo>
                      <a:pt x="2" y="4"/>
                      <a:pt x="4" y="2"/>
                      <a:pt x="6" y="2"/>
                    </a:cubicBezTo>
                    <a:moveTo>
                      <a:pt x="6" y="0"/>
                    </a:moveTo>
                    <a:cubicBezTo>
                      <a:pt x="3" y="0"/>
                      <a:pt x="0" y="3"/>
                      <a:pt x="0" y="6"/>
                    </a:cubicBezTo>
                    <a:cubicBezTo>
                      <a:pt x="0" y="9"/>
                      <a:pt x="3" y="12"/>
                      <a:pt x="6" y="12"/>
                    </a:cubicBezTo>
                    <a:cubicBezTo>
                      <a:pt x="9" y="12"/>
                      <a:pt x="12" y="9"/>
                      <a:pt x="12" y="6"/>
                    </a:cubicBezTo>
                    <a:cubicBezTo>
                      <a:pt x="12" y="3"/>
                      <a:pt x="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7"/>
              <p:cNvSpPr>
                <a:spLocks noEditPoints="1"/>
              </p:cNvSpPr>
              <p:nvPr/>
            </p:nvSpPr>
            <p:spPr bwMode="auto">
              <a:xfrm>
                <a:off x="2748" y="2143"/>
                <a:ext cx="29" cy="29"/>
              </a:xfrm>
              <a:custGeom>
                <a:avLst/>
                <a:gdLst>
                  <a:gd name="T0" fmla="*/ 6 w 12"/>
                  <a:gd name="T1" fmla="*/ 2 h 12"/>
                  <a:gd name="T2" fmla="*/ 10 w 12"/>
                  <a:gd name="T3" fmla="*/ 6 h 12"/>
                  <a:gd name="T4" fmla="*/ 6 w 12"/>
                  <a:gd name="T5" fmla="*/ 10 h 12"/>
                  <a:gd name="T6" fmla="*/ 2 w 12"/>
                  <a:gd name="T7" fmla="*/ 6 h 12"/>
                  <a:gd name="T8" fmla="*/ 6 w 12"/>
                  <a:gd name="T9" fmla="*/ 2 h 12"/>
                  <a:gd name="T10" fmla="*/ 6 w 12"/>
                  <a:gd name="T11" fmla="*/ 0 h 12"/>
                  <a:gd name="T12" fmla="*/ 0 w 12"/>
                  <a:gd name="T13" fmla="*/ 6 h 12"/>
                  <a:gd name="T14" fmla="*/ 6 w 12"/>
                  <a:gd name="T15" fmla="*/ 12 h 12"/>
                  <a:gd name="T16" fmla="*/ 12 w 12"/>
                  <a:gd name="T17" fmla="*/ 6 h 12"/>
                  <a:gd name="T18" fmla="*/ 6 w 12"/>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2"/>
                    </a:moveTo>
                    <a:cubicBezTo>
                      <a:pt x="8" y="2"/>
                      <a:pt x="10" y="4"/>
                      <a:pt x="10" y="6"/>
                    </a:cubicBezTo>
                    <a:cubicBezTo>
                      <a:pt x="10" y="8"/>
                      <a:pt x="8" y="10"/>
                      <a:pt x="6" y="10"/>
                    </a:cubicBezTo>
                    <a:cubicBezTo>
                      <a:pt x="4" y="10"/>
                      <a:pt x="2" y="8"/>
                      <a:pt x="2" y="6"/>
                    </a:cubicBezTo>
                    <a:cubicBezTo>
                      <a:pt x="2" y="4"/>
                      <a:pt x="4" y="2"/>
                      <a:pt x="6" y="2"/>
                    </a:cubicBezTo>
                    <a:moveTo>
                      <a:pt x="6" y="0"/>
                    </a:moveTo>
                    <a:cubicBezTo>
                      <a:pt x="3" y="0"/>
                      <a:pt x="0" y="3"/>
                      <a:pt x="0" y="6"/>
                    </a:cubicBezTo>
                    <a:cubicBezTo>
                      <a:pt x="0" y="9"/>
                      <a:pt x="3" y="12"/>
                      <a:pt x="6" y="12"/>
                    </a:cubicBezTo>
                    <a:cubicBezTo>
                      <a:pt x="9" y="12"/>
                      <a:pt x="12" y="9"/>
                      <a:pt x="12" y="6"/>
                    </a:cubicBezTo>
                    <a:cubicBezTo>
                      <a:pt x="12" y="3"/>
                      <a:pt x="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8"/>
              <p:cNvSpPr>
                <a:spLocks noEditPoints="1"/>
              </p:cNvSpPr>
              <p:nvPr/>
            </p:nvSpPr>
            <p:spPr bwMode="auto">
              <a:xfrm>
                <a:off x="2786" y="2061"/>
                <a:ext cx="193" cy="193"/>
              </a:xfrm>
              <a:custGeom>
                <a:avLst/>
                <a:gdLst>
                  <a:gd name="T0" fmla="*/ 55 w 80"/>
                  <a:gd name="T1" fmla="*/ 37 h 80"/>
                  <a:gd name="T2" fmla="*/ 76 w 80"/>
                  <a:gd name="T3" fmla="*/ 4 h 80"/>
                  <a:gd name="T4" fmla="*/ 43 w 80"/>
                  <a:gd name="T5" fmla="*/ 25 h 80"/>
                  <a:gd name="T6" fmla="*/ 40 w 80"/>
                  <a:gd name="T7" fmla="*/ 0 h 80"/>
                  <a:gd name="T8" fmla="*/ 37 w 80"/>
                  <a:gd name="T9" fmla="*/ 29 h 80"/>
                  <a:gd name="T10" fmla="*/ 32 w 80"/>
                  <a:gd name="T11" fmla="*/ 32 h 80"/>
                  <a:gd name="T12" fmla="*/ 29 w 80"/>
                  <a:gd name="T13" fmla="*/ 37 h 80"/>
                  <a:gd name="T14" fmla="*/ 0 w 80"/>
                  <a:gd name="T15" fmla="*/ 40 h 80"/>
                  <a:gd name="T16" fmla="*/ 25 w 80"/>
                  <a:gd name="T17" fmla="*/ 43 h 80"/>
                  <a:gd name="T18" fmla="*/ 4 w 80"/>
                  <a:gd name="T19" fmla="*/ 76 h 80"/>
                  <a:gd name="T20" fmla="*/ 37 w 80"/>
                  <a:gd name="T21" fmla="*/ 55 h 80"/>
                  <a:gd name="T22" fmla="*/ 40 w 80"/>
                  <a:gd name="T23" fmla="*/ 80 h 80"/>
                  <a:gd name="T24" fmla="*/ 43 w 80"/>
                  <a:gd name="T25" fmla="*/ 51 h 80"/>
                  <a:gd name="T26" fmla="*/ 48 w 80"/>
                  <a:gd name="T27" fmla="*/ 48 h 80"/>
                  <a:gd name="T28" fmla="*/ 51 w 80"/>
                  <a:gd name="T29" fmla="*/ 43 h 80"/>
                  <a:gd name="T30" fmla="*/ 80 w 80"/>
                  <a:gd name="T31" fmla="*/ 40 h 80"/>
                  <a:gd name="T32" fmla="*/ 55 w 80"/>
                  <a:gd name="T33" fmla="*/ 37 h 80"/>
                  <a:gd name="T34" fmla="*/ 40 w 80"/>
                  <a:gd name="T35" fmla="*/ 48 h 80"/>
                  <a:gd name="T36" fmla="*/ 32 w 80"/>
                  <a:gd name="T37" fmla="*/ 40 h 80"/>
                  <a:gd name="T38" fmla="*/ 40 w 80"/>
                  <a:gd name="T39" fmla="*/ 32 h 80"/>
                  <a:gd name="T40" fmla="*/ 48 w 80"/>
                  <a:gd name="T41" fmla="*/ 40 h 80"/>
                  <a:gd name="T42" fmla="*/ 40 w 80"/>
                  <a:gd name="T43" fmla="*/ 4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80">
                    <a:moveTo>
                      <a:pt x="55" y="37"/>
                    </a:moveTo>
                    <a:cubicBezTo>
                      <a:pt x="76" y="4"/>
                      <a:pt x="76" y="4"/>
                      <a:pt x="76" y="4"/>
                    </a:cubicBezTo>
                    <a:cubicBezTo>
                      <a:pt x="43" y="25"/>
                      <a:pt x="43" y="25"/>
                      <a:pt x="43" y="25"/>
                    </a:cubicBezTo>
                    <a:cubicBezTo>
                      <a:pt x="40" y="0"/>
                      <a:pt x="40" y="0"/>
                      <a:pt x="40" y="0"/>
                    </a:cubicBezTo>
                    <a:cubicBezTo>
                      <a:pt x="37" y="29"/>
                      <a:pt x="37" y="29"/>
                      <a:pt x="37" y="29"/>
                    </a:cubicBezTo>
                    <a:cubicBezTo>
                      <a:pt x="32" y="32"/>
                      <a:pt x="32" y="32"/>
                      <a:pt x="32" y="32"/>
                    </a:cubicBezTo>
                    <a:cubicBezTo>
                      <a:pt x="29" y="37"/>
                      <a:pt x="29" y="37"/>
                      <a:pt x="29" y="37"/>
                    </a:cubicBezTo>
                    <a:cubicBezTo>
                      <a:pt x="0" y="40"/>
                      <a:pt x="0" y="40"/>
                      <a:pt x="0" y="40"/>
                    </a:cubicBezTo>
                    <a:cubicBezTo>
                      <a:pt x="25" y="43"/>
                      <a:pt x="25" y="43"/>
                      <a:pt x="25" y="43"/>
                    </a:cubicBezTo>
                    <a:cubicBezTo>
                      <a:pt x="4" y="76"/>
                      <a:pt x="4" y="76"/>
                      <a:pt x="4" y="76"/>
                    </a:cubicBezTo>
                    <a:cubicBezTo>
                      <a:pt x="37" y="55"/>
                      <a:pt x="37" y="55"/>
                      <a:pt x="37" y="55"/>
                    </a:cubicBezTo>
                    <a:cubicBezTo>
                      <a:pt x="40" y="80"/>
                      <a:pt x="40" y="80"/>
                      <a:pt x="40" y="80"/>
                    </a:cubicBezTo>
                    <a:cubicBezTo>
                      <a:pt x="43" y="51"/>
                      <a:pt x="43" y="51"/>
                      <a:pt x="43" y="51"/>
                    </a:cubicBezTo>
                    <a:cubicBezTo>
                      <a:pt x="48" y="48"/>
                      <a:pt x="48" y="48"/>
                      <a:pt x="48" y="48"/>
                    </a:cubicBezTo>
                    <a:cubicBezTo>
                      <a:pt x="51" y="43"/>
                      <a:pt x="51" y="43"/>
                      <a:pt x="51" y="43"/>
                    </a:cubicBezTo>
                    <a:cubicBezTo>
                      <a:pt x="80" y="40"/>
                      <a:pt x="80" y="40"/>
                      <a:pt x="80" y="40"/>
                    </a:cubicBezTo>
                    <a:lnTo>
                      <a:pt x="55" y="37"/>
                    </a:lnTo>
                    <a:close/>
                    <a:moveTo>
                      <a:pt x="40" y="48"/>
                    </a:moveTo>
                    <a:cubicBezTo>
                      <a:pt x="36" y="48"/>
                      <a:pt x="32" y="44"/>
                      <a:pt x="32" y="40"/>
                    </a:cubicBezTo>
                    <a:cubicBezTo>
                      <a:pt x="32" y="36"/>
                      <a:pt x="36" y="32"/>
                      <a:pt x="40" y="32"/>
                    </a:cubicBezTo>
                    <a:cubicBezTo>
                      <a:pt x="44" y="32"/>
                      <a:pt x="48" y="36"/>
                      <a:pt x="48" y="40"/>
                    </a:cubicBezTo>
                    <a:cubicBezTo>
                      <a:pt x="48" y="44"/>
                      <a:pt x="44" y="48"/>
                      <a:pt x="4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30" name="Group 29"/>
          <p:cNvGrpSpPr/>
          <p:nvPr/>
        </p:nvGrpSpPr>
        <p:grpSpPr>
          <a:xfrm>
            <a:off x="5410200" y="4572000"/>
            <a:ext cx="1199681" cy="1199681"/>
            <a:chOff x="628832" y="3687008"/>
            <a:chExt cx="1199681" cy="1199681"/>
          </a:xfrm>
        </p:grpSpPr>
        <p:sp>
          <p:nvSpPr>
            <p:cNvPr id="10" name="Rectangle 9"/>
            <p:cNvSpPr/>
            <p:nvPr/>
          </p:nvSpPr>
          <p:spPr>
            <a:xfrm>
              <a:off x="628832" y="3687008"/>
              <a:ext cx="1199681" cy="119968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Freeform 116"/>
            <p:cNvSpPr>
              <a:spLocks/>
            </p:cNvSpPr>
            <p:nvPr/>
          </p:nvSpPr>
          <p:spPr bwMode="auto">
            <a:xfrm>
              <a:off x="847262" y="3948389"/>
              <a:ext cx="669925" cy="671513"/>
            </a:xfrm>
            <a:custGeom>
              <a:avLst/>
              <a:gdLst>
                <a:gd name="T0" fmla="*/ 144 w 176"/>
                <a:gd name="T1" fmla="*/ 76 h 176"/>
                <a:gd name="T2" fmla="*/ 159 w 176"/>
                <a:gd name="T3" fmla="*/ 82 h 176"/>
                <a:gd name="T4" fmla="*/ 170 w 176"/>
                <a:gd name="T5" fmla="*/ 88 h 176"/>
                <a:gd name="T6" fmla="*/ 176 w 176"/>
                <a:gd name="T7" fmla="*/ 80 h 176"/>
                <a:gd name="T8" fmla="*/ 176 w 176"/>
                <a:gd name="T9" fmla="*/ 56 h 176"/>
                <a:gd name="T10" fmla="*/ 168 w 176"/>
                <a:gd name="T11" fmla="*/ 48 h 176"/>
                <a:gd name="T12" fmla="*/ 144 w 176"/>
                <a:gd name="T13" fmla="*/ 48 h 176"/>
                <a:gd name="T14" fmla="*/ 136 w 176"/>
                <a:gd name="T15" fmla="*/ 46 h 176"/>
                <a:gd name="T16" fmla="*/ 142 w 176"/>
                <a:gd name="T17" fmla="*/ 39 h 176"/>
                <a:gd name="T18" fmla="*/ 148 w 176"/>
                <a:gd name="T19" fmla="*/ 24 h 176"/>
                <a:gd name="T20" fmla="*/ 124 w 176"/>
                <a:gd name="T21" fmla="*/ 0 h 176"/>
                <a:gd name="T22" fmla="*/ 100 w 176"/>
                <a:gd name="T23" fmla="*/ 24 h 176"/>
                <a:gd name="T24" fmla="*/ 106 w 176"/>
                <a:gd name="T25" fmla="*/ 39 h 176"/>
                <a:gd name="T26" fmla="*/ 112 w 176"/>
                <a:gd name="T27" fmla="*/ 46 h 176"/>
                <a:gd name="T28" fmla="*/ 104 w 176"/>
                <a:gd name="T29" fmla="*/ 48 h 176"/>
                <a:gd name="T30" fmla="*/ 56 w 176"/>
                <a:gd name="T31" fmla="*/ 48 h 176"/>
                <a:gd name="T32" fmla="*/ 48 w 176"/>
                <a:gd name="T33" fmla="*/ 56 h 176"/>
                <a:gd name="T34" fmla="*/ 48 w 176"/>
                <a:gd name="T35" fmla="*/ 104 h 176"/>
                <a:gd name="T36" fmla="*/ 46 w 176"/>
                <a:gd name="T37" fmla="*/ 112 h 176"/>
                <a:gd name="T38" fmla="*/ 39 w 176"/>
                <a:gd name="T39" fmla="*/ 106 h 176"/>
                <a:gd name="T40" fmla="*/ 24 w 176"/>
                <a:gd name="T41" fmla="*/ 100 h 176"/>
                <a:gd name="T42" fmla="*/ 0 w 176"/>
                <a:gd name="T43" fmla="*/ 124 h 176"/>
                <a:gd name="T44" fmla="*/ 24 w 176"/>
                <a:gd name="T45" fmla="*/ 148 h 176"/>
                <a:gd name="T46" fmla="*/ 39 w 176"/>
                <a:gd name="T47" fmla="*/ 142 h 176"/>
                <a:gd name="T48" fmla="*/ 46 w 176"/>
                <a:gd name="T49" fmla="*/ 136 h 176"/>
                <a:gd name="T50" fmla="*/ 48 w 176"/>
                <a:gd name="T51" fmla="*/ 144 h 176"/>
                <a:gd name="T52" fmla="*/ 48 w 176"/>
                <a:gd name="T53" fmla="*/ 168 h 176"/>
                <a:gd name="T54" fmla="*/ 56 w 176"/>
                <a:gd name="T55" fmla="*/ 176 h 176"/>
                <a:gd name="T56" fmla="*/ 80 w 176"/>
                <a:gd name="T57" fmla="*/ 176 h 176"/>
                <a:gd name="T58" fmla="*/ 88 w 176"/>
                <a:gd name="T59" fmla="*/ 170 h 176"/>
                <a:gd name="T60" fmla="*/ 82 w 176"/>
                <a:gd name="T61" fmla="*/ 159 h 176"/>
                <a:gd name="T62" fmla="*/ 76 w 176"/>
                <a:gd name="T63" fmla="*/ 144 h 176"/>
                <a:gd name="T64" fmla="*/ 100 w 176"/>
                <a:gd name="T65" fmla="*/ 120 h 176"/>
                <a:gd name="T66" fmla="*/ 124 w 176"/>
                <a:gd name="T67" fmla="*/ 144 h 176"/>
                <a:gd name="T68" fmla="*/ 118 w 176"/>
                <a:gd name="T69" fmla="*/ 159 h 176"/>
                <a:gd name="T70" fmla="*/ 112 w 176"/>
                <a:gd name="T71" fmla="*/ 170 h 176"/>
                <a:gd name="T72" fmla="*/ 120 w 176"/>
                <a:gd name="T73" fmla="*/ 176 h 176"/>
                <a:gd name="T74" fmla="*/ 168 w 176"/>
                <a:gd name="T75" fmla="*/ 176 h 176"/>
                <a:gd name="T76" fmla="*/ 176 w 176"/>
                <a:gd name="T77" fmla="*/ 168 h 176"/>
                <a:gd name="T78" fmla="*/ 176 w 176"/>
                <a:gd name="T79" fmla="*/ 120 h 176"/>
                <a:gd name="T80" fmla="*/ 170 w 176"/>
                <a:gd name="T81" fmla="*/ 112 h 176"/>
                <a:gd name="T82" fmla="*/ 159 w 176"/>
                <a:gd name="T83" fmla="*/ 118 h 176"/>
                <a:gd name="T84" fmla="*/ 144 w 176"/>
                <a:gd name="T85" fmla="*/ 124 h 176"/>
                <a:gd name="T86" fmla="*/ 120 w 176"/>
                <a:gd name="T87" fmla="*/ 100 h 176"/>
                <a:gd name="T88" fmla="*/ 144 w 176"/>
                <a:gd name="T89" fmla="*/ 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144" y="76"/>
                  </a:moveTo>
                  <a:cubicBezTo>
                    <a:pt x="153" y="76"/>
                    <a:pt x="159" y="82"/>
                    <a:pt x="159" y="82"/>
                  </a:cubicBezTo>
                  <a:cubicBezTo>
                    <a:pt x="162" y="85"/>
                    <a:pt x="167" y="88"/>
                    <a:pt x="170" y="88"/>
                  </a:cubicBezTo>
                  <a:cubicBezTo>
                    <a:pt x="173" y="88"/>
                    <a:pt x="176" y="84"/>
                    <a:pt x="176" y="80"/>
                  </a:cubicBezTo>
                  <a:cubicBezTo>
                    <a:pt x="176" y="56"/>
                    <a:pt x="176" y="56"/>
                    <a:pt x="176" y="56"/>
                  </a:cubicBezTo>
                  <a:cubicBezTo>
                    <a:pt x="176" y="52"/>
                    <a:pt x="172" y="48"/>
                    <a:pt x="168" y="48"/>
                  </a:cubicBezTo>
                  <a:cubicBezTo>
                    <a:pt x="144" y="48"/>
                    <a:pt x="144" y="48"/>
                    <a:pt x="144" y="48"/>
                  </a:cubicBezTo>
                  <a:cubicBezTo>
                    <a:pt x="140" y="48"/>
                    <a:pt x="136" y="47"/>
                    <a:pt x="136" y="46"/>
                  </a:cubicBezTo>
                  <a:cubicBezTo>
                    <a:pt x="136" y="45"/>
                    <a:pt x="139" y="42"/>
                    <a:pt x="142" y="39"/>
                  </a:cubicBezTo>
                  <a:cubicBezTo>
                    <a:pt x="142" y="39"/>
                    <a:pt x="148" y="33"/>
                    <a:pt x="148" y="24"/>
                  </a:cubicBezTo>
                  <a:cubicBezTo>
                    <a:pt x="148" y="11"/>
                    <a:pt x="137" y="0"/>
                    <a:pt x="124" y="0"/>
                  </a:cubicBezTo>
                  <a:cubicBezTo>
                    <a:pt x="111" y="0"/>
                    <a:pt x="100" y="11"/>
                    <a:pt x="100" y="24"/>
                  </a:cubicBezTo>
                  <a:cubicBezTo>
                    <a:pt x="100" y="33"/>
                    <a:pt x="106" y="39"/>
                    <a:pt x="106" y="39"/>
                  </a:cubicBezTo>
                  <a:cubicBezTo>
                    <a:pt x="109" y="42"/>
                    <a:pt x="112" y="45"/>
                    <a:pt x="112" y="46"/>
                  </a:cubicBezTo>
                  <a:cubicBezTo>
                    <a:pt x="112" y="47"/>
                    <a:pt x="108" y="48"/>
                    <a:pt x="104" y="48"/>
                  </a:cubicBezTo>
                  <a:cubicBezTo>
                    <a:pt x="56" y="48"/>
                    <a:pt x="56" y="48"/>
                    <a:pt x="56" y="48"/>
                  </a:cubicBezTo>
                  <a:cubicBezTo>
                    <a:pt x="52" y="48"/>
                    <a:pt x="48" y="52"/>
                    <a:pt x="48" y="56"/>
                  </a:cubicBezTo>
                  <a:cubicBezTo>
                    <a:pt x="48" y="104"/>
                    <a:pt x="48" y="104"/>
                    <a:pt x="48" y="104"/>
                  </a:cubicBezTo>
                  <a:cubicBezTo>
                    <a:pt x="48" y="108"/>
                    <a:pt x="47" y="112"/>
                    <a:pt x="46" y="112"/>
                  </a:cubicBezTo>
                  <a:cubicBezTo>
                    <a:pt x="45" y="112"/>
                    <a:pt x="42" y="109"/>
                    <a:pt x="39" y="106"/>
                  </a:cubicBezTo>
                  <a:cubicBezTo>
                    <a:pt x="39" y="106"/>
                    <a:pt x="33" y="100"/>
                    <a:pt x="24" y="100"/>
                  </a:cubicBezTo>
                  <a:cubicBezTo>
                    <a:pt x="11" y="100"/>
                    <a:pt x="0" y="111"/>
                    <a:pt x="0" y="124"/>
                  </a:cubicBezTo>
                  <a:cubicBezTo>
                    <a:pt x="0" y="137"/>
                    <a:pt x="11" y="148"/>
                    <a:pt x="24" y="148"/>
                  </a:cubicBezTo>
                  <a:cubicBezTo>
                    <a:pt x="33" y="148"/>
                    <a:pt x="39" y="142"/>
                    <a:pt x="39" y="142"/>
                  </a:cubicBezTo>
                  <a:cubicBezTo>
                    <a:pt x="42" y="139"/>
                    <a:pt x="45" y="136"/>
                    <a:pt x="46" y="136"/>
                  </a:cubicBezTo>
                  <a:cubicBezTo>
                    <a:pt x="47" y="136"/>
                    <a:pt x="48" y="140"/>
                    <a:pt x="48" y="144"/>
                  </a:cubicBezTo>
                  <a:cubicBezTo>
                    <a:pt x="48" y="168"/>
                    <a:pt x="48" y="168"/>
                    <a:pt x="48" y="168"/>
                  </a:cubicBezTo>
                  <a:cubicBezTo>
                    <a:pt x="48" y="172"/>
                    <a:pt x="52" y="176"/>
                    <a:pt x="56" y="176"/>
                  </a:cubicBezTo>
                  <a:cubicBezTo>
                    <a:pt x="80" y="176"/>
                    <a:pt x="80" y="176"/>
                    <a:pt x="80" y="176"/>
                  </a:cubicBezTo>
                  <a:cubicBezTo>
                    <a:pt x="84" y="176"/>
                    <a:pt x="88" y="173"/>
                    <a:pt x="88" y="170"/>
                  </a:cubicBezTo>
                  <a:cubicBezTo>
                    <a:pt x="88" y="167"/>
                    <a:pt x="85" y="162"/>
                    <a:pt x="82" y="159"/>
                  </a:cubicBezTo>
                  <a:cubicBezTo>
                    <a:pt x="82" y="159"/>
                    <a:pt x="76" y="153"/>
                    <a:pt x="76" y="144"/>
                  </a:cubicBezTo>
                  <a:cubicBezTo>
                    <a:pt x="76" y="131"/>
                    <a:pt x="87" y="120"/>
                    <a:pt x="100" y="120"/>
                  </a:cubicBezTo>
                  <a:cubicBezTo>
                    <a:pt x="113" y="120"/>
                    <a:pt x="124" y="131"/>
                    <a:pt x="124" y="144"/>
                  </a:cubicBezTo>
                  <a:cubicBezTo>
                    <a:pt x="124" y="153"/>
                    <a:pt x="118" y="159"/>
                    <a:pt x="118" y="159"/>
                  </a:cubicBezTo>
                  <a:cubicBezTo>
                    <a:pt x="115" y="162"/>
                    <a:pt x="112" y="167"/>
                    <a:pt x="112" y="170"/>
                  </a:cubicBezTo>
                  <a:cubicBezTo>
                    <a:pt x="112" y="173"/>
                    <a:pt x="116" y="176"/>
                    <a:pt x="120" y="176"/>
                  </a:cubicBezTo>
                  <a:cubicBezTo>
                    <a:pt x="168" y="176"/>
                    <a:pt x="168" y="176"/>
                    <a:pt x="168" y="176"/>
                  </a:cubicBezTo>
                  <a:cubicBezTo>
                    <a:pt x="172" y="176"/>
                    <a:pt x="176" y="172"/>
                    <a:pt x="176" y="168"/>
                  </a:cubicBezTo>
                  <a:cubicBezTo>
                    <a:pt x="176" y="120"/>
                    <a:pt x="176" y="120"/>
                    <a:pt x="176" y="120"/>
                  </a:cubicBezTo>
                  <a:cubicBezTo>
                    <a:pt x="176" y="116"/>
                    <a:pt x="173" y="112"/>
                    <a:pt x="170" y="112"/>
                  </a:cubicBezTo>
                  <a:cubicBezTo>
                    <a:pt x="167" y="112"/>
                    <a:pt x="162" y="115"/>
                    <a:pt x="159" y="118"/>
                  </a:cubicBezTo>
                  <a:cubicBezTo>
                    <a:pt x="159" y="118"/>
                    <a:pt x="153" y="124"/>
                    <a:pt x="144" y="124"/>
                  </a:cubicBezTo>
                  <a:cubicBezTo>
                    <a:pt x="131" y="124"/>
                    <a:pt x="120" y="113"/>
                    <a:pt x="120" y="100"/>
                  </a:cubicBezTo>
                  <a:cubicBezTo>
                    <a:pt x="120" y="87"/>
                    <a:pt x="131" y="76"/>
                    <a:pt x="144" y="7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1" name="Group 30"/>
          <p:cNvGrpSpPr/>
          <p:nvPr/>
        </p:nvGrpSpPr>
        <p:grpSpPr>
          <a:xfrm>
            <a:off x="5334000" y="2819400"/>
            <a:ext cx="1199681" cy="1199681"/>
            <a:chOff x="628832" y="4937169"/>
            <a:chExt cx="1199681" cy="1199681"/>
          </a:xfrm>
        </p:grpSpPr>
        <p:sp>
          <p:nvSpPr>
            <p:cNvPr id="11" name="Rectangle 10"/>
            <p:cNvSpPr/>
            <p:nvPr/>
          </p:nvSpPr>
          <p:spPr>
            <a:xfrm>
              <a:off x="628832" y="4937169"/>
              <a:ext cx="1199681" cy="119968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1" name="Group 20"/>
            <p:cNvGrpSpPr>
              <a:grpSpLocks noChangeAspect="1"/>
            </p:cNvGrpSpPr>
            <p:nvPr/>
          </p:nvGrpSpPr>
          <p:grpSpPr bwMode="auto">
            <a:xfrm>
              <a:off x="906925" y="5193301"/>
              <a:ext cx="701675" cy="676275"/>
              <a:chOff x="2659" y="1945"/>
              <a:chExt cx="442" cy="426"/>
            </a:xfrm>
            <a:solidFill>
              <a:schemeClr val="bg1"/>
            </a:solidFill>
          </p:grpSpPr>
          <p:sp>
            <p:nvSpPr>
              <p:cNvPr id="22" name="Freeform 120"/>
              <p:cNvSpPr>
                <a:spLocks/>
              </p:cNvSpPr>
              <p:nvPr/>
            </p:nvSpPr>
            <p:spPr bwMode="auto">
              <a:xfrm>
                <a:off x="2861" y="1945"/>
                <a:ext cx="38" cy="28"/>
              </a:xfrm>
              <a:custGeom>
                <a:avLst/>
                <a:gdLst>
                  <a:gd name="T0" fmla="*/ 16 w 16"/>
                  <a:gd name="T1" fmla="*/ 12 h 12"/>
                  <a:gd name="T2" fmla="*/ 16 w 16"/>
                  <a:gd name="T3" fmla="*/ 8 h 12"/>
                  <a:gd name="T4" fmla="*/ 8 w 16"/>
                  <a:gd name="T5" fmla="*/ 0 h 12"/>
                  <a:gd name="T6" fmla="*/ 0 w 16"/>
                  <a:gd name="T7" fmla="*/ 8 h 12"/>
                  <a:gd name="T8" fmla="*/ 0 w 16"/>
                  <a:gd name="T9" fmla="*/ 12 h 12"/>
                  <a:gd name="T10" fmla="*/ 16 w 16"/>
                  <a:gd name="T11" fmla="*/ 12 h 12"/>
                </a:gdLst>
                <a:ahLst/>
                <a:cxnLst>
                  <a:cxn ang="0">
                    <a:pos x="T0" y="T1"/>
                  </a:cxn>
                  <a:cxn ang="0">
                    <a:pos x="T2" y="T3"/>
                  </a:cxn>
                  <a:cxn ang="0">
                    <a:pos x="T4" y="T5"/>
                  </a:cxn>
                  <a:cxn ang="0">
                    <a:pos x="T6" y="T7"/>
                  </a:cxn>
                  <a:cxn ang="0">
                    <a:pos x="T8" y="T9"/>
                  </a:cxn>
                  <a:cxn ang="0">
                    <a:pos x="T10" y="T11"/>
                  </a:cxn>
                </a:cxnLst>
                <a:rect l="0" t="0" r="r" b="b"/>
                <a:pathLst>
                  <a:path w="16" h="12">
                    <a:moveTo>
                      <a:pt x="16" y="12"/>
                    </a:moveTo>
                    <a:cubicBezTo>
                      <a:pt x="16" y="8"/>
                      <a:pt x="16" y="8"/>
                      <a:pt x="16" y="8"/>
                    </a:cubicBezTo>
                    <a:cubicBezTo>
                      <a:pt x="16" y="4"/>
                      <a:pt x="12" y="0"/>
                      <a:pt x="8" y="0"/>
                    </a:cubicBezTo>
                    <a:cubicBezTo>
                      <a:pt x="4" y="0"/>
                      <a:pt x="0" y="4"/>
                      <a:pt x="0" y="8"/>
                    </a:cubicBezTo>
                    <a:cubicBezTo>
                      <a:pt x="0" y="12"/>
                      <a:pt x="0" y="12"/>
                      <a:pt x="0" y="12"/>
                    </a:cubicBezTo>
                    <a:lnTo>
                      <a:pt x="1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1"/>
              <p:cNvSpPr>
                <a:spLocks/>
              </p:cNvSpPr>
              <p:nvPr/>
            </p:nvSpPr>
            <p:spPr bwMode="auto">
              <a:xfrm>
                <a:off x="2751" y="2301"/>
                <a:ext cx="98" cy="70"/>
              </a:xfrm>
              <a:custGeom>
                <a:avLst/>
                <a:gdLst>
                  <a:gd name="T0" fmla="*/ 18 w 41"/>
                  <a:gd name="T1" fmla="*/ 0 h 29"/>
                  <a:gd name="T2" fmla="*/ 3 w 41"/>
                  <a:gd name="T3" fmla="*/ 15 h 29"/>
                  <a:gd name="T4" fmla="*/ 3 w 41"/>
                  <a:gd name="T5" fmla="*/ 26 h 29"/>
                  <a:gd name="T6" fmla="*/ 9 w 41"/>
                  <a:gd name="T7" fmla="*/ 29 h 29"/>
                  <a:gd name="T8" fmla="*/ 14 w 41"/>
                  <a:gd name="T9" fmla="*/ 26 h 29"/>
                  <a:gd name="T10" fmla="*/ 41 w 41"/>
                  <a:gd name="T11" fmla="*/ 0 h 29"/>
                  <a:gd name="T12" fmla="*/ 18 w 41"/>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18" y="0"/>
                    </a:moveTo>
                    <a:cubicBezTo>
                      <a:pt x="3" y="15"/>
                      <a:pt x="3" y="15"/>
                      <a:pt x="3" y="15"/>
                    </a:cubicBezTo>
                    <a:cubicBezTo>
                      <a:pt x="0" y="18"/>
                      <a:pt x="0" y="23"/>
                      <a:pt x="3" y="26"/>
                    </a:cubicBezTo>
                    <a:cubicBezTo>
                      <a:pt x="4" y="28"/>
                      <a:pt x="6" y="29"/>
                      <a:pt x="9" y="29"/>
                    </a:cubicBezTo>
                    <a:cubicBezTo>
                      <a:pt x="11" y="29"/>
                      <a:pt x="13" y="28"/>
                      <a:pt x="14" y="26"/>
                    </a:cubicBezTo>
                    <a:cubicBezTo>
                      <a:pt x="41" y="0"/>
                      <a:pt x="41" y="0"/>
                      <a:pt x="41" y="0"/>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22"/>
              <p:cNvSpPr>
                <a:spLocks/>
              </p:cNvSpPr>
              <p:nvPr/>
            </p:nvSpPr>
            <p:spPr bwMode="auto">
              <a:xfrm>
                <a:off x="2911" y="2301"/>
                <a:ext cx="98" cy="70"/>
              </a:xfrm>
              <a:custGeom>
                <a:avLst/>
                <a:gdLst>
                  <a:gd name="T0" fmla="*/ 23 w 41"/>
                  <a:gd name="T1" fmla="*/ 0 h 29"/>
                  <a:gd name="T2" fmla="*/ 0 w 41"/>
                  <a:gd name="T3" fmla="*/ 0 h 29"/>
                  <a:gd name="T4" fmla="*/ 27 w 41"/>
                  <a:gd name="T5" fmla="*/ 26 h 29"/>
                  <a:gd name="T6" fmla="*/ 32 w 41"/>
                  <a:gd name="T7" fmla="*/ 29 h 29"/>
                  <a:gd name="T8" fmla="*/ 38 w 41"/>
                  <a:gd name="T9" fmla="*/ 26 h 29"/>
                  <a:gd name="T10" fmla="*/ 38 w 41"/>
                  <a:gd name="T11" fmla="*/ 15 h 29"/>
                  <a:gd name="T12" fmla="*/ 23 w 41"/>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23" y="0"/>
                    </a:moveTo>
                    <a:cubicBezTo>
                      <a:pt x="0" y="0"/>
                      <a:pt x="0" y="0"/>
                      <a:pt x="0" y="0"/>
                    </a:cubicBezTo>
                    <a:cubicBezTo>
                      <a:pt x="27" y="26"/>
                      <a:pt x="27" y="26"/>
                      <a:pt x="27" y="26"/>
                    </a:cubicBezTo>
                    <a:cubicBezTo>
                      <a:pt x="28" y="28"/>
                      <a:pt x="30" y="29"/>
                      <a:pt x="32" y="29"/>
                    </a:cubicBezTo>
                    <a:cubicBezTo>
                      <a:pt x="35" y="29"/>
                      <a:pt x="37" y="28"/>
                      <a:pt x="38" y="26"/>
                    </a:cubicBezTo>
                    <a:cubicBezTo>
                      <a:pt x="41" y="23"/>
                      <a:pt x="41" y="18"/>
                      <a:pt x="38" y="15"/>
                    </a:cubicBez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23"/>
              <p:cNvSpPr>
                <a:spLocks/>
              </p:cNvSpPr>
              <p:nvPr/>
            </p:nvSpPr>
            <p:spPr bwMode="auto">
              <a:xfrm>
                <a:off x="2861" y="2301"/>
                <a:ext cx="38" cy="67"/>
              </a:xfrm>
              <a:custGeom>
                <a:avLst/>
                <a:gdLst>
                  <a:gd name="T0" fmla="*/ 0 w 16"/>
                  <a:gd name="T1" fmla="*/ 0 h 28"/>
                  <a:gd name="T2" fmla="*/ 0 w 16"/>
                  <a:gd name="T3" fmla="*/ 20 h 28"/>
                  <a:gd name="T4" fmla="*/ 8 w 16"/>
                  <a:gd name="T5" fmla="*/ 28 h 28"/>
                  <a:gd name="T6" fmla="*/ 16 w 16"/>
                  <a:gd name="T7" fmla="*/ 20 h 28"/>
                  <a:gd name="T8" fmla="*/ 16 w 16"/>
                  <a:gd name="T9" fmla="*/ 0 h 28"/>
                  <a:gd name="T10" fmla="*/ 0 w 16"/>
                  <a:gd name="T11" fmla="*/ 0 h 28"/>
                </a:gdLst>
                <a:ahLst/>
                <a:cxnLst>
                  <a:cxn ang="0">
                    <a:pos x="T0" y="T1"/>
                  </a:cxn>
                  <a:cxn ang="0">
                    <a:pos x="T2" y="T3"/>
                  </a:cxn>
                  <a:cxn ang="0">
                    <a:pos x="T4" y="T5"/>
                  </a:cxn>
                  <a:cxn ang="0">
                    <a:pos x="T6" y="T7"/>
                  </a:cxn>
                  <a:cxn ang="0">
                    <a:pos x="T8" y="T9"/>
                  </a:cxn>
                  <a:cxn ang="0">
                    <a:pos x="T10" y="T11"/>
                  </a:cxn>
                </a:cxnLst>
                <a:rect l="0" t="0" r="r" b="b"/>
                <a:pathLst>
                  <a:path w="16" h="28">
                    <a:moveTo>
                      <a:pt x="0" y="0"/>
                    </a:moveTo>
                    <a:cubicBezTo>
                      <a:pt x="0" y="20"/>
                      <a:pt x="0" y="20"/>
                      <a:pt x="0" y="20"/>
                    </a:cubicBezTo>
                    <a:cubicBezTo>
                      <a:pt x="0" y="24"/>
                      <a:pt x="4" y="28"/>
                      <a:pt x="8" y="28"/>
                    </a:cubicBezTo>
                    <a:cubicBezTo>
                      <a:pt x="12" y="28"/>
                      <a:pt x="16" y="24"/>
                      <a:pt x="16" y="20"/>
                    </a:cubicBezTo>
                    <a:cubicBezTo>
                      <a:pt x="16" y="0"/>
                      <a:pt x="16" y="0"/>
                      <a:pt x="1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24"/>
              <p:cNvSpPr>
                <a:spLocks/>
              </p:cNvSpPr>
              <p:nvPr/>
            </p:nvSpPr>
            <p:spPr bwMode="auto">
              <a:xfrm>
                <a:off x="2659" y="1983"/>
                <a:ext cx="442" cy="39"/>
              </a:xfrm>
              <a:custGeom>
                <a:avLst/>
                <a:gdLst>
                  <a:gd name="T0" fmla="*/ 180 w 184"/>
                  <a:gd name="T1" fmla="*/ 0 h 16"/>
                  <a:gd name="T2" fmla="*/ 4 w 184"/>
                  <a:gd name="T3" fmla="*/ 0 h 16"/>
                  <a:gd name="T4" fmla="*/ 0 w 184"/>
                  <a:gd name="T5" fmla="*/ 4 h 16"/>
                  <a:gd name="T6" fmla="*/ 0 w 184"/>
                  <a:gd name="T7" fmla="*/ 12 h 16"/>
                  <a:gd name="T8" fmla="*/ 4 w 184"/>
                  <a:gd name="T9" fmla="*/ 16 h 16"/>
                  <a:gd name="T10" fmla="*/ 180 w 184"/>
                  <a:gd name="T11" fmla="*/ 16 h 16"/>
                  <a:gd name="T12" fmla="*/ 184 w 184"/>
                  <a:gd name="T13" fmla="*/ 12 h 16"/>
                  <a:gd name="T14" fmla="*/ 184 w 184"/>
                  <a:gd name="T15" fmla="*/ 4 h 16"/>
                  <a:gd name="T16" fmla="*/ 180 w 184"/>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6">
                    <a:moveTo>
                      <a:pt x="180" y="0"/>
                    </a:moveTo>
                    <a:cubicBezTo>
                      <a:pt x="4" y="0"/>
                      <a:pt x="4" y="0"/>
                      <a:pt x="4" y="0"/>
                    </a:cubicBezTo>
                    <a:cubicBezTo>
                      <a:pt x="2" y="0"/>
                      <a:pt x="0" y="2"/>
                      <a:pt x="0" y="4"/>
                    </a:cubicBezTo>
                    <a:cubicBezTo>
                      <a:pt x="0" y="12"/>
                      <a:pt x="0" y="12"/>
                      <a:pt x="0" y="12"/>
                    </a:cubicBezTo>
                    <a:cubicBezTo>
                      <a:pt x="0" y="14"/>
                      <a:pt x="2" y="16"/>
                      <a:pt x="4" y="16"/>
                    </a:cubicBezTo>
                    <a:cubicBezTo>
                      <a:pt x="180" y="16"/>
                      <a:pt x="180" y="16"/>
                      <a:pt x="180" y="16"/>
                    </a:cubicBezTo>
                    <a:cubicBezTo>
                      <a:pt x="182" y="16"/>
                      <a:pt x="184" y="14"/>
                      <a:pt x="184" y="12"/>
                    </a:cubicBezTo>
                    <a:cubicBezTo>
                      <a:pt x="184" y="4"/>
                      <a:pt x="184" y="4"/>
                      <a:pt x="184" y="4"/>
                    </a:cubicBezTo>
                    <a:cubicBezTo>
                      <a:pt x="184" y="2"/>
                      <a:pt x="182" y="0"/>
                      <a:pt x="1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25"/>
              <p:cNvSpPr>
                <a:spLocks noEditPoints="1"/>
              </p:cNvSpPr>
              <p:nvPr/>
            </p:nvSpPr>
            <p:spPr bwMode="auto">
              <a:xfrm>
                <a:off x="2679" y="2031"/>
                <a:ext cx="402" cy="251"/>
              </a:xfrm>
              <a:custGeom>
                <a:avLst/>
                <a:gdLst>
                  <a:gd name="T0" fmla="*/ 0 w 168"/>
                  <a:gd name="T1" fmla="*/ 0 h 104"/>
                  <a:gd name="T2" fmla="*/ 0 w 168"/>
                  <a:gd name="T3" fmla="*/ 96 h 104"/>
                  <a:gd name="T4" fmla="*/ 8 w 168"/>
                  <a:gd name="T5" fmla="*/ 104 h 104"/>
                  <a:gd name="T6" fmla="*/ 160 w 168"/>
                  <a:gd name="T7" fmla="*/ 104 h 104"/>
                  <a:gd name="T8" fmla="*/ 168 w 168"/>
                  <a:gd name="T9" fmla="*/ 96 h 104"/>
                  <a:gd name="T10" fmla="*/ 168 w 168"/>
                  <a:gd name="T11" fmla="*/ 0 h 104"/>
                  <a:gd name="T12" fmla="*/ 0 w 168"/>
                  <a:gd name="T13" fmla="*/ 0 h 104"/>
                  <a:gd name="T14" fmla="*/ 156 w 168"/>
                  <a:gd name="T15" fmla="*/ 84 h 104"/>
                  <a:gd name="T16" fmla="*/ 152 w 168"/>
                  <a:gd name="T17" fmla="*/ 88 h 104"/>
                  <a:gd name="T18" fmla="*/ 108 w 168"/>
                  <a:gd name="T19" fmla="*/ 88 h 104"/>
                  <a:gd name="T20" fmla="*/ 16 w 168"/>
                  <a:gd name="T21" fmla="*/ 88 h 104"/>
                  <a:gd name="T22" fmla="*/ 12 w 168"/>
                  <a:gd name="T23" fmla="*/ 84 h 104"/>
                  <a:gd name="T24" fmla="*/ 12 w 168"/>
                  <a:gd name="T25" fmla="*/ 12 h 104"/>
                  <a:gd name="T26" fmla="*/ 16 w 168"/>
                  <a:gd name="T27" fmla="*/ 8 h 104"/>
                  <a:gd name="T28" fmla="*/ 152 w 168"/>
                  <a:gd name="T29" fmla="*/ 8 h 104"/>
                  <a:gd name="T30" fmla="*/ 156 w 168"/>
                  <a:gd name="T31" fmla="*/ 12 h 104"/>
                  <a:gd name="T32" fmla="*/ 156 w 168"/>
                  <a:gd name="T33" fmla="*/ 8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8" h="104">
                    <a:moveTo>
                      <a:pt x="0" y="0"/>
                    </a:moveTo>
                    <a:cubicBezTo>
                      <a:pt x="0" y="96"/>
                      <a:pt x="0" y="96"/>
                      <a:pt x="0" y="96"/>
                    </a:cubicBezTo>
                    <a:cubicBezTo>
                      <a:pt x="0" y="100"/>
                      <a:pt x="4" y="104"/>
                      <a:pt x="8" y="104"/>
                    </a:cubicBezTo>
                    <a:cubicBezTo>
                      <a:pt x="160" y="104"/>
                      <a:pt x="160" y="104"/>
                      <a:pt x="160" y="104"/>
                    </a:cubicBezTo>
                    <a:cubicBezTo>
                      <a:pt x="164" y="104"/>
                      <a:pt x="168" y="100"/>
                      <a:pt x="168" y="96"/>
                    </a:cubicBezTo>
                    <a:cubicBezTo>
                      <a:pt x="168" y="0"/>
                      <a:pt x="168" y="0"/>
                      <a:pt x="168" y="0"/>
                    </a:cubicBezTo>
                    <a:lnTo>
                      <a:pt x="0" y="0"/>
                    </a:lnTo>
                    <a:close/>
                    <a:moveTo>
                      <a:pt x="156" y="84"/>
                    </a:moveTo>
                    <a:cubicBezTo>
                      <a:pt x="156" y="86"/>
                      <a:pt x="154" y="88"/>
                      <a:pt x="152" y="88"/>
                    </a:cubicBezTo>
                    <a:cubicBezTo>
                      <a:pt x="108" y="88"/>
                      <a:pt x="108" y="88"/>
                      <a:pt x="108" y="88"/>
                    </a:cubicBezTo>
                    <a:cubicBezTo>
                      <a:pt x="16" y="88"/>
                      <a:pt x="16" y="88"/>
                      <a:pt x="16" y="88"/>
                    </a:cubicBezTo>
                    <a:cubicBezTo>
                      <a:pt x="14" y="88"/>
                      <a:pt x="12" y="86"/>
                      <a:pt x="12" y="84"/>
                    </a:cubicBezTo>
                    <a:cubicBezTo>
                      <a:pt x="12" y="12"/>
                      <a:pt x="12" y="12"/>
                      <a:pt x="12" y="12"/>
                    </a:cubicBezTo>
                    <a:cubicBezTo>
                      <a:pt x="12" y="10"/>
                      <a:pt x="14" y="8"/>
                      <a:pt x="16" y="8"/>
                    </a:cubicBezTo>
                    <a:cubicBezTo>
                      <a:pt x="152" y="8"/>
                      <a:pt x="152" y="8"/>
                      <a:pt x="152" y="8"/>
                    </a:cubicBezTo>
                    <a:cubicBezTo>
                      <a:pt x="154" y="8"/>
                      <a:pt x="156" y="10"/>
                      <a:pt x="156" y="12"/>
                    </a:cubicBezTo>
                    <a:lnTo>
                      <a:pt x="156"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6942862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a:t>c</a:t>
            </a:r>
            <a:r>
              <a:rPr lang="en-US" dirty="0" smtClean="0"/>
              <a:t>learly defined roles: developers, </a:t>
            </a:r>
            <a:r>
              <a:rPr lang="en-US" dirty="0" err="1" smtClean="0"/>
              <a:t>devops</a:t>
            </a:r>
            <a:r>
              <a:rPr lang="en-US" dirty="0" smtClean="0"/>
              <a:t>, QA, managers and auditors</a:t>
            </a:r>
          </a:p>
          <a:p>
            <a:r>
              <a:rPr lang="en-US" dirty="0"/>
              <a:t>d</a:t>
            </a:r>
            <a:r>
              <a:rPr lang="en-US" dirty="0" smtClean="0"/>
              <a:t>evelopers would only focus on writing new code</a:t>
            </a:r>
          </a:p>
          <a:p>
            <a:r>
              <a:rPr lang="en-US" dirty="0" err="1" smtClean="0"/>
              <a:t>devops</a:t>
            </a:r>
            <a:r>
              <a:rPr lang="en-US" dirty="0" smtClean="0"/>
              <a:t> </a:t>
            </a:r>
            <a:r>
              <a:rPr lang="en-US" dirty="0"/>
              <a:t>could push only tested code into production</a:t>
            </a:r>
            <a:r>
              <a:rPr lang="en-US" dirty="0" smtClean="0"/>
              <a:t>?</a:t>
            </a:r>
          </a:p>
          <a:p>
            <a:r>
              <a:rPr lang="en-US" dirty="0" smtClean="0"/>
              <a:t>managers </a:t>
            </a:r>
            <a:r>
              <a:rPr lang="en-US" dirty="0"/>
              <a:t>could sign off every code push into the environment</a:t>
            </a:r>
            <a:r>
              <a:rPr lang="en-US" dirty="0" smtClean="0"/>
              <a:t>?</a:t>
            </a:r>
          </a:p>
          <a:p>
            <a:r>
              <a:rPr lang="en-US" dirty="0"/>
              <a:t>s</a:t>
            </a:r>
            <a:r>
              <a:rPr lang="en-US" dirty="0" smtClean="0"/>
              <a:t>andboxes were available for use when required and were used appropriately?</a:t>
            </a:r>
            <a:endParaRPr lang="en-US" dirty="0"/>
          </a:p>
          <a:p>
            <a:r>
              <a:rPr lang="en-US" dirty="0" smtClean="0"/>
              <a:t>every </a:t>
            </a:r>
            <a:r>
              <a:rPr lang="en-US" dirty="0"/>
              <a:t>developer and managers could improve the communication between them</a:t>
            </a:r>
            <a:r>
              <a:rPr lang="en-US" dirty="0" smtClean="0"/>
              <a:t>?</a:t>
            </a:r>
            <a:endParaRPr lang="en-US" dirty="0"/>
          </a:p>
          <a:p>
            <a:r>
              <a:rPr lang="en-US" dirty="0"/>
              <a:t>there are a system to make the migration and testing rigorous</a:t>
            </a:r>
            <a:r>
              <a:rPr lang="en-US" dirty="0" smtClean="0"/>
              <a:t>?</a:t>
            </a:r>
          </a:p>
          <a:p>
            <a:endParaRPr lang="en-US" dirty="0"/>
          </a:p>
        </p:txBody>
      </p:sp>
      <p:sp>
        <p:nvSpPr>
          <p:cNvPr id="2" name="Title 1"/>
          <p:cNvSpPr>
            <a:spLocks noGrp="1"/>
          </p:cNvSpPr>
          <p:nvPr>
            <p:ph type="title"/>
          </p:nvPr>
        </p:nvSpPr>
        <p:spPr/>
        <p:txBody>
          <a:bodyPr>
            <a:normAutofit/>
          </a:bodyPr>
          <a:lstStyle/>
          <a:p>
            <a:r>
              <a:rPr lang="en-US" dirty="0" smtClean="0"/>
              <a:t>What if ?</a:t>
            </a:r>
            <a:endParaRPr lang="en-US" dirty="0"/>
          </a:p>
        </p:txBody>
      </p:sp>
      <p:sp>
        <p:nvSpPr>
          <p:cNvPr id="7" name="Subtitle 6"/>
          <p:cNvSpPr>
            <a:spLocks noGrp="1"/>
          </p:cNvSpPr>
          <p:nvPr>
            <p:ph type="subTitle" idx="11"/>
          </p:nvPr>
        </p:nvSpPr>
        <p:spPr/>
        <p:txBody>
          <a:bodyPr/>
          <a:lstStyle/>
          <a:p>
            <a:endParaRPr lang="en-US" dirty="0"/>
          </a:p>
        </p:txBody>
      </p:sp>
    </p:spTree>
    <p:extLst>
      <p:ext uri="{BB962C8B-B14F-4D97-AF65-F5344CB8AC3E}">
        <p14:creationId xmlns:p14="http://schemas.microsoft.com/office/powerpoint/2010/main" val="5676129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28C0"/>
        </a:solidFill>
        <a:effectLst/>
      </p:bgPr>
    </p:bg>
    <p:spTree>
      <p:nvGrpSpPr>
        <p:cNvPr id="1" name=""/>
        <p:cNvGrpSpPr/>
        <p:nvPr/>
      </p:nvGrpSpPr>
      <p:grpSpPr>
        <a:xfrm>
          <a:off x="0" y="0"/>
          <a:ext cx="0" cy="0"/>
          <a:chOff x="0" y="0"/>
          <a:chExt cx="0" cy="0"/>
        </a:xfrm>
      </p:grpSpPr>
      <p:sp>
        <p:nvSpPr>
          <p:cNvPr id="6" name="TextBox 5"/>
          <p:cNvSpPr txBox="1"/>
          <p:nvPr/>
        </p:nvSpPr>
        <p:spPr>
          <a:xfrm>
            <a:off x="3733800" y="2819400"/>
            <a:ext cx="1853016" cy="646331"/>
          </a:xfrm>
          <a:prstGeom prst="rect">
            <a:avLst/>
          </a:prstGeom>
          <a:noFill/>
        </p:spPr>
        <p:txBody>
          <a:bodyPr wrap="none" rtlCol="0">
            <a:spAutoFit/>
          </a:bodyPr>
          <a:lstStyle/>
          <a:p>
            <a:pPr algn="ctr"/>
            <a:r>
              <a:rPr lang="en-US" sz="3600" dirty="0" smtClean="0">
                <a:solidFill>
                  <a:schemeClr val="bg1"/>
                </a:solidFill>
              </a:rPr>
              <a:t>Solution</a:t>
            </a:r>
            <a:endParaRPr lang="en-US" sz="3600" dirty="0">
              <a:solidFill>
                <a:schemeClr val="bg1"/>
              </a:solidFill>
            </a:endParaRPr>
          </a:p>
        </p:txBody>
      </p:sp>
    </p:spTree>
    <p:extLst>
      <p:ext uri="{BB962C8B-B14F-4D97-AF65-F5344CB8AC3E}">
        <p14:creationId xmlns:p14="http://schemas.microsoft.com/office/powerpoint/2010/main" val="693110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Consistent, predictable, repeatable </a:t>
            </a:r>
            <a:r>
              <a:rPr lang="en-US" dirty="0" smtClean="0"/>
              <a:t>results</a:t>
            </a:r>
          </a:p>
          <a:p>
            <a:endParaRPr lang="en-US" dirty="0"/>
          </a:p>
          <a:p>
            <a:r>
              <a:rPr lang="en-US" dirty="0" smtClean="0"/>
              <a:t>Meet your compliance and governance requirements</a:t>
            </a:r>
            <a:endParaRPr lang="en-US" dirty="0"/>
          </a:p>
          <a:p>
            <a:endParaRPr lang="en-US" dirty="0" smtClean="0"/>
          </a:p>
          <a:p>
            <a:r>
              <a:rPr lang="en-US" dirty="0"/>
              <a:t>F</a:t>
            </a:r>
            <a:r>
              <a:rPr lang="en-US" dirty="0" smtClean="0"/>
              <a:t>ull visibility into change management processes</a:t>
            </a:r>
          </a:p>
          <a:p>
            <a:endParaRPr lang="en-US" dirty="0" smtClean="0"/>
          </a:p>
          <a:p>
            <a:r>
              <a:rPr lang="en-US" dirty="0" smtClean="0"/>
              <a:t>Improved </a:t>
            </a:r>
            <a:r>
              <a:rPr lang="en-US" dirty="0"/>
              <a:t>developer </a:t>
            </a:r>
            <a:r>
              <a:rPr lang="en-US" dirty="0" smtClean="0"/>
              <a:t>productivity</a:t>
            </a:r>
            <a:endParaRPr lang="en-US" dirty="0"/>
          </a:p>
        </p:txBody>
      </p:sp>
      <p:sp>
        <p:nvSpPr>
          <p:cNvPr id="3" name="Title 2"/>
          <p:cNvSpPr>
            <a:spLocks noGrp="1"/>
          </p:cNvSpPr>
          <p:nvPr>
            <p:ph type="title"/>
          </p:nvPr>
        </p:nvSpPr>
        <p:spPr/>
        <p:txBody>
          <a:bodyPr/>
          <a:lstStyle/>
          <a:p>
            <a:r>
              <a:rPr lang="en-US" dirty="0" smtClean="0"/>
              <a:t>Benefits</a:t>
            </a:r>
            <a:endParaRPr lang="en-US" dirty="0"/>
          </a:p>
        </p:txBody>
      </p:sp>
    </p:spTree>
    <p:extLst>
      <p:ext uri="{BB962C8B-B14F-4D97-AF65-F5344CB8AC3E}">
        <p14:creationId xmlns:p14="http://schemas.microsoft.com/office/powerpoint/2010/main" val="4168041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6096000" cy="1047926"/>
          </a:xfrm>
        </p:spPr>
        <p:txBody>
          <a:bodyPr>
            <a:normAutofit fontScale="90000"/>
          </a:bodyPr>
          <a:lstStyle/>
          <a:p>
            <a:r>
              <a:rPr lang="en-US" dirty="0" smtClean="0"/>
              <a:t>Framework to define lifecycle management processes</a:t>
            </a:r>
            <a:endParaRPr lang="en-US" dirty="0"/>
          </a:p>
        </p:txBody>
      </p:sp>
      <p:pic>
        <p:nvPicPr>
          <p:cNvPr id="6" name="Picture 5"/>
          <p:cNvPicPr>
            <a:picLocks noChangeAspect="1"/>
          </p:cNvPicPr>
          <p:nvPr/>
        </p:nvPicPr>
        <p:blipFill>
          <a:blip r:embed="rId3"/>
          <a:stretch>
            <a:fillRect/>
          </a:stretch>
        </p:blipFill>
        <p:spPr>
          <a:xfrm>
            <a:off x="3962400" y="2057400"/>
            <a:ext cx="4826000" cy="3213100"/>
          </a:xfrm>
          <a:prstGeom prst="rect">
            <a:avLst/>
          </a:prstGeom>
        </p:spPr>
      </p:pic>
      <p:sp>
        <p:nvSpPr>
          <p:cNvPr id="4" name="Rounded Rectangle 3"/>
          <p:cNvSpPr/>
          <p:nvPr/>
        </p:nvSpPr>
        <p:spPr>
          <a:xfrm>
            <a:off x="620455" y="2172143"/>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err="1" smtClean="0"/>
              <a:t>Dev</a:t>
            </a:r>
            <a:r>
              <a:rPr lang="en-US" sz="1600" dirty="0" smtClean="0"/>
              <a:t> 1</a:t>
            </a:r>
            <a:endParaRPr lang="en-US" sz="1600" dirty="0"/>
          </a:p>
        </p:txBody>
      </p:sp>
      <p:sp>
        <p:nvSpPr>
          <p:cNvPr id="5" name="Rounded Rectangle 4"/>
          <p:cNvSpPr/>
          <p:nvPr/>
        </p:nvSpPr>
        <p:spPr>
          <a:xfrm>
            <a:off x="609600" y="3952455"/>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err="1" smtClean="0"/>
              <a:t>Dev</a:t>
            </a:r>
            <a:r>
              <a:rPr lang="en-US" sz="1600" dirty="0" smtClean="0"/>
              <a:t> </a:t>
            </a:r>
            <a:r>
              <a:rPr lang="en-US" sz="1600" dirty="0"/>
              <a:t>2</a:t>
            </a:r>
          </a:p>
        </p:txBody>
      </p:sp>
      <p:sp>
        <p:nvSpPr>
          <p:cNvPr id="7" name="Rounded Rectangle 6"/>
          <p:cNvSpPr/>
          <p:nvPr/>
        </p:nvSpPr>
        <p:spPr>
          <a:xfrm>
            <a:off x="2433243" y="2921177"/>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smtClean="0"/>
              <a:t>QA</a:t>
            </a:r>
            <a:endParaRPr lang="en-US" sz="1600" dirty="0"/>
          </a:p>
        </p:txBody>
      </p:sp>
      <p:sp>
        <p:nvSpPr>
          <p:cNvPr id="8" name="Rounded Rectangle 7"/>
          <p:cNvSpPr/>
          <p:nvPr/>
        </p:nvSpPr>
        <p:spPr>
          <a:xfrm>
            <a:off x="4126627" y="2888610"/>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smtClean="0"/>
              <a:t>UAT</a:t>
            </a:r>
            <a:endParaRPr lang="en-US" sz="1600" dirty="0"/>
          </a:p>
        </p:txBody>
      </p:sp>
      <p:sp>
        <p:nvSpPr>
          <p:cNvPr id="9" name="Rounded Rectangle 8"/>
          <p:cNvSpPr/>
          <p:nvPr/>
        </p:nvSpPr>
        <p:spPr>
          <a:xfrm>
            <a:off x="5793841" y="2895600"/>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smtClean="0"/>
              <a:t>Stage</a:t>
            </a:r>
            <a:endParaRPr lang="en-US" sz="1600" dirty="0"/>
          </a:p>
        </p:txBody>
      </p:sp>
      <p:cxnSp>
        <p:nvCxnSpPr>
          <p:cNvPr id="10" name="Straight Connector 9"/>
          <p:cNvCxnSpPr>
            <a:endCxn id="7" idx="1"/>
          </p:cNvCxnSpPr>
          <p:nvPr/>
        </p:nvCxnSpPr>
        <p:spPr>
          <a:xfrm>
            <a:off x="1450441" y="2514600"/>
            <a:ext cx="982802" cy="818057"/>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5" idx="3"/>
            <a:endCxn id="7" idx="1"/>
          </p:cNvCxnSpPr>
          <p:nvPr/>
        </p:nvCxnSpPr>
        <p:spPr>
          <a:xfrm flipV="1">
            <a:off x="1432560" y="3332657"/>
            <a:ext cx="1000683" cy="103127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a:stCxn id="7" idx="3"/>
          </p:cNvCxnSpPr>
          <p:nvPr/>
        </p:nvCxnSpPr>
        <p:spPr>
          <a:xfrm>
            <a:off x="3256203" y="3332657"/>
            <a:ext cx="861238" cy="20143"/>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8" idx="3"/>
            <a:endCxn id="9" idx="1"/>
          </p:cNvCxnSpPr>
          <p:nvPr/>
        </p:nvCxnSpPr>
        <p:spPr>
          <a:xfrm>
            <a:off x="4949587" y="3300090"/>
            <a:ext cx="844254" cy="6990"/>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a:endCxn id="15" idx="1"/>
          </p:cNvCxnSpPr>
          <p:nvPr/>
        </p:nvCxnSpPr>
        <p:spPr>
          <a:xfrm>
            <a:off x="6629400" y="3300090"/>
            <a:ext cx="838200" cy="6990"/>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7467600" y="2895600"/>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pPr algn="ctr"/>
            <a:r>
              <a:rPr lang="en-US" sz="1600" dirty="0" smtClean="0"/>
              <a:t>Prod</a:t>
            </a:r>
            <a:endParaRPr lang="en-US" sz="1600" dirty="0"/>
          </a:p>
        </p:txBody>
      </p:sp>
    </p:spTree>
    <p:extLst>
      <p:ext uri="{BB962C8B-B14F-4D97-AF65-F5344CB8AC3E}">
        <p14:creationId xmlns:p14="http://schemas.microsoft.com/office/powerpoint/2010/main" val="3942414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Architecture</a:t>
            </a:r>
            <a:endParaRPr lang="en-US" dirty="0"/>
          </a:p>
        </p:txBody>
      </p:sp>
      <p:sp>
        <p:nvSpPr>
          <p:cNvPr id="4" name="Subtitle 3"/>
          <p:cNvSpPr>
            <a:spLocks noGrp="1"/>
          </p:cNvSpPr>
          <p:nvPr>
            <p:ph type="subTitle" idx="11"/>
          </p:nvPr>
        </p:nvSpPr>
        <p:spPr/>
        <p:txBody>
          <a:bodyPr/>
          <a:lstStyle/>
          <a:p>
            <a:r>
              <a:rPr lang="en-US" dirty="0" smtClean="0"/>
              <a:t>Built on Salesforce to manage Salesforce</a:t>
            </a:r>
            <a:endParaRPr lang="en-US" dirty="0"/>
          </a:p>
        </p:txBody>
      </p:sp>
      <p:sp>
        <p:nvSpPr>
          <p:cNvPr id="5" name="Rounded Rectangle 4"/>
          <p:cNvSpPr/>
          <p:nvPr/>
        </p:nvSpPr>
        <p:spPr>
          <a:xfrm>
            <a:off x="1676400" y="2362200"/>
            <a:ext cx="5791200" cy="822960"/>
          </a:xfrm>
          <a:prstGeom prst="roundRect">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anchor="ctr" anchorCtr="1"/>
          <a:lstStyle/>
          <a:p>
            <a:r>
              <a:rPr lang="en-US" dirty="0" smtClean="0"/>
              <a:t>Management Console</a:t>
            </a:r>
            <a:endParaRPr lang="en-US" dirty="0"/>
          </a:p>
        </p:txBody>
      </p:sp>
      <p:sp>
        <p:nvSpPr>
          <p:cNvPr id="7" name="Rounded Rectangle 6"/>
          <p:cNvSpPr/>
          <p:nvPr/>
        </p:nvSpPr>
        <p:spPr>
          <a:xfrm>
            <a:off x="1727218" y="3808828"/>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r>
              <a:rPr lang="en-US" sz="1600" dirty="0" err="1" smtClean="0"/>
              <a:t>Dev</a:t>
            </a:r>
            <a:r>
              <a:rPr lang="en-US" sz="1600" dirty="0" smtClean="0"/>
              <a:t> 1</a:t>
            </a:r>
            <a:endParaRPr lang="en-US" sz="1600" dirty="0"/>
          </a:p>
        </p:txBody>
      </p:sp>
      <p:sp>
        <p:nvSpPr>
          <p:cNvPr id="8" name="Rounded Rectangle 7"/>
          <p:cNvSpPr/>
          <p:nvPr/>
        </p:nvSpPr>
        <p:spPr>
          <a:xfrm>
            <a:off x="2745791" y="3808828"/>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r>
              <a:rPr lang="en-US" sz="1600" dirty="0" err="1" smtClean="0"/>
              <a:t>Dev</a:t>
            </a:r>
            <a:r>
              <a:rPr lang="en-US" sz="1600" dirty="0" smtClean="0"/>
              <a:t> 2</a:t>
            </a:r>
            <a:endParaRPr lang="en-US" sz="1600" dirty="0"/>
          </a:p>
        </p:txBody>
      </p:sp>
      <p:sp>
        <p:nvSpPr>
          <p:cNvPr id="9" name="Rounded Rectangle 8"/>
          <p:cNvSpPr/>
          <p:nvPr/>
        </p:nvSpPr>
        <p:spPr>
          <a:xfrm>
            <a:off x="3749040" y="3808828"/>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r>
              <a:rPr lang="en-US" sz="1600" dirty="0" smtClean="0"/>
              <a:t>QA</a:t>
            </a:r>
            <a:endParaRPr lang="en-US" sz="1600" dirty="0"/>
          </a:p>
        </p:txBody>
      </p:sp>
      <p:sp>
        <p:nvSpPr>
          <p:cNvPr id="10" name="Rounded Rectangle 9"/>
          <p:cNvSpPr/>
          <p:nvPr/>
        </p:nvSpPr>
        <p:spPr>
          <a:xfrm>
            <a:off x="4724400" y="3808828"/>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r>
              <a:rPr lang="en-US" sz="1600" dirty="0" smtClean="0"/>
              <a:t>UAT</a:t>
            </a:r>
            <a:endParaRPr lang="en-US" sz="1600" dirty="0"/>
          </a:p>
        </p:txBody>
      </p:sp>
      <p:sp>
        <p:nvSpPr>
          <p:cNvPr id="11" name="Rounded Rectangle 10"/>
          <p:cNvSpPr/>
          <p:nvPr/>
        </p:nvSpPr>
        <p:spPr>
          <a:xfrm>
            <a:off x="5715000" y="3808828"/>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r>
              <a:rPr lang="en-US" sz="1600" dirty="0" smtClean="0"/>
              <a:t>Stage</a:t>
            </a:r>
            <a:endParaRPr lang="en-US" sz="1600" dirty="0"/>
          </a:p>
        </p:txBody>
      </p:sp>
      <p:sp>
        <p:nvSpPr>
          <p:cNvPr id="12" name="Rounded Rectangle 11"/>
          <p:cNvSpPr/>
          <p:nvPr/>
        </p:nvSpPr>
        <p:spPr>
          <a:xfrm>
            <a:off x="6705600" y="3808828"/>
            <a:ext cx="822960" cy="822960"/>
          </a:xfrm>
          <a:prstGeom prst="roundRect">
            <a:avLst/>
          </a:prstGeom>
          <a:ln/>
        </p:spPr>
        <p:style>
          <a:lnRef idx="1">
            <a:schemeClr val="accent1"/>
          </a:lnRef>
          <a:fillRef idx="3">
            <a:schemeClr val="accent1"/>
          </a:fillRef>
          <a:effectRef idx="2">
            <a:schemeClr val="accent1"/>
          </a:effectRef>
          <a:fontRef idx="minor">
            <a:schemeClr val="lt1"/>
          </a:fontRef>
        </p:style>
        <p:txBody>
          <a:bodyPr anchor="ctr" anchorCtr="1"/>
          <a:lstStyle/>
          <a:p>
            <a:r>
              <a:rPr lang="en-US" sz="1600" dirty="0" smtClean="0"/>
              <a:t>Prod</a:t>
            </a:r>
            <a:endParaRPr lang="en-US" sz="1600" dirty="0"/>
          </a:p>
        </p:txBody>
      </p:sp>
      <p:cxnSp>
        <p:nvCxnSpPr>
          <p:cNvPr id="13" name="Straight Connector 12"/>
          <p:cNvCxnSpPr>
            <a:endCxn id="7" idx="0"/>
          </p:cNvCxnSpPr>
          <p:nvPr/>
        </p:nvCxnSpPr>
        <p:spPr>
          <a:xfrm>
            <a:off x="2133600" y="3200400"/>
            <a:ext cx="5098" cy="608428"/>
          </a:xfrm>
          <a:prstGeom prst="line">
            <a:avLst/>
          </a:prstGeom>
          <a:ln>
            <a:headEnd type="triangle" w="lg"/>
            <a:tailEnd type="triangle" w="lg"/>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3124200" y="3200400"/>
            <a:ext cx="5098" cy="634887"/>
          </a:xfrm>
          <a:prstGeom prst="line">
            <a:avLst/>
          </a:prstGeom>
          <a:ln>
            <a:headEnd type="triangle" w="lg"/>
            <a:tailEnd type="triangle" w="lg"/>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159280" y="3200400"/>
            <a:ext cx="5098" cy="634887"/>
          </a:xfrm>
          <a:prstGeom prst="line">
            <a:avLst/>
          </a:prstGeom>
          <a:ln>
            <a:headEnd type="triangle" w="lg"/>
            <a:tailEnd type="triangle" w="lg"/>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5140014" y="3200400"/>
            <a:ext cx="5098" cy="634887"/>
          </a:xfrm>
          <a:prstGeom prst="line">
            <a:avLst/>
          </a:prstGeom>
          <a:ln>
            <a:headEnd type="triangle" w="lg"/>
            <a:tailEnd type="triangle" w="lg"/>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6122760" y="3200400"/>
            <a:ext cx="5098" cy="634887"/>
          </a:xfrm>
          <a:prstGeom prst="line">
            <a:avLst/>
          </a:prstGeom>
          <a:ln>
            <a:headEnd type="triangle" w="lg"/>
            <a:tailEnd type="triangle" w="lg"/>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086600" y="3200400"/>
            <a:ext cx="5098" cy="634887"/>
          </a:xfrm>
          <a:prstGeom prst="line">
            <a:avLst/>
          </a:prstGeom>
          <a:ln>
            <a:headEnd type="triangle" w="lg"/>
            <a:tailEnd type="triangle" w="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1675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b="1" dirty="0"/>
              <a:t>Separation of responsibilities</a:t>
            </a:r>
            <a:r>
              <a:rPr lang="en-US" dirty="0" smtClean="0"/>
              <a:t>:  </a:t>
            </a:r>
            <a:r>
              <a:rPr lang="en-US" dirty="0"/>
              <a:t>Different roles for different functions for Developers, </a:t>
            </a:r>
            <a:r>
              <a:rPr lang="en-US" dirty="0" err="1"/>
              <a:t>DevOps</a:t>
            </a:r>
            <a:r>
              <a:rPr lang="en-US" dirty="0"/>
              <a:t>, QA, Manager and Auditor</a:t>
            </a:r>
          </a:p>
          <a:p>
            <a:endParaRPr lang="en-US" b="1" dirty="0" smtClean="0"/>
          </a:p>
          <a:p>
            <a:r>
              <a:rPr lang="en-US" b="1" dirty="0" smtClean="0"/>
              <a:t>Access </a:t>
            </a:r>
            <a:r>
              <a:rPr lang="en-US" b="1" dirty="0"/>
              <a:t>Control</a:t>
            </a:r>
            <a:r>
              <a:rPr lang="en-US" dirty="0"/>
              <a:t>: </a:t>
            </a:r>
            <a:r>
              <a:rPr lang="en-US" dirty="0" smtClean="0"/>
              <a:t>Access is governed by their roles. Developers </a:t>
            </a:r>
            <a:r>
              <a:rPr lang="en-US" dirty="0"/>
              <a:t>are limited to </a:t>
            </a:r>
            <a:r>
              <a:rPr lang="en-US" dirty="0" err="1"/>
              <a:t>dev</a:t>
            </a:r>
            <a:r>
              <a:rPr lang="en-US" dirty="0"/>
              <a:t> orgs, </a:t>
            </a:r>
            <a:r>
              <a:rPr lang="en-US" dirty="0" err="1" smtClean="0"/>
              <a:t>Devops</a:t>
            </a:r>
            <a:r>
              <a:rPr lang="en-US" dirty="0" smtClean="0"/>
              <a:t> </a:t>
            </a:r>
            <a:r>
              <a:rPr lang="en-US" dirty="0"/>
              <a:t>can push changes to </a:t>
            </a:r>
            <a:r>
              <a:rPr lang="en-US" dirty="0" smtClean="0"/>
              <a:t>prod and QA can test only in QA.</a:t>
            </a:r>
            <a:endParaRPr lang="en-US" dirty="0"/>
          </a:p>
          <a:p>
            <a:endParaRPr lang="en-US" dirty="0"/>
          </a:p>
          <a:p>
            <a:r>
              <a:rPr lang="en-US" b="1" dirty="0"/>
              <a:t>Visibility</a:t>
            </a:r>
            <a:r>
              <a:rPr lang="en-US" dirty="0"/>
              <a:t>: Managers &amp; </a:t>
            </a:r>
            <a:r>
              <a:rPr lang="en-US" dirty="0" smtClean="0"/>
              <a:t>Auditors </a:t>
            </a:r>
            <a:r>
              <a:rPr lang="en-US" dirty="0"/>
              <a:t>have complete visibility into code ownership and deployment process</a:t>
            </a:r>
          </a:p>
          <a:p>
            <a:endParaRPr lang="en-US" dirty="0"/>
          </a:p>
          <a:p>
            <a:r>
              <a:rPr lang="en-US" b="1" dirty="0"/>
              <a:t>Governance processes</a:t>
            </a:r>
            <a:r>
              <a:rPr lang="en-US" dirty="0"/>
              <a:t>: </a:t>
            </a:r>
            <a:r>
              <a:rPr lang="en-US" dirty="0" err="1"/>
              <a:t>Devops</a:t>
            </a:r>
            <a:r>
              <a:rPr lang="en-US" dirty="0"/>
              <a:t> can only push the patch to prod after it has been tested under the same conditions</a:t>
            </a:r>
            <a:r>
              <a:rPr lang="en-US" dirty="0" smtClean="0"/>
              <a:t>.</a:t>
            </a:r>
          </a:p>
          <a:p>
            <a:endParaRPr lang="en-US" dirty="0"/>
          </a:p>
          <a:p>
            <a:r>
              <a:rPr lang="en-US" b="1" dirty="0" smtClean="0"/>
              <a:t>Compare Orgs: </a:t>
            </a:r>
            <a:r>
              <a:rPr lang="en-US" dirty="0" smtClean="0"/>
              <a:t>Developers can compare orgs as well as take backup of their orgs</a:t>
            </a:r>
            <a:endParaRPr lang="en-US" b="1" dirty="0"/>
          </a:p>
          <a:p>
            <a:endParaRPr lang="en-US" dirty="0"/>
          </a:p>
        </p:txBody>
      </p:sp>
      <p:sp>
        <p:nvSpPr>
          <p:cNvPr id="3" name="Title 2"/>
          <p:cNvSpPr>
            <a:spLocks noGrp="1"/>
          </p:cNvSpPr>
          <p:nvPr>
            <p:ph type="title"/>
          </p:nvPr>
        </p:nvSpPr>
        <p:spPr/>
        <p:txBody>
          <a:bodyPr/>
          <a:lstStyle/>
          <a:p>
            <a:r>
              <a:rPr lang="en-US" dirty="0" smtClean="0"/>
              <a:t>Key Features</a:t>
            </a:r>
            <a:endParaRPr lang="en-US" dirty="0"/>
          </a:p>
        </p:txBody>
      </p:sp>
    </p:spTree>
    <p:extLst>
      <p:ext uri="{BB962C8B-B14F-4D97-AF65-F5344CB8AC3E}">
        <p14:creationId xmlns:p14="http://schemas.microsoft.com/office/powerpoint/2010/main" val="2791011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Monitoring security privileges</a:t>
            </a:r>
          </a:p>
          <a:p>
            <a:r>
              <a:rPr lang="en-US" dirty="0" smtClean="0"/>
              <a:t>Data Migration</a:t>
            </a:r>
          </a:p>
          <a:p>
            <a:r>
              <a:rPr lang="en-US" dirty="0" smtClean="0"/>
              <a:t>Continuous Integration</a:t>
            </a:r>
          </a:p>
          <a:p>
            <a:r>
              <a:rPr lang="en-US" dirty="0" smtClean="0"/>
              <a:t>Impact Analysis</a:t>
            </a:r>
          </a:p>
          <a:p>
            <a:r>
              <a:rPr lang="en-US" dirty="0" smtClean="0"/>
              <a:t>Dependency </a:t>
            </a:r>
            <a:r>
              <a:rPr lang="en-US" dirty="0" smtClean="0"/>
              <a:t>Tracking</a:t>
            </a:r>
          </a:p>
          <a:p>
            <a:r>
              <a:rPr lang="en-US" dirty="0" smtClean="0"/>
              <a:t>Automating builds and testing</a:t>
            </a:r>
          </a:p>
          <a:p>
            <a:r>
              <a:rPr lang="en-US" dirty="0" smtClean="0"/>
              <a:t>Pre and Post refresh steps</a:t>
            </a:r>
            <a:endParaRPr lang="en-US" dirty="0" smtClean="0"/>
          </a:p>
          <a:p>
            <a:endParaRPr lang="en-US" dirty="0"/>
          </a:p>
        </p:txBody>
      </p:sp>
      <p:sp>
        <p:nvSpPr>
          <p:cNvPr id="3" name="Title 2"/>
          <p:cNvSpPr>
            <a:spLocks noGrp="1"/>
          </p:cNvSpPr>
          <p:nvPr>
            <p:ph type="title"/>
          </p:nvPr>
        </p:nvSpPr>
        <p:spPr/>
        <p:txBody>
          <a:bodyPr/>
          <a:lstStyle/>
          <a:p>
            <a:r>
              <a:rPr lang="en-US" dirty="0" smtClean="0"/>
              <a:t>Roadmap</a:t>
            </a:r>
            <a:endParaRPr lang="en-US" dirty="0"/>
          </a:p>
        </p:txBody>
      </p:sp>
      <p:sp>
        <p:nvSpPr>
          <p:cNvPr id="4" name="Subtitle 3"/>
          <p:cNvSpPr>
            <a:spLocks noGrp="1"/>
          </p:cNvSpPr>
          <p:nvPr>
            <p:ph type="subTitle" idx="11"/>
          </p:nvPr>
        </p:nvSpPr>
        <p:spPr/>
        <p:txBody>
          <a:bodyPr/>
          <a:lstStyle/>
          <a:p>
            <a:endParaRPr lang="en-US"/>
          </a:p>
        </p:txBody>
      </p:sp>
    </p:spTree>
    <p:extLst>
      <p:ext uri="{BB962C8B-B14F-4D97-AF65-F5344CB8AC3E}">
        <p14:creationId xmlns:p14="http://schemas.microsoft.com/office/powerpoint/2010/main" val="3819471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sp>
        <p:nvSpPr>
          <p:cNvPr id="6" name="TextBox 5"/>
          <p:cNvSpPr txBox="1"/>
          <p:nvPr/>
        </p:nvSpPr>
        <p:spPr>
          <a:xfrm>
            <a:off x="3849556" y="2819400"/>
            <a:ext cx="1621508" cy="646331"/>
          </a:xfrm>
          <a:prstGeom prst="rect">
            <a:avLst/>
          </a:prstGeom>
          <a:noFill/>
        </p:spPr>
        <p:txBody>
          <a:bodyPr wrap="none" rtlCol="0">
            <a:spAutoFit/>
          </a:bodyPr>
          <a:lstStyle/>
          <a:p>
            <a:pPr algn="ctr"/>
            <a:r>
              <a:rPr lang="en-US" sz="3600" dirty="0" smtClean="0">
                <a:solidFill>
                  <a:schemeClr val="bg1"/>
                </a:solidFill>
              </a:rPr>
              <a:t>Project</a:t>
            </a:r>
            <a:endParaRPr lang="en-US" sz="3600" dirty="0">
              <a:solidFill>
                <a:schemeClr val="bg1"/>
              </a:solidFill>
            </a:endParaRPr>
          </a:p>
        </p:txBody>
      </p:sp>
    </p:spTree>
    <p:extLst>
      <p:ext uri="{BB962C8B-B14F-4D97-AF65-F5344CB8AC3E}">
        <p14:creationId xmlns:p14="http://schemas.microsoft.com/office/powerpoint/2010/main" val="1138174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Work with experienced Salesforce product development organizations.</a:t>
            </a:r>
          </a:p>
          <a:p>
            <a:endParaRPr lang="en-US" dirty="0" smtClean="0"/>
          </a:p>
          <a:p>
            <a:r>
              <a:rPr lang="en-US" dirty="0" smtClean="0"/>
              <a:t>Use Agile methodology. </a:t>
            </a:r>
            <a:r>
              <a:rPr lang="en-US" dirty="0" smtClean="0"/>
              <a:t>2 to 4</a:t>
            </a:r>
            <a:r>
              <a:rPr lang="en-US" dirty="0"/>
              <a:t> </a:t>
            </a:r>
            <a:r>
              <a:rPr lang="en-US" dirty="0" smtClean="0"/>
              <a:t>week </a:t>
            </a:r>
            <a:r>
              <a:rPr lang="en-US" dirty="0" smtClean="0"/>
              <a:t>sprint cycle</a:t>
            </a:r>
          </a:p>
          <a:p>
            <a:endParaRPr lang="en-US" dirty="0" smtClean="0"/>
          </a:p>
          <a:p>
            <a:r>
              <a:rPr lang="en-US" dirty="0" smtClean="0"/>
              <a:t>Build a technical advisory committee</a:t>
            </a:r>
          </a:p>
          <a:p>
            <a:endParaRPr lang="en-US" dirty="0" smtClean="0"/>
          </a:p>
          <a:p>
            <a:r>
              <a:rPr lang="en-US" dirty="0" smtClean="0"/>
              <a:t>Focus: Less is more</a:t>
            </a:r>
            <a:endParaRPr lang="en-US" dirty="0" smtClean="0"/>
          </a:p>
        </p:txBody>
      </p:sp>
      <p:sp>
        <p:nvSpPr>
          <p:cNvPr id="3" name="Title 2"/>
          <p:cNvSpPr>
            <a:spLocks noGrp="1"/>
          </p:cNvSpPr>
          <p:nvPr>
            <p:ph type="title"/>
          </p:nvPr>
        </p:nvSpPr>
        <p:spPr/>
        <p:txBody>
          <a:bodyPr/>
          <a:lstStyle/>
          <a:p>
            <a:r>
              <a:rPr lang="en-US" dirty="0" smtClean="0"/>
              <a:t>Approach</a:t>
            </a:r>
            <a:endParaRPr lang="en-US" dirty="0"/>
          </a:p>
        </p:txBody>
      </p:sp>
    </p:spTree>
    <p:extLst>
      <p:ext uri="{BB962C8B-B14F-4D97-AF65-F5344CB8AC3E}">
        <p14:creationId xmlns:p14="http://schemas.microsoft.com/office/powerpoint/2010/main" val="1899438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Project Plan</a:t>
            </a:r>
            <a:endParaRPr lang="en-US" dirty="0"/>
          </a:p>
        </p:txBody>
      </p:sp>
      <p:sp>
        <p:nvSpPr>
          <p:cNvPr id="4" name="Subtitle 3"/>
          <p:cNvSpPr>
            <a:spLocks noGrp="1"/>
          </p:cNvSpPr>
          <p:nvPr>
            <p:ph type="subTitle" idx="11"/>
          </p:nvPr>
        </p:nvSpPr>
        <p:spPr/>
        <p:txBody>
          <a:bodyPr/>
          <a:lstStyle/>
          <a:p>
            <a:endParaRPr lang="en-US"/>
          </a:p>
        </p:txBody>
      </p:sp>
      <p:pic>
        <p:nvPicPr>
          <p:cNvPr id="7" name="Picture 6"/>
          <p:cNvPicPr>
            <a:picLocks noChangeAspect="1"/>
          </p:cNvPicPr>
          <p:nvPr/>
        </p:nvPicPr>
        <p:blipFill>
          <a:blip r:embed="rId3"/>
          <a:stretch>
            <a:fillRect/>
          </a:stretch>
        </p:blipFill>
        <p:spPr>
          <a:xfrm>
            <a:off x="-12700" y="2667000"/>
            <a:ext cx="9144000" cy="1512168"/>
          </a:xfrm>
          <a:prstGeom prst="rect">
            <a:avLst/>
          </a:prstGeom>
        </p:spPr>
      </p:pic>
      <p:sp>
        <p:nvSpPr>
          <p:cNvPr id="8" name="TextBox 7"/>
          <p:cNvSpPr txBox="1"/>
          <p:nvPr/>
        </p:nvSpPr>
        <p:spPr>
          <a:xfrm>
            <a:off x="838200" y="4419600"/>
            <a:ext cx="2832301" cy="1200329"/>
          </a:xfrm>
          <a:prstGeom prst="rect">
            <a:avLst/>
          </a:prstGeom>
          <a:noFill/>
        </p:spPr>
        <p:txBody>
          <a:bodyPr wrap="none" rtlCol="0">
            <a:spAutoFit/>
          </a:bodyPr>
          <a:lstStyle/>
          <a:p>
            <a:r>
              <a:rPr lang="en-US" b="1" u="sng" dirty="0"/>
              <a:t>Milestones:</a:t>
            </a:r>
            <a:r>
              <a:rPr lang="en-US" b="1" u="sng" dirty="0"/>
              <a:t> </a:t>
            </a:r>
            <a:endParaRPr lang="en-US" b="1" u="sng" dirty="0" smtClean="0"/>
          </a:p>
          <a:p>
            <a:r>
              <a:rPr lang="en-US" dirty="0" smtClean="0"/>
              <a:t>1</a:t>
            </a:r>
            <a:r>
              <a:rPr lang="en-US" baseline="30000" dirty="0" smtClean="0"/>
              <a:t>st</a:t>
            </a:r>
            <a:r>
              <a:rPr lang="en-US" dirty="0" smtClean="0"/>
              <a:t> Phase:  After </a:t>
            </a:r>
            <a:r>
              <a:rPr lang="en-US" dirty="0"/>
              <a:t>3 months</a:t>
            </a:r>
            <a:r>
              <a:rPr lang="en-US" dirty="0"/>
              <a:t> </a:t>
            </a:r>
            <a:endParaRPr lang="en-US" dirty="0" smtClean="0"/>
          </a:p>
          <a:p>
            <a:r>
              <a:rPr lang="en-US" dirty="0" smtClean="0"/>
              <a:t>2</a:t>
            </a:r>
            <a:r>
              <a:rPr lang="en-US" baseline="30000" dirty="0" smtClean="0"/>
              <a:t>nd</a:t>
            </a:r>
            <a:r>
              <a:rPr lang="en-US" dirty="0" smtClean="0"/>
              <a:t> Phase</a:t>
            </a:r>
            <a:r>
              <a:rPr lang="en-US" dirty="0"/>
              <a:t>: </a:t>
            </a:r>
            <a:r>
              <a:rPr lang="en-US" dirty="0" smtClean="0"/>
              <a:t>After </a:t>
            </a:r>
            <a:r>
              <a:rPr lang="en-US" dirty="0"/>
              <a:t>5 months</a:t>
            </a:r>
            <a:r>
              <a:rPr lang="en-US" dirty="0"/>
              <a:t> </a:t>
            </a:r>
            <a:endParaRPr lang="en-US" dirty="0" smtClean="0"/>
          </a:p>
          <a:p>
            <a:r>
              <a:rPr lang="en-US" dirty="0" smtClean="0"/>
              <a:t>3</a:t>
            </a:r>
            <a:r>
              <a:rPr lang="en-US" baseline="30000" dirty="0"/>
              <a:t>r</a:t>
            </a:r>
            <a:r>
              <a:rPr lang="en-US" baseline="30000" dirty="0" smtClean="0"/>
              <a:t>d</a:t>
            </a:r>
            <a:r>
              <a:rPr lang="en-US" dirty="0" smtClean="0"/>
              <a:t> </a:t>
            </a:r>
            <a:r>
              <a:rPr lang="en-US" dirty="0"/>
              <a:t>Phase</a:t>
            </a:r>
            <a:r>
              <a:rPr lang="en-US" dirty="0" smtClean="0"/>
              <a:t>: After </a:t>
            </a:r>
            <a:r>
              <a:rPr lang="en-US" dirty="0"/>
              <a:t>7 months</a:t>
            </a:r>
            <a:r>
              <a:rPr lang="en-US" dirty="0"/>
              <a:t> </a:t>
            </a:r>
          </a:p>
        </p:txBody>
      </p:sp>
    </p:spTree>
    <p:extLst>
      <p:ext uri="{BB962C8B-B14F-4D97-AF65-F5344CB8AC3E}">
        <p14:creationId xmlns:p14="http://schemas.microsoft.com/office/powerpoint/2010/main" val="3969904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Completed a proven end-to-end prototype</a:t>
            </a:r>
          </a:p>
          <a:p>
            <a:endParaRPr lang="en-US" dirty="0"/>
          </a:p>
          <a:p>
            <a:r>
              <a:rPr lang="en-US" dirty="0" smtClean="0"/>
              <a:t>In touch with most of the Salesforce product managers</a:t>
            </a:r>
          </a:p>
          <a:p>
            <a:endParaRPr lang="en-US" dirty="0"/>
          </a:p>
          <a:p>
            <a:r>
              <a:rPr lang="en-US" dirty="0" smtClean="0"/>
              <a:t>Project plan has been thorough reviewed by 3 top-notch consulting providers</a:t>
            </a:r>
            <a:endParaRPr lang="en-US" dirty="0"/>
          </a:p>
        </p:txBody>
      </p:sp>
      <p:sp>
        <p:nvSpPr>
          <p:cNvPr id="3" name="Title 2"/>
          <p:cNvSpPr>
            <a:spLocks noGrp="1"/>
          </p:cNvSpPr>
          <p:nvPr>
            <p:ph type="title"/>
          </p:nvPr>
        </p:nvSpPr>
        <p:spPr/>
        <p:txBody>
          <a:bodyPr/>
          <a:lstStyle/>
          <a:p>
            <a:r>
              <a:rPr lang="en-US" dirty="0" smtClean="0"/>
              <a:t>Risk Mitigation</a:t>
            </a:r>
            <a:endParaRPr lang="en-US" dirty="0"/>
          </a:p>
        </p:txBody>
      </p:sp>
    </p:spTree>
    <p:extLst>
      <p:ext uri="{BB962C8B-B14F-4D97-AF65-F5344CB8AC3E}">
        <p14:creationId xmlns:p14="http://schemas.microsoft.com/office/powerpoint/2010/main" val="1341767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Average cost of developer: 150K</a:t>
            </a:r>
          </a:p>
          <a:p>
            <a:r>
              <a:rPr lang="en-US" dirty="0" smtClean="0"/>
              <a:t>Reduction in deployment time: 5%: 7.5K</a:t>
            </a:r>
          </a:p>
          <a:p>
            <a:r>
              <a:rPr lang="en-US" dirty="0" smtClean="0"/>
              <a:t>Reduced license cost: $</a:t>
            </a:r>
            <a:r>
              <a:rPr lang="en-US" dirty="0" smtClean="0"/>
              <a:t>1,500 </a:t>
            </a:r>
            <a:r>
              <a:rPr lang="en-US" dirty="0" smtClean="0"/>
              <a:t>per year</a:t>
            </a:r>
          </a:p>
          <a:p>
            <a:r>
              <a:rPr lang="en-US" dirty="0" smtClean="0"/>
              <a:t>Net </a:t>
            </a:r>
            <a:r>
              <a:rPr lang="en-US" dirty="0" smtClean="0"/>
              <a:t>Savings: </a:t>
            </a:r>
            <a:r>
              <a:rPr lang="en-US" dirty="0" smtClean="0"/>
              <a:t>$9 K </a:t>
            </a:r>
            <a:r>
              <a:rPr lang="en-US" dirty="0" smtClean="0"/>
              <a:t>per developer</a:t>
            </a:r>
          </a:p>
          <a:p>
            <a:endParaRPr lang="en-US" dirty="0" smtClean="0"/>
          </a:p>
          <a:p>
            <a:r>
              <a:rPr lang="en-US" dirty="0"/>
              <a:t>Intangible process improvements:</a:t>
            </a:r>
          </a:p>
          <a:p>
            <a:r>
              <a:rPr lang="en-US" dirty="0"/>
              <a:t>Meet compliance requirements &amp; </a:t>
            </a:r>
            <a:r>
              <a:rPr lang="en-US" dirty="0" smtClean="0"/>
              <a:t>governance</a:t>
            </a:r>
          </a:p>
          <a:p>
            <a:r>
              <a:rPr lang="en-US" dirty="0" smtClean="0"/>
              <a:t>Reduce Audit cost</a:t>
            </a:r>
            <a:endParaRPr lang="en-US" dirty="0"/>
          </a:p>
          <a:p>
            <a:pPr marL="0" indent="0">
              <a:buNone/>
            </a:pPr>
            <a:endParaRPr lang="en-US" dirty="0"/>
          </a:p>
          <a:p>
            <a:r>
              <a:rPr lang="en-US" dirty="0" smtClean="0"/>
              <a:t>License </a:t>
            </a:r>
            <a:r>
              <a:rPr lang="en-US" dirty="0" smtClean="0"/>
              <a:t>cost per year: $</a:t>
            </a:r>
            <a:r>
              <a:rPr lang="en-US" dirty="0" smtClean="0"/>
              <a:t>36</a:t>
            </a:r>
            <a:r>
              <a:rPr lang="en-US" dirty="0" smtClean="0"/>
              <a:t>00 </a:t>
            </a:r>
            <a:r>
              <a:rPr lang="en-US" dirty="0" smtClean="0"/>
              <a:t>per </a:t>
            </a:r>
            <a:r>
              <a:rPr lang="en-US" dirty="0" smtClean="0"/>
              <a:t>developer</a:t>
            </a:r>
          </a:p>
          <a:p>
            <a:endParaRPr lang="en-US" dirty="0"/>
          </a:p>
          <a:p>
            <a:r>
              <a:rPr lang="en-US" dirty="0" smtClean="0"/>
              <a:t>ROI: 250% in first year</a:t>
            </a:r>
            <a:endParaRPr lang="en-US" dirty="0" smtClean="0"/>
          </a:p>
        </p:txBody>
      </p:sp>
      <p:sp>
        <p:nvSpPr>
          <p:cNvPr id="3" name="Title 2"/>
          <p:cNvSpPr>
            <a:spLocks noGrp="1"/>
          </p:cNvSpPr>
          <p:nvPr>
            <p:ph type="title"/>
          </p:nvPr>
        </p:nvSpPr>
        <p:spPr/>
        <p:txBody>
          <a:bodyPr/>
          <a:lstStyle/>
          <a:p>
            <a:r>
              <a:rPr lang="en-US" dirty="0" smtClean="0"/>
              <a:t>ROI</a:t>
            </a:r>
            <a:endParaRPr lang="en-US" dirty="0"/>
          </a:p>
        </p:txBody>
      </p:sp>
    </p:spTree>
    <p:extLst>
      <p:ext uri="{BB962C8B-B14F-4D97-AF65-F5344CB8AC3E}">
        <p14:creationId xmlns:p14="http://schemas.microsoft.com/office/powerpoint/2010/main" val="2095738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Agile Methodology</a:t>
            </a:r>
          </a:p>
          <a:p>
            <a:r>
              <a:rPr lang="en-US" dirty="0" smtClean="0"/>
              <a:t>10 </a:t>
            </a:r>
            <a:r>
              <a:rPr lang="en-US" dirty="0" smtClean="0"/>
              <a:t>4-week sprint cycles with 3 developers and 1 QA</a:t>
            </a:r>
          </a:p>
          <a:p>
            <a:r>
              <a:rPr lang="en-US" dirty="0" smtClean="0"/>
              <a:t>Hire dedicated experienced Salesforce developers for QA</a:t>
            </a:r>
            <a:endParaRPr lang="en-US" dirty="0" smtClean="0"/>
          </a:p>
          <a:p>
            <a:r>
              <a:rPr lang="en-US" dirty="0" smtClean="0"/>
              <a:t>Extra cost for security review</a:t>
            </a:r>
          </a:p>
          <a:p>
            <a:r>
              <a:rPr lang="en-US" dirty="0" smtClean="0"/>
              <a:t>Total </a:t>
            </a:r>
            <a:r>
              <a:rPr lang="en-US" dirty="0" smtClean="0"/>
              <a:t>cost: $ </a:t>
            </a:r>
            <a:r>
              <a:rPr lang="en-US" dirty="0"/>
              <a:t>5</a:t>
            </a:r>
            <a:r>
              <a:rPr lang="en-US" dirty="0" smtClean="0"/>
              <a:t>40,000</a:t>
            </a:r>
            <a:endParaRPr lang="en-US" dirty="0" smtClean="0"/>
          </a:p>
        </p:txBody>
      </p:sp>
      <p:sp>
        <p:nvSpPr>
          <p:cNvPr id="3" name="Title 2"/>
          <p:cNvSpPr>
            <a:spLocks noGrp="1"/>
          </p:cNvSpPr>
          <p:nvPr>
            <p:ph type="title"/>
          </p:nvPr>
        </p:nvSpPr>
        <p:spPr/>
        <p:txBody>
          <a:bodyPr/>
          <a:lstStyle/>
          <a:p>
            <a:r>
              <a:rPr lang="en-US" dirty="0" smtClean="0"/>
              <a:t>Cost to build	</a:t>
            </a:r>
            <a:endParaRPr lang="en-US" dirty="0"/>
          </a:p>
        </p:txBody>
      </p:sp>
      <p:sp>
        <p:nvSpPr>
          <p:cNvPr id="4" name="Subtitle 3"/>
          <p:cNvSpPr>
            <a:spLocks noGrp="1"/>
          </p:cNvSpPr>
          <p:nvPr>
            <p:ph type="subTitle" idx="11"/>
          </p:nvPr>
        </p:nvSpPr>
        <p:spPr/>
        <p:txBody>
          <a:bodyPr/>
          <a:lstStyle/>
          <a:p>
            <a:endParaRPr lang="en-US"/>
          </a:p>
        </p:txBody>
      </p:sp>
    </p:spTree>
    <p:extLst>
      <p:ext uri="{BB962C8B-B14F-4D97-AF65-F5344CB8AC3E}">
        <p14:creationId xmlns:p14="http://schemas.microsoft.com/office/powerpoint/2010/main" val="1140408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Appendix</a:t>
            </a:r>
            <a:endParaRPr lang="en-US" dirty="0"/>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28091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2148114"/>
            <a:ext cx="9165481" cy="1814288"/>
          </a:xfrm>
          <a:prstGeom prst="rect">
            <a:avLst/>
          </a:prstGeom>
          <a:gradFill>
            <a:gsLst>
              <a:gs pos="0">
                <a:srgbClr val="268FD6"/>
              </a:gs>
              <a:gs pos="100000">
                <a:schemeClr val="bg1">
                  <a:alpha val="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Arial"/>
            </a:endParaRPr>
          </a:p>
        </p:txBody>
      </p:sp>
      <p:pic>
        <p:nvPicPr>
          <p:cNvPr id="13" name="Picture 6" descr="Connectivity_GraphicsV2.png"/>
          <p:cNvPicPr>
            <a:picLocks noChangeAspect="1"/>
          </p:cNvPicPr>
          <p:nvPr/>
        </p:nvPicPr>
        <p:blipFill>
          <a:blip r:embed="rId3" cstate="screen">
            <a:alphaModFix amt="50000"/>
            <a:extLst>
              <a:ext uri="{28A0092B-C50C-407E-A947-70E740481C1C}">
                <a14:useLocalDpi xmlns:a14="http://schemas.microsoft.com/office/drawing/2010/main"/>
              </a:ext>
            </a:extLst>
          </a:blip>
          <a:srcRect r="36873"/>
          <a:stretch>
            <a:fillRect/>
          </a:stretch>
        </p:blipFill>
        <p:spPr bwMode="auto">
          <a:xfrm>
            <a:off x="3851762" y="1202606"/>
            <a:ext cx="5292238" cy="4800210"/>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ctrTitle"/>
          </p:nvPr>
        </p:nvSpPr>
        <p:spPr/>
        <p:txBody>
          <a:bodyPr/>
          <a:lstStyle/>
          <a:p>
            <a:r>
              <a:rPr lang="en-US" dirty="0" smtClean="0">
                <a:gradFill>
                  <a:gsLst>
                    <a:gs pos="0">
                      <a:schemeClr val="bg1"/>
                    </a:gs>
                    <a:gs pos="74000">
                      <a:schemeClr val="bg1"/>
                    </a:gs>
                  </a:gsLst>
                  <a:lin ang="0" scaled="0"/>
                </a:gradFill>
              </a:rPr>
              <a:t>Platform Spark for Application Modernization </a:t>
            </a:r>
            <a:endParaRPr lang="en-US" dirty="0">
              <a:gradFill>
                <a:gsLst>
                  <a:gs pos="0">
                    <a:schemeClr val="bg1"/>
                  </a:gs>
                  <a:gs pos="74000">
                    <a:schemeClr val="bg1"/>
                  </a:gs>
                </a:gsLst>
                <a:lin ang="0" scaled="0"/>
              </a:gradFill>
            </a:endParaRP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5498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gradFill>
                  <a:gsLst>
                    <a:gs pos="0">
                      <a:schemeClr val="bg1"/>
                    </a:gs>
                    <a:gs pos="74000">
                      <a:schemeClr val="bg1"/>
                    </a:gs>
                  </a:gsLst>
                  <a:lin ang="0" scaled="0"/>
                </a:gradFill>
              </a:rPr>
              <a:t>Engagement Model</a:t>
            </a:r>
            <a:endParaRPr lang="en-US" dirty="0">
              <a:gradFill>
                <a:gsLst>
                  <a:gs pos="0">
                    <a:schemeClr val="bg1"/>
                  </a:gs>
                  <a:gs pos="74000">
                    <a:schemeClr val="bg1"/>
                  </a:gs>
                </a:gsLst>
                <a:lin ang="0" scaled="0"/>
              </a:gra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MS PGothic" pitchFamily="34" charset="-128"/>
              </a:rPr>
              <a:t>Phases of an Engagement</a:t>
            </a:r>
            <a:endParaRPr lang="en-US" dirty="0"/>
          </a:p>
        </p:txBody>
      </p:sp>
      <p:sp>
        <p:nvSpPr>
          <p:cNvPr id="11" name="Rectangle 3"/>
          <p:cNvSpPr>
            <a:spLocks noChangeArrowheads="1"/>
          </p:cNvSpPr>
          <p:nvPr/>
        </p:nvSpPr>
        <p:spPr bwMode="auto">
          <a:xfrm>
            <a:off x="3554819" y="2819400"/>
            <a:ext cx="6400800" cy="914400"/>
          </a:xfrm>
          <a:prstGeom prst="rect">
            <a:avLst/>
          </a:prstGeom>
          <a:noFill/>
          <a:ln w="9525">
            <a:noFill/>
            <a:miter lim="800000"/>
            <a:headEnd/>
            <a:tailEnd/>
          </a:ln>
        </p:spPr>
        <p:txBody>
          <a:bodyPr lIns="0" tIns="0" rIns="0" bIns="0"/>
          <a:lstStyle/>
          <a:p>
            <a:pPr marL="227013" indent="-227013" eaLnBrk="0" hangingPunct="0">
              <a:lnSpc>
                <a:spcPct val="80000"/>
              </a:lnSpc>
              <a:spcBef>
                <a:spcPct val="50000"/>
              </a:spcBef>
              <a:buClr>
                <a:srgbClr val="BBE0E3"/>
              </a:buClr>
              <a:buFont typeface="Times" pitchFamily="18" charset="0"/>
              <a:buNone/>
            </a:pPr>
            <a:endParaRPr lang="en-US" dirty="0">
              <a:solidFill>
                <a:srgbClr val="000000"/>
              </a:solidFill>
              <a:ea typeface="ヒラギノ角ゴ Pro W3" charset="0"/>
              <a:cs typeface="ヒラギノ角ゴ Pro W3" charset="0"/>
            </a:endParaRPr>
          </a:p>
        </p:txBody>
      </p:sp>
      <p:sp>
        <p:nvSpPr>
          <p:cNvPr id="12" name="Rectangle 3"/>
          <p:cNvSpPr>
            <a:spLocks noChangeArrowheads="1"/>
          </p:cNvSpPr>
          <p:nvPr/>
        </p:nvSpPr>
        <p:spPr bwMode="auto">
          <a:xfrm>
            <a:off x="3554819" y="3860800"/>
            <a:ext cx="6477000" cy="1244600"/>
          </a:xfrm>
          <a:prstGeom prst="rect">
            <a:avLst/>
          </a:prstGeom>
          <a:noFill/>
          <a:ln w="9525">
            <a:noFill/>
            <a:miter lim="800000"/>
            <a:headEnd/>
            <a:tailEnd/>
          </a:ln>
        </p:spPr>
        <p:txBody>
          <a:bodyPr lIns="0" tIns="0" rIns="0" bIns="0"/>
          <a:lstStyle/>
          <a:p>
            <a:pPr marL="227013" indent="-227013" eaLnBrk="0" hangingPunct="0">
              <a:lnSpc>
                <a:spcPct val="80000"/>
              </a:lnSpc>
              <a:spcBef>
                <a:spcPct val="50000"/>
              </a:spcBef>
              <a:buClr>
                <a:srgbClr val="BBE0E3"/>
              </a:buClr>
              <a:buFont typeface="Times" pitchFamily="18" charset="0"/>
              <a:buNone/>
            </a:pPr>
            <a:endParaRPr lang="en-US" b="1" i="1" dirty="0">
              <a:solidFill>
                <a:srgbClr val="000000"/>
              </a:solidFill>
              <a:ea typeface="ヒラギノ角ゴ Pro W3" charset="0"/>
              <a:cs typeface="ヒラギノ角ゴ Pro W3" charset="0"/>
            </a:endParaRPr>
          </a:p>
        </p:txBody>
      </p:sp>
      <p:sp>
        <p:nvSpPr>
          <p:cNvPr id="7" name="Rectangle 6"/>
          <p:cNvSpPr/>
          <p:nvPr/>
        </p:nvSpPr>
        <p:spPr>
          <a:xfrm>
            <a:off x="1875786" y="1190401"/>
            <a:ext cx="6991768" cy="1199681"/>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720" tIns="45720" rIns="45720" bIns="45720" numCol="1" spcCol="1270" anchor="t" anchorCtr="0">
            <a:noAutofit/>
          </a:bodyPr>
          <a:lstStyle/>
          <a:p>
            <a:pPr defTabSz="844550">
              <a:lnSpc>
                <a:spcPct val="90000"/>
              </a:lnSpc>
              <a:spcAft>
                <a:spcPct val="35000"/>
              </a:spcAft>
            </a:pPr>
            <a:r>
              <a:rPr lang="en-US" sz="1600" kern="0" dirty="0">
                <a:gradFill>
                  <a:gsLst>
                    <a:gs pos="0">
                      <a:srgbClr val="009DDC"/>
                    </a:gs>
                    <a:gs pos="74000">
                      <a:srgbClr val="009DDC"/>
                    </a:gs>
                  </a:gsLst>
                  <a:lin ang="5400000" scaled="1"/>
                </a:gradFill>
                <a:latin typeface="Arial"/>
                <a:ea typeface="ヒラギノ角ゴ Pro W3" charset="0"/>
                <a:cs typeface="ヒラギノ角ゴ Pro W3" charset="0"/>
              </a:rPr>
              <a:t>Scoping and Alignment</a:t>
            </a:r>
          </a:p>
          <a:p>
            <a:pPr defTabSz="844550">
              <a:lnSpc>
                <a:spcPct val="90000"/>
              </a:lnSpc>
              <a:spcAft>
                <a:spcPct val="35000"/>
              </a:spcAft>
            </a:pP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Scoping and Alignment addresses the scope, the key resources and the goal of </a:t>
            </a:r>
            <a:r>
              <a:rPr lang="en-US" sz="1200" dirty="0" smtClean="0">
                <a:gradFill>
                  <a:gsLst>
                    <a:gs pos="0">
                      <a:srgbClr val="000000"/>
                    </a:gs>
                    <a:gs pos="74000">
                      <a:srgbClr val="000000"/>
                    </a:gs>
                  </a:gsLst>
                  <a:lin ang="0" scaled="0"/>
                </a:gradFill>
                <a:latin typeface="Arial" charset="0"/>
                <a:ea typeface="ヒラギノ角ゴ Pro W3" charset="0"/>
                <a:cs typeface="ヒラギノ角ゴ Pro W3" charset="0"/>
              </a:rPr>
              <a:t>the engagement </a:t>
            </a: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 Key tasks include identification of an Executive Sponsor, definition of scope, definition of outputs and identification and commitment of key customer and SFDC resources. </a:t>
            </a:r>
          </a:p>
        </p:txBody>
      </p:sp>
      <p:sp>
        <p:nvSpPr>
          <p:cNvPr id="8" name="Rectangle 7"/>
          <p:cNvSpPr/>
          <p:nvPr/>
        </p:nvSpPr>
        <p:spPr>
          <a:xfrm>
            <a:off x="1875786" y="2440561"/>
            <a:ext cx="6991768" cy="1195968"/>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720" tIns="45720" rIns="45720" bIns="45720" numCol="1" spcCol="1270" anchor="t" anchorCtr="0">
            <a:noAutofit/>
          </a:bodyPr>
          <a:lstStyle/>
          <a:p>
            <a:pPr defTabSz="844550">
              <a:lnSpc>
                <a:spcPct val="90000"/>
              </a:lnSpc>
              <a:spcAft>
                <a:spcPct val="35000"/>
              </a:spcAft>
            </a:pPr>
            <a:r>
              <a:rPr lang="en-US" sz="1600" kern="0" dirty="0">
                <a:gradFill>
                  <a:gsLst>
                    <a:gs pos="0">
                      <a:srgbClr val="009DDC"/>
                    </a:gs>
                    <a:gs pos="74000">
                      <a:srgbClr val="009DDC"/>
                    </a:gs>
                  </a:gsLst>
                  <a:lin ang="5400000" scaled="1"/>
                </a:gradFill>
                <a:latin typeface="Arial"/>
                <a:ea typeface="ヒラギノ角ゴ Pro W3" charset="0"/>
                <a:cs typeface="ヒラギノ角ゴ Pro W3" charset="0"/>
              </a:rPr>
              <a:t>Discovery</a:t>
            </a:r>
          </a:p>
          <a:p>
            <a:pPr defTabSz="844550">
              <a:lnSpc>
                <a:spcPct val="90000"/>
              </a:lnSpc>
              <a:spcAft>
                <a:spcPct val="35000"/>
              </a:spcAft>
            </a:pP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The Discovery Process enables the  Team to fully understand the scope of the business problem and deliver the expected value.  Discovery may include meetings with key stakeholders, line of business, and technologists.</a:t>
            </a:r>
          </a:p>
        </p:txBody>
      </p:sp>
      <p:sp>
        <p:nvSpPr>
          <p:cNvPr id="9" name="Rectangle 8"/>
          <p:cNvSpPr/>
          <p:nvPr/>
        </p:nvSpPr>
        <p:spPr>
          <a:xfrm>
            <a:off x="1875786" y="3687008"/>
            <a:ext cx="6991768" cy="1195968"/>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720" tIns="45720" rIns="45720" bIns="45720" numCol="1" spcCol="1270" anchor="t" anchorCtr="0">
            <a:noAutofit/>
          </a:bodyPr>
          <a:lstStyle/>
          <a:p>
            <a:pPr defTabSz="844550">
              <a:lnSpc>
                <a:spcPct val="90000"/>
              </a:lnSpc>
              <a:spcAft>
                <a:spcPct val="35000"/>
              </a:spcAft>
            </a:pPr>
            <a:r>
              <a:rPr lang="en-US" sz="1600" kern="0" dirty="0">
                <a:gradFill>
                  <a:gsLst>
                    <a:gs pos="0">
                      <a:srgbClr val="009DDC"/>
                    </a:gs>
                    <a:gs pos="74000">
                      <a:srgbClr val="009DDC"/>
                    </a:gs>
                  </a:gsLst>
                  <a:lin ang="5400000" scaled="1"/>
                </a:gradFill>
                <a:latin typeface="Arial"/>
                <a:ea typeface="ヒラギノ角ゴ Pro W3" charset="0"/>
                <a:cs typeface="ヒラギノ角ゴ Pro W3" charset="0"/>
              </a:rPr>
              <a:t>Solution Development</a:t>
            </a:r>
          </a:p>
          <a:p>
            <a:pPr defTabSz="844550">
              <a:lnSpc>
                <a:spcPct val="90000"/>
              </a:lnSpc>
              <a:spcAft>
                <a:spcPct val="35000"/>
              </a:spcAft>
            </a:pP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Upon agreement of findings, a collaborative process will be used to finalize the Solution Design, prioritize business needs and provide a phased approach (Roadmap) to a successful implementation of the proposed solution.</a:t>
            </a:r>
          </a:p>
        </p:txBody>
      </p:sp>
      <p:sp>
        <p:nvSpPr>
          <p:cNvPr id="10" name="Rectangle 9"/>
          <p:cNvSpPr/>
          <p:nvPr/>
        </p:nvSpPr>
        <p:spPr>
          <a:xfrm>
            <a:off x="1875786" y="4933455"/>
            <a:ext cx="6991768" cy="1195968"/>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720" tIns="45720" rIns="45720" bIns="45720" numCol="1" spcCol="1270" anchor="t" anchorCtr="0">
            <a:noAutofit/>
          </a:bodyPr>
          <a:lstStyle/>
          <a:p>
            <a:pPr defTabSz="844550">
              <a:lnSpc>
                <a:spcPct val="90000"/>
              </a:lnSpc>
              <a:spcAft>
                <a:spcPct val="35000"/>
              </a:spcAft>
            </a:pPr>
            <a:r>
              <a:rPr lang="en-US" sz="1600" kern="0" dirty="0">
                <a:gradFill>
                  <a:gsLst>
                    <a:gs pos="0">
                      <a:srgbClr val="009DDC"/>
                    </a:gs>
                    <a:gs pos="74000">
                      <a:srgbClr val="009DDC"/>
                    </a:gs>
                  </a:gsLst>
                  <a:lin ang="5400000" scaled="1"/>
                </a:gradFill>
                <a:latin typeface="Arial"/>
                <a:ea typeface="ヒラギノ角ゴ Pro W3" charset="0"/>
                <a:cs typeface="ヒラギノ角ゴ Pro W3" charset="0"/>
              </a:rPr>
              <a:t>Solution Presentation</a:t>
            </a:r>
          </a:p>
          <a:p>
            <a:pPr defTabSz="844550">
              <a:lnSpc>
                <a:spcPct val="90000"/>
              </a:lnSpc>
              <a:spcAft>
                <a:spcPct val="35000"/>
              </a:spcAft>
            </a:pP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Presentation of Business Case, Justification and Recommended Solution (Technical Blueprint) </a:t>
            </a:r>
            <a:b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b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to stake holders, identifying tangible benefits</a:t>
            </a:r>
          </a:p>
        </p:txBody>
      </p:sp>
      <p:sp>
        <p:nvSpPr>
          <p:cNvPr id="4" name="Rectangle 3"/>
          <p:cNvSpPr/>
          <p:nvPr/>
        </p:nvSpPr>
        <p:spPr>
          <a:xfrm>
            <a:off x="628832" y="1190401"/>
            <a:ext cx="1199681" cy="119968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15" name="Rectangle 14"/>
          <p:cNvSpPr/>
          <p:nvPr/>
        </p:nvSpPr>
        <p:spPr>
          <a:xfrm>
            <a:off x="628832" y="2440561"/>
            <a:ext cx="1199681" cy="119968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16" name="Rectangle 15"/>
          <p:cNvSpPr/>
          <p:nvPr/>
        </p:nvSpPr>
        <p:spPr>
          <a:xfrm>
            <a:off x="628832" y="3687008"/>
            <a:ext cx="1199681" cy="119968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17" name="Rectangle 16"/>
          <p:cNvSpPr/>
          <p:nvPr/>
        </p:nvSpPr>
        <p:spPr>
          <a:xfrm>
            <a:off x="628832" y="4937169"/>
            <a:ext cx="1199681" cy="119968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43" name="Freeform 5"/>
          <p:cNvSpPr>
            <a:spLocks noEditPoints="1"/>
          </p:cNvSpPr>
          <p:nvPr/>
        </p:nvSpPr>
        <p:spPr bwMode="auto">
          <a:xfrm>
            <a:off x="866429" y="1427998"/>
            <a:ext cx="724485" cy="724485"/>
          </a:xfrm>
          <a:custGeom>
            <a:avLst/>
            <a:gdLst>
              <a:gd name="T0" fmla="*/ 1935 w 1935"/>
              <a:gd name="T1" fmla="*/ 1935 h 1935"/>
              <a:gd name="T2" fmla="*/ 1935 w 1935"/>
              <a:gd name="T3" fmla="*/ 0 h 1935"/>
              <a:gd name="T4" fmla="*/ 1717 w 1935"/>
              <a:gd name="T5" fmla="*/ 1691 h 1935"/>
              <a:gd name="T6" fmla="*/ 595 w 1935"/>
              <a:gd name="T7" fmla="*/ 1691 h 1935"/>
              <a:gd name="T8" fmla="*/ 346 w 1935"/>
              <a:gd name="T9" fmla="*/ 1807 h 1935"/>
              <a:gd name="T10" fmla="*/ 373 w 1935"/>
              <a:gd name="T11" fmla="*/ 1935 h 1935"/>
              <a:gd name="T12" fmla="*/ 572 w 1935"/>
              <a:gd name="T13" fmla="*/ 1807 h 1935"/>
              <a:gd name="T14" fmla="*/ 546 w 1935"/>
              <a:gd name="T15" fmla="*/ 1935 h 1935"/>
              <a:gd name="T16" fmla="*/ 572 w 1935"/>
              <a:gd name="T17" fmla="*/ 1807 h 1935"/>
              <a:gd name="T18" fmla="*/ 745 w 1935"/>
              <a:gd name="T19" fmla="*/ 1807 h 1935"/>
              <a:gd name="T20" fmla="*/ 771 w 1935"/>
              <a:gd name="T21" fmla="*/ 1935 h 1935"/>
              <a:gd name="T22" fmla="*/ 970 w 1935"/>
              <a:gd name="T23" fmla="*/ 1807 h 1935"/>
              <a:gd name="T24" fmla="*/ 944 w 1935"/>
              <a:gd name="T25" fmla="*/ 1935 h 1935"/>
              <a:gd name="T26" fmla="*/ 970 w 1935"/>
              <a:gd name="T27" fmla="*/ 1807 h 1935"/>
              <a:gd name="T28" fmla="*/ 1143 w 1935"/>
              <a:gd name="T29" fmla="*/ 1807 h 1935"/>
              <a:gd name="T30" fmla="*/ 1169 w 1935"/>
              <a:gd name="T31" fmla="*/ 1935 h 1935"/>
              <a:gd name="T32" fmla="*/ 1369 w 1935"/>
              <a:gd name="T33" fmla="*/ 1807 h 1935"/>
              <a:gd name="T34" fmla="*/ 1342 w 1935"/>
              <a:gd name="T35" fmla="*/ 1935 h 1935"/>
              <a:gd name="T36" fmla="*/ 1369 w 1935"/>
              <a:gd name="T37" fmla="*/ 1807 h 1935"/>
              <a:gd name="T38" fmla="*/ 1542 w 1935"/>
              <a:gd name="T39" fmla="*/ 1807 h 1935"/>
              <a:gd name="T40" fmla="*/ 1568 w 1935"/>
              <a:gd name="T41" fmla="*/ 1935 h 1935"/>
              <a:gd name="T42" fmla="*/ 1767 w 1935"/>
              <a:gd name="T43" fmla="*/ 1807 h 1935"/>
              <a:gd name="T44" fmla="*/ 1741 w 1935"/>
              <a:gd name="T45" fmla="*/ 1935 h 1935"/>
              <a:gd name="T46" fmla="*/ 1767 w 1935"/>
              <a:gd name="T47" fmla="*/ 1807 h 1935"/>
              <a:gd name="T48" fmla="*/ 1805 w 1935"/>
              <a:gd name="T49" fmla="*/ 1750 h 1935"/>
              <a:gd name="T50" fmla="*/ 1935 w 1935"/>
              <a:gd name="T51" fmla="*/ 1727 h 1935"/>
              <a:gd name="T52" fmla="*/ 1805 w 1935"/>
              <a:gd name="T53" fmla="*/ 1527 h 1935"/>
              <a:gd name="T54" fmla="*/ 1935 w 1935"/>
              <a:gd name="T55" fmla="*/ 1551 h 1935"/>
              <a:gd name="T56" fmla="*/ 1805 w 1935"/>
              <a:gd name="T57" fmla="*/ 1527 h 1935"/>
              <a:gd name="T58" fmla="*/ 1805 w 1935"/>
              <a:gd name="T59" fmla="*/ 1352 h 1935"/>
              <a:gd name="T60" fmla="*/ 1935 w 1935"/>
              <a:gd name="T61" fmla="*/ 1328 h 1935"/>
              <a:gd name="T62" fmla="*/ 1805 w 1935"/>
              <a:gd name="T63" fmla="*/ 1129 h 1935"/>
              <a:gd name="T64" fmla="*/ 1935 w 1935"/>
              <a:gd name="T65" fmla="*/ 1153 h 1935"/>
              <a:gd name="T66" fmla="*/ 1805 w 1935"/>
              <a:gd name="T67" fmla="*/ 1129 h 1935"/>
              <a:gd name="T68" fmla="*/ 1805 w 1935"/>
              <a:gd name="T69" fmla="*/ 954 h 1935"/>
              <a:gd name="T70" fmla="*/ 1935 w 1935"/>
              <a:gd name="T71" fmla="*/ 930 h 1935"/>
              <a:gd name="T72" fmla="*/ 1805 w 1935"/>
              <a:gd name="T73" fmla="*/ 731 h 1935"/>
              <a:gd name="T74" fmla="*/ 1935 w 1935"/>
              <a:gd name="T75" fmla="*/ 754 h 1935"/>
              <a:gd name="T76" fmla="*/ 1805 w 1935"/>
              <a:gd name="T77" fmla="*/ 731 h 1935"/>
              <a:gd name="T78" fmla="*/ 1805 w 1935"/>
              <a:gd name="T79" fmla="*/ 555 h 1935"/>
              <a:gd name="T80" fmla="*/ 1935 w 1935"/>
              <a:gd name="T81" fmla="*/ 531 h 1935"/>
              <a:gd name="T82" fmla="*/ 1805 w 1935"/>
              <a:gd name="T83" fmla="*/ 332 h 1935"/>
              <a:gd name="T84" fmla="*/ 1935 w 1935"/>
              <a:gd name="T85" fmla="*/ 356 h 1935"/>
              <a:gd name="T86" fmla="*/ 1805 w 1935"/>
              <a:gd name="T87" fmla="*/ 332 h 1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935">
                <a:moveTo>
                  <a:pt x="1935" y="0"/>
                </a:moveTo>
                <a:lnTo>
                  <a:pt x="1935" y="1935"/>
                </a:lnTo>
                <a:lnTo>
                  <a:pt x="0" y="1935"/>
                </a:lnTo>
                <a:lnTo>
                  <a:pt x="1935" y="0"/>
                </a:lnTo>
                <a:close/>
                <a:moveTo>
                  <a:pt x="595" y="1691"/>
                </a:moveTo>
                <a:lnTo>
                  <a:pt x="1717" y="1691"/>
                </a:lnTo>
                <a:lnTo>
                  <a:pt x="1717" y="569"/>
                </a:lnTo>
                <a:lnTo>
                  <a:pt x="595" y="1691"/>
                </a:lnTo>
                <a:close/>
                <a:moveTo>
                  <a:pt x="373" y="1807"/>
                </a:moveTo>
                <a:lnTo>
                  <a:pt x="346" y="1807"/>
                </a:lnTo>
                <a:lnTo>
                  <a:pt x="346" y="1935"/>
                </a:lnTo>
                <a:lnTo>
                  <a:pt x="373" y="1935"/>
                </a:lnTo>
                <a:lnTo>
                  <a:pt x="373" y="1807"/>
                </a:lnTo>
                <a:close/>
                <a:moveTo>
                  <a:pt x="572" y="1807"/>
                </a:moveTo>
                <a:lnTo>
                  <a:pt x="546" y="1807"/>
                </a:lnTo>
                <a:lnTo>
                  <a:pt x="546" y="1935"/>
                </a:lnTo>
                <a:lnTo>
                  <a:pt x="572" y="1935"/>
                </a:lnTo>
                <a:lnTo>
                  <a:pt x="572" y="1807"/>
                </a:lnTo>
                <a:close/>
                <a:moveTo>
                  <a:pt x="771" y="1807"/>
                </a:moveTo>
                <a:lnTo>
                  <a:pt x="745" y="1807"/>
                </a:lnTo>
                <a:lnTo>
                  <a:pt x="745" y="1935"/>
                </a:lnTo>
                <a:lnTo>
                  <a:pt x="771" y="1935"/>
                </a:lnTo>
                <a:lnTo>
                  <a:pt x="771" y="1807"/>
                </a:lnTo>
                <a:close/>
                <a:moveTo>
                  <a:pt x="970" y="1807"/>
                </a:moveTo>
                <a:lnTo>
                  <a:pt x="944" y="1807"/>
                </a:lnTo>
                <a:lnTo>
                  <a:pt x="944" y="1935"/>
                </a:lnTo>
                <a:lnTo>
                  <a:pt x="970" y="1935"/>
                </a:lnTo>
                <a:lnTo>
                  <a:pt x="970" y="1807"/>
                </a:lnTo>
                <a:close/>
                <a:moveTo>
                  <a:pt x="1169" y="1807"/>
                </a:moveTo>
                <a:lnTo>
                  <a:pt x="1143" y="1807"/>
                </a:lnTo>
                <a:lnTo>
                  <a:pt x="1143" y="1935"/>
                </a:lnTo>
                <a:lnTo>
                  <a:pt x="1169" y="1935"/>
                </a:lnTo>
                <a:lnTo>
                  <a:pt x="1169" y="1807"/>
                </a:lnTo>
                <a:close/>
                <a:moveTo>
                  <a:pt x="1369" y="1807"/>
                </a:moveTo>
                <a:lnTo>
                  <a:pt x="1342" y="1807"/>
                </a:lnTo>
                <a:lnTo>
                  <a:pt x="1342" y="1935"/>
                </a:lnTo>
                <a:lnTo>
                  <a:pt x="1369" y="1935"/>
                </a:lnTo>
                <a:lnTo>
                  <a:pt x="1369" y="1807"/>
                </a:lnTo>
                <a:close/>
                <a:moveTo>
                  <a:pt x="1568" y="1807"/>
                </a:moveTo>
                <a:lnTo>
                  <a:pt x="1542" y="1807"/>
                </a:lnTo>
                <a:lnTo>
                  <a:pt x="1542" y="1935"/>
                </a:lnTo>
                <a:lnTo>
                  <a:pt x="1568" y="1935"/>
                </a:lnTo>
                <a:lnTo>
                  <a:pt x="1568" y="1807"/>
                </a:lnTo>
                <a:close/>
                <a:moveTo>
                  <a:pt x="1767" y="1807"/>
                </a:moveTo>
                <a:lnTo>
                  <a:pt x="1741" y="1807"/>
                </a:lnTo>
                <a:lnTo>
                  <a:pt x="1741" y="1935"/>
                </a:lnTo>
                <a:lnTo>
                  <a:pt x="1767" y="1935"/>
                </a:lnTo>
                <a:lnTo>
                  <a:pt x="1767" y="1807"/>
                </a:lnTo>
                <a:close/>
                <a:moveTo>
                  <a:pt x="1805" y="1727"/>
                </a:moveTo>
                <a:lnTo>
                  <a:pt x="1805" y="1750"/>
                </a:lnTo>
                <a:lnTo>
                  <a:pt x="1935" y="1750"/>
                </a:lnTo>
                <a:lnTo>
                  <a:pt x="1935" y="1727"/>
                </a:lnTo>
                <a:lnTo>
                  <a:pt x="1805" y="1727"/>
                </a:lnTo>
                <a:close/>
                <a:moveTo>
                  <a:pt x="1805" y="1527"/>
                </a:moveTo>
                <a:lnTo>
                  <a:pt x="1805" y="1551"/>
                </a:lnTo>
                <a:lnTo>
                  <a:pt x="1935" y="1551"/>
                </a:lnTo>
                <a:lnTo>
                  <a:pt x="1935" y="1527"/>
                </a:lnTo>
                <a:lnTo>
                  <a:pt x="1805" y="1527"/>
                </a:lnTo>
                <a:close/>
                <a:moveTo>
                  <a:pt x="1805" y="1328"/>
                </a:moveTo>
                <a:lnTo>
                  <a:pt x="1805" y="1352"/>
                </a:lnTo>
                <a:lnTo>
                  <a:pt x="1935" y="1352"/>
                </a:lnTo>
                <a:lnTo>
                  <a:pt x="1935" y="1328"/>
                </a:lnTo>
                <a:lnTo>
                  <a:pt x="1805" y="1328"/>
                </a:lnTo>
                <a:close/>
                <a:moveTo>
                  <a:pt x="1805" y="1129"/>
                </a:moveTo>
                <a:lnTo>
                  <a:pt x="1805" y="1153"/>
                </a:lnTo>
                <a:lnTo>
                  <a:pt x="1935" y="1153"/>
                </a:lnTo>
                <a:lnTo>
                  <a:pt x="1935" y="1129"/>
                </a:lnTo>
                <a:lnTo>
                  <a:pt x="1805" y="1129"/>
                </a:lnTo>
                <a:close/>
                <a:moveTo>
                  <a:pt x="1805" y="930"/>
                </a:moveTo>
                <a:lnTo>
                  <a:pt x="1805" y="954"/>
                </a:lnTo>
                <a:lnTo>
                  <a:pt x="1935" y="954"/>
                </a:lnTo>
                <a:lnTo>
                  <a:pt x="1935" y="930"/>
                </a:lnTo>
                <a:lnTo>
                  <a:pt x="1805" y="930"/>
                </a:lnTo>
                <a:close/>
                <a:moveTo>
                  <a:pt x="1805" y="731"/>
                </a:moveTo>
                <a:lnTo>
                  <a:pt x="1805" y="754"/>
                </a:lnTo>
                <a:lnTo>
                  <a:pt x="1935" y="754"/>
                </a:lnTo>
                <a:lnTo>
                  <a:pt x="1935" y="731"/>
                </a:lnTo>
                <a:lnTo>
                  <a:pt x="1805" y="731"/>
                </a:lnTo>
                <a:close/>
                <a:moveTo>
                  <a:pt x="1805" y="531"/>
                </a:moveTo>
                <a:lnTo>
                  <a:pt x="1805" y="555"/>
                </a:lnTo>
                <a:lnTo>
                  <a:pt x="1935" y="555"/>
                </a:lnTo>
                <a:lnTo>
                  <a:pt x="1935" y="531"/>
                </a:lnTo>
                <a:lnTo>
                  <a:pt x="1805" y="531"/>
                </a:lnTo>
                <a:close/>
                <a:moveTo>
                  <a:pt x="1805" y="332"/>
                </a:moveTo>
                <a:lnTo>
                  <a:pt x="1805" y="356"/>
                </a:lnTo>
                <a:lnTo>
                  <a:pt x="1935" y="356"/>
                </a:lnTo>
                <a:lnTo>
                  <a:pt x="1935" y="332"/>
                </a:lnTo>
                <a:lnTo>
                  <a:pt x="1805" y="33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nvGrpSpPr>
          <p:cNvPr id="44" name="Group 34"/>
          <p:cNvGrpSpPr>
            <a:grpSpLocks noChangeAspect="1"/>
          </p:cNvGrpSpPr>
          <p:nvPr/>
        </p:nvGrpSpPr>
        <p:grpSpPr bwMode="auto">
          <a:xfrm>
            <a:off x="871166" y="2707238"/>
            <a:ext cx="719748" cy="719748"/>
            <a:chOff x="2680" y="1956"/>
            <a:chExt cx="404" cy="404"/>
          </a:xfrm>
          <a:solidFill>
            <a:schemeClr val="bg1"/>
          </a:solidFill>
        </p:grpSpPr>
        <p:sp>
          <p:nvSpPr>
            <p:cNvPr id="45" name="Freeform 44"/>
            <p:cNvSpPr>
              <a:spLocks noEditPoints="1"/>
            </p:cNvSpPr>
            <p:nvPr/>
          </p:nvSpPr>
          <p:spPr bwMode="auto">
            <a:xfrm>
              <a:off x="2680" y="1956"/>
              <a:ext cx="404" cy="404"/>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84 w 168"/>
                <a:gd name="T11" fmla="*/ 148 h 168"/>
                <a:gd name="T12" fmla="*/ 20 w 168"/>
                <a:gd name="T13" fmla="*/ 84 h 168"/>
                <a:gd name="T14" fmla="*/ 84 w 168"/>
                <a:gd name="T15" fmla="*/ 20 h 168"/>
                <a:gd name="T16" fmla="*/ 148 w 168"/>
                <a:gd name="T17" fmla="*/ 84 h 168"/>
                <a:gd name="T18" fmla="*/ 84 w 168"/>
                <a:gd name="T19" fmla="*/ 1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0"/>
                  </a:moveTo>
                  <a:cubicBezTo>
                    <a:pt x="38" y="0"/>
                    <a:pt x="0" y="38"/>
                    <a:pt x="0" y="84"/>
                  </a:cubicBezTo>
                  <a:cubicBezTo>
                    <a:pt x="0" y="130"/>
                    <a:pt x="38" y="168"/>
                    <a:pt x="84" y="168"/>
                  </a:cubicBezTo>
                  <a:cubicBezTo>
                    <a:pt x="130" y="168"/>
                    <a:pt x="168" y="130"/>
                    <a:pt x="168" y="84"/>
                  </a:cubicBezTo>
                  <a:cubicBezTo>
                    <a:pt x="168" y="38"/>
                    <a:pt x="130" y="0"/>
                    <a:pt x="84" y="0"/>
                  </a:cubicBezTo>
                  <a:close/>
                  <a:moveTo>
                    <a:pt x="84" y="148"/>
                  </a:moveTo>
                  <a:cubicBezTo>
                    <a:pt x="49" y="148"/>
                    <a:pt x="20" y="119"/>
                    <a:pt x="20" y="84"/>
                  </a:cubicBezTo>
                  <a:cubicBezTo>
                    <a:pt x="20" y="49"/>
                    <a:pt x="49" y="20"/>
                    <a:pt x="84" y="20"/>
                  </a:cubicBezTo>
                  <a:cubicBezTo>
                    <a:pt x="119" y="20"/>
                    <a:pt x="148" y="49"/>
                    <a:pt x="148" y="84"/>
                  </a:cubicBezTo>
                  <a:cubicBezTo>
                    <a:pt x="148" y="119"/>
                    <a:pt x="119" y="148"/>
                    <a:pt x="84"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6" name="Freeform 45"/>
            <p:cNvSpPr>
              <a:spLocks noEditPoints="1"/>
            </p:cNvSpPr>
            <p:nvPr/>
          </p:nvSpPr>
          <p:spPr bwMode="auto">
            <a:xfrm>
              <a:off x="2868" y="2023"/>
              <a:ext cx="29" cy="29"/>
            </a:xfrm>
            <a:custGeom>
              <a:avLst/>
              <a:gdLst>
                <a:gd name="T0" fmla="*/ 6 w 12"/>
                <a:gd name="T1" fmla="*/ 2 h 12"/>
                <a:gd name="T2" fmla="*/ 10 w 12"/>
                <a:gd name="T3" fmla="*/ 6 h 12"/>
                <a:gd name="T4" fmla="*/ 6 w 12"/>
                <a:gd name="T5" fmla="*/ 10 h 12"/>
                <a:gd name="T6" fmla="*/ 2 w 12"/>
                <a:gd name="T7" fmla="*/ 6 h 12"/>
                <a:gd name="T8" fmla="*/ 6 w 12"/>
                <a:gd name="T9" fmla="*/ 2 h 12"/>
                <a:gd name="T10" fmla="*/ 6 w 12"/>
                <a:gd name="T11" fmla="*/ 0 h 12"/>
                <a:gd name="T12" fmla="*/ 0 w 12"/>
                <a:gd name="T13" fmla="*/ 6 h 12"/>
                <a:gd name="T14" fmla="*/ 6 w 12"/>
                <a:gd name="T15" fmla="*/ 12 h 12"/>
                <a:gd name="T16" fmla="*/ 12 w 12"/>
                <a:gd name="T17" fmla="*/ 6 h 12"/>
                <a:gd name="T18" fmla="*/ 6 w 12"/>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2"/>
                  </a:moveTo>
                  <a:cubicBezTo>
                    <a:pt x="8" y="2"/>
                    <a:pt x="10" y="4"/>
                    <a:pt x="10" y="6"/>
                  </a:cubicBezTo>
                  <a:cubicBezTo>
                    <a:pt x="10" y="8"/>
                    <a:pt x="8" y="10"/>
                    <a:pt x="6" y="10"/>
                  </a:cubicBezTo>
                  <a:cubicBezTo>
                    <a:pt x="4" y="10"/>
                    <a:pt x="2" y="8"/>
                    <a:pt x="2" y="6"/>
                  </a:cubicBezTo>
                  <a:cubicBezTo>
                    <a:pt x="2" y="4"/>
                    <a:pt x="4" y="2"/>
                    <a:pt x="6" y="2"/>
                  </a:cubicBezTo>
                  <a:moveTo>
                    <a:pt x="6" y="0"/>
                  </a:moveTo>
                  <a:cubicBezTo>
                    <a:pt x="3" y="0"/>
                    <a:pt x="0" y="3"/>
                    <a:pt x="0" y="6"/>
                  </a:cubicBezTo>
                  <a:cubicBezTo>
                    <a:pt x="0" y="9"/>
                    <a:pt x="3" y="12"/>
                    <a:pt x="6" y="12"/>
                  </a:cubicBezTo>
                  <a:cubicBezTo>
                    <a:pt x="9" y="12"/>
                    <a:pt x="12" y="9"/>
                    <a:pt x="12" y="6"/>
                  </a:cubicBezTo>
                  <a:cubicBezTo>
                    <a:pt x="12" y="3"/>
                    <a:pt x="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7" name="Freeform 46"/>
            <p:cNvSpPr>
              <a:spLocks noEditPoints="1"/>
            </p:cNvSpPr>
            <p:nvPr/>
          </p:nvSpPr>
          <p:spPr bwMode="auto">
            <a:xfrm>
              <a:off x="2868" y="2263"/>
              <a:ext cx="29" cy="29"/>
            </a:xfrm>
            <a:custGeom>
              <a:avLst/>
              <a:gdLst>
                <a:gd name="T0" fmla="*/ 6 w 12"/>
                <a:gd name="T1" fmla="*/ 2 h 12"/>
                <a:gd name="T2" fmla="*/ 10 w 12"/>
                <a:gd name="T3" fmla="*/ 6 h 12"/>
                <a:gd name="T4" fmla="*/ 6 w 12"/>
                <a:gd name="T5" fmla="*/ 10 h 12"/>
                <a:gd name="T6" fmla="*/ 2 w 12"/>
                <a:gd name="T7" fmla="*/ 6 h 12"/>
                <a:gd name="T8" fmla="*/ 6 w 12"/>
                <a:gd name="T9" fmla="*/ 2 h 12"/>
                <a:gd name="T10" fmla="*/ 6 w 12"/>
                <a:gd name="T11" fmla="*/ 0 h 12"/>
                <a:gd name="T12" fmla="*/ 0 w 12"/>
                <a:gd name="T13" fmla="*/ 6 h 12"/>
                <a:gd name="T14" fmla="*/ 6 w 12"/>
                <a:gd name="T15" fmla="*/ 12 h 12"/>
                <a:gd name="T16" fmla="*/ 12 w 12"/>
                <a:gd name="T17" fmla="*/ 6 h 12"/>
                <a:gd name="T18" fmla="*/ 6 w 12"/>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2"/>
                  </a:moveTo>
                  <a:cubicBezTo>
                    <a:pt x="8" y="2"/>
                    <a:pt x="10" y="4"/>
                    <a:pt x="10" y="6"/>
                  </a:cubicBezTo>
                  <a:cubicBezTo>
                    <a:pt x="10" y="8"/>
                    <a:pt x="8" y="10"/>
                    <a:pt x="6" y="10"/>
                  </a:cubicBezTo>
                  <a:cubicBezTo>
                    <a:pt x="4" y="10"/>
                    <a:pt x="2" y="8"/>
                    <a:pt x="2" y="6"/>
                  </a:cubicBezTo>
                  <a:cubicBezTo>
                    <a:pt x="2" y="4"/>
                    <a:pt x="4" y="2"/>
                    <a:pt x="6" y="2"/>
                  </a:cubicBezTo>
                  <a:moveTo>
                    <a:pt x="6" y="0"/>
                  </a:moveTo>
                  <a:cubicBezTo>
                    <a:pt x="3" y="0"/>
                    <a:pt x="0" y="3"/>
                    <a:pt x="0" y="6"/>
                  </a:cubicBezTo>
                  <a:cubicBezTo>
                    <a:pt x="0" y="9"/>
                    <a:pt x="3" y="12"/>
                    <a:pt x="6" y="12"/>
                  </a:cubicBezTo>
                  <a:cubicBezTo>
                    <a:pt x="9" y="12"/>
                    <a:pt x="12" y="9"/>
                    <a:pt x="12" y="6"/>
                  </a:cubicBezTo>
                  <a:cubicBezTo>
                    <a:pt x="12" y="3"/>
                    <a:pt x="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8" name="Freeform 47"/>
            <p:cNvSpPr>
              <a:spLocks noEditPoints="1"/>
            </p:cNvSpPr>
            <p:nvPr/>
          </p:nvSpPr>
          <p:spPr bwMode="auto">
            <a:xfrm>
              <a:off x="2988" y="2143"/>
              <a:ext cx="29" cy="29"/>
            </a:xfrm>
            <a:custGeom>
              <a:avLst/>
              <a:gdLst>
                <a:gd name="T0" fmla="*/ 6 w 12"/>
                <a:gd name="T1" fmla="*/ 2 h 12"/>
                <a:gd name="T2" fmla="*/ 10 w 12"/>
                <a:gd name="T3" fmla="*/ 6 h 12"/>
                <a:gd name="T4" fmla="*/ 6 w 12"/>
                <a:gd name="T5" fmla="*/ 10 h 12"/>
                <a:gd name="T6" fmla="*/ 2 w 12"/>
                <a:gd name="T7" fmla="*/ 6 h 12"/>
                <a:gd name="T8" fmla="*/ 6 w 12"/>
                <a:gd name="T9" fmla="*/ 2 h 12"/>
                <a:gd name="T10" fmla="*/ 6 w 12"/>
                <a:gd name="T11" fmla="*/ 0 h 12"/>
                <a:gd name="T12" fmla="*/ 0 w 12"/>
                <a:gd name="T13" fmla="*/ 6 h 12"/>
                <a:gd name="T14" fmla="*/ 6 w 12"/>
                <a:gd name="T15" fmla="*/ 12 h 12"/>
                <a:gd name="T16" fmla="*/ 12 w 12"/>
                <a:gd name="T17" fmla="*/ 6 h 12"/>
                <a:gd name="T18" fmla="*/ 6 w 12"/>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2"/>
                  </a:moveTo>
                  <a:cubicBezTo>
                    <a:pt x="8" y="2"/>
                    <a:pt x="10" y="4"/>
                    <a:pt x="10" y="6"/>
                  </a:cubicBezTo>
                  <a:cubicBezTo>
                    <a:pt x="10" y="8"/>
                    <a:pt x="8" y="10"/>
                    <a:pt x="6" y="10"/>
                  </a:cubicBezTo>
                  <a:cubicBezTo>
                    <a:pt x="4" y="10"/>
                    <a:pt x="2" y="8"/>
                    <a:pt x="2" y="6"/>
                  </a:cubicBezTo>
                  <a:cubicBezTo>
                    <a:pt x="2" y="4"/>
                    <a:pt x="4" y="2"/>
                    <a:pt x="6" y="2"/>
                  </a:cubicBezTo>
                  <a:moveTo>
                    <a:pt x="6" y="0"/>
                  </a:moveTo>
                  <a:cubicBezTo>
                    <a:pt x="3" y="0"/>
                    <a:pt x="0" y="3"/>
                    <a:pt x="0" y="6"/>
                  </a:cubicBezTo>
                  <a:cubicBezTo>
                    <a:pt x="0" y="9"/>
                    <a:pt x="3" y="12"/>
                    <a:pt x="6" y="12"/>
                  </a:cubicBezTo>
                  <a:cubicBezTo>
                    <a:pt x="9" y="12"/>
                    <a:pt x="12" y="9"/>
                    <a:pt x="12" y="6"/>
                  </a:cubicBezTo>
                  <a:cubicBezTo>
                    <a:pt x="12" y="3"/>
                    <a:pt x="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9" name="Freeform 48"/>
            <p:cNvSpPr>
              <a:spLocks noEditPoints="1"/>
            </p:cNvSpPr>
            <p:nvPr/>
          </p:nvSpPr>
          <p:spPr bwMode="auto">
            <a:xfrm>
              <a:off x="2748" y="2143"/>
              <a:ext cx="29" cy="29"/>
            </a:xfrm>
            <a:custGeom>
              <a:avLst/>
              <a:gdLst>
                <a:gd name="T0" fmla="*/ 6 w 12"/>
                <a:gd name="T1" fmla="*/ 2 h 12"/>
                <a:gd name="T2" fmla="*/ 10 w 12"/>
                <a:gd name="T3" fmla="*/ 6 h 12"/>
                <a:gd name="T4" fmla="*/ 6 w 12"/>
                <a:gd name="T5" fmla="*/ 10 h 12"/>
                <a:gd name="T6" fmla="*/ 2 w 12"/>
                <a:gd name="T7" fmla="*/ 6 h 12"/>
                <a:gd name="T8" fmla="*/ 6 w 12"/>
                <a:gd name="T9" fmla="*/ 2 h 12"/>
                <a:gd name="T10" fmla="*/ 6 w 12"/>
                <a:gd name="T11" fmla="*/ 0 h 12"/>
                <a:gd name="T12" fmla="*/ 0 w 12"/>
                <a:gd name="T13" fmla="*/ 6 h 12"/>
                <a:gd name="T14" fmla="*/ 6 w 12"/>
                <a:gd name="T15" fmla="*/ 12 h 12"/>
                <a:gd name="T16" fmla="*/ 12 w 12"/>
                <a:gd name="T17" fmla="*/ 6 h 12"/>
                <a:gd name="T18" fmla="*/ 6 w 12"/>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2"/>
                  </a:moveTo>
                  <a:cubicBezTo>
                    <a:pt x="8" y="2"/>
                    <a:pt x="10" y="4"/>
                    <a:pt x="10" y="6"/>
                  </a:cubicBezTo>
                  <a:cubicBezTo>
                    <a:pt x="10" y="8"/>
                    <a:pt x="8" y="10"/>
                    <a:pt x="6" y="10"/>
                  </a:cubicBezTo>
                  <a:cubicBezTo>
                    <a:pt x="4" y="10"/>
                    <a:pt x="2" y="8"/>
                    <a:pt x="2" y="6"/>
                  </a:cubicBezTo>
                  <a:cubicBezTo>
                    <a:pt x="2" y="4"/>
                    <a:pt x="4" y="2"/>
                    <a:pt x="6" y="2"/>
                  </a:cubicBezTo>
                  <a:moveTo>
                    <a:pt x="6" y="0"/>
                  </a:moveTo>
                  <a:cubicBezTo>
                    <a:pt x="3" y="0"/>
                    <a:pt x="0" y="3"/>
                    <a:pt x="0" y="6"/>
                  </a:cubicBezTo>
                  <a:cubicBezTo>
                    <a:pt x="0" y="9"/>
                    <a:pt x="3" y="12"/>
                    <a:pt x="6" y="12"/>
                  </a:cubicBezTo>
                  <a:cubicBezTo>
                    <a:pt x="9" y="12"/>
                    <a:pt x="12" y="9"/>
                    <a:pt x="12" y="6"/>
                  </a:cubicBezTo>
                  <a:cubicBezTo>
                    <a:pt x="12" y="3"/>
                    <a:pt x="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50" name="Freeform 49"/>
            <p:cNvSpPr>
              <a:spLocks noEditPoints="1"/>
            </p:cNvSpPr>
            <p:nvPr/>
          </p:nvSpPr>
          <p:spPr bwMode="auto">
            <a:xfrm>
              <a:off x="2786" y="2061"/>
              <a:ext cx="193" cy="193"/>
            </a:xfrm>
            <a:custGeom>
              <a:avLst/>
              <a:gdLst>
                <a:gd name="T0" fmla="*/ 55 w 80"/>
                <a:gd name="T1" fmla="*/ 37 h 80"/>
                <a:gd name="T2" fmla="*/ 76 w 80"/>
                <a:gd name="T3" fmla="*/ 4 h 80"/>
                <a:gd name="T4" fmla="*/ 43 w 80"/>
                <a:gd name="T5" fmla="*/ 25 h 80"/>
                <a:gd name="T6" fmla="*/ 40 w 80"/>
                <a:gd name="T7" fmla="*/ 0 h 80"/>
                <a:gd name="T8" fmla="*/ 37 w 80"/>
                <a:gd name="T9" fmla="*/ 29 h 80"/>
                <a:gd name="T10" fmla="*/ 32 w 80"/>
                <a:gd name="T11" fmla="*/ 32 h 80"/>
                <a:gd name="T12" fmla="*/ 29 w 80"/>
                <a:gd name="T13" fmla="*/ 37 h 80"/>
                <a:gd name="T14" fmla="*/ 0 w 80"/>
                <a:gd name="T15" fmla="*/ 40 h 80"/>
                <a:gd name="T16" fmla="*/ 25 w 80"/>
                <a:gd name="T17" fmla="*/ 43 h 80"/>
                <a:gd name="T18" fmla="*/ 4 w 80"/>
                <a:gd name="T19" fmla="*/ 76 h 80"/>
                <a:gd name="T20" fmla="*/ 37 w 80"/>
                <a:gd name="T21" fmla="*/ 55 h 80"/>
                <a:gd name="T22" fmla="*/ 40 w 80"/>
                <a:gd name="T23" fmla="*/ 80 h 80"/>
                <a:gd name="T24" fmla="*/ 43 w 80"/>
                <a:gd name="T25" fmla="*/ 51 h 80"/>
                <a:gd name="T26" fmla="*/ 48 w 80"/>
                <a:gd name="T27" fmla="*/ 48 h 80"/>
                <a:gd name="T28" fmla="*/ 51 w 80"/>
                <a:gd name="T29" fmla="*/ 43 h 80"/>
                <a:gd name="T30" fmla="*/ 80 w 80"/>
                <a:gd name="T31" fmla="*/ 40 h 80"/>
                <a:gd name="T32" fmla="*/ 55 w 80"/>
                <a:gd name="T33" fmla="*/ 37 h 80"/>
                <a:gd name="T34" fmla="*/ 40 w 80"/>
                <a:gd name="T35" fmla="*/ 48 h 80"/>
                <a:gd name="T36" fmla="*/ 32 w 80"/>
                <a:gd name="T37" fmla="*/ 40 h 80"/>
                <a:gd name="T38" fmla="*/ 40 w 80"/>
                <a:gd name="T39" fmla="*/ 32 h 80"/>
                <a:gd name="T40" fmla="*/ 48 w 80"/>
                <a:gd name="T41" fmla="*/ 40 h 80"/>
                <a:gd name="T42" fmla="*/ 40 w 80"/>
                <a:gd name="T43" fmla="*/ 4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80">
                  <a:moveTo>
                    <a:pt x="55" y="37"/>
                  </a:moveTo>
                  <a:cubicBezTo>
                    <a:pt x="76" y="4"/>
                    <a:pt x="76" y="4"/>
                    <a:pt x="76" y="4"/>
                  </a:cubicBezTo>
                  <a:cubicBezTo>
                    <a:pt x="43" y="25"/>
                    <a:pt x="43" y="25"/>
                    <a:pt x="43" y="25"/>
                  </a:cubicBezTo>
                  <a:cubicBezTo>
                    <a:pt x="40" y="0"/>
                    <a:pt x="40" y="0"/>
                    <a:pt x="40" y="0"/>
                  </a:cubicBezTo>
                  <a:cubicBezTo>
                    <a:pt x="37" y="29"/>
                    <a:pt x="37" y="29"/>
                    <a:pt x="37" y="29"/>
                  </a:cubicBezTo>
                  <a:cubicBezTo>
                    <a:pt x="32" y="32"/>
                    <a:pt x="32" y="32"/>
                    <a:pt x="32" y="32"/>
                  </a:cubicBezTo>
                  <a:cubicBezTo>
                    <a:pt x="29" y="37"/>
                    <a:pt x="29" y="37"/>
                    <a:pt x="29" y="37"/>
                  </a:cubicBezTo>
                  <a:cubicBezTo>
                    <a:pt x="0" y="40"/>
                    <a:pt x="0" y="40"/>
                    <a:pt x="0" y="40"/>
                  </a:cubicBezTo>
                  <a:cubicBezTo>
                    <a:pt x="25" y="43"/>
                    <a:pt x="25" y="43"/>
                    <a:pt x="25" y="43"/>
                  </a:cubicBezTo>
                  <a:cubicBezTo>
                    <a:pt x="4" y="76"/>
                    <a:pt x="4" y="76"/>
                    <a:pt x="4" y="76"/>
                  </a:cubicBezTo>
                  <a:cubicBezTo>
                    <a:pt x="37" y="55"/>
                    <a:pt x="37" y="55"/>
                    <a:pt x="37" y="55"/>
                  </a:cubicBezTo>
                  <a:cubicBezTo>
                    <a:pt x="40" y="80"/>
                    <a:pt x="40" y="80"/>
                    <a:pt x="40" y="80"/>
                  </a:cubicBezTo>
                  <a:cubicBezTo>
                    <a:pt x="43" y="51"/>
                    <a:pt x="43" y="51"/>
                    <a:pt x="43" y="51"/>
                  </a:cubicBezTo>
                  <a:cubicBezTo>
                    <a:pt x="48" y="48"/>
                    <a:pt x="48" y="48"/>
                    <a:pt x="48" y="48"/>
                  </a:cubicBezTo>
                  <a:cubicBezTo>
                    <a:pt x="51" y="43"/>
                    <a:pt x="51" y="43"/>
                    <a:pt x="51" y="43"/>
                  </a:cubicBezTo>
                  <a:cubicBezTo>
                    <a:pt x="80" y="40"/>
                    <a:pt x="80" y="40"/>
                    <a:pt x="80" y="40"/>
                  </a:cubicBezTo>
                  <a:lnTo>
                    <a:pt x="55" y="37"/>
                  </a:lnTo>
                  <a:close/>
                  <a:moveTo>
                    <a:pt x="40" y="48"/>
                  </a:moveTo>
                  <a:cubicBezTo>
                    <a:pt x="36" y="48"/>
                    <a:pt x="32" y="44"/>
                    <a:pt x="32" y="40"/>
                  </a:cubicBezTo>
                  <a:cubicBezTo>
                    <a:pt x="32" y="36"/>
                    <a:pt x="36" y="32"/>
                    <a:pt x="40" y="32"/>
                  </a:cubicBezTo>
                  <a:cubicBezTo>
                    <a:pt x="44" y="32"/>
                    <a:pt x="48" y="36"/>
                    <a:pt x="48" y="40"/>
                  </a:cubicBezTo>
                  <a:cubicBezTo>
                    <a:pt x="48" y="44"/>
                    <a:pt x="44" y="48"/>
                    <a:pt x="4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51" name="Freeform 116"/>
          <p:cNvSpPr>
            <a:spLocks/>
          </p:cNvSpPr>
          <p:nvPr/>
        </p:nvSpPr>
        <p:spPr bwMode="auto">
          <a:xfrm>
            <a:off x="847262" y="3948389"/>
            <a:ext cx="669925" cy="671513"/>
          </a:xfrm>
          <a:custGeom>
            <a:avLst/>
            <a:gdLst>
              <a:gd name="T0" fmla="*/ 144 w 176"/>
              <a:gd name="T1" fmla="*/ 76 h 176"/>
              <a:gd name="T2" fmla="*/ 159 w 176"/>
              <a:gd name="T3" fmla="*/ 82 h 176"/>
              <a:gd name="T4" fmla="*/ 170 w 176"/>
              <a:gd name="T5" fmla="*/ 88 h 176"/>
              <a:gd name="T6" fmla="*/ 176 w 176"/>
              <a:gd name="T7" fmla="*/ 80 h 176"/>
              <a:gd name="T8" fmla="*/ 176 w 176"/>
              <a:gd name="T9" fmla="*/ 56 h 176"/>
              <a:gd name="T10" fmla="*/ 168 w 176"/>
              <a:gd name="T11" fmla="*/ 48 h 176"/>
              <a:gd name="T12" fmla="*/ 144 w 176"/>
              <a:gd name="T13" fmla="*/ 48 h 176"/>
              <a:gd name="T14" fmla="*/ 136 w 176"/>
              <a:gd name="T15" fmla="*/ 46 h 176"/>
              <a:gd name="T16" fmla="*/ 142 w 176"/>
              <a:gd name="T17" fmla="*/ 39 h 176"/>
              <a:gd name="T18" fmla="*/ 148 w 176"/>
              <a:gd name="T19" fmla="*/ 24 h 176"/>
              <a:gd name="T20" fmla="*/ 124 w 176"/>
              <a:gd name="T21" fmla="*/ 0 h 176"/>
              <a:gd name="T22" fmla="*/ 100 w 176"/>
              <a:gd name="T23" fmla="*/ 24 h 176"/>
              <a:gd name="T24" fmla="*/ 106 w 176"/>
              <a:gd name="T25" fmla="*/ 39 h 176"/>
              <a:gd name="T26" fmla="*/ 112 w 176"/>
              <a:gd name="T27" fmla="*/ 46 h 176"/>
              <a:gd name="T28" fmla="*/ 104 w 176"/>
              <a:gd name="T29" fmla="*/ 48 h 176"/>
              <a:gd name="T30" fmla="*/ 56 w 176"/>
              <a:gd name="T31" fmla="*/ 48 h 176"/>
              <a:gd name="T32" fmla="*/ 48 w 176"/>
              <a:gd name="T33" fmla="*/ 56 h 176"/>
              <a:gd name="T34" fmla="*/ 48 w 176"/>
              <a:gd name="T35" fmla="*/ 104 h 176"/>
              <a:gd name="T36" fmla="*/ 46 w 176"/>
              <a:gd name="T37" fmla="*/ 112 h 176"/>
              <a:gd name="T38" fmla="*/ 39 w 176"/>
              <a:gd name="T39" fmla="*/ 106 h 176"/>
              <a:gd name="T40" fmla="*/ 24 w 176"/>
              <a:gd name="T41" fmla="*/ 100 h 176"/>
              <a:gd name="T42" fmla="*/ 0 w 176"/>
              <a:gd name="T43" fmla="*/ 124 h 176"/>
              <a:gd name="T44" fmla="*/ 24 w 176"/>
              <a:gd name="T45" fmla="*/ 148 h 176"/>
              <a:gd name="T46" fmla="*/ 39 w 176"/>
              <a:gd name="T47" fmla="*/ 142 h 176"/>
              <a:gd name="T48" fmla="*/ 46 w 176"/>
              <a:gd name="T49" fmla="*/ 136 h 176"/>
              <a:gd name="T50" fmla="*/ 48 w 176"/>
              <a:gd name="T51" fmla="*/ 144 h 176"/>
              <a:gd name="T52" fmla="*/ 48 w 176"/>
              <a:gd name="T53" fmla="*/ 168 h 176"/>
              <a:gd name="T54" fmla="*/ 56 w 176"/>
              <a:gd name="T55" fmla="*/ 176 h 176"/>
              <a:gd name="T56" fmla="*/ 80 w 176"/>
              <a:gd name="T57" fmla="*/ 176 h 176"/>
              <a:gd name="T58" fmla="*/ 88 w 176"/>
              <a:gd name="T59" fmla="*/ 170 h 176"/>
              <a:gd name="T60" fmla="*/ 82 w 176"/>
              <a:gd name="T61" fmla="*/ 159 h 176"/>
              <a:gd name="T62" fmla="*/ 76 w 176"/>
              <a:gd name="T63" fmla="*/ 144 h 176"/>
              <a:gd name="T64" fmla="*/ 100 w 176"/>
              <a:gd name="T65" fmla="*/ 120 h 176"/>
              <a:gd name="T66" fmla="*/ 124 w 176"/>
              <a:gd name="T67" fmla="*/ 144 h 176"/>
              <a:gd name="T68" fmla="*/ 118 w 176"/>
              <a:gd name="T69" fmla="*/ 159 h 176"/>
              <a:gd name="T70" fmla="*/ 112 w 176"/>
              <a:gd name="T71" fmla="*/ 170 h 176"/>
              <a:gd name="T72" fmla="*/ 120 w 176"/>
              <a:gd name="T73" fmla="*/ 176 h 176"/>
              <a:gd name="T74" fmla="*/ 168 w 176"/>
              <a:gd name="T75" fmla="*/ 176 h 176"/>
              <a:gd name="T76" fmla="*/ 176 w 176"/>
              <a:gd name="T77" fmla="*/ 168 h 176"/>
              <a:gd name="T78" fmla="*/ 176 w 176"/>
              <a:gd name="T79" fmla="*/ 120 h 176"/>
              <a:gd name="T80" fmla="*/ 170 w 176"/>
              <a:gd name="T81" fmla="*/ 112 h 176"/>
              <a:gd name="T82" fmla="*/ 159 w 176"/>
              <a:gd name="T83" fmla="*/ 118 h 176"/>
              <a:gd name="T84" fmla="*/ 144 w 176"/>
              <a:gd name="T85" fmla="*/ 124 h 176"/>
              <a:gd name="T86" fmla="*/ 120 w 176"/>
              <a:gd name="T87" fmla="*/ 100 h 176"/>
              <a:gd name="T88" fmla="*/ 144 w 176"/>
              <a:gd name="T89" fmla="*/ 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144" y="76"/>
                </a:moveTo>
                <a:cubicBezTo>
                  <a:pt x="153" y="76"/>
                  <a:pt x="159" y="82"/>
                  <a:pt x="159" y="82"/>
                </a:cubicBezTo>
                <a:cubicBezTo>
                  <a:pt x="162" y="85"/>
                  <a:pt x="167" y="88"/>
                  <a:pt x="170" y="88"/>
                </a:cubicBezTo>
                <a:cubicBezTo>
                  <a:pt x="173" y="88"/>
                  <a:pt x="176" y="84"/>
                  <a:pt x="176" y="80"/>
                </a:cubicBezTo>
                <a:cubicBezTo>
                  <a:pt x="176" y="56"/>
                  <a:pt x="176" y="56"/>
                  <a:pt x="176" y="56"/>
                </a:cubicBezTo>
                <a:cubicBezTo>
                  <a:pt x="176" y="52"/>
                  <a:pt x="172" y="48"/>
                  <a:pt x="168" y="48"/>
                </a:cubicBezTo>
                <a:cubicBezTo>
                  <a:pt x="144" y="48"/>
                  <a:pt x="144" y="48"/>
                  <a:pt x="144" y="48"/>
                </a:cubicBezTo>
                <a:cubicBezTo>
                  <a:pt x="140" y="48"/>
                  <a:pt x="136" y="47"/>
                  <a:pt x="136" y="46"/>
                </a:cubicBezTo>
                <a:cubicBezTo>
                  <a:pt x="136" y="45"/>
                  <a:pt x="139" y="42"/>
                  <a:pt x="142" y="39"/>
                </a:cubicBezTo>
                <a:cubicBezTo>
                  <a:pt x="142" y="39"/>
                  <a:pt x="148" y="33"/>
                  <a:pt x="148" y="24"/>
                </a:cubicBezTo>
                <a:cubicBezTo>
                  <a:pt x="148" y="11"/>
                  <a:pt x="137" y="0"/>
                  <a:pt x="124" y="0"/>
                </a:cubicBezTo>
                <a:cubicBezTo>
                  <a:pt x="111" y="0"/>
                  <a:pt x="100" y="11"/>
                  <a:pt x="100" y="24"/>
                </a:cubicBezTo>
                <a:cubicBezTo>
                  <a:pt x="100" y="33"/>
                  <a:pt x="106" y="39"/>
                  <a:pt x="106" y="39"/>
                </a:cubicBezTo>
                <a:cubicBezTo>
                  <a:pt x="109" y="42"/>
                  <a:pt x="112" y="45"/>
                  <a:pt x="112" y="46"/>
                </a:cubicBezTo>
                <a:cubicBezTo>
                  <a:pt x="112" y="47"/>
                  <a:pt x="108" y="48"/>
                  <a:pt x="104" y="48"/>
                </a:cubicBezTo>
                <a:cubicBezTo>
                  <a:pt x="56" y="48"/>
                  <a:pt x="56" y="48"/>
                  <a:pt x="56" y="48"/>
                </a:cubicBezTo>
                <a:cubicBezTo>
                  <a:pt x="52" y="48"/>
                  <a:pt x="48" y="52"/>
                  <a:pt x="48" y="56"/>
                </a:cubicBezTo>
                <a:cubicBezTo>
                  <a:pt x="48" y="104"/>
                  <a:pt x="48" y="104"/>
                  <a:pt x="48" y="104"/>
                </a:cubicBezTo>
                <a:cubicBezTo>
                  <a:pt x="48" y="108"/>
                  <a:pt x="47" y="112"/>
                  <a:pt x="46" y="112"/>
                </a:cubicBezTo>
                <a:cubicBezTo>
                  <a:pt x="45" y="112"/>
                  <a:pt x="42" y="109"/>
                  <a:pt x="39" y="106"/>
                </a:cubicBezTo>
                <a:cubicBezTo>
                  <a:pt x="39" y="106"/>
                  <a:pt x="33" y="100"/>
                  <a:pt x="24" y="100"/>
                </a:cubicBezTo>
                <a:cubicBezTo>
                  <a:pt x="11" y="100"/>
                  <a:pt x="0" y="111"/>
                  <a:pt x="0" y="124"/>
                </a:cubicBezTo>
                <a:cubicBezTo>
                  <a:pt x="0" y="137"/>
                  <a:pt x="11" y="148"/>
                  <a:pt x="24" y="148"/>
                </a:cubicBezTo>
                <a:cubicBezTo>
                  <a:pt x="33" y="148"/>
                  <a:pt x="39" y="142"/>
                  <a:pt x="39" y="142"/>
                </a:cubicBezTo>
                <a:cubicBezTo>
                  <a:pt x="42" y="139"/>
                  <a:pt x="45" y="136"/>
                  <a:pt x="46" y="136"/>
                </a:cubicBezTo>
                <a:cubicBezTo>
                  <a:pt x="47" y="136"/>
                  <a:pt x="48" y="140"/>
                  <a:pt x="48" y="144"/>
                </a:cubicBezTo>
                <a:cubicBezTo>
                  <a:pt x="48" y="168"/>
                  <a:pt x="48" y="168"/>
                  <a:pt x="48" y="168"/>
                </a:cubicBezTo>
                <a:cubicBezTo>
                  <a:pt x="48" y="172"/>
                  <a:pt x="52" y="176"/>
                  <a:pt x="56" y="176"/>
                </a:cubicBezTo>
                <a:cubicBezTo>
                  <a:pt x="80" y="176"/>
                  <a:pt x="80" y="176"/>
                  <a:pt x="80" y="176"/>
                </a:cubicBezTo>
                <a:cubicBezTo>
                  <a:pt x="84" y="176"/>
                  <a:pt x="88" y="173"/>
                  <a:pt x="88" y="170"/>
                </a:cubicBezTo>
                <a:cubicBezTo>
                  <a:pt x="88" y="167"/>
                  <a:pt x="85" y="162"/>
                  <a:pt x="82" y="159"/>
                </a:cubicBezTo>
                <a:cubicBezTo>
                  <a:pt x="82" y="159"/>
                  <a:pt x="76" y="153"/>
                  <a:pt x="76" y="144"/>
                </a:cubicBezTo>
                <a:cubicBezTo>
                  <a:pt x="76" y="131"/>
                  <a:pt x="87" y="120"/>
                  <a:pt x="100" y="120"/>
                </a:cubicBezTo>
                <a:cubicBezTo>
                  <a:pt x="113" y="120"/>
                  <a:pt x="124" y="131"/>
                  <a:pt x="124" y="144"/>
                </a:cubicBezTo>
                <a:cubicBezTo>
                  <a:pt x="124" y="153"/>
                  <a:pt x="118" y="159"/>
                  <a:pt x="118" y="159"/>
                </a:cubicBezTo>
                <a:cubicBezTo>
                  <a:pt x="115" y="162"/>
                  <a:pt x="112" y="167"/>
                  <a:pt x="112" y="170"/>
                </a:cubicBezTo>
                <a:cubicBezTo>
                  <a:pt x="112" y="173"/>
                  <a:pt x="116" y="176"/>
                  <a:pt x="120" y="176"/>
                </a:cubicBezTo>
                <a:cubicBezTo>
                  <a:pt x="168" y="176"/>
                  <a:pt x="168" y="176"/>
                  <a:pt x="168" y="176"/>
                </a:cubicBezTo>
                <a:cubicBezTo>
                  <a:pt x="172" y="176"/>
                  <a:pt x="176" y="172"/>
                  <a:pt x="176" y="168"/>
                </a:cubicBezTo>
                <a:cubicBezTo>
                  <a:pt x="176" y="120"/>
                  <a:pt x="176" y="120"/>
                  <a:pt x="176" y="120"/>
                </a:cubicBezTo>
                <a:cubicBezTo>
                  <a:pt x="176" y="116"/>
                  <a:pt x="173" y="112"/>
                  <a:pt x="170" y="112"/>
                </a:cubicBezTo>
                <a:cubicBezTo>
                  <a:pt x="167" y="112"/>
                  <a:pt x="162" y="115"/>
                  <a:pt x="159" y="118"/>
                </a:cubicBezTo>
                <a:cubicBezTo>
                  <a:pt x="159" y="118"/>
                  <a:pt x="153" y="124"/>
                  <a:pt x="144" y="124"/>
                </a:cubicBezTo>
                <a:cubicBezTo>
                  <a:pt x="131" y="124"/>
                  <a:pt x="120" y="113"/>
                  <a:pt x="120" y="100"/>
                </a:cubicBezTo>
                <a:cubicBezTo>
                  <a:pt x="120" y="87"/>
                  <a:pt x="131" y="76"/>
                  <a:pt x="144" y="7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nvGrpSpPr>
          <p:cNvPr id="52" name="Group 51"/>
          <p:cNvGrpSpPr>
            <a:grpSpLocks noChangeAspect="1"/>
          </p:cNvGrpSpPr>
          <p:nvPr/>
        </p:nvGrpSpPr>
        <p:grpSpPr bwMode="auto">
          <a:xfrm>
            <a:off x="906925" y="5193301"/>
            <a:ext cx="701675" cy="676275"/>
            <a:chOff x="2659" y="1945"/>
            <a:chExt cx="442" cy="426"/>
          </a:xfrm>
          <a:solidFill>
            <a:schemeClr val="bg1"/>
          </a:solidFill>
        </p:grpSpPr>
        <p:sp>
          <p:nvSpPr>
            <p:cNvPr id="53" name="Freeform 120"/>
            <p:cNvSpPr>
              <a:spLocks/>
            </p:cNvSpPr>
            <p:nvPr/>
          </p:nvSpPr>
          <p:spPr bwMode="auto">
            <a:xfrm>
              <a:off x="2861" y="1945"/>
              <a:ext cx="38" cy="28"/>
            </a:xfrm>
            <a:custGeom>
              <a:avLst/>
              <a:gdLst>
                <a:gd name="T0" fmla="*/ 16 w 16"/>
                <a:gd name="T1" fmla="*/ 12 h 12"/>
                <a:gd name="T2" fmla="*/ 16 w 16"/>
                <a:gd name="T3" fmla="*/ 8 h 12"/>
                <a:gd name="T4" fmla="*/ 8 w 16"/>
                <a:gd name="T5" fmla="*/ 0 h 12"/>
                <a:gd name="T6" fmla="*/ 0 w 16"/>
                <a:gd name="T7" fmla="*/ 8 h 12"/>
                <a:gd name="T8" fmla="*/ 0 w 16"/>
                <a:gd name="T9" fmla="*/ 12 h 12"/>
                <a:gd name="T10" fmla="*/ 16 w 16"/>
                <a:gd name="T11" fmla="*/ 12 h 12"/>
              </a:gdLst>
              <a:ahLst/>
              <a:cxnLst>
                <a:cxn ang="0">
                  <a:pos x="T0" y="T1"/>
                </a:cxn>
                <a:cxn ang="0">
                  <a:pos x="T2" y="T3"/>
                </a:cxn>
                <a:cxn ang="0">
                  <a:pos x="T4" y="T5"/>
                </a:cxn>
                <a:cxn ang="0">
                  <a:pos x="T6" y="T7"/>
                </a:cxn>
                <a:cxn ang="0">
                  <a:pos x="T8" y="T9"/>
                </a:cxn>
                <a:cxn ang="0">
                  <a:pos x="T10" y="T11"/>
                </a:cxn>
              </a:cxnLst>
              <a:rect l="0" t="0" r="r" b="b"/>
              <a:pathLst>
                <a:path w="16" h="12">
                  <a:moveTo>
                    <a:pt x="16" y="12"/>
                  </a:moveTo>
                  <a:cubicBezTo>
                    <a:pt x="16" y="8"/>
                    <a:pt x="16" y="8"/>
                    <a:pt x="16" y="8"/>
                  </a:cubicBezTo>
                  <a:cubicBezTo>
                    <a:pt x="16" y="4"/>
                    <a:pt x="12" y="0"/>
                    <a:pt x="8" y="0"/>
                  </a:cubicBezTo>
                  <a:cubicBezTo>
                    <a:pt x="4" y="0"/>
                    <a:pt x="0" y="4"/>
                    <a:pt x="0" y="8"/>
                  </a:cubicBezTo>
                  <a:cubicBezTo>
                    <a:pt x="0" y="12"/>
                    <a:pt x="0" y="12"/>
                    <a:pt x="0" y="12"/>
                  </a:cubicBezTo>
                  <a:lnTo>
                    <a:pt x="1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54" name="Freeform 121"/>
            <p:cNvSpPr>
              <a:spLocks/>
            </p:cNvSpPr>
            <p:nvPr/>
          </p:nvSpPr>
          <p:spPr bwMode="auto">
            <a:xfrm>
              <a:off x="2751" y="2301"/>
              <a:ext cx="98" cy="70"/>
            </a:xfrm>
            <a:custGeom>
              <a:avLst/>
              <a:gdLst>
                <a:gd name="T0" fmla="*/ 18 w 41"/>
                <a:gd name="T1" fmla="*/ 0 h 29"/>
                <a:gd name="T2" fmla="*/ 3 w 41"/>
                <a:gd name="T3" fmla="*/ 15 h 29"/>
                <a:gd name="T4" fmla="*/ 3 w 41"/>
                <a:gd name="T5" fmla="*/ 26 h 29"/>
                <a:gd name="T6" fmla="*/ 9 w 41"/>
                <a:gd name="T7" fmla="*/ 29 h 29"/>
                <a:gd name="T8" fmla="*/ 14 w 41"/>
                <a:gd name="T9" fmla="*/ 26 h 29"/>
                <a:gd name="T10" fmla="*/ 41 w 41"/>
                <a:gd name="T11" fmla="*/ 0 h 29"/>
                <a:gd name="T12" fmla="*/ 18 w 41"/>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18" y="0"/>
                  </a:moveTo>
                  <a:cubicBezTo>
                    <a:pt x="3" y="15"/>
                    <a:pt x="3" y="15"/>
                    <a:pt x="3" y="15"/>
                  </a:cubicBezTo>
                  <a:cubicBezTo>
                    <a:pt x="0" y="18"/>
                    <a:pt x="0" y="23"/>
                    <a:pt x="3" y="26"/>
                  </a:cubicBezTo>
                  <a:cubicBezTo>
                    <a:pt x="4" y="28"/>
                    <a:pt x="6" y="29"/>
                    <a:pt x="9" y="29"/>
                  </a:cubicBezTo>
                  <a:cubicBezTo>
                    <a:pt x="11" y="29"/>
                    <a:pt x="13" y="28"/>
                    <a:pt x="14" y="26"/>
                  </a:cubicBezTo>
                  <a:cubicBezTo>
                    <a:pt x="41" y="0"/>
                    <a:pt x="41" y="0"/>
                    <a:pt x="41" y="0"/>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55" name="Freeform 122"/>
            <p:cNvSpPr>
              <a:spLocks/>
            </p:cNvSpPr>
            <p:nvPr/>
          </p:nvSpPr>
          <p:spPr bwMode="auto">
            <a:xfrm>
              <a:off x="2911" y="2301"/>
              <a:ext cx="98" cy="70"/>
            </a:xfrm>
            <a:custGeom>
              <a:avLst/>
              <a:gdLst>
                <a:gd name="T0" fmla="*/ 23 w 41"/>
                <a:gd name="T1" fmla="*/ 0 h 29"/>
                <a:gd name="T2" fmla="*/ 0 w 41"/>
                <a:gd name="T3" fmla="*/ 0 h 29"/>
                <a:gd name="T4" fmla="*/ 27 w 41"/>
                <a:gd name="T5" fmla="*/ 26 h 29"/>
                <a:gd name="T6" fmla="*/ 32 w 41"/>
                <a:gd name="T7" fmla="*/ 29 h 29"/>
                <a:gd name="T8" fmla="*/ 38 w 41"/>
                <a:gd name="T9" fmla="*/ 26 h 29"/>
                <a:gd name="T10" fmla="*/ 38 w 41"/>
                <a:gd name="T11" fmla="*/ 15 h 29"/>
                <a:gd name="T12" fmla="*/ 23 w 41"/>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23" y="0"/>
                  </a:moveTo>
                  <a:cubicBezTo>
                    <a:pt x="0" y="0"/>
                    <a:pt x="0" y="0"/>
                    <a:pt x="0" y="0"/>
                  </a:cubicBezTo>
                  <a:cubicBezTo>
                    <a:pt x="27" y="26"/>
                    <a:pt x="27" y="26"/>
                    <a:pt x="27" y="26"/>
                  </a:cubicBezTo>
                  <a:cubicBezTo>
                    <a:pt x="28" y="28"/>
                    <a:pt x="30" y="29"/>
                    <a:pt x="32" y="29"/>
                  </a:cubicBezTo>
                  <a:cubicBezTo>
                    <a:pt x="35" y="29"/>
                    <a:pt x="37" y="28"/>
                    <a:pt x="38" y="26"/>
                  </a:cubicBezTo>
                  <a:cubicBezTo>
                    <a:pt x="41" y="23"/>
                    <a:pt x="41" y="18"/>
                    <a:pt x="38" y="15"/>
                  </a:cubicBez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56" name="Freeform 123"/>
            <p:cNvSpPr>
              <a:spLocks/>
            </p:cNvSpPr>
            <p:nvPr/>
          </p:nvSpPr>
          <p:spPr bwMode="auto">
            <a:xfrm>
              <a:off x="2861" y="2301"/>
              <a:ext cx="38" cy="67"/>
            </a:xfrm>
            <a:custGeom>
              <a:avLst/>
              <a:gdLst>
                <a:gd name="T0" fmla="*/ 0 w 16"/>
                <a:gd name="T1" fmla="*/ 0 h 28"/>
                <a:gd name="T2" fmla="*/ 0 w 16"/>
                <a:gd name="T3" fmla="*/ 20 h 28"/>
                <a:gd name="T4" fmla="*/ 8 w 16"/>
                <a:gd name="T5" fmla="*/ 28 h 28"/>
                <a:gd name="T6" fmla="*/ 16 w 16"/>
                <a:gd name="T7" fmla="*/ 20 h 28"/>
                <a:gd name="T8" fmla="*/ 16 w 16"/>
                <a:gd name="T9" fmla="*/ 0 h 28"/>
                <a:gd name="T10" fmla="*/ 0 w 16"/>
                <a:gd name="T11" fmla="*/ 0 h 28"/>
              </a:gdLst>
              <a:ahLst/>
              <a:cxnLst>
                <a:cxn ang="0">
                  <a:pos x="T0" y="T1"/>
                </a:cxn>
                <a:cxn ang="0">
                  <a:pos x="T2" y="T3"/>
                </a:cxn>
                <a:cxn ang="0">
                  <a:pos x="T4" y="T5"/>
                </a:cxn>
                <a:cxn ang="0">
                  <a:pos x="T6" y="T7"/>
                </a:cxn>
                <a:cxn ang="0">
                  <a:pos x="T8" y="T9"/>
                </a:cxn>
                <a:cxn ang="0">
                  <a:pos x="T10" y="T11"/>
                </a:cxn>
              </a:cxnLst>
              <a:rect l="0" t="0" r="r" b="b"/>
              <a:pathLst>
                <a:path w="16" h="28">
                  <a:moveTo>
                    <a:pt x="0" y="0"/>
                  </a:moveTo>
                  <a:cubicBezTo>
                    <a:pt x="0" y="20"/>
                    <a:pt x="0" y="20"/>
                    <a:pt x="0" y="20"/>
                  </a:cubicBezTo>
                  <a:cubicBezTo>
                    <a:pt x="0" y="24"/>
                    <a:pt x="4" y="28"/>
                    <a:pt x="8" y="28"/>
                  </a:cubicBezTo>
                  <a:cubicBezTo>
                    <a:pt x="12" y="28"/>
                    <a:pt x="16" y="24"/>
                    <a:pt x="16" y="20"/>
                  </a:cubicBezTo>
                  <a:cubicBezTo>
                    <a:pt x="16" y="0"/>
                    <a:pt x="16" y="0"/>
                    <a:pt x="1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57" name="Freeform 124"/>
            <p:cNvSpPr>
              <a:spLocks/>
            </p:cNvSpPr>
            <p:nvPr/>
          </p:nvSpPr>
          <p:spPr bwMode="auto">
            <a:xfrm>
              <a:off x="2659" y="1983"/>
              <a:ext cx="442" cy="39"/>
            </a:xfrm>
            <a:custGeom>
              <a:avLst/>
              <a:gdLst>
                <a:gd name="T0" fmla="*/ 180 w 184"/>
                <a:gd name="T1" fmla="*/ 0 h 16"/>
                <a:gd name="T2" fmla="*/ 4 w 184"/>
                <a:gd name="T3" fmla="*/ 0 h 16"/>
                <a:gd name="T4" fmla="*/ 0 w 184"/>
                <a:gd name="T5" fmla="*/ 4 h 16"/>
                <a:gd name="T6" fmla="*/ 0 w 184"/>
                <a:gd name="T7" fmla="*/ 12 h 16"/>
                <a:gd name="T8" fmla="*/ 4 w 184"/>
                <a:gd name="T9" fmla="*/ 16 h 16"/>
                <a:gd name="T10" fmla="*/ 180 w 184"/>
                <a:gd name="T11" fmla="*/ 16 h 16"/>
                <a:gd name="T12" fmla="*/ 184 w 184"/>
                <a:gd name="T13" fmla="*/ 12 h 16"/>
                <a:gd name="T14" fmla="*/ 184 w 184"/>
                <a:gd name="T15" fmla="*/ 4 h 16"/>
                <a:gd name="T16" fmla="*/ 180 w 184"/>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6">
                  <a:moveTo>
                    <a:pt x="180" y="0"/>
                  </a:moveTo>
                  <a:cubicBezTo>
                    <a:pt x="4" y="0"/>
                    <a:pt x="4" y="0"/>
                    <a:pt x="4" y="0"/>
                  </a:cubicBezTo>
                  <a:cubicBezTo>
                    <a:pt x="2" y="0"/>
                    <a:pt x="0" y="2"/>
                    <a:pt x="0" y="4"/>
                  </a:cubicBezTo>
                  <a:cubicBezTo>
                    <a:pt x="0" y="12"/>
                    <a:pt x="0" y="12"/>
                    <a:pt x="0" y="12"/>
                  </a:cubicBezTo>
                  <a:cubicBezTo>
                    <a:pt x="0" y="14"/>
                    <a:pt x="2" y="16"/>
                    <a:pt x="4" y="16"/>
                  </a:cubicBezTo>
                  <a:cubicBezTo>
                    <a:pt x="180" y="16"/>
                    <a:pt x="180" y="16"/>
                    <a:pt x="180" y="16"/>
                  </a:cubicBezTo>
                  <a:cubicBezTo>
                    <a:pt x="182" y="16"/>
                    <a:pt x="184" y="14"/>
                    <a:pt x="184" y="12"/>
                  </a:cubicBezTo>
                  <a:cubicBezTo>
                    <a:pt x="184" y="4"/>
                    <a:pt x="184" y="4"/>
                    <a:pt x="184" y="4"/>
                  </a:cubicBezTo>
                  <a:cubicBezTo>
                    <a:pt x="184" y="2"/>
                    <a:pt x="182" y="0"/>
                    <a:pt x="1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58" name="Freeform 125"/>
            <p:cNvSpPr>
              <a:spLocks noEditPoints="1"/>
            </p:cNvSpPr>
            <p:nvPr/>
          </p:nvSpPr>
          <p:spPr bwMode="auto">
            <a:xfrm>
              <a:off x="2679" y="2031"/>
              <a:ext cx="402" cy="251"/>
            </a:xfrm>
            <a:custGeom>
              <a:avLst/>
              <a:gdLst>
                <a:gd name="T0" fmla="*/ 0 w 168"/>
                <a:gd name="T1" fmla="*/ 0 h 104"/>
                <a:gd name="T2" fmla="*/ 0 w 168"/>
                <a:gd name="T3" fmla="*/ 96 h 104"/>
                <a:gd name="T4" fmla="*/ 8 w 168"/>
                <a:gd name="T5" fmla="*/ 104 h 104"/>
                <a:gd name="T6" fmla="*/ 160 w 168"/>
                <a:gd name="T7" fmla="*/ 104 h 104"/>
                <a:gd name="T8" fmla="*/ 168 w 168"/>
                <a:gd name="T9" fmla="*/ 96 h 104"/>
                <a:gd name="T10" fmla="*/ 168 w 168"/>
                <a:gd name="T11" fmla="*/ 0 h 104"/>
                <a:gd name="T12" fmla="*/ 0 w 168"/>
                <a:gd name="T13" fmla="*/ 0 h 104"/>
                <a:gd name="T14" fmla="*/ 156 w 168"/>
                <a:gd name="T15" fmla="*/ 84 h 104"/>
                <a:gd name="T16" fmla="*/ 152 w 168"/>
                <a:gd name="T17" fmla="*/ 88 h 104"/>
                <a:gd name="T18" fmla="*/ 108 w 168"/>
                <a:gd name="T19" fmla="*/ 88 h 104"/>
                <a:gd name="T20" fmla="*/ 16 w 168"/>
                <a:gd name="T21" fmla="*/ 88 h 104"/>
                <a:gd name="T22" fmla="*/ 12 w 168"/>
                <a:gd name="T23" fmla="*/ 84 h 104"/>
                <a:gd name="T24" fmla="*/ 12 w 168"/>
                <a:gd name="T25" fmla="*/ 12 h 104"/>
                <a:gd name="T26" fmla="*/ 16 w 168"/>
                <a:gd name="T27" fmla="*/ 8 h 104"/>
                <a:gd name="T28" fmla="*/ 152 w 168"/>
                <a:gd name="T29" fmla="*/ 8 h 104"/>
                <a:gd name="T30" fmla="*/ 156 w 168"/>
                <a:gd name="T31" fmla="*/ 12 h 104"/>
                <a:gd name="T32" fmla="*/ 156 w 168"/>
                <a:gd name="T33" fmla="*/ 8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8" h="104">
                  <a:moveTo>
                    <a:pt x="0" y="0"/>
                  </a:moveTo>
                  <a:cubicBezTo>
                    <a:pt x="0" y="96"/>
                    <a:pt x="0" y="96"/>
                    <a:pt x="0" y="96"/>
                  </a:cubicBezTo>
                  <a:cubicBezTo>
                    <a:pt x="0" y="100"/>
                    <a:pt x="4" y="104"/>
                    <a:pt x="8" y="104"/>
                  </a:cubicBezTo>
                  <a:cubicBezTo>
                    <a:pt x="160" y="104"/>
                    <a:pt x="160" y="104"/>
                    <a:pt x="160" y="104"/>
                  </a:cubicBezTo>
                  <a:cubicBezTo>
                    <a:pt x="164" y="104"/>
                    <a:pt x="168" y="100"/>
                    <a:pt x="168" y="96"/>
                  </a:cubicBezTo>
                  <a:cubicBezTo>
                    <a:pt x="168" y="0"/>
                    <a:pt x="168" y="0"/>
                    <a:pt x="168" y="0"/>
                  </a:cubicBezTo>
                  <a:lnTo>
                    <a:pt x="0" y="0"/>
                  </a:lnTo>
                  <a:close/>
                  <a:moveTo>
                    <a:pt x="156" y="84"/>
                  </a:moveTo>
                  <a:cubicBezTo>
                    <a:pt x="156" y="86"/>
                    <a:pt x="154" y="88"/>
                    <a:pt x="152" y="88"/>
                  </a:cubicBezTo>
                  <a:cubicBezTo>
                    <a:pt x="108" y="88"/>
                    <a:pt x="108" y="88"/>
                    <a:pt x="108" y="88"/>
                  </a:cubicBezTo>
                  <a:cubicBezTo>
                    <a:pt x="16" y="88"/>
                    <a:pt x="16" y="88"/>
                    <a:pt x="16" y="88"/>
                  </a:cubicBezTo>
                  <a:cubicBezTo>
                    <a:pt x="14" y="88"/>
                    <a:pt x="12" y="86"/>
                    <a:pt x="12" y="84"/>
                  </a:cubicBezTo>
                  <a:cubicBezTo>
                    <a:pt x="12" y="12"/>
                    <a:pt x="12" y="12"/>
                    <a:pt x="12" y="12"/>
                  </a:cubicBezTo>
                  <a:cubicBezTo>
                    <a:pt x="12" y="10"/>
                    <a:pt x="14" y="8"/>
                    <a:pt x="16" y="8"/>
                  </a:cubicBezTo>
                  <a:cubicBezTo>
                    <a:pt x="152" y="8"/>
                    <a:pt x="152" y="8"/>
                    <a:pt x="152" y="8"/>
                  </a:cubicBezTo>
                  <a:cubicBezTo>
                    <a:pt x="154" y="8"/>
                    <a:pt x="156" y="10"/>
                    <a:pt x="156" y="12"/>
                  </a:cubicBezTo>
                  <a:lnTo>
                    <a:pt x="156"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Tree>
    <p:extLst>
      <p:ext uri="{BB962C8B-B14F-4D97-AF65-F5344CB8AC3E}">
        <p14:creationId xmlns:p14="http://schemas.microsoft.com/office/powerpoint/2010/main" val="3921742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Examples of Deliverables</a:t>
            </a:r>
            <a:endParaRPr lang="en-US" dirty="0"/>
          </a:p>
        </p:txBody>
      </p:sp>
      <p:sp>
        <p:nvSpPr>
          <p:cNvPr id="11" name="Rectangle 3"/>
          <p:cNvSpPr>
            <a:spLocks noChangeArrowheads="1"/>
          </p:cNvSpPr>
          <p:nvPr/>
        </p:nvSpPr>
        <p:spPr bwMode="auto">
          <a:xfrm>
            <a:off x="3554819" y="2819400"/>
            <a:ext cx="6400800" cy="914400"/>
          </a:xfrm>
          <a:prstGeom prst="rect">
            <a:avLst/>
          </a:prstGeom>
          <a:noFill/>
          <a:ln w="9525">
            <a:noFill/>
            <a:miter lim="800000"/>
            <a:headEnd/>
            <a:tailEnd/>
          </a:ln>
        </p:spPr>
        <p:txBody>
          <a:bodyPr lIns="0" tIns="0" rIns="0" bIns="0"/>
          <a:lstStyle/>
          <a:p>
            <a:pPr marL="227013" indent="-227013" eaLnBrk="0" hangingPunct="0">
              <a:lnSpc>
                <a:spcPct val="80000"/>
              </a:lnSpc>
              <a:spcBef>
                <a:spcPct val="50000"/>
              </a:spcBef>
              <a:buClr>
                <a:srgbClr val="BBE0E3"/>
              </a:buClr>
              <a:buFont typeface="Times" pitchFamily="18" charset="0"/>
              <a:buNone/>
            </a:pPr>
            <a:endParaRPr lang="en-US" dirty="0">
              <a:solidFill>
                <a:srgbClr val="000000"/>
              </a:solidFill>
              <a:ea typeface="ヒラギノ角ゴ Pro W3" charset="0"/>
              <a:cs typeface="ヒラギノ角ゴ Pro W3" charset="0"/>
            </a:endParaRPr>
          </a:p>
        </p:txBody>
      </p:sp>
      <p:sp>
        <p:nvSpPr>
          <p:cNvPr id="12" name="Rectangle 3"/>
          <p:cNvSpPr>
            <a:spLocks noChangeArrowheads="1"/>
          </p:cNvSpPr>
          <p:nvPr/>
        </p:nvSpPr>
        <p:spPr bwMode="auto">
          <a:xfrm>
            <a:off x="3554819" y="3860800"/>
            <a:ext cx="6477000" cy="1244600"/>
          </a:xfrm>
          <a:prstGeom prst="rect">
            <a:avLst/>
          </a:prstGeom>
          <a:noFill/>
          <a:ln w="9525">
            <a:noFill/>
            <a:miter lim="800000"/>
            <a:headEnd/>
            <a:tailEnd/>
          </a:ln>
        </p:spPr>
        <p:txBody>
          <a:bodyPr lIns="0" tIns="0" rIns="0" bIns="0"/>
          <a:lstStyle/>
          <a:p>
            <a:pPr marL="227013" indent="-227013" eaLnBrk="0" hangingPunct="0">
              <a:lnSpc>
                <a:spcPct val="80000"/>
              </a:lnSpc>
              <a:spcBef>
                <a:spcPct val="50000"/>
              </a:spcBef>
              <a:buClr>
                <a:srgbClr val="BBE0E3"/>
              </a:buClr>
              <a:buFont typeface="Times" pitchFamily="18" charset="0"/>
              <a:buNone/>
            </a:pPr>
            <a:endParaRPr lang="en-US" b="1" i="1" dirty="0">
              <a:solidFill>
                <a:srgbClr val="000000"/>
              </a:solidFill>
              <a:ea typeface="ヒラギノ角ゴ Pro W3" charset="0"/>
              <a:cs typeface="ヒラギノ角ゴ Pro W3" charset="0"/>
            </a:endParaRPr>
          </a:p>
        </p:txBody>
      </p:sp>
      <p:sp>
        <p:nvSpPr>
          <p:cNvPr id="13" name="Rectangle 3"/>
          <p:cNvSpPr>
            <a:spLocks noChangeArrowheads="1"/>
          </p:cNvSpPr>
          <p:nvPr/>
        </p:nvSpPr>
        <p:spPr bwMode="auto">
          <a:xfrm>
            <a:off x="3554819" y="5080000"/>
            <a:ext cx="6399213" cy="558800"/>
          </a:xfrm>
          <a:prstGeom prst="rect">
            <a:avLst/>
          </a:prstGeom>
          <a:noFill/>
          <a:ln w="9525">
            <a:noFill/>
            <a:miter lim="800000"/>
            <a:headEnd/>
            <a:tailEnd/>
          </a:ln>
        </p:spPr>
        <p:txBody>
          <a:bodyPr lIns="0" tIns="0" rIns="0" bIns="0"/>
          <a:lstStyle/>
          <a:p>
            <a:pPr marL="227013" indent="-227013" eaLnBrk="0" hangingPunct="0">
              <a:lnSpc>
                <a:spcPct val="80000"/>
              </a:lnSpc>
              <a:spcBef>
                <a:spcPct val="20000"/>
              </a:spcBef>
              <a:buClr>
                <a:srgbClr val="BBE0E3"/>
              </a:buClr>
              <a:buFont typeface="Times" pitchFamily="18" charset="0"/>
              <a:buNone/>
            </a:pPr>
            <a:endParaRPr lang="en-US" dirty="0">
              <a:solidFill>
                <a:srgbClr val="000000"/>
              </a:solidFill>
              <a:ea typeface="ヒラギノ角ゴ Pro W3" charset="0"/>
              <a:cs typeface="ヒラギノ角ゴ Pro W3" charset="0"/>
            </a:endParaRPr>
          </a:p>
        </p:txBody>
      </p:sp>
      <p:sp>
        <p:nvSpPr>
          <p:cNvPr id="7" name="Rectangle 6"/>
          <p:cNvSpPr/>
          <p:nvPr/>
        </p:nvSpPr>
        <p:spPr>
          <a:xfrm>
            <a:off x="1626007" y="1190402"/>
            <a:ext cx="7241546" cy="959371"/>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720" tIns="45720" rIns="45720" bIns="45720" numCol="1" spcCol="1270" anchor="t" anchorCtr="0">
            <a:noAutofit/>
          </a:bodyPr>
          <a:lstStyle/>
          <a:p>
            <a:pPr defTabSz="844550">
              <a:lnSpc>
                <a:spcPct val="90000"/>
              </a:lnSpc>
              <a:spcAft>
                <a:spcPct val="35000"/>
              </a:spcAft>
            </a:pPr>
            <a:r>
              <a:rPr lang="en-US" sz="1600" kern="0" dirty="0">
                <a:gradFill>
                  <a:gsLst>
                    <a:gs pos="0">
                      <a:srgbClr val="009DDC"/>
                    </a:gs>
                    <a:gs pos="74000">
                      <a:srgbClr val="009DDC"/>
                    </a:gs>
                  </a:gsLst>
                  <a:lin ang="5400000" scaled="1"/>
                </a:gradFill>
                <a:latin typeface="Arial"/>
                <a:ea typeface="ヒラギノ角ゴ Pro W3" charset="0"/>
                <a:cs typeface="ヒラギノ角ゴ Pro W3" charset="0"/>
              </a:rPr>
              <a:t>Discovery Findings</a:t>
            </a:r>
          </a:p>
          <a:p>
            <a:pPr defTabSz="844550">
              <a:lnSpc>
                <a:spcPct val="90000"/>
              </a:lnSpc>
              <a:spcAft>
                <a:spcPct val="35000"/>
              </a:spcAft>
            </a:pP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Capture, prioritize and link business initiatives to technology drivers</a:t>
            </a:r>
          </a:p>
        </p:txBody>
      </p:sp>
      <p:sp>
        <p:nvSpPr>
          <p:cNvPr id="8" name="Rectangle 7"/>
          <p:cNvSpPr/>
          <p:nvPr/>
        </p:nvSpPr>
        <p:spPr>
          <a:xfrm>
            <a:off x="1626007" y="2190141"/>
            <a:ext cx="7241546" cy="956402"/>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720" tIns="45720" rIns="45720" bIns="45720" numCol="1" spcCol="1270" anchor="t" anchorCtr="0">
            <a:noAutofit/>
          </a:bodyPr>
          <a:lstStyle/>
          <a:p>
            <a:pPr defTabSz="844550">
              <a:lnSpc>
                <a:spcPct val="90000"/>
              </a:lnSpc>
              <a:spcAft>
                <a:spcPct val="35000"/>
              </a:spcAft>
            </a:pPr>
            <a:r>
              <a:rPr lang="en-US" sz="1600" kern="0" dirty="0">
                <a:gradFill>
                  <a:gsLst>
                    <a:gs pos="0">
                      <a:srgbClr val="009DDC"/>
                    </a:gs>
                    <a:gs pos="74000">
                      <a:srgbClr val="009DDC"/>
                    </a:gs>
                  </a:gsLst>
                  <a:lin ang="5400000" scaled="1"/>
                </a:gradFill>
                <a:latin typeface="Arial"/>
                <a:ea typeface="ヒラギノ角ゴ Pro W3" charset="0"/>
                <a:cs typeface="ヒラギノ角ゴ Pro W3" charset="0"/>
              </a:rPr>
              <a:t>Architecture Solution</a:t>
            </a:r>
          </a:p>
          <a:p>
            <a:pPr defTabSz="844550">
              <a:lnSpc>
                <a:spcPct val="90000"/>
              </a:lnSpc>
              <a:spcAft>
                <a:spcPct val="35000"/>
              </a:spcAft>
            </a:pP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Prepare and document a sample technological solution that supports short and long-term </a:t>
            </a:r>
            <a:b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b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business goals</a:t>
            </a:r>
          </a:p>
        </p:txBody>
      </p:sp>
      <p:sp>
        <p:nvSpPr>
          <p:cNvPr id="9" name="Rectangle 8"/>
          <p:cNvSpPr/>
          <p:nvPr/>
        </p:nvSpPr>
        <p:spPr>
          <a:xfrm>
            <a:off x="1626007" y="3186910"/>
            <a:ext cx="7241546" cy="956402"/>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720" tIns="45720" rIns="45720" bIns="45720" numCol="1" spcCol="1270" anchor="t" anchorCtr="0">
            <a:noAutofit/>
          </a:bodyPr>
          <a:lstStyle/>
          <a:p>
            <a:pPr defTabSz="844550">
              <a:lnSpc>
                <a:spcPct val="90000"/>
              </a:lnSpc>
              <a:spcAft>
                <a:spcPct val="35000"/>
              </a:spcAft>
            </a:pPr>
            <a:r>
              <a:rPr lang="en-US" sz="1600" kern="0" dirty="0">
                <a:gradFill>
                  <a:gsLst>
                    <a:gs pos="0">
                      <a:srgbClr val="009DDC"/>
                    </a:gs>
                    <a:gs pos="74000">
                      <a:srgbClr val="009DDC"/>
                    </a:gs>
                  </a:gsLst>
                  <a:lin ang="5400000" scaled="1"/>
                </a:gradFill>
                <a:latin typeface="Arial"/>
                <a:ea typeface="ヒラギノ角ゴ Pro W3" charset="0"/>
                <a:cs typeface="ヒラギノ角ゴ Pro W3" charset="0"/>
              </a:rPr>
              <a:t>Roadmap</a:t>
            </a:r>
          </a:p>
          <a:p>
            <a:pPr defTabSz="844550">
              <a:lnSpc>
                <a:spcPct val="90000"/>
              </a:lnSpc>
              <a:spcAft>
                <a:spcPct val="35000"/>
              </a:spcAft>
            </a:pP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Plan that defines the high level steps/phases of people, process, and technology necessary </a:t>
            </a:r>
            <a:b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b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to achieve the organization’s goals</a:t>
            </a:r>
          </a:p>
        </p:txBody>
      </p:sp>
      <p:sp>
        <p:nvSpPr>
          <p:cNvPr id="10" name="Rectangle 9"/>
          <p:cNvSpPr/>
          <p:nvPr/>
        </p:nvSpPr>
        <p:spPr>
          <a:xfrm>
            <a:off x="1626007" y="4183679"/>
            <a:ext cx="7241546" cy="956402"/>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720" tIns="45720" rIns="45720" bIns="45720" numCol="1" spcCol="1270" anchor="t" anchorCtr="0">
            <a:noAutofit/>
          </a:bodyPr>
          <a:lstStyle/>
          <a:p>
            <a:pPr defTabSz="844550">
              <a:lnSpc>
                <a:spcPct val="90000"/>
              </a:lnSpc>
              <a:spcAft>
                <a:spcPct val="35000"/>
              </a:spcAft>
            </a:pPr>
            <a:r>
              <a:rPr lang="en-US" sz="1600" kern="0" dirty="0">
                <a:gradFill>
                  <a:gsLst>
                    <a:gs pos="0">
                      <a:srgbClr val="009DDC"/>
                    </a:gs>
                    <a:gs pos="74000">
                      <a:srgbClr val="009DDC"/>
                    </a:gs>
                  </a:gsLst>
                  <a:lin ang="5400000" scaled="1"/>
                </a:gradFill>
                <a:latin typeface="Arial"/>
                <a:ea typeface="ヒラギノ角ゴ Pro W3" charset="0"/>
                <a:cs typeface="ヒラギノ角ゴ Pro W3" charset="0"/>
              </a:rPr>
              <a:t>Business Case</a:t>
            </a:r>
          </a:p>
          <a:p>
            <a:pPr defTabSz="844550">
              <a:lnSpc>
                <a:spcPct val="90000"/>
              </a:lnSpc>
              <a:spcAft>
                <a:spcPct val="35000"/>
              </a:spcAft>
            </a:pP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Develop business-level justification for implementing technological solutions (e.g., ROI, ROA, TCO analysis, benchmarking, and inclusion of industry best practices and reference cases)</a:t>
            </a:r>
          </a:p>
        </p:txBody>
      </p:sp>
      <p:sp>
        <p:nvSpPr>
          <p:cNvPr id="14" name="Rectangle 13"/>
          <p:cNvSpPr/>
          <p:nvPr/>
        </p:nvSpPr>
        <p:spPr>
          <a:xfrm>
            <a:off x="1626007" y="5180448"/>
            <a:ext cx="7241546" cy="956402"/>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720" tIns="45720" rIns="45720" bIns="45720" numCol="1" spcCol="1270" anchor="t" anchorCtr="0">
            <a:noAutofit/>
          </a:bodyPr>
          <a:lstStyle/>
          <a:p>
            <a:pPr defTabSz="844550">
              <a:lnSpc>
                <a:spcPct val="90000"/>
              </a:lnSpc>
              <a:spcAft>
                <a:spcPct val="35000"/>
              </a:spcAft>
            </a:pPr>
            <a:r>
              <a:rPr lang="en-US" sz="1600" kern="0" dirty="0">
                <a:gradFill>
                  <a:gsLst>
                    <a:gs pos="0">
                      <a:srgbClr val="009DDC"/>
                    </a:gs>
                    <a:gs pos="74000">
                      <a:srgbClr val="009DDC"/>
                    </a:gs>
                  </a:gsLst>
                  <a:lin ang="5400000" scaled="1"/>
                </a:gradFill>
                <a:latin typeface="Arial"/>
                <a:ea typeface="ヒラギノ角ゴ Pro W3" charset="0"/>
                <a:cs typeface="ヒラギノ角ゴ Pro W3" charset="0"/>
              </a:rPr>
              <a:t>Best Practices</a:t>
            </a:r>
          </a:p>
          <a:p>
            <a:pPr defTabSz="844550">
              <a:lnSpc>
                <a:spcPct val="90000"/>
              </a:lnSpc>
              <a:spcAft>
                <a:spcPct val="35000"/>
              </a:spcAft>
            </a:pPr>
            <a:r>
              <a:rPr lang="en-US" sz="1200" dirty="0">
                <a:gradFill>
                  <a:gsLst>
                    <a:gs pos="0">
                      <a:srgbClr val="000000"/>
                    </a:gs>
                    <a:gs pos="74000">
                      <a:srgbClr val="000000"/>
                    </a:gs>
                  </a:gsLst>
                  <a:lin ang="0" scaled="0"/>
                </a:gradFill>
                <a:latin typeface="Arial" charset="0"/>
                <a:ea typeface="ヒラギノ角ゴ Pro W3" charset="0"/>
                <a:cs typeface="ヒラギノ角ゴ Pro W3" charset="0"/>
              </a:rPr>
              <a:t>Best practices for implementation.</a:t>
            </a:r>
          </a:p>
        </p:txBody>
      </p:sp>
      <p:sp>
        <p:nvSpPr>
          <p:cNvPr id="4" name="Rectangle 3"/>
          <p:cNvSpPr/>
          <p:nvPr/>
        </p:nvSpPr>
        <p:spPr>
          <a:xfrm>
            <a:off x="628833" y="1190402"/>
            <a:ext cx="959371" cy="95937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15" name="Rectangle 14"/>
          <p:cNvSpPr/>
          <p:nvPr/>
        </p:nvSpPr>
        <p:spPr>
          <a:xfrm>
            <a:off x="628833" y="2190141"/>
            <a:ext cx="959371" cy="95937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16" name="Rectangle 15"/>
          <p:cNvSpPr/>
          <p:nvPr/>
        </p:nvSpPr>
        <p:spPr>
          <a:xfrm>
            <a:off x="628833" y="3186910"/>
            <a:ext cx="959371" cy="95937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17" name="Rectangle 16"/>
          <p:cNvSpPr/>
          <p:nvPr/>
        </p:nvSpPr>
        <p:spPr>
          <a:xfrm>
            <a:off x="628833" y="4186649"/>
            <a:ext cx="959371" cy="95937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18" name="Rectangle 17"/>
          <p:cNvSpPr/>
          <p:nvPr/>
        </p:nvSpPr>
        <p:spPr>
          <a:xfrm>
            <a:off x="628833" y="5180448"/>
            <a:ext cx="959371" cy="95937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grpSp>
        <p:nvGrpSpPr>
          <p:cNvPr id="19" name="Group 24"/>
          <p:cNvGrpSpPr>
            <a:grpSpLocks noChangeAspect="1"/>
          </p:cNvGrpSpPr>
          <p:nvPr/>
        </p:nvGrpSpPr>
        <p:grpSpPr bwMode="auto">
          <a:xfrm>
            <a:off x="801336" y="1357349"/>
            <a:ext cx="614363" cy="625475"/>
            <a:chOff x="2684" y="1964"/>
            <a:chExt cx="387" cy="394"/>
          </a:xfrm>
          <a:solidFill>
            <a:schemeClr val="bg1"/>
          </a:solidFill>
        </p:grpSpPr>
        <p:sp>
          <p:nvSpPr>
            <p:cNvPr id="20" name="Freeform 19"/>
            <p:cNvSpPr>
              <a:spLocks/>
            </p:cNvSpPr>
            <p:nvPr/>
          </p:nvSpPr>
          <p:spPr bwMode="auto">
            <a:xfrm>
              <a:off x="2684" y="2197"/>
              <a:ext cx="168" cy="161"/>
            </a:xfrm>
            <a:custGeom>
              <a:avLst/>
              <a:gdLst>
                <a:gd name="T0" fmla="*/ 44 w 70"/>
                <a:gd name="T1" fmla="*/ 0 h 67"/>
                <a:gd name="T2" fmla="*/ 9 w 70"/>
                <a:gd name="T3" fmla="*/ 34 h 67"/>
                <a:gd name="T4" fmla="*/ 1 w 70"/>
                <a:gd name="T5" fmla="*/ 51 h 67"/>
                <a:gd name="T6" fmla="*/ 5 w 70"/>
                <a:gd name="T7" fmla="*/ 63 h 67"/>
                <a:gd name="T8" fmla="*/ 15 w 70"/>
                <a:gd name="T9" fmla="*/ 67 h 67"/>
                <a:gd name="T10" fmla="*/ 34 w 70"/>
                <a:gd name="T11" fmla="*/ 59 h 67"/>
                <a:gd name="T12" fmla="*/ 70 w 70"/>
                <a:gd name="T13" fmla="*/ 23 h 67"/>
                <a:gd name="T14" fmla="*/ 44 w 70"/>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67">
                  <a:moveTo>
                    <a:pt x="44" y="0"/>
                  </a:moveTo>
                  <a:cubicBezTo>
                    <a:pt x="9" y="34"/>
                    <a:pt x="9" y="34"/>
                    <a:pt x="9" y="34"/>
                  </a:cubicBezTo>
                  <a:cubicBezTo>
                    <a:pt x="5" y="39"/>
                    <a:pt x="2" y="45"/>
                    <a:pt x="1" y="51"/>
                  </a:cubicBezTo>
                  <a:cubicBezTo>
                    <a:pt x="0" y="56"/>
                    <a:pt x="2" y="60"/>
                    <a:pt x="5" y="63"/>
                  </a:cubicBezTo>
                  <a:cubicBezTo>
                    <a:pt x="8" y="67"/>
                    <a:pt x="12" y="67"/>
                    <a:pt x="15" y="67"/>
                  </a:cubicBezTo>
                  <a:cubicBezTo>
                    <a:pt x="22" y="67"/>
                    <a:pt x="29" y="64"/>
                    <a:pt x="34" y="59"/>
                  </a:cubicBezTo>
                  <a:cubicBezTo>
                    <a:pt x="70" y="23"/>
                    <a:pt x="70" y="23"/>
                    <a:pt x="70" y="23"/>
                  </a:cubicBezTo>
                  <a:cubicBezTo>
                    <a:pt x="59" y="18"/>
                    <a:pt x="50" y="1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1" name="Freeform 20"/>
            <p:cNvSpPr>
              <a:spLocks noEditPoints="1"/>
            </p:cNvSpPr>
            <p:nvPr/>
          </p:nvSpPr>
          <p:spPr bwMode="auto">
            <a:xfrm>
              <a:off x="2783" y="1964"/>
              <a:ext cx="288" cy="288"/>
            </a:xfrm>
            <a:custGeom>
              <a:avLst/>
              <a:gdLst>
                <a:gd name="T0" fmla="*/ 60 w 120"/>
                <a:gd name="T1" fmla="*/ 0 h 120"/>
                <a:gd name="T2" fmla="*/ 0 w 120"/>
                <a:gd name="T3" fmla="*/ 60 h 120"/>
                <a:gd name="T4" fmla="*/ 60 w 120"/>
                <a:gd name="T5" fmla="*/ 120 h 120"/>
                <a:gd name="T6" fmla="*/ 120 w 120"/>
                <a:gd name="T7" fmla="*/ 60 h 120"/>
                <a:gd name="T8" fmla="*/ 60 w 120"/>
                <a:gd name="T9" fmla="*/ 0 h 120"/>
                <a:gd name="T10" fmla="*/ 60 w 120"/>
                <a:gd name="T11" fmla="*/ 96 h 120"/>
                <a:gd name="T12" fmla="*/ 24 w 120"/>
                <a:gd name="T13" fmla="*/ 60 h 120"/>
                <a:gd name="T14" fmla="*/ 60 w 120"/>
                <a:gd name="T15" fmla="*/ 24 h 120"/>
                <a:gd name="T16" fmla="*/ 96 w 120"/>
                <a:gd name="T17" fmla="*/ 60 h 120"/>
                <a:gd name="T18" fmla="*/ 60 w 120"/>
                <a:gd name="T19" fmla="*/ 9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60" y="96"/>
                  </a:moveTo>
                  <a:cubicBezTo>
                    <a:pt x="40" y="96"/>
                    <a:pt x="24" y="80"/>
                    <a:pt x="24" y="60"/>
                  </a:cubicBezTo>
                  <a:cubicBezTo>
                    <a:pt x="24" y="40"/>
                    <a:pt x="40" y="24"/>
                    <a:pt x="60" y="24"/>
                  </a:cubicBezTo>
                  <a:cubicBezTo>
                    <a:pt x="80" y="24"/>
                    <a:pt x="96" y="40"/>
                    <a:pt x="96" y="60"/>
                  </a:cubicBezTo>
                  <a:cubicBezTo>
                    <a:pt x="96" y="80"/>
                    <a:pt x="80" y="96"/>
                    <a:pt x="6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22" name="Group 21"/>
          <p:cNvGrpSpPr/>
          <p:nvPr/>
        </p:nvGrpSpPr>
        <p:grpSpPr>
          <a:xfrm>
            <a:off x="811814" y="2305425"/>
            <a:ext cx="603885" cy="732150"/>
            <a:chOff x="13922375" y="2352675"/>
            <a:chExt cx="1382712" cy="1676400"/>
          </a:xfrm>
          <a:solidFill>
            <a:schemeClr val="bg1"/>
          </a:solidFill>
        </p:grpSpPr>
        <p:sp>
          <p:nvSpPr>
            <p:cNvPr id="23" name="Freeform 22"/>
            <p:cNvSpPr>
              <a:spLocks/>
            </p:cNvSpPr>
            <p:nvPr/>
          </p:nvSpPr>
          <p:spPr bwMode="auto">
            <a:xfrm>
              <a:off x="14265275" y="2781300"/>
              <a:ext cx="692150" cy="933450"/>
            </a:xfrm>
            <a:custGeom>
              <a:avLst/>
              <a:gdLst>
                <a:gd name="T0" fmla="*/ 55 w 109"/>
                <a:gd name="T1" fmla="*/ 0 h 146"/>
                <a:gd name="T2" fmla="*/ 0 w 109"/>
                <a:gd name="T3" fmla="*/ 55 h 146"/>
                <a:gd name="T4" fmla="*/ 8 w 109"/>
                <a:gd name="T5" fmla="*/ 82 h 146"/>
                <a:gd name="T6" fmla="*/ 27 w 109"/>
                <a:gd name="T7" fmla="*/ 133 h 146"/>
                <a:gd name="T8" fmla="*/ 40 w 109"/>
                <a:gd name="T9" fmla="*/ 146 h 146"/>
                <a:gd name="T10" fmla="*/ 55 w 109"/>
                <a:gd name="T11" fmla="*/ 146 h 146"/>
                <a:gd name="T12" fmla="*/ 70 w 109"/>
                <a:gd name="T13" fmla="*/ 146 h 146"/>
                <a:gd name="T14" fmla="*/ 83 w 109"/>
                <a:gd name="T15" fmla="*/ 133 h 146"/>
                <a:gd name="T16" fmla="*/ 102 w 109"/>
                <a:gd name="T17" fmla="*/ 82 h 146"/>
                <a:gd name="T18" fmla="*/ 109 w 109"/>
                <a:gd name="T19" fmla="*/ 55 h 146"/>
                <a:gd name="T20" fmla="*/ 55 w 109"/>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46">
                  <a:moveTo>
                    <a:pt x="55" y="0"/>
                  </a:moveTo>
                  <a:cubicBezTo>
                    <a:pt x="25" y="0"/>
                    <a:pt x="0" y="25"/>
                    <a:pt x="0" y="55"/>
                  </a:cubicBezTo>
                  <a:cubicBezTo>
                    <a:pt x="0" y="65"/>
                    <a:pt x="3" y="74"/>
                    <a:pt x="8" y="82"/>
                  </a:cubicBezTo>
                  <a:cubicBezTo>
                    <a:pt x="21" y="106"/>
                    <a:pt x="25" y="120"/>
                    <a:pt x="27" y="133"/>
                  </a:cubicBezTo>
                  <a:cubicBezTo>
                    <a:pt x="29" y="144"/>
                    <a:pt x="31" y="146"/>
                    <a:pt x="40" y="146"/>
                  </a:cubicBezTo>
                  <a:cubicBezTo>
                    <a:pt x="43" y="146"/>
                    <a:pt x="49" y="146"/>
                    <a:pt x="55" y="146"/>
                  </a:cubicBezTo>
                  <a:cubicBezTo>
                    <a:pt x="61" y="146"/>
                    <a:pt x="67" y="146"/>
                    <a:pt x="70" y="146"/>
                  </a:cubicBezTo>
                  <a:cubicBezTo>
                    <a:pt x="79" y="146"/>
                    <a:pt x="81" y="144"/>
                    <a:pt x="83" y="133"/>
                  </a:cubicBezTo>
                  <a:cubicBezTo>
                    <a:pt x="85" y="120"/>
                    <a:pt x="89" y="106"/>
                    <a:pt x="102" y="82"/>
                  </a:cubicBezTo>
                  <a:cubicBezTo>
                    <a:pt x="107" y="74"/>
                    <a:pt x="109" y="65"/>
                    <a:pt x="109" y="55"/>
                  </a:cubicBezTo>
                  <a:cubicBezTo>
                    <a:pt x="109" y="25"/>
                    <a:pt x="85" y="0"/>
                    <a:pt x="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4" name="Freeform 23"/>
            <p:cNvSpPr>
              <a:spLocks/>
            </p:cNvSpPr>
            <p:nvPr/>
          </p:nvSpPr>
          <p:spPr bwMode="auto">
            <a:xfrm>
              <a:off x="14474825" y="3740150"/>
              <a:ext cx="279400" cy="52388"/>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2"/>
                    <a:pt x="0" y="3"/>
                  </a:cubicBezTo>
                  <a:cubicBezTo>
                    <a:pt x="0" y="5"/>
                    <a:pt x="0" y="5"/>
                    <a:pt x="0" y="5"/>
                  </a:cubicBezTo>
                  <a:cubicBezTo>
                    <a:pt x="0" y="7"/>
                    <a:pt x="1" y="8"/>
                    <a:pt x="2" y="8"/>
                  </a:cubicBezTo>
                  <a:cubicBezTo>
                    <a:pt x="41" y="8"/>
                    <a:pt x="41" y="8"/>
                    <a:pt x="41" y="8"/>
                  </a:cubicBezTo>
                  <a:cubicBezTo>
                    <a:pt x="43" y="8"/>
                    <a:pt x="44" y="7"/>
                    <a:pt x="44" y="5"/>
                  </a:cubicBezTo>
                  <a:cubicBezTo>
                    <a:pt x="44" y="3"/>
                    <a:pt x="44" y="3"/>
                    <a:pt x="44" y="3"/>
                  </a:cubicBezTo>
                  <a:cubicBezTo>
                    <a:pt x="44" y="2"/>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5" name="Freeform 24"/>
            <p:cNvSpPr>
              <a:spLocks/>
            </p:cNvSpPr>
            <p:nvPr/>
          </p:nvSpPr>
          <p:spPr bwMode="auto">
            <a:xfrm>
              <a:off x="14474825" y="3817938"/>
              <a:ext cx="279400" cy="50800"/>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1"/>
                    <a:pt x="0" y="3"/>
                  </a:cubicBezTo>
                  <a:cubicBezTo>
                    <a:pt x="0" y="5"/>
                    <a:pt x="0" y="5"/>
                    <a:pt x="0" y="5"/>
                  </a:cubicBezTo>
                  <a:cubicBezTo>
                    <a:pt x="0" y="7"/>
                    <a:pt x="1" y="8"/>
                    <a:pt x="2" y="8"/>
                  </a:cubicBezTo>
                  <a:cubicBezTo>
                    <a:pt x="41" y="8"/>
                    <a:pt x="41" y="8"/>
                    <a:pt x="41" y="8"/>
                  </a:cubicBezTo>
                  <a:cubicBezTo>
                    <a:pt x="43" y="8"/>
                    <a:pt x="44" y="7"/>
                    <a:pt x="44" y="5"/>
                  </a:cubicBezTo>
                  <a:cubicBezTo>
                    <a:pt x="44" y="3"/>
                    <a:pt x="44" y="3"/>
                    <a:pt x="44" y="3"/>
                  </a:cubicBezTo>
                  <a:cubicBezTo>
                    <a:pt x="44" y="1"/>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6" name="Freeform 25"/>
            <p:cNvSpPr>
              <a:spLocks/>
            </p:cNvSpPr>
            <p:nvPr/>
          </p:nvSpPr>
          <p:spPr bwMode="auto">
            <a:xfrm>
              <a:off x="14474825" y="3894138"/>
              <a:ext cx="279400" cy="50800"/>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1"/>
                    <a:pt x="0" y="3"/>
                  </a:cubicBezTo>
                  <a:cubicBezTo>
                    <a:pt x="0" y="5"/>
                    <a:pt x="0" y="5"/>
                    <a:pt x="0" y="5"/>
                  </a:cubicBezTo>
                  <a:cubicBezTo>
                    <a:pt x="0" y="6"/>
                    <a:pt x="1" y="8"/>
                    <a:pt x="2" y="8"/>
                  </a:cubicBezTo>
                  <a:cubicBezTo>
                    <a:pt x="41" y="8"/>
                    <a:pt x="41" y="8"/>
                    <a:pt x="41" y="8"/>
                  </a:cubicBezTo>
                  <a:cubicBezTo>
                    <a:pt x="43" y="8"/>
                    <a:pt x="44" y="6"/>
                    <a:pt x="44" y="5"/>
                  </a:cubicBezTo>
                  <a:cubicBezTo>
                    <a:pt x="44" y="3"/>
                    <a:pt x="44" y="3"/>
                    <a:pt x="44" y="3"/>
                  </a:cubicBezTo>
                  <a:cubicBezTo>
                    <a:pt x="44" y="1"/>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7" name="Freeform 26"/>
            <p:cNvSpPr>
              <a:spLocks/>
            </p:cNvSpPr>
            <p:nvPr/>
          </p:nvSpPr>
          <p:spPr bwMode="auto">
            <a:xfrm>
              <a:off x="14519275" y="3965575"/>
              <a:ext cx="190500" cy="63500"/>
            </a:xfrm>
            <a:custGeom>
              <a:avLst/>
              <a:gdLst>
                <a:gd name="T0" fmla="*/ 0 w 30"/>
                <a:gd name="T1" fmla="*/ 0 h 10"/>
                <a:gd name="T2" fmla="*/ 30 w 30"/>
                <a:gd name="T3" fmla="*/ 0 h 10"/>
                <a:gd name="T4" fmla="*/ 15 w 30"/>
                <a:gd name="T5" fmla="*/ 10 h 10"/>
                <a:gd name="T6" fmla="*/ 0 w 30"/>
                <a:gd name="T7" fmla="*/ 0 h 10"/>
              </a:gdLst>
              <a:ahLst/>
              <a:cxnLst>
                <a:cxn ang="0">
                  <a:pos x="T0" y="T1"/>
                </a:cxn>
                <a:cxn ang="0">
                  <a:pos x="T2" y="T3"/>
                </a:cxn>
                <a:cxn ang="0">
                  <a:pos x="T4" y="T5"/>
                </a:cxn>
                <a:cxn ang="0">
                  <a:pos x="T6" y="T7"/>
                </a:cxn>
              </a:cxnLst>
              <a:rect l="0" t="0" r="r" b="b"/>
              <a:pathLst>
                <a:path w="30" h="10">
                  <a:moveTo>
                    <a:pt x="0" y="0"/>
                  </a:moveTo>
                  <a:cubicBezTo>
                    <a:pt x="30" y="0"/>
                    <a:pt x="30" y="0"/>
                    <a:pt x="30" y="0"/>
                  </a:cubicBezTo>
                  <a:cubicBezTo>
                    <a:pt x="30" y="6"/>
                    <a:pt x="22" y="10"/>
                    <a:pt x="15" y="10"/>
                  </a:cubicBezTo>
                  <a:cubicBezTo>
                    <a:pt x="8" y="10"/>
                    <a:pt x="0"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8" name="Freeform 27"/>
            <p:cNvSpPr>
              <a:spLocks/>
            </p:cNvSpPr>
            <p:nvPr/>
          </p:nvSpPr>
          <p:spPr bwMode="auto">
            <a:xfrm>
              <a:off x="14785975" y="2435225"/>
              <a:ext cx="260350" cy="339725"/>
            </a:xfrm>
            <a:custGeom>
              <a:avLst/>
              <a:gdLst>
                <a:gd name="T0" fmla="*/ 36 w 41"/>
                <a:gd name="T1" fmla="*/ 16 h 53"/>
                <a:gd name="T2" fmla="*/ 22 w 41"/>
                <a:gd name="T3" fmla="*/ 8 h 53"/>
                <a:gd name="T4" fmla="*/ 0 w 41"/>
                <a:gd name="T5" fmla="*/ 46 h 53"/>
                <a:gd name="T6" fmla="*/ 14 w 41"/>
                <a:gd name="T7" fmla="*/ 53 h 53"/>
                <a:gd name="T8" fmla="*/ 36 w 41"/>
                <a:gd name="T9" fmla="*/ 16 h 53"/>
                <a:gd name="T10" fmla="*/ 36 w 41"/>
                <a:gd name="T11" fmla="*/ 16 h 53"/>
                <a:gd name="T12" fmla="*/ 36 w 41"/>
                <a:gd name="T13" fmla="*/ 16 h 53"/>
              </a:gdLst>
              <a:ahLst/>
              <a:cxnLst>
                <a:cxn ang="0">
                  <a:pos x="T0" y="T1"/>
                </a:cxn>
                <a:cxn ang="0">
                  <a:pos x="T2" y="T3"/>
                </a:cxn>
                <a:cxn ang="0">
                  <a:pos x="T4" y="T5"/>
                </a:cxn>
                <a:cxn ang="0">
                  <a:pos x="T6" y="T7"/>
                </a:cxn>
                <a:cxn ang="0">
                  <a:pos x="T8" y="T9"/>
                </a:cxn>
                <a:cxn ang="0">
                  <a:pos x="T10" y="T11"/>
                </a:cxn>
                <a:cxn ang="0">
                  <a:pos x="T12" y="T13"/>
                </a:cxn>
              </a:cxnLst>
              <a:rect l="0" t="0" r="r" b="b"/>
              <a:pathLst>
                <a:path w="41" h="53">
                  <a:moveTo>
                    <a:pt x="36" y="16"/>
                  </a:moveTo>
                  <a:cubicBezTo>
                    <a:pt x="41" y="7"/>
                    <a:pt x="27" y="0"/>
                    <a:pt x="22" y="8"/>
                  </a:cubicBezTo>
                  <a:cubicBezTo>
                    <a:pt x="19" y="13"/>
                    <a:pt x="0" y="46"/>
                    <a:pt x="0" y="46"/>
                  </a:cubicBezTo>
                  <a:cubicBezTo>
                    <a:pt x="14" y="53"/>
                    <a:pt x="14" y="53"/>
                    <a:pt x="14" y="53"/>
                  </a:cubicBezTo>
                  <a:cubicBezTo>
                    <a:pt x="14" y="53"/>
                    <a:pt x="31" y="24"/>
                    <a:pt x="36" y="16"/>
                  </a:cubicBezTo>
                  <a:cubicBezTo>
                    <a:pt x="36" y="16"/>
                    <a:pt x="36" y="16"/>
                    <a:pt x="36" y="16"/>
                  </a:cubicBezTo>
                  <a:cubicBezTo>
                    <a:pt x="36" y="16"/>
                    <a:pt x="36" y="16"/>
                    <a:pt x="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9" name="Freeform 28"/>
            <p:cNvSpPr>
              <a:spLocks/>
            </p:cNvSpPr>
            <p:nvPr/>
          </p:nvSpPr>
          <p:spPr bwMode="auto">
            <a:xfrm>
              <a:off x="14976475" y="2705100"/>
              <a:ext cx="328612" cy="249238"/>
            </a:xfrm>
            <a:custGeom>
              <a:avLst/>
              <a:gdLst>
                <a:gd name="T0" fmla="*/ 36 w 52"/>
                <a:gd name="T1" fmla="*/ 5 h 39"/>
                <a:gd name="T2" fmla="*/ 36 w 52"/>
                <a:gd name="T3" fmla="*/ 5 h 39"/>
                <a:gd name="T4" fmla="*/ 36 w 52"/>
                <a:gd name="T5" fmla="*/ 5 h 39"/>
                <a:gd name="T6" fmla="*/ 36 w 52"/>
                <a:gd name="T7" fmla="*/ 5 h 39"/>
                <a:gd name="T8" fmla="*/ 0 w 52"/>
                <a:gd name="T9" fmla="*/ 25 h 39"/>
                <a:gd name="T10" fmla="*/ 7 w 52"/>
                <a:gd name="T11" fmla="*/ 39 h 39"/>
                <a:gd name="T12" fmla="*/ 44 w 52"/>
                <a:gd name="T13" fmla="*/ 18 h 39"/>
                <a:gd name="T14" fmla="*/ 36 w 52"/>
                <a:gd name="T15" fmla="*/ 5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9">
                  <a:moveTo>
                    <a:pt x="36" y="5"/>
                  </a:moveTo>
                  <a:cubicBezTo>
                    <a:pt x="36" y="5"/>
                    <a:pt x="36" y="5"/>
                    <a:pt x="36" y="5"/>
                  </a:cubicBezTo>
                  <a:cubicBezTo>
                    <a:pt x="36" y="5"/>
                    <a:pt x="36" y="5"/>
                    <a:pt x="36" y="5"/>
                  </a:cubicBezTo>
                  <a:cubicBezTo>
                    <a:pt x="36" y="5"/>
                    <a:pt x="36" y="5"/>
                    <a:pt x="36" y="5"/>
                  </a:cubicBezTo>
                  <a:cubicBezTo>
                    <a:pt x="29" y="9"/>
                    <a:pt x="0" y="25"/>
                    <a:pt x="0" y="25"/>
                  </a:cubicBezTo>
                  <a:cubicBezTo>
                    <a:pt x="7" y="39"/>
                    <a:pt x="7" y="39"/>
                    <a:pt x="7" y="39"/>
                  </a:cubicBezTo>
                  <a:cubicBezTo>
                    <a:pt x="7" y="39"/>
                    <a:pt x="37" y="22"/>
                    <a:pt x="44" y="18"/>
                  </a:cubicBezTo>
                  <a:cubicBezTo>
                    <a:pt x="52" y="13"/>
                    <a:pt x="45" y="0"/>
                    <a:pt x="3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30" name="Freeform 29"/>
            <p:cNvSpPr>
              <a:spLocks/>
            </p:cNvSpPr>
            <p:nvPr/>
          </p:nvSpPr>
          <p:spPr bwMode="auto">
            <a:xfrm>
              <a:off x="14563725" y="2352675"/>
              <a:ext cx="101600" cy="333375"/>
            </a:xfrm>
            <a:custGeom>
              <a:avLst/>
              <a:gdLst>
                <a:gd name="T0" fmla="*/ 16 w 16"/>
                <a:gd name="T1" fmla="*/ 10 h 52"/>
                <a:gd name="T2" fmla="*/ 16 w 16"/>
                <a:gd name="T3" fmla="*/ 52 h 52"/>
                <a:gd name="T4" fmla="*/ 0 w 16"/>
                <a:gd name="T5" fmla="*/ 52 h 52"/>
                <a:gd name="T6" fmla="*/ 0 w 16"/>
                <a:gd name="T7" fmla="*/ 10 h 52"/>
                <a:gd name="T8" fmla="*/ 16 w 16"/>
                <a:gd name="T9" fmla="*/ 10 h 52"/>
              </a:gdLst>
              <a:ahLst/>
              <a:cxnLst>
                <a:cxn ang="0">
                  <a:pos x="T0" y="T1"/>
                </a:cxn>
                <a:cxn ang="0">
                  <a:pos x="T2" y="T3"/>
                </a:cxn>
                <a:cxn ang="0">
                  <a:pos x="T4" y="T5"/>
                </a:cxn>
                <a:cxn ang="0">
                  <a:pos x="T6" y="T7"/>
                </a:cxn>
                <a:cxn ang="0">
                  <a:pos x="T8" y="T9"/>
                </a:cxn>
              </a:cxnLst>
              <a:rect l="0" t="0" r="r" b="b"/>
              <a:pathLst>
                <a:path w="16" h="52">
                  <a:moveTo>
                    <a:pt x="16" y="10"/>
                  </a:moveTo>
                  <a:cubicBezTo>
                    <a:pt x="16" y="13"/>
                    <a:pt x="16" y="52"/>
                    <a:pt x="16" y="52"/>
                  </a:cubicBezTo>
                  <a:cubicBezTo>
                    <a:pt x="0" y="52"/>
                    <a:pt x="0" y="52"/>
                    <a:pt x="0" y="52"/>
                  </a:cubicBezTo>
                  <a:cubicBezTo>
                    <a:pt x="0" y="52"/>
                    <a:pt x="0" y="13"/>
                    <a:pt x="0" y="10"/>
                  </a:cubicBezTo>
                  <a:cubicBezTo>
                    <a:pt x="0" y="0"/>
                    <a:pt x="16" y="0"/>
                    <a:pt x="1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31" name="Freeform 30"/>
            <p:cNvSpPr>
              <a:spLocks/>
            </p:cNvSpPr>
            <p:nvPr/>
          </p:nvSpPr>
          <p:spPr bwMode="auto">
            <a:xfrm>
              <a:off x="14189075" y="2435225"/>
              <a:ext cx="254000" cy="339725"/>
            </a:xfrm>
            <a:custGeom>
              <a:avLst/>
              <a:gdLst>
                <a:gd name="T0" fmla="*/ 5 w 40"/>
                <a:gd name="T1" fmla="*/ 16 h 53"/>
                <a:gd name="T2" fmla="*/ 18 w 40"/>
                <a:gd name="T3" fmla="*/ 8 h 53"/>
                <a:gd name="T4" fmla="*/ 40 w 40"/>
                <a:gd name="T5" fmla="*/ 46 h 53"/>
                <a:gd name="T6" fmla="*/ 26 w 40"/>
                <a:gd name="T7" fmla="*/ 53 h 53"/>
                <a:gd name="T8" fmla="*/ 5 w 40"/>
                <a:gd name="T9" fmla="*/ 16 h 53"/>
                <a:gd name="T10" fmla="*/ 5 w 40"/>
                <a:gd name="T11" fmla="*/ 16 h 53"/>
                <a:gd name="T12" fmla="*/ 5 w 40"/>
                <a:gd name="T13" fmla="*/ 16 h 53"/>
              </a:gdLst>
              <a:ahLst/>
              <a:cxnLst>
                <a:cxn ang="0">
                  <a:pos x="T0" y="T1"/>
                </a:cxn>
                <a:cxn ang="0">
                  <a:pos x="T2" y="T3"/>
                </a:cxn>
                <a:cxn ang="0">
                  <a:pos x="T4" y="T5"/>
                </a:cxn>
                <a:cxn ang="0">
                  <a:pos x="T6" y="T7"/>
                </a:cxn>
                <a:cxn ang="0">
                  <a:pos x="T8" y="T9"/>
                </a:cxn>
                <a:cxn ang="0">
                  <a:pos x="T10" y="T11"/>
                </a:cxn>
                <a:cxn ang="0">
                  <a:pos x="T12" y="T13"/>
                </a:cxn>
              </a:cxnLst>
              <a:rect l="0" t="0" r="r" b="b"/>
              <a:pathLst>
                <a:path w="40" h="53">
                  <a:moveTo>
                    <a:pt x="5" y="16"/>
                  </a:moveTo>
                  <a:cubicBezTo>
                    <a:pt x="0" y="7"/>
                    <a:pt x="13" y="0"/>
                    <a:pt x="18" y="8"/>
                  </a:cubicBezTo>
                  <a:cubicBezTo>
                    <a:pt x="21" y="13"/>
                    <a:pt x="40" y="46"/>
                    <a:pt x="40" y="46"/>
                  </a:cubicBezTo>
                  <a:cubicBezTo>
                    <a:pt x="26" y="53"/>
                    <a:pt x="26" y="53"/>
                    <a:pt x="26" y="53"/>
                  </a:cubicBezTo>
                  <a:cubicBezTo>
                    <a:pt x="26" y="53"/>
                    <a:pt x="9" y="24"/>
                    <a:pt x="5" y="16"/>
                  </a:cubicBezTo>
                  <a:cubicBezTo>
                    <a:pt x="5" y="16"/>
                    <a:pt x="5" y="16"/>
                    <a:pt x="5" y="16"/>
                  </a:cubicBezTo>
                  <a:cubicBezTo>
                    <a:pt x="5" y="16"/>
                    <a:pt x="5" y="16"/>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32" name="Freeform 31"/>
            <p:cNvSpPr>
              <a:spLocks/>
            </p:cNvSpPr>
            <p:nvPr/>
          </p:nvSpPr>
          <p:spPr bwMode="auto">
            <a:xfrm>
              <a:off x="13922375" y="2705100"/>
              <a:ext cx="330200" cy="249238"/>
            </a:xfrm>
            <a:custGeom>
              <a:avLst/>
              <a:gdLst>
                <a:gd name="T0" fmla="*/ 16 w 52"/>
                <a:gd name="T1" fmla="*/ 5 h 39"/>
                <a:gd name="T2" fmla="*/ 16 w 52"/>
                <a:gd name="T3" fmla="*/ 5 h 39"/>
                <a:gd name="T4" fmla="*/ 16 w 52"/>
                <a:gd name="T5" fmla="*/ 5 h 39"/>
                <a:gd name="T6" fmla="*/ 16 w 52"/>
                <a:gd name="T7" fmla="*/ 5 h 39"/>
                <a:gd name="T8" fmla="*/ 52 w 52"/>
                <a:gd name="T9" fmla="*/ 25 h 39"/>
                <a:gd name="T10" fmla="*/ 45 w 52"/>
                <a:gd name="T11" fmla="*/ 39 h 39"/>
                <a:gd name="T12" fmla="*/ 8 w 52"/>
                <a:gd name="T13" fmla="*/ 18 h 39"/>
                <a:gd name="T14" fmla="*/ 16 w 52"/>
                <a:gd name="T15" fmla="*/ 5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9">
                  <a:moveTo>
                    <a:pt x="16" y="5"/>
                  </a:moveTo>
                  <a:cubicBezTo>
                    <a:pt x="16" y="5"/>
                    <a:pt x="16" y="5"/>
                    <a:pt x="16" y="5"/>
                  </a:cubicBezTo>
                  <a:cubicBezTo>
                    <a:pt x="16" y="5"/>
                    <a:pt x="16" y="5"/>
                    <a:pt x="16" y="5"/>
                  </a:cubicBezTo>
                  <a:cubicBezTo>
                    <a:pt x="16" y="5"/>
                    <a:pt x="16" y="5"/>
                    <a:pt x="16" y="5"/>
                  </a:cubicBezTo>
                  <a:cubicBezTo>
                    <a:pt x="23" y="9"/>
                    <a:pt x="52" y="25"/>
                    <a:pt x="52" y="25"/>
                  </a:cubicBezTo>
                  <a:cubicBezTo>
                    <a:pt x="45" y="39"/>
                    <a:pt x="45" y="39"/>
                    <a:pt x="45" y="39"/>
                  </a:cubicBezTo>
                  <a:cubicBezTo>
                    <a:pt x="45" y="39"/>
                    <a:pt x="15" y="22"/>
                    <a:pt x="8" y="18"/>
                  </a:cubicBezTo>
                  <a:cubicBezTo>
                    <a:pt x="0" y="13"/>
                    <a:pt x="8" y="0"/>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grpSp>
      <p:sp>
        <p:nvSpPr>
          <p:cNvPr id="33" name="Freeform 75"/>
          <p:cNvSpPr>
            <a:spLocks noEditPoints="1"/>
          </p:cNvSpPr>
          <p:nvPr/>
        </p:nvSpPr>
        <p:spPr bwMode="auto">
          <a:xfrm>
            <a:off x="916141" y="3348943"/>
            <a:ext cx="384754" cy="632336"/>
          </a:xfrm>
          <a:custGeom>
            <a:avLst/>
            <a:gdLst>
              <a:gd name="T0" fmla="*/ 42 w 49"/>
              <a:gd name="T1" fmla="*/ 7 h 80"/>
              <a:gd name="T2" fmla="*/ 25 w 49"/>
              <a:gd name="T3" fmla="*/ 0 h 80"/>
              <a:gd name="T4" fmla="*/ 8 w 49"/>
              <a:gd name="T5" fmla="*/ 7 h 80"/>
              <a:gd name="T6" fmla="*/ 0 w 49"/>
              <a:gd name="T7" fmla="*/ 24 h 80"/>
              <a:gd name="T8" fmla="*/ 4 w 49"/>
              <a:gd name="T9" fmla="*/ 39 h 80"/>
              <a:gd name="T10" fmla="*/ 16 w 49"/>
              <a:gd name="T11" fmla="*/ 55 h 80"/>
              <a:gd name="T12" fmla="*/ 23 w 49"/>
              <a:gd name="T13" fmla="*/ 80 h 80"/>
              <a:gd name="T14" fmla="*/ 27 w 49"/>
              <a:gd name="T15" fmla="*/ 80 h 80"/>
              <a:gd name="T16" fmla="*/ 37 w 49"/>
              <a:gd name="T17" fmla="*/ 50 h 80"/>
              <a:gd name="T18" fmla="*/ 45 w 49"/>
              <a:gd name="T19" fmla="*/ 39 h 80"/>
              <a:gd name="T20" fmla="*/ 49 w 49"/>
              <a:gd name="T21" fmla="*/ 24 h 80"/>
              <a:gd name="T22" fmla="*/ 42 w 49"/>
              <a:gd name="T23" fmla="*/ 7 h 80"/>
              <a:gd name="T24" fmla="*/ 36 w 49"/>
              <a:gd name="T25" fmla="*/ 26 h 80"/>
              <a:gd name="T26" fmla="*/ 25 w 49"/>
              <a:gd name="T27" fmla="*/ 37 h 80"/>
              <a:gd name="T28" fmla="*/ 13 w 49"/>
              <a:gd name="T29" fmla="*/ 25 h 80"/>
              <a:gd name="T30" fmla="*/ 25 w 49"/>
              <a:gd name="T31" fmla="*/ 14 h 80"/>
              <a:gd name="T32" fmla="*/ 36 w 49"/>
              <a:gd name="T33" fmla="*/ 25 h 80"/>
              <a:gd name="T34" fmla="*/ 36 w 49"/>
              <a:gd name="T35" fmla="*/ 2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80">
                <a:moveTo>
                  <a:pt x="42" y="7"/>
                </a:moveTo>
                <a:cubicBezTo>
                  <a:pt x="37" y="3"/>
                  <a:pt x="31" y="0"/>
                  <a:pt x="25" y="0"/>
                </a:cubicBezTo>
                <a:cubicBezTo>
                  <a:pt x="18" y="0"/>
                  <a:pt x="12" y="3"/>
                  <a:pt x="8" y="7"/>
                </a:cubicBezTo>
                <a:cubicBezTo>
                  <a:pt x="3" y="12"/>
                  <a:pt x="0" y="18"/>
                  <a:pt x="0" y="24"/>
                </a:cubicBezTo>
                <a:cubicBezTo>
                  <a:pt x="0" y="30"/>
                  <a:pt x="2" y="35"/>
                  <a:pt x="4" y="39"/>
                </a:cubicBezTo>
                <a:cubicBezTo>
                  <a:pt x="7" y="45"/>
                  <a:pt x="12" y="49"/>
                  <a:pt x="16" y="55"/>
                </a:cubicBezTo>
                <a:cubicBezTo>
                  <a:pt x="20" y="61"/>
                  <a:pt x="23" y="68"/>
                  <a:pt x="23" y="80"/>
                </a:cubicBezTo>
                <a:cubicBezTo>
                  <a:pt x="27" y="80"/>
                  <a:pt x="27" y="80"/>
                  <a:pt x="27" y="80"/>
                </a:cubicBezTo>
                <a:cubicBezTo>
                  <a:pt x="27" y="64"/>
                  <a:pt x="32" y="56"/>
                  <a:pt x="37" y="50"/>
                </a:cubicBezTo>
                <a:cubicBezTo>
                  <a:pt x="40" y="46"/>
                  <a:pt x="43" y="43"/>
                  <a:pt x="45" y="39"/>
                </a:cubicBezTo>
                <a:cubicBezTo>
                  <a:pt x="47" y="35"/>
                  <a:pt x="49" y="30"/>
                  <a:pt x="49" y="24"/>
                </a:cubicBezTo>
                <a:cubicBezTo>
                  <a:pt x="49" y="18"/>
                  <a:pt x="46" y="12"/>
                  <a:pt x="42" y="7"/>
                </a:cubicBezTo>
                <a:close/>
                <a:moveTo>
                  <a:pt x="36" y="26"/>
                </a:moveTo>
                <a:cubicBezTo>
                  <a:pt x="36" y="32"/>
                  <a:pt x="31" y="37"/>
                  <a:pt x="25" y="37"/>
                </a:cubicBezTo>
                <a:cubicBezTo>
                  <a:pt x="18" y="37"/>
                  <a:pt x="13" y="32"/>
                  <a:pt x="13" y="25"/>
                </a:cubicBezTo>
                <a:cubicBezTo>
                  <a:pt x="13" y="19"/>
                  <a:pt x="18" y="14"/>
                  <a:pt x="25" y="14"/>
                </a:cubicBezTo>
                <a:cubicBezTo>
                  <a:pt x="31" y="14"/>
                  <a:pt x="36" y="19"/>
                  <a:pt x="36" y="25"/>
                </a:cubicBezTo>
                <a:lnTo>
                  <a:pt x="36" y="2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nvGrpSpPr>
          <p:cNvPr id="34" name="Group 43"/>
          <p:cNvGrpSpPr>
            <a:grpSpLocks noChangeAspect="1"/>
          </p:cNvGrpSpPr>
          <p:nvPr/>
        </p:nvGrpSpPr>
        <p:grpSpPr bwMode="auto">
          <a:xfrm>
            <a:off x="771968" y="4357080"/>
            <a:ext cx="673100" cy="609600"/>
            <a:chOff x="2669" y="1967"/>
            <a:chExt cx="424" cy="384"/>
          </a:xfrm>
          <a:solidFill>
            <a:schemeClr val="bg1"/>
          </a:solidFill>
        </p:grpSpPr>
        <p:sp>
          <p:nvSpPr>
            <p:cNvPr id="35" name="Freeform 34"/>
            <p:cNvSpPr>
              <a:spLocks/>
            </p:cNvSpPr>
            <p:nvPr/>
          </p:nvSpPr>
          <p:spPr bwMode="auto">
            <a:xfrm>
              <a:off x="2843" y="2188"/>
              <a:ext cx="77" cy="57"/>
            </a:xfrm>
            <a:custGeom>
              <a:avLst/>
              <a:gdLst>
                <a:gd name="T0" fmla="*/ 4 w 32"/>
                <a:gd name="T1" fmla="*/ 24 h 24"/>
                <a:gd name="T2" fmla="*/ 28 w 32"/>
                <a:gd name="T3" fmla="*/ 24 h 24"/>
                <a:gd name="T4" fmla="*/ 32 w 32"/>
                <a:gd name="T5" fmla="*/ 20 h 24"/>
                <a:gd name="T6" fmla="*/ 32 w 32"/>
                <a:gd name="T7" fmla="*/ 4 h 24"/>
                <a:gd name="T8" fmla="*/ 28 w 32"/>
                <a:gd name="T9" fmla="*/ 0 h 24"/>
                <a:gd name="T10" fmla="*/ 4 w 32"/>
                <a:gd name="T11" fmla="*/ 0 h 24"/>
                <a:gd name="T12" fmla="*/ 0 w 32"/>
                <a:gd name="T13" fmla="*/ 4 h 24"/>
                <a:gd name="T14" fmla="*/ 0 w 32"/>
                <a:gd name="T15" fmla="*/ 20 h 24"/>
                <a:gd name="T16" fmla="*/ 4 w 32"/>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4">
                  <a:moveTo>
                    <a:pt x="4" y="24"/>
                  </a:moveTo>
                  <a:cubicBezTo>
                    <a:pt x="28" y="24"/>
                    <a:pt x="28" y="24"/>
                    <a:pt x="28" y="24"/>
                  </a:cubicBezTo>
                  <a:cubicBezTo>
                    <a:pt x="30" y="24"/>
                    <a:pt x="32" y="22"/>
                    <a:pt x="32" y="20"/>
                  </a:cubicBezTo>
                  <a:cubicBezTo>
                    <a:pt x="32" y="4"/>
                    <a:pt x="32" y="4"/>
                    <a:pt x="32" y="4"/>
                  </a:cubicBezTo>
                  <a:cubicBezTo>
                    <a:pt x="32" y="2"/>
                    <a:pt x="30" y="0"/>
                    <a:pt x="28" y="0"/>
                  </a:cubicBezTo>
                  <a:cubicBezTo>
                    <a:pt x="4" y="0"/>
                    <a:pt x="4" y="0"/>
                    <a:pt x="4" y="0"/>
                  </a:cubicBezTo>
                  <a:cubicBezTo>
                    <a:pt x="2" y="0"/>
                    <a:pt x="0" y="2"/>
                    <a:pt x="0" y="4"/>
                  </a:cubicBezTo>
                  <a:cubicBezTo>
                    <a:pt x="0" y="20"/>
                    <a:pt x="0" y="20"/>
                    <a:pt x="0" y="20"/>
                  </a:cubicBezTo>
                  <a:cubicBezTo>
                    <a:pt x="0" y="22"/>
                    <a:pt x="2" y="24"/>
                    <a:pt x="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6" name="Freeform 35"/>
            <p:cNvSpPr>
              <a:spLocks/>
            </p:cNvSpPr>
            <p:nvPr/>
          </p:nvSpPr>
          <p:spPr bwMode="auto">
            <a:xfrm>
              <a:off x="2669" y="2207"/>
              <a:ext cx="424" cy="144"/>
            </a:xfrm>
            <a:custGeom>
              <a:avLst/>
              <a:gdLst>
                <a:gd name="T0" fmla="*/ 112 w 176"/>
                <a:gd name="T1" fmla="*/ 10 h 60"/>
                <a:gd name="T2" fmla="*/ 112 w 176"/>
                <a:gd name="T3" fmla="*/ 12 h 60"/>
                <a:gd name="T4" fmla="*/ 100 w 176"/>
                <a:gd name="T5" fmla="*/ 24 h 60"/>
                <a:gd name="T6" fmla="*/ 76 w 176"/>
                <a:gd name="T7" fmla="*/ 24 h 60"/>
                <a:gd name="T8" fmla="*/ 64 w 176"/>
                <a:gd name="T9" fmla="*/ 12 h 60"/>
                <a:gd name="T10" fmla="*/ 64 w 176"/>
                <a:gd name="T11" fmla="*/ 10 h 60"/>
                <a:gd name="T12" fmla="*/ 8 w 176"/>
                <a:gd name="T13" fmla="*/ 3 h 60"/>
                <a:gd name="T14" fmla="*/ 0 w 176"/>
                <a:gd name="T15" fmla="*/ 0 h 60"/>
                <a:gd name="T16" fmla="*/ 0 w 176"/>
                <a:gd name="T17" fmla="*/ 52 h 60"/>
                <a:gd name="T18" fmla="*/ 8 w 176"/>
                <a:gd name="T19" fmla="*/ 60 h 60"/>
                <a:gd name="T20" fmla="*/ 168 w 176"/>
                <a:gd name="T21" fmla="*/ 60 h 60"/>
                <a:gd name="T22" fmla="*/ 176 w 176"/>
                <a:gd name="T23" fmla="*/ 52 h 60"/>
                <a:gd name="T24" fmla="*/ 176 w 176"/>
                <a:gd name="T25" fmla="*/ 0 h 60"/>
                <a:gd name="T26" fmla="*/ 168 w 176"/>
                <a:gd name="T27" fmla="*/ 3 h 60"/>
                <a:gd name="T28" fmla="*/ 112 w 176"/>
                <a:gd name="T29"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60">
                  <a:moveTo>
                    <a:pt x="112" y="10"/>
                  </a:moveTo>
                  <a:cubicBezTo>
                    <a:pt x="112" y="12"/>
                    <a:pt x="112" y="12"/>
                    <a:pt x="112" y="12"/>
                  </a:cubicBezTo>
                  <a:cubicBezTo>
                    <a:pt x="112" y="19"/>
                    <a:pt x="107" y="24"/>
                    <a:pt x="100" y="24"/>
                  </a:cubicBezTo>
                  <a:cubicBezTo>
                    <a:pt x="76" y="24"/>
                    <a:pt x="76" y="24"/>
                    <a:pt x="76" y="24"/>
                  </a:cubicBezTo>
                  <a:cubicBezTo>
                    <a:pt x="69" y="24"/>
                    <a:pt x="64" y="19"/>
                    <a:pt x="64" y="12"/>
                  </a:cubicBezTo>
                  <a:cubicBezTo>
                    <a:pt x="64" y="10"/>
                    <a:pt x="64" y="10"/>
                    <a:pt x="64" y="10"/>
                  </a:cubicBezTo>
                  <a:cubicBezTo>
                    <a:pt x="8" y="3"/>
                    <a:pt x="8" y="3"/>
                    <a:pt x="8" y="3"/>
                  </a:cubicBezTo>
                  <a:cubicBezTo>
                    <a:pt x="5" y="3"/>
                    <a:pt x="2" y="2"/>
                    <a:pt x="0" y="0"/>
                  </a:cubicBezTo>
                  <a:cubicBezTo>
                    <a:pt x="0" y="52"/>
                    <a:pt x="0" y="52"/>
                    <a:pt x="0" y="52"/>
                  </a:cubicBezTo>
                  <a:cubicBezTo>
                    <a:pt x="0" y="56"/>
                    <a:pt x="4" y="60"/>
                    <a:pt x="8" y="60"/>
                  </a:cubicBezTo>
                  <a:cubicBezTo>
                    <a:pt x="168" y="60"/>
                    <a:pt x="168" y="60"/>
                    <a:pt x="168" y="60"/>
                  </a:cubicBezTo>
                  <a:cubicBezTo>
                    <a:pt x="172" y="60"/>
                    <a:pt x="176" y="56"/>
                    <a:pt x="176" y="52"/>
                  </a:cubicBezTo>
                  <a:cubicBezTo>
                    <a:pt x="176" y="0"/>
                    <a:pt x="176" y="0"/>
                    <a:pt x="176" y="0"/>
                  </a:cubicBezTo>
                  <a:cubicBezTo>
                    <a:pt x="174" y="2"/>
                    <a:pt x="171" y="3"/>
                    <a:pt x="168" y="3"/>
                  </a:cubicBezTo>
                  <a:lnTo>
                    <a:pt x="1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7" name="Freeform 36"/>
            <p:cNvSpPr>
              <a:spLocks/>
            </p:cNvSpPr>
            <p:nvPr/>
          </p:nvSpPr>
          <p:spPr bwMode="auto">
            <a:xfrm>
              <a:off x="2669" y="2063"/>
              <a:ext cx="424" cy="146"/>
            </a:xfrm>
            <a:custGeom>
              <a:avLst/>
              <a:gdLst>
                <a:gd name="T0" fmla="*/ 168 w 176"/>
                <a:gd name="T1" fmla="*/ 0 h 61"/>
                <a:gd name="T2" fmla="*/ 8 w 176"/>
                <a:gd name="T3" fmla="*/ 0 h 61"/>
                <a:gd name="T4" fmla="*/ 0 w 176"/>
                <a:gd name="T5" fmla="*/ 8 h 61"/>
                <a:gd name="T6" fmla="*/ 0 w 176"/>
                <a:gd name="T7" fmla="*/ 44 h 61"/>
                <a:gd name="T8" fmla="*/ 9 w 176"/>
                <a:gd name="T9" fmla="*/ 54 h 61"/>
                <a:gd name="T10" fmla="*/ 64 w 176"/>
                <a:gd name="T11" fmla="*/ 61 h 61"/>
                <a:gd name="T12" fmla="*/ 64 w 176"/>
                <a:gd name="T13" fmla="*/ 56 h 61"/>
                <a:gd name="T14" fmla="*/ 76 w 176"/>
                <a:gd name="T15" fmla="*/ 44 h 61"/>
                <a:gd name="T16" fmla="*/ 100 w 176"/>
                <a:gd name="T17" fmla="*/ 44 h 61"/>
                <a:gd name="T18" fmla="*/ 112 w 176"/>
                <a:gd name="T19" fmla="*/ 56 h 61"/>
                <a:gd name="T20" fmla="*/ 112 w 176"/>
                <a:gd name="T21" fmla="*/ 61 h 61"/>
                <a:gd name="T22" fmla="*/ 167 w 176"/>
                <a:gd name="T23" fmla="*/ 54 h 61"/>
                <a:gd name="T24" fmla="*/ 176 w 176"/>
                <a:gd name="T25" fmla="*/ 44 h 61"/>
                <a:gd name="T26" fmla="*/ 176 w 176"/>
                <a:gd name="T27" fmla="*/ 8 h 61"/>
                <a:gd name="T28" fmla="*/ 168 w 176"/>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61">
                  <a:moveTo>
                    <a:pt x="168" y="0"/>
                  </a:moveTo>
                  <a:cubicBezTo>
                    <a:pt x="8" y="0"/>
                    <a:pt x="8" y="0"/>
                    <a:pt x="8" y="0"/>
                  </a:cubicBezTo>
                  <a:cubicBezTo>
                    <a:pt x="4" y="0"/>
                    <a:pt x="0" y="4"/>
                    <a:pt x="0" y="8"/>
                  </a:cubicBezTo>
                  <a:cubicBezTo>
                    <a:pt x="0" y="44"/>
                    <a:pt x="0" y="44"/>
                    <a:pt x="0" y="44"/>
                  </a:cubicBezTo>
                  <a:cubicBezTo>
                    <a:pt x="0" y="49"/>
                    <a:pt x="4" y="53"/>
                    <a:pt x="9" y="54"/>
                  </a:cubicBezTo>
                  <a:cubicBezTo>
                    <a:pt x="64" y="61"/>
                    <a:pt x="64" y="61"/>
                    <a:pt x="64" y="61"/>
                  </a:cubicBezTo>
                  <a:cubicBezTo>
                    <a:pt x="64" y="56"/>
                    <a:pt x="64" y="56"/>
                    <a:pt x="64" y="56"/>
                  </a:cubicBezTo>
                  <a:cubicBezTo>
                    <a:pt x="64" y="49"/>
                    <a:pt x="69" y="44"/>
                    <a:pt x="76" y="44"/>
                  </a:cubicBezTo>
                  <a:cubicBezTo>
                    <a:pt x="100" y="44"/>
                    <a:pt x="100" y="44"/>
                    <a:pt x="100" y="44"/>
                  </a:cubicBezTo>
                  <a:cubicBezTo>
                    <a:pt x="107" y="44"/>
                    <a:pt x="112" y="49"/>
                    <a:pt x="112" y="56"/>
                  </a:cubicBezTo>
                  <a:cubicBezTo>
                    <a:pt x="112" y="61"/>
                    <a:pt x="112" y="61"/>
                    <a:pt x="112" y="61"/>
                  </a:cubicBezTo>
                  <a:cubicBezTo>
                    <a:pt x="167" y="54"/>
                    <a:pt x="167" y="54"/>
                    <a:pt x="167" y="54"/>
                  </a:cubicBezTo>
                  <a:cubicBezTo>
                    <a:pt x="172" y="53"/>
                    <a:pt x="176" y="49"/>
                    <a:pt x="176" y="44"/>
                  </a:cubicBezTo>
                  <a:cubicBezTo>
                    <a:pt x="176" y="8"/>
                    <a:pt x="176" y="8"/>
                    <a:pt x="176" y="8"/>
                  </a:cubicBezTo>
                  <a:cubicBezTo>
                    <a:pt x="176" y="4"/>
                    <a:pt x="172" y="0"/>
                    <a:pt x="16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8" name="Freeform 37"/>
            <p:cNvSpPr>
              <a:spLocks/>
            </p:cNvSpPr>
            <p:nvPr/>
          </p:nvSpPr>
          <p:spPr bwMode="auto">
            <a:xfrm>
              <a:off x="2785" y="1967"/>
              <a:ext cx="192" cy="76"/>
            </a:xfrm>
            <a:custGeom>
              <a:avLst/>
              <a:gdLst>
                <a:gd name="T0" fmla="*/ 16 w 80"/>
                <a:gd name="T1" fmla="*/ 32 h 32"/>
                <a:gd name="T2" fmla="*/ 16 w 80"/>
                <a:gd name="T3" fmla="*/ 18 h 32"/>
                <a:gd name="T4" fmla="*/ 20 w 80"/>
                <a:gd name="T5" fmla="*/ 14 h 32"/>
                <a:gd name="T6" fmla="*/ 60 w 80"/>
                <a:gd name="T7" fmla="*/ 14 h 32"/>
                <a:gd name="T8" fmla="*/ 64 w 80"/>
                <a:gd name="T9" fmla="*/ 18 h 32"/>
                <a:gd name="T10" fmla="*/ 64 w 80"/>
                <a:gd name="T11" fmla="*/ 32 h 32"/>
                <a:gd name="T12" fmla="*/ 80 w 80"/>
                <a:gd name="T13" fmla="*/ 32 h 32"/>
                <a:gd name="T14" fmla="*/ 80 w 80"/>
                <a:gd name="T15" fmla="*/ 16 h 32"/>
                <a:gd name="T16" fmla="*/ 64 w 80"/>
                <a:gd name="T17" fmla="*/ 0 h 32"/>
                <a:gd name="T18" fmla="*/ 16 w 80"/>
                <a:gd name="T19" fmla="*/ 0 h 32"/>
                <a:gd name="T20" fmla="*/ 0 w 80"/>
                <a:gd name="T21" fmla="*/ 16 h 32"/>
                <a:gd name="T22" fmla="*/ 0 w 80"/>
                <a:gd name="T23" fmla="*/ 32 h 32"/>
                <a:gd name="T24" fmla="*/ 16 w 8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32">
                  <a:moveTo>
                    <a:pt x="16" y="32"/>
                  </a:moveTo>
                  <a:cubicBezTo>
                    <a:pt x="16" y="18"/>
                    <a:pt x="16" y="18"/>
                    <a:pt x="16" y="18"/>
                  </a:cubicBezTo>
                  <a:cubicBezTo>
                    <a:pt x="16" y="16"/>
                    <a:pt x="18" y="14"/>
                    <a:pt x="20" y="14"/>
                  </a:cubicBezTo>
                  <a:cubicBezTo>
                    <a:pt x="60" y="14"/>
                    <a:pt x="60" y="14"/>
                    <a:pt x="60" y="14"/>
                  </a:cubicBezTo>
                  <a:cubicBezTo>
                    <a:pt x="62" y="14"/>
                    <a:pt x="64" y="16"/>
                    <a:pt x="64" y="18"/>
                  </a:cubicBezTo>
                  <a:cubicBezTo>
                    <a:pt x="64" y="32"/>
                    <a:pt x="64" y="32"/>
                    <a:pt x="64" y="32"/>
                  </a:cubicBezTo>
                  <a:cubicBezTo>
                    <a:pt x="80" y="32"/>
                    <a:pt x="80" y="32"/>
                    <a:pt x="80" y="32"/>
                  </a:cubicBezTo>
                  <a:cubicBezTo>
                    <a:pt x="80" y="16"/>
                    <a:pt x="80" y="16"/>
                    <a:pt x="80" y="16"/>
                  </a:cubicBezTo>
                  <a:cubicBezTo>
                    <a:pt x="80" y="7"/>
                    <a:pt x="73" y="0"/>
                    <a:pt x="64" y="0"/>
                  </a:cubicBezTo>
                  <a:cubicBezTo>
                    <a:pt x="16" y="0"/>
                    <a:pt x="16" y="0"/>
                    <a:pt x="16" y="0"/>
                  </a:cubicBezTo>
                  <a:cubicBezTo>
                    <a:pt x="7" y="0"/>
                    <a:pt x="0" y="7"/>
                    <a:pt x="0" y="16"/>
                  </a:cubicBezTo>
                  <a:cubicBezTo>
                    <a:pt x="0" y="32"/>
                    <a:pt x="0" y="32"/>
                    <a:pt x="0" y="32"/>
                  </a:cubicBezTo>
                  <a:lnTo>
                    <a:pt x="1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39" name="Group 38"/>
          <p:cNvGrpSpPr>
            <a:grpSpLocks noChangeAspect="1"/>
          </p:cNvGrpSpPr>
          <p:nvPr/>
        </p:nvGrpSpPr>
        <p:grpSpPr bwMode="auto">
          <a:xfrm>
            <a:off x="832293" y="5316451"/>
            <a:ext cx="552450" cy="641350"/>
            <a:chOff x="2704" y="1958"/>
            <a:chExt cx="348" cy="404"/>
          </a:xfrm>
          <a:solidFill>
            <a:schemeClr val="bg1"/>
          </a:solidFill>
        </p:grpSpPr>
        <p:sp>
          <p:nvSpPr>
            <p:cNvPr id="40" name="Freeform 99"/>
            <p:cNvSpPr>
              <a:spLocks/>
            </p:cNvSpPr>
            <p:nvPr/>
          </p:nvSpPr>
          <p:spPr bwMode="auto">
            <a:xfrm>
              <a:off x="2704" y="2016"/>
              <a:ext cx="348" cy="346"/>
            </a:xfrm>
            <a:custGeom>
              <a:avLst/>
              <a:gdLst>
                <a:gd name="T0" fmla="*/ 136 w 144"/>
                <a:gd name="T1" fmla="*/ 0 h 144"/>
                <a:gd name="T2" fmla="*/ 120 w 144"/>
                <a:gd name="T3" fmla="*/ 0 h 144"/>
                <a:gd name="T4" fmla="*/ 120 w 144"/>
                <a:gd name="T5" fmla="*/ 0 h 144"/>
                <a:gd name="T6" fmla="*/ 120 w 144"/>
                <a:gd name="T7" fmla="*/ 8 h 144"/>
                <a:gd name="T8" fmla="*/ 104 w 144"/>
                <a:gd name="T9" fmla="*/ 24 h 144"/>
                <a:gd name="T10" fmla="*/ 40 w 144"/>
                <a:gd name="T11" fmla="*/ 24 h 144"/>
                <a:gd name="T12" fmla="*/ 24 w 144"/>
                <a:gd name="T13" fmla="*/ 8 h 144"/>
                <a:gd name="T14" fmla="*/ 24 w 144"/>
                <a:gd name="T15" fmla="*/ 0 h 144"/>
                <a:gd name="T16" fmla="*/ 24 w 144"/>
                <a:gd name="T17" fmla="*/ 0 h 144"/>
                <a:gd name="T18" fmla="*/ 8 w 144"/>
                <a:gd name="T19" fmla="*/ 0 h 144"/>
                <a:gd name="T20" fmla="*/ 0 w 144"/>
                <a:gd name="T21" fmla="*/ 8 h 144"/>
                <a:gd name="T22" fmla="*/ 0 w 144"/>
                <a:gd name="T23" fmla="*/ 136 h 144"/>
                <a:gd name="T24" fmla="*/ 8 w 144"/>
                <a:gd name="T25" fmla="*/ 144 h 144"/>
                <a:gd name="T26" fmla="*/ 136 w 144"/>
                <a:gd name="T27" fmla="*/ 144 h 144"/>
                <a:gd name="T28" fmla="*/ 144 w 144"/>
                <a:gd name="T29" fmla="*/ 136 h 144"/>
                <a:gd name="T30" fmla="*/ 144 w 144"/>
                <a:gd name="T31" fmla="*/ 8 h 144"/>
                <a:gd name="T32" fmla="*/ 136 w 144"/>
                <a:gd name="T33"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44">
                  <a:moveTo>
                    <a:pt x="136" y="0"/>
                  </a:moveTo>
                  <a:cubicBezTo>
                    <a:pt x="120" y="0"/>
                    <a:pt x="120" y="0"/>
                    <a:pt x="120" y="0"/>
                  </a:cubicBezTo>
                  <a:cubicBezTo>
                    <a:pt x="120" y="0"/>
                    <a:pt x="120" y="0"/>
                    <a:pt x="120" y="0"/>
                  </a:cubicBezTo>
                  <a:cubicBezTo>
                    <a:pt x="120" y="8"/>
                    <a:pt x="120" y="8"/>
                    <a:pt x="120" y="8"/>
                  </a:cubicBezTo>
                  <a:cubicBezTo>
                    <a:pt x="120" y="17"/>
                    <a:pt x="113" y="24"/>
                    <a:pt x="104" y="24"/>
                  </a:cubicBezTo>
                  <a:cubicBezTo>
                    <a:pt x="40" y="24"/>
                    <a:pt x="40" y="24"/>
                    <a:pt x="40" y="24"/>
                  </a:cubicBezTo>
                  <a:cubicBezTo>
                    <a:pt x="31" y="24"/>
                    <a:pt x="24" y="17"/>
                    <a:pt x="24" y="8"/>
                  </a:cubicBezTo>
                  <a:cubicBezTo>
                    <a:pt x="24" y="0"/>
                    <a:pt x="24" y="0"/>
                    <a:pt x="24" y="0"/>
                  </a:cubicBezTo>
                  <a:cubicBezTo>
                    <a:pt x="24" y="0"/>
                    <a:pt x="24" y="0"/>
                    <a:pt x="24" y="0"/>
                  </a:cubicBezTo>
                  <a:cubicBezTo>
                    <a:pt x="8" y="0"/>
                    <a:pt x="8" y="0"/>
                    <a:pt x="8" y="0"/>
                  </a:cubicBezTo>
                  <a:cubicBezTo>
                    <a:pt x="4" y="0"/>
                    <a:pt x="0" y="4"/>
                    <a:pt x="0" y="8"/>
                  </a:cubicBezTo>
                  <a:cubicBezTo>
                    <a:pt x="0" y="136"/>
                    <a:pt x="0" y="136"/>
                    <a:pt x="0" y="136"/>
                  </a:cubicBezTo>
                  <a:cubicBezTo>
                    <a:pt x="0" y="140"/>
                    <a:pt x="4" y="144"/>
                    <a:pt x="8" y="144"/>
                  </a:cubicBezTo>
                  <a:cubicBezTo>
                    <a:pt x="136" y="144"/>
                    <a:pt x="136" y="144"/>
                    <a:pt x="136" y="144"/>
                  </a:cubicBezTo>
                  <a:cubicBezTo>
                    <a:pt x="140" y="144"/>
                    <a:pt x="144" y="140"/>
                    <a:pt x="144" y="136"/>
                  </a:cubicBezTo>
                  <a:cubicBezTo>
                    <a:pt x="144" y="8"/>
                    <a:pt x="144" y="8"/>
                    <a:pt x="144" y="8"/>
                  </a:cubicBezTo>
                  <a:cubicBezTo>
                    <a:pt x="144" y="4"/>
                    <a:pt x="140" y="0"/>
                    <a:pt x="1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1" name="Freeform 100"/>
            <p:cNvSpPr>
              <a:spLocks noEditPoints="1"/>
            </p:cNvSpPr>
            <p:nvPr/>
          </p:nvSpPr>
          <p:spPr bwMode="auto">
            <a:xfrm>
              <a:off x="2781" y="1958"/>
              <a:ext cx="193" cy="96"/>
            </a:xfrm>
            <a:custGeom>
              <a:avLst/>
              <a:gdLst>
                <a:gd name="T0" fmla="*/ 72 w 80"/>
                <a:gd name="T1" fmla="*/ 16 h 40"/>
                <a:gd name="T2" fmla="*/ 64 w 80"/>
                <a:gd name="T3" fmla="*/ 16 h 40"/>
                <a:gd name="T4" fmla="*/ 56 w 80"/>
                <a:gd name="T5" fmla="*/ 8 h 40"/>
                <a:gd name="T6" fmla="*/ 48 w 80"/>
                <a:gd name="T7" fmla="*/ 0 h 40"/>
                <a:gd name="T8" fmla="*/ 32 w 80"/>
                <a:gd name="T9" fmla="*/ 0 h 40"/>
                <a:gd name="T10" fmla="*/ 24 w 80"/>
                <a:gd name="T11" fmla="*/ 8 h 40"/>
                <a:gd name="T12" fmla="*/ 16 w 80"/>
                <a:gd name="T13" fmla="*/ 16 h 40"/>
                <a:gd name="T14" fmla="*/ 8 w 80"/>
                <a:gd name="T15" fmla="*/ 16 h 40"/>
                <a:gd name="T16" fmla="*/ 0 w 80"/>
                <a:gd name="T17" fmla="*/ 24 h 40"/>
                <a:gd name="T18" fmla="*/ 0 w 80"/>
                <a:gd name="T19" fmla="*/ 32 h 40"/>
                <a:gd name="T20" fmla="*/ 8 w 80"/>
                <a:gd name="T21" fmla="*/ 40 h 40"/>
                <a:gd name="T22" fmla="*/ 72 w 80"/>
                <a:gd name="T23" fmla="*/ 40 h 40"/>
                <a:gd name="T24" fmla="*/ 80 w 80"/>
                <a:gd name="T25" fmla="*/ 32 h 40"/>
                <a:gd name="T26" fmla="*/ 80 w 80"/>
                <a:gd name="T27" fmla="*/ 24 h 40"/>
                <a:gd name="T28" fmla="*/ 72 w 80"/>
                <a:gd name="T29" fmla="*/ 16 h 40"/>
                <a:gd name="T30" fmla="*/ 40 w 80"/>
                <a:gd name="T31" fmla="*/ 24 h 40"/>
                <a:gd name="T32" fmla="*/ 32 w 80"/>
                <a:gd name="T33" fmla="*/ 16 h 40"/>
                <a:gd name="T34" fmla="*/ 40 w 80"/>
                <a:gd name="T35" fmla="*/ 8 h 40"/>
                <a:gd name="T36" fmla="*/ 48 w 80"/>
                <a:gd name="T37" fmla="*/ 16 h 40"/>
                <a:gd name="T38" fmla="*/ 40 w 80"/>
                <a:gd name="T3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 h="40">
                  <a:moveTo>
                    <a:pt x="72" y="16"/>
                  </a:moveTo>
                  <a:cubicBezTo>
                    <a:pt x="64" y="16"/>
                    <a:pt x="64" y="16"/>
                    <a:pt x="64" y="16"/>
                  </a:cubicBezTo>
                  <a:cubicBezTo>
                    <a:pt x="60" y="16"/>
                    <a:pt x="56" y="12"/>
                    <a:pt x="56" y="8"/>
                  </a:cubicBezTo>
                  <a:cubicBezTo>
                    <a:pt x="56" y="4"/>
                    <a:pt x="52" y="0"/>
                    <a:pt x="48" y="0"/>
                  </a:cubicBezTo>
                  <a:cubicBezTo>
                    <a:pt x="32" y="0"/>
                    <a:pt x="32" y="0"/>
                    <a:pt x="32" y="0"/>
                  </a:cubicBezTo>
                  <a:cubicBezTo>
                    <a:pt x="28" y="0"/>
                    <a:pt x="24" y="4"/>
                    <a:pt x="24" y="8"/>
                  </a:cubicBezTo>
                  <a:cubicBezTo>
                    <a:pt x="24" y="12"/>
                    <a:pt x="20" y="16"/>
                    <a:pt x="16" y="16"/>
                  </a:cubicBezTo>
                  <a:cubicBezTo>
                    <a:pt x="8" y="16"/>
                    <a:pt x="8" y="16"/>
                    <a:pt x="8" y="16"/>
                  </a:cubicBezTo>
                  <a:cubicBezTo>
                    <a:pt x="4" y="16"/>
                    <a:pt x="0" y="20"/>
                    <a:pt x="0" y="24"/>
                  </a:cubicBezTo>
                  <a:cubicBezTo>
                    <a:pt x="0" y="32"/>
                    <a:pt x="0" y="32"/>
                    <a:pt x="0" y="32"/>
                  </a:cubicBezTo>
                  <a:cubicBezTo>
                    <a:pt x="0" y="36"/>
                    <a:pt x="4" y="40"/>
                    <a:pt x="8" y="40"/>
                  </a:cubicBezTo>
                  <a:cubicBezTo>
                    <a:pt x="72" y="40"/>
                    <a:pt x="72" y="40"/>
                    <a:pt x="72" y="40"/>
                  </a:cubicBezTo>
                  <a:cubicBezTo>
                    <a:pt x="76" y="40"/>
                    <a:pt x="80" y="36"/>
                    <a:pt x="80" y="32"/>
                  </a:cubicBezTo>
                  <a:cubicBezTo>
                    <a:pt x="80" y="24"/>
                    <a:pt x="80" y="24"/>
                    <a:pt x="80" y="24"/>
                  </a:cubicBezTo>
                  <a:cubicBezTo>
                    <a:pt x="80" y="20"/>
                    <a:pt x="76" y="16"/>
                    <a:pt x="72" y="16"/>
                  </a:cubicBezTo>
                  <a:close/>
                  <a:moveTo>
                    <a:pt x="40" y="24"/>
                  </a:moveTo>
                  <a:cubicBezTo>
                    <a:pt x="36" y="24"/>
                    <a:pt x="32" y="20"/>
                    <a:pt x="32" y="16"/>
                  </a:cubicBezTo>
                  <a:cubicBezTo>
                    <a:pt x="32" y="12"/>
                    <a:pt x="36" y="8"/>
                    <a:pt x="40" y="8"/>
                  </a:cubicBezTo>
                  <a:cubicBezTo>
                    <a:pt x="44" y="8"/>
                    <a:pt x="48" y="12"/>
                    <a:pt x="48" y="16"/>
                  </a:cubicBezTo>
                  <a:cubicBezTo>
                    <a:pt x="48" y="20"/>
                    <a:pt x="44" y="24"/>
                    <a:pt x="4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Tree>
    <p:extLst>
      <p:ext uri="{BB962C8B-B14F-4D97-AF65-F5344CB8AC3E}">
        <p14:creationId xmlns:p14="http://schemas.microsoft.com/office/powerpoint/2010/main" val="791227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nodePh="1">
                                  <p:stCondLst>
                                    <p:cond delay="0"/>
                                  </p:stCondLst>
                                  <p:endCondLst>
                                    <p:cond evt="begin" delay="0">
                                      <p:tn val="13"/>
                                    </p:cond>
                                  </p:end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gradFill>
                  <a:gsLst>
                    <a:gs pos="0">
                      <a:schemeClr val="tx1"/>
                    </a:gs>
                    <a:gs pos="100000">
                      <a:schemeClr val="tx1"/>
                    </a:gs>
                  </a:gsLst>
                  <a:lin ang="0" scaled="1"/>
                </a:gradFill>
              </a:rPr>
              <a:t>Platform Spark Engagement Model</a:t>
            </a:r>
            <a:endParaRPr lang="en-US" dirty="0">
              <a:gradFill>
                <a:gsLst>
                  <a:gs pos="0">
                    <a:schemeClr val="tx1"/>
                  </a:gs>
                  <a:gs pos="100000">
                    <a:schemeClr val="tx1"/>
                  </a:gs>
                </a:gsLst>
                <a:lin ang="0" scaled="1"/>
              </a:gradFill>
            </a:endParaRPr>
          </a:p>
        </p:txBody>
      </p:sp>
      <p:sp>
        <p:nvSpPr>
          <p:cNvPr id="2" name="Rectangle 1"/>
          <p:cNvSpPr/>
          <p:nvPr/>
        </p:nvSpPr>
        <p:spPr>
          <a:xfrm>
            <a:off x="228600" y="1066801"/>
            <a:ext cx="1709389" cy="838200"/>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bIns="45720" rtlCol="0" anchor="b" anchorCtr="0"/>
          <a:lstStyle/>
          <a:p>
            <a:r>
              <a:rPr lang="en-US" sz="1200" dirty="0" smtClean="0">
                <a:gradFill>
                  <a:gsLst>
                    <a:gs pos="0">
                      <a:srgbClr val="FFFFFF"/>
                    </a:gs>
                    <a:gs pos="74000">
                      <a:srgbClr val="FFFFFF"/>
                    </a:gs>
                  </a:gsLst>
                  <a:lin ang="5400000" scaled="1"/>
                </a:gradFill>
                <a:latin typeface="Arial"/>
              </a:rPr>
              <a:t>Task</a:t>
            </a:r>
            <a:endParaRPr lang="en-US" sz="1200" dirty="0">
              <a:gradFill>
                <a:gsLst>
                  <a:gs pos="0">
                    <a:srgbClr val="FFFFFF"/>
                  </a:gs>
                  <a:gs pos="74000">
                    <a:srgbClr val="FFFFFF"/>
                  </a:gs>
                </a:gsLst>
                <a:lin ang="5400000" scaled="1"/>
              </a:gradFill>
              <a:latin typeface="Arial"/>
            </a:endParaRPr>
          </a:p>
        </p:txBody>
      </p:sp>
      <p:grpSp>
        <p:nvGrpSpPr>
          <p:cNvPr id="3" name="Group 120"/>
          <p:cNvGrpSpPr>
            <a:grpSpLocks noChangeAspect="1"/>
          </p:cNvGrpSpPr>
          <p:nvPr/>
        </p:nvGrpSpPr>
        <p:grpSpPr bwMode="auto">
          <a:xfrm>
            <a:off x="874866" y="1188307"/>
            <a:ext cx="473417" cy="468313"/>
            <a:chOff x="2698" y="1977"/>
            <a:chExt cx="371" cy="367"/>
          </a:xfrm>
          <a:solidFill>
            <a:schemeClr val="bg1"/>
          </a:solidFill>
        </p:grpSpPr>
        <p:sp>
          <p:nvSpPr>
            <p:cNvPr id="122" name="Freeform 104"/>
            <p:cNvSpPr>
              <a:spLocks/>
            </p:cNvSpPr>
            <p:nvPr/>
          </p:nvSpPr>
          <p:spPr bwMode="auto">
            <a:xfrm>
              <a:off x="2746" y="2102"/>
              <a:ext cx="198" cy="189"/>
            </a:xfrm>
            <a:custGeom>
              <a:avLst/>
              <a:gdLst>
                <a:gd name="T0" fmla="*/ 77 w 82"/>
                <a:gd name="T1" fmla="*/ 57 h 78"/>
                <a:gd name="T2" fmla="*/ 23 w 82"/>
                <a:gd name="T3" fmla="*/ 3 h 78"/>
                <a:gd name="T4" fmla="*/ 15 w 82"/>
                <a:gd name="T5" fmla="*/ 0 h 78"/>
                <a:gd name="T6" fmla="*/ 7 w 82"/>
                <a:gd name="T7" fmla="*/ 3 h 78"/>
                <a:gd name="T8" fmla="*/ 5 w 82"/>
                <a:gd name="T9" fmla="*/ 5 h 78"/>
                <a:gd name="T10" fmla="*/ 5 w 82"/>
                <a:gd name="T11" fmla="*/ 21 h 78"/>
                <a:gd name="T12" fmla="*/ 59 w 82"/>
                <a:gd name="T13" fmla="*/ 75 h 78"/>
                <a:gd name="T14" fmla="*/ 67 w 82"/>
                <a:gd name="T15" fmla="*/ 78 h 78"/>
                <a:gd name="T16" fmla="*/ 75 w 82"/>
                <a:gd name="T17" fmla="*/ 75 h 78"/>
                <a:gd name="T18" fmla="*/ 77 w 82"/>
                <a:gd name="T19" fmla="*/ 73 h 78"/>
                <a:gd name="T20" fmla="*/ 77 w 82"/>
                <a:gd name="T21" fmla="*/ 5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8">
                  <a:moveTo>
                    <a:pt x="77" y="57"/>
                  </a:moveTo>
                  <a:cubicBezTo>
                    <a:pt x="23" y="3"/>
                    <a:pt x="23" y="3"/>
                    <a:pt x="23" y="3"/>
                  </a:cubicBezTo>
                  <a:cubicBezTo>
                    <a:pt x="21" y="1"/>
                    <a:pt x="18" y="0"/>
                    <a:pt x="15" y="0"/>
                  </a:cubicBezTo>
                  <a:cubicBezTo>
                    <a:pt x="12" y="0"/>
                    <a:pt x="9" y="1"/>
                    <a:pt x="7" y="3"/>
                  </a:cubicBezTo>
                  <a:cubicBezTo>
                    <a:pt x="5" y="5"/>
                    <a:pt x="5" y="5"/>
                    <a:pt x="5" y="5"/>
                  </a:cubicBezTo>
                  <a:cubicBezTo>
                    <a:pt x="0" y="9"/>
                    <a:pt x="0" y="17"/>
                    <a:pt x="5" y="21"/>
                  </a:cubicBezTo>
                  <a:cubicBezTo>
                    <a:pt x="59" y="75"/>
                    <a:pt x="59" y="75"/>
                    <a:pt x="59" y="75"/>
                  </a:cubicBezTo>
                  <a:cubicBezTo>
                    <a:pt x="61" y="77"/>
                    <a:pt x="64" y="78"/>
                    <a:pt x="67" y="78"/>
                  </a:cubicBezTo>
                  <a:cubicBezTo>
                    <a:pt x="70" y="78"/>
                    <a:pt x="73" y="77"/>
                    <a:pt x="75" y="75"/>
                  </a:cubicBezTo>
                  <a:cubicBezTo>
                    <a:pt x="77" y="73"/>
                    <a:pt x="77" y="73"/>
                    <a:pt x="77" y="73"/>
                  </a:cubicBezTo>
                  <a:cubicBezTo>
                    <a:pt x="82" y="69"/>
                    <a:pt x="82" y="61"/>
                    <a:pt x="7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23" name="Freeform 105"/>
            <p:cNvSpPr>
              <a:spLocks/>
            </p:cNvSpPr>
            <p:nvPr/>
          </p:nvSpPr>
          <p:spPr bwMode="auto">
            <a:xfrm>
              <a:off x="2698" y="2213"/>
              <a:ext cx="130" cy="131"/>
            </a:xfrm>
            <a:custGeom>
              <a:avLst/>
              <a:gdLst>
                <a:gd name="T0" fmla="*/ 44 w 54"/>
                <a:gd name="T1" fmla="*/ 0 h 54"/>
                <a:gd name="T2" fmla="*/ 4 w 54"/>
                <a:gd name="T3" fmla="*/ 45 h 54"/>
                <a:gd name="T4" fmla="*/ 1 w 54"/>
                <a:gd name="T5" fmla="*/ 53 h 54"/>
                <a:gd name="T6" fmla="*/ 2 w 54"/>
                <a:gd name="T7" fmla="*/ 54 h 54"/>
                <a:gd name="T8" fmla="*/ 9 w 54"/>
                <a:gd name="T9" fmla="*/ 50 h 54"/>
                <a:gd name="T10" fmla="*/ 54 w 54"/>
                <a:gd name="T11" fmla="*/ 10 h 54"/>
                <a:gd name="T12" fmla="*/ 44 w 54"/>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54" h="54">
                  <a:moveTo>
                    <a:pt x="44" y="0"/>
                  </a:moveTo>
                  <a:cubicBezTo>
                    <a:pt x="4" y="45"/>
                    <a:pt x="4" y="45"/>
                    <a:pt x="4" y="45"/>
                  </a:cubicBezTo>
                  <a:cubicBezTo>
                    <a:pt x="0" y="49"/>
                    <a:pt x="0" y="53"/>
                    <a:pt x="1" y="53"/>
                  </a:cubicBezTo>
                  <a:cubicBezTo>
                    <a:pt x="1" y="53"/>
                    <a:pt x="1" y="54"/>
                    <a:pt x="2" y="54"/>
                  </a:cubicBezTo>
                  <a:cubicBezTo>
                    <a:pt x="4" y="54"/>
                    <a:pt x="7" y="53"/>
                    <a:pt x="9" y="50"/>
                  </a:cubicBezTo>
                  <a:cubicBezTo>
                    <a:pt x="54" y="10"/>
                    <a:pt x="54" y="10"/>
                    <a:pt x="54" y="10"/>
                  </a:cubicBez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24" name="Freeform 106"/>
            <p:cNvSpPr>
              <a:spLocks/>
            </p:cNvSpPr>
            <p:nvPr/>
          </p:nvSpPr>
          <p:spPr bwMode="auto">
            <a:xfrm>
              <a:off x="2910" y="1977"/>
              <a:ext cx="159" cy="149"/>
            </a:xfrm>
            <a:custGeom>
              <a:avLst/>
              <a:gdLst>
                <a:gd name="T0" fmla="*/ 61 w 66"/>
                <a:gd name="T1" fmla="*/ 41 h 62"/>
                <a:gd name="T2" fmla="*/ 23 w 66"/>
                <a:gd name="T3" fmla="*/ 3 h 62"/>
                <a:gd name="T4" fmla="*/ 15 w 66"/>
                <a:gd name="T5" fmla="*/ 0 h 62"/>
                <a:gd name="T6" fmla="*/ 7 w 66"/>
                <a:gd name="T7" fmla="*/ 3 h 62"/>
                <a:gd name="T8" fmla="*/ 5 w 66"/>
                <a:gd name="T9" fmla="*/ 5 h 62"/>
                <a:gd name="T10" fmla="*/ 5 w 66"/>
                <a:gd name="T11" fmla="*/ 21 h 62"/>
                <a:gd name="T12" fmla="*/ 43 w 66"/>
                <a:gd name="T13" fmla="*/ 59 h 62"/>
                <a:gd name="T14" fmla="*/ 51 w 66"/>
                <a:gd name="T15" fmla="*/ 62 h 62"/>
                <a:gd name="T16" fmla="*/ 59 w 66"/>
                <a:gd name="T17" fmla="*/ 59 h 62"/>
                <a:gd name="T18" fmla="*/ 61 w 66"/>
                <a:gd name="T19" fmla="*/ 57 h 62"/>
                <a:gd name="T20" fmla="*/ 61 w 66"/>
                <a:gd name="T21" fmla="*/ 4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62">
                  <a:moveTo>
                    <a:pt x="61" y="41"/>
                  </a:moveTo>
                  <a:cubicBezTo>
                    <a:pt x="23" y="3"/>
                    <a:pt x="23" y="3"/>
                    <a:pt x="23" y="3"/>
                  </a:cubicBezTo>
                  <a:cubicBezTo>
                    <a:pt x="21" y="1"/>
                    <a:pt x="18" y="0"/>
                    <a:pt x="15" y="0"/>
                  </a:cubicBezTo>
                  <a:cubicBezTo>
                    <a:pt x="12" y="0"/>
                    <a:pt x="9" y="1"/>
                    <a:pt x="7" y="3"/>
                  </a:cubicBezTo>
                  <a:cubicBezTo>
                    <a:pt x="5" y="5"/>
                    <a:pt x="5" y="5"/>
                    <a:pt x="5" y="5"/>
                  </a:cubicBezTo>
                  <a:cubicBezTo>
                    <a:pt x="0" y="9"/>
                    <a:pt x="0" y="17"/>
                    <a:pt x="5" y="21"/>
                  </a:cubicBezTo>
                  <a:cubicBezTo>
                    <a:pt x="43" y="59"/>
                    <a:pt x="43" y="59"/>
                    <a:pt x="43" y="59"/>
                  </a:cubicBezTo>
                  <a:cubicBezTo>
                    <a:pt x="45" y="61"/>
                    <a:pt x="48" y="62"/>
                    <a:pt x="51" y="62"/>
                  </a:cubicBezTo>
                  <a:cubicBezTo>
                    <a:pt x="54" y="62"/>
                    <a:pt x="57" y="61"/>
                    <a:pt x="59" y="59"/>
                  </a:cubicBezTo>
                  <a:cubicBezTo>
                    <a:pt x="61" y="57"/>
                    <a:pt x="61" y="57"/>
                    <a:pt x="61" y="57"/>
                  </a:cubicBezTo>
                  <a:cubicBezTo>
                    <a:pt x="66" y="53"/>
                    <a:pt x="66" y="45"/>
                    <a:pt x="61"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25" name="Freeform 107"/>
            <p:cNvSpPr>
              <a:spLocks/>
            </p:cNvSpPr>
            <p:nvPr/>
          </p:nvSpPr>
          <p:spPr bwMode="auto">
            <a:xfrm>
              <a:off x="2826" y="2049"/>
              <a:ext cx="166" cy="167"/>
            </a:xfrm>
            <a:custGeom>
              <a:avLst/>
              <a:gdLst>
                <a:gd name="T0" fmla="*/ 103 w 166"/>
                <a:gd name="T1" fmla="*/ 0 h 167"/>
                <a:gd name="T2" fmla="*/ 0 w 166"/>
                <a:gd name="T3" fmla="*/ 70 h 167"/>
                <a:gd name="T4" fmla="*/ 96 w 166"/>
                <a:gd name="T5" fmla="*/ 167 h 167"/>
                <a:gd name="T6" fmla="*/ 166 w 166"/>
                <a:gd name="T7" fmla="*/ 63 h 167"/>
                <a:gd name="T8" fmla="*/ 103 w 166"/>
                <a:gd name="T9" fmla="*/ 0 h 167"/>
              </a:gdLst>
              <a:ahLst/>
              <a:cxnLst>
                <a:cxn ang="0">
                  <a:pos x="T0" y="T1"/>
                </a:cxn>
                <a:cxn ang="0">
                  <a:pos x="T2" y="T3"/>
                </a:cxn>
                <a:cxn ang="0">
                  <a:pos x="T4" y="T5"/>
                </a:cxn>
                <a:cxn ang="0">
                  <a:pos x="T6" y="T7"/>
                </a:cxn>
                <a:cxn ang="0">
                  <a:pos x="T8" y="T9"/>
                </a:cxn>
              </a:cxnLst>
              <a:rect l="0" t="0" r="r" b="b"/>
              <a:pathLst>
                <a:path w="166" h="167">
                  <a:moveTo>
                    <a:pt x="103" y="0"/>
                  </a:moveTo>
                  <a:lnTo>
                    <a:pt x="0" y="70"/>
                  </a:lnTo>
                  <a:lnTo>
                    <a:pt x="96" y="167"/>
                  </a:lnTo>
                  <a:lnTo>
                    <a:pt x="166" y="63"/>
                  </a:lnTo>
                  <a:lnTo>
                    <a:pt x="10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152" name="Rectangle 151"/>
          <p:cNvSpPr/>
          <p:nvPr/>
        </p:nvSpPr>
        <p:spPr>
          <a:xfrm>
            <a:off x="228600" y="1945249"/>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smtClean="0">
                <a:solidFill>
                  <a:srgbClr val="000000"/>
                </a:solidFill>
                <a:latin typeface="Arial"/>
              </a:rPr>
              <a:t>Executive Sponsorship</a:t>
            </a:r>
            <a:endParaRPr lang="en-US" sz="1000" dirty="0">
              <a:solidFill>
                <a:srgbClr val="000000"/>
              </a:solidFill>
              <a:latin typeface="Arial"/>
            </a:endParaRPr>
          </a:p>
        </p:txBody>
      </p:sp>
      <p:sp>
        <p:nvSpPr>
          <p:cNvPr id="153" name="Rectangle 152"/>
          <p:cNvSpPr/>
          <p:nvPr/>
        </p:nvSpPr>
        <p:spPr>
          <a:xfrm>
            <a:off x="228600" y="2416536"/>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a:solidFill>
                  <a:srgbClr val="000000"/>
                </a:solidFill>
                <a:latin typeface="Arial"/>
              </a:rPr>
              <a:t>Application Viability Analysis</a:t>
            </a:r>
          </a:p>
        </p:txBody>
      </p:sp>
      <p:sp>
        <p:nvSpPr>
          <p:cNvPr id="154" name="Rectangle 153"/>
          <p:cNvSpPr/>
          <p:nvPr/>
        </p:nvSpPr>
        <p:spPr>
          <a:xfrm>
            <a:off x="228600" y="2887823"/>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Financial Discovery: Current Footprint</a:t>
            </a:r>
          </a:p>
        </p:txBody>
      </p:sp>
      <p:sp>
        <p:nvSpPr>
          <p:cNvPr id="155" name="Rectangle 154"/>
          <p:cNvSpPr/>
          <p:nvPr/>
        </p:nvSpPr>
        <p:spPr>
          <a:xfrm>
            <a:off x="228599" y="3359110"/>
            <a:ext cx="1709389"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err="1">
                <a:solidFill>
                  <a:srgbClr val="000000"/>
                </a:solidFill>
                <a:latin typeface="Arial"/>
              </a:rPr>
              <a:t>Force.com</a:t>
            </a:r>
            <a:r>
              <a:rPr lang="en-US" sz="1000" dirty="0">
                <a:solidFill>
                  <a:srgbClr val="000000"/>
                </a:solidFill>
                <a:latin typeface="Arial"/>
              </a:rPr>
              <a:t> Application Cost Hypothesis</a:t>
            </a:r>
          </a:p>
        </p:txBody>
      </p:sp>
      <p:sp>
        <p:nvSpPr>
          <p:cNvPr id="156" name="Rectangle 155"/>
          <p:cNvSpPr/>
          <p:nvPr/>
        </p:nvSpPr>
        <p:spPr>
          <a:xfrm>
            <a:off x="228600" y="3830396"/>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a:solidFill>
                  <a:srgbClr val="000000"/>
                </a:solidFill>
                <a:latin typeface="Arial"/>
              </a:rPr>
              <a:t>Application Benefits Analysis</a:t>
            </a:r>
          </a:p>
        </p:txBody>
      </p:sp>
      <p:sp>
        <p:nvSpPr>
          <p:cNvPr id="157" name="Rectangle 156"/>
          <p:cNvSpPr/>
          <p:nvPr/>
        </p:nvSpPr>
        <p:spPr>
          <a:xfrm>
            <a:off x="223862" y="4301683"/>
            <a:ext cx="1714126"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a:solidFill>
                  <a:srgbClr val="000000"/>
                </a:solidFill>
                <a:latin typeface="Arial"/>
              </a:rPr>
              <a:t>Financial Analysis</a:t>
            </a:r>
          </a:p>
        </p:txBody>
      </p:sp>
      <p:sp>
        <p:nvSpPr>
          <p:cNvPr id="158" name="Rectangle 157"/>
          <p:cNvSpPr/>
          <p:nvPr/>
        </p:nvSpPr>
        <p:spPr>
          <a:xfrm>
            <a:off x="220634" y="4772970"/>
            <a:ext cx="1717353"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900" dirty="0">
                <a:solidFill>
                  <a:srgbClr val="000000"/>
                </a:solidFill>
                <a:latin typeface="Arial"/>
              </a:rPr>
              <a:t>Overview of Enterprise Architecture &amp; Cluster Analysis</a:t>
            </a:r>
          </a:p>
        </p:txBody>
      </p:sp>
      <p:sp>
        <p:nvSpPr>
          <p:cNvPr id="159" name="Rectangle 158"/>
          <p:cNvSpPr/>
          <p:nvPr/>
        </p:nvSpPr>
        <p:spPr>
          <a:xfrm>
            <a:off x="220633" y="5244257"/>
            <a:ext cx="1717353"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a:solidFill>
                  <a:srgbClr val="000000"/>
                </a:solidFill>
                <a:latin typeface="Arial"/>
              </a:rPr>
              <a:t>Phased Deployment Roadmap</a:t>
            </a:r>
          </a:p>
        </p:txBody>
      </p:sp>
      <p:sp>
        <p:nvSpPr>
          <p:cNvPr id="160" name="Rectangle 159"/>
          <p:cNvSpPr/>
          <p:nvPr/>
        </p:nvSpPr>
        <p:spPr>
          <a:xfrm>
            <a:off x="217202" y="5715543"/>
            <a:ext cx="1720784"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Deployment Model </a:t>
            </a:r>
            <a:r>
              <a:rPr lang="en-US" sz="1000" dirty="0" smtClean="0">
                <a:solidFill>
                  <a:srgbClr val="000000"/>
                </a:solidFill>
                <a:latin typeface="Arial"/>
              </a:rPr>
              <a:t/>
            </a:r>
            <a:br>
              <a:rPr lang="en-US" sz="1000" dirty="0" smtClean="0">
                <a:solidFill>
                  <a:srgbClr val="000000"/>
                </a:solidFill>
                <a:latin typeface="Arial"/>
              </a:rPr>
            </a:br>
            <a:r>
              <a:rPr lang="en-US" sz="1000" dirty="0" smtClean="0">
                <a:solidFill>
                  <a:srgbClr val="000000"/>
                </a:solidFill>
                <a:latin typeface="Arial"/>
              </a:rPr>
              <a:t>and </a:t>
            </a:r>
            <a:r>
              <a:rPr lang="en-US" sz="1000" dirty="0">
                <a:solidFill>
                  <a:srgbClr val="000000"/>
                </a:solidFill>
                <a:latin typeface="Arial"/>
              </a:rPr>
              <a:t>COE Structure</a:t>
            </a:r>
          </a:p>
        </p:txBody>
      </p:sp>
      <p:sp>
        <p:nvSpPr>
          <p:cNvPr id="117" name="Rectangle 116"/>
          <p:cNvSpPr/>
          <p:nvPr/>
        </p:nvSpPr>
        <p:spPr>
          <a:xfrm>
            <a:off x="1972953" y="1066801"/>
            <a:ext cx="1709389" cy="838200"/>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bIns="45720" rtlCol="0" anchor="b" anchorCtr="0"/>
          <a:lstStyle/>
          <a:p>
            <a:r>
              <a:rPr lang="en-US" sz="1200" dirty="0" smtClean="0">
                <a:gradFill>
                  <a:gsLst>
                    <a:gs pos="0">
                      <a:srgbClr val="FFFFFF"/>
                    </a:gs>
                    <a:gs pos="74000">
                      <a:srgbClr val="FFFFFF"/>
                    </a:gs>
                  </a:gsLst>
                  <a:lin ang="5400000" scaled="1"/>
                </a:gradFill>
                <a:latin typeface="Arial"/>
              </a:rPr>
              <a:t>Action</a:t>
            </a:r>
            <a:endParaRPr lang="en-US" sz="1200" dirty="0">
              <a:gradFill>
                <a:gsLst>
                  <a:gs pos="0">
                    <a:srgbClr val="FFFFFF"/>
                  </a:gs>
                  <a:gs pos="74000">
                    <a:srgbClr val="FFFFFF"/>
                  </a:gs>
                </a:gsLst>
                <a:lin ang="5400000" scaled="1"/>
              </a:gradFill>
              <a:latin typeface="Arial"/>
            </a:endParaRPr>
          </a:p>
        </p:txBody>
      </p:sp>
      <p:grpSp>
        <p:nvGrpSpPr>
          <p:cNvPr id="5" name="Group 54"/>
          <p:cNvGrpSpPr>
            <a:grpSpLocks noChangeAspect="1"/>
          </p:cNvGrpSpPr>
          <p:nvPr/>
        </p:nvGrpSpPr>
        <p:grpSpPr bwMode="auto">
          <a:xfrm>
            <a:off x="2584255" y="1188307"/>
            <a:ext cx="507367" cy="438295"/>
            <a:chOff x="2676" y="1986"/>
            <a:chExt cx="404" cy="349"/>
          </a:xfrm>
          <a:solidFill>
            <a:schemeClr val="bg1"/>
          </a:solidFill>
        </p:grpSpPr>
        <p:sp>
          <p:nvSpPr>
            <p:cNvPr id="127" name="Freeform 126"/>
            <p:cNvSpPr>
              <a:spLocks/>
            </p:cNvSpPr>
            <p:nvPr/>
          </p:nvSpPr>
          <p:spPr bwMode="auto">
            <a:xfrm>
              <a:off x="2676" y="2046"/>
              <a:ext cx="173" cy="154"/>
            </a:xfrm>
            <a:custGeom>
              <a:avLst/>
              <a:gdLst>
                <a:gd name="T0" fmla="*/ 0 w 72"/>
                <a:gd name="T1" fmla="*/ 32 h 64"/>
                <a:gd name="T2" fmla="*/ 17 w 72"/>
                <a:gd name="T3" fmla="*/ 57 h 64"/>
                <a:gd name="T4" fmla="*/ 48 w 72"/>
                <a:gd name="T5" fmla="*/ 64 h 64"/>
                <a:gd name="T6" fmla="*/ 52 w 72"/>
                <a:gd name="T7" fmla="*/ 64 h 64"/>
                <a:gd name="T8" fmla="*/ 70 w 72"/>
                <a:gd name="T9" fmla="*/ 64 h 64"/>
                <a:gd name="T10" fmla="*/ 72 w 72"/>
                <a:gd name="T11" fmla="*/ 62 h 64"/>
                <a:gd name="T12" fmla="*/ 72 w 72"/>
                <a:gd name="T13" fmla="*/ 44 h 64"/>
                <a:gd name="T14" fmla="*/ 72 w 72"/>
                <a:gd name="T15" fmla="*/ 20 h 64"/>
                <a:gd name="T16" fmla="*/ 72 w 72"/>
                <a:gd name="T17" fmla="*/ 2 h 64"/>
                <a:gd name="T18" fmla="*/ 70 w 72"/>
                <a:gd name="T19" fmla="*/ 0 h 64"/>
                <a:gd name="T20" fmla="*/ 52 w 72"/>
                <a:gd name="T21" fmla="*/ 0 h 64"/>
                <a:gd name="T22" fmla="*/ 48 w 72"/>
                <a:gd name="T23" fmla="*/ 0 h 64"/>
                <a:gd name="T24" fmla="*/ 17 w 72"/>
                <a:gd name="T25" fmla="*/ 7 h 64"/>
                <a:gd name="T26" fmla="*/ 0 w 72"/>
                <a:gd name="T27"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64">
                  <a:moveTo>
                    <a:pt x="0" y="32"/>
                  </a:moveTo>
                  <a:cubicBezTo>
                    <a:pt x="0" y="50"/>
                    <a:pt x="17" y="57"/>
                    <a:pt x="17" y="57"/>
                  </a:cubicBezTo>
                  <a:cubicBezTo>
                    <a:pt x="25" y="61"/>
                    <a:pt x="39" y="64"/>
                    <a:pt x="48" y="64"/>
                  </a:cubicBezTo>
                  <a:cubicBezTo>
                    <a:pt x="52" y="64"/>
                    <a:pt x="52" y="64"/>
                    <a:pt x="52" y="64"/>
                  </a:cubicBezTo>
                  <a:cubicBezTo>
                    <a:pt x="61" y="64"/>
                    <a:pt x="69" y="64"/>
                    <a:pt x="70" y="64"/>
                  </a:cubicBezTo>
                  <a:cubicBezTo>
                    <a:pt x="71" y="64"/>
                    <a:pt x="72" y="63"/>
                    <a:pt x="72" y="62"/>
                  </a:cubicBezTo>
                  <a:cubicBezTo>
                    <a:pt x="72" y="61"/>
                    <a:pt x="72" y="53"/>
                    <a:pt x="72" y="44"/>
                  </a:cubicBezTo>
                  <a:cubicBezTo>
                    <a:pt x="72" y="20"/>
                    <a:pt x="72" y="20"/>
                    <a:pt x="72" y="20"/>
                  </a:cubicBezTo>
                  <a:cubicBezTo>
                    <a:pt x="72" y="11"/>
                    <a:pt x="72" y="3"/>
                    <a:pt x="72" y="2"/>
                  </a:cubicBezTo>
                  <a:cubicBezTo>
                    <a:pt x="72" y="1"/>
                    <a:pt x="71" y="0"/>
                    <a:pt x="70" y="0"/>
                  </a:cubicBezTo>
                  <a:cubicBezTo>
                    <a:pt x="69" y="0"/>
                    <a:pt x="61" y="0"/>
                    <a:pt x="52" y="0"/>
                  </a:cubicBezTo>
                  <a:cubicBezTo>
                    <a:pt x="48" y="0"/>
                    <a:pt x="48" y="0"/>
                    <a:pt x="48" y="0"/>
                  </a:cubicBezTo>
                  <a:cubicBezTo>
                    <a:pt x="39" y="0"/>
                    <a:pt x="25" y="3"/>
                    <a:pt x="17" y="7"/>
                  </a:cubicBezTo>
                  <a:cubicBezTo>
                    <a:pt x="17" y="7"/>
                    <a:pt x="0" y="14"/>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28" name="Freeform 127"/>
            <p:cNvSpPr>
              <a:spLocks/>
            </p:cNvSpPr>
            <p:nvPr/>
          </p:nvSpPr>
          <p:spPr bwMode="auto">
            <a:xfrm>
              <a:off x="2868" y="1986"/>
              <a:ext cx="212" cy="274"/>
            </a:xfrm>
            <a:custGeom>
              <a:avLst/>
              <a:gdLst>
                <a:gd name="T0" fmla="*/ 82 w 88"/>
                <a:gd name="T1" fmla="*/ 0 h 114"/>
                <a:gd name="T2" fmla="*/ 76 w 88"/>
                <a:gd name="T3" fmla="*/ 3 h 114"/>
                <a:gd name="T4" fmla="*/ 16 w 88"/>
                <a:gd name="T5" fmla="*/ 25 h 114"/>
                <a:gd name="T6" fmla="*/ 0 w 88"/>
                <a:gd name="T7" fmla="*/ 25 h 114"/>
                <a:gd name="T8" fmla="*/ 0 w 88"/>
                <a:gd name="T9" fmla="*/ 27 h 114"/>
                <a:gd name="T10" fmla="*/ 0 w 88"/>
                <a:gd name="T11" fmla="*/ 45 h 114"/>
                <a:gd name="T12" fmla="*/ 0 w 88"/>
                <a:gd name="T13" fmla="*/ 69 h 114"/>
                <a:gd name="T14" fmla="*/ 0 w 88"/>
                <a:gd name="T15" fmla="*/ 87 h 114"/>
                <a:gd name="T16" fmla="*/ 0 w 88"/>
                <a:gd name="T17" fmla="*/ 89 h 114"/>
                <a:gd name="T18" fmla="*/ 16 w 88"/>
                <a:gd name="T19" fmla="*/ 89 h 114"/>
                <a:gd name="T20" fmla="*/ 76 w 88"/>
                <a:gd name="T21" fmla="*/ 111 h 114"/>
                <a:gd name="T22" fmla="*/ 82 w 88"/>
                <a:gd name="T23" fmla="*/ 114 h 114"/>
                <a:gd name="T24" fmla="*/ 88 w 88"/>
                <a:gd name="T25" fmla="*/ 105 h 114"/>
                <a:gd name="T26" fmla="*/ 88 w 88"/>
                <a:gd name="T27" fmla="*/ 9 h 114"/>
                <a:gd name="T28" fmla="*/ 82 w 88"/>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14">
                  <a:moveTo>
                    <a:pt x="82" y="0"/>
                  </a:moveTo>
                  <a:cubicBezTo>
                    <a:pt x="80" y="0"/>
                    <a:pt x="78" y="1"/>
                    <a:pt x="76" y="3"/>
                  </a:cubicBezTo>
                  <a:cubicBezTo>
                    <a:pt x="76" y="3"/>
                    <a:pt x="48" y="25"/>
                    <a:pt x="16" y="25"/>
                  </a:cubicBezTo>
                  <a:cubicBezTo>
                    <a:pt x="9" y="25"/>
                    <a:pt x="4" y="25"/>
                    <a:pt x="0" y="25"/>
                  </a:cubicBezTo>
                  <a:cubicBezTo>
                    <a:pt x="0" y="26"/>
                    <a:pt x="0" y="26"/>
                    <a:pt x="0" y="27"/>
                  </a:cubicBezTo>
                  <a:cubicBezTo>
                    <a:pt x="0" y="45"/>
                    <a:pt x="0" y="45"/>
                    <a:pt x="0" y="45"/>
                  </a:cubicBezTo>
                  <a:cubicBezTo>
                    <a:pt x="0" y="69"/>
                    <a:pt x="0" y="69"/>
                    <a:pt x="0" y="69"/>
                  </a:cubicBezTo>
                  <a:cubicBezTo>
                    <a:pt x="0" y="87"/>
                    <a:pt x="0" y="87"/>
                    <a:pt x="0" y="87"/>
                  </a:cubicBezTo>
                  <a:cubicBezTo>
                    <a:pt x="0" y="88"/>
                    <a:pt x="0" y="88"/>
                    <a:pt x="0" y="89"/>
                  </a:cubicBezTo>
                  <a:cubicBezTo>
                    <a:pt x="4" y="89"/>
                    <a:pt x="9" y="89"/>
                    <a:pt x="16" y="89"/>
                  </a:cubicBezTo>
                  <a:cubicBezTo>
                    <a:pt x="48" y="89"/>
                    <a:pt x="76" y="111"/>
                    <a:pt x="76" y="111"/>
                  </a:cubicBezTo>
                  <a:cubicBezTo>
                    <a:pt x="78" y="113"/>
                    <a:pt x="80" y="114"/>
                    <a:pt x="82" y="114"/>
                  </a:cubicBezTo>
                  <a:cubicBezTo>
                    <a:pt x="86" y="114"/>
                    <a:pt x="88" y="111"/>
                    <a:pt x="88" y="105"/>
                  </a:cubicBezTo>
                  <a:cubicBezTo>
                    <a:pt x="88" y="9"/>
                    <a:pt x="88" y="9"/>
                    <a:pt x="88" y="9"/>
                  </a:cubicBezTo>
                  <a:cubicBezTo>
                    <a:pt x="88" y="3"/>
                    <a:pt x="86" y="0"/>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29" name="Freeform 128"/>
            <p:cNvSpPr>
              <a:spLocks/>
            </p:cNvSpPr>
            <p:nvPr/>
          </p:nvSpPr>
          <p:spPr bwMode="auto">
            <a:xfrm>
              <a:off x="2753" y="2214"/>
              <a:ext cx="96" cy="121"/>
            </a:xfrm>
            <a:custGeom>
              <a:avLst/>
              <a:gdLst>
                <a:gd name="T0" fmla="*/ 24 w 40"/>
                <a:gd name="T1" fmla="*/ 2 h 50"/>
                <a:gd name="T2" fmla="*/ 20 w 40"/>
                <a:gd name="T3" fmla="*/ 2 h 50"/>
                <a:gd name="T4" fmla="*/ 16 w 40"/>
                <a:gd name="T5" fmla="*/ 2 h 50"/>
                <a:gd name="T6" fmla="*/ 0 w 40"/>
                <a:gd name="T7" fmla="*/ 0 h 50"/>
                <a:gd name="T8" fmla="*/ 0 w 40"/>
                <a:gd name="T9" fmla="*/ 42 h 50"/>
                <a:gd name="T10" fmla="*/ 8 w 40"/>
                <a:gd name="T11" fmla="*/ 50 h 50"/>
                <a:gd name="T12" fmla="*/ 32 w 40"/>
                <a:gd name="T13" fmla="*/ 50 h 50"/>
                <a:gd name="T14" fmla="*/ 40 w 40"/>
                <a:gd name="T15" fmla="*/ 44 h 50"/>
                <a:gd name="T16" fmla="*/ 34 w 40"/>
                <a:gd name="T17" fmla="*/ 28 h 50"/>
                <a:gd name="T18" fmla="*/ 24 w 40"/>
                <a:gd name="T19"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50">
                  <a:moveTo>
                    <a:pt x="24" y="2"/>
                  </a:moveTo>
                  <a:cubicBezTo>
                    <a:pt x="20" y="2"/>
                    <a:pt x="20" y="2"/>
                    <a:pt x="20" y="2"/>
                  </a:cubicBezTo>
                  <a:cubicBezTo>
                    <a:pt x="16" y="2"/>
                    <a:pt x="16" y="2"/>
                    <a:pt x="16" y="2"/>
                  </a:cubicBezTo>
                  <a:cubicBezTo>
                    <a:pt x="11" y="2"/>
                    <a:pt x="6" y="1"/>
                    <a:pt x="0" y="0"/>
                  </a:cubicBezTo>
                  <a:cubicBezTo>
                    <a:pt x="0" y="42"/>
                    <a:pt x="0" y="42"/>
                    <a:pt x="0" y="42"/>
                  </a:cubicBezTo>
                  <a:cubicBezTo>
                    <a:pt x="0" y="46"/>
                    <a:pt x="4" y="50"/>
                    <a:pt x="8" y="50"/>
                  </a:cubicBezTo>
                  <a:cubicBezTo>
                    <a:pt x="32" y="50"/>
                    <a:pt x="32" y="50"/>
                    <a:pt x="32" y="50"/>
                  </a:cubicBezTo>
                  <a:cubicBezTo>
                    <a:pt x="36" y="50"/>
                    <a:pt x="40" y="47"/>
                    <a:pt x="40" y="44"/>
                  </a:cubicBezTo>
                  <a:cubicBezTo>
                    <a:pt x="40" y="38"/>
                    <a:pt x="37" y="30"/>
                    <a:pt x="34" y="28"/>
                  </a:cubicBezTo>
                  <a:cubicBezTo>
                    <a:pt x="29" y="22"/>
                    <a:pt x="25" y="11"/>
                    <a:pt x="2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170" name="Rectangle 169"/>
          <p:cNvSpPr/>
          <p:nvPr/>
        </p:nvSpPr>
        <p:spPr>
          <a:xfrm>
            <a:off x="1972955" y="1945249"/>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Management Commitment</a:t>
            </a:r>
          </a:p>
        </p:txBody>
      </p:sp>
      <p:sp>
        <p:nvSpPr>
          <p:cNvPr id="171" name="Rectangle 170"/>
          <p:cNvSpPr/>
          <p:nvPr/>
        </p:nvSpPr>
        <p:spPr>
          <a:xfrm>
            <a:off x="1972955" y="2416536"/>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Analyze Potential Targets for Force.com</a:t>
            </a:r>
          </a:p>
        </p:txBody>
      </p:sp>
      <p:sp>
        <p:nvSpPr>
          <p:cNvPr id="172" name="Rectangle 171"/>
          <p:cNvSpPr/>
          <p:nvPr/>
        </p:nvSpPr>
        <p:spPr>
          <a:xfrm>
            <a:off x="1972955" y="2887823"/>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Provide budget numbers</a:t>
            </a:r>
          </a:p>
        </p:txBody>
      </p:sp>
      <p:sp>
        <p:nvSpPr>
          <p:cNvPr id="173" name="Rectangle 172"/>
          <p:cNvSpPr/>
          <p:nvPr/>
        </p:nvSpPr>
        <p:spPr>
          <a:xfrm>
            <a:off x="1972954" y="3359110"/>
            <a:ext cx="1709389"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Build </a:t>
            </a:r>
            <a:r>
              <a:rPr lang="en-US" sz="1000" dirty="0" err="1">
                <a:solidFill>
                  <a:srgbClr val="000000"/>
                </a:solidFill>
                <a:latin typeface="Arial"/>
              </a:rPr>
              <a:t>Galorath</a:t>
            </a:r>
            <a:r>
              <a:rPr lang="en-US" sz="1000" dirty="0">
                <a:solidFill>
                  <a:srgbClr val="000000"/>
                </a:solidFill>
                <a:latin typeface="Arial"/>
              </a:rPr>
              <a:t> TCO Hypothesis</a:t>
            </a:r>
          </a:p>
        </p:txBody>
      </p:sp>
      <p:sp>
        <p:nvSpPr>
          <p:cNvPr id="174" name="Rectangle 173"/>
          <p:cNvSpPr/>
          <p:nvPr/>
        </p:nvSpPr>
        <p:spPr>
          <a:xfrm>
            <a:off x="1972955" y="3830396"/>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Value Drivers and Benefits</a:t>
            </a:r>
          </a:p>
        </p:txBody>
      </p:sp>
      <p:sp>
        <p:nvSpPr>
          <p:cNvPr id="175" name="Rectangle 174"/>
          <p:cNvSpPr/>
          <p:nvPr/>
        </p:nvSpPr>
        <p:spPr>
          <a:xfrm>
            <a:off x="1968217" y="4301683"/>
            <a:ext cx="1714126"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TCO and ROI</a:t>
            </a:r>
          </a:p>
        </p:txBody>
      </p:sp>
      <p:sp>
        <p:nvSpPr>
          <p:cNvPr id="176" name="Rectangle 175"/>
          <p:cNvSpPr/>
          <p:nvPr/>
        </p:nvSpPr>
        <p:spPr>
          <a:xfrm>
            <a:off x="1964989" y="4772970"/>
            <a:ext cx="1717353"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Map Technical Application Architecture</a:t>
            </a:r>
          </a:p>
        </p:txBody>
      </p:sp>
      <p:sp>
        <p:nvSpPr>
          <p:cNvPr id="177" name="Rectangle 176"/>
          <p:cNvSpPr/>
          <p:nvPr/>
        </p:nvSpPr>
        <p:spPr>
          <a:xfrm>
            <a:off x="1964988" y="5244257"/>
            <a:ext cx="1717353"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Project Plan and Reusability</a:t>
            </a:r>
          </a:p>
        </p:txBody>
      </p:sp>
      <p:sp>
        <p:nvSpPr>
          <p:cNvPr id="178" name="Rectangle 177"/>
          <p:cNvSpPr/>
          <p:nvPr/>
        </p:nvSpPr>
        <p:spPr>
          <a:xfrm>
            <a:off x="1961557" y="5715543"/>
            <a:ext cx="1720784"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Application deployment and maintenance</a:t>
            </a:r>
          </a:p>
        </p:txBody>
      </p:sp>
      <p:sp>
        <p:nvSpPr>
          <p:cNvPr id="118" name="Rectangle 117"/>
          <p:cNvSpPr/>
          <p:nvPr/>
        </p:nvSpPr>
        <p:spPr>
          <a:xfrm>
            <a:off x="3717306" y="1066801"/>
            <a:ext cx="1709389" cy="838200"/>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bIns="45720" rtlCol="0" anchor="b" anchorCtr="0"/>
          <a:lstStyle/>
          <a:p>
            <a:r>
              <a:rPr lang="en-US" sz="1200" dirty="0" smtClean="0">
                <a:gradFill>
                  <a:gsLst>
                    <a:gs pos="0">
                      <a:srgbClr val="FFFFFF"/>
                    </a:gs>
                    <a:gs pos="74000">
                      <a:srgbClr val="FFFFFF"/>
                    </a:gs>
                  </a:gsLst>
                  <a:lin ang="5400000" scaled="1"/>
                </a:gradFill>
                <a:latin typeface="Arial"/>
              </a:rPr>
              <a:t>Deliverable</a:t>
            </a:r>
            <a:endParaRPr lang="en-US" sz="1200" dirty="0">
              <a:gradFill>
                <a:gsLst>
                  <a:gs pos="0">
                    <a:srgbClr val="FFFFFF"/>
                  </a:gs>
                  <a:gs pos="74000">
                    <a:srgbClr val="FFFFFF"/>
                  </a:gs>
                </a:gsLst>
                <a:lin ang="5400000" scaled="1"/>
              </a:gradFill>
              <a:latin typeface="Arial"/>
            </a:endParaRPr>
          </a:p>
        </p:txBody>
      </p:sp>
      <p:grpSp>
        <p:nvGrpSpPr>
          <p:cNvPr id="6" name="Group 19"/>
          <p:cNvGrpSpPr>
            <a:grpSpLocks noChangeAspect="1"/>
          </p:cNvGrpSpPr>
          <p:nvPr/>
        </p:nvGrpSpPr>
        <p:grpSpPr bwMode="auto">
          <a:xfrm>
            <a:off x="4293644" y="1170723"/>
            <a:ext cx="573176" cy="462106"/>
            <a:chOff x="2673" y="1993"/>
            <a:chExt cx="418" cy="337"/>
          </a:xfrm>
          <a:solidFill>
            <a:schemeClr val="bg1"/>
          </a:solidFill>
        </p:grpSpPr>
        <p:sp>
          <p:nvSpPr>
            <p:cNvPr id="131" name="Freeform 130"/>
            <p:cNvSpPr>
              <a:spLocks/>
            </p:cNvSpPr>
            <p:nvPr/>
          </p:nvSpPr>
          <p:spPr bwMode="auto">
            <a:xfrm>
              <a:off x="2673" y="2147"/>
              <a:ext cx="411" cy="183"/>
            </a:xfrm>
            <a:custGeom>
              <a:avLst/>
              <a:gdLst>
                <a:gd name="T0" fmla="*/ 11 w 171"/>
                <a:gd name="T1" fmla="*/ 67 h 76"/>
                <a:gd name="T2" fmla="*/ 22 w 171"/>
                <a:gd name="T3" fmla="*/ 76 h 76"/>
                <a:gd name="T4" fmla="*/ 166 w 171"/>
                <a:gd name="T5" fmla="*/ 76 h 76"/>
                <a:gd name="T6" fmla="*/ 170 w 171"/>
                <a:gd name="T7" fmla="*/ 74 h 76"/>
                <a:gd name="T8" fmla="*/ 171 w 171"/>
                <a:gd name="T9" fmla="*/ 70 h 76"/>
                <a:gd name="T10" fmla="*/ 158 w 171"/>
                <a:gd name="T11" fmla="*/ 9 h 76"/>
                <a:gd name="T12" fmla="*/ 146 w 171"/>
                <a:gd name="T13" fmla="*/ 0 h 76"/>
                <a:gd name="T14" fmla="*/ 6 w 171"/>
                <a:gd name="T15" fmla="*/ 0 h 76"/>
                <a:gd name="T16" fmla="*/ 2 w 171"/>
                <a:gd name="T17" fmla="*/ 2 h 76"/>
                <a:gd name="T18" fmla="*/ 1 w 171"/>
                <a:gd name="T19" fmla="*/ 6 h 76"/>
                <a:gd name="T20" fmla="*/ 11 w 171"/>
                <a:gd name="T21" fmla="*/ 6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 h="76">
                  <a:moveTo>
                    <a:pt x="11" y="67"/>
                  </a:moveTo>
                  <a:cubicBezTo>
                    <a:pt x="12" y="72"/>
                    <a:pt x="17" y="76"/>
                    <a:pt x="22" y="76"/>
                  </a:cubicBezTo>
                  <a:cubicBezTo>
                    <a:pt x="166" y="76"/>
                    <a:pt x="166" y="76"/>
                    <a:pt x="166" y="76"/>
                  </a:cubicBezTo>
                  <a:cubicBezTo>
                    <a:pt x="168" y="76"/>
                    <a:pt x="169" y="75"/>
                    <a:pt x="170" y="74"/>
                  </a:cubicBezTo>
                  <a:cubicBezTo>
                    <a:pt x="171" y="73"/>
                    <a:pt x="171" y="72"/>
                    <a:pt x="171" y="70"/>
                  </a:cubicBezTo>
                  <a:cubicBezTo>
                    <a:pt x="158" y="9"/>
                    <a:pt x="158" y="9"/>
                    <a:pt x="158" y="9"/>
                  </a:cubicBezTo>
                  <a:cubicBezTo>
                    <a:pt x="157" y="4"/>
                    <a:pt x="151" y="0"/>
                    <a:pt x="146" y="0"/>
                  </a:cubicBezTo>
                  <a:cubicBezTo>
                    <a:pt x="6" y="0"/>
                    <a:pt x="6" y="0"/>
                    <a:pt x="6" y="0"/>
                  </a:cubicBezTo>
                  <a:cubicBezTo>
                    <a:pt x="4" y="0"/>
                    <a:pt x="3" y="1"/>
                    <a:pt x="2" y="2"/>
                  </a:cubicBezTo>
                  <a:cubicBezTo>
                    <a:pt x="1" y="3"/>
                    <a:pt x="0" y="5"/>
                    <a:pt x="1" y="6"/>
                  </a:cubicBezTo>
                  <a:lnTo>
                    <a:pt x="11"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32" name="Freeform 131"/>
            <p:cNvSpPr>
              <a:spLocks noEditPoints="1"/>
            </p:cNvSpPr>
            <p:nvPr/>
          </p:nvSpPr>
          <p:spPr bwMode="auto">
            <a:xfrm>
              <a:off x="2707" y="1993"/>
              <a:ext cx="384" cy="253"/>
            </a:xfrm>
            <a:custGeom>
              <a:avLst/>
              <a:gdLst>
                <a:gd name="T0" fmla="*/ 152 w 160"/>
                <a:gd name="T1" fmla="*/ 28 h 105"/>
                <a:gd name="T2" fmla="*/ 108 w 160"/>
                <a:gd name="T3" fmla="*/ 28 h 105"/>
                <a:gd name="T4" fmla="*/ 90 w 160"/>
                <a:gd name="T5" fmla="*/ 28 h 105"/>
                <a:gd name="T6" fmla="*/ 80 w 160"/>
                <a:gd name="T7" fmla="*/ 6 h 105"/>
                <a:gd name="T8" fmla="*/ 72 w 160"/>
                <a:gd name="T9" fmla="*/ 0 h 105"/>
                <a:gd name="T10" fmla="*/ 8 w 160"/>
                <a:gd name="T11" fmla="*/ 0 h 105"/>
                <a:gd name="T12" fmla="*/ 0 w 160"/>
                <a:gd name="T13" fmla="*/ 8 h 105"/>
                <a:gd name="T14" fmla="*/ 0 w 160"/>
                <a:gd name="T15" fmla="*/ 56 h 105"/>
                <a:gd name="T16" fmla="*/ 133 w 160"/>
                <a:gd name="T17" fmla="*/ 56 h 105"/>
                <a:gd name="T18" fmla="*/ 153 w 160"/>
                <a:gd name="T19" fmla="*/ 72 h 105"/>
                <a:gd name="T20" fmla="*/ 160 w 160"/>
                <a:gd name="T21" fmla="*/ 105 h 105"/>
                <a:gd name="T22" fmla="*/ 160 w 160"/>
                <a:gd name="T23" fmla="*/ 36 h 105"/>
                <a:gd name="T24" fmla="*/ 152 w 160"/>
                <a:gd name="T25" fmla="*/ 28 h 105"/>
                <a:gd name="T26" fmla="*/ 68 w 160"/>
                <a:gd name="T27" fmla="*/ 20 h 105"/>
                <a:gd name="T28" fmla="*/ 64 w 160"/>
                <a:gd name="T29" fmla="*/ 24 h 105"/>
                <a:gd name="T30" fmla="*/ 16 w 160"/>
                <a:gd name="T31" fmla="*/ 24 h 105"/>
                <a:gd name="T32" fmla="*/ 12 w 160"/>
                <a:gd name="T33" fmla="*/ 20 h 105"/>
                <a:gd name="T34" fmla="*/ 12 w 160"/>
                <a:gd name="T35" fmla="*/ 16 h 105"/>
                <a:gd name="T36" fmla="*/ 16 w 160"/>
                <a:gd name="T37" fmla="*/ 12 h 105"/>
                <a:gd name="T38" fmla="*/ 64 w 160"/>
                <a:gd name="T39" fmla="*/ 12 h 105"/>
                <a:gd name="T40" fmla="*/ 68 w 160"/>
                <a:gd name="T41" fmla="*/ 16 h 105"/>
                <a:gd name="T42" fmla="*/ 68 w 160"/>
                <a:gd name="T43" fmla="*/ 2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0" h="105">
                  <a:moveTo>
                    <a:pt x="152" y="28"/>
                  </a:moveTo>
                  <a:cubicBezTo>
                    <a:pt x="108" y="28"/>
                    <a:pt x="108" y="28"/>
                    <a:pt x="108" y="28"/>
                  </a:cubicBezTo>
                  <a:cubicBezTo>
                    <a:pt x="90" y="28"/>
                    <a:pt x="90" y="28"/>
                    <a:pt x="90" y="28"/>
                  </a:cubicBezTo>
                  <a:cubicBezTo>
                    <a:pt x="80" y="28"/>
                    <a:pt x="80" y="15"/>
                    <a:pt x="80" y="6"/>
                  </a:cubicBezTo>
                  <a:cubicBezTo>
                    <a:pt x="80" y="3"/>
                    <a:pt x="76" y="0"/>
                    <a:pt x="72" y="0"/>
                  </a:cubicBezTo>
                  <a:cubicBezTo>
                    <a:pt x="8" y="0"/>
                    <a:pt x="8" y="0"/>
                    <a:pt x="8" y="0"/>
                  </a:cubicBezTo>
                  <a:cubicBezTo>
                    <a:pt x="4" y="0"/>
                    <a:pt x="0" y="4"/>
                    <a:pt x="0" y="8"/>
                  </a:cubicBezTo>
                  <a:cubicBezTo>
                    <a:pt x="0" y="56"/>
                    <a:pt x="0" y="56"/>
                    <a:pt x="0" y="56"/>
                  </a:cubicBezTo>
                  <a:cubicBezTo>
                    <a:pt x="133" y="56"/>
                    <a:pt x="133" y="56"/>
                    <a:pt x="133" y="56"/>
                  </a:cubicBezTo>
                  <a:cubicBezTo>
                    <a:pt x="142" y="56"/>
                    <a:pt x="151" y="63"/>
                    <a:pt x="153" y="72"/>
                  </a:cubicBezTo>
                  <a:cubicBezTo>
                    <a:pt x="160" y="105"/>
                    <a:pt x="160" y="105"/>
                    <a:pt x="160" y="105"/>
                  </a:cubicBezTo>
                  <a:cubicBezTo>
                    <a:pt x="160" y="36"/>
                    <a:pt x="160" y="36"/>
                    <a:pt x="160" y="36"/>
                  </a:cubicBezTo>
                  <a:cubicBezTo>
                    <a:pt x="160" y="32"/>
                    <a:pt x="156" y="28"/>
                    <a:pt x="152" y="28"/>
                  </a:cubicBezTo>
                  <a:close/>
                  <a:moveTo>
                    <a:pt x="68" y="20"/>
                  </a:moveTo>
                  <a:cubicBezTo>
                    <a:pt x="68" y="22"/>
                    <a:pt x="66" y="24"/>
                    <a:pt x="64" y="24"/>
                  </a:cubicBezTo>
                  <a:cubicBezTo>
                    <a:pt x="16" y="24"/>
                    <a:pt x="16" y="24"/>
                    <a:pt x="16" y="24"/>
                  </a:cubicBezTo>
                  <a:cubicBezTo>
                    <a:pt x="14" y="24"/>
                    <a:pt x="12" y="22"/>
                    <a:pt x="12" y="20"/>
                  </a:cubicBezTo>
                  <a:cubicBezTo>
                    <a:pt x="12" y="16"/>
                    <a:pt x="12" y="16"/>
                    <a:pt x="12" y="16"/>
                  </a:cubicBezTo>
                  <a:cubicBezTo>
                    <a:pt x="12" y="14"/>
                    <a:pt x="14" y="12"/>
                    <a:pt x="16" y="12"/>
                  </a:cubicBezTo>
                  <a:cubicBezTo>
                    <a:pt x="64" y="12"/>
                    <a:pt x="64" y="12"/>
                    <a:pt x="64" y="12"/>
                  </a:cubicBezTo>
                  <a:cubicBezTo>
                    <a:pt x="66" y="12"/>
                    <a:pt x="68" y="14"/>
                    <a:pt x="68" y="16"/>
                  </a:cubicBezTo>
                  <a:lnTo>
                    <a:pt x="6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179" name="Rectangle 178"/>
          <p:cNvSpPr/>
          <p:nvPr/>
        </p:nvSpPr>
        <p:spPr>
          <a:xfrm>
            <a:off x="3717307" y="1945249"/>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Sponsorship</a:t>
            </a:r>
          </a:p>
        </p:txBody>
      </p:sp>
      <p:sp>
        <p:nvSpPr>
          <p:cNvPr id="180" name="Rectangle 179"/>
          <p:cNvSpPr/>
          <p:nvPr/>
        </p:nvSpPr>
        <p:spPr>
          <a:xfrm>
            <a:off x="3717307" y="2416536"/>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Target Application List</a:t>
            </a:r>
          </a:p>
        </p:txBody>
      </p:sp>
      <p:sp>
        <p:nvSpPr>
          <p:cNvPr id="181" name="Rectangle 180"/>
          <p:cNvSpPr/>
          <p:nvPr/>
        </p:nvSpPr>
        <p:spPr>
          <a:xfrm>
            <a:off x="3717307" y="2887823"/>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Financial Model for </a:t>
            </a:r>
            <a:r>
              <a:rPr lang="en-US" sz="1000" dirty="0" smtClean="0">
                <a:solidFill>
                  <a:srgbClr val="000000"/>
                </a:solidFill>
                <a:latin typeface="Arial"/>
              </a:rPr>
              <a:t/>
            </a:r>
            <a:br>
              <a:rPr lang="en-US" sz="1000" dirty="0" smtClean="0">
                <a:solidFill>
                  <a:srgbClr val="000000"/>
                </a:solidFill>
                <a:latin typeface="Arial"/>
              </a:rPr>
            </a:br>
            <a:r>
              <a:rPr lang="en-US" sz="1000" dirty="0" smtClean="0">
                <a:solidFill>
                  <a:srgbClr val="000000"/>
                </a:solidFill>
                <a:latin typeface="Arial"/>
              </a:rPr>
              <a:t>current </a:t>
            </a:r>
            <a:r>
              <a:rPr lang="en-US" sz="1000" dirty="0">
                <a:solidFill>
                  <a:srgbClr val="000000"/>
                </a:solidFill>
                <a:latin typeface="Arial"/>
              </a:rPr>
              <a:t>state</a:t>
            </a:r>
          </a:p>
        </p:txBody>
      </p:sp>
      <p:sp>
        <p:nvSpPr>
          <p:cNvPr id="182" name="Rectangle 181"/>
          <p:cNvSpPr/>
          <p:nvPr/>
        </p:nvSpPr>
        <p:spPr>
          <a:xfrm>
            <a:off x="3717306" y="3359110"/>
            <a:ext cx="1709389"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Financial Model for </a:t>
            </a:r>
            <a:r>
              <a:rPr lang="en-US" sz="1000" dirty="0" smtClean="0">
                <a:solidFill>
                  <a:srgbClr val="000000"/>
                </a:solidFill>
                <a:latin typeface="Arial"/>
              </a:rPr>
              <a:t/>
            </a:r>
            <a:br>
              <a:rPr lang="en-US" sz="1000" dirty="0" smtClean="0">
                <a:solidFill>
                  <a:srgbClr val="000000"/>
                </a:solidFill>
                <a:latin typeface="Arial"/>
              </a:rPr>
            </a:br>
            <a:r>
              <a:rPr lang="en-US" sz="1000" dirty="0" smtClean="0">
                <a:solidFill>
                  <a:srgbClr val="000000"/>
                </a:solidFill>
                <a:latin typeface="Arial"/>
              </a:rPr>
              <a:t>future </a:t>
            </a:r>
            <a:r>
              <a:rPr lang="en-US" sz="1000" dirty="0">
                <a:solidFill>
                  <a:srgbClr val="000000"/>
                </a:solidFill>
                <a:latin typeface="Arial"/>
              </a:rPr>
              <a:t>state</a:t>
            </a:r>
          </a:p>
        </p:txBody>
      </p:sp>
      <p:sp>
        <p:nvSpPr>
          <p:cNvPr id="183" name="Rectangle 182"/>
          <p:cNvSpPr/>
          <p:nvPr/>
        </p:nvSpPr>
        <p:spPr>
          <a:xfrm>
            <a:off x="3717307" y="3830396"/>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Value Assessment</a:t>
            </a:r>
          </a:p>
        </p:txBody>
      </p:sp>
      <p:sp>
        <p:nvSpPr>
          <p:cNvPr id="184" name="Rectangle 183"/>
          <p:cNvSpPr/>
          <p:nvPr/>
        </p:nvSpPr>
        <p:spPr>
          <a:xfrm>
            <a:off x="3712569" y="4301683"/>
            <a:ext cx="1714126"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Total TCO and ROI</a:t>
            </a:r>
          </a:p>
        </p:txBody>
      </p:sp>
      <p:sp>
        <p:nvSpPr>
          <p:cNvPr id="185" name="Rectangle 184"/>
          <p:cNvSpPr/>
          <p:nvPr/>
        </p:nvSpPr>
        <p:spPr>
          <a:xfrm>
            <a:off x="3709341" y="4772970"/>
            <a:ext cx="1717353"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Cloud Architecture</a:t>
            </a:r>
          </a:p>
        </p:txBody>
      </p:sp>
      <p:sp>
        <p:nvSpPr>
          <p:cNvPr id="186" name="Rectangle 185"/>
          <p:cNvSpPr/>
          <p:nvPr/>
        </p:nvSpPr>
        <p:spPr>
          <a:xfrm>
            <a:off x="3709340" y="5244257"/>
            <a:ext cx="1717353"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Application Deployment Schedule</a:t>
            </a:r>
          </a:p>
        </p:txBody>
      </p:sp>
      <p:sp>
        <p:nvSpPr>
          <p:cNvPr id="187" name="Rectangle 186"/>
          <p:cNvSpPr/>
          <p:nvPr/>
        </p:nvSpPr>
        <p:spPr>
          <a:xfrm>
            <a:off x="3705909" y="5715543"/>
            <a:ext cx="1720784"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Services Engagement</a:t>
            </a:r>
          </a:p>
        </p:txBody>
      </p:sp>
      <p:sp>
        <p:nvSpPr>
          <p:cNvPr id="119" name="Rectangle 118"/>
          <p:cNvSpPr/>
          <p:nvPr/>
        </p:nvSpPr>
        <p:spPr>
          <a:xfrm>
            <a:off x="5461659" y="1066801"/>
            <a:ext cx="1709389" cy="838200"/>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bIns="45720" rtlCol="0" anchor="b" anchorCtr="0"/>
          <a:lstStyle/>
          <a:p>
            <a:r>
              <a:rPr lang="en-US" sz="1200" dirty="0" smtClean="0">
                <a:gradFill>
                  <a:gsLst>
                    <a:gs pos="0">
                      <a:srgbClr val="FFFFFF"/>
                    </a:gs>
                    <a:gs pos="74000">
                      <a:srgbClr val="FFFFFF"/>
                    </a:gs>
                  </a:gsLst>
                  <a:lin ang="5400000" scaled="1"/>
                </a:gradFill>
                <a:latin typeface="Arial"/>
              </a:rPr>
              <a:t>SDFC Resource</a:t>
            </a:r>
            <a:endParaRPr lang="en-US" sz="1200" dirty="0">
              <a:gradFill>
                <a:gsLst>
                  <a:gs pos="0">
                    <a:srgbClr val="FFFFFF"/>
                  </a:gs>
                  <a:gs pos="74000">
                    <a:srgbClr val="FFFFFF"/>
                  </a:gs>
                </a:gsLst>
                <a:lin ang="5400000" scaled="1"/>
              </a:gradFill>
              <a:latin typeface="Arial"/>
            </a:endParaRPr>
          </a:p>
        </p:txBody>
      </p:sp>
      <p:grpSp>
        <p:nvGrpSpPr>
          <p:cNvPr id="7" name="Group 139"/>
          <p:cNvGrpSpPr/>
          <p:nvPr/>
        </p:nvGrpSpPr>
        <p:grpSpPr>
          <a:xfrm>
            <a:off x="6049655" y="1184791"/>
            <a:ext cx="640197" cy="488898"/>
            <a:chOff x="6451600" y="8097837"/>
            <a:chExt cx="900113" cy="687388"/>
          </a:xfrm>
          <a:solidFill>
            <a:schemeClr val="bg1"/>
          </a:solidFill>
        </p:grpSpPr>
        <p:sp>
          <p:nvSpPr>
            <p:cNvPr id="141" name="Freeform 196"/>
            <p:cNvSpPr>
              <a:spLocks/>
            </p:cNvSpPr>
            <p:nvPr/>
          </p:nvSpPr>
          <p:spPr bwMode="auto">
            <a:xfrm>
              <a:off x="6470650" y="8402637"/>
              <a:ext cx="509588" cy="336550"/>
            </a:xfrm>
            <a:custGeom>
              <a:avLst/>
              <a:gdLst>
                <a:gd name="T0" fmla="*/ 0 w 136"/>
                <a:gd name="T1" fmla="*/ 0 h 90"/>
                <a:gd name="T2" fmla="*/ 0 w 136"/>
                <a:gd name="T3" fmla="*/ 40 h 90"/>
                <a:gd name="T4" fmla="*/ 2 w 136"/>
                <a:gd name="T5" fmla="*/ 41 h 90"/>
                <a:gd name="T6" fmla="*/ 108 w 136"/>
                <a:gd name="T7" fmla="*/ 87 h 90"/>
                <a:gd name="T8" fmla="*/ 108 w 136"/>
                <a:gd name="T9" fmla="*/ 87 h 90"/>
                <a:gd name="T10" fmla="*/ 108 w 136"/>
                <a:gd name="T11" fmla="*/ 87 h 90"/>
                <a:gd name="T12" fmla="*/ 111 w 136"/>
                <a:gd name="T13" fmla="*/ 88 h 90"/>
                <a:gd name="T14" fmla="*/ 118 w 136"/>
                <a:gd name="T15" fmla="*/ 90 h 90"/>
                <a:gd name="T16" fmla="*/ 135 w 136"/>
                <a:gd name="T17" fmla="*/ 79 h 90"/>
                <a:gd name="T18" fmla="*/ 136 w 136"/>
                <a:gd name="T19" fmla="*/ 71 h 90"/>
                <a:gd name="T20" fmla="*/ 125 w 136"/>
                <a:gd name="T21" fmla="*/ 54 h 90"/>
                <a:gd name="T22" fmla="*/ 124 w 136"/>
                <a:gd name="T23" fmla="*/ 54 h 90"/>
                <a:gd name="T24" fmla="*/ 123 w 136"/>
                <a:gd name="T25" fmla="*/ 54 h 90"/>
                <a:gd name="T26" fmla="*/ 123 w 136"/>
                <a:gd name="T27" fmla="*/ 53 h 90"/>
                <a:gd name="T28" fmla="*/ 0 w 136"/>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6" h="90">
                  <a:moveTo>
                    <a:pt x="0" y="0"/>
                  </a:moveTo>
                  <a:cubicBezTo>
                    <a:pt x="0" y="40"/>
                    <a:pt x="0" y="40"/>
                    <a:pt x="0" y="40"/>
                  </a:cubicBezTo>
                  <a:cubicBezTo>
                    <a:pt x="1" y="41"/>
                    <a:pt x="1" y="41"/>
                    <a:pt x="2" y="41"/>
                  </a:cubicBezTo>
                  <a:cubicBezTo>
                    <a:pt x="108" y="87"/>
                    <a:pt x="108" y="87"/>
                    <a:pt x="108" y="87"/>
                  </a:cubicBezTo>
                  <a:cubicBezTo>
                    <a:pt x="108" y="87"/>
                    <a:pt x="108" y="87"/>
                    <a:pt x="108" y="87"/>
                  </a:cubicBezTo>
                  <a:cubicBezTo>
                    <a:pt x="108" y="87"/>
                    <a:pt x="108" y="87"/>
                    <a:pt x="108" y="87"/>
                  </a:cubicBezTo>
                  <a:cubicBezTo>
                    <a:pt x="109" y="88"/>
                    <a:pt x="110" y="88"/>
                    <a:pt x="111" y="88"/>
                  </a:cubicBezTo>
                  <a:cubicBezTo>
                    <a:pt x="113" y="89"/>
                    <a:pt x="115" y="90"/>
                    <a:pt x="118" y="90"/>
                  </a:cubicBezTo>
                  <a:cubicBezTo>
                    <a:pt x="125" y="90"/>
                    <a:pt x="132" y="85"/>
                    <a:pt x="135" y="79"/>
                  </a:cubicBezTo>
                  <a:cubicBezTo>
                    <a:pt x="136" y="76"/>
                    <a:pt x="136" y="74"/>
                    <a:pt x="136" y="71"/>
                  </a:cubicBezTo>
                  <a:cubicBezTo>
                    <a:pt x="136" y="64"/>
                    <a:pt x="132" y="57"/>
                    <a:pt x="125" y="54"/>
                  </a:cubicBezTo>
                  <a:cubicBezTo>
                    <a:pt x="125" y="54"/>
                    <a:pt x="124" y="54"/>
                    <a:pt x="124" y="54"/>
                  </a:cubicBezTo>
                  <a:cubicBezTo>
                    <a:pt x="123" y="54"/>
                    <a:pt x="123" y="54"/>
                    <a:pt x="123" y="54"/>
                  </a:cubicBezTo>
                  <a:cubicBezTo>
                    <a:pt x="123" y="53"/>
                    <a:pt x="123" y="53"/>
                    <a:pt x="123" y="53"/>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42" name="Freeform 197"/>
            <p:cNvSpPr>
              <a:spLocks/>
            </p:cNvSpPr>
            <p:nvPr/>
          </p:nvSpPr>
          <p:spPr bwMode="auto">
            <a:xfrm>
              <a:off x="6965950" y="8431212"/>
              <a:ext cx="385763" cy="304800"/>
            </a:xfrm>
            <a:custGeom>
              <a:avLst/>
              <a:gdLst>
                <a:gd name="T0" fmla="*/ 72 w 103"/>
                <a:gd name="T1" fmla="*/ 0 h 81"/>
                <a:gd name="T2" fmla="*/ 61 w 103"/>
                <a:gd name="T3" fmla="*/ 2 h 81"/>
                <a:gd name="T4" fmla="*/ 58 w 103"/>
                <a:gd name="T5" fmla="*/ 4 h 81"/>
                <a:gd name="T6" fmla="*/ 0 w 103"/>
                <a:gd name="T7" fmla="*/ 29 h 81"/>
                <a:gd name="T8" fmla="*/ 1 w 103"/>
                <a:gd name="T9" fmla="*/ 30 h 81"/>
                <a:gd name="T10" fmla="*/ 23 w 103"/>
                <a:gd name="T11" fmla="*/ 63 h 81"/>
                <a:gd name="T12" fmla="*/ 19 w 103"/>
                <a:gd name="T13" fmla="*/ 78 h 81"/>
                <a:gd name="T14" fmla="*/ 18 w 103"/>
                <a:gd name="T15" fmla="*/ 81 h 81"/>
                <a:gd name="T16" fmla="*/ 80 w 103"/>
                <a:gd name="T17" fmla="*/ 54 h 81"/>
                <a:gd name="T18" fmla="*/ 82 w 103"/>
                <a:gd name="T19" fmla="*/ 53 h 81"/>
                <a:gd name="T20" fmla="*/ 97 w 103"/>
                <a:gd name="T21" fmla="*/ 16 h 81"/>
                <a:gd name="T22" fmla="*/ 72 w 103"/>
                <a:gd name="T23"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81">
                  <a:moveTo>
                    <a:pt x="72" y="0"/>
                  </a:moveTo>
                  <a:cubicBezTo>
                    <a:pt x="68" y="0"/>
                    <a:pt x="64" y="0"/>
                    <a:pt x="61" y="2"/>
                  </a:cubicBezTo>
                  <a:cubicBezTo>
                    <a:pt x="60" y="2"/>
                    <a:pt x="59" y="3"/>
                    <a:pt x="58" y="4"/>
                  </a:cubicBezTo>
                  <a:cubicBezTo>
                    <a:pt x="0" y="29"/>
                    <a:pt x="0" y="29"/>
                    <a:pt x="0" y="29"/>
                  </a:cubicBezTo>
                  <a:cubicBezTo>
                    <a:pt x="1" y="30"/>
                    <a:pt x="1" y="30"/>
                    <a:pt x="1" y="30"/>
                  </a:cubicBezTo>
                  <a:cubicBezTo>
                    <a:pt x="14" y="36"/>
                    <a:pt x="23" y="49"/>
                    <a:pt x="23" y="63"/>
                  </a:cubicBezTo>
                  <a:cubicBezTo>
                    <a:pt x="23" y="68"/>
                    <a:pt x="21" y="73"/>
                    <a:pt x="19" y="78"/>
                  </a:cubicBezTo>
                  <a:cubicBezTo>
                    <a:pt x="19" y="79"/>
                    <a:pt x="18" y="80"/>
                    <a:pt x="18" y="81"/>
                  </a:cubicBezTo>
                  <a:cubicBezTo>
                    <a:pt x="80" y="54"/>
                    <a:pt x="80" y="54"/>
                    <a:pt x="80" y="54"/>
                  </a:cubicBezTo>
                  <a:cubicBezTo>
                    <a:pt x="81" y="53"/>
                    <a:pt x="82" y="53"/>
                    <a:pt x="82" y="53"/>
                  </a:cubicBezTo>
                  <a:cubicBezTo>
                    <a:pt x="96" y="47"/>
                    <a:pt x="103" y="30"/>
                    <a:pt x="97" y="16"/>
                  </a:cubicBezTo>
                  <a:cubicBezTo>
                    <a:pt x="93" y="6"/>
                    <a:pt x="83"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43" name="Freeform 198"/>
            <p:cNvSpPr>
              <a:spLocks/>
            </p:cNvSpPr>
            <p:nvPr/>
          </p:nvSpPr>
          <p:spPr bwMode="auto">
            <a:xfrm>
              <a:off x="6665913" y="8240712"/>
              <a:ext cx="284163" cy="179388"/>
            </a:xfrm>
            <a:custGeom>
              <a:avLst/>
              <a:gdLst>
                <a:gd name="T0" fmla="*/ 0 w 76"/>
                <a:gd name="T1" fmla="*/ 0 h 48"/>
                <a:gd name="T2" fmla="*/ 0 w 76"/>
                <a:gd name="T3" fmla="*/ 20 h 48"/>
                <a:gd name="T4" fmla="*/ 3 w 76"/>
                <a:gd name="T5" fmla="*/ 21 h 48"/>
                <a:gd name="T6" fmla="*/ 61 w 76"/>
                <a:gd name="T7" fmla="*/ 46 h 48"/>
                <a:gd name="T8" fmla="*/ 62 w 76"/>
                <a:gd name="T9" fmla="*/ 47 h 48"/>
                <a:gd name="T10" fmla="*/ 62 w 76"/>
                <a:gd name="T11" fmla="*/ 47 h 48"/>
                <a:gd name="T12" fmla="*/ 63 w 76"/>
                <a:gd name="T13" fmla="*/ 47 h 48"/>
                <a:gd name="T14" fmla="*/ 67 w 76"/>
                <a:gd name="T15" fmla="*/ 48 h 48"/>
                <a:gd name="T16" fmla="*/ 76 w 76"/>
                <a:gd name="T17" fmla="*/ 43 h 48"/>
                <a:gd name="T18" fmla="*/ 76 w 76"/>
                <a:gd name="T19" fmla="*/ 39 h 48"/>
                <a:gd name="T20" fmla="*/ 71 w 76"/>
                <a:gd name="T21" fmla="*/ 30 h 48"/>
                <a:gd name="T22" fmla="*/ 70 w 76"/>
                <a:gd name="T23" fmla="*/ 30 h 48"/>
                <a:gd name="T24" fmla="*/ 69 w 76"/>
                <a:gd name="T25" fmla="*/ 30 h 48"/>
                <a:gd name="T26" fmla="*/ 0 w 76"/>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 h="48">
                  <a:moveTo>
                    <a:pt x="0" y="0"/>
                  </a:moveTo>
                  <a:cubicBezTo>
                    <a:pt x="0" y="20"/>
                    <a:pt x="0" y="20"/>
                    <a:pt x="0" y="20"/>
                  </a:cubicBezTo>
                  <a:cubicBezTo>
                    <a:pt x="1" y="20"/>
                    <a:pt x="3" y="21"/>
                    <a:pt x="3" y="21"/>
                  </a:cubicBezTo>
                  <a:cubicBezTo>
                    <a:pt x="61" y="46"/>
                    <a:pt x="61" y="46"/>
                    <a:pt x="61" y="46"/>
                  </a:cubicBezTo>
                  <a:cubicBezTo>
                    <a:pt x="62" y="47"/>
                    <a:pt x="62" y="47"/>
                    <a:pt x="62" y="47"/>
                  </a:cubicBezTo>
                  <a:cubicBezTo>
                    <a:pt x="62" y="47"/>
                    <a:pt x="62" y="47"/>
                    <a:pt x="62" y="47"/>
                  </a:cubicBezTo>
                  <a:cubicBezTo>
                    <a:pt x="63" y="47"/>
                    <a:pt x="63" y="47"/>
                    <a:pt x="63" y="47"/>
                  </a:cubicBezTo>
                  <a:cubicBezTo>
                    <a:pt x="64" y="48"/>
                    <a:pt x="66" y="48"/>
                    <a:pt x="67" y="48"/>
                  </a:cubicBezTo>
                  <a:cubicBezTo>
                    <a:pt x="71" y="48"/>
                    <a:pt x="74" y="46"/>
                    <a:pt x="76" y="43"/>
                  </a:cubicBezTo>
                  <a:cubicBezTo>
                    <a:pt x="76" y="41"/>
                    <a:pt x="76" y="40"/>
                    <a:pt x="76" y="39"/>
                  </a:cubicBezTo>
                  <a:cubicBezTo>
                    <a:pt x="76" y="35"/>
                    <a:pt x="74" y="32"/>
                    <a:pt x="71" y="30"/>
                  </a:cubicBezTo>
                  <a:cubicBezTo>
                    <a:pt x="70" y="30"/>
                    <a:pt x="70" y="30"/>
                    <a:pt x="70" y="30"/>
                  </a:cubicBezTo>
                  <a:cubicBezTo>
                    <a:pt x="69" y="30"/>
                    <a:pt x="69" y="30"/>
                    <a:pt x="69" y="3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44" name="Freeform 199"/>
            <p:cNvSpPr>
              <a:spLocks/>
            </p:cNvSpPr>
            <p:nvPr/>
          </p:nvSpPr>
          <p:spPr bwMode="auto">
            <a:xfrm>
              <a:off x="6646863" y="8188325"/>
              <a:ext cx="352425" cy="280988"/>
            </a:xfrm>
            <a:custGeom>
              <a:avLst/>
              <a:gdLst>
                <a:gd name="T0" fmla="*/ 4 w 94"/>
                <a:gd name="T1" fmla="*/ 0 h 75"/>
                <a:gd name="T2" fmla="*/ 1 w 94"/>
                <a:gd name="T3" fmla="*/ 2 h 75"/>
                <a:gd name="T4" fmla="*/ 3 w 94"/>
                <a:gd name="T5" fmla="*/ 7 h 75"/>
                <a:gd name="T6" fmla="*/ 76 w 94"/>
                <a:gd name="T7" fmla="*/ 38 h 75"/>
                <a:gd name="T8" fmla="*/ 76 w 94"/>
                <a:gd name="T9" fmla="*/ 38 h 75"/>
                <a:gd name="T10" fmla="*/ 78 w 94"/>
                <a:gd name="T11" fmla="*/ 39 h 75"/>
                <a:gd name="T12" fmla="*/ 87 w 94"/>
                <a:gd name="T13" fmla="*/ 53 h 75"/>
                <a:gd name="T14" fmla="*/ 86 w 94"/>
                <a:gd name="T15" fmla="*/ 59 h 75"/>
                <a:gd name="T16" fmla="*/ 72 w 94"/>
                <a:gd name="T17" fmla="*/ 68 h 75"/>
                <a:gd name="T18" fmla="*/ 66 w 94"/>
                <a:gd name="T19" fmla="*/ 67 h 75"/>
                <a:gd name="T20" fmla="*/ 64 w 94"/>
                <a:gd name="T21" fmla="*/ 66 h 75"/>
                <a:gd name="T22" fmla="*/ 64 w 94"/>
                <a:gd name="T23" fmla="*/ 66 h 75"/>
                <a:gd name="T24" fmla="*/ 6 w 94"/>
                <a:gd name="T25" fmla="*/ 40 h 75"/>
                <a:gd name="T26" fmla="*/ 4 w 94"/>
                <a:gd name="T27" fmla="*/ 40 h 75"/>
                <a:gd name="T28" fmla="*/ 1 w 94"/>
                <a:gd name="T29" fmla="*/ 42 h 75"/>
                <a:gd name="T30" fmla="*/ 3 w 94"/>
                <a:gd name="T31" fmla="*/ 47 h 75"/>
                <a:gd name="T32" fmla="*/ 61 w 94"/>
                <a:gd name="T33" fmla="*/ 72 h 75"/>
                <a:gd name="T34" fmla="*/ 63 w 94"/>
                <a:gd name="T35" fmla="*/ 73 h 75"/>
                <a:gd name="T36" fmla="*/ 72 w 94"/>
                <a:gd name="T37" fmla="*/ 75 h 75"/>
                <a:gd name="T38" fmla="*/ 72 w 94"/>
                <a:gd name="T39" fmla="*/ 75 h 75"/>
                <a:gd name="T40" fmla="*/ 92 w 94"/>
                <a:gd name="T41" fmla="*/ 61 h 75"/>
                <a:gd name="T42" fmla="*/ 94 w 94"/>
                <a:gd name="T43" fmla="*/ 53 h 75"/>
                <a:gd name="T44" fmla="*/ 81 w 94"/>
                <a:gd name="T45" fmla="*/ 33 h 75"/>
                <a:gd name="T46" fmla="*/ 79 w 94"/>
                <a:gd name="T47" fmla="*/ 32 h 75"/>
                <a:gd name="T48" fmla="*/ 5 w 94"/>
                <a:gd name="T49" fmla="*/ 0 h 75"/>
                <a:gd name="T50" fmla="*/ 4 w 94"/>
                <a:gd name="T5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4" h="75">
                  <a:moveTo>
                    <a:pt x="4" y="0"/>
                  </a:moveTo>
                  <a:cubicBezTo>
                    <a:pt x="3" y="0"/>
                    <a:pt x="2" y="1"/>
                    <a:pt x="1" y="2"/>
                  </a:cubicBezTo>
                  <a:cubicBezTo>
                    <a:pt x="0" y="4"/>
                    <a:pt x="1" y="6"/>
                    <a:pt x="3" y="7"/>
                  </a:cubicBezTo>
                  <a:cubicBezTo>
                    <a:pt x="76" y="38"/>
                    <a:pt x="76" y="38"/>
                    <a:pt x="76" y="38"/>
                  </a:cubicBezTo>
                  <a:cubicBezTo>
                    <a:pt x="76" y="38"/>
                    <a:pt x="76" y="38"/>
                    <a:pt x="76" y="38"/>
                  </a:cubicBezTo>
                  <a:cubicBezTo>
                    <a:pt x="77" y="39"/>
                    <a:pt x="77" y="39"/>
                    <a:pt x="78" y="39"/>
                  </a:cubicBezTo>
                  <a:cubicBezTo>
                    <a:pt x="84" y="41"/>
                    <a:pt x="87" y="47"/>
                    <a:pt x="87" y="53"/>
                  </a:cubicBezTo>
                  <a:cubicBezTo>
                    <a:pt x="87" y="55"/>
                    <a:pt x="87" y="57"/>
                    <a:pt x="86" y="59"/>
                  </a:cubicBezTo>
                  <a:cubicBezTo>
                    <a:pt x="83" y="64"/>
                    <a:pt x="78" y="68"/>
                    <a:pt x="72" y="68"/>
                  </a:cubicBezTo>
                  <a:cubicBezTo>
                    <a:pt x="70" y="68"/>
                    <a:pt x="68" y="67"/>
                    <a:pt x="66" y="67"/>
                  </a:cubicBezTo>
                  <a:cubicBezTo>
                    <a:pt x="65" y="66"/>
                    <a:pt x="65" y="66"/>
                    <a:pt x="64" y="66"/>
                  </a:cubicBezTo>
                  <a:cubicBezTo>
                    <a:pt x="64" y="66"/>
                    <a:pt x="64" y="66"/>
                    <a:pt x="64" y="66"/>
                  </a:cubicBezTo>
                  <a:cubicBezTo>
                    <a:pt x="6" y="40"/>
                    <a:pt x="6" y="40"/>
                    <a:pt x="6" y="40"/>
                  </a:cubicBezTo>
                  <a:cubicBezTo>
                    <a:pt x="5" y="40"/>
                    <a:pt x="5" y="40"/>
                    <a:pt x="4" y="40"/>
                  </a:cubicBezTo>
                  <a:cubicBezTo>
                    <a:pt x="3" y="40"/>
                    <a:pt x="2" y="41"/>
                    <a:pt x="1" y="42"/>
                  </a:cubicBezTo>
                  <a:cubicBezTo>
                    <a:pt x="0" y="44"/>
                    <a:pt x="1" y="46"/>
                    <a:pt x="3" y="47"/>
                  </a:cubicBezTo>
                  <a:cubicBezTo>
                    <a:pt x="61" y="72"/>
                    <a:pt x="61" y="72"/>
                    <a:pt x="61" y="72"/>
                  </a:cubicBezTo>
                  <a:cubicBezTo>
                    <a:pt x="62" y="72"/>
                    <a:pt x="62" y="72"/>
                    <a:pt x="63" y="73"/>
                  </a:cubicBezTo>
                  <a:cubicBezTo>
                    <a:pt x="66" y="74"/>
                    <a:pt x="69" y="75"/>
                    <a:pt x="72" y="75"/>
                  </a:cubicBezTo>
                  <a:cubicBezTo>
                    <a:pt x="72" y="75"/>
                    <a:pt x="72" y="75"/>
                    <a:pt x="72" y="75"/>
                  </a:cubicBezTo>
                  <a:cubicBezTo>
                    <a:pt x="80" y="75"/>
                    <a:pt x="88" y="70"/>
                    <a:pt x="92" y="61"/>
                  </a:cubicBezTo>
                  <a:cubicBezTo>
                    <a:pt x="93" y="59"/>
                    <a:pt x="94" y="56"/>
                    <a:pt x="94" y="53"/>
                  </a:cubicBezTo>
                  <a:cubicBezTo>
                    <a:pt x="94" y="44"/>
                    <a:pt x="89" y="36"/>
                    <a:pt x="81" y="33"/>
                  </a:cubicBezTo>
                  <a:cubicBezTo>
                    <a:pt x="80" y="33"/>
                    <a:pt x="79" y="32"/>
                    <a:pt x="79" y="32"/>
                  </a:cubicBezTo>
                  <a:cubicBezTo>
                    <a:pt x="5" y="0"/>
                    <a:pt x="5" y="0"/>
                    <a:pt x="5" y="0"/>
                  </a:cubicBezTo>
                  <a:cubicBezTo>
                    <a:pt x="5"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45" name="Freeform 200"/>
            <p:cNvSpPr>
              <a:spLocks/>
            </p:cNvSpPr>
            <p:nvPr/>
          </p:nvSpPr>
          <p:spPr bwMode="auto">
            <a:xfrm>
              <a:off x="6996113" y="8229600"/>
              <a:ext cx="250825" cy="201613"/>
            </a:xfrm>
            <a:custGeom>
              <a:avLst/>
              <a:gdLst>
                <a:gd name="T0" fmla="*/ 54 w 67"/>
                <a:gd name="T1" fmla="*/ 0 h 54"/>
                <a:gd name="T2" fmla="*/ 0 w 67"/>
                <a:gd name="T3" fmla="*/ 25 h 54"/>
                <a:gd name="T4" fmla="*/ 6 w 67"/>
                <a:gd name="T5" fmla="*/ 42 h 54"/>
                <a:gd name="T6" fmla="*/ 4 w 67"/>
                <a:gd name="T7" fmla="*/ 53 h 54"/>
                <a:gd name="T8" fmla="*/ 4 w 67"/>
                <a:gd name="T9" fmla="*/ 54 h 54"/>
                <a:gd name="T10" fmla="*/ 53 w 67"/>
                <a:gd name="T11" fmla="*/ 32 h 54"/>
                <a:gd name="T12" fmla="*/ 55 w 67"/>
                <a:gd name="T13" fmla="*/ 32 h 54"/>
                <a:gd name="T14" fmla="*/ 64 w 67"/>
                <a:gd name="T15" fmla="*/ 9 h 54"/>
                <a:gd name="T16" fmla="*/ 54 w 67"/>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4">
                  <a:moveTo>
                    <a:pt x="54" y="0"/>
                  </a:moveTo>
                  <a:cubicBezTo>
                    <a:pt x="0" y="25"/>
                    <a:pt x="0" y="25"/>
                    <a:pt x="0" y="25"/>
                  </a:cubicBezTo>
                  <a:cubicBezTo>
                    <a:pt x="4" y="29"/>
                    <a:pt x="6" y="36"/>
                    <a:pt x="6" y="42"/>
                  </a:cubicBezTo>
                  <a:cubicBezTo>
                    <a:pt x="6" y="46"/>
                    <a:pt x="6" y="49"/>
                    <a:pt x="4" y="53"/>
                  </a:cubicBezTo>
                  <a:cubicBezTo>
                    <a:pt x="4" y="54"/>
                    <a:pt x="4" y="54"/>
                    <a:pt x="4" y="54"/>
                  </a:cubicBezTo>
                  <a:cubicBezTo>
                    <a:pt x="53" y="32"/>
                    <a:pt x="53" y="32"/>
                    <a:pt x="53" y="32"/>
                  </a:cubicBezTo>
                  <a:cubicBezTo>
                    <a:pt x="54" y="32"/>
                    <a:pt x="54" y="32"/>
                    <a:pt x="55" y="32"/>
                  </a:cubicBezTo>
                  <a:cubicBezTo>
                    <a:pt x="63" y="28"/>
                    <a:pt x="67" y="18"/>
                    <a:pt x="64" y="9"/>
                  </a:cubicBezTo>
                  <a:cubicBezTo>
                    <a:pt x="62" y="5"/>
                    <a:pt x="59" y="2"/>
                    <a:pt x="5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46" name="Freeform 201"/>
            <p:cNvSpPr>
              <a:spLocks/>
            </p:cNvSpPr>
            <p:nvPr/>
          </p:nvSpPr>
          <p:spPr bwMode="auto">
            <a:xfrm>
              <a:off x="6696075" y="8097837"/>
              <a:ext cx="471488" cy="206375"/>
            </a:xfrm>
            <a:custGeom>
              <a:avLst/>
              <a:gdLst>
                <a:gd name="T0" fmla="*/ 54 w 126"/>
                <a:gd name="T1" fmla="*/ 0 h 55"/>
                <a:gd name="T2" fmla="*/ 0 w 126"/>
                <a:gd name="T3" fmla="*/ 22 h 55"/>
                <a:gd name="T4" fmla="*/ 68 w 126"/>
                <a:gd name="T5" fmla="*/ 51 h 55"/>
                <a:gd name="T6" fmla="*/ 70 w 126"/>
                <a:gd name="T7" fmla="*/ 52 h 55"/>
                <a:gd name="T8" fmla="*/ 75 w 126"/>
                <a:gd name="T9" fmla="*/ 55 h 55"/>
                <a:gd name="T10" fmla="*/ 126 w 126"/>
                <a:gd name="T11" fmla="*/ 32 h 55"/>
                <a:gd name="T12" fmla="*/ 59 w 126"/>
                <a:gd name="T13" fmla="*/ 2 h 55"/>
                <a:gd name="T14" fmla="*/ 54 w 126"/>
                <a:gd name="T15" fmla="*/ 0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55">
                  <a:moveTo>
                    <a:pt x="54" y="0"/>
                  </a:moveTo>
                  <a:cubicBezTo>
                    <a:pt x="0" y="22"/>
                    <a:pt x="0" y="22"/>
                    <a:pt x="0" y="22"/>
                  </a:cubicBezTo>
                  <a:cubicBezTo>
                    <a:pt x="68" y="51"/>
                    <a:pt x="68" y="51"/>
                    <a:pt x="68" y="51"/>
                  </a:cubicBezTo>
                  <a:cubicBezTo>
                    <a:pt x="68" y="51"/>
                    <a:pt x="69" y="51"/>
                    <a:pt x="70" y="52"/>
                  </a:cubicBezTo>
                  <a:cubicBezTo>
                    <a:pt x="72" y="52"/>
                    <a:pt x="74" y="53"/>
                    <a:pt x="75" y="55"/>
                  </a:cubicBezTo>
                  <a:cubicBezTo>
                    <a:pt x="126" y="32"/>
                    <a:pt x="126" y="32"/>
                    <a:pt x="126" y="32"/>
                  </a:cubicBezTo>
                  <a:cubicBezTo>
                    <a:pt x="59" y="2"/>
                    <a:pt x="59" y="2"/>
                    <a:pt x="59" y="2"/>
                  </a:cubicBezTo>
                  <a:cubicBezTo>
                    <a:pt x="54" y="0"/>
                    <a:pt x="54" y="0"/>
                    <a:pt x="5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47" name="Freeform 202"/>
            <p:cNvSpPr>
              <a:spLocks/>
            </p:cNvSpPr>
            <p:nvPr/>
          </p:nvSpPr>
          <p:spPr bwMode="auto">
            <a:xfrm>
              <a:off x="6451600" y="8270875"/>
              <a:ext cx="577850" cy="514350"/>
            </a:xfrm>
            <a:custGeom>
              <a:avLst/>
              <a:gdLst>
                <a:gd name="T0" fmla="*/ 52 w 154"/>
                <a:gd name="T1" fmla="*/ 0 h 137"/>
                <a:gd name="T2" fmla="*/ 5 w 154"/>
                <a:gd name="T3" fmla="*/ 20 h 137"/>
                <a:gd name="T4" fmla="*/ 5 w 154"/>
                <a:gd name="T5" fmla="*/ 20 h 137"/>
                <a:gd name="T6" fmla="*/ 3 w 154"/>
                <a:gd name="T7" fmla="*/ 25 h 137"/>
                <a:gd name="T8" fmla="*/ 6 w 154"/>
                <a:gd name="T9" fmla="*/ 29 h 137"/>
                <a:gd name="T10" fmla="*/ 130 w 154"/>
                <a:gd name="T11" fmla="*/ 83 h 137"/>
                <a:gd name="T12" fmla="*/ 130 w 154"/>
                <a:gd name="T13" fmla="*/ 83 h 137"/>
                <a:gd name="T14" fmla="*/ 133 w 154"/>
                <a:gd name="T15" fmla="*/ 84 h 137"/>
                <a:gd name="T16" fmla="*/ 147 w 154"/>
                <a:gd name="T17" fmla="*/ 106 h 137"/>
                <a:gd name="T18" fmla="*/ 145 w 154"/>
                <a:gd name="T19" fmla="*/ 116 h 137"/>
                <a:gd name="T20" fmla="*/ 123 w 154"/>
                <a:gd name="T21" fmla="*/ 130 h 137"/>
                <a:gd name="T22" fmla="*/ 113 w 154"/>
                <a:gd name="T23" fmla="*/ 128 h 137"/>
                <a:gd name="T24" fmla="*/ 111 w 154"/>
                <a:gd name="T25" fmla="*/ 127 h 137"/>
                <a:gd name="T26" fmla="*/ 110 w 154"/>
                <a:gd name="T27" fmla="*/ 127 h 137"/>
                <a:gd name="T28" fmla="*/ 5 w 154"/>
                <a:gd name="T29" fmla="*/ 82 h 137"/>
                <a:gd name="T30" fmla="*/ 4 w 154"/>
                <a:gd name="T31" fmla="*/ 81 h 137"/>
                <a:gd name="T32" fmla="*/ 1 w 154"/>
                <a:gd name="T33" fmla="*/ 83 h 137"/>
                <a:gd name="T34" fmla="*/ 2 w 154"/>
                <a:gd name="T35" fmla="*/ 88 h 137"/>
                <a:gd name="T36" fmla="*/ 107 w 154"/>
                <a:gd name="T37" fmla="*/ 133 h 137"/>
                <a:gd name="T38" fmla="*/ 111 w 154"/>
                <a:gd name="T39" fmla="*/ 135 h 137"/>
                <a:gd name="T40" fmla="*/ 123 w 154"/>
                <a:gd name="T41" fmla="*/ 137 h 137"/>
                <a:gd name="T42" fmla="*/ 123 w 154"/>
                <a:gd name="T43" fmla="*/ 137 h 137"/>
                <a:gd name="T44" fmla="*/ 151 w 154"/>
                <a:gd name="T45" fmla="*/ 119 h 137"/>
                <a:gd name="T46" fmla="*/ 154 w 154"/>
                <a:gd name="T47" fmla="*/ 106 h 137"/>
                <a:gd name="T48" fmla="*/ 135 w 154"/>
                <a:gd name="T49" fmla="*/ 78 h 137"/>
                <a:gd name="T50" fmla="*/ 132 w 154"/>
                <a:gd name="T51" fmla="*/ 77 h 137"/>
                <a:gd name="T52" fmla="*/ 12 w 154"/>
                <a:gd name="T53" fmla="*/ 25 h 137"/>
                <a:gd name="T54" fmla="*/ 52 w 154"/>
                <a:gd name="T55" fmla="*/ 7 h 137"/>
                <a:gd name="T56" fmla="*/ 52 w 154"/>
                <a:gd name="T5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4" h="137">
                  <a:moveTo>
                    <a:pt x="52" y="0"/>
                  </a:moveTo>
                  <a:cubicBezTo>
                    <a:pt x="5" y="20"/>
                    <a:pt x="5" y="20"/>
                    <a:pt x="5" y="20"/>
                  </a:cubicBezTo>
                  <a:cubicBezTo>
                    <a:pt x="5" y="20"/>
                    <a:pt x="5" y="20"/>
                    <a:pt x="5" y="20"/>
                  </a:cubicBezTo>
                  <a:cubicBezTo>
                    <a:pt x="3" y="21"/>
                    <a:pt x="3" y="23"/>
                    <a:pt x="3" y="25"/>
                  </a:cubicBezTo>
                  <a:cubicBezTo>
                    <a:pt x="3" y="27"/>
                    <a:pt x="4" y="28"/>
                    <a:pt x="6" y="29"/>
                  </a:cubicBezTo>
                  <a:cubicBezTo>
                    <a:pt x="130" y="83"/>
                    <a:pt x="130" y="83"/>
                    <a:pt x="130" y="83"/>
                  </a:cubicBezTo>
                  <a:cubicBezTo>
                    <a:pt x="130" y="83"/>
                    <a:pt x="130" y="83"/>
                    <a:pt x="130" y="83"/>
                  </a:cubicBezTo>
                  <a:cubicBezTo>
                    <a:pt x="131" y="83"/>
                    <a:pt x="132" y="84"/>
                    <a:pt x="133" y="84"/>
                  </a:cubicBezTo>
                  <a:cubicBezTo>
                    <a:pt x="142" y="88"/>
                    <a:pt x="147" y="97"/>
                    <a:pt x="147" y="106"/>
                  </a:cubicBezTo>
                  <a:cubicBezTo>
                    <a:pt x="147" y="109"/>
                    <a:pt x="146" y="113"/>
                    <a:pt x="145" y="116"/>
                  </a:cubicBezTo>
                  <a:cubicBezTo>
                    <a:pt x="141" y="125"/>
                    <a:pt x="132" y="130"/>
                    <a:pt x="123" y="130"/>
                  </a:cubicBezTo>
                  <a:cubicBezTo>
                    <a:pt x="120" y="130"/>
                    <a:pt x="117" y="130"/>
                    <a:pt x="113" y="128"/>
                  </a:cubicBezTo>
                  <a:cubicBezTo>
                    <a:pt x="112" y="128"/>
                    <a:pt x="112" y="128"/>
                    <a:pt x="111" y="127"/>
                  </a:cubicBezTo>
                  <a:cubicBezTo>
                    <a:pt x="110" y="127"/>
                    <a:pt x="110" y="127"/>
                    <a:pt x="110" y="127"/>
                  </a:cubicBezTo>
                  <a:cubicBezTo>
                    <a:pt x="5" y="82"/>
                    <a:pt x="5" y="82"/>
                    <a:pt x="5" y="82"/>
                  </a:cubicBezTo>
                  <a:cubicBezTo>
                    <a:pt x="5" y="81"/>
                    <a:pt x="4" y="81"/>
                    <a:pt x="4" y="81"/>
                  </a:cubicBezTo>
                  <a:cubicBezTo>
                    <a:pt x="2" y="81"/>
                    <a:pt x="1" y="82"/>
                    <a:pt x="1" y="83"/>
                  </a:cubicBezTo>
                  <a:cubicBezTo>
                    <a:pt x="0" y="85"/>
                    <a:pt x="1" y="87"/>
                    <a:pt x="2" y="88"/>
                  </a:cubicBezTo>
                  <a:cubicBezTo>
                    <a:pt x="107" y="133"/>
                    <a:pt x="107" y="133"/>
                    <a:pt x="107" y="133"/>
                  </a:cubicBezTo>
                  <a:cubicBezTo>
                    <a:pt x="108" y="133"/>
                    <a:pt x="109" y="134"/>
                    <a:pt x="111" y="135"/>
                  </a:cubicBezTo>
                  <a:cubicBezTo>
                    <a:pt x="115" y="136"/>
                    <a:pt x="119" y="137"/>
                    <a:pt x="123" y="137"/>
                  </a:cubicBezTo>
                  <a:cubicBezTo>
                    <a:pt x="123" y="137"/>
                    <a:pt x="123" y="137"/>
                    <a:pt x="123" y="137"/>
                  </a:cubicBezTo>
                  <a:cubicBezTo>
                    <a:pt x="135" y="137"/>
                    <a:pt x="146" y="130"/>
                    <a:pt x="151" y="119"/>
                  </a:cubicBezTo>
                  <a:cubicBezTo>
                    <a:pt x="153" y="115"/>
                    <a:pt x="154" y="110"/>
                    <a:pt x="154" y="106"/>
                  </a:cubicBezTo>
                  <a:cubicBezTo>
                    <a:pt x="154" y="94"/>
                    <a:pt x="147" y="83"/>
                    <a:pt x="135" y="78"/>
                  </a:cubicBezTo>
                  <a:cubicBezTo>
                    <a:pt x="134" y="78"/>
                    <a:pt x="133" y="77"/>
                    <a:pt x="132" y="77"/>
                  </a:cubicBezTo>
                  <a:cubicBezTo>
                    <a:pt x="12" y="25"/>
                    <a:pt x="12" y="25"/>
                    <a:pt x="12" y="25"/>
                  </a:cubicBezTo>
                  <a:cubicBezTo>
                    <a:pt x="52" y="7"/>
                    <a:pt x="52" y="7"/>
                    <a:pt x="52" y="7"/>
                  </a:cubicBezTo>
                  <a:cubicBezTo>
                    <a:pt x="52" y="0"/>
                    <a:pt x="52" y="0"/>
                    <a:pt x="5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188" name="Rectangle 187"/>
          <p:cNvSpPr/>
          <p:nvPr/>
        </p:nvSpPr>
        <p:spPr>
          <a:xfrm>
            <a:off x="5461660" y="1945249"/>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Account Executive</a:t>
            </a:r>
          </a:p>
        </p:txBody>
      </p:sp>
      <p:sp>
        <p:nvSpPr>
          <p:cNvPr id="189" name="Rectangle 188"/>
          <p:cNvSpPr/>
          <p:nvPr/>
        </p:nvSpPr>
        <p:spPr>
          <a:xfrm>
            <a:off x="5461660" y="2416536"/>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900" dirty="0">
                <a:solidFill>
                  <a:srgbClr val="000000"/>
                </a:solidFill>
                <a:latin typeface="Arial"/>
              </a:rPr>
              <a:t>Business Architect &amp; Lead Sales Engineer &amp; Platform Architect</a:t>
            </a:r>
          </a:p>
        </p:txBody>
      </p:sp>
      <p:sp>
        <p:nvSpPr>
          <p:cNvPr id="190" name="Rectangle 189"/>
          <p:cNvSpPr/>
          <p:nvPr/>
        </p:nvSpPr>
        <p:spPr>
          <a:xfrm>
            <a:off x="5461660" y="2887823"/>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Business Architect</a:t>
            </a:r>
          </a:p>
        </p:txBody>
      </p:sp>
      <p:sp>
        <p:nvSpPr>
          <p:cNvPr id="191" name="Rectangle 190"/>
          <p:cNvSpPr/>
          <p:nvPr/>
        </p:nvSpPr>
        <p:spPr>
          <a:xfrm>
            <a:off x="5461659" y="3359110"/>
            <a:ext cx="1709389"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Business Architect</a:t>
            </a:r>
          </a:p>
          <a:p>
            <a:r>
              <a:rPr lang="en-US" sz="1000" dirty="0">
                <a:solidFill>
                  <a:srgbClr val="000000"/>
                </a:solidFill>
                <a:latin typeface="Arial"/>
              </a:rPr>
              <a:t>Value Engineer</a:t>
            </a:r>
          </a:p>
        </p:txBody>
      </p:sp>
      <p:sp>
        <p:nvSpPr>
          <p:cNvPr id="192" name="Rectangle 191"/>
          <p:cNvSpPr/>
          <p:nvPr/>
        </p:nvSpPr>
        <p:spPr>
          <a:xfrm>
            <a:off x="5461660" y="3830396"/>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Business Architect  </a:t>
            </a:r>
            <a:r>
              <a:rPr lang="en-US" sz="1000" dirty="0" smtClean="0">
                <a:solidFill>
                  <a:srgbClr val="000000"/>
                </a:solidFill>
                <a:latin typeface="Arial"/>
              </a:rPr>
              <a:t/>
            </a:r>
            <a:br>
              <a:rPr lang="en-US" sz="1000" dirty="0" smtClean="0">
                <a:solidFill>
                  <a:srgbClr val="000000"/>
                </a:solidFill>
                <a:latin typeface="Arial"/>
              </a:rPr>
            </a:br>
            <a:r>
              <a:rPr lang="en-US" sz="1000" dirty="0" smtClean="0">
                <a:solidFill>
                  <a:srgbClr val="000000"/>
                </a:solidFill>
                <a:latin typeface="Arial"/>
              </a:rPr>
              <a:t>Value </a:t>
            </a:r>
            <a:r>
              <a:rPr lang="en-US" sz="1000" dirty="0">
                <a:solidFill>
                  <a:srgbClr val="000000"/>
                </a:solidFill>
                <a:latin typeface="Arial"/>
              </a:rPr>
              <a:t>Engineer</a:t>
            </a:r>
          </a:p>
        </p:txBody>
      </p:sp>
      <p:sp>
        <p:nvSpPr>
          <p:cNvPr id="193" name="Rectangle 192"/>
          <p:cNvSpPr/>
          <p:nvPr/>
        </p:nvSpPr>
        <p:spPr>
          <a:xfrm>
            <a:off x="5456922" y="4301683"/>
            <a:ext cx="1714126"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Business Architect  </a:t>
            </a:r>
            <a:br>
              <a:rPr lang="en-US" sz="1000" dirty="0">
                <a:solidFill>
                  <a:srgbClr val="000000"/>
                </a:solidFill>
                <a:latin typeface="Arial"/>
              </a:rPr>
            </a:br>
            <a:r>
              <a:rPr lang="en-US" sz="1000" dirty="0">
                <a:solidFill>
                  <a:srgbClr val="000000"/>
                </a:solidFill>
                <a:latin typeface="Arial"/>
              </a:rPr>
              <a:t>Value Engineer</a:t>
            </a:r>
          </a:p>
        </p:txBody>
      </p:sp>
      <p:sp>
        <p:nvSpPr>
          <p:cNvPr id="194" name="Rectangle 193"/>
          <p:cNvSpPr/>
          <p:nvPr/>
        </p:nvSpPr>
        <p:spPr>
          <a:xfrm>
            <a:off x="5453694" y="4772970"/>
            <a:ext cx="1717353"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900" dirty="0">
                <a:solidFill>
                  <a:srgbClr val="000000"/>
                </a:solidFill>
                <a:latin typeface="Arial"/>
              </a:rPr>
              <a:t>Platform </a:t>
            </a:r>
            <a:r>
              <a:rPr lang="en-US" sz="900" dirty="0" smtClean="0">
                <a:solidFill>
                  <a:srgbClr val="000000"/>
                </a:solidFill>
                <a:latin typeface="Arial"/>
              </a:rPr>
              <a:t>Architect Solution </a:t>
            </a:r>
            <a:r>
              <a:rPr lang="en-US" sz="900" dirty="0">
                <a:solidFill>
                  <a:srgbClr val="000000"/>
                </a:solidFill>
                <a:latin typeface="Arial"/>
              </a:rPr>
              <a:t>Engagement </a:t>
            </a:r>
            <a:r>
              <a:rPr lang="en-US" sz="900" dirty="0" smtClean="0">
                <a:solidFill>
                  <a:srgbClr val="000000"/>
                </a:solidFill>
                <a:latin typeface="Arial"/>
              </a:rPr>
              <a:t>Manager</a:t>
            </a:r>
            <a:br>
              <a:rPr lang="en-US" sz="900" dirty="0" smtClean="0">
                <a:solidFill>
                  <a:srgbClr val="000000"/>
                </a:solidFill>
                <a:latin typeface="Arial"/>
              </a:rPr>
            </a:br>
            <a:r>
              <a:rPr lang="en-US" sz="900" dirty="0" smtClean="0">
                <a:solidFill>
                  <a:srgbClr val="000000"/>
                </a:solidFill>
                <a:latin typeface="Arial"/>
              </a:rPr>
              <a:t>Retained </a:t>
            </a:r>
            <a:r>
              <a:rPr lang="en-US" sz="900" dirty="0">
                <a:solidFill>
                  <a:srgbClr val="000000"/>
                </a:solidFill>
                <a:latin typeface="Arial"/>
              </a:rPr>
              <a:t>Architect</a:t>
            </a:r>
          </a:p>
        </p:txBody>
      </p:sp>
      <p:sp>
        <p:nvSpPr>
          <p:cNvPr id="195" name="Rectangle 194"/>
          <p:cNvSpPr/>
          <p:nvPr/>
        </p:nvSpPr>
        <p:spPr>
          <a:xfrm>
            <a:off x="5453693" y="5244257"/>
            <a:ext cx="1717353"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Solution Engagement </a:t>
            </a:r>
            <a:r>
              <a:rPr lang="en-US" sz="1000" dirty="0" smtClean="0">
                <a:solidFill>
                  <a:srgbClr val="000000"/>
                </a:solidFill>
                <a:latin typeface="Arial"/>
              </a:rPr>
              <a:t>Manager Retained </a:t>
            </a:r>
            <a:r>
              <a:rPr lang="en-US" sz="1000" dirty="0">
                <a:solidFill>
                  <a:srgbClr val="000000"/>
                </a:solidFill>
                <a:latin typeface="Arial"/>
              </a:rPr>
              <a:t>Architect</a:t>
            </a:r>
          </a:p>
        </p:txBody>
      </p:sp>
      <p:sp>
        <p:nvSpPr>
          <p:cNvPr id="196" name="Rectangle 195"/>
          <p:cNvSpPr/>
          <p:nvPr/>
        </p:nvSpPr>
        <p:spPr>
          <a:xfrm>
            <a:off x="5450262" y="5715543"/>
            <a:ext cx="1720784"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900" dirty="0">
                <a:solidFill>
                  <a:srgbClr val="000000"/>
                </a:solidFill>
                <a:latin typeface="Arial"/>
              </a:rPr>
              <a:t>Solution Engagement Manager</a:t>
            </a:r>
          </a:p>
          <a:p>
            <a:r>
              <a:rPr lang="en-US" sz="900" dirty="0">
                <a:solidFill>
                  <a:srgbClr val="000000"/>
                </a:solidFill>
                <a:latin typeface="Arial"/>
              </a:rPr>
              <a:t>Implementation Partner</a:t>
            </a:r>
          </a:p>
          <a:p>
            <a:r>
              <a:rPr lang="en-US" sz="900" dirty="0">
                <a:solidFill>
                  <a:srgbClr val="000000"/>
                </a:solidFill>
                <a:latin typeface="Arial"/>
              </a:rPr>
              <a:t>Retained Architect</a:t>
            </a:r>
          </a:p>
        </p:txBody>
      </p:sp>
      <p:sp>
        <p:nvSpPr>
          <p:cNvPr id="120" name="Rectangle 119"/>
          <p:cNvSpPr/>
          <p:nvPr/>
        </p:nvSpPr>
        <p:spPr>
          <a:xfrm>
            <a:off x="7206011" y="1066801"/>
            <a:ext cx="1709389" cy="838200"/>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bIns="45720" rtlCol="0" anchor="b" anchorCtr="0"/>
          <a:lstStyle/>
          <a:p>
            <a:r>
              <a:rPr lang="en-US" sz="1200" dirty="0" smtClean="0">
                <a:gradFill>
                  <a:gsLst>
                    <a:gs pos="0">
                      <a:srgbClr val="FFFFFF"/>
                    </a:gs>
                    <a:gs pos="74000">
                      <a:srgbClr val="FFFFFF"/>
                    </a:gs>
                  </a:gsLst>
                  <a:lin ang="5400000" scaled="1"/>
                </a:gradFill>
                <a:latin typeface="Arial"/>
              </a:rPr>
              <a:t>Customer Resource</a:t>
            </a:r>
            <a:endParaRPr lang="en-US" sz="1200" dirty="0">
              <a:gradFill>
                <a:gsLst>
                  <a:gs pos="0">
                    <a:srgbClr val="FFFFFF"/>
                  </a:gs>
                  <a:gs pos="74000">
                    <a:srgbClr val="FFFFFF"/>
                  </a:gs>
                </a:gsLst>
                <a:lin ang="5400000" scaled="1"/>
              </a:gradFill>
              <a:latin typeface="Arial"/>
            </a:endParaRPr>
          </a:p>
        </p:txBody>
      </p:sp>
      <p:grpSp>
        <p:nvGrpSpPr>
          <p:cNvPr id="8" name="Group 4"/>
          <p:cNvGrpSpPr>
            <a:grpSpLocks noChangeAspect="1"/>
          </p:cNvGrpSpPr>
          <p:nvPr/>
        </p:nvGrpSpPr>
        <p:grpSpPr bwMode="auto">
          <a:xfrm>
            <a:off x="7848600" y="1170700"/>
            <a:ext cx="585084" cy="479713"/>
            <a:chOff x="2669" y="1986"/>
            <a:chExt cx="422" cy="346"/>
          </a:xfrm>
          <a:solidFill>
            <a:schemeClr val="bg1"/>
          </a:solidFill>
        </p:grpSpPr>
        <p:sp>
          <p:nvSpPr>
            <p:cNvPr id="134" name="Oval 5"/>
            <p:cNvSpPr>
              <a:spLocks noChangeArrowheads="1"/>
            </p:cNvSpPr>
            <p:nvPr/>
          </p:nvSpPr>
          <p:spPr bwMode="auto">
            <a:xfrm>
              <a:off x="2745" y="1993"/>
              <a:ext cx="173" cy="1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35" name="Freeform 6"/>
            <p:cNvSpPr>
              <a:spLocks/>
            </p:cNvSpPr>
            <p:nvPr/>
          </p:nvSpPr>
          <p:spPr bwMode="auto">
            <a:xfrm>
              <a:off x="2669" y="2174"/>
              <a:ext cx="156" cy="158"/>
            </a:xfrm>
            <a:custGeom>
              <a:avLst/>
              <a:gdLst>
                <a:gd name="T0" fmla="*/ 0 w 65"/>
                <a:gd name="T1" fmla="*/ 64 h 65"/>
                <a:gd name="T2" fmla="*/ 8 w 65"/>
                <a:gd name="T3" fmla="*/ 65 h 65"/>
                <a:gd name="T4" fmla="*/ 65 w 65"/>
                <a:gd name="T5" fmla="*/ 65 h 65"/>
                <a:gd name="T6" fmla="*/ 39 w 65"/>
                <a:gd name="T7" fmla="*/ 0 h 65"/>
                <a:gd name="T8" fmla="*/ 0 w 65"/>
                <a:gd name="T9" fmla="*/ 64 h 65"/>
              </a:gdLst>
              <a:ahLst/>
              <a:cxnLst>
                <a:cxn ang="0">
                  <a:pos x="T0" y="T1"/>
                </a:cxn>
                <a:cxn ang="0">
                  <a:pos x="T2" y="T3"/>
                </a:cxn>
                <a:cxn ang="0">
                  <a:pos x="T4" y="T5"/>
                </a:cxn>
                <a:cxn ang="0">
                  <a:pos x="T6" y="T7"/>
                </a:cxn>
                <a:cxn ang="0">
                  <a:pos x="T8" y="T9"/>
                </a:cxn>
              </a:cxnLst>
              <a:rect l="0" t="0" r="r" b="b"/>
              <a:pathLst>
                <a:path w="65" h="65">
                  <a:moveTo>
                    <a:pt x="0" y="64"/>
                  </a:moveTo>
                  <a:cubicBezTo>
                    <a:pt x="2" y="65"/>
                    <a:pt x="5" y="65"/>
                    <a:pt x="8" y="65"/>
                  </a:cubicBezTo>
                  <a:cubicBezTo>
                    <a:pt x="65" y="65"/>
                    <a:pt x="65" y="65"/>
                    <a:pt x="65" y="65"/>
                  </a:cubicBezTo>
                  <a:cubicBezTo>
                    <a:pt x="39" y="0"/>
                    <a:pt x="39" y="0"/>
                    <a:pt x="39" y="0"/>
                  </a:cubicBezTo>
                  <a:cubicBezTo>
                    <a:pt x="16" y="12"/>
                    <a:pt x="1" y="36"/>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36" name="Freeform 7"/>
            <p:cNvSpPr>
              <a:spLocks/>
            </p:cNvSpPr>
            <p:nvPr/>
          </p:nvSpPr>
          <p:spPr bwMode="auto">
            <a:xfrm>
              <a:off x="2839" y="2174"/>
              <a:ext cx="156" cy="158"/>
            </a:xfrm>
            <a:custGeom>
              <a:avLst/>
              <a:gdLst>
                <a:gd name="T0" fmla="*/ 65 w 65"/>
                <a:gd name="T1" fmla="*/ 64 h 65"/>
                <a:gd name="T2" fmla="*/ 26 w 65"/>
                <a:gd name="T3" fmla="*/ 0 h 65"/>
                <a:gd name="T4" fmla="*/ 0 w 65"/>
                <a:gd name="T5" fmla="*/ 65 h 65"/>
                <a:gd name="T6" fmla="*/ 57 w 65"/>
                <a:gd name="T7" fmla="*/ 65 h 65"/>
                <a:gd name="T8" fmla="*/ 65 w 65"/>
                <a:gd name="T9" fmla="*/ 64 h 65"/>
              </a:gdLst>
              <a:ahLst/>
              <a:cxnLst>
                <a:cxn ang="0">
                  <a:pos x="T0" y="T1"/>
                </a:cxn>
                <a:cxn ang="0">
                  <a:pos x="T2" y="T3"/>
                </a:cxn>
                <a:cxn ang="0">
                  <a:pos x="T4" y="T5"/>
                </a:cxn>
                <a:cxn ang="0">
                  <a:pos x="T6" y="T7"/>
                </a:cxn>
                <a:cxn ang="0">
                  <a:pos x="T8" y="T9"/>
                </a:cxn>
              </a:cxnLst>
              <a:rect l="0" t="0" r="r" b="b"/>
              <a:pathLst>
                <a:path w="65" h="65">
                  <a:moveTo>
                    <a:pt x="65" y="64"/>
                  </a:moveTo>
                  <a:cubicBezTo>
                    <a:pt x="64" y="36"/>
                    <a:pt x="49" y="12"/>
                    <a:pt x="26" y="0"/>
                  </a:cubicBezTo>
                  <a:cubicBezTo>
                    <a:pt x="0" y="65"/>
                    <a:pt x="0" y="65"/>
                    <a:pt x="0" y="65"/>
                  </a:cubicBezTo>
                  <a:cubicBezTo>
                    <a:pt x="57" y="65"/>
                    <a:pt x="57" y="65"/>
                    <a:pt x="57" y="65"/>
                  </a:cubicBezTo>
                  <a:cubicBezTo>
                    <a:pt x="60" y="65"/>
                    <a:pt x="63" y="65"/>
                    <a:pt x="65"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37" name="Freeform 8"/>
            <p:cNvSpPr>
              <a:spLocks/>
            </p:cNvSpPr>
            <p:nvPr/>
          </p:nvSpPr>
          <p:spPr bwMode="auto">
            <a:xfrm>
              <a:off x="2911" y="1986"/>
              <a:ext cx="118" cy="135"/>
            </a:xfrm>
            <a:custGeom>
              <a:avLst/>
              <a:gdLst>
                <a:gd name="T0" fmla="*/ 11 w 49"/>
                <a:gd name="T1" fmla="*/ 39 h 56"/>
                <a:gd name="T2" fmla="*/ 9 w 49"/>
                <a:gd name="T3" fmla="*/ 53 h 56"/>
                <a:gd name="T4" fmla="*/ 21 w 49"/>
                <a:gd name="T5" fmla="*/ 56 h 56"/>
                <a:gd name="T6" fmla="*/ 49 w 49"/>
                <a:gd name="T7" fmla="*/ 28 h 56"/>
                <a:gd name="T8" fmla="*/ 21 w 49"/>
                <a:gd name="T9" fmla="*/ 0 h 56"/>
                <a:gd name="T10" fmla="*/ 0 w 49"/>
                <a:gd name="T11" fmla="*/ 10 h 56"/>
                <a:gd name="T12" fmla="*/ 11 w 49"/>
                <a:gd name="T13" fmla="*/ 39 h 56"/>
              </a:gdLst>
              <a:ahLst/>
              <a:cxnLst>
                <a:cxn ang="0">
                  <a:pos x="T0" y="T1"/>
                </a:cxn>
                <a:cxn ang="0">
                  <a:pos x="T2" y="T3"/>
                </a:cxn>
                <a:cxn ang="0">
                  <a:pos x="T4" y="T5"/>
                </a:cxn>
                <a:cxn ang="0">
                  <a:pos x="T6" y="T7"/>
                </a:cxn>
                <a:cxn ang="0">
                  <a:pos x="T8" y="T9"/>
                </a:cxn>
                <a:cxn ang="0">
                  <a:pos x="T10" y="T11"/>
                </a:cxn>
                <a:cxn ang="0">
                  <a:pos x="T12" y="T13"/>
                </a:cxn>
              </a:cxnLst>
              <a:rect l="0" t="0" r="r" b="b"/>
              <a:pathLst>
                <a:path w="49" h="56">
                  <a:moveTo>
                    <a:pt x="11" y="39"/>
                  </a:moveTo>
                  <a:cubicBezTo>
                    <a:pt x="11" y="44"/>
                    <a:pt x="10" y="48"/>
                    <a:pt x="9" y="53"/>
                  </a:cubicBezTo>
                  <a:cubicBezTo>
                    <a:pt x="12" y="55"/>
                    <a:pt x="17" y="56"/>
                    <a:pt x="21" y="56"/>
                  </a:cubicBezTo>
                  <a:cubicBezTo>
                    <a:pt x="36" y="56"/>
                    <a:pt x="49" y="43"/>
                    <a:pt x="49" y="28"/>
                  </a:cubicBezTo>
                  <a:cubicBezTo>
                    <a:pt x="49" y="12"/>
                    <a:pt x="36" y="0"/>
                    <a:pt x="21" y="0"/>
                  </a:cubicBezTo>
                  <a:cubicBezTo>
                    <a:pt x="12" y="0"/>
                    <a:pt x="5" y="4"/>
                    <a:pt x="0" y="10"/>
                  </a:cubicBezTo>
                  <a:cubicBezTo>
                    <a:pt x="7" y="17"/>
                    <a:pt x="11" y="28"/>
                    <a:pt x="1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38" name="Freeform 9"/>
            <p:cNvSpPr>
              <a:spLocks/>
            </p:cNvSpPr>
            <p:nvPr/>
          </p:nvSpPr>
          <p:spPr bwMode="auto">
            <a:xfrm>
              <a:off x="2906" y="2129"/>
              <a:ext cx="185" cy="125"/>
            </a:xfrm>
            <a:custGeom>
              <a:avLst/>
              <a:gdLst>
                <a:gd name="T0" fmla="*/ 41 w 77"/>
                <a:gd name="T1" fmla="*/ 0 h 52"/>
                <a:gd name="T2" fmla="*/ 23 w 77"/>
                <a:gd name="T3" fmla="*/ 5 h 52"/>
                <a:gd name="T4" fmla="*/ 8 w 77"/>
                <a:gd name="T5" fmla="*/ 1 h 52"/>
                <a:gd name="T6" fmla="*/ 0 w 77"/>
                <a:gd name="T7" fmla="*/ 11 h 52"/>
                <a:gd name="T8" fmla="*/ 38 w 77"/>
                <a:gd name="T9" fmla="*/ 52 h 52"/>
                <a:gd name="T10" fmla="*/ 69 w 77"/>
                <a:gd name="T11" fmla="*/ 52 h 52"/>
                <a:gd name="T12" fmla="*/ 77 w 77"/>
                <a:gd name="T13" fmla="*/ 51 h 52"/>
                <a:gd name="T14" fmla="*/ 41 w 7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52">
                  <a:moveTo>
                    <a:pt x="41" y="0"/>
                  </a:moveTo>
                  <a:cubicBezTo>
                    <a:pt x="36" y="3"/>
                    <a:pt x="30" y="5"/>
                    <a:pt x="23" y="5"/>
                  </a:cubicBezTo>
                  <a:cubicBezTo>
                    <a:pt x="17" y="5"/>
                    <a:pt x="12" y="3"/>
                    <a:pt x="8" y="1"/>
                  </a:cubicBezTo>
                  <a:cubicBezTo>
                    <a:pt x="6" y="5"/>
                    <a:pt x="3" y="8"/>
                    <a:pt x="0" y="11"/>
                  </a:cubicBezTo>
                  <a:cubicBezTo>
                    <a:pt x="17" y="19"/>
                    <a:pt x="31" y="34"/>
                    <a:pt x="38" y="52"/>
                  </a:cubicBezTo>
                  <a:cubicBezTo>
                    <a:pt x="69" y="52"/>
                    <a:pt x="69" y="52"/>
                    <a:pt x="69" y="52"/>
                  </a:cubicBezTo>
                  <a:cubicBezTo>
                    <a:pt x="72" y="52"/>
                    <a:pt x="75" y="52"/>
                    <a:pt x="77" y="51"/>
                  </a:cubicBezTo>
                  <a:cubicBezTo>
                    <a:pt x="76" y="27"/>
                    <a:pt x="61" y="7"/>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39" name="Freeform 10"/>
            <p:cNvSpPr>
              <a:spLocks/>
            </p:cNvSpPr>
            <p:nvPr/>
          </p:nvSpPr>
          <p:spPr bwMode="auto">
            <a:xfrm>
              <a:off x="2808" y="2184"/>
              <a:ext cx="48" cy="126"/>
            </a:xfrm>
            <a:custGeom>
              <a:avLst/>
              <a:gdLst>
                <a:gd name="T0" fmla="*/ 10 w 20"/>
                <a:gd name="T1" fmla="*/ 1 h 52"/>
                <a:gd name="T2" fmla="*/ 4 w 20"/>
                <a:gd name="T3" fmla="*/ 0 h 52"/>
                <a:gd name="T4" fmla="*/ 0 w 20"/>
                <a:gd name="T5" fmla="*/ 24 h 52"/>
                <a:gd name="T6" fmla="*/ 10 w 20"/>
                <a:gd name="T7" fmla="*/ 52 h 52"/>
                <a:gd name="T8" fmla="*/ 20 w 20"/>
                <a:gd name="T9" fmla="*/ 24 h 52"/>
                <a:gd name="T10" fmla="*/ 16 w 20"/>
                <a:gd name="T11" fmla="*/ 0 h 52"/>
                <a:gd name="T12" fmla="*/ 10 w 20"/>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20" h="52">
                  <a:moveTo>
                    <a:pt x="10" y="1"/>
                  </a:moveTo>
                  <a:cubicBezTo>
                    <a:pt x="8" y="1"/>
                    <a:pt x="6" y="1"/>
                    <a:pt x="4" y="0"/>
                  </a:cubicBezTo>
                  <a:cubicBezTo>
                    <a:pt x="0" y="24"/>
                    <a:pt x="0" y="24"/>
                    <a:pt x="0" y="24"/>
                  </a:cubicBezTo>
                  <a:cubicBezTo>
                    <a:pt x="10" y="52"/>
                    <a:pt x="10" y="52"/>
                    <a:pt x="10" y="52"/>
                  </a:cubicBezTo>
                  <a:cubicBezTo>
                    <a:pt x="20" y="24"/>
                    <a:pt x="20" y="24"/>
                    <a:pt x="20" y="24"/>
                  </a:cubicBezTo>
                  <a:cubicBezTo>
                    <a:pt x="16" y="0"/>
                    <a:pt x="16" y="0"/>
                    <a:pt x="16" y="0"/>
                  </a:cubicBezTo>
                  <a:cubicBezTo>
                    <a:pt x="14" y="1"/>
                    <a:pt x="12" y="1"/>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197" name="Rectangle 196"/>
          <p:cNvSpPr/>
          <p:nvPr/>
        </p:nvSpPr>
        <p:spPr>
          <a:xfrm>
            <a:off x="7210193" y="1945249"/>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C Level</a:t>
            </a:r>
          </a:p>
        </p:txBody>
      </p:sp>
      <p:sp>
        <p:nvSpPr>
          <p:cNvPr id="198" name="Rectangle 197"/>
          <p:cNvSpPr/>
          <p:nvPr/>
        </p:nvSpPr>
        <p:spPr>
          <a:xfrm>
            <a:off x="7210193" y="2416536"/>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Enterprise Architect</a:t>
            </a:r>
          </a:p>
          <a:p>
            <a:r>
              <a:rPr lang="en-US" sz="1000" dirty="0">
                <a:solidFill>
                  <a:srgbClr val="000000"/>
                </a:solidFill>
                <a:latin typeface="Arial"/>
              </a:rPr>
              <a:t>Business </a:t>
            </a:r>
            <a:r>
              <a:rPr lang="en-US" sz="1000" dirty="0" smtClean="0">
                <a:solidFill>
                  <a:srgbClr val="000000"/>
                </a:solidFill>
                <a:latin typeface="Arial"/>
              </a:rPr>
              <a:t>Architect IT</a:t>
            </a:r>
            <a:endParaRPr lang="en-US" sz="1000" dirty="0">
              <a:solidFill>
                <a:srgbClr val="000000"/>
              </a:solidFill>
              <a:latin typeface="Arial"/>
            </a:endParaRPr>
          </a:p>
        </p:txBody>
      </p:sp>
      <p:sp>
        <p:nvSpPr>
          <p:cNvPr id="199" name="Rectangle 198"/>
          <p:cNvSpPr/>
          <p:nvPr/>
        </p:nvSpPr>
        <p:spPr>
          <a:xfrm>
            <a:off x="7210193" y="2887823"/>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Financial Budget Expert</a:t>
            </a:r>
          </a:p>
        </p:txBody>
      </p:sp>
      <p:sp>
        <p:nvSpPr>
          <p:cNvPr id="200" name="Rectangle 199"/>
          <p:cNvSpPr/>
          <p:nvPr/>
        </p:nvSpPr>
        <p:spPr>
          <a:xfrm>
            <a:off x="7210192" y="3359110"/>
            <a:ext cx="1709389"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Enterprise Architect</a:t>
            </a:r>
          </a:p>
        </p:txBody>
      </p:sp>
      <p:sp>
        <p:nvSpPr>
          <p:cNvPr id="201" name="Rectangle 200"/>
          <p:cNvSpPr/>
          <p:nvPr/>
        </p:nvSpPr>
        <p:spPr>
          <a:xfrm>
            <a:off x="7210193" y="3830396"/>
            <a:ext cx="1709388"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Business Architect and </a:t>
            </a:r>
            <a:r>
              <a:rPr lang="en-US" sz="1000" dirty="0" smtClean="0">
                <a:solidFill>
                  <a:srgbClr val="000000"/>
                </a:solidFill>
                <a:latin typeface="Arial"/>
              </a:rPr>
              <a:t/>
            </a:r>
            <a:br>
              <a:rPr lang="en-US" sz="1000" dirty="0" smtClean="0">
                <a:solidFill>
                  <a:srgbClr val="000000"/>
                </a:solidFill>
                <a:latin typeface="Arial"/>
              </a:rPr>
            </a:br>
            <a:r>
              <a:rPr lang="en-US" sz="1000" dirty="0" smtClean="0">
                <a:solidFill>
                  <a:srgbClr val="000000"/>
                </a:solidFill>
                <a:latin typeface="Arial"/>
              </a:rPr>
              <a:t>LOB </a:t>
            </a:r>
            <a:r>
              <a:rPr lang="en-US" sz="1000" dirty="0">
                <a:solidFill>
                  <a:srgbClr val="000000"/>
                </a:solidFill>
                <a:latin typeface="Arial"/>
              </a:rPr>
              <a:t>Owner</a:t>
            </a:r>
          </a:p>
        </p:txBody>
      </p:sp>
      <p:sp>
        <p:nvSpPr>
          <p:cNvPr id="202" name="Rectangle 201"/>
          <p:cNvSpPr/>
          <p:nvPr/>
        </p:nvSpPr>
        <p:spPr>
          <a:xfrm>
            <a:off x="7205455" y="4301683"/>
            <a:ext cx="1714126"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Financial Budget Expert</a:t>
            </a:r>
          </a:p>
        </p:txBody>
      </p:sp>
      <p:sp>
        <p:nvSpPr>
          <p:cNvPr id="203" name="Rectangle 202"/>
          <p:cNvSpPr/>
          <p:nvPr/>
        </p:nvSpPr>
        <p:spPr>
          <a:xfrm>
            <a:off x="7202227" y="4772970"/>
            <a:ext cx="1717353"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Enterprise Architect</a:t>
            </a:r>
          </a:p>
          <a:p>
            <a:r>
              <a:rPr lang="en-US" sz="1000" dirty="0">
                <a:solidFill>
                  <a:srgbClr val="000000"/>
                </a:solidFill>
                <a:latin typeface="Arial"/>
              </a:rPr>
              <a:t>Business </a:t>
            </a:r>
            <a:r>
              <a:rPr lang="en-US" sz="1000" dirty="0" smtClean="0">
                <a:solidFill>
                  <a:srgbClr val="000000"/>
                </a:solidFill>
                <a:latin typeface="Arial"/>
              </a:rPr>
              <a:t>Architect IT</a:t>
            </a:r>
            <a:endParaRPr lang="en-US" sz="1000" dirty="0">
              <a:solidFill>
                <a:srgbClr val="000000"/>
              </a:solidFill>
              <a:latin typeface="Arial"/>
            </a:endParaRPr>
          </a:p>
        </p:txBody>
      </p:sp>
      <p:sp>
        <p:nvSpPr>
          <p:cNvPr id="204" name="Rectangle 203"/>
          <p:cNvSpPr/>
          <p:nvPr/>
        </p:nvSpPr>
        <p:spPr>
          <a:xfrm>
            <a:off x="7202226" y="5244257"/>
            <a:ext cx="1717353"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Enterprise Architect</a:t>
            </a:r>
          </a:p>
          <a:p>
            <a:r>
              <a:rPr lang="en-US" sz="1000" dirty="0">
                <a:solidFill>
                  <a:srgbClr val="000000"/>
                </a:solidFill>
                <a:latin typeface="Arial"/>
              </a:rPr>
              <a:t>Business Architect</a:t>
            </a:r>
          </a:p>
        </p:txBody>
      </p:sp>
      <p:sp>
        <p:nvSpPr>
          <p:cNvPr id="205" name="Rectangle 204"/>
          <p:cNvSpPr/>
          <p:nvPr/>
        </p:nvSpPr>
        <p:spPr>
          <a:xfrm>
            <a:off x="7198795" y="5715543"/>
            <a:ext cx="1720784" cy="456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00" dirty="0">
                <a:solidFill>
                  <a:srgbClr val="000000"/>
                </a:solidFill>
                <a:latin typeface="Arial"/>
              </a:rPr>
              <a:t>Information Technology Team</a:t>
            </a:r>
          </a:p>
        </p:txBody>
      </p:sp>
    </p:spTree>
    <p:extLst>
      <p:ext uri="{BB962C8B-B14F-4D97-AF65-F5344CB8AC3E}">
        <p14:creationId xmlns:p14="http://schemas.microsoft.com/office/powerpoint/2010/main" val="358437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5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7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8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9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0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5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8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9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0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5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7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8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9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0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5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7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8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9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0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6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7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8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96"/>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animBg="1"/>
      <p:bldP spid="153" grpId="0" animBg="1"/>
      <p:bldP spid="154" grpId="0" animBg="1"/>
      <p:bldP spid="155" grpId="0" animBg="1"/>
      <p:bldP spid="156" grpId="0" animBg="1"/>
      <p:bldP spid="157" grpId="0" animBg="1"/>
      <p:bldP spid="158" grpId="0" animBg="1"/>
      <p:bldP spid="159" grpId="0" animBg="1"/>
      <p:bldP spid="160"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11831"/>
          <a:stretch/>
        </p:blipFill>
        <p:spPr>
          <a:xfrm>
            <a:off x="-10633" y="-22897"/>
            <a:ext cx="9154634" cy="6892115"/>
          </a:xfrm>
          <a:prstGeom prst="rect">
            <a:avLst/>
          </a:prstGeom>
        </p:spPr>
      </p:pic>
      <p:sp>
        <p:nvSpPr>
          <p:cNvPr id="4" name="Rectangle 3"/>
          <p:cNvSpPr/>
          <p:nvPr/>
        </p:nvSpPr>
        <p:spPr>
          <a:xfrm>
            <a:off x="-7166" y="2068512"/>
            <a:ext cx="9151166" cy="2720975"/>
          </a:xfrm>
          <a:prstGeom prst="rect">
            <a:avLst/>
          </a:prstGeom>
          <a:solidFill>
            <a:srgbClr val="009DDC">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5" name="Rectangle 3"/>
          <p:cNvSpPr txBox="1">
            <a:spLocks noChangeArrowheads="1"/>
          </p:cNvSpPr>
          <p:nvPr/>
        </p:nvSpPr>
        <p:spPr bwMode="auto">
          <a:xfrm>
            <a:off x="284836" y="2647602"/>
            <a:ext cx="9183014" cy="1562100"/>
          </a:xfrm>
          <a:prstGeom prst="rect">
            <a:avLst/>
          </a:prstGeom>
          <a:noFill/>
          <a:ln>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81279" bIns="45720" numCol="1" anchor="t" anchorCtr="0" compatLnSpc="1">
            <a:prstTxWarp prst="textNoShape">
              <a:avLst/>
            </a:prstTxWarp>
            <a:noAutofit/>
          </a:bodyPr>
          <a:lstStyle>
            <a:lvl1pPr algn="l" rtl="0" eaLnBrk="0" fontAlgn="base" hangingPunct="0">
              <a:spcBef>
                <a:spcPct val="0"/>
              </a:spcBef>
              <a:spcAft>
                <a:spcPct val="0"/>
              </a:spcAft>
              <a:defRPr sz="2800" b="1">
                <a:solidFill>
                  <a:schemeClr val="tx2"/>
                </a:solidFill>
                <a:latin typeface="+mj-lt"/>
                <a:ea typeface="ＭＳ Ｐゴシック" pitchFamily="-112" charset="-128"/>
                <a:cs typeface="ＭＳ Ｐゴシック" pitchFamily="-112" charset="-128"/>
              </a:defRPr>
            </a:lvl1pPr>
            <a:lvl2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2pPr>
            <a:lvl3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3pPr>
            <a:lvl4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4pPr>
            <a:lvl5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5pPr>
            <a:lvl6pPr marL="457200" algn="l" rtl="0" fontAlgn="base">
              <a:spcBef>
                <a:spcPct val="0"/>
              </a:spcBef>
              <a:spcAft>
                <a:spcPct val="0"/>
              </a:spcAft>
              <a:defRPr sz="2800" b="1">
                <a:solidFill>
                  <a:schemeClr val="tx2"/>
                </a:solidFill>
                <a:latin typeface="Arial" pitchFamily="-112" charset="0"/>
              </a:defRPr>
            </a:lvl6pPr>
            <a:lvl7pPr marL="914400" algn="l" rtl="0" fontAlgn="base">
              <a:spcBef>
                <a:spcPct val="0"/>
              </a:spcBef>
              <a:spcAft>
                <a:spcPct val="0"/>
              </a:spcAft>
              <a:defRPr sz="2800" b="1">
                <a:solidFill>
                  <a:schemeClr val="tx2"/>
                </a:solidFill>
                <a:latin typeface="Arial" pitchFamily="-112" charset="0"/>
              </a:defRPr>
            </a:lvl7pPr>
            <a:lvl8pPr marL="1371600" algn="l" rtl="0" fontAlgn="base">
              <a:spcBef>
                <a:spcPct val="0"/>
              </a:spcBef>
              <a:spcAft>
                <a:spcPct val="0"/>
              </a:spcAft>
              <a:defRPr sz="2800" b="1">
                <a:solidFill>
                  <a:schemeClr val="tx2"/>
                </a:solidFill>
                <a:latin typeface="Arial" pitchFamily="-112" charset="0"/>
              </a:defRPr>
            </a:lvl8pPr>
            <a:lvl9pPr marL="1828800" algn="l" rtl="0" fontAlgn="base">
              <a:spcBef>
                <a:spcPct val="0"/>
              </a:spcBef>
              <a:spcAft>
                <a:spcPct val="0"/>
              </a:spcAft>
              <a:defRPr sz="2800" b="1">
                <a:solidFill>
                  <a:schemeClr val="tx2"/>
                </a:solidFill>
                <a:latin typeface="Arial" pitchFamily="-112" charset="0"/>
              </a:defRPr>
            </a:lvl9pPr>
          </a:lstStyle>
          <a:p>
            <a:pPr eaLnBrk="1" hangingPunct="1"/>
            <a:r>
              <a:rPr lang="en-US" sz="6600" kern="0" dirty="0">
                <a:gradFill>
                  <a:gsLst>
                    <a:gs pos="81416">
                      <a:srgbClr val="FFFFFF"/>
                    </a:gs>
                    <a:gs pos="0">
                      <a:srgbClr val="FFFFFF"/>
                    </a:gs>
                  </a:gsLst>
                  <a:lin ang="0" scaled="0"/>
                </a:gradFill>
                <a:latin typeface="Arial"/>
              </a:rPr>
              <a:t>C Level </a:t>
            </a:r>
            <a:r>
              <a:rPr lang="en-US" sz="6600" kern="0" dirty="0" smtClean="0">
                <a:gradFill>
                  <a:gsLst>
                    <a:gs pos="81416">
                      <a:srgbClr val="FFFFFF"/>
                    </a:gs>
                    <a:gs pos="0">
                      <a:srgbClr val="FFFFFF"/>
                    </a:gs>
                  </a:gsLst>
                  <a:lin ang="0" scaled="0"/>
                </a:gradFill>
                <a:latin typeface="Arial"/>
              </a:rPr>
              <a:t>Overview</a:t>
            </a:r>
            <a:r>
              <a:rPr lang="en-US" sz="3600" b="0" kern="0" dirty="0" smtClean="0">
                <a:gradFill>
                  <a:gsLst>
                    <a:gs pos="81416">
                      <a:srgbClr val="FFFFFF"/>
                    </a:gs>
                    <a:gs pos="0">
                      <a:srgbClr val="FFFFFF"/>
                    </a:gs>
                  </a:gsLst>
                  <a:lin ang="0" scaled="0"/>
                </a:gradFill>
                <a:latin typeface="Arial"/>
              </a:rPr>
              <a:t/>
            </a:r>
            <a:br>
              <a:rPr lang="en-US" sz="3600" b="0" kern="0" dirty="0" smtClean="0">
                <a:gradFill>
                  <a:gsLst>
                    <a:gs pos="81416">
                      <a:srgbClr val="FFFFFF"/>
                    </a:gs>
                    <a:gs pos="0">
                      <a:srgbClr val="FFFFFF"/>
                    </a:gs>
                  </a:gsLst>
                  <a:lin ang="0" scaled="0"/>
                </a:gradFill>
                <a:latin typeface="Arial"/>
              </a:rPr>
            </a:br>
            <a:r>
              <a:rPr lang="en-US" sz="2400" b="0" kern="0" dirty="0">
                <a:gradFill>
                  <a:gsLst>
                    <a:gs pos="81416">
                      <a:srgbClr val="FFFFFF"/>
                    </a:gs>
                    <a:gs pos="0">
                      <a:srgbClr val="FFFFFF"/>
                    </a:gs>
                  </a:gsLst>
                  <a:lin ang="0" scaled="0"/>
                </a:gradFill>
                <a:latin typeface="Arial"/>
              </a:rPr>
              <a:t>For C Level discussion to explain how we can work together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dirty="0" smtClean="0"/>
              <a:t>Typical Candidates for Platform Discovery</a:t>
            </a:r>
            <a:endParaRPr lang="en-US" sz="1600" b="0" dirty="0" smtClean="0">
              <a:solidFill>
                <a:schemeClr val="bg2"/>
              </a:solidFill>
            </a:endParaRPr>
          </a:p>
        </p:txBody>
      </p:sp>
      <p:sp>
        <p:nvSpPr>
          <p:cNvPr id="3" name="Rectangle 2"/>
          <p:cNvSpPr/>
          <p:nvPr/>
        </p:nvSpPr>
        <p:spPr>
          <a:xfrm>
            <a:off x="664019" y="1274762"/>
            <a:ext cx="3016037" cy="414779"/>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b="1" dirty="0" smtClean="0">
                <a:gradFill>
                  <a:gsLst>
                    <a:gs pos="0">
                      <a:srgbClr val="FFFFFF"/>
                    </a:gs>
                    <a:gs pos="100000">
                      <a:srgbClr val="FFFFFF"/>
                    </a:gs>
                  </a:gsLst>
                  <a:lin ang="5400000" scaled="1"/>
                </a:gradFill>
                <a:latin typeface="Arial"/>
              </a:rPr>
              <a:t>Interviewees</a:t>
            </a:r>
            <a:endParaRPr lang="en-US" b="1" dirty="0">
              <a:gradFill>
                <a:gsLst>
                  <a:gs pos="0">
                    <a:srgbClr val="FFFFFF"/>
                  </a:gs>
                  <a:gs pos="100000">
                    <a:srgbClr val="FFFFFF"/>
                  </a:gs>
                </a:gsLst>
                <a:lin ang="5400000" scaled="1"/>
              </a:gradFill>
              <a:latin typeface="Arial"/>
            </a:endParaRPr>
          </a:p>
        </p:txBody>
      </p:sp>
      <p:sp>
        <p:nvSpPr>
          <p:cNvPr id="8" name="Rectangle 7"/>
          <p:cNvSpPr/>
          <p:nvPr/>
        </p:nvSpPr>
        <p:spPr>
          <a:xfrm>
            <a:off x="3757582" y="1274762"/>
            <a:ext cx="4720718" cy="414779"/>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b="1" dirty="0" smtClean="0">
                <a:gradFill>
                  <a:gsLst>
                    <a:gs pos="0">
                      <a:srgbClr val="FFFFFF"/>
                    </a:gs>
                    <a:gs pos="100000">
                      <a:srgbClr val="FFFFFF"/>
                    </a:gs>
                  </a:gsLst>
                  <a:lin ang="5400000" scaled="1"/>
                </a:gradFill>
                <a:latin typeface="Arial"/>
              </a:rPr>
              <a:t>Discussion Topics</a:t>
            </a:r>
            <a:endParaRPr lang="en-US" b="1" dirty="0">
              <a:gradFill>
                <a:gsLst>
                  <a:gs pos="0">
                    <a:srgbClr val="FFFFFF"/>
                  </a:gs>
                  <a:gs pos="100000">
                    <a:srgbClr val="FFFFFF"/>
                  </a:gs>
                </a:gsLst>
                <a:lin ang="5400000" scaled="1"/>
              </a:gradFill>
              <a:latin typeface="Arial"/>
            </a:endParaRPr>
          </a:p>
        </p:txBody>
      </p:sp>
      <p:sp>
        <p:nvSpPr>
          <p:cNvPr id="9" name="Rectangle 8"/>
          <p:cNvSpPr/>
          <p:nvPr/>
        </p:nvSpPr>
        <p:spPr>
          <a:xfrm>
            <a:off x="664020" y="1758153"/>
            <a:ext cx="3016036" cy="959371"/>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677" tIns="112677" rIns="112677" bIns="112677" numCol="1" spcCol="1270" anchor="ctr" anchorCtr="0">
            <a:noAutofit/>
          </a:bodyPr>
          <a:lstStyle/>
          <a:p>
            <a:pPr defTabSz="844550">
              <a:lnSpc>
                <a:spcPct val="90000"/>
              </a:lnSpc>
              <a:spcAft>
                <a:spcPct val="35000"/>
              </a:spcAft>
            </a:pPr>
            <a:r>
              <a:rPr lang="en-US" sz="1600" kern="0" dirty="0" smtClean="0">
                <a:gradFill>
                  <a:gsLst>
                    <a:gs pos="0">
                      <a:srgbClr val="009DDC"/>
                    </a:gs>
                    <a:gs pos="74000">
                      <a:srgbClr val="009DDC"/>
                    </a:gs>
                  </a:gsLst>
                  <a:lin ang="5400000" scaled="1"/>
                </a:gradFill>
                <a:latin typeface="Arial"/>
                <a:ea typeface="ヒラギノ角ゴ Pro W3" charset="0"/>
                <a:cs typeface="ヒラギノ角ゴ Pro W3" charset="0"/>
              </a:rPr>
              <a:t>Executive Management</a:t>
            </a:r>
            <a:endParaRPr lang="en-US" sz="1600" kern="0" dirty="0">
              <a:gradFill>
                <a:gsLst>
                  <a:gs pos="0">
                    <a:srgbClr val="009DDC"/>
                  </a:gs>
                  <a:gs pos="74000">
                    <a:srgbClr val="009DDC"/>
                  </a:gs>
                </a:gsLst>
                <a:lin ang="5400000" scaled="1"/>
              </a:gradFill>
              <a:latin typeface="Arial"/>
              <a:ea typeface="ヒラギノ角ゴ Pro W3" charset="0"/>
              <a:cs typeface="ヒラギノ角ゴ Pro W3" charset="0"/>
            </a:endParaRPr>
          </a:p>
          <a:p>
            <a:pPr defTabSz="844550">
              <a:lnSpc>
                <a:spcPct val="90000"/>
              </a:lnSpc>
              <a:spcAft>
                <a:spcPct val="35000"/>
              </a:spcAft>
            </a:pPr>
            <a:r>
              <a:rPr lang="en-US" sz="1050" dirty="0" smtClean="0">
                <a:gradFill>
                  <a:gsLst>
                    <a:gs pos="0">
                      <a:srgbClr val="000000"/>
                    </a:gs>
                    <a:gs pos="74000">
                      <a:srgbClr val="000000"/>
                    </a:gs>
                  </a:gsLst>
                  <a:lin ang="0" scaled="0"/>
                </a:gradFill>
                <a:latin typeface="Arial" charset="0"/>
                <a:ea typeface="ヒラギノ角ゴ Pro W3" charset="0"/>
                <a:cs typeface="ヒラギノ角ゴ Pro W3" charset="0"/>
              </a:rPr>
              <a:t>(1 hour interviews)</a:t>
            </a:r>
            <a:endParaRPr lang="en-US" sz="1050" dirty="0">
              <a:gradFill>
                <a:gsLst>
                  <a:gs pos="0">
                    <a:srgbClr val="000000"/>
                  </a:gs>
                  <a:gs pos="74000">
                    <a:srgbClr val="000000"/>
                  </a:gs>
                </a:gsLst>
                <a:lin ang="0" scaled="0"/>
              </a:gradFill>
              <a:latin typeface="Arial" charset="0"/>
              <a:ea typeface="ヒラギノ角ゴ Pro W3" charset="0"/>
              <a:cs typeface="ヒラギノ角ゴ Pro W3" charset="0"/>
            </a:endParaRPr>
          </a:p>
        </p:txBody>
      </p:sp>
      <p:sp>
        <p:nvSpPr>
          <p:cNvPr id="10" name="Rectangle 9"/>
          <p:cNvSpPr/>
          <p:nvPr/>
        </p:nvSpPr>
        <p:spPr>
          <a:xfrm>
            <a:off x="3757582" y="1758153"/>
            <a:ext cx="4720718" cy="959371"/>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677" tIns="112677" rIns="112677" bIns="112677" numCol="1" spcCol="1270" anchor="ctr" anchorCtr="0">
            <a:noAutofit/>
          </a:bodyPr>
          <a:lstStyle/>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Strategic goals and key business priorities</a:t>
            </a: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Key issues and challenges</a:t>
            </a: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Operational objectives and KPI’s</a:t>
            </a: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Vision for future state capabilities</a:t>
            </a:r>
          </a:p>
        </p:txBody>
      </p:sp>
      <p:sp>
        <p:nvSpPr>
          <p:cNvPr id="11" name="Rectangle 10"/>
          <p:cNvSpPr/>
          <p:nvPr/>
        </p:nvSpPr>
        <p:spPr>
          <a:xfrm>
            <a:off x="664020" y="2786136"/>
            <a:ext cx="3016036" cy="1722020"/>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677" tIns="112677" rIns="112677" bIns="112677" numCol="1" spcCol="1270" anchor="ctr" anchorCtr="0">
            <a:noAutofit/>
          </a:bodyPr>
          <a:lstStyle/>
          <a:p>
            <a:pPr defTabSz="844550">
              <a:lnSpc>
                <a:spcPct val="90000"/>
              </a:lnSpc>
              <a:spcAft>
                <a:spcPct val="35000"/>
              </a:spcAft>
            </a:pPr>
            <a:r>
              <a:rPr lang="en-US" sz="1600" kern="0" dirty="0" smtClean="0">
                <a:gradFill>
                  <a:gsLst>
                    <a:gs pos="0">
                      <a:srgbClr val="009DDC"/>
                    </a:gs>
                    <a:gs pos="74000">
                      <a:srgbClr val="009DDC"/>
                    </a:gs>
                  </a:gsLst>
                  <a:lin ang="5400000" scaled="1"/>
                </a:gradFill>
                <a:latin typeface="Arial"/>
                <a:ea typeface="ヒラギノ角ゴ Pro W3" charset="0"/>
                <a:cs typeface="ヒラギノ角ゴ Pro W3" charset="0"/>
              </a:rPr>
              <a:t>Business / Process Managers</a:t>
            </a:r>
            <a:endParaRPr lang="en-US" sz="1600" kern="0" dirty="0">
              <a:gradFill>
                <a:gsLst>
                  <a:gs pos="0">
                    <a:srgbClr val="009DDC"/>
                  </a:gs>
                  <a:gs pos="74000">
                    <a:srgbClr val="009DDC"/>
                  </a:gs>
                </a:gsLst>
                <a:lin ang="5400000" scaled="1"/>
              </a:gradFill>
              <a:latin typeface="Arial"/>
              <a:ea typeface="ヒラギノ角ゴ Pro W3" charset="0"/>
              <a:cs typeface="ヒラギノ角ゴ Pro W3" charset="0"/>
            </a:endParaRPr>
          </a:p>
          <a:p>
            <a:pPr defTabSz="844550">
              <a:lnSpc>
                <a:spcPct val="90000"/>
              </a:lnSpc>
              <a:spcAft>
                <a:spcPct val="35000"/>
              </a:spcAft>
            </a:pPr>
            <a:r>
              <a:rPr lang="en-US" sz="1050" dirty="0" smtClean="0">
                <a:gradFill>
                  <a:gsLst>
                    <a:gs pos="0">
                      <a:srgbClr val="000000"/>
                    </a:gs>
                    <a:gs pos="74000">
                      <a:srgbClr val="000000"/>
                    </a:gs>
                  </a:gsLst>
                  <a:lin ang="0" scaled="0"/>
                </a:gradFill>
                <a:latin typeface="Arial" charset="0"/>
                <a:ea typeface="ヒラギノ角ゴ Pro W3" charset="0"/>
                <a:cs typeface="ヒラギノ角ゴ Pro W3" charset="0"/>
              </a:rPr>
              <a:t>(~2 hour group workshops)</a:t>
            </a:r>
          </a:p>
          <a:p>
            <a:pPr defTabSz="844550">
              <a:lnSpc>
                <a:spcPct val="90000"/>
              </a:lnSpc>
              <a:spcAft>
                <a:spcPct val="35000"/>
              </a:spcAft>
            </a:pPr>
            <a:r>
              <a:rPr lang="en-US" sz="1050" dirty="0" smtClean="0">
                <a:gradFill>
                  <a:gsLst>
                    <a:gs pos="0">
                      <a:srgbClr val="000000"/>
                    </a:gs>
                    <a:gs pos="74000">
                      <a:srgbClr val="000000"/>
                    </a:gs>
                  </a:gsLst>
                  <a:lin ang="0" scaled="0"/>
                </a:gradFill>
                <a:latin typeface="Arial" charset="0"/>
                <a:ea typeface="ヒラギノ角ゴ Pro W3" charset="0"/>
                <a:cs typeface="ヒラギノ角ゴ Pro W3" charset="0"/>
              </a:rPr>
              <a:t>For process capability areas in defined platform scope</a:t>
            </a:r>
            <a:endParaRPr lang="en-US" sz="1050" dirty="0">
              <a:gradFill>
                <a:gsLst>
                  <a:gs pos="0">
                    <a:srgbClr val="000000"/>
                  </a:gs>
                  <a:gs pos="74000">
                    <a:srgbClr val="000000"/>
                  </a:gs>
                </a:gsLst>
                <a:lin ang="0" scaled="0"/>
              </a:gradFill>
              <a:latin typeface="Arial" charset="0"/>
              <a:ea typeface="ヒラギノ角ゴ Pro W3" charset="0"/>
              <a:cs typeface="ヒラギノ角ゴ Pro W3" charset="0"/>
            </a:endParaRPr>
          </a:p>
        </p:txBody>
      </p:sp>
      <p:sp>
        <p:nvSpPr>
          <p:cNvPr id="12" name="Rectangle 11"/>
          <p:cNvSpPr/>
          <p:nvPr/>
        </p:nvSpPr>
        <p:spPr>
          <a:xfrm>
            <a:off x="3757582" y="2786136"/>
            <a:ext cx="4720718" cy="1722020"/>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677" tIns="112677" rIns="112677" bIns="112677" numCol="1" spcCol="1270" anchor="ctr" anchorCtr="0">
            <a:noAutofit/>
          </a:bodyPr>
          <a:lstStyle/>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Department organization and key objectives</a:t>
            </a: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Key issues and challenges</a:t>
            </a: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Current and desired process capabilities</a:t>
            </a: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Initiatives underway or planned to address key challenges</a:t>
            </a: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Current IT applications and systems in use</a:t>
            </a: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Review relevant operating data</a:t>
            </a:r>
          </a:p>
          <a:p>
            <a:pPr marL="461963" lvl="1" indent="-171450" defTabSz="844550">
              <a:spcBef>
                <a:spcPts val="400"/>
              </a:spcBef>
              <a:spcAft>
                <a:spcPts val="0"/>
              </a:spcAft>
              <a:buFont typeface="Arial" panose="020B0604020202020204" pitchFamily="34" charset="0"/>
              <a:buChar char="•"/>
            </a:pPr>
            <a:r>
              <a:rPr lang="en-US" sz="800" dirty="0">
                <a:gradFill>
                  <a:gsLst>
                    <a:gs pos="0">
                      <a:srgbClr val="000000"/>
                    </a:gs>
                    <a:gs pos="74000">
                      <a:srgbClr val="000000"/>
                    </a:gs>
                  </a:gsLst>
                  <a:lin ang="0" scaled="0"/>
                </a:gradFill>
                <a:latin typeface="Arial" charset="0"/>
                <a:ea typeface="ヒラギノ角ゴ Pro W3" charset="0"/>
                <a:cs typeface="ヒラギノ角ゴ Pro W3" charset="0"/>
              </a:rPr>
              <a:t>Headcount, costs, cycle times, quality metrics, </a:t>
            </a:r>
            <a:r>
              <a:rPr lang="en-US" sz="800" dirty="0" err="1">
                <a:gradFill>
                  <a:gsLst>
                    <a:gs pos="0">
                      <a:srgbClr val="000000"/>
                    </a:gs>
                    <a:gs pos="74000">
                      <a:srgbClr val="000000"/>
                    </a:gs>
                  </a:gsLst>
                  <a:lin ang="0" scaled="0"/>
                </a:gradFill>
                <a:latin typeface="Arial" charset="0"/>
                <a:ea typeface="ヒラギノ角ゴ Pro W3" charset="0"/>
                <a:cs typeface="ヒラギノ角ゴ Pro W3" charset="0"/>
              </a:rPr>
              <a:t>etc</a:t>
            </a:r>
            <a:endParaRPr lang="en-US" sz="800" dirty="0">
              <a:gradFill>
                <a:gsLst>
                  <a:gs pos="0">
                    <a:srgbClr val="000000"/>
                  </a:gs>
                  <a:gs pos="74000">
                    <a:srgbClr val="000000"/>
                  </a:gs>
                </a:gsLst>
                <a:lin ang="0" scaled="0"/>
              </a:gradFill>
              <a:latin typeface="Arial" charset="0"/>
              <a:ea typeface="ヒラギノ角ゴ Pro W3" charset="0"/>
              <a:cs typeface="ヒラギノ角ゴ Pro W3" charset="0"/>
            </a:endParaRP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Brainstorm major root causes and improvement opportunities</a:t>
            </a:r>
          </a:p>
        </p:txBody>
      </p:sp>
      <p:sp>
        <p:nvSpPr>
          <p:cNvPr id="13" name="Rectangle 12"/>
          <p:cNvSpPr/>
          <p:nvPr/>
        </p:nvSpPr>
        <p:spPr>
          <a:xfrm>
            <a:off x="664019" y="4576768"/>
            <a:ext cx="3016036" cy="959371"/>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677" tIns="112677" rIns="112677" bIns="112677" numCol="1" spcCol="1270" anchor="ctr" anchorCtr="0">
            <a:noAutofit/>
          </a:bodyPr>
          <a:lstStyle/>
          <a:p>
            <a:pPr defTabSz="844550">
              <a:lnSpc>
                <a:spcPct val="90000"/>
              </a:lnSpc>
              <a:spcAft>
                <a:spcPct val="35000"/>
              </a:spcAft>
            </a:pPr>
            <a:r>
              <a:rPr lang="en-US" sz="1600" kern="0" dirty="0">
                <a:gradFill>
                  <a:gsLst>
                    <a:gs pos="0">
                      <a:srgbClr val="009DDC"/>
                    </a:gs>
                    <a:gs pos="74000">
                      <a:srgbClr val="009DDC"/>
                    </a:gs>
                  </a:gsLst>
                  <a:lin ang="5400000" scaled="1"/>
                </a:gradFill>
                <a:latin typeface="Arial"/>
                <a:ea typeface="ヒラギノ角ゴ Pro W3" charset="0"/>
                <a:cs typeface="ヒラギノ角ゴ Pro W3" charset="0"/>
              </a:rPr>
              <a:t>Information Technology</a:t>
            </a:r>
          </a:p>
          <a:p>
            <a:pPr defTabSz="844550">
              <a:lnSpc>
                <a:spcPct val="90000"/>
              </a:lnSpc>
              <a:spcAft>
                <a:spcPct val="35000"/>
              </a:spcAft>
            </a:pPr>
            <a:r>
              <a:rPr lang="en-US" sz="1050" dirty="0" smtClean="0">
                <a:gradFill>
                  <a:gsLst>
                    <a:gs pos="0">
                      <a:srgbClr val="000000"/>
                    </a:gs>
                    <a:gs pos="74000">
                      <a:srgbClr val="000000"/>
                    </a:gs>
                  </a:gsLst>
                  <a:lin ang="0" scaled="0"/>
                </a:gradFill>
                <a:latin typeface="Arial" charset="0"/>
                <a:ea typeface="ヒラギノ角ゴ Pro W3" charset="0"/>
                <a:cs typeface="ヒラギノ角ゴ Pro W3" charset="0"/>
              </a:rPr>
              <a:t>(1-2 hour interview / group workshop)</a:t>
            </a:r>
            <a:endParaRPr lang="en-US" sz="1050" dirty="0">
              <a:gradFill>
                <a:gsLst>
                  <a:gs pos="0">
                    <a:srgbClr val="000000"/>
                  </a:gs>
                  <a:gs pos="74000">
                    <a:srgbClr val="000000"/>
                  </a:gs>
                </a:gsLst>
                <a:lin ang="0" scaled="0"/>
              </a:gradFill>
              <a:latin typeface="Arial" charset="0"/>
              <a:ea typeface="ヒラギノ角ゴ Pro W3" charset="0"/>
              <a:cs typeface="ヒラギノ角ゴ Pro W3" charset="0"/>
            </a:endParaRPr>
          </a:p>
        </p:txBody>
      </p:sp>
      <p:sp>
        <p:nvSpPr>
          <p:cNvPr id="14" name="Rectangle 13"/>
          <p:cNvSpPr/>
          <p:nvPr/>
        </p:nvSpPr>
        <p:spPr>
          <a:xfrm>
            <a:off x="3757581" y="4576768"/>
            <a:ext cx="4720718" cy="959371"/>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677" tIns="112677" rIns="112677" bIns="112677" numCol="1" spcCol="1270" anchor="ctr" anchorCtr="0">
            <a:noAutofit/>
          </a:bodyPr>
          <a:lstStyle/>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Existing technology landscape</a:t>
            </a: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Key IT issues and challenges</a:t>
            </a: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Impact of current technology on capability gaps</a:t>
            </a:r>
          </a:p>
          <a:p>
            <a:pPr marL="171450" indent="-171450" defTabSz="844550">
              <a:spcBef>
                <a:spcPts val="400"/>
              </a:spcBef>
              <a:spcAft>
                <a:spcPts val="0"/>
              </a:spcAft>
              <a:buFont typeface="Arial" panose="020B0604020202020204" pitchFamily="34" charset="0"/>
              <a:buChar char="•"/>
            </a:pPr>
            <a:r>
              <a:rPr lang="en-US" sz="1000" dirty="0">
                <a:gradFill>
                  <a:gsLst>
                    <a:gs pos="0">
                      <a:srgbClr val="000000"/>
                    </a:gs>
                    <a:gs pos="74000">
                      <a:srgbClr val="000000"/>
                    </a:gs>
                  </a:gsLst>
                  <a:lin ang="0" scaled="0"/>
                </a:gradFill>
                <a:latin typeface="Arial" charset="0"/>
                <a:ea typeface="ヒラギノ角ゴ Pro W3" charset="0"/>
                <a:cs typeface="ヒラギノ角ゴ Pro W3" charset="0"/>
              </a:rPr>
              <a:t>Current IT operating costs</a:t>
            </a:r>
          </a:p>
        </p:txBody>
      </p:sp>
    </p:spTree>
    <p:extLst>
      <p:ext uri="{BB962C8B-B14F-4D97-AF65-F5344CB8AC3E}">
        <p14:creationId xmlns:p14="http://schemas.microsoft.com/office/powerpoint/2010/main" val="987530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p:nvPr>
        </p:nvSpPr>
        <p:spPr/>
        <p:txBody>
          <a:bodyPr/>
          <a:lstStyle/>
          <a:p>
            <a:r>
              <a:rPr lang="en-US" dirty="0" smtClean="0"/>
              <a:t>Typical Platform Spark Process</a:t>
            </a:r>
            <a:endParaRPr lang="en-US" dirty="0"/>
          </a:p>
        </p:txBody>
      </p:sp>
      <p:sp>
        <p:nvSpPr>
          <p:cNvPr id="1189892" name="Rectangle 4"/>
          <p:cNvSpPr>
            <a:spLocks noChangeArrowheads="1"/>
          </p:cNvSpPr>
          <p:nvPr/>
        </p:nvSpPr>
        <p:spPr bwMode="auto">
          <a:xfrm>
            <a:off x="1182049" y="1274763"/>
            <a:ext cx="6943855" cy="935038"/>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677" tIns="112677" rIns="112677" bIns="112677" numCol="1" spcCol="1270" anchor="ctr" anchorCtr="0">
            <a:noAutofit/>
          </a:bodyPr>
          <a:lstStyle/>
          <a:p>
            <a:pPr defTabSz="844550">
              <a:lnSpc>
                <a:spcPct val="90000"/>
              </a:lnSpc>
              <a:spcAft>
                <a:spcPct val="35000"/>
              </a:spcAft>
            </a:pPr>
            <a:r>
              <a:rPr lang="en-US" sz="1600" dirty="0">
                <a:gradFill>
                  <a:gsLst>
                    <a:gs pos="0">
                      <a:srgbClr val="000000"/>
                    </a:gs>
                    <a:gs pos="74000">
                      <a:srgbClr val="000000"/>
                    </a:gs>
                  </a:gsLst>
                  <a:lin ang="0" scaled="0"/>
                </a:gradFill>
                <a:latin typeface="Arial"/>
              </a:rPr>
              <a:t>Mutually agree on project objectives, scope and timeline on formal scope call between designated customer and SFDC leadership</a:t>
            </a:r>
          </a:p>
          <a:p>
            <a:pPr defTabSz="844550">
              <a:lnSpc>
                <a:spcPct val="90000"/>
              </a:lnSpc>
              <a:spcAft>
                <a:spcPct val="35000"/>
              </a:spcAft>
            </a:pPr>
            <a:r>
              <a:rPr lang="en-US" sz="1200" dirty="0" smtClean="0">
                <a:gradFill>
                  <a:gsLst>
                    <a:gs pos="0">
                      <a:srgbClr val="000000"/>
                    </a:gs>
                    <a:gs pos="74000">
                      <a:srgbClr val="000000"/>
                    </a:gs>
                  </a:gsLst>
                  <a:lin ang="0" scaled="0"/>
                </a:gradFill>
                <a:latin typeface="Arial"/>
              </a:rPr>
              <a:t>Confirm </a:t>
            </a:r>
            <a:r>
              <a:rPr lang="en-US" sz="1200" dirty="0">
                <a:gradFill>
                  <a:gsLst>
                    <a:gs pos="0">
                      <a:srgbClr val="000000"/>
                    </a:gs>
                    <a:gs pos="74000">
                      <a:srgbClr val="000000"/>
                    </a:gs>
                  </a:gsLst>
                  <a:lin ang="0" scaled="0"/>
                </a:gradFill>
                <a:latin typeface="Arial"/>
              </a:rPr>
              <a:t>executive sponsor, project owner, and project team</a:t>
            </a:r>
          </a:p>
        </p:txBody>
      </p:sp>
      <p:sp>
        <p:nvSpPr>
          <p:cNvPr id="18" name="Rectangle 17"/>
          <p:cNvSpPr/>
          <p:nvPr/>
        </p:nvSpPr>
        <p:spPr>
          <a:xfrm>
            <a:off x="664019" y="1274762"/>
            <a:ext cx="518031" cy="918399"/>
          </a:xfrm>
          <a:prstGeom prst="rect">
            <a:avLst/>
          </a:prstGeom>
          <a:solidFill>
            <a:srgbClr val="009DDC"/>
          </a:solidFill>
          <a:ln w="9525" cap="flat" cmpd="sng" algn="ctr">
            <a:noFill/>
            <a:prstDash val="solid"/>
          </a:ln>
          <a:effectLst/>
        </p:spPr>
        <p:txBody>
          <a:bodyPr rtlCol="0" anchor="ctr"/>
          <a:lstStyle/>
          <a:p>
            <a:pPr algn="ctr" fontAlgn="auto">
              <a:spcBef>
                <a:spcPts val="0"/>
              </a:spcBef>
              <a:spcAft>
                <a:spcPts val="0"/>
              </a:spcAft>
              <a:defRPr/>
            </a:pPr>
            <a:r>
              <a:rPr lang="en-US" sz="2800" kern="0" dirty="0" smtClean="0">
                <a:gradFill>
                  <a:gsLst>
                    <a:gs pos="0">
                      <a:srgbClr val="FFFFFF"/>
                    </a:gs>
                    <a:gs pos="74000">
                      <a:srgbClr val="FFFFFF"/>
                    </a:gs>
                  </a:gsLst>
                  <a:lin ang="5400000" scaled="1"/>
                </a:gradFill>
                <a:latin typeface="Arial"/>
                <a:ea typeface="ヒラギノ角ゴ Pro W3" charset="0"/>
                <a:cs typeface="ヒラギノ角ゴ Pro W3" charset="0"/>
              </a:rPr>
              <a:t>1</a:t>
            </a:r>
            <a:endParaRPr lang="en-US" sz="2800" kern="0" dirty="0">
              <a:gradFill>
                <a:gsLst>
                  <a:gs pos="0">
                    <a:srgbClr val="FFFFFF"/>
                  </a:gs>
                  <a:gs pos="74000">
                    <a:srgbClr val="FFFFFF"/>
                  </a:gs>
                </a:gsLst>
                <a:lin ang="5400000" scaled="1"/>
              </a:gradFill>
              <a:latin typeface="Arial"/>
              <a:ea typeface="ヒラギノ角ゴ Pro W3" charset="0"/>
              <a:cs typeface="ヒラギノ角ゴ Pro W3" charset="0"/>
            </a:endParaRPr>
          </a:p>
        </p:txBody>
      </p:sp>
      <p:sp>
        <p:nvSpPr>
          <p:cNvPr id="1189901" name="Rectangle 13"/>
          <p:cNvSpPr>
            <a:spLocks noChangeArrowheads="1"/>
          </p:cNvSpPr>
          <p:nvPr/>
        </p:nvSpPr>
        <p:spPr bwMode="auto">
          <a:xfrm>
            <a:off x="1182050" y="2299270"/>
            <a:ext cx="6943854" cy="523880"/>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677" tIns="112677" rIns="112677" bIns="112677" numCol="1" spcCol="1270" anchor="ctr" anchorCtr="0">
            <a:noAutofit/>
          </a:bodyPr>
          <a:lstStyle/>
          <a:p>
            <a:pPr defTabSz="844550">
              <a:lnSpc>
                <a:spcPct val="90000"/>
              </a:lnSpc>
              <a:spcAft>
                <a:spcPct val="35000"/>
              </a:spcAft>
            </a:pPr>
            <a:r>
              <a:rPr lang="en-US" sz="1600" dirty="0">
                <a:gradFill>
                  <a:gsLst>
                    <a:gs pos="0">
                      <a:srgbClr val="000000"/>
                    </a:gs>
                    <a:gs pos="74000">
                      <a:srgbClr val="000000"/>
                    </a:gs>
                  </a:gsLst>
                  <a:lin ang="0" scaled="0"/>
                </a:gradFill>
                <a:latin typeface="Arial"/>
              </a:rPr>
              <a:t>Determine and secure mutual approval of project scope</a:t>
            </a:r>
          </a:p>
        </p:txBody>
      </p:sp>
      <p:sp>
        <p:nvSpPr>
          <p:cNvPr id="20" name="Rectangle 19"/>
          <p:cNvSpPr/>
          <p:nvPr/>
        </p:nvSpPr>
        <p:spPr>
          <a:xfrm>
            <a:off x="664948" y="2300210"/>
            <a:ext cx="517102" cy="522940"/>
          </a:xfrm>
          <a:prstGeom prst="rect">
            <a:avLst/>
          </a:prstGeom>
          <a:solidFill>
            <a:srgbClr val="009DDC"/>
          </a:solidFill>
          <a:ln w="9525" cap="flat" cmpd="sng" algn="ctr">
            <a:noFill/>
            <a:prstDash val="solid"/>
          </a:ln>
          <a:effectLst/>
        </p:spPr>
        <p:txBody>
          <a:bodyPr rtlCol="0" anchor="ctr"/>
          <a:lstStyle/>
          <a:p>
            <a:pPr algn="ctr" fontAlgn="auto">
              <a:spcBef>
                <a:spcPts val="0"/>
              </a:spcBef>
              <a:spcAft>
                <a:spcPts val="0"/>
              </a:spcAft>
              <a:defRPr/>
            </a:pPr>
            <a:r>
              <a:rPr lang="en-US" sz="2800" kern="0" dirty="0" smtClean="0">
                <a:gradFill>
                  <a:gsLst>
                    <a:gs pos="0">
                      <a:srgbClr val="FFFFFF"/>
                    </a:gs>
                    <a:gs pos="74000">
                      <a:srgbClr val="FFFFFF"/>
                    </a:gs>
                  </a:gsLst>
                  <a:lin ang="5400000" scaled="1"/>
                </a:gradFill>
                <a:latin typeface="Arial"/>
                <a:ea typeface="ヒラギノ角ゴ Pro W3" charset="0"/>
                <a:cs typeface="ヒラギノ角ゴ Pro W3" charset="0"/>
              </a:rPr>
              <a:t>2</a:t>
            </a:r>
            <a:endParaRPr lang="en-US" sz="2800" kern="0" dirty="0">
              <a:gradFill>
                <a:gsLst>
                  <a:gs pos="0">
                    <a:srgbClr val="FFFFFF"/>
                  </a:gs>
                  <a:gs pos="74000">
                    <a:srgbClr val="FFFFFF"/>
                  </a:gs>
                </a:gsLst>
                <a:lin ang="5400000" scaled="1"/>
              </a:gradFill>
              <a:latin typeface="Arial"/>
              <a:ea typeface="ヒラギノ角ゴ Pro W3" charset="0"/>
              <a:cs typeface="ヒラギノ角ゴ Pro W3" charset="0"/>
            </a:endParaRPr>
          </a:p>
        </p:txBody>
      </p:sp>
      <p:sp>
        <p:nvSpPr>
          <p:cNvPr id="1189895" name="Rectangle 7"/>
          <p:cNvSpPr>
            <a:spLocks noChangeArrowheads="1"/>
          </p:cNvSpPr>
          <p:nvPr/>
        </p:nvSpPr>
        <p:spPr bwMode="auto">
          <a:xfrm>
            <a:off x="1182050" y="2918779"/>
            <a:ext cx="6943854" cy="1379539"/>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677" tIns="112677" rIns="112677" bIns="112677" numCol="1" spcCol="1270" anchor="ctr" anchorCtr="0">
            <a:noAutofit/>
          </a:bodyPr>
          <a:lstStyle/>
          <a:p>
            <a:pPr defTabSz="844550">
              <a:lnSpc>
                <a:spcPct val="90000"/>
              </a:lnSpc>
              <a:spcAft>
                <a:spcPct val="35000"/>
              </a:spcAft>
            </a:pPr>
            <a:r>
              <a:rPr lang="en-US" sz="1600" dirty="0">
                <a:gradFill>
                  <a:gsLst>
                    <a:gs pos="0">
                      <a:srgbClr val="000000"/>
                    </a:gs>
                    <a:gs pos="74000">
                      <a:srgbClr val="000000"/>
                    </a:gs>
                  </a:gsLst>
                  <a:lin ang="0" scaled="0"/>
                </a:gradFill>
                <a:latin typeface="Arial"/>
              </a:rPr>
              <a:t>Confirm and execute discovery process</a:t>
            </a:r>
          </a:p>
          <a:p>
            <a:pPr defTabSz="844550">
              <a:lnSpc>
                <a:spcPct val="90000"/>
              </a:lnSpc>
              <a:spcAft>
                <a:spcPct val="35000"/>
              </a:spcAft>
            </a:pPr>
            <a:r>
              <a:rPr lang="en-US" sz="1200" dirty="0">
                <a:gradFill>
                  <a:gsLst>
                    <a:gs pos="0">
                      <a:srgbClr val="000000"/>
                    </a:gs>
                    <a:gs pos="74000">
                      <a:srgbClr val="000000"/>
                    </a:gs>
                  </a:gsLst>
                  <a:lin ang="0" scaled="0"/>
                </a:gradFill>
                <a:latin typeface="Arial"/>
              </a:rPr>
              <a:t>Secure preliminary application data request items</a:t>
            </a:r>
          </a:p>
          <a:p>
            <a:pPr defTabSz="844550">
              <a:lnSpc>
                <a:spcPct val="90000"/>
              </a:lnSpc>
              <a:spcAft>
                <a:spcPct val="35000"/>
              </a:spcAft>
            </a:pPr>
            <a:r>
              <a:rPr lang="en-US" sz="1200" dirty="0">
                <a:gradFill>
                  <a:gsLst>
                    <a:gs pos="0">
                      <a:srgbClr val="000000"/>
                    </a:gs>
                    <a:gs pos="74000">
                      <a:srgbClr val="000000"/>
                    </a:gs>
                  </a:gsLst>
                  <a:lin ang="0" scaled="0"/>
                </a:gradFill>
                <a:latin typeface="Arial"/>
              </a:rPr>
              <a:t>Set business process owner interview (and/or workshop) dates</a:t>
            </a:r>
          </a:p>
          <a:p>
            <a:pPr defTabSz="844550">
              <a:lnSpc>
                <a:spcPct val="90000"/>
              </a:lnSpc>
              <a:spcAft>
                <a:spcPct val="35000"/>
              </a:spcAft>
            </a:pPr>
            <a:r>
              <a:rPr lang="en-US" sz="1200" dirty="0">
                <a:gradFill>
                  <a:gsLst>
                    <a:gs pos="0">
                      <a:srgbClr val="000000"/>
                    </a:gs>
                    <a:gs pos="74000">
                      <a:srgbClr val="000000"/>
                    </a:gs>
                  </a:gsLst>
                  <a:lin ang="0" scaled="0"/>
                </a:gradFill>
                <a:latin typeface="Arial"/>
              </a:rPr>
              <a:t>Execute discovery with key stakeholders</a:t>
            </a:r>
          </a:p>
        </p:txBody>
      </p:sp>
      <p:sp>
        <p:nvSpPr>
          <p:cNvPr id="21" name="Rectangle 20"/>
          <p:cNvSpPr/>
          <p:nvPr/>
        </p:nvSpPr>
        <p:spPr>
          <a:xfrm>
            <a:off x="664019" y="2918778"/>
            <a:ext cx="518031" cy="1379539"/>
          </a:xfrm>
          <a:prstGeom prst="rect">
            <a:avLst/>
          </a:prstGeom>
          <a:solidFill>
            <a:srgbClr val="009DDC"/>
          </a:solidFill>
          <a:ln w="9525" cap="flat" cmpd="sng" algn="ctr">
            <a:noFill/>
            <a:prstDash val="solid"/>
          </a:ln>
          <a:effectLst/>
        </p:spPr>
        <p:txBody>
          <a:bodyPr rtlCol="0" anchor="ctr"/>
          <a:lstStyle/>
          <a:p>
            <a:pPr algn="ctr" fontAlgn="auto">
              <a:spcBef>
                <a:spcPts val="0"/>
              </a:spcBef>
              <a:spcAft>
                <a:spcPts val="0"/>
              </a:spcAft>
              <a:defRPr/>
            </a:pPr>
            <a:r>
              <a:rPr lang="en-US" sz="2800" kern="0" dirty="0" smtClean="0">
                <a:gradFill>
                  <a:gsLst>
                    <a:gs pos="0">
                      <a:srgbClr val="FFFFFF"/>
                    </a:gs>
                    <a:gs pos="74000">
                      <a:srgbClr val="FFFFFF"/>
                    </a:gs>
                  </a:gsLst>
                  <a:lin ang="5400000" scaled="1"/>
                </a:gradFill>
                <a:latin typeface="Arial"/>
                <a:ea typeface="ヒラギノ角ゴ Pro W3" charset="0"/>
                <a:cs typeface="ヒラギノ角ゴ Pro W3" charset="0"/>
              </a:rPr>
              <a:t>3</a:t>
            </a:r>
            <a:endParaRPr lang="en-US" sz="2800" kern="0" dirty="0">
              <a:gradFill>
                <a:gsLst>
                  <a:gs pos="0">
                    <a:srgbClr val="FFFFFF"/>
                  </a:gs>
                  <a:gs pos="74000">
                    <a:srgbClr val="FFFFFF"/>
                  </a:gs>
                </a:gsLst>
                <a:lin ang="5400000" scaled="1"/>
              </a:gradFill>
              <a:latin typeface="Arial"/>
              <a:ea typeface="ヒラギノ角ゴ Pro W3" charset="0"/>
              <a:cs typeface="ヒラギノ角ゴ Pro W3" charset="0"/>
            </a:endParaRPr>
          </a:p>
        </p:txBody>
      </p:sp>
      <p:sp>
        <p:nvSpPr>
          <p:cNvPr id="1189904" name="Rectangle 16"/>
          <p:cNvSpPr>
            <a:spLocks noChangeArrowheads="1"/>
          </p:cNvSpPr>
          <p:nvPr/>
        </p:nvSpPr>
        <p:spPr bwMode="auto">
          <a:xfrm>
            <a:off x="1182049" y="4387088"/>
            <a:ext cx="6943855" cy="521208"/>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677" tIns="112677" rIns="112677" bIns="112677" numCol="1" spcCol="1270" anchor="ctr" anchorCtr="0">
            <a:noAutofit/>
          </a:bodyPr>
          <a:lstStyle/>
          <a:p>
            <a:pPr defTabSz="844550">
              <a:lnSpc>
                <a:spcPct val="90000"/>
              </a:lnSpc>
              <a:spcAft>
                <a:spcPct val="35000"/>
              </a:spcAft>
            </a:pPr>
            <a:r>
              <a:rPr lang="en-US" sz="1600" dirty="0">
                <a:gradFill>
                  <a:gsLst>
                    <a:gs pos="0">
                      <a:srgbClr val="000000"/>
                    </a:gs>
                    <a:gs pos="74000">
                      <a:srgbClr val="000000"/>
                    </a:gs>
                  </a:gsLst>
                  <a:lin ang="0" scaled="0"/>
                </a:gradFill>
                <a:latin typeface="Arial"/>
              </a:rPr>
              <a:t>Develop and validate analysis with key customer stakeholders</a:t>
            </a:r>
          </a:p>
        </p:txBody>
      </p:sp>
      <p:sp>
        <p:nvSpPr>
          <p:cNvPr id="22" name="Rectangle 21"/>
          <p:cNvSpPr/>
          <p:nvPr/>
        </p:nvSpPr>
        <p:spPr>
          <a:xfrm>
            <a:off x="664019" y="4383468"/>
            <a:ext cx="518031" cy="523880"/>
          </a:xfrm>
          <a:prstGeom prst="rect">
            <a:avLst/>
          </a:prstGeom>
          <a:solidFill>
            <a:srgbClr val="009DDC"/>
          </a:solidFill>
          <a:ln w="9525" cap="flat" cmpd="sng" algn="ctr">
            <a:noFill/>
            <a:prstDash val="solid"/>
          </a:ln>
          <a:effectLst/>
        </p:spPr>
        <p:txBody>
          <a:bodyPr rtlCol="0" anchor="ctr"/>
          <a:lstStyle/>
          <a:p>
            <a:pPr algn="ctr" fontAlgn="auto">
              <a:spcBef>
                <a:spcPts val="0"/>
              </a:spcBef>
              <a:spcAft>
                <a:spcPts val="0"/>
              </a:spcAft>
              <a:defRPr/>
            </a:pPr>
            <a:r>
              <a:rPr lang="en-US" sz="2800" kern="0" dirty="0" smtClean="0">
                <a:gradFill>
                  <a:gsLst>
                    <a:gs pos="0">
                      <a:srgbClr val="FFFFFF"/>
                    </a:gs>
                    <a:gs pos="74000">
                      <a:srgbClr val="FFFFFF"/>
                    </a:gs>
                  </a:gsLst>
                  <a:lin ang="5400000" scaled="1"/>
                </a:gradFill>
                <a:latin typeface="Arial"/>
                <a:ea typeface="ヒラギノ角ゴ Pro W3" charset="0"/>
                <a:cs typeface="ヒラギノ角ゴ Pro W3" charset="0"/>
              </a:rPr>
              <a:t>4</a:t>
            </a:r>
            <a:endParaRPr lang="en-US" sz="2800" kern="0" dirty="0">
              <a:gradFill>
                <a:gsLst>
                  <a:gs pos="0">
                    <a:srgbClr val="FFFFFF"/>
                  </a:gs>
                  <a:gs pos="74000">
                    <a:srgbClr val="FFFFFF"/>
                  </a:gs>
                </a:gsLst>
                <a:lin ang="5400000" scaled="1"/>
              </a:gradFill>
              <a:latin typeface="Arial"/>
              <a:ea typeface="ヒラギノ角ゴ Pro W3" charset="0"/>
              <a:cs typeface="ヒラギノ角ゴ Pro W3" charset="0"/>
            </a:endParaRPr>
          </a:p>
        </p:txBody>
      </p:sp>
      <p:sp>
        <p:nvSpPr>
          <p:cNvPr id="1189898" name="Rectangle 10"/>
          <p:cNvSpPr>
            <a:spLocks noChangeArrowheads="1"/>
          </p:cNvSpPr>
          <p:nvPr/>
        </p:nvSpPr>
        <p:spPr bwMode="auto">
          <a:xfrm>
            <a:off x="1182050" y="5007296"/>
            <a:ext cx="6943854" cy="521208"/>
          </a:xfrm>
          <a:prstGeom prst="rect">
            <a:avLst/>
          </a:prstGeom>
          <a:solidFill>
            <a:schemeClr val="bg2">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677" tIns="112677" rIns="112677" bIns="112677" numCol="1" spcCol="1270" anchor="ctr" anchorCtr="0">
            <a:noAutofit/>
          </a:bodyPr>
          <a:lstStyle/>
          <a:p>
            <a:pPr defTabSz="844550">
              <a:lnSpc>
                <a:spcPct val="90000"/>
              </a:lnSpc>
              <a:spcAft>
                <a:spcPct val="35000"/>
              </a:spcAft>
            </a:pPr>
            <a:r>
              <a:rPr lang="en-US" sz="1600" dirty="0">
                <a:gradFill>
                  <a:gsLst>
                    <a:gs pos="0">
                      <a:srgbClr val="000000"/>
                    </a:gs>
                    <a:gs pos="74000">
                      <a:srgbClr val="000000"/>
                    </a:gs>
                  </a:gsLst>
                  <a:lin ang="0" scaled="0"/>
                </a:gradFill>
                <a:latin typeface="Arial"/>
              </a:rPr>
              <a:t>Deliver executive presentation of engagement findings</a:t>
            </a:r>
          </a:p>
        </p:txBody>
      </p:sp>
      <p:sp>
        <p:nvSpPr>
          <p:cNvPr id="23" name="Rectangle 22"/>
          <p:cNvSpPr/>
          <p:nvPr/>
        </p:nvSpPr>
        <p:spPr>
          <a:xfrm>
            <a:off x="667640" y="5013456"/>
            <a:ext cx="518031" cy="523880"/>
          </a:xfrm>
          <a:prstGeom prst="rect">
            <a:avLst/>
          </a:prstGeom>
          <a:solidFill>
            <a:srgbClr val="009DDC"/>
          </a:solidFill>
          <a:ln w="9525" cap="flat" cmpd="sng" algn="ctr">
            <a:noFill/>
            <a:prstDash val="solid"/>
          </a:ln>
          <a:effectLst/>
        </p:spPr>
        <p:txBody>
          <a:bodyPr rtlCol="0" anchor="ctr"/>
          <a:lstStyle/>
          <a:p>
            <a:pPr algn="ctr" fontAlgn="auto">
              <a:spcBef>
                <a:spcPts val="0"/>
              </a:spcBef>
              <a:spcAft>
                <a:spcPts val="0"/>
              </a:spcAft>
              <a:defRPr/>
            </a:pPr>
            <a:r>
              <a:rPr lang="en-US" sz="2800" kern="0" dirty="0" smtClean="0">
                <a:gradFill>
                  <a:gsLst>
                    <a:gs pos="0">
                      <a:srgbClr val="FFFFFF"/>
                    </a:gs>
                    <a:gs pos="74000">
                      <a:srgbClr val="FFFFFF"/>
                    </a:gs>
                  </a:gsLst>
                  <a:lin ang="5400000" scaled="1"/>
                </a:gradFill>
                <a:latin typeface="Arial"/>
                <a:ea typeface="ヒラギノ角ゴ Pro W3" charset="0"/>
                <a:cs typeface="ヒラギノ角ゴ Pro W3" charset="0"/>
              </a:rPr>
              <a:t>5</a:t>
            </a:r>
            <a:endParaRPr lang="en-US" sz="2800" kern="0" dirty="0">
              <a:gradFill>
                <a:gsLst>
                  <a:gs pos="0">
                    <a:srgbClr val="FFFFFF"/>
                  </a:gs>
                  <a:gs pos="74000">
                    <a:srgbClr val="FFFFFF"/>
                  </a:gs>
                </a:gsLst>
                <a:lin ang="5400000" scaled="1"/>
              </a:gradFill>
              <a:latin typeface="Arial"/>
              <a:ea typeface="ヒラギノ角ゴ Pro W3" charset="0"/>
              <a:cs typeface="ヒラギノ角ゴ Pro W3" charset="0"/>
            </a:endParaRPr>
          </a:p>
        </p:txBody>
      </p:sp>
    </p:spTree>
    <p:extLst>
      <p:ext uri="{BB962C8B-B14F-4D97-AF65-F5344CB8AC3E}">
        <p14:creationId xmlns:p14="http://schemas.microsoft.com/office/powerpoint/2010/main" val="596264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gradFill>
                  <a:gsLst>
                    <a:gs pos="80531">
                      <a:schemeClr val="bg1"/>
                    </a:gs>
                    <a:gs pos="0">
                      <a:schemeClr val="bg1"/>
                    </a:gs>
                  </a:gsLst>
                  <a:lin ang="0" scaled="0"/>
                </a:gradFill>
              </a:rPr>
              <a:t>Platform Candidate </a:t>
            </a:r>
            <a:br>
              <a:rPr lang="en-US" dirty="0" smtClean="0">
                <a:gradFill>
                  <a:gsLst>
                    <a:gs pos="80531">
                      <a:schemeClr val="bg1"/>
                    </a:gs>
                    <a:gs pos="0">
                      <a:schemeClr val="bg1"/>
                    </a:gs>
                  </a:gsLst>
                  <a:lin ang="0" scaled="0"/>
                </a:gradFill>
              </a:rPr>
            </a:br>
            <a:r>
              <a:rPr lang="en-US" dirty="0" smtClean="0">
                <a:gradFill>
                  <a:gsLst>
                    <a:gs pos="80531">
                      <a:schemeClr val="bg1"/>
                    </a:gs>
                    <a:gs pos="0">
                      <a:schemeClr val="bg1"/>
                    </a:gs>
                  </a:gsLst>
                  <a:lin ang="0" scaled="0"/>
                </a:gradFill>
              </a:rPr>
              <a:t>Filter Criteria</a:t>
            </a:r>
            <a:endParaRPr lang="en-US" dirty="0">
              <a:gradFill>
                <a:gsLst>
                  <a:gs pos="80531">
                    <a:schemeClr val="bg1"/>
                  </a:gs>
                  <a:gs pos="0">
                    <a:schemeClr val="bg1"/>
                  </a:gs>
                </a:gsLst>
                <a:lin ang="0" scaled="0"/>
              </a:gra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7"/>
          <p:cNvGrpSpPr/>
          <p:nvPr/>
        </p:nvGrpSpPr>
        <p:grpSpPr>
          <a:xfrm>
            <a:off x="558802" y="762258"/>
            <a:ext cx="1597613" cy="5192796"/>
            <a:chOff x="838200" y="924136"/>
            <a:chExt cx="1409699" cy="5192800"/>
          </a:xfrm>
        </p:grpSpPr>
        <p:sp>
          <p:nvSpPr>
            <p:cNvPr id="4" name="Rectangle 3"/>
            <p:cNvSpPr/>
            <p:nvPr/>
          </p:nvSpPr>
          <p:spPr>
            <a:xfrm>
              <a:off x="914400" y="4858761"/>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18" name="Rectangle 17"/>
            <p:cNvSpPr/>
            <p:nvPr/>
          </p:nvSpPr>
          <p:spPr>
            <a:xfrm>
              <a:off x="914400" y="2353448"/>
              <a:ext cx="1258175" cy="2497514"/>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pPr algn="ctr"/>
              <a:endParaRPr lang="en-US" sz="1200" b="1" dirty="0" smtClean="0">
                <a:gradFill>
                  <a:gsLst>
                    <a:gs pos="0">
                      <a:srgbClr val="6B6B6B"/>
                    </a:gs>
                    <a:gs pos="74000">
                      <a:srgbClr val="6B6B6B"/>
                    </a:gs>
                  </a:gsLst>
                  <a:lin ang="5400000" scaled="1"/>
                </a:gradFill>
                <a:latin typeface="Arial"/>
              </a:endParaRPr>
            </a:p>
            <a:p>
              <a:pPr algn="ctr"/>
              <a:r>
                <a:rPr lang="en-US" sz="1200" b="1" dirty="0" smtClean="0">
                  <a:gradFill>
                    <a:gsLst>
                      <a:gs pos="0">
                        <a:srgbClr val="6B6B6B"/>
                      </a:gs>
                      <a:gs pos="74000">
                        <a:srgbClr val="6B6B6B"/>
                      </a:gs>
                    </a:gsLst>
                    <a:lin ang="5400000" scaled="1"/>
                  </a:gradFill>
                  <a:latin typeface="Arial"/>
                </a:rPr>
                <a:t>Existing</a:t>
              </a:r>
              <a:endParaRPr lang="en-US" sz="1200" b="1" dirty="0">
                <a:gradFill>
                  <a:gsLst>
                    <a:gs pos="0">
                      <a:srgbClr val="6B6B6B"/>
                    </a:gs>
                    <a:gs pos="74000">
                      <a:srgbClr val="6B6B6B"/>
                    </a:gs>
                  </a:gsLst>
                  <a:lin ang="5400000" scaled="1"/>
                </a:gradFill>
                <a:latin typeface="Arial"/>
              </a:endParaRPr>
            </a:p>
            <a:p>
              <a:pPr algn="ctr"/>
              <a:r>
                <a:rPr lang="en-US" sz="1200" b="1" dirty="0">
                  <a:gradFill>
                    <a:gsLst>
                      <a:gs pos="0">
                        <a:srgbClr val="6B6B6B"/>
                      </a:gs>
                      <a:gs pos="74000">
                        <a:srgbClr val="6B6B6B"/>
                      </a:gs>
                    </a:gsLst>
                    <a:lin ang="5400000" scaled="1"/>
                  </a:gradFill>
                  <a:latin typeface="Arial"/>
                </a:rPr>
                <a:t>Enterprise</a:t>
              </a:r>
            </a:p>
            <a:p>
              <a:pPr algn="ctr"/>
              <a:r>
                <a:rPr lang="en-US" sz="1200" b="1" dirty="0">
                  <a:gradFill>
                    <a:gsLst>
                      <a:gs pos="0">
                        <a:srgbClr val="6B6B6B"/>
                      </a:gs>
                      <a:gs pos="74000">
                        <a:srgbClr val="6B6B6B"/>
                      </a:gs>
                    </a:gsLst>
                    <a:lin ang="5400000" scaled="1"/>
                  </a:gradFill>
                  <a:latin typeface="Arial"/>
                </a:rPr>
                <a:t>Applications</a:t>
              </a:r>
            </a:p>
            <a:p>
              <a:pPr algn="ctr"/>
              <a:endParaRPr lang="en-US" sz="1200" b="1" dirty="0">
                <a:gradFill>
                  <a:gsLst>
                    <a:gs pos="0">
                      <a:srgbClr val="6B6B6B"/>
                    </a:gs>
                    <a:gs pos="74000">
                      <a:srgbClr val="6B6B6B"/>
                    </a:gs>
                  </a:gsLst>
                  <a:lin ang="5400000" scaled="1"/>
                </a:gradFill>
                <a:latin typeface="Arial"/>
              </a:endParaRPr>
            </a:p>
          </p:txBody>
        </p:sp>
        <p:sp>
          <p:nvSpPr>
            <p:cNvPr id="57" name="Rectangle 56"/>
            <p:cNvSpPr/>
            <p:nvPr/>
          </p:nvSpPr>
          <p:spPr>
            <a:xfrm>
              <a:off x="908618" y="1534101"/>
              <a:ext cx="1258175" cy="825063"/>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pPr algn="ctr"/>
              <a:r>
                <a:rPr lang="en-US" sz="1200" b="1" dirty="0" smtClean="0">
                  <a:gradFill>
                    <a:gsLst>
                      <a:gs pos="0">
                        <a:srgbClr val="6B6B6B"/>
                      </a:gs>
                      <a:gs pos="74000">
                        <a:srgbClr val="6B6B6B"/>
                      </a:gs>
                    </a:gsLst>
                    <a:lin ang="5400000" scaled="1"/>
                  </a:gradFill>
                  <a:latin typeface="Arial"/>
                </a:rPr>
                <a:t>Innovation</a:t>
              </a:r>
              <a:endParaRPr lang="en-US" sz="1200" b="1" dirty="0">
                <a:gradFill>
                  <a:gsLst>
                    <a:gs pos="0">
                      <a:srgbClr val="6B6B6B"/>
                    </a:gs>
                    <a:gs pos="74000">
                      <a:srgbClr val="6B6B6B"/>
                    </a:gs>
                  </a:gsLst>
                  <a:lin ang="5400000" scaled="1"/>
                </a:gradFill>
                <a:latin typeface="Arial"/>
              </a:endParaRPr>
            </a:p>
          </p:txBody>
        </p:sp>
        <p:sp>
          <p:nvSpPr>
            <p:cNvPr id="11" name="TextBox 10"/>
            <p:cNvSpPr txBox="1"/>
            <p:nvPr/>
          </p:nvSpPr>
          <p:spPr>
            <a:xfrm>
              <a:off x="838200" y="924136"/>
              <a:ext cx="1409699" cy="584775"/>
            </a:xfrm>
            <a:prstGeom prst="rect">
              <a:avLst/>
            </a:prstGeom>
            <a:noFill/>
            <a:ln>
              <a:noFill/>
            </a:ln>
          </p:spPr>
          <p:txBody>
            <a:bodyPr wrap="square" rtlCol="0">
              <a:spAutoFit/>
            </a:bodyPr>
            <a:lstStyle/>
            <a:p>
              <a:pPr algn="ctr"/>
              <a:r>
                <a:rPr lang="en-US" sz="1600" b="1" dirty="0">
                  <a:solidFill>
                    <a:srgbClr val="1A9DDC"/>
                  </a:solidFill>
                  <a:ea typeface="ヒラギノ角ゴ Pro W3" charset="0"/>
                  <a:cs typeface="ヒラギノ角ゴ Pro W3" charset="0"/>
                </a:rPr>
                <a:t>Assess </a:t>
              </a:r>
            </a:p>
            <a:p>
              <a:pPr algn="ctr"/>
              <a:r>
                <a:rPr lang="en-US" sz="1600" b="1" dirty="0">
                  <a:solidFill>
                    <a:srgbClr val="1A9DDC"/>
                  </a:solidFill>
                  <a:ea typeface="ヒラギノ角ゴ Pro W3" charset="0"/>
                  <a:cs typeface="ヒラギノ角ゴ Pro W3" charset="0"/>
                </a:rPr>
                <a:t>Landscape</a:t>
              </a:r>
            </a:p>
          </p:txBody>
        </p:sp>
        <p:sp>
          <p:nvSpPr>
            <p:cNvPr id="30" name="Freeform 19"/>
            <p:cNvSpPr>
              <a:spLocks noEditPoints="1"/>
            </p:cNvSpPr>
            <p:nvPr/>
          </p:nvSpPr>
          <p:spPr bwMode="auto">
            <a:xfrm>
              <a:off x="1182720" y="5136828"/>
              <a:ext cx="719211" cy="718170"/>
            </a:xfrm>
            <a:custGeom>
              <a:avLst/>
              <a:gdLst>
                <a:gd name="T0" fmla="*/ 145 w 289"/>
                <a:gd name="T1" fmla="*/ 0 h 289"/>
                <a:gd name="T2" fmla="*/ 145 w 289"/>
                <a:gd name="T3" fmla="*/ 289 h 289"/>
                <a:gd name="T4" fmla="*/ 150 w 289"/>
                <a:gd name="T5" fmla="*/ 270 h 289"/>
                <a:gd name="T6" fmla="*/ 143 w 289"/>
                <a:gd name="T7" fmla="*/ 275 h 289"/>
                <a:gd name="T8" fmla="*/ 160 w 289"/>
                <a:gd name="T9" fmla="*/ 233 h 289"/>
                <a:gd name="T10" fmla="*/ 128 w 289"/>
                <a:gd name="T11" fmla="*/ 221 h 289"/>
                <a:gd name="T12" fmla="*/ 162 w 289"/>
                <a:gd name="T13" fmla="*/ 221 h 289"/>
                <a:gd name="T14" fmla="*/ 14 w 289"/>
                <a:gd name="T15" fmla="*/ 142 h 289"/>
                <a:gd name="T16" fmla="*/ 56 w 289"/>
                <a:gd name="T17" fmla="*/ 160 h 289"/>
                <a:gd name="T18" fmla="*/ 12 w 289"/>
                <a:gd name="T19" fmla="*/ 145 h 289"/>
                <a:gd name="T20" fmla="*/ 111 w 289"/>
                <a:gd name="T21" fmla="*/ 145 h 289"/>
                <a:gd name="T22" fmla="*/ 139 w 289"/>
                <a:gd name="T23" fmla="*/ 20 h 289"/>
                <a:gd name="T24" fmla="*/ 147 w 289"/>
                <a:gd name="T25" fmla="*/ 14 h 289"/>
                <a:gd name="T26" fmla="*/ 130 w 289"/>
                <a:gd name="T27" fmla="*/ 56 h 289"/>
                <a:gd name="T28" fmla="*/ 145 w 289"/>
                <a:gd name="T29" fmla="*/ 67 h 289"/>
                <a:gd name="T30" fmla="*/ 124 w 289"/>
                <a:gd name="T31" fmla="*/ 111 h 289"/>
                <a:gd name="T32" fmla="*/ 70 w 289"/>
                <a:gd name="T33" fmla="*/ 115 h 289"/>
                <a:gd name="T34" fmla="*/ 123 w 289"/>
                <a:gd name="T35" fmla="*/ 145 h 289"/>
                <a:gd name="T36" fmla="*/ 167 w 289"/>
                <a:gd name="T37" fmla="*/ 145 h 289"/>
                <a:gd name="T38" fmla="*/ 123 w 289"/>
                <a:gd name="T39" fmla="*/ 145 h 289"/>
                <a:gd name="T40" fmla="*/ 174 w 289"/>
                <a:gd name="T41" fmla="*/ 220 h 289"/>
                <a:gd name="T42" fmla="*/ 178 w 289"/>
                <a:gd name="T43" fmla="*/ 124 h 289"/>
                <a:gd name="T44" fmla="*/ 178 w 289"/>
                <a:gd name="T45" fmla="*/ 165 h 289"/>
                <a:gd name="T46" fmla="*/ 276 w 289"/>
                <a:gd name="T47" fmla="*/ 143 h 289"/>
                <a:gd name="T48" fmla="*/ 259 w 289"/>
                <a:gd name="T49" fmla="*/ 154 h 289"/>
                <a:gd name="T50" fmla="*/ 265 w 289"/>
                <a:gd name="T51" fmla="*/ 125 h 289"/>
                <a:gd name="T52" fmla="*/ 268 w 289"/>
                <a:gd name="T53" fmla="*/ 116 h 289"/>
                <a:gd name="T54" fmla="*/ 178 w 289"/>
                <a:gd name="T55" fmla="*/ 112 h 289"/>
                <a:gd name="T56" fmla="*/ 172 w 289"/>
                <a:gd name="T57" fmla="*/ 57 h 289"/>
                <a:gd name="T58" fmla="*/ 206 w 289"/>
                <a:gd name="T59" fmla="*/ 64 h 289"/>
                <a:gd name="T60" fmla="*/ 125 w 289"/>
                <a:gd name="T61" fmla="*/ 24 h 289"/>
                <a:gd name="T62" fmla="*/ 116 w 289"/>
                <a:gd name="T63" fmla="*/ 22 h 289"/>
                <a:gd name="T64" fmla="*/ 22 w 289"/>
                <a:gd name="T65" fmla="*/ 116 h 289"/>
                <a:gd name="T66" fmla="*/ 57 w 289"/>
                <a:gd name="T67" fmla="*/ 172 h 289"/>
                <a:gd name="T68" fmla="*/ 16 w 289"/>
                <a:gd name="T69" fmla="*/ 161 h 289"/>
                <a:gd name="T70" fmla="*/ 116 w 289"/>
                <a:gd name="T71" fmla="*/ 220 h 289"/>
                <a:gd name="T72" fmla="*/ 119 w 289"/>
                <a:gd name="T73" fmla="*/ 244 h 289"/>
                <a:gd name="T74" fmla="*/ 117 w 289"/>
                <a:gd name="T75" fmla="*/ 232 h 289"/>
                <a:gd name="T76" fmla="*/ 172 w 289"/>
                <a:gd name="T77" fmla="*/ 232 h 289"/>
                <a:gd name="T78" fmla="*/ 232 w 289"/>
                <a:gd name="T79" fmla="*/ 172 h 289"/>
                <a:gd name="T80" fmla="*/ 226 w 289"/>
                <a:gd name="T81" fmla="*/ 205 h 289"/>
                <a:gd name="T82" fmla="*/ 221 w 289"/>
                <a:gd name="T83" fmla="*/ 69 h 289"/>
                <a:gd name="T84" fmla="*/ 269 w 289"/>
                <a:gd name="T85" fmla="*/ 99 h 289"/>
                <a:gd name="T86" fmla="*/ 69 w 289"/>
                <a:gd name="T87" fmla="*/ 69 h 289"/>
                <a:gd name="T88" fmla="*/ 20 w 289"/>
                <a:gd name="T89" fmla="*/ 190 h 289"/>
                <a:gd name="T90" fmla="*/ 100 w 289"/>
                <a:gd name="T91" fmla="*/ 269 h 289"/>
                <a:gd name="T92" fmla="*/ 219 w 289"/>
                <a:gd name="T93" fmla="*/ 224 h 289"/>
                <a:gd name="T94" fmla="*/ 239 w 289"/>
                <a:gd name="T95" fmla="*/ 23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289">
                  <a:moveTo>
                    <a:pt x="289" y="145"/>
                  </a:moveTo>
                  <a:cubicBezTo>
                    <a:pt x="289" y="65"/>
                    <a:pt x="225" y="0"/>
                    <a:pt x="145" y="0"/>
                  </a:cubicBezTo>
                  <a:cubicBezTo>
                    <a:pt x="145" y="0"/>
                    <a:pt x="145" y="0"/>
                    <a:pt x="145" y="0"/>
                  </a:cubicBezTo>
                  <a:cubicBezTo>
                    <a:pt x="145" y="0"/>
                    <a:pt x="145" y="0"/>
                    <a:pt x="145" y="0"/>
                  </a:cubicBezTo>
                  <a:cubicBezTo>
                    <a:pt x="145" y="0"/>
                    <a:pt x="145" y="0"/>
                    <a:pt x="145" y="0"/>
                  </a:cubicBezTo>
                  <a:cubicBezTo>
                    <a:pt x="65" y="0"/>
                    <a:pt x="0" y="65"/>
                    <a:pt x="0" y="145"/>
                  </a:cubicBezTo>
                  <a:cubicBezTo>
                    <a:pt x="0" y="224"/>
                    <a:pt x="65" y="289"/>
                    <a:pt x="145" y="289"/>
                  </a:cubicBezTo>
                  <a:cubicBezTo>
                    <a:pt x="145" y="289"/>
                    <a:pt x="145" y="289"/>
                    <a:pt x="145" y="289"/>
                  </a:cubicBezTo>
                  <a:cubicBezTo>
                    <a:pt x="145" y="289"/>
                    <a:pt x="145" y="289"/>
                    <a:pt x="145" y="289"/>
                  </a:cubicBezTo>
                  <a:cubicBezTo>
                    <a:pt x="145" y="289"/>
                    <a:pt x="145" y="289"/>
                    <a:pt x="145" y="289"/>
                  </a:cubicBezTo>
                  <a:cubicBezTo>
                    <a:pt x="225" y="289"/>
                    <a:pt x="289" y="224"/>
                    <a:pt x="289" y="145"/>
                  </a:cubicBezTo>
                  <a:close/>
                  <a:moveTo>
                    <a:pt x="150" y="270"/>
                  </a:moveTo>
                  <a:cubicBezTo>
                    <a:pt x="149" y="273"/>
                    <a:pt x="147" y="275"/>
                    <a:pt x="146" y="276"/>
                  </a:cubicBezTo>
                  <a:cubicBezTo>
                    <a:pt x="146" y="277"/>
                    <a:pt x="145" y="277"/>
                    <a:pt x="145" y="277"/>
                  </a:cubicBezTo>
                  <a:cubicBezTo>
                    <a:pt x="145" y="277"/>
                    <a:pt x="145" y="277"/>
                    <a:pt x="145" y="277"/>
                  </a:cubicBezTo>
                  <a:cubicBezTo>
                    <a:pt x="145" y="277"/>
                    <a:pt x="144" y="277"/>
                    <a:pt x="143" y="275"/>
                  </a:cubicBezTo>
                  <a:cubicBezTo>
                    <a:pt x="141" y="272"/>
                    <a:pt x="138" y="267"/>
                    <a:pt x="135" y="259"/>
                  </a:cubicBezTo>
                  <a:cubicBezTo>
                    <a:pt x="133" y="252"/>
                    <a:pt x="131" y="243"/>
                    <a:pt x="130" y="233"/>
                  </a:cubicBezTo>
                  <a:cubicBezTo>
                    <a:pt x="135" y="233"/>
                    <a:pt x="140" y="234"/>
                    <a:pt x="145" y="234"/>
                  </a:cubicBezTo>
                  <a:cubicBezTo>
                    <a:pt x="150" y="234"/>
                    <a:pt x="155" y="233"/>
                    <a:pt x="160" y="233"/>
                  </a:cubicBezTo>
                  <a:cubicBezTo>
                    <a:pt x="160" y="236"/>
                    <a:pt x="159" y="239"/>
                    <a:pt x="159" y="241"/>
                  </a:cubicBezTo>
                  <a:cubicBezTo>
                    <a:pt x="156" y="254"/>
                    <a:pt x="153" y="263"/>
                    <a:pt x="150" y="270"/>
                  </a:cubicBezTo>
                  <a:close/>
                  <a:moveTo>
                    <a:pt x="145" y="222"/>
                  </a:moveTo>
                  <a:cubicBezTo>
                    <a:pt x="139" y="222"/>
                    <a:pt x="133" y="221"/>
                    <a:pt x="128" y="221"/>
                  </a:cubicBezTo>
                  <a:cubicBezTo>
                    <a:pt x="126" y="208"/>
                    <a:pt x="125" y="194"/>
                    <a:pt x="124" y="178"/>
                  </a:cubicBezTo>
                  <a:cubicBezTo>
                    <a:pt x="131" y="178"/>
                    <a:pt x="138" y="178"/>
                    <a:pt x="145" y="178"/>
                  </a:cubicBezTo>
                  <a:cubicBezTo>
                    <a:pt x="152" y="178"/>
                    <a:pt x="159" y="178"/>
                    <a:pt x="166" y="178"/>
                  </a:cubicBezTo>
                  <a:cubicBezTo>
                    <a:pt x="165" y="194"/>
                    <a:pt x="164" y="208"/>
                    <a:pt x="162" y="221"/>
                  </a:cubicBezTo>
                  <a:cubicBezTo>
                    <a:pt x="156" y="221"/>
                    <a:pt x="151" y="222"/>
                    <a:pt x="145" y="222"/>
                  </a:cubicBezTo>
                  <a:close/>
                  <a:moveTo>
                    <a:pt x="12" y="145"/>
                  </a:moveTo>
                  <a:cubicBezTo>
                    <a:pt x="12" y="145"/>
                    <a:pt x="12" y="145"/>
                    <a:pt x="12" y="145"/>
                  </a:cubicBezTo>
                  <a:cubicBezTo>
                    <a:pt x="12" y="144"/>
                    <a:pt x="13" y="144"/>
                    <a:pt x="14" y="142"/>
                  </a:cubicBezTo>
                  <a:cubicBezTo>
                    <a:pt x="17" y="140"/>
                    <a:pt x="23" y="138"/>
                    <a:pt x="31" y="135"/>
                  </a:cubicBezTo>
                  <a:cubicBezTo>
                    <a:pt x="38" y="133"/>
                    <a:pt x="46" y="131"/>
                    <a:pt x="56" y="129"/>
                  </a:cubicBezTo>
                  <a:cubicBezTo>
                    <a:pt x="56" y="134"/>
                    <a:pt x="56" y="139"/>
                    <a:pt x="56" y="145"/>
                  </a:cubicBezTo>
                  <a:cubicBezTo>
                    <a:pt x="56" y="150"/>
                    <a:pt x="56" y="155"/>
                    <a:pt x="56" y="160"/>
                  </a:cubicBezTo>
                  <a:cubicBezTo>
                    <a:pt x="53" y="159"/>
                    <a:pt x="51" y="159"/>
                    <a:pt x="48" y="158"/>
                  </a:cubicBezTo>
                  <a:cubicBezTo>
                    <a:pt x="36" y="156"/>
                    <a:pt x="26" y="153"/>
                    <a:pt x="20" y="150"/>
                  </a:cubicBezTo>
                  <a:cubicBezTo>
                    <a:pt x="17" y="148"/>
                    <a:pt x="14" y="147"/>
                    <a:pt x="13" y="146"/>
                  </a:cubicBezTo>
                  <a:cubicBezTo>
                    <a:pt x="13" y="145"/>
                    <a:pt x="13" y="145"/>
                    <a:pt x="12" y="145"/>
                  </a:cubicBezTo>
                  <a:close/>
                  <a:moveTo>
                    <a:pt x="68" y="145"/>
                  </a:moveTo>
                  <a:cubicBezTo>
                    <a:pt x="68" y="139"/>
                    <a:pt x="68" y="133"/>
                    <a:pt x="68" y="127"/>
                  </a:cubicBezTo>
                  <a:cubicBezTo>
                    <a:pt x="81" y="126"/>
                    <a:pt x="96" y="124"/>
                    <a:pt x="112" y="124"/>
                  </a:cubicBezTo>
                  <a:cubicBezTo>
                    <a:pt x="111" y="130"/>
                    <a:pt x="111" y="137"/>
                    <a:pt x="111" y="145"/>
                  </a:cubicBezTo>
                  <a:cubicBezTo>
                    <a:pt x="111" y="152"/>
                    <a:pt x="111" y="159"/>
                    <a:pt x="112" y="165"/>
                  </a:cubicBezTo>
                  <a:cubicBezTo>
                    <a:pt x="96" y="165"/>
                    <a:pt x="81" y="163"/>
                    <a:pt x="68" y="162"/>
                  </a:cubicBezTo>
                  <a:cubicBezTo>
                    <a:pt x="68" y="156"/>
                    <a:pt x="68" y="150"/>
                    <a:pt x="68" y="145"/>
                  </a:cubicBezTo>
                  <a:close/>
                  <a:moveTo>
                    <a:pt x="139" y="20"/>
                  </a:moveTo>
                  <a:cubicBezTo>
                    <a:pt x="141" y="16"/>
                    <a:pt x="142" y="14"/>
                    <a:pt x="144" y="13"/>
                  </a:cubicBezTo>
                  <a:cubicBezTo>
                    <a:pt x="144" y="13"/>
                    <a:pt x="145" y="12"/>
                    <a:pt x="145" y="12"/>
                  </a:cubicBezTo>
                  <a:cubicBezTo>
                    <a:pt x="145" y="12"/>
                    <a:pt x="145" y="12"/>
                    <a:pt x="145" y="12"/>
                  </a:cubicBezTo>
                  <a:cubicBezTo>
                    <a:pt x="145" y="12"/>
                    <a:pt x="146" y="13"/>
                    <a:pt x="147" y="14"/>
                  </a:cubicBezTo>
                  <a:cubicBezTo>
                    <a:pt x="149" y="17"/>
                    <a:pt x="152" y="22"/>
                    <a:pt x="154" y="30"/>
                  </a:cubicBezTo>
                  <a:cubicBezTo>
                    <a:pt x="156" y="37"/>
                    <a:pt x="158" y="46"/>
                    <a:pt x="160" y="56"/>
                  </a:cubicBezTo>
                  <a:cubicBezTo>
                    <a:pt x="155" y="56"/>
                    <a:pt x="150" y="56"/>
                    <a:pt x="145" y="56"/>
                  </a:cubicBezTo>
                  <a:cubicBezTo>
                    <a:pt x="140" y="56"/>
                    <a:pt x="135" y="56"/>
                    <a:pt x="130" y="56"/>
                  </a:cubicBezTo>
                  <a:cubicBezTo>
                    <a:pt x="130" y="53"/>
                    <a:pt x="131" y="50"/>
                    <a:pt x="131" y="48"/>
                  </a:cubicBezTo>
                  <a:cubicBezTo>
                    <a:pt x="134" y="36"/>
                    <a:pt x="136" y="26"/>
                    <a:pt x="139" y="20"/>
                  </a:cubicBezTo>
                  <a:close/>
                  <a:moveTo>
                    <a:pt x="145" y="67"/>
                  </a:moveTo>
                  <a:cubicBezTo>
                    <a:pt x="145" y="67"/>
                    <a:pt x="145" y="67"/>
                    <a:pt x="145" y="67"/>
                  </a:cubicBezTo>
                  <a:cubicBezTo>
                    <a:pt x="151" y="67"/>
                    <a:pt x="156" y="68"/>
                    <a:pt x="162" y="68"/>
                  </a:cubicBezTo>
                  <a:cubicBezTo>
                    <a:pt x="164" y="81"/>
                    <a:pt x="165" y="96"/>
                    <a:pt x="166" y="111"/>
                  </a:cubicBezTo>
                  <a:cubicBezTo>
                    <a:pt x="159" y="111"/>
                    <a:pt x="152" y="111"/>
                    <a:pt x="145" y="111"/>
                  </a:cubicBezTo>
                  <a:cubicBezTo>
                    <a:pt x="138" y="111"/>
                    <a:pt x="131" y="111"/>
                    <a:pt x="124" y="111"/>
                  </a:cubicBezTo>
                  <a:cubicBezTo>
                    <a:pt x="125" y="96"/>
                    <a:pt x="126" y="81"/>
                    <a:pt x="128" y="68"/>
                  </a:cubicBezTo>
                  <a:cubicBezTo>
                    <a:pt x="133" y="68"/>
                    <a:pt x="139" y="67"/>
                    <a:pt x="145" y="67"/>
                  </a:cubicBezTo>
                  <a:close/>
                  <a:moveTo>
                    <a:pt x="112" y="112"/>
                  </a:moveTo>
                  <a:cubicBezTo>
                    <a:pt x="97" y="112"/>
                    <a:pt x="83" y="114"/>
                    <a:pt x="70" y="115"/>
                  </a:cubicBezTo>
                  <a:cubicBezTo>
                    <a:pt x="71" y="102"/>
                    <a:pt x="74" y="89"/>
                    <a:pt x="78" y="78"/>
                  </a:cubicBezTo>
                  <a:cubicBezTo>
                    <a:pt x="90" y="74"/>
                    <a:pt x="102" y="71"/>
                    <a:pt x="116" y="69"/>
                  </a:cubicBezTo>
                  <a:cubicBezTo>
                    <a:pt x="114" y="82"/>
                    <a:pt x="113" y="96"/>
                    <a:pt x="112" y="112"/>
                  </a:cubicBezTo>
                  <a:close/>
                  <a:moveTo>
                    <a:pt x="123" y="145"/>
                  </a:moveTo>
                  <a:cubicBezTo>
                    <a:pt x="123" y="137"/>
                    <a:pt x="123" y="130"/>
                    <a:pt x="123" y="123"/>
                  </a:cubicBezTo>
                  <a:cubicBezTo>
                    <a:pt x="130" y="123"/>
                    <a:pt x="138" y="123"/>
                    <a:pt x="145" y="123"/>
                  </a:cubicBezTo>
                  <a:cubicBezTo>
                    <a:pt x="152" y="123"/>
                    <a:pt x="159" y="123"/>
                    <a:pt x="166" y="123"/>
                  </a:cubicBezTo>
                  <a:cubicBezTo>
                    <a:pt x="166" y="130"/>
                    <a:pt x="167" y="137"/>
                    <a:pt x="167" y="145"/>
                  </a:cubicBezTo>
                  <a:cubicBezTo>
                    <a:pt x="167" y="152"/>
                    <a:pt x="166" y="159"/>
                    <a:pt x="166" y="166"/>
                  </a:cubicBezTo>
                  <a:cubicBezTo>
                    <a:pt x="159" y="166"/>
                    <a:pt x="152" y="166"/>
                    <a:pt x="145" y="166"/>
                  </a:cubicBezTo>
                  <a:cubicBezTo>
                    <a:pt x="138" y="166"/>
                    <a:pt x="130" y="166"/>
                    <a:pt x="123" y="166"/>
                  </a:cubicBezTo>
                  <a:cubicBezTo>
                    <a:pt x="123" y="159"/>
                    <a:pt x="123" y="152"/>
                    <a:pt x="123" y="145"/>
                  </a:cubicBezTo>
                  <a:close/>
                  <a:moveTo>
                    <a:pt x="178" y="177"/>
                  </a:moveTo>
                  <a:cubicBezTo>
                    <a:pt x="193" y="177"/>
                    <a:pt x="207" y="175"/>
                    <a:pt x="220" y="174"/>
                  </a:cubicBezTo>
                  <a:cubicBezTo>
                    <a:pt x="218" y="187"/>
                    <a:pt x="215" y="200"/>
                    <a:pt x="211" y="211"/>
                  </a:cubicBezTo>
                  <a:cubicBezTo>
                    <a:pt x="200" y="215"/>
                    <a:pt x="187" y="218"/>
                    <a:pt x="174" y="220"/>
                  </a:cubicBezTo>
                  <a:cubicBezTo>
                    <a:pt x="176" y="207"/>
                    <a:pt x="177" y="193"/>
                    <a:pt x="178" y="177"/>
                  </a:cubicBezTo>
                  <a:close/>
                  <a:moveTo>
                    <a:pt x="178" y="165"/>
                  </a:moveTo>
                  <a:cubicBezTo>
                    <a:pt x="178" y="159"/>
                    <a:pt x="179" y="152"/>
                    <a:pt x="179" y="145"/>
                  </a:cubicBezTo>
                  <a:cubicBezTo>
                    <a:pt x="179" y="137"/>
                    <a:pt x="178" y="130"/>
                    <a:pt x="178" y="124"/>
                  </a:cubicBezTo>
                  <a:cubicBezTo>
                    <a:pt x="194" y="124"/>
                    <a:pt x="208" y="126"/>
                    <a:pt x="221" y="127"/>
                  </a:cubicBezTo>
                  <a:cubicBezTo>
                    <a:pt x="222" y="133"/>
                    <a:pt x="222" y="139"/>
                    <a:pt x="222" y="145"/>
                  </a:cubicBezTo>
                  <a:cubicBezTo>
                    <a:pt x="222" y="150"/>
                    <a:pt x="222" y="156"/>
                    <a:pt x="221" y="162"/>
                  </a:cubicBezTo>
                  <a:cubicBezTo>
                    <a:pt x="208" y="163"/>
                    <a:pt x="194" y="165"/>
                    <a:pt x="178" y="165"/>
                  </a:cubicBezTo>
                  <a:close/>
                  <a:moveTo>
                    <a:pt x="233" y="129"/>
                  </a:moveTo>
                  <a:cubicBezTo>
                    <a:pt x="236" y="130"/>
                    <a:pt x="239" y="130"/>
                    <a:pt x="242" y="131"/>
                  </a:cubicBezTo>
                  <a:cubicBezTo>
                    <a:pt x="254" y="133"/>
                    <a:pt x="264" y="136"/>
                    <a:pt x="270" y="139"/>
                  </a:cubicBezTo>
                  <a:cubicBezTo>
                    <a:pt x="273" y="141"/>
                    <a:pt x="275" y="142"/>
                    <a:pt x="276" y="143"/>
                  </a:cubicBezTo>
                  <a:cubicBezTo>
                    <a:pt x="277" y="144"/>
                    <a:pt x="277" y="144"/>
                    <a:pt x="277" y="144"/>
                  </a:cubicBezTo>
                  <a:cubicBezTo>
                    <a:pt x="277" y="144"/>
                    <a:pt x="277" y="145"/>
                    <a:pt x="277" y="145"/>
                  </a:cubicBezTo>
                  <a:cubicBezTo>
                    <a:pt x="277" y="145"/>
                    <a:pt x="277" y="146"/>
                    <a:pt x="275" y="147"/>
                  </a:cubicBezTo>
                  <a:cubicBezTo>
                    <a:pt x="273" y="149"/>
                    <a:pt x="267" y="152"/>
                    <a:pt x="259" y="154"/>
                  </a:cubicBezTo>
                  <a:cubicBezTo>
                    <a:pt x="252" y="156"/>
                    <a:pt x="243" y="158"/>
                    <a:pt x="233" y="160"/>
                  </a:cubicBezTo>
                  <a:cubicBezTo>
                    <a:pt x="234" y="155"/>
                    <a:pt x="234" y="150"/>
                    <a:pt x="234" y="145"/>
                  </a:cubicBezTo>
                  <a:cubicBezTo>
                    <a:pt x="234" y="139"/>
                    <a:pt x="234" y="134"/>
                    <a:pt x="233" y="129"/>
                  </a:cubicBezTo>
                  <a:close/>
                  <a:moveTo>
                    <a:pt x="265" y="125"/>
                  </a:moveTo>
                  <a:cubicBezTo>
                    <a:pt x="256" y="122"/>
                    <a:pt x="245" y="119"/>
                    <a:pt x="232" y="117"/>
                  </a:cubicBezTo>
                  <a:cubicBezTo>
                    <a:pt x="231" y="105"/>
                    <a:pt x="229" y="94"/>
                    <a:pt x="226" y="84"/>
                  </a:cubicBezTo>
                  <a:cubicBezTo>
                    <a:pt x="231" y="86"/>
                    <a:pt x="235" y="88"/>
                    <a:pt x="240" y="91"/>
                  </a:cubicBezTo>
                  <a:cubicBezTo>
                    <a:pt x="252" y="98"/>
                    <a:pt x="261" y="107"/>
                    <a:pt x="268" y="116"/>
                  </a:cubicBezTo>
                  <a:cubicBezTo>
                    <a:pt x="270" y="120"/>
                    <a:pt x="273" y="124"/>
                    <a:pt x="274" y="128"/>
                  </a:cubicBezTo>
                  <a:cubicBezTo>
                    <a:pt x="271" y="127"/>
                    <a:pt x="268" y="126"/>
                    <a:pt x="265" y="125"/>
                  </a:cubicBezTo>
                  <a:close/>
                  <a:moveTo>
                    <a:pt x="220" y="115"/>
                  </a:moveTo>
                  <a:cubicBezTo>
                    <a:pt x="207" y="114"/>
                    <a:pt x="193" y="112"/>
                    <a:pt x="178" y="112"/>
                  </a:cubicBezTo>
                  <a:cubicBezTo>
                    <a:pt x="177" y="96"/>
                    <a:pt x="176" y="82"/>
                    <a:pt x="174" y="69"/>
                  </a:cubicBezTo>
                  <a:cubicBezTo>
                    <a:pt x="187" y="71"/>
                    <a:pt x="200" y="74"/>
                    <a:pt x="211" y="78"/>
                  </a:cubicBezTo>
                  <a:cubicBezTo>
                    <a:pt x="215" y="89"/>
                    <a:pt x="218" y="102"/>
                    <a:pt x="220" y="115"/>
                  </a:cubicBezTo>
                  <a:close/>
                  <a:moveTo>
                    <a:pt x="172" y="57"/>
                  </a:moveTo>
                  <a:cubicBezTo>
                    <a:pt x="172" y="53"/>
                    <a:pt x="171" y="49"/>
                    <a:pt x="170" y="45"/>
                  </a:cubicBezTo>
                  <a:cubicBezTo>
                    <a:pt x="168" y="33"/>
                    <a:pt x="165" y="23"/>
                    <a:pt x="161" y="15"/>
                  </a:cubicBezTo>
                  <a:cubicBezTo>
                    <a:pt x="166" y="17"/>
                    <a:pt x="170" y="19"/>
                    <a:pt x="174" y="22"/>
                  </a:cubicBezTo>
                  <a:cubicBezTo>
                    <a:pt x="186" y="31"/>
                    <a:pt x="197" y="45"/>
                    <a:pt x="206" y="64"/>
                  </a:cubicBezTo>
                  <a:cubicBezTo>
                    <a:pt x="195" y="61"/>
                    <a:pt x="184" y="58"/>
                    <a:pt x="172" y="57"/>
                  </a:cubicBezTo>
                  <a:close/>
                  <a:moveTo>
                    <a:pt x="116" y="22"/>
                  </a:moveTo>
                  <a:cubicBezTo>
                    <a:pt x="120" y="19"/>
                    <a:pt x="124" y="17"/>
                    <a:pt x="128" y="15"/>
                  </a:cubicBezTo>
                  <a:cubicBezTo>
                    <a:pt x="127" y="18"/>
                    <a:pt x="126" y="21"/>
                    <a:pt x="125" y="24"/>
                  </a:cubicBezTo>
                  <a:cubicBezTo>
                    <a:pt x="122" y="33"/>
                    <a:pt x="119" y="44"/>
                    <a:pt x="117" y="57"/>
                  </a:cubicBezTo>
                  <a:cubicBezTo>
                    <a:pt x="106" y="59"/>
                    <a:pt x="94" y="61"/>
                    <a:pt x="84" y="64"/>
                  </a:cubicBezTo>
                  <a:cubicBezTo>
                    <a:pt x="86" y="59"/>
                    <a:pt x="89" y="54"/>
                    <a:pt x="91" y="50"/>
                  </a:cubicBezTo>
                  <a:cubicBezTo>
                    <a:pt x="98" y="38"/>
                    <a:pt x="107" y="28"/>
                    <a:pt x="116" y="22"/>
                  </a:cubicBezTo>
                  <a:close/>
                  <a:moveTo>
                    <a:pt x="57" y="117"/>
                  </a:moveTo>
                  <a:cubicBezTo>
                    <a:pt x="53" y="118"/>
                    <a:pt x="49" y="118"/>
                    <a:pt x="46" y="119"/>
                  </a:cubicBezTo>
                  <a:cubicBezTo>
                    <a:pt x="33" y="122"/>
                    <a:pt x="23" y="125"/>
                    <a:pt x="16" y="128"/>
                  </a:cubicBezTo>
                  <a:cubicBezTo>
                    <a:pt x="17" y="124"/>
                    <a:pt x="19" y="120"/>
                    <a:pt x="22" y="116"/>
                  </a:cubicBezTo>
                  <a:cubicBezTo>
                    <a:pt x="31" y="103"/>
                    <a:pt x="45" y="92"/>
                    <a:pt x="64" y="84"/>
                  </a:cubicBezTo>
                  <a:cubicBezTo>
                    <a:pt x="61" y="94"/>
                    <a:pt x="59" y="105"/>
                    <a:pt x="57" y="117"/>
                  </a:cubicBezTo>
                  <a:close/>
                  <a:moveTo>
                    <a:pt x="25" y="165"/>
                  </a:moveTo>
                  <a:cubicBezTo>
                    <a:pt x="33" y="167"/>
                    <a:pt x="45" y="170"/>
                    <a:pt x="57" y="172"/>
                  </a:cubicBezTo>
                  <a:cubicBezTo>
                    <a:pt x="59" y="184"/>
                    <a:pt x="61" y="195"/>
                    <a:pt x="64" y="205"/>
                  </a:cubicBezTo>
                  <a:cubicBezTo>
                    <a:pt x="59" y="203"/>
                    <a:pt x="54" y="201"/>
                    <a:pt x="50" y="198"/>
                  </a:cubicBezTo>
                  <a:cubicBezTo>
                    <a:pt x="38" y="191"/>
                    <a:pt x="29" y="183"/>
                    <a:pt x="22" y="173"/>
                  </a:cubicBezTo>
                  <a:cubicBezTo>
                    <a:pt x="19" y="169"/>
                    <a:pt x="17" y="165"/>
                    <a:pt x="16" y="161"/>
                  </a:cubicBezTo>
                  <a:cubicBezTo>
                    <a:pt x="18" y="162"/>
                    <a:pt x="21" y="163"/>
                    <a:pt x="25" y="165"/>
                  </a:cubicBezTo>
                  <a:close/>
                  <a:moveTo>
                    <a:pt x="70" y="174"/>
                  </a:moveTo>
                  <a:cubicBezTo>
                    <a:pt x="83" y="175"/>
                    <a:pt x="97" y="177"/>
                    <a:pt x="112" y="177"/>
                  </a:cubicBezTo>
                  <a:cubicBezTo>
                    <a:pt x="113" y="193"/>
                    <a:pt x="114" y="207"/>
                    <a:pt x="116" y="220"/>
                  </a:cubicBezTo>
                  <a:cubicBezTo>
                    <a:pt x="102" y="218"/>
                    <a:pt x="90" y="215"/>
                    <a:pt x="78" y="211"/>
                  </a:cubicBezTo>
                  <a:cubicBezTo>
                    <a:pt x="74" y="200"/>
                    <a:pt x="71" y="187"/>
                    <a:pt x="70" y="174"/>
                  </a:cubicBezTo>
                  <a:close/>
                  <a:moveTo>
                    <a:pt x="117" y="232"/>
                  </a:moveTo>
                  <a:cubicBezTo>
                    <a:pt x="118" y="236"/>
                    <a:pt x="119" y="240"/>
                    <a:pt x="119" y="244"/>
                  </a:cubicBezTo>
                  <a:cubicBezTo>
                    <a:pt x="122" y="256"/>
                    <a:pt x="125" y="266"/>
                    <a:pt x="128" y="274"/>
                  </a:cubicBezTo>
                  <a:cubicBezTo>
                    <a:pt x="124" y="272"/>
                    <a:pt x="120" y="270"/>
                    <a:pt x="116" y="267"/>
                  </a:cubicBezTo>
                  <a:cubicBezTo>
                    <a:pt x="104" y="259"/>
                    <a:pt x="92" y="244"/>
                    <a:pt x="84" y="225"/>
                  </a:cubicBezTo>
                  <a:cubicBezTo>
                    <a:pt x="94" y="228"/>
                    <a:pt x="106" y="231"/>
                    <a:pt x="117" y="232"/>
                  </a:cubicBezTo>
                  <a:close/>
                  <a:moveTo>
                    <a:pt x="174" y="267"/>
                  </a:moveTo>
                  <a:cubicBezTo>
                    <a:pt x="170" y="270"/>
                    <a:pt x="166" y="272"/>
                    <a:pt x="161" y="274"/>
                  </a:cubicBezTo>
                  <a:cubicBezTo>
                    <a:pt x="163" y="271"/>
                    <a:pt x="164" y="268"/>
                    <a:pt x="165" y="265"/>
                  </a:cubicBezTo>
                  <a:cubicBezTo>
                    <a:pt x="168" y="256"/>
                    <a:pt x="170" y="245"/>
                    <a:pt x="172" y="232"/>
                  </a:cubicBezTo>
                  <a:cubicBezTo>
                    <a:pt x="184" y="231"/>
                    <a:pt x="195" y="228"/>
                    <a:pt x="206" y="225"/>
                  </a:cubicBezTo>
                  <a:cubicBezTo>
                    <a:pt x="204" y="230"/>
                    <a:pt x="201" y="235"/>
                    <a:pt x="198" y="239"/>
                  </a:cubicBezTo>
                  <a:cubicBezTo>
                    <a:pt x="191" y="251"/>
                    <a:pt x="183" y="261"/>
                    <a:pt x="174" y="267"/>
                  </a:cubicBezTo>
                  <a:close/>
                  <a:moveTo>
                    <a:pt x="232" y="172"/>
                  </a:moveTo>
                  <a:cubicBezTo>
                    <a:pt x="236" y="171"/>
                    <a:pt x="240" y="171"/>
                    <a:pt x="244" y="170"/>
                  </a:cubicBezTo>
                  <a:cubicBezTo>
                    <a:pt x="256" y="168"/>
                    <a:pt x="267" y="165"/>
                    <a:pt x="274" y="161"/>
                  </a:cubicBezTo>
                  <a:cubicBezTo>
                    <a:pt x="273" y="165"/>
                    <a:pt x="270" y="169"/>
                    <a:pt x="268" y="173"/>
                  </a:cubicBezTo>
                  <a:cubicBezTo>
                    <a:pt x="259" y="186"/>
                    <a:pt x="244" y="197"/>
                    <a:pt x="226" y="205"/>
                  </a:cubicBezTo>
                  <a:cubicBezTo>
                    <a:pt x="229" y="195"/>
                    <a:pt x="231" y="184"/>
                    <a:pt x="232" y="172"/>
                  </a:cubicBezTo>
                  <a:close/>
                  <a:moveTo>
                    <a:pt x="269" y="99"/>
                  </a:moveTo>
                  <a:cubicBezTo>
                    <a:pt x="258" y="87"/>
                    <a:pt x="243" y="78"/>
                    <a:pt x="225" y="70"/>
                  </a:cubicBezTo>
                  <a:cubicBezTo>
                    <a:pt x="223" y="70"/>
                    <a:pt x="222" y="69"/>
                    <a:pt x="221" y="69"/>
                  </a:cubicBezTo>
                  <a:cubicBezTo>
                    <a:pt x="217" y="60"/>
                    <a:pt x="213" y="51"/>
                    <a:pt x="209" y="44"/>
                  </a:cubicBezTo>
                  <a:cubicBezTo>
                    <a:pt x="203" y="35"/>
                    <a:pt x="197" y="27"/>
                    <a:pt x="190" y="20"/>
                  </a:cubicBezTo>
                  <a:cubicBezTo>
                    <a:pt x="209" y="27"/>
                    <a:pt x="225" y="37"/>
                    <a:pt x="239" y="51"/>
                  </a:cubicBezTo>
                  <a:cubicBezTo>
                    <a:pt x="252" y="64"/>
                    <a:pt x="263" y="81"/>
                    <a:pt x="269" y="99"/>
                  </a:cubicBezTo>
                  <a:close/>
                  <a:moveTo>
                    <a:pt x="51" y="51"/>
                  </a:moveTo>
                  <a:cubicBezTo>
                    <a:pt x="65" y="37"/>
                    <a:pt x="81" y="27"/>
                    <a:pt x="99" y="20"/>
                  </a:cubicBezTo>
                  <a:cubicBezTo>
                    <a:pt x="88" y="31"/>
                    <a:pt x="78" y="47"/>
                    <a:pt x="70" y="65"/>
                  </a:cubicBezTo>
                  <a:cubicBezTo>
                    <a:pt x="70" y="66"/>
                    <a:pt x="69" y="67"/>
                    <a:pt x="69" y="69"/>
                  </a:cubicBezTo>
                  <a:cubicBezTo>
                    <a:pt x="60" y="72"/>
                    <a:pt x="51" y="76"/>
                    <a:pt x="44" y="81"/>
                  </a:cubicBezTo>
                  <a:cubicBezTo>
                    <a:pt x="35" y="86"/>
                    <a:pt x="27" y="92"/>
                    <a:pt x="20" y="99"/>
                  </a:cubicBezTo>
                  <a:cubicBezTo>
                    <a:pt x="27" y="81"/>
                    <a:pt x="38" y="64"/>
                    <a:pt x="51" y="51"/>
                  </a:cubicBezTo>
                  <a:close/>
                  <a:moveTo>
                    <a:pt x="20" y="190"/>
                  </a:moveTo>
                  <a:cubicBezTo>
                    <a:pt x="32" y="202"/>
                    <a:pt x="47" y="212"/>
                    <a:pt x="65" y="219"/>
                  </a:cubicBezTo>
                  <a:cubicBezTo>
                    <a:pt x="66" y="219"/>
                    <a:pt x="68" y="220"/>
                    <a:pt x="69" y="220"/>
                  </a:cubicBezTo>
                  <a:cubicBezTo>
                    <a:pt x="72" y="230"/>
                    <a:pt x="76" y="238"/>
                    <a:pt x="81" y="246"/>
                  </a:cubicBezTo>
                  <a:cubicBezTo>
                    <a:pt x="86" y="255"/>
                    <a:pt x="93" y="263"/>
                    <a:pt x="100" y="269"/>
                  </a:cubicBezTo>
                  <a:cubicBezTo>
                    <a:pt x="81" y="262"/>
                    <a:pt x="65" y="252"/>
                    <a:pt x="51" y="238"/>
                  </a:cubicBezTo>
                  <a:cubicBezTo>
                    <a:pt x="38" y="225"/>
                    <a:pt x="27" y="208"/>
                    <a:pt x="20" y="190"/>
                  </a:cubicBezTo>
                  <a:close/>
                  <a:moveTo>
                    <a:pt x="190" y="269"/>
                  </a:moveTo>
                  <a:cubicBezTo>
                    <a:pt x="202" y="258"/>
                    <a:pt x="212" y="242"/>
                    <a:pt x="219" y="224"/>
                  </a:cubicBezTo>
                  <a:cubicBezTo>
                    <a:pt x="220" y="223"/>
                    <a:pt x="220" y="222"/>
                    <a:pt x="221" y="220"/>
                  </a:cubicBezTo>
                  <a:cubicBezTo>
                    <a:pt x="230" y="217"/>
                    <a:pt x="238" y="213"/>
                    <a:pt x="246" y="208"/>
                  </a:cubicBezTo>
                  <a:cubicBezTo>
                    <a:pt x="255" y="203"/>
                    <a:pt x="263" y="197"/>
                    <a:pt x="269" y="190"/>
                  </a:cubicBezTo>
                  <a:cubicBezTo>
                    <a:pt x="263" y="208"/>
                    <a:pt x="252" y="225"/>
                    <a:pt x="239" y="238"/>
                  </a:cubicBezTo>
                  <a:cubicBezTo>
                    <a:pt x="225" y="252"/>
                    <a:pt x="209" y="262"/>
                    <a:pt x="190" y="2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2" name="Title 1"/>
          <p:cNvSpPr>
            <a:spLocks noGrp="1"/>
          </p:cNvSpPr>
          <p:nvPr>
            <p:ph type="title"/>
          </p:nvPr>
        </p:nvSpPr>
        <p:spPr>
          <a:xfrm>
            <a:off x="509588" y="-9482"/>
            <a:ext cx="8229600" cy="792163"/>
          </a:xfrm>
        </p:spPr>
        <p:txBody>
          <a:bodyPr/>
          <a:lstStyle/>
          <a:p>
            <a:r>
              <a:rPr lang="en-US" dirty="0" smtClean="0">
                <a:gradFill>
                  <a:gsLst>
                    <a:gs pos="0">
                      <a:schemeClr val="tx1"/>
                    </a:gs>
                    <a:gs pos="74000">
                      <a:schemeClr val="tx1"/>
                    </a:gs>
                  </a:gsLst>
                  <a:lin ang="5400000" scaled="1"/>
                </a:gradFill>
              </a:rPr>
              <a:t>Establish the Application Candidates</a:t>
            </a:r>
            <a:endParaRPr lang="en-US" dirty="0">
              <a:gradFill>
                <a:gsLst>
                  <a:gs pos="0">
                    <a:schemeClr val="tx1"/>
                  </a:gs>
                  <a:gs pos="74000">
                    <a:schemeClr val="tx1"/>
                  </a:gs>
                </a:gsLst>
                <a:lin ang="5400000" scaled="1"/>
              </a:gradFill>
            </a:endParaRPr>
          </a:p>
        </p:txBody>
      </p:sp>
      <p:grpSp>
        <p:nvGrpSpPr>
          <p:cNvPr id="5" name="Group 2"/>
          <p:cNvGrpSpPr/>
          <p:nvPr/>
        </p:nvGrpSpPr>
        <p:grpSpPr>
          <a:xfrm>
            <a:off x="6677669" y="1870118"/>
            <a:ext cx="1760417" cy="4084936"/>
            <a:chOff x="6566238" y="2032000"/>
            <a:chExt cx="1553354" cy="4084936"/>
          </a:xfrm>
        </p:grpSpPr>
        <p:sp>
          <p:nvSpPr>
            <p:cNvPr id="24" name="Rectangle 23"/>
            <p:cNvSpPr/>
            <p:nvPr/>
          </p:nvSpPr>
          <p:spPr>
            <a:xfrm>
              <a:off x="6737920" y="4858761"/>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43" name="Rectangle 42"/>
            <p:cNvSpPr/>
            <p:nvPr/>
          </p:nvSpPr>
          <p:spPr>
            <a:xfrm>
              <a:off x="6737918" y="2959100"/>
              <a:ext cx="1258175" cy="1892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endParaRPr lang="en-US" sz="1200" dirty="0">
                <a:gradFill>
                  <a:gsLst>
                    <a:gs pos="0">
                      <a:srgbClr val="6B6B6B"/>
                    </a:gs>
                    <a:gs pos="74000">
                      <a:srgbClr val="6B6B6B"/>
                    </a:gs>
                  </a:gsLst>
                  <a:lin ang="5400000" scaled="1"/>
                </a:gradFill>
                <a:latin typeface="Arial"/>
              </a:endParaRPr>
            </a:p>
          </p:txBody>
        </p:sp>
        <p:sp>
          <p:nvSpPr>
            <p:cNvPr id="68" name="Rectangle 67"/>
            <p:cNvSpPr/>
            <p:nvPr/>
          </p:nvSpPr>
          <p:spPr>
            <a:xfrm>
              <a:off x="6737918" y="4457700"/>
              <a:ext cx="1258175" cy="113863"/>
            </a:xfrm>
            <a:prstGeom prst="rect">
              <a:avLst/>
            </a:prstGeom>
            <a:solidFill>
              <a:srgbClr val="D1D1F0"/>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endParaRPr lang="en-US" sz="1200" dirty="0">
                <a:gradFill>
                  <a:gsLst>
                    <a:gs pos="0">
                      <a:srgbClr val="6B6B6B"/>
                    </a:gs>
                    <a:gs pos="74000">
                      <a:srgbClr val="6B6B6B"/>
                    </a:gs>
                  </a:gsLst>
                  <a:lin ang="5400000" scaled="1"/>
                </a:gradFill>
                <a:latin typeface="Arial"/>
              </a:endParaRPr>
            </a:p>
          </p:txBody>
        </p:sp>
        <p:sp>
          <p:nvSpPr>
            <p:cNvPr id="69" name="Rectangle 68"/>
            <p:cNvSpPr/>
            <p:nvPr/>
          </p:nvSpPr>
          <p:spPr>
            <a:xfrm>
              <a:off x="6737918" y="3911600"/>
              <a:ext cx="1258175" cy="240863"/>
            </a:xfrm>
            <a:prstGeom prst="rect">
              <a:avLst/>
            </a:prstGeom>
            <a:solidFill>
              <a:srgbClr val="D1D1F0"/>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endParaRPr lang="en-US" sz="1200" dirty="0">
                <a:gradFill>
                  <a:gsLst>
                    <a:gs pos="0">
                      <a:srgbClr val="6B6B6B"/>
                    </a:gs>
                    <a:gs pos="74000">
                      <a:srgbClr val="6B6B6B"/>
                    </a:gs>
                  </a:gsLst>
                  <a:lin ang="5400000" scaled="1"/>
                </a:gradFill>
                <a:latin typeface="Arial"/>
              </a:endParaRPr>
            </a:p>
          </p:txBody>
        </p:sp>
        <p:sp>
          <p:nvSpPr>
            <p:cNvPr id="72" name="Rectangle 71"/>
            <p:cNvSpPr/>
            <p:nvPr/>
          </p:nvSpPr>
          <p:spPr>
            <a:xfrm>
              <a:off x="6737918" y="2667000"/>
              <a:ext cx="1258175" cy="342900"/>
            </a:xfrm>
            <a:prstGeom prst="rect">
              <a:avLst/>
            </a:prstGeom>
            <a:solidFill>
              <a:srgbClr val="D1D1F0"/>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pPr algn="ctr"/>
              <a:endParaRPr lang="en-US" sz="1200" b="1" dirty="0">
                <a:gradFill>
                  <a:gsLst>
                    <a:gs pos="0">
                      <a:srgbClr val="6B6B6B"/>
                    </a:gs>
                    <a:gs pos="74000">
                      <a:srgbClr val="6B6B6B"/>
                    </a:gs>
                  </a:gsLst>
                  <a:lin ang="5400000" scaled="1"/>
                </a:gradFill>
                <a:latin typeface="Arial"/>
              </a:endParaRPr>
            </a:p>
            <a:p>
              <a:pPr algn="ctr"/>
              <a:endParaRPr lang="en-US" sz="1200" b="1" dirty="0" smtClean="0">
                <a:gradFill>
                  <a:gsLst>
                    <a:gs pos="0">
                      <a:srgbClr val="6B6B6B"/>
                    </a:gs>
                    <a:gs pos="74000">
                      <a:srgbClr val="6B6B6B"/>
                    </a:gs>
                  </a:gsLst>
                  <a:lin ang="5400000" scaled="1"/>
                </a:gradFill>
                <a:latin typeface="Arial"/>
              </a:endParaRPr>
            </a:p>
            <a:p>
              <a:pPr algn="ctr"/>
              <a:r>
                <a:rPr lang="en-US" sz="1200" b="1" dirty="0" smtClean="0">
                  <a:gradFill>
                    <a:gsLst>
                      <a:gs pos="0">
                        <a:srgbClr val="6B6B6B"/>
                      </a:gs>
                      <a:gs pos="74000">
                        <a:srgbClr val="6B6B6B"/>
                      </a:gs>
                    </a:gsLst>
                    <a:lin ang="5400000" scaled="1"/>
                  </a:gradFill>
                  <a:latin typeface="Arial"/>
                </a:rPr>
                <a:t>Define </a:t>
              </a:r>
              <a:r>
                <a:rPr lang="en-US" sz="1200" b="1" dirty="0">
                  <a:gradFill>
                    <a:gsLst>
                      <a:gs pos="0">
                        <a:srgbClr val="6B6B6B"/>
                      </a:gs>
                      <a:gs pos="74000">
                        <a:srgbClr val="6B6B6B"/>
                      </a:gs>
                    </a:gsLst>
                    <a:lin ang="5400000" scaled="1"/>
                  </a:gradFill>
                  <a:latin typeface="Arial"/>
                </a:rPr>
                <a:t>Phases</a:t>
              </a:r>
            </a:p>
            <a:p>
              <a:pPr algn="ctr"/>
              <a:r>
                <a:rPr lang="en-US" sz="1200" b="1" dirty="0">
                  <a:gradFill>
                    <a:gsLst>
                      <a:gs pos="0">
                        <a:srgbClr val="6B6B6B"/>
                      </a:gs>
                      <a:gs pos="74000">
                        <a:srgbClr val="6B6B6B"/>
                      </a:gs>
                    </a:gsLst>
                    <a:lin ang="5400000" scaled="1"/>
                  </a:gradFill>
                  <a:latin typeface="Arial"/>
                </a:rPr>
                <a:t>Core Reusable Capabilities</a:t>
              </a:r>
            </a:p>
            <a:p>
              <a:pPr algn="ctr"/>
              <a:r>
                <a:rPr lang="en-US" sz="1200" b="1" dirty="0">
                  <a:gradFill>
                    <a:gsLst>
                      <a:gs pos="0">
                        <a:srgbClr val="6B6B6B"/>
                      </a:gs>
                      <a:gs pos="74000">
                        <a:srgbClr val="6B6B6B"/>
                      </a:gs>
                    </a:gsLst>
                    <a:lin ang="5400000" scaled="1"/>
                  </a:gradFill>
                  <a:latin typeface="Arial"/>
                </a:rPr>
                <a:t>App Sequencing</a:t>
              </a:r>
            </a:p>
            <a:p>
              <a:pPr algn="ctr"/>
              <a:endParaRPr lang="en-US" sz="1200" b="1" dirty="0">
                <a:gradFill>
                  <a:gsLst>
                    <a:gs pos="0">
                      <a:srgbClr val="6B6B6B"/>
                    </a:gs>
                    <a:gs pos="74000">
                      <a:srgbClr val="6B6B6B"/>
                    </a:gs>
                  </a:gsLst>
                  <a:lin ang="5400000" scaled="1"/>
                </a:gradFill>
                <a:latin typeface="Arial"/>
              </a:endParaRPr>
            </a:p>
          </p:txBody>
        </p:sp>
        <p:sp>
          <p:nvSpPr>
            <p:cNvPr id="94" name="TextBox 93"/>
            <p:cNvSpPr txBox="1"/>
            <p:nvPr/>
          </p:nvSpPr>
          <p:spPr>
            <a:xfrm>
              <a:off x="6566238" y="2032000"/>
              <a:ext cx="1553354" cy="584775"/>
            </a:xfrm>
            <a:prstGeom prst="rect">
              <a:avLst/>
            </a:prstGeom>
            <a:noFill/>
            <a:ln>
              <a:noFill/>
            </a:ln>
          </p:spPr>
          <p:txBody>
            <a:bodyPr wrap="none" rtlCol="0">
              <a:spAutoFit/>
            </a:bodyPr>
            <a:lstStyle>
              <a:defPPr>
                <a:defRPr lang="en-US"/>
              </a:defPPr>
              <a:lvl1pPr>
                <a:defRPr b="1">
                  <a:solidFill>
                    <a:srgbClr val="1A9DDC"/>
                  </a:solidFill>
                </a:defRPr>
              </a:lvl1pPr>
            </a:lstStyle>
            <a:p>
              <a:pPr algn="ctr"/>
              <a:r>
                <a:rPr lang="en-US" sz="1600" dirty="0">
                  <a:ea typeface="ヒラギノ角ゴ Pro W3" charset="0"/>
                  <a:cs typeface="ヒラギノ角ゴ Pro W3" charset="0"/>
                </a:rPr>
                <a:t>Sequence </a:t>
              </a:r>
            </a:p>
            <a:p>
              <a:pPr algn="ctr"/>
              <a:r>
                <a:rPr lang="en-US" sz="1600" dirty="0">
                  <a:ea typeface="ヒラギノ角ゴ Pro W3" charset="0"/>
                  <a:cs typeface="ヒラギノ角ゴ Pro W3" charset="0"/>
                </a:rPr>
                <a:t>Implementation </a:t>
              </a:r>
            </a:p>
          </p:txBody>
        </p:sp>
        <p:grpSp>
          <p:nvGrpSpPr>
            <p:cNvPr id="6" name="Group 11"/>
            <p:cNvGrpSpPr>
              <a:grpSpLocks noChangeAspect="1"/>
            </p:cNvGrpSpPr>
            <p:nvPr/>
          </p:nvGrpSpPr>
          <p:grpSpPr bwMode="auto">
            <a:xfrm>
              <a:off x="6870117" y="5005375"/>
              <a:ext cx="592138" cy="574675"/>
              <a:chOff x="2698" y="1979"/>
              <a:chExt cx="373" cy="362"/>
            </a:xfrm>
            <a:solidFill>
              <a:schemeClr val="bg1"/>
            </a:solidFill>
          </p:grpSpPr>
          <p:sp>
            <p:nvSpPr>
              <p:cNvPr id="32" name="Freeform 12"/>
              <p:cNvSpPr>
                <a:spLocks/>
              </p:cNvSpPr>
              <p:nvPr/>
            </p:nvSpPr>
            <p:spPr bwMode="auto">
              <a:xfrm>
                <a:off x="2845" y="1979"/>
                <a:ext cx="226" cy="362"/>
              </a:xfrm>
              <a:custGeom>
                <a:avLst/>
                <a:gdLst>
                  <a:gd name="T0" fmla="*/ 30 w 94"/>
                  <a:gd name="T1" fmla="*/ 6 h 150"/>
                  <a:gd name="T2" fmla="*/ 8 w 94"/>
                  <a:gd name="T3" fmla="*/ 6 h 150"/>
                  <a:gd name="T4" fmla="*/ 6 w 94"/>
                  <a:gd name="T5" fmla="*/ 8 h 150"/>
                  <a:gd name="T6" fmla="*/ 6 w 94"/>
                  <a:gd name="T7" fmla="*/ 30 h 150"/>
                  <a:gd name="T8" fmla="*/ 40 w 94"/>
                  <a:gd name="T9" fmla="*/ 64 h 150"/>
                  <a:gd name="T10" fmla="*/ 40 w 94"/>
                  <a:gd name="T11" fmla="*/ 86 h 150"/>
                  <a:gd name="T12" fmla="*/ 6 w 94"/>
                  <a:gd name="T13" fmla="*/ 120 h 150"/>
                  <a:gd name="T14" fmla="*/ 6 w 94"/>
                  <a:gd name="T15" fmla="*/ 142 h 150"/>
                  <a:gd name="T16" fmla="*/ 8 w 94"/>
                  <a:gd name="T17" fmla="*/ 144 h 150"/>
                  <a:gd name="T18" fmla="*/ 30 w 94"/>
                  <a:gd name="T19" fmla="*/ 144 h 150"/>
                  <a:gd name="T20" fmla="*/ 88 w 94"/>
                  <a:gd name="T21" fmla="*/ 86 h 150"/>
                  <a:gd name="T22" fmla="*/ 88 w 94"/>
                  <a:gd name="T23" fmla="*/ 64 h 150"/>
                  <a:gd name="T24" fmla="*/ 30 w 94"/>
                  <a:gd name="T25" fmla="*/ 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50">
                    <a:moveTo>
                      <a:pt x="30" y="6"/>
                    </a:moveTo>
                    <a:cubicBezTo>
                      <a:pt x="24" y="0"/>
                      <a:pt x="14" y="0"/>
                      <a:pt x="8" y="6"/>
                    </a:cubicBezTo>
                    <a:cubicBezTo>
                      <a:pt x="6" y="8"/>
                      <a:pt x="6" y="8"/>
                      <a:pt x="6" y="8"/>
                    </a:cubicBezTo>
                    <a:cubicBezTo>
                      <a:pt x="0" y="14"/>
                      <a:pt x="0" y="24"/>
                      <a:pt x="6" y="30"/>
                    </a:cubicBezTo>
                    <a:cubicBezTo>
                      <a:pt x="40" y="64"/>
                      <a:pt x="40" y="64"/>
                      <a:pt x="40" y="64"/>
                    </a:cubicBezTo>
                    <a:cubicBezTo>
                      <a:pt x="46" y="70"/>
                      <a:pt x="46" y="80"/>
                      <a:pt x="40" y="86"/>
                    </a:cubicBezTo>
                    <a:cubicBezTo>
                      <a:pt x="6" y="120"/>
                      <a:pt x="6" y="120"/>
                      <a:pt x="6" y="120"/>
                    </a:cubicBezTo>
                    <a:cubicBezTo>
                      <a:pt x="0" y="126"/>
                      <a:pt x="0" y="136"/>
                      <a:pt x="6" y="142"/>
                    </a:cubicBezTo>
                    <a:cubicBezTo>
                      <a:pt x="8" y="144"/>
                      <a:pt x="8" y="144"/>
                      <a:pt x="8" y="144"/>
                    </a:cubicBezTo>
                    <a:cubicBezTo>
                      <a:pt x="14" y="150"/>
                      <a:pt x="24" y="150"/>
                      <a:pt x="30" y="144"/>
                    </a:cubicBezTo>
                    <a:cubicBezTo>
                      <a:pt x="88" y="86"/>
                      <a:pt x="88" y="86"/>
                      <a:pt x="88" y="86"/>
                    </a:cubicBezTo>
                    <a:cubicBezTo>
                      <a:pt x="94" y="80"/>
                      <a:pt x="94" y="70"/>
                      <a:pt x="88" y="64"/>
                    </a:cubicBezTo>
                    <a:lnTo>
                      <a:pt x="3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3" name="Freeform 13"/>
              <p:cNvSpPr>
                <a:spLocks/>
              </p:cNvSpPr>
              <p:nvPr/>
            </p:nvSpPr>
            <p:spPr bwMode="auto">
              <a:xfrm>
                <a:off x="2698" y="2121"/>
                <a:ext cx="289" cy="78"/>
              </a:xfrm>
              <a:custGeom>
                <a:avLst/>
                <a:gdLst>
                  <a:gd name="T0" fmla="*/ 0 w 120"/>
                  <a:gd name="T1" fmla="*/ 16 h 32"/>
                  <a:gd name="T2" fmla="*/ 16 w 120"/>
                  <a:gd name="T3" fmla="*/ 32 h 32"/>
                  <a:gd name="T4" fmla="*/ 104 w 120"/>
                  <a:gd name="T5" fmla="*/ 32 h 32"/>
                  <a:gd name="T6" fmla="*/ 120 w 120"/>
                  <a:gd name="T7" fmla="*/ 16 h 32"/>
                  <a:gd name="T8" fmla="*/ 120 w 120"/>
                  <a:gd name="T9" fmla="*/ 16 h 32"/>
                  <a:gd name="T10" fmla="*/ 104 w 120"/>
                  <a:gd name="T11" fmla="*/ 0 h 32"/>
                  <a:gd name="T12" fmla="*/ 16 w 120"/>
                  <a:gd name="T13" fmla="*/ 0 h 32"/>
                  <a:gd name="T14" fmla="*/ 0 w 120"/>
                  <a:gd name="T15" fmla="*/ 1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32">
                    <a:moveTo>
                      <a:pt x="0" y="16"/>
                    </a:moveTo>
                    <a:cubicBezTo>
                      <a:pt x="0" y="25"/>
                      <a:pt x="7" y="32"/>
                      <a:pt x="16" y="32"/>
                    </a:cubicBezTo>
                    <a:cubicBezTo>
                      <a:pt x="104" y="32"/>
                      <a:pt x="104" y="32"/>
                      <a:pt x="104" y="32"/>
                    </a:cubicBezTo>
                    <a:cubicBezTo>
                      <a:pt x="113" y="32"/>
                      <a:pt x="120" y="25"/>
                      <a:pt x="120" y="16"/>
                    </a:cubicBezTo>
                    <a:cubicBezTo>
                      <a:pt x="120" y="16"/>
                      <a:pt x="120" y="16"/>
                      <a:pt x="120" y="16"/>
                    </a:cubicBezTo>
                    <a:cubicBezTo>
                      <a:pt x="120" y="7"/>
                      <a:pt x="113" y="0"/>
                      <a:pt x="104" y="0"/>
                    </a:cubicBezTo>
                    <a:cubicBezTo>
                      <a:pt x="16" y="0"/>
                      <a:pt x="16" y="0"/>
                      <a:pt x="16"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7" name="Group 11"/>
            <p:cNvGrpSpPr>
              <a:grpSpLocks noChangeAspect="1"/>
            </p:cNvGrpSpPr>
            <p:nvPr/>
          </p:nvGrpSpPr>
          <p:grpSpPr bwMode="auto">
            <a:xfrm>
              <a:off x="7289217" y="5424475"/>
              <a:ext cx="592138" cy="574675"/>
              <a:chOff x="2698" y="1979"/>
              <a:chExt cx="373" cy="362"/>
            </a:xfrm>
            <a:solidFill>
              <a:schemeClr val="bg1"/>
            </a:solidFill>
          </p:grpSpPr>
          <p:sp>
            <p:nvSpPr>
              <p:cNvPr id="35" name="Freeform 12"/>
              <p:cNvSpPr>
                <a:spLocks/>
              </p:cNvSpPr>
              <p:nvPr/>
            </p:nvSpPr>
            <p:spPr bwMode="auto">
              <a:xfrm>
                <a:off x="2845" y="1979"/>
                <a:ext cx="226" cy="362"/>
              </a:xfrm>
              <a:custGeom>
                <a:avLst/>
                <a:gdLst>
                  <a:gd name="T0" fmla="*/ 30 w 94"/>
                  <a:gd name="T1" fmla="*/ 6 h 150"/>
                  <a:gd name="T2" fmla="*/ 8 w 94"/>
                  <a:gd name="T3" fmla="*/ 6 h 150"/>
                  <a:gd name="T4" fmla="*/ 6 w 94"/>
                  <a:gd name="T5" fmla="*/ 8 h 150"/>
                  <a:gd name="T6" fmla="*/ 6 w 94"/>
                  <a:gd name="T7" fmla="*/ 30 h 150"/>
                  <a:gd name="T8" fmla="*/ 40 w 94"/>
                  <a:gd name="T9" fmla="*/ 64 h 150"/>
                  <a:gd name="T10" fmla="*/ 40 w 94"/>
                  <a:gd name="T11" fmla="*/ 86 h 150"/>
                  <a:gd name="T12" fmla="*/ 6 w 94"/>
                  <a:gd name="T13" fmla="*/ 120 h 150"/>
                  <a:gd name="T14" fmla="*/ 6 w 94"/>
                  <a:gd name="T15" fmla="*/ 142 h 150"/>
                  <a:gd name="T16" fmla="*/ 8 w 94"/>
                  <a:gd name="T17" fmla="*/ 144 h 150"/>
                  <a:gd name="T18" fmla="*/ 30 w 94"/>
                  <a:gd name="T19" fmla="*/ 144 h 150"/>
                  <a:gd name="T20" fmla="*/ 88 w 94"/>
                  <a:gd name="T21" fmla="*/ 86 h 150"/>
                  <a:gd name="T22" fmla="*/ 88 w 94"/>
                  <a:gd name="T23" fmla="*/ 64 h 150"/>
                  <a:gd name="T24" fmla="*/ 30 w 94"/>
                  <a:gd name="T25" fmla="*/ 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50">
                    <a:moveTo>
                      <a:pt x="30" y="6"/>
                    </a:moveTo>
                    <a:cubicBezTo>
                      <a:pt x="24" y="0"/>
                      <a:pt x="14" y="0"/>
                      <a:pt x="8" y="6"/>
                    </a:cubicBezTo>
                    <a:cubicBezTo>
                      <a:pt x="6" y="8"/>
                      <a:pt x="6" y="8"/>
                      <a:pt x="6" y="8"/>
                    </a:cubicBezTo>
                    <a:cubicBezTo>
                      <a:pt x="0" y="14"/>
                      <a:pt x="0" y="24"/>
                      <a:pt x="6" y="30"/>
                    </a:cubicBezTo>
                    <a:cubicBezTo>
                      <a:pt x="40" y="64"/>
                      <a:pt x="40" y="64"/>
                      <a:pt x="40" y="64"/>
                    </a:cubicBezTo>
                    <a:cubicBezTo>
                      <a:pt x="46" y="70"/>
                      <a:pt x="46" y="80"/>
                      <a:pt x="40" y="86"/>
                    </a:cubicBezTo>
                    <a:cubicBezTo>
                      <a:pt x="6" y="120"/>
                      <a:pt x="6" y="120"/>
                      <a:pt x="6" y="120"/>
                    </a:cubicBezTo>
                    <a:cubicBezTo>
                      <a:pt x="0" y="126"/>
                      <a:pt x="0" y="136"/>
                      <a:pt x="6" y="142"/>
                    </a:cubicBezTo>
                    <a:cubicBezTo>
                      <a:pt x="8" y="144"/>
                      <a:pt x="8" y="144"/>
                      <a:pt x="8" y="144"/>
                    </a:cubicBezTo>
                    <a:cubicBezTo>
                      <a:pt x="14" y="150"/>
                      <a:pt x="24" y="150"/>
                      <a:pt x="30" y="144"/>
                    </a:cubicBezTo>
                    <a:cubicBezTo>
                      <a:pt x="88" y="86"/>
                      <a:pt x="88" y="86"/>
                      <a:pt x="88" y="86"/>
                    </a:cubicBezTo>
                    <a:cubicBezTo>
                      <a:pt x="94" y="80"/>
                      <a:pt x="94" y="70"/>
                      <a:pt x="88" y="64"/>
                    </a:cubicBezTo>
                    <a:lnTo>
                      <a:pt x="3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6" name="Freeform 13"/>
              <p:cNvSpPr>
                <a:spLocks/>
              </p:cNvSpPr>
              <p:nvPr/>
            </p:nvSpPr>
            <p:spPr bwMode="auto">
              <a:xfrm>
                <a:off x="2698" y="2121"/>
                <a:ext cx="289" cy="78"/>
              </a:xfrm>
              <a:custGeom>
                <a:avLst/>
                <a:gdLst>
                  <a:gd name="T0" fmla="*/ 0 w 120"/>
                  <a:gd name="T1" fmla="*/ 16 h 32"/>
                  <a:gd name="T2" fmla="*/ 16 w 120"/>
                  <a:gd name="T3" fmla="*/ 32 h 32"/>
                  <a:gd name="T4" fmla="*/ 104 w 120"/>
                  <a:gd name="T5" fmla="*/ 32 h 32"/>
                  <a:gd name="T6" fmla="*/ 120 w 120"/>
                  <a:gd name="T7" fmla="*/ 16 h 32"/>
                  <a:gd name="T8" fmla="*/ 120 w 120"/>
                  <a:gd name="T9" fmla="*/ 16 h 32"/>
                  <a:gd name="T10" fmla="*/ 104 w 120"/>
                  <a:gd name="T11" fmla="*/ 0 h 32"/>
                  <a:gd name="T12" fmla="*/ 16 w 120"/>
                  <a:gd name="T13" fmla="*/ 0 h 32"/>
                  <a:gd name="T14" fmla="*/ 0 w 120"/>
                  <a:gd name="T15" fmla="*/ 1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32">
                    <a:moveTo>
                      <a:pt x="0" y="16"/>
                    </a:moveTo>
                    <a:cubicBezTo>
                      <a:pt x="0" y="25"/>
                      <a:pt x="7" y="32"/>
                      <a:pt x="16" y="32"/>
                    </a:cubicBezTo>
                    <a:cubicBezTo>
                      <a:pt x="104" y="32"/>
                      <a:pt x="104" y="32"/>
                      <a:pt x="104" y="32"/>
                    </a:cubicBezTo>
                    <a:cubicBezTo>
                      <a:pt x="113" y="32"/>
                      <a:pt x="120" y="25"/>
                      <a:pt x="120" y="16"/>
                    </a:cubicBezTo>
                    <a:cubicBezTo>
                      <a:pt x="120" y="16"/>
                      <a:pt x="120" y="16"/>
                      <a:pt x="120" y="16"/>
                    </a:cubicBezTo>
                    <a:cubicBezTo>
                      <a:pt x="120" y="7"/>
                      <a:pt x="113" y="0"/>
                      <a:pt x="104" y="0"/>
                    </a:cubicBezTo>
                    <a:cubicBezTo>
                      <a:pt x="16" y="0"/>
                      <a:pt x="16" y="0"/>
                      <a:pt x="16"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grpSp>
        <p:nvGrpSpPr>
          <p:cNvPr id="8" name="Group 6"/>
          <p:cNvGrpSpPr/>
          <p:nvPr/>
        </p:nvGrpSpPr>
        <p:grpSpPr>
          <a:xfrm>
            <a:off x="2095500" y="1425618"/>
            <a:ext cx="1655186" cy="4529436"/>
            <a:chOff x="2273300" y="1587500"/>
            <a:chExt cx="1460500" cy="4529436"/>
          </a:xfrm>
        </p:grpSpPr>
        <p:sp>
          <p:nvSpPr>
            <p:cNvPr id="19" name="Rectangle 18"/>
            <p:cNvSpPr/>
            <p:nvPr/>
          </p:nvSpPr>
          <p:spPr>
            <a:xfrm>
              <a:off x="2370280" y="4858761"/>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40" name="Rectangle 39"/>
            <p:cNvSpPr/>
            <p:nvPr/>
          </p:nvSpPr>
          <p:spPr>
            <a:xfrm>
              <a:off x="2370280" y="2997200"/>
              <a:ext cx="1258175" cy="185376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pPr algn="ctr"/>
              <a:endParaRPr lang="en-US" sz="1200" b="1" dirty="0">
                <a:gradFill>
                  <a:gsLst>
                    <a:gs pos="0">
                      <a:srgbClr val="6B6B6B"/>
                    </a:gs>
                    <a:gs pos="74000">
                      <a:srgbClr val="6B6B6B"/>
                    </a:gs>
                  </a:gsLst>
                  <a:lin ang="5400000" scaled="1"/>
                </a:gradFill>
                <a:latin typeface="Arial"/>
              </a:endParaRPr>
            </a:p>
          </p:txBody>
        </p:sp>
        <p:sp>
          <p:nvSpPr>
            <p:cNvPr id="59" name="Rectangle 58"/>
            <p:cNvSpPr/>
            <p:nvPr/>
          </p:nvSpPr>
          <p:spPr>
            <a:xfrm>
              <a:off x="2369118" y="2184400"/>
              <a:ext cx="1258175" cy="825063"/>
            </a:xfrm>
            <a:prstGeom prst="rect">
              <a:avLst/>
            </a:prstGeom>
            <a:solidFill>
              <a:srgbClr val="D1D1F0"/>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pPr algn="ctr"/>
              <a:endParaRPr lang="en-US" sz="1200" b="1" dirty="0">
                <a:gradFill>
                  <a:gsLst>
                    <a:gs pos="0">
                      <a:srgbClr val="6B6B6B"/>
                    </a:gs>
                    <a:gs pos="74000">
                      <a:srgbClr val="6B6B6B"/>
                    </a:gs>
                  </a:gsLst>
                  <a:lin ang="5400000" scaled="1"/>
                </a:gradFill>
                <a:latin typeface="Arial"/>
              </a:endParaRPr>
            </a:p>
            <a:p>
              <a:pPr algn="ctr"/>
              <a:endParaRPr lang="en-US" sz="1200" b="1" dirty="0">
                <a:gradFill>
                  <a:gsLst>
                    <a:gs pos="0">
                      <a:srgbClr val="6B6B6B"/>
                    </a:gs>
                    <a:gs pos="74000">
                      <a:srgbClr val="6B6B6B"/>
                    </a:gs>
                  </a:gsLst>
                  <a:lin ang="5400000" scaled="1"/>
                </a:gradFill>
                <a:latin typeface="Arial"/>
              </a:endParaRPr>
            </a:p>
            <a:p>
              <a:pPr algn="ctr"/>
              <a:endParaRPr lang="en-US" b="1" dirty="0" smtClean="0">
                <a:gradFill>
                  <a:gsLst>
                    <a:gs pos="0">
                      <a:srgbClr val="6B6B6B"/>
                    </a:gs>
                    <a:gs pos="74000">
                      <a:srgbClr val="6B6B6B"/>
                    </a:gs>
                  </a:gsLst>
                  <a:lin ang="5400000" scaled="1"/>
                </a:gradFill>
                <a:latin typeface="Arial"/>
              </a:endParaRPr>
            </a:p>
            <a:p>
              <a:pPr algn="ctr"/>
              <a:endParaRPr lang="en-US" sz="1200" b="1" dirty="0" smtClean="0">
                <a:gradFill>
                  <a:gsLst>
                    <a:gs pos="0">
                      <a:srgbClr val="6B6B6B"/>
                    </a:gs>
                    <a:gs pos="74000">
                      <a:srgbClr val="6B6B6B"/>
                    </a:gs>
                  </a:gsLst>
                  <a:lin ang="5400000" scaled="1"/>
                </a:gradFill>
                <a:latin typeface="Arial"/>
              </a:endParaRPr>
            </a:p>
            <a:p>
              <a:pPr algn="ctr"/>
              <a:r>
                <a:rPr lang="en-US" sz="1200" b="1" dirty="0" smtClean="0">
                  <a:gradFill>
                    <a:gsLst>
                      <a:gs pos="0">
                        <a:srgbClr val="6B6B6B"/>
                      </a:gs>
                      <a:gs pos="74000">
                        <a:srgbClr val="6B6B6B"/>
                      </a:gs>
                    </a:gsLst>
                    <a:lin ang="5400000" scaled="1"/>
                  </a:gradFill>
                  <a:latin typeface="Arial"/>
                </a:rPr>
                <a:t>General </a:t>
              </a:r>
              <a:r>
                <a:rPr lang="en-US" sz="1200" b="1" dirty="0">
                  <a:gradFill>
                    <a:gsLst>
                      <a:gs pos="0">
                        <a:srgbClr val="6B6B6B"/>
                      </a:gs>
                      <a:gs pos="74000">
                        <a:srgbClr val="6B6B6B"/>
                      </a:gs>
                    </a:gsLst>
                    <a:lin ang="5400000" scaled="1"/>
                  </a:gradFill>
                  <a:latin typeface="Arial"/>
                </a:rPr>
                <a:t>Application Fit for SFDC Platform</a:t>
              </a:r>
            </a:p>
          </p:txBody>
        </p:sp>
        <p:sp>
          <p:nvSpPr>
            <p:cNvPr id="65" name="TextBox 64"/>
            <p:cNvSpPr txBox="1"/>
            <p:nvPr/>
          </p:nvSpPr>
          <p:spPr>
            <a:xfrm>
              <a:off x="2273300" y="1587500"/>
              <a:ext cx="1460500" cy="584775"/>
            </a:xfrm>
            <a:prstGeom prst="rect">
              <a:avLst/>
            </a:prstGeom>
            <a:noFill/>
            <a:ln>
              <a:noFill/>
            </a:ln>
          </p:spPr>
          <p:txBody>
            <a:bodyPr wrap="square" rtlCol="0">
              <a:spAutoFit/>
            </a:bodyPr>
            <a:lstStyle>
              <a:defPPr>
                <a:defRPr lang="en-US"/>
              </a:defPPr>
              <a:lvl1pPr>
                <a:defRPr b="1">
                  <a:solidFill>
                    <a:srgbClr val="1A9DDC"/>
                  </a:solidFill>
                </a:defRPr>
              </a:lvl1pPr>
            </a:lstStyle>
            <a:p>
              <a:pPr algn="ctr"/>
              <a:r>
                <a:rPr lang="en-US" sz="1600" dirty="0">
                  <a:ea typeface="ヒラギノ角ゴ Pro W3" charset="0"/>
                  <a:cs typeface="ヒラギノ角ゴ Pro W3" charset="0"/>
                </a:rPr>
                <a:t>High Level </a:t>
              </a:r>
            </a:p>
            <a:p>
              <a:pPr algn="ctr"/>
              <a:r>
                <a:rPr lang="en-US" sz="1600" dirty="0">
                  <a:ea typeface="ヒラギノ角ゴ Pro W3" charset="0"/>
                  <a:cs typeface="ヒラギノ角ゴ Pro W3" charset="0"/>
                </a:rPr>
                <a:t>Fit </a:t>
              </a:r>
            </a:p>
          </p:txBody>
        </p:sp>
        <p:sp>
          <p:nvSpPr>
            <p:cNvPr id="37" name="Freeform 5"/>
            <p:cNvSpPr>
              <a:spLocks noEditPoints="1"/>
            </p:cNvSpPr>
            <p:nvPr/>
          </p:nvSpPr>
          <p:spPr bwMode="auto">
            <a:xfrm>
              <a:off x="2625509" y="5118101"/>
              <a:ext cx="765391" cy="784014"/>
            </a:xfrm>
            <a:custGeom>
              <a:avLst/>
              <a:gdLst>
                <a:gd name="T0" fmla="*/ 1935 w 1935"/>
                <a:gd name="T1" fmla="*/ 1935 h 1935"/>
                <a:gd name="T2" fmla="*/ 1935 w 1935"/>
                <a:gd name="T3" fmla="*/ 0 h 1935"/>
                <a:gd name="T4" fmla="*/ 1717 w 1935"/>
                <a:gd name="T5" fmla="*/ 1691 h 1935"/>
                <a:gd name="T6" fmla="*/ 595 w 1935"/>
                <a:gd name="T7" fmla="*/ 1691 h 1935"/>
                <a:gd name="T8" fmla="*/ 346 w 1935"/>
                <a:gd name="T9" fmla="*/ 1807 h 1935"/>
                <a:gd name="T10" fmla="*/ 373 w 1935"/>
                <a:gd name="T11" fmla="*/ 1935 h 1935"/>
                <a:gd name="T12" fmla="*/ 572 w 1935"/>
                <a:gd name="T13" fmla="*/ 1807 h 1935"/>
                <a:gd name="T14" fmla="*/ 546 w 1935"/>
                <a:gd name="T15" fmla="*/ 1935 h 1935"/>
                <a:gd name="T16" fmla="*/ 572 w 1935"/>
                <a:gd name="T17" fmla="*/ 1807 h 1935"/>
                <a:gd name="T18" fmla="*/ 745 w 1935"/>
                <a:gd name="T19" fmla="*/ 1807 h 1935"/>
                <a:gd name="T20" fmla="*/ 771 w 1935"/>
                <a:gd name="T21" fmla="*/ 1935 h 1935"/>
                <a:gd name="T22" fmla="*/ 970 w 1935"/>
                <a:gd name="T23" fmla="*/ 1807 h 1935"/>
                <a:gd name="T24" fmla="*/ 944 w 1935"/>
                <a:gd name="T25" fmla="*/ 1935 h 1935"/>
                <a:gd name="T26" fmla="*/ 970 w 1935"/>
                <a:gd name="T27" fmla="*/ 1807 h 1935"/>
                <a:gd name="T28" fmla="*/ 1143 w 1935"/>
                <a:gd name="T29" fmla="*/ 1807 h 1935"/>
                <a:gd name="T30" fmla="*/ 1169 w 1935"/>
                <a:gd name="T31" fmla="*/ 1935 h 1935"/>
                <a:gd name="T32" fmla="*/ 1369 w 1935"/>
                <a:gd name="T33" fmla="*/ 1807 h 1935"/>
                <a:gd name="T34" fmla="*/ 1342 w 1935"/>
                <a:gd name="T35" fmla="*/ 1935 h 1935"/>
                <a:gd name="T36" fmla="*/ 1369 w 1935"/>
                <a:gd name="T37" fmla="*/ 1807 h 1935"/>
                <a:gd name="T38" fmla="*/ 1542 w 1935"/>
                <a:gd name="T39" fmla="*/ 1807 h 1935"/>
                <a:gd name="T40" fmla="*/ 1568 w 1935"/>
                <a:gd name="T41" fmla="*/ 1935 h 1935"/>
                <a:gd name="T42" fmla="*/ 1767 w 1935"/>
                <a:gd name="T43" fmla="*/ 1807 h 1935"/>
                <a:gd name="T44" fmla="*/ 1741 w 1935"/>
                <a:gd name="T45" fmla="*/ 1935 h 1935"/>
                <a:gd name="T46" fmla="*/ 1767 w 1935"/>
                <a:gd name="T47" fmla="*/ 1807 h 1935"/>
                <a:gd name="T48" fmla="*/ 1805 w 1935"/>
                <a:gd name="T49" fmla="*/ 1750 h 1935"/>
                <a:gd name="T50" fmla="*/ 1935 w 1935"/>
                <a:gd name="T51" fmla="*/ 1727 h 1935"/>
                <a:gd name="T52" fmla="*/ 1805 w 1935"/>
                <a:gd name="T53" fmla="*/ 1527 h 1935"/>
                <a:gd name="T54" fmla="*/ 1935 w 1935"/>
                <a:gd name="T55" fmla="*/ 1551 h 1935"/>
                <a:gd name="T56" fmla="*/ 1805 w 1935"/>
                <a:gd name="T57" fmla="*/ 1527 h 1935"/>
                <a:gd name="T58" fmla="*/ 1805 w 1935"/>
                <a:gd name="T59" fmla="*/ 1352 h 1935"/>
                <a:gd name="T60" fmla="*/ 1935 w 1935"/>
                <a:gd name="T61" fmla="*/ 1328 h 1935"/>
                <a:gd name="T62" fmla="*/ 1805 w 1935"/>
                <a:gd name="T63" fmla="*/ 1129 h 1935"/>
                <a:gd name="T64" fmla="*/ 1935 w 1935"/>
                <a:gd name="T65" fmla="*/ 1153 h 1935"/>
                <a:gd name="T66" fmla="*/ 1805 w 1935"/>
                <a:gd name="T67" fmla="*/ 1129 h 1935"/>
                <a:gd name="T68" fmla="*/ 1805 w 1935"/>
                <a:gd name="T69" fmla="*/ 954 h 1935"/>
                <a:gd name="T70" fmla="*/ 1935 w 1935"/>
                <a:gd name="T71" fmla="*/ 930 h 1935"/>
                <a:gd name="T72" fmla="*/ 1805 w 1935"/>
                <a:gd name="T73" fmla="*/ 731 h 1935"/>
                <a:gd name="T74" fmla="*/ 1935 w 1935"/>
                <a:gd name="T75" fmla="*/ 754 h 1935"/>
                <a:gd name="T76" fmla="*/ 1805 w 1935"/>
                <a:gd name="T77" fmla="*/ 731 h 1935"/>
                <a:gd name="T78" fmla="*/ 1805 w 1935"/>
                <a:gd name="T79" fmla="*/ 555 h 1935"/>
                <a:gd name="T80" fmla="*/ 1935 w 1935"/>
                <a:gd name="T81" fmla="*/ 531 h 1935"/>
                <a:gd name="T82" fmla="*/ 1805 w 1935"/>
                <a:gd name="T83" fmla="*/ 332 h 1935"/>
                <a:gd name="T84" fmla="*/ 1935 w 1935"/>
                <a:gd name="T85" fmla="*/ 356 h 1935"/>
                <a:gd name="T86" fmla="*/ 1805 w 1935"/>
                <a:gd name="T87" fmla="*/ 332 h 1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935">
                  <a:moveTo>
                    <a:pt x="1935" y="0"/>
                  </a:moveTo>
                  <a:lnTo>
                    <a:pt x="1935" y="1935"/>
                  </a:lnTo>
                  <a:lnTo>
                    <a:pt x="0" y="1935"/>
                  </a:lnTo>
                  <a:lnTo>
                    <a:pt x="1935" y="0"/>
                  </a:lnTo>
                  <a:close/>
                  <a:moveTo>
                    <a:pt x="595" y="1691"/>
                  </a:moveTo>
                  <a:lnTo>
                    <a:pt x="1717" y="1691"/>
                  </a:lnTo>
                  <a:lnTo>
                    <a:pt x="1717" y="569"/>
                  </a:lnTo>
                  <a:lnTo>
                    <a:pt x="595" y="1691"/>
                  </a:lnTo>
                  <a:close/>
                  <a:moveTo>
                    <a:pt x="373" y="1807"/>
                  </a:moveTo>
                  <a:lnTo>
                    <a:pt x="346" y="1807"/>
                  </a:lnTo>
                  <a:lnTo>
                    <a:pt x="346" y="1935"/>
                  </a:lnTo>
                  <a:lnTo>
                    <a:pt x="373" y="1935"/>
                  </a:lnTo>
                  <a:lnTo>
                    <a:pt x="373" y="1807"/>
                  </a:lnTo>
                  <a:close/>
                  <a:moveTo>
                    <a:pt x="572" y="1807"/>
                  </a:moveTo>
                  <a:lnTo>
                    <a:pt x="546" y="1807"/>
                  </a:lnTo>
                  <a:lnTo>
                    <a:pt x="546" y="1935"/>
                  </a:lnTo>
                  <a:lnTo>
                    <a:pt x="572" y="1935"/>
                  </a:lnTo>
                  <a:lnTo>
                    <a:pt x="572" y="1807"/>
                  </a:lnTo>
                  <a:close/>
                  <a:moveTo>
                    <a:pt x="771" y="1807"/>
                  </a:moveTo>
                  <a:lnTo>
                    <a:pt x="745" y="1807"/>
                  </a:lnTo>
                  <a:lnTo>
                    <a:pt x="745" y="1935"/>
                  </a:lnTo>
                  <a:lnTo>
                    <a:pt x="771" y="1935"/>
                  </a:lnTo>
                  <a:lnTo>
                    <a:pt x="771" y="1807"/>
                  </a:lnTo>
                  <a:close/>
                  <a:moveTo>
                    <a:pt x="970" y="1807"/>
                  </a:moveTo>
                  <a:lnTo>
                    <a:pt x="944" y="1807"/>
                  </a:lnTo>
                  <a:lnTo>
                    <a:pt x="944" y="1935"/>
                  </a:lnTo>
                  <a:lnTo>
                    <a:pt x="970" y="1935"/>
                  </a:lnTo>
                  <a:lnTo>
                    <a:pt x="970" y="1807"/>
                  </a:lnTo>
                  <a:close/>
                  <a:moveTo>
                    <a:pt x="1169" y="1807"/>
                  </a:moveTo>
                  <a:lnTo>
                    <a:pt x="1143" y="1807"/>
                  </a:lnTo>
                  <a:lnTo>
                    <a:pt x="1143" y="1935"/>
                  </a:lnTo>
                  <a:lnTo>
                    <a:pt x="1169" y="1935"/>
                  </a:lnTo>
                  <a:lnTo>
                    <a:pt x="1169" y="1807"/>
                  </a:lnTo>
                  <a:close/>
                  <a:moveTo>
                    <a:pt x="1369" y="1807"/>
                  </a:moveTo>
                  <a:lnTo>
                    <a:pt x="1342" y="1807"/>
                  </a:lnTo>
                  <a:lnTo>
                    <a:pt x="1342" y="1935"/>
                  </a:lnTo>
                  <a:lnTo>
                    <a:pt x="1369" y="1935"/>
                  </a:lnTo>
                  <a:lnTo>
                    <a:pt x="1369" y="1807"/>
                  </a:lnTo>
                  <a:close/>
                  <a:moveTo>
                    <a:pt x="1568" y="1807"/>
                  </a:moveTo>
                  <a:lnTo>
                    <a:pt x="1542" y="1807"/>
                  </a:lnTo>
                  <a:lnTo>
                    <a:pt x="1542" y="1935"/>
                  </a:lnTo>
                  <a:lnTo>
                    <a:pt x="1568" y="1935"/>
                  </a:lnTo>
                  <a:lnTo>
                    <a:pt x="1568" y="1807"/>
                  </a:lnTo>
                  <a:close/>
                  <a:moveTo>
                    <a:pt x="1767" y="1807"/>
                  </a:moveTo>
                  <a:lnTo>
                    <a:pt x="1741" y="1807"/>
                  </a:lnTo>
                  <a:lnTo>
                    <a:pt x="1741" y="1935"/>
                  </a:lnTo>
                  <a:lnTo>
                    <a:pt x="1767" y="1935"/>
                  </a:lnTo>
                  <a:lnTo>
                    <a:pt x="1767" y="1807"/>
                  </a:lnTo>
                  <a:close/>
                  <a:moveTo>
                    <a:pt x="1805" y="1727"/>
                  </a:moveTo>
                  <a:lnTo>
                    <a:pt x="1805" y="1750"/>
                  </a:lnTo>
                  <a:lnTo>
                    <a:pt x="1935" y="1750"/>
                  </a:lnTo>
                  <a:lnTo>
                    <a:pt x="1935" y="1727"/>
                  </a:lnTo>
                  <a:lnTo>
                    <a:pt x="1805" y="1727"/>
                  </a:lnTo>
                  <a:close/>
                  <a:moveTo>
                    <a:pt x="1805" y="1527"/>
                  </a:moveTo>
                  <a:lnTo>
                    <a:pt x="1805" y="1551"/>
                  </a:lnTo>
                  <a:lnTo>
                    <a:pt x="1935" y="1551"/>
                  </a:lnTo>
                  <a:lnTo>
                    <a:pt x="1935" y="1527"/>
                  </a:lnTo>
                  <a:lnTo>
                    <a:pt x="1805" y="1527"/>
                  </a:lnTo>
                  <a:close/>
                  <a:moveTo>
                    <a:pt x="1805" y="1328"/>
                  </a:moveTo>
                  <a:lnTo>
                    <a:pt x="1805" y="1352"/>
                  </a:lnTo>
                  <a:lnTo>
                    <a:pt x="1935" y="1352"/>
                  </a:lnTo>
                  <a:lnTo>
                    <a:pt x="1935" y="1328"/>
                  </a:lnTo>
                  <a:lnTo>
                    <a:pt x="1805" y="1328"/>
                  </a:lnTo>
                  <a:close/>
                  <a:moveTo>
                    <a:pt x="1805" y="1129"/>
                  </a:moveTo>
                  <a:lnTo>
                    <a:pt x="1805" y="1153"/>
                  </a:lnTo>
                  <a:lnTo>
                    <a:pt x="1935" y="1153"/>
                  </a:lnTo>
                  <a:lnTo>
                    <a:pt x="1935" y="1129"/>
                  </a:lnTo>
                  <a:lnTo>
                    <a:pt x="1805" y="1129"/>
                  </a:lnTo>
                  <a:close/>
                  <a:moveTo>
                    <a:pt x="1805" y="930"/>
                  </a:moveTo>
                  <a:lnTo>
                    <a:pt x="1805" y="954"/>
                  </a:lnTo>
                  <a:lnTo>
                    <a:pt x="1935" y="954"/>
                  </a:lnTo>
                  <a:lnTo>
                    <a:pt x="1935" y="930"/>
                  </a:lnTo>
                  <a:lnTo>
                    <a:pt x="1805" y="930"/>
                  </a:lnTo>
                  <a:close/>
                  <a:moveTo>
                    <a:pt x="1805" y="731"/>
                  </a:moveTo>
                  <a:lnTo>
                    <a:pt x="1805" y="754"/>
                  </a:lnTo>
                  <a:lnTo>
                    <a:pt x="1935" y="754"/>
                  </a:lnTo>
                  <a:lnTo>
                    <a:pt x="1935" y="731"/>
                  </a:lnTo>
                  <a:lnTo>
                    <a:pt x="1805" y="731"/>
                  </a:lnTo>
                  <a:close/>
                  <a:moveTo>
                    <a:pt x="1805" y="531"/>
                  </a:moveTo>
                  <a:lnTo>
                    <a:pt x="1805" y="555"/>
                  </a:lnTo>
                  <a:lnTo>
                    <a:pt x="1935" y="555"/>
                  </a:lnTo>
                  <a:lnTo>
                    <a:pt x="1935" y="531"/>
                  </a:lnTo>
                  <a:lnTo>
                    <a:pt x="1805" y="531"/>
                  </a:lnTo>
                  <a:close/>
                  <a:moveTo>
                    <a:pt x="1805" y="332"/>
                  </a:moveTo>
                  <a:lnTo>
                    <a:pt x="1805" y="356"/>
                  </a:lnTo>
                  <a:lnTo>
                    <a:pt x="1935" y="356"/>
                  </a:lnTo>
                  <a:lnTo>
                    <a:pt x="1935" y="332"/>
                  </a:lnTo>
                  <a:lnTo>
                    <a:pt x="1805" y="33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9" name="Group 5"/>
          <p:cNvGrpSpPr/>
          <p:nvPr/>
        </p:nvGrpSpPr>
        <p:grpSpPr>
          <a:xfrm>
            <a:off x="3762659" y="1231831"/>
            <a:ext cx="1429810" cy="4723210"/>
            <a:chOff x="3826160" y="1393715"/>
            <a:chExt cx="1261633" cy="4723221"/>
          </a:xfrm>
        </p:grpSpPr>
        <p:sp>
          <p:nvSpPr>
            <p:cNvPr id="21" name="Rectangle 20"/>
            <p:cNvSpPr/>
            <p:nvPr/>
          </p:nvSpPr>
          <p:spPr>
            <a:xfrm>
              <a:off x="3826160" y="4858761"/>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41" name="Rectangle 40"/>
            <p:cNvSpPr/>
            <p:nvPr/>
          </p:nvSpPr>
          <p:spPr>
            <a:xfrm>
              <a:off x="3826160" y="3467100"/>
              <a:ext cx="1258175" cy="138386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pPr algn="ctr"/>
              <a:endParaRPr lang="en-US" sz="1200" b="1" dirty="0">
                <a:gradFill>
                  <a:gsLst>
                    <a:gs pos="0">
                      <a:srgbClr val="6B6B6B"/>
                    </a:gs>
                    <a:gs pos="74000">
                      <a:srgbClr val="6B6B6B"/>
                    </a:gs>
                  </a:gsLst>
                  <a:lin ang="5400000" scaled="1"/>
                </a:gradFill>
                <a:latin typeface="Arial"/>
              </a:endParaRPr>
            </a:p>
          </p:txBody>
        </p:sp>
        <p:sp>
          <p:nvSpPr>
            <p:cNvPr id="62" name="Rectangle 61"/>
            <p:cNvSpPr/>
            <p:nvPr/>
          </p:nvSpPr>
          <p:spPr>
            <a:xfrm>
              <a:off x="3829618" y="2641600"/>
              <a:ext cx="1258175" cy="825063"/>
            </a:xfrm>
            <a:prstGeom prst="rect">
              <a:avLst/>
            </a:prstGeom>
            <a:solidFill>
              <a:srgbClr val="D1D1F0"/>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pPr algn="ctr"/>
              <a:endParaRPr lang="en-US" sz="1200" b="1" dirty="0">
                <a:gradFill>
                  <a:gsLst>
                    <a:gs pos="0">
                      <a:srgbClr val="6B6B6B"/>
                    </a:gs>
                    <a:gs pos="74000">
                      <a:srgbClr val="6B6B6B"/>
                    </a:gs>
                  </a:gsLst>
                  <a:lin ang="5400000" scaled="1"/>
                </a:gradFill>
                <a:latin typeface="Arial"/>
              </a:endParaRPr>
            </a:p>
            <a:p>
              <a:pPr algn="ctr"/>
              <a:endParaRPr lang="en-US" sz="1200" b="1" dirty="0" smtClean="0">
                <a:gradFill>
                  <a:gsLst>
                    <a:gs pos="0">
                      <a:srgbClr val="6B6B6B"/>
                    </a:gs>
                    <a:gs pos="74000">
                      <a:srgbClr val="6B6B6B"/>
                    </a:gs>
                  </a:gsLst>
                  <a:lin ang="5400000" scaled="1"/>
                </a:gradFill>
                <a:latin typeface="Arial"/>
              </a:endParaRPr>
            </a:p>
            <a:p>
              <a:pPr algn="ctr"/>
              <a:r>
                <a:rPr lang="en-US" sz="1200" b="1" dirty="0" smtClean="0">
                  <a:gradFill>
                    <a:gsLst>
                      <a:gs pos="0">
                        <a:srgbClr val="6B6B6B"/>
                      </a:gs>
                      <a:gs pos="74000">
                        <a:srgbClr val="6B6B6B"/>
                      </a:gs>
                    </a:gsLst>
                    <a:lin ang="5400000" scaled="1"/>
                  </a:gradFill>
                  <a:latin typeface="Arial"/>
                </a:rPr>
                <a:t>Adaptability Technology</a:t>
              </a:r>
            </a:p>
            <a:p>
              <a:pPr algn="ctr"/>
              <a:r>
                <a:rPr lang="en-US" sz="1200" b="1" dirty="0" smtClean="0">
                  <a:gradFill>
                    <a:gsLst>
                      <a:gs pos="0">
                        <a:srgbClr val="6B6B6B"/>
                      </a:gs>
                      <a:gs pos="74000">
                        <a:srgbClr val="6B6B6B"/>
                      </a:gs>
                    </a:gsLst>
                    <a:lin ang="5400000" scaled="1"/>
                  </a:gradFill>
                  <a:latin typeface="Arial"/>
                </a:rPr>
                <a:t>Integration  Complexity</a:t>
              </a:r>
            </a:p>
            <a:p>
              <a:pPr algn="ctr"/>
              <a:r>
                <a:rPr lang="en-US" sz="1200" b="1" dirty="0" smtClean="0">
                  <a:gradFill>
                    <a:gsLst>
                      <a:gs pos="0">
                        <a:srgbClr val="6B6B6B"/>
                      </a:gs>
                      <a:gs pos="74000">
                        <a:srgbClr val="6B6B6B"/>
                      </a:gs>
                    </a:gsLst>
                    <a:lin ang="5400000" scaled="1"/>
                  </a:gradFill>
                  <a:latin typeface="Arial"/>
                </a:rPr>
                <a:t>Consumption</a:t>
              </a:r>
            </a:p>
            <a:p>
              <a:pPr algn="ctr"/>
              <a:r>
                <a:rPr lang="en-US" sz="1200" b="1" dirty="0" smtClean="0">
                  <a:gradFill>
                    <a:gsLst>
                      <a:gs pos="0">
                        <a:srgbClr val="6B6B6B"/>
                      </a:gs>
                      <a:gs pos="74000">
                        <a:srgbClr val="6B6B6B"/>
                      </a:gs>
                    </a:gsLst>
                    <a:lin ang="5400000" scaled="1"/>
                  </a:gradFill>
                  <a:latin typeface="Arial"/>
                </a:rPr>
                <a:t>Metrics</a:t>
              </a:r>
              <a:endParaRPr lang="en-US" sz="1200" b="1" dirty="0">
                <a:gradFill>
                  <a:gsLst>
                    <a:gs pos="0">
                      <a:srgbClr val="6B6B6B"/>
                    </a:gs>
                    <a:gs pos="74000">
                      <a:srgbClr val="6B6B6B"/>
                    </a:gs>
                  </a:gsLst>
                  <a:lin ang="5400000" scaled="1"/>
                </a:gradFill>
                <a:latin typeface="Arial"/>
              </a:endParaRPr>
            </a:p>
          </p:txBody>
        </p:sp>
        <p:sp>
          <p:nvSpPr>
            <p:cNvPr id="66" name="TextBox 65"/>
            <p:cNvSpPr txBox="1"/>
            <p:nvPr/>
          </p:nvSpPr>
          <p:spPr>
            <a:xfrm>
              <a:off x="3956052" y="1393715"/>
              <a:ext cx="1027176" cy="1077221"/>
            </a:xfrm>
            <a:prstGeom prst="rect">
              <a:avLst/>
            </a:prstGeom>
            <a:noFill/>
            <a:ln>
              <a:noFill/>
            </a:ln>
          </p:spPr>
          <p:txBody>
            <a:bodyPr wrap="none" rtlCol="0">
              <a:spAutoFit/>
            </a:bodyPr>
            <a:lstStyle>
              <a:defPPr>
                <a:defRPr lang="en-US"/>
              </a:defPPr>
              <a:lvl1pPr>
                <a:defRPr b="1">
                  <a:solidFill>
                    <a:srgbClr val="1A9DDC"/>
                  </a:solidFill>
                </a:defRPr>
              </a:lvl1pPr>
            </a:lstStyle>
            <a:p>
              <a:pPr algn="ctr"/>
              <a:r>
                <a:rPr lang="en-US" sz="1600" dirty="0">
                  <a:ea typeface="ヒラギノ角ゴ Pro W3" charset="0"/>
                  <a:cs typeface="ヒラギノ角ゴ Pro W3" charset="0"/>
                </a:rPr>
                <a:t>Assess</a:t>
              </a:r>
            </a:p>
            <a:p>
              <a:pPr algn="ctr"/>
              <a:r>
                <a:rPr lang="en-US" sz="1600" dirty="0" smtClean="0">
                  <a:ea typeface="ヒラギノ角ゴ Pro W3" charset="0"/>
                  <a:cs typeface="ヒラギノ角ゴ Pro W3" charset="0"/>
                </a:rPr>
                <a:t>Corporate</a:t>
              </a:r>
            </a:p>
            <a:p>
              <a:pPr algn="ctr"/>
              <a:r>
                <a:rPr lang="en-US" sz="1600" dirty="0" smtClean="0">
                  <a:ea typeface="ヒラギノ角ゴ Pro W3" charset="0"/>
                  <a:cs typeface="ヒラギノ角ゴ Pro W3" charset="0"/>
                </a:rPr>
                <a:t> Impact</a:t>
              </a:r>
              <a:endParaRPr lang="en-US" sz="1600" dirty="0">
                <a:ea typeface="ヒラギノ角ゴ Pro W3" charset="0"/>
                <a:cs typeface="ヒラギノ角ゴ Pro W3" charset="0"/>
              </a:endParaRPr>
            </a:p>
            <a:p>
              <a:pPr algn="ctr"/>
              <a:r>
                <a:rPr lang="en-US" sz="1600" dirty="0">
                  <a:ea typeface="ヒラギノ角ゴ Pro W3" charset="0"/>
                  <a:cs typeface="ヒラギノ角ゴ Pro W3" charset="0"/>
                </a:rPr>
                <a:t>Drivers</a:t>
              </a:r>
            </a:p>
          </p:txBody>
        </p:sp>
        <p:grpSp>
          <p:nvGrpSpPr>
            <p:cNvPr id="10" name="Group 164"/>
            <p:cNvGrpSpPr>
              <a:grpSpLocks noChangeAspect="1"/>
            </p:cNvGrpSpPr>
            <p:nvPr/>
          </p:nvGrpSpPr>
          <p:grpSpPr bwMode="auto">
            <a:xfrm>
              <a:off x="4020640" y="5080000"/>
              <a:ext cx="878322" cy="852986"/>
              <a:chOff x="2671" y="1958"/>
              <a:chExt cx="416" cy="404"/>
            </a:xfrm>
            <a:solidFill>
              <a:schemeClr val="bg1"/>
            </a:solidFill>
          </p:grpSpPr>
          <p:sp>
            <p:nvSpPr>
              <p:cNvPr id="39" name="Freeform 165"/>
              <p:cNvSpPr>
                <a:spLocks noEditPoints="1"/>
              </p:cNvSpPr>
              <p:nvPr/>
            </p:nvSpPr>
            <p:spPr bwMode="auto">
              <a:xfrm>
                <a:off x="2818" y="1958"/>
                <a:ext cx="269" cy="269"/>
              </a:xfrm>
              <a:custGeom>
                <a:avLst/>
                <a:gdLst>
                  <a:gd name="T0" fmla="*/ 95 w 112"/>
                  <a:gd name="T1" fmla="*/ 47 h 112"/>
                  <a:gd name="T2" fmla="*/ 104 w 112"/>
                  <a:gd name="T3" fmla="*/ 35 h 112"/>
                  <a:gd name="T4" fmla="*/ 104 w 112"/>
                  <a:gd name="T5" fmla="*/ 27 h 112"/>
                  <a:gd name="T6" fmla="*/ 86 w 112"/>
                  <a:gd name="T7" fmla="*/ 29 h 112"/>
                  <a:gd name="T8" fmla="*/ 87 w 112"/>
                  <a:gd name="T9" fmla="*/ 14 h 112"/>
                  <a:gd name="T10" fmla="*/ 83 w 112"/>
                  <a:gd name="T11" fmla="*/ 7 h 112"/>
                  <a:gd name="T12" fmla="*/ 68 w 112"/>
                  <a:gd name="T13" fmla="*/ 18 h 112"/>
                  <a:gd name="T14" fmla="*/ 61 w 112"/>
                  <a:gd name="T15" fmla="*/ 4 h 112"/>
                  <a:gd name="T16" fmla="*/ 51 w 112"/>
                  <a:gd name="T17" fmla="*/ 4 h 112"/>
                  <a:gd name="T18" fmla="*/ 43 w 112"/>
                  <a:gd name="T19" fmla="*/ 18 h 112"/>
                  <a:gd name="T20" fmla="*/ 28 w 112"/>
                  <a:gd name="T21" fmla="*/ 8 h 112"/>
                  <a:gd name="T22" fmla="*/ 30 w 112"/>
                  <a:gd name="T23" fmla="*/ 26 h 112"/>
                  <a:gd name="T24" fmla="*/ 13 w 112"/>
                  <a:gd name="T25" fmla="*/ 26 h 112"/>
                  <a:gd name="T26" fmla="*/ 8 w 112"/>
                  <a:gd name="T27" fmla="*/ 34 h 112"/>
                  <a:gd name="T28" fmla="*/ 17 w 112"/>
                  <a:gd name="T29" fmla="*/ 48 h 112"/>
                  <a:gd name="T30" fmla="*/ 0 w 112"/>
                  <a:gd name="T31" fmla="*/ 56 h 112"/>
                  <a:gd name="T32" fmla="*/ 17 w 112"/>
                  <a:gd name="T33" fmla="*/ 64 h 112"/>
                  <a:gd name="T34" fmla="*/ 8 w 112"/>
                  <a:gd name="T35" fmla="*/ 78 h 112"/>
                  <a:gd name="T36" fmla="*/ 13 w 112"/>
                  <a:gd name="T37" fmla="*/ 86 h 112"/>
                  <a:gd name="T38" fmla="*/ 30 w 112"/>
                  <a:gd name="T39" fmla="*/ 86 h 112"/>
                  <a:gd name="T40" fmla="*/ 28 w 112"/>
                  <a:gd name="T41" fmla="*/ 104 h 112"/>
                  <a:gd name="T42" fmla="*/ 43 w 112"/>
                  <a:gd name="T43" fmla="*/ 94 h 112"/>
                  <a:gd name="T44" fmla="*/ 50 w 112"/>
                  <a:gd name="T45" fmla="*/ 108 h 112"/>
                  <a:gd name="T46" fmla="*/ 57 w 112"/>
                  <a:gd name="T47" fmla="*/ 112 h 112"/>
                  <a:gd name="T48" fmla="*/ 65 w 112"/>
                  <a:gd name="T49" fmla="*/ 95 h 112"/>
                  <a:gd name="T50" fmla="*/ 77 w 112"/>
                  <a:gd name="T51" fmla="*/ 104 h 112"/>
                  <a:gd name="T52" fmla="*/ 85 w 112"/>
                  <a:gd name="T53" fmla="*/ 104 h 112"/>
                  <a:gd name="T54" fmla="*/ 83 w 112"/>
                  <a:gd name="T55" fmla="*/ 86 h 112"/>
                  <a:gd name="T56" fmla="*/ 98 w 112"/>
                  <a:gd name="T57" fmla="*/ 87 h 112"/>
                  <a:gd name="T58" fmla="*/ 105 w 112"/>
                  <a:gd name="T59" fmla="*/ 83 h 112"/>
                  <a:gd name="T60" fmla="*/ 94 w 112"/>
                  <a:gd name="T61" fmla="*/ 68 h 112"/>
                  <a:gd name="T62" fmla="*/ 108 w 112"/>
                  <a:gd name="T63" fmla="*/ 62 h 112"/>
                  <a:gd name="T64" fmla="*/ 112 w 112"/>
                  <a:gd name="T65" fmla="*/ 55 h 112"/>
                  <a:gd name="T66" fmla="*/ 56 w 112"/>
                  <a:gd name="T67" fmla="*/ 76 h 112"/>
                  <a:gd name="T68" fmla="*/ 56 w 112"/>
                  <a:gd name="T69" fmla="*/ 36 h 112"/>
                  <a:gd name="T70" fmla="*/ 56 w 112"/>
                  <a:gd name="T71" fmla="*/ 7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108" y="50"/>
                    </a:moveTo>
                    <a:cubicBezTo>
                      <a:pt x="95" y="47"/>
                      <a:pt x="95" y="47"/>
                      <a:pt x="95" y="47"/>
                    </a:cubicBezTo>
                    <a:cubicBezTo>
                      <a:pt x="95" y="46"/>
                      <a:pt x="94" y="45"/>
                      <a:pt x="94" y="44"/>
                    </a:cubicBezTo>
                    <a:cubicBezTo>
                      <a:pt x="104" y="35"/>
                      <a:pt x="104" y="35"/>
                      <a:pt x="104" y="35"/>
                    </a:cubicBezTo>
                    <a:cubicBezTo>
                      <a:pt x="106" y="34"/>
                      <a:pt x="106" y="31"/>
                      <a:pt x="105" y="29"/>
                    </a:cubicBezTo>
                    <a:cubicBezTo>
                      <a:pt x="104" y="27"/>
                      <a:pt x="104" y="27"/>
                      <a:pt x="104" y="27"/>
                    </a:cubicBezTo>
                    <a:cubicBezTo>
                      <a:pt x="103" y="25"/>
                      <a:pt x="100" y="24"/>
                      <a:pt x="98" y="25"/>
                    </a:cubicBezTo>
                    <a:cubicBezTo>
                      <a:pt x="86" y="29"/>
                      <a:pt x="86" y="29"/>
                      <a:pt x="86" y="29"/>
                    </a:cubicBezTo>
                    <a:cubicBezTo>
                      <a:pt x="85" y="28"/>
                      <a:pt x="84" y="27"/>
                      <a:pt x="83" y="26"/>
                    </a:cubicBezTo>
                    <a:cubicBezTo>
                      <a:pt x="87" y="14"/>
                      <a:pt x="87" y="14"/>
                      <a:pt x="87" y="14"/>
                    </a:cubicBezTo>
                    <a:cubicBezTo>
                      <a:pt x="88" y="12"/>
                      <a:pt x="87" y="9"/>
                      <a:pt x="85" y="8"/>
                    </a:cubicBezTo>
                    <a:cubicBezTo>
                      <a:pt x="83" y="7"/>
                      <a:pt x="83" y="7"/>
                      <a:pt x="83" y="7"/>
                    </a:cubicBezTo>
                    <a:cubicBezTo>
                      <a:pt x="81" y="6"/>
                      <a:pt x="78" y="6"/>
                      <a:pt x="77" y="8"/>
                    </a:cubicBezTo>
                    <a:cubicBezTo>
                      <a:pt x="68" y="18"/>
                      <a:pt x="68" y="18"/>
                      <a:pt x="68" y="18"/>
                    </a:cubicBezTo>
                    <a:cubicBezTo>
                      <a:pt x="67" y="17"/>
                      <a:pt x="65" y="17"/>
                      <a:pt x="64" y="17"/>
                    </a:cubicBezTo>
                    <a:cubicBezTo>
                      <a:pt x="61" y="4"/>
                      <a:pt x="61" y="4"/>
                      <a:pt x="61" y="4"/>
                    </a:cubicBezTo>
                    <a:cubicBezTo>
                      <a:pt x="60" y="2"/>
                      <a:pt x="58" y="0"/>
                      <a:pt x="56" y="0"/>
                    </a:cubicBezTo>
                    <a:cubicBezTo>
                      <a:pt x="54" y="0"/>
                      <a:pt x="52" y="2"/>
                      <a:pt x="51" y="4"/>
                    </a:cubicBezTo>
                    <a:cubicBezTo>
                      <a:pt x="48" y="17"/>
                      <a:pt x="48" y="17"/>
                      <a:pt x="48" y="17"/>
                    </a:cubicBezTo>
                    <a:cubicBezTo>
                      <a:pt x="47" y="17"/>
                      <a:pt x="45" y="18"/>
                      <a:pt x="43" y="18"/>
                    </a:cubicBezTo>
                    <a:cubicBezTo>
                      <a:pt x="34" y="8"/>
                      <a:pt x="34" y="8"/>
                      <a:pt x="34" y="8"/>
                    </a:cubicBezTo>
                    <a:cubicBezTo>
                      <a:pt x="33" y="7"/>
                      <a:pt x="30" y="6"/>
                      <a:pt x="28" y="8"/>
                    </a:cubicBezTo>
                    <a:cubicBezTo>
                      <a:pt x="26" y="9"/>
                      <a:pt x="25" y="11"/>
                      <a:pt x="26" y="13"/>
                    </a:cubicBezTo>
                    <a:cubicBezTo>
                      <a:pt x="30" y="26"/>
                      <a:pt x="30" y="26"/>
                      <a:pt x="30" y="26"/>
                    </a:cubicBezTo>
                    <a:cubicBezTo>
                      <a:pt x="28" y="27"/>
                      <a:pt x="27" y="28"/>
                      <a:pt x="26" y="30"/>
                    </a:cubicBezTo>
                    <a:cubicBezTo>
                      <a:pt x="13" y="26"/>
                      <a:pt x="13" y="26"/>
                      <a:pt x="13" y="26"/>
                    </a:cubicBezTo>
                    <a:cubicBezTo>
                      <a:pt x="11" y="25"/>
                      <a:pt x="9" y="26"/>
                      <a:pt x="8" y="28"/>
                    </a:cubicBezTo>
                    <a:cubicBezTo>
                      <a:pt x="6" y="30"/>
                      <a:pt x="7" y="33"/>
                      <a:pt x="8" y="34"/>
                    </a:cubicBezTo>
                    <a:cubicBezTo>
                      <a:pt x="18" y="43"/>
                      <a:pt x="18" y="43"/>
                      <a:pt x="18" y="43"/>
                    </a:cubicBezTo>
                    <a:cubicBezTo>
                      <a:pt x="18" y="45"/>
                      <a:pt x="17" y="47"/>
                      <a:pt x="17" y="48"/>
                    </a:cubicBezTo>
                    <a:cubicBezTo>
                      <a:pt x="4" y="51"/>
                      <a:pt x="4" y="51"/>
                      <a:pt x="4" y="51"/>
                    </a:cubicBezTo>
                    <a:cubicBezTo>
                      <a:pt x="2" y="52"/>
                      <a:pt x="0" y="54"/>
                      <a:pt x="0" y="56"/>
                    </a:cubicBezTo>
                    <a:cubicBezTo>
                      <a:pt x="0" y="58"/>
                      <a:pt x="2" y="60"/>
                      <a:pt x="4" y="61"/>
                    </a:cubicBezTo>
                    <a:cubicBezTo>
                      <a:pt x="17" y="64"/>
                      <a:pt x="17" y="64"/>
                      <a:pt x="17" y="64"/>
                    </a:cubicBezTo>
                    <a:cubicBezTo>
                      <a:pt x="17" y="65"/>
                      <a:pt x="18" y="67"/>
                      <a:pt x="18" y="69"/>
                    </a:cubicBezTo>
                    <a:cubicBezTo>
                      <a:pt x="8" y="78"/>
                      <a:pt x="8" y="78"/>
                      <a:pt x="8" y="78"/>
                    </a:cubicBezTo>
                    <a:cubicBezTo>
                      <a:pt x="7" y="79"/>
                      <a:pt x="6" y="82"/>
                      <a:pt x="8" y="84"/>
                    </a:cubicBezTo>
                    <a:cubicBezTo>
                      <a:pt x="9" y="86"/>
                      <a:pt x="11" y="87"/>
                      <a:pt x="13" y="86"/>
                    </a:cubicBezTo>
                    <a:cubicBezTo>
                      <a:pt x="26" y="82"/>
                      <a:pt x="26" y="82"/>
                      <a:pt x="26" y="82"/>
                    </a:cubicBezTo>
                    <a:cubicBezTo>
                      <a:pt x="27" y="84"/>
                      <a:pt x="28" y="85"/>
                      <a:pt x="30" y="86"/>
                    </a:cubicBezTo>
                    <a:cubicBezTo>
                      <a:pt x="26" y="99"/>
                      <a:pt x="26" y="99"/>
                      <a:pt x="26" y="99"/>
                    </a:cubicBezTo>
                    <a:cubicBezTo>
                      <a:pt x="25" y="101"/>
                      <a:pt x="26" y="103"/>
                      <a:pt x="28" y="104"/>
                    </a:cubicBezTo>
                    <a:cubicBezTo>
                      <a:pt x="30" y="106"/>
                      <a:pt x="33" y="105"/>
                      <a:pt x="34" y="104"/>
                    </a:cubicBezTo>
                    <a:cubicBezTo>
                      <a:pt x="43" y="94"/>
                      <a:pt x="43" y="94"/>
                      <a:pt x="43" y="94"/>
                    </a:cubicBezTo>
                    <a:cubicBezTo>
                      <a:pt x="44" y="94"/>
                      <a:pt x="46" y="95"/>
                      <a:pt x="47" y="95"/>
                    </a:cubicBezTo>
                    <a:cubicBezTo>
                      <a:pt x="50" y="108"/>
                      <a:pt x="50" y="108"/>
                      <a:pt x="50" y="108"/>
                    </a:cubicBezTo>
                    <a:cubicBezTo>
                      <a:pt x="50" y="110"/>
                      <a:pt x="52" y="112"/>
                      <a:pt x="55" y="112"/>
                    </a:cubicBezTo>
                    <a:cubicBezTo>
                      <a:pt x="57" y="112"/>
                      <a:pt x="57" y="112"/>
                      <a:pt x="57" y="112"/>
                    </a:cubicBezTo>
                    <a:cubicBezTo>
                      <a:pt x="60" y="112"/>
                      <a:pt x="62" y="110"/>
                      <a:pt x="62" y="108"/>
                    </a:cubicBezTo>
                    <a:cubicBezTo>
                      <a:pt x="65" y="95"/>
                      <a:pt x="65" y="95"/>
                      <a:pt x="65" y="95"/>
                    </a:cubicBezTo>
                    <a:cubicBezTo>
                      <a:pt x="66" y="95"/>
                      <a:pt x="67" y="94"/>
                      <a:pt x="68" y="94"/>
                    </a:cubicBezTo>
                    <a:cubicBezTo>
                      <a:pt x="77" y="104"/>
                      <a:pt x="77" y="104"/>
                      <a:pt x="77" y="104"/>
                    </a:cubicBezTo>
                    <a:cubicBezTo>
                      <a:pt x="78" y="106"/>
                      <a:pt x="81" y="106"/>
                      <a:pt x="83" y="105"/>
                    </a:cubicBezTo>
                    <a:cubicBezTo>
                      <a:pt x="85" y="104"/>
                      <a:pt x="85" y="104"/>
                      <a:pt x="85" y="104"/>
                    </a:cubicBezTo>
                    <a:cubicBezTo>
                      <a:pt x="87" y="103"/>
                      <a:pt x="88" y="100"/>
                      <a:pt x="87" y="98"/>
                    </a:cubicBezTo>
                    <a:cubicBezTo>
                      <a:pt x="83" y="86"/>
                      <a:pt x="83" y="86"/>
                      <a:pt x="83" y="86"/>
                    </a:cubicBezTo>
                    <a:cubicBezTo>
                      <a:pt x="84" y="85"/>
                      <a:pt x="85" y="84"/>
                      <a:pt x="86" y="83"/>
                    </a:cubicBezTo>
                    <a:cubicBezTo>
                      <a:pt x="98" y="87"/>
                      <a:pt x="98" y="87"/>
                      <a:pt x="98" y="87"/>
                    </a:cubicBezTo>
                    <a:cubicBezTo>
                      <a:pt x="100" y="88"/>
                      <a:pt x="103" y="87"/>
                      <a:pt x="104" y="85"/>
                    </a:cubicBezTo>
                    <a:cubicBezTo>
                      <a:pt x="105" y="83"/>
                      <a:pt x="105" y="83"/>
                      <a:pt x="105" y="83"/>
                    </a:cubicBezTo>
                    <a:cubicBezTo>
                      <a:pt x="106" y="81"/>
                      <a:pt x="106" y="78"/>
                      <a:pt x="104" y="77"/>
                    </a:cubicBezTo>
                    <a:cubicBezTo>
                      <a:pt x="94" y="68"/>
                      <a:pt x="94" y="68"/>
                      <a:pt x="94" y="68"/>
                    </a:cubicBezTo>
                    <a:cubicBezTo>
                      <a:pt x="94" y="67"/>
                      <a:pt x="95" y="66"/>
                      <a:pt x="95" y="65"/>
                    </a:cubicBezTo>
                    <a:cubicBezTo>
                      <a:pt x="108" y="62"/>
                      <a:pt x="108" y="62"/>
                      <a:pt x="108" y="62"/>
                    </a:cubicBezTo>
                    <a:cubicBezTo>
                      <a:pt x="110" y="62"/>
                      <a:pt x="112" y="60"/>
                      <a:pt x="112" y="57"/>
                    </a:cubicBezTo>
                    <a:cubicBezTo>
                      <a:pt x="112" y="55"/>
                      <a:pt x="112" y="55"/>
                      <a:pt x="112" y="55"/>
                    </a:cubicBezTo>
                    <a:cubicBezTo>
                      <a:pt x="112" y="52"/>
                      <a:pt x="110" y="50"/>
                      <a:pt x="108" y="50"/>
                    </a:cubicBezTo>
                    <a:close/>
                    <a:moveTo>
                      <a:pt x="56" y="76"/>
                    </a:moveTo>
                    <a:cubicBezTo>
                      <a:pt x="45" y="76"/>
                      <a:pt x="36" y="67"/>
                      <a:pt x="36" y="56"/>
                    </a:cubicBezTo>
                    <a:cubicBezTo>
                      <a:pt x="36" y="45"/>
                      <a:pt x="45" y="36"/>
                      <a:pt x="56" y="36"/>
                    </a:cubicBezTo>
                    <a:cubicBezTo>
                      <a:pt x="67" y="36"/>
                      <a:pt x="76" y="45"/>
                      <a:pt x="76" y="56"/>
                    </a:cubicBezTo>
                    <a:cubicBezTo>
                      <a:pt x="76" y="67"/>
                      <a:pt x="67" y="76"/>
                      <a:pt x="5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5" name="Freeform 166"/>
              <p:cNvSpPr>
                <a:spLocks noEditPoints="1"/>
              </p:cNvSpPr>
              <p:nvPr/>
            </p:nvSpPr>
            <p:spPr bwMode="auto">
              <a:xfrm>
                <a:off x="2671" y="2134"/>
                <a:ext cx="226" cy="228"/>
              </a:xfrm>
              <a:custGeom>
                <a:avLst/>
                <a:gdLst>
                  <a:gd name="T0" fmla="*/ 94 w 94"/>
                  <a:gd name="T1" fmla="*/ 40 h 95"/>
                  <a:gd name="T2" fmla="*/ 89 w 94"/>
                  <a:gd name="T3" fmla="*/ 35 h 95"/>
                  <a:gd name="T4" fmla="*/ 77 w 94"/>
                  <a:gd name="T5" fmla="*/ 32 h 95"/>
                  <a:gd name="T6" fmla="*/ 84 w 94"/>
                  <a:gd name="T7" fmla="*/ 17 h 95"/>
                  <a:gd name="T8" fmla="*/ 77 w 94"/>
                  <a:gd name="T9" fmla="*/ 15 h 95"/>
                  <a:gd name="T10" fmla="*/ 65 w 94"/>
                  <a:gd name="T11" fmla="*/ 19 h 95"/>
                  <a:gd name="T12" fmla="*/ 64 w 94"/>
                  <a:gd name="T13" fmla="*/ 3 h 95"/>
                  <a:gd name="T14" fmla="*/ 57 w 94"/>
                  <a:gd name="T15" fmla="*/ 5 h 95"/>
                  <a:gd name="T16" fmla="*/ 47 w 94"/>
                  <a:gd name="T17" fmla="*/ 13 h 95"/>
                  <a:gd name="T18" fmla="*/ 39 w 94"/>
                  <a:gd name="T19" fmla="*/ 1 h 95"/>
                  <a:gd name="T20" fmla="*/ 35 w 94"/>
                  <a:gd name="T21" fmla="*/ 16 h 95"/>
                  <a:gd name="T22" fmla="*/ 22 w 94"/>
                  <a:gd name="T23" fmla="*/ 11 h 95"/>
                  <a:gd name="T24" fmla="*/ 16 w 94"/>
                  <a:gd name="T25" fmla="*/ 17 h 95"/>
                  <a:gd name="T26" fmla="*/ 18 w 94"/>
                  <a:gd name="T27" fmla="*/ 30 h 95"/>
                  <a:gd name="T28" fmla="*/ 2 w 94"/>
                  <a:gd name="T29" fmla="*/ 31 h 95"/>
                  <a:gd name="T30" fmla="*/ 13 w 94"/>
                  <a:gd name="T31" fmla="*/ 42 h 95"/>
                  <a:gd name="T32" fmla="*/ 3 w 94"/>
                  <a:gd name="T33" fmla="*/ 51 h 95"/>
                  <a:gd name="T34" fmla="*/ 5 w 94"/>
                  <a:gd name="T35" fmla="*/ 59 h 95"/>
                  <a:gd name="T36" fmla="*/ 17 w 94"/>
                  <a:gd name="T37" fmla="*/ 64 h 95"/>
                  <a:gd name="T38" fmla="*/ 11 w 94"/>
                  <a:gd name="T39" fmla="*/ 78 h 95"/>
                  <a:gd name="T40" fmla="*/ 26 w 94"/>
                  <a:gd name="T41" fmla="*/ 74 h 95"/>
                  <a:gd name="T42" fmla="*/ 28 w 94"/>
                  <a:gd name="T43" fmla="*/ 87 h 95"/>
                  <a:gd name="T44" fmla="*/ 36 w 94"/>
                  <a:gd name="T45" fmla="*/ 90 h 95"/>
                  <a:gd name="T46" fmla="*/ 46 w 94"/>
                  <a:gd name="T47" fmla="*/ 81 h 95"/>
                  <a:gd name="T48" fmla="*/ 55 w 94"/>
                  <a:gd name="T49" fmla="*/ 94 h 95"/>
                  <a:gd name="T50" fmla="*/ 60 w 94"/>
                  <a:gd name="T51" fmla="*/ 89 h 95"/>
                  <a:gd name="T52" fmla="*/ 63 w 94"/>
                  <a:gd name="T53" fmla="*/ 78 h 95"/>
                  <a:gd name="T54" fmla="*/ 77 w 94"/>
                  <a:gd name="T55" fmla="*/ 84 h 95"/>
                  <a:gd name="T56" fmla="*/ 79 w 94"/>
                  <a:gd name="T57" fmla="*/ 77 h 95"/>
                  <a:gd name="T58" fmla="*/ 76 w 94"/>
                  <a:gd name="T59" fmla="*/ 66 h 95"/>
                  <a:gd name="T60" fmla="*/ 92 w 94"/>
                  <a:gd name="T61" fmla="*/ 64 h 95"/>
                  <a:gd name="T62" fmla="*/ 90 w 94"/>
                  <a:gd name="T63" fmla="*/ 57 h 95"/>
                  <a:gd name="T64" fmla="*/ 81 w 94"/>
                  <a:gd name="T65" fmla="*/ 49 h 95"/>
                  <a:gd name="T66" fmla="*/ 50 w 94"/>
                  <a:gd name="T67" fmla="*/ 64 h 95"/>
                  <a:gd name="T68" fmla="*/ 44 w 94"/>
                  <a:gd name="T69" fmla="*/ 31 h 95"/>
                  <a:gd name="T70" fmla="*/ 50 w 94"/>
                  <a:gd name="T71" fmla="*/ 6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95">
                    <a:moveTo>
                      <a:pt x="91" y="45"/>
                    </a:moveTo>
                    <a:cubicBezTo>
                      <a:pt x="93" y="44"/>
                      <a:pt x="94" y="42"/>
                      <a:pt x="94" y="40"/>
                    </a:cubicBezTo>
                    <a:cubicBezTo>
                      <a:pt x="94" y="39"/>
                      <a:pt x="94" y="39"/>
                      <a:pt x="94" y="39"/>
                    </a:cubicBezTo>
                    <a:cubicBezTo>
                      <a:pt x="93" y="36"/>
                      <a:pt x="91" y="35"/>
                      <a:pt x="89" y="35"/>
                    </a:cubicBezTo>
                    <a:cubicBezTo>
                      <a:pt x="78" y="34"/>
                      <a:pt x="78" y="34"/>
                      <a:pt x="78" y="34"/>
                    </a:cubicBezTo>
                    <a:cubicBezTo>
                      <a:pt x="78" y="34"/>
                      <a:pt x="78" y="33"/>
                      <a:pt x="77" y="32"/>
                    </a:cubicBezTo>
                    <a:cubicBezTo>
                      <a:pt x="84" y="23"/>
                      <a:pt x="84" y="23"/>
                      <a:pt x="84" y="23"/>
                    </a:cubicBezTo>
                    <a:cubicBezTo>
                      <a:pt x="85" y="22"/>
                      <a:pt x="85" y="19"/>
                      <a:pt x="84" y="17"/>
                    </a:cubicBezTo>
                    <a:cubicBezTo>
                      <a:pt x="83" y="16"/>
                      <a:pt x="83" y="16"/>
                      <a:pt x="83" y="16"/>
                    </a:cubicBezTo>
                    <a:cubicBezTo>
                      <a:pt x="82" y="15"/>
                      <a:pt x="79" y="14"/>
                      <a:pt x="77" y="15"/>
                    </a:cubicBezTo>
                    <a:cubicBezTo>
                      <a:pt x="68" y="21"/>
                      <a:pt x="68" y="21"/>
                      <a:pt x="68" y="21"/>
                    </a:cubicBezTo>
                    <a:cubicBezTo>
                      <a:pt x="67" y="20"/>
                      <a:pt x="66" y="19"/>
                      <a:pt x="65" y="19"/>
                    </a:cubicBezTo>
                    <a:cubicBezTo>
                      <a:pt x="67" y="8"/>
                      <a:pt x="67" y="8"/>
                      <a:pt x="67" y="8"/>
                    </a:cubicBezTo>
                    <a:cubicBezTo>
                      <a:pt x="67" y="6"/>
                      <a:pt x="66" y="4"/>
                      <a:pt x="64" y="3"/>
                    </a:cubicBezTo>
                    <a:cubicBezTo>
                      <a:pt x="63" y="3"/>
                      <a:pt x="63" y="3"/>
                      <a:pt x="63" y="3"/>
                    </a:cubicBezTo>
                    <a:cubicBezTo>
                      <a:pt x="61" y="2"/>
                      <a:pt x="58" y="3"/>
                      <a:pt x="57" y="5"/>
                    </a:cubicBezTo>
                    <a:cubicBezTo>
                      <a:pt x="52" y="14"/>
                      <a:pt x="52" y="14"/>
                      <a:pt x="52" y="14"/>
                    </a:cubicBezTo>
                    <a:cubicBezTo>
                      <a:pt x="50" y="14"/>
                      <a:pt x="49" y="13"/>
                      <a:pt x="47" y="13"/>
                    </a:cubicBezTo>
                    <a:cubicBezTo>
                      <a:pt x="43" y="4"/>
                      <a:pt x="43" y="4"/>
                      <a:pt x="43" y="4"/>
                    </a:cubicBezTo>
                    <a:cubicBezTo>
                      <a:pt x="43" y="2"/>
                      <a:pt x="40" y="0"/>
                      <a:pt x="39" y="1"/>
                    </a:cubicBezTo>
                    <a:cubicBezTo>
                      <a:pt x="37" y="1"/>
                      <a:pt x="35" y="3"/>
                      <a:pt x="35" y="5"/>
                    </a:cubicBezTo>
                    <a:cubicBezTo>
                      <a:pt x="35" y="16"/>
                      <a:pt x="35" y="16"/>
                      <a:pt x="35" y="16"/>
                    </a:cubicBezTo>
                    <a:cubicBezTo>
                      <a:pt x="33" y="16"/>
                      <a:pt x="32" y="17"/>
                      <a:pt x="30" y="18"/>
                    </a:cubicBezTo>
                    <a:cubicBezTo>
                      <a:pt x="22" y="11"/>
                      <a:pt x="22" y="11"/>
                      <a:pt x="22" y="11"/>
                    </a:cubicBezTo>
                    <a:cubicBezTo>
                      <a:pt x="20" y="10"/>
                      <a:pt x="18" y="10"/>
                      <a:pt x="16" y="11"/>
                    </a:cubicBezTo>
                    <a:cubicBezTo>
                      <a:pt x="15" y="12"/>
                      <a:pt x="15" y="15"/>
                      <a:pt x="16" y="17"/>
                    </a:cubicBezTo>
                    <a:cubicBezTo>
                      <a:pt x="21" y="26"/>
                      <a:pt x="21" y="26"/>
                      <a:pt x="21" y="26"/>
                    </a:cubicBezTo>
                    <a:cubicBezTo>
                      <a:pt x="20" y="27"/>
                      <a:pt x="19" y="29"/>
                      <a:pt x="18" y="30"/>
                    </a:cubicBezTo>
                    <a:cubicBezTo>
                      <a:pt x="7" y="29"/>
                      <a:pt x="7" y="29"/>
                      <a:pt x="7" y="29"/>
                    </a:cubicBezTo>
                    <a:cubicBezTo>
                      <a:pt x="5" y="28"/>
                      <a:pt x="3" y="30"/>
                      <a:pt x="2" y="31"/>
                    </a:cubicBezTo>
                    <a:cubicBezTo>
                      <a:pt x="2" y="33"/>
                      <a:pt x="3" y="35"/>
                      <a:pt x="4" y="37"/>
                    </a:cubicBezTo>
                    <a:cubicBezTo>
                      <a:pt x="13" y="42"/>
                      <a:pt x="13" y="42"/>
                      <a:pt x="13" y="42"/>
                    </a:cubicBezTo>
                    <a:cubicBezTo>
                      <a:pt x="13" y="44"/>
                      <a:pt x="13" y="45"/>
                      <a:pt x="13" y="47"/>
                    </a:cubicBezTo>
                    <a:cubicBezTo>
                      <a:pt x="3" y="51"/>
                      <a:pt x="3" y="51"/>
                      <a:pt x="3" y="51"/>
                    </a:cubicBezTo>
                    <a:cubicBezTo>
                      <a:pt x="1" y="52"/>
                      <a:pt x="0" y="54"/>
                      <a:pt x="0" y="56"/>
                    </a:cubicBezTo>
                    <a:cubicBezTo>
                      <a:pt x="0" y="58"/>
                      <a:pt x="3" y="59"/>
                      <a:pt x="5" y="59"/>
                    </a:cubicBezTo>
                    <a:cubicBezTo>
                      <a:pt x="15" y="60"/>
                      <a:pt x="15" y="60"/>
                      <a:pt x="15" y="60"/>
                    </a:cubicBezTo>
                    <a:cubicBezTo>
                      <a:pt x="16" y="61"/>
                      <a:pt x="17" y="63"/>
                      <a:pt x="17" y="64"/>
                    </a:cubicBezTo>
                    <a:cubicBezTo>
                      <a:pt x="11" y="72"/>
                      <a:pt x="11" y="72"/>
                      <a:pt x="11" y="72"/>
                    </a:cubicBezTo>
                    <a:cubicBezTo>
                      <a:pt x="10" y="74"/>
                      <a:pt x="9" y="77"/>
                      <a:pt x="11" y="78"/>
                    </a:cubicBezTo>
                    <a:cubicBezTo>
                      <a:pt x="12" y="80"/>
                      <a:pt x="14" y="80"/>
                      <a:pt x="16" y="79"/>
                    </a:cubicBezTo>
                    <a:cubicBezTo>
                      <a:pt x="26" y="74"/>
                      <a:pt x="26" y="74"/>
                      <a:pt x="26" y="74"/>
                    </a:cubicBezTo>
                    <a:cubicBezTo>
                      <a:pt x="27" y="75"/>
                      <a:pt x="28" y="76"/>
                      <a:pt x="30" y="77"/>
                    </a:cubicBezTo>
                    <a:cubicBezTo>
                      <a:pt x="28" y="87"/>
                      <a:pt x="28" y="87"/>
                      <a:pt x="28" y="87"/>
                    </a:cubicBezTo>
                    <a:cubicBezTo>
                      <a:pt x="28" y="89"/>
                      <a:pt x="29" y="92"/>
                      <a:pt x="31" y="92"/>
                    </a:cubicBezTo>
                    <a:cubicBezTo>
                      <a:pt x="33" y="93"/>
                      <a:pt x="35" y="92"/>
                      <a:pt x="36" y="90"/>
                    </a:cubicBezTo>
                    <a:cubicBezTo>
                      <a:pt x="42" y="81"/>
                      <a:pt x="42" y="81"/>
                      <a:pt x="42" y="81"/>
                    </a:cubicBezTo>
                    <a:cubicBezTo>
                      <a:pt x="43" y="81"/>
                      <a:pt x="44" y="81"/>
                      <a:pt x="46" y="81"/>
                    </a:cubicBezTo>
                    <a:cubicBezTo>
                      <a:pt x="49" y="91"/>
                      <a:pt x="49" y="91"/>
                      <a:pt x="49" y="91"/>
                    </a:cubicBezTo>
                    <a:cubicBezTo>
                      <a:pt x="50" y="93"/>
                      <a:pt x="53" y="95"/>
                      <a:pt x="55" y="94"/>
                    </a:cubicBezTo>
                    <a:cubicBezTo>
                      <a:pt x="56" y="94"/>
                      <a:pt x="56" y="94"/>
                      <a:pt x="56" y="94"/>
                    </a:cubicBezTo>
                    <a:cubicBezTo>
                      <a:pt x="58" y="94"/>
                      <a:pt x="60" y="92"/>
                      <a:pt x="60" y="89"/>
                    </a:cubicBezTo>
                    <a:cubicBezTo>
                      <a:pt x="60" y="79"/>
                      <a:pt x="60" y="79"/>
                      <a:pt x="60" y="79"/>
                    </a:cubicBezTo>
                    <a:cubicBezTo>
                      <a:pt x="61" y="78"/>
                      <a:pt x="62" y="78"/>
                      <a:pt x="63" y="78"/>
                    </a:cubicBezTo>
                    <a:cubicBezTo>
                      <a:pt x="71" y="84"/>
                      <a:pt x="71" y="84"/>
                      <a:pt x="71" y="84"/>
                    </a:cubicBezTo>
                    <a:cubicBezTo>
                      <a:pt x="73" y="86"/>
                      <a:pt x="76" y="86"/>
                      <a:pt x="77" y="84"/>
                    </a:cubicBezTo>
                    <a:cubicBezTo>
                      <a:pt x="78" y="83"/>
                      <a:pt x="78" y="83"/>
                      <a:pt x="78" y="83"/>
                    </a:cubicBezTo>
                    <a:cubicBezTo>
                      <a:pt x="80" y="82"/>
                      <a:pt x="80" y="79"/>
                      <a:pt x="79" y="77"/>
                    </a:cubicBezTo>
                    <a:cubicBezTo>
                      <a:pt x="74" y="68"/>
                      <a:pt x="74" y="68"/>
                      <a:pt x="74" y="68"/>
                    </a:cubicBezTo>
                    <a:cubicBezTo>
                      <a:pt x="75" y="67"/>
                      <a:pt x="75" y="66"/>
                      <a:pt x="76" y="66"/>
                    </a:cubicBezTo>
                    <a:cubicBezTo>
                      <a:pt x="86" y="67"/>
                      <a:pt x="86" y="67"/>
                      <a:pt x="86" y="67"/>
                    </a:cubicBezTo>
                    <a:cubicBezTo>
                      <a:pt x="88" y="68"/>
                      <a:pt x="91" y="66"/>
                      <a:pt x="92" y="64"/>
                    </a:cubicBezTo>
                    <a:cubicBezTo>
                      <a:pt x="92" y="63"/>
                      <a:pt x="92" y="63"/>
                      <a:pt x="92" y="63"/>
                    </a:cubicBezTo>
                    <a:cubicBezTo>
                      <a:pt x="93" y="61"/>
                      <a:pt x="92" y="58"/>
                      <a:pt x="90" y="57"/>
                    </a:cubicBezTo>
                    <a:cubicBezTo>
                      <a:pt x="81" y="52"/>
                      <a:pt x="81" y="52"/>
                      <a:pt x="81" y="52"/>
                    </a:cubicBezTo>
                    <a:cubicBezTo>
                      <a:pt x="81" y="51"/>
                      <a:pt x="81" y="50"/>
                      <a:pt x="81" y="49"/>
                    </a:cubicBezTo>
                    <a:lnTo>
                      <a:pt x="91" y="45"/>
                    </a:lnTo>
                    <a:close/>
                    <a:moveTo>
                      <a:pt x="50" y="64"/>
                    </a:moveTo>
                    <a:cubicBezTo>
                      <a:pt x="41" y="66"/>
                      <a:pt x="32" y="60"/>
                      <a:pt x="30" y="50"/>
                    </a:cubicBezTo>
                    <a:cubicBezTo>
                      <a:pt x="29" y="41"/>
                      <a:pt x="35" y="32"/>
                      <a:pt x="44" y="31"/>
                    </a:cubicBezTo>
                    <a:cubicBezTo>
                      <a:pt x="53" y="29"/>
                      <a:pt x="62" y="35"/>
                      <a:pt x="64" y="44"/>
                    </a:cubicBezTo>
                    <a:cubicBezTo>
                      <a:pt x="65" y="54"/>
                      <a:pt x="59" y="62"/>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grpSp>
        <p:nvGrpSpPr>
          <p:cNvPr id="12" name="Group 4"/>
          <p:cNvGrpSpPr/>
          <p:nvPr/>
        </p:nvGrpSpPr>
        <p:grpSpPr>
          <a:xfrm>
            <a:off x="5312203" y="1576555"/>
            <a:ext cx="1431129" cy="4378499"/>
            <a:chOff x="5277418" y="1738436"/>
            <a:chExt cx="1262797" cy="4378500"/>
          </a:xfrm>
        </p:grpSpPr>
        <p:sp>
          <p:nvSpPr>
            <p:cNvPr id="23" name="Rectangle 22"/>
            <p:cNvSpPr/>
            <p:nvPr/>
          </p:nvSpPr>
          <p:spPr>
            <a:xfrm>
              <a:off x="5282040" y="4858761"/>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42" name="Rectangle 41"/>
            <p:cNvSpPr/>
            <p:nvPr/>
          </p:nvSpPr>
          <p:spPr>
            <a:xfrm>
              <a:off x="5282039" y="3467100"/>
              <a:ext cx="1258175" cy="138386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pPr algn="ctr"/>
              <a:endParaRPr lang="en-US" sz="1200" b="1" dirty="0">
                <a:gradFill>
                  <a:gsLst>
                    <a:gs pos="0">
                      <a:srgbClr val="6B6B6B"/>
                    </a:gs>
                    <a:gs pos="74000">
                      <a:srgbClr val="6B6B6B"/>
                    </a:gs>
                  </a:gsLst>
                  <a:lin ang="5400000" scaled="1"/>
                </a:gradFill>
                <a:latin typeface="Arial"/>
              </a:endParaRPr>
            </a:p>
          </p:txBody>
        </p:sp>
        <p:sp>
          <p:nvSpPr>
            <p:cNvPr id="61" name="Rectangle 60"/>
            <p:cNvSpPr/>
            <p:nvPr/>
          </p:nvSpPr>
          <p:spPr>
            <a:xfrm>
              <a:off x="5277418" y="2641600"/>
              <a:ext cx="1258175" cy="825063"/>
            </a:xfrm>
            <a:prstGeom prst="rect">
              <a:avLst/>
            </a:prstGeom>
            <a:solidFill>
              <a:srgbClr val="D1D1F0"/>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pPr algn="ctr"/>
              <a:endParaRPr lang="en-US" sz="1200" b="1" dirty="0">
                <a:gradFill>
                  <a:gsLst>
                    <a:gs pos="0">
                      <a:srgbClr val="6B6B6B"/>
                    </a:gs>
                    <a:gs pos="74000">
                      <a:srgbClr val="6B6B6B"/>
                    </a:gs>
                  </a:gsLst>
                  <a:lin ang="5400000" scaled="1"/>
                </a:gradFill>
                <a:latin typeface="Arial"/>
              </a:endParaRPr>
            </a:p>
            <a:p>
              <a:pPr algn="ctr"/>
              <a:endParaRPr lang="en-US" sz="1200" b="1" dirty="0" smtClean="0">
                <a:gradFill>
                  <a:gsLst>
                    <a:gs pos="0">
                      <a:srgbClr val="6B6B6B"/>
                    </a:gs>
                    <a:gs pos="74000">
                      <a:srgbClr val="6B6B6B"/>
                    </a:gs>
                  </a:gsLst>
                  <a:lin ang="5400000" scaled="1"/>
                </a:gradFill>
                <a:latin typeface="Arial"/>
              </a:endParaRPr>
            </a:p>
            <a:p>
              <a:pPr algn="ctr"/>
              <a:r>
                <a:rPr lang="en-US" sz="1200" b="1" dirty="0" smtClean="0">
                  <a:gradFill>
                    <a:gsLst>
                      <a:gs pos="0">
                        <a:srgbClr val="6B6B6B"/>
                      </a:gs>
                      <a:gs pos="74000">
                        <a:srgbClr val="6B6B6B"/>
                      </a:gs>
                    </a:gsLst>
                    <a:lin ang="5400000" scaled="1"/>
                  </a:gradFill>
                  <a:latin typeface="Arial"/>
                </a:rPr>
                <a:t>Stack </a:t>
              </a:r>
              <a:r>
                <a:rPr lang="en-US" sz="1200" b="1" dirty="0">
                  <a:gradFill>
                    <a:gsLst>
                      <a:gs pos="0">
                        <a:srgbClr val="6B6B6B"/>
                      </a:gs>
                      <a:gs pos="74000">
                        <a:srgbClr val="6B6B6B"/>
                      </a:gs>
                    </a:gsLst>
                    <a:lin ang="5400000" scaled="1"/>
                  </a:gradFill>
                  <a:latin typeface="Arial"/>
                </a:rPr>
                <a:t>Rank:</a:t>
              </a:r>
            </a:p>
            <a:p>
              <a:pPr algn="ctr"/>
              <a:r>
                <a:rPr lang="en-US" sz="1200" b="1" dirty="0" smtClean="0">
                  <a:gradFill>
                    <a:gsLst>
                      <a:gs pos="0">
                        <a:srgbClr val="6B6B6B"/>
                      </a:gs>
                      <a:gs pos="74000">
                        <a:srgbClr val="6B6B6B"/>
                      </a:gs>
                    </a:gsLst>
                    <a:lin ang="5400000" scaled="1"/>
                  </a:gradFill>
                  <a:latin typeface="Arial"/>
                </a:rPr>
                <a:t> Strategic Impact</a:t>
              </a:r>
              <a:endParaRPr lang="en-US" sz="1200" b="1" dirty="0">
                <a:gradFill>
                  <a:gsLst>
                    <a:gs pos="0">
                      <a:srgbClr val="6B6B6B"/>
                    </a:gs>
                    <a:gs pos="74000">
                      <a:srgbClr val="6B6B6B"/>
                    </a:gs>
                  </a:gsLst>
                  <a:lin ang="5400000" scaled="1"/>
                </a:gradFill>
                <a:latin typeface="Arial"/>
              </a:endParaRPr>
            </a:p>
            <a:p>
              <a:pPr algn="ctr"/>
              <a:r>
                <a:rPr lang="en-US" sz="1200" b="1" dirty="0" smtClean="0">
                  <a:gradFill>
                    <a:gsLst>
                      <a:gs pos="0">
                        <a:srgbClr val="6B6B6B"/>
                      </a:gs>
                      <a:gs pos="74000">
                        <a:srgbClr val="6B6B6B"/>
                      </a:gs>
                    </a:gsLst>
                    <a:lin ang="5400000" scaled="1"/>
                  </a:gradFill>
                  <a:latin typeface="Arial"/>
                </a:rPr>
                <a:t>Business Value</a:t>
              </a:r>
              <a:endParaRPr lang="en-US" sz="1200" b="1" dirty="0">
                <a:gradFill>
                  <a:gsLst>
                    <a:gs pos="0">
                      <a:srgbClr val="6B6B6B"/>
                    </a:gs>
                    <a:gs pos="74000">
                      <a:srgbClr val="6B6B6B"/>
                    </a:gs>
                  </a:gsLst>
                  <a:lin ang="5400000" scaled="1"/>
                </a:gradFill>
                <a:latin typeface="Arial"/>
              </a:endParaRPr>
            </a:p>
            <a:p>
              <a:pPr algn="ctr"/>
              <a:r>
                <a:rPr lang="en-US" sz="1200" b="1" dirty="0" smtClean="0">
                  <a:gradFill>
                    <a:gsLst>
                      <a:gs pos="0">
                        <a:srgbClr val="6B6B6B"/>
                      </a:gs>
                      <a:gs pos="74000">
                        <a:srgbClr val="6B6B6B"/>
                      </a:gs>
                    </a:gsLst>
                    <a:lin ang="5400000" scaled="1"/>
                  </a:gradFill>
                  <a:latin typeface="Arial"/>
                </a:rPr>
                <a:t>Priority</a:t>
              </a:r>
              <a:endParaRPr lang="en-US" sz="1200" b="1" dirty="0">
                <a:gradFill>
                  <a:gsLst>
                    <a:gs pos="0">
                      <a:srgbClr val="6B6B6B"/>
                    </a:gs>
                    <a:gs pos="74000">
                      <a:srgbClr val="6B6B6B"/>
                    </a:gs>
                  </a:gsLst>
                  <a:lin ang="5400000" scaled="1"/>
                </a:gradFill>
                <a:latin typeface="Arial"/>
              </a:endParaRPr>
            </a:p>
            <a:p>
              <a:pPr algn="ctr"/>
              <a:endParaRPr lang="en-US" sz="1200" b="1" dirty="0">
                <a:gradFill>
                  <a:gsLst>
                    <a:gs pos="0">
                      <a:srgbClr val="6B6B6B"/>
                    </a:gs>
                    <a:gs pos="74000">
                      <a:srgbClr val="6B6B6B"/>
                    </a:gs>
                  </a:gsLst>
                  <a:lin ang="5400000" scaled="1"/>
                </a:gradFill>
                <a:latin typeface="Arial"/>
              </a:endParaRPr>
            </a:p>
            <a:p>
              <a:pPr algn="ctr"/>
              <a:r>
                <a:rPr lang="en-US" sz="1200" b="1" dirty="0">
                  <a:gradFill>
                    <a:gsLst>
                      <a:gs pos="0">
                        <a:srgbClr val="6B6B6B"/>
                      </a:gs>
                      <a:gs pos="74000">
                        <a:srgbClr val="6B6B6B"/>
                      </a:gs>
                    </a:gsLst>
                    <a:lin ang="5400000" scaled="1"/>
                  </a:gradFill>
                  <a:latin typeface="Arial"/>
                </a:rPr>
                <a:t>Identify Core Reusable Components </a:t>
              </a:r>
            </a:p>
            <a:p>
              <a:pPr algn="ctr"/>
              <a:endParaRPr lang="en-US" sz="1200" b="1" dirty="0">
                <a:gradFill>
                  <a:gsLst>
                    <a:gs pos="0">
                      <a:srgbClr val="6B6B6B"/>
                    </a:gs>
                    <a:gs pos="74000">
                      <a:srgbClr val="6B6B6B"/>
                    </a:gs>
                  </a:gsLst>
                  <a:lin ang="5400000" scaled="1"/>
                </a:gradFill>
                <a:latin typeface="Arial"/>
              </a:endParaRPr>
            </a:p>
          </p:txBody>
        </p:sp>
        <p:sp>
          <p:nvSpPr>
            <p:cNvPr id="67" name="TextBox 66"/>
            <p:cNvSpPr txBox="1"/>
            <p:nvPr/>
          </p:nvSpPr>
          <p:spPr>
            <a:xfrm>
              <a:off x="5283568" y="1738436"/>
              <a:ext cx="1137504" cy="830997"/>
            </a:xfrm>
            <a:prstGeom prst="rect">
              <a:avLst/>
            </a:prstGeom>
            <a:noFill/>
            <a:ln>
              <a:noFill/>
            </a:ln>
          </p:spPr>
          <p:txBody>
            <a:bodyPr wrap="none" rtlCol="0">
              <a:spAutoFit/>
            </a:bodyPr>
            <a:lstStyle>
              <a:defPPr>
                <a:defRPr lang="en-US"/>
              </a:defPPr>
              <a:lvl1pPr>
                <a:defRPr b="1">
                  <a:solidFill>
                    <a:srgbClr val="1A9DDC"/>
                  </a:solidFill>
                </a:defRPr>
              </a:lvl1pPr>
            </a:lstStyle>
            <a:p>
              <a:pPr algn="ctr"/>
              <a:r>
                <a:rPr lang="en-US" sz="1600" dirty="0">
                  <a:ea typeface="ヒラギノ角ゴ Pro W3" charset="0"/>
                  <a:cs typeface="ヒラギノ角ゴ Pro W3" charset="0"/>
                </a:rPr>
                <a:t>Stack</a:t>
              </a:r>
            </a:p>
            <a:p>
              <a:pPr algn="ctr"/>
              <a:r>
                <a:rPr lang="en-US" sz="1600" dirty="0">
                  <a:ea typeface="ヒラギノ角ゴ Pro W3" charset="0"/>
                  <a:cs typeface="ヒラギノ角ゴ Pro W3" charset="0"/>
                </a:rPr>
                <a:t>Rank</a:t>
              </a:r>
            </a:p>
            <a:p>
              <a:pPr algn="ctr"/>
              <a:r>
                <a:rPr lang="en-US" sz="1600" dirty="0">
                  <a:ea typeface="ヒラギノ角ゴ Pro W3" charset="0"/>
                  <a:cs typeface="ヒラギノ角ゴ Pro W3" charset="0"/>
                </a:rPr>
                <a:t>Candidates</a:t>
              </a:r>
            </a:p>
          </p:txBody>
        </p:sp>
        <p:sp>
          <p:nvSpPr>
            <p:cNvPr id="46" name="Freeform 41"/>
            <p:cNvSpPr>
              <a:spLocks noEditPoints="1"/>
            </p:cNvSpPr>
            <p:nvPr/>
          </p:nvSpPr>
          <p:spPr bwMode="auto">
            <a:xfrm>
              <a:off x="5490019" y="5397500"/>
              <a:ext cx="821881" cy="584669"/>
            </a:xfrm>
            <a:custGeom>
              <a:avLst/>
              <a:gdLst>
                <a:gd name="T0" fmla="*/ 179 w 200"/>
                <a:gd name="T1" fmla="*/ 97 h 184"/>
                <a:gd name="T2" fmla="*/ 161 w 200"/>
                <a:gd name="T3" fmla="*/ 70 h 184"/>
                <a:gd name="T4" fmla="*/ 167 w 200"/>
                <a:gd name="T5" fmla="*/ 47 h 184"/>
                <a:gd name="T6" fmla="*/ 93 w 200"/>
                <a:gd name="T7" fmla="*/ 43 h 184"/>
                <a:gd name="T8" fmla="*/ 9 w 200"/>
                <a:gd name="T9" fmla="*/ 116 h 184"/>
                <a:gd name="T10" fmla="*/ 2 w 200"/>
                <a:gd name="T11" fmla="*/ 125 h 184"/>
                <a:gd name="T12" fmla="*/ 11 w 200"/>
                <a:gd name="T13" fmla="*/ 150 h 184"/>
                <a:gd name="T14" fmla="*/ 15 w 200"/>
                <a:gd name="T15" fmla="*/ 144 h 184"/>
                <a:gd name="T16" fmla="*/ 13 w 200"/>
                <a:gd name="T17" fmla="*/ 133 h 184"/>
                <a:gd name="T18" fmla="*/ 32 w 200"/>
                <a:gd name="T19" fmla="*/ 178 h 184"/>
                <a:gd name="T20" fmla="*/ 61 w 200"/>
                <a:gd name="T21" fmla="*/ 184 h 184"/>
                <a:gd name="T22" fmla="*/ 68 w 200"/>
                <a:gd name="T23" fmla="*/ 171 h 184"/>
                <a:gd name="T24" fmla="*/ 107 w 200"/>
                <a:gd name="T25" fmla="*/ 173 h 184"/>
                <a:gd name="T26" fmla="*/ 114 w 200"/>
                <a:gd name="T27" fmla="*/ 184 h 184"/>
                <a:gd name="T28" fmla="*/ 143 w 200"/>
                <a:gd name="T29" fmla="*/ 178 h 184"/>
                <a:gd name="T30" fmla="*/ 172 w 200"/>
                <a:gd name="T31" fmla="*/ 138 h 184"/>
                <a:gd name="T32" fmla="*/ 193 w 200"/>
                <a:gd name="T33" fmla="*/ 135 h 184"/>
                <a:gd name="T34" fmla="*/ 193 w 200"/>
                <a:gd name="T35" fmla="*/ 100 h 184"/>
                <a:gd name="T36" fmla="*/ 146 w 200"/>
                <a:gd name="T37" fmla="*/ 96 h 184"/>
                <a:gd name="T38" fmla="*/ 161 w 200"/>
                <a:gd name="T39" fmla="*/ 93 h 184"/>
                <a:gd name="T40" fmla="*/ 98 w 200"/>
                <a:gd name="T41" fmla="*/ 26 h 184"/>
                <a:gd name="T42" fmla="*/ 94 w 200"/>
                <a:gd name="T43" fmla="*/ 30 h 184"/>
                <a:gd name="T44" fmla="*/ 93 w 200"/>
                <a:gd name="T45" fmla="*/ 37 h 184"/>
                <a:gd name="T46" fmla="*/ 93 w 200"/>
                <a:gd name="T47" fmla="*/ 0 h 184"/>
                <a:gd name="T48" fmla="*/ 93 w 200"/>
                <a:gd name="T49" fmla="*/ 37 h 184"/>
                <a:gd name="T50" fmla="*/ 92 w 200"/>
                <a:gd name="T51" fmla="*/ 22 h 184"/>
                <a:gd name="T52" fmla="*/ 92 w 200"/>
                <a:gd name="T53" fmla="*/ 5 h 184"/>
                <a:gd name="T54" fmla="*/ 94 w 200"/>
                <a:gd name="T55" fmla="*/ 4 h 184"/>
                <a:gd name="T56" fmla="*/ 102 w 200"/>
                <a:gd name="T57" fmla="*/ 11 h 184"/>
                <a:gd name="T58" fmla="*/ 96 w 200"/>
                <a:gd name="T59" fmla="*/ 11 h 184"/>
                <a:gd name="T60" fmla="*/ 94 w 200"/>
                <a:gd name="T61" fmla="*/ 7 h 184"/>
                <a:gd name="T62" fmla="*/ 97 w 200"/>
                <a:gd name="T63" fmla="*/ 15 h 184"/>
                <a:gd name="T64" fmla="*/ 94 w 200"/>
                <a:gd name="T65" fmla="*/ 32 h 184"/>
                <a:gd name="T66" fmla="*/ 92 w 200"/>
                <a:gd name="T67" fmla="*/ 33 h 184"/>
                <a:gd name="T68" fmla="*/ 84 w 200"/>
                <a:gd name="T69" fmla="*/ 26 h 184"/>
                <a:gd name="T70" fmla="*/ 91 w 200"/>
                <a:gd name="T71" fmla="*/ 26 h 184"/>
                <a:gd name="T72" fmla="*/ 92 w 200"/>
                <a:gd name="T73" fmla="*/ 30 h 184"/>
                <a:gd name="T74" fmla="*/ 90 w 200"/>
                <a:gd name="T75" fmla="*/ 10 h 184"/>
                <a:gd name="T76" fmla="*/ 92 w 200"/>
                <a:gd name="T7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0" h="184">
                  <a:moveTo>
                    <a:pt x="193" y="100"/>
                  </a:moveTo>
                  <a:cubicBezTo>
                    <a:pt x="179" y="97"/>
                    <a:pt x="179" y="97"/>
                    <a:pt x="179" y="97"/>
                  </a:cubicBezTo>
                  <a:cubicBezTo>
                    <a:pt x="178" y="97"/>
                    <a:pt x="177" y="97"/>
                    <a:pt x="176" y="97"/>
                  </a:cubicBezTo>
                  <a:cubicBezTo>
                    <a:pt x="174" y="87"/>
                    <a:pt x="168" y="78"/>
                    <a:pt x="161" y="70"/>
                  </a:cubicBezTo>
                  <a:cubicBezTo>
                    <a:pt x="162" y="68"/>
                    <a:pt x="162" y="64"/>
                    <a:pt x="165" y="59"/>
                  </a:cubicBezTo>
                  <a:cubicBezTo>
                    <a:pt x="168" y="55"/>
                    <a:pt x="173" y="49"/>
                    <a:pt x="167" y="47"/>
                  </a:cubicBezTo>
                  <a:cubicBezTo>
                    <a:pt x="160" y="44"/>
                    <a:pt x="146" y="50"/>
                    <a:pt x="141" y="55"/>
                  </a:cubicBezTo>
                  <a:cubicBezTo>
                    <a:pt x="128" y="48"/>
                    <a:pt x="111" y="43"/>
                    <a:pt x="93" y="43"/>
                  </a:cubicBezTo>
                  <a:cubicBezTo>
                    <a:pt x="47" y="43"/>
                    <a:pt x="8" y="74"/>
                    <a:pt x="8" y="112"/>
                  </a:cubicBezTo>
                  <a:cubicBezTo>
                    <a:pt x="8" y="114"/>
                    <a:pt x="9" y="115"/>
                    <a:pt x="9" y="116"/>
                  </a:cubicBezTo>
                  <a:cubicBezTo>
                    <a:pt x="9" y="116"/>
                    <a:pt x="8" y="116"/>
                    <a:pt x="8" y="116"/>
                  </a:cubicBezTo>
                  <a:cubicBezTo>
                    <a:pt x="6" y="118"/>
                    <a:pt x="4" y="121"/>
                    <a:pt x="2" y="125"/>
                  </a:cubicBezTo>
                  <a:cubicBezTo>
                    <a:pt x="1" y="128"/>
                    <a:pt x="0" y="131"/>
                    <a:pt x="1" y="135"/>
                  </a:cubicBezTo>
                  <a:cubicBezTo>
                    <a:pt x="1" y="142"/>
                    <a:pt x="7" y="148"/>
                    <a:pt x="11" y="150"/>
                  </a:cubicBezTo>
                  <a:cubicBezTo>
                    <a:pt x="16" y="151"/>
                    <a:pt x="19" y="150"/>
                    <a:pt x="19" y="149"/>
                  </a:cubicBezTo>
                  <a:cubicBezTo>
                    <a:pt x="19" y="148"/>
                    <a:pt x="16" y="147"/>
                    <a:pt x="15" y="144"/>
                  </a:cubicBezTo>
                  <a:cubicBezTo>
                    <a:pt x="12" y="142"/>
                    <a:pt x="11" y="138"/>
                    <a:pt x="12" y="135"/>
                  </a:cubicBezTo>
                  <a:cubicBezTo>
                    <a:pt x="12" y="134"/>
                    <a:pt x="12" y="134"/>
                    <a:pt x="13" y="133"/>
                  </a:cubicBezTo>
                  <a:cubicBezTo>
                    <a:pt x="17" y="142"/>
                    <a:pt x="23" y="150"/>
                    <a:pt x="32" y="156"/>
                  </a:cubicBezTo>
                  <a:cubicBezTo>
                    <a:pt x="32" y="178"/>
                    <a:pt x="32" y="178"/>
                    <a:pt x="32" y="178"/>
                  </a:cubicBezTo>
                  <a:cubicBezTo>
                    <a:pt x="32" y="181"/>
                    <a:pt x="35" y="184"/>
                    <a:pt x="39" y="184"/>
                  </a:cubicBezTo>
                  <a:cubicBezTo>
                    <a:pt x="61" y="184"/>
                    <a:pt x="61" y="184"/>
                    <a:pt x="61" y="184"/>
                  </a:cubicBezTo>
                  <a:cubicBezTo>
                    <a:pt x="65" y="184"/>
                    <a:pt x="68" y="181"/>
                    <a:pt x="68" y="178"/>
                  </a:cubicBezTo>
                  <a:cubicBezTo>
                    <a:pt x="68" y="171"/>
                    <a:pt x="68" y="171"/>
                    <a:pt x="68" y="171"/>
                  </a:cubicBezTo>
                  <a:cubicBezTo>
                    <a:pt x="76" y="173"/>
                    <a:pt x="85" y="174"/>
                    <a:pt x="93" y="174"/>
                  </a:cubicBezTo>
                  <a:cubicBezTo>
                    <a:pt x="98" y="174"/>
                    <a:pt x="103" y="174"/>
                    <a:pt x="107" y="173"/>
                  </a:cubicBezTo>
                  <a:cubicBezTo>
                    <a:pt x="107" y="178"/>
                    <a:pt x="107" y="178"/>
                    <a:pt x="107" y="178"/>
                  </a:cubicBezTo>
                  <a:cubicBezTo>
                    <a:pt x="107" y="181"/>
                    <a:pt x="110" y="184"/>
                    <a:pt x="114" y="184"/>
                  </a:cubicBezTo>
                  <a:cubicBezTo>
                    <a:pt x="137" y="184"/>
                    <a:pt x="137" y="184"/>
                    <a:pt x="137" y="184"/>
                  </a:cubicBezTo>
                  <a:cubicBezTo>
                    <a:pt x="140" y="184"/>
                    <a:pt x="143" y="181"/>
                    <a:pt x="143" y="178"/>
                  </a:cubicBezTo>
                  <a:cubicBezTo>
                    <a:pt x="143" y="163"/>
                    <a:pt x="143" y="163"/>
                    <a:pt x="143" y="163"/>
                  </a:cubicBezTo>
                  <a:cubicBezTo>
                    <a:pt x="156" y="157"/>
                    <a:pt x="166" y="149"/>
                    <a:pt x="172" y="138"/>
                  </a:cubicBezTo>
                  <a:cubicBezTo>
                    <a:pt x="183" y="141"/>
                    <a:pt x="183" y="141"/>
                    <a:pt x="183" y="141"/>
                  </a:cubicBezTo>
                  <a:cubicBezTo>
                    <a:pt x="187" y="142"/>
                    <a:pt x="192" y="139"/>
                    <a:pt x="193" y="135"/>
                  </a:cubicBezTo>
                  <a:cubicBezTo>
                    <a:pt x="199" y="110"/>
                    <a:pt x="199" y="110"/>
                    <a:pt x="199" y="110"/>
                  </a:cubicBezTo>
                  <a:cubicBezTo>
                    <a:pt x="200" y="106"/>
                    <a:pt x="197" y="101"/>
                    <a:pt x="193" y="100"/>
                  </a:cubicBezTo>
                  <a:close/>
                  <a:moveTo>
                    <a:pt x="156" y="103"/>
                  </a:moveTo>
                  <a:cubicBezTo>
                    <a:pt x="152" y="104"/>
                    <a:pt x="147" y="101"/>
                    <a:pt x="146" y="96"/>
                  </a:cubicBezTo>
                  <a:cubicBezTo>
                    <a:pt x="145" y="92"/>
                    <a:pt x="148" y="87"/>
                    <a:pt x="152" y="86"/>
                  </a:cubicBezTo>
                  <a:cubicBezTo>
                    <a:pt x="156" y="85"/>
                    <a:pt x="160" y="88"/>
                    <a:pt x="161" y="93"/>
                  </a:cubicBezTo>
                  <a:cubicBezTo>
                    <a:pt x="163" y="97"/>
                    <a:pt x="160" y="102"/>
                    <a:pt x="156" y="103"/>
                  </a:cubicBezTo>
                  <a:close/>
                  <a:moveTo>
                    <a:pt x="98" y="26"/>
                  </a:moveTo>
                  <a:cubicBezTo>
                    <a:pt x="98" y="25"/>
                    <a:pt x="97" y="24"/>
                    <a:pt x="94" y="23"/>
                  </a:cubicBezTo>
                  <a:cubicBezTo>
                    <a:pt x="94" y="30"/>
                    <a:pt x="94" y="30"/>
                    <a:pt x="94" y="30"/>
                  </a:cubicBezTo>
                  <a:cubicBezTo>
                    <a:pt x="96" y="30"/>
                    <a:pt x="98" y="28"/>
                    <a:pt x="98" y="26"/>
                  </a:cubicBezTo>
                  <a:close/>
                  <a:moveTo>
                    <a:pt x="93" y="37"/>
                  </a:moveTo>
                  <a:cubicBezTo>
                    <a:pt x="104" y="37"/>
                    <a:pt x="112" y="29"/>
                    <a:pt x="112" y="19"/>
                  </a:cubicBezTo>
                  <a:cubicBezTo>
                    <a:pt x="112" y="9"/>
                    <a:pt x="104" y="0"/>
                    <a:pt x="93" y="0"/>
                  </a:cubicBezTo>
                  <a:cubicBezTo>
                    <a:pt x="83" y="0"/>
                    <a:pt x="75" y="9"/>
                    <a:pt x="75" y="19"/>
                  </a:cubicBezTo>
                  <a:cubicBezTo>
                    <a:pt x="75" y="29"/>
                    <a:pt x="83" y="37"/>
                    <a:pt x="93" y="37"/>
                  </a:cubicBezTo>
                  <a:close/>
                  <a:moveTo>
                    <a:pt x="92" y="30"/>
                  </a:moveTo>
                  <a:cubicBezTo>
                    <a:pt x="92" y="22"/>
                    <a:pt x="92" y="22"/>
                    <a:pt x="92" y="22"/>
                  </a:cubicBezTo>
                  <a:cubicBezTo>
                    <a:pt x="87" y="20"/>
                    <a:pt x="85" y="17"/>
                    <a:pt x="85" y="13"/>
                  </a:cubicBezTo>
                  <a:cubicBezTo>
                    <a:pt x="85" y="9"/>
                    <a:pt x="88" y="6"/>
                    <a:pt x="92" y="5"/>
                  </a:cubicBezTo>
                  <a:cubicBezTo>
                    <a:pt x="92" y="4"/>
                    <a:pt x="92" y="4"/>
                    <a:pt x="92" y="4"/>
                  </a:cubicBezTo>
                  <a:cubicBezTo>
                    <a:pt x="94" y="4"/>
                    <a:pt x="94" y="4"/>
                    <a:pt x="94" y="4"/>
                  </a:cubicBezTo>
                  <a:cubicBezTo>
                    <a:pt x="94" y="5"/>
                    <a:pt x="94" y="5"/>
                    <a:pt x="94" y="5"/>
                  </a:cubicBezTo>
                  <a:cubicBezTo>
                    <a:pt x="97" y="5"/>
                    <a:pt x="102" y="7"/>
                    <a:pt x="102" y="11"/>
                  </a:cubicBezTo>
                  <a:cubicBezTo>
                    <a:pt x="102" y="13"/>
                    <a:pt x="100" y="14"/>
                    <a:pt x="99" y="14"/>
                  </a:cubicBezTo>
                  <a:cubicBezTo>
                    <a:pt x="97" y="14"/>
                    <a:pt x="96" y="12"/>
                    <a:pt x="96" y="11"/>
                  </a:cubicBezTo>
                  <a:cubicBezTo>
                    <a:pt x="96" y="9"/>
                    <a:pt x="97" y="9"/>
                    <a:pt x="97" y="8"/>
                  </a:cubicBezTo>
                  <a:cubicBezTo>
                    <a:pt x="97" y="7"/>
                    <a:pt x="95" y="7"/>
                    <a:pt x="94" y="7"/>
                  </a:cubicBezTo>
                  <a:cubicBezTo>
                    <a:pt x="94" y="14"/>
                    <a:pt x="94" y="14"/>
                    <a:pt x="94" y="14"/>
                  </a:cubicBezTo>
                  <a:cubicBezTo>
                    <a:pt x="97" y="15"/>
                    <a:pt x="97" y="15"/>
                    <a:pt x="97" y="15"/>
                  </a:cubicBezTo>
                  <a:cubicBezTo>
                    <a:pt x="101" y="17"/>
                    <a:pt x="103" y="19"/>
                    <a:pt x="103" y="23"/>
                  </a:cubicBezTo>
                  <a:cubicBezTo>
                    <a:pt x="103" y="28"/>
                    <a:pt x="99" y="31"/>
                    <a:pt x="94" y="32"/>
                  </a:cubicBezTo>
                  <a:cubicBezTo>
                    <a:pt x="94" y="33"/>
                    <a:pt x="94" y="33"/>
                    <a:pt x="94" y="33"/>
                  </a:cubicBezTo>
                  <a:cubicBezTo>
                    <a:pt x="92" y="33"/>
                    <a:pt x="92" y="33"/>
                    <a:pt x="92" y="33"/>
                  </a:cubicBezTo>
                  <a:cubicBezTo>
                    <a:pt x="92" y="32"/>
                    <a:pt x="92" y="32"/>
                    <a:pt x="92" y="32"/>
                  </a:cubicBezTo>
                  <a:cubicBezTo>
                    <a:pt x="89" y="32"/>
                    <a:pt x="84" y="30"/>
                    <a:pt x="84" y="26"/>
                  </a:cubicBezTo>
                  <a:cubicBezTo>
                    <a:pt x="84" y="24"/>
                    <a:pt x="86" y="22"/>
                    <a:pt x="88" y="22"/>
                  </a:cubicBezTo>
                  <a:cubicBezTo>
                    <a:pt x="89" y="22"/>
                    <a:pt x="91" y="24"/>
                    <a:pt x="91" y="26"/>
                  </a:cubicBezTo>
                  <a:cubicBezTo>
                    <a:pt x="91" y="28"/>
                    <a:pt x="89" y="28"/>
                    <a:pt x="89" y="28"/>
                  </a:cubicBezTo>
                  <a:cubicBezTo>
                    <a:pt x="89" y="29"/>
                    <a:pt x="92" y="30"/>
                    <a:pt x="92" y="30"/>
                  </a:cubicBezTo>
                  <a:close/>
                  <a:moveTo>
                    <a:pt x="92" y="7"/>
                  </a:moveTo>
                  <a:cubicBezTo>
                    <a:pt x="91" y="7"/>
                    <a:pt x="90" y="9"/>
                    <a:pt x="90" y="10"/>
                  </a:cubicBezTo>
                  <a:cubicBezTo>
                    <a:pt x="90" y="11"/>
                    <a:pt x="91" y="12"/>
                    <a:pt x="92" y="13"/>
                  </a:cubicBezTo>
                  <a:lnTo>
                    <a:pt x="92"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7" name="Freeform 41"/>
            <p:cNvSpPr>
              <a:spLocks noEditPoints="1"/>
            </p:cNvSpPr>
            <p:nvPr/>
          </p:nvSpPr>
          <p:spPr bwMode="auto">
            <a:xfrm>
              <a:off x="5629719" y="4991100"/>
              <a:ext cx="567881" cy="356069"/>
            </a:xfrm>
            <a:custGeom>
              <a:avLst/>
              <a:gdLst>
                <a:gd name="T0" fmla="*/ 179 w 200"/>
                <a:gd name="T1" fmla="*/ 97 h 184"/>
                <a:gd name="T2" fmla="*/ 161 w 200"/>
                <a:gd name="T3" fmla="*/ 70 h 184"/>
                <a:gd name="T4" fmla="*/ 167 w 200"/>
                <a:gd name="T5" fmla="*/ 47 h 184"/>
                <a:gd name="T6" fmla="*/ 93 w 200"/>
                <a:gd name="T7" fmla="*/ 43 h 184"/>
                <a:gd name="T8" fmla="*/ 9 w 200"/>
                <a:gd name="T9" fmla="*/ 116 h 184"/>
                <a:gd name="T10" fmla="*/ 2 w 200"/>
                <a:gd name="T11" fmla="*/ 125 h 184"/>
                <a:gd name="T12" fmla="*/ 11 w 200"/>
                <a:gd name="T13" fmla="*/ 150 h 184"/>
                <a:gd name="T14" fmla="*/ 15 w 200"/>
                <a:gd name="T15" fmla="*/ 144 h 184"/>
                <a:gd name="T16" fmla="*/ 13 w 200"/>
                <a:gd name="T17" fmla="*/ 133 h 184"/>
                <a:gd name="T18" fmla="*/ 32 w 200"/>
                <a:gd name="T19" fmla="*/ 178 h 184"/>
                <a:gd name="T20" fmla="*/ 61 w 200"/>
                <a:gd name="T21" fmla="*/ 184 h 184"/>
                <a:gd name="T22" fmla="*/ 68 w 200"/>
                <a:gd name="T23" fmla="*/ 171 h 184"/>
                <a:gd name="T24" fmla="*/ 107 w 200"/>
                <a:gd name="T25" fmla="*/ 173 h 184"/>
                <a:gd name="T26" fmla="*/ 114 w 200"/>
                <a:gd name="T27" fmla="*/ 184 h 184"/>
                <a:gd name="T28" fmla="*/ 143 w 200"/>
                <a:gd name="T29" fmla="*/ 178 h 184"/>
                <a:gd name="T30" fmla="*/ 172 w 200"/>
                <a:gd name="T31" fmla="*/ 138 h 184"/>
                <a:gd name="T32" fmla="*/ 193 w 200"/>
                <a:gd name="T33" fmla="*/ 135 h 184"/>
                <a:gd name="T34" fmla="*/ 193 w 200"/>
                <a:gd name="T35" fmla="*/ 100 h 184"/>
                <a:gd name="T36" fmla="*/ 146 w 200"/>
                <a:gd name="T37" fmla="*/ 96 h 184"/>
                <a:gd name="T38" fmla="*/ 161 w 200"/>
                <a:gd name="T39" fmla="*/ 93 h 184"/>
                <a:gd name="T40" fmla="*/ 98 w 200"/>
                <a:gd name="T41" fmla="*/ 26 h 184"/>
                <a:gd name="T42" fmla="*/ 94 w 200"/>
                <a:gd name="T43" fmla="*/ 30 h 184"/>
                <a:gd name="T44" fmla="*/ 93 w 200"/>
                <a:gd name="T45" fmla="*/ 37 h 184"/>
                <a:gd name="T46" fmla="*/ 93 w 200"/>
                <a:gd name="T47" fmla="*/ 0 h 184"/>
                <a:gd name="T48" fmla="*/ 93 w 200"/>
                <a:gd name="T49" fmla="*/ 37 h 184"/>
                <a:gd name="T50" fmla="*/ 92 w 200"/>
                <a:gd name="T51" fmla="*/ 22 h 184"/>
                <a:gd name="T52" fmla="*/ 92 w 200"/>
                <a:gd name="T53" fmla="*/ 5 h 184"/>
                <a:gd name="T54" fmla="*/ 94 w 200"/>
                <a:gd name="T55" fmla="*/ 4 h 184"/>
                <a:gd name="T56" fmla="*/ 102 w 200"/>
                <a:gd name="T57" fmla="*/ 11 h 184"/>
                <a:gd name="T58" fmla="*/ 96 w 200"/>
                <a:gd name="T59" fmla="*/ 11 h 184"/>
                <a:gd name="T60" fmla="*/ 94 w 200"/>
                <a:gd name="T61" fmla="*/ 7 h 184"/>
                <a:gd name="T62" fmla="*/ 97 w 200"/>
                <a:gd name="T63" fmla="*/ 15 h 184"/>
                <a:gd name="T64" fmla="*/ 94 w 200"/>
                <a:gd name="T65" fmla="*/ 32 h 184"/>
                <a:gd name="T66" fmla="*/ 92 w 200"/>
                <a:gd name="T67" fmla="*/ 33 h 184"/>
                <a:gd name="T68" fmla="*/ 84 w 200"/>
                <a:gd name="T69" fmla="*/ 26 h 184"/>
                <a:gd name="T70" fmla="*/ 91 w 200"/>
                <a:gd name="T71" fmla="*/ 26 h 184"/>
                <a:gd name="T72" fmla="*/ 92 w 200"/>
                <a:gd name="T73" fmla="*/ 30 h 184"/>
                <a:gd name="T74" fmla="*/ 90 w 200"/>
                <a:gd name="T75" fmla="*/ 10 h 184"/>
                <a:gd name="T76" fmla="*/ 92 w 200"/>
                <a:gd name="T7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0" h="184">
                  <a:moveTo>
                    <a:pt x="193" y="100"/>
                  </a:moveTo>
                  <a:cubicBezTo>
                    <a:pt x="179" y="97"/>
                    <a:pt x="179" y="97"/>
                    <a:pt x="179" y="97"/>
                  </a:cubicBezTo>
                  <a:cubicBezTo>
                    <a:pt x="178" y="97"/>
                    <a:pt x="177" y="97"/>
                    <a:pt x="176" y="97"/>
                  </a:cubicBezTo>
                  <a:cubicBezTo>
                    <a:pt x="174" y="87"/>
                    <a:pt x="168" y="78"/>
                    <a:pt x="161" y="70"/>
                  </a:cubicBezTo>
                  <a:cubicBezTo>
                    <a:pt x="162" y="68"/>
                    <a:pt x="162" y="64"/>
                    <a:pt x="165" y="59"/>
                  </a:cubicBezTo>
                  <a:cubicBezTo>
                    <a:pt x="168" y="55"/>
                    <a:pt x="173" y="49"/>
                    <a:pt x="167" y="47"/>
                  </a:cubicBezTo>
                  <a:cubicBezTo>
                    <a:pt x="160" y="44"/>
                    <a:pt x="146" y="50"/>
                    <a:pt x="141" y="55"/>
                  </a:cubicBezTo>
                  <a:cubicBezTo>
                    <a:pt x="128" y="48"/>
                    <a:pt x="111" y="43"/>
                    <a:pt x="93" y="43"/>
                  </a:cubicBezTo>
                  <a:cubicBezTo>
                    <a:pt x="47" y="43"/>
                    <a:pt x="8" y="74"/>
                    <a:pt x="8" y="112"/>
                  </a:cubicBezTo>
                  <a:cubicBezTo>
                    <a:pt x="8" y="114"/>
                    <a:pt x="9" y="115"/>
                    <a:pt x="9" y="116"/>
                  </a:cubicBezTo>
                  <a:cubicBezTo>
                    <a:pt x="9" y="116"/>
                    <a:pt x="8" y="116"/>
                    <a:pt x="8" y="116"/>
                  </a:cubicBezTo>
                  <a:cubicBezTo>
                    <a:pt x="6" y="118"/>
                    <a:pt x="4" y="121"/>
                    <a:pt x="2" y="125"/>
                  </a:cubicBezTo>
                  <a:cubicBezTo>
                    <a:pt x="1" y="128"/>
                    <a:pt x="0" y="131"/>
                    <a:pt x="1" y="135"/>
                  </a:cubicBezTo>
                  <a:cubicBezTo>
                    <a:pt x="1" y="142"/>
                    <a:pt x="7" y="148"/>
                    <a:pt x="11" y="150"/>
                  </a:cubicBezTo>
                  <a:cubicBezTo>
                    <a:pt x="16" y="151"/>
                    <a:pt x="19" y="150"/>
                    <a:pt x="19" y="149"/>
                  </a:cubicBezTo>
                  <a:cubicBezTo>
                    <a:pt x="19" y="148"/>
                    <a:pt x="16" y="147"/>
                    <a:pt x="15" y="144"/>
                  </a:cubicBezTo>
                  <a:cubicBezTo>
                    <a:pt x="12" y="142"/>
                    <a:pt x="11" y="138"/>
                    <a:pt x="12" y="135"/>
                  </a:cubicBezTo>
                  <a:cubicBezTo>
                    <a:pt x="12" y="134"/>
                    <a:pt x="12" y="134"/>
                    <a:pt x="13" y="133"/>
                  </a:cubicBezTo>
                  <a:cubicBezTo>
                    <a:pt x="17" y="142"/>
                    <a:pt x="23" y="150"/>
                    <a:pt x="32" y="156"/>
                  </a:cubicBezTo>
                  <a:cubicBezTo>
                    <a:pt x="32" y="178"/>
                    <a:pt x="32" y="178"/>
                    <a:pt x="32" y="178"/>
                  </a:cubicBezTo>
                  <a:cubicBezTo>
                    <a:pt x="32" y="181"/>
                    <a:pt x="35" y="184"/>
                    <a:pt x="39" y="184"/>
                  </a:cubicBezTo>
                  <a:cubicBezTo>
                    <a:pt x="61" y="184"/>
                    <a:pt x="61" y="184"/>
                    <a:pt x="61" y="184"/>
                  </a:cubicBezTo>
                  <a:cubicBezTo>
                    <a:pt x="65" y="184"/>
                    <a:pt x="68" y="181"/>
                    <a:pt x="68" y="178"/>
                  </a:cubicBezTo>
                  <a:cubicBezTo>
                    <a:pt x="68" y="171"/>
                    <a:pt x="68" y="171"/>
                    <a:pt x="68" y="171"/>
                  </a:cubicBezTo>
                  <a:cubicBezTo>
                    <a:pt x="76" y="173"/>
                    <a:pt x="85" y="174"/>
                    <a:pt x="93" y="174"/>
                  </a:cubicBezTo>
                  <a:cubicBezTo>
                    <a:pt x="98" y="174"/>
                    <a:pt x="103" y="174"/>
                    <a:pt x="107" y="173"/>
                  </a:cubicBezTo>
                  <a:cubicBezTo>
                    <a:pt x="107" y="178"/>
                    <a:pt x="107" y="178"/>
                    <a:pt x="107" y="178"/>
                  </a:cubicBezTo>
                  <a:cubicBezTo>
                    <a:pt x="107" y="181"/>
                    <a:pt x="110" y="184"/>
                    <a:pt x="114" y="184"/>
                  </a:cubicBezTo>
                  <a:cubicBezTo>
                    <a:pt x="137" y="184"/>
                    <a:pt x="137" y="184"/>
                    <a:pt x="137" y="184"/>
                  </a:cubicBezTo>
                  <a:cubicBezTo>
                    <a:pt x="140" y="184"/>
                    <a:pt x="143" y="181"/>
                    <a:pt x="143" y="178"/>
                  </a:cubicBezTo>
                  <a:cubicBezTo>
                    <a:pt x="143" y="163"/>
                    <a:pt x="143" y="163"/>
                    <a:pt x="143" y="163"/>
                  </a:cubicBezTo>
                  <a:cubicBezTo>
                    <a:pt x="156" y="157"/>
                    <a:pt x="166" y="149"/>
                    <a:pt x="172" y="138"/>
                  </a:cubicBezTo>
                  <a:cubicBezTo>
                    <a:pt x="183" y="141"/>
                    <a:pt x="183" y="141"/>
                    <a:pt x="183" y="141"/>
                  </a:cubicBezTo>
                  <a:cubicBezTo>
                    <a:pt x="187" y="142"/>
                    <a:pt x="192" y="139"/>
                    <a:pt x="193" y="135"/>
                  </a:cubicBezTo>
                  <a:cubicBezTo>
                    <a:pt x="199" y="110"/>
                    <a:pt x="199" y="110"/>
                    <a:pt x="199" y="110"/>
                  </a:cubicBezTo>
                  <a:cubicBezTo>
                    <a:pt x="200" y="106"/>
                    <a:pt x="197" y="101"/>
                    <a:pt x="193" y="100"/>
                  </a:cubicBezTo>
                  <a:close/>
                  <a:moveTo>
                    <a:pt x="156" y="103"/>
                  </a:moveTo>
                  <a:cubicBezTo>
                    <a:pt x="152" y="104"/>
                    <a:pt x="147" y="101"/>
                    <a:pt x="146" y="96"/>
                  </a:cubicBezTo>
                  <a:cubicBezTo>
                    <a:pt x="145" y="92"/>
                    <a:pt x="148" y="87"/>
                    <a:pt x="152" y="86"/>
                  </a:cubicBezTo>
                  <a:cubicBezTo>
                    <a:pt x="156" y="85"/>
                    <a:pt x="160" y="88"/>
                    <a:pt x="161" y="93"/>
                  </a:cubicBezTo>
                  <a:cubicBezTo>
                    <a:pt x="163" y="97"/>
                    <a:pt x="160" y="102"/>
                    <a:pt x="156" y="103"/>
                  </a:cubicBezTo>
                  <a:close/>
                  <a:moveTo>
                    <a:pt x="98" y="26"/>
                  </a:moveTo>
                  <a:cubicBezTo>
                    <a:pt x="98" y="25"/>
                    <a:pt x="97" y="24"/>
                    <a:pt x="94" y="23"/>
                  </a:cubicBezTo>
                  <a:cubicBezTo>
                    <a:pt x="94" y="30"/>
                    <a:pt x="94" y="30"/>
                    <a:pt x="94" y="30"/>
                  </a:cubicBezTo>
                  <a:cubicBezTo>
                    <a:pt x="96" y="30"/>
                    <a:pt x="98" y="28"/>
                    <a:pt x="98" y="26"/>
                  </a:cubicBezTo>
                  <a:close/>
                  <a:moveTo>
                    <a:pt x="93" y="37"/>
                  </a:moveTo>
                  <a:cubicBezTo>
                    <a:pt x="104" y="37"/>
                    <a:pt x="112" y="29"/>
                    <a:pt x="112" y="19"/>
                  </a:cubicBezTo>
                  <a:cubicBezTo>
                    <a:pt x="112" y="9"/>
                    <a:pt x="104" y="0"/>
                    <a:pt x="93" y="0"/>
                  </a:cubicBezTo>
                  <a:cubicBezTo>
                    <a:pt x="83" y="0"/>
                    <a:pt x="75" y="9"/>
                    <a:pt x="75" y="19"/>
                  </a:cubicBezTo>
                  <a:cubicBezTo>
                    <a:pt x="75" y="29"/>
                    <a:pt x="83" y="37"/>
                    <a:pt x="93" y="37"/>
                  </a:cubicBezTo>
                  <a:close/>
                  <a:moveTo>
                    <a:pt x="92" y="30"/>
                  </a:moveTo>
                  <a:cubicBezTo>
                    <a:pt x="92" y="22"/>
                    <a:pt x="92" y="22"/>
                    <a:pt x="92" y="22"/>
                  </a:cubicBezTo>
                  <a:cubicBezTo>
                    <a:pt x="87" y="20"/>
                    <a:pt x="85" y="17"/>
                    <a:pt x="85" y="13"/>
                  </a:cubicBezTo>
                  <a:cubicBezTo>
                    <a:pt x="85" y="9"/>
                    <a:pt x="88" y="6"/>
                    <a:pt x="92" y="5"/>
                  </a:cubicBezTo>
                  <a:cubicBezTo>
                    <a:pt x="92" y="4"/>
                    <a:pt x="92" y="4"/>
                    <a:pt x="92" y="4"/>
                  </a:cubicBezTo>
                  <a:cubicBezTo>
                    <a:pt x="94" y="4"/>
                    <a:pt x="94" y="4"/>
                    <a:pt x="94" y="4"/>
                  </a:cubicBezTo>
                  <a:cubicBezTo>
                    <a:pt x="94" y="5"/>
                    <a:pt x="94" y="5"/>
                    <a:pt x="94" y="5"/>
                  </a:cubicBezTo>
                  <a:cubicBezTo>
                    <a:pt x="97" y="5"/>
                    <a:pt x="102" y="7"/>
                    <a:pt x="102" y="11"/>
                  </a:cubicBezTo>
                  <a:cubicBezTo>
                    <a:pt x="102" y="13"/>
                    <a:pt x="100" y="14"/>
                    <a:pt x="99" y="14"/>
                  </a:cubicBezTo>
                  <a:cubicBezTo>
                    <a:pt x="97" y="14"/>
                    <a:pt x="96" y="12"/>
                    <a:pt x="96" y="11"/>
                  </a:cubicBezTo>
                  <a:cubicBezTo>
                    <a:pt x="96" y="9"/>
                    <a:pt x="97" y="9"/>
                    <a:pt x="97" y="8"/>
                  </a:cubicBezTo>
                  <a:cubicBezTo>
                    <a:pt x="97" y="7"/>
                    <a:pt x="95" y="7"/>
                    <a:pt x="94" y="7"/>
                  </a:cubicBezTo>
                  <a:cubicBezTo>
                    <a:pt x="94" y="14"/>
                    <a:pt x="94" y="14"/>
                    <a:pt x="94" y="14"/>
                  </a:cubicBezTo>
                  <a:cubicBezTo>
                    <a:pt x="97" y="15"/>
                    <a:pt x="97" y="15"/>
                    <a:pt x="97" y="15"/>
                  </a:cubicBezTo>
                  <a:cubicBezTo>
                    <a:pt x="101" y="17"/>
                    <a:pt x="103" y="19"/>
                    <a:pt x="103" y="23"/>
                  </a:cubicBezTo>
                  <a:cubicBezTo>
                    <a:pt x="103" y="28"/>
                    <a:pt x="99" y="31"/>
                    <a:pt x="94" y="32"/>
                  </a:cubicBezTo>
                  <a:cubicBezTo>
                    <a:pt x="94" y="33"/>
                    <a:pt x="94" y="33"/>
                    <a:pt x="94" y="33"/>
                  </a:cubicBezTo>
                  <a:cubicBezTo>
                    <a:pt x="92" y="33"/>
                    <a:pt x="92" y="33"/>
                    <a:pt x="92" y="33"/>
                  </a:cubicBezTo>
                  <a:cubicBezTo>
                    <a:pt x="92" y="32"/>
                    <a:pt x="92" y="32"/>
                    <a:pt x="92" y="32"/>
                  </a:cubicBezTo>
                  <a:cubicBezTo>
                    <a:pt x="89" y="32"/>
                    <a:pt x="84" y="30"/>
                    <a:pt x="84" y="26"/>
                  </a:cubicBezTo>
                  <a:cubicBezTo>
                    <a:pt x="84" y="24"/>
                    <a:pt x="86" y="22"/>
                    <a:pt x="88" y="22"/>
                  </a:cubicBezTo>
                  <a:cubicBezTo>
                    <a:pt x="89" y="22"/>
                    <a:pt x="91" y="24"/>
                    <a:pt x="91" y="26"/>
                  </a:cubicBezTo>
                  <a:cubicBezTo>
                    <a:pt x="91" y="28"/>
                    <a:pt x="89" y="28"/>
                    <a:pt x="89" y="28"/>
                  </a:cubicBezTo>
                  <a:cubicBezTo>
                    <a:pt x="89" y="29"/>
                    <a:pt x="92" y="30"/>
                    <a:pt x="92" y="30"/>
                  </a:cubicBezTo>
                  <a:close/>
                  <a:moveTo>
                    <a:pt x="92" y="7"/>
                  </a:moveTo>
                  <a:cubicBezTo>
                    <a:pt x="91" y="7"/>
                    <a:pt x="90" y="9"/>
                    <a:pt x="90" y="10"/>
                  </a:cubicBezTo>
                  <a:cubicBezTo>
                    <a:pt x="90" y="11"/>
                    <a:pt x="91" y="12"/>
                    <a:pt x="92" y="13"/>
                  </a:cubicBezTo>
                  <a:lnTo>
                    <a:pt x="92"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Tree>
    <p:extLst>
      <p:ext uri="{BB962C8B-B14F-4D97-AF65-F5344CB8AC3E}">
        <p14:creationId xmlns:p14="http://schemas.microsoft.com/office/powerpoint/2010/main" val="14349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Platform Candidate Filter</a:t>
            </a:r>
            <a:r>
              <a:rPr lang="en-US" dirty="0" smtClean="0"/>
              <a:t> </a:t>
            </a:r>
            <a:r>
              <a:rPr lang="en-US" b="1" dirty="0" smtClean="0"/>
              <a:t>Criteria</a:t>
            </a:r>
            <a:endParaRPr lang="en-US" b="1" dirty="0"/>
          </a:p>
        </p:txBody>
      </p:sp>
      <p:sp>
        <p:nvSpPr>
          <p:cNvPr id="17" name="Rectangle 16"/>
          <p:cNvSpPr/>
          <p:nvPr/>
        </p:nvSpPr>
        <p:spPr>
          <a:xfrm>
            <a:off x="594360" y="1133855"/>
            <a:ext cx="1504841" cy="150484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r>
              <a:rPr lang="en-US" sz="1400" dirty="0" smtClean="0">
                <a:gradFill>
                  <a:gsLst>
                    <a:gs pos="80531">
                      <a:srgbClr val="FFFFFF"/>
                    </a:gs>
                    <a:gs pos="0">
                      <a:srgbClr val="FFFFFF"/>
                    </a:gs>
                  </a:gsLst>
                  <a:lin ang="0" scaled="0"/>
                </a:gradFill>
                <a:latin typeface="Arial"/>
              </a:rPr>
              <a:t>Operational</a:t>
            </a:r>
            <a:endParaRPr lang="en-US" sz="1400" dirty="0">
              <a:gradFill>
                <a:gsLst>
                  <a:gs pos="80531">
                    <a:srgbClr val="FFFFFF"/>
                  </a:gs>
                  <a:gs pos="0">
                    <a:srgbClr val="FFFFFF"/>
                  </a:gs>
                </a:gsLst>
                <a:lin ang="0" scaled="0"/>
              </a:gradFill>
              <a:latin typeface="Arial"/>
            </a:endParaRPr>
          </a:p>
        </p:txBody>
      </p:sp>
      <p:sp>
        <p:nvSpPr>
          <p:cNvPr id="18" name="Rectangle 17"/>
          <p:cNvSpPr/>
          <p:nvPr/>
        </p:nvSpPr>
        <p:spPr>
          <a:xfrm>
            <a:off x="2266406" y="1133855"/>
            <a:ext cx="1504841" cy="150484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r>
              <a:rPr lang="en-US" sz="1400" dirty="0" smtClean="0">
                <a:gradFill>
                  <a:gsLst>
                    <a:gs pos="80531">
                      <a:srgbClr val="FFFFFF"/>
                    </a:gs>
                    <a:gs pos="0">
                      <a:srgbClr val="FFFFFF"/>
                    </a:gs>
                  </a:gsLst>
                  <a:lin ang="0" scaled="0"/>
                </a:gradFill>
                <a:latin typeface="Arial"/>
              </a:rPr>
              <a:t>Integration</a:t>
            </a:r>
            <a:endParaRPr lang="en-US" sz="1400" dirty="0">
              <a:gradFill>
                <a:gsLst>
                  <a:gs pos="80531">
                    <a:srgbClr val="FFFFFF"/>
                  </a:gs>
                  <a:gs pos="0">
                    <a:srgbClr val="FFFFFF"/>
                  </a:gs>
                </a:gsLst>
                <a:lin ang="0" scaled="0"/>
              </a:gradFill>
              <a:latin typeface="Arial"/>
            </a:endParaRPr>
          </a:p>
        </p:txBody>
      </p:sp>
      <p:sp>
        <p:nvSpPr>
          <p:cNvPr id="19" name="Rectangle 18"/>
          <p:cNvSpPr/>
          <p:nvPr/>
        </p:nvSpPr>
        <p:spPr>
          <a:xfrm>
            <a:off x="3938451" y="1133855"/>
            <a:ext cx="1504841" cy="150484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r>
              <a:rPr lang="en-US" sz="1400" dirty="0" smtClean="0">
                <a:gradFill>
                  <a:gsLst>
                    <a:gs pos="80531">
                      <a:srgbClr val="FFFFFF"/>
                    </a:gs>
                    <a:gs pos="0">
                      <a:srgbClr val="FFFFFF"/>
                    </a:gs>
                  </a:gsLst>
                  <a:lin ang="0" scaled="0"/>
                </a:gradFill>
                <a:latin typeface="Arial"/>
              </a:rPr>
              <a:t>Application development</a:t>
            </a:r>
            <a:endParaRPr lang="en-US" sz="1400" dirty="0">
              <a:gradFill>
                <a:gsLst>
                  <a:gs pos="80531">
                    <a:srgbClr val="FFFFFF"/>
                  </a:gs>
                  <a:gs pos="0">
                    <a:srgbClr val="FFFFFF"/>
                  </a:gs>
                </a:gsLst>
                <a:lin ang="0" scaled="0"/>
              </a:gradFill>
              <a:latin typeface="Arial"/>
            </a:endParaRPr>
          </a:p>
        </p:txBody>
      </p:sp>
      <p:sp>
        <p:nvSpPr>
          <p:cNvPr id="20" name="Rectangle 19"/>
          <p:cNvSpPr/>
          <p:nvPr/>
        </p:nvSpPr>
        <p:spPr>
          <a:xfrm>
            <a:off x="5610497" y="1133855"/>
            <a:ext cx="1504841" cy="150484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r>
              <a:rPr lang="en-US" sz="1400" dirty="0" smtClean="0">
                <a:gradFill>
                  <a:gsLst>
                    <a:gs pos="80531">
                      <a:srgbClr val="FFFFFF"/>
                    </a:gs>
                    <a:gs pos="0">
                      <a:srgbClr val="FFFFFF"/>
                    </a:gs>
                  </a:gsLst>
                  <a:lin ang="0" scaled="0"/>
                </a:gradFill>
                <a:latin typeface="Arial"/>
              </a:rPr>
              <a:t>User experience</a:t>
            </a:r>
            <a:endParaRPr lang="en-US" sz="1400" dirty="0">
              <a:gradFill>
                <a:gsLst>
                  <a:gs pos="80531">
                    <a:srgbClr val="FFFFFF"/>
                  </a:gs>
                  <a:gs pos="0">
                    <a:srgbClr val="FFFFFF"/>
                  </a:gs>
                </a:gsLst>
                <a:lin ang="0" scaled="0"/>
              </a:gradFill>
              <a:latin typeface="Arial"/>
            </a:endParaRPr>
          </a:p>
        </p:txBody>
      </p:sp>
      <p:sp>
        <p:nvSpPr>
          <p:cNvPr id="21" name="Rectangle 20"/>
          <p:cNvSpPr/>
          <p:nvPr/>
        </p:nvSpPr>
        <p:spPr>
          <a:xfrm>
            <a:off x="7282543" y="1133855"/>
            <a:ext cx="1504841" cy="150484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r>
              <a:rPr lang="en-US" sz="1400" dirty="0" smtClean="0">
                <a:gradFill>
                  <a:gsLst>
                    <a:gs pos="80531">
                      <a:srgbClr val="FFFFFF"/>
                    </a:gs>
                    <a:gs pos="0">
                      <a:srgbClr val="FFFFFF"/>
                    </a:gs>
                  </a:gsLst>
                  <a:lin ang="0" scaled="0"/>
                </a:gradFill>
                <a:latin typeface="Arial"/>
              </a:rPr>
              <a:t>Business advantage</a:t>
            </a:r>
            <a:endParaRPr lang="en-US" sz="1400" dirty="0">
              <a:gradFill>
                <a:gsLst>
                  <a:gs pos="80531">
                    <a:srgbClr val="FFFFFF"/>
                  </a:gs>
                  <a:gs pos="0">
                    <a:srgbClr val="FFFFFF"/>
                  </a:gs>
                </a:gsLst>
                <a:lin ang="0" scaled="0"/>
              </a:gradFill>
              <a:latin typeface="Arial"/>
            </a:endParaRPr>
          </a:p>
        </p:txBody>
      </p:sp>
      <p:grpSp>
        <p:nvGrpSpPr>
          <p:cNvPr id="22" name="Group 164"/>
          <p:cNvGrpSpPr>
            <a:grpSpLocks noChangeAspect="1"/>
          </p:cNvGrpSpPr>
          <p:nvPr/>
        </p:nvGrpSpPr>
        <p:grpSpPr bwMode="auto">
          <a:xfrm>
            <a:off x="879420" y="1405198"/>
            <a:ext cx="897548" cy="871657"/>
            <a:chOff x="2671" y="1958"/>
            <a:chExt cx="416" cy="404"/>
          </a:xfrm>
          <a:solidFill>
            <a:schemeClr val="bg1"/>
          </a:solidFill>
        </p:grpSpPr>
        <p:sp>
          <p:nvSpPr>
            <p:cNvPr id="23" name="Freeform 165"/>
            <p:cNvSpPr>
              <a:spLocks noEditPoints="1"/>
            </p:cNvSpPr>
            <p:nvPr/>
          </p:nvSpPr>
          <p:spPr bwMode="auto">
            <a:xfrm>
              <a:off x="2818" y="1958"/>
              <a:ext cx="269" cy="269"/>
            </a:xfrm>
            <a:custGeom>
              <a:avLst/>
              <a:gdLst>
                <a:gd name="T0" fmla="*/ 95 w 112"/>
                <a:gd name="T1" fmla="*/ 47 h 112"/>
                <a:gd name="T2" fmla="*/ 104 w 112"/>
                <a:gd name="T3" fmla="*/ 35 h 112"/>
                <a:gd name="T4" fmla="*/ 104 w 112"/>
                <a:gd name="T5" fmla="*/ 27 h 112"/>
                <a:gd name="T6" fmla="*/ 86 w 112"/>
                <a:gd name="T7" fmla="*/ 29 h 112"/>
                <a:gd name="T8" fmla="*/ 87 w 112"/>
                <a:gd name="T9" fmla="*/ 14 h 112"/>
                <a:gd name="T10" fmla="*/ 83 w 112"/>
                <a:gd name="T11" fmla="*/ 7 h 112"/>
                <a:gd name="T12" fmla="*/ 68 w 112"/>
                <a:gd name="T13" fmla="*/ 18 h 112"/>
                <a:gd name="T14" fmla="*/ 61 w 112"/>
                <a:gd name="T15" fmla="*/ 4 h 112"/>
                <a:gd name="T16" fmla="*/ 51 w 112"/>
                <a:gd name="T17" fmla="*/ 4 h 112"/>
                <a:gd name="T18" fmla="*/ 43 w 112"/>
                <a:gd name="T19" fmla="*/ 18 h 112"/>
                <a:gd name="T20" fmla="*/ 28 w 112"/>
                <a:gd name="T21" fmla="*/ 8 h 112"/>
                <a:gd name="T22" fmla="*/ 30 w 112"/>
                <a:gd name="T23" fmla="*/ 26 h 112"/>
                <a:gd name="T24" fmla="*/ 13 w 112"/>
                <a:gd name="T25" fmla="*/ 26 h 112"/>
                <a:gd name="T26" fmla="*/ 8 w 112"/>
                <a:gd name="T27" fmla="*/ 34 h 112"/>
                <a:gd name="T28" fmla="*/ 17 w 112"/>
                <a:gd name="T29" fmla="*/ 48 h 112"/>
                <a:gd name="T30" fmla="*/ 0 w 112"/>
                <a:gd name="T31" fmla="*/ 56 h 112"/>
                <a:gd name="T32" fmla="*/ 17 w 112"/>
                <a:gd name="T33" fmla="*/ 64 h 112"/>
                <a:gd name="T34" fmla="*/ 8 w 112"/>
                <a:gd name="T35" fmla="*/ 78 h 112"/>
                <a:gd name="T36" fmla="*/ 13 w 112"/>
                <a:gd name="T37" fmla="*/ 86 h 112"/>
                <a:gd name="T38" fmla="*/ 30 w 112"/>
                <a:gd name="T39" fmla="*/ 86 h 112"/>
                <a:gd name="T40" fmla="*/ 28 w 112"/>
                <a:gd name="T41" fmla="*/ 104 h 112"/>
                <a:gd name="T42" fmla="*/ 43 w 112"/>
                <a:gd name="T43" fmla="*/ 94 h 112"/>
                <a:gd name="T44" fmla="*/ 50 w 112"/>
                <a:gd name="T45" fmla="*/ 108 h 112"/>
                <a:gd name="T46" fmla="*/ 57 w 112"/>
                <a:gd name="T47" fmla="*/ 112 h 112"/>
                <a:gd name="T48" fmla="*/ 65 w 112"/>
                <a:gd name="T49" fmla="*/ 95 h 112"/>
                <a:gd name="T50" fmla="*/ 77 w 112"/>
                <a:gd name="T51" fmla="*/ 104 h 112"/>
                <a:gd name="T52" fmla="*/ 85 w 112"/>
                <a:gd name="T53" fmla="*/ 104 h 112"/>
                <a:gd name="T54" fmla="*/ 83 w 112"/>
                <a:gd name="T55" fmla="*/ 86 h 112"/>
                <a:gd name="T56" fmla="*/ 98 w 112"/>
                <a:gd name="T57" fmla="*/ 87 h 112"/>
                <a:gd name="T58" fmla="*/ 105 w 112"/>
                <a:gd name="T59" fmla="*/ 83 h 112"/>
                <a:gd name="T60" fmla="*/ 94 w 112"/>
                <a:gd name="T61" fmla="*/ 68 h 112"/>
                <a:gd name="T62" fmla="*/ 108 w 112"/>
                <a:gd name="T63" fmla="*/ 62 h 112"/>
                <a:gd name="T64" fmla="*/ 112 w 112"/>
                <a:gd name="T65" fmla="*/ 55 h 112"/>
                <a:gd name="T66" fmla="*/ 56 w 112"/>
                <a:gd name="T67" fmla="*/ 76 h 112"/>
                <a:gd name="T68" fmla="*/ 56 w 112"/>
                <a:gd name="T69" fmla="*/ 36 h 112"/>
                <a:gd name="T70" fmla="*/ 56 w 112"/>
                <a:gd name="T71" fmla="*/ 7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108" y="50"/>
                  </a:moveTo>
                  <a:cubicBezTo>
                    <a:pt x="95" y="47"/>
                    <a:pt x="95" y="47"/>
                    <a:pt x="95" y="47"/>
                  </a:cubicBezTo>
                  <a:cubicBezTo>
                    <a:pt x="95" y="46"/>
                    <a:pt x="94" y="45"/>
                    <a:pt x="94" y="44"/>
                  </a:cubicBezTo>
                  <a:cubicBezTo>
                    <a:pt x="104" y="35"/>
                    <a:pt x="104" y="35"/>
                    <a:pt x="104" y="35"/>
                  </a:cubicBezTo>
                  <a:cubicBezTo>
                    <a:pt x="106" y="34"/>
                    <a:pt x="106" y="31"/>
                    <a:pt x="105" y="29"/>
                  </a:cubicBezTo>
                  <a:cubicBezTo>
                    <a:pt x="104" y="27"/>
                    <a:pt x="104" y="27"/>
                    <a:pt x="104" y="27"/>
                  </a:cubicBezTo>
                  <a:cubicBezTo>
                    <a:pt x="103" y="25"/>
                    <a:pt x="100" y="24"/>
                    <a:pt x="98" y="25"/>
                  </a:cubicBezTo>
                  <a:cubicBezTo>
                    <a:pt x="86" y="29"/>
                    <a:pt x="86" y="29"/>
                    <a:pt x="86" y="29"/>
                  </a:cubicBezTo>
                  <a:cubicBezTo>
                    <a:pt x="85" y="28"/>
                    <a:pt x="84" y="27"/>
                    <a:pt x="83" y="26"/>
                  </a:cubicBezTo>
                  <a:cubicBezTo>
                    <a:pt x="87" y="14"/>
                    <a:pt x="87" y="14"/>
                    <a:pt x="87" y="14"/>
                  </a:cubicBezTo>
                  <a:cubicBezTo>
                    <a:pt x="88" y="12"/>
                    <a:pt x="87" y="9"/>
                    <a:pt x="85" y="8"/>
                  </a:cubicBezTo>
                  <a:cubicBezTo>
                    <a:pt x="83" y="7"/>
                    <a:pt x="83" y="7"/>
                    <a:pt x="83" y="7"/>
                  </a:cubicBezTo>
                  <a:cubicBezTo>
                    <a:pt x="81" y="6"/>
                    <a:pt x="78" y="6"/>
                    <a:pt x="77" y="8"/>
                  </a:cubicBezTo>
                  <a:cubicBezTo>
                    <a:pt x="68" y="18"/>
                    <a:pt x="68" y="18"/>
                    <a:pt x="68" y="18"/>
                  </a:cubicBezTo>
                  <a:cubicBezTo>
                    <a:pt x="67" y="17"/>
                    <a:pt x="65" y="17"/>
                    <a:pt x="64" y="17"/>
                  </a:cubicBezTo>
                  <a:cubicBezTo>
                    <a:pt x="61" y="4"/>
                    <a:pt x="61" y="4"/>
                    <a:pt x="61" y="4"/>
                  </a:cubicBezTo>
                  <a:cubicBezTo>
                    <a:pt x="60" y="2"/>
                    <a:pt x="58" y="0"/>
                    <a:pt x="56" y="0"/>
                  </a:cubicBezTo>
                  <a:cubicBezTo>
                    <a:pt x="54" y="0"/>
                    <a:pt x="52" y="2"/>
                    <a:pt x="51" y="4"/>
                  </a:cubicBezTo>
                  <a:cubicBezTo>
                    <a:pt x="48" y="17"/>
                    <a:pt x="48" y="17"/>
                    <a:pt x="48" y="17"/>
                  </a:cubicBezTo>
                  <a:cubicBezTo>
                    <a:pt x="47" y="17"/>
                    <a:pt x="45" y="18"/>
                    <a:pt x="43" y="18"/>
                  </a:cubicBezTo>
                  <a:cubicBezTo>
                    <a:pt x="34" y="8"/>
                    <a:pt x="34" y="8"/>
                    <a:pt x="34" y="8"/>
                  </a:cubicBezTo>
                  <a:cubicBezTo>
                    <a:pt x="33" y="7"/>
                    <a:pt x="30" y="6"/>
                    <a:pt x="28" y="8"/>
                  </a:cubicBezTo>
                  <a:cubicBezTo>
                    <a:pt x="26" y="9"/>
                    <a:pt x="25" y="11"/>
                    <a:pt x="26" y="13"/>
                  </a:cubicBezTo>
                  <a:cubicBezTo>
                    <a:pt x="30" y="26"/>
                    <a:pt x="30" y="26"/>
                    <a:pt x="30" y="26"/>
                  </a:cubicBezTo>
                  <a:cubicBezTo>
                    <a:pt x="28" y="27"/>
                    <a:pt x="27" y="28"/>
                    <a:pt x="26" y="30"/>
                  </a:cubicBezTo>
                  <a:cubicBezTo>
                    <a:pt x="13" y="26"/>
                    <a:pt x="13" y="26"/>
                    <a:pt x="13" y="26"/>
                  </a:cubicBezTo>
                  <a:cubicBezTo>
                    <a:pt x="11" y="25"/>
                    <a:pt x="9" y="26"/>
                    <a:pt x="8" y="28"/>
                  </a:cubicBezTo>
                  <a:cubicBezTo>
                    <a:pt x="6" y="30"/>
                    <a:pt x="7" y="33"/>
                    <a:pt x="8" y="34"/>
                  </a:cubicBezTo>
                  <a:cubicBezTo>
                    <a:pt x="18" y="43"/>
                    <a:pt x="18" y="43"/>
                    <a:pt x="18" y="43"/>
                  </a:cubicBezTo>
                  <a:cubicBezTo>
                    <a:pt x="18" y="45"/>
                    <a:pt x="17" y="47"/>
                    <a:pt x="17" y="48"/>
                  </a:cubicBezTo>
                  <a:cubicBezTo>
                    <a:pt x="4" y="51"/>
                    <a:pt x="4" y="51"/>
                    <a:pt x="4" y="51"/>
                  </a:cubicBezTo>
                  <a:cubicBezTo>
                    <a:pt x="2" y="52"/>
                    <a:pt x="0" y="54"/>
                    <a:pt x="0" y="56"/>
                  </a:cubicBezTo>
                  <a:cubicBezTo>
                    <a:pt x="0" y="58"/>
                    <a:pt x="2" y="60"/>
                    <a:pt x="4" y="61"/>
                  </a:cubicBezTo>
                  <a:cubicBezTo>
                    <a:pt x="17" y="64"/>
                    <a:pt x="17" y="64"/>
                    <a:pt x="17" y="64"/>
                  </a:cubicBezTo>
                  <a:cubicBezTo>
                    <a:pt x="17" y="65"/>
                    <a:pt x="18" y="67"/>
                    <a:pt x="18" y="69"/>
                  </a:cubicBezTo>
                  <a:cubicBezTo>
                    <a:pt x="8" y="78"/>
                    <a:pt x="8" y="78"/>
                    <a:pt x="8" y="78"/>
                  </a:cubicBezTo>
                  <a:cubicBezTo>
                    <a:pt x="7" y="79"/>
                    <a:pt x="6" y="82"/>
                    <a:pt x="8" y="84"/>
                  </a:cubicBezTo>
                  <a:cubicBezTo>
                    <a:pt x="9" y="86"/>
                    <a:pt x="11" y="87"/>
                    <a:pt x="13" y="86"/>
                  </a:cubicBezTo>
                  <a:cubicBezTo>
                    <a:pt x="26" y="82"/>
                    <a:pt x="26" y="82"/>
                    <a:pt x="26" y="82"/>
                  </a:cubicBezTo>
                  <a:cubicBezTo>
                    <a:pt x="27" y="84"/>
                    <a:pt x="28" y="85"/>
                    <a:pt x="30" y="86"/>
                  </a:cubicBezTo>
                  <a:cubicBezTo>
                    <a:pt x="26" y="99"/>
                    <a:pt x="26" y="99"/>
                    <a:pt x="26" y="99"/>
                  </a:cubicBezTo>
                  <a:cubicBezTo>
                    <a:pt x="25" y="101"/>
                    <a:pt x="26" y="103"/>
                    <a:pt x="28" y="104"/>
                  </a:cubicBezTo>
                  <a:cubicBezTo>
                    <a:pt x="30" y="106"/>
                    <a:pt x="33" y="105"/>
                    <a:pt x="34" y="104"/>
                  </a:cubicBezTo>
                  <a:cubicBezTo>
                    <a:pt x="43" y="94"/>
                    <a:pt x="43" y="94"/>
                    <a:pt x="43" y="94"/>
                  </a:cubicBezTo>
                  <a:cubicBezTo>
                    <a:pt x="44" y="94"/>
                    <a:pt x="46" y="95"/>
                    <a:pt x="47" y="95"/>
                  </a:cubicBezTo>
                  <a:cubicBezTo>
                    <a:pt x="50" y="108"/>
                    <a:pt x="50" y="108"/>
                    <a:pt x="50" y="108"/>
                  </a:cubicBezTo>
                  <a:cubicBezTo>
                    <a:pt x="50" y="110"/>
                    <a:pt x="52" y="112"/>
                    <a:pt x="55" y="112"/>
                  </a:cubicBezTo>
                  <a:cubicBezTo>
                    <a:pt x="57" y="112"/>
                    <a:pt x="57" y="112"/>
                    <a:pt x="57" y="112"/>
                  </a:cubicBezTo>
                  <a:cubicBezTo>
                    <a:pt x="60" y="112"/>
                    <a:pt x="62" y="110"/>
                    <a:pt x="62" y="108"/>
                  </a:cubicBezTo>
                  <a:cubicBezTo>
                    <a:pt x="65" y="95"/>
                    <a:pt x="65" y="95"/>
                    <a:pt x="65" y="95"/>
                  </a:cubicBezTo>
                  <a:cubicBezTo>
                    <a:pt x="66" y="95"/>
                    <a:pt x="67" y="94"/>
                    <a:pt x="68" y="94"/>
                  </a:cubicBezTo>
                  <a:cubicBezTo>
                    <a:pt x="77" y="104"/>
                    <a:pt x="77" y="104"/>
                    <a:pt x="77" y="104"/>
                  </a:cubicBezTo>
                  <a:cubicBezTo>
                    <a:pt x="78" y="106"/>
                    <a:pt x="81" y="106"/>
                    <a:pt x="83" y="105"/>
                  </a:cubicBezTo>
                  <a:cubicBezTo>
                    <a:pt x="85" y="104"/>
                    <a:pt x="85" y="104"/>
                    <a:pt x="85" y="104"/>
                  </a:cubicBezTo>
                  <a:cubicBezTo>
                    <a:pt x="87" y="103"/>
                    <a:pt x="88" y="100"/>
                    <a:pt x="87" y="98"/>
                  </a:cubicBezTo>
                  <a:cubicBezTo>
                    <a:pt x="83" y="86"/>
                    <a:pt x="83" y="86"/>
                    <a:pt x="83" y="86"/>
                  </a:cubicBezTo>
                  <a:cubicBezTo>
                    <a:pt x="84" y="85"/>
                    <a:pt x="85" y="84"/>
                    <a:pt x="86" y="83"/>
                  </a:cubicBezTo>
                  <a:cubicBezTo>
                    <a:pt x="98" y="87"/>
                    <a:pt x="98" y="87"/>
                    <a:pt x="98" y="87"/>
                  </a:cubicBezTo>
                  <a:cubicBezTo>
                    <a:pt x="100" y="88"/>
                    <a:pt x="103" y="87"/>
                    <a:pt x="104" y="85"/>
                  </a:cubicBezTo>
                  <a:cubicBezTo>
                    <a:pt x="105" y="83"/>
                    <a:pt x="105" y="83"/>
                    <a:pt x="105" y="83"/>
                  </a:cubicBezTo>
                  <a:cubicBezTo>
                    <a:pt x="106" y="81"/>
                    <a:pt x="106" y="78"/>
                    <a:pt x="104" y="77"/>
                  </a:cubicBezTo>
                  <a:cubicBezTo>
                    <a:pt x="94" y="68"/>
                    <a:pt x="94" y="68"/>
                    <a:pt x="94" y="68"/>
                  </a:cubicBezTo>
                  <a:cubicBezTo>
                    <a:pt x="94" y="67"/>
                    <a:pt x="95" y="66"/>
                    <a:pt x="95" y="65"/>
                  </a:cubicBezTo>
                  <a:cubicBezTo>
                    <a:pt x="108" y="62"/>
                    <a:pt x="108" y="62"/>
                    <a:pt x="108" y="62"/>
                  </a:cubicBezTo>
                  <a:cubicBezTo>
                    <a:pt x="110" y="62"/>
                    <a:pt x="112" y="60"/>
                    <a:pt x="112" y="57"/>
                  </a:cubicBezTo>
                  <a:cubicBezTo>
                    <a:pt x="112" y="55"/>
                    <a:pt x="112" y="55"/>
                    <a:pt x="112" y="55"/>
                  </a:cubicBezTo>
                  <a:cubicBezTo>
                    <a:pt x="112" y="52"/>
                    <a:pt x="110" y="50"/>
                    <a:pt x="108" y="50"/>
                  </a:cubicBezTo>
                  <a:close/>
                  <a:moveTo>
                    <a:pt x="56" y="76"/>
                  </a:moveTo>
                  <a:cubicBezTo>
                    <a:pt x="45" y="76"/>
                    <a:pt x="36" y="67"/>
                    <a:pt x="36" y="56"/>
                  </a:cubicBezTo>
                  <a:cubicBezTo>
                    <a:pt x="36" y="45"/>
                    <a:pt x="45" y="36"/>
                    <a:pt x="56" y="36"/>
                  </a:cubicBezTo>
                  <a:cubicBezTo>
                    <a:pt x="67" y="36"/>
                    <a:pt x="76" y="45"/>
                    <a:pt x="76" y="56"/>
                  </a:cubicBezTo>
                  <a:cubicBezTo>
                    <a:pt x="76" y="67"/>
                    <a:pt x="67" y="76"/>
                    <a:pt x="5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4" name="Freeform 166"/>
            <p:cNvSpPr>
              <a:spLocks noEditPoints="1"/>
            </p:cNvSpPr>
            <p:nvPr/>
          </p:nvSpPr>
          <p:spPr bwMode="auto">
            <a:xfrm>
              <a:off x="2671" y="2134"/>
              <a:ext cx="226" cy="228"/>
            </a:xfrm>
            <a:custGeom>
              <a:avLst/>
              <a:gdLst>
                <a:gd name="T0" fmla="*/ 94 w 94"/>
                <a:gd name="T1" fmla="*/ 40 h 95"/>
                <a:gd name="T2" fmla="*/ 89 w 94"/>
                <a:gd name="T3" fmla="*/ 35 h 95"/>
                <a:gd name="T4" fmla="*/ 77 w 94"/>
                <a:gd name="T5" fmla="*/ 32 h 95"/>
                <a:gd name="T6" fmla="*/ 84 w 94"/>
                <a:gd name="T7" fmla="*/ 17 h 95"/>
                <a:gd name="T8" fmla="*/ 77 w 94"/>
                <a:gd name="T9" fmla="*/ 15 h 95"/>
                <a:gd name="T10" fmla="*/ 65 w 94"/>
                <a:gd name="T11" fmla="*/ 19 h 95"/>
                <a:gd name="T12" fmla="*/ 64 w 94"/>
                <a:gd name="T13" fmla="*/ 3 h 95"/>
                <a:gd name="T14" fmla="*/ 57 w 94"/>
                <a:gd name="T15" fmla="*/ 5 h 95"/>
                <a:gd name="T16" fmla="*/ 47 w 94"/>
                <a:gd name="T17" fmla="*/ 13 h 95"/>
                <a:gd name="T18" fmla="*/ 39 w 94"/>
                <a:gd name="T19" fmla="*/ 1 h 95"/>
                <a:gd name="T20" fmla="*/ 35 w 94"/>
                <a:gd name="T21" fmla="*/ 16 h 95"/>
                <a:gd name="T22" fmla="*/ 22 w 94"/>
                <a:gd name="T23" fmla="*/ 11 h 95"/>
                <a:gd name="T24" fmla="*/ 16 w 94"/>
                <a:gd name="T25" fmla="*/ 17 h 95"/>
                <a:gd name="T26" fmla="*/ 18 w 94"/>
                <a:gd name="T27" fmla="*/ 30 h 95"/>
                <a:gd name="T28" fmla="*/ 2 w 94"/>
                <a:gd name="T29" fmla="*/ 31 h 95"/>
                <a:gd name="T30" fmla="*/ 13 w 94"/>
                <a:gd name="T31" fmla="*/ 42 h 95"/>
                <a:gd name="T32" fmla="*/ 3 w 94"/>
                <a:gd name="T33" fmla="*/ 51 h 95"/>
                <a:gd name="T34" fmla="*/ 5 w 94"/>
                <a:gd name="T35" fmla="*/ 59 h 95"/>
                <a:gd name="T36" fmla="*/ 17 w 94"/>
                <a:gd name="T37" fmla="*/ 64 h 95"/>
                <a:gd name="T38" fmla="*/ 11 w 94"/>
                <a:gd name="T39" fmla="*/ 78 h 95"/>
                <a:gd name="T40" fmla="*/ 26 w 94"/>
                <a:gd name="T41" fmla="*/ 74 h 95"/>
                <a:gd name="T42" fmla="*/ 28 w 94"/>
                <a:gd name="T43" fmla="*/ 87 h 95"/>
                <a:gd name="T44" fmla="*/ 36 w 94"/>
                <a:gd name="T45" fmla="*/ 90 h 95"/>
                <a:gd name="T46" fmla="*/ 46 w 94"/>
                <a:gd name="T47" fmla="*/ 81 h 95"/>
                <a:gd name="T48" fmla="*/ 55 w 94"/>
                <a:gd name="T49" fmla="*/ 94 h 95"/>
                <a:gd name="T50" fmla="*/ 60 w 94"/>
                <a:gd name="T51" fmla="*/ 89 h 95"/>
                <a:gd name="T52" fmla="*/ 63 w 94"/>
                <a:gd name="T53" fmla="*/ 78 h 95"/>
                <a:gd name="T54" fmla="*/ 77 w 94"/>
                <a:gd name="T55" fmla="*/ 84 h 95"/>
                <a:gd name="T56" fmla="*/ 79 w 94"/>
                <a:gd name="T57" fmla="*/ 77 h 95"/>
                <a:gd name="T58" fmla="*/ 76 w 94"/>
                <a:gd name="T59" fmla="*/ 66 h 95"/>
                <a:gd name="T60" fmla="*/ 92 w 94"/>
                <a:gd name="T61" fmla="*/ 64 h 95"/>
                <a:gd name="T62" fmla="*/ 90 w 94"/>
                <a:gd name="T63" fmla="*/ 57 h 95"/>
                <a:gd name="T64" fmla="*/ 81 w 94"/>
                <a:gd name="T65" fmla="*/ 49 h 95"/>
                <a:gd name="T66" fmla="*/ 50 w 94"/>
                <a:gd name="T67" fmla="*/ 64 h 95"/>
                <a:gd name="T68" fmla="*/ 44 w 94"/>
                <a:gd name="T69" fmla="*/ 31 h 95"/>
                <a:gd name="T70" fmla="*/ 50 w 94"/>
                <a:gd name="T71" fmla="*/ 6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95">
                  <a:moveTo>
                    <a:pt x="91" y="45"/>
                  </a:moveTo>
                  <a:cubicBezTo>
                    <a:pt x="93" y="44"/>
                    <a:pt x="94" y="42"/>
                    <a:pt x="94" y="40"/>
                  </a:cubicBezTo>
                  <a:cubicBezTo>
                    <a:pt x="94" y="39"/>
                    <a:pt x="94" y="39"/>
                    <a:pt x="94" y="39"/>
                  </a:cubicBezTo>
                  <a:cubicBezTo>
                    <a:pt x="93" y="36"/>
                    <a:pt x="91" y="35"/>
                    <a:pt x="89" y="35"/>
                  </a:cubicBezTo>
                  <a:cubicBezTo>
                    <a:pt x="78" y="34"/>
                    <a:pt x="78" y="34"/>
                    <a:pt x="78" y="34"/>
                  </a:cubicBezTo>
                  <a:cubicBezTo>
                    <a:pt x="78" y="34"/>
                    <a:pt x="78" y="33"/>
                    <a:pt x="77" y="32"/>
                  </a:cubicBezTo>
                  <a:cubicBezTo>
                    <a:pt x="84" y="23"/>
                    <a:pt x="84" y="23"/>
                    <a:pt x="84" y="23"/>
                  </a:cubicBezTo>
                  <a:cubicBezTo>
                    <a:pt x="85" y="22"/>
                    <a:pt x="85" y="19"/>
                    <a:pt x="84" y="17"/>
                  </a:cubicBezTo>
                  <a:cubicBezTo>
                    <a:pt x="83" y="16"/>
                    <a:pt x="83" y="16"/>
                    <a:pt x="83" y="16"/>
                  </a:cubicBezTo>
                  <a:cubicBezTo>
                    <a:pt x="82" y="15"/>
                    <a:pt x="79" y="14"/>
                    <a:pt x="77" y="15"/>
                  </a:cubicBezTo>
                  <a:cubicBezTo>
                    <a:pt x="68" y="21"/>
                    <a:pt x="68" y="21"/>
                    <a:pt x="68" y="21"/>
                  </a:cubicBezTo>
                  <a:cubicBezTo>
                    <a:pt x="67" y="20"/>
                    <a:pt x="66" y="19"/>
                    <a:pt x="65" y="19"/>
                  </a:cubicBezTo>
                  <a:cubicBezTo>
                    <a:pt x="67" y="8"/>
                    <a:pt x="67" y="8"/>
                    <a:pt x="67" y="8"/>
                  </a:cubicBezTo>
                  <a:cubicBezTo>
                    <a:pt x="67" y="6"/>
                    <a:pt x="66" y="4"/>
                    <a:pt x="64" y="3"/>
                  </a:cubicBezTo>
                  <a:cubicBezTo>
                    <a:pt x="63" y="3"/>
                    <a:pt x="63" y="3"/>
                    <a:pt x="63" y="3"/>
                  </a:cubicBezTo>
                  <a:cubicBezTo>
                    <a:pt x="61" y="2"/>
                    <a:pt x="58" y="3"/>
                    <a:pt x="57" y="5"/>
                  </a:cubicBezTo>
                  <a:cubicBezTo>
                    <a:pt x="52" y="14"/>
                    <a:pt x="52" y="14"/>
                    <a:pt x="52" y="14"/>
                  </a:cubicBezTo>
                  <a:cubicBezTo>
                    <a:pt x="50" y="14"/>
                    <a:pt x="49" y="13"/>
                    <a:pt x="47" y="13"/>
                  </a:cubicBezTo>
                  <a:cubicBezTo>
                    <a:pt x="43" y="4"/>
                    <a:pt x="43" y="4"/>
                    <a:pt x="43" y="4"/>
                  </a:cubicBezTo>
                  <a:cubicBezTo>
                    <a:pt x="43" y="2"/>
                    <a:pt x="40" y="0"/>
                    <a:pt x="39" y="1"/>
                  </a:cubicBezTo>
                  <a:cubicBezTo>
                    <a:pt x="37" y="1"/>
                    <a:pt x="35" y="3"/>
                    <a:pt x="35" y="5"/>
                  </a:cubicBezTo>
                  <a:cubicBezTo>
                    <a:pt x="35" y="16"/>
                    <a:pt x="35" y="16"/>
                    <a:pt x="35" y="16"/>
                  </a:cubicBezTo>
                  <a:cubicBezTo>
                    <a:pt x="33" y="16"/>
                    <a:pt x="32" y="17"/>
                    <a:pt x="30" y="18"/>
                  </a:cubicBezTo>
                  <a:cubicBezTo>
                    <a:pt x="22" y="11"/>
                    <a:pt x="22" y="11"/>
                    <a:pt x="22" y="11"/>
                  </a:cubicBezTo>
                  <a:cubicBezTo>
                    <a:pt x="20" y="10"/>
                    <a:pt x="18" y="10"/>
                    <a:pt x="16" y="11"/>
                  </a:cubicBezTo>
                  <a:cubicBezTo>
                    <a:pt x="15" y="12"/>
                    <a:pt x="15" y="15"/>
                    <a:pt x="16" y="17"/>
                  </a:cubicBezTo>
                  <a:cubicBezTo>
                    <a:pt x="21" y="26"/>
                    <a:pt x="21" y="26"/>
                    <a:pt x="21" y="26"/>
                  </a:cubicBezTo>
                  <a:cubicBezTo>
                    <a:pt x="20" y="27"/>
                    <a:pt x="19" y="29"/>
                    <a:pt x="18" y="30"/>
                  </a:cubicBezTo>
                  <a:cubicBezTo>
                    <a:pt x="7" y="29"/>
                    <a:pt x="7" y="29"/>
                    <a:pt x="7" y="29"/>
                  </a:cubicBezTo>
                  <a:cubicBezTo>
                    <a:pt x="5" y="28"/>
                    <a:pt x="3" y="30"/>
                    <a:pt x="2" y="31"/>
                  </a:cubicBezTo>
                  <a:cubicBezTo>
                    <a:pt x="2" y="33"/>
                    <a:pt x="3" y="35"/>
                    <a:pt x="4" y="37"/>
                  </a:cubicBezTo>
                  <a:cubicBezTo>
                    <a:pt x="13" y="42"/>
                    <a:pt x="13" y="42"/>
                    <a:pt x="13" y="42"/>
                  </a:cubicBezTo>
                  <a:cubicBezTo>
                    <a:pt x="13" y="44"/>
                    <a:pt x="13" y="45"/>
                    <a:pt x="13" y="47"/>
                  </a:cubicBezTo>
                  <a:cubicBezTo>
                    <a:pt x="3" y="51"/>
                    <a:pt x="3" y="51"/>
                    <a:pt x="3" y="51"/>
                  </a:cubicBezTo>
                  <a:cubicBezTo>
                    <a:pt x="1" y="52"/>
                    <a:pt x="0" y="54"/>
                    <a:pt x="0" y="56"/>
                  </a:cubicBezTo>
                  <a:cubicBezTo>
                    <a:pt x="0" y="58"/>
                    <a:pt x="3" y="59"/>
                    <a:pt x="5" y="59"/>
                  </a:cubicBezTo>
                  <a:cubicBezTo>
                    <a:pt x="15" y="60"/>
                    <a:pt x="15" y="60"/>
                    <a:pt x="15" y="60"/>
                  </a:cubicBezTo>
                  <a:cubicBezTo>
                    <a:pt x="16" y="61"/>
                    <a:pt x="17" y="63"/>
                    <a:pt x="17" y="64"/>
                  </a:cubicBezTo>
                  <a:cubicBezTo>
                    <a:pt x="11" y="72"/>
                    <a:pt x="11" y="72"/>
                    <a:pt x="11" y="72"/>
                  </a:cubicBezTo>
                  <a:cubicBezTo>
                    <a:pt x="10" y="74"/>
                    <a:pt x="9" y="77"/>
                    <a:pt x="11" y="78"/>
                  </a:cubicBezTo>
                  <a:cubicBezTo>
                    <a:pt x="12" y="80"/>
                    <a:pt x="14" y="80"/>
                    <a:pt x="16" y="79"/>
                  </a:cubicBezTo>
                  <a:cubicBezTo>
                    <a:pt x="26" y="74"/>
                    <a:pt x="26" y="74"/>
                    <a:pt x="26" y="74"/>
                  </a:cubicBezTo>
                  <a:cubicBezTo>
                    <a:pt x="27" y="75"/>
                    <a:pt x="28" y="76"/>
                    <a:pt x="30" y="77"/>
                  </a:cubicBezTo>
                  <a:cubicBezTo>
                    <a:pt x="28" y="87"/>
                    <a:pt x="28" y="87"/>
                    <a:pt x="28" y="87"/>
                  </a:cubicBezTo>
                  <a:cubicBezTo>
                    <a:pt x="28" y="89"/>
                    <a:pt x="29" y="92"/>
                    <a:pt x="31" y="92"/>
                  </a:cubicBezTo>
                  <a:cubicBezTo>
                    <a:pt x="33" y="93"/>
                    <a:pt x="35" y="92"/>
                    <a:pt x="36" y="90"/>
                  </a:cubicBezTo>
                  <a:cubicBezTo>
                    <a:pt x="42" y="81"/>
                    <a:pt x="42" y="81"/>
                    <a:pt x="42" y="81"/>
                  </a:cubicBezTo>
                  <a:cubicBezTo>
                    <a:pt x="43" y="81"/>
                    <a:pt x="44" y="81"/>
                    <a:pt x="46" y="81"/>
                  </a:cubicBezTo>
                  <a:cubicBezTo>
                    <a:pt x="49" y="91"/>
                    <a:pt x="49" y="91"/>
                    <a:pt x="49" y="91"/>
                  </a:cubicBezTo>
                  <a:cubicBezTo>
                    <a:pt x="50" y="93"/>
                    <a:pt x="53" y="95"/>
                    <a:pt x="55" y="94"/>
                  </a:cubicBezTo>
                  <a:cubicBezTo>
                    <a:pt x="56" y="94"/>
                    <a:pt x="56" y="94"/>
                    <a:pt x="56" y="94"/>
                  </a:cubicBezTo>
                  <a:cubicBezTo>
                    <a:pt x="58" y="94"/>
                    <a:pt x="60" y="92"/>
                    <a:pt x="60" y="89"/>
                  </a:cubicBezTo>
                  <a:cubicBezTo>
                    <a:pt x="60" y="79"/>
                    <a:pt x="60" y="79"/>
                    <a:pt x="60" y="79"/>
                  </a:cubicBezTo>
                  <a:cubicBezTo>
                    <a:pt x="61" y="78"/>
                    <a:pt x="62" y="78"/>
                    <a:pt x="63" y="78"/>
                  </a:cubicBezTo>
                  <a:cubicBezTo>
                    <a:pt x="71" y="84"/>
                    <a:pt x="71" y="84"/>
                    <a:pt x="71" y="84"/>
                  </a:cubicBezTo>
                  <a:cubicBezTo>
                    <a:pt x="73" y="86"/>
                    <a:pt x="76" y="86"/>
                    <a:pt x="77" y="84"/>
                  </a:cubicBezTo>
                  <a:cubicBezTo>
                    <a:pt x="78" y="83"/>
                    <a:pt x="78" y="83"/>
                    <a:pt x="78" y="83"/>
                  </a:cubicBezTo>
                  <a:cubicBezTo>
                    <a:pt x="80" y="82"/>
                    <a:pt x="80" y="79"/>
                    <a:pt x="79" y="77"/>
                  </a:cubicBezTo>
                  <a:cubicBezTo>
                    <a:pt x="74" y="68"/>
                    <a:pt x="74" y="68"/>
                    <a:pt x="74" y="68"/>
                  </a:cubicBezTo>
                  <a:cubicBezTo>
                    <a:pt x="75" y="67"/>
                    <a:pt x="75" y="66"/>
                    <a:pt x="76" y="66"/>
                  </a:cubicBezTo>
                  <a:cubicBezTo>
                    <a:pt x="86" y="67"/>
                    <a:pt x="86" y="67"/>
                    <a:pt x="86" y="67"/>
                  </a:cubicBezTo>
                  <a:cubicBezTo>
                    <a:pt x="88" y="68"/>
                    <a:pt x="91" y="66"/>
                    <a:pt x="92" y="64"/>
                  </a:cubicBezTo>
                  <a:cubicBezTo>
                    <a:pt x="92" y="63"/>
                    <a:pt x="92" y="63"/>
                    <a:pt x="92" y="63"/>
                  </a:cubicBezTo>
                  <a:cubicBezTo>
                    <a:pt x="93" y="61"/>
                    <a:pt x="92" y="58"/>
                    <a:pt x="90" y="57"/>
                  </a:cubicBezTo>
                  <a:cubicBezTo>
                    <a:pt x="81" y="52"/>
                    <a:pt x="81" y="52"/>
                    <a:pt x="81" y="52"/>
                  </a:cubicBezTo>
                  <a:cubicBezTo>
                    <a:pt x="81" y="51"/>
                    <a:pt x="81" y="50"/>
                    <a:pt x="81" y="49"/>
                  </a:cubicBezTo>
                  <a:lnTo>
                    <a:pt x="91" y="45"/>
                  </a:lnTo>
                  <a:close/>
                  <a:moveTo>
                    <a:pt x="50" y="64"/>
                  </a:moveTo>
                  <a:cubicBezTo>
                    <a:pt x="41" y="66"/>
                    <a:pt x="32" y="60"/>
                    <a:pt x="30" y="50"/>
                  </a:cubicBezTo>
                  <a:cubicBezTo>
                    <a:pt x="29" y="41"/>
                    <a:pt x="35" y="32"/>
                    <a:pt x="44" y="31"/>
                  </a:cubicBezTo>
                  <a:cubicBezTo>
                    <a:pt x="53" y="29"/>
                    <a:pt x="62" y="35"/>
                    <a:pt x="64" y="44"/>
                  </a:cubicBezTo>
                  <a:cubicBezTo>
                    <a:pt x="65" y="54"/>
                    <a:pt x="59" y="62"/>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25" name="Group 24"/>
          <p:cNvGrpSpPr>
            <a:grpSpLocks noChangeAspect="1"/>
          </p:cNvGrpSpPr>
          <p:nvPr/>
        </p:nvGrpSpPr>
        <p:grpSpPr bwMode="auto">
          <a:xfrm>
            <a:off x="2614857" y="1448113"/>
            <a:ext cx="815151" cy="673633"/>
            <a:chOff x="2664" y="1983"/>
            <a:chExt cx="432" cy="357"/>
          </a:xfrm>
          <a:solidFill>
            <a:schemeClr val="bg1"/>
          </a:solidFill>
        </p:grpSpPr>
        <p:sp>
          <p:nvSpPr>
            <p:cNvPr id="26" name="Freeform 94"/>
            <p:cNvSpPr>
              <a:spLocks/>
            </p:cNvSpPr>
            <p:nvPr/>
          </p:nvSpPr>
          <p:spPr bwMode="auto">
            <a:xfrm>
              <a:off x="2803" y="1983"/>
              <a:ext cx="293" cy="275"/>
            </a:xfrm>
            <a:custGeom>
              <a:avLst/>
              <a:gdLst>
                <a:gd name="T0" fmla="*/ 106 w 122"/>
                <a:gd name="T1" fmla="*/ 68 h 114"/>
                <a:gd name="T2" fmla="*/ 106 w 122"/>
                <a:gd name="T3" fmla="*/ 12 h 114"/>
                <a:gd name="T4" fmla="*/ 78 w 122"/>
                <a:gd name="T5" fmla="*/ 0 h 114"/>
                <a:gd name="T6" fmla="*/ 50 w 122"/>
                <a:gd name="T7" fmla="*/ 12 h 114"/>
                <a:gd name="T8" fmla="*/ 16 w 122"/>
                <a:gd name="T9" fmla="*/ 46 h 114"/>
                <a:gd name="T10" fmla="*/ 10 w 122"/>
                <a:gd name="T11" fmla="*/ 95 h 114"/>
                <a:gd name="T12" fmla="*/ 26 w 122"/>
                <a:gd name="T13" fmla="*/ 80 h 114"/>
                <a:gd name="T14" fmla="*/ 28 w 122"/>
                <a:gd name="T15" fmla="*/ 72 h 114"/>
                <a:gd name="T16" fmla="*/ 30 w 122"/>
                <a:gd name="T17" fmla="*/ 64 h 114"/>
                <a:gd name="T18" fmla="*/ 47 w 122"/>
                <a:gd name="T19" fmla="*/ 48 h 114"/>
                <a:gd name="T20" fmla="*/ 67 w 122"/>
                <a:gd name="T21" fmla="*/ 29 h 114"/>
                <a:gd name="T22" fmla="*/ 78 w 122"/>
                <a:gd name="T23" fmla="*/ 24 h 114"/>
                <a:gd name="T24" fmla="*/ 89 w 122"/>
                <a:gd name="T25" fmla="*/ 29 h 114"/>
                <a:gd name="T26" fmla="*/ 89 w 122"/>
                <a:gd name="T27" fmla="*/ 51 h 114"/>
                <a:gd name="T28" fmla="*/ 68 w 122"/>
                <a:gd name="T29" fmla="*/ 73 h 114"/>
                <a:gd name="T30" fmla="*/ 54 w 122"/>
                <a:gd name="T31" fmla="*/ 108 h 114"/>
                <a:gd name="T32" fmla="*/ 48 w 122"/>
                <a:gd name="T33" fmla="*/ 114 h 114"/>
                <a:gd name="T34" fmla="*/ 72 w 122"/>
                <a:gd name="T35" fmla="*/ 102 h 114"/>
                <a:gd name="T36" fmla="*/ 106 w 122"/>
                <a:gd name="T37" fmla="*/ 6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114">
                  <a:moveTo>
                    <a:pt x="106" y="68"/>
                  </a:moveTo>
                  <a:cubicBezTo>
                    <a:pt x="122" y="53"/>
                    <a:pt x="122" y="27"/>
                    <a:pt x="106" y="12"/>
                  </a:cubicBezTo>
                  <a:cubicBezTo>
                    <a:pt x="98" y="4"/>
                    <a:pt x="88" y="0"/>
                    <a:pt x="78" y="0"/>
                  </a:cubicBezTo>
                  <a:cubicBezTo>
                    <a:pt x="68" y="0"/>
                    <a:pt x="57" y="4"/>
                    <a:pt x="50" y="12"/>
                  </a:cubicBezTo>
                  <a:cubicBezTo>
                    <a:pt x="16" y="46"/>
                    <a:pt x="16" y="46"/>
                    <a:pt x="16" y="46"/>
                  </a:cubicBezTo>
                  <a:cubicBezTo>
                    <a:pt x="2" y="59"/>
                    <a:pt x="0" y="80"/>
                    <a:pt x="10" y="95"/>
                  </a:cubicBezTo>
                  <a:cubicBezTo>
                    <a:pt x="26" y="80"/>
                    <a:pt x="26" y="80"/>
                    <a:pt x="26" y="80"/>
                  </a:cubicBezTo>
                  <a:cubicBezTo>
                    <a:pt x="28" y="78"/>
                    <a:pt x="28" y="75"/>
                    <a:pt x="28" y="72"/>
                  </a:cubicBezTo>
                  <a:cubicBezTo>
                    <a:pt x="27" y="69"/>
                    <a:pt x="28" y="66"/>
                    <a:pt x="30" y="64"/>
                  </a:cubicBezTo>
                  <a:cubicBezTo>
                    <a:pt x="47" y="48"/>
                    <a:pt x="47" y="48"/>
                    <a:pt x="47" y="48"/>
                  </a:cubicBezTo>
                  <a:cubicBezTo>
                    <a:pt x="67" y="29"/>
                    <a:pt x="67" y="29"/>
                    <a:pt x="67" y="29"/>
                  </a:cubicBezTo>
                  <a:cubicBezTo>
                    <a:pt x="70" y="26"/>
                    <a:pt x="74" y="24"/>
                    <a:pt x="78" y="24"/>
                  </a:cubicBezTo>
                  <a:cubicBezTo>
                    <a:pt x="82" y="24"/>
                    <a:pt x="86" y="26"/>
                    <a:pt x="89" y="29"/>
                  </a:cubicBezTo>
                  <a:cubicBezTo>
                    <a:pt x="96" y="35"/>
                    <a:pt x="96" y="45"/>
                    <a:pt x="89" y="51"/>
                  </a:cubicBezTo>
                  <a:cubicBezTo>
                    <a:pt x="68" y="73"/>
                    <a:pt x="68" y="73"/>
                    <a:pt x="68" y="73"/>
                  </a:cubicBezTo>
                  <a:cubicBezTo>
                    <a:pt x="68" y="85"/>
                    <a:pt x="64" y="98"/>
                    <a:pt x="54" y="108"/>
                  </a:cubicBezTo>
                  <a:cubicBezTo>
                    <a:pt x="48" y="114"/>
                    <a:pt x="48" y="114"/>
                    <a:pt x="48" y="114"/>
                  </a:cubicBezTo>
                  <a:cubicBezTo>
                    <a:pt x="57" y="113"/>
                    <a:pt x="66" y="109"/>
                    <a:pt x="72" y="102"/>
                  </a:cubicBezTo>
                  <a:lnTo>
                    <a:pt x="106"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7" name="Freeform 95"/>
            <p:cNvSpPr>
              <a:spLocks/>
            </p:cNvSpPr>
            <p:nvPr/>
          </p:nvSpPr>
          <p:spPr bwMode="auto">
            <a:xfrm>
              <a:off x="2664" y="2065"/>
              <a:ext cx="293" cy="275"/>
            </a:xfrm>
            <a:custGeom>
              <a:avLst/>
              <a:gdLst>
                <a:gd name="T0" fmla="*/ 112 w 122"/>
                <a:gd name="T1" fmla="*/ 19 h 114"/>
                <a:gd name="T2" fmla="*/ 111 w 122"/>
                <a:gd name="T3" fmla="*/ 20 h 114"/>
                <a:gd name="T4" fmla="*/ 111 w 122"/>
                <a:gd name="T5" fmla="*/ 20 h 114"/>
                <a:gd name="T6" fmla="*/ 93 w 122"/>
                <a:gd name="T7" fmla="*/ 36 h 114"/>
                <a:gd name="T8" fmla="*/ 94 w 122"/>
                <a:gd name="T9" fmla="*/ 36 h 114"/>
                <a:gd name="T10" fmla="*/ 94 w 122"/>
                <a:gd name="T11" fmla="*/ 37 h 114"/>
                <a:gd name="T12" fmla="*/ 89 w 122"/>
                <a:gd name="T13" fmla="*/ 51 h 114"/>
                <a:gd name="T14" fmla="*/ 74 w 122"/>
                <a:gd name="T15" fmla="*/ 67 h 114"/>
                <a:gd name="T16" fmla="*/ 74 w 122"/>
                <a:gd name="T17" fmla="*/ 67 h 114"/>
                <a:gd name="T18" fmla="*/ 55 w 122"/>
                <a:gd name="T19" fmla="*/ 85 h 114"/>
                <a:gd name="T20" fmla="*/ 44 w 122"/>
                <a:gd name="T21" fmla="*/ 90 h 114"/>
                <a:gd name="T22" fmla="*/ 33 w 122"/>
                <a:gd name="T23" fmla="*/ 85 h 114"/>
                <a:gd name="T24" fmla="*/ 33 w 122"/>
                <a:gd name="T25" fmla="*/ 63 h 114"/>
                <a:gd name="T26" fmla="*/ 54 w 122"/>
                <a:gd name="T27" fmla="*/ 41 h 114"/>
                <a:gd name="T28" fmla="*/ 68 w 122"/>
                <a:gd name="T29" fmla="*/ 6 h 114"/>
                <a:gd name="T30" fmla="*/ 74 w 122"/>
                <a:gd name="T31" fmla="*/ 0 h 114"/>
                <a:gd name="T32" fmla="*/ 50 w 122"/>
                <a:gd name="T33" fmla="*/ 12 h 114"/>
                <a:gd name="T34" fmla="*/ 16 w 122"/>
                <a:gd name="T35" fmla="*/ 46 h 114"/>
                <a:gd name="T36" fmla="*/ 16 w 122"/>
                <a:gd name="T37" fmla="*/ 102 h 114"/>
                <a:gd name="T38" fmla="*/ 44 w 122"/>
                <a:gd name="T39" fmla="*/ 114 h 114"/>
                <a:gd name="T40" fmla="*/ 72 w 122"/>
                <a:gd name="T41" fmla="*/ 102 h 114"/>
                <a:gd name="T42" fmla="*/ 106 w 122"/>
                <a:gd name="T43" fmla="*/ 68 h 114"/>
                <a:gd name="T44" fmla="*/ 112 w 122"/>
                <a:gd name="T45" fmla="*/ 1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2" h="114">
                  <a:moveTo>
                    <a:pt x="112" y="19"/>
                  </a:moveTo>
                  <a:cubicBezTo>
                    <a:pt x="111" y="20"/>
                    <a:pt x="111" y="20"/>
                    <a:pt x="111" y="20"/>
                  </a:cubicBezTo>
                  <a:cubicBezTo>
                    <a:pt x="111" y="20"/>
                    <a:pt x="111" y="20"/>
                    <a:pt x="111" y="20"/>
                  </a:cubicBezTo>
                  <a:cubicBezTo>
                    <a:pt x="93" y="36"/>
                    <a:pt x="93" y="36"/>
                    <a:pt x="93" y="36"/>
                  </a:cubicBezTo>
                  <a:cubicBezTo>
                    <a:pt x="93" y="36"/>
                    <a:pt x="93" y="36"/>
                    <a:pt x="94" y="36"/>
                  </a:cubicBezTo>
                  <a:cubicBezTo>
                    <a:pt x="94" y="37"/>
                    <a:pt x="94" y="37"/>
                    <a:pt x="94" y="37"/>
                  </a:cubicBezTo>
                  <a:cubicBezTo>
                    <a:pt x="95" y="43"/>
                    <a:pt x="93" y="48"/>
                    <a:pt x="89" y="51"/>
                  </a:cubicBezTo>
                  <a:cubicBezTo>
                    <a:pt x="74" y="67"/>
                    <a:pt x="74" y="67"/>
                    <a:pt x="74" y="67"/>
                  </a:cubicBezTo>
                  <a:cubicBezTo>
                    <a:pt x="74" y="67"/>
                    <a:pt x="74" y="67"/>
                    <a:pt x="74" y="67"/>
                  </a:cubicBezTo>
                  <a:cubicBezTo>
                    <a:pt x="55" y="85"/>
                    <a:pt x="55" y="85"/>
                    <a:pt x="55" y="85"/>
                  </a:cubicBezTo>
                  <a:cubicBezTo>
                    <a:pt x="52" y="88"/>
                    <a:pt x="48" y="90"/>
                    <a:pt x="44" y="90"/>
                  </a:cubicBezTo>
                  <a:cubicBezTo>
                    <a:pt x="40" y="90"/>
                    <a:pt x="36" y="88"/>
                    <a:pt x="33" y="85"/>
                  </a:cubicBezTo>
                  <a:cubicBezTo>
                    <a:pt x="26" y="79"/>
                    <a:pt x="26" y="69"/>
                    <a:pt x="33" y="63"/>
                  </a:cubicBezTo>
                  <a:cubicBezTo>
                    <a:pt x="54" y="41"/>
                    <a:pt x="54" y="41"/>
                    <a:pt x="54" y="41"/>
                  </a:cubicBezTo>
                  <a:cubicBezTo>
                    <a:pt x="54" y="29"/>
                    <a:pt x="58" y="16"/>
                    <a:pt x="68" y="6"/>
                  </a:cubicBezTo>
                  <a:cubicBezTo>
                    <a:pt x="74" y="0"/>
                    <a:pt x="74" y="0"/>
                    <a:pt x="74" y="0"/>
                  </a:cubicBezTo>
                  <a:cubicBezTo>
                    <a:pt x="65" y="1"/>
                    <a:pt x="56" y="5"/>
                    <a:pt x="50" y="12"/>
                  </a:cubicBezTo>
                  <a:cubicBezTo>
                    <a:pt x="16" y="46"/>
                    <a:pt x="16" y="46"/>
                    <a:pt x="16" y="46"/>
                  </a:cubicBezTo>
                  <a:cubicBezTo>
                    <a:pt x="0" y="61"/>
                    <a:pt x="0" y="87"/>
                    <a:pt x="16" y="102"/>
                  </a:cubicBezTo>
                  <a:cubicBezTo>
                    <a:pt x="24" y="110"/>
                    <a:pt x="34" y="114"/>
                    <a:pt x="44" y="114"/>
                  </a:cubicBezTo>
                  <a:cubicBezTo>
                    <a:pt x="54" y="114"/>
                    <a:pt x="65" y="110"/>
                    <a:pt x="72" y="102"/>
                  </a:cubicBezTo>
                  <a:cubicBezTo>
                    <a:pt x="106" y="68"/>
                    <a:pt x="106" y="68"/>
                    <a:pt x="106" y="68"/>
                  </a:cubicBezTo>
                  <a:cubicBezTo>
                    <a:pt x="120" y="55"/>
                    <a:pt x="122" y="34"/>
                    <a:pt x="11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28" name="Group 22"/>
          <p:cNvGrpSpPr>
            <a:grpSpLocks noChangeAspect="1"/>
          </p:cNvGrpSpPr>
          <p:nvPr/>
        </p:nvGrpSpPr>
        <p:grpSpPr bwMode="auto">
          <a:xfrm>
            <a:off x="4333784" y="1289830"/>
            <a:ext cx="568326" cy="741062"/>
            <a:chOff x="2506" y="2059"/>
            <a:chExt cx="533" cy="695"/>
          </a:xfrm>
          <a:solidFill>
            <a:schemeClr val="bg1"/>
          </a:solidFill>
        </p:grpSpPr>
        <p:sp>
          <p:nvSpPr>
            <p:cNvPr id="29" name="Freeform 23"/>
            <p:cNvSpPr>
              <a:spLocks noEditPoints="1"/>
            </p:cNvSpPr>
            <p:nvPr/>
          </p:nvSpPr>
          <p:spPr bwMode="auto">
            <a:xfrm>
              <a:off x="2506" y="2059"/>
              <a:ext cx="533" cy="695"/>
            </a:xfrm>
            <a:custGeom>
              <a:avLst/>
              <a:gdLst>
                <a:gd name="T0" fmla="*/ 222 w 222"/>
                <a:gd name="T1" fmla="*/ 247 h 291"/>
                <a:gd name="T2" fmla="*/ 222 w 222"/>
                <a:gd name="T3" fmla="*/ 80 h 291"/>
                <a:gd name="T4" fmla="*/ 221 w 222"/>
                <a:gd name="T5" fmla="*/ 80 h 291"/>
                <a:gd name="T6" fmla="*/ 192 w 222"/>
                <a:gd name="T7" fmla="*/ 80 h 291"/>
                <a:gd name="T8" fmla="*/ 156 w 222"/>
                <a:gd name="T9" fmla="*/ 65 h 291"/>
                <a:gd name="T10" fmla="*/ 141 w 222"/>
                <a:gd name="T11" fmla="*/ 29 h 291"/>
                <a:gd name="T12" fmla="*/ 141 w 222"/>
                <a:gd name="T13" fmla="*/ 0 h 291"/>
                <a:gd name="T14" fmla="*/ 43 w 222"/>
                <a:gd name="T15" fmla="*/ 0 h 291"/>
                <a:gd name="T16" fmla="*/ 0 w 222"/>
                <a:gd name="T17" fmla="*/ 44 h 291"/>
                <a:gd name="T18" fmla="*/ 0 w 222"/>
                <a:gd name="T19" fmla="*/ 247 h 291"/>
                <a:gd name="T20" fmla="*/ 43 w 222"/>
                <a:gd name="T21" fmla="*/ 291 h 291"/>
                <a:gd name="T22" fmla="*/ 178 w 222"/>
                <a:gd name="T23" fmla="*/ 291 h 291"/>
                <a:gd name="T24" fmla="*/ 222 w 222"/>
                <a:gd name="T25" fmla="*/ 247 h 291"/>
                <a:gd name="T26" fmla="*/ 42 w 222"/>
                <a:gd name="T27" fmla="*/ 102 h 291"/>
                <a:gd name="T28" fmla="*/ 51 w 222"/>
                <a:gd name="T29" fmla="*/ 94 h 291"/>
                <a:gd name="T30" fmla="*/ 171 w 222"/>
                <a:gd name="T31" fmla="*/ 94 h 291"/>
                <a:gd name="T32" fmla="*/ 180 w 222"/>
                <a:gd name="T33" fmla="*/ 102 h 291"/>
                <a:gd name="T34" fmla="*/ 171 w 222"/>
                <a:gd name="T35" fmla="*/ 111 h 291"/>
                <a:gd name="T36" fmla="*/ 51 w 222"/>
                <a:gd name="T37" fmla="*/ 111 h 291"/>
                <a:gd name="T38" fmla="*/ 42 w 222"/>
                <a:gd name="T39" fmla="*/ 102 h 291"/>
                <a:gd name="T40" fmla="*/ 55 w 222"/>
                <a:gd name="T41" fmla="*/ 146 h 291"/>
                <a:gd name="T42" fmla="*/ 63 w 222"/>
                <a:gd name="T43" fmla="*/ 137 h 291"/>
                <a:gd name="T44" fmla="*/ 159 w 222"/>
                <a:gd name="T45" fmla="*/ 137 h 291"/>
                <a:gd name="T46" fmla="*/ 167 w 222"/>
                <a:gd name="T47" fmla="*/ 146 h 291"/>
                <a:gd name="T48" fmla="*/ 159 w 222"/>
                <a:gd name="T49" fmla="*/ 154 h 291"/>
                <a:gd name="T50" fmla="*/ 63 w 222"/>
                <a:gd name="T51" fmla="*/ 154 h 291"/>
                <a:gd name="T52" fmla="*/ 55 w 222"/>
                <a:gd name="T53" fmla="*/ 146 h 291"/>
                <a:gd name="T54" fmla="*/ 171 w 222"/>
                <a:gd name="T55" fmla="*/ 197 h 291"/>
                <a:gd name="T56" fmla="*/ 51 w 222"/>
                <a:gd name="T57" fmla="*/ 197 h 291"/>
                <a:gd name="T58" fmla="*/ 42 w 222"/>
                <a:gd name="T59" fmla="*/ 189 h 291"/>
                <a:gd name="T60" fmla="*/ 51 w 222"/>
                <a:gd name="T61" fmla="*/ 180 h 291"/>
                <a:gd name="T62" fmla="*/ 171 w 222"/>
                <a:gd name="T63" fmla="*/ 180 h 291"/>
                <a:gd name="T64" fmla="*/ 180 w 222"/>
                <a:gd name="T65" fmla="*/ 189 h 291"/>
                <a:gd name="T66" fmla="*/ 171 w 222"/>
                <a:gd name="T67" fmla="*/ 19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2" h="291">
                  <a:moveTo>
                    <a:pt x="222" y="247"/>
                  </a:moveTo>
                  <a:cubicBezTo>
                    <a:pt x="222" y="80"/>
                    <a:pt x="222" y="80"/>
                    <a:pt x="222" y="80"/>
                  </a:cubicBezTo>
                  <a:cubicBezTo>
                    <a:pt x="221" y="80"/>
                    <a:pt x="221" y="80"/>
                    <a:pt x="221" y="80"/>
                  </a:cubicBezTo>
                  <a:cubicBezTo>
                    <a:pt x="192" y="80"/>
                    <a:pt x="192" y="80"/>
                    <a:pt x="192" y="80"/>
                  </a:cubicBezTo>
                  <a:cubicBezTo>
                    <a:pt x="178" y="80"/>
                    <a:pt x="165" y="75"/>
                    <a:pt x="156" y="65"/>
                  </a:cubicBezTo>
                  <a:cubicBezTo>
                    <a:pt x="146" y="55"/>
                    <a:pt x="141" y="43"/>
                    <a:pt x="141" y="29"/>
                  </a:cubicBezTo>
                  <a:cubicBezTo>
                    <a:pt x="141" y="0"/>
                    <a:pt x="141" y="0"/>
                    <a:pt x="141" y="0"/>
                  </a:cubicBezTo>
                  <a:cubicBezTo>
                    <a:pt x="43" y="0"/>
                    <a:pt x="43" y="0"/>
                    <a:pt x="43" y="0"/>
                  </a:cubicBezTo>
                  <a:cubicBezTo>
                    <a:pt x="19" y="0"/>
                    <a:pt x="0" y="20"/>
                    <a:pt x="0" y="44"/>
                  </a:cubicBezTo>
                  <a:cubicBezTo>
                    <a:pt x="0" y="247"/>
                    <a:pt x="0" y="247"/>
                    <a:pt x="0" y="247"/>
                  </a:cubicBezTo>
                  <a:cubicBezTo>
                    <a:pt x="0" y="271"/>
                    <a:pt x="19" y="291"/>
                    <a:pt x="43" y="291"/>
                  </a:cubicBezTo>
                  <a:cubicBezTo>
                    <a:pt x="178" y="291"/>
                    <a:pt x="178" y="291"/>
                    <a:pt x="178" y="291"/>
                  </a:cubicBezTo>
                  <a:cubicBezTo>
                    <a:pt x="202" y="291"/>
                    <a:pt x="222" y="271"/>
                    <a:pt x="222" y="247"/>
                  </a:cubicBezTo>
                  <a:close/>
                  <a:moveTo>
                    <a:pt x="42" y="102"/>
                  </a:moveTo>
                  <a:cubicBezTo>
                    <a:pt x="42" y="98"/>
                    <a:pt x="46" y="94"/>
                    <a:pt x="51" y="94"/>
                  </a:cubicBezTo>
                  <a:cubicBezTo>
                    <a:pt x="171" y="94"/>
                    <a:pt x="171" y="94"/>
                    <a:pt x="171" y="94"/>
                  </a:cubicBezTo>
                  <a:cubicBezTo>
                    <a:pt x="176" y="94"/>
                    <a:pt x="180" y="98"/>
                    <a:pt x="180" y="102"/>
                  </a:cubicBezTo>
                  <a:cubicBezTo>
                    <a:pt x="180" y="107"/>
                    <a:pt x="176" y="111"/>
                    <a:pt x="171" y="111"/>
                  </a:cubicBezTo>
                  <a:cubicBezTo>
                    <a:pt x="51" y="111"/>
                    <a:pt x="51" y="111"/>
                    <a:pt x="51" y="111"/>
                  </a:cubicBezTo>
                  <a:cubicBezTo>
                    <a:pt x="46" y="111"/>
                    <a:pt x="42" y="107"/>
                    <a:pt x="42" y="102"/>
                  </a:cubicBezTo>
                  <a:close/>
                  <a:moveTo>
                    <a:pt x="55" y="146"/>
                  </a:moveTo>
                  <a:cubicBezTo>
                    <a:pt x="55" y="141"/>
                    <a:pt x="58" y="137"/>
                    <a:pt x="63" y="137"/>
                  </a:cubicBezTo>
                  <a:cubicBezTo>
                    <a:pt x="159" y="137"/>
                    <a:pt x="159" y="137"/>
                    <a:pt x="159" y="137"/>
                  </a:cubicBezTo>
                  <a:cubicBezTo>
                    <a:pt x="163" y="137"/>
                    <a:pt x="167" y="141"/>
                    <a:pt x="167" y="146"/>
                  </a:cubicBezTo>
                  <a:cubicBezTo>
                    <a:pt x="167" y="150"/>
                    <a:pt x="163" y="154"/>
                    <a:pt x="159" y="154"/>
                  </a:cubicBezTo>
                  <a:cubicBezTo>
                    <a:pt x="63" y="154"/>
                    <a:pt x="63" y="154"/>
                    <a:pt x="63" y="154"/>
                  </a:cubicBezTo>
                  <a:cubicBezTo>
                    <a:pt x="58" y="154"/>
                    <a:pt x="55" y="150"/>
                    <a:pt x="55" y="146"/>
                  </a:cubicBezTo>
                  <a:close/>
                  <a:moveTo>
                    <a:pt x="171" y="197"/>
                  </a:moveTo>
                  <a:cubicBezTo>
                    <a:pt x="51" y="197"/>
                    <a:pt x="51" y="197"/>
                    <a:pt x="51" y="197"/>
                  </a:cubicBezTo>
                  <a:cubicBezTo>
                    <a:pt x="46" y="197"/>
                    <a:pt x="42" y="193"/>
                    <a:pt x="42" y="189"/>
                  </a:cubicBezTo>
                  <a:cubicBezTo>
                    <a:pt x="42" y="184"/>
                    <a:pt x="46" y="180"/>
                    <a:pt x="51" y="180"/>
                  </a:cubicBezTo>
                  <a:cubicBezTo>
                    <a:pt x="171" y="180"/>
                    <a:pt x="171" y="180"/>
                    <a:pt x="171" y="180"/>
                  </a:cubicBezTo>
                  <a:cubicBezTo>
                    <a:pt x="176" y="180"/>
                    <a:pt x="180" y="184"/>
                    <a:pt x="180" y="189"/>
                  </a:cubicBezTo>
                  <a:cubicBezTo>
                    <a:pt x="180" y="193"/>
                    <a:pt x="176" y="197"/>
                    <a:pt x="171"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0" name="Freeform 24"/>
            <p:cNvSpPr>
              <a:spLocks/>
            </p:cNvSpPr>
            <p:nvPr/>
          </p:nvSpPr>
          <p:spPr bwMode="auto">
            <a:xfrm>
              <a:off x="2861" y="2059"/>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1" name="Freeform 25"/>
            <p:cNvSpPr>
              <a:spLocks/>
            </p:cNvSpPr>
            <p:nvPr/>
          </p:nvSpPr>
          <p:spPr bwMode="auto">
            <a:xfrm>
              <a:off x="2861" y="2059"/>
              <a:ext cx="175" cy="172"/>
            </a:xfrm>
            <a:custGeom>
              <a:avLst/>
              <a:gdLst>
                <a:gd name="T0" fmla="*/ 0 w 73"/>
                <a:gd name="T1" fmla="*/ 29 h 72"/>
                <a:gd name="T2" fmla="*/ 13 w 73"/>
                <a:gd name="T3" fmla="*/ 60 h 72"/>
                <a:gd name="T4" fmla="*/ 44 w 73"/>
                <a:gd name="T5" fmla="*/ 72 h 72"/>
                <a:gd name="T6" fmla="*/ 73 w 73"/>
                <a:gd name="T7" fmla="*/ 72 h 72"/>
                <a:gd name="T8" fmla="*/ 1 w 73"/>
                <a:gd name="T9" fmla="*/ 0 h 72"/>
                <a:gd name="T10" fmla="*/ 0 w 73"/>
                <a:gd name="T11" fmla="*/ 0 h 72"/>
                <a:gd name="T12" fmla="*/ 0 w 73"/>
                <a:gd name="T13" fmla="*/ 29 h 72"/>
              </a:gdLst>
              <a:ahLst/>
              <a:cxnLst>
                <a:cxn ang="0">
                  <a:pos x="T0" y="T1"/>
                </a:cxn>
                <a:cxn ang="0">
                  <a:pos x="T2" y="T3"/>
                </a:cxn>
                <a:cxn ang="0">
                  <a:pos x="T4" y="T5"/>
                </a:cxn>
                <a:cxn ang="0">
                  <a:pos x="T6" y="T7"/>
                </a:cxn>
                <a:cxn ang="0">
                  <a:pos x="T8" y="T9"/>
                </a:cxn>
                <a:cxn ang="0">
                  <a:pos x="T10" y="T11"/>
                </a:cxn>
                <a:cxn ang="0">
                  <a:pos x="T12" y="T13"/>
                </a:cxn>
              </a:cxnLst>
              <a:rect l="0" t="0" r="r" b="b"/>
              <a:pathLst>
                <a:path w="73" h="72">
                  <a:moveTo>
                    <a:pt x="0" y="29"/>
                  </a:moveTo>
                  <a:cubicBezTo>
                    <a:pt x="0" y="41"/>
                    <a:pt x="5" y="52"/>
                    <a:pt x="13" y="60"/>
                  </a:cubicBezTo>
                  <a:cubicBezTo>
                    <a:pt x="21" y="68"/>
                    <a:pt x="32" y="72"/>
                    <a:pt x="44" y="72"/>
                  </a:cubicBezTo>
                  <a:cubicBezTo>
                    <a:pt x="73" y="72"/>
                    <a:pt x="73" y="72"/>
                    <a:pt x="73" y="72"/>
                  </a:cubicBezTo>
                  <a:cubicBezTo>
                    <a:pt x="1" y="0"/>
                    <a:pt x="1" y="0"/>
                    <a:pt x="1" y="0"/>
                  </a:cubicBezTo>
                  <a:cubicBezTo>
                    <a:pt x="0" y="0"/>
                    <a:pt x="0" y="0"/>
                    <a:pt x="0" y="0"/>
                  </a:cubicBez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32" name="Freeform 48"/>
          <p:cNvSpPr>
            <a:spLocks/>
          </p:cNvSpPr>
          <p:nvPr/>
        </p:nvSpPr>
        <p:spPr bwMode="black">
          <a:xfrm>
            <a:off x="5988624" y="1482480"/>
            <a:ext cx="748585" cy="639266"/>
          </a:xfrm>
          <a:custGeom>
            <a:avLst/>
            <a:gdLst/>
            <a:ahLst/>
            <a:cxnLst/>
            <a:rect l="l" t="t" r="r" b="b"/>
            <a:pathLst>
              <a:path w="4740335" h="4048081">
                <a:moveTo>
                  <a:pt x="3683614" y="1098549"/>
                </a:moveTo>
                <a:cubicBezTo>
                  <a:pt x="3683654" y="1098549"/>
                  <a:pt x="3689354" y="1098549"/>
                  <a:pt x="4502870" y="1098549"/>
                </a:cubicBezTo>
                <a:cubicBezTo>
                  <a:pt x="4633477" y="1098549"/>
                  <a:pt x="4740335" y="1205183"/>
                  <a:pt x="4740335" y="1335514"/>
                </a:cubicBezTo>
                <a:cubicBezTo>
                  <a:pt x="4740335" y="1335569"/>
                  <a:pt x="4740335" y="1343335"/>
                  <a:pt x="4740335" y="2449249"/>
                </a:cubicBezTo>
                <a:cubicBezTo>
                  <a:pt x="4740335" y="2579580"/>
                  <a:pt x="4633477" y="2686214"/>
                  <a:pt x="4502870" y="2686214"/>
                </a:cubicBezTo>
                <a:cubicBezTo>
                  <a:pt x="4502870" y="2686253"/>
                  <a:pt x="4502870" y="2691777"/>
                  <a:pt x="4502870" y="3480046"/>
                </a:cubicBezTo>
                <a:cubicBezTo>
                  <a:pt x="4502870" y="3610377"/>
                  <a:pt x="4396011" y="3717011"/>
                  <a:pt x="4265405" y="3717011"/>
                </a:cubicBezTo>
                <a:cubicBezTo>
                  <a:pt x="4265376" y="3717011"/>
                  <a:pt x="4262133" y="3717011"/>
                  <a:pt x="3909206" y="3717011"/>
                </a:cubicBezTo>
                <a:cubicBezTo>
                  <a:pt x="3790473" y="3717011"/>
                  <a:pt x="3683614" y="3610377"/>
                  <a:pt x="3683614" y="3480046"/>
                </a:cubicBezTo>
                <a:cubicBezTo>
                  <a:pt x="3683614" y="3480010"/>
                  <a:pt x="3683614" y="3474701"/>
                  <a:pt x="3683614" y="2686214"/>
                </a:cubicBezTo>
                <a:cubicBezTo>
                  <a:pt x="3553008" y="2686214"/>
                  <a:pt x="3446148" y="2579580"/>
                  <a:pt x="3446148" y="2449249"/>
                </a:cubicBezTo>
                <a:cubicBezTo>
                  <a:pt x="3446148" y="2449192"/>
                  <a:pt x="3446148" y="2441288"/>
                  <a:pt x="3446148" y="1335514"/>
                </a:cubicBezTo>
                <a:cubicBezTo>
                  <a:pt x="3446148" y="1205183"/>
                  <a:pt x="3553008" y="1098549"/>
                  <a:pt x="3683614" y="1098549"/>
                </a:cubicBezTo>
                <a:close/>
                <a:moveTo>
                  <a:pt x="236546" y="1098549"/>
                </a:moveTo>
                <a:cubicBezTo>
                  <a:pt x="236570" y="1098549"/>
                  <a:pt x="240947" y="1098549"/>
                  <a:pt x="1052628" y="1098549"/>
                </a:cubicBezTo>
                <a:cubicBezTo>
                  <a:pt x="1182728" y="1098549"/>
                  <a:pt x="1289174" y="1205183"/>
                  <a:pt x="1289174" y="1335514"/>
                </a:cubicBezTo>
                <a:cubicBezTo>
                  <a:pt x="1289174" y="1335532"/>
                  <a:pt x="1289174" y="1340039"/>
                  <a:pt x="1289174" y="2449249"/>
                </a:cubicBezTo>
                <a:cubicBezTo>
                  <a:pt x="1289174" y="2579580"/>
                  <a:pt x="1182728" y="2686214"/>
                  <a:pt x="1052628" y="2686214"/>
                </a:cubicBezTo>
                <a:cubicBezTo>
                  <a:pt x="1052628" y="2686235"/>
                  <a:pt x="1052628" y="2690268"/>
                  <a:pt x="1052628" y="3480046"/>
                </a:cubicBezTo>
                <a:cubicBezTo>
                  <a:pt x="1052628" y="3610377"/>
                  <a:pt x="946183" y="3717011"/>
                  <a:pt x="827910" y="3717011"/>
                </a:cubicBezTo>
                <a:cubicBezTo>
                  <a:pt x="827894" y="3717011"/>
                  <a:pt x="825508" y="3717011"/>
                  <a:pt x="473091" y="3717011"/>
                </a:cubicBezTo>
                <a:cubicBezTo>
                  <a:pt x="342991" y="3717011"/>
                  <a:pt x="236546" y="3610377"/>
                  <a:pt x="236546" y="3480046"/>
                </a:cubicBezTo>
                <a:cubicBezTo>
                  <a:pt x="236546" y="3480026"/>
                  <a:pt x="236546" y="3476021"/>
                  <a:pt x="236546" y="2686214"/>
                </a:cubicBezTo>
                <a:cubicBezTo>
                  <a:pt x="106446" y="2686214"/>
                  <a:pt x="0" y="2579580"/>
                  <a:pt x="0" y="2449249"/>
                </a:cubicBezTo>
                <a:cubicBezTo>
                  <a:pt x="0" y="2449230"/>
                  <a:pt x="0" y="2444630"/>
                  <a:pt x="0" y="1335514"/>
                </a:cubicBezTo>
                <a:cubicBezTo>
                  <a:pt x="0" y="1205183"/>
                  <a:pt x="106446" y="1098549"/>
                  <a:pt x="236546" y="1098549"/>
                </a:cubicBezTo>
                <a:close/>
                <a:moveTo>
                  <a:pt x="1895194" y="993211"/>
                </a:moveTo>
                <a:cubicBezTo>
                  <a:pt x="1895245" y="993211"/>
                  <a:pt x="1902161" y="993211"/>
                  <a:pt x="2845141" y="993211"/>
                </a:cubicBezTo>
                <a:cubicBezTo>
                  <a:pt x="2999507" y="993211"/>
                  <a:pt x="3130125" y="1123457"/>
                  <a:pt x="3130125" y="1277385"/>
                </a:cubicBezTo>
                <a:cubicBezTo>
                  <a:pt x="3130125" y="1277420"/>
                  <a:pt x="3130125" y="1284134"/>
                  <a:pt x="3130125" y="2568008"/>
                </a:cubicBezTo>
                <a:cubicBezTo>
                  <a:pt x="3130125" y="2721936"/>
                  <a:pt x="2999507" y="2852182"/>
                  <a:pt x="2845141" y="2852182"/>
                </a:cubicBezTo>
                <a:cubicBezTo>
                  <a:pt x="2845141" y="2852231"/>
                  <a:pt x="2845141" y="2858826"/>
                  <a:pt x="2845141" y="3763907"/>
                </a:cubicBezTo>
                <a:cubicBezTo>
                  <a:pt x="2845141" y="3917835"/>
                  <a:pt x="2726398" y="4048081"/>
                  <a:pt x="2572031" y="4048081"/>
                </a:cubicBezTo>
                <a:cubicBezTo>
                  <a:pt x="2571992" y="4048081"/>
                  <a:pt x="2568051" y="4048081"/>
                  <a:pt x="2168304" y="4048081"/>
                </a:cubicBezTo>
                <a:cubicBezTo>
                  <a:pt x="2013937" y="4048081"/>
                  <a:pt x="1895194" y="3917835"/>
                  <a:pt x="1895194" y="3763907"/>
                </a:cubicBezTo>
                <a:cubicBezTo>
                  <a:pt x="1895194" y="3763858"/>
                  <a:pt x="1895194" y="3757193"/>
                  <a:pt x="1895194" y="2852182"/>
                </a:cubicBezTo>
                <a:cubicBezTo>
                  <a:pt x="1740828" y="2852182"/>
                  <a:pt x="1610210" y="2721936"/>
                  <a:pt x="1610210" y="2568008"/>
                </a:cubicBezTo>
                <a:cubicBezTo>
                  <a:pt x="1610210" y="2567966"/>
                  <a:pt x="1610210" y="2560581"/>
                  <a:pt x="1610210" y="1277385"/>
                </a:cubicBezTo>
                <a:cubicBezTo>
                  <a:pt x="1610210" y="1123457"/>
                  <a:pt x="1740828" y="993211"/>
                  <a:pt x="1895194" y="993211"/>
                </a:cubicBezTo>
                <a:close/>
                <a:moveTo>
                  <a:pt x="4093246" y="245790"/>
                </a:moveTo>
                <a:cubicBezTo>
                  <a:pt x="4306565" y="245790"/>
                  <a:pt x="4479495" y="420965"/>
                  <a:pt x="4479495" y="637055"/>
                </a:cubicBezTo>
                <a:cubicBezTo>
                  <a:pt x="4479495" y="853145"/>
                  <a:pt x="4306565" y="1028320"/>
                  <a:pt x="4093246" y="1028320"/>
                </a:cubicBezTo>
                <a:cubicBezTo>
                  <a:pt x="3879927" y="1028320"/>
                  <a:pt x="3706997" y="853145"/>
                  <a:pt x="3706997" y="637055"/>
                </a:cubicBezTo>
                <a:cubicBezTo>
                  <a:pt x="3706997" y="420965"/>
                  <a:pt x="3879927" y="245790"/>
                  <a:pt x="4093246" y="245790"/>
                </a:cubicBezTo>
                <a:close/>
                <a:moveTo>
                  <a:pt x="644584" y="245790"/>
                </a:moveTo>
                <a:cubicBezTo>
                  <a:pt x="856519" y="245790"/>
                  <a:pt x="1028326" y="420965"/>
                  <a:pt x="1028326" y="637055"/>
                </a:cubicBezTo>
                <a:cubicBezTo>
                  <a:pt x="1028326" y="853145"/>
                  <a:pt x="856519" y="1028320"/>
                  <a:pt x="644584" y="1028320"/>
                </a:cubicBezTo>
                <a:cubicBezTo>
                  <a:pt x="432649" y="1028320"/>
                  <a:pt x="260842" y="853145"/>
                  <a:pt x="260842" y="637055"/>
                </a:cubicBezTo>
                <a:cubicBezTo>
                  <a:pt x="260842" y="420965"/>
                  <a:pt x="432649" y="245790"/>
                  <a:pt x="644584" y="245790"/>
                </a:cubicBezTo>
                <a:close/>
                <a:moveTo>
                  <a:pt x="2367657" y="0"/>
                </a:moveTo>
                <a:cubicBezTo>
                  <a:pt x="2616992" y="0"/>
                  <a:pt x="2819118" y="203249"/>
                  <a:pt x="2819118" y="453969"/>
                </a:cubicBezTo>
                <a:cubicBezTo>
                  <a:pt x="2819118" y="704689"/>
                  <a:pt x="2616992" y="907938"/>
                  <a:pt x="2367657" y="907938"/>
                </a:cubicBezTo>
                <a:cubicBezTo>
                  <a:pt x="2118322" y="907938"/>
                  <a:pt x="1916196" y="704689"/>
                  <a:pt x="1916196" y="453969"/>
                </a:cubicBezTo>
                <a:cubicBezTo>
                  <a:pt x="1916196" y="203249"/>
                  <a:pt x="2118322" y="0"/>
                  <a:pt x="2367657"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nvGrpSpPr>
          <p:cNvPr id="33" name="Group 4"/>
          <p:cNvGrpSpPr>
            <a:grpSpLocks noChangeAspect="1"/>
          </p:cNvGrpSpPr>
          <p:nvPr/>
        </p:nvGrpSpPr>
        <p:grpSpPr bwMode="auto">
          <a:xfrm>
            <a:off x="7616277" y="1344327"/>
            <a:ext cx="837371" cy="686565"/>
            <a:chOff x="2669" y="1986"/>
            <a:chExt cx="422" cy="346"/>
          </a:xfrm>
          <a:solidFill>
            <a:schemeClr val="bg1"/>
          </a:solidFill>
        </p:grpSpPr>
        <p:sp>
          <p:nvSpPr>
            <p:cNvPr id="34" name="Oval 5"/>
            <p:cNvSpPr>
              <a:spLocks noChangeArrowheads="1"/>
            </p:cNvSpPr>
            <p:nvPr/>
          </p:nvSpPr>
          <p:spPr bwMode="auto">
            <a:xfrm>
              <a:off x="2745" y="1993"/>
              <a:ext cx="173" cy="1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5" name="Freeform 6"/>
            <p:cNvSpPr>
              <a:spLocks/>
            </p:cNvSpPr>
            <p:nvPr/>
          </p:nvSpPr>
          <p:spPr bwMode="auto">
            <a:xfrm>
              <a:off x="2669" y="2174"/>
              <a:ext cx="156" cy="158"/>
            </a:xfrm>
            <a:custGeom>
              <a:avLst/>
              <a:gdLst>
                <a:gd name="T0" fmla="*/ 0 w 65"/>
                <a:gd name="T1" fmla="*/ 64 h 65"/>
                <a:gd name="T2" fmla="*/ 8 w 65"/>
                <a:gd name="T3" fmla="*/ 65 h 65"/>
                <a:gd name="T4" fmla="*/ 65 w 65"/>
                <a:gd name="T5" fmla="*/ 65 h 65"/>
                <a:gd name="T6" fmla="*/ 39 w 65"/>
                <a:gd name="T7" fmla="*/ 0 h 65"/>
                <a:gd name="T8" fmla="*/ 0 w 65"/>
                <a:gd name="T9" fmla="*/ 64 h 65"/>
              </a:gdLst>
              <a:ahLst/>
              <a:cxnLst>
                <a:cxn ang="0">
                  <a:pos x="T0" y="T1"/>
                </a:cxn>
                <a:cxn ang="0">
                  <a:pos x="T2" y="T3"/>
                </a:cxn>
                <a:cxn ang="0">
                  <a:pos x="T4" y="T5"/>
                </a:cxn>
                <a:cxn ang="0">
                  <a:pos x="T6" y="T7"/>
                </a:cxn>
                <a:cxn ang="0">
                  <a:pos x="T8" y="T9"/>
                </a:cxn>
              </a:cxnLst>
              <a:rect l="0" t="0" r="r" b="b"/>
              <a:pathLst>
                <a:path w="65" h="65">
                  <a:moveTo>
                    <a:pt x="0" y="64"/>
                  </a:moveTo>
                  <a:cubicBezTo>
                    <a:pt x="2" y="65"/>
                    <a:pt x="5" y="65"/>
                    <a:pt x="8" y="65"/>
                  </a:cubicBezTo>
                  <a:cubicBezTo>
                    <a:pt x="65" y="65"/>
                    <a:pt x="65" y="65"/>
                    <a:pt x="65" y="65"/>
                  </a:cubicBezTo>
                  <a:cubicBezTo>
                    <a:pt x="39" y="0"/>
                    <a:pt x="39" y="0"/>
                    <a:pt x="39" y="0"/>
                  </a:cubicBezTo>
                  <a:cubicBezTo>
                    <a:pt x="16" y="12"/>
                    <a:pt x="1" y="36"/>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6" name="Freeform 7"/>
            <p:cNvSpPr>
              <a:spLocks/>
            </p:cNvSpPr>
            <p:nvPr/>
          </p:nvSpPr>
          <p:spPr bwMode="auto">
            <a:xfrm>
              <a:off x="2839" y="2174"/>
              <a:ext cx="156" cy="158"/>
            </a:xfrm>
            <a:custGeom>
              <a:avLst/>
              <a:gdLst>
                <a:gd name="T0" fmla="*/ 65 w 65"/>
                <a:gd name="T1" fmla="*/ 64 h 65"/>
                <a:gd name="T2" fmla="*/ 26 w 65"/>
                <a:gd name="T3" fmla="*/ 0 h 65"/>
                <a:gd name="T4" fmla="*/ 0 w 65"/>
                <a:gd name="T5" fmla="*/ 65 h 65"/>
                <a:gd name="T6" fmla="*/ 57 w 65"/>
                <a:gd name="T7" fmla="*/ 65 h 65"/>
                <a:gd name="T8" fmla="*/ 65 w 65"/>
                <a:gd name="T9" fmla="*/ 64 h 65"/>
              </a:gdLst>
              <a:ahLst/>
              <a:cxnLst>
                <a:cxn ang="0">
                  <a:pos x="T0" y="T1"/>
                </a:cxn>
                <a:cxn ang="0">
                  <a:pos x="T2" y="T3"/>
                </a:cxn>
                <a:cxn ang="0">
                  <a:pos x="T4" y="T5"/>
                </a:cxn>
                <a:cxn ang="0">
                  <a:pos x="T6" y="T7"/>
                </a:cxn>
                <a:cxn ang="0">
                  <a:pos x="T8" y="T9"/>
                </a:cxn>
              </a:cxnLst>
              <a:rect l="0" t="0" r="r" b="b"/>
              <a:pathLst>
                <a:path w="65" h="65">
                  <a:moveTo>
                    <a:pt x="65" y="64"/>
                  </a:moveTo>
                  <a:cubicBezTo>
                    <a:pt x="64" y="36"/>
                    <a:pt x="49" y="12"/>
                    <a:pt x="26" y="0"/>
                  </a:cubicBezTo>
                  <a:cubicBezTo>
                    <a:pt x="0" y="65"/>
                    <a:pt x="0" y="65"/>
                    <a:pt x="0" y="65"/>
                  </a:cubicBezTo>
                  <a:cubicBezTo>
                    <a:pt x="57" y="65"/>
                    <a:pt x="57" y="65"/>
                    <a:pt x="57" y="65"/>
                  </a:cubicBezTo>
                  <a:cubicBezTo>
                    <a:pt x="60" y="65"/>
                    <a:pt x="63" y="65"/>
                    <a:pt x="65"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7" name="Freeform 8"/>
            <p:cNvSpPr>
              <a:spLocks/>
            </p:cNvSpPr>
            <p:nvPr/>
          </p:nvSpPr>
          <p:spPr bwMode="auto">
            <a:xfrm>
              <a:off x="2911" y="1986"/>
              <a:ext cx="118" cy="135"/>
            </a:xfrm>
            <a:custGeom>
              <a:avLst/>
              <a:gdLst>
                <a:gd name="T0" fmla="*/ 11 w 49"/>
                <a:gd name="T1" fmla="*/ 39 h 56"/>
                <a:gd name="T2" fmla="*/ 9 w 49"/>
                <a:gd name="T3" fmla="*/ 53 h 56"/>
                <a:gd name="T4" fmla="*/ 21 w 49"/>
                <a:gd name="T5" fmla="*/ 56 h 56"/>
                <a:gd name="T6" fmla="*/ 49 w 49"/>
                <a:gd name="T7" fmla="*/ 28 h 56"/>
                <a:gd name="T8" fmla="*/ 21 w 49"/>
                <a:gd name="T9" fmla="*/ 0 h 56"/>
                <a:gd name="T10" fmla="*/ 0 w 49"/>
                <a:gd name="T11" fmla="*/ 10 h 56"/>
                <a:gd name="T12" fmla="*/ 11 w 49"/>
                <a:gd name="T13" fmla="*/ 39 h 56"/>
              </a:gdLst>
              <a:ahLst/>
              <a:cxnLst>
                <a:cxn ang="0">
                  <a:pos x="T0" y="T1"/>
                </a:cxn>
                <a:cxn ang="0">
                  <a:pos x="T2" y="T3"/>
                </a:cxn>
                <a:cxn ang="0">
                  <a:pos x="T4" y="T5"/>
                </a:cxn>
                <a:cxn ang="0">
                  <a:pos x="T6" y="T7"/>
                </a:cxn>
                <a:cxn ang="0">
                  <a:pos x="T8" y="T9"/>
                </a:cxn>
                <a:cxn ang="0">
                  <a:pos x="T10" y="T11"/>
                </a:cxn>
                <a:cxn ang="0">
                  <a:pos x="T12" y="T13"/>
                </a:cxn>
              </a:cxnLst>
              <a:rect l="0" t="0" r="r" b="b"/>
              <a:pathLst>
                <a:path w="49" h="56">
                  <a:moveTo>
                    <a:pt x="11" y="39"/>
                  </a:moveTo>
                  <a:cubicBezTo>
                    <a:pt x="11" y="44"/>
                    <a:pt x="10" y="48"/>
                    <a:pt x="9" y="53"/>
                  </a:cubicBezTo>
                  <a:cubicBezTo>
                    <a:pt x="12" y="55"/>
                    <a:pt x="17" y="56"/>
                    <a:pt x="21" y="56"/>
                  </a:cubicBezTo>
                  <a:cubicBezTo>
                    <a:pt x="36" y="56"/>
                    <a:pt x="49" y="43"/>
                    <a:pt x="49" y="28"/>
                  </a:cubicBezTo>
                  <a:cubicBezTo>
                    <a:pt x="49" y="12"/>
                    <a:pt x="36" y="0"/>
                    <a:pt x="21" y="0"/>
                  </a:cubicBezTo>
                  <a:cubicBezTo>
                    <a:pt x="12" y="0"/>
                    <a:pt x="5" y="4"/>
                    <a:pt x="0" y="10"/>
                  </a:cubicBezTo>
                  <a:cubicBezTo>
                    <a:pt x="7" y="17"/>
                    <a:pt x="11" y="28"/>
                    <a:pt x="1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8" name="Freeform 9"/>
            <p:cNvSpPr>
              <a:spLocks/>
            </p:cNvSpPr>
            <p:nvPr/>
          </p:nvSpPr>
          <p:spPr bwMode="auto">
            <a:xfrm>
              <a:off x="2906" y="2129"/>
              <a:ext cx="185" cy="125"/>
            </a:xfrm>
            <a:custGeom>
              <a:avLst/>
              <a:gdLst>
                <a:gd name="T0" fmla="*/ 41 w 77"/>
                <a:gd name="T1" fmla="*/ 0 h 52"/>
                <a:gd name="T2" fmla="*/ 23 w 77"/>
                <a:gd name="T3" fmla="*/ 5 h 52"/>
                <a:gd name="T4" fmla="*/ 8 w 77"/>
                <a:gd name="T5" fmla="*/ 1 h 52"/>
                <a:gd name="T6" fmla="*/ 0 w 77"/>
                <a:gd name="T7" fmla="*/ 11 h 52"/>
                <a:gd name="T8" fmla="*/ 38 w 77"/>
                <a:gd name="T9" fmla="*/ 52 h 52"/>
                <a:gd name="T10" fmla="*/ 69 w 77"/>
                <a:gd name="T11" fmla="*/ 52 h 52"/>
                <a:gd name="T12" fmla="*/ 77 w 77"/>
                <a:gd name="T13" fmla="*/ 51 h 52"/>
                <a:gd name="T14" fmla="*/ 41 w 7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52">
                  <a:moveTo>
                    <a:pt x="41" y="0"/>
                  </a:moveTo>
                  <a:cubicBezTo>
                    <a:pt x="36" y="3"/>
                    <a:pt x="30" y="5"/>
                    <a:pt x="23" y="5"/>
                  </a:cubicBezTo>
                  <a:cubicBezTo>
                    <a:pt x="17" y="5"/>
                    <a:pt x="12" y="3"/>
                    <a:pt x="8" y="1"/>
                  </a:cubicBezTo>
                  <a:cubicBezTo>
                    <a:pt x="6" y="5"/>
                    <a:pt x="3" y="8"/>
                    <a:pt x="0" y="11"/>
                  </a:cubicBezTo>
                  <a:cubicBezTo>
                    <a:pt x="17" y="19"/>
                    <a:pt x="31" y="34"/>
                    <a:pt x="38" y="52"/>
                  </a:cubicBezTo>
                  <a:cubicBezTo>
                    <a:pt x="69" y="52"/>
                    <a:pt x="69" y="52"/>
                    <a:pt x="69" y="52"/>
                  </a:cubicBezTo>
                  <a:cubicBezTo>
                    <a:pt x="72" y="52"/>
                    <a:pt x="75" y="52"/>
                    <a:pt x="77" y="51"/>
                  </a:cubicBezTo>
                  <a:cubicBezTo>
                    <a:pt x="76" y="27"/>
                    <a:pt x="61" y="7"/>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9" name="Freeform 10"/>
            <p:cNvSpPr>
              <a:spLocks/>
            </p:cNvSpPr>
            <p:nvPr/>
          </p:nvSpPr>
          <p:spPr bwMode="auto">
            <a:xfrm>
              <a:off x="2808" y="2184"/>
              <a:ext cx="48" cy="126"/>
            </a:xfrm>
            <a:custGeom>
              <a:avLst/>
              <a:gdLst>
                <a:gd name="T0" fmla="*/ 10 w 20"/>
                <a:gd name="T1" fmla="*/ 1 h 52"/>
                <a:gd name="T2" fmla="*/ 4 w 20"/>
                <a:gd name="T3" fmla="*/ 0 h 52"/>
                <a:gd name="T4" fmla="*/ 0 w 20"/>
                <a:gd name="T5" fmla="*/ 24 h 52"/>
                <a:gd name="T6" fmla="*/ 10 w 20"/>
                <a:gd name="T7" fmla="*/ 52 h 52"/>
                <a:gd name="T8" fmla="*/ 20 w 20"/>
                <a:gd name="T9" fmla="*/ 24 h 52"/>
                <a:gd name="T10" fmla="*/ 16 w 20"/>
                <a:gd name="T11" fmla="*/ 0 h 52"/>
                <a:gd name="T12" fmla="*/ 10 w 20"/>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20" h="52">
                  <a:moveTo>
                    <a:pt x="10" y="1"/>
                  </a:moveTo>
                  <a:cubicBezTo>
                    <a:pt x="8" y="1"/>
                    <a:pt x="6" y="1"/>
                    <a:pt x="4" y="0"/>
                  </a:cubicBezTo>
                  <a:cubicBezTo>
                    <a:pt x="0" y="24"/>
                    <a:pt x="0" y="24"/>
                    <a:pt x="0" y="24"/>
                  </a:cubicBezTo>
                  <a:cubicBezTo>
                    <a:pt x="10" y="52"/>
                    <a:pt x="10" y="52"/>
                    <a:pt x="10" y="52"/>
                  </a:cubicBezTo>
                  <a:cubicBezTo>
                    <a:pt x="20" y="24"/>
                    <a:pt x="20" y="24"/>
                    <a:pt x="20" y="24"/>
                  </a:cubicBezTo>
                  <a:cubicBezTo>
                    <a:pt x="16" y="0"/>
                    <a:pt x="16" y="0"/>
                    <a:pt x="16" y="0"/>
                  </a:cubicBezTo>
                  <a:cubicBezTo>
                    <a:pt x="14" y="1"/>
                    <a:pt x="12" y="1"/>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40" name="Rectangle 39"/>
          <p:cNvSpPr/>
          <p:nvPr/>
        </p:nvSpPr>
        <p:spPr>
          <a:xfrm>
            <a:off x="594360" y="2637207"/>
            <a:ext cx="1504841" cy="26846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Audit and compliance related </a:t>
            </a:r>
            <a:r>
              <a:rPr lang="en-US" sz="1050" dirty="0" smtClean="0">
                <a:gradFill>
                  <a:gsLst>
                    <a:gs pos="80531">
                      <a:srgbClr val="000000"/>
                    </a:gs>
                    <a:gs pos="0">
                      <a:srgbClr val="000000"/>
                    </a:gs>
                  </a:gsLst>
                  <a:lin ang="0" scaled="0"/>
                </a:gradFill>
                <a:latin typeface="Arial"/>
              </a:rPr>
              <a:t>requirements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Applications requiring immediate deployment without setup </a:t>
            </a:r>
            <a:r>
              <a:rPr lang="en-US" sz="1050" dirty="0" smtClean="0">
                <a:gradFill>
                  <a:gsLst>
                    <a:gs pos="80531">
                      <a:srgbClr val="000000"/>
                    </a:gs>
                    <a:gs pos="0">
                      <a:srgbClr val="000000"/>
                    </a:gs>
                  </a:gsLst>
                  <a:lin ang="0" scaled="0"/>
                </a:gradFill>
                <a:latin typeface="Arial"/>
              </a:rPr>
              <a:t>lead-time</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Applications at risk for on-time, on-budget project </a:t>
            </a:r>
            <a:r>
              <a:rPr lang="en-US" sz="1050" dirty="0" smtClean="0">
                <a:gradFill>
                  <a:gsLst>
                    <a:gs pos="80531">
                      <a:srgbClr val="000000"/>
                    </a:gs>
                    <a:gs pos="0">
                      <a:srgbClr val="000000"/>
                    </a:gs>
                  </a:gsLst>
                  <a:lin ang="0" scaled="0"/>
                </a:gradFill>
                <a:latin typeface="Arial"/>
              </a:rPr>
              <a:t>delivery</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SLA/ business continuity </a:t>
            </a:r>
          </a:p>
        </p:txBody>
      </p:sp>
      <p:sp>
        <p:nvSpPr>
          <p:cNvPr id="41" name="Rectangle 40"/>
          <p:cNvSpPr/>
          <p:nvPr/>
        </p:nvSpPr>
        <p:spPr>
          <a:xfrm>
            <a:off x="2266405" y="2637206"/>
            <a:ext cx="1504841" cy="2684601"/>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Integration cost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and </a:t>
            </a:r>
            <a:r>
              <a:rPr lang="en-US" sz="1050" dirty="0">
                <a:gradFill>
                  <a:gsLst>
                    <a:gs pos="80531">
                      <a:srgbClr val="000000"/>
                    </a:gs>
                    <a:gs pos="0">
                      <a:srgbClr val="000000"/>
                    </a:gs>
                  </a:gsLst>
                  <a:lin ang="0" scaled="0"/>
                </a:gradFill>
                <a:latin typeface="Arial"/>
              </a:rPr>
              <a:t>timeframe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Applications that require Data persistence, Business logic and/or UI -level </a:t>
            </a:r>
            <a:r>
              <a:rPr lang="en-US" sz="1050" dirty="0" smtClean="0">
                <a:gradFill>
                  <a:gsLst>
                    <a:gs pos="80531">
                      <a:srgbClr val="000000"/>
                    </a:gs>
                    <a:gs pos="0">
                      <a:srgbClr val="000000"/>
                    </a:gs>
                  </a:gsLst>
                  <a:lin ang="0" scaled="0"/>
                </a:gradFill>
                <a:latin typeface="Arial"/>
              </a:rPr>
              <a:t>integration</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Multiple application integration </a:t>
            </a:r>
            <a:r>
              <a:rPr lang="en-US" sz="1050" dirty="0" smtClean="0">
                <a:gradFill>
                  <a:gsLst>
                    <a:gs pos="80531">
                      <a:srgbClr val="000000"/>
                    </a:gs>
                    <a:gs pos="0">
                      <a:srgbClr val="000000"/>
                    </a:gs>
                  </a:gsLst>
                  <a:lin ang="0" scaled="0"/>
                </a:gradFill>
                <a:latin typeface="Arial"/>
              </a:rPr>
              <a:t>requirements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API-enabled, REST, SOAP, Batch Feeds / Flat Files, ESB</a:t>
            </a:r>
          </a:p>
        </p:txBody>
      </p:sp>
      <p:sp>
        <p:nvSpPr>
          <p:cNvPr id="42" name="Rectangle 41"/>
          <p:cNvSpPr/>
          <p:nvPr/>
        </p:nvSpPr>
        <p:spPr>
          <a:xfrm>
            <a:off x="3938450" y="2637206"/>
            <a:ext cx="1504841" cy="2684601"/>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Evolving business </a:t>
            </a:r>
            <a:r>
              <a:rPr lang="en-US" sz="1050" dirty="0" smtClean="0">
                <a:gradFill>
                  <a:gsLst>
                    <a:gs pos="80531">
                      <a:srgbClr val="000000"/>
                    </a:gs>
                    <a:gs pos="0">
                      <a:srgbClr val="000000"/>
                    </a:gs>
                  </a:gsLst>
                  <a:lin ang="0" scaled="0"/>
                </a:gradFill>
                <a:latin typeface="Arial"/>
              </a:rPr>
              <a:t>requirements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Mobile </a:t>
            </a:r>
            <a:r>
              <a:rPr lang="en-US" sz="1050" dirty="0" smtClean="0">
                <a:gradFill>
                  <a:gsLst>
                    <a:gs pos="80531">
                      <a:srgbClr val="000000"/>
                    </a:gs>
                    <a:gs pos="0">
                      <a:srgbClr val="000000"/>
                    </a:gs>
                  </a:gsLst>
                  <a:lin ang="0" scaled="0"/>
                </a:gradFill>
                <a:latin typeface="Arial"/>
              </a:rPr>
              <a:t>requirements</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a:t>
            </a:r>
            <a:r>
              <a:rPr lang="en-US" sz="1050" dirty="0">
                <a:gradFill>
                  <a:gsLst>
                    <a:gs pos="80531">
                      <a:srgbClr val="000000"/>
                    </a:gs>
                    <a:gs pos="0">
                      <a:srgbClr val="000000"/>
                    </a:gs>
                  </a:gsLst>
                  <a:lin ang="0" scaled="0"/>
                </a:gradFill>
                <a:latin typeface="Arial"/>
              </a:rPr>
              <a:t>HTML5 / </a:t>
            </a:r>
            <a:r>
              <a:rPr lang="en-US" sz="1050" dirty="0" smtClean="0">
                <a:gradFill>
                  <a:gsLst>
                    <a:gs pos="80531">
                      <a:srgbClr val="000000"/>
                    </a:gs>
                    <a:gs pos="0">
                      <a:srgbClr val="000000"/>
                    </a:gs>
                  </a:gsLst>
                  <a:lin ang="0" scaled="0"/>
                </a:gradFill>
                <a:latin typeface="Arial"/>
              </a:rPr>
              <a:t>Touch</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Applications that benefit from the ability to centrally write, deploy, </a:t>
            </a:r>
            <a:r>
              <a:rPr lang="en-US" sz="1050" dirty="0" smtClean="0">
                <a:gradFill>
                  <a:gsLst>
                    <a:gs pos="80531">
                      <a:srgbClr val="000000"/>
                    </a:gs>
                    <a:gs pos="0">
                      <a:srgbClr val="000000"/>
                    </a:gs>
                  </a:gsLst>
                  <a:lin ang="0" scaled="0"/>
                </a:gradFill>
                <a:latin typeface="Arial"/>
              </a:rPr>
              <a:t>and </a:t>
            </a:r>
            <a:r>
              <a:rPr lang="en-US" sz="1050" dirty="0">
                <a:gradFill>
                  <a:gsLst>
                    <a:gs pos="80531">
                      <a:srgbClr val="000000"/>
                    </a:gs>
                    <a:gs pos="0">
                      <a:srgbClr val="000000"/>
                    </a:gs>
                  </a:gsLst>
                  <a:lin ang="0" scaled="0"/>
                </a:gradFill>
                <a:latin typeface="Arial"/>
              </a:rPr>
              <a:t>manage apps across multiple types of devices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Complex data models required by business </a:t>
            </a:r>
          </a:p>
        </p:txBody>
      </p:sp>
      <p:sp>
        <p:nvSpPr>
          <p:cNvPr id="43" name="Rectangle 42"/>
          <p:cNvSpPr/>
          <p:nvPr/>
        </p:nvSpPr>
        <p:spPr>
          <a:xfrm>
            <a:off x="5610497" y="2637206"/>
            <a:ext cx="1504841" cy="2684601"/>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Requires self service, knowledge repositories and/or integrated document </a:t>
            </a:r>
            <a:r>
              <a:rPr lang="en-US" sz="1050" dirty="0" smtClean="0">
                <a:gradFill>
                  <a:gsLst>
                    <a:gs pos="80531">
                      <a:srgbClr val="000000"/>
                    </a:gs>
                    <a:gs pos="0">
                      <a:srgbClr val="000000"/>
                    </a:gs>
                  </a:gsLst>
                  <a:lin ang="0" scaled="0"/>
                </a:gradFill>
                <a:latin typeface="Arial"/>
              </a:rPr>
              <a:t>management</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Integral collaboration </a:t>
            </a:r>
            <a:r>
              <a:rPr lang="en-US" sz="1050" dirty="0" smtClean="0">
                <a:gradFill>
                  <a:gsLst>
                    <a:gs pos="80531">
                      <a:srgbClr val="000000"/>
                    </a:gs>
                    <a:gs pos="0">
                      <a:srgbClr val="000000"/>
                    </a:gs>
                  </a:gsLst>
                  <a:lin ang="0" scaled="0"/>
                </a:gradFill>
                <a:latin typeface="Arial"/>
              </a:rPr>
              <a:t>requirements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Process</a:t>
            </a:r>
            <a:r>
              <a:rPr lang="en-US" sz="1050" dirty="0" smtClean="0">
                <a:gradFill>
                  <a:gsLst>
                    <a:gs pos="80531">
                      <a:srgbClr val="000000"/>
                    </a:gs>
                    <a:gs pos="0">
                      <a:srgbClr val="000000"/>
                    </a:gs>
                  </a:gsLst>
                  <a:lin ang="0" scaled="0"/>
                </a:gradFill>
                <a:latin typeface="Arial"/>
              </a:rPr>
              <a:t>/</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Workflow-oriented</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Varying degree of UI customization </a:t>
            </a:r>
          </a:p>
        </p:txBody>
      </p:sp>
      <p:sp>
        <p:nvSpPr>
          <p:cNvPr id="44" name="Rectangle 43"/>
          <p:cNvSpPr/>
          <p:nvPr/>
        </p:nvSpPr>
        <p:spPr>
          <a:xfrm>
            <a:off x="7282543" y="2637206"/>
            <a:ext cx="1504841" cy="2684601"/>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Used by external communities (Clients, counterparties, etc.)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 behavior controlled by business or </a:t>
            </a:r>
            <a:r>
              <a:rPr lang="en-US" sz="1050" dirty="0" smtClean="0">
                <a:gradFill>
                  <a:gsLst>
                    <a:gs pos="80531">
                      <a:srgbClr val="000000"/>
                    </a:gs>
                    <a:gs pos="0">
                      <a:srgbClr val="000000"/>
                    </a:gs>
                  </a:gsLst>
                  <a:lin ang="0" scaled="0"/>
                </a:gradFill>
                <a:latin typeface="Arial"/>
              </a:rPr>
              <a:t>end-user</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Applications or processes that bridge multiple business units (</a:t>
            </a:r>
            <a:r>
              <a:rPr lang="en-US" sz="1050" dirty="0" err="1">
                <a:gradFill>
                  <a:gsLst>
                    <a:gs pos="80531">
                      <a:srgbClr val="000000"/>
                    </a:gs>
                    <a:gs pos="0">
                      <a:srgbClr val="000000"/>
                    </a:gs>
                  </a:gsLst>
                  <a:lin ang="0" scaled="0"/>
                </a:gradFill>
                <a:latin typeface="Arial"/>
              </a:rPr>
              <a:t>ie</a:t>
            </a:r>
            <a:r>
              <a:rPr lang="en-US" sz="1050" dirty="0">
                <a:gradFill>
                  <a:gsLst>
                    <a:gs pos="80531">
                      <a:srgbClr val="000000"/>
                    </a:gs>
                    <a:gs pos="0">
                      <a:srgbClr val="000000"/>
                    </a:gs>
                  </a:gsLst>
                  <a:lin ang="0" scaled="0"/>
                </a:gradFill>
                <a:latin typeface="Arial"/>
              </a:rPr>
              <a:t>, Front to back office</a:t>
            </a:r>
            <a:r>
              <a:rPr lang="en-US" sz="1050" dirty="0" smtClean="0">
                <a:gradFill>
                  <a:gsLst>
                    <a:gs pos="80531">
                      <a:srgbClr val="000000"/>
                    </a:gs>
                    <a:gs pos="0">
                      <a:srgbClr val="000000"/>
                    </a:gs>
                  </a:gsLst>
                  <a:lin ang="0" scaled="0"/>
                </a:gradFill>
                <a:latin typeface="Arial"/>
              </a:rPr>
              <a:t>)</a:t>
            </a:r>
          </a:p>
          <a:p>
            <a:endParaRPr lang="en-US" sz="1050" dirty="0">
              <a:gradFill>
                <a:gsLst>
                  <a:gs pos="80531">
                    <a:srgbClr val="000000"/>
                  </a:gs>
                  <a:gs pos="0">
                    <a:srgbClr val="000000"/>
                  </a:gs>
                </a:gsLst>
                <a:lin ang="0" scaled="0"/>
              </a:gradFill>
              <a:latin typeface="Arial"/>
            </a:endParaRPr>
          </a:p>
        </p:txBody>
      </p:sp>
      <p:sp>
        <p:nvSpPr>
          <p:cNvPr id="45" name="Rectangle 44"/>
          <p:cNvSpPr/>
          <p:nvPr/>
        </p:nvSpPr>
        <p:spPr>
          <a:xfrm>
            <a:off x="594359" y="5321808"/>
            <a:ext cx="8193025" cy="649968"/>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b="1" dirty="0" smtClean="0">
                <a:gradFill>
                  <a:gsLst>
                    <a:gs pos="80531">
                      <a:srgbClr val="FFFFFF"/>
                    </a:gs>
                    <a:gs pos="0">
                      <a:srgbClr val="FFFFFF"/>
                    </a:gs>
                  </a:gsLst>
                  <a:lin ang="0" scaled="0"/>
                </a:gradFill>
                <a:latin typeface="Arial"/>
              </a:rPr>
              <a:t>Disqualified Applications</a:t>
            </a:r>
          </a:p>
          <a:p>
            <a:r>
              <a:rPr lang="en-US" sz="1050" dirty="0" smtClean="0">
                <a:gradFill>
                  <a:gsLst>
                    <a:gs pos="80531">
                      <a:srgbClr val="FFFFFF"/>
                    </a:gs>
                    <a:gs pos="0">
                      <a:srgbClr val="FFFFFF"/>
                    </a:gs>
                  </a:gsLst>
                  <a:lin ang="0" scaled="0"/>
                </a:gradFill>
                <a:latin typeface="Arial"/>
              </a:rPr>
              <a:t>Guaranteed sub-second response time, OLAP Hierarchical drill down (classic “cubes”), Real-time, computationally-intensive, ultra-low latency requirements, uptime requirement beyond our SLA</a:t>
            </a:r>
            <a:endParaRPr lang="en-US" sz="1050" dirty="0">
              <a:gradFill>
                <a:gsLst>
                  <a:gs pos="80531">
                    <a:srgbClr val="FFFFFF"/>
                  </a:gs>
                  <a:gs pos="0">
                    <a:srgbClr val="FFFFFF"/>
                  </a:gs>
                </a:gsLst>
                <a:lin ang="0" scaled="0"/>
              </a:gradFill>
              <a:latin typeface="Arial"/>
            </a:endParaRPr>
          </a:p>
        </p:txBody>
      </p:sp>
    </p:spTree>
    <p:extLst>
      <p:ext uri="{BB962C8B-B14F-4D97-AF65-F5344CB8AC3E}">
        <p14:creationId xmlns:p14="http://schemas.microsoft.com/office/powerpoint/2010/main" val="1918014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588" y="254000"/>
            <a:ext cx="8634412" cy="792163"/>
          </a:xfrm>
        </p:spPr>
        <p:txBody>
          <a:bodyPr/>
          <a:lstStyle/>
          <a:p>
            <a:r>
              <a:rPr lang="en-US" dirty="0" smtClean="0"/>
              <a:t>What Do Most of These Apps Have in Common?</a:t>
            </a:r>
            <a:br>
              <a:rPr lang="en-US" dirty="0" smtClean="0"/>
            </a:br>
            <a:endParaRPr lang="en-US" dirty="0"/>
          </a:p>
        </p:txBody>
      </p:sp>
      <p:sp>
        <p:nvSpPr>
          <p:cNvPr id="9" name="Rectangle 8"/>
          <p:cNvSpPr/>
          <p:nvPr/>
        </p:nvSpPr>
        <p:spPr>
          <a:xfrm>
            <a:off x="603316" y="1337247"/>
            <a:ext cx="2606610" cy="4383464"/>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10" name="Freeform 9"/>
          <p:cNvSpPr>
            <a:spLocks noEditPoints="1"/>
          </p:cNvSpPr>
          <p:nvPr/>
        </p:nvSpPr>
        <p:spPr bwMode="auto">
          <a:xfrm>
            <a:off x="1048752" y="2254792"/>
            <a:ext cx="1715737" cy="2548374"/>
          </a:xfrm>
          <a:custGeom>
            <a:avLst/>
            <a:gdLst>
              <a:gd name="T0" fmla="*/ 104 w 112"/>
              <a:gd name="T1" fmla="*/ 0 h 168"/>
              <a:gd name="T2" fmla="*/ 8 w 112"/>
              <a:gd name="T3" fmla="*/ 0 h 168"/>
              <a:gd name="T4" fmla="*/ 0 w 112"/>
              <a:gd name="T5" fmla="*/ 8 h 168"/>
              <a:gd name="T6" fmla="*/ 0 w 112"/>
              <a:gd name="T7" fmla="*/ 160 h 168"/>
              <a:gd name="T8" fmla="*/ 8 w 112"/>
              <a:gd name="T9" fmla="*/ 168 h 168"/>
              <a:gd name="T10" fmla="*/ 104 w 112"/>
              <a:gd name="T11" fmla="*/ 168 h 168"/>
              <a:gd name="T12" fmla="*/ 112 w 112"/>
              <a:gd name="T13" fmla="*/ 160 h 168"/>
              <a:gd name="T14" fmla="*/ 112 w 112"/>
              <a:gd name="T15" fmla="*/ 8 h 168"/>
              <a:gd name="T16" fmla="*/ 104 w 112"/>
              <a:gd name="T17" fmla="*/ 0 h 168"/>
              <a:gd name="T18" fmla="*/ 44 w 112"/>
              <a:gd name="T19" fmla="*/ 8 h 168"/>
              <a:gd name="T20" fmla="*/ 68 w 112"/>
              <a:gd name="T21" fmla="*/ 8 h 168"/>
              <a:gd name="T22" fmla="*/ 68 w 112"/>
              <a:gd name="T23" fmla="*/ 12 h 168"/>
              <a:gd name="T24" fmla="*/ 44 w 112"/>
              <a:gd name="T25" fmla="*/ 12 h 168"/>
              <a:gd name="T26" fmla="*/ 44 w 112"/>
              <a:gd name="T27" fmla="*/ 8 h 168"/>
              <a:gd name="T28" fmla="*/ 56 w 112"/>
              <a:gd name="T29" fmla="*/ 160 h 168"/>
              <a:gd name="T30" fmla="*/ 46 w 112"/>
              <a:gd name="T31" fmla="*/ 150 h 168"/>
              <a:gd name="T32" fmla="*/ 56 w 112"/>
              <a:gd name="T33" fmla="*/ 140 h 168"/>
              <a:gd name="T34" fmla="*/ 66 w 112"/>
              <a:gd name="T35" fmla="*/ 150 h 168"/>
              <a:gd name="T36" fmla="*/ 56 w 112"/>
              <a:gd name="T37" fmla="*/ 160 h 168"/>
              <a:gd name="T38" fmla="*/ 104 w 112"/>
              <a:gd name="T39" fmla="*/ 128 h 168"/>
              <a:gd name="T40" fmla="*/ 100 w 112"/>
              <a:gd name="T41" fmla="*/ 132 h 168"/>
              <a:gd name="T42" fmla="*/ 12 w 112"/>
              <a:gd name="T43" fmla="*/ 132 h 168"/>
              <a:gd name="T44" fmla="*/ 8 w 112"/>
              <a:gd name="T45" fmla="*/ 128 h 168"/>
              <a:gd name="T46" fmla="*/ 8 w 112"/>
              <a:gd name="T47" fmla="*/ 24 h 168"/>
              <a:gd name="T48" fmla="*/ 12 w 112"/>
              <a:gd name="T49" fmla="*/ 20 h 168"/>
              <a:gd name="T50" fmla="*/ 100 w 112"/>
              <a:gd name="T51" fmla="*/ 20 h 168"/>
              <a:gd name="T52" fmla="*/ 104 w 112"/>
              <a:gd name="T53" fmla="*/ 24 h 168"/>
              <a:gd name="T54" fmla="*/ 104 w 112"/>
              <a:gd name="T55" fmla="*/ 12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 h="168">
                <a:moveTo>
                  <a:pt x="104" y="0"/>
                </a:moveTo>
                <a:cubicBezTo>
                  <a:pt x="8" y="0"/>
                  <a:pt x="8" y="0"/>
                  <a:pt x="8" y="0"/>
                </a:cubicBezTo>
                <a:cubicBezTo>
                  <a:pt x="4" y="0"/>
                  <a:pt x="0" y="4"/>
                  <a:pt x="0" y="8"/>
                </a:cubicBezTo>
                <a:cubicBezTo>
                  <a:pt x="0" y="160"/>
                  <a:pt x="0" y="160"/>
                  <a:pt x="0" y="160"/>
                </a:cubicBezTo>
                <a:cubicBezTo>
                  <a:pt x="0" y="164"/>
                  <a:pt x="4" y="168"/>
                  <a:pt x="8" y="168"/>
                </a:cubicBezTo>
                <a:cubicBezTo>
                  <a:pt x="104" y="168"/>
                  <a:pt x="104" y="168"/>
                  <a:pt x="104" y="168"/>
                </a:cubicBezTo>
                <a:cubicBezTo>
                  <a:pt x="108" y="168"/>
                  <a:pt x="112" y="164"/>
                  <a:pt x="112" y="160"/>
                </a:cubicBezTo>
                <a:cubicBezTo>
                  <a:pt x="112" y="8"/>
                  <a:pt x="112" y="8"/>
                  <a:pt x="112" y="8"/>
                </a:cubicBezTo>
                <a:cubicBezTo>
                  <a:pt x="112" y="4"/>
                  <a:pt x="108" y="0"/>
                  <a:pt x="104" y="0"/>
                </a:cubicBezTo>
                <a:close/>
                <a:moveTo>
                  <a:pt x="44" y="8"/>
                </a:moveTo>
                <a:cubicBezTo>
                  <a:pt x="68" y="8"/>
                  <a:pt x="68" y="8"/>
                  <a:pt x="68" y="8"/>
                </a:cubicBezTo>
                <a:cubicBezTo>
                  <a:pt x="68" y="12"/>
                  <a:pt x="68" y="12"/>
                  <a:pt x="68" y="12"/>
                </a:cubicBezTo>
                <a:cubicBezTo>
                  <a:pt x="44" y="12"/>
                  <a:pt x="44" y="12"/>
                  <a:pt x="44" y="12"/>
                </a:cubicBezTo>
                <a:lnTo>
                  <a:pt x="44" y="8"/>
                </a:lnTo>
                <a:close/>
                <a:moveTo>
                  <a:pt x="56" y="160"/>
                </a:moveTo>
                <a:cubicBezTo>
                  <a:pt x="50" y="160"/>
                  <a:pt x="46" y="156"/>
                  <a:pt x="46" y="150"/>
                </a:cubicBezTo>
                <a:cubicBezTo>
                  <a:pt x="46" y="144"/>
                  <a:pt x="50" y="140"/>
                  <a:pt x="56" y="140"/>
                </a:cubicBezTo>
                <a:cubicBezTo>
                  <a:pt x="62" y="140"/>
                  <a:pt x="66" y="144"/>
                  <a:pt x="66" y="150"/>
                </a:cubicBezTo>
                <a:cubicBezTo>
                  <a:pt x="66" y="156"/>
                  <a:pt x="62" y="160"/>
                  <a:pt x="56" y="160"/>
                </a:cubicBezTo>
                <a:close/>
                <a:moveTo>
                  <a:pt x="104" y="128"/>
                </a:moveTo>
                <a:cubicBezTo>
                  <a:pt x="104" y="130"/>
                  <a:pt x="102" y="132"/>
                  <a:pt x="100" y="132"/>
                </a:cubicBezTo>
                <a:cubicBezTo>
                  <a:pt x="12" y="132"/>
                  <a:pt x="12" y="132"/>
                  <a:pt x="12" y="132"/>
                </a:cubicBezTo>
                <a:cubicBezTo>
                  <a:pt x="10" y="132"/>
                  <a:pt x="8" y="130"/>
                  <a:pt x="8" y="128"/>
                </a:cubicBezTo>
                <a:cubicBezTo>
                  <a:pt x="8" y="24"/>
                  <a:pt x="8" y="24"/>
                  <a:pt x="8" y="24"/>
                </a:cubicBezTo>
                <a:cubicBezTo>
                  <a:pt x="8" y="22"/>
                  <a:pt x="10" y="20"/>
                  <a:pt x="12" y="20"/>
                </a:cubicBezTo>
                <a:cubicBezTo>
                  <a:pt x="100" y="20"/>
                  <a:pt x="100" y="20"/>
                  <a:pt x="100" y="20"/>
                </a:cubicBezTo>
                <a:cubicBezTo>
                  <a:pt x="102" y="20"/>
                  <a:pt x="104" y="22"/>
                  <a:pt x="104" y="24"/>
                </a:cubicBezTo>
                <a:lnTo>
                  <a:pt x="104" y="12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1" name="Rectangle 10"/>
          <p:cNvSpPr/>
          <p:nvPr/>
        </p:nvSpPr>
        <p:spPr>
          <a:xfrm>
            <a:off x="3252457" y="1337247"/>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Relational Database</a:t>
            </a:r>
          </a:p>
        </p:txBody>
      </p:sp>
      <p:sp>
        <p:nvSpPr>
          <p:cNvPr id="12" name="Rectangle 11"/>
          <p:cNvSpPr/>
          <p:nvPr/>
        </p:nvSpPr>
        <p:spPr>
          <a:xfrm>
            <a:off x="3252457" y="1828025"/>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Lots of structured data</a:t>
            </a:r>
          </a:p>
        </p:txBody>
      </p:sp>
      <p:sp>
        <p:nvSpPr>
          <p:cNvPr id="13" name="Rectangle 12"/>
          <p:cNvSpPr/>
          <p:nvPr/>
        </p:nvSpPr>
        <p:spPr>
          <a:xfrm>
            <a:off x="3252457" y="2325703"/>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Need referential integrity</a:t>
            </a:r>
          </a:p>
          <a:p>
            <a:endParaRPr lang="en-US" sz="1200" dirty="0">
              <a:gradFill>
                <a:gsLst>
                  <a:gs pos="0">
                    <a:srgbClr val="000000"/>
                  </a:gs>
                  <a:gs pos="100000">
                    <a:srgbClr val="000000"/>
                  </a:gs>
                </a:gsLst>
                <a:lin ang="0" scaled="1"/>
              </a:gradFill>
              <a:latin typeface="Arial"/>
            </a:endParaRPr>
          </a:p>
        </p:txBody>
      </p:sp>
      <p:sp>
        <p:nvSpPr>
          <p:cNvPr id="14" name="Rectangle 13"/>
          <p:cNvSpPr/>
          <p:nvPr/>
        </p:nvSpPr>
        <p:spPr>
          <a:xfrm>
            <a:off x="3252457" y="2816481"/>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Search, auditing</a:t>
            </a:r>
          </a:p>
        </p:txBody>
      </p:sp>
      <p:sp>
        <p:nvSpPr>
          <p:cNvPr id="15" name="Rectangle 14"/>
          <p:cNvSpPr/>
          <p:nvPr/>
        </p:nvSpPr>
        <p:spPr>
          <a:xfrm>
            <a:off x="3252457" y="3307260"/>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Real-time reporting</a:t>
            </a:r>
          </a:p>
          <a:p>
            <a:endParaRPr lang="en-US" sz="1200" dirty="0">
              <a:gradFill>
                <a:gsLst>
                  <a:gs pos="0">
                    <a:srgbClr val="000000"/>
                  </a:gs>
                  <a:gs pos="100000">
                    <a:srgbClr val="000000"/>
                  </a:gs>
                </a:gsLst>
                <a:lin ang="0" scaled="1"/>
              </a:gradFill>
              <a:latin typeface="Arial"/>
            </a:endParaRPr>
          </a:p>
        </p:txBody>
      </p:sp>
      <p:sp>
        <p:nvSpPr>
          <p:cNvPr id="16" name="Rectangle 15"/>
          <p:cNvSpPr/>
          <p:nvPr/>
        </p:nvSpPr>
        <p:spPr>
          <a:xfrm>
            <a:off x="3252457" y="3798038"/>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Business Processes</a:t>
            </a:r>
          </a:p>
          <a:p>
            <a:endParaRPr lang="en-US" sz="1200" dirty="0">
              <a:gradFill>
                <a:gsLst>
                  <a:gs pos="0">
                    <a:srgbClr val="000000"/>
                  </a:gs>
                  <a:gs pos="100000">
                    <a:srgbClr val="000000"/>
                  </a:gs>
                </a:gsLst>
                <a:lin ang="0" scaled="1"/>
              </a:gradFill>
              <a:latin typeface="Arial"/>
            </a:endParaRPr>
          </a:p>
        </p:txBody>
      </p:sp>
      <p:sp>
        <p:nvSpPr>
          <p:cNvPr id="17" name="Rectangle 16"/>
          <p:cNvSpPr/>
          <p:nvPr/>
        </p:nvSpPr>
        <p:spPr>
          <a:xfrm>
            <a:off x="3252457" y="4295716"/>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Data-driven workflows</a:t>
            </a:r>
          </a:p>
        </p:txBody>
      </p:sp>
      <p:sp>
        <p:nvSpPr>
          <p:cNvPr id="18" name="Rectangle 17"/>
          <p:cNvSpPr/>
          <p:nvPr/>
        </p:nvSpPr>
        <p:spPr>
          <a:xfrm>
            <a:off x="3252457" y="4786494"/>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Human approval processes</a:t>
            </a:r>
          </a:p>
        </p:txBody>
      </p:sp>
      <p:sp>
        <p:nvSpPr>
          <p:cNvPr id="19" name="Rectangle 18"/>
          <p:cNvSpPr/>
          <p:nvPr/>
        </p:nvSpPr>
        <p:spPr>
          <a:xfrm>
            <a:off x="3252457" y="5277271"/>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Integration with other </a:t>
            </a:r>
            <a:r>
              <a:rPr lang="en-US" sz="1200" dirty="0" smtClean="0">
                <a:gradFill>
                  <a:gsLst>
                    <a:gs pos="0">
                      <a:srgbClr val="000000"/>
                    </a:gs>
                    <a:gs pos="100000">
                      <a:srgbClr val="000000"/>
                    </a:gs>
                  </a:gsLst>
                  <a:lin ang="0" scaled="1"/>
                </a:gradFill>
                <a:latin typeface="Arial"/>
              </a:rPr>
              <a:t/>
            </a:r>
            <a:br>
              <a:rPr lang="en-US" sz="1200" dirty="0" smtClean="0">
                <a:gradFill>
                  <a:gsLst>
                    <a:gs pos="0">
                      <a:srgbClr val="000000"/>
                    </a:gs>
                    <a:gs pos="100000">
                      <a:srgbClr val="000000"/>
                    </a:gs>
                  </a:gsLst>
                  <a:lin ang="0" scaled="1"/>
                </a:gradFill>
                <a:latin typeface="Arial"/>
              </a:rPr>
            </a:br>
            <a:r>
              <a:rPr lang="en-US" sz="1200" dirty="0" smtClean="0">
                <a:gradFill>
                  <a:gsLst>
                    <a:gs pos="0">
                      <a:srgbClr val="000000"/>
                    </a:gs>
                    <a:gs pos="100000">
                      <a:srgbClr val="000000"/>
                    </a:gs>
                  </a:gsLst>
                  <a:lin ang="0" scaled="1"/>
                </a:gradFill>
                <a:latin typeface="Arial"/>
              </a:rPr>
              <a:t>business </a:t>
            </a:r>
            <a:r>
              <a:rPr lang="en-US" sz="1200" dirty="0">
                <a:gradFill>
                  <a:gsLst>
                    <a:gs pos="0">
                      <a:srgbClr val="000000"/>
                    </a:gs>
                    <a:gs pos="100000">
                      <a:srgbClr val="000000"/>
                    </a:gs>
                  </a:gsLst>
                  <a:lin ang="0" scaled="1"/>
                </a:gradFill>
                <a:latin typeface="Arial"/>
              </a:rPr>
              <a:t>systems</a:t>
            </a:r>
          </a:p>
        </p:txBody>
      </p:sp>
      <p:sp>
        <p:nvSpPr>
          <p:cNvPr id="21" name="Rectangle 20"/>
          <p:cNvSpPr/>
          <p:nvPr/>
        </p:nvSpPr>
        <p:spPr>
          <a:xfrm>
            <a:off x="5967915" y="1337247"/>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User Management</a:t>
            </a:r>
          </a:p>
          <a:p>
            <a:endParaRPr lang="en-US" sz="1200" dirty="0">
              <a:gradFill>
                <a:gsLst>
                  <a:gs pos="0">
                    <a:srgbClr val="000000"/>
                  </a:gs>
                  <a:gs pos="100000">
                    <a:srgbClr val="000000"/>
                  </a:gs>
                </a:gsLst>
                <a:lin ang="0" scaled="1"/>
              </a:gradFill>
              <a:latin typeface="Arial"/>
            </a:endParaRPr>
          </a:p>
        </p:txBody>
      </p:sp>
      <p:sp>
        <p:nvSpPr>
          <p:cNvPr id="22" name="Rectangle 21"/>
          <p:cNvSpPr/>
          <p:nvPr/>
        </p:nvSpPr>
        <p:spPr>
          <a:xfrm>
            <a:off x="5967915" y="1828025"/>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Administration</a:t>
            </a:r>
          </a:p>
        </p:txBody>
      </p:sp>
      <p:sp>
        <p:nvSpPr>
          <p:cNvPr id="23" name="Rectangle 22"/>
          <p:cNvSpPr/>
          <p:nvPr/>
        </p:nvSpPr>
        <p:spPr>
          <a:xfrm>
            <a:off x="5967915" y="2325703"/>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Granular access control</a:t>
            </a:r>
          </a:p>
          <a:p>
            <a:endParaRPr lang="en-US" sz="1200" dirty="0">
              <a:gradFill>
                <a:gsLst>
                  <a:gs pos="0">
                    <a:srgbClr val="000000"/>
                  </a:gs>
                  <a:gs pos="100000">
                    <a:srgbClr val="000000"/>
                  </a:gs>
                </a:gsLst>
                <a:lin ang="0" scaled="1"/>
              </a:gradFill>
              <a:latin typeface="Arial"/>
            </a:endParaRPr>
          </a:p>
        </p:txBody>
      </p:sp>
      <p:sp>
        <p:nvSpPr>
          <p:cNvPr id="24" name="Rectangle 23"/>
          <p:cNvSpPr/>
          <p:nvPr/>
        </p:nvSpPr>
        <p:spPr>
          <a:xfrm>
            <a:off x="5967915" y="2816481"/>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Hierarchy and profiles</a:t>
            </a:r>
          </a:p>
        </p:txBody>
      </p:sp>
      <p:sp>
        <p:nvSpPr>
          <p:cNvPr id="25" name="Rectangle 24"/>
          <p:cNvSpPr/>
          <p:nvPr/>
        </p:nvSpPr>
        <p:spPr>
          <a:xfrm>
            <a:off x="5967915" y="3307260"/>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User Interface</a:t>
            </a:r>
          </a:p>
          <a:p>
            <a:endParaRPr lang="en-US" sz="1200" dirty="0">
              <a:gradFill>
                <a:gsLst>
                  <a:gs pos="0">
                    <a:srgbClr val="000000"/>
                  </a:gs>
                  <a:gs pos="100000">
                    <a:srgbClr val="000000"/>
                  </a:gs>
                </a:gsLst>
                <a:lin ang="0" scaled="1"/>
              </a:gradFill>
              <a:latin typeface="Arial"/>
            </a:endParaRPr>
          </a:p>
        </p:txBody>
      </p:sp>
      <p:sp>
        <p:nvSpPr>
          <p:cNvPr id="26" name="Rectangle 25"/>
          <p:cNvSpPr/>
          <p:nvPr/>
        </p:nvSpPr>
        <p:spPr>
          <a:xfrm>
            <a:off x="5967915" y="3798038"/>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smtClean="0">
                <a:gradFill>
                  <a:gsLst>
                    <a:gs pos="0">
                      <a:srgbClr val="000000"/>
                    </a:gs>
                    <a:gs pos="100000">
                      <a:srgbClr val="000000"/>
                    </a:gs>
                  </a:gsLst>
                  <a:lin ang="0" scaled="1"/>
                </a:gradFill>
                <a:latin typeface="Arial"/>
              </a:rPr>
              <a:t>Intuitive </a:t>
            </a:r>
            <a:r>
              <a:rPr lang="en-US" sz="1200" dirty="0">
                <a:gradFill>
                  <a:gsLst>
                    <a:gs pos="0">
                      <a:srgbClr val="000000"/>
                    </a:gs>
                    <a:gs pos="100000">
                      <a:srgbClr val="000000"/>
                    </a:gs>
                  </a:gsLst>
                  <a:lin ang="0" scaled="1"/>
                </a:gradFill>
                <a:latin typeface="Arial"/>
              </a:rPr>
              <a:t>for business users</a:t>
            </a:r>
          </a:p>
        </p:txBody>
      </p:sp>
      <p:sp>
        <p:nvSpPr>
          <p:cNvPr id="27" name="Rectangle 26"/>
          <p:cNvSpPr/>
          <p:nvPr/>
        </p:nvSpPr>
        <p:spPr>
          <a:xfrm>
            <a:off x="5967915" y="4295716"/>
            <a:ext cx="2645526" cy="44344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Multi-language/currency</a:t>
            </a:r>
          </a:p>
        </p:txBody>
      </p:sp>
      <p:sp>
        <p:nvSpPr>
          <p:cNvPr id="28" name="Rectangle 27"/>
          <p:cNvSpPr/>
          <p:nvPr/>
        </p:nvSpPr>
        <p:spPr>
          <a:xfrm>
            <a:off x="5967915" y="4786493"/>
            <a:ext cx="2645526" cy="93421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Browser, mobile, rich client</a:t>
            </a:r>
          </a:p>
        </p:txBody>
      </p:sp>
    </p:spTree>
    <p:extLst>
      <p:ext uri="{BB962C8B-B14F-4D97-AF65-F5344CB8AC3E}">
        <p14:creationId xmlns:p14="http://schemas.microsoft.com/office/powerpoint/2010/main" val="3332529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3316" y="1337247"/>
            <a:ext cx="2606610" cy="4383464"/>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 name="Title 1"/>
          <p:cNvSpPr>
            <a:spLocks noGrp="1"/>
          </p:cNvSpPr>
          <p:nvPr>
            <p:ph type="title"/>
          </p:nvPr>
        </p:nvSpPr>
        <p:spPr>
          <a:xfrm>
            <a:off x="509588" y="253999"/>
            <a:ext cx="8521290" cy="1216581"/>
          </a:xfrm>
        </p:spPr>
        <p:txBody>
          <a:bodyPr/>
          <a:lstStyle/>
          <a:p>
            <a:r>
              <a:rPr lang="en-US" dirty="0" smtClean="0"/>
              <a:t>What about non-functional requirements?  </a:t>
            </a:r>
            <a:br>
              <a:rPr lang="en-US" dirty="0" smtClean="0"/>
            </a:br>
            <a:r>
              <a:rPr lang="en-US" dirty="0" smtClean="0"/>
              <a:t>Does your app need…</a:t>
            </a:r>
            <a:br>
              <a:rPr lang="en-US" dirty="0" smtClean="0"/>
            </a:br>
            <a:endParaRPr lang="en-US" dirty="0"/>
          </a:p>
        </p:txBody>
      </p:sp>
      <p:sp>
        <p:nvSpPr>
          <p:cNvPr id="4" name="Freeform 5"/>
          <p:cNvSpPr>
            <a:spLocks/>
          </p:cNvSpPr>
          <p:nvPr/>
        </p:nvSpPr>
        <p:spPr bwMode="auto">
          <a:xfrm>
            <a:off x="1170999" y="2857054"/>
            <a:ext cx="1460112" cy="1343849"/>
          </a:xfrm>
          <a:custGeom>
            <a:avLst/>
            <a:gdLst>
              <a:gd name="T0" fmla="*/ 195 w 1443"/>
              <a:gd name="T1" fmla="*/ 581 h 1328"/>
              <a:gd name="T2" fmla="*/ 583 w 1443"/>
              <a:gd name="T3" fmla="*/ 913 h 1328"/>
              <a:gd name="T4" fmla="*/ 1194 w 1443"/>
              <a:gd name="T5" fmla="*/ 0 h 1328"/>
              <a:gd name="T6" fmla="*/ 1443 w 1443"/>
              <a:gd name="T7" fmla="*/ 166 h 1328"/>
              <a:gd name="T8" fmla="*/ 639 w 1443"/>
              <a:gd name="T9" fmla="*/ 1328 h 1328"/>
              <a:gd name="T10" fmla="*/ 0 w 1443"/>
              <a:gd name="T11" fmla="*/ 802 h 1328"/>
              <a:gd name="T12" fmla="*/ 195 w 1443"/>
              <a:gd name="T13" fmla="*/ 581 h 1328"/>
              <a:gd name="T14" fmla="*/ 195 w 1443"/>
              <a:gd name="T15" fmla="*/ 581 h 13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3" h="1328">
                <a:moveTo>
                  <a:pt x="195" y="581"/>
                </a:moveTo>
                <a:cubicBezTo>
                  <a:pt x="583" y="913"/>
                  <a:pt x="583" y="913"/>
                  <a:pt x="583" y="913"/>
                </a:cubicBezTo>
                <a:cubicBezTo>
                  <a:pt x="1194" y="0"/>
                  <a:pt x="1194" y="0"/>
                  <a:pt x="1194" y="0"/>
                </a:cubicBezTo>
                <a:cubicBezTo>
                  <a:pt x="1443" y="166"/>
                  <a:pt x="1443" y="166"/>
                  <a:pt x="1443" y="166"/>
                </a:cubicBezTo>
                <a:cubicBezTo>
                  <a:pt x="639" y="1328"/>
                  <a:pt x="639" y="1328"/>
                  <a:pt x="639" y="1328"/>
                </a:cubicBezTo>
                <a:cubicBezTo>
                  <a:pt x="0" y="802"/>
                  <a:pt x="0" y="802"/>
                  <a:pt x="0" y="802"/>
                </a:cubicBezTo>
                <a:cubicBezTo>
                  <a:pt x="195" y="581"/>
                  <a:pt x="195" y="581"/>
                  <a:pt x="195" y="581"/>
                </a:cubicBezTo>
                <a:cubicBezTo>
                  <a:pt x="195" y="581"/>
                  <a:pt x="195" y="581"/>
                  <a:pt x="195" y="58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8" name="Rectangle 7"/>
          <p:cNvSpPr/>
          <p:nvPr/>
        </p:nvSpPr>
        <p:spPr>
          <a:xfrm>
            <a:off x="3284358" y="1337247"/>
            <a:ext cx="2608810"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Scalability &amp; Availability</a:t>
            </a:r>
          </a:p>
          <a:p>
            <a:endParaRPr lang="en-US" sz="1200" dirty="0">
              <a:gradFill>
                <a:gsLst>
                  <a:gs pos="0">
                    <a:srgbClr val="000000"/>
                  </a:gs>
                  <a:gs pos="100000">
                    <a:srgbClr val="000000"/>
                  </a:gs>
                </a:gsLst>
                <a:lin ang="0" scaled="1"/>
              </a:gradFill>
              <a:latin typeface="Arial"/>
            </a:endParaRPr>
          </a:p>
        </p:txBody>
      </p:sp>
      <p:sp>
        <p:nvSpPr>
          <p:cNvPr id="9" name="Rectangle 8"/>
          <p:cNvSpPr/>
          <p:nvPr/>
        </p:nvSpPr>
        <p:spPr>
          <a:xfrm>
            <a:off x="3284358" y="2077995"/>
            <a:ext cx="2608810"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200,000+ apps on Force.com</a:t>
            </a:r>
          </a:p>
        </p:txBody>
      </p:sp>
      <p:sp>
        <p:nvSpPr>
          <p:cNvPr id="10" name="Rectangle 9"/>
          <p:cNvSpPr/>
          <p:nvPr/>
        </p:nvSpPr>
        <p:spPr>
          <a:xfrm>
            <a:off x="3284358" y="2829162"/>
            <a:ext cx="2608810"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&gt;200M transactions/day</a:t>
            </a:r>
          </a:p>
          <a:p>
            <a:endParaRPr lang="en-US" sz="1200" dirty="0">
              <a:gradFill>
                <a:gsLst>
                  <a:gs pos="0">
                    <a:srgbClr val="000000"/>
                  </a:gs>
                  <a:gs pos="100000">
                    <a:srgbClr val="000000"/>
                  </a:gs>
                </a:gsLst>
                <a:lin ang="0" scaled="1"/>
              </a:gradFill>
              <a:latin typeface="Arial"/>
            </a:endParaRPr>
          </a:p>
        </p:txBody>
      </p:sp>
      <p:sp>
        <p:nvSpPr>
          <p:cNvPr id="11" name="Rectangle 10"/>
          <p:cNvSpPr/>
          <p:nvPr/>
        </p:nvSpPr>
        <p:spPr>
          <a:xfrm>
            <a:off x="3284358" y="3569910"/>
            <a:ext cx="2608810"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&lt;300ms response time</a:t>
            </a:r>
          </a:p>
        </p:txBody>
      </p:sp>
      <p:sp>
        <p:nvSpPr>
          <p:cNvPr id="12" name="Rectangle 11"/>
          <p:cNvSpPr/>
          <p:nvPr/>
        </p:nvSpPr>
        <p:spPr>
          <a:xfrm>
            <a:off x="3284358" y="4310664"/>
            <a:ext cx="2608810" cy="141004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The platform now processes over 40 Billion transactions per quarter. A transaction is defined as either a database call generated from our UI or an integration call</a:t>
            </a:r>
            <a:r>
              <a:rPr lang="en-US" sz="1200" dirty="0" smtClean="0">
                <a:gradFill>
                  <a:gsLst>
                    <a:gs pos="0">
                      <a:srgbClr val="000000"/>
                    </a:gs>
                    <a:gs pos="100000">
                      <a:srgbClr val="000000"/>
                    </a:gs>
                  </a:gsLst>
                  <a:lin ang="0" scaled="1"/>
                </a:gradFill>
                <a:latin typeface="Arial"/>
              </a:rPr>
              <a:t>.</a:t>
            </a:r>
            <a:endParaRPr lang="en-US" sz="1200" dirty="0">
              <a:gradFill>
                <a:gsLst>
                  <a:gs pos="0">
                    <a:srgbClr val="000000"/>
                  </a:gs>
                  <a:gs pos="100000">
                    <a:srgbClr val="000000"/>
                  </a:gs>
                </a:gsLst>
                <a:lin ang="0" scaled="1"/>
              </a:gradFill>
              <a:latin typeface="Arial"/>
            </a:endParaRPr>
          </a:p>
        </p:txBody>
      </p:sp>
      <p:sp>
        <p:nvSpPr>
          <p:cNvPr id="15" name="Rectangle 14"/>
          <p:cNvSpPr/>
          <p:nvPr/>
        </p:nvSpPr>
        <p:spPr>
          <a:xfrm>
            <a:off x="5983365" y="1337247"/>
            <a:ext cx="2630075"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Reliability</a:t>
            </a:r>
          </a:p>
          <a:p>
            <a:endParaRPr lang="en-US" sz="1200" dirty="0">
              <a:gradFill>
                <a:gsLst>
                  <a:gs pos="0">
                    <a:srgbClr val="000000"/>
                  </a:gs>
                  <a:gs pos="100000">
                    <a:srgbClr val="000000"/>
                  </a:gs>
                </a:gsLst>
                <a:lin ang="0" scaled="1"/>
              </a:gradFill>
              <a:latin typeface="Arial"/>
            </a:endParaRPr>
          </a:p>
        </p:txBody>
      </p:sp>
      <p:sp>
        <p:nvSpPr>
          <p:cNvPr id="16" name="Rectangle 15"/>
          <p:cNvSpPr/>
          <p:nvPr/>
        </p:nvSpPr>
        <p:spPr>
          <a:xfrm>
            <a:off x="5983365" y="2077996"/>
            <a:ext cx="2630075"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99.9% uptime</a:t>
            </a:r>
          </a:p>
        </p:txBody>
      </p:sp>
      <p:sp>
        <p:nvSpPr>
          <p:cNvPr id="17" name="Rectangle 16"/>
          <p:cNvSpPr/>
          <p:nvPr/>
        </p:nvSpPr>
        <p:spPr>
          <a:xfrm>
            <a:off x="5983365" y="2829161"/>
            <a:ext cx="2630075"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Live, transparent system status</a:t>
            </a:r>
          </a:p>
          <a:p>
            <a:endParaRPr lang="en-US" sz="1200" dirty="0">
              <a:gradFill>
                <a:gsLst>
                  <a:gs pos="0">
                    <a:srgbClr val="000000"/>
                  </a:gs>
                  <a:gs pos="100000">
                    <a:srgbClr val="000000"/>
                  </a:gs>
                </a:gsLst>
                <a:lin ang="0" scaled="1"/>
              </a:gradFill>
              <a:latin typeface="Arial"/>
            </a:endParaRPr>
          </a:p>
        </p:txBody>
      </p:sp>
      <p:sp>
        <p:nvSpPr>
          <p:cNvPr id="18" name="Rectangle 17"/>
          <p:cNvSpPr/>
          <p:nvPr/>
        </p:nvSpPr>
        <p:spPr>
          <a:xfrm>
            <a:off x="5983365" y="3569910"/>
            <a:ext cx="2630075"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Backup &amp; DR</a:t>
            </a:r>
          </a:p>
        </p:txBody>
      </p:sp>
      <p:sp>
        <p:nvSpPr>
          <p:cNvPr id="19" name="Rectangle 18"/>
          <p:cNvSpPr/>
          <p:nvPr/>
        </p:nvSpPr>
        <p:spPr>
          <a:xfrm>
            <a:off x="5983365" y="4310662"/>
            <a:ext cx="2630075"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Security</a:t>
            </a:r>
          </a:p>
        </p:txBody>
      </p:sp>
      <p:sp>
        <p:nvSpPr>
          <p:cNvPr id="20" name="Rectangle 19"/>
          <p:cNvSpPr/>
          <p:nvPr/>
        </p:nvSpPr>
        <p:spPr>
          <a:xfrm>
            <a:off x="5983365" y="5051411"/>
            <a:ext cx="2630075"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Security certifications include </a:t>
            </a:r>
            <a:r>
              <a:rPr lang="en-US" sz="1200" dirty="0" err="1">
                <a:gradFill>
                  <a:gsLst>
                    <a:gs pos="0">
                      <a:srgbClr val="000000"/>
                    </a:gs>
                    <a:gs pos="100000">
                      <a:srgbClr val="000000"/>
                    </a:gs>
                  </a:gsLst>
                  <a:lin ang="0" scaled="1"/>
                </a:gradFill>
                <a:latin typeface="Arial"/>
              </a:rPr>
              <a:t>SysTrust</a:t>
            </a:r>
            <a:r>
              <a:rPr lang="en-US" sz="1200" dirty="0">
                <a:gradFill>
                  <a:gsLst>
                    <a:gs pos="0">
                      <a:srgbClr val="000000"/>
                    </a:gs>
                    <a:gs pos="100000">
                      <a:srgbClr val="000000"/>
                    </a:gs>
                  </a:gsLst>
                  <a:lin ang="0" scaled="1"/>
                </a:gradFill>
                <a:latin typeface="Arial"/>
              </a:rPr>
              <a:t>, GSA, SAS 70, </a:t>
            </a:r>
            <a:br>
              <a:rPr lang="en-US" sz="1200" dirty="0">
                <a:gradFill>
                  <a:gsLst>
                    <a:gs pos="0">
                      <a:srgbClr val="000000"/>
                    </a:gs>
                    <a:gs pos="100000">
                      <a:srgbClr val="000000"/>
                    </a:gs>
                  </a:gsLst>
                  <a:lin ang="0" scaled="1"/>
                </a:gradFill>
                <a:latin typeface="Arial"/>
              </a:rPr>
            </a:br>
            <a:r>
              <a:rPr lang="en-US" sz="1200" dirty="0">
                <a:gradFill>
                  <a:gsLst>
                    <a:gs pos="0">
                      <a:srgbClr val="000000"/>
                    </a:gs>
                    <a:gs pos="100000">
                      <a:srgbClr val="000000"/>
                    </a:gs>
                  </a:gsLst>
                  <a:lin ang="0" scaled="1"/>
                </a:gradFill>
                <a:latin typeface="Arial"/>
              </a:rPr>
              <a:t>and </a:t>
            </a:r>
            <a:r>
              <a:rPr lang="en-US" sz="1200" dirty="0" smtClean="0">
                <a:gradFill>
                  <a:gsLst>
                    <a:gs pos="0">
                      <a:srgbClr val="000000"/>
                    </a:gs>
                    <a:gs pos="100000">
                      <a:srgbClr val="000000"/>
                    </a:gs>
                  </a:gsLst>
                  <a:lin ang="0" scaled="1"/>
                </a:gradFill>
                <a:latin typeface="Arial"/>
              </a:rPr>
              <a:t>HL7</a:t>
            </a:r>
            <a:endParaRPr lang="en-US" sz="1200" dirty="0">
              <a:gradFill>
                <a:gsLst>
                  <a:gs pos="0">
                    <a:srgbClr val="000000"/>
                  </a:gs>
                  <a:gs pos="100000">
                    <a:srgbClr val="000000"/>
                  </a:gs>
                </a:gsLst>
                <a:lin ang="0" scaled="1"/>
              </a:gradFill>
              <a:latin typeface="Arial"/>
            </a:endParaRPr>
          </a:p>
        </p:txBody>
      </p:sp>
    </p:spTree>
    <p:extLst>
      <p:ext uri="{BB962C8B-B14F-4D97-AF65-F5344CB8AC3E}">
        <p14:creationId xmlns:p14="http://schemas.microsoft.com/office/powerpoint/2010/main" val="38279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also need to consider…</a:t>
            </a:r>
            <a:br>
              <a:rPr lang="en-US" dirty="0" smtClean="0"/>
            </a:br>
            <a:endParaRPr lang="en-US" dirty="0"/>
          </a:p>
        </p:txBody>
      </p:sp>
      <p:sp>
        <p:nvSpPr>
          <p:cNvPr id="4" name="Rectangle 3"/>
          <p:cNvSpPr/>
          <p:nvPr/>
        </p:nvSpPr>
        <p:spPr>
          <a:xfrm>
            <a:off x="603316" y="1337247"/>
            <a:ext cx="2606610" cy="4383464"/>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grpSp>
        <p:nvGrpSpPr>
          <p:cNvPr id="7" name="Group 6"/>
          <p:cNvGrpSpPr/>
          <p:nvPr/>
        </p:nvGrpSpPr>
        <p:grpSpPr>
          <a:xfrm>
            <a:off x="1194572" y="2665691"/>
            <a:ext cx="1424098" cy="1726576"/>
            <a:chOff x="13922375" y="2352675"/>
            <a:chExt cx="1382712" cy="1676400"/>
          </a:xfrm>
          <a:solidFill>
            <a:schemeClr val="bg1"/>
          </a:solidFill>
        </p:grpSpPr>
        <p:sp>
          <p:nvSpPr>
            <p:cNvPr id="8" name="Freeform 7"/>
            <p:cNvSpPr>
              <a:spLocks/>
            </p:cNvSpPr>
            <p:nvPr/>
          </p:nvSpPr>
          <p:spPr bwMode="auto">
            <a:xfrm>
              <a:off x="14265275" y="2781300"/>
              <a:ext cx="692150" cy="933450"/>
            </a:xfrm>
            <a:custGeom>
              <a:avLst/>
              <a:gdLst>
                <a:gd name="T0" fmla="*/ 55 w 109"/>
                <a:gd name="T1" fmla="*/ 0 h 146"/>
                <a:gd name="T2" fmla="*/ 0 w 109"/>
                <a:gd name="T3" fmla="*/ 55 h 146"/>
                <a:gd name="T4" fmla="*/ 8 w 109"/>
                <a:gd name="T5" fmla="*/ 82 h 146"/>
                <a:gd name="T6" fmla="*/ 27 w 109"/>
                <a:gd name="T7" fmla="*/ 133 h 146"/>
                <a:gd name="T8" fmla="*/ 40 w 109"/>
                <a:gd name="T9" fmla="*/ 146 h 146"/>
                <a:gd name="T10" fmla="*/ 55 w 109"/>
                <a:gd name="T11" fmla="*/ 146 h 146"/>
                <a:gd name="T12" fmla="*/ 70 w 109"/>
                <a:gd name="T13" fmla="*/ 146 h 146"/>
                <a:gd name="T14" fmla="*/ 83 w 109"/>
                <a:gd name="T15" fmla="*/ 133 h 146"/>
                <a:gd name="T16" fmla="*/ 102 w 109"/>
                <a:gd name="T17" fmla="*/ 82 h 146"/>
                <a:gd name="T18" fmla="*/ 109 w 109"/>
                <a:gd name="T19" fmla="*/ 55 h 146"/>
                <a:gd name="T20" fmla="*/ 55 w 109"/>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46">
                  <a:moveTo>
                    <a:pt x="55" y="0"/>
                  </a:moveTo>
                  <a:cubicBezTo>
                    <a:pt x="25" y="0"/>
                    <a:pt x="0" y="25"/>
                    <a:pt x="0" y="55"/>
                  </a:cubicBezTo>
                  <a:cubicBezTo>
                    <a:pt x="0" y="65"/>
                    <a:pt x="3" y="74"/>
                    <a:pt x="8" y="82"/>
                  </a:cubicBezTo>
                  <a:cubicBezTo>
                    <a:pt x="21" y="106"/>
                    <a:pt x="25" y="120"/>
                    <a:pt x="27" y="133"/>
                  </a:cubicBezTo>
                  <a:cubicBezTo>
                    <a:pt x="29" y="144"/>
                    <a:pt x="31" y="146"/>
                    <a:pt x="40" y="146"/>
                  </a:cubicBezTo>
                  <a:cubicBezTo>
                    <a:pt x="43" y="146"/>
                    <a:pt x="49" y="146"/>
                    <a:pt x="55" y="146"/>
                  </a:cubicBezTo>
                  <a:cubicBezTo>
                    <a:pt x="61" y="146"/>
                    <a:pt x="67" y="146"/>
                    <a:pt x="70" y="146"/>
                  </a:cubicBezTo>
                  <a:cubicBezTo>
                    <a:pt x="79" y="146"/>
                    <a:pt x="81" y="144"/>
                    <a:pt x="83" y="133"/>
                  </a:cubicBezTo>
                  <a:cubicBezTo>
                    <a:pt x="85" y="120"/>
                    <a:pt x="89" y="106"/>
                    <a:pt x="102" y="82"/>
                  </a:cubicBezTo>
                  <a:cubicBezTo>
                    <a:pt x="107" y="74"/>
                    <a:pt x="109" y="65"/>
                    <a:pt x="109" y="55"/>
                  </a:cubicBezTo>
                  <a:cubicBezTo>
                    <a:pt x="109" y="25"/>
                    <a:pt x="85" y="0"/>
                    <a:pt x="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9" name="Freeform 8"/>
            <p:cNvSpPr>
              <a:spLocks/>
            </p:cNvSpPr>
            <p:nvPr/>
          </p:nvSpPr>
          <p:spPr bwMode="auto">
            <a:xfrm>
              <a:off x="14474825" y="3740150"/>
              <a:ext cx="279400" cy="52388"/>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2"/>
                    <a:pt x="0" y="3"/>
                  </a:cubicBezTo>
                  <a:cubicBezTo>
                    <a:pt x="0" y="5"/>
                    <a:pt x="0" y="5"/>
                    <a:pt x="0" y="5"/>
                  </a:cubicBezTo>
                  <a:cubicBezTo>
                    <a:pt x="0" y="7"/>
                    <a:pt x="1" y="8"/>
                    <a:pt x="2" y="8"/>
                  </a:cubicBezTo>
                  <a:cubicBezTo>
                    <a:pt x="41" y="8"/>
                    <a:pt x="41" y="8"/>
                    <a:pt x="41" y="8"/>
                  </a:cubicBezTo>
                  <a:cubicBezTo>
                    <a:pt x="43" y="8"/>
                    <a:pt x="44" y="7"/>
                    <a:pt x="44" y="5"/>
                  </a:cubicBezTo>
                  <a:cubicBezTo>
                    <a:pt x="44" y="3"/>
                    <a:pt x="44" y="3"/>
                    <a:pt x="44" y="3"/>
                  </a:cubicBezTo>
                  <a:cubicBezTo>
                    <a:pt x="44" y="2"/>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10" name="Freeform 9"/>
            <p:cNvSpPr>
              <a:spLocks/>
            </p:cNvSpPr>
            <p:nvPr/>
          </p:nvSpPr>
          <p:spPr bwMode="auto">
            <a:xfrm>
              <a:off x="14474825" y="3817938"/>
              <a:ext cx="279400" cy="50800"/>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1"/>
                    <a:pt x="0" y="3"/>
                  </a:cubicBezTo>
                  <a:cubicBezTo>
                    <a:pt x="0" y="5"/>
                    <a:pt x="0" y="5"/>
                    <a:pt x="0" y="5"/>
                  </a:cubicBezTo>
                  <a:cubicBezTo>
                    <a:pt x="0" y="7"/>
                    <a:pt x="1" y="8"/>
                    <a:pt x="2" y="8"/>
                  </a:cubicBezTo>
                  <a:cubicBezTo>
                    <a:pt x="41" y="8"/>
                    <a:pt x="41" y="8"/>
                    <a:pt x="41" y="8"/>
                  </a:cubicBezTo>
                  <a:cubicBezTo>
                    <a:pt x="43" y="8"/>
                    <a:pt x="44" y="7"/>
                    <a:pt x="44" y="5"/>
                  </a:cubicBezTo>
                  <a:cubicBezTo>
                    <a:pt x="44" y="3"/>
                    <a:pt x="44" y="3"/>
                    <a:pt x="44" y="3"/>
                  </a:cubicBezTo>
                  <a:cubicBezTo>
                    <a:pt x="44" y="1"/>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11" name="Freeform 10"/>
            <p:cNvSpPr>
              <a:spLocks/>
            </p:cNvSpPr>
            <p:nvPr/>
          </p:nvSpPr>
          <p:spPr bwMode="auto">
            <a:xfrm>
              <a:off x="14474825" y="3894138"/>
              <a:ext cx="279400" cy="50800"/>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1"/>
                    <a:pt x="0" y="3"/>
                  </a:cubicBezTo>
                  <a:cubicBezTo>
                    <a:pt x="0" y="5"/>
                    <a:pt x="0" y="5"/>
                    <a:pt x="0" y="5"/>
                  </a:cubicBezTo>
                  <a:cubicBezTo>
                    <a:pt x="0" y="6"/>
                    <a:pt x="1" y="8"/>
                    <a:pt x="2" y="8"/>
                  </a:cubicBezTo>
                  <a:cubicBezTo>
                    <a:pt x="41" y="8"/>
                    <a:pt x="41" y="8"/>
                    <a:pt x="41" y="8"/>
                  </a:cubicBezTo>
                  <a:cubicBezTo>
                    <a:pt x="43" y="8"/>
                    <a:pt x="44" y="6"/>
                    <a:pt x="44" y="5"/>
                  </a:cubicBezTo>
                  <a:cubicBezTo>
                    <a:pt x="44" y="3"/>
                    <a:pt x="44" y="3"/>
                    <a:pt x="44" y="3"/>
                  </a:cubicBezTo>
                  <a:cubicBezTo>
                    <a:pt x="44" y="1"/>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12" name="Freeform 11"/>
            <p:cNvSpPr>
              <a:spLocks/>
            </p:cNvSpPr>
            <p:nvPr/>
          </p:nvSpPr>
          <p:spPr bwMode="auto">
            <a:xfrm>
              <a:off x="14519275" y="3965575"/>
              <a:ext cx="190500" cy="63500"/>
            </a:xfrm>
            <a:custGeom>
              <a:avLst/>
              <a:gdLst>
                <a:gd name="T0" fmla="*/ 0 w 30"/>
                <a:gd name="T1" fmla="*/ 0 h 10"/>
                <a:gd name="T2" fmla="*/ 30 w 30"/>
                <a:gd name="T3" fmla="*/ 0 h 10"/>
                <a:gd name="T4" fmla="*/ 15 w 30"/>
                <a:gd name="T5" fmla="*/ 10 h 10"/>
                <a:gd name="T6" fmla="*/ 0 w 30"/>
                <a:gd name="T7" fmla="*/ 0 h 10"/>
              </a:gdLst>
              <a:ahLst/>
              <a:cxnLst>
                <a:cxn ang="0">
                  <a:pos x="T0" y="T1"/>
                </a:cxn>
                <a:cxn ang="0">
                  <a:pos x="T2" y="T3"/>
                </a:cxn>
                <a:cxn ang="0">
                  <a:pos x="T4" y="T5"/>
                </a:cxn>
                <a:cxn ang="0">
                  <a:pos x="T6" y="T7"/>
                </a:cxn>
              </a:cxnLst>
              <a:rect l="0" t="0" r="r" b="b"/>
              <a:pathLst>
                <a:path w="30" h="10">
                  <a:moveTo>
                    <a:pt x="0" y="0"/>
                  </a:moveTo>
                  <a:cubicBezTo>
                    <a:pt x="30" y="0"/>
                    <a:pt x="30" y="0"/>
                    <a:pt x="30" y="0"/>
                  </a:cubicBezTo>
                  <a:cubicBezTo>
                    <a:pt x="30" y="6"/>
                    <a:pt x="22" y="10"/>
                    <a:pt x="15" y="10"/>
                  </a:cubicBezTo>
                  <a:cubicBezTo>
                    <a:pt x="8" y="10"/>
                    <a:pt x="0"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13" name="Freeform 12"/>
            <p:cNvSpPr>
              <a:spLocks/>
            </p:cNvSpPr>
            <p:nvPr/>
          </p:nvSpPr>
          <p:spPr bwMode="auto">
            <a:xfrm>
              <a:off x="14785975" y="2435225"/>
              <a:ext cx="260350" cy="339725"/>
            </a:xfrm>
            <a:custGeom>
              <a:avLst/>
              <a:gdLst>
                <a:gd name="T0" fmla="*/ 36 w 41"/>
                <a:gd name="T1" fmla="*/ 16 h 53"/>
                <a:gd name="T2" fmla="*/ 22 w 41"/>
                <a:gd name="T3" fmla="*/ 8 h 53"/>
                <a:gd name="T4" fmla="*/ 0 w 41"/>
                <a:gd name="T5" fmla="*/ 46 h 53"/>
                <a:gd name="T6" fmla="*/ 14 w 41"/>
                <a:gd name="T7" fmla="*/ 53 h 53"/>
                <a:gd name="T8" fmla="*/ 36 w 41"/>
                <a:gd name="T9" fmla="*/ 16 h 53"/>
                <a:gd name="T10" fmla="*/ 36 w 41"/>
                <a:gd name="T11" fmla="*/ 16 h 53"/>
                <a:gd name="T12" fmla="*/ 36 w 41"/>
                <a:gd name="T13" fmla="*/ 16 h 53"/>
              </a:gdLst>
              <a:ahLst/>
              <a:cxnLst>
                <a:cxn ang="0">
                  <a:pos x="T0" y="T1"/>
                </a:cxn>
                <a:cxn ang="0">
                  <a:pos x="T2" y="T3"/>
                </a:cxn>
                <a:cxn ang="0">
                  <a:pos x="T4" y="T5"/>
                </a:cxn>
                <a:cxn ang="0">
                  <a:pos x="T6" y="T7"/>
                </a:cxn>
                <a:cxn ang="0">
                  <a:pos x="T8" y="T9"/>
                </a:cxn>
                <a:cxn ang="0">
                  <a:pos x="T10" y="T11"/>
                </a:cxn>
                <a:cxn ang="0">
                  <a:pos x="T12" y="T13"/>
                </a:cxn>
              </a:cxnLst>
              <a:rect l="0" t="0" r="r" b="b"/>
              <a:pathLst>
                <a:path w="41" h="53">
                  <a:moveTo>
                    <a:pt x="36" y="16"/>
                  </a:moveTo>
                  <a:cubicBezTo>
                    <a:pt x="41" y="7"/>
                    <a:pt x="27" y="0"/>
                    <a:pt x="22" y="8"/>
                  </a:cubicBezTo>
                  <a:cubicBezTo>
                    <a:pt x="19" y="13"/>
                    <a:pt x="0" y="46"/>
                    <a:pt x="0" y="46"/>
                  </a:cubicBezTo>
                  <a:cubicBezTo>
                    <a:pt x="14" y="53"/>
                    <a:pt x="14" y="53"/>
                    <a:pt x="14" y="53"/>
                  </a:cubicBezTo>
                  <a:cubicBezTo>
                    <a:pt x="14" y="53"/>
                    <a:pt x="31" y="24"/>
                    <a:pt x="36" y="16"/>
                  </a:cubicBezTo>
                  <a:cubicBezTo>
                    <a:pt x="36" y="16"/>
                    <a:pt x="36" y="16"/>
                    <a:pt x="36" y="16"/>
                  </a:cubicBezTo>
                  <a:cubicBezTo>
                    <a:pt x="36" y="16"/>
                    <a:pt x="36" y="16"/>
                    <a:pt x="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14" name="Freeform 13"/>
            <p:cNvSpPr>
              <a:spLocks/>
            </p:cNvSpPr>
            <p:nvPr/>
          </p:nvSpPr>
          <p:spPr bwMode="auto">
            <a:xfrm>
              <a:off x="14976475" y="2705100"/>
              <a:ext cx="328612" cy="249238"/>
            </a:xfrm>
            <a:custGeom>
              <a:avLst/>
              <a:gdLst>
                <a:gd name="T0" fmla="*/ 36 w 52"/>
                <a:gd name="T1" fmla="*/ 5 h 39"/>
                <a:gd name="T2" fmla="*/ 36 w 52"/>
                <a:gd name="T3" fmla="*/ 5 h 39"/>
                <a:gd name="T4" fmla="*/ 36 w 52"/>
                <a:gd name="T5" fmla="*/ 5 h 39"/>
                <a:gd name="T6" fmla="*/ 36 w 52"/>
                <a:gd name="T7" fmla="*/ 5 h 39"/>
                <a:gd name="T8" fmla="*/ 0 w 52"/>
                <a:gd name="T9" fmla="*/ 25 h 39"/>
                <a:gd name="T10" fmla="*/ 7 w 52"/>
                <a:gd name="T11" fmla="*/ 39 h 39"/>
                <a:gd name="T12" fmla="*/ 44 w 52"/>
                <a:gd name="T13" fmla="*/ 18 h 39"/>
                <a:gd name="T14" fmla="*/ 36 w 52"/>
                <a:gd name="T15" fmla="*/ 5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9">
                  <a:moveTo>
                    <a:pt x="36" y="5"/>
                  </a:moveTo>
                  <a:cubicBezTo>
                    <a:pt x="36" y="5"/>
                    <a:pt x="36" y="5"/>
                    <a:pt x="36" y="5"/>
                  </a:cubicBezTo>
                  <a:cubicBezTo>
                    <a:pt x="36" y="5"/>
                    <a:pt x="36" y="5"/>
                    <a:pt x="36" y="5"/>
                  </a:cubicBezTo>
                  <a:cubicBezTo>
                    <a:pt x="36" y="5"/>
                    <a:pt x="36" y="5"/>
                    <a:pt x="36" y="5"/>
                  </a:cubicBezTo>
                  <a:cubicBezTo>
                    <a:pt x="29" y="9"/>
                    <a:pt x="0" y="25"/>
                    <a:pt x="0" y="25"/>
                  </a:cubicBezTo>
                  <a:cubicBezTo>
                    <a:pt x="7" y="39"/>
                    <a:pt x="7" y="39"/>
                    <a:pt x="7" y="39"/>
                  </a:cubicBezTo>
                  <a:cubicBezTo>
                    <a:pt x="7" y="39"/>
                    <a:pt x="37" y="22"/>
                    <a:pt x="44" y="18"/>
                  </a:cubicBezTo>
                  <a:cubicBezTo>
                    <a:pt x="52" y="13"/>
                    <a:pt x="45" y="0"/>
                    <a:pt x="3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15" name="Freeform 14"/>
            <p:cNvSpPr>
              <a:spLocks/>
            </p:cNvSpPr>
            <p:nvPr/>
          </p:nvSpPr>
          <p:spPr bwMode="auto">
            <a:xfrm>
              <a:off x="14563725" y="2352675"/>
              <a:ext cx="101600" cy="333375"/>
            </a:xfrm>
            <a:custGeom>
              <a:avLst/>
              <a:gdLst>
                <a:gd name="T0" fmla="*/ 16 w 16"/>
                <a:gd name="T1" fmla="*/ 10 h 52"/>
                <a:gd name="T2" fmla="*/ 16 w 16"/>
                <a:gd name="T3" fmla="*/ 52 h 52"/>
                <a:gd name="T4" fmla="*/ 0 w 16"/>
                <a:gd name="T5" fmla="*/ 52 h 52"/>
                <a:gd name="T6" fmla="*/ 0 w 16"/>
                <a:gd name="T7" fmla="*/ 10 h 52"/>
                <a:gd name="T8" fmla="*/ 16 w 16"/>
                <a:gd name="T9" fmla="*/ 10 h 52"/>
              </a:gdLst>
              <a:ahLst/>
              <a:cxnLst>
                <a:cxn ang="0">
                  <a:pos x="T0" y="T1"/>
                </a:cxn>
                <a:cxn ang="0">
                  <a:pos x="T2" y="T3"/>
                </a:cxn>
                <a:cxn ang="0">
                  <a:pos x="T4" y="T5"/>
                </a:cxn>
                <a:cxn ang="0">
                  <a:pos x="T6" y="T7"/>
                </a:cxn>
                <a:cxn ang="0">
                  <a:pos x="T8" y="T9"/>
                </a:cxn>
              </a:cxnLst>
              <a:rect l="0" t="0" r="r" b="b"/>
              <a:pathLst>
                <a:path w="16" h="52">
                  <a:moveTo>
                    <a:pt x="16" y="10"/>
                  </a:moveTo>
                  <a:cubicBezTo>
                    <a:pt x="16" y="13"/>
                    <a:pt x="16" y="52"/>
                    <a:pt x="16" y="52"/>
                  </a:cubicBezTo>
                  <a:cubicBezTo>
                    <a:pt x="0" y="52"/>
                    <a:pt x="0" y="52"/>
                    <a:pt x="0" y="52"/>
                  </a:cubicBezTo>
                  <a:cubicBezTo>
                    <a:pt x="0" y="52"/>
                    <a:pt x="0" y="13"/>
                    <a:pt x="0" y="10"/>
                  </a:cubicBezTo>
                  <a:cubicBezTo>
                    <a:pt x="0" y="0"/>
                    <a:pt x="16" y="0"/>
                    <a:pt x="1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16" name="Freeform 15"/>
            <p:cNvSpPr>
              <a:spLocks/>
            </p:cNvSpPr>
            <p:nvPr/>
          </p:nvSpPr>
          <p:spPr bwMode="auto">
            <a:xfrm>
              <a:off x="14189075" y="2435225"/>
              <a:ext cx="254000" cy="339725"/>
            </a:xfrm>
            <a:custGeom>
              <a:avLst/>
              <a:gdLst>
                <a:gd name="T0" fmla="*/ 5 w 40"/>
                <a:gd name="T1" fmla="*/ 16 h 53"/>
                <a:gd name="T2" fmla="*/ 18 w 40"/>
                <a:gd name="T3" fmla="*/ 8 h 53"/>
                <a:gd name="T4" fmla="*/ 40 w 40"/>
                <a:gd name="T5" fmla="*/ 46 h 53"/>
                <a:gd name="T6" fmla="*/ 26 w 40"/>
                <a:gd name="T7" fmla="*/ 53 h 53"/>
                <a:gd name="T8" fmla="*/ 5 w 40"/>
                <a:gd name="T9" fmla="*/ 16 h 53"/>
                <a:gd name="T10" fmla="*/ 5 w 40"/>
                <a:gd name="T11" fmla="*/ 16 h 53"/>
                <a:gd name="T12" fmla="*/ 5 w 40"/>
                <a:gd name="T13" fmla="*/ 16 h 53"/>
              </a:gdLst>
              <a:ahLst/>
              <a:cxnLst>
                <a:cxn ang="0">
                  <a:pos x="T0" y="T1"/>
                </a:cxn>
                <a:cxn ang="0">
                  <a:pos x="T2" y="T3"/>
                </a:cxn>
                <a:cxn ang="0">
                  <a:pos x="T4" y="T5"/>
                </a:cxn>
                <a:cxn ang="0">
                  <a:pos x="T6" y="T7"/>
                </a:cxn>
                <a:cxn ang="0">
                  <a:pos x="T8" y="T9"/>
                </a:cxn>
                <a:cxn ang="0">
                  <a:pos x="T10" y="T11"/>
                </a:cxn>
                <a:cxn ang="0">
                  <a:pos x="T12" y="T13"/>
                </a:cxn>
              </a:cxnLst>
              <a:rect l="0" t="0" r="r" b="b"/>
              <a:pathLst>
                <a:path w="40" h="53">
                  <a:moveTo>
                    <a:pt x="5" y="16"/>
                  </a:moveTo>
                  <a:cubicBezTo>
                    <a:pt x="0" y="7"/>
                    <a:pt x="13" y="0"/>
                    <a:pt x="18" y="8"/>
                  </a:cubicBezTo>
                  <a:cubicBezTo>
                    <a:pt x="21" y="13"/>
                    <a:pt x="40" y="46"/>
                    <a:pt x="40" y="46"/>
                  </a:cubicBezTo>
                  <a:cubicBezTo>
                    <a:pt x="26" y="53"/>
                    <a:pt x="26" y="53"/>
                    <a:pt x="26" y="53"/>
                  </a:cubicBezTo>
                  <a:cubicBezTo>
                    <a:pt x="26" y="53"/>
                    <a:pt x="9" y="24"/>
                    <a:pt x="5" y="16"/>
                  </a:cubicBezTo>
                  <a:cubicBezTo>
                    <a:pt x="5" y="16"/>
                    <a:pt x="5" y="16"/>
                    <a:pt x="5" y="16"/>
                  </a:cubicBezTo>
                  <a:cubicBezTo>
                    <a:pt x="5" y="16"/>
                    <a:pt x="5" y="16"/>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17" name="Freeform 16"/>
            <p:cNvSpPr>
              <a:spLocks/>
            </p:cNvSpPr>
            <p:nvPr/>
          </p:nvSpPr>
          <p:spPr bwMode="auto">
            <a:xfrm>
              <a:off x="13922375" y="2705100"/>
              <a:ext cx="330200" cy="249238"/>
            </a:xfrm>
            <a:custGeom>
              <a:avLst/>
              <a:gdLst>
                <a:gd name="T0" fmla="*/ 16 w 52"/>
                <a:gd name="T1" fmla="*/ 5 h 39"/>
                <a:gd name="T2" fmla="*/ 16 w 52"/>
                <a:gd name="T3" fmla="*/ 5 h 39"/>
                <a:gd name="T4" fmla="*/ 16 w 52"/>
                <a:gd name="T5" fmla="*/ 5 h 39"/>
                <a:gd name="T6" fmla="*/ 16 w 52"/>
                <a:gd name="T7" fmla="*/ 5 h 39"/>
                <a:gd name="T8" fmla="*/ 52 w 52"/>
                <a:gd name="T9" fmla="*/ 25 h 39"/>
                <a:gd name="T10" fmla="*/ 45 w 52"/>
                <a:gd name="T11" fmla="*/ 39 h 39"/>
                <a:gd name="T12" fmla="*/ 8 w 52"/>
                <a:gd name="T13" fmla="*/ 18 h 39"/>
                <a:gd name="T14" fmla="*/ 16 w 52"/>
                <a:gd name="T15" fmla="*/ 5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9">
                  <a:moveTo>
                    <a:pt x="16" y="5"/>
                  </a:moveTo>
                  <a:cubicBezTo>
                    <a:pt x="16" y="5"/>
                    <a:pt x="16" y="5"/>
                    <a:pt x="16" y="5"/>
                  </a:cubicBezTo>
                  <a:cubicBezTo>
                    <a:pt x="16" y="5"/>
                    <a:pt x="16" y="5"/>
                    <a:pt x="16" y="5"/>
                  </a:cubicBezTo>
                  <a:cubicBezTo>
                    <a:pt x="16" y="5"/>
                    <a:pt x="16" y="5"/>
                    <a:pt x="16" y="5"/>
                  </a:cubicBezTo>
                  <a:cubicBezTo>
                    <a:pt x="23" y="9"/>
                    <a:pt x="52" y="25"/>
                    <a:pt x="52" y="25"/>
                  </a:cubicBezTo>
                  <a:cubicBezTo>
                    <a:pt x="45" y="39"/>
                    <a:pt x="45" y="39"/>
                    <a:pt x="45" y="39"/>
                  </a:cubicBezTo>
                  <a:cubicBezTo>
                    <a:pt x="45" y="39"/>
                    <a:pt x="15" y="22"/>
                    <a:pt x="8" y="18"/>
                  </a:cubicBezTo>
                  <a:cubicBezTo>
                    <a:pt x="0" y="13"/>
                    <a:pt x="8" y="0"/>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grpSp>
      <p:sp>
        <p:nvSpPr>
          <p:cNvPr id="19" name="Rectangle 18"/>
          <p:cNvSpPr/>
          <p:nvPr/>
        </p:nvSpPr>
        <p:spPr>
          <a:xfrm>
            <a:off x="3284358" y="1337247"/>
            <a:ext cx="5329082"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Existing environments</a:t>
            </a:r>
          </a:p>
          <a:p>
            <a:endParaRPr lang="en-US" sz="1200" dirty="0">
              <a:gradFill>
                <a:gsLst>
                  <a:gs pos="0">
                    <a:srgbClr val="000000"/>
                  </a:gs>
                  <a:gs pos="100000">
                    <a:srgbClr val="000000"/>
                  </a:gs>
                </a:gsLst>
                <a:lin ang="0" scaled="1"/>
              </a:gradFill>
              <a:latin typeface="Arial"/>
            </a:endParaRPr>
          </a:p>
        </p:txBody>
      </p:sp>
      <p:sp>
        <p:nvSpPr>
          <p:cNvPr id="20" name="Rectangle 19"/>
          <p:cNvSpPr/>
          <p:nvPr/>
        </p:nvSpPr>
        <p:spPr>
          <a:xfrm>
            <a:off x="3284358" y="2077996"/>
            <a:ext cx="5329082"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User needs and experience</a:t>
            </a:r>
          </a:p>
        </p:txBody>
      </p:sp>
      <p:sp>
        <p:nvSpPr>
          <p:cNvPr id="21" name="Rectangle 20"/>
          <p:cNvSpPr/>
          <p:nvPr/>
        </p:nvSpPr>
        <p:spPr>
          <a:xfrm>
            <a:off x="3284358" y="2829161"/>
            <a:ext cx="5329082"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Organizational considerations</a:t>
            </a:r>
          </a:p>
        </p:txBody>
      </p:sp>
      <p:sp>
        <p:nvSpPr>
          <p:cNvPr id="22" name="Rectangle 21"/>
          <p:cNvSpPr/>
          <p:nvPr/>
        </p:nvSpPr>
        <p:spPr>
          <a:xfrm>
            <a:off x="3284358" y="3569910"/>
            <a:ext cx="5329082"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Application urgency and criticality</a:t>
            </a:r>
          </a:p>
        </p:txBody>
      </p:sp>
      <p:sp>
        <p:nvSpPr>
          <p:cNvPr id="23" name="Rectangle 22"/>
          <p:cNvSpPr/>
          <p:nvPr/>
        </p:nvSpPr>
        <p:spPr>
          <a:xfrm>
            <a:off x="3284358" y="4310662"/>
            <a:ext cx="5329082"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Availability of alternatives</a:t>
            </a:r>
          </a:p>
        </p:txBody>
      </p:sp>
      <p:sp>
        <p:nvSpPr>
          <p:cNvPr id="24" name="Rectangle 23"/>
          <p:cNvSpPr/>
          <p:nvPr/>
        </p:nvSpPr>
        <p:spPr>
          <a:xfrm>
            <a:off x="3284358" y="5051411"/>
            <a:ext cx="5329082" cy="6693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Change management and communication </a:t>
            </a:r>
          </a:p>
        </p:txBody>
      </p:sp>
    </p:spTree>
    <p:extLst>
      <p:ext uri="{BB962C8B-B14F-4D97-AF65-F5344CB8AC3E}">
        <p14:creationId xmlns:p14="http://schemas.microsoft.com/office/powerpoint/2010/main" val="169304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kind of apps are </a:t>
            </a:r>
            <a:r>
              <a:rPr lang="en-US" u="sng" dirty="0" smtClean="0"/>
              <a:t>not</a:t>
            </a:r>
            <a:r>
              <a:rPr lang="en-US" dirty="0" smtClean="0"/>
              <a:t> a good fit?</a:t>
            </a:r>
            <a:br>
              <a:rPr lang="en-US" dirty="0" smtClean="0"/>
            </a:br>
            <a:endParaRPr lang="en-US" dirty="0"/>
          </a:p>
        </p:txBody>
      </p:sp>
      <p:sp>
        <p:nvSpPr>
          <p:cNvPr id="4" name="Rectangle 3"/>
          <p:cNvSpPr/>
          <p:nvPr/>
        </p:nvSpPr>
        <p:spPr>
          <a:xfrm>
            <a:off x="603316" y="1342001"/>
            <a:ext cx="2606610" cy="4383464"/>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grpSp>
        <p:nvGrpSpPr>
          <p:cNvPr id="7" name="Group 4"/>
          <p:cNvGrpSpPr>
            <a:grpSpLocks noChangeAspect="1"/>
          </p:cNvGrpSpPr>
          <p:nvPr/>
        </p:nvGrpSpPr>
        <p:grpSpPr bwMode="auto">
          <a:xfrm flipH="1" flipV="1">
            <a:off x="1352550" y="3010673"/>
            <a:ext cx="1097284" cy="1375582"/>
            <a:chOff x="2606" y="1815"/>
            <a:chExt cx="552" cy="692"/>
          </a:xfrm>
          <a:solidFill>
            <a:schemeClr val="accent3"/>
          </a:solidFill>
        </p:grpSpPr>
        <p:sp>
          <p:nvSpPr>
            <p:cNvPr id="8" name="Freeform 5"/>
            <p:cNvSpPr>
              <a:spLocks/>
            </p:cNvSpPr>
            <p:nvPr/>
          </p:nvSpPr>
          <p:spPr bwMode="auto">
            <a:xfrm>
              <a:off x="2647" y="2099"/>
              <a:ext cx="210" cy="91"/>
            </a:xfrm>
            <a:custGeom>
              <a:avLst/>
              <a:gdLst>
                <a:gd name="T0" fmla="*/ 88 w 88"/>
                <a:gd name="T1" fmla="*/ 20 h 38"/>
                <a:gd name="T2" fmla="*/ 72 w 88"/>
                <a:gd name="T3" fmla="*/ 38 h 38"/>
                <a:gd name="T4" fmla="*/ 16 w 88"/>
                <a:gd name="T5" fmla="*/ 38 h 38"/>
                <a:gd name="T6" fmla="*/ 0 w 88"/>
                <a:gd name="T7" fmla="*/ 20 h 38"/>
                <a:gd name="T8" fmla="*/ 0 w 88"/>
                <a:gd name="T9" fmla="*/ 18 h 38"/>
                <a:gd name="T10" fmla="*/ 16 w 88"/>
                <a:gd name="T11" fmla="*/ 0 h 38"/>
                <a:gd name="T12" fmla="*/ 72 w 88"/>
                <a:gd name="T13" fmla="*/ 0 h 38"/>
                <a:gd name="T14" fmla="*/ 88 w 88"/>
                <a:gd name="T15" fmla="*/ 18 h 38"/>
                <a:gd name="T16" fmla="*/ 88 w 88"/>
                <a:gd name="T17"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38">
                  <a:moveTo>
                    <a:pt x="88" y="20"/>
                  </a:moveTo>
                  <a:cubicBezTo>
                    <a:pt x="88" y="30"/>
                    <a:pt x="81" y="38"/>
                    <a:pt x="72" y="38"/>
                  </a:cubicBezTo>
                  <a:cubicBezTo>
                    <a:pt x="16" y="38"/>
                    <a:pt x="16" y="38"/>
                    <a:pt x="16" y="38"/>
                  </a:cubicBezTo>
                  <a:cubicBezTo>
                    <a:pt x="7" y="38"/>
                    <a:pt x="0" y="30"/>
                    <a:pt x="0" y="20"/>
                  </a:cubicBezTo>
                  <a:cubicBezTo>
                    <a:pt x="0" y="18"/>
                    <a:pt x="0" y="18"/>
                    <a:pt x="0" y="18"/>
                  </a:cubicBezTo>
                  <a:cubicBezTo>
                    <a:pt x="0" y="8"/>
                    <a:pt x="7" y="0"/>
                    <a:pt x="16" y="0"/>
                  </a:cubicBezTo>
                  <a:cubicBezTo>
                    <a:pt x="72" y="0"/>
                    <a:pt x="72" y="0"/>
                    <a:pt x="72" y="0"/>
                  </a:cubicBezTo>
                  <a:cubicBezTo>
                    <a:pt x="81" y="0"/>
                    <a:pt x="88" y="8"/>
                    <a:pt x="88" y="18"/>
                  </a:cubicBezTo>
                  <a:lnTo>
                    <a:pt x="8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9" name="Freeform 6"/>
            <p:cNvSpPr>
              <a:spLocks/>
            </p:cNvSpPr>
            <p:nvPr/>
          </p:nvSpPr>
          <p:spPr bwMode="auto">
            <a:xfrm>
              <a:off x="2661" y="2416"/>
              <a:ext cx="179" cy="91"/>
            </a:xfrm>
            <a:custGeom>
              <a:avLst/>
              <a:gdLst>
                <a:gd name="T0" fmla="*/ 75 w 75"/>
                <a:gd name="T1" fmla="*/ 21 h 38"/>
                <a:gd name="T2" fmla="*/ 59 w 75"/>
                <a:gd name="T3" fmla="*/ 38 h 38"/>
                <a:gd name="T4" fmla="*/ 15 w 75"/>
                <a:gd name="T5" fmla="*/ 38 h 38"/>
                <a:gd name="T6" fmla="*/ 0 w 75"/>
                <a:gd name="T7" fmla="*/ 21 h 38"/>
                <a:gd name="T8" fmla="*/ 0 w 75"/>
                <a:gd name="T9" fmla="*/ 18 h 38"/>
                <a:gd name="T10" fmla="*/ 15 w 75"/>
                <a:gd name="T11" fmla="*/ 0 h 38"/>
                <a:gd name="T12" fmla="*/ 59 w 75"/>
                <a:gd name="T13" fmla="*/ 0 h 38"/>
                <a:gd name="T14" fmla="*/ 75 w 75"/>
                <a:gd name="T15" fmla="*/ 18 h 38"/>
                <a:gd name="T16" fmla="*/ 75 w 75"/>
                <a:gd name="T17"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8">
                  <a:moveTo>
                    <a:pt x="75" y="21"/>
                  </a:moveTo>
                  <a:cubicBezTo>
                    <a:pt x="75" y="30"/>
                    <a:pt x="68" y="38"/>
                    <a:pt x="59" y="38"/>
                  </a:cubicBezTo>
                  <a:cubicBezTo>
                    <a:pt x="15" y="38"/>
                    <a:pt x="15" y="38"/>
                    <a:pt x="15" y="38"/>
                  </a:cubicBezTo>
                  <a:cubicBezTo>
                    <a:pt x="7" y="38"/>
                    <a:pt x="0" y="30"/>
                    <a:pt x="0" y="21"/>
                  </a:cubicBezTo>
                  <a:cubicBezTo>
                    <a:pt x="0" y="18"/>
                    <a:pt x="0" y="18"/>
                    <a:pt x="0" y="18"/>
                  </a:cubicBezTo>
                  <a:cubicBezTo>
                    <a:pt x="0" y="8"/>
                    <a:pt x="7" y="0"/>
                    <a:pt x="15" y="0"/>
                  </a:cubicBezTo>
                  <a:cubicBezTo>
                    <a:pt x="59" y="0"/>
                    <a:pt x="59" y="0"/>
                    <a:pt x="59" y="0"/>
                  </a:cubicBezTo>
                  <a:cubicBezTo>
                    <a:pt x="68" y="0"/>
                    <a:pt x="75" y="8"/>
                    <a:pt x="75" y="18"/>
                  </a:cubicBezTo>
                  <a:lnTo>
                    <a:pt x="7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0" name="Freeform 7"/>
            <p:cNvSpPr>
              <a:spLocks/>
            </p:cNvSpPr>
            <p:nvPr/>
          </p:nvSpPr>
          <p:spPr bwMode="auto">
            <a:xfrm>
              <a:off x="2623" y="2312"/>
              <a:ext cx="263" cy="90"/>
            </a:xfrm>
            <a:custGeom>
              <a:avLst/>
              <a:gdLst>
                <a:gd name="T0" fmla="*/ 110 w 110"/>
                <a:gd name="T1" fmla="*/ 20 h 38"/>
                <a:gd name="T2" fmla="*/ 94 w 110"/>
                <a:gd name="T3" fmla="*/ 38 h 38"/>
                <a:gd name="T4" fmla="*/ 16 w 110"/>
                <a:gd name="T5" fmla="*/ 38 h 38"/>
                <a:gd name="T6" fmla="*/ 0 w 110"/>
                <a:gd name="T7" fmla="*/ 20 h 38"/>
                <a:gd name="T8" fmla="*/ 0 w 110"/>
                <a:gd name="T9" fmla="*/ 18 h 38"/>
                <a:gd name="T10" fmla="*/ 16 w 110"/>
                <a:gd name="T11" fmla="*/ 0 h 38"/>
                <a:gd name="T12" fmla="*/ 94 w 110"/>
                <a:gd name="T13" fmla="*/ 0 h 38"/>
                <a:gd name="T14" fmla="*/ 110 w 110"/>
                <a:gd name="T15" fmla="*/ 18 h 38"/>
                <a:gd name="T16" fmla="*/ 110 w 110"/>
                <a:gd name="T17"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38">
                  <a:moveTo>
                    <a:pt x="110" y="20"/>
                  </a:moveTo>
                  <a:cubicBezTo>
                    <a:pt x="110" y="30"/>
                    <a:pt x="103" y="38"/>
                    <a:pt x="94" y="38"/>
                  </a:cubicBezTo>
                  <a:cubicBezTo>
                    <a:pt x="16" y="38"/>
                    <a:pt x="16" y="38"/>
                    <a:pt x="16" y="38"/>
                  </a:cubicBezTo>
                  <a:cubicBezTo>
                    <a:pt x="7" y="38"/>
                    <a:pt x="0" y="30"/>
                    <a:pt x="0" y="20"/>
                  </a:cubicBezTo>
                  <a:cubicBezTo>
                    <a:pt x="0" y="18"/>
                    <a:pt x="0" y="18"/>
                    <a:pt x="0" y="18"/>
                  </a:cubicBezTo>
                  <a:cubicBezTo>
                    <a:pt x="0" y="8"/>
                    <a:pt x="7" y="0"/>
                    <a:pt x="16" y="0"/>
                  </a:cubicBezTo>
                  <a:cubicBezTo>
                    <a:pt x="94" y="0"/>
                    <a:pt x="94" y="0"/>
                    <a:pt x="94" y="0"/>
                  </a:cubicBezTo>
                  <a:cubicBezTo>
                    <a:pt x="103" y="0"/>
                    <a:pt x="110" y="8"/>
                    <a:pt x="110" y="18"/>
                  </a:cubicBezTo>
                  <a:lnTo>
                    <a:pt x="11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1" name="Freeform 8"/>
            <p:cNvSpPr>
              <a:spLocks/>
            </p:cNvSpPr>
            <p:nvPr/>
          </p:nvSpPr>
          <p:spPr bwMode="auto">
            <a:xfrm>
              <a:off x="2606" y="2204"/>
              <a:ext cx="280" cy="93"/>
            </a:xfrm>
            <a:custGeom>
              <a:avLst/>
              <a:gdLst>
                <a:gd name="T0" fmla="*/ 117 w 117"/>
                <a:gd name="T1" fmla="*/ 21 h 39"/>
                <a:gd name="T2" fmla="*/ 101 w 117"/>
                <a:gd name="T3" fmla="*/ 39 h 39"/>
                <a:gd name="T4" fmla="*/ 16 w 117"/>
                <a:gd name="T5" fmla="*/ 39 h 39"/>
                <a:gd name="T6" fmla="*/ 0 w 117"/>
                <a:gd name="T7" fmla="*/ 21 h 39"/>
                <a:gd name="T8" fmla="*/ 0 w 117"/>
                <a:gd name="T9" fmla="*/ 18 h 39"/>
                <a:gd name="T10" fmla="*/ 16 w 117"/>
                <a:gd name="T11" fmla="*/ 0 h 39"/>
                <a:gd name="T12" fmla="*/ 101 w 117"/>
                <a:gd name="T13" fmla="*/ 0 h 39"/>
                <a:gd name="T14" fmla="*/ 117 w 117"/>
                <a:gd name="T15" fmla="*/ 18 h 39"/>
                <a:gd name="T16" fmla="*/ 117 w 117"/>
                <a:gd name="T17" fmla="*/ 2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39">
                  <a:moveTo>
                    <a:pt x="117" y="21"/>
                  </a:moveTo>
                  <a:cubicBezTo>
                    <a:pt x="117" y="31"/>
                    <a:pt x="110" y="39"/>
                    <a:pt x="101" y="39"/>
                  </a:cubicBezTo>
                  <a:cubicBezTo>
                    <a:pt x="16" y="39"/>
                    <a:pt x="16" y="39"/>
                    <a:pt x="16" y="39"/>
                  </a:cubicBezTo>
                  <a:cubicBezTo>
                    <a:pt x="8" y="39"/>
                    <a:pt x="0" y="31"/>
                    <a:pt x="0" y="21"/>
                  </a:cubicBezTo>
                  <a:cubicBezTo>
                    <a:pt x="0" y="18"/>
                    <a:pt x="0" y="18"/>
                    <a:pt x="0" y="18"/>
                  </a:cubicBezTo>
                  <a:cubicBezTo>
                    <a:pt x="0" y="8"/>
                    <a:pt x="8" y="0"/>
                    <a:pt x="16" y="0"/>
                  </a:cubicBezTo>
                  <a:cubicBezTo>
                    <a:pt x="101" y="0"/>
                    <a:pt x="101" y="0"/>
                    <a:pt x="101" y="0"/>
                  </a:cubicBezTo>
                  <a:cubicBezTo>
                    <a:pt x="110" y="0"/>
                    <a:pt x="117" y="8"/>
                    <a:pt x="117" y="18"/>
                  </a:cubicBezTo>
                  <a:lnTo>
                    <a:pt x="117"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2" name="Freeform 9"/>
            <p:cNvSpPr>
              <a:spLocks/>
            </p:cNvSpPr>
            <p:nvPr/>
          </p:nvSpPr>
          <p:spPr bwMode="auto">
            <a:xfrm>
              <a:off x="2838" y="1815"/>
              <a:ext cx="320" cy="692"/>
            </a:xfrm>
            <a:custGeom>
              <a:avLst/>
              <a:gdLst>
                <a:gd name="T0" fmla="*/ 103 w 134"/>
                <a:gd name="T1" fmla="*/ 119 h 290"/>
                <a:gd name="T2" fmla="*/ 73 w 134"/>
                <a:gd name="T3" fmla="*/ 84 h 290"/>
                <a:gd name="T4" fmla="*/ 62 w 134"/>
                <a:gd name="T5" fmla="*/ 24 h 290"/>
                <a:gd name="T6" fmla="*/ 32 w 134"/>
                <a:gd name="T7" fmla="*/ 0 h 290"/>
                <a:gd name="T8" fmla="*/ 4 w 134"/>
                <a:gd name="T9" fmla="*/ 26 h 290"/>
                <a:gd name="T10" fmla="*/ 18 w 134"/>
                <a:gd name="T11" fmla="*/ 104 h 290"/>
                <a:gd name="T12" fmla="*/ 7 w 134"/>
                <a:gd name="T13" fmla="*/ 119 h 290"/>
                <a:gd name="T14" fmla="*/ 15 w 134"/>
                <a:gd name="T15" fmla="*/ 137 h 290"/>
                <a:gd name="T16" fmla="*/ 15 w 134"/>
                <a:gd name="T17" fmla="*/ 139 h 290"/>
                <a:gd name="T18" fmla="*/ 6 w 134"/>
                <a:gd name="T19" fmla="*/ 158 h 290"/>
                <a:gd name="T20" fmla="*/ 27 w 134"/>
                <a:gd name="T21" fmla="*/ 181 h 290"/>
                <a:gd name="T22" fmla="*/ 27 w 134"/>
                <a:gd name="T23" fmla="*/ 184 h 290"/>
                <a:gd name="T24" fmla="*/ 27 w 134"/>
                <a:gd name="T25" fmla="*/ 184 h 290"/>
                <a:gd name="T26" fmla="*/ 15 w 134"/>
                <a:gd name="T27" fmla="*/ 205 h 290"/>
                <a:gd name="T28" fmla="*/ 27 w 134"/>
                <a:gd name="T29" fmla="*/ 226 h 290"/>
                <a:gd name="T30" fmla="*/ 27 w 134"/>
                <a:gd name="T31" fmla="*/ 228 h 290"/>
                <a:gd name="T32" fmla="*/ 3 w 134"/>
                <a:gd name="T33" fmla="*/ 252 h 290"/>
                <a:gd name="T34" fmla="*/ 0 w 134"/>
                <a:gd name="T35" fmla="*/ 252 h 290"/>
                <a:gd name="T36" fmla="*/ 8 w 134"/>
                <a:gd name="T37" fmla="*/ 270 h 290"/>
                <a:gd name="T38" fmla="*/ 8 w 134"/>
                <a:gd name="T39" fmla="*/ 273 h 290"/>
                <a:gd name="T40" fmla="*/ 0 w 134"/>
                <a:gd name="T41" fmla="*/ 290 h 290"/>
                <a:gd name="T42" fmla="*/ 100 w 134"/>
                <a:gd name="T43" fmla="*/ 290 h 290"/>
                <a:gd name="T44" fmla="*/ 126 w 134"/>
                <a:gd name="T45" fmla="*/ 261 h 290"/>
                <a:gd name="T46" fmla="*/ 131 w 134"/>
                <a:gd name="T47" fmla="*/ 154 h 290"/>
                <a:gd name="T48" fmla="*/ 103 w 134"/>
                <a:gd name="T49" fmla="*/ 11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4" h="290">
                  <a:moveTo>
                    <a:pt x="103" y="119"/>
                  </a:moveTo>
                  <a:cubicBezTo>
                    <a:pt x="88" y="113"/>
                    <a:pt x="77" y="97"/>
                    <a:pt x="73" y="84"/>
                  </a:cubicBezTo>
                  <a:cubicBezTo>
                    <a:pt x="68" y="68"/>
                    <a:pt x="64" y="40"/>
                    <a:pt x="62" y="24"/>
                  </a:cubicBezTo>
                  <a:cubicBezTo>
                    <a:pt x="60" y="13"/>
                    <a:pt x="47" y="0"/>
                    <a:pt x="32" y="0"/>
                  </a:cubicBezTo>
                  <a:cubicBezTo>
                    <a:pt x="19" y="0"/>
                    <a:pt x="6" y="13"/>
                    <a:pt x="4" y="26"/>
                  </a:cubicBezTo>
                  <a:cubicBezTo>
                    <a:pt x="2" y="45"/>
                    <a:pt x="10" y="88"/>
                    <a:pt x="18" y="104"/>
                  </a:cubicBezTo>
                  <a:cubicBezTo>
                    <a:pt x="22" y="112"/>
                    <a:pt x="7" y="119"/>
                    <a:pt x="7" y="119"/>
                  </a:cubicBezTo>
                  <a:cubicBezTo>
                    <a:pt x="12" y="123"/>
                    <a:pt x="15" y="130"/>
                    <a:pt x="15" y="137"/>
                  </a:cubicBezTo>
                  <a:cubicBezTo>
                    <a:pt x="15" y="139"/>
                    <a:pt x="15" y="139"/>
                    <a:pt x="15" y="139"/>
                  </a:cubicBezTo>
                  <a:cubicBezTo>
                    <a:pt x="15" y="147"/>
                    <a:pt x="12" y="153"/>
                    <a:pt x="6" y="158"/>
                  </a:cubicBezTo>
                  <a:cubicBezTo>
                    <a:pt x="18" y="159"/>
                    <a:pt x="27" y="169"/>
                    <a:pt x="27" y="181"/>
                  </a:cubicBezTo>
                  <a:cubicBezTo>
                    <a:pt x="27" y="184"/>
                    <a:pt x="27" y="184"/>
                    <a:pt x="27" y="184"/>
                  </a:cubicBezTo>
                  <a:cubicBezTo>
                    <a:pt x="27" y="184"/>
                    <a:pt x="27" y="184"/>
                    <a:pt x="27" y="184"/>
                  </a:cubicBezTo>
                  <a:cubicBezTo>
                    <a:pt x="27" y="193"/>
                    <a:pt x="22" y="201"/>
                    <a:pt x="15" y="205"/>
                  </a:cubicBezTo>
                  <a:cubicBezTo>
                    <a:pt x="22" y="209"/>
                    <a:pt x="27" y="217"/>
                    <a:pt x="27" y="226"/>
                  </a:cubicBezTo>
                  <a:cubicBezTo>
                    <a:pt x="27" y="228"/>
                    <a:pt x="27" y="228"/>
                    <a:pt x="27" y="228"/>
                  </a:cubicBezTo>
                  <a:cubicBezTo>
                    <a:pt x="27" y="241"/>
                    <a:pt x="16" y="252"/>
                    <a:pt x="3" y="252"/>
                  </a:cubicBezTo>
                  <a:cubicBezTo>
                    <a:pt x="0" y="252"/>
                    <a:pt x="0" y="252"/>
                    <a:pt x="0" y="252"/>
                  </a:cubicBezTo>
                  <a:cubicBezTo>
                    <a:pt x="5" y="256"/>
                    <a:pt x="8" y="263"/>
                    <a:pt x="8" y="270"/>
                  </a:cubicBezTo>
                  <a:cubicBezTo>
                    <a:pt x="8" y="273"/>
                    <a:pt x="8" y="273"/>
                    <a:pt x="8" y="273"/>
                  </a:cubicBezTo>
                  <a:cubicBezTo>
                    <a:pt x="8" y="280"/>
                    <a:pt x="5" y="286"/>
                    <a:pt x="0" y="290"/>
                  </a:cubicBezTo>
                  <a:cubicBezTo>
                    <a:pt x="100" y="290"/>
                    <a:pt x="100" y="290"/>
                    <a:pt x="100" y="290"/>
                  </a:cubicBezTo>
                  <a:cubicBezTo>
                    <a:pt x="114" y="290"/>
                    <a:pt x="122" y="282"/>
                    <a:pt x="126" y="261"/>
                  </a:cubicBezTo>
                  <a:cubicBezTo>
                    <a:pt x="131" y="234"/>
                    <a:pt x="134" y="171"/>
                    <a:pt x="131" y="154"/>
                  </a:cubicBezTo>
                  <a:cubicBezTo>
                    <a:pt x="128" y="137"/>
                    <a:pt x="116" y="125"/>
                    <a:pt x="103"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13" name="Rectangle 12"/>
          <p:cNvSpPr/>
          <p:nvPr/>
        </p:nvSpPr>
        <p:spPr>
          <a:xfrm>
            <a:off x="3284358" y="1337248"/>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Mostly non-relational data</a:t>
            </a:r>
          </a:p>
          <a:p>
            <a:endParaRPr lang="en-US" sz="1200" dirty="0">
              <a:gradFill>
                <a:gsLst>
                  <a:gs pos="0">
                    <a:srgbClr val="000000"/>
                  </a:gs>
                  <a:gs pos="100000">
                    <a:srgbClr val="000000"/>
                  </a:gs>
                </a:gsLst>
                <a:lin ang="0" scaled="1"/>
              </a:gradFill>
              <a:latin typeface="Arial"/>
            </a:endParaRPr>
          </a:p>
        </p:txBody>
      </p:sp>
      <p:sp>
        <p:nvSpPr>
          <p:cNvPr id="16" name="Rectangle 15"/>
          <p:cNvSpPr/>
          <p:nvPr/>
        </p:nvSpPr>
        <p:spPr>
          <a:xfrm>
            <a:off x="3284358" y="1891483"/>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Video/audio/binaries</a:t>
            </a:r>
          </a:p>
        </p:txBody>
      </p:sp>
      <p:sp>
        <p:nvSpPr>
          <p:cNvPr id="17" name="Rectangle 16"/>
          <p:cNvSpPr/>
          <p:nvPr/>
        </p:nvSpPr>
        <p:spPr>
          <a:xfrm>
            <a:off x="3284358" y="2453511"/>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“Write-only” RFID logs: never delete, rarely read/query</a:t>
            </a:r>
          </a:p>
        </p:txBody>
      </p:sp>
      <p:sp>
        <p:nvSpPr>
          <p:cNvPr id="18" name="Rectangle 17"/>
          <p:cNvSpPr/>
          <p:nvPr/>
        </p:nvSpPr>
        <p:spPr>
          <a:xfrm>
            <a:off x="3284358" y="3007747"/>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Content-only websites </a:t>
            </a:r>
            <a:br>
              <a:rPr lang="en-US" sz="1200" dirty="0">
                <a:gradFill>
                  <a:gsLst>
                    <a:gs pos="0">
                      <a:srgbClr val="000000"/>
                    </a:gs>
                    <a:gs pos="100000">
                      <a:srgbClr val="000000"/>
                    </a:gs>
                  </a:gsLst>
                  <a:lin ang="0" scaled="1"/>
                </a:gradFill>
                <a:latin typeface="Arial"/>
              </a:rPr>
            </a:br>
            <a:r>
              <a:rPr lang="en-US" sz="1200" dirty="0">
                <a:gradFill>
                  <a:gsLst>
                    <a:gs pos="0">
                      <a:srgbClr val="000000"/>
                    </a:gs>
                    <a:gs pos="100000">
                      <a:srgbClr val="000000"/>
                    </a:gs>
                  </a:gsLst>
                  <a:lin ang="0" scaled="1"/>
                </a:gradFill>
                <a:latin typeface="Arial"/>
              </a:rPr>
              <a:t>(see Site.com!)</a:t>
            </a:r>
          </a:p>
        </p:txBody>
      </p:sp>
      <p:sp>
        <p:nvSpPr>
          <p:cNvPr id="19" name="Rectangle 18"/>
          <p:cNvSpPr/>
          <p:nvPr/>
        </p:nvSpPr>
        <p:spPr>
          <a:xfrm>
            <a:off x="3284358" y="3561984"/>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No business process</a:t>
            </a:r>
          </a:p>
        </p:txBody>
      </p:sp>
      <p:sp>
        <p:nvSpPr>
          <p:cNvPr id="20" name="Rectangle 19"/>
          <p:cNvSpPr/>
          <p:nvPr/>
        </p:nvSpPr>
        <p:spPr>
          <a:xfrm>
            <a:off x="3284358" y="4116219"/>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Gaming applications</a:t>
            </a:r>
          </a:p>
        </p:txBody>
      </p:sp>
      <p:sp>
        <p:nvSpPr>
          <p:cNvPr id="22" name="Rectangle 21"/>
          <p:cNvSpPr/>
          <p:nvPr/>
        </p:nvSpPr>
        <p:spPr>
          <a:xfrm>
            <a:off x="3284358" y="4670454"/>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Raw computing</a:t>
            </a:r>
          </a:p>
        </p:txBody>
      </p:sp>
      <p:sp>
        <p:nvSpPr>
          <p:cNvPr id="31" name="Rectangle 30"/>
          <p:cNvSpPr/>
          <p:nvPr/>
        </p:nvSpPr>
        <p:spPr>
          <a:xfrm>
            <a:off x="3284358" y="5224689"/>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Physics simulations</a:t>
            </a:r>
          </a:p>
        </p:txBody>
      </p:sp>
      <p:sp>
        <p:nvSpPr>
          <p:cNvPr id="34" name="Rectangle 33"/>
          <p:cNvSpPr/>
          <p:nvPr/>
        </p:nvSpPr>
        <p:spPr>
          <a:xfrm>
            <a:off x="5983365" y="1337248"/>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Brute-force code-breaking</a:t>
            </a:r>
          </a:p>
        </p:txBody>
      </p:sp>
      <p:sp>
        <p:nvSpPr>
          <p:cNvPr id="35" name="Rectangle 34"/>
          <p:cNvSpPr/>
          <p:nvPr/>
        </p:nvSpPr>
        <p:spPr>
          <a:xfrm>
            <a:off x="5983365" y="1891483"/>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Multi-dimensional analysis</a:t>
            </a:r>
          </a:p>
        </p:txBody>
      </p:sp>
      <p:sp>
        <p:nvSpPr>
          <p:cNvPr id="36" name="Rectangle 35"/>
          <p:cNvSpPr/>
          <p:nvPr/>
        </p:nvSpPr>
        <p:spPr>
          <a:xfrm>
            <a:off x="5983365" y="2453511"/>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Very few users</a:t>
            </a:r>
          </a:p>
        </p:txBody>
      </p:sp>
      <p:sp>
        <p:nvSpPr>
          <p:cNvPr id="37" name="Rectangle 36"/>
          <p:cNvSpPr/>
          <p:nvPr/>
        </p:nvSpPr>
        <p:spPr>
          <a:xfrm>
            <a:off x="5983365" y="3007747"/>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Data mining</a:t>
            </a:r>
          </a:p>
        </p:txBody>
      </p:sp>
      <p:sp>
        <p:nvSpPr>
          <p:cNvPr id="38" name="Rectangle 37"/>
          <p:cNvSpPr/>
          <p:nvPr/>
        </p:nvSpPr>
        <p:spPr>
          <a:xfrm>
            <a:off x="5983365" y="3561984"/>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Video encoding</a:t>
            </a:r>
          </a:p>
        </p:txBody>
      </p:sp>
      <p:sp>
        <p:nvSpPr>
          <p:cNvPr id="39" name="Rectangle 38"/>
          <p:cNvSpPr/>
          <p:nvPr/>
        </p:nvSpPr>
        <p:spPr>
          <a:xfrm>
            <a:off x="5983365" y="4116219"/>
            <a:ext cx="2630075" cy="50077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No UI</a:t>
            </a:r>
          </a:p>
        </p:txBody>
      </p:sp>
      <p:sp>
        <p:nvSpPr>
          <p:cNvPr id="40" name="Rectangle 39"/>
          <p:cNvSpPr/>
          <p:nvPr/>
        </p:nvSpPr>
        <p:spPr>
          <a:xfrm>
            <a:off x="5983365" y="4670453"/>
            <a:ext cx="2630075" cy="1055011"/>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System apps</a:t>
            </a:r>
          </a:p>
        </p:txBody>
      </p:sp>
    </p:spTree>
    <p:extLst>
      <p:ext uri="{BB962C8B-B14F-4D97-AF65-F5344CB8AC3E}">
        <p14:creationId xmlns:p14="http://schemas.microsoft.com/office/powerpoint/2010/main" val="321460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r="10750"/>
          <a:stretch/>
        </p:blipFill>
        <p:spPr>
          <a:xfrm>
            <a:off x="0" y="0"/>
            <a:ext cx="9144000" cy="6858000"/>
          </a:xfrm>
          <a:prstGeom prst="rect">
            <a:avLst/>
          </a:prstGeom>
        </p:spPr>
      </p:pic>
      <p:sp>
        <p:nvSpPr>
          <p:cNvPr id="7" name="Rectangle 6"/>
          <p:cNvSpPr/>
          <p:nvPr/>
        </p:nvSpPr>
        <p:spPr>
          <a:xfrm>
            <a:off x="-7166" y="2068512"/>
            <a:ext cx="9151166" cy="2720975"/>
          </a:xfrm>
          <a:prstGeom prst="rect">
            <a:avLst/>
          </a:prstGeom>
          <a:solidFill>
            <a:srgbClr val="009DDC">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8" name="Rectangle 3"/>
          <p:cNvSpPr txBox="1">
            <a:spLocks noChangeArrowheads="1"/>
          </p:cNvSpPr>
          <p:nvPr/>
        </p:nvSpPr>
        <p:spPr bwMode="auto">
          <a:xfrm>
            <a:off x="284836" y="2647602"/>
            <a:ext cx="9183014" cy="1562100"/>
          </a:xfrm>
          <a:prstGeom prst="rect">
            <a:avLst/>
          </a:prstGeom>
          <a:noFill/>
          <a:ln>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81279" bIns="45720" numCol="1" anchor="t" anchorCtr="0" compatLnSpc="1">
            <a:prstTxWarp prst="textNoShape">
              <a:avLst/>
            </a:prstTxWarp>
            <a:noAutofit/>
          </a:bodyPr>
          <a:lstStyle>
            <a:lvl1pPr algn="l" rtl="0" eaLnBrk="0" fontAlgn="base" hangingPunct="0">
              <a:spcBef>
                <a:spcPct val="0"/>
              </a:spcBef>
              <a:spcAft>
                <a:spcPct val="0"/>
              </a:spcAft>
              <a:defRPr sz="2800" b="1">
                <a:solidFill>
                  <a:schemeClr val="tx2"/>
                </a:solidFill>
                <a:latin typeface="+mj-lt"/>
                <a:ea typeface="ＭＳ Ｐゴシック" pitchFamily="-112" charset="-128"/>
                <a:cs typeface="ＭＳ Ｐゴシック" pitchFamily="-112" charset="-128"/>
              </a:defRPr>
            </a:lvl1pPr>
            <a:lvl2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2pPr>
            <a:lvl3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3pPr>
            <a:lvl4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4pPr>
            <a:lvl5pPr algn="l" rtl="0" eaLnBrk="0" fontAlgn="base" hangingPunct="0">
              <a:spcBef>
                <a:spcPct val="0"/>
              </a:spcBef>
              <a:spcAft>
                <a:spcPct val="0"/>
              </a:spcAft>
              <a:defRPr sz="2800" b="1">
                <a:solidFill>
                  <a:schemeClr val="tx2"/>
                </a:solidFill>
                <a:latin typeface="Arial" pitchFamily="-112" charset="0"/>
                <a:ea typeface="ＭＳ Ｐゴシック" pitchFamily="-112" charset="-128"/>
                <a:cs typeface="ＭＳ Ｐゴシック" pitchFamily="-112" charset="-128"/>
              </a:defRPr>
            </a:lvl5pPr>
            <a:lvl6pPr marL="457200" algn="l" rtl="0" fontAlgn="base">
              <a:spcBef>
                <a:spcPct val="0"/>
              </a:spcBef>
              <a:spcAft>
                <a:spcPct val="0"/>
              </a:spcAft>
              <a:defRPr sz="2800" b="1">
                <a:solidFill>
                  <a:schemeClr val="tx2"/>
                </a:solidFill>
                <a:latin typeface="Arial" pitchFamily="-112" charset="0"/>
              </a:defRPr>
            </a:lvl6pPr>
            <a:lvl7pPr marL="914400" algn="l" rtl="0" fontAlgn="base">
              <a:spcBef>
                <a:spcPct val="0"/>
              </a:spcBef>
              <a:spcAft>
                <a:spcPct val="0"/>
              </a:spcAft>
              <a:defRPr sz="2800" b="1">
                <a:solidFill>
                  <a:schemeClr val="tx2"/>
                </a:solidFill>
                <a:latin typeface="Arial" pitchFamily="-112" charset="0"/>
              </a:defRPr>
            </a:lvl7pPr>
            <a:lvl8pPr marL="1371600" algn="l" rtl="0" fontAlgn="base">
              <a:spcBef>
                <a:spcPct val="0"/>
              </a:spcBef>
              <a:spcAft>
                <a:spcPct val="0"/>
              </a:spcAft>
              <a:defRPr sz="2800" b="1">
                <a:solidFill>
                  <a:schemeClr val="tx2"/>
                </a:solidFill>
                <a:latin typeface="Arial" pitchFamily="-112" charset="0"/>
              </a:defRPr>
            </a:lvl8pPr>
            <a:lvl9pPr marL="1828800" algn="l" rtl="0" fontAlgn="base">
              <a:spcBef>
                <a:spcPct val="0"/>
              </a:spcBef>
              <a:spcAft>
                <a:spcPct val="0"/>
              </a:spcAft>
              <a:defRPr sz="2800" b="1">
                <a:solidFill>
                  <a:schemeClr val="tx2"/>
                </a:solidFill>
                <a:latin typeface="Arial" pitchFamily="-112" charset="0"/>
              </a:defRPr>
            </a:lvl9pPr>
          </a:lstStyle>
          <a:p>
            <a:pPr eaLnBrk="1" hangingPunct="1"/>
            <a:r>
              <a:rPr lang="en-US" sz="5400" kern="0" dirty="0">
                <a:gradFill>
                  <a:gsLst>
                    <a:gs pos="81416">
                      <a:srgbClr val="FFFFFF"/>
                    </a:gs>
                    <a:gs pos="0">
                      <a:srgbClr val="FFFFFF"/>
                    </a:gs>
                  </a:gsLst>
                  <a:lin ang="0" scaled="0"/>
                </a:gradFill>
                <a:latin typeface="Arial"/>
              </a:rPr>
              <a:t>Core Operating Principles </a:t>
            </a:r>
            <a:r>
              <a:rPr lang="en-US" b="0" kern="0" dirty="0" smtClean="0">
                <a:gradFill>
                  <a:gsLst>
                    <a:gs pos="81416">
                      <a:srgbClr val="FFFFFF"/>
                    </a:gs>
                    <a:gs pos="0">
                      <a:srgbClr val="FFFFFF"/>
                    </a:gs>
                  </a:gsLst>
                  <a:lin ang="0" scaled="0"/>
                </a:gradFill>
                <a:latin typeface="Arial"/>
              </a:rPr>
              <a:t/>
            </a:r>
            <a:br>
              <a:rPr lang="en-US" b="0" kern="0" dirty="0" smtClean="0">
                <a:gradFill>
                  <a:gsLst>
                    <a:gs pos="81416">
                      <a:srgbClr val="FFFFFF"/>
                    </a:gs>
                    <a:gs pos="0">
                      <a:srgbClr val="FFFFFF"/>
                    </a:gs>
                  </a:gsLst>
                  <a:lin ang="0" scaled="0"/>
                </a:gradFill>
                <a:latin typeface="Arial"/>
              </a:rPr>
            </a:br>
            <a:r>
              <a:rPr lang="en-US" sz="1800" b="0" kern="0" dirty="0">
                <a:gradFill>
                  <a:gsLst>
                    <a:gs pos="81416">
                      <a:srgbClr val="FFFFFF"/>
                    </a:gs>
                    <a:gs pos="0">
                      <a:srgbClr val="FFFFFF"/>
                    </a:gs>
                  </a:gsLst>
                  <a:lin ang="0" scaled="0"/>
                </a:gradFill>
                <a:latin typeface="Arial"/>
              </a:rPr>
              <a:t>The following seven core operating principles, </a:t>
            </a:r>
            <a:r>
              <a:rPr lang="en-US" sz="1800" b="0" kern="0" dirty="0" smtClean="0">
                <a:gradFill>
                  <a:gsLst>
                    <a:gs pos="81416">
                      <a:srgbClr val="FFFFFF"/>
                    </a:gs>
                    <a:gs pos="0">
                      <a:srgbClr val="FFFFFF"/>
                    </a:gs>
                  </a:gsLst>
                  <a:lin ang="0" scaled="0"/>
                </a:gradFill>
                <a:latin typeface="Arial"/>
              </a:rPr>
              <a:t>which</a:t>
            </a:r>
            <a:r>
              <a:rPr lang="en-US" sz="1800" b="0" kern="0" dirty="0">
                <a:gradFill>
                  <a:gsLst>
                    <a:gs pos="81416">
                      <a:srgbClr val="FFFFFF"/>
                    </a:gs>
                    <a:gs pos="0">
                      <a:srgbClr val="FFFFFF"/>
                    </a:gs>
                  </a:gsLst>
                  <a:lin ang="0" scaled="0"/>
                </a:gradFill>
                <a:latin typeface="Arial"/>
              </a:rPr>
              <a:t>, from an engineering point </a:t>
            </a:r>
            <a:r>
              <a:rPr lang="en-US" sz="1800" b="0" kern="0" dirty="0" smtClean="0">
                <a:gradFill>
                  <a:gsLst>
                    <a:gs pos="81416">
                      <a:srgbClr val="FFFFFF"/>
                    </a:gs>
                    <a:gs pos="0">
                      <a:srgbClr val="FFFFFF"/>
                    </a:gs>
                  </a:gsLst>
                  <a:lin ang="0" scaled="0"/>
                </a:gradFill>
                <a:latin typeface="Arial"/>
              </a:rPr>
              <a:t/>
            </a:r>
            <a:br>
              <a:rPr lang="en-US" sz="1800" b="0" kern="0" dirty="0" smtClean="0">
                <a:gradFill>
                  <a:gsLst>
                    <a:gs pos="81416">
                      <a:srgbClr val="FFFFFF"/>
                    </a:gs>
                    <a:gs pos="0">
                      <a:srgbClr val="FFFFFF"/>
                    </a:gs>
                  </a:gsLst>
                  <a:lin ang="0" scaled="0"/>
                </a:gradFill>
                <a:latin typeface="Arial"/>
              </a:rPr>
            </a:br>
            <a:r>
              <a:rPr lang="en-US" sz="1800" b="0" kern="0" dirty="0" smtClean="0">
                <a:gradFill>
                  <a:gsLst>
                    <a:gs pos="81416">
                      <a:srgbClr val="FFFFFF"/>
                    </a:gs>
                    <a:gs pos="0">
                      <a:srgbClr val="FFFFFF"/>
                    </a:gs>
                  </a:gsLst>
                  <a:lin ang="0" scaled="0"/>
                </a:gradFill>
                <a:latin typeface="Arial"/>
              </a:rPr>
              <a:t>of </a:t>
            </a:r>
            <a:r>
              <a:rPr lang="en-US" sz="1800" b="0" kern="0" dirty="0">
                <a:gradFill>
                  <a:gsLst>
                    <a:gs pos="81416">
                      <a:srgbClr val="FFFFFF"/>
                    </a:gs>
                    <a:gs pos="0">
                      <a:srgbClr val="FFFFFF"/>
                    </a:gs>
                  </a:gsLst>
                  <a:lin ang="0" scaled="0"/>
                </a:gradFill>
                <a:latin typeface="Arial"/>
              </a:rPr>
              <a:t>view, </a:t>
            </a:r>
            <a:r>
              <a:rPr lang="en-US" sz="1800" b="0" kern="0" dirty="0" smtClean="0">
                <a:gradFill>
                  <a:gsLst>
                    <a:gs pos="81416">
                      <a:srgbClr val="FFFFFF"/>
                    </a:gs>
                    <a:gs pos="0">
                      <a:srgbClr val="FFFFFF"/>
                    </a:gs>
                  </a:gsLst>
                  <a:lin ang="0" scaled="0"/>
                </a:gradFill>
                <a:latin typeface="Arial"/>
              </a:rPr>
              <a:t>constitute </a:t>
            </a:r>
            <a:r>
              <a:rPr lang="en-US" sz="1800" b="0" kern="0" dirty="0">
                <a:gradFill>
                  <a:gsLst>
                    <a:gs pos="81416">
                      <a:srgbClr val="FFFFFF"/>
                    </a:gs>
                    <a:gs pos="0">
                      <a:srgbClr val="FFFFFF"/>
                    </a:gs>
                  </a:gsLst>
                  <a:lin ang="0" scaled="0"/>
                </a:gradFill>
                <a:latin typeface="Arial"/>
              </a:rPr>
              <a:t>the minimum critical mass </a:t>
            </a:r>
            <a:r>
              <a:rPr lang="en-US" sz="1800" b="0" kern="0" dirty="0" smtClean="0">
                <a:gradFill>
                  <a:gsLst>
                    <a:gs pos="81416">
                      <a:srgbClr val="FFFFFF"/>
                    </a:gs>
                    <a:gs pos="0">
                      <a:srgbClr val="FFFFFF"/>
                    </a:gs>
                  </a:gsLst>
                  <a:lin ang="0" scaled="0"/>
                </a:gradFill>
                <a:latin typeface="Arial"/>
              </a:rPr>
              <a:t>required </a:t>
            </a:r>
            <a:r>
              <a:rPr lang="en-US" sz="1800" b="0" kern="0" dirty="0">
                <a:gradFill>
                  <a:gsLst>
                    <a:gs pos="81416">
                      <a:srgbClr val="FFFFFF"/>
                    </a:gs>
                    <a:gs pos="0">
                      <a:srgbClr val="FFFFFF"/>
                    </a:gs>
                  </a:gsLst>
                  <a:lin ang="0" scaled="0"/>
                </a:gradFill>
                <a:latin typeface="Arial"/>
              </a:rPr>
              <a:t>for platform transformation</a:t>
            </a:r>
          </a:p>
        </p:txBody>
      </p:sp>
    </p:spTree>
    <p:extLst>
      <p:ext uri="{BB962C8B-B14F-4D97-AF65-F5344CB8AC3E}">
        <p14:creationId xmlns:p14="http://schemas.microsoft.com/office/powerpoint/2010/main" val="286921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2107661" y="1451637"/>
            <a:ext cx="4702796" cy="4470928"/>
            <a:chOff x="-2454216" y="1490762"/>
            <a:chExt cx="4702796" cy="4470928"/>
          </a:xfrm>
        </p:grpSpPr>
        <p:graphicFrame>
          <p:nvGraphicFramePr>
            <p:cNvPr id="27" name="Chart 26"/>
            <p:cNvGraphicFramePr/>
            <p:nvPr>
              <p:extLst>
                <p:ext uri="{D42A27DB-BD31-4B8C-83A1-F6EECF244321}">
                  <p14:modId xmlns:p14="http://schemas.microsoft.com/office/powerpoint/2010/main" val="1659418947"/>
                </p:ext>
              </p:extLst>
            </p:nvPr>
          </p:nvGraphicFramePr>
          <p:xfrm>
            <a:off x="-2454216" y="1490762"/>
            <a:ext cx="4702796" cy="4470928"/>
          </p:xfrm>
          <a:graphic>
            <a:graphicData uri="http://schemas.openxmlformats.org/drawingml/2006/chart">
              <c:chart xmlns:c="http://schemas.openxmlformats.org/drawingml/2006/chart" xmlns:r="http://schemas.openxmlformats.org/officeDocument/2006/relationships" r:id="rId3"/>
            </a:graphicData>
          </a:graphic>
        </p:graphicFrame>
        <p:sp>
          <p:nvSpPr>
            <p:cNvPr id="29" name="Rectangle 28"/>
            <p:cNvSpPr/>
            <p:nvPr/>
          </p:nvSpPr>
          <p:spPr>
            <a:xfrm>
              <a:off x="-1169412" y="2316224"/>
              <a:ext cx="763349" cy="258532"/>
            </a:xfrm>
            <a:prstGeom prst="rect">
              <a:avLst/>
            </a:prstGeom>
          </p:spPr>
          <p:txBody>
            <a:bodyPr wrap="none">
              <a:spAutoFit/>
            </a:bodyPr>
            <a:lstStyle/>
            <a:p>
              <a:pPr algn="ctr" defTabSz="622300">
                <a:lnSpc>
                  <a:spcPct val="90000"/>
                </a:lnSpc>
                <a:spcAft>
                  <a:spcPct val="35000"/>
                </a:spcAft>
              </a:pPr>
              <a:r>
                <a:rPr lang="en-US" sz="1200" dirty="0" smtClean="0">
                  <a:gradFill>
                    <a:gsLst>
                      <a:gs pos="0">
                        <a:srgbClr val="FFFFFF"/>
                      </a:gs>
                      <a:gs pos="74000">
                        <a:srgbClr val="FFFFFF"/>
                      </a:gs>
                    </a:gsLst>
                    <a:lin ang="0" scaled="0"/>
                  </a:gradFill>
                  <a:ea typeface="ヒラギノ角ゴ Pro W3" charset="0"/>
                  <a:cs typeface="ヒラギノ角ゴ Pro W3" charset="0"/>
                </a:rPr>
                <a:t>Usability</a:t>
              </a:r>
              <a:endParaRPr lang="en-US" sz="1200" dirty="0">
                <a:gradFill>
                  <a:gsLst>
                    <a:gs pos="0">
                      <a:srgbClr val="FFFFFF"/>
                    </a:gs>
                    <a:gs pos="74000">
                      <a:srgbClr val="FFFFFF"/>
                    </a:gs>
                  </a:gsLst>
                  <a:lin ang="0" scaled="0"/>
                </a:gradFill>
                <a:ea typeface="ヒラギノ角ゴ Pro W3" charset="0"/>
                <a:cs typeface="ヒラギノ角ゴ Pro W3" charset="0"/>
              </a:endParaRPr>
            </a:p>
          </p:txBody>
        </p:sp>
        <p:sp>
          <p:nvSpPr>
            <p:cNvPr id="30" name="Rectangle 29"/>
            <p:cNvSpPr/>
            <p:nvPr/>
          </p:nvSpPr>
          <p:spPr>
            <a:xfrm>
              <a:off x="0" y="2066925"/>
              <a:ext cx="1222537" cy="757130"/>
            </a:xfrm>
            <a:prstGeom prst="rect">
              <a:avLst/>
            </a:prstGeom>
          </p:spPr>
          <p:txBody>
            <a:bodyPr wrap="square">
              <a:spAutoFit/>
            </a:bodyPr>
            <a:lstStyle/>
            <a:p>
              <a:pPr defTabSz="533400">
                <a:lnSpc>
                  <a:spcPct val="90000"/>
                </a:lnSpc>
                <a:spcAft>
                  <a:spcPct val="35000"/>
                </a:spcAft>
              </a:pPr>
              <a:r>
                <a:rPr lang="en-US" sz="1200" dirty="0">
                  <a:gradFill>
                    <a:gsLst>
                      <a:gs pos="0">
                        <a:srgbClr val="FFFFFF"/>
                      </a:gs>
                      <a:gs pos="74000">
                        <a:srgbClr val="FFFFFF"/>
                      </a:gs>
                    </a:gsLst>
                    <a:lin ang="0" scaled="0"/>
                  </a:gradFill>
                  <a:ea typeface="ヒラギノ角ゴ Pro W3" charset="0"/>
                  <a:cs typeface="ヒラギノ角ゴ Pro W3" charset="0"/>
                </a:rPr>
                <a:t>Reliability, maintainability, scalability, and availability      </a:t>
              </a:r>
            </a:p>
          </p:txBody>
        </p:sp>
        <p:sp>
          <p:nvSpPr>
            <p:cNvPr id="32" name="Rectangle 31"/>
            <p:cNvSpPr/>
            <p:nvPr/>
          </p:nvSpPr>
          <p:spPr>
            <a:xfrm>
              <a:off x="690223" y="3361057"/>
              <a:ext cx="814647" cy="258532"/>
            </a:xfrm>
            <a:prstGeom prst="rect">
              <a:avLst/>
            </a:prstGeom>
          </p:spPr>
          <p:txBody>
            <a:bodyPr wrap="none">
              <a:spAutoFit/>
            </a:bodyPr>
            <a:lstStyle/>
            <a:p>
              <a:pPr algn="ctr" defTabSz="622300">
                <a:lnSpc>
                  <a:spcPct val="90000"/>
                </a:lnSpc>
                <a:spcAft>
                  <a:spcPct val="35000"/>
                </a:spcAft>
              </a:pPr>
              <a:r>
                <a:rPr lang="en-US" sz="1200" dirty="0" smtClean="0">
                  <a:gradFill>
                    <a:gsLst>
                      <a:gs pos="0">
                        <a:srgbClr val="FFFFFF"/>
                      </a:gs>
                      <a:gs pos="74000">
                        <a:srgbClr val="FFFFFF"/>
                      </a:gs>
                    </a:gsLst>
                    <a:lin ang="0" scaled="0"/>
                  </a:gradFill>
                  <a:ea typeface="ヒラギノ角ゴ Pro W3" charset="0"/>
                  <a:cs typeface="ヒラギノ角ゴ Pro W3" charset="0"/>
                </a:rPr>
                <a:t>Flexibility</a:t>
              </a:r>
              <a:endParaRPr lang="en-US" sz="1200" dirty="0">
                <a:gradFill>
                  <a:gsLst>
                    <a:gs pos="0">
                      <a:srgbClr val="FFFFFF"/>
                    </a:gs>
                    <a:gs pos="74000">
                      <a:srgbClr val="FFFFFF"/>
                    </a:gs>
                  </a:gsLst>
                  <a:lin ang="0" scaled="0"/>
                </a:gradFill>
                <a:ea typeface="ヒラギノ角ゴ Pro W3" charset="0"/>
                <a:cs typeface="ヒラギノ角ゴ Pro W3" charset="0"/>
              </a:endParaRPr>
            </a:p>
          </p:txBody>
        </p:sp>
        <p:sp>
          <p:nvSpPr>
            <p:cNvPr id="33" name="Rectangle 32"/>
            <p:cNvSpPr/>
            <p:nvPr/>
          </p:nvSpPr>
          <p:spPr>
            <a:xfrm>
              <a:off x="325598" y="4310750"/>
              <a:ext cx="1470274" cy="424732"/>
            </a:xfrm>
            <a:prstGeom prst="rect">
              <a:avLst/>
            </a:prstGeom>
          </p:spPr>
          <p:txBody>
            <a:bodyPr wrap="none">
              <a:spAutoFit/>
            </a:bodyPr>
            <a:lstStyle/>
            <a:p>
              <a:pPr algn="ctr" defTabSz="622300">
                <a:lnSpc>
                  <a:spcPct val="90000"/>
                </a:lnSpc>
                <a:spcAft>
                  <a:spcPct val="35000"/>
                </a:spcAft>
              </a:pPr>
              <a:r>
                <a:rPr lang="en-US" sz="1200" dirty="0" smtClean="0">
                  <a:gradFill>
                    <a:gsLst>
                      <a:gs pos="0">
                        <a:srgbClr val="FFFFFF"/>
                      </a:gs>
                      <a:gs pos="74000">
                        <a:srgbClr val="FFFFFF"/>
                      </a:gs>
                    </a:gsLst>
                    <a:lin ang="0" scaled="0"/>
                  </a:gradFill>
                  <a:ea typeface="ヒラギノ角ゴ Pro W3" charset="0"/>
                  <a:cs typeface="ヒラギノ角ゴ Pro W3" charset="0"/>
                </a:rPr>
                <a:t>Internationalization</a:t>
              </a:r>
              <a:br>
                <a:rPr lang="en-US" sz="1200" dirty="0" smtClean="0">
                  <a:gradFill>
                    <a:gsLst>
                      <a:gs pos="0">
                        <a:srgbClr val="FFFFFF"/>
                      </a:gs>
                      <a:gs pos="74000">
                        <a:srgbClr val="FFFFFF"/>
                      </a:gs>
                    </a:gsLst>
                    <a:lin ang="0" scaled="0"/>
                  </a:gradFill>
                  <a:ea typeface="ヒラギノ角ゴ Pro W3" charset="0"/>
                  <a:cs typeface="ヒラギノ角ゴ Pro W3" charset="0"/>
                </a:rPr>
              </a:br>
              <a:r>
                <a:rPr lang="en-US" sz="1200" dirty="0" smtClean="0">
                  <a:gradFill>
                    <a:gsLst>
                      <a:gs pos="0">
                        <a:srgbClr val="FFFFFF"/>
                      </a:gs>
                      <a:gs pos="74000">
                        <a:srgbClr val="FFFFFF"/>
                      </a:gs>
                    </a:gsLst>
                    <a:lin ang="0" scaled="0"/>
                  </a:gradFill>
                  <a:ea typeface="ヒラギノ角ゴ Pro W3" charset="0"/>
                  <a:cs typeface="ヒラギノ角ゴ Pro W3" charset="0"/>
                </a:rPr>
                <a:t>and localization</a:t>
              </a:r>
              <a:endParaRPr lang="en-US" sz="1200" dirty="0">
                <a:gradFill>
                  <a:gsLst>
                    <a:gs pos="0">
                      <a:srgbClr val="FFFFFF"/>
                    </a:gs>
                    <a:gs pos="74000">
                      <a:srgbClr val="FFFFFF"/>
                    </a:gs>
                  </a:gsLst>
                  <a:lin ang="0" scaled="0"/>
                </a:gradFill>
                <a:ea typeface="ヒラギノ角ゴ Pro W3" charset="0"/>
                <a:cs typeface="ヒラギノ角ゴ Pro W3" charset="0"/>
              </a:endParaRPr>
            </a:p>
          </p:txBody>
        </p:sp>
        <p:sp>
          <p:nvSpPr>
            <p:cNvPr id="34" name="Rectangle 33"/>
            <p:cNvSpPr/>
            <p:nvPr/>
          </p:nvSpPr>
          <p:spPr>
            <a:xfrm>
              <a:off x="-688159" y="5108443"/>
              <a:ext cx="1189749" cy="258532"/>
            </a:xfrm>
            <a:prstGeom prst="rect">
              <a:avLst/>
            </a:prstGeom>
          </p:spPr>
          <p:txBody>
            <a:bodyPr wrap="none">
              <a:spAutoFit/>
            </a:bodyPr>
            <a:lstStyle/>
            <a:p>
              <a:pPr algn="ctr" defTabSz="622300">
                <a:lnSpc>
                  <a:spcPct val="90000"/>
                </a:lnSpc>
                <a:spcAft>
                  <a:spcPct val="35000"/>
                </a:spcAft>
              </a:pPr>
              <a:r>
                <a:rPr lang="en-US" sz="1200" dirty="0" smtClean="0">
                  <a:gradFill>
                    <a:gsLst>
                      <a:gs pos="0">
                        <a:srgbClr val="FFFFFF"/>
                      </a:gs>
                      <a:gs pos="74000">
                        <a:srgbClr val="FFFFFF"/>
                      </a:gs>
                    </a:gsLst>
                    <a:lin ang="0" scaled="0"/>
                  </a:gradFill>
                  <a:ea typeface="ヒラギノ角ゴ Pro W3" charset="0"/>
                  <a:cs typeface="ヒラギノ角ゴ Pro W3" charset="0"/>
                </a:rPr>
                <a:t>Interoperability</a:t>
              </a:r>
              <a:endParaRPr lang="en-US" sz="1200" dirty="0">
                <a:gradFill>
                  <a:gsLst>
                    <a:gs pos="0">
                      <a:srgbClr val="FFFFFF"/>
                    </a:gs>
                    <a:gs pos="74000">
                      <a:srgbClr val="FFFFFF"/>
                    </a:gs>
                  </a:gsLst>
                  <a:lin ang="0" scaled="0"/>
                </a:gradFill>
                <a:ea typeface="ヒラギノ角ゴ Pro W3" charset="0"/>
                <a:cs typeface="ヒラギノ角ゴ Pro W3" charset="0"/>
              </a:endParaRPr>
            </a:p>
          </p:txBody>
        </p:sp>
        <p:sp>
          <p:nvSpPr>
            <p:cNvPr id="35" name="Rectangle 34"/>
            <p:cNvSpPr/>
            <p:nvPr/>
          </p:nvSpPr>
          <p:spPr>
            <a:xfrm>
              <a:off x="-1785753" y="4310750"/>
              <a:ext cx="1037463" cy="424732"/>
            </a:xfrm>
            <a:prstGeom prst="rect">
              <a:avLst/>
            </a:prstGeom>
          </p:spPr>
          <p:txBody>
            <a:bodyPr wrap="none">
              <a:spAutoFit/>
            </a:bodyPr>
            <a:lstStyle/>
            <a:p>
              <a:pPr algn="ctr" defTabSz="622300">
                <a:lnSpc>
                  <a:spcPct val="90000"/>
                </a:lnSpc>
                <a:spcAft>
                  <a:spcPct val="35000"/>
                </a:spcAft>
              </a:pPr>
              <a:r>
                <a:rPr lang="en-US" sz="1200" dirty="0" smtClean="0">
                  <a:gradFill>
                    <a:gsLst>
                      <a:gs pos="0">
                        <a:srgbClr val="FFFFFF"/>
                      </a:gs>
                      <a:gs pos="74000">
                        <a:srgbClr val="FFFFFF"/>
                      </a:gs>
                    </a:gsLst>
                    <a:lin ang="0" scaled="0"/>
                  </a:gradFill>
                  <a:ea typeface="ヒラギノ角ゴ Pro W3" charset="0"/>
                  <a:cs typeface="ヒラギノ角ゴ Pro W3" charset="0"/>
                </a:rPr>
                <a:t>Security and</a:t>
              </a:r>
              <a:br>
                <a:rPr lang="en-US" sz="1200" dirty="0" smtClean="0">
                  <a:gradFill>
                    <a:gsLst>
                      <a:gs pos="0">
                        <a:srgbClr val="FFFFFF"/>
                      </a:gs>
                      <a:gs pos="74000">
                        <a:srgbClr val="FFFFFF"/>
                      </a:gs>
                    </a:gsLst>
                    <a:lin ang="0" scaled="0"/>
                  </a:gradFill>
                  <a:ea typeface="ヒラギノ角ゴ Pro W3" charset="0"/>
                  <a:cs typeface="ヒラギノ角ゴ Pro W3" charset="0"/>
                </a:rPr>
              </a:br>
              <a:r>
                <a:rPr lang="en-US" sz="1200" dirty="0" smtClean="0">
                  <a:gradFill>
                    <a:gsLst>
                      <a:gs pos="0">
                        <a:srgbClr val="FFFFFF"/>
                      </a:gs>
                      <a:gs pos="74000">
                        <a:srgbClr val="FFFFFF"/>
                      </a:gs>
                    </a:gsLst>
                    <a:lin ang="0" scaled="0"/>
                  </a:gradFill>
                  <a:ea typeface="ヒラギノ角ゴ Pro W3" charset="0"/>
                  <a:cs typeface="ヒラギノ角ゴ Pro W3" charset="0"/>
                </a:rPr>
                <a:t>compliance</a:t>
              </a:r>
              <a:endParaRPr lang="en-US" sz="1200" dirty="0">
                <a:gradFill>
                  <a:gsLst>
                    <a:gs pos="0">
                      <a:srgbClr val="FFFFFF"/>
                    </a:gs>
                    <a:gs pos="74000">
                      <a:srgbClr val="FFFFFF"/>
                    </a:gs>
                  </a:gsLst>
                  <a:lin ang="0" scaled="0"/>
                </a:gradFill>
                <a:ea typeface="ヒラギノ角ゴ Pro W3" charset="0"/>
                <a:cs typeface="ヒラギノ角ゴ Pro W3" charset="0"/>
              </a:endParaRPr>
            </a:p>
          </p:txBody>
        </p:sp>
        <p:sp>
          <p:nvSpPr>
            <p:cNvPr id="36" name="Rectangle 35"/>
            <p:cNvSpPr/>
            <p:nvPr/>
          </p:nvSpPr>
          <p:spPr>
            <a:xfrm>
              <a:off x="-1951663" y="3361057"/>
              <a:ext cx="1146469" cy="258532"/>
            </a:xfrm>
            <a:prstGeom prst="rect">
              <a:avLst/>
            </a:prstGeom>
          </p:spPr>
          <p:txBody>
            <a:bodyPr wrap="none">
              <a:spAutoFit/>
            </a:bodyPr>
            <a:lstStyle/>
            <a:p>
              <a:pPr algn="ctr" defTabSz="622300">
                <a:lnSpc>
                  <a:spcPct val="90000"/>
                </a:lnSpc>
                <a:spcAft>
                  <a:spcPct val="35000"/>
                </a:spcAft>
              </a:pPr>
              <a:r>
                <a:rPr lang="en-US" sz="1200" dirty="0" err="1" smtClean="0">
                  <a:gradFill>
                    <a:gsLst>
                      <a:gs pos="0">
                        <a:srgbClr val="FFFFFF"/>
                      </a:gs>
                      <a:gs pos="74000">
                        <a:srgbClr val="FFFFFF"/>
                      </a:gs>
                    </a:gsLst>
                    <a:lin ang="0" scaled="0"/>
                  </a:gradFill>
                  <a:ea typeface="ヒラギノ角ゴ Pro W3" charset="0"/>
                  <a:cs typeface="ヒラギノ角ゴ Pro W3" charset="0"/>
                </a:rPr>
                <a:t>Composability</a:t>
              </a:r>
              <a:endParaRPr lang="en-US" sz="1200" dirty="0">
                <a:gradFill>
                  <a:gsLst>
                    <a:gs pos="0">
                      <a:srgbClr val="FFFFFF"/>
                    </a:gs>
                    <a:gs pos="74000">
                      <a:srgbClr val="FFFFFF"/>
                    </a:gs>
                  </a:gsLst>
                  <a:lin ang="0" scaled="0"/>
                </a:gradFill>
                <a:ea typeface="ヒラギノ角ゴ Pro W3" charset="0"/>
                <a:cs typeface="ヒラギノ角ゴ Pro W3" charset="0"/>
              </a:endParaRPr>
            </a:p>
          </p:txBody>
        </p:sp>
      </p:grpSp>
      <p:grpSp>
        <p:nvGrpSpPr>
          <p:cNvPr id="20" name="Group 19"/>
          <p:cNvGrpSpPr/>
          <p:nvPr/>
        </p:nvGrpSpPr>
        <p:grpSpPr>
          <a:xfrm>
            <a:off x="1706252" y="937259"/>
            <a:ext cx="5476973" cy="5510676"/>
            <a:chOff x="2020685" y="1265796"/>
            <a:chExt cx="4964623" cy="4995173"/>
          </a:xfrm>
        </p:grpSpPr>
        <p:sp>
          <p:nvSpPr>
            <p:cNvPr id="12" name="Circular Arrow 11"/>
            <p:cNvSpPr/>
            <p:nvPr/>
          </p:nvSpPr>
          <p:spPr>
            <a:xfrm>
              <a:off x="2186989" y="1265796"/>
              <a:ext cx="4767402" cy="4767402"/>
            </a:xfrm>
            <a:prstGeom prst="circularArrow">
              <a:avLst>
                <a:gd name="adj1" fmla="val 5085"/>
                <a:gd name="adj2" fmla="val 327528"/>
                <a:gd name="adj3" fmla="val 18957827"/>
                <a:gd name="adj4" fmla="val 16200343"/>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3" name="Circular Arrow 12"/>
            <p:cNvSpPr/>
            <p:nvPr/>
          </p:nvSpPr>
          <p:spPr>
            <a:xfrm>
              <a:off x="2217906" y="1370249"/>
              <a:ext cx="4767402" cy="4767402"/>
            </a:xfrm>
            <a:prstGeom prst="circularArrow">
              <a:avLst>
                <a:gd name="adj1" fmla="val 5085"/>
                <a:gd name="adj2" fmla="val 327528"/>
                <a:gd name="adj3" fmla="val 443744"/>
                <a:gd name="adj4" fmla="val 19285776"/>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 name="Circular Arrow 13"/>
            <p:cNvSpPr/>
            <p:nvPr/>
          </p:nvSpPr>
          <p:spPr>
            <a:xfrm>
              <a:off x="2198141" y="1455904"/>
              <a:ext cx="4767402" cy="4767402"/>
            </a:xfrm>
            <a:prstGeom prst="circularArrow">
              <a:avLst>
                <a:gd name="adj1" fmla="val 5085"/>
                <a:gd name="adj2" fmla="val 327528"/>
                <a:gd name="adj3" fmla="val 3529100"/>
                <a:gd name="adj4" fmla="val 770764"/>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5" name="Circular Arrow 14"/>
            <p:cNvSpPr/>
            <p:nvPr/>
          </p:nvSpPr>
          <p:spPr>
            <a:xfrm>
              <a:off x="2102035" y="1493567"/>
              <a:ext cx="4767402" cy="4767402"/>
            </a:xfrm>
            <a:prstGeom prst="circularArrow">
              <a:avLst>
                <a:gd name="adj1" fmla="val 5085"/>
                <a:gd name="adj2" fmla="val 327528"/>
                <a:gd name="adj3" fmla="val 6615046"/>
                <a:gd name="adj4" fmla="val 3857426"/>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6" name="Circular Arrow 15"/>
            <p:cNvSpPr/>
            <p:nvPr/>
          </p:nvSpPr>
          <p:spPr>
            <a:xfrm>
              <a:off x="2040450" y="1455904"/>
              <a:ext cx="4767402" cy="4767402"/>
            </a:xfrm>
            <a:prstGeom prst="circularArrow">
              <a:avLst>
                <a:gd name="adj1" fmla="val 5085"/>
                <a:gd name="adj2" fmla="val 327528"/>
                <a:gd name="adj3" fmla="val 9701707"/>
                <a:gd name="adj4" fmla="val 6943371"/>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 name="Circular Arrow 16"/>
            <p:cNvSpPr/>
            <p:nvPr/>
          </p:nvSpPr>
          <p:spPr>
            <a:xfrm>
              <a:off x="2020685" y="1370249"/>
              <a:ext cx="4767402" cy="4767402"/>
            </a:xfrm>
            <a:prstGeom prst="circularArrow">
              <a:avLst>
                <a:gd name="adj1" fmla="val 5085"/>
                <a:gd name="adj2" fmla="val 327528"/>
                <a:gd name="adj3" fmla="val 12786695"/>
                <a:gd name="adj4" fmla="val 10028727"/>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8" name="Circular Arrow 17"/>
            <p:cNvSpPr/>
            <p:nvPr/>
          </p:nvSpPr>
          <p:spPr>
            <a:xfrm>
              <a:off x="2075570" y="1302514"/>
              <a:ext cx="4767402" cy="4767402"/>
            </a:xfrm>
            <a:prstGeom prst="circularArrow">
              <a:avLst>
                <a:gd name="adj1" fmla="val 5085"/>
                <a:gd name="adj2" fmla="val 327528"/>
                <a:gd name="adj3" fmla="val 15872129"/>
                <a:gd name="adj4" fmla="val 13114645"/>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2" name="Title 1"/>
          <p:cNvSpPr>
            <a:spLocks noGrp="1"/>
          </p:cNvSpPr>
          <p:nvPr>
            <p:ph type="title"/>
          </p:nvPr>
        </p:nvSpPr>
        <p:spPr/>
        <p:txBody>
          <a:bodyPr/>
          <a:lstStyle/>
          <a:p>
            <a:r>
              <a:rPr lang="en-US" smtClean="0"/>
              <a:t>Core Operating Principles </a:t>
            </a:r>
            <a:endParaRPr lang="en-US" dirty="0"/>
          </a:p>
        </p:txBody>
      </p:sp>
    </p:spTree>
    <p:extLst>
      <p:ext uri="{BB962C8B-B14F-4D97-AF65-F5344CB8AC3E}">
        <p14:creationId xmlns:p14="http://schemas.microsoft.com/office/powerpoint/2010/main" val="2134247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Business Architecture </a:t>
            </a:r>
            <a:r>
              <a:rPr lang="en-US" dirty="0"/>
              <a:t>Principals</a:t>
            </a:r>
            <a:br>
              <a:rPr lang="en-US" dirty="0"/>
            </a:br>
            <a:r>
              <a:rPr lang="en-US" sz="1600" b="0" dirty="0">
                <a:gradFill>
                  <a:gsLst>
                    <a:gs pos="80531">
                      <a:srgbClr val="009DDC"/>
                    </a:gs>
                    <a:gs pos="0">
                      <a:srgbClr val="009DDC"/>
                    </a:gs>
                  </a:gsLst>
                  <a:lin ang="0" scaled="0"/>
                </a:gradFill>
              </a:rPr>
              <a:t>Reliability, maintainability, scalability, and availability</a:t>
            </a:r>
            <a:br>
              <a:rPr lang="en-US" sz="1600" b="0" dirty="0">
                <a:gradFill>
                  <a:gsLst>
                    <a:gs pos="80531">
                      <a:srgbClr val="009DDC"/>
                    </a:gs>
                    <a:gs pos="0">
                      <a:srgbClr val="009DDC"/>
                    </a:gs>
                  </a:gsLst>
                  <a:lin ang="0" scaled="0"/>
                </a:gradFill>
              </a:rPr>
            </a:br>
            <a:endParaRPr lang="en-US" sz="1600" b="0" dirty="0">
              <a:gradFill>
                <a:gsLst>
                  <a:gs pos="80531">
                    <a:srgbClr val="009DDC"/>
                  </a:gs>
                  <a:gs pos="0">
                    <a:srgbClr val="009DDC"/>
                  </a:gs>
                </a:gsLst>
                <a:lin ang="0" scaled="0"/>
              </a:gradFill>
            </a:endParaRPr>
          </a:p>
        </p:txBody>
      </p:sp>
      <p:grpSp>
        <p:nvGrpSpPr>
          <p:cNvPr id="21" name="Group 20"/>
          <p:cNvGrpSpPr/>
          <p:nvPr/>
        </p:nvGrpSpPr>
        <p:grpSpPr>
          <a:xfrm>
            <a:off x="7704762" y="155649"/>
            <a:ext cx="1034426" cy="1003222"/>
            <a:chOff x="1555458" y="1144254"/>
            <a:chExt cx="5682081" cy="5510676"/>
          </a:xfrm>
        </p:grpSpPr>
        <p:graphicFrame>
          <p:nvGraphicFramePr>
            <p:cNvPr id="5" name="Chart 4"/>
            <p:cNvGraphicFramePr/>
            <p:nvPr>
              <p:extLst/>
            </p:nvPr>
          </p:nvGraphicFramePr>
          <p:xfrm>
            <a:off x="1555458" y="1198409"/>
            <a:ext cx="5682081" cy="5401926"/>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p:cNvGrpSpPr/>
            <p:nvPr/>
          </p:nvGrpSpPr>
          <p:grpSpPr>
            <a:xfrm>
              <a:off x="1651657" y="1144254"/>
              <a:ext cx="5476971" cy="5510676"/>
              <a:chOff x="1971197" y="1315284"/>
              <a:chExt cx="4964621" cy="4995173"/>
            </a:xfrm>
          </p:grpSpPr>
          <p:sp>
            <p:nvSpPr>
              <p:cNvPr id="14" name="Circular Arrow 13"/>
              <p:cNvSpPr/>
              <p:nvPr/>
            </p:nvSpPr>
            <p:spPr>
              <a:xfrm>
                <a:off x="2137500" y="1315284"/>
                <a:ext cx="4767398" cy="4767403"/>
              </a:xfrm>
              <a:prstGeom prst="circularArrow">
                <a:avLst>
                  <a:gd name="adj1" fmla="val 5085"/>
                  <a:gd name="adj2" fmla="val 327528"/>
                  <a:gd name="adj3" fmla="val 18957827"/>
                  <a:gd name="adj4" fmla="val 16200343"/>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5" name="Circular Arrow 14"/>
              <p:cNvSpPr/>
              <p:nvPr/>
            </p:nvSpPr>
            <p:spPr>
              <a:xfrm>
                <a:off x="2168420" y="1419736"/>
                <a:ext cx="4767398" cy="4767403"/>
              </a:xfrm>
              <a:prstGeom prst="circularArrow">
                <a:avLst>
                  <a:gd name="adj1" fmla="val 5085"/>
                  <a:gd name="adj2" fmla="val 327528"/>
                  <a:gd name="adj3" fmla="val 443744"/>
                  <a:gd name="adj4" fmla="val 19285776"/>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6" name="Circular Arrow 15"/>
              <p:cNvSpPr/>
              <p:nvPr/>
            </p:nvSpPr>
            <p:spPr>
              <a:xfrm>
                <a:off x="2148653" y="1505392"/>
                <a:ext cx="4767398" cy="4767403"/>
              </a:xfrm>
              <a:prstGeom prst="circularArrow">
                <a:avLst>
                  <a:gd name="adj1" fmla="val 5085"/>
                  <a:gd name="adj2" fmla="val 327528"/>
                  <a:gd name="adj3" fmla="val 3529100"/>
                  <a:gd name="adj4" fmla="val 770764"/>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 name="Circular Arrow 16"/>
              <p:cNvSpPr/>
              <p:nvPr/>
            </p:nvSpPr>
            <p:spPr>
              <a:xfrm>
                <a:off x="2052546" y="1543054"/>
                <a:ext cx="4767398" cy="4767403"/>
              </a:xfrm>
              <a:prstGeom prst="circularArrow">
                <a:avLst>
                  <a:gd name="adj1" fmla="val 5085"/>
                  <a:gd name="adj2" fmla="val 327528"/>
                  <a:gd name="adj3" fmla="val 6615046"/>
                  <a:gd name="adj4" fmla="val 3857426"/>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8" name="Circular Arrow 17"/>
              <p:cNvSpPr/>
              <p:nvPr/>
            </p:nvSpPr>
            <p:spPr>
              <a:xfrm>
                <a:off x="1990964" y="1505392"/>
                <a:ext cx="4767398" cy="4767403"/>
              </a:xfrm>
              <a:prstGeom prst="circularArrow">
                <a:avLst>
                  <a:gd name="adj1" fmla="val 5085"/>
                  <a:gd name="adj2" fmla="val 327528"/>
                  <a:gd name="adj3" fmla="val 9701707"/>
                  <a:gd name="adj4" fmla="val 6943371"/>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9" name="Circular Arrow 18"/>
              <p:cNvSpPr/>
              <p:nvPr/>
            </p:nvSpPr>
            <p:spPr>
              <a:xfrm>
                <a:off x="1971197" y="1419736"/>
                <a:ext cx="4767398" cy="4767403"/>
              </a:xfrm>
              <a:prstGeom prst="circularArrow">
                <a:avLst>
                  <a:gd name="adj1" fmla="val 5085"/>
                  <a:gd name="adj2" fmla="val 327528"/>
                  <a:gd name="adj3" fmla="val 12786695"/>
                  <a:gd name="adj4" fmla="val 10028727"/>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Circular Arrow 19"/>
              <p:cNvSpPr/>
              <p:nvPr/>
            </p:nvSpPr>
            <p:spPr>
              <a:xfrm>
                <a:off x="2026082" y="1352000"/>
                <a:ext cx="4767398" cy="4767403"/>
              </a:xfrm>
              <a:prstGeom prst="circularArrow">
                <a:avLst>
                  <a:gd name="adj1" fmla="val 5085"/>
                  <a:gd name="adj2" fmla="val 327528"/>
                  <a:gd name="adj3" fmla="val 15872129"/>
                  <a:gd name="adj4" fmla="val 13114645"/>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grpSp>
      <p:sp>
        <p:nvSpPr>
          <p:cNvPr id="23" name="Rectangle 22"/>
          <p:cNvSpPr/>
          <p:nvPr/>
        </p:nvSpPr>
        <p:spPr>
          <a:xfrm>
            <a:off x="628650" y="1511490"/>
            <a:ext cx="1957801" cy="1513353"/>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4" name="Rectangle 23"/>
          <p:cNvSpPr/>
          <p:nvPr/>
        </p:nvSpPr>
        <p:spPr>
          <a:xfrm>
            <a:off x="2709271" y="1511490"/>
            <a:ext cx="1957801" cy="1513353"/>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5" name="Rectangle 24"/>
          <p:cNvSpPr/>
          <p:nvPr/>
        </p:nvSpPr>
        <p:spPr>
          <a:xfrm>
            <a:off x="4789890" y="1511490"/>
            <a:ext cx="1965523" cy="1513353"/>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6" name="Rectangle 25"/>
          <p:cNvSpPr/>
          <p:nvPr/>
        </p:nvSpPr>
        <p:spPr>
          <a:xfrm>
            <a:off x="628650" y="3024843"/>
            <a:ext cx="1957801" cy="444448"/>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gradFill>
                  <a:gsLst>
                    <a:gs pos="0">
                      <a:srgbClr val="FFFFFF"/>
                    </a:gs>
                    <a:gs pos="100000">
                      <a:srgbClr val="FFFFFF"/>
                    </a:gs>
                  </a:gsLst>
                  <a:lin ang="0" scaled="1"/>
                </a:gradFill>
                <a:latin typeface="Arial"/>
              </a:rPr>
              <a:t>Reliability</a:t>
            </a:r>
          </a:p>
        </p:txBody>
      </p:sp>
      <p:sp>
        <p:nvSpPr>
          <p:cNvPr id="27" name="Rectangle 26"/>
          <p:cNvSpPr/>
          <p:nvPr/>
        </p:nvSpPr>
        <p:spPr>
          <a:xfrm>
            <a:off x="2709271" y="3024843"/>
            <a:ext cx="1957801" cy="444448"/>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gradFill>
                  <a:gsLst>
                    <a:gs pos="0">
                      <a:srgbClr val="FFFFFF"/>
                    </a:gs>
                    <a:gs pos="100000">
                      <a:srgbClr val="FFFFFF"/>
                    </a:gs>
                  </a:gsLst>
                  <a:lin ang="0" scaled="1"/>
                </a:gradFill>
                <a:latin typeface="Arial"/>
              </a:rPr>
              <a:t>Maintainability</a:t>
            </a:r>
          </a:p>
        </p:txBody>
      </p:sp>
      <p:sp>
        <p:nvSpPr>
          <p:cNvPr id="28" name="Rectangle 27"/>
          <p:cNvSpPr/>
          <p:nvPr/>
        </p:nvSpPr>
        <p:spPr>
          <a:xfrm>
            <a:off x="4789890" y="3024843"/>
            <a:ext cx="1965523" cy="444448"/>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gradFill>
                  <a:gsLst>
                    <a:gs pos="0">
                      <a:srgbClr val="FFFFFF"/>
                    </a:gs>
                    <a:gs pos="100000">
                      <a:srgbClr val="FFFFFF"/>
                    </a:gs>
                  </a:gsLst>
                  <a:lin ang="0" scaled="1"/>
                </a:gradFill>
                <a:latin typeface="Arial"/>
              </a:rPr>
              <a:t>Scalability</a:t>
            </a:r>
          </a:p>
        </p:txBody>
      </p:sp>
      <p:sp>
        <p:nvSpPr>
          <p:cNvPr id="29" name="Rectangle 28"/>
          <p:cNvSpPr/>
          <p:nvPr/>
        </p:nvSpPr>
        <p:spPr>
          <a:xfrm>
            <a:off x="628650" y="3469291"/>
            <a:ext cx="1957801" cy="195684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A component of availability management that focuses on reducing the frequency of outages</a:t>
            </a:r>
          </a:p>
        </p:txBody>
      </p:sp>
      <p:sp>
        <p:nvSpPr>
          <p:cNvPr id="30" name="Rectangle 29"/>
          <p:cNvSpPr/>
          <p:nvPr/>
        </p:nvSpPr>
        <p:spPr>
          <a:xfrm>
            <a:off x="2709270" y="3469291"/>
            <a:ext cx="1957801" cy="195684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The ability to operate an IT service without negatively affecting system availability</a:t>
            </a:r>
          </a:p>
        </p:txBody>
      </p:sp>
      <p:sp>
        <p:nvSpPr>
          <p:cNvPr id="31" name="Rectangle 30"/>
          <p:cNvSpPr/>
          <p:nvPr/>
        </p:nvSpPr>
        <p:spPr>
          <a:xfrm>
            <a:off x="4789886" y="3469291"/>
            <a:ext cx="1965526" cy="195684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The ability of an IT service to increase or decrease capacity while minimizing cost and without affecting availability</a:t>
            </a:r>
          </a:p>
        </p:txBody>
      </p:sp>
      <p:sp>
        <p:nvSpPr>
          <p:cNvPr id="55" name="Rectangle 54"/>
          <p:cNvSpPr/>
          <p:nvPr/>
        </p:nvSpPr>
        <p:spPr>
          <a:xfrm>
            <a:off x="6878226" y="1511490"/>
            <a:ext cx="1965523" cy="1513353"/>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56" name="Rectangle 55"/>
          <p:cNvSpPr/>
          <p:nvPr/>
        </p:nvSpPr>
        <p:spPr>
          <a:xfrm>
            <a:off x="6878226" y="3024843"/>
            <a:ext cx="1965523" cy="444448"/>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gradFill>
                  <a:gsLst>
                    <a:gs pos="0">
                      <a:srgbClr val="FFFFFF"/>
                    </a:gs>
                    <a:gs pos="100000">
                      <a:srgbClr val="FFFFFF"/>
                    </a:gs>
                  </a:gsLst>
                  <a:lin ang="0" scaled="1"/>
                </a:gradFill>
                <a:latin typeface="Arial"/>
              </a:rPr>
              <a:t>Availability</a:t>
            </a:r>
          </a:p>
        </p:txBody>
      </p:sp>
      <p:sp>
        <p:nvSpPr>
          <p:cNvPr id="57" name="Rectangle 56"/>
          <p:cNvSpPr/>
          <p:nvPr/>
        </p:nvSpPr>
        <p:spPr>
          <a:xfrm>
            <a:off x="6878223" y="3469291"/>
            <a:ext cx="1965526" cy="195684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A service management process that helps define the customer’s requirements for IT service availability. </a:t>
            </a:r>
            <a:r>
              <a:rPr lang="en-US" sz="1200" dirty="0" smtClean="0">
                <a:gradFill>
                  <a:gsLst>
                    <a:gs pos="0">
                      <a:srgbClr val="000000"/>
                    </a:gs>
                    <a:gs pos="100000">
                      <a:srgbClr val="000000"/>
                    </a:gs>
                  </a:gsLst>
                  <a:lin ang="0" scaled="1"/>
                </a:gradFill>
                <a:latin typeface="Arial"/>
              </a:rPr>
              <a:t/>
            </a:r>
            <a:br>
              <a:rPr lang="en-US" sz="1200" dirty="0" smtClean="0">
                <a:gradFill>
                  <a:gsLst>
                    <a:gs pos="0">
                      <a:srgbClr val="000000"/>
                    </a:gs>
                    <a:gs pos="100000">
                      <a:srgbClr val="000000"/>
                    </a:gs>
                  </a:gsLst>
                  <a:lin ang="0" scaled="1"/>
                </a:gradFill>
                <a:latin typeface="Arial"/>
              </a:rPr>
            </a:br>
            <a:r>
              <a:rPr lang="en-US" sz="1200" dirty="0" smtClean="0">
                <a:gradFill>
                  <a:gsLst>
                    <a:gs pos="0">
                      <a:srgbClr val="000000"/>
                    </a:gs>
                    <a:gs pos="100000">
                      <a:srgbClr val="000000"/>
                    </a:gs>
                  </a:gsLst>
                  <a:lin ang="0" scaled="1"/>
                </a:gradFill>
                <a:latin typeface="Arial"/>
              </a:rPr>
              <a:t>The </a:t>
            </a:r>
            <a:r>
              <a:rPr lang="en-US" sz="1200" dirty="0">
                <a:gradFill>
                  <a:gsLst>
                    <a:gs pos="0">
                      <a:srgbClr val="000000"/>
                    </a:gs>
                    <a:gs pos="100000">
                      <a:srgbClr val="000000"/>
                    </a:gs>
                  </a:gsLst>
                  <a:lin ang="0" scaled="1"/>
                </a:gradFill>
                <a:latin typeface="Arial"/>
              </a:rPr>
              <a:t>core focus </a:t>
            </a:r>
            <a:r>
              <a:rPr lang="en-US" sz="1200" dirty="0" smtClean="0">
                <a:gradFill>
                  <a:gsLst>
                    <a:gs pos="0">
                      <a:srgbClr val="000000"/>
                    </a:gs>
                    <a:gs pos="100000">
                      <a:srgbClr val="000000"/>
                    </a:gs>
                  </a:gsLst>
                  <a:lin ang="0" scaled="1"/>
                </a:gradFill>
                <a:latin typeface="Arial"/>
              </a:rPr>
              <a:t>is </a:t>
            </a:r>
            <a:r>
              <a:rPr lang="en-US" sz="1200" dirty="0">
                <a:gradFill>
                  <a:gsLst>
                    <a:gs pos="0">
                      <a:srgbClr val="000000"/>
                    </a:gs>
                    <a:gs pos="100000">
                      <a:srgbClr val="000000"/>
                    </a:gs>
                  </a:gsLst>
                  <a:lin ang="0" scaled="1"/>
                </a:gradFill>
                <a:latin typeface="Arial"/>
              </a:rPr>
              <a:t>to understand how unavailability affects </a:t>
            </a:r>
            <a:r>
              <a:rPr lang="en-US" sz="1200" dirty="0" smtClean="0">
                <a:gradFill>
                  <a:gsLst>
                    <a:gs pos="0">
                      <a:srgbClr val="000000"/>
                    </a:gs>
                    <a:gs pos="100000">
                      <a:srgbClr val="000000"/>
                    </a:gs>
                  </a:gsLst>
                  <a:lin ang="0" scaled="1"/>
                </a:gradFill>
                <a:latin typeface="Arial"/>
              </a:rPr>
              <a:t/>
            </a:r>
            <a:br>
              <a:rPr lang="en-US" sz="1200" dirty="0" smtClean="0">
                <a:gradFill>
                  <a:gsLst>
                    <a:gs pos="0">
                      <a:srgbClr val="000000"/>
                    </a:gs>
                    <a:gs pos="100000">
                      <a:srgbClr val="000000"/>
                    </a:gs>
                  </a:gsLst>
                  <a:lin ang="0" scaled="1"/>
                </a:gradFill>
                <a:latin typeface="Arial"/>
              </a:rPr>
            </a:br>
            <a:r>
              <a:rPr lang="en-US" sz="1200" dirty="0" smtClean="0">
                <a:gradFill>
                  <a:gsLst>
                    <a:gs pos="0">
                      <a:srgbClr val="000000"/>
                    </a:gs>
                    <a:gs pos="100000">
                      <a:srgbClr val="000000"/>
                    </a:gs>
                  </a:gsLst>
                  <a:lin ang="0" scaled="1"/>
                </a:gradFill>
                <a:latin typeface="Arial"/>
              </a:rPr>
              <a:t>the </a:t>
            </a:r>
            <a:r>
              <a:rPr lang="en-US" sz="1200" dirty="0">
                <a:gradFill>
                  <a:gsLst>
                    <a:gs pos="0">
                      <a:srgbClr val="000000"/>
                    </a:gs>
                    <a:gs pos="100000">
                      <a:srgbClr val="000000"/>
                    </a:gs>
                  </a:gsLst>
                  <a:lin ang="0" scaled="1"/>
                </a:gradFill>
                <a:latin typeface="Arial"/>
              </a:rPr>
              <a:t>business. </a:t>
            </a:r>
          </a:p>
        </p:txBody>
      </p:sp>
      <p:sp>
        <p:nvSpPr>
          <p:cNvPr id="58" name="Freeform 175"/>
          <p:cNvSpPr>
            <a:spLocks/>
          </p:cNvSpPr>
          <p:nvPr/>
        </p:nvSpPr>
        <p:spPr bwMode="auto">
          <a:xfrm>
            <a:off x="1039815" y="1840683"/>
            <a:ext cx="980370" cy="819213"/>
          </a:xfrm>
          <a:custGeom>
            <a:avLst/>
            <a:gdLst>
              <a:gd name="T0" fmla="*/ 171 w 182"/>
              <a:gd name="T1" fmla="*/ 64 h 152"/>
              <a:gd name="T2" fmla="*/ 91 w 182"/>
              <a:gd name="T3" fmla="*/ 152 h 152"/>
              <a:gd name="T4" fmla="*/ 11 w 182"/>
              <a:gd name="T5" fmla="*/ 64 h 152"/>
              <a:gd name="T6" fmla="*/ 91 w 182"/>
              <a:gd name="T7" fmla="*/ 32 h 152"/>
              <a:gd name="T8" fmla="*/ 171 w 182"/>
              <a:gd name="T9" fmla="*/ 64 h 152"/>
            </a:gdLst>
            <a:ahLst/>
            <a:cxnLst>
              <a:cxn ang="0">
                <a:pos x="T0" y="T1"/>
              </a:cxn>
              <a:cxn ang="0">
                <a:pos x="T2" y="T3"/>
              </a:cxn>
              <a:cxn ang="0">
                <a:pos x="T4" y="T5"/>
              </a:cxn>
              <a:cxn ang="0">
                <a:pos x="T6" y="T7"/>
              </a:cxn>
              <a:cxn ang="0">
                <a:pos x="T8" y="T9"/>
              </a:cxn>
            </a:cxnLst>
            <a:rect l="0" t="0" r="r" b="b"/>
            <a:pathLst>
              <a:path w="182" h="152">
                <a:moveTo>
                  <a:pt x="171" y="64"/>
                </a:moveTo>
                <a:cubicBezTo>
                  <a:pt x="163" y="112"/>
                  <a:pt x="91" y="152"/>
                  <a:pt x="91" y="152"/>
                </a:cubicBezTo>
                <a:cubicBezTo>
                  <a:pt x="91" y="152"/>
                  <a:pt x="19" y="112"/>
                  <a:pt x="11" y="64"/>
                </a:cubicBezTo>
                <a:cubicBezTo>
                  <a:pt x="0" y="1"/>
                  <a:pt x="59" y="0"/>
                  <a:pt x="91" y="32"/>
                </a:cubicBezTo>
                <a:cubicBezTo>
                  <a:pt x="123" y="0"/>
                  <a:pt x="182" y="1"/>
                  <a:pt x="171" y="6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nvGrpSpPr>
          <p:cNvPr id="59" name="Group 58"/>
          <p:cNvGrpSpPr>
            <a:grpSpLocks noChangeAspect="1"/>
          </p:cNvGrpSpPr>
          <p:nvPr/>
        </p:nvGrpSpPr>
        <p:grpSpPr bwMode="auto">
          <a:xfrm>
            <a:off x="3199363" y="1868767"/>
            <a:ext cx="928026" cy="906331"/>
            <a:chOff x="2690" y="1970"/>
            <a:chExt cx="385" cy="376"/>
          </a:xfrm>
          <a:solidFill>
            <a:schemeClr val="bg1"/>
          </a:solidFill>
        </p:grpSpPr>
        <p:sp>
          <p:nvSpPr>
            <p:cNvPr id="60" name="Freeform 111"/>
            <p:cNvSpPr>
              <a:spLocks/>
            </p:cNvSpPr>
            <p:nvPr/>
          </p:nvSpPr>
          <p:spPr bwMode="auto">
            <a:xfrm>
              <a:off x="2846" y="1970"/>
              <a:ext cx="229" cy="212"/>
            </a:xfrm>
            <a:custGeom>
              <a:avLst/>
              <a:gdLst>
                <a:gd name="T0" fmla="*/ 90 w 95"/>
                <a:gd name="T1" fmla="*/ 30 h 88"/>
                <a:gd name="T2" fmla="*/ 70 w 95"/>
                <a:gd name="T3" fmla="*/ 50 h 88"/>
                <a:gd name="T4" fmla="*/ 64 w 95"/>
                <a:gd name="T5" fmla="*/ 53 h 88"/>
                <a:gd name="T6" fmla="*/ 58 w 95"/>
                <a:gd name="T7" fmla="*/ 50 h 88"/>
                <a:gd name="T8" fmla="*/ 41 w 95"/>
                <a:gd name="T9" fmla="*/ 33 h 88"/>
                <a:gd name="T10" fmla="*/ 39 w 95"/>
                <a:gd name="T11" fmla="*/ 28 h 88"/>
                <a:gd name="T12" fmla="*/ 41 w 95"/>
                <a:gd name="T13" fmla="*/ 22 h 88"/>
                <a:gd name="T14" fmla="*/ 62 w 95"/>
                <a:gd name="T15" fmla="*/ 2 h 88"/>
                <a:gd name="T16" fmla="*/ 48 w 95"/>
                <a:gd name="T17" fmla="*/ 0 h 88"/>
                <a:gd name="T18" fmla="*/ 17 w 95"/>
                <a:gd name="T19" fmla="*/ 13 h 88"/>
                <a:gd name="T20" fmla="*/ 17 w 95"/>
                <a:gd name="T21" fmla="*/ 75 h 88"/>
                <a:gd name="T22" fmla="*/ 48 w 95"/>
                <a:gd name="T23" fmla="*/ 88 h 88"/>
                <a:gd name="T24" fmla="*/ 79 w 95"/>
                <a:gd name="T25" fmla="*/ 75 h 88"/>
                <a:gd name="T26" fmla="*/ 90 w 95"/>
                <a:gd name="T27" fmla="*/ 3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8">
                  <a:moveTo>
                    <a:pt x="90" y="30"/>
                  </a:moveTo>
                  <a:cubicBezTo>
                    <a:pt x="70" y="50"/>
                    <a:pt x="70" y="50"/>
                    <a:pt x="70" y="50"/>
                  </a:cubicBezTo>
                  <a:cubicBezTo>
                    <a:pt x="68" y="52"/>
                    <a:pt x="66" y="53"/>
                    <a:pt x="64" y="53"/>
                  </a:cubicBezTo>
                  <a:cubicBezTo>
                    <a:pt x="62" y="53"/>
                    <a:pt x="60" y="52"/>
                    <a:pt x="58" y="50"/>
                  </a:cubicBezTo>
                  <a:cubicBezTo>
                    <a:pt x="41" y="33"/>
                    <a:pt x="41" y="33"/>
                    <a:pt x="41" y="33"/>
                  </a:cubicBezTo>
                  <a:cubicBezTo>
                    <a:pt x="40" y="32"/>
                    <a:pt x="39" y="30"/>
                    <a:pt x="39" y="28"/>
                  </a:cubicBezTo>
                  <a:cubicBezTo>
                    <a:pt x="39" y="26"/>
                    <a:pt x="40" y="24"/>
                    <a:pt x="41" y="22"/>
                  </a:cubicBezTo>
                  <a:cubicBezTo>
                    <a:pt x="62" y="2"/>
                    <a:pt x="62" y="2"/>
                    <a:pt x="62" y="2"/>
                  </a:cubicBezTo>
                  <a:cubicBezTo>
                    <a:pt x="57" y="1"/>
                    <a:pt x="53" y="0"/>
                    <a:pt x="48" y="0"/>
                  </a:cubicBezTo>
                  <a:cubicBezTo>
                    <a:pt x="36" y="0"/>
                    <a:pt x="25" y="5"/>
                    <a:pt x="17" y="13"/>
                  </a:cubicBezTo>
                  <a:cubicBezTo>
                    <a:pt x="0" y="30"/>
                    <a:pt x="0" y="58"/>
                    <a:pt x="17" y="75"/>
                  </a:cubicBezTo>
                  <a:cubicBezTo>
                    <a:pt x="25" y="83"/>
                    <a:pt x="36" y="88"/>
                    <a:pt x="48" y="88"/>
                  </a:cubicBezTo>
                  <a:cubicBezTo>
                    <a:pt x="60" y="88"/>
                    <a:pt x="71" y="83"/>
                    <a:pt x="79" y="75"/>
                  </a:cubicBezTo>
                  <a:cubicBezTo>
                    <a:pt x="91" y="63"/>
                    <a:pt x="95" y="46"/>
                    <a:pt x="90"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61" name="Freeform 112"/>
            <p:cNvSpPr>
              <a:spLocks/>
            </p:cNvSpPr>
            <p:nvPr/>
          </p:nvSpPr>
          <p:spPr bwMode="auto">
            <a:xfrm>
              <a:off x="2690" y="2129"/>
              <a:ext cx="219" cy="217"/>
            </a:xfrm>
            <a:custGeom>
              <a:avLst/>
              <a:gdLst>
                <a:gd name="T0" fmla="*/ 76 w 91"/>
                <a:gd name="T1" fmla="*/ 15 h 90"/>
                <a:gd name="T2" fmla="*/ 66 w 91"/>
                <a:gd name="T3" fmla="*/ 0 h 90"/>
                <a:gd name="T4" fmla="*/ 9 w 91"/>
                <a:gd name="T5" fmla="*/ 57 h 90"/>
                <a:gd name="T6" fmla="*/ 1 w 91"/>
                <a:gd name="T7" fmla="*/ 73 h 90"/>
                <a:gd name="T8" fmla="*/ 5 w 91"/>
                <a:gd name="T9" fmla="*/ 86 h 90"/>
                <a:gd name="T10" fmla="*/ 15 w 91"/>
                <a:gd name="T11" fmla="*/ 90 h 90"/>
                <a:gd name="T12" fmla="*/ 34 w 91"/>
                <a:gd name="T13" fmla="*/ 82 h 90"/>
                <a:gd name="T14" fmla="*/ 91 w 91"/>
                <a:gd name="T15" fmla="*/ 25 h 90"/>
                <a:gd name="T16" fmla="*/ 76 w 91"/>
                <a:gd name="T17" fmla="*/ 1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0">
                  <a:moveTo>
                    <a:pt x="76" y="15"/>
                  </a:moveTo>
                  <a:cubicBezTo>
                    <a:pt x="72" y="10"/>
                    <a:pt x="68" y="5"/>
                    <a:pt x="66" y="0"/>
                  </a:cubicBezTo>
                  <a:cubicBezTo>
                    <a:pt x="9" y="57"/>
                    <a:pt x="9" y="57"/>
                    <a:pt x="9" y="57"/>
                  </a:cubicBezTo>
                  <a:cubicBezTo>
                    <a:pt x="5" y="61"/>
                    <a:pt x="2" y="67"/>
                    <a:pt x="1" y="73"/>
                  </a:cubicBezTo>
                  <a:cubicBezTo>
                    <a:pt x="0" y="79"/>
                    <a:pt x="2" y="83"/>
                    <a:pt x="5" y="86"/>
                  </a:cubicBezTo>
                  <a:cubicBezTo>
                    <a:pt x="8" y="89"/>
                    <a:pt x="12" y="90"/>
                    <a:pt x="15" y="90"/>
                  </a:cubicBezTo>
                  <a:cubicBezTo>
                    <a:pt x="22" y="90"/>
                    <a:pt x="29" y="87"/>
                    <a:pt x="34" y="82"/>
                  </a:cubicBezTo>
                  <a:cubicBezTo>
                    <a:pt x="91" y="25"/>
                    <a:pt x="91" y="25"/>
                    <a:pt x="91" y="25"/>
                  </a:cubicBezTo>
                  <a:cubicBezTo>
                    <a:pt x="85" y="22"/>
                    <a:pt x="81" y="19"/>
                    <a:pt x="7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62" name="Freeform 5"/>
          <p:cNvSpPr>
            <a:spLocks noEditPoints="1"/>
          </p:cNvSpPr>
          <p:nvPr/>
        </p:nvSpPr>
        <p:spPr bwMode="auto">
          <a:xfrm>
            <a:off x="5275124" y="1729382"/>
            <a:ext cx="947864" cy="947864"/>
          </a:xfrm>
          <a:custGeom>
            <a:avLst/>
            <a:gdLst>
              <a:gd name="T0" fmla="*/ 1935 w 1935"/>
              <a:gd name="T1" fmla="*/ 1935 h 1935"/>
              <a:gd name="T2" fmla="*/ 1935 w 1935"/>
              <a:gd name="T3" fmla="*/ 0 h 1935"/>
              <a:gd name="T4" fmla="*/ 1717 w 1935"/>
              <a:gd name="T5" fmla="*/ 1691 h 1935"/>
              <a:gd name="T6" fmla="*/ 595 w 1935"/>
              <a:gd name="T7" fmla="*/ 1691 h 1935"/>
              <a:gd name="T8" fmla="*/ 346 w 1935"/>
              <a:gd name="T9" fmla="*/ 1807 h 1935"/>
              <a:gd name="T10" fmla="*/ 373 w 1935"/>
              <a:gd name="T11" fmla="*/ 1935 h 1935"/>
              <a:gd name="T12" fmla="*/ 572 w 1935"/>
              <a:gd name="T13" fmla="*/ 1807 h 1935"/>
              <a:gd name="T14" fmla="*/ 546 w 1935"/>
              <a:gd name="T15" fmla="*/ 1935 h 1935"/>
              <a:gd name="T16" fmla="*/ 572 w 1935"/>
              <a:gd name="T17" fmla="*/ 1807 h 1935"/>
              <a:gd name="T18" fmla="*/ 745 w 1935"/>
              <a:gd name="T19" fmla="*/ 1807 h 1935"/>
              <a:gd name="T20" fmla="*/ 771 w 1935"/>
              <a:gd name="T21" fmla="*/ 1935 h 1935"/>
              <a:gd name="T22" fmla="*/ 970 w 1935"/>
              <a:gd name="T23" fmla="*/ 1807 h 1935"/>
              <a:gd name="T24" fmla="*/ 944 w 1935"/>
              <a:gd name="T25" fmla="*/ 1935 h 1935"/>
              <a:gd name="T26" fmla="*/ 970 w 1935"/>
              <a:gd name="T27" fmla="*/ 1807 h 1935"/>
              <a:gd name="T28" fmla="*/ 1143 w 1935"/>
              <a:gd name="T29" fmla="*/ 1807 h 1935"/>
              <a:gd name="T30" fmla="*/ 1169 w 1935"/>
              <a:gd name="T31" fmla="*/ 1935 h 1935"/>
              <a:gd name="T32" fmla="*/ 1369 w 1935"/>
              <a:gd name="T33" fmla="*/ 1807 h 1935"/>
              <a:gd name="T34" fmla="*/ 1342 w 1935"/>
              <a:gd name="T35" fmla="*/ 1935 h 1935"/>
              <a:gd name="T36" fmla="*/ 1369 w 1935"/>
              <a:gd name="T37" fmla="*/ 1807 h 1935"/>
              <a:gd name="T38" fmla="*/ 1542 w 1935"/>
              <a:gd name="T39" fmla="*/ 1807 h 1935"/>
              <a:gd name="T40" fmla="*/ 1568 w 1935"/>
              <a:gd name="T41" fmla="*/ 1935 h 1935"/>
              <a:gd name="T42" fmla="*/ 1767 w 1935"/>
              <a:gd name="T43" fmla="*/ 1807 h 1935"/>
              <a:gd name="T44" fmla="*/ 1741 w 1935"/>
              <a:gd name="T45" fmla="*/ 1935 h 1935"/>
              <a:gd name="T46" fmla="*/ 1767 w 1935"/>
              <a:gd name="T47" fmla="*/ 1807 h 1935"/>
              <a:gd name="T48" fmla="*/ 1805 w 1935"/>
              <a:gd name="T49" fmla="*/ 1750 h 1935"/>
              <a:gd name="T50" fmla="*/ 1935 w 1935"/>
              <a:gd name="T51" fmla="*/ 1727 h 1935"/>
              <a:gd name="T52" fmla="*/ 1805 w 1935"/>
              <a:gd name="T53" fmla="*/ 1527 h 1935"/>
              <a:gd name="T54" fmla="*/ 1935 w 1935"/>
              <a:gd name="T55" fmla="*/ 1551 h 1935"/>
              <a:gd name="T56" fmla="*/ 1805 w 1935"/>
              <a:gd name="T57" fmla="*/ 1527 h 1935"/>
              <a:gd name="T58" fmla="*/ 1805 w 1935"/>
              <a:gd name="T59" fmla="*/ 1352 h 1935"/>
              <a:gd name="T60" fmla="*/ 1935 w 1935"/>
              <a:gd name="T61" fmla="*/ 1328 h 1935"/>
              <a:gd name="T62" fmla="*/ 1805 w 1935"/>
              <a:gd name="T63" fmla="*/ 1129 h 1935"/>
              <a:gd name="T64" fmla="*/ 1935 w 1935"/>
              <a:gd name="T65" fmla="*/ 1153 h 1935"/>
              <a:gd name="T66" fmla="*/ 1805 w 1935"/>
              <a:gd name="T67" fmla="*/ 1129 h 1935"/>
              <a:gd name="T68" fmla="*/ 1805 w 1935"/>
              <a:gd name="T69" fmla="*/ 954 h 1935"/>
              <a:gd name="T70" fmla="*/ 1935 w 1935"/>
              <a:gd name="T71" fmla="*/ 930 h 1935"/>
              <a:gd name="T72" fmla="*/ 1805 w 1935"/>
              <a:gd name="T73" fmla="*/ 731 h 1935"/>
              <a:gd name="T74" fmla="*/ 1935 w 1935"/>
              <a:gd name="T75" fmla="*/ 754 h 1935"/>
              <a:gd name="T76" fmla="*/ 1805 w 1935"/>
              <a:gd name="T77" fmla="*/ 731 h 1935"/>
              <a:gd name="T78" fmla="*/ 1805 w 1935"/>
              <a:gd name="T79" fmla="*/ 555 h 1935"/>
              <a:gd name="T80" fmla="*/ 1935 w 1935"/>
              <a:gd name="T81" fmla="*/ 531 h 1935"/>
              <a:gd name="T82" fmla="*/ 1805 w 1935"/>
              <a:gd name="T83" fmla="*/ 332 h 1935"/>
              <a:gd name="T84" fmla="*/ 1935 w 1935"/>
              <a:gd name="T85" fmla="*/ 356 h 1935"/>
              <a:gd name="T86" fmla="*/ 1805 w 1935"/>
              <a:gd name="T87" fmla="*/ 332 h 1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935">
                <a:moveTo>
                  <a:pt x="1935" y="0"/>
                </a:moveTo>
                <a:lnTo>
                  <a:pt x="1935" y="1935"/>
                </a:lnTo>
                <a:lnTo>
                  <a:pt x="0" y="1935"/>
                </a:lnTo>
                <a:lnTo>
                  <a:pt x="1935" y="0"/>
                </a:lnTo>
                <a:close/>
                <a:moveTo>
                  <a:pt x="595" y="1691"/>
                </a:moveTo>
                <a:lnTo>
                  <a:pt x="1717" y="1691"/>
                </a:lnTo>
                <a:lnTo>
                  <a:pt x="1717" y="569"/>
                </a:lnTo>
                <a:lnTo>
                  <a:pt x="595" y="1691"/>
                </a:lnTo>
                <a:close/>
                <a:moveTo>
                  <a:pt x="373" y="1807"/>
                </a:moveTo>
                <a:lnTo>
                  <a:pt x="346" y="1807"/>
                </a:lnTo>
                <a:lnTo>
                  <a:pt x="346" y="1935"/>
                </a:lnTo>
                <a:lnTo>
                  <a:pt x="373" y="1935"/>
                </a:lnTo>
                <a:lnTo>
                  <a:pt x="373" y="1807"/>
                </a:lnTo>
                <a:close/>
                <a:moveTo>
                  <a:pt x="572" y="1807"/>
                </a:moveTo>
                <a:lnTo>
                  <a:pt x="546" y="1807"/>
                </a:lnTo>
                <a:lnTo>
                  <a:pt x="546" y="1935"/>
                </a:lnTo>
                <a:lnTo>
                  <a:pt x="572" y="1935"/>
                </a:lnTo>
                <a:lnTo>
                  <a:pt x="572" y="1807"/>
                </a:lnTo>
                <a:close/>
                <a:moveTo>
                  <a:pt x="771" y="1807"/>
                </a:moveTo>
                <a:lnTo>
                  <a:pt x="745" y="1807"/>
                </a:lnTo>
                <a:lnTo>
                  <a:pt x="745" y="1935"/>
                </a:lnTo>
                <a:lnTo>
                  <a:pt x="771" y="1935"/>
                </a:lnTo>
                <a:lnTo>
                  <a:pt x="771" y="1807"/>
                </a:lnTo>
                <a:close/>
                <a:moveTo>
                  <a:pt x="970" y="1807"/>
                </a:moveTo>
                <a:lnTo>
                  <a:pt x="944" y="1807"/>
                </a:lnTo>
                <a:lnTo>
                  <a:pt x="944" y="1935"/>
                </a:lnTo>
                <a:lnTo>
                  <a:pt x="970" y="1935"/>
                </a:lnTo>
                <a:lnTo>
                  <a:pt x="970" y="1807"/>
                </a:lnTo>
                <a:close/>
                <a:moveTo>
                  <a:pt x="1169" y="1807"/>
                </a:moveTo>
                <a:lnTo>
                  <a:pt x="1143" y="1807"/>
                </a:lnTo>
                <a:lnTo>
                  <a:pt x="1143" y="1935"/>
                </a:lnTo>
                <a:lnTo>
                  <a:pt x="1169" y="1935"/>
                </a:lnTo>
                <a:lnTo>
                  <a:pt x="1169" y="1807"/>
                </a:lnTo>
                <a:close/>
                <a:moveTo>
                  <a:pt x="1369" y="1807"/>
                </a:moveTo>
                <a:lnTo>
                  <a:pt x="1342" y="1807"/>
                </a:lnTo>
                <a:lnTo>
                  <a:pt x="1342" y="1935"/>
                </a:lnTo>
                <a:lnTo>
                  <a:pt x="1369" y="1935"/>
                </a:lnTo>
                <a:lnTo>
                  <a:pt x="1369" y="1807"/>
                </a:lnTo>
                <a:close/>
                <a:moveTo>
                  <a:pt x="1568" y="1807"/>
                </a:moveTo>
                <a:lnTo>
                  <a:pt x="1542" y="1807"/>
                </a:lnTo>
                <a:lnTo>
                  <a:pt x="1542" y="1935"/>
                </a:lnTo>
                <a:lnTo>
                  <a:pt x="1568" y="1935"/>
                </a:lnTo>
                <a:lnTo>
                  <a:pt x="1568" y="1807"/>
                </a:lnTo>
                <a:close/>
                <a:moveTo>
                  <a:pt x="1767" y="1807"/>
                </a:moveTo>
                <a:lnTo>
                  <a:pt x="1741" y="1807"/>
                </a:lnTo>
                <a:lnTo>
                  <a:pt x="1741" y="1935"/>
                </a:lnTo>
                <a:lnTo>
                  <a:pt x="1767" y="1935"/>
                </a:lnTo>
                <a:lnTo>
                  <a:pt x="1767" y="1807"/>
                </a:lnTo>
                <a:close/>
                <a:moveTo>
                  <a:pt x="1805" y="1727"/>
                </a:moveTo>
                <a:lnTo>
                  <a:pt x="1805" y="1750"/>
                </a:lnTo>
                <a:lnTo>
                  <a:pt x="1935" y="1750"/>
                </a:lnTo>
                <a:lnTo>
                  <a:pt x="1935" y="1727"/>
                </a:lnTo>
                <a:lnTo>
                  <a:pt x="1805" y="1727"/>
                </a:lnTo>
                <a:close/>
                <a:moveTo>
                  <a:pt x="1805" y="1527"/>
                </a:moveTo>
                <a:lnTo>
                  <a:pt x="1805" y="1551"/>
                </a:lnTo>
                <a:lnTo>
                  <a:pt x="1935" y="1551"/>
                </a:lnTo>
                <a:lnTo>
                  <a:pt x="1935" y="1527"/>
                </a:lnTo>
                <a:lnTo>
                  <a:pt x="1805" y="1527"/>
                </a:lnTo>
                <a:close/>
                <a:moveTo>
                  <a:pt x="1805" y="1328"/>
                </a:moveTo>
                <a:lnTo>
                  <a:pt x="1805" y="1352"/>
                </a:lnTo>
                <a:lnTo>
                  <a:pt x="1935" y="1352"/>
                </a:lnTo>
                <a:lnTo>
                  <a:pt x="1935" y="1328"/>
                </a:lnTo>
                <a:lnTo>
                  <a:pt x="1805" y="1328"/>
                </a:lnTo>
                <a:close/>
                <a:moveTo>
                  <a:pt x="1805" y="1129"/>
                </a:moveTo>
                <a:lnTo>
                  <a:pt x="1805" y="1153"/>
                </a:lnTo>
                <a:lnTo>
                  <a:pt x="1935" y="1153"/>
                </a:lnTo>
                <a:lnTo>
                  <a:pt x="1935" y="1129"/>
                </a:lnTo>
                <a:lnTo>
                  <a:pt x="1805" y="1129"/>
                </a:lnTo>
                <a:close/>
                <a:moveTo>
                  <a:pt x="1805" y="930"/>
                </a:moveTo>
                <a:lnTo>
                  <a:pt x="1805" y="954"/>
                </a:lnTo>
                <a:lnTo>
                  <a:pt x="1935" y="954"/>
                </a:lnTo>
                <a:lnTo>
                  <a:pt x="1935" y="930"/>
                </a:lnTo>
                <a:lnTo>
                  <a:pt x="1805" y="930"/>
                </a:lnTo>
                <a:close/>
                <a:moveTo>
                  <a:pt x="1805" y="731"/>
                </a:moveTo>
                <a:lnTo>
                  <a:pt x="1805" y="754"/>
                </a:lnTo>
                <a:lnTo>
                  <a:pt x="1935" y="754"/>
                </a:lnTo>
                <a:lnTo>
                  <a:pt x="1935" y="731"/>
                </a:lnTo>
                <a:lnTo>
                  <a:pt x="1805" y="731"/>
                </a:lnTo>
                <a:close/>
                <a:moveTo>
                  <a:pt x="1805" y="531"/>
                </a:moveTo>
                <a:lnTo>
                  <a:pt x="1805" y="555"/>
                </a:lnTo>
                <a:lnTo>
                  <a:pt x="1935" y="555"/>
                </a:lnTo>
                <a:lnTo>
                  <a:pt x="1935" y="531"/>
                </a:lnTo>
                <a:lnTo>
                  <a:pt x="1805" y="531"/>
                </a:lnTo>
                <a:close/>
                <a:moveTo>
                  <a:pt x="1805" y="332"/>
                </a:moveTo>
                <a:lnTo>
                  <a:pt x="1805" y="356"/>
                </a:lnTo>
                <a:lnTo>
                  <a:pt x="1935" y="356"/>
                </a:lnTo>
                <a:lnTo>
                  <a:pt x="1935" y="332"/>
                </a:lnTo>
                <a:lnTo>
                  <a:pt x="1805" y="33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nvGrpSpPr>
          <p:cNvPr id="63" name="Group 60"/>
          <p:cNvGrpSpPr>
            <a:grpSpLocks noChangeAspect="1"/>
          </p:cNvGrpSpPr>
          <p:nvPr/>
        </p:nvGrpSpPr>
        <p:grpSpPr bwMode="auto">
          <a:xfrm>
            <a:off x="7473790" y="1818358"/>
            <a:ext cx="936563" cy="863862"/>
            <a:chOff x="2662" y="1958"/>
            <a:chExt cx="438" cy="404"/>
          </a:xfrm>
          <a:solidFill>
            <a:schemeClr val="bg1"/>
          </a:solidFill>
        </p:grpSpPr>
        <p:sp>
          <p:nvSpPr>
            <p:cNvPr id="64" name="Freeform 63"/>
            <p:cNvSpPr>
              <a:spLocks/>
            </p:cNvSpPr>
            <p:nvPr/>
          </p:nvSpPr>
          <p:spPr bwMode="auto">
            <a:xfrm>
              <a:off x="2852" y="1958"/>
              <a:ext cx="58" cy="41"/>
            </a:xfrm>
            <a:custGeom>
              <a:avLst/>
              <a:gdLst>
                <a:gd name="T0" fmla="*/ 12 w 24"/>
                <a:gd name="T1" fmla="*/ 16 h 17"/>
                <a:gd name="T2" fmla="*/ 24 w 24"/>
                <a:gd name="T3" fmla="*/ 17 h 17"/>
                <a:gd name="T4" fmla="*/ 24 w 24"/>
                <a:gd name="T5" fmla="*/ 8 h 17"/>
                <a:gd name="T6" fmla="*/ 16 w 24"/>
                <a:gd name="T7" fmla="*/ 0 h 17"/>
                <a:gd name="T8" fmla="*/ 8 w 24"/>
                <a:gd name="T9" fmla="*/ 0 h 17"/>
                <a:gd name="T10" fmla="*/ 0 w 24"/>
                <a:gd name="T11" fmla="*/ 8 h 17"/>
                <a:gd name="T12" fmla="*/ 0 w 24"/>
                <a:gd name="T13" fmla="*/ 17 h 17"/>
                <a:gd name="T14" fmla="*/ 12 w 24"/>
                <a:gd name="T15" fmla="*/ 1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7">
                  <a:moveTo>
                    <a:pt x="12" y="16"/>
                  </a:moveTo>
                  <a:cubicBezTo>
                    <a:pt x="16" y="16"/>
                    <a:pt x="20" y="16"/>
                    <a:pt x="24" y="17"/>
                  </a:cubicBezTo>
                  <a:cubicBezTo>
                    <a:pt x="24" y="8"/>
                    <a:pt x="24" y="8"/>
                    <a:pt x="24" y="8"/>
                  </a:cubicBezTo>
                  <a:cubicBezTo>
                    <a:pt x="24" y="4"/>
                    <a:pt x="20" y="0"/>
                    <a:pt x="16" y="0"/>
                  </a:cubicBezTo>
                  <a:cubicBezTo>
                    <a:pt x="8" y="0"/>
                    <a:pt x="8" y="0"/>
                    <a:pt x="8" y="0"/>
                  </a:cubicBezTo>
                  <a:cubicBezTo>
                    <a:pt x="4" y="0"/>
                    <a:pt x="0" y="4"/>
                    <a:pt x="0" y="8"/>
                  </a:cubicBezTo>
                  <a:cubicBezTo>
                    <a:pt x="0" y="17"/>
                    <a:pt x="0" y="17"/>
                    <a:pt x="0" y="17"/>
                  </a:cubicBezTo>
                  <a:cubicBezTo>
                    <a:pt x="4" y="16"/>
                    <a:pt x="8" y="16"/>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65" name="Freeform 64"/>
            <p:cNvSpPr>
              <a:spLocks/>
            </p:cNvSpPr>
            <p:nvPr/>
          </p:nvSpPr>
          <p:spPr bwMode="auto">
            <a:xfrm>
              <a:off x="2698" y="2292"/>
              <a:ext cx="68" cy="70"/>
            </a:xfrm>
            <a:custGeom>
              <a:avLst/>
              <a:gdLst>
                <a:gd name="T0" fmla="*/ 9 w 28"/>
                <a:gd name="T1" fmla="*/ 0 h 29"/>
                <a:gd name="T2" fmla="*/ 1 w 28"/>
                <a:gd name="T3" fmla="*/ 24 h 29"/>
                <a:gd name="T4" fmla="*/ 1 w 28"/>
                <a:gd name="T5" fmla="*/ 28 h 29"/>
                <a:gd name="T6" fmla="*/ 4 w 28"/>
                <a:gd name="T7" fmla="*/ 29 h 29"/>
                <a:gd name="T8" fmla="*/ 12 w 28"/>
                <a:gd name="T9" fmla="*/ 29 h 29"/>
                <a:gd name="T10" fmla="*/ 28 w 28"/>
                <a:gd name="T11" fmla="*/ 21 h 29"/>
                <a:gd name="T12" fmla="*/ 9 w 28"/>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8" h="29">
                  <a:moveTo>
                    <a:pt x="9" y="0"/>
                  </a:moveTo>
                  <a:cubicBezTo>
                    <a:pt x="1" y="24"/>
                    <a:pt x="1" y="24"/>
                    <a:pt x="1" y="24"/>
                  </a:cubicBezTo>
                  <a:cubicBezTo>
                    <a:pt x="0" y="26"/>
                    <a:pt x="0" y="27"/>
                    <a:pt x="1" y="28"/>
                  </a:cubicBezTo>
                  <a:cubicBezTo>
                    <a:pt x="1" y="29"/>
                    <a:pt x="2" y="29"/>
                    <a:pt x="4" y="29"/>
                  </a:cubicBezTo>
                  <a:cubicBezTo>
                    <a:pt x="12" y="29"/>
                    <a:pt x="12" y="29"/>
                    <a:pt x="12" y="29"/>
                  </a:cubicBezTo>
                  <a:cubicBezTo>
                    <a:pt x="17" y="29"/>
                    <a:pt x="24" y="25"/>
                    <a:pt x="28" y="21"/>
                  </a:cubicBezTo>
                  <a:cubicBezTo>
                    <a:pt x="20" y="15"/>
                    <a:pt x="14" y="8"/>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66" name="Freeform 65"/>
            <p:cNvSpPr>
              <a:spLocks/>
            </p:cNvSpPr>
            <p:nvPr/>
          </p:nvSpPr>
          <p:spPr bwMode="auto">
            <a:xfrm>
              <a:off x="2997" y="2292"/>
              <a:ext cx="67" cy="70"/>
            </a:xfrm>
            <a:custGeom>
              <a:avLst/>
              <a:gdLst>
                <a:gd name="T0" fmla="*/ 19 w 28"/>
                <a:gd name="T1" fmla="*/ 0 h 29"/>
                <a:gd name="T2" fmla="*/ 0 w 28"/>
                <a:gd name="T3" fmla="*/ 21 h 29"/>
                <a:gd name="T4" fmla="*/ 16 w 28"/>
                <a:gd name="T5" fmla="*/ 29 h 29"/>
                <a:gd name="T6" fmla="*/ 24 w 28"/>
                <a:gd name="T7" fmla="*/ 29 h 29"/>
                <a:gd name="T8" fmla="*/ 27 w 28"/>
                <a:gd name="T9" fmla="*/ 28 h 29"/>
                <a:gd name="T10" fmla="*/ 27 w 28"/>
                <a:gd name="T11" fmla="*/ 24 h 29"/>
                <a:gd name="T12" fmla="*/ 19 w 28"/>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8" h="29">
                  <a:moveTo>
                    <a:pt x="19" y="0"/>
                  </a:moveTo>
                  <a:cubicBezTo>
                    <a:pt x="14" y="8"/>
                    <a:pt x="8" y="15"/>
                    <a:pt x="0" y="21"/>
                  </a:cubicBezTo>
                  <a:cubicBezTo>
                    <a:pt x="4" y="25"/>
                    <a:pt x="11" y="29"/>
                    <a:pt x="16" y="29"/>
                  </a:cubicBezTo>
                  <a:cubicBezTo>
                    <a:pt x="24" y="29"/>
                    <a:pt x="24" y="29"/>
                    <a:pt x="24" y="29"/>
                  </a:cubicBezTo>
                  <a:cubicBezTo>
                    <a:pt x="26" y="29"/>
                    <a:pt x="27" y="29"/>
                    <a:pt x="27" y="28"/>
                  </a:cubicBezTo>
                  <a:cubicBezTo>
                    <a:pt x="28" y="27"/>
                    <a:pt x="28" y="26"/>
                    <a:pt x="27" y="24"/>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67" name="Freeform 66"/>
            <p:cNvSpPr>
              <a:spLocks/>
            </p:cNvSpPr>
            <p:nvPr/>
          </p:nvSpPr>
          <p:spPr bwMode="auto">
            <a:xfrm>
              <a:off x="2662" y="1972"/>
              <a:ext cx="140" cy="133"/>
            </a:xfrm>
            <a:custGeom>
              <a:avLst/>
              <a:gdLst>
                <a:gd name="T0" fmla="*/ 35 w 58"/>
                <a:gd name="T1" fmla="*/ 0 h 55"/>
                <a:gd name="T2" fmla="*/ 12 w 58"/>
                <a:gd name="T3" fmla="*/ 9 h 55"/>
                <a:gd name="T4" fmla="*/ 12 w 58"/>
                <a:gd name="T5" fmla="*/ 55 h 55"/>
                <a:gd name="T6" fmla="*/ 12 w 58"/>
                <a:gd name="T7" fmla="*/ 55 h 55"/>
                <a:gd name="T8" fmla="*/ 58 w 58"/>
                <a:gd name="T9" fmla="*/ 9 h 55"/>
                <a:gd name="T10" fmla="*/ 58 w 58"/>
                <a:gd name="T11" fmla="*/ 9 h 55"/>
                <a:gd name="T12" fmla="*/ 35 w 58"/>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8" h="55">
                  <a:moveTo>
                    <a:pt x="35" y="0"/>
                  </a:moveTo>
                  <a:cubicBezTo>
                    <a:pt x="26" y="0"/>
                    <a:pt x="18" y="3"/>
                    <a:pt x="12" y="9"/>
                  </a:cubicBezTo>
                  <a:cubicBezTo>
                    <a:pt x="0" y="22"/>
                    <a:pt x="0" y="42"/>
                    <a:pt x="12" y="55"/>
                  </a:cubicBezTo>
                  <a:cubicBezTo>
                    <a:pt x="12" y="55"/>
                    <a:pt x="12" y="55"/>
                    <a:pt x="12" y="55"/>
                  </a:cubicBezTo>
                  <a:cubicBezTo>
                    <a:pt x="58" y="9"/>
                    <a:pt x="58" y="9"/>
                    <a:pt x="58" y="9"/>
                  </a:cubicBezTo>
                  <a:cubicBezTo>
                    <a:pt x="58" y="9"/>
                    <a:pt x="58" y="9"/>
                    <a:pt x="58" y="9"/>
                  </a:cubicBezTo>
                  <a:cubicBezTo>
                    <a:pt x="52" y="3"/>
                    <a:pt x="44"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68" name="Freeform 67"/>
            <p:cNvSpPr>
              <a:spLocks/>
            </p:cNvSpPr>
            <p:nvPr/>
          </p:nvSpPr>
          <p:spPr bwMode="auto">
            <a:xfrm>
              <a:off x="2961" y="1972"/>
              <a:ext cx="139" cy="133"/>
            </a:xfrm>
            <a:custGeom>
              <a:avLst/>
              <a:gdLst>
                <a:gd name="T0" fmla="*/ 46 w 58"/>
                <a:gd name="T1" fmla="*/ 9 h 55"/>
                <a:gd name="T2" fmla="*/ 23 w 58"/>
                <a:gd name="T3" fmla="*/ 0 h 55"/>
                <a:gd name="T4" fmla="*/ 0 w 58"/>
                <a:gd name="T5" fmla="*/ 9 h 55"/>
                <a:gd name="T6" fmla="*/ 0 w 58"/>
                <a:gd name="T7" fmla="*/ 9 h 55"/>
                <a:gd name="T8" fmla="*/ 46 w 58"/>
                <a:gd name="T9" fmla="*/ 55 h 55"/>
                <a:gd name="T10" fmla="*/ 46 w 58"/>
                <a:gd name="T11" fmla="*/ 55 h 55"/>
                <a:gd name="T12" fmla="*/ 46 w 58"/>
                <a:gd name="T13" fmla="*/ 9 h 55"/>
              </a:gdLst>
              <a:ahLst/>
              <a:cxnLst>
                <a:cxn ang="0">
                  <a:pos x="T0" y="T1"/>
                </a:cxn>
                <a:cxn ang="0">
                  <a:pos x="T2" y="T3"/>
                </a:cxn>
                <a:cxn ang="0">
                  <a:pos x="T4" y="T5"/>
                </a:cxn>
                <a:cxn ang="0">
                  <a:pos x="T6" y="T7"/>
                </a:cxn>
                <a:cxn ang="0">
                  <a:pos x="T8" y="T9"/>
                </a:cxn>
                <a:cxn ang="0">
                  <a:pos x="T10" y="T11"/>
                </a:cxn>
                <a:cxn ang="0">
                  <a:pos x="T12" y="T13"/>
                </a:cxn>
              </a:cxnLst>
              <a:rect l="0" t="0" r="r" b="b"/>
              <a:pathLst>
                <a:path w="58" h="55">
                  <a:moveTo>
                    <a:pt x="46" y="9"/>
                  </a:moveTo>
                  <a:cubicBezTo>
                    <a:pt x="40" y="3"/>
                    <a:pt x="32" y="0"/>
                    <a:pt x="23" y="0"/>
                  </a:cubicBezTo>
                  <a:cubicBezTo>
                    <a:pt x="14" y="0"/>
                    <a:pt x="6" y="3"/>
                    <a:pt x="0" y="9"/>
                  </a:cubicBezTo>
                  <a:cubicBezTo>
                    <a:pt x="0" y="9"/>
                    <a:pt x="0" y="9"/>
                    <a:pt x="0" y="9"/>
                  </a:cubicBezTo>
                  <a:cubicBezTo>
                    <a:pt x="46" y="55"/>
                    <a:pt x="46" y="55"/>
                    <a:pt x="46" y="55"/>
                  </a:cubicBezTo>
                  <a:cubicBezTo>
                    <a:pt x="46" y="55"/>
                    <a:pt x="46" y="55"/>
                    <a:pt x="46" y="55"/>
                  </a:cubicBezTo>
                  <a:cubicBezTo>
                    <a:pt x="58" y="42"/>
                    <a:pt x="58" y="22"/>
                    <a:pt x="4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69" name="Freeform 68"/>
            <p:cNvSpPr>
              <a:spLocks noEditPoints="1"/>
            </p:cNvSpPr>
            <p:nvPr/>
          </p:nvSpPr>
          <p:spPr bwMode="auto">
            <a:xfrm>
              <a:off x="2708" y="2016"/>
              <a:ext cx="346" cy="346"/>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72 w 144"/>
                <a:gd name="T11" fmla="*/ 130 h 144"/>
                <a:gd name="T12" fmla="*/ 13 w 144"/>
                <a:gd name="T13" fmla="*/ 71 h 144"/>
                <a:gd name="T14" fmla="*/ 72 w 144"/>
                <a:gd name="T15" fmla="*/ 12 h 144"/>
                <a:gd name="T16" fmla="*/ 131 w 144"/>
                <a:gd name="T17" fmla="*/ 71 h 144"/>
                <a:gd name="T18" fmla="*/ 72 w 144"/>
                <a:gd name="T19" fmla="*/ 13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72" y="130"/>
                  </a:moveTo>
                  <a:cubicBezTo>
                    <a:pt x="39" y="130"/>
                    <a:pt x="13" y="104"/>
                    <a:pt x="13" y="71"/>
                  </a:cubicBezTo>
                  <a:cubicBezTo>
                    <a:pt x="13" y="38"/>
                    <a:pt x="39" y="12"/>
                    <a:pt x="72" y="12"/>
                  </a:cubicBezTo>
                  <a:cubicBezTo>
                    <a:pt x="105" y="12"/>
                    <a:pt x="131" y="38"/>
                    <a:pt x="131" y="71"/>
                  </a:cubicBezTo>
                  <a:cubicBezTo>
                    <a:pt x="131" y="104"/>
                    <a:pt x="105" y="130"/>
                    <a:pt x="72"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70" name="Freeform 69"/>
            <p:cNvSpPr>
              <a:spLocks/>
            </p:cNvSpPr>
            <p:nvPr/>
          </p:nvSpPr>
          <p:spPr bwMode="auto">
            <a:xfrm>
              <a:off x="2872" y="2054"/>
              <a:ext cx="19" cy="164"/>
            </a:xfrm>
            <a:custGeom>
              <a:avLst/>
              <a:gdLst>
                <a:gd name="T0" fmla="*/ 8 w 8"/>
                <a:gd name="T1" fmla="*/ 60 h 68"/>
                <a:gd name="T2" fmla="*/ 4 w 8"/>
                <a:gd name="T3" fmla="*/ 68 h 68"/>
                <a:gd name="T4" fmla="*/ 0 w 8"/>
                <a:gd name="T5" fmla="*/ 60 h 68"/>
                <a:gd name="T6" fmla="*/ 0 w 8"/>
                <a:gd name="T7" fmla="*/ 8 h 68"/>
                <a:gd name="T8" fmla="*/ 4 w 8"/>
                <a:gd name="T9" fmla="*/ 0 h 68"/>
                <a:gd name="T10" fmla="*/ 8 w 8"/>
                <a:gd name="T11" fmla="*/ 8 h 68"/>
                <a:gd name="T12" fmla="*/ 8 w 8"/>
                <a:gd name="T13" fmla="*/ 60 h 68"/>
              </a:gdLst>
              <a:ahLst/>
              <a:cxnLst>
                <a:cxn ang="0">
                  <a:pos x="T0" y="T1"/>
                </a:cxn>
                <a:cxn ang="0">
                  <a:pos x="T2" y="T3"/>
                </a:cxn>
                <a:cxn ang="0">
                  <a:pos x="T4" y="T5"/>
                </a:cxn>
                <a:cxn ang="0">
                  <a:pos x="T6" y="T7"/>
                </a:cxn>
                <a:cxn ang="0">
                  <a:pos x="T8" y="T9"/>
                </a:cxn>
                <a:cxn ang="0">
                  <a:pos x="T10" y="T11"/>
                </a:cxn>
                <a:cxn ang="0">
                  <a:pos x="T12" y="T13"/>
                </a:cxn>
              </a:cxnLst>
              <a:rect l="0" t="0" r="r" b="b"/>
              <a:pathLst>
                <a:path w="8" h="68">
                  <a:moveTo>
                    <a:pt x="8" y="60"/>
                  </a:moveTo>
                  <a:cubicBezTo>
                    <a:pt x="8" y="64"/>
                    <a:pt x="6" y="68"/>
                    <a:pt x="4" y="68"/>
                  </a:cubicBezTo>
                  <a:cubicBezTo>
                    <a:pt x="2" y="68"/>
                    <a:pt x="0" y="64"/>
                    <a:pt x="0" y="60"/>
                  </a:cubicBezTo>
                  <a:cubicBezTo>
                    <a:pt x="0" y="8"/>
                    <a:pt x="0" y="8"/>
                    <a:pt x="0" y="8"/>
                  </a:cubicBezTo>
                  <a:cubicBezTo>
                    <a:pt x="0" y="4"/>
                    <a:pt x="2" y="0"/>
                    <a:pt x="4" y="0"/>
                  </a:cubicBezTo>
                  <a:cubicBezTo>
                    <a:pt x="6" y="0"/>
                    <a:pt x="8" y="4"/>
                    <a:pt x="8" y="8"/>
                  </a:cubicBezTo>
                  <a:lnTo>
                    <a:pt x="8"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71" name="Freeform 70"/>
            <p:cNvSpPr>
              <a:spLocks/>
            </p:cNvSpPr>
            <p:nvPr/>
          </p:nvSpPr>
          <p:spPr bwMode="auto">
            <a:xfrm>
              <a:off x="2852" y="2179"/>
              <a:ext cx="154" cy="20"/>
            </a:xfrm>
            <a:custGeom>
              <a:avLst/>
              <a:gdLst>
                <a:gd name="T0" fmla="*/ 64 w 64"/>
                <a:gd name="T1" fmla="*/ 4 h 8"/>
                <a:gd name="T2" fmla="*/ 56 w 64"/>
                <a:gd name="T3" fmla="*/ 8 h 8"/>
                <a:gd name="T4" fmla="*/ 8 w 64"/>
                <a:gd name="T5" fmla="*/ 8 h 8"/>
                <a:gd name="T6" fmla="*/ 0 w 64"/>
                <a:gd name="T7" fmla="*/ 4 h 8"/>
                <a:gd name="T8" fmla="*/ 8 w 64"/>
                <a:gd name="T9" fmla="*/ 0 h 8"/>
                <a:gd name="T10" fmla="*/ 56 w 64"/>
                <a:gd name="T11" fmla="*/ 0 h 8"/>
                <a:gd name="T12" fmla="*/ 64 w 64"/>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4" h="8">
                  <a:moveTo>
                    <a:pt x="64" y="4"/>
                  </a:moveTo>
                  <a:cubicBezTo>
                    <a:pt x="64" y="6"/>
                    <a:pt x="60" y="8"/>
                    <a:pt x="56" y="8"/>
                  </a:cubicBezTo>
                  <a:cubicBezTo>
                    <a:pt x="8" y="8"/>
                    <a:pt x="8" y="8"/>
                    <a:pt x="8" y="8"/>
                  </a:cubicBezTo>
                  <a:cubicBezTo>
                    <a:pt x="4" y="8"/>
                    <a:pt x="0" y="6"/>
                    <a:pt x="0" y="4"/>
                  </a:cubicBezTo>
                  <a:cubicBezTo>
                    <a:pt x="0" y="2"/>
                    <a:pt x="4" y="0"/>
                    <a:pt x="8" y="0"/>
                  </a:cubicBezTo>
                  <a:cubicBezTo>
                    <a:pt x="56" y="0"/>
                    <a:pt x="56" y="0"/>
                    <a:pt x="56" y="0"/>
                  </a:cubicBezTo>
                  <a:cubicBezTo>
                    <a:pt x="60" y="0"/>
                    <a:pt x="64" y="2"/>
                    <a:pt x="6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Tree>
    <p:extLst>
      <p:ext uri="{BB962C8B-B14F-4D97-AF65-F5344CB8AC3E}">
        <p14:creationId xmlns:p14="http://schemas.microsoft.com/office/powerpoint/2010/main" val="2282535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Business Architecture Principals</a:t>
            </a:r>
            <a:endParaRPr lang="en-US" dirty="0"/>
          </a:p>
        </p:txBody>
      </p:sp>
      <p:grpSp>
        <p:nvGrpSpPr>
          <p:cNvPr id="21" name="Group 20"/>
          <p:cNvGrpSpPr/>
          <p:nvPr/>
        </p:nvGrpSpPr>
        <p:grpSpPr>
          <a:xfrm>
            <a:off x="7704762" y="155649"/>
            <a:ext cx="1034426" cy="1003222"/>
            <a:chOff x="1555458" y="1144254"/>
            <a:chExt cx="5682081" cy="5510676"/>
          </a:xfrm>
        </p:grpSpPr>
        <p:graphicFrame>
          <p:nvGraphicFramePr>
            <p:cNvPr id="5" name="Chart 4"/>
            <p:cNvGraphicFramePr/>
            <p:nvPr>
              <p:extLst/>
            </p:nvPr>
          </p:nvGraphicFramePr>
          <p:xfrm>
            <a:off x="1555458" y="1198409"/>
            <a:ext cx="5682081" cy="5401926"/>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p:cNvGrpSpPr/>
            <p:nvPr/>
          </p:nvGrpSpPr>
          <p:grpSpPr>
            <a:xfrm>
              <a:off x="1651657" y="1144254"/>
              <a:ext cx="5476971" cy="5510676"/>
              <a:chOff x="1971197" y="1315284"/>
              <a:chExt cx="4964621" cy="4995173"/>
            </a:xfrm>
          </p:grpSpPr>
          <p:sp>
            <p:nvSpPr>
              <p:cNvPr id="14" name="Circular Arrow 13"/>
              <p:cNvSpPr/>
              <p:nvPr/>
            </p:nvSpPr>
            <p:spPr>
              <a:xfrm>
                <a:off x="2137500" y="1315284"/>
                <a:ext cx="4767398" cy="4767403"/>
              </a:xfrm>
              <a:prstGeom prst="circularArrow">
                <a:avLst>
                  <a:gd name="adj1" fmla="val 5085"/>
                  <a:gd name="adj2" fmla="val 327528"/>
                  <a:gd name="adj3" fmla="val 18957827"/>
                  <a:gd name="adj4" fmla="val 16200343"/>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5" name="Circular Arrow 14"/>
              <p:cNvSpPr/>
              <p:nvPr/>
            </p:nvSpPr>
            <p:spPr>
              <a:xfrm>
                <a:off x="2168420" y="1419736"/>
                <a:ext cx="4767398" cy="4767403"/>
              </a:xfrm>
              <a:prstGeom prst="circularArrow">
                <a:avLst>
                  <a:gd name="adj1" fmla="val 5085"/>
                  <a:gd name="adj2" fmla="val 327528"/>
                  <a:gd name="adj3" fmla="val 443744"/>
                  <a:gd name="adj4" fmla="val 19285776"/>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6" name="Circular Arrow 15"/>
              <p:cNvSpPr/>
              <p:nvPr/>
            </p:nvSpPr>
            <p:spPr>
              <a:xfrm>
                <a:off x="2148653" y="1505392"/>
                <a:ext cx="4767398" cy="4767403"/>
              </a:xfrm>
              <a:prstGeom prst="circularArrow">
                <a:avLst>
                  <a:gd name="adj1" fmla="val 5085"/>
                  <a:gd name="adj2" fmla="val 327528"/>
                  <a:gd name="adj3" fmla="val 3529100"/>
                  <a:gd name="adj4" fmla="val 770764"/>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 name="Circular Arrow 16"/>
              <p:cNvSpPr/>
              <p:nvPr/>
            </p:nvSpPr>
            <p:spPr>
              <a:xfrm>
                <a:off x="2052546" y="1543054"/>
                <a:ext cx="4767398" cy="4767403"/>
              </a:xfrm>
              <a:prstGeom prst="circularArrow">
                <a:avLst>
                  <a:gd name="adj1" fmla="val 5085"/>
                  <a:gd name="adj2" fmla="val 327528"/>
                  <a:gd name="adj3" fmla="val 6615046"/>
                  <a:gd name="adj4" fmla="val 3857426"/>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8" name="Circular Arrow 17"/>
              <p:cNvSpPr/>
              <p:nvPr/>
            </p:nvSpPr>
            <p:spPr>
              <a:xfrm>
                <a:off x="1990964" y="1505392"/>
                <a:ext cx="4767398" cy="4767403"/>
              </a:xfrm>
              <a:prstGeom prst="circularArrow">
                <a:avLst>
                  <a:gd name="adj1" fmla="val 5085"/>
                  <a:gd name="adj2" fmla="val 327528"/>
                  <a:gd name="adj3" fmla="val 9701707"/>
                  <a:gd name="adj4" fmla="val 6943371"/>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9" name="Circular Arrow 18"/>
              <p:cNvSpPr/>
              <p:nvPr/>
            </p:nvSpPr>
            <p:spPr>
              <a:xfrm>
                <a:off x="1971197" y="1419736"/>
                <a:ext cx="4767398" cy="4767403"/>
              </a:xfrm>
              <a:prstGeom prst="circularArrow">
                <a:avLst>
                  <a:gd name="adj1" fmla="val 5085"/>
                  <a:gd name="adj2" fmla="val 327528"/>
                  <a:gd name="adj3" fmla="val 12786695"/>
                  <a:gd name="adj4" fmla="val 10028727"/>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Circular Arrow 19"/>
              <p:cNvSpPr/>
              <p:nvPr/>
            </p:nvSpPr>
            <p:spPr>
              <a:xfrm>
                <a:off x="2026082" y="1352000"/>
                <a:ext cx="4767398" cy="4767403"/>
              </a:xfrm>
              <a:prstGeom prst="circularArrow">
                <a:avLst>
                  <a:gd name="adj1" fmla="val 5085"/>
                  <a:gd name="adj2" fmla="val 327528"/>
                  <a:gd name="adj3" fmla="val 15872129"/>
                  <a:gd name="adj4" fmla="val 13114645"/>
                  <a:gd name="adj5" fmla="val 5932"/>
                </a:avLst>
              </a:prstGeom>
              <a:solidFill>
                <a:srgbClr val="DDDDDD"/>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grpSp>
      <p:sp>
        <p:nvSpPr>
          <p:cNvPr id="23" name="Rectangle 22"/>
          <p:cNvSpPr/>
          <p:nvPr/>
        </p:nvSpPr>
        <p:spPr>
          <a:xfrm>
            <a:off x="443599" y="1585903"/>
            <a:ext cx="8295589" cy="857839"/>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0" tIns="45720" rIns="91440" bIns="45720" numCol="1" spcCol="0" rtlCol="0" fromWordArt="0" anchor="ctr" anchorCtr="0" forceAA="0" compatLnSpc="1">
            <a:prstTxWarp prst="textNoShape">
              <a:avLst/>
            </a:prstTxWarp>
            <a:noAutofit/>
          </a:bodyPr>
          <a:lstStyle/>
          <a:p>
            <a:r>
              <a:rPr lang="en-US" sz="2400" dirty="0">
                <a:gradFill>
                  <a:gsLst>
                    <a:gs pos="0">
                      <a:srgbClr val="FFFFFF"/>
                    </a:gs>
                    <a:gs pos="74000">
                      <a:srgbClr val="FFFFFF"/>
                    </a:gs>
                  </a:gsLst>
                  <a:lin ang="0" scaled="0"/>
                </a:gradFill>
                <a:latin typeface="Arial"/>
              </a:rPr>
              <a:t>Flexibility</a:t>
            </a:r>
          </a:p>
        </p:txBody>
      </p:sp>
      <p:sp>
        <p:nvSpPr>
          <p:cNvPr id="24" name="Rectangle 23"/>
          <p:cNvSpPr/>
          <p:nvPr/>
        </p:nvSpPr>
        <p:spPr>
          <a:xfrm>
            <a:off x="443599" y="2443742"/>
            <a:ext cx="8295589" cy="2709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2000" dirty="0">
                <a:gradFill>
                  <a:gsLst>
                    <a:gs pos="0">
                      <a:srgbClr val="000000"/>
                    </a:gs>
                    <a:gs pos="100000">
                      <a:srgbClr val="000000"/>
                    </a:gs>
                  </a:gsLst>
                  <a:lin ang="16200000" scaled="0"/>
                </a:gradFill>
                <a:latin typeface="Arial"/>
              </a:rPr>
              <a:t>Flexibility in this context refers to maintaining the right balance between tight integration of systems across operating companies and the group’s ability to respond effectively to organizational and market change. </a:t>
            </a:r>
          </a:p>
        </p:txBody>
      </p:sp>
      <p:sp>
        <p:nvSpPr>
          <p:cNvPr id="26" name="Freeform 13"/>
          <p:cNvSpPr>
            <a:spLocks noEditPoints="1"/>
          </p:cNvSpPr>
          <p:nvPr/>
        </p:nvSpPr>
        <p:spPr bwMode="auto">
          <a:xfrm>
            <a:off x="509588" y="1740646"/>
            <a:ext cx="859359" cy="548353"/>
          </a:xfrm>
          <a:custGeom>
            <a:avLst/>
            <a:gdLst>
              <a:gd name="T0" fmla="*/ 108 w 420"/>
              <a:gd name="T1" fmla="*/ 183 h 268"/>
              <a:gd name="T2" fmla="*/ 166 w 420"/>
              <a:gd name="T3" fmla="*/ 219 h 268"/>
              <a:gd name="T4" fmla="*/ 113 w 420"/>
              <a:gd name="T5" fmla="*/ 268 h 268"/>
              <a:gd name="T6" fmla="*/ 84 w 420"/>
              <a:gd name="T7" fmla="*/ 170 h 268"/>
              <a:gd name="T8" fmla="*/ 108 w 420"/>
              <a:gd name="T9" fmla="*/ 183 h 268"/>
              <a:gd name="T10" fmla="*/ 420 w 420"/>
              <a:gd name="T11" fmla="*/ 0 h 268"/>
              <a:gd name="T12" fmla="*/ 96 w 420"/>
              <a:gd name="T13" fmla="*/ 163 h 268"/>
              <a:gd name="T14" fmla="*/ 219 w 420"/>
              <a:gd name="T15" fmla="*/ 234 h 268"/>
              <a:gd name="T16" fmla="*/ 420 w 420"/>
              <a:gd name="T17" fmla="*/ 0 h 268"/>
              <a:gd name="T18" fmla="*/ 79 w 420"/>
              <a:gd name="T19" fmla="*/ 151 h 268"/>
              <a:gd name="T20" fmla="*/ 420 w 420"/>
              <a:gd name="T21" fmla="*/ 0 h 268"/>
              <a:gd name="T22" fmla="*/ 0 w 420"/>
              <a:gd name="T23" fmla="*/ 112 h 268"/>
              <a:gd name="T24" fmla="*/ 79 w 420"/>
              <a:gd name="T25" fmla="*/ 15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0" h="268">
                <a:moveTo>
                  <a:pt x="108" y="183"/>
                </a:moveTo>
                <a:lnTo>
                  <a:pt x="166" y="219"/>
                </a:lnTo>
                <a:lnTo>
                  <a:pt x="113" y="268"/>
                </a:lnTo>
                <a:lnTo>
                  <a:pt x="84" y="170"/>
                </a:lnTo>
                <a:lnTo>
                  <a:pt x="108" y="183"/>
                </a:lnTo>
                <a:close/>
                <a:moveTo>
                  <a:pt x="420" y="0"/>
                </a:moveTo>
                <a:lnTo>
                  <a:pt x="96" y="163"/>
                </a:lnTo>
                <a:lnTo>
                  <a:pt x="219" y="234"/>
                </a:lnTo>
                <a:lnTo>
                  <a:pt x="420" y="0"/>
                </a:lnTo>
                <a:close/>
                <a:moveTo>
                  <a:pt x="79" y="151"/>
                </a:moveTo>
                <a:lnTo>
                  <a:pt x="420" y="0"/>
                </a:lnTo>
                <a:lnTo>
                  <a:pt x="0" y="112"/>
                </a:lnTo>
                <a:lnTo>
                  <a:pt x="79" y="1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Tree>
    <p:extLst>
      <p:ext uri="{BB962C8B-B14F-4D97-AF65-F5344CB8AC3E}">
        <p14:creationId xmlns:p14="http://schemas.microsoft.com/office/powerpoint/2010/main" val="2870919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gradFill>
                  <a:gsLst>
                    <a:gs pos="0">
                      <a:schemeClr val="tx1"/>
                    </a:gs>
                    <a:gs pos="74000">
                      <a:schemeClr val="tx1"/>
                    </a:gs>
                  </a:gsLst>
                  <a:lin ang="5400000" scaled="1"/>
                </a:gradFill>
              </a:rPr>
              <a:t>Potential Benefit </a:t>
            </a:r>
            <a:r>
              <a:rPr lang="en-US" dirty="0" smtClean="0">
                <a:gradFill>
                  <a:gsLst>
                    <a:gs pos="0">
                      <a:schemeClr val="tx1"/>
                    </a:gs>
                    <a:gs pos="74000">
                      <a:schemeClr val="tx1"/>
                    </a:gs>
                  </a:gsLst>
                  <a:lin ang="5400000" scaled="1"/>
                </a:gradFill>
              </a:rPr>
              <a:t>Targets</a:t>
            </a:r>
            <a:endParaRPr lang="en-US" dirty="0">
              <a:gradFill>
                <a:gsLst>
                  <a:gs pos="0">
                    <a:schemeClr val="tx1"/>
                  </a:gs>
                  <a:gs pos="74000">
                    <a:schemeClr val="tx1"/>
                  </a:gs>
                </a:gsLst>
                <a:lin ang="5400000" scaled="1"/>
              </a:gradFill>
            </a:endParaRPr>
          </a:p>
        </p:txBody>
      </p:sp>
      <p:sp>
        <p:nvSpPr>
          <p:cNvPr id="4" name="Rectangle 3"/>
          <p:cNvSpPr/>
          <p:nvPr/>
        </p:nvSpPr>
        <p:spPr>
          <a:xfrm>
            <a:off x="647700" y="1201161"/>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19" name="Rectangle 18"/>
          <p:cNvSpPr/>
          <p:nvPr/>
        </p:nvSpPr>
        <p:spPr>
          <a:xfrm>
            <a:off x="2040080" y="1201161"/>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21" name="Rectangle 20"/>
          <p:cNvSpPr/>
          <p:nvPr/>
        </p:nvSpPr>
        <p:spPr>
          <a:xfrm>
            <a:off x="3432460" y="1201161"/>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23" name="Rectangle 22"/>
          <p:cNvSpPr/>
          <p:nvPr/>
        </p:nvSpPr>
        <p:spPr>
          <a:xfrm>
            <a:off x="4824840" y="1201161"/>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24" name="Rectangle 23"/>
          <p:cNvSpPr/>
          <p:nvPr/>
        </p:nvSpPr>
        <p:spPr>
          <a:xfrm>
            <a:off x="6217220" y="1201161"/>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25" name="Rectangle 24"/>
          <p:cNvSpPr/>
          <p:nvPr/>
        </p:nvSpPr>
        <p:spPr>
          <a:xfrm>
            <a:off x="7609600" y="1201161"/>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18" name="Rectangle 17"/>
          <p:cNvSpPr/>
          <p:nvPr/>
        </p:nvSpPr>
        <p:spPr>
          <a:xfrm>
            <a:off x="647700" y="2459336"/>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a:gradFill>
                  <a:gsLst>
                    <a:gs pos="0">
                      <a:srgbClr val="6B6B6B"/>
                    </a:gs>
                    <a:gs pos="74000">
                      <a:srgbClr val="6B6B6B"/>
                    </a:gs>
                  </a:gsLst>
                  <a:lin ang="5400000" scaled="1"/>
                </a:gradFill>
                <a:latin typeface="Arial"/>
              </a:rPr>
              <a:t>Client Service</a:t>
            </a:r>
          </a:p>
        </p:txBody>
      </p:sp>
      <p:sp>
        <p:nvSpPr>
          <p:cNvPr id="40" name="Rectangle 39"/>
          <p:cNvSpPr/>
          <p:nvPr/>
        </p:nvSpPr>
        <p:spPr>
          <a:xfrm>
            <a:off x="2040080" y="2459336"/>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dirty="0">
                <a:gradFill>
                  <a:gsLst>
                    <a:gs pos="0">
                      <a:srgbClr val="6B6B6B"/>
                    </a:gs>
                    <a:gs pos="74000">
                      <a:srgbClr val="6B6B6B"/>
                    </a:gs>
                  </a:gsLst>
                  <a:lin ang="5400000" scaled="1"/>
                </a:gradFill>
                <a:latin typeface="Arial"/>
              </a:rPr>
              <a:t>Business Efficiency </a:t>
            </a:r>
          </a:p>
        </p:txBody>
      </p:sp>
      <p:sp>
        <p:nvSpPr>
          <p:cNvPr id="41" name="Rectangle 40"/>
          <p:cNvSpPr/>
          <p:nvPr/>
        </p:nvSpPr>
        <p:spPr>
          <a:xfrm>
            <a:off x="3432460" y="2459336"/>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dirty="0">
                <a:gradFill>
                  <a:gsLst>
                    <a:gs pos="0">
                      <a:srgbClr val="6B6B6B"/>
                    </a:gs>
                    <a:gs pos="74000">
                      <a:srgbClr val="6B6B6B"/>
                    </a:gs>
                  </a:gsLst>
                  <a:lin ang="5400000" scaled="1"/>
                </a:gradFill>
                <a:latin typeface="Arial"/>
              </a:rPr>
              <a:t>Mobility</a:t>
            </a:r>
          </a:p>
        </p:txBody>
      </p:sp>
      <p:sp>
        <p:nvSpPr>
          <p:cNvPr id="42" name="Rectangle 41"/>
          <p:cNvSpPr/>
          <p:nvPr/>
        </p:nvSpPr>
        <p:spPr>
          <a:xfrm>
            <a:off x="4824839" y="2459336"/>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dirty="0">
                <a:gradFill>
                  <a:gsLst>
                    <a:gs pos="0">
                      <a:srgbClr val="6B6B6B"/>
                    </a:gs>
                    <a:gs pos="74000">
                      <a:srgbClr val="6B6B6B"/>
                    </a:gs>
                  </a:gsLst>
                  <a:lin ang="5400000" scaled="1"/>
                </a:gradFill>
                <a:latin typeface="Arial"/>
              </a:rPr>
              <a:t>Social &amp; Marketing</a:t>
            </a:r>
          </a:p>
        </p:txBody>
      </p:sp>
      <p:sp>
        <p:nvSpPr>
          <p:cNvPr id="43" name="Rectangle 42"/>
          <p:cNvSpPr/>
          <p:nvPr/>
        </p:nvSpPr>
        <p:spPr>
          <a:xfrm>
            <a:off x="6217218" y="2459336"/>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dirty="0">
                <a:gradFill>
                  <a:gsLst>
                    <a:gs pos="0">
                      <a:srgbClr val="6B6B6B"/>
                    </a:gs>
                    <a:gs pos="74000">
                      <a:srgbClr val="6B6B6B"/>
                    </a:gs>
                  </a:gsLst>
                  <a:lin ang="5400000" scaled="1"/>
                </a:gradFill>
                <a:latin typeface="Arial"/>
              </a:rPr>
              <a:t>Data Retention</a:t>
            </a:r>
          </a:p>
        </p:txBody>
      </p:sp>
      <p:sp>
        <p:nvSpPr>
          <p:cNvPr id="44" name="Rectangle 43"/>
          <p:cNvSpPr/>
          <p:nvPr/>
        </p:nvSpPr>
        <p:spPr>
          <a:xfrm>
            <a:off x="7609596" y="2459336"/>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dirty="0" smtClean="0">
                <a:gradFill>
                  <a:gsLst>
                    <a:gs pos="0">
                      <a:srgbClr val="6B6B6B"/>
                    </a:gs>
                    <a:gs pos="74000">
                      <a:srgbClr val="6B6B6B"/>
                    </a:gs>
                  </a:gsLst>
                  <a:lin ang="5400000" scaled="1"/>
                </a:gradFill>
                <a:latin typeface="Arial"/>
              </a:rPr>
              <a:t>Risk Management </a:t>
            </a:r>
            <a:r>
              <a:rPr lang="en-US" sz="1200" dirty="0">
                <a:gradFill>
                  <a:gsLst>
                    <a:gs pos="0">
                      <a:srgbClr val="6B6B6B"/>
                    </a:gs>
                    <a:gs pos="74000">
                      <a:srgbClr val="6B6B6B"/>
                    </a:gs>
                  </a:gsLst>
                  <a:lin ang="5400000" scaled="1"/>
                </a:gradFill>
                <a:latin typeface="Arial"/>
              </a:rPr>
              <a:t>and Control</a:t>
            </a:r>
          </a:p>
        </p:txBody>
      </p:sp>
      <p:sp>
        <p:nvSpPr>
          <p:cNvPr id="45" name="Rectangle 44"/>
          <p:cNvSpPr/>
          <p:nvPr/>
        </p:nvSpPr>
        <p:spPr>
          <a:xfrm>
            <a:off x="647700" y="3620948"/>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46" name="Rectangle 45"/>
          <p:cNvSpPr/>
          <p:nvPr/>
        </p:nvSpPr>
        <p:spPr>
          <a:xfrm>
            <a:off x="2040080" y="3620948"/>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47" name="Rectangle 46"/>
          <p:cNvSpPr/>
          <p:nvPr/>
        </p:nvSpPr>
        <p:spPr>
          <a:xfrm>
            <a:off x="3432460" y="3620948"/>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48" name="Rectangle 47"/>
          <p:cNvSpPr/>
          <p:nvPr/>
        </p:nvSpPr>
        <p:spPr>
          <a:xfrm>
            <a:off x="4824840" y="3620948"/>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49" name="Rectangle 48"/>
          <p:cNvSpPr/>
          <p:nvPr/>
        </p:nvSpPr>
        <p:spPr>
          <a:xfrm>
            <a:off x="6217220" y="3620948"/>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50" name="Rectangle 49"/>
          <p:cNvSpPr/>
          <p:nvPr/>
        </p:nvSpPr>
        <p:spPr>
          <a:xfrm>
            <a:off x="7609600" y="3620948"/>
            <a:ext cx="1258175" cy="125817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51" name="Rectangle 50"/>
          <p:cNvSpPr/>
          <p:nvPr/>
        </p:nvSpPr>
        <p:spPr>
          <a:xfrm>
            <a:off x="647700" y="4879123"/>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a:gradFill>
                  <a:gsLst>
                    <a:gs pos="0">
                      <a:srgbClr val="6B6B6B"/>
                    </a:gs>
                    <a:gs pos="74000">
                      <a:srgbClr val="6B6B6B"/>
                    </a:gs>
                  </a:gsLst>
                  <a:lin ang="5400000" scaled="1"/>
                </a:gradFill>
                <a:latin typeface="Arial"/>
              </a:rPr>
              <a:t>Technology and Innovation</a:t>
            </a:r>
            <a:endParaRPr lang="en-US" sz="1200" dirty="0">
              <a:gradFill>
                <a:gsLst>
                  <a:gs pos="0">
                    <a:srgbClr val="6B6B6B"/>
                  </a:gs>
                  <a:gs pos="74000">
                    <a:srgbClr val="6B6B6B"/>
                  </a:gs>
                </a:gsLst>
                <a:lin ang="5400000" scaled="1"/>
              </a:gradFill>
              <a:latin typeface="Arial"/>
            </a:endParaRPr>
          </a:p>
        </p:txBody>
      </p:sp>
      <p:sp>
        <p:nvSpPr>
          <p:cNvPr id="52" name="Rectangle 51"/>
          <p:cNvSpPr/>
          <p:nvPr/>
        </p:nvSpPr>
        <p:spPr>
          <a:xfrm>
            <a:off x="2040080" y="4879123"/>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dirty="0" smtClean="0">
                <a:gradFill>
                  <a:gsLst>
                    <a:gs pos="0">
                      <a:srgbClr val="6B6B6B"/>
                    </a:gs>
                    <a:gs pos="74000">
                      <a:srgbClr val="6B6B6B"/>
                    </a:gs>
                  </a:gsLst>
                  <a:lin ang="5400000" scaled="1"/>
                </a:gradFill>
                <a:latin typeface="Arial"/>
              </a:rPr>
              <a:t>User </a:t>
            </a:r>
            <a:r>
              <a:rPr lang="en-US" sz="1200" dirty="0">
                <a:gradFill>
                  <a:gsLst>
                    <a:gs pos="0">
                      <a:srgbClr val="6B6B6B"/>
                    </a:gs>
                    <a:gs pos="74000">
                      <a:srgbClr val="6B6B6B"/>
                    </a:gs>
                  </a:gsLst>
                  <a:lin ang="5400000" scaled="1"/>
                </a:gradFill>
                <a:latin typeface="Arial"/>
              </a:rPr>
              <a:t>Experience</a:t>
            </a:r>
          </a:p>
        </p:txBody>
      </p:sp>
      <p:sp>
        <p:nvSpPr>
          <p:cNvPr id="53" name="Rectangle 52"/>
          <p:cNvSpPr/>
          <p:nvPr/>
        </p:nvSpPr>
        <p:spPr>
          <a:xfrm>
            <a:off x="3432460" y="4879123"/>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a:gradFill>
                  <a:gsLst>
                    <a:gs pos="0">
                      <a:srgbClr val="6B6B6B"/>
                    </a:gs>
                    <a:gs pos="74000">
                      <a:srgbClr val="6B6B6B"/>
                    </a:gs>
                  </a:gsLst>
                  <a:lin ang="5400000" scaled="1"/>
                </a:gradFill>
                <a:latin typeface="Arial"/>
              </a:rPr>
              <a:t>Branding </a:t>
            </a:r>
            <a:endParaRPr lang="en-US" sz="1200" dirty="0">
              <a:gradFill>
                <a:gsLst>
                  <a:gs pos="0">
                    <a:srgbClr val="6B6B6B"/>
                  </a:gs>
                  <a:gs pos="74000">
                    <a:srgbClr val="6B6B6B"/>
                  </a:gs>
                </a:gsLst>
                <a:lin ang="5400000" scaled="1"/>
              </a:gradFill>
              <a:latin typeface="Arial"/>
            </a:endParaRPr>
          </a:p>
        </p:txBody>
      </p:sp>
      <p:sp>
        <p:nvSpPr>
          <p:cNvPr id="54" name="Rectangle 53"/>
          <p:cNvSpPr/>
          <p:nvPr/>
        </p:nvSpPr>
        <p:spPr>
          <a:xfrm>
            <a:off x="4824839" y="4879123"/>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dirty="0">
                <a:gradFill>
                  <a:gsLst>
                    <a:gs pos="0">
                      <a:srgbClr val="6B6B6B"/>
                    </a:gs>
                    <a:gs pos="74000">
                      <a:srgbClr val="6B6B6B"/>
                    </a:gs>
                  </a:gsLst>
                  <a:lin ang="5400000" scaled="1"/>
                </a:gradFill>
                <a:latin typeface="Arial"/>
              </a:rPr>
              <a:t>Expanded </a:t>
            </a:r>
            <a:r>
              <a:rPr lang="en-US" sz="1200" dirty="0" smtClean="0">
                <a:gradFill>
                  <a:gsLst>
                    <a:gs pos="0">
                      <a:srgbClr val="6B6B6B"/>
                    </a:gs>
                    <a:gs pos="74000">
                      <a:srgbClr val="6B6B6B"/>
                    </a:gs>
                  </a:gsLst>
                  <a:lin ang="5400000" scaled="1"/>
                </a:gradFill>
                <a:latin typeface="Arial"/>
              </a:rPr>
              <a:t>Scope (</a:t>
            </a:r>
            <a:r>
              <a:rPr lang="en-US" sz="1200" dirty="0">
                <a:gradFill>
                  <a:gsLst>
                    <a:gs pos="0">
                      <a:srgbClr val="6B6B6B"/>
                    </a:gs>
                    <a:gs pos="74000">
                      <a:srgbClr val="6B6B6B"/>
                    </a:gs>
                  </a:gsLst>
                  <a:lin ang="5400000" scaled="1"/>
                </a:gradFill>
                <a:latin typeface="Arial"/>
              </a:rPr>
              <a:t>global) </a:t>
            </a:r>
          </a:p>
        </p:txBody>
      </p:sp>
      <p:sp>
        <p:nvSpPr>
          <p:cNvPr id="55" name="Rectangle 54"/>
          <p:cNvSpPr/>
          <p:nvPr/>
        </p:nvSpPr>
        <p:spPr>
          <a:xfrm>
            <a:off x="6217218" y="4879123"/>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a:gradFill>
                  <a:gsLst>
                    <a:gs pos="0">
                      <a:srgbClr val="6B6B6B"/>
                    </a:gs>
                    <a:gs pos="74000">
                      <a:srgbClr val="6B6B6B"/>
                    </a:gs>
                  </a:gsLst>
                  <a:lin ang="5400000" scaled="1"/>
                </a:gradFill>
                <a:latin typeface="Arial"/>
              </a:rPr>
              <a:t>Business process automation</a:t>
            </a:r>
            <a:endParaRPr lang="en-US" sz="1200" dirty="0">
              <a:gradFill>
                <a:gsLst>
                  <a:gs pos="0">
                    <a:srgbClr val="6B6B6B"/>
                  </a:gs>
                  <a:gs pos="74000">
                    <a:srgbClr val="6B6B6B"/>
                  </a:gs>
                </a:gsLst>
                <a:lin ang="5400000" scaled="1"/>
              </a:gradFill>
              <a:latin typeface="Arial"/>
            </a:endParaRPr>
          </a:p>
        </p:txBody>
      </p:sp>
      <p:sp>
        <p:nvSpPr>
          <p:cNvPr id="56" name="Rectangle 55"/>
          <p:cNvSpPr/>
          <p:nvPr/>
        </p:nvSpPr>
        <p:spPr>
          <a:xfrm>
            <a:off x="7609596" y="4879123"/>
            <a:ext cx="1258175" cy="104542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45720" tIns="45720" rIns="45720" rtlCol="0" anchor="t" anchorCtr="0"/>
          <a:lstStyle/>
          <a:p>
            <a:r>
              <a:rPr lang="en-US" sz="1200">
                <a:gradFill>
                  <a:gsLst>
                    <a:gs pos="0">
                      <a:srgbClr val="6B6B6B"/>
                    </a:gs>
                    <a:gs pos="74000">
                      <a:srgbClr val="6B6B6B"/>
                    </a:gs>
                  </a:gsLst>
                  <a:lin ang="5400000" scaled="1"/>
                </a:gradFill>
                <a:latin typeface="Arial"/>
              </a:rPr>
              <a:t>Application Consolidation &amp; cost savings when move to SFDC platform</a:t>
            </a:r>
            <a:endParaRPr lang="en-US" sz="1200" dirty="0">
              <a:gradFill>
                <a:gsLst>
                  <a:gs pos="0">
                    <a:srgbClr val="6B6B6B"/>
                  </a:gs>
                  <a:gs pos="74000">
                    <a:srgbClr val="6B6B6B"/>
                  </a:gs>
                </a:gsLst>
                <a:lin ang="5400000" scaled="1"/>
              </a:gradFill>
              <a:latin typeface="Arial"/>
            </a:endParaRPr>
          </a:p>
        </p:txBody>
      </p:sp>
      <p:sp>
        <p:nvSpPr>
          <p:cNvPr id="58" name="Freeform 48"/>
          <p:cNvSpPr>
            <a:spLocks/>
          </p:cNvSpPr>
          <p:nvPr/>
        </p:nvSpPr>
        <p:spPr bwMode="black">
          <a:xfrm>
            <a:off x="883008" y="1510615"/>
            <a:ext cx="748585" cy="639266"/>
          </a:xfrm>
          <a:custGeom>
            <a:avLst/>
            <a:gdLst/>
            <a:ahLst/>
            <a:cxnLst/>
            <a:rect l="l" t="t" r="r" b="b"/>
            <a:pathLst>
              <a:path w="4740335" h="4048081">
                <a:moveTo>
                  <a:pt x="3683614" y="1098549"/>
                </a:moveTo>
                <a:cubicBezTo>
                  <a:pt x="3683654" y="1098549"/>
                  <a:pt x="3689354" y="1098549"/>
                  <a:pt x="4502870" y="1098549"/>
                </a:cubicBezTo>
                <a:cubicBezTo>
                  <a:pt x="4633477" y="1098549"/>
                  <a:pt x="4740335" y="1205183"/>
                  <a:pt x="4740335" y="1335514"/>
                </a:cubicBezTo>
                <a:cubicBezTo>
                  <a:pt x="4740335" y="1335569"/>
                  <a:pt x="4740335" y="1343335"/>
                  <a:pt x="4740335" y="2449249"/>
                </a:cubicBezTo>
                <a:cubicBezTo>
                  <a:pt x="4740335" y="2579580"/>
                  <a:pt x="4633477" y="2686214"/>
                  <a:pt x="4502870" y="2686214"/>
                </a:cubicBezTo>
                <a:cubicBezTo>
                  <a:pt x="4502870" y="2686253"/>
                  <a:pt x="4502870" y="2691777"/>
                  <a:pt x="4502870" y="3480046"/>
                </a:cubicBezTo>
                <a:cubicBezTo>
                  <a:pt x="4502870" y="3610377"/>
                  <a:pt x="4396011" y="3717011"/>
                  <a:pt x="4265405" y="3717011"/>
                </a:cubicBezTo>
                <a:cubicBezTo>
                  <a:pt x="4265376" y="3717011"/>
                  <a:pt x="4262133" y="3717011"/>
                  <a:pt x="3909206" y="3717011"/>
                </a:cubicBezTo>
                <a:cubicBezTo>
                  <a:pt x="3790473" y="3717011"/>
                  <a:pt x="3683614" y="3610377"/>
                  <a:pt x="3683614" y="3480046"/>
                </a:cubicBezTo>
                <a:cubicBezTo>
                  <a:pt x="3683614" y="3480010"/>
                  <a:pt x="3683614" y="3474701"/>
                  <a:pt x="3683614" y="2686214"/>
                </a:cubicBezTo>
                <a:cubicBezTo>
                  <a:pt x="3553008" y="2686214"/>
                  <a:pt x="3446148" y="2579580"/>
                  <a:pt x="3446148" y="2449249"/>
                </a:cubicBezTo>
                <a:cubicBezTo>
                  <a:pt x="3446148" y="2449192"/>
                  <a:pt x="3446148" y="2441288"/>
                  <a:pt x="3446148" y="1335514"/>
                </a:cubicBezTo>
                <a:cubicBezTo>
                  <a:pt x="3446148" y="1205183"/>
                  <a:pt x="3553008" y="1098549"/>
                  <a:pt x="3683614" y="1098549"/>
                </a:cubicBezTo>
                <a:close/>
                <a:moveTo>
                  <a:pt x="236546" y="1098549"/>
                </a:moveTo>
                <a:cubicBezTo>
                  <a:pt x="236570" y="1098549"/>
                  <a:pt x="240947" y="1098549"/>
                  <a:pt x="1052628" y="1098549"/>
                </a:cubicBezTo>
                <a:cubicBezTo>
                  <a:pt x="1182728" y="1098549"/>
                  <a:pt x="1289174" y="1205183"/>
                  <a:pt x="1289174" y="1335514"/>
                </a:cubicBezTo>
                <a:cubicBezTo>
                  <a:pt x="1289174" y="1335532"/>
                  <a:pt x="1289174" y="1340039"/>
                  <a:pt x="1289174" y="2449249"/>
                </a:cubicBezTo>
                <a:cubicBezTo>
                  <a:pt x="1289174" y="2579580"/>
                  <a:pt x="1182728" y="2686214"/>
                  <a:pt x="1052628" y="2686214"/>
                </a:cubicBezTo>
                <a:cubicBezTo>
                  <a:pt x="1052628" y="2686235"/>
                  <a:pt x="1052628" y="2690268"/>
                  <a:pt x="1052628" y="3480046"/>
                </a:cubicBezTo>
                <a:cubicBezTo>
                  <a:pt x="1052628" y="3610377"/>
                  <a:pt x="946183" y="3717011"/>
                  <a:pt x="827910" y="3717011"/>
                </a:cubicBezTo>
                <a:cubicBezTo>
                  <a:pt x="827894" y="3717011"/>
                  <a:pt x="825508" y="3717011"/>
                  <a:pt x="473091" y="3717011"/>
                </a:cubicBezTo>
                <a:cubicBezTo>
                  <a:pt x="342991" y="3717011"/>
                  <a:pt x="236546" y="3610377"/>
                  <a:pt x="236546" y="3480046"/>
                </a:cubicBezTo>
                <a:cubicBezTo>
                  <a:pt x="236546" y="3480026"/>
                  <a:pt x="236546" y="3476021"/>
                  <a:pt x="236546" y="2686214"/>
                </a:cubicBezTo>
                <a:cubicBezTo>
                  <a:pt x="106446" y="2686214"/>
                  <a:pt x="0" y="2579580"/>
                  <a:pt x="0" y="2449249"/>
                </a:cubicBezTo>
                <a:cubicBezTo>
                  <a:pt x="0" y="2449230"/>
                  <a:pt x="0" y="2444630"/>
                  <a:pt x="0" y="1335514"/>
                </a:cubicBezTo>
                <a:cubicBezTo>
                  <a:pt x="0" y="1205183"/>
                  <a:pt x="106446" y="1098549"/>
                  <a:pt x="236546" y="1098549"/>
                </a:cubicBezTo>
                <a:close/>
                <a:moveTo>
                  <a:pt x="1895194" y="993211"/>
                </a:moveTo>
                <a:cubicBezTo>
                  <a:pt x="1895245" y="993211"/>
                  <a:pt x="1902161" y="993211"/>
                  <a:pt x="2845141" y="993211"/>
                </a:cubicBezTo>
                <a:cubicBezTo>
                  <a:pt x="2999507" y="993211"/>
                  <a:pt x="3130125" y="1123457"/>
                  <a:pt x="3130125" y="1277385"/>
                </a:cubicBezTo>
                <a:cubicBezTo>
                  <a:pt x="3130125" y="1277420"/>
                  <a:pt x="3130125" y="1284134"/>
                  <a:pt x="3130125" y="2568008"/>
                </a:cubicBezTo>
                <a:cubicBezTo>
                  <a:pt x="3130125" y="2721936"/>
                  <a:pt x="2999507" y="2852182"/>
                  <a:pt x="2845141" y="2852182"/>
                </a:cubicBezTo>
                <a:cubicBezTo>
                  <a:pt x="2845141" y="2852231"/>
                  <a:pt x="2845141" y="2858826"/>
                  <a:pt x="2845141" y="3763907"/>
                </a:cubicBezTo>
                <a:cubicBezTo>
                  <a:pt x="2845141" y="3917835"/>
                  <a:pt x="2726398" y="4048081"/>
                  <a:pt x="2572031" y="4048081"/>
                </a:cubicBezTo>
                <a:cubicBezTo>
                  <a:pt x="2571992" y="4048081"/>
                  <a:pt x="2568051" y="4048081"/>
                  <a:pt x="2168304" y="4048081"/>
                </a:cubicBezTo>
                <a:cubicBezTo>
                  <a:pt x="2013937" y="4048081"/>
                  <a:pt x="1895194" y="3917835"/>
                  <a:pt x="1895194" y="3763907"/>
                </a:cubicBezTo>
                <a:cubicBezTo>
                  <a:pt x="1895194" y="3763858"/>
                  <a:pt x="1895194" y="3757193"/>
                  <a:pt x="1895194" y="2852182"/>
                </a:cubicBezTo>
                <a:cubicBezTo>
                  <a:pt x="1740828" y="2852182"/>
                  <a:pt x="1610210" y="2721936"/>
                  <a:pt x="1610210" y="2568008"/>
                </a:cubicBezTo>
                <a:cubicBezTo>
                  <a:pt x="1610210" y="2567966"/>
                  <a:pt x="1610210" y="2560581"/>
                  <a:pt x="1610210" y="1277385"/>
                </a:cubicBezTo>
                <a:cubicBezTo>
                  <a:pt x="1610210" y="1123457"/>
                  <a:pt x="1740828" y="993211"/>
                  <a:pt x="1895194" y="993211"/>
                </a:cubicBezTo>
                <a:close/>
                <a:moveTo>
                  <a:pt x="4093246" y="245790"/>
                </a:moveTo>
                <a:cubicBezTo>
                  <a:pt x="4306565" y="245790"/>
                  <a:pt x="4479495" y="420965"/>
                  <a:pt x="4479495" y="637055"/>
                </a:cubicBezTo>
                <a:cubicBezTo>
                  <a:pt x="4479495" y="853145"/>
                  <a:pt x="4306565" y="1028320"/>
                  <a:pt x="4093246" y="1028320"/>
                </a:cubicBezTo>
                <a:cubicBezTo>
                  <a:pt x="3879927" y="1028320"/>
                  <a:pt x="3706997" y="853145"/>
                  <a:pt x="3706997" y="637055"/>
                </a:cubicBezTo>
                <a:cubicBezTo>
                  <a:pt x="3706997" y="420965"/>
                  <a:pt x="3879927" y="245790"/>
                  <a:pt x="4093246" y="245790"/>
                </a:cubicBezTo>
                <a:close/>
                <a:moveTo>
                  <a:pt x="644584" y="245790"/>
                </a:moveTo>
                <a:cubicBezTo>
                  <a:pt x="856519" y="245790"/>
                  <a:pt x="1028326" y="420965"/>
                  <a:pt x="1028326" y="637055"/>
                </a:cubicBezTo>
                <a:cubicBezTo>
                  <a:pt x="1028326" y="853145"/>
                  <a:pt x="856519" y="1028320"/>
                  <a:pt x="644584" y="1028320"/>
                </a:cubicBezTo>
                <a:cubicBezTo>
                  <a:pt x="432649" y="1028320"/>
                  <a:pt x="260842" y="853145"/>
                  <a:pt x="260842" y="637055"/>
                </a:cubicBezTo>
                <a:cubicBezTo>
                  <a:pt x="260842" y="420965"/>
                  <a:pt x="432649" y="245790"/>
                  <a:pt x="644584" y="245790"/>
                </a:cubicBezTo>
                <a:close/>
                <a:moveTo>
                  <a:pt x="2367657" y="0"/>
                </a:moveTo>
                <a:cubicBezTo>
                  <a:pt x="2616992" y="0"/>
                  <a:pt x="2819118" y="203249"/>
                  <a:pt x="2819118" y="453969"/>
                </a:cubicBezTo>
                <a:cubicBezTo>
                  <a:pt x="2819118" y="704689"/>
                  <a:pt x="2616992" y="907938"/>
                  <a:pt x="2367657" y="907938"/>
                </a:cubicBezTo>
                <a:cubicBezTo>
                  <a:pt x="2118322" y="907938"/>
                  <a:pt x="1916196" y="704689"/>
                  <a:pt x="1916196" y="453969"/>
                </a:cubicBezTo>
                <a:cubicBezTo>
                  <a:pt x="1916196" y="203249"/>
                  <a:pt x="2118322" y="0"/>
                  <a:pt x="2367657"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60" name="Freeform 59"/>
          <p:cNvSpPr>
            <a:spLocks noEditPoints="1"/>
          </p:cNvSpPr>
          <p:nvPr/>
        </p:nvSpPr>
        <p:spPr bwMode="auto">
          <a:xfrm>
            <a:off x="3836122" y="1535494"/>
            <a:ext cx="431800" cy="641350"/>
          </a:xfrm>
          <a:custGeom>
            <a:avLst/>
            <a:gdLst>
              <a:gd name="T0" fmla="*/ 104 w 112"/>
              <a:gd name="T1" fmla="*/ 0 h 168"/>
              <a:gd name="T2" fmla="*/ 8 w 112"/>
              <a:gd name="T3" fmla="*/ 0 h 168"/>
              <a:gd name="T4" fmla="*/ 0 w 112"/>
              <a:gd name="T5" fmla="*/ 8 h 168"/>
              <a:gd name="T6" fmla="*/ 0 w 112"/>
              <a:gd name="T7" fmla="*/ 160 h 168"/>
              <a:gd name="T8" fmla="*/ 8 w 112"/>
              <a:gd name="T9" fmla="*/ 168 h 168"/>
              <a:gd name="T10" fmla="*/ 104 w 112"/>
              <a:gd name="T11" fmla="*/ 168 h 168"/>
              <a:gd name="T12" fmla="*/ 112 w 112"/>
              <a:gd name="T13" fmla="*/ 160 h 168"/>
              <a:gd name="T14" fmla="*/ 112 w 112"/>
              <a:gd name="T15" fmla="*/ 8 h 168"/>
              <a:gd name="T16" fmla="*/ 104 w 112"/>
              <a:gd name="T17" fmla="*/ 0 h 168"/>
              <a:gd name="T18" fmla="*/ 44 w 112"/>
              <a:gd name="T19" fmla="*/ 8 h 168"/>
              <a:gd name="T20" fmla="*/ 68 w 112"/>
              <a:gd name="T21" fmla="*/ 8 h 168"/>
              <a:gd name="T22" fmla="*/ 68 w 112"/>
              <a:gd name="T23" fmla="*/ 12 h 168"/>
              <a:gd name="T24" fmla="*/ 44 w 112"/>
              <a:gd name="T25" fmla="*/ 12 h 168"/>
              <a:gd name="T26" fmla="*/ 44 w 112"/>
              <a:gd name="T27" fmla="*/ 8 h 168"/>
              <a:gd name="T28" fmla="*/ 56 w 112"/>
              <a:gd name="T29" fmla="*/ 160 h 168"/>
              <a:gd name="T30" fmla="*/ 46 w 112"/>
              <a:gd name="T31" fmla="*/ 150 h 168"/>
              <a:gd name="T32" fmla="*/ 56 w 112"/>
              <a:gd name="T33" fmla="*/ 140 h 168"/>
              <a:gd name="T34" fmla="*/ 66 w 112"/>
              <a:gd name="T35" fmla="*/ 150 h 168"/>
              <a:gd name="T36" fmla="*/ 56 w 112"/>
              <a:gd name="T37" fmla="*/ 160 h 168"/>
              <a:gd name="T38" fmla="*/ 104 w 112"/>
              <a:gd name="T39" fmla="*/ 128 h 168"/>
              <a:gd name="T40" fmla="*/ 100 w 112"/>
              <a:gd name="T41" fmla="*/ 132 h 168"/>
              <a:gd name="T42" fmla="*/ 12 w 112"/>
              <a:gd name="T43" fmla="*/ 132 h 168"/>
              <a:gd name="T44" fmla="*/ 8 w 112"/>
              <a:gd name="T45" fmla="*/ 128 h 168"/>
              <a:gd name="T46" fmla="*/ 8 w 112"/>
              <a:gd name="T47" fmla="*/ 24 h 168"/>
              <a:gd name="T48" fmla="*/ 12 w 112"/>
              <a:gd name="T49" fmla="*/ 20 h 168"/>
              <a:gd name="T50" fmla="*/ 100 w 112"/>
              <a:gd name="T51" fmla="*/ 20 h 168"/>
              <a:gd name="T52" fmla="*/ 104 w 112"/>
              <a:gd name="T53" fmla="*/ 24 h 168"/>
              <a:gd name="T54" fmla="*/ 104 w 112"/>
              <a:gd name="T55" fmla="*/ 12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 h="168">
                <a:moveTo>
                  <a:pt x="104" y="0"/>
                </a:moveTo>
                <a:cubicBezTo>
                  <a:pt x="8" y="0"/>
                  <a:pt x="8" y="0"/>
                  <a:pt x="8" y="0"/>
                </a:cubicBezTo>
                <a:cubicBezTo>
                  <a:pt x="4" y="0"/>
                  <a:pt x="0" y="4"/>
                  <a:pt x="0" y="8"/>
                </a:cubicBezTo>
                <a:cubicBezTo>
                  <a:pt x="0" y="160"/>
                  <a:pt x="0" y="160"/>
                  <a:pt x="0" y="160"/>
                </a:cubicBezTo>
                <a:cubicBezTo>
                  <a:pt x="0" y="164"/>
                  <a:pt x="4" y="168"/>
                  <a:pt x="8" y="168"/>
                </a:cubicBezTo>
                <a:cubicBezTo>
                  <a:pt x="104" y="168"/>
                  <a:pt x="104" y="168"/>
                  <a:pt x="104" y="168"/>
                </a:cubicBezTo>
                <a:cubicBezTo>
                  <a:pt x="108" y="168"/>
                  <a:pt x="112" y="164"/>
                  <a:pt x="112" y="160"/>
                </a:cubicBezTo>
                <a:cubicBezTo>
                  <a:pt x="112" y="8"/>
                  <a:pt x="112" y="8"/>
                  <a:pt x="112" y="8"/>
                </a:cubicBezTo>
                <a:cubicBezTo>
                  <a:pt x="112" y="4"/>
                  <a:pt x="108" y="0"/>
                  <a:pt x="104" y="0"/>
                </a:cubicBezTo>
                <a:close/>
                <a:moveTo>
                  <a:pt x="44" y="8"/>
                </a:moveTo>
                <a:cubicBezTo>
                  <a:pt x="68" y="8"/>
                  <a:pt x="68" y="8"/>
                  <a:pt x="68" y="8"/>
                </a:cubicBezTo>
                <a:cubicBezTo>
                  <a:pt x="68" y="12"/>
                  <a:pt x="68" y="12"/>
                  <a:pt x="68" y="12"/>
                </a:cubicBezTo>
                <a:cubicBezTo>
                  <a:pt x="44" y="12"/>
                  <a:pt x="44" y="12"/>
                  <a:pt x="44" y="12"/>
                </a:cubicBezTo>
                <a:lnTo>
                  <a:pt x="44" y="8"/>
                </a:lnTo>
                <a:close/>
                <a:moveTo>
                  <a:pt x="56" y="160"/>
                </a:moveTo>
                <a:cubicBezTo>
                  <a:pt x="50" y="160"/>
                  <a:pt x="46" y="156"/>
                  <a:pt x="46" y="150"/>
                </a:cubicBezTo>
                <a:cubicBezTo>
                  <a:pt x="46" y="144"/>
                  <a:pt x="50" y="140"/>
                  <a:pt x="56" y="140"/>
                </a:cubicBezTo>
                <a:cubicBezTo>
                  <a:pt x="62" y="140"/>
                  <a:pt x="66" y="144"/>
                  <a:pt x="66" y="150"/>
                </a:cubicBezTo>
                <a:cubicBezTo>
                  <a:pt x="66" y="156"/>
                  <a:pt x="62" y="160"/>
                  <a:pt x="56" y="160"/>
                </a:cubicBezTo>
                <a:close/>
                <a:moveTo>
                  <a:pt x="104" y="128"/>
                </a:moveTo>
                <a:cubicBezTo>
                  <a:pt x="104" y="130"/>
                  <a:pt x="102" y="132"/>
                  <a:pt x="100" y="132"/>
                </a:cubicBezTo>
                <a:cubicBezTo>
                  <a:pt x="12" y="132"/>
                  <a:pt x="12" y="132"/>
                  <a:pt x="12" y="132"/>
                </a:cubicBezTo>
                <a:cubicBezTo>
                  <a:pt x="10" y="132"/>
                  <a:pt x="8" y="130"/>
                  <a:pt x="8" y="128"/>
                </a:cubicBezTo>
                <a:cubicBezTo>
                  <a:pt x="8" y="24"/>
                  <a:pt x="8" y="24"/>
                  <a:pt x="8" y="24"/>
                </a:cubicBezTo>
                <a:cubicBezTo>
                  <a:pt x="8" y="22"/>
                  <a:pt x="10" y="20"/>
                  <a:pt x="12" y="20"/>
                </a:cubicBezTo>
                <a:cubicBezTo>
                  <a:pt x="100" y="20"/>
                  <a:pt x="100" y="20"/>
                  <a:pt x="100" y="20"/>
                </a:cubicBezTo>
                <a:cubicBezTo>
                  <a:pt x="102" y="20"/>
                  <a:pt x="104" y="22"/>
                  <a:pt x="104" y="24"/>
                </a:cubicBezTo>
                <a:lnTo>
                  <a:pt x="104" y="12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nvGrpSpPr>
          <p:cNvPr id="3" name="Group 19"/>
          <p:cNvGrpSpPr>
            <a:grpSpLocks noChangeAspect="1"/>
          </p:cNvGrpSpPr>
          <p:nvPr/>
        </p:nvGrpSpPr>
        <p:grpSpPr bwMode="auto">
          <a:xfrm>
            <a:off x="6514517" y="1537398"/>
            <a:ext cx="663575" cy="534988"/>
            <a:chOff x="2673" y="1993"/>
            <a:chExt cx="418" cy="337"/>
          </a:xfrm>
          <a:solidFill>
            <a:schemeClr val="bg1"/>
          </a:solidFill>
        </p:grpSpPr>
        <p:sp>
          <p:nvSpPr>
            <p:cNvPr id="63" name="Freeform 62"/>
            <p:cNvSpPr>
              <a:spLocks/>
            </p:cNvSpPr>
            <p:nvPr/>
          </p:nvSpPr>
          <p:spPr bwMode="auto">
            <a:xfrm>
              <a:off x="2673" y="2147"/>
              <a:ext cx="411" cy="183"/>
            </a:xfrm>
            <a:custGeom>
              <a:avLst/>
              <a:gdLst>
                <a:gd name="T0" fmla="*/ 11 w 171"/>
                <a:gd name="T1" fmla="*/ 67 h 76"/>
                <a:gd name="T2" fmla="*/ 22 w 171"/>
                <a:gd name="T3" fmla="*/ 76 h 76"/>
                <a:gd name="T4" fmla="*/ 166 w 171"/>
                <a:gd name="T5" fmla="*/ 76 h 76"/>
                <a:gd name="T6" fmla="*/ 170 w 171"/>
                <a:gd name="T7" fmla="*/ 74 h 76"/>
                <a:gd name="T8" fmla="*/ 171 w 171"/>
                <a:gd name="T9" fmla="*/ 70 h 76"/>
                <a:gd name="T10" fmla="*/ 158 w 171"/>
                <a:gd name="T11" fmla="*/ 9 h 76"/>
                <a:gd name="T12" fmla="*/ 146 w 171"/>
                <a:gd name="T13" fmla="*/ 0 h 76"/>
                <a:gd name="T14" fmla="*/ 6 w 171"/>
                <a:gd name="T15" fmla="*/ 0 h 76"/>
                <a:gd name="T16" fmla="*/ 2 w 171"/>
                <a:gd name="T17" fmla="*/ 2 h 76"/>
                <a:gd name="T18" fmla="*/ 1 w 171"/>
                <a:gd name="T19" fmla="*/ 6 h 76"/>
                <a:gd name="T20" fmla="*/ 11 w 171"/>
                <a:gd name="T21" fmla="*/ 6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 h="76">
                  <a:moveTo>
                    <a:pt x="11" y="67"/>
                  </a:moveTo>
                  <a:cubicBezTo>
                    <a:pt x="12" y="72"/>
                    <a:pt x="17" y="76"/>
                    <a:pt x="22" y="76"/>
                  </a:cubicBezTo>
                  <a:cubicBezTo>
                    <a:pt x="166" y="76"/>
                    <a:pt x="166" y="76"/>
                    <a:pt x="166" y="76"/>
                  </a:cubicBezTo>
                  <a:cubicBezTo>
                    <a:pt x="168" y="76"/>
                    <a:pt x="169" y="75"/>
                    <a:pt x="170" y="74"/>
                  </a:cubicBezTo>
                  <a:cubicBezTo>
                    <a:pt x="171" y="73"/>
                    <a:pt x="171" y="72"/>
                    <a:pt x="171" y="70"/>
                  </a:cubicBezTo>
                  <a:cubicBezTo>
                    <a:pt x="158" y="9"/>
                    <a:pt x="158" y="9"/>
                    <a:pt x="158" y="9"/>
                  </a:cubicBezTo>
                  <a:cubicBezTo>
                    <a:pt x="157" y="4"/>
                    <a:pt x="151" y="0"/>
                    <a:pt x="146" y="0"/>
                  </a:cubicBezTo>
                  <a:cubicBezTo>
                    <a:pt x="6" y="0"/>
                    <a:pt x="6" y="0"/>
                    <a:pt x="6" y="0"/>
                  </a:cubicBezTo>
                  <a:cubicBezTo>
                    <a:pt x="4" y="0"/>
                    <a:pt x="3" y="1"/>
                    <a:pt x="2" y="2"/>
                  </a:cubicBezTo>
                  <a:cubicBezTo>
                    <a:pt x="1" y="3"/>
                    <a:pt x="0" y="5"/>
                    <a:pt x="1" y="6"/>
                  </a:cubicBezTo>
                  <a:lnTo>
                    <a:pt x="11"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64" name="Freeform 63"/>
            <p:cNvSpPr>
              <a:spLocks noEditPoints="1"/>
            </p:cNvSpPr>
            <p:nvPr/>
          </p:nvSpPr>
          <p:spPr bwMode="auto">
            <a:xfrm>
              <a:off x="2707" y="1993"/>
              <a:ext cx="384" cy="253"/>
            </a:xfrm>
            <a:custGeom>
              <a:avLst/>
              <a:gdLst>
                <a:gd name="T0" fmla="*/ 152 w 160"/>
                <a:gd name="T1" fmla="*/ 28 h 105"/>
                <a:gd name="T2" fmla="*/ 108 w 160"/>
                <a:gd name="T3" fmla="*/ 28 h 105"/>
                <a:gd name="T4" fmla="*/ 90 w 160"/>
                <a:gd name="T5" fmla="*/ 28 h 105"/>
                <a:gd name="T6" fmla="*/ 80 w 160"/>
                <a:gd name="T7" fmla="*/ 6 h 105"/>
                <a:gd name="T8" fmla="*/ 72 w 160"/>
                <a:gd name="T9" fmla="*/ 0 h 105"/>
                <a:gd name="T10" fmla="*/ 8 w 160"/>
                <a:gd name="T11" fmla="*/ 0 h 105"/>
                <a:gd name="T12" fmla="*/ 0 w 160"/>
                <a:gd name="T13" fmla="*/ 8 h 105"/>
                <a:gd name="T14" fmla="*/ 0 w 160"/>
                <a:gd name="T15" fmla="*/ 56 h 105"/>
                <a:gd name="T16" fmla="*/ 133 w 160"/>
                <a:gd name="T17" fmla="*/ 56 h 105"/>
                <a:gd name="T18" fmla="*/ 153 w 160"/>
                <a:gd name="T19" fmla="*/ 72 h 105"/>
                <a:gd name="T20" fmla="*/ 160 w 160"/>
                <a:gd name="T21" fmla="*/ 105 h 105"/>
                <a:gd name="T22" fmla="*/ 160 w 160"/>
                <a:gd name="T23" fmla="*/ 36 h 105"/>
                <a:gd name="T24" fmla="*/ 152 w 160"/>
                <a:gd name="T25" fmla="*/ 28 h 105"/>
                <a:gd name="T26" fmla="*/ 68 w 160"/>
                <a:gd name="T27" fmla="*/ 20 h 105"/>
                <a:gd name="T28" fmla="*/ 64 w 160"/>
                <a:gd name="T29" fmla="*/ 24 h 105"/>
                <a:gd name="T30" fmla="*/ 16 w 160"/>
                <a:gd name="T31" fmla="*/ 24 h 105"/>
                <a:gd name="T32" fmla="*/ 12 w 160"/>
                <a:gd name="T33" fmla="*/ 20 h 105"/>
                <a:gd name="T34" fmla="*/ 12 w 160"/>
                <a:gd name="T35" fmla="*/ 16 h 105"/>
                <a:gd name="T36" fmla="*/ 16 w 160"/>
                <a:gd name="T37" fmla="*/ 12 h 105"/>
                <a:gd name="T38" fmla="*/ 64 w 160"/>
                <a:gd name="T39" fmla="*/ 12 h 105"/>
                <a:gd name="T40" fmla="*/ 68 w 160"/>
                <a:gd name="T41" fmla="*/ 16 h 105"/>
                <a:gd name="T42" fmla="*/ 68 w 160"/>
                <a:gd name="T43" fmla="*/ 2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0" h="105">
                  <a:moveTo>
                    <a:pt x="152" y="28"/>
                  </a:moveTo>
                  <a:cubicBezTo>
                    <a:pt x="108" y="28"/>
                    <a:pt x="108" y="28"/>
                    <a:pt x="108" y="28"/>
                  </a:cubicBezTo>
                  <a:cubicBezTo>
                    <a:pt x="90" y="28"/>
                    <a:pt x="90" y="28"/>
                    <a:pt x="90" y="28"/>
                  </a:cubicBezTo>
                  <a:cubicBezTo>
                    <a:pt x="80" y="28"/>
                    <a:pt x="80" y="15"/>
                    <a:pt x="80" y="6"/>
                  </a:cubicBezTo>
                  <a:cubicBezTo>
                    <a:pt x="80" y="3"/>
                    <a:pt x="76" y="0"/>
                    <a:pt x="72" y="0"/>
                  </a:cubicBezTo>
                  <a:cubicBezTo>
                    <a:pt x="8" y="0"/>
                    <a:pt x="8" y="0"/>
                    <a:pt x="8" y="0"/>
                  </a:cubicBezTo>
                  <a:cubicBezTo>
                    <a:pt x="4" y="0"/>
                    <a:pt x="0" y="4"/>
                    <a:pt x="0" y="8"/>
                  </a:cubicBezTo>
                  <a:cubicBezTo>
                    <a:pt x="0" y="56"/>
                    <a:pt x="0" y="56"/>
                    <a:pt x="0" y="56"/>
                  </a:cubicBezTo>
                  <a:cubicBezTo>
                    <a:pt x="133" y="56"/>
                    <a:pt x="133" y="56"/>
                    <a:pt x="133" y="56"/>
                  </a:cubicBezTo>
                  <a:cubicBezTo>
                    <a:pt x="142" y="56"/>
                    <a:pt x="151" y="63"/>
                    <a:pt x="153" y="72"/>
                  </a:cubicBezTo>
                  <a:cubicBezTo>
                    <a:pt x="160" y="105"/>
                    <a:pt x="160" y="105"/>
                    <a:pt x="160" y="105"/>
                  </a:cubicBezTo>
                  <a:cubicBezTo>
                    <a:pt x="160" y="36"/>
                    <a:pt x="160" y="36"/>
                    <a:pt x="160" y="36"/>
                  </a:cubicBezTo>
                  <a:cubicBezTo>
                    <a:pt x="160" y="32"/>
                    <a:pt x="156" y="28"/>
                    <a:pt x="152" y="28"/>
                  </a:cubicBezTo>
                  <a:close/>
                  <a:moveTo>
                    <a:pt x="68" y="20"/>
                  </a:moveTo>
                  <a:cubicBezTo>
                    <a:pt x="68" y="22"/>
                    <a:pt x="66" y="24"/>
                    <a:pt x="64" y="24"/>
                  </a:cubicBezTo>
                  <a:cubicBezTo>
                    <a:pt x="16" y="24"/>
                    <a:pt x="16" y="24"/>
                    <a:pt x="16" y="24"/>
                  </a:cubicBezTo>
                  <a:cubicBezTo>
                    <a:pt x="14" y="24"/>
                    <a:pt x="12" y="22"/>
                    <a:pt x="12" y="20"/>
                  </a:cubicBezTo>
                  <a:cubicBezTo>
                    <a:pt x="12" y="16"/>
                    <a:pt x="12" y="16"/>
                    <a:pt x="12" y="16"/>
                  </a:cubicBezTo>
                  <a:cubicBezTo>
                    <a:pt x="12" y="14"/>
                    <a:pt x="14" y="12"/>
                    <a:pt x="16" y="12"/>
                  </a:cubicBezTo>
                  <a:cubicBezTo>
                    <a:pt x="64" y="12"/>
                    <a:pt x="64" y="12"/>
                    <a:pt x="64" y="12"/>
                  </a:cubicBezTo>
                  <a:cubicBezTo>
                    <a:pt x="66" y="12"/>
                    <a:pt x="68" y="14"/>
                    <a:pt x="68" y="16"/>
                  </a:cubicBezTo>
                  <a:lnTo>
                    <a:pt x="6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5" name="Group 169"/>
          <p:cNvGrpSpPr>
            <a:grpSpLocks noChangeAspect="1"/>
          </p:cNvGrpSpPr>
          <p:nvPr/>
        </p:nvGrpSpPr>
        <p:grpSpPr bwMode="auto">
          <a:xfrm>
            <a:off x="940237" y="4024978"/>
            <a:ext cx="673100" cy="490538"/>
            <a:chOff x="2669" y="2006"/>
            <a:chExt cx="424" cy="309"/>
          </a:xfrm>
          <a:solidFill>
            <a:schemeClr val="bg1"/>
          </a:solidFill>
        </p:grpSpPr>
        <p:sp>
          <p:nvSpPr>
            <p:cNvPr id="70" name="Freeform 170"/>
            <p:cNvSpPr>
              <a:spLocks noEditPoints="1"/>
            </p:cNvSpPr>
            <p:nvPr/>
          </p:nvSpPr>
          <p:spPr bwMode="auto">
            <a:xfrm>
              <a:off x="2669" y="2266"/>
              <a:ext cx="424" cy="49"/>
            </a:xfrm>
            <a:custGeom>
              <a:avLst/>
              <a:gdLst>
                <a:gd name="T0" fmla="*/ 164 w 176"/>
                <a:gd name="T1" fmla="*/ 0 h 20"/>
                <a:gd name="T2" fmla="*/ 12 w 176"/>
                <a:gd name="T3" fmla="*/ 0 h 20"/>
                <a:gd name="T4" fmla="*/ 0 w 176"/>
                <a:gd name="T5" fmla="*/ 0 h 20"/>
                <a:gd name="T6" fmla="*/ 0 w 176"/>
                <a:gd name="T7" fmla="*/ 12 h 20"/>
                <a:gd name="T8" fmla="*/ 8 w 176"/>
                <a:gd name="T9" fmla="*/ 20 h 20"/>
                <a:gd name="T10" fmla="*/ 168 w 176"/>
                <a:gd name="T11" fmla="*/ 20 h 20"/>
                <a:gd name="T12" fmla="*/ 176 w 176"/>
                <a:gd name="T13" fmla="*/ 12 h 20"/>
                <a:gd name="T14" fmla="*/ 176 w 176"/>
                <a:gd name="T15" fmla="*/ 0 h 20"/>
                <a:gd name="T16" fmla="*/ 164 w 176"/>
                <a:gd name="T17" fmla="*/ 0 h 20"/>
                <a:gd name="T18" fmla="*/ 96 w 176"/>
                <a:gd name="T19" fmla="*/ 12 h 20"/>
                <a:gd name="T20" fmla="*/ 80 w 176"/>
                <a:gd name="T21" fmla="*/ 12 h 20"/>
                <a:gd name="T22" fmla="*/ 76 w 176"/>
                <a:gd name="T23" fmla="*/ 10 h 20"/>
                <a:gd name="T24" fmla="*/ 80 w 176"/>
                <a:gd name="T25" fmla="*/ 8 h 20"/>
                <a:gd name="T26" fmla="*/ 96 w 176"/>
                <a:gd name="T27" fmla="*/ 8 h 20"/>
                <a:gd name="T28" fmla="*/ 100 w 176"/>
                <a:gd name="T29" fmla="*/ 10 h 20"/>
                <a:gd name="T30" fmla="*/ 96 w 176"/>
                <a:gd name="T31"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6" h="20">
                  <a:moveTo>
                    <a:pt x="164" y="0"/>
                  </a:moveTo>
                  <a:cubicBezTo>
                    <a:pt x="12" y="0"/>
                    <a:pt x="12" y="0"/>
                    <a:pt x="12" y="0"/>
                  </a:cubicBezTo>
                  <a:cubicBezTo>
                    <a:pt x="0" y="0"/>
                    <a:pt x="0" y="0"/>
                    <a:pt x="0" y="0"/>
                  </a:cubicBezTo>
                  <a:cubicBezTo>
                    <a:pt x="0" y="12"/>
                    <a:pt x="0" y="12"/>
                    <a:pt x="0" y="12"/>
                  </a:cubicBezTo>
                  <a:cubicBezTo>
                    <a:pt x="0" y="16"/>
                    <a:pt x="4" y="20"/>
                    <a:pt x="8" y="20"/>
                  </a:cubicBezTo>
                  <a:cubicBezTo>
                    <a:pt x="168" y="20"/>
                    <a:pt x="168" y="20"/>
                    <a:pt x="168" y="20"/>
                  </a:cubicBezTo>
                  <a:cubicBezTo>
                    <a:pt x="172" y="20"/>
                    <a:pt x="176" y="16"/>
                    <a:pt x="176" y="12"/>
                  </a:cubicBezTo>
                  <a:cubicBezTo>
                    <a:pt x="176" y="0"/>
                    <a:pt x="176" y="0"/>
                    <a:pt x="176" y="0"/>
                  </a:cubicBezTo>
                  <a:lnTo>
                    <a:pt x="164" y="0"/>
                  </a:lnTo>
                  <a:close/>
                  <a:moveTo>
                    <a:pt x="96" y="12"/>
                  </a:moveTo>
                  <a:cubicBezTo>
                    <a:pt x="80" y="12"/>
                    <a:pt x="80" y="12"/>
                    <a:pt x="80" y="12"/>
                  </a:cubicBezTo>
                  <a:cubicBezTo>
                    <a:pt x="78" y="12"/>
                    <a:pt x="76" y="11"/>
                    <a:pt x="76" y="10"/>
                  </a:cubicBezTo>
                  <a:cubicBezTo>
                    <a:pt x="76" y="9"/>
                    <a:pt x="78" y="8"/>
                    <a:pt x="80" y="8"/>
                  </a:cubicBezTo>
                  <a:cubicBezTo>
                    <a:pt x="96" y="8"/>
                    <a:pt x="96" y="8"/>
                    <a:pt x="96" y="8"/>
                  </a:cubicBezTo>
                  <a:cubicBezTo>
                    <a:pt x="98" y="8"/>
                    <a:pt x="100" y="9"/>
                    <a:pt x="100" y="10"/>
                  </a:cubicBezTo>
                  <a:cubicBezTo>
                    <a:pt x="100" y="11"/>
                    <a:pt x="98" y="12"/>
                    <a:pt x="9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71" name="Freeform 171"/>
            <p:cNvSpPr>
              <a:spLocks noEditPoints="1"/>
            </p:cNvSpPr>
            <p:nvPr/>
          </p:nvSpPr>
          <p:spPr bwMode="auto">
            <a:xfrm>
              <a:off x="2708" y="2006"/>
              <a:ext cx="346" cy="241"/>
            </a:xfrm>
            <a:custGeom>
              <a:avLst/>
              <a:gdLst>
                <a:gd name="T0" fmla="*/ 144 w 144"/>
                <a:gd name="T1" fmla="*/ 8 h 100"/>
                <a:gd name="T2" fmla="*/ 136 w 144"/>
                <a:gd name="T3" fmla="*/ 0 h 100"/>
                <a:gd name="T4" fmla="*/ 8 w 144"/>
                <a:gd name="T5" fmla="*/ 0 h 100"/>
                <a:gd name="T6" fmla="*/ 0 w 144"/>
                <a:gd name="T7" fmla="*/ 8 h 100"/>
                <a:gd name="T8" fmla="*/ 0 w 144"/>
                <a:gd name="T9" fmla="*/ 100 h 100"/>
                <a:gd name="T10" fmla="*/ 144 w 144"/>
                <a:gd name="T11" fmla="*/ 100 h 100"/>
                <a:gd name="T12" fmla="*/ 144 w 144"/>
                <a:gd name="T13" fmla="*/ 8 h 100"/>
                <a:gd name="T14" fmla="*/ 132 w 144"/>
                <a:gd name="T15" fmla="*/ 84 h 100"/>
                <a:gd name="T16" fmla="*/ 128 w 144"/>
                <a:gd name="T17" fmla="*/ 88 h 100"/>
                <a:gd name="T18" fmla="*/ 16 w 144"/>
                <a:gd name="T19" fmla="*/ 88 h 100"/>
                <a:gd name="T20" fmla="*/ 12 w 144"/>
                <a:gd name="T21" fmla="*/ 84 h 100"/>
                <a:gd name="T22" fmla="*/ 12 w 144"/>
                <a:gd name="T23" fmla="*/ 16 h 100"/>
                <a:gd name="T24" fmla="*/ 16 w 144"/>
                <a:gd name="T25" fmla="*/ 12 h 100"/>
                <a:gd name="T26" fmla="*/ 128 w 144"/>
                <a:gd name="T27" fmla="*/ 12 h 100"/>
                <a:gd name="T28" fmla="*/ 132 w 144"/>
                <a:gd name="T29" fmla="*/ 16 h 100"/>
                <a:gd name="T30" fmla="*/ 132 w 144"/>
                <a:gd name="T31" fmla="*/ 8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4" h="100">
                  <a:moveTo>
                    <a:pt x="144" y="8"/>
                  </a:moveTo>
                  <a:cubicBezTo>
                    <a:pt x="144" y="4"/>
                    <a:pt x="140" y="0"/>
                    <a:pt x="136" y="0"/>
                  </a:cubicBezTo>
                  <a:cubicBezTo>
                    <a:pt x="8" y="0"/>
                    <a:pt x="8" y="0"/>
                    <a:pt x="8" y="0"/>
                  </a:cubicBezTo>
                  <a:cubicBezTo>
                    <a:pt x="4" y="0"/>
                    <a:pt x="0" y="4"/>
                    <a:pt x="0" y="8"/>
                  </a:cubicBezTo>
                  <a:cubicBezTo>
                    <a:pt x="0" y="100"/>
                    <a:pt x="0" y="100"/>
                    <a:pt x="0" y="100"/>
                  </a:cubicBezTo>
                  <a:cubicBezTo>
                    <a:pt x="144" y="100"/>
                    <a:pt x="144" y="100"/>
                    <a:pt x="144" y="100"/>
                  </a:cubicBezTo>
                  <a:lnTo>
                    <a:pt x="144" y="8"/>
                  </a:lnTo>
                  <a:close/>
                  <a:moveTo>
                    <a:pt x="132" y="84"/>
                  </a:moveTo>
                  <a:cubicBezTo>
                    <a:pt x="132" y="86"/>
                    <a:pt x="130" y="88"/>
                    <a:pt x="128" y="88"/>
                  </a:cubicBezTo>
                  <a:cubicBezTo>
                    <a:pt x="16" y="88"/>
                    <a:pt x="16" y="88"/>
                    <a:pt x="16" y="88"/>
                  </a:cubicBezTo>
                  <a:cubicBezTo>
                    <a:pt x="14" y="88"/>
                    <a:pt x="12" y="86"/>
                    <a:pt x="12" y="84"/>
                  </a:cubicBezTo>
                  <a:cubicBezTo>
                    <a:pt x="12" y="16"/>
                    <a:pt x="12" y="16"/>
                    <a:pt x="12" y="16"/>
                  </a:cubicBezTo>
                  <a:cubicBezTo>
                    <a:pt x="12" y="14"/>
                    <a:pt x="14" y="12"/>
                    <a:pt x="16" y="12"/>
                  </a:cubicBezTo>
                  <a:cubicBezTo>
                    <a:pt x="128" y="12"/>
                    <a:pt x="128" y="12"/>
                    <a:pt x="128" y="12"/>
                  </a:cubicBezTo>
                  <a:cubicBezTo>
                    <a:pt x="130" y="12"/>
                    <a:pt x="132" y="14"/>
                    <a:pt x="132" y="16"/>
                  </a:cubicBezTo>
                  <a:lnTo>
                    <a:pt x="132"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6" name="Group 4"/>
          <p:cNvGrpSpPr>
            <a:grpSpLocks noChangeAspect="1"/>
          </p:cNvGrpSpPr>
          <p:nvPr/>
        </p:nvGrpSpPr>
        <p:grpSpPr bwMode="auto">
          <a:xfrm>
            <a:off x="2419463" y="3904928"/>
            <a:ext cx="495187" cy="620779"/>
            <a:chOff x="2606" y="1815"/>
            <a:chExt cx="552" cy="692"/>
          </a:xfrm>
          <a:solidFill>
            <a:schemeClr val="bg1"/>
          </a:solidFill>
        </p:grpSpPr>
        <p:sp>
          <p:nvSpPr>
            <p:cNvPr id="73" name="Freeform 5"/>
            <p:cNvSpPr>
              <a:spLocks/>
            </p:cNvSpPr>
            <p:nvPr/>
          </p:nvSpPr>
          <p:spPr bwMode="auto">
            <a:xfrm>
              <a:off x="2647" y="2099"/>
              <a:ext cx="210" cy="91"/>
            </a:xfrm>
            <a:custGeom>
              <a:avLst/>
              <a:gdLst>
                <a:gd name="T0" fmla="*/ 88 w 88"/>
                <a:gd name="T1" fmla="*/ 20 h 38"/>
                <a:gd name="T2" fmla="*/ 72 w 88"/>
                <a:gd name="T3" fmla="*/ 38 h 38"/>
                <a:gd name="T4" fmla="*/ 16 w 88"/>
                <a:gd name="T5" fmla="*/ 38 h 38"/>
                <a:gd name="T6" fmla="*/ 0 w 88"/>
                <a:gd name="T7" fmla="*/ 20 h 38"/>
                <a:gd name="T8" fmla="*/ 0 w 88"/>
                <a:gd name="T9" fmla="*/ 18 h 38"/>
                <a:gd name="T10" fmla="*/ 16 w 88"/>
                <a:gd name="T11" fmla="*/ 0 h 38"/>
                <a:gd name="T12" fmla="*/ 72 w 88"/>
                <a:gd name="T13" fmla="*/ 0 h 38"/>
                <a:gd name="T14" fmla="*/ 88 w 88"/>
                <a:gd name="T15" fmla="*/ 18 h 38"/>
                <a:gd name="T16" fmla="*/ 88 w 88"/>
                <a:gd name="T17"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38">
                  <a:moveTo>
                    <a:pt x="88" y="20"/>
                  </a:moveTo>
                  <a:cubicBezTo>
                    <a:pt x="88" y="30"/>
                    <a:pt x="81" y="38"/>
                    <a:pt x="72" y="38"/>
                  </a:cubicBezTo>
                  <a:cubicBezTo>
                    <a:pt x="16" y="38"/>
                    <a:pt x="16" y="38"/>
                    <a:pt x="16" y="38"/>
                  </a:cubicBezTo>
                  <a:cubicBezTo>
                    <a:pt x="7" y="38"/>
                    <a:pt x="0" y="30"/>
                    <a:pt x="0" y="20"/>
                  </a:cubicBezTo>
                  <a:cubicBezTo>
                    <a:pt x="0" y="18"/>
                    <a:pt x="0" y="18"/>
                    <a:pt x="0" y="18"/>
                  </a:cubicBezTo>
                  <a:cubicBezTo>
                    <a:pt x="0" y="8"/>
                    <a:pt x="7" y="0"/>
                    <a:pt x="16" y="0"/>
                  </a:cubicBezTo>
                  <a:cubicBezTo>
                    <a:pt x="72" y="0"/>
                    <a:pt x="72" y="0"/>
                    <a:pt x="72" y="0"/>
                  </a:cubicBezTo>
                  <a:cubicBezTo>
                    <a:pt x="81" y="0"/>
                    <a:pt x="88" y="8"/>
                    <a:pt x="88" y="18"/>
                  </a:cubicBezTo>
                  <a:lnTo>
                    <a:pt x="8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74" name="Freeform 6"/>
            <p:cNvSpPr>
              <a:spLocks/>
            </p:cNvSpPr>
            <p:nvPr/>
          </p:nvSpPr>
          <p:spPr bwMode="auto">
            <a:xfrm>
              <a:off x="2661" y="2416"/>
              <a:ext cx="179" cy="91"/>
            </a:xfrm>
            <a:custGeom>
              <a:avLst/>
              <a:gdLst>
                <a:gd name="T0" fmla="*/ 75 w 75"/>
                <a:gd name="T1" fmla="*/ 21 h 38"/>
                <a:gd name="T2" fmla="*/ 59 w 75"/>
                <a:gd name="T3" fmla="*/ 38 h 38"/>
                <a:gd name="T4" fmla="*/ 15 w 75"/>
                <a:gd name="T5" fmla="*/ 38 h 38"/>
                <a:gd name="T6" fmla="*/ 0 w 75"/>
                <a:gd name="T7" fmla="*/ 21 h 38"/>
                <a:gd name="T8" fmla="*/ 0 w 75"/>
                <a:gd name="T9" fmla="*/ 18 h 38"/>
                <a:gd name="T10" fmla="*/ 15 w 75"/>
                <a:gd name="T11" fmla="*/ 0 h 38"/>
                <a:gd name="T12" fmla="*/ 59 w 75"/>
                <a:gd name="T13" fmla="*/ 0 h 38"/>
                <a:gd name="T14" fmla="*/ 75 w 75"/>
                <a:gd name="T15" fmla="*/ 18 h 38"/>
                <a:gd name="T16" fmla="*/ 75 w 75"/>
                <a:gd name="T17"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8">
                  <a:moveTo>
                    <a:pt x="75" y="21"/>
                  </a:moveTo>
                  <a:cubicBezTo>
                    <a:pt x="75" y="30"/>
                    <a:pt x="68" y="38"/>
                    <a:pt x="59" y="38"/>
                  </a:cubicBezTo>
                  <a:cubicBezTo>
                    <a:pt x="15" y="38"/>
                    <a:pt x="15" y="38"/>
                    <a:pt x="15" y="38"/>
                  </a:cubicBezTo>
                  <a:cubicBezTo>
                    <a:pt x="7" y="38"/>
                    <a:pt x="0" y="30"/>
                    <a:pt x="0" y="21"/>
                  </a:cubicBezTo>
                  <a:cubicBezTo>
                    <a:pt x="0" y="18"/>
                    <a:pt x="0" y="18"/>
                    <a:pt x="0" y="18"/>
                  </a:cubicBezTo>
                  <a:cubicBezTo>
                    <a:pt x="0" y="8"/>
                    <a:pt x="7" y="0"/>
                    <a:pt x="15" y="0"/>
                  </a:cubicBezTo>
                  <a:cubicBezTo>
                    <a:pt x="59" y="0"/>
                    <a:pt x="59" y="0"/>
                    <a:pt x="59" y="0"/>
                  </a:cubicBezTo>
                  <a:cubicBezTo>
                    <a:pt x="68" y="0"/>
                    <a:pt x="75" y="8"/>
                    <a:pt x="75" y="18"/>
                  </a:cubicBezTo>
                  <a:lnTo>
                    <a:pt x="7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75" name="Freeform 7"/>
            <p:cNvSpPr>
              <a:spLocks/>
            </p:cNvSpPr>
            <p:nvPr/>
          </p:nvSpPr>
          <p:spPr bwMode="auto">
            <a:xfrm>
              <a:off x="2623" y="2312"/>
              <a:ext cx="263" cy="90"/>
            </a:xfrm>
            <a:custGeom>
              <a:avLst/>
              <a:gdLst>
                <a:gd name="T0" fmla="*/ 110 w 110"/>
                <a:gd name="T1" fmla="*/ 20 h 38"/>
                <a:gd name="T2" fmla="*/ 94 w 110"/>
                <a:gd name="T3" fmla="*/ 38 h 38"/>
                <a:gd name="T4" fmla="*/ 16 w 110"/>
                <a:gd name="T5" fmla="*/ 38 h 38"/>
                <a:gd name="T6" fmla="*/ 0 w 110"/>
                <a:gd name="T7" fmla="*/ 20 h 38"/>
                <a:gd name="T8" fmla="*/ 0 w 110"/>
                <a:gd name="T9" fmla="*/ 18 h 38"/>
                <a:gd name="T10" fmla="*/ 16 w 110"/>
                <a:gd name="T11" fmla="*/ 0 h 38"/>
                <a:gd name="T12" fmla="*/ 94 w 110"/>
                <a:gd name="T13" fmla="*/ 0 h 38"/>
                <a:gd name="T14" fmla="*/ 110 w 110"/>
                <a:gd name="T15" fmla="*/ 18 h 38"/>
                <a:gd name="T16" fmla="*/ 110 w 110"/>
                <a:gd name="T17"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38">
                  <a:moveTo>
                    <a:pt x="110" y="20"/>
                  </a:moveTo>
                  <a:cubicBezTo>
                    <a:pt x="110" y="30"/>
                    <a:pt x="103" y="38"/>
                    <a:pt x="94" y="38"/>
                  </a:cubicBezTo>
                  <a:cubicBezTo>
                    <a:pt x="16" y="38"/>
                    <a:pt x="16" y="38"/>
                    <a:pt x="16" y="38"/>
                  </a:cubicBezTo>
                  <a:cubicBezTo>
                    <a:pt x="7" y="38"/>
                    <a:pt x="0" y="30"/>
                    <a:pt x="0" y="20"/>
                  </a:cubicBezTo>
                  <a:cubicBezTo>
                    <a:pt x="0" y="18"/>
                    <a:pt x="0" y="18"/>
                    <a:pt x="0" y="18"/>
                  </a:cubicBezTo>
                  <a:cubicBezTo>
                    <a:pt x="0" y="8"/>
                    <a:pt x="7" y="0"/>
                    <a:pt x="16" y="0"/>
                  </a:cubicBezTo>
                  <a:cubicBezTo>
                    <a:pt x="94" y="0"/>
                    <a:pt x="94" y="0"/>
                    <a:pt x="94" y="0"/>
                  </a:cubicBezTo>
                  <a:cubicBezTo>
                    <a:pt x="103" y="0"/>
                    <a:pt x="110" y="8"/>
                    <a:pt x="110" y="18"/>
                  </a:cubicBezTo>
                  <a:lnTo>
                    <a:pt x="11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76" name="Freeform 8"/>
            <p:cNvSpPr>
              <a:spLocks/>
            </p:cNvSpPr>
            <p:nvPr/>
          </p:nvSpPr>
          <p:spPr bwMode="auto">
            <a:xfrm>
              <a:off x="2606" y="2204"/>
              <a:ext cx="280" cy="93"/>
            </a:xfrm>
            <a:custGeom>
              <a:avLst/>
              <a:gdLst>
                <a:gd name="T0" fmla="*/ 117 w 117"/>
                <a:gd name="T1" fmla="*/ 21 h 39"/>
                <a:gd name="T2" fmla="*/ 101 w 117"/>
                <a:gd name="T3" fmla="*/ 39 h 39"/>
                <a:gd name="T4" fmla="*/ 16 w 117"/>
                <a:gd name="T5" fmla="*/ 39 h 39"/>
                <a:gd name="T6" fmla="*/ 0 w 117"/>
                <a:gd name="T7" fmla="*/ 21 h 39"/>
                <a:gd name="T8" fmla="*/ 0 w 117"/>
                <a:gd name="T9" fmla="*/ 18 h 39"/>
                <a:gd name="T10" fmla="*/ 16 w 117"/>
                <a:gd name="T11" fmla="*/ 0 h 39"/>
                <a:gd name="T12" fmla="*/ 101 w 117"/>
                <a:gd name="T13" fmla="*/ 0 h 39"/>
                <a:gd name="T14" fmla="*/ 117 w 117"/>
                <a:gd name="T15" fmla="*/ 18 h 39"/>
                <a:gd name="T16" fmla="*/ 117 w 117"/>
                <a:gd name="T17" fmla="*/ 2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39">
                  <a:moveTo>
                    <a:pt x="117" y="21"/>
                  </a:moveTo>
                  <a:cubicBezTo>
                    <a:pt x="117" y="31"/>
                    <a:pt x="110" y="39"/>
                    <a:pt x="101" y="39"/>
                  </a:cubicBezTo>
                  <a:cubicBezTo>
                    <a:pt x="16" y="39"/>
                    <a:pt x="16" y="39"/>
                    <a:pt x="16" y="39"/>
                  </a:cubicBezTo>
                  <a:cubicBezTo>
                    <a:pt x="8" y="39"/>
                    <a:pt x="0" y="31"/>
                    <a:pt x="0" y="21"/>
                  </a:cubicBezTo>
                  <a:cubicBezTo>
                    <a:pt x="0" y="18"/>
                    <a:pt x="0" y="18"/>
                    <a:pt x="0" y="18"/>
                  </a:cubicBezTo>
                  <a:cubicBezTo>
                    <a:pt x="0" y="8"/>
                    <a:pt x="8" y="0"/>
                    <a:pt x="16" y="0"/>
                  </a:cubicBezTo>
                  <a:cubicBezTo>
                    <a:pt x="101" y="0"/>
                    <a:pt x="101" y="0"/>
                    <a:pt x="101" y="0"/>
                  </a:cubicBezTo>
                  <a:cubicBezTo>
                    <a:pt x="110" y="0"/>
                    <a:pt x="117" y="8"/>
                    <a:pt x="117" y="18"/>
                  </a:cubicBezTo>
                  <a:lnTo>
                    <a:pt x="117"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77" name="Freeform 9"/>
            <p:cNvSpPr>
              <a:spLocks/>
            </p:cNvSpPr>
            <p:nvPr/>
          </p:nvSpPr>
          <p:spPr bwMode="auto">
            <a:xfrm>
              <a:off x="2838" y="1815"/>
              <a:ext cx="320" cy="692"/>
            </a:xfrm>
            <a:custGeom>
              <a:avLst/>
              <a:gdLst>
                <a:gd name="T0" fmla="*/ 103 w 134"/>
                <a:gd name="T1" fmla="*/ 119 h 290"/>
                <a:gd name="T2" fmla="*/ 73 w 134"/>
                <a:gd name="T3" fmla="*/ 84 h 290"/>
                <a:gd name="T4" fmla="*/ 62 w 134"/>
                <a:gd name="T5" fmla="*/ 24 h 290"/>
                <a:gd name="T6" fmla="*/ 32 w 134"/>
                <a:gd name="T7" fmla="*/ 0 h 290"/>
                <a:gd name="T8" fmla="*/ 4 w 134"/>
                <a:gd name="T9" fmla="*/ 26 h 290"/>
                <a:gd name="T10" fmla="*/ 18 w 134"/>
                <a:gd name="T11" fmla="*/ 104 h 290"/>
                <a:gd name="T12" fmla="*/ 7 w 134"/>
                <a:gd name="T13" fmla="*/ 119 h 290"/>
                <a:gd name="T14" fmla="*/ 15 w 134"/>
                <a:gd name="T15" fmla="*/ 137 h 290"/>
                <a:gd name="T16" fmla="*/ 15 w 134"/>
                <a:gd name="T17" fmla="*/ 139 h 290"/>
                <a:gd name="T18" fmla="*/ 6 w 134"/>
                <a:gd name="T19" fmla="*/ 158 h 290"/>
                <a:gd name="T20" fmla="*/ 27 w 134"/>
                <a:gd name="T21" fmla="*/ 181 h 290"/>
                <a:gd name="T22" fmla="*/ 27 w 134"/>
                <a:gd name="T23" fmla="*/ 184 h 290"/>
                <a:gd name="T24" fmla="*/ 27 w 134"/>
                <a:gd name="T25" fmla="*/ 184 h 290"/>
                <a:gd name="T26" fmla="*/ 15 w 134"/>
                <a:gd name="T27" fmla="*/ 205 h 290"/>
                <a:gd name="T28" fmla="*/ 27 w 134"/>
                <a:gd name="T29" fmla="*/ 226 h 290"/>
                <a:gd name="T30" fmla="*/ 27 w 134"/>
                <a:gd name="T31" fmla="*/ 228 h 290"/>
                <a:gd name="T32" fmla="*/ 3 w 134"/>
                <a:gd name="T33" fmla="*/ 252 h 290"/>
                <a:gd name="T34" fmla="*/ 0 w 134"/>
                <a:gd name="T35" fmla="*/ 252 h 290"/>
                <a:gd name="T36" fmla="*/ 8 w 134"/>
                <a:gd name="T37" fmla="*/ 270 h 290"/>
                <a:gd name="T38" fmla="*/ 8 w 134"/>
                <a:gd name="T39" fmla="*/ 273 h 290"/>
                <a:gd name="T40" fmla="*/ 0 w 134"/>
                <a:gd name="T41" fmla="*/ 290 h 290"/>
                <a:gd name="T42" fmla="*/ 100 w 134"/>
                <a:gd name="T43" fmla="*/ 290 h 290"/>
                <a:gd name="T44" fmla="*/ 126 w 134"/>
                <a:gd name="T45" fmla="*/ 261 h 290"/>
                <a:gd name="T46" fmla="*/ 131 w 134"/>
                <a:gd name="T47" fmla="*/ 154 h 290"/>
                <a:gd name="T48" fmla="*/ 103 w 134"/>
                <a:gd name="T49" fmla="*/ 11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4" h="290">
                  <a:moveTo>
                    <a:pt x="103" y="119"/>
                  </a:moveTo>
                  <a:cubicBezTo>
                    <a:pt x="88" y="113"/>
                    <a:pt x="77" y="97"/>
                    <a:pt x="73" y="84"/>
                  </a:cubicBezTo>
                  <a:cubicBezTo>
                    <a:pt x="68" y="68"/>
                    <a:pt x="64" y="40"/>
                    <a:pt x="62" y="24"/>
                  </a:cubicBezTo>
                  <a:cubicBezTo>
                    <a:pt x="60" y="13"/>
                    <a:pt x="47" y="0"/>
                    <a:pt x="32" y="0"/>
                  </a:cubicBezTo>
                  <a:cubicBezTo>
                    <a:pt x="19" y="0"/>
                    <a:pt x="6" y="13"/>
                    <a:pt x="4" y="26"/>
                  </a:cubicBezTo>
                  <a:cubicBezTo>
                    <a:pt x="2" y="45"/>
                    <a:pt x="10" y="88"/>
                    <a:pt x="18" y="104"/>
                  </a:cubicBezTo>
                  <a:cubicBezTo>
                    <a:pt x="22" y="112"/>
                    <a:pt x="7" y="119"/>
                    <a:pt x="7" y="119"/>
                  </a:cubicBezTo>
                  <a:cubicBezTo>
                    <a:pt x="12" y="123"/>
                    <a:pt x="15" y="130"/>
                    <a:pt x="15" y="137"/>
                  </a:cubicBezTo>
                  <a:cubicBezTo>
                    <a:pt x="15" y="139"/>
                    <a:pt x="15" y="139"/>
                    <a:pt x="15" y="139"/>
                  </a:cubicBezTo>
                  <a:cubicBezTo>
                    <a:pt x="15" y="147"/>
                    <a:pt x="12" y="153"/>
                    <a:pt x="6" y="158"/>
                  </a:cubicBezTo>
                  <a:cubicBezTo>
                    <a:pt x="18" y="159"/>
                    <a:pt x="27" y="169"/>
                    <a:pt x="27" y="181"/>
                  </a:cubicBezTo>
                  <a:cubicBezTo>
                    <a:pt x="27" y="184"/>
                    <a:pt x="27" y="184"/>
                    <a:pt x="27" y="184"/>
                  </a:cubicBezTo>
                  <a:cubicBezTo>
                    <a:pt x="27" y="184"/>
                    <a:pt x="27" y="184"/>
                    <a:pt x="27" y="184"/>
                  </a:cubicBezTo>
                  <a:cubicBezTo>
                    <a:pt x="27" y="193"/>
                    <a:pt x="22" y="201"/>
                    <a:pt x="15" y="205"/>
                  </a:cubicBezTo>
                  <a:cubicBezTo>
                    <a:pt x="22" y="209"/>
                    <a:pt x="27" y="217"/>
                    <a:pt x="27" y="226"/>
                  </a:cubicBezTo>
                  <a:cubicBezTo>
                    <a:pt x="27" y="228"/>
                    <a:pt x="27" y="228"/>
                    <a:pt x="27" y="228"/>
                  </a:cubicBezTo>
                  <a:cubicBezTo>
                    <a:pt x="27" y="241"/>
                    <a:pt x="16" y="252"/>
                    <a:pt x="3" y="252"/>
                  </a:cubicBezTo>
                  <a:cubicBezTo>
                    <a:pt x="0" y="252"/>
                    <a:pt x="0" y="252"/>
                    <a:pt x="0" y="252"/>
                  </a:cubicBezTo>
                  <a:cubicBezTo>
                    <a:pt x="5" y="256"/>
                    <a:pt x="8" y="263"/>
                    <a:pt x="8" y="270"/>
                  </a:cubicBezTo>
                  <a:cubicBezTo>
                    <a:pt x="8" y="273"/>
                    <a:pt x="8" y="273"/>
                    <a:pt x="8" y="273"/>
                  </a:cubicBezTo>
                  <a:cubicBezTo>
                    <a:pt x="8" y="280"/>
                    <a:pt x="5" y="286"/>
                    <a:pt x="0" y="290"/>
                  </a:cubicBezTo>
                  <a:cubicBezTo>
                    <a:pt x="100" y="290"/>
                    <a:pt x="100" y="290"/>
                    <a:pt x="100" y="290"/>
                  </a:cubicBezTo>
                  <a:cubicBezTo>
                    <a:pt x="114" y="290"/>
                    <a:pt x="122" y="282"/>
                    <a:pt x="126" y="261"/>
                  </a:cubicBezTo>
                  <a:cubicBezTo>
                    <a:pt x="131" y="234"/>
                    <a:pt x="134" y="171"/>
                    <a:pt x="131" y="154"/>
                  </a:cubicBezTo>
                  <a:cubicBezTo>
                    <a:pt x="128" y="137"/>
                    <a:pt x="116" y="125"/>
                    <a:pt x="103"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78" name="Freeform 77"/>
          <p:cNvSpPr>
            <a:spLocks/>
          </p:cNvSpPr>
          <p:nvPr/>
        </p:nvSpPr>
        <p:spPr bwMode="auto">
          <a:xfrm>
            <a:off x="3607216" y="3890610"/>
            <a:ext cx="904938" cy="637876"/>
          </a:xfrm>
          <a:custGeom>
            <a:avLst/>
            <a:gdLst>
              <a:gd name="T0" fmla="*/ 503 w 1193"/>
              <a:gd name="T1" fmla="*/ 162 h 840"/>
              <a:gd name="T2" fmla="*/ 807 w 1193"/>
              <a:gd name="T3" fmla="*/ 202 h 840"/>
              <a:gd name="T4" fmla="*/ 1094 w 1193"/>
              <a:gd name="T5" fmla="*/ 284 h 840"/>
              <a:gd name="T6" fmla="*/ 1094 w 1193"/>
              <a:gd name="T7" fmla="*/ 550 h 840"/>
              <a:gd name="T8" fmla="*/ 855 w 1193"/>
              <a:gd name="T9" fmla="*/ 648 h 840"/>
              <a:gd name="T10" fmla="*/ 632 w 1193"/>
              <a:gd name="T11" fmla="*/ 718 h 840"/>
              <a:gd name="T12" fmla="*/ 446 w 1193"/>
              <a:gd name="T13" fmla="*/ 837 h 840"/>
              <a:gd name="T14" fmla="*/ 270 w 1193"/>
              <a:gd name="T15" fmla="*/ 710 h 840"/>
              <a:gd name="T16" fmla="*/ 69 w 1193"/>
              <a:gd name="T17" fmla="*/ 608 h 840"/>
              <a:gd name="T18" fmla="*/ 142 w 1193"/>
              <a:gd name="T19" fmla="*/ 373 h 840"/>
              <a:gd name="T20" fmla="*/ 235 w 1193"/>
              <a:gd name="T21" fmla="*/ 104 h 840"/>
              <a:gd name="T22" fmla="*/ 503 w 1193"/>
              <a:gd name="T23" fmla="*/ 162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840">
                <a:moveTo>
                  <a:pt x="503" y="162"/>
                </a:moveTo>
                <a:cubicBezTo>
                  <a:pt x="503" y="162"/>
                  <a:pt x="658" y="0"/>
                  <a:pt x="807" y="202"/>
                </a:cubicBezTo>
                <a:cubicBezTo>
                  <a:pt x="807" y="202"/>
                  <a:pt x="977" y="122"/>
                  <a:pt x="1094" y="284"/>
                </a:cubicBezTo>
                <a:cubicBezTo>
                  <a:pt x="1094" y="284"/>
                  <a:pt x="1193" y="409"/>
                  <a:pt x="1094" y="550"/>
                </a:cubicBezTo>
                <a:cubicBezTo>
                  <a:pt x="1094" y="550"/>
                  <a:pt x="1008" y="677"/>
                  <a:pt x="855" y="648"/>
                </a:cubicBezTo>
                <a:cubicBezTo>
                  <a:pt x="855" y="648"/>
                  <a:pt x="790" y="784"/>
                  <a:pt x="632" y="718"/>
                </a:cubicBezTo>
                <a:cubicBezTo>
                  <a:pt x="632" y="718"/>
                  <a:pt x="592" y="837"/>
                  <a:pt x="446" y="837"/>
                </a:cubicBezTo>
                <a:cubicBezTo>
                  <a:pt x="446" y="837"/>
                  <a:pt x="315" y="840"/>
                  <a:pt x="270" y="710"/>
                </a:cubicBezTo>
                <a:cubicBezTo>
                  <a:pt x="270" y="710"/>
                  <a:pt x="137" y="736"/>
                  <a:pt x="69" y="608"/>
                </a:cubicBezTo>
                <a:cubicBezTo>
                  <a:pt x="69" y="608"/>
                  <a:pt x="0" y="474"/>
                  <a:pt x="142" y="373"/>
                </a:cubicBezTo>
                <a:cubicBezTo>
                  <a:pt x="142" y="373"/>
                  <a:pt x="64" y="220"/>
                  <a:pt x="235" y="104"/>
                </a:cubicBezTo>
                <a:cubicBezTo>
                  <a:pt x="235" y="104"/>
                  <a:pt x="370" y="15"/>
                  <a:pt x="503" y="16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79" name="Freeform 19"/>
          <p:cNvSpPr>
            <a:spLocks noEditPoints="1"/>
          </p:cNvSpPr>
          <p:nvPr/>
        </p:nvSpPr>
        <p:spPr bwMode="auto">
          <a:xfrm>
            <a:off x="5094320" y="3904928"/>
            <a:ext cx="719211" cy="718170"/>
          </a:xfrm>
          <a:custGeom>
            <a:avLst/>
            <a:gdLst>
              <a:gd name="T0" fmla="*/ 145 w 289"/>
              <a:gd name="T1" fmla="*/ 0 h 289"/>
              <a:gd name="T2" fmla="*/ 145 w 289"/>
              <a:gd name="T3" fmla="*/ 289 h 289"/>
              <a:gd name="T4" fmla="*/ 150 w 289"/>
              <a:gd name="T5" fmla="*/ 270 h 289"/>
              <a:gd name="T6" fmla="*/ 143 w 289"/>
              <a:gd name="T7" fmla="*/ 275 h 289"/>
              <a:gd name="T8" fmla="*/ 160 w 289"/>
              <a:gd name="T9" fmla="*/ 233 h 289"/>
              <a:gd name="T10" fmla="*/ 128 w 289"/>
              <a:gd name="T11" fmla="*/ 221 h 289"/>
              <a:gd name="T12" fmla="*/ 162 w 289"/>
              <a:gd name="T13" fmla="*/ 221 h 289"/>
              <a:gd name="T14" fmla="*/ 14 w 289"/>
              <a:gd name="T15" fmla="*/ 142 h 289"/>
              <a:gd name="T16" fmla="*/ 56 w 289"/>
              <a:gd name="T17" fmla="*/ 160 h 289"/>
              <a:gd name="T18" fmla="*/ 12 w 289"/>
              <a:gd name="T19" fmla="*/ 145 h 289"/>
              <a:gd name="T20" fmla="*/ 111 w 289"/>
              <a:gd name="T21" fmla="*/ 145 h 289"/>
              <a:gd name="T22" fmla="*/ 139 w 289"/>
              <a:gd name="T23" fmla="*/ 20 h 289"/>
              <a:gd name="T24" fmla="*/ 147 w 289"/>
              <a:gd name="T25" fmla="*/ 14 h 289"/>
              <a:gd name="T26" fmla="*/ 130 w 289"/>
              <a:gd name="T27" fmla="*/ 56 h 289"/>
              <a:gd name="T28" fmla="*/ 145 w 289"/>
              <a:gd name="T29" fmla="*/ 67 h 289"/>
              <a:gd name="T30" fmla="*/ 124 w 289"/>
              <a:gd name="T31" fmla="*/ 111 h 289"/>
              <a:gd name="T32" fmla="*/ 70 w 289"/>
              <a:gd name="T33" fmla="*/ 115 h 289"/>
              <a:gd name="T34" fmla="*/ 123 w 289"/>
              <a:gd name="T35" fmla="*/ 145 h 289"/>
              <a:gd name="T36" fmla="*/ 167 w 289"/>
              <a:gd name="T37" fmla="*/ 145 h 289"/>
              <a:gd name="T38" fmla="*/ 123 w 289"/>
              <a:gd name="T39" fmla="*/ 145 h 289"/>
              <a:gd name="T40" fmla="*/ 174 w 289"/>
              <a:gd name="T41" fmla="*/ 220 h 289"/>
              <a:gd name="T42" fmla="*/ 178 w 289"/>
              <a:gd name="T43" fmla="*/ 124 h 289"/>
              <a:gd name="T44" fmla="*/ 178 w 289"/>
              <a:gd name="T45" fmla="*/ 165 h 289"/>
              <a:gd name="T46" fmla="*/ 276 w 289"/>
              <a:gd name="T47" fmla="*/ 143 h 289"/>
              <a:gd name="T48" fmla="*/ 259 w 289"/>
              <a:gd name="T49" fmla="*/ 154 h 289"/>
              <a:gd name="T50" fmla="*/ 265 w 289"/>
              <a:gd name="T51" fmla="*/ 125 h 289"/>
              <a:gd name="T52" fmla="*/ 268 w 289"/>
              <a:gd name="T53" fmla="*/ 116 h 289"/>
              <a:gd name="T54" fmla="*/ 178 w 289"/>
              <a:gd name="T55" fmla="*/ 112 h 289"/>
              <a:gd name="T56" fmla="*/ 172 w 289"/>
              <a:gd name="T57" fmla="*/ 57 h 289"/>
              <a:gd name="T58" fmla="*/ 206 w 289"/>
              <a:gd name="T59" fmla="*/ 64 h 289"/>
              <a:gd name="T60" fmla="*/ 125 w 289"/>
              <a:gd name="T61" fmla="*/ 24 h 289"/>
              <a:gd name="T62" fmla="*/ 116 w 289"/>
              <a:gd name="T63" fmla="*/ 22 h 289"/>
              <a:gd name="T64" fmla="*/ 22 w 289"/>
              <a:gd name="T65" fmla="*/ 116 h 289"/>
              <a:gd name="T66" fmla="*/ 57 w 289"/>
              <a:gd name="T67" fmla="*/ 172 h 289"/>
              <a:gd name="T68" fmla="*/ 16 w 289"/>
              <a:gd name="T69" fmla="*/ 161 h 289"/>
              <a:gd name="T70" fmla="*/ 116 w 289"/>
              <a:gd name="T71" fmla="*/ 220 h 289"/>
              <a:gd name="T72" fmla="*/ 119 w 289"/>
              <a:gd name="T73" fmla="*/ 244 h 289"/>
              <a:gd name="T74" fmla="*/ 117 w 289"/>
              <a:gd name="T75" fmla="*/ 232 h 289"/>
              <a:gd name="T76" fmla="*/ 172 w 289"/>
              <a:gd name="T77" fmla="*/ 232 h 289"/>
              <a:gd name="T78" fmla="*/ 232 w 289"/>
              <a:gd name="T79" fmla="*/ 172 h 289"/>
              <a:gd name="T80" fmla="*/ 226 w 289"/>
              <a:gd name="T81" fmla="*/ 205 h 289"/>
              <a:gd name="T82" fmla="*/ 221 w 289"/>
              <a:gd name="T83" fmla="*/ 69 h 289"/>
              <a:gd name="T84" fmla="*/ 269 w 289"/>
              <a:gd name="T85" fmla="*/ 99 h 289"/>
              <a:gd name="T86" fmla="*/ 69 w 289"/>
              <a:gd name="T87" fmla="*/ 69 h 289"/>
              <a:gd name="T88" fmla="*/ 20 w 289"/>
              <a:gd name="T89" fmla="*/ 190 h 289"/>
              <a:gd name="T90" fmla="*/ 100 w 289"/>
              <a:gd name="T91" fmla="*/ 269 h 289"/>
              <a:gd name="T92" fmla="*/ 219 w 289"/>
              <a:gd name="T93" fmla="*/ 224 h 289"/>
              <a:gd name="T94" fmla="*/ 239 w 289"/>
              <a:gd name="T95" fmla="*/ 23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289">
                <a:moveTo>
                  <a:pt x="289" y="145"/>
                </a:moveTo>
                <a:cubicBezTo>
                  <a:pt x="289" y="65"/>
                  <a:pt x="225" y="0"/>
                  <a:pt x="145" y="0"/>
                </a:cubicBezTo>
                <a:cubicBezTo>
                  <a:pt x="145" y="0"/>
                  <a:pt x="145" y="0"/>
                  <a:pt x="145" y="0"/>
                </a:cubicBezTo>
                <a:cubicBezTo>
                  <a:pt x="145" y="0"/>
                  <a:pt x="145" y="0"/>
                  <a:pt x="145" y="0"/>
                </a:cubicBezTo>
                <a:cubicBezTo>
                  <a:pt x="145" y="0"/>
                  <a:pt x="145" y="0"/>
                  <a:pt x="145" y="0"/>
                </a:cubicBezTo>
                <a:cubicBezTo>
                  <a:pt x="65" y="0"/>
                  <a:pt x="0" y="65"/>
                  <a:pt x="0" y="145"/>
                </a:cubicBezTo>
                <a:cubicBezTo>
                  <a:pt x="0" y="224"/>
                  <a:pt x="65" y="289"/>
                  <a:pt x="145" y="289"/>
                </a:cubicBezTo>
                <a:cubicBezTo>
                  <a:pt x="145" y="289"/>
                  <a:pt x="145" y="289"/>
                  <a:pt x="145" y="289"/>
                </a:cubicBezTo>
                <a:cubicBezTo>
                  <a:pt x="145" y="289"/>
                  <a:pt x="145" y="289"/>
                  <a:pt x="145" y="289"/>
                </a:cubicBezTo>
                <a:cubicBezTo>
                  <a:pt x="145" y="289"/>
                  <a:pt x="145" y="289"/>
                  <a:pt x="145" y="289"/>
                </a:cubicBezTo>
                <a:cubicBezTo>
                  <a:pt x="225" y="289"/>
                  <a:pt x="289" y="224"/>
                  <a:pt x="289" y="145"/>
                </a:cubicBezTo>
                <a:close/>
                <a:moveTo>
                  <a:pt x="150" y="270"/>
                </a:moveTo>
                <a:cubicBezTo>
                  <a:pt x="149" y="273"/>
                  <a:pt x="147" y="275"/>
                  <a:pt x="146" y="276"/>
                </a:cubicBezTo>
                <a:cubicBezTo>
                  <a:pt x="146" y="277"/>
                  <a:pt x="145" y="277"/>
                  <a:pt x="145" y="277"/>
                </a:cubicBezTo>
                <a:cubicBezTo>
                  <a:pt x="145" y="277"/>
                  <a:pt x="145" y="277"/>
                  <a:pt x="145" y="277"/>
                </a:cubicBezTo>
                <a:cubicBezTo>
                  <a:pt x="145" y="277"/>
                  <a:pt x="144" y="277"/>
                  <a:pt x="143" y="275"/>
                </a:cubicBezTo>
                <a:cubicBezTo>
                  <a:pt x="141" y="272"/>
                  <a:pt x="138" y="267"/>
                  <a:pt x="135" y="259"/>
                </a:cubicBezTo>
                <a:cubicBezTo>
                  <a:pt x="133" y="252"/>
                  <a:pt x="131" y="243"/>
                  <a:pt x="130" y="233"/>
                </a:cubicBezTo>
                <a:cubicBezTo>
                  <a:pt x="135" y="233"/>
                  <a:pt x="140" y="234"/>
                  <a:pt x="145" y="234"/>
                </a:cubicBezTo>
                <a:cubicBezTo>
                  <a:pt x="150" y="234"/>
                  <a:pt x="155" y="233"/>
                  <a:pt x="160" y="233"/>
                </a:cubicBezTo>
                <a:cubicBezTo>
                  <a:pt x="160" y="236"/>
                  <a:pt x="159" y="239"/>
                  <a:pt x="159" y="241"/>
                </a:cubicBezTo>
                <a:cubicBezTo>
                  <a:pt x="156" y="254"/>
                  <a:pt x="153" y="263"/>
                  <a:pt x="150" y="270"/>
                </a:cubicBezTo>
                <a:close/>
                <a:moveTo>
                  <a:pt x="145" y="222"/>
                </a:moveTo>
                <a:cubicBezTo>
                  <a:pt x="139" y="222"/>
                  <a:pt x="133" y="221"/>
                  <a:pt x="128" y="221"/>
                </a:cubicBezTo>
                <a:cubicBezTo>
                  <a:pt x="126" y="208"/>
                  <a:pt x="125" y="194"/>
                  <a:pt x="124" y="178"/>
                </a:cubicBezTo>
                <a:cubicBezTo>
                  <a:pt x="131" y="178"/>
                  <a:pt x="138" y="178"/>
                  <a:pt x="145" y="178"/>
                </a:cubicBezTo>
                <a:cubicBezTo>
                  <a:pt x="152" y="178"/>
                  <a:pt x="159" y="178"/>
                  <a:pt x="166" y="178"/>
                </a:cubicBezTo>
                <a:cubicBezTo>
                  <a:pt x="165" y="194"/>
                  <a:pt x="164" y="208"/>
                  <a:pt x="162" y="221"/>
                </a:cubicBezTo>
                <a:cubicBezTo>
                  <a:pt x="156" y="221"/>
                  <a:pt x="151" y="222"/>
                  <a:pt x="145" y="222"/>
                </a:cubicBezTo>
                <a:close/>
                <a:moveTo>
                  <a:pt x="12" y="145"/>
                </a:moveTo>
                <a:cubicBezTo>
                  <a:pt x="12" y="145"/>
                  <a:pt x="12" y="145"/>
                  <a:pt x="12" y="145"/>
                </a:cubicBezTo>
                <a:cubicBezTo>
                  <a:pt x="12" y="144"/>
                  <a:pt x="13" y="144"/>
                  <a:pt x="14" y="142"/>
                </a:cubicBezTo>
                <a:cubicBezTo>
                  <a:pt x="17" y="140"/>
                  <a:pt x="23" y="138"/>
                  <a:pt x="31" y="135"/>
                </a:cubicBezTo>
                <a:cubicBezTo>
                  <a:pt x="38" y="133"/>
                  <a:pt x="46" y="131"/>
                  <a:pt x="56" y="129"/>
                </a:cubicBezTo>
                <a:cubicBezTo>
                  <a:pt x="56" y="134"/>
                  <a:pt x="56" y="139"/>
                  <a:pt x="56" y="145"/>
                </a:cubicBezTo>
                <a:cubicBezTo>
                  <a:pt x="56" y="150"/>
                  <a:pt x="56" y="155"/>
                  <a:pt x="56" y="160"/>
                </a:cubicBezTo>
                <a:cubicBezTo>
                  <a:pt x="53" y="159"/>
                  <a:pt x="51" y="159"/>
                  <a:pt x="48" y="158"/>
                </a:cubicBezTo>
                <a:cubicBezTo>
                  <a:pt x="36" y="156"/>
                  <a:pt x="26" y="153"/>
                  <a:pt x="20" y="150"/>
                </a:cubicBezTo>
                <a:cubicBezTo>
                  <a:pt x="17" y="148"/>
                  <a:pt x="14" y="147"/>
                  <a:pt x="13" y="146"/>
                </a:cubicBezTo>
                <a:cubicBezTo>
                  <a:pt x="13" y="145"/>
                  <a:pt x="13" y="145"/>
                  <a:pt x="12" y="145"/>
                </a:cubicBezTo>
                <a:close/>
                <a:moveTo>
                  <a:pt x="68" y="145"/>
                </a:moveTo>
                <a:cubicBezTo>
                  <a:pt x="68" y="139"/>
                  <a:pt x="68" y="133"/>
                  <a:pt x="68" y="127"/>
                </a:cubicBezTo>
                <a:cubicBezTo>
                  <a:pt x="81" y="126"/>
                  <a:pt x="96" y="124"/>
                  <a:pt x="112" y="124"/>
                </a:cubicBezTo>
                <a:cubicBezTo>
                  <a:pt x="111" y="130"/>
                  <a:pt x="111" y="137"/>
                  <a:pt x="111" y="145"/>
                </a:cubicBezTo>
                <a:cubicBezTo>
                  <a:pt x="111" y="152"/>
                  <a:pt x="111" y="159"/>
                  <a:pt x="112" y="165"/>
                </a:cubicBezTo>
                <a:cubicBezTo>
                  <a:pt x="96" y="165"/>
                  <a:pt x="81" y="163"/>
                  <a:pt x="68" y="162"/>
                </a:cubicBezTo>
                <a:cubicBezTo>
                  <a:pt x="68" y="156"/>
                  <a:pt x="68" y="150"/>
                  <a:pt x="68" y="145"/>
                </a:cubicBezTo>
                <a:close/>
                <a:moveTo>
                  <a:pt x="139" y="20"/>
                </a:moveTo>
                <a:cubicBezTo>
                  <a:pt x="141" y="16"/>
                  <a:pt x="142" y="14"/>
                  <a:pt x="144" y="13"/>
                </a:cubicBezTo>
                <a:cubicBezTo>
                  <a:pt x="144" y="13"/>
                  <a:pt x="145" y="12"/>
                  <a:pt x="145" y="12"/>
                </a:cubicBezTo>
                <a:cubicBezTo>
                  <a:pt x="145" y="12"/>
                  <a:pt x="145" y="12"/>
                  <a:pt x="145" y="12"/>
                </a:cubicBezTo>
                <a:cubicBezTo>
                  <a:pt x="145" y="12"/>
                  <a:pt x="146" y="13"/>
                  <a:pt x="147" y="14"/>
                </a:cubicBezTo>
                <a:cubicBezTo>
                  <a:pt x="149" y="17"/>
                  <a:pt x="152" y="22"/>
                  <a:pt x="154" y="30"/>
                </a:cubicBezTo>
                <a:cubicBezTo>
                  <a:pt x="156" y="37"/>
                  <a:pt x="158" y="46"/>
                  <a:pt x="160" y="56"/>
                </a:cubicBezTo>
                <a:cubicBezTo>
                  <a:pt x="155" y="56"/>
                  <a:pt x="150" y="56"/>
                  <a:pt x="145" y="56"/>
                </a:cubicBezTo>
                <a:cubicBezTo>
                  <a:pt x="140" y="56"/>
                  <a:pt x="135" y="56"/>
                  <a:pt x="130" y="56"/>
                </a:cubicBezTo>
                <a:cubicBezTo>
                  <a:pt x="130" y="53"/>
                  <a:pt x="131" y="50"/>
                  <a:pt x="131" y="48"/>
                </a:cubicBezTo>
                <a:cubicBezTo>
                  <a:pt x="134" y="36"/>
                  <a:pt x="136" y="26"/>
                  <a:pt x="139" y="20"/>
                </a:cubicBezTo>
                <a:close/>
                <a:moveTo>
                  <a:pt x="145" y="67"/>
                </a:moveTo>
                <a:cubicBezTo>
                  <a:pt x="145" y="67"/>
                  <a:pt x="145" y="67"/>
                  <a:pt x="145" y="67"/>
                </a:cubicBezTo>
                <a:cubicBezTo>
                  <a:pt x="151" y="67"/>
                  <a:pt x="156" y="68"/>
                  <a:pt x="162" y="68"/>
                </a:cubicBezTo>
                <a:cubicBezTo>
                  <a:pt x="164" y="81"/>
                  <a:pt x="165" y="96"/>
                  <a:pt x="166" y="111"/>
                </a:cubicBezTo>
                <a:cubicBezTo>
                  <a:pt x="159" y="111"/>
                  <a:pt x="152" y="111"/>
                  <a:pt x="145" y="111"/>
                </a:cubicBezTo>
                <a:cubicBezTo>
                  <a:pt x="138" y="111"/>
                  <a:pt x="131" y="111"/>
                  <a:pt x="124" y="111"/>
                </a:cubicBezTo>
                <a:cubicBezTo>
                  <a:pt x="125" y="96"/>
                  <a:pt x="126" y="81"/>
                  <a:pt x="128" y="68"/>
                </a:cubicBezTo>
                <a:cubicBezTo>
                  <a:pt x="133" y="68"/>
                  <a:pt x="139" y="67"/>
                  <a:pt x="145" y="67"/>
                </a:cubicBezTo>
                <a:close/>
                <a:moveTo>
                  <a:pt x="112" y="112"/>
                </a:moveTo>
                <a:cubicBezTo>
                  <a:pt x="97" y="112"/>
                  <a:pt x="83" y="114"/>
                  <a:pt x="70" y="115"/>
                </a:cubicBezTo>
                <a:cubicBezTo>
                  <a:pt x="71" y="102"/>
                  <a:pt x="74" y="89"/>
                  <a:pt x="78" y="78"/>
                </a:cubicBezTo>
                <a:cubicBezTo>
                  <a:pt x="90" y="74"/>
                  <a:pt x="102" y="71"/>
                  <a:pt x="116" y="69"/>
                </a:cubicBezTo>
                <a:cubicBezTo>
                  <a:pt x="114" y="82"/>
                  <a:pt x="113" y="96"/>
                  <a:pt x="112" y="112"/>
                </a:cubicBezTo>
                <a:close/>
                <a:moveTo>
                  <a:pt x="123" y="145"/>
                </a:moveTo>
                <a:cubicBezTo>
                  <a:pt x="123" y="137"/>
                  <a:pt x="123" y="130"/>
                  <a:pt x="123" y="123"/>
                </a:cubicBezTo>
                <a:cubicBezTo>
                  <a:pt x="130" y="123"/>
                  <a:pt x="138" y="123"/>
                  <a:pt x="145" y="123"/>
                </a:cubicBezTo>
                <a:cubicBezTo>
                  <a:pt x="152" y="123"/>
                  <a:pt x="159" y="123"/>
                  <a:pt x="166" y="123"/>
                </a:cubicBezTo>
                <a:cubicBezTo>
                  <a:pt x="166" y="130"/>
                  <a:pt x="167" y="137"/>
                  <a:pt x="167" y="145"/>
                </a:cubicBezTo>
                <a:cubicBezTo>
                  <a:pt x="167" y="152"/>
                  <a:pt x="166" y="159"/>
                  <a:pt x="166" y="166"/>
                </a:cubicBezTo>
                <a:cubicBezTo>
                  <a:pt x="159" y="166"/>
                  <a:pt x="152" y="166"/>
                  <a:pt x="145" y="166"/>
                </a:cubicBezTo>
                <a:cubicBezTo>
                  <a:pt x="138" y="166"/>
                  <a:pt x="130" y="166"/>
                  <a:pt x="123" y="166"/>
                </a:cubicBezTo>
                <a:cubicBezTo>
                  <a:pt x="123" y="159"/>
                  <a:pt x="123" y="152"/>
                  <a:pt x="123" y="145"/>
                </a:cubicBezTo>
                <a:close/>
                <a:moveTo>
                  <a:pt x="178" y="177"/>
                </a:moveTo>
                <a:cubicBezTo>
                  <a:pt x="193" y="177"/>
                  <a:pt x="207" y="175"/>
                  <a:pt x="220" y="174"/>
                </a:cubicBezTo>
                <a:cubicBezTo>
                  <a:pt x="218" y="187"/>
                  <a:pt x="215" y="200"/>
                  <a:pt x="211" y="211"/>
                </a:cubicBezTo>
                <a:cubicBezTo>
                  <a:pt x="200" y="215"/>
                  <a:pt x="187" y="218"/>
                  <a:pt x="174" y="220"/>
                </a:cubicBezTo>
                <a:cubicBezTo>
                  <a:pt x="176" y="207"/>
                  <a:pt x="177" y="193"/>
                  <a:pt x="178" y="177"/>
                </a:cubicBezTo>
                <a:close/>
                <a:moveTo>
                  <a:pt x="178" y="165"/>
                </a:moveTo>
                <a:cubicBezTo>
                  <a:pt x="178" y="159"/>
                  <a:pt x="179" y="152"/>
                  <a:pt x="179" y="145"/>
                </a:cubicBezTo>
                <a:cubicBezTo>
                  <a:pt x="179" y="137"/>
                  <a:pt x="178" y="130"/>
                  <a:pt x="178" y="124"/>
                </a:cubicBezTo>
                <a:cubicBezTo>
                  <a:pt x="194" y="124"/>
                  <a:pt x="208" y="126"/>
                  <a:pt x="221" y="127"/>
                </a:cubicBezTo>
                <a:cubicBezTo>
                  <a:pt x="222" y="133"/>
                  <a:pt x="222" y="139"/>
                  <a:pt x="222" y="145"/>
                </a:cubicBezTo>
                <a:cubicBezTo>
                  <a:pt x="222" y="150"/>
                  <a:pt x="222" y="156"/>
                  <a:pt x="221" y="162"/>
                </a:cubicBezTo>
                <a:cubicBezTo>
                  <a:pt x="208" y="163"/>
                  <a:pt x="194" y="165"/>
                  <a:pt x="178" y="165"/>
                </a:cubicBezTo>
                <a:close/>
                <a:moveTo>
                  <a:pt x="233" y="129"/>
                </a:moveTo>
                <a:cubicBezTo>
                  <a:pt x="236" y="130"/>
                  <a:pt x="239" y="130"/>
                  <a:pt x="242" y="131"/>
                </a:cubicBezTo>
                <a:cubicBezTo>
                  <a:pt x="254" y="133"/>
                  <a:pt x="264" y="136"/>
                  <a:pt x="270" y="139"/>
                </a:cubicBezTo>
                <a:cubicBezTo>
                  <a:pt x="273" y="141"/>
                  <a:pt x="275" y="142"/>
                  <a:pt x="276" y="143"/>
                </a:cubicBezTo>
                <a:cubicBezTo>
                  <a:pt x="277" y="144"/>
                  <a:pt x="277" y="144"/>
                  <a:pt x="277" y="144"/>
                </a:cubicBezTo>
                <a:cubicBezTo>
                  <a:pt x="277" y="144"/>
                  <a:pt x="277" y="145"/>
                  <a:pt x="277" y="145"/>
                </a:cubicBezTo>
                <a:cubicBezTo>
                  <a:pt x="277" y="145"/>
                  <a:pt x="277" y="146"/>
                  <a:pt x="275" y="147"/>
                </a:cubicBezTo>
                <a:cubicBezTo>
                  <a:pt x="273" y="149"/>
                  <a:pt x="267" y="152"/>
                  <a:pt x="259" y="154"/>
                </a:cubicBezTo>
                <a:cubicBezTo>
                  <a:pt x="252" y="156"/>
                  <a:pt x="243" y="158"/>
                  <a:pt x="233" y="160"/>
                </a:cubicBezTo>
                <a:cubicBezTo>
                  <a:pt x="234" y="155"/>
                  <a:pt x="234" y="150"/>
                  <a:pt x="234" y="145"/>
                </a:cubicBezTo>
                <a:cubicBezTo>
                  <a:pt x="234" y="139"/>
                  <a:pt x="234" y="134"/>
                  <a:pt x="233" y="129"/>
                </a:cubicBezTo>
                <a:close/>
                <a:moveTo>
                  <a:pt x="265" y="125"/>
                </a:moveTo>
                <a:cubicBezTo>
                  <a:pt x="256" y="122"/>
                  <a:pt x="245" y="119"/>
                  <a:pt x="232" y="117"/>
                </a:cubicBezTo>
                <a:cubicBezTo>
                  <a:pt x="231" y="105"/>
                  <a:pt x="229" y="94"/>
                  <a:pt x="226" y="84"/>
                </a:cubicBezTo>
                <a:cubicBezTo>
                  <a:pt x="231" y="86"/>
                  <a:pt x="235" y="88"/>
                  <a:pt x="240" y="91"/>
                </a:cubicBezTo>
                <a:cubicBezTo>
                  <a:pt x="252" y="98"/>
                  <a:pt x="261" y="107"/>
                  <a:pt x="268" y="116"/>
                </a:cubicBezTo>
                <a:cubicBezTo>
                  <a:pt x="270" y="120"/>
                  <a:pt x="273" y="124"/>
                  <a:pt x="274" y="128"/>
                </a:cubicBezTo>
                <a:cubicBezTo>
                  <a:pt x="271" y="127"/>
                  <a:pt x="268" y="126"/>
                  <a:pt x="265" y="125"/>
                </a:cubicBezTo>
                <a:close/>
                <a:moveTo>
                  <a:pt x="220" y="115"/>
                </a:moveTo>
                <a:cubicBezTo>
                  <a:pt x="207" y="114"/>
                  <a:pt x="193" y="112"/>
                  <a:pt x="178" y="112"/>
                </a:cubicBezTo>
                <a:cubicBezTo>
                  <a:pt x="177" y="96"/>
                  <a:pt x="176" y="82"/>
                  <a:pt x="174" y="69"/>
                </a:cubicBezTo>
                <a:cubicBezTo>
                  <a:pt x="187" y="71"/>
                  <a:pt x="200" y="74"/>
                  <a:pt x="211" y="78"/>
                </a:cubicBezTo>
                <a:cubicBezTo>
                  <a:pt x="215" y="89"/>
                  <a:pt x="218" y="102"/>
                  <a:pt x="220" y="115"/>
                </a:cubicBezTo>
                <a:close/>
                <a:moveTo>
                  <a:pt x="172" y="57"/>
                </a:moveTo>
                <a:cubicBezTo>
                  <a:pt x="172" y="53"/>
                  <a:pt x="171" y="49"/>
                  <a:pt x="170" y="45"/>
                </a:cubicBezTo>
                <a:cubicBezTo>
                  <a:pt x="168" y="33"/>
                  <a:pt x="165" y="23"/>
                  <a:pt x="161" y="15"/>
                </a:cubicBezTo>
                <a:cubicBezTo>
                  <a:pt x="166" y="17"/>
                  <a:pt x="170" y="19"/>
                  <a:pt x="174" y="22"/>
                </a:cubicBezTo>
                <a:cubicBezTo>
                  <a:pt x="186" y="31"/>
                  <a:pt x="197" y="45"/>
                  <a:pt x="206" y="64"/>
                </a:cubicBezTo>
                <a:cubicBezTo>
                  <a:pt x="195" y="61"/>
                  <a:pt x="184" y="58"/>
                  <a:pt x="172" y="57"/>
                </a:cubicBezTo>
                <a:close/>
                <a:moveTo>
                  <a:pt x="116" y="22"/>
                </a:moveTo>
                <a:cubicBezTo>
                  <a:pt x="120" y="19"/>
                  <a:pt x="124" y="17"/>
                  <a:pt x="128" y="15"/>
                </a:cubicBezTo>
                <a:cubicBezTo>
                  <a:pt x="127" y="18"/>
                  <a:pt x="126" y="21"/>
                  <a:pt x="125" y="24"/>
                </a:cubicBezTo>
                <a:cubicBezTo>
                  <a:pt x="122" y="33"/>
                  <a:pt x="119" y="44"/>
                  <a:pt x="117" y="57"/>
                </a:cubicBezTo>
                <a:cubicBezTo>
                  <a:pt x="106" y="59"/>
                  <a:pt x="94" y="61"/>
                  <a:pt x="84" y="64"/>
                </a:cubicBezTo>
                <a:cubicBezTo>
                  <a:pt x="86" y="59"/>
                  <a:pt x="89" y="54"/>
                  <a:pt x="91" y="50"/>
                </a:cubicBezTo>
                <a:cubicBezTo>
                  <a:pt x="98" y="38"/>
                  <a:pt x="107" y="28"/>
                  <a:pt x="116" y="22"/>
                </a:cubicBezTo>
                <a:close/>
                <a:moveTo>
                  <a:pt x="57" y="117"/>
                </a:moveTo>
                <a:cubicBezTo>
                  <a:pt x="53" y="118"/>
                  <a:pt x="49" y="118"/>
                  <a:pt x="46" y="119"/>
                </a:cubicBezTo>
                <a:cubicBezTo>
                  <a:pt x="33" y="122"/>
                  <a:pt x="23" y="125"/>
                  <a:pt x="16" y="128"/>
                </a:cubicBezTo>
                <a:cubicBezTo>
                  <a:pt x="17" y="124"/>
                  <a:pt x="19" y="120"/>
                  <a:pt x="22" y="116"/>
                </a:cubicBezTo>
                <a:cubicBezTo>
                  <a:pt x="31" y="103"/>
                  <a:pt x="45" y="92"/>
                  <a:pt x="64" y="84"/>
                </a:cubicBezTo>
                <a:cubicBezTo>
                  <a:pt x="61" y="94"/>
                  <a:pt x="59" y="105"/>
                  <a:pt x="57" y="117"/>
                </a:cubicBezTo>
                <a:close/>
                <a:moveTo>
                  <a:pt x="25" y="165"/>
                </a:moveTo>
                <a:cubicBezTo>
                  <a:pt x="33" y="167"/>
                  <a:pt x="45" y="170"/>
                  <a:pt x="57" y="172"/>
                </a:cubicBezTo>
                <a:cubicBezTo>
                  <a:pt x="59" y="184"/>
                  <a:pt x="61" y="195"/>
                  <a:pt x="64" y="205"/>
                </a:cubicBezTo>
                <a:cubicBezTo>
                  <a:pt x="59" y="203"/>
                  <a:pt x="54" y="201"/>
                  <a:pt x="50" y="198"/>
                </a:cubicBezTo>
                <a:cubicBezTo>
                  <a:pt x="38" y="191"/>
                  <a:pt x="29" y="183"/>
                  <a:pt x="22" y="173"/>
                </a:cubicBezTo>
                <a:cubicBezTo>
                  <a:pt x="19" y="169"/>
                  <a:pt x="17" y="165"/>
                  <a:pt x="16" y="161"/>
                </a:cubicBezTo>
                <a:cubicBezTo>
                  <a:pt x="18" y="162"/>
                  <a:pt x="21" y="163"/>
                  <a:pt x="25" y="165"/>
                </a:cubicBezTo>
                <a:close/>
                <a:moveTo>
                  <a:pt x="70" y="174"/>
                </a:moveTo>
                <a:cubicBezTo>
                  <a:pt x="83" y="175"/>
                  <a:pt x="97" y="177"/>
                  <a:pt x="112" y="177"/>
                </a:cubicBezTo>
                <a:cubicBezTo>
                  <a:pt x="113" y="193"/>
                  <a:pt x="114" y="207"/>
                  <a:pt x="116" y="220"/>
                </a:cubicBezTo>
                <a:cubicBezTo>
                  <a:pt x="102" y="218"/>
                  <a:pt x="90" y="215"/>
                  <a:pt x="78" y="211"/>
                </a:cubicBezTo>
                <a:cubicBezTo>
                  <a:pt x="74" y="200"/>
                  <a:pt x="71" y="187"/>
                  <a:pt x="70" y="174"/>
                </a:cubicBezTo>
                <a:close/>
                <a:moveTo>
                  <a:pt x="117" y="232"/>
                </a:moveTo>
                <a:cubicBezTo>
                  <a:pt x="118" y="236"/>
                  <a:pt x="119" y="240"/>
                  <a:pt x="119" y="244"/>
                </a:cubicBezTo>
                <a:cubicBezTo>
                  <a:pt x="122" y="256"/>
                  <a:pt x="125" y="266"/>
                  <a:pt x="128" y="274"/>
                </a:cubicBezTo>
                <a:cubicBezTo>
                  <a:pt x="124" y="272"/>
                  <a:pt x="120" y="270"/>
                  <a:pt x="116" y="267"/>
                </a:cubicBezTo>
                <a:cubicBezTo>
                  <a:pt x="104" y="259"/>
                  <a:pt x="92" y="244"/>
                  <a:pt x="84" y="225"/>
                </a:cubicBezTo>
                <a:cubicBezTo>
                  <a:pt x="94" y="228"/>
                  <a:pt x="106" y="231"/>
                  <a:pt x="117" y="232"/>
                </a:cubicBezTo>
                <a:close/>
                <a:moveTo>
                  <a:pt x="174" y="267"/>
                </a:moveTo>
                <a:cubicBezTo>
                  <a:pt x="170" y="270"/>
                  <a:pt x="166" y="272"/>
                  <a:pt x="161" y="274"/>
                </a:cubicBezTo>
                <a:cubicBezTo>
                  <a:pt x="163" y="271"/>
                  <a:pt x="164" y="268"/>
                  <a:pt x="165" y="265"/>
                </a:cubicBezTo>
                <a:cubicBezTo>
                  <a:pt x="168" y="256"/>
                  <a:pt x="170" y="245"/>
                  <a:pt x="172" y="232"/>
                </a:cubicBezTo>
                <a:cubicBezTo>
                  <a:pt x="184" y="231"/>
                  <a:pt x="195" y="228"/>
                  <a:pt x="206" y="225"/>
                </a:cubicBezTo>
                <a:cubicBezTo>
                  <a:pt x="204" y="230"/>
                  <a:pt x="201" y="235"/>
                  <a:pt x="198" y="239"/>
                </a:cubicBezTo>
                <a:cubicBezTo>
                  <a:pt x="191" y="251"/>
                  <a:pt x="183" y="261"/>
                  <a:pt x="174" y="267"/>
                </a:cubicBezTo>
                <a:close/>
                <a:moveTo>
                  <a:pt x="232" y="172"/>
                </a:moveTo>
                <a:cubicBezTo>
                  <a:pt x="236" y="171"/>
                  <a:pt x="240" y="171"/>
                  <a:pt x="244" y="170"/>
                </a:cubicBezTo>
                <a:cubicBezTo>
                  <a:pt x="256" y="168"/>
                  <a:pt x="267" y="165"/>
                  <a:pt x="274" y="161"/>
                </a:cubicBezTo>
                <a:cubicBezTo>
                  <a:pt x="273" y="165"/>
                  <a:pt x="270" y="169"/>
                  <a:pt x="268" y="173"/>
                </a:cubicBezTo>
                <a:cubicBezTo>
                  <a:pt x="259" y="186"/>
                  <a:pt x="244" y="197"/>
                  <a:pt x="226" y="205"/>
                </a:cubicBezTo>
                <a:cubicBezTo>
                  <a:pt x="229" y="195"/>
                  <a:pt x="231" y="184"/>
                  <a:pt x="232" y="172"/>
                </a:cubicBezTo>
                <a:close/>
                <a:moveTo>
                  <a:pt x="269" y="99"/>
                </a:moveTo>
                <a:cubicBezTo>
                  <a:pt x="258" y="87"/>
                  <a:pt x="243" y="78"/>
                  <a:pt x="225" y="70"/>
                </a:cubicBezTo>
                <a:cubicBezTo>
                  <a:pt x="223" y="70"/>
                  <a:pt x="222" y="69"/>
                  <a:pt x="221" y="69"/>
                </a:cubicBezTo>
                <a:cubicBezTo>
                  <a:pt x="217" y="60"/>
                  <a:pt x="213" y="51"/>
                  <a:pt x="209" y="44"/>
                </a:cubicBezTo>
                <a:cubicBezTo>
                  <a:pt x="203" y="35"/>
                  <a:pt x="197" y="27"/>
                  <a:pt x="190" y="20"/>
                </a:cubicBezTo>
                <a:cubicBezTo>
                  <a:pt x="209" y="27"/>
                  <a:pt x="225" y="37"/>
                  <a:pt x="239" y="51"/>
                </a:cubicBezTo>
                <a:cubicBezTo>
                  <a:pt x="252" y="64"/>
                  <a:pt x="263" y="81"/>
                  <a:pt x="269" y="99"/>
                </a:cubicBezTo>
                <a:close/>
                <a:moveTo>
                  <a:pt x="51" y="51"/>
                </a:moveTo>
                <a:cubicBezTo>
                  <a:pt x="65" y="37"/>
                  <a:pt x="81" y="27"/>
                  <a:pt x="99" y="20"/>
                </a:cubicBezTo>
                <a:cubicBezTo>
                  <a:pt x="88" y="31"/>
                  <a:pt x="78" y="47"/>
                  <a:pt x="70" y="65"/>
                </a:cubicBezTo>
                <a:cubicBezTo>
                  <a:pt x="70" y="66"/>
                  <a:pt x="69" y="67"/>
                  <a:pt x="69" y="69"/>
                </a:cubicBezTo>
                <a:cubicBezTo>
                  <a:pt x="60" y="72"/>
                  <a:pt x="51" y="76"/>
                  <a:pt x="44" y="81"/>
                </a:cubicBezTo>
                <a:cubicBezTo>
                  <a:pt x="35" y="86"/>
                  <a:pt x="27" y="92"/>
                  <a:pt x="20" y="99"/>
                </a:cubicBezTo>
                <a:cubicBezTo>
                  <a:pt x="27" y="81"/>
                  <a:pt x="38" y="64"/>
                  <a:pt x="51" y="51"/>
                </a:cubicBezTo>
                <a:close/>
                <a:moveTo>
                  <a:pt x="20" y="190"/>
                </a:moveTo>
                <a:cubicBezTo>
                  <a:pt x="32" y="202"/>
                  <a:pt x="47" y="212"/>
                  <a:pt x="65" y="219"/>
                </a:cubicBezTo>
                <a:cubicBezTo>
                  <a:pt x="66" y="219"/>
                  <a:pt x="68" y="220"/>
                  <a:pt x="69" y="220"/>
                </a:cubicBezTo>
                <a:cubicBezTo>
                  <a:pt x="72" y="230"/>
                  <a:pt x="76" y="238"/>
                  <a:pt x="81" y="246"/>
                </a:cubicBezTo>
                <a:cubicBezTo>
                  <a:pt x="86" y="255"/>
                  <a:pt x="93" y="263"/>
                  <a:pt x="100" y="269"/>
                </a:cubicBezTo>
                <a:cubicBezTo>
                  <a:pt x="81" y="262"/>
                  <a:pt x="65" y="252"/>
                  <a:pt x="51" y="238"/>
                </a:cubicBezTo>
                <a:cubicBezTo>
                  <a:pt x="38" y="225"/>
                  <a:pt x="27" y="208"/>
                  <a:pt x="20" y="190"/>
                </a:cubicBezTo>
                <a:close/>
                <a:moveTo>
                  <a:pt x="190" y="269"/>
                </a:moveTo>
                <a:cubicBezTo>
                  <a:pt x="202" y="258"/>
                  <a:pt x="212" y="242"/>
                  <a:pt x="219" y="224"/>
                </a:cubicBezTo>
                <a:cubicBezTo>
                  <a:pt x="220" y="223"/>
                  <a:pt x="220" y="222"/>
                  <a:pt x="221" y="220"/>
                </a:cubicBezTo>
                <a:cubicBezTo>
                  <a:pt x="230" y="217"/>
                  <a:pt x="238" y="213"/>
                  <a:pt x="246" y="208"/>
                </a:cubicBezTo>
                <a:cubicBezTo>
                  <a:pt x="255" y="203"/>
                  <a:pt x="263" y="197"/>
                  <a:pt x="269" y="190"/>
                </a:cubicBezTo>
                <a:cubicBezTo>
                  <a:pt x="263" y="208"/>
                  <a:pt x="252" y="225"/>
                  <a:pt x="239" y="238"/>
                </a:cubicBezTo>
                <a:cubicBezTo>
                  <a:pt x="225" y="252"/>
                  <a:pt x="209" y="262"/>
                  <a:pt x="190" y="2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nvGrpSpPr>
          <p:cNvPr id="8" name="Group 11"/>
          <p:cNvGrpSpPr>
            <a:grpSpLocks noChangeAspect="1"/>
          </p:cNvGrpSpPr>
          <p:nvPr/>
        </p:nvGrpSpPr>
        <p:grpSpPr bwMode="auto">
          <a:xfrm>
            <a:off x="6514517" y="3976675"/>
            <a:ext cx="592138" cy="574675"/>
            <a:chOff x="2698" y="1979"/>
            <a:chExt cx="373" cy="362"/>
          </a:xfrm>
          <a:solidFill>
            <a:schemeClr val="bg1"/>
          </a:solidFill>
        </p:grpSpPr>
        <p:sp>
          <p:nvSpPr>
            <p:cNvPr id="81" name="Freeform 12"/>
            <p:cNvSpPr>
              <a:spLocks/>
            </p:cNvSpPr>
            <p:nvPr/>
          </p:nvSpPr>
          <p:spPr bwMode="auto">
            <a:xfrm>
              <a:off x="2845" y="1979"/>
              <a:ext cx="226" cy="362"/>
            </a:xfrm>
            <a:custGeom>
              <a:avLst/>
              <a:gdLst>
                <a:gd name="T0" fmla="*/ 30 w 94"/>
                <a:gd name="T1" fmla="*/ 6 h 150"/>
                <a:gd name="T2" fmla="*/ 8 w 94"/>
                <a:gd name="T3" fmla="*/ 6 h 150"/>
                <a:gd name="T4" fmla="*/ 6 w 94"/>
                <a:gd name="T5" fmla="*/ 8 h 150"/>
                <a:gd name="T6" fmla="*/ 6 w 94"/>
                <a:gd name="T7" fmla="*/ 30 h 150"/>
                <a:gd name="T8" fmla="*/ 40 w 94"/>
                <a:gd name="T9" fmla="*/ 64 h 150"/>
                <a:gd name="T10" fmla="*/ 40 w 94"/>
                <a:gd name="T11" fmla="*/ 86 h 150"/>
                <a:gd name="T12" fmla="*/ 6 w 94"/>
                <a:gd name="T13" fmla="*/ 120 h 150"/>
                <a:gd name="T14" fmla="*/ 6 w 94"/>
                <a:gd name="T15" fmla="*/ 142 h 150"/>
                <a:gd name="T16" fmla="*/ 8 w 94"/>
                <a:gd name="T17" fmla="*/ 144 h 150"/>
                <a:gd name="T18" fmla="*/ 30 w 94"/>
                <a:gd name="T19" fmla="*/ 144 h 150"/>
                <a:gd name="T20" fmla="*/ 88 w 94"/>
                <a:gd name="T21" fmla="*/ 86 h 150"/>
                <a:gd name="T22" fmla="*/ 88 w 94"/>
                <a:gd name="T23" fmla="*/ 64 h 150"/>
                <a:gd name="T24" fmla="*/ 30 w 94"/>
                <a:gd name="T25" fmla="*/ 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50">
                  <a:moveTo>
                    <a:pt x="30" y="6"/>
                  </a:moveTo>
                  <a:cubicBezTo>
                    <a:pt x="24" y="0"/>
                    <a:pt x="14" y="0"/>
                    <a:pt x="8" y="6"/>
                  </a:cubicBezTo>
                  <a:cubicBezTo>
                    <a:pt x="6" y="8"/>
                    <a:pt x="6" y="8"/>
                    <a:pt x="6" y="8"/>
                  </a:cubicBezTo>
                  <a:cubicBezTo>
                    <a:pt x="0" y="14"/>
                    <a:pt x="0" y="24"/>
                    <a:pt x="6" y="30"/>
                  </a:cubicBezTo>
                  <a:cubicBezTo>
                    <a:pt x="40" y="64"/>
                    <a:pt x="40" y="64"/>
                    <a:pt x="40" y="64"/>
                  </a:cubicBezTo>
                  <a:cubicBezTo>
                    <a:pt x="46" y="70"/>
                    <a:pt x="46" y="80"/>
                    <a:pt x="40" y="86"/>
                  </a:cubicBezTo>
                  <a:cubicBezTo>
                    <a:pt x="6" y="120"/>
                    <a:pt x="6" y="120"/>
                    <a:pt x="6" y="120"/>
                  </a:cubicBezTo>
                  <a:cubicBezTo>
                    <a:pt x="0" y="126"/>
                    <a:pt x="0" y="136"/>
                    <a:pt x="6" y="142"/>
                  </a:cubicBezTo>
                  <a:cubicBezTo>
                    <a:pt x="8" y="144"/>
                    <a:pt x="8" y="144"/>
                    <a:pt x="8" y="144"/>
                  </a:cubicBezTo>
                  <a:cubicBezTo>
                    <a:pt x="14" y="150"/>
                    <a:pt x="24" y="150"/>
                    <a:pt x="30" y="144"/>
                  </a:cubicBezTo>
                  <a:cubicBezTo>
                    <a:pt x="88" y="86"/>
                    <a:pt x="88" y="86"/>
                    <a:pt x="88" y="86"/>
                  </a:cubicBezTo>
                  <a:cubicBezTo>
                    <a:pt x="94" y="80"/>
                    <a:pt x="94" y="70"/>
                    <a:pt x="88" y="64"/>
                  </a:cubicBezTo>
                  <a:lnTo>
                    <a:pt x="3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82" name="Freeform 13"/>
            <p:cNvSpPr>
              <a:spLocks/>
            </p:cNvSpPr>
            <p:nvPr/>
          </p:nvSpPr>
          <p:spPr bwMode="auto">
            <a:xfrm>
              <a:off x="2698" y="2121"/>
              <a:ext cx="289" cy="78"/>
            </a:xfrm>
            <a:custGeom>
              <a:avLst/>
              <a:gdLst>
                <a:gd name="T0" fmla="*/ 0 w 120"/>
                <a:gd name="T1" fmla="*/ 16 h 32"/>
                <a:gd name="T2" fmla="*/ 16 w 120"/>
                <a:gd name="T3" fmla="*/ 32 h 32"/>
                <a:gd name="T4" fmla="*/ 104 w 120"/>
                <a:gd name="T5" fmla="*/ 32 h 32"/>
                <a:gd name="T6" fmla="*/ 120 w 120"/>
                <a:gd name="T7" fmla="*/ 16 h 32"/>
                <a:gd name="T8" fmla="*/ 120 w 120"/>
                <a:gd name="T9" fmla="*/ 16 h 32"/>
                <a:gd name="T10" fmla="*/ 104 w 120"/>
                <a:gd name="T11" fmla="*/ 0 h 32"/>
                <a:gd name="T12" fmla="*/ 16 w 120"/>
                <a:gd name="T13" fmla="*/ 0 h 32"/>
                <a:gd name="T14" fmla="*/ 0 w 120"/>
                <a:gd name="T15" fmla="*/ 1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32">
                  <a:moveTo>
                    <a:pt x="0" y="16"/>
                  </a:moveTo>
                  <a:cubicBezTo>
                    <a:pt x="0" y="25"/>
                    <a:pt x="7" y="32"/>
                    <a:pt x="16" y="32"/>
                  </a:cubicBezTo>
                  <a:cubicBezTo>
                    <a:pt x="104" y="32"/>
                    <a:pt x="104" y="32"/>
                    <a:pt x="104" y="32"/>
                  </a:cubicBezTo>
                  <a:cubicBezTo>
                    <a:pt x="113" y="32"/>
                    <a:pt x="120" y="25"/>
                    <a:pt x="120" y="16"/>
                  </a:cubicBezTo>
                  <a:cubicBezTo>
                    <a:pt x="120" y="16"/>
                    <a:pt x="120" y="16"/>
                    <a:pt x="120" y="16"/>
                  </a:cubicBezTo>
                  <a:cubicBezTo>
                    <a:pt x="120" y="7"/>
                    <a:pt x="113" y="0"/>
                    <a:pt x="104" y="0"/>
                  </a:cubicBezTo>
                  <a:cubicBezTo>
                    <a:pt x="16" y="0"/>
                    <a:pt x="16" y="0"/>
                    <a:pt x="16"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9" name="Group 93"/>
          <p:cNvGrpSpPr>
            <a:grpSpLocks noChangeAspect="1"/>
          </p:cNvGrpSpPr>
          <p:nvPr/>
        </p:nvGrpSpPr>
        <p:grpSpPr bwMode="auto">
          <a:xfrm>
            <a:off x="5079447" y="1485539"/>
            <a:ext cx="692318" cy="681513"/>
            <a:chOff x="2467" y="1749"/>
            <a:chExt cx="833" cy="820"/>
          </a:xfrm>
          <a:solidFill>
            <a:schemeClr val="bg1"/>
          </a:solidFill>
        </p:grpSpPr>
        <p:sp>
          <p:nvSpPr>
            <p:cNvPr id="84" name="Freeform 94"/>
            <p:cNvSpPr>
              <a:spLocks/>
            </p:cNvSpPr>
            <p:nvPr/>
          </p:nvSpPr>
          <p:spPr bwMode="auto">
            <a:xfrm>
              <a:off x="2808" y="1928"/>
              <a:ext cx="492" cy="641"/>
            </a:xfrm>
            <a:custGeom>
              <a:avLst/>
              <a:gdLst>
                <a:gd name="T0" fmla="*/ 173 w 206"/>
                <a:gd name="T1" fmla="*/ 0 h 269"/>
                <a:gd name="T2" fmla="*/ 173 w 206"/>
                <a:gd name="T3" fmla="*/ 89 h 269"/>
                <a:gd name="T4" fmla="*/ 106 w 206"/>
                <a:gd name="T5" fmla="*/ 150 h 269"/>
                <a:gd name="T6" fmla="*/ 35 w 206"/>
                <a:gd name="T7" fmla="*/ 150 h 269"/>
                <a:gd name="T8" fmla="*/ 0 w 206"/>
                <a:gd name="T9" fmla="*/ 186 h 269"/>
                <a:gd name="T10" fmla="*/ 58 w 206"/>
                <a:gd name="T11" fmla="*/ 187 h 269"/>
                <a:gd name="T12" fmla="*/ 138 w 206"/>
                <a:gd name="T13" fmla="*/ 269 h 269"/>
                <a:gd name="T14" fmla="*/ 141 w 206"/>
                <a:gd name="T15" fmla="*/ 185 h 269"/>
                <a:gd name="T16" fmla="*/ 203 w 206"/>
                <a:gd name="T17" fmla="*/ 134 h 269"/>
                <a:gd name="T18" fmla="*/ 203 w 206"/>
                <a:gd name="T19" fmla="*/ 52 h 269"/>
                <a:gd name="T20" fmla="*/ 173 w 206"/>
                <a:gd name="T21"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69">
                  <a:moveTo>
                    <a:pt x="173" y="0"/>
                  </a:moveTo>
                  <a:cubicBezTo>
                    <a:pt x="173" y="0"/>
                    <a:pt x="175" y="66"/>
                    <a:pt x="173" y="89"/>
                  </a:cubicBezTo>
                  <a:cubicBezTo>
                    <a:pt x="172" y="106"/>
                    <a:pt x="166" y="150"/>
                    <a:pt x="106" y="150"/>
                  </a:cubicBezTo>
                  <a:cubicBezTo>
                    <a:pt x="35" y="150"/>
                    <a:pt x="35" y="150"/>
                    <a:pt x="35" y="150"/>
                  </a:cubicBezTo>
                  <a:cubicBezTo>
                    <a:pt x="0" y="186"/>
                    <a:pt x="0" y="186"/>
                    <a:pt x="0" y="186"/>
                  </a:cubicBezTo>
                  <a:cubicBezTo>
                    <a:pt x="58" y="187"/>
                    <a:pt x="58" y="187"/>
                    <a:pt x="58" y="187"/>
                  </a:cubicBezTo>
                  <a:cubicBezTo>
                    <a:pt x="138" y="269"/>
                    <a:pt x="138" y="269"/>
                    <a:pt x="138" y="269"/>
                  </a:cubicBezTo>
                  <a:cubicBezTo>
                    <a:pt x="141" y="185"/>
                    <a:pt x="141" y="185"/>
                    <a:pt x="141" y="185"/>
                  </a:cubicBezTo>
                  <a:cubicBezTo>
                    <a:pt x="141" y="185"/>
                    <a:pt x="203" y="189"/>
                    <a:pt x="203" y="134"/>
                  </a:cubicBezTo>
                  <a:cubicBezTo>
                    <a:pt x="203" y="78"/>
                    <a:pt x="203" y="52"/>
                    <a:pt x="203" y="52"/>
                  </a:cubicBezTo>
                  <a:cubicBezTo>
                    <a:pt x="203" y="52"/>
                    <a:pt x="206" y="18"/>
                    <a:pt x="1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85" name="Freeform 95"/>
            <p:cNvSpPr>
              <a:spLocks noEditPoints="1"/>
            </p:cNvSpPr>
            <p:nvPr/>
          </p:nvSpPr>
          <p:spPr bwMode="auto">
            <a:xfrm>
              <a:off x="2467" y="1749"/>
              <a:ext cx="706" cy="708"/>
            </a:xfrm>
            <a:custGeom>
              <a:avLst/>
              <a:gdLst>
                <a:gd name="T0" fmla="*/ 58 w 296"/>
                <a:gd name="T1" fmla="*/ 297 h 297"/>
                <a:gd name="T2" fmla="*/ 57 w 296"/>
                <a:gd name="T3" fmla="*/ 208 h 297"/>
                <a:gd name="T4" fmla="*/ 0 w 296"/>
                <a:gd name="T5" fmla="*/ 146 h 297"/>
                <a:gd name="T6" fmla="*/ 0 w 296"/>
                <a:gd name="T7" fmla="*/ 62 h 297"/>
                <a:gd name="T8" fmla="*/ 62 w 296"/>
                <a:gd name="T9" fmla="*/ 0 h 297"/>
                <a:gd name="T10" fmla="*/ 234 w 296"/>
                <a:gd name="T11" fmla="*/ 0 h 297"/>
                <a:gd name="T12" fmla="*/ 296 w 296"/>
                <a:gd name="T13" fmla="*/ 62 h 297"/>
                <a:gd name="T14" fmla="*/ 296 w 296"/>
                <a:gd name="T15" fmla="*/ 146 h 297"/>
                <a:gd name="T16" fmla="*/ 234 w 296"/>
                <a:gd name="T17" fmla="*/ 208 h 297"/>
                <a:gd name="T18" fmla="*/ 157 w 296"/>
                <a:gd name="T19" fmla="*/ 208 h 297"/>
                <a:gd name="T20" fmla="*/ 58 w 296"/>
                <a:gd name="T21" fmla="*/ 297 h 297"/>
                <a:gd name="T22" fmla="*/ 62 w 296"/>
                <a:gd name="T23" fmla="*/ 19 h 297"/>
                <a:gd name="T24" fmla="*/ 20 w 296"/>
                <a:gd name="T25" fmla="*/ 62 h 297"/>
                <a:gd name="T26" fmla="*/ 20 w 296"/>
                <a:gd name="T27" fmla="*/ 146 h 297"/>
                <a:gd name="T28" fmla="*/ 62 w 296"/>
                <a:gd name="T29" fmla="*/ 189 h 297"/>
                <a:gd name="T30" fmla="*/ 76 w 296"/>
                <a:gd name="T31" fmla="*/ 189 h 297"/>
                <a:gd name="T32" fmla="*/ 77 w 296"/>
                <a:gd name="T33" fmla="*/ 254 h 297"/>
                <a:gd name="T34" fmla="*/ 150 w 296"/>
                <a:gd name="T35" fmla="*/ 189 h 297"/>
                <a:gd name="T36" fmla="*/ 234 w 296"/>
                <a:gd name="T37" fmla="*/ 189 h 297"/>
                <a:gd name="T38" fmla="*/ 277 w 296"/>
                <a:gd name="T39" fmla="*/ 146 h 297"/>
                <a:gd name="T40" fmla="*/ 277 w 296"/>
                <a:gd name="T41" fmla="*/ 62 h 297"/>
                <a:gd name="T42" fmla="*/ 234 w 296"/>
                <a:gd name="T43" fmla="*/ 19 h 297"/>
                <a:gd name="T44" fmla="*/ 62 w 296"/>
                <a:gd name="T45" fmla="*/ 1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6" h="297">
                  <a:moveTo>
                    <a:pt x="58" y="297"/>
                  </a:moveTo>
                  <a:cubicBezTo>
                    <a:pt x="57" y="208"/>
                    <a:pt x="57" y="208"/>
                    <a:pt x="57" y="208"/>
                  </a:cubicBezTo>
                  <a:cubicBezTo>
                    <a:pt x="25" y="205"/>
                    <a:pt x="0" y="179"/>
                    <a:pt x="0" y="146"/>
                  </a:cubicBezTo>
                  <a:cubicBezTo>
                    <a:pt x="0" y="62"/>
                    <a:pt x="0" y="62"/>
                    <a:pt x="0" y="62"/>
                  </a:cubicBezTo>
                  <a:cubicBezTo>
                    <a:pt x="0" y="27"/>
                    <a:pt x="28" y="0"/>
                    <a:pt x="62" y="0"/>
                  </a:cubicBezTo>
                  <a:cubicBezTo>
                    <a:pt x="234" y="0"/>
                    <a:pt x="234" y="0"/>
                    <a:pt x="234" y="0"/>
                  </a:cubicBezTo>
                  <a:cubicBezTo>
                    <a:pt x="268" y="0"/>
                    <a:pt x="296" y="27"/>
                    <a:pt x="296" y="62"/>
                  </a:cubicBezTo>
                  <a:cubicBezTo>
                    <a:pt x="296" y="146"/>
                    <a:pt x="296" y="146"/>
                    <a:pt x="296" y="146"/>
                  </a:cubicBezTo>
                  <a:cubicBezTo>
                    <a:pt x="296" y="180"/>
                    <a:pt x="268" y="208"/>
                    <a:pt x="234" y="208"/>
                  </a:cubicBezTo>
                  <a:cubicBezTo>
                    <a:pt x="157" y="208"/>
                    <a:pt x="157" y="208"/>
                    <a:pt x="157" y="208"/>
                  </a:cubicBezTo>
                  <a:cubicBezTo>
                    <a:pt x="58" y="297"/>
                    <a:pt x="58" y="297"/>
                    <a:pt x="58" y="297"/>
                  </a:cubicBezTo>
                  <a:close/>
                  <a:moveTo>
                    <a:pt x="62" y="19"/>
                  </a:moveTo>
                  <a:cubicBezTo>
                    <a:pt x="39" y="19"/>
                    <a:pt x="20" y="38"/>
                    <a:pt x="20" y="62"/>
                  </a:cubicBezTo>
                  <a:cubicBezTo>
                    <a:pt x="20" y="146"/>
                    <a:pt x="20" y="146"/>
                    <a:pt x="20" y="146"/>
                  </a:cubicBezTo>
                  <a:cubicBezTo>
                    <a:pt x="20" y="170"/>
                    <a:pt x="39" y="189"/>
                    <a:pt x="62" y="189"/>
                  </a:cubicBezTo>
                  <a:cubicBezTo>
                    <a:pt x="76" y="189"/>
                    <a:pt x="76" y="189"/>
                    <a:pt x="76" y="189"/>
                  </a:cubicBezTo>
                  <a:cubicBezTo>
                    <a:pt x="77" y="254"/>
                    <a:pt x="77" y="254"/>
                    <a:pt x="77" y="254"/>
                  </a:cubicBezTo>
                  <a:cubicBezTo>
                    <a:pt x="150" y="189"/>
                    <a:pt x="150" y="189"/>
                    <a:pt x="150" y="189"/>
                  </a:cubicBezTo>
                  <a:cubicBezTo>
                    <a:pt x="234" y="189"/>
                    <a:pt x="234" y="189"/>
                    <a:pt x="234" y="189"/>
                  </a:cubicBezTo>
                  <a:cubicBezTo>
                    <a:pt x="258" y="189"/>
                    <a:pt x="277" y="170"/>
                    <a:pt x="277" y="146"/>
                  </a:cubicBezTo>
                  <a:cubicBezTo>
                    <a:pt x="277" y="62"/>
                    <a:pt x="277" y="62"/>
                    <a:pt x="277" y="62"/>
                  </a:cubicBezTo>
                  <a:cubicBezTo>
                    <a:pt x="277" y="38"/>
                    <a:pt x="258" y="19"/>
                    <a:pt x="234" y="19"/>
                  </a:cubicBezTo>
                  <a:cubicBezTo>
                    <a:pt x="62" y="19"/>
                    <a:pt x="62" y="19"/>
                    <a:pt x="6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86" name="Oval 96"/>
            <p:cNvSpPr>
              <a:spLocks noChangeArrowheads="1"/>
            </p:cNvSpPr>
            <p:nvPr/>
          </p:nvSpPr>
          <p:spPr bwMode="auto">
            <a:xfrm>
              <a:off x="2598" y="1959"/>
              <a:ext cx="86" cy="8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87" name="Oval 97"/>
            <p:cNvSpPr>
              <a:spLocks noChangeArrowheads="1"/>
            </p:cNvSpPr>
            <p:nvPr/>
          </p:nvSpPr>
          <p:spPr bwMode="auto">
            <a:xfrm>
              <a:off x="2777" y="1959"/>
              <a:ext cx="86" cy="8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88" name="Oval 98"/>
            <p:cNvSpPr>
              <a:spLocks noChangeArrowheads="1"/>
            </p:cNvSpPr>
            <p:nvPr/>
          </p:nvSpPr>
          <p:spPr bwMode="auto">
            <a:xfrm>
              <a:off x="2956" y="1959"/>
              <a:ext cx="86" cy="8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10" name="Group 88"/>
          <p:cNvGrpSpPr>
            <a:grpSpLocks noChangeAspect="1"/>
          </p:cNvGrpSpPr>
          <p:nvPr/>
        </p:nvGrpSpPr>
        <p:grpSpPr bwMode="auto">
          <a:xfrm>
            <a:off x="2388462" y="1511459"/>
            <a:ext cx="552450" cy="641350"/>
            <a:chOff x="2704" y="1958"/>
            <a:chExt cx="348" cy="404"/>
          </a:xfrm>
          <a:solidFill>
            <a:schemeClr val="bg1"/>
          </a:solidFill>
        </p:grpSpPr>
        <p:sp>
          <p:nvSpPr>
            <p:cNvPr id="90" name="Freeform 99"/>
            <p:cNvSpPr>
              <a:spLocks/>
            </p:cNvSpPr>
            <p:nvPr/>
          </p:nvSpPr>
          <p:spPr bwMode="auto">
            <a:xfrm>
              <a:off x="2704" y="2016"/>
              <a:ext cx="348" cy="346"/>
            </a:xfrm>
            <a:custGeom>
              <a:avLst/>
              <a:gdLst>
                <a:gd name="T0" fmla="*/ 136 w 144"/>
                <a:gd name="T1" fmla="*/ 0 h 144"/>
                <a:gd name="T2" fmla="*/ 120 w 144"/>
                <a:gd name="T3" fmla="*/ 0 h 144"/>
                <a:gd name="T4" fmla="*/ 120 w 144"/>
                <a:gd name="T5" fmla="*/ 0 h 144"/>
                <a:gd name="T6" fmla="*/ 120 w 144"/>
                <a:gd name="T7" fmla="*/ 8 h 144"/>
                <a:gd name="T8" fmla="*/ 104 w 144"/>
                <a:gd name="T9" fmla="*/ 24 h 144"/>
                <a:gd name="T10" fmla="*/ 40 w 144"/>
                <a:gd name="T11" fmla="*/ 24 h 144"/>
                <a:gd name="T12" fmla="*/ 24 w 144"/>
                <a:gd name="T13" fmla="*/ 8 h 144"/>
                <a:gd name="T14" fmla="*/ 24 w 144"/>
                <a:gd name="T15" fmla="*/ 0 h 144"/>
                <a:gd name="T16" fmla="*/ 24 w 144"/>
                <a:gd name="T17" fmla="*/ 0 h 144"/>
                <a:gd name="T18" fmla="*/ 8 w 144"/>
                <a:gd name="T19" fmla="*/ 0 h 144"/>
                <a:gd name="T20" fmla="*/ 0 w 144"/>
                <a:gd name="T21" fmla="*/ 8 h 144"/>
                <a:gd name="T22" fmla="*/ 0 w 144"/>
                <a:gd name="T23" fmla="*/ 136 h 144"/>
                <a:gd name="T24" fmla="*/ 8 w 144"/>
                <a:gd name="T25" fmla="*/ 144 h 144"/>
                <a:gd name="T26" fmla="*/ 136 w 144"/>
                <a:gd name="T27" fmla="*/ 144 h 144"/>
                <a:gd name="T28" fmla="*/ 144 w 144"/>
                <a:gd name="T29" fmla="*/ 136 h 144"/>
                <a:gd name="T30" fmla="*/ 144 w 144"/>
                <a:gd name="T31" fmla="*/ 8 h 144"/>
                <a:gd name="T32" fmla="*/ 136 w 144"/>
                <a:gd name="T33"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44">
                  <a:moveTo>
                    <a:pt x="136" y="0"/>
                  </a:moveTo>
                  <a:cubicBezTo>
                    <a:pt x="120" y="0"/>
                    <a:pt x="120" y="0"/>
                    <a:pt x="120" y="0"/>
                  </a:cubicBezTo>
                  <a:cubicBezTo>
                    <a:pt x="120" y="0"/>
                    <a:pt x="120" y="0"/>
                    <a:pt x="120" y="0"/>
                  </a:cubicBezTo>
                  <a:cubicBezTo>
                    <a:pt x="120" y="8"/>
                    <a:pt x="120" y="8"/>
                    <a:pt x="120" y="8"/>
                  </a:cubicBezTo>
                  <a:cubicBezTo>
                    <a:pt x="120" y="17"/>
                    <a:pt x="113" y="24"/>
                    <a:pt x="104" y="24"/>
                  </a:cubicBezTo>
                  <a:cubicBezTo>
                    <a:pt x="40" y="24"/>
                    <a:pt x="40" y="24"/>
                    <a:pt x="40" y="24"/>
                  </a:cubicBezTo>
                  <a:cubicBezTo>
                    <a:pt x="31" y="24"/>
                    <a:pt x="24" y="17"/>
                    <a:pt x="24" y="8"/>
                  </a:cubicBezTo>
                  <a:cubicBezTo>
                    <a:pt x="24" y="0"/>
                    <a:pt x="24" y="0"/>
                    <a:pt x="24" y="0"/>
                  </a:cubicBezTo>
                  <a:cubicBezTo>
                    <a:pt x="24" y="0"/>
                    <a:pt x="24" y="0"/>
                    <a:pt x="24" y="0"/>
                  </a:cubicBezTo>
                  <a:cubicBezTo>
                    <a:pt x="8" y="0"/>
                    <a:pt x="8" y="0"/>
                    <a:pt x="8" y="0"/>
                  </a:cubicBezTo>
                  <a:cubicBezTo>
                    <a:pt x="4" y="0"/>
                    <a:pt x="0" y="4"/>
                    <a:pt x="0" y="8"/>
                  </a:cubicBezTo>
                  <a:cubicBezTo>
                    <a:pt x="0" y="136"/>
                    <a:pt x="0" y="136"/>
                    <a:pt x="0" y="136"/>
                  </a:cubicBezTo>
                  <a:cubicBezTo>
                    <a:pt x="0" y="140"/>
                    <a:pt x="4" y="144"/>
                    <a:pt x="8" y="144"/>
                  </a:cubicBezTo>
                  <a:cubicBezTo>
                    <a:pt x="136" y="144"/>
                    <a:pt x="136" y="144"/>
                    <a:pt x="136" y="144"/>
                  </a:cubicBezTo>
                  <a:cubicBezTo>
                    <a:pt x="140" y="144"/>
                    <a:pt x="144" y="140"/>
                    <a:pt x="144" y="136"/>
                  </a:cubicBezTo>
                  <a:cubicBezTo>
                    <a:pt x="144" y="8"/>
                    <a:pt x="144" y="8"/>
                    <a:pt x="144" y="8"/>
                  </a:cubicBezTo>
                  <a:cubicBezTo>
                    <a:pt x="144" y="4"/>
                    <a:pt x="140" y="0"/>
                    <a:pt x="1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91" name="Freeform 100"/>
            <p:cNvSpPr>
              <a:spLocks noEditPoints="1"/>
            </p:cNvSpPr>
            <p:nvPr/>
          </p:nvSpPr>
          <p:spPr bwMode="auto">
            <a:xfrm>
              <a:off x="2781" y="1958"/>
              <a:ext cx="193" cy="96"/>
            </a:xfrm>
            <a:custGeom>
              <a:avLst/>
              <a:gdLst>
                <a:gd name="T0" fmla="*/ 72 w 80"/>
                <a:gd name="T1" fmla="*/ 16 h 40"/>
                <a:gd name="T2" fmla="*/ 64 w 80"/>
                <a:gd name="T3" fmla="*/ 16 h 40"/>
                <a:gd name="T4" fmla="*/ 56 w 80"/>
                <a:gd name="T5" fmla="*/ 8 h 40"/>
                <a:gd name="T6" fmla="*/ 48 w 80"/>
                <a:gd name="T7" fmla="*/ 0 h 40"/>
                <a:gd name="T8" fmla="*/ 32 w 80"/>
                <a:gd name="T9" fmla="*/ 0 h 40"/>
                <a:gd name="T10" fmla="*/ 24 w 80"/>
                <a:gd name="T11" fmla="*/ 8 h 40"/>
                <a:gd name="T12" fmla="*/ 16 w 80"/>
                <a:gd name="T13" fmla="*/ 16 h 40"/>
                <a:gd name="T14" fmla="*/ 8 w 80"/>
                <a:gd name="T15" fmla="*/ 16 h 40"/>
                <a:gd name="T16" fmla="*/ 0 w 80"/>
                <a:gd name="T17" fmla="*/ 24 h 40"/>
                <a:gd name="T18" fmla="*/ 0 w 80"/>
                <a:gd name="T19" fmla="*/ 32 h 40"/>
                <a:gd name="T20" fmla="*/ 8 w 80"/>
                <a:gd name="T21" fmla="*/ 40 h 40"/>
                <a:gd name="T22" fmla="*/ 72 w 80"/>
                <a:gd name="T23" fmla="*/ 40 h 40"/>
                <a:gd name="T24" fmla="*/ 80 w 80"/>
                <a:gd name="T25" fmla="*/ 32 h 40"/>
                <a:gd name="T26" fmla="*/ 80 w 80"/>
                <a:gd name="T27" fmla="*/ 24 h 40"/>
                <a:gd name="T28" fmla="*/ 72 w 80"/>
                <a:gd name="T29" fmla="*/ 16 h 40"/>
                <a:gd name="T30" fmla="*/ 40 w 80"/>
                <a:gd name="T31" fmla="*/ 24 h 40"/>
                <a:gd name="T32" fmla="*/ 32 w 80"/>
                <a:gd name="T33" fmla="*/ 16 h 40"/>
                <a:gd name="T34" fmla="*/ 40 w 80"/>
                <a:gd name="T35" fmla="*/ 8 h 40"/>
                <a:gd name="T36" fmla="*/ 48 w 80"/>
                <a:gd name="T37" fmla="*/ 16 h 40"/>
                <a:gd name="T38" fmla="*/ 40 w 80"/>
                <a:gd name="T3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 h="40">
                  <a:moveTo>
                    <a:pt x="72" y="16"/>
                  </a:moveTo>
                  <a:cubicBezTo>
                    <a:pt x="64" y="16"/>
                    <a:pt x="64" y="16"/>
                    <a:pt x="64" y="16"/>
                  </a:cubicBezTo>
                  <a:cubicBezTo>
                    <a:pt x="60" y="16"/>
                    <a:pt x="56" y="12"/>
                    <a:pt x="56" y="8"/>
                  </a:cubicBezTo>
                  <a:cubicBezTo>
                    <a:pt x="56" y="4"/>
                    <a:pt x="52" y="0"/>
                    <a:pt x="48" y="0"/>
                  </a:cubicBezTo>
                  <a:cubicBezTo>
                    <a:pt x="32" y="0"/>
                    <a:pt x="32" y="0"/>
                    <a:pt x="32" y="0"/>
                  </a:cubicBezTo>
                  <a:cubicBezTo>
                    <a:pt x="28" y="0"/>
                    <a:pt x="24" y="4"/>
                    <a:pt x="24" y="8"/>
                  </a:cubicBezTo>
                  <a:cubicBezTo>
                    <a:pt x="24" y="12"/>
                    <a:pt x="20" y="16"/>
                    <a:pt x="16" y="16"/>
                  </a:cubicBezTo>
                  <a:cubicBezTo>
                    <a:pt x="8" y="16"/>
                    <a:pt x="8" y="16"/>
                    <a:pt x="8" y="16"/>
                  </a:cubicBezTo>
                  <a:cubicBezTo>
                    <a:pt x="4" y="16"/>
                    <a:pt x="0" y="20"/>
                    <a:pt x="0" y="24"/>
                  </a:cubicBezTo>
                  <a:cubicBezTo>
                    <a:pt x="0" y="32"/>
                    <a:pt x="0" y="32"/>
                    <a:pt x="0" y="32"/>
                  </a:cubicBezTo>
                  <a:cubicBezTo>
                    <a:pt x="0" y="36"/>
                    <a:pt x="4" y="40"/>
                    <a:pt x="8" y="40"/>
                  </a:cubicBezTo>
                  <a:cubicBezTo>
                    <a:pt x="72" y="40"/>
                    <a:pt x="72" y="40"/>
                    <a:pt x="72" y="40"/>
                  </a:cubicBezTo>
                  <a:cubicBezTo>
                    <a:pt x="76" y="40"/>
                    <a:pt x="80" y="36"/>
                    <a:pt x="80" y="32"/>
                  </a:cubicBezTo>
                  <a:cubicBezTo>
                    <a:pt x="80" y="24"/>
                    <a:pt x="80" y="24"/>
                    <a:pt x="80" y="24"/>
                  </a:cubicBezTo>
                  <a:cubicBezTo>
                    <a:pt x="80" y="20"/>
                    <a:pt x="76" y="16"/>
                    <a:pt x="72" y="16"/>
                  </a:cubicBezTo>
                  <a:close/>
                  <a:moveTo>
                    <a:pt x="40" y="24"/>
                  </a:moveTo>
                  <a:cubicBezTo>
                    <a:pt x="36" y="24"/>
                    <a:pt x="32" y="20"/>
                    <a:pt x="32" y="16"/>
                  </a:cubicBezTo>
                  <a:cubicBezTo>
                    <a:pt x="32" y="12"/>
                    <a:pt x="36" y="8"/>
                    <a:pt x="40" y="8"/>
                  </a:cubicBezTo>
                  <a:cubicBezTo>
                    <a:pt x="44" y="8"/>
                    <a:pt x="48" y="12"/>
                    <a:pt x="48" y="16"/>
                  </a:cubicBezTo>
                  <a:cubicBezTo>
                    <a:pt x="48" y="20"/>
                    <a:pt x="44" y="24"/>
                    <a:pt x="4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92" name="Freeform 41"/>
          <p:cNvSpPr>
            <a:spLocks noEditPoints="1"/>
          </p:cNvSpPr>
          <p:nvPr/>
        </p:nvSpPr>
        <p:spPr bwMode="auto">
          <a:xfrm>
            <a:off x="7863591" y="3865583"/>
            <a:ext cx="758825" cy="701675"/>
          </a:xfrm>
          <a:custGeom>
            <a:avLst/>
            <a:gdLst>
              <a:gd name="T0" fmla="*/ 179 w 200"/>
              <a:gd name="T1" fmla="*/ 97 h 184"/>
              <a:gd name="T2" fmla="*/ 161 w 200"/>
              <a:gd name="T3" fmla="*/ 70 h 184"/>
              <a:gd name="T4" fmla="*/ 167 w 200"/>
              <a:gd name="T5" fmla="*/ 47 h 184"/>
              <a:gd name="T6" fmla="*/ 93 w 200"/>
              <a:gd name="T7" fmla="*/ 43 h 184"/>
              <a:gd name="T8" fmla="*/ 9 w 200"/>
              <a:gd name="T9" fmla="*/ 116 h 184"/>
              <a:gd name="T10" fmla="*/ 2 w 200"/>
              <a:gd name="T11" fmla="*/ 125 h 184"/>
              <a:gd name="T12" fmla="*/ 11 w 200"/>
              <a:gd name="T13" fmla="*/ 150 h 184"/>
              <a:gd name="T14" fmla="*/ 15 w 200"/>
              <a:gd name="T15" fmla="*/ 144 h 184"/>
              <a:gd name="T16" fmla="*/ 13 w 200"/>
              <a:gd name="T17" fmla="*/ 133 h 184"/>
              <a:gd name="T18" fmla="*/ 32 w 200"/>
              <a:gd name="T19" fmla="*/ 178 h 184"/>
              <a:gd name="T20" fmla="*/ 61 w 200"/>
              <a:gd name="T21" fmla="*/ 184 h 184"/>
              <a:gd name="T22" fmla="*/ 68 w 200"/>
              <a:gd name="T23" fmla="*/ 171 h 184"/>
              <a:gd name="T24" fmla="*/ 107 w 200"/>
              <a:gd name="T25" fmla="*/ 173 h 184"/>
              <a:gd name="T26" fmla="*/ 114 w 200"/>
              <a:gd name="T27" fmla="*/ 184 h 184"/>
              <a:gd name="T28" fmla="*/ 143 w 200"/>
              <a:gd name="T29" fmla="*/ 178 h 184"/>
              <a:gd name="T30" fmla="*/ 172 w 200"/>
              <a:gd name="T31" fmla="*/ 138 h 184"/>
              <a:gd name="T32" fmla="*/ 193 w 200"/>
              <a:gd name="T33" fmla="*/ 135 h 184"/>
              <a:gd name="T34" fmla="*/ 193 w 200"/>
              <a:gd name="T35" fmla="*/ 100 h 184"/>
              <a:gd name="T36" fmla="*/ 146 w 200"/>
              <a:gd name="T37" fmla="*/ 96 h 184"/>
              <a:gd name="T38" fmla="*/ 161 w 200"/>
              <a:gd name="T39" fmla="*/ 93 h 184"/>
              <a:gd name="T40" fmla="*/ 98 w 200"/>
              <a:gd name="T41" fmla="*/ 26 h 184"/>
              <a:gd name="T42" fmla="*/ 94 w 200"/>
              <a:gd name="T43" fmla="*/ 30 h 184"/>
              <a:gd name="T44" fmla="*/ 93 w 200"/>
              <a:gd name="T45" fmla="*/ 37 h 184"/>
              <a:gd name="T46" fmla="*/ 93 w 200"/>
              <a:gd name="T47" fmla="*/ 0 h 184"/>
              <a:gd name="T48" fmla="*/ 93 w 200"/>
              <a:gd name="T49" fmla="*/ 37 h 184"/>
              <a:gd name="T50" fmla="*/ 92 w 200"/>
              <a:gd name="T51" fmla="*/ 22 h 184"/>
              <a:gd name="T52" fmla="*/ 92 w 200"/>
              <a:gd name="T53" fmla="*/ 5 h 184"/>
              <a:gd name="T54" fmla="*/ 94 w 200"/>
              <a:gd name="T55" fmla="*/ 4 h 184"/>
              <a:gd name="T56" fmla="*/ 102 w 200"/>
              <a:gd name="T57" fmla="*/ 11 h 184"/>
              <a:gd name="T58" fmla="*/ 96 w 200"/>
              <a:gd name="T59" fmla="*/ 11 h 184"/>
              <a:gd name="T60" fmla="*/ 94 w 200"/>
              <a:gd name="T61" fmla="*/ 7 h 184"/>
              <a:gd name="T62" fmla="*/ 97 w 200"/>
              <a:gd name="T63" fmla="*/ 15 h 184"/>
              <a:gd name="T64" fmla="*/ 94 w 200"/>
              <a:gd name="T65" fmla="*/ 32 h 184"/>
              <a:gd name="T66" fmla="*/ 92 w 200"/>
              <a:gd name="T67" fmla="*/ 33 h 184"/>
              <a:gd name="T68" fmla="*/ 84 w 200"/>
              <a:gd name="T69" fmla="*/ 26 h 184"/>
              <a:gd name="T70" fmla="*/ 91 w 200"/>
              <a:gd name="T71" fmla="*/ 26 h 184"/>
              <a:gd name="T72" fmla="*/ 92 w 200"/>
              <a:gd name="T73" fmla="*/ 30 h 184"/>
              <a:gd name="T74" fmla="*/ 90 w 200"/>
              <a:gd name="T75" fmla="*/ 10 h 184"/>
              <a:gd name="T76" fmla="*/ 92 w 200"/>
              <a:gd name="T7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0" h="184">
                <a:moveTo>
                  <a:pt x="193" y="100"/>
                </a:moveTo>
                <a:cubicBezTo>
                  <a:pt x="179" y="97"/>
                  <a:pt x="179" y="97"/>
                  <a:pt x="179" y="97"/>
                </a:cubicBezTo>
                <a:cubicBezTo>
                  <a:pt x="178" y="97"/>
                  <a:pt x="177" y="97"/>
                  <a:pt x="176" y="97"/>
                </a:cubicBezTo>
                <a:cubicBezTo>
                  <a:pt x="174" y="87"/>
                  <a:pt x="168" y="78"/>
                  <a:pt x="161" y="70"/>
                </a:cubicBezTo>
                <a:cubicBezTo>
                  <a:pt x="162" y="68"/>
                  <a:pt x="162" y="64"/>
                  <a:pt x="165" y="59"/>
                </a:cubicBezTo>
                <a:cubicBezTo>
                  <a:pt x="168" y="55"/>
                  <a:pt x="173" y="49"/>
                  <a:pt x="167" y="47"/>
                </a:cubicBezTo>
                <a:cubicBezTo>
                  <a:pt x="160" y="44"/>
                  <a:pt x="146" y="50"/>
                  <a:pt x="141" y="55"/>
                </a:cubicBezTo>
                <a:cubicBezTo>
                  <a:pt x="128" y="48"/>
                  <a:pt x="111" y="43"/>
                  <a:pt x="93" y="43"/>
                </a:cubicBezTo>
                <a:cubicBezTo>
                  <a:pt x="47" y="43"/>
                  <a:pt x="8" y="74"/>
                  <a:pt x="8" y="112"/>
                </a:cubicBezTo>
                <a:cubicBezTo>
                  <a:pt x="8" y="114"/>
                  <a:pt x="9" y="115"/>
                  <a:pt x="9" y="116"/>
                </a:cubicBezTo>
                <a:cubicBezTo>
                  <a:pt x="9" y="116"/>
                  <a:pt x="8" y="116"/>
                  <a:pt x="8" y="116"/>
                </a:cubicBezTo>
                <a:cubicBezTo>
                  <a:pt x="6" y="118"/>
                  <a:pt x="4" y="121"/>
                  <a:pt x="2" y="125"/>
                </a:cubicBezTo>
                <a:cubicBezTo>
                  <a:pt x="1" y="128"/>
                  <a:pt x="0" y="131"/>
                  <a:pt x="1" y="135"/>
                </a:cubicBezTo>
                <a:cubicBezTo>
                  <a:pt x="1" y="142"/>
                  <a:pt x="7" y="148"/>
                  <a:pt x="11" y="150"/>
                </a:cubicBezTo>
                <a:cubicBezTo>
                  <a:pt x="16" y="151"/>
                  <a:pt x="19" y="150"/>
                  <a:pt x="19" y="149"/>
                </a:cubicBezTo>
                <a:cubicBezTo>
                  <a:pt x="19" y="148"/>
                  <a:pt x="16" y="147"/>
                  <a:pt x="15" y="144"/>
                </a:cubicBezTo>
                <a:cubicBezTo>
                  <a:pt x="12" y="142"/>
                  <a:pt x="11" y="138"/>
                  <a:pt x="12" y="135"/>
                </a:cubicBezTo>
                <a:cubicBezTo>
                  <a:pt x="12" y="134"/>
                  <a:pt x="12" y="134"/>
                  <a:pt x="13" y="133"/>
                </a:cubicBezTo>
                <a:cubicBezTo>
                  <a:pt x="17" y="142"/>
                  <a:pt x="23" y="150"/>
                  <a:pt x="32" y="156"/>
                </a:cubicBezTo>
                <a:cubicBezTo>
                  <a:pt x="32" y="178"/>
                  <a:pt x="32" y="178"/>
                  <a:pt x="32" y="178"/>
                </a:cubicBezTo>
                <a:cubicBezTo>
                  <a:pt x="32" y="181"/>
                  <a:pt x="35" y="184"/>
                  <a:pt x="39" y="184"/>
                </a:cubicBezTo>
                <a:cubicBezTo>
                  <a:pt x="61" y="184"/>
                  <a:pt x="61" y="184"/>
                  <a:pt x="61" y="184"/>
                </a:cubicBezTo>
                <a:cubicBezTo>
                  <a:pt x="65" y="184"/>
                  <a:pt x="68" y="181"/>
                  <a:pt x="68" y="178"/>
                </a:cubicBezTo>
                <a:cubicBezTo>
                  <a:pt x="68" y="171"/>
                  <a:pt x="68" y="171"/>
                  <a:pt x="68" y="171"/>
                </a:cubicBezTo>
                <a:cubicBezTo>
                  <a:pt x="76" y="173"/>
                  <a:pt x="85" y="174"/>
                  <a:pt x="93" y="174"/>
                </a:cubicBezTo>
                <a:cubicBezTo>
                  <a:pt x="98" y="174"/>
                  <a:pt x="103" y="174"/>
                  <a:pt x="107" y="173"/>
                </a:cubicBezTo>
                <a:cubicBezTo>
                  <a:pt x="107" y="178"/>
                  <a:pt x="107" y="178"/>
                  <a:pt x="107" y="178"/>
                </a:cubicBezTo>
                <a:cubicBezTo>
                  <a:pt x="107" y="181"/>
                  <a:pt x="110" y="184"/>
                  <a:pt x="114" y="184"/>
                </a:cubicBezTo>
                <a:cubicBezTo>
                  <a:pt x="137" y="184"/>
                  <a:pt x="137" y="184"/>
                  <a:pt x="137" y="184"/>
                </a:cubicBezTo>
                <a:cubicBezTo>
                  <a:pt x="140" y="184"/>
                  <a:pt x="143" y="181"/>
                  <a:pt x="143" y="178"/>
                </a:cubicBezTo>
                <a:cubicBezTo>
                  <a:pt x="143" y="163"/>
                  <a:pt x="143" y="163"/>
                  <a:pt x="143" y="163"/>
                </a:cubicBezTo>
                <a:cubicBezTo>
                  <a:pt x="156" y="157"/>
                  <a:pt x="166" y="149"/>
                  <a:pt x="172" y="138"/>
                </a:cubicBezTo>
                <a:cubicBezTo>
                  <a:pt x="183" y="141"/>
                  <a:pt x="183" y="141"/>
                  <a:pt x="183" y="141"/>
                </a:cubicBezTo>
                <a:cubicBezTo>
                  <a:pt x="187" y="142"/>
                  <a:pt x="192" y="139"/>
                  <a:pt x="193" y="135"/>
                </a:cubicBezTo>
                <a:cubicBezTo>
                  <a:pt x="199" y="110"/>
                  <a:pt x="199" y="110"/>
                  <a:pt x="199" y="110"/>
                </a:cubicBezTo>
                <a:cubicBezTo>
                  <a:pt x="200" y="106"/>
                  <a:pt x="197" y="101"/>
                  <a:pt x="193" y="100"/>
                </a:cubicBezTo>
                <a:close/>
                <a:moveTo>
                  <a:pt x="156" y="103"/>
                </a:moveTo>
                <a:cubicBezTo>
                  <a:pt x="152" y="104"/>
                  <a:pt x="147" y="101"/>
                  <a:pt x="146" y="96"/>
                </a:cubicBezTo>
                <a:cubicBezTo>
                  <a:pt x="145" y="92"/>
                  <a:pt x="148" y="87"/>
                  <a:pt x="152" y="86"/>
                </a:cubicBezTo>
                <a:cubicBezTo>
                  <a:pt x="156" y="85"/>
                  <a:pt x="160" y="88"/>
                  <a:pt x="161" y="93"/>
                </a:cubicBezTo>
                <a:cubicBezTo>
                  <a:pt x="163" y="97"/>
                  <a:pt x="160" y="102"/>
                  <a:pt x="156" y="103"/>
                </a:cubicBezTo>
                <a:close/>
                <a:moveTo>
                  <a:pt x="98" y="26"/>
                </a:moveTo>
                <a:cubicBezTo>
                  <a:pt x="98" y="25"/>
                  <a:pt x="97" y="24"/>
                  <a:pt x="94" y="23"/>
                </a:cubicBezTo>
                <a:cubicBezTo>
                  <a:pt x="94" y="30"/>
                  <a:pt x="94" y="30"/>
                  <a:pt x="94" y="30"/>
                </a:cubicBezTo>
                <a:cubicBezTo>
                  <a:pt x="96" y="30"/>
                  <a:pt x="98" y="28"/>
                  <a:pt x="98" y="26"/>
                </a:cubicBezTo>
                <a:close/>
                <a:moveTo>
                  <a:pt x="93" y="37"/>
                </a:moveTo>
                <a:cubicBezTo>
                  <a:pt x="104" y="37"/>
                  <a:pt x="112" y="29"/>
                  <a:pt x="112" y="19"/>
                </a:cubicBezTo>
                <a:cubicBezTo>
                  <a:pt x="112" y="9"/>
                  <a:pt x="104" y="0"/>
                  <a:pt x="93" y="0"/>
                </a:cubicBezTo>
                <a:cubicBezTo>
                  <a:pt x="83" y="0"/>
                  <a:pt x="75" y="9"/>
                  <a:pt x="75" y="19"/>
                </a:cubicBezTo>
                <a:cubicBezTo>
                  <a:pt x="75" y="29"/>
                  <a:pt x="83" y="37"/>
                  <a:pt x="93" y="37"/>
                </a:cubicBezTo>
                <a:close/>
                <a:moveTo>
                  <a:pt x="92" y="30"/>
                </a:moveTo>
                <a:cubicBezTo>
                  <a:pt x="92" y="22"/>
                  <a:pt x="92" y="22"/>
                  <a:pt x="92" y="22"/>
                </a:cubicBezTo>
                <a:cubicBezTo>
                  <a:pt x="87" y="20"/>
                  <a:pt x="85" y="17"/>
                  <a:pt x="85" y="13"/>
                </a:cubicBezTo>
                <a:cubicBezTo>
                  <a:pt x="85" y="9"/>
                  <a:pt x="88" y="6"/>
                  <a:pt x="92" y="5"/>
                </a:cubicBezTo>
                <a:cubicBezTo>
                  <a:pt x="92" y="4"/>
                  <a:pt x="92" y="4"/>
                  <a:pt x="92" y="4"/>
                </a:cubicBezTo>
                <a:cubicBezTo>
                  <a:pt x="94" y="4"/>
                  <a:pt x="94" y="4"/>
                  <a:pt x="94" y="4"/>
                </a:cubicBezTo>
                <a:cubicBezTo>
                  <a:pt x="94" y="5"/>
                  <a:pt x="94" y="5"/>
                  <a:pt x="94" y="5"/>
                </a:cubicBezTo>
                <a:cubicBezTo>
                  <a:pt x="97" y="5"/>
                  <a:pt x="102" y="7"/>
                  <a:pt x="102" y="11"/>
                </a:cubicBezTo>
                <a:cubicBezTo>
                  <a:pt x="102" y="13"/>
                  <a:pt x="100" y="14"/>
                  <a:pt x="99" y="14"/>
                </a:cubicBezTo>
                <a:cubicBezTo>
                  <a:pt x="97" y="14"/>
                  <a:pt x="96" y="12"/>
                  <a:pt x="96" y="11"/>
                </a:cubicBezTo>
                <a:cubicBezTo>
                  <a:pt x="96" y="9"/>
                  <a:pt x="97" y="9"/>
                  <a:pt x="97" y="8"/>
                </a:cubicBezTo>
                <a:cubicBezTo>
                  <a:pt x="97" y="7"/>
                  <a:pt x="95" y="7"/>
                  <a:pt x="94" y="7"/>
                </a:cubicBezTo>
                <a:cubicBezTo>
                  <a:pt x="94" y="14"/>
                  <a:pt x="94" y="14"/>
                  <a:pt x="94" y="14"/>
                </a:cubicBezTo>
                <a:cubicBezTo>
                  <a:pt x="97" y="15"/>
                  <a:pt x="97" y="15"/>
                  <a:pt x="97" y="15"/>
                </a:cubicBezTo>
                <a:cubicBezTo>
                  <a:pt x="101" y="17"/>
                  <a:pt x="103" y="19"/>
                  <a:pt x="103" y="23"/>
                </a:cubicBezTo>
                <a:cubicBezTo>
                  <a:pt x="103" y="28"/>
                  <a:pt x="99" y="31"/>
                  <a:pt x="94" y="32"/>
                </a:cubicBezTo>
                <a:cubicBezTo>
                  <a:pt x="94" y="33"/>
                  <a:pt x="94" y="33"/>
                  <a:pt x="94" y="33"/>
                </a:cubicBezTo>
                <a:cubicBezTo>
                  <a:pt x="92" y="33"/>
                  <a:pt x="92" y="33"/>
                  <a:pt x="92" y="33"/>
                </a:cubicBezTo>
                <a:cubicBezTo>
                  <a:pt x="92" y="32"/>
                  <a:pt x="92" y="32"/>
                  <a:pt x="92" y="32"/>
                </a:cubicBezTo>
                <a:cubicBezTo>
                  <a:pt x="89" y="32"/>
                  <a:pt x="84" y="30"/>
                  <a:pt x="84" y="26"/>
                </a:cubicBezTo>
                <a:cubicBezTo>
                  <a:pt x="84" y="24"/>
                  <a:pt x="86" y="22"/>
                  <a:pt x="88" y="22"/>
                </a:cubicBezTo>
                <a:cubicBezTo>
                  <a:pt x="89" y="22"/>
                  <a:pt x="91" y="24"/>
                  <a:pt x="91" y="26"/>
                </a:cubicBezTo>
                <a:cubicBezTo>
                  <a:pt x="91" y="28"/>
                  <a:pt x="89" y="28"/>
                  <a:pt x="89" y="28"/>
                </a:cubicBezTo>
                <a:cubicBezTo>
                  <a:pt x="89" y="29"/>
                  <a:pt x="92" y="30"/>
                  <a:pt x="92" y="30"/>
                </a:cubicBezTo>
                <a:close/>
                <a:moveTo>
                  <a:pt x="92" y="7"/>
                </a:moveTo>
                <a:cubicBezTo>
                  <a:pt x="91" y="7"/>
                  <a:pt x="90" y="9"/>
                  <a:pt x="90" y="10"/>
                </a:cubicBezTo>
                <a:cubicBezTo>
                  <a:pt x="90" y="11"/>
                  <a:pt x="91" y="12"/>
                  <a:pt x="92" y="13"/>
                </a:cubicBezTo>
                <a:lnTo>
                  <a:pt x="92"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7" name="Freeform 5"/>
          <p:cNvSpPr>
            <a:spLocks noEditPoints="1"/>
          </p:cNvSpPr>
          <p:nvPr/>
        </p:nvSpPr>
        <p:spPr bwMode="auto">
          <a:xfrm>
            <a:off x="7826667" y="1409123"/>
            <a:ext cx="807928" cy="717983"/>
          </a:xfrm>
          <a:custGeom>
            <a:avLst/>
            <a:gdLst>
              <a:gd name="T0" fmla="*/ 266 w 647"/>
              <a:gd name="T1" fmla="*/ 67 h 575"/>
              <a:gd name="T2" fmla="*/ 378 w 647"/>
              <a:gd name="T3" fmla="*/ 67 h 575"/>
              <a:gd name="T4" fmla="*/ 612 w 647"/>
              <a:gd name="T5" fmla="*/ 477 h 575"/>
              <a:gd name="T6" fmla="*/ 550 w 647"/>
              <a:gd name="T7" fmla="*/ 575 h 575"/>
              <a:gd name="T8" fmla="*/ 88 w 647"/>
              <a:gd name="T9" fmla="*/ 575 h 575"/>
              <a:gd name="T10" fmla="*/ 28 w 647"/>
              <a:gd name="T11" fmla="*/ 477 h 575"/>
              <a:gd name="T12" fmla="*/ 266 w 647"/>
              <a:gd name="T13" fmla="*/ 67 h 575"/>
              <a:gd name="T14" fmla="*/ 284 w 647"/>
              <a:gd name="T15" fmla="*/ 344 h 575"/>
              <a:gd name="T16" fmla="*/ 321 w 647"/>
              <a:gd name="T17" fmla="*/ 377 h 575"/>
              <a:gd name="T18" fmla="*/ 357 w 647"/>
              <a:gd name="T19" fmla="*/ 345 h 575"/>
              <a:gd name="T20" fmla="*/ 375 w 647"/>
              <a:gd name="T21" fmla="*/ 205 h 575"/>
              <a:gd name="T22" fmla="*/ 323 w 647"/>
              <a:gd name="T23" fmla="*/ 132 h 575"/>
              <a:gd name="T24" fmla="*/ 267 w 647"/>
              <a:gd name="T25" fmla="*/ 205 h 575"/>
              <a:gd name="T26" fmla="*/ 284 w 647"/>
              <a:gd name="T27" fmla="*/ 344 h 575"/>
              <a:gd name="T28" fmla="*/ 320 w 647"/>
              <a:gd name="T29" fmla="*/ 400 h 575"/>
              <a:gd name="T30" fmla="*/ 265 w 647"/>
              <a:gd name="T31" fmla="*/ 455 h 575"/>
              <a:gd name="T32" fmla="*/ 320 w 647"/>
              <a:gd name="T33" fmla="*/ 509 h 575"/>
              <a:gd name="T34" fmla="*/ 375 w 647"/>
              <a:gd name="T35" fmla="*/ 455 h 575"/>
              <a:gd name="T36" fmla="*/ 320 w 647"/>
              <a:gd name="T37" fmla="*/ 40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7" h="575">
                <a:moveTo>
                  <a:pt x="266" y="67"/>
                </a:moveTo>
                <a:cubicBezTo>
                  <a:pt x="266" y="67"/>
                  <a:pt x="320" y="0"/>
                  <a:pt x="378" y="67"/>
                </a:cubicBezTo>
                <a:cubicBezTo>
                  <a:pt x="612" y="477"/>
                  <a:pt x="612" y="477"/>
                  <a:pt x="612" y="477"/>
                </a:cubicBezTo>
                <a:cubicBezTo>
                  <a:pt x="612" y="477"/>
                  <a:pt x="647" y="567"/>
                  <a:pt x="550" y="575"/>
                </a:cubicBezTo>
                <a:cubicBezTo>
                  <a:pt x="88" y="575"/>
                  <a:pt x="88" y="575"/>
                  <a:pt x="88" y="575"/>
                </a:cubicBezTo>
                <a:cubicBezTo>
                  <a:pt x="88" y="575"/>
                  <a:pt x="0" y="575"/>
                  <a:pt x="28" y="477"/>
                </a:cubicBezTo>
                <a:lnTo>
                  <a:pt x="266" y="67"/>
                </a:lnTo>
                <a:close/>
                <a:moveTo>
                  <a:pt x="284" y="344"/>
                </a:moveTo>
                <a:cubicBezTo>
                  <a:pt x="288" y="381"/>
                  <a:pt x="321" y="377"/>
                  <a:pt x="321" y="377"/>
                </a:cubicBezTo>
                <a:cubicBezTo>
                  <a:pt x="359" y="372"/>
                  <a:pt x="357" y="345"/>
                  <a:pt x="357" y="345"/>
                </a:cubicBezTo>
                <a:cubicBezTo>
                  <a:pt x="375" y="205"/>
                  <a:pt x="375" y="205"/>
                  <a:pt x="375" y="205"/>
                </a:cubicBezTo>
                <a:cubicBezTo>
                  <a:pt x="384" y="129"/>
                  <a:pt x="323" y="132"/>
                  <a:pt x="323" y="132"/>
                </a:cubicBezTo>
                <a:cubicBezTo>
                  <a:pt x="256" y="128"/>
                  <a:pt x="267" y="205"/>
                  <a:pt x="267" y="205"/>
                </a:cubicBezTo>
                <a:lnTo>
                  <a:pt x="284" y="344"/>
                </a:lnTo>
                <a:close/>
                <a:moveTo>
                  <a:pt x="320" y="400"/>
                </a:moveTo>
                <a:cubicBezTo>
                  <a:pt x="290" y="400"/>
                  <a:pt x="265" y="424"/>
                  <a:pt x="265" y="455"/>
                </a:cubicBezTo>
                <a:cubicBezTo>
                  <a:pt x="265" y="485"/>
                  <a:pt x="290" y="509"/>
                  <a:pt x="320" y="509"/>
                </a:cubicBezTo>
                <a:cubicBezTo>
                  <a:pt x="350" y="509"/>
                  <a:pt x="375" y="485"/>
                  <a:pt x="375" y="455"/>
                </a:cubicBezTo>
                <a:cubicBezTo>
                  <a:pt x="375" y="424"/>
                  <a:pt x="350" y="400"/>
                  <a:pt x="320" y="4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Tree>
    <p:extLst>
      <p:ext uri="{BB962C8B-B14F-4D97-AF65-F5344CB8AC3E}">
        <p14:creationId xmlns:p14="http://schemas.microsoft.com/office/powerpoint/2010/main" val="1893950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gradFill>
                  <a:gsLst>
                    <a:gs pos="0">
                      <a:schemeClr val="bg1"/>
                    </a:gs>
                    <a:gs pos="100000">
                      <a:schemeClr val="bg1"/>
                    </a:gs>
                  </a:gsLst>
                  <a:lin ang="16200000" scaled="0"/>
                </a:gradFill>
              </a:rPr>
              <a:t>Maximize Business Value of IT</a:t>
            </a:r>
            <a:endParaRPr lang="en-US" dirty="0">
              <a:gradFill>
                <a:gsLst>
                  <a:gs pos="0">
                    <a:schemeClr val="bg1"/>
                  </a:gs>
                  <a:gs pos="100000">
                    <a:schemeClr val="bg1"/>
                  </a:gs>
                </a:gsLst>
                <a:lin ang="16200000" scaled="0"/>
              </a:gra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Taking Charge of the IT Value Conversation</a:t>
            </a:r>
            <a:br>
              <a:rPr lang="en-US" dirty="0" smtClean="0"/>
            </a:br>
            <a:r>
              <a:rPr lang="en-US" sz="1600" b="0" dirty="0">
                <a:gradFill>
                  <a:gsLst>
                    <a:gs pos="80531">
                      <a:srgbClr val="009DDC"/>
                    </a:gs>
                    <a:gs pos="0">
                      <a:srgbClr val="009DDC"/>
                    </a:gs>
                  </a:gsLst>
                  <a:lin ang="0" scaled="0"/>
                </a:gradFill>
              </a:rPr>
              <a:t>© 2010 MIT Sloan School of Management</a:t>
            </a:r>
          </a:p>
        </p:txBody>
      </p:sp>
      <p:sp>
        <p:nvSpPr>
          <p:cNvPr id="8" name="Rectangle 7"/>
          <p:cNvSpPr/>
          <p:nvPr/>
        </p:nvSpPr>
        <p:spPr>
          <a:xfrm>
            <a:off x="648928" y="1294095"/>
            <a:ext cx="2514431" cy="1696755"/>
          </a:xfrm>
          <a:prstGeom prst="rect">
            <a:avLst/>
          </a:prstGeom>
          <a:solidFill>
            <a:srgbClr val="009DDC"/>
          </a:solidFill>
          <a:ln w="9525" cap="flat" cmpd="sng" algn="ctr">
            <a:noFill/>
            <a:prstDash val="solid"/>
          </a:ln>
          <a:effectLst/>
        </p:spPr>
        <p:txBody>
          <a:bodyPr rtlCol="0" anchor="ctr"/>
          <a:lstStyle/>
          <a:p>
            <a:pPr fontAlgn="auto">
              <a:spcBef>
                <a:spcPts val="0"/>
              </a:spcBef>
              <a:spcAft>
                <a:spcPts val="0"/>
              </a:spcAft>
              <a:defRPr/>
            </a:pPr>
            <a:endParaRPr lang="en-US" sz="1400" kern="0" dirty="0">
              <a:gradFill>
                <a:gsLst>
                  <a:gs pos="0">
                    <a:srgbClr val="FFFFFF"/>
                  </a:gs>
                  <a:gs pos="74000">
                    <a:srgbClr val="FFFFFF"/>
                  </a:gs>
                </a:gsLst>
                <a:lin ang="5400000" scaled="1"/>
              </a:gradFill>
              <a:latin typeface="Arial"/>
              <a:ea typeface="ヒラギノ角ゴ Pro W3" charset="0"/>
              <a:cs typeface="ヒラギノ角ゴ Pro W3" charset="0"/>
            </a:endParaRPr>
          </a:p>
        </p:txBody>
      </p:sp>
      <p:sp>
        <p:nvSpPr>
          <p:cNvPr id="9" name="Rectangle 8"/>
          <p:cNvSpPr/>
          <p:nvPr/>
        </p:nvSpPr>
        <p:spPr>
          <a:xfrm>
            <a:off x="3401123" y="1294094"/>
            <a:ext cx="2514431" cy="1696755"/>
          </a:xfrm>
          <a:prstGeom prst="rect">
            <a:avLst/>
          </a:prstGeom>
          <a:solidFill>
            <a:srgbClr val="009DDC"/>
          </a:solidFill>
          <a:ln w="9525" cap="flat" cmpd="sng" algn="ctr">
            <a:noFill/>
            <a:prstDash val="solid"/>
          </a:ln>
          <a:effectLst/>
        </p:spPr>
        <p:txBody>
          <a:bodyPr rtlCol="0" anchor="ctr"/>
          <a:lstStyle/>
          <a:p>
            <a:pPr fontAlgn="auto">
              <a:spcBef>
                <a:spcPts val="0"/>
              </a:spcBef>
              <a:spcAft>
                <a:spcPts val="0"/>
              </a:spcAft>
              <a:defRPr/>
            </a:pPr>
            <a:endParaRPr lang="en-US" sz="1400" kern="0" dirty="0">
              <a:gradFill>
                <a:gsLst>
                  <a:gs pos="0">
                    <a:srgbClr val="FFFFFF"/>
                  </a:gs>
                  <a:gs pos="74000">
                    <a:srgbClr val="FFFFFF"/>
                  </a:gs>
                </a:gsLst>
                <a:lin ang="5400000" scaled="1"/>
              </a:gradFill>
              <a:latin typeface="Arial"/>
              <a:ea typeface="ヒラギノ角ゴ Pro W3" charset="0"/>
              <a:cs typeface="ヒラギノ角ゴ Pro W3" charset="0"/>
            </a:endParaRPr>
          </a:p>
        </p:txBody>
      </p:sp>
      <p:sp>
        <p:nvSpPr>
          <p:cNvPr id="10" name="Rectangle 9"/>
          <p:cNvSpPr/>
          <p:nvPr/>
        </p:nvSpPr>
        <p:spPr>
          <a:xfrm>
            <a:off x="6153318" y="1294096"/>
            <a:ext cx="2514431" cy="1696755"/>
          </a:xfrm>
          <a:prstGeom prst="rect">
            <a:avLst/>
          </a:prstGeom>
          <a:solidFill>
            <a:srgbClr val="009DDC"/>
          </a:solidFill>
          <a:ln w="9525" cap="flat" cmpd="sng" algn="ctr">
            <a:noFill/>
            <a:prstDash val="solid"/>
          </a:ln>
          <a:effectLst/>
        </p:spPr>
        <p:txBody>
          <a:bodyPr rtlCol="0" anchor="ctr"/>
          <a:lstStyle/>
          <a:p>
            <a:pPr fontAlgn="auto">
              <a:spcBef>
                <a:spcPts val="0"/>
              </a:spcBef>
              <a:spcAft>
                <a:spcPts val="0"/>
              </a:spcAft>
              <a:defRPr/>
            </a:pPr>
            <a:endParaRPr lang="en-US" sz="1400" kern="0" dirty="0">
              <a:gradFill>
                <a:gsLst>
                  <a:gs pos="0">
                    <a:srgbClr val="FFFFFF"/>
                  </a:gs>
                  <a:gs pos="74000">
                    <a:srgbClr val="FFFFFF"/>
                  </a:gs>
                </a:gsLst>
                <a:lin ang="5400000" scaled="1"/>
              </a:gradFill>
              <a:latin typeface="Arial"/>
              <a:ea typeface="ヒラギノ角ゴ Pro W3" charset="0"/>
              <a:cs typeface="ヒラギノ角ゴ Pro W3" charset="0"/>
            </a:endParaRPr>
          </a:p>
        </p:txBody>
      </p:sp>
      <p:sp>
        <p:nvSpPr>
          <p:cNvPr id="11" name="Rectangle 10"/>
          <p:cNvSpPr/>
          <p:nvPr/>
        </p:nvSpPr>
        <p:spPr>
          <a:xfrm>
            <a:off x="648928" y="2990848"/>
            <a:ext cx="2514431" cy="2709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2000" dirty="0">
                <a:gradFill>
                  <a:gsLst>
                    <a:gs pos="0">
                      <a:srgbClr val="000000"/>
                    </a:gs>
                    <a:gs pos="100000">
                      <a:srgbClr val="000000"/>
                    </a:gs>
                  </a:gsLst>
                  <a:lin ang="16200000" scaled="0"/>
                </a:gradFill>
                <a:latin typeface="Arial"/>
              </a:rPr>
              <a:t>CIO’s increase the impact and strategic role of IT by taking charge of the IT value conversation. </a:t>
            </a:r>
          </a:p>
        </p:txBody>
      </p:sp>
      <p:sp>
        <p:nvSpPr>
          <p:cNvPr id="12" name="Rectangle 11"/>
          <p:cNvSpPr/>
          <p:nvPr/>
        </p:nvSpPr>
        <p:spPr>
          <a:xfrm>
            <a:off x="3401123" y="2990848"/>
            <a:ext cx="2514431" cy="2709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2000" dirty="0">
                <a:gradFill>
                  <a:gsLst>
                    <a:gs pos="0">
                      <a:srgbClr val="000000"/>
                    </a:gs>
                    <a:gs pos="100000">
                      <a:srgbClr val="000000"/>
                    </a:gs>
                  </a:gsLst>
                  <a:lin ang="16200000" scaled="0"/>
                </a:gradFill>
                <a:latin typeface="Arial"/>
              </a:rPr>
              <a:t>They use performance measures to focus decisions, improve relationships, and find new sources of value from IT.</a:t>
            </a:r>
          </a:p>
        </p:txBody>
      </p:sp>
      <p:sp>
        <p:nvSpPr>
          <p:cNvPr id="13" name="Rectangle 12"/>
          <p:cNvSpPr/>
          <p:nvPr/>
        </p:nvSpPr>
        <p:spPr>
          <a:xfrm>
            <a:off x="6153317" y="2990848"/>
            <a:ext cx="2514431" cy="2709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2000" dirty="0">
                <a:gradFill>
                  <a:gsLst>
                    <a:gs pos="0">
                      <a:srgbClr val="000000"/>
                    </a:gs>
                    <a:gs pos="100000">
                      <a:srgbClr val="000000"/>
                    </a:gs>
                  </a:gsLst>
                  <a:lin ang="16200000" scaled="0"/>
                </a:gradFill>
                <a:latin typeface="Arial"/>
              </a:rPr>
              <a:t>Metrics complement relationship building, helping IT leaders evolve into strategic partnership with business executives. </a:t>
            </a:r>
          </a:p>
        </p:txBody>
      </p:sp>
      <p:grpSp>
        <p:nvGrpSpPr>
          <p:cNvPr id="14" name="Group 4"/>
          <p:cNvGrpSpPr>
            <a:grpSpLocks noChangeAspect="1"/>
          </p:cNvGrpSpPr>
          <p:nvPr/>
        </p:nvGrpSpPr>
        <p:grpSpPr bwMode="auto">
          <a:xfrm>
            <a:off x="1288945" y="1629696"/>
            <a:ext cx="1245532" cy="1021218"/>
            <a:chOff x="2669" y="1986"/>
            <a:chExt cx="422" cy="346"/>
          </a:xfrm>
          <a:solidFill>
            <a:schemeClr val="bg1"/>
          </a:solidFill>
        </p:grpSpPr>
        <p:sp>
          <p:nvSpPr>
            <p:cNvPr id="15" name="Oval 5"/>
            <p:cNvSpPr>
              <a:spLocks noChangeArrowheads="1"/>
            </p:cNvSpPr>
            <p:nvPr/>
          </p:nvSpPr>
          <p:spPr bwMode="auto">
            <a:xfrm>
              <a:off x="2745" y="1993"/>
              <a:ext cx="173" cy="1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6" name="Freeform 6"/>
            <p:cNvSpPr>
              <a:spLocks/>
            </p:cNvSpPr>
            <p:nvPr/>
          </p:nvSpPr>
          <p:spPr bwMode="auto">
            <a:xfrm>
              <a:off x="2669" y="2174"/>
              <a:ext cx="156" cy="158"/>
            </a:xfrm>
            <a:custGeom>
              <a:avLst/>
              <a:gdLst>
                <a:gd name="T0" fmla="*/ 0 w 65"/>
                <a:gd name="T1" fmla="*/ 64 h 65"/>
                <a:gd name="T2" fmla="*/ 8 w 65"/>
                <a:gd name="T3" fmla="*/ 65 h 65"/>
                <a:gd name="T4" fmla="*/ 65 w 65"/>
                <a:gd name="T5" fmla="*/ 65 h 65"/>
                <a:gd name="T6" fmla="*/ 39 w 65"/>
                <a:gd name="T7" fmla="*/ 0 h 65"/>
                <a:gd name="T8" fmla="*/ 0 w 65"/>
                <a:gd name="T9" fmla="*/ 64 h 65"/>
              </a:gdLst>
              <a:ahLst/>
              <a:cxnLst>
                <a:cxn ang="0">
                  <a:pos x="T0" y="T1"/>
                </a:cxn>
                <a:cxn ang="0">
                  <a:pos x="T2" y="T3"/>
                </a:cxn>
                <a:cxn ang="0">
                  <a:pos x="T4" y="T5"/>
                </a:cxn>
                <a:cxn ang="0">
                  <a:pos x="T6" y="T7"/>
                </a:cxn>
                <a:cxn ang="0">
                  <a:pos x="T8" y="T9"/>
                </a:cxn>
              </a:cxnLst>
              <a:rect l="0" t="0" r="r" b="b"/>
              <a:pathLst>
                <a:path w="65" h="65">
                  <a:moveTo>
                    <a:pt x="0" y="64"/>
                  </a:moveTo>
                  <a:cubicBezTo>
                    <a:pt x="2" y="65"/>
                    <a:pt x="5" y="65"/>
                    <a:pt x="8" y="65"/>
                  </a:cubicBezTo>
                  <a:cubicBezTo>
                    <a:pt x="65" y="65"/>
                    <a:pt x="65" y="65"/>
                    <a:pt x="65" y="65"/>
                  </a:cubicBezTo>
                  <a:cubicBezTo>
                    <a:pt x="39" y="0"/>
                    <a:pt x="39" y="0"/>
                    <a:pt x="39" y="0"/>
                  </a:cubicBezTo>
                  <a:cubicBezTo>
                    <a:pt x="16" y="12"/>
                    <a:pt x="1" y="36"/>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7" name="Freeform 7"/>
            <p:cNvSpPr>
              <a:spLocks/>
            </p:cNvSpPr>
            <p:nvPr/>
          </p:nvSpPr>
          <p:spPr bwMode="auto">
            <a:xfrm>
              <a:off x="2839" y="2174"/>
              <a:ext cx="156" cy="158"/>
            </a:xfrm>
            <a:custGeom>
              <a:avLst/>
              <a:gdLst>
                <a:gd name="T0" fmla="*/ 65 w 65"/>
                <a:gd name="T1" fmla="*/ 64 h 65"/>
                <a:gd name="T2" fmla="*/ 26 w 65"/>
                <a:gd name="T3" fmla="*/ 0 h 65"/>
                <a:gd name="T4" fmla="*/ 0 w 65"/>
                <a:gd name="T5" fmla="*/ 65 h 65"/>
                <a:gd name="T6" fmla="*/ 57 w 65"/>
                <a:gd name="T7" fmla="*/ 65 h 65"/>
                <a:gd name="T8" fmla="*/ 65 w 65"/>
                <a:gd name="T9" fmla="*/ 64 h 65"/>
              </a:gdLst>
              <a:ahLst/>
              <a:cxnLst>
                <a:cxn ang="0">
                  <a:pos x="T0" y="T1"/>
                </a:cxn>
                <a:cxn ang="0">
                  <a:pos x="T2" y="T3"/>
                </a:cxn>
                <a:cxn ang="0">
                  <a:pos x="T4" y="T5"/>
                </a:cxn>
                <a:cxn ang="0">
                  <a:pos x="T6" y="T7"/>
                </a:cxn>
                <a:cxn ang="0">
                  <a:pos x="T8" y="T9"/>
                </a:cxn>
              </a:cxnLst>
              <a:rect l="0" t="0" r="r" b="b"/>
              <a:pathLst>
                <a:path w="65" h="65">
                  <a:moveTo>
                    <a:pt x="65" y="64"/>
                  </a:moveTo>
                  <a:cubicBezTo>
                    <a:pt x="64" y="36"/>
                    <a:pt x="49" y="12"/>
                    <a:pt x="26" y="0"/>
                  </a:cubicBezTo>
                  <a:cubicBezTo>
                    <a:pt x="0" y="65"/>
                    <a:pt x="0" y="65"/>
                    <a:pt x="0" y="65"/>
                  </a:cubicBezTo>
                  <a:cubicBezTo>
                    <a:pt x="57" y="65"/>
                    <a:pt x="57" y="65"/>
                    <a:pt x="57" y="65"/>
                  </a:cubicBezTo>
                  <a:cubicBezTo>
                    <a:pt x="60" y="65"/>
                    <a:pt x="63" y="65"/>
                    <a:pt x="65"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8" name="Freeform 8"/>
            <p:cNvSpPr>
              <a:spLocks/>
            </p:cNvSpPr>
            <p:nvPr/>
          </p:nvSpPr>
          <p:spPr bwMode="auto">
            <a:xfrm>
              <a:off x="2911" y="1986"/>
              <a:ext cx="118" cy="135"/>
            </a:xfrm>
            <a:custGeom>
              <a:avLst/>
              <a:gdLst>
                <a:gd name="T0" fmla="*/ 11 w 49"/>
                <a:gd name="T1" fmla="*/ 39 h 56"/>
                <a:gd name="T2" fmla="*/ 9 w 49"/>
                <a:gd name="T3" fmla="*/ 53 h 56"/>
                <a:gd name="T4" fmla="*/ 21 w 49"/>
                <a:gd name="T5" fmla="*/ 56 h 56"/>
                <a:gd name="T6" fmla="*/ 49 w 49"/>
                <a:gd name="T7" fmla="*/ 28 h 56"/>
                <a:gd name="T8" fmla="*/ 21 w 49"/>
                <a:gd name="T9" fmla="*/ 0 h 56"/>
                <a:gd name="T10" fmla="*/ 0 w 49"/>
                <a:gd name="T11" fmla="*/ 10 h 56"/>
                <a:gd name="T12" fmla="*/ 11 w 49"/>
                <a:gd name="T13" fmla="*/ 39 h 56"/>
              </a:gdLst>
              <a:ahLst/>
              <a:cxnLst>
                <a:cxn ang="0">
                  <a:pos x="T0" y="T1"/>
                </a:cxn>
                <a:cxn ang="0">
                  <a:pos x="T2" y="T3"/>
                </a:cxn>
                <a:cxn ang="0">
                  <a:pos x="T4" y="T5"/>
                </a:cxn>
                <a:cxn ang="0">
                  <a:pos x="T6" y="T7"/>
                </a:cxn>
                <a:cxn ang="0">
                  <a:pos x="T8" y="T9"/>
                </a:cxn>
                <a:cxn ang="0">
                  <a:pos x="T10" y="T11"/>
                </a:cxn>
                <a:cxn ang="0">
                  <a:pos x="T12" y="T13"/>
                </a:cxn>
              </a:cxnLst>
              <a:rect l="0" t="0" r="r" b="b"/>
              <a:pathLst>
                <a:path w="49" h="56">
                  <a:moveTo>
                    <a:pt x="11" y="39"/>
                  </a:moveTo>
                  <a:cubicBezTo>
                    <a:pt x="11" y="44"/>
                    <a:pt x="10" y="48"/>
                    <a:pt x="9" y="53"/>
                  </a:cubicBezTo>
                  <a:cubicBezTo>
                    <a:pt x="12" y="55"/>
                    <a:pt x="17" y="56"/>
                    <a:pt x="21" y="56"/>
                  </a:cubicBezTo>
                  <a:cubicBezTo>
                    <a:pt x="36" y="56"/>
                    <a:pt x="49" y="43"/>
                    <a:pt x="49" y="28"/>
                  </a:cubicBezTo>
                  <a:cubicBezTo>
                    <a:pt x="49" y="12"/>
                    <a:pt x="36" y="0"/>
                    <a:pt x="21" y="0"/>
                  </a:cubicBezTo>
                  <a:cubicBezTo>
                    <a:pt x="12" y="0"/>
                    <a:pt x="5" y="4"/>
                    <a:pt x="0" y="10"/>
                  </a:cubicBezTo>
                  <a:cubicBezTo>
                    <a:pt x="7" y="17"/>
                    <a:pt x="11" y="28"/>
                    <a:pt x="1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9" name="Freeform 9"/>
            <p:cNvSpPr>
              <a:spLocks/>
            </p:cNvSpPr>
            <p:nvPr/>
          </p:nvSpPr>
          <p:spPr bwMode="auto">
            <a:xfrm>
              <a:off x="2906" y="2129"/>
              <a:ext cx="185" cy="125"/>
            </a:xfrm>
            <a:custGeom>
              <a:avLst/>
              <a:gdLst>
                <a:gd name="T0" fmla="*/ 41 w 77"/>
                <a:gd name="T1" fmla="*/ 0 h 52"/>
                <a:gd name="T2" fmla="*/ 23 w 77"/>
                <a:gd name="T3" fmla="*/ 5 h 52"/>
                <a:gd name="T4" fmla="*/ 8 w 77"/>
                <a:gd name="T5" fmla="*/ 1 h 52"/>
                <a:gd name="T6" fmla="*/ 0 w 77"/>
                <a:gd name="T7" fmla="*/ 11 h 52"/>
                <a:gd name="T8" fmla="*/ 38 w 77"/>
                <a:gd name="T9" fmla="*/ 52 h 52"/>
                <a:gd name="T10" fmla="*/ 69 w 77"/>
                <a:gd name="T11" fmla="*/ 52 h 52"/>
                <a:gd name="T12" fmla="*/ 77 w 77"/>
                <a:gd name="T13" fmla="*/ 51 h 52"/>
                <a:gd name="T14" fmla="*/ 41 w 7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52">
                  <a:moveTo>
                    <a:pt x="41" y="0"/>
                  </a:moveTo>
                  <a:cubicBezTo>
                    <a:pt x="36" y="3"/>
                    <a:pt x="30" y="5"/>
                    <a:pt x="23" y="5"/>
                  </a:cubicBezTo>
                  <a:cubicBezTo>
                    <a:pt x="17" y="5"/>
                    <a:pt x="12" y="3"/>
                    <a:pt x="8" y="1"/>
                  </a:cubicBezTo>
                  <a:cubicBezTo>
                    <a:pt x="6" y="5"/>
                    <a:pt x="3" y="8"/>
                    <a:pt x="0" y="11"/>
                  </a:cubicBezTo>
                  <a:cubicBezTo>
                    <a:pt x="17" y="19"/>
                    <a:pt x="31" y="34"/>
                    <a:pt x="38" y="52"/>
                  </a:cubicBezTo>
                  <a:cubicBezTo>
                    <a:pt x="69" y="52"/>
                    <a:pt x="69" y="52"/>
                    <a:pt x="69" y="52"/>
                  </a:cubicBezTo>
                  <a:cubicBezTo>
                    <a:pt x="72" y="52"/>
                    <a:pt x="75" y="52"/>
                    <a:pt x="77" y="51"/>
                  </a:cubicBezTo>
                  <a:cubicBezTo>
                    <a:pt x="76" y="27"/>
                    <a:pt x="61" y="7"/>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0" name="Freeform 10"/>
            <p:cNvSpPr>
              <a:spLocks/>
            </p:cNvSpPr>
            <p:nvPr/>
          </p:nvSpPr>
          <p:spPr bwMode="auto">
            <a:xfrm>
              <a:off x="2808" y="2184"/>
              <a:ext cx="48" cy="126"/>
            </a:xfrm>
            <a:custGeom>
              <a:avLst/>
              <a:gdLst>
                <a:gd name="T0" fmla="*/ 10 w 20"/>
                <a:gd name="T1" fmla="*/ 1 h 52"/>
                <a:gd name="T2" fmla="*/ 4 w 20"/>
                <a:gd name="T3" fmla="*/ 0 h 52"/>
                <a:gd name="T4" fmla="*/ 0 w 20"/>
                <a:gd name="T5" fmla="*/ 24 h 52"/>
                <a:gd name="T6" fmla="*/ 10 w 20"/>
                <a:gd name="T7" fmla="*/ 52 h 52"/>
                <a:gd name="T8" fmla="*/ 20 w 20"/>
                <a:gd name="T9" fmla="*/ 24 h 52"/>
                <a:gd name="T10" fmla="*/ 16 w 20"/>
                <a:gd name="T11" fmla="*/ 0 h 52"/>
                <a:gd name="T12" fmla="*/ 10 w 20"/>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20" h="52">
                  <a:moveTo>
                    <a:pt x="10" y="1"/>
                  </a:moveTo>
                  <a:cubicBezTo>
                    <a:pt x="8" y="1"/>
                    <a:pt x="6" y="1"/>
                    <a:pt x="4" y="0"/>
                  </a:cubicBezTo>
                  <a:cubicBezTo>
                    <a:pt x="0" y="24"/>
                    <a:pt x="0" y="24"/>
                    <a:pt x="0" y="24"/>
                  </a:cubicBezTo>
                  <a:cubicBezTo>
                    <a:pt x="10" y="52"/>
                    <a:pt x="10" y="52"/>
                    <a:pt x="10" y="52"/>
                  </a:cubicBezTo>
                  <a:cubicBezTo>
                    <a:pt x="20" y="24"/>
                    <a:pt x="20" y="24"/>
                    <a:pt x="20" y="24"/>
                  </a:cubicBezTo>
                  <a:cubicBezTo>
                    <a:pt x="16" y="0"/>
                    <a:pt x="16" y="0"/>
                    <a:pt x="16" y="0"/>
                  </a:cubicBezTo>
                  <a:cubicBezTo>
                    <a:pt x="14" y="1"/>
                    <a:pt x="12" y="1"/>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21" name="Freeform 5"/>
          <p:cNvSpPr>
            <a:spLocks noEditPoints="1"/>
          </p:cNvSpPr>
          <p:nvPr/>
        </p:nvSpPr>
        <p:spPr bwMode="auto">
          <a:xfrm>
            <a:off x="4124109" y="1650357"/>
            <a:ext cx="1000558" cy="1000558"/>
          </a:xfrm>
          <a:custGeom>
            <a:avLst/>
            <a:gdLst>
              <a:gd name="T0" fmla="*/ 1935 w 1935"/>
              <a:gd name="T1" fmla="*/ 1935 h 1935"/>
              <a:gd name="T2" fmla="*/ 1935 w 1935"/>
              <a:gd name="T3" fmla="*/ 0 h 1935"/>
              <a:gd name="T4" fmla="*/ 1717 w 1935"/>
              <a:gd name="T5" fmla="*/ 1691 h 1935"/>
              <a:gd name="T6" fmla="*/ 595 w 1935"/>
              <a:gd name="T7" fmla="*/ 1691 h 1935"/>
              <a:gd name="T8" fmla="*/ 346 w 1935"/>
              <a:gd name="T9" fmla="*/ 1807 h 1935"/>
              <a:gd name="T10" fmla="*/ 373 w 1935"/>
              <a:gd name="T11" fmla="*/ 1935 h 1935"/>
              <a:gd name="T12" fmla="*/ 572 w 1935"/>
              <a:gd name="T13" fmla="*/ 1807 h 1935"/>
              <a:gd name="T14" fmla="*/ 546 w 1935"/>
              <a:gd name="T15" fmla="*/ 1935 h 1935"/>
              <a:gd name="T16" fmla="*/ 572 w 1935"/>
              <a:gd name="T17" fmla="*/ 1807 h 1935"/>
              <a:gd name="T18" fmla="*/ 745 w 1935"/>
              <a:gd name="T19" fmla="*/ 1807 h 1935"/>
              <a:gd name="T20" fmla="*/ 771 w 1935"/>
              <a:gd name="T21" fmla="*/ 1935 h 1935"/>
              <a:gd name="T22" fmla="*/ 970 w 1935"/>
              <a:gd name="T23" fmla="*/ 1807 h 1935"/>
              <a:gd name="T24" fmla="*/ 944 w 1935"/>
              <a:gd name="T25" fmla="*/ 1935 h 1935"/>
              <a:gd name="T26" fmla="*/ 970 w 1935"/>
              <a:gd name="T27" fmla="*/ 1807 h 1935"/>
              <a:gd name="T28" fmla="*/ 1143 w 1935"/>
              <a:gd name="T29" fmla="*/ 1807 h 1935"/>
              <a:gd name="T30" fmla="*/ 1169 w 1935"/>
              <a:gd name="T31" fmla="*/ 1935 h 1935"/>
              <a:gd name="T32" fmla="*/ 1369 w 1935"/>
              <a:gd name="T33" fmla="*/ 1807 h 1935"/>
              <a:gd name="T34" fmla="*/ 1342 w 1935"/>
              <a:gd name="T35" fmla="*/ 1935 h 1935"/>
              <a:gd name="T36" fmla="*/ 1369 w 1935"/>
              <a:gd name="T37" fmla="*/ 1807 h 1935"/>
              <a:gd name="T38" fmla="*/ 1542 w 1935"/>
              <a:gd name="T39" fmla="*/ 1807 h 1935"/>
              <a:gd name="T40" fmla="*/ 1568 w 1935"/>
              <a:gd name="T41" fmla="*/ 1935 h 1935"/>
              <a:gd name="T42" fmla="*/ 1767 w 1935"/>
              <a:gd name="T43" fmla="*/ 1807 h 1935"/>
              <a:gd name="T44" fmla="*/ 1741 w 1935"/>
              <a:gd name="T45" fmla="*/ 1935 h 1935"/>
              <a:gd name="T46" fmla="*/ 1767 w 1935"/>
              <a:gd name="T47" fmla="*/ 1807 h 1935"/>
              <a:gd name="T48" fmla="*/ 1805 w 1935"/>
              <a:gd name="T49" fmla="*/ 1750 h 1935"/>
              <a:gd name="T50" fmla="*/ 1935 w 1935"/>
              <a:gd name="T51" fmla="*/ 1727 h 1935"/>
              <a:gd name="T52" fmla="*/ 1805 w 1935"/>
              <a:gd name="T53" fmla="*/ 1527 h 1935"/>
              <a:gd name="T54" fmla="*/ 1935 w 1935"/>
              <a:gd name="T55" fmla="*/ 1551 h 1935"/>
              <a:gd name="T56" fmla="*/ 1805 w 1935"/>
              <a:gd name="T57" fmla="*/ 1527 h 1935"/>
              <a:gd name="T58" fmla="*/ 1805 w 1935"/>
              <a:gd name="T59" fmla="*/ 1352 h 1935"/>
              <a:gd name="T60" fmla="*/ 1935 w 1935"/>
              <a:gd name="T61" fmla="*/ 1328 h 1935"/>
              <a:gd name="T62" fmla="*/ 1805 w 1935"/>
              <a:gd name="T63" fmla="*/ 1129 h 1935"/>
              <a:gd name="T64" fmla="*/ 1935 w 1935"/>
              <a:gd name="T65" fmla="*/ 1153 h 1935"/>
              <a:gd name="T66" fmla="*/ 1805 w 1935"/>
              <a:gd name="T67" fmla="*/ 1129 h 1935"/>
              <a:gd name="T68" fmla="*/ 1805 w 1935"/>
              <a:gd name="T69" fmla="*/ 954 h 1935"/>
              <a:gd name="T70" fmla="*/ 1935 w 1935"/>
              <a:gd name="T71" fmla="*/ 930 h 1935"/>
              <a:gd name="T72" fmla="*/ 1805 w 1935"/>
              <a:gd name="T73" fmla="*/ 731 h 1935"/>
              <a:gd name="T74" fmla="*/ 1935 w 1935"/>
              <a:gd name="T75" fmla="*/ 754 h 1935"/>
              <a:gd name="T76" fmla="*/ 1805 w 1935"/>
              <a:gd name="T77" fmla="*/ 731 h 1935"/>
              <a:gd name="T78" fmla="*/ 1805 w 1935"/>
              <a:gd name="T79" fmla="*/ 555 h 1935"/>
              <a:gd name="T80" fmla="*/ 1935 w 1935"/>
              <a:gd name="T81" fmla="*/ 531 h 1935"/>
              <a:gd name="T82" fmla="*/ 1805 w 1935"/>
              <a:gd name="T83" fmla="*/ 332 h 1935"/>
              <a:gd name="T84" fmla="*/ 1935 w 1935"/>
              <a:gd name="T85" fmla="*/ 356 h 1935"/>
              <a:gd name="T86" fmla="*/ 1805 w 1935"/>
              <a:gd name="T87" fmla="*/ 332 h 1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935">
                <a:moveTo>
                  <a:pt x="1935" y="0"/>
                </a:moveTo>
                <a:lnTo>
                  <a:pt x="1935" y="1935"/>
                </a:lnTo>
                <a:lnTo>
                  <a:pt x="0" y="1935"/>
                </a:lnTo>
                <a:lnTo>
                  <a:pt x="1935" y="0"/>
                </a:lnTo>
                <a:close/>
                <a:moveTo>
                  <a:pt x="595" y="1691"/>
                </a:moveTo>
                <a:lnTo>
                  <a:pt x="1717" y="1691"/>
                </a:lnTo>
                <a:lnTo>
                  <a:pt x="1717" y="569"/>
                </a:lnTo>
                <a:lnTo>
                  <a:pt x="595" y="1691"/>
                </a:lnTo>
                <a:close/>
                <a:moveTo>
                  <a:pt x="373" y="1807"/>
                </a:moveTo>
                <a:lnTo>
                  <a:pt x="346" y="1807"/>
                </a:lnTo>
                <a:lnTo>
                  <a:pt x="346" y="1935"/>
                </a:lnTo>
                <a:lnTo>
                  <a:pt x="373" y="1935"/>
                </a:lnTo>
                <a:lnTo>
                  <a:pt x="373" y="1807"/>
                </a:lnTo>
                <a:close/>
                <a:moveTo>
                  <a:pt x="572" y="1807"/>
                </a:moveTo>
                <a:lnTo>
                  <a:pt x="546" y="1807"/>
                </a:lnTo>
                <a:lnTo>
                  <a:pt x="546" y="1935"/>
                </a:lnTo>
                <a:lnTo>
                  <a:pt x="572" y="1935"/>
                </a:lnTo>
                <a:lnTo>
                  <a:pt x="572" y="1807"/>
                </a:lnTo>
                <a:close/>
                <a:moveTo>
                  <a:pt x="771" y="1807"/>
                </a:moveTo>
                <a:lnTo>
                  <a:pt x="745" y="1807"/>
                </a:lnTo>
                <a:lnTo>
                  <a:pt x="745" y="1935"/>
                </a:lnTo>
                <a:lnTo>
                  <a:pt x="771" y="1935"/>
                </a:lnTo>
                <a:lnTo>
                  <a:pt x="771" y="1807"/>
                </a:lnTo>
                <a:close/>
                <a:moveTo>
                  <a:pt x="970" y="1807"/>
                </a:moveTo>
                <a:lnTo>
                  <a:pt x="944" y="1807"/>
                </a:lnTo>
                <a:lnTo>
                  <a:pt x="944" y="1935"/>
                </a:lnTo>
                <a:lnTo>
                  <a:pt x="970" y="1935"/>
                </a:lnTo>
                <a:lnTo>
                  <a:pt x="970" y="1807"/>
                </a:lnTo>
                <a:close/>
                <a:moveTo>
                  <a:pt x="1169" y="1807"/>
                </a:moveTo>
                <a:lnTo>
                  <a:pt x="1143" y="1807"/>
                </a:lnTo>
                <a:lnTo>
                  <a:pt x="1143" y="1935"/>
                </a:lnTo>
                <a:lnTo>
                  <a:pt x="1169" y="1935"/>
                </a:lnTo>
                <a:lnTo>
                  <a:pt x="1169" y="1807"/>
                </a:lnTo>
                <a:close/>
                <a:moveTo>
                  <a:pt x="1369" y="1807"/>
                </a:moveTo>
                <a:lnTo>
                  <a:pt x="1342" y="1807"/>
                </a:lnTo>
                <a:lnTo>
                  <a:pt x="1342" y="1935"/>
                </a:lnTo>
                <a:lnTo>
                  <a:pt x="1369" y="1935"/>
                </a:lnTo>
                <a:lnTo>
                  <a:pt x="1369" y="1807"/>
                </a:lnTo>
                <a:close/>
                <a:moveTo>
                  <a:pt x="1568" y="1807"/>
                </a:moveTo>
                <a:lnTo>
                  <a:pt x="1542" y="1807"/>
                </a:lnTo>
                <a:lnTo>
                  <a:pt x="1542" y="1935"/>
                </a:lnTo>
                <a:lnTo>
                  <a:pt x="1568" y="1935"/>
                </a:lnTo>
                <a:lnTo>
                  <a:pt x="1568" y="1807"/>
                </a:lnTo>
                <a:close/>
                <a:moveTo>
                  <a:pt x="1767" y="1807"/>
                </a:moveTo>
                <a:lnTo>
                  <a:pt x="1741" y="1807"/>
                </a:lnTo>
                <a:lnTo>
                  <a:pt x="1741" y="1935"/>
                </a:lnTo>
                <a:lnTo>
                  <a:pt x="1767" y="1935"/>
                </a:lnTo>
                <a:lnTo>
                  <a:pt x="1767" y="1807"/>
                </a:lnTo>
                <a:close/>
                <a:moveTo>
                  <a:pt x="1805" y="1727"/>
                </a:moveTo>
                <a:lnTo>
                  <a:pt x="1805" y="1750"/>
                </a:lnTo>
                <a:lnTo>
                  <a:pt x="1935" y="1750"/>
                </a:lnTo>
                <a:lnTo>
                  <a:pt x="1935" y="1727"/>
                </a:lnTo>
                <a:lnTo>
                  <a:pt x="1805" y="1727"/>
                </a:lnTo>
                <a:close/>
                <a:moveTo>
                  <a:pt x="1805" y="1527"/>
                </a:moveTo>
                <a:lnTo>
                  <a:pt x="1805" y="1551"/>
                </a:lnTo>
                <a:lnTo>
                  <a:pt x="1935" y="1551"/>
                </a:lnTo>
                <a:lnTo>
                  <a:pt x="1935" y="1527"/>
                </a:lnTo>
                <a:lnTo>
                  <a:pt x="1805" y="1527"/>
                </a:lnTo>
                <a:close/>
                <a:moveTo>
                  <a:pt x="1805" y="1328"/>
                </a:moveTo>
                <a:lnTo>
                  <a:pt x="1805" y="1352"/>
                </a:lnTo>
                <a:lnTo>
                  <a:pt x="1935" y="1352"/>
                </a:lnTo>
                <a:lnTo>
                  <a:pt x="1935" y="1328"/>
                </a:lnTo>
                <a:lnTo>
                  <a:pt x="1805" y="1328"/>
                </a:lnTo>
                <a:close/>
                <a:moveTo>
                  <a:pt x="1805" y="1129"/>
                </a:moveTo>
                <a:lnTo>
                  <a:pt x="1805" y="1153"/>
                </a:lnTo>
                <a:lnTo>
                  <a:pt x="1935" y="1153"/>
                </a:lnTo>
                <a:lnTo>
                  <a:pt x="1935" y="1129"/>
                </a:lnTo>
                <a:lnTo>
                  <a:pt x="1805" y="1129"/>
                </a:lnTo>
                <a:close/>
                <a:moveTo>
                  <a:pt x="1805" y="930"/>
                </a:moveTo>
                <a:lnTo>
                  <a:pt x="1805" y="954"/>
                </a:lnTo>
                <a:lnTo>
                  <a:pt x="1935" y="954"/>
                </a:lnTo>
                <a:lnTo>
                  <a:pt x="1935" y="930"/>
                </a:lnTo>
                <a:lnTo>
                  <a:pt x="1805" y="930"/>
                </a:lnTo>
                <a:close/>
                <a:moveTo>
                  <a:pt x="1805" y="731"/>
                </a:moveTo>
                <a:lnTo>
                  <a:pt x="1805" y="754"/>
                </a:lnTo>
                <a:lnTo>
                  <a:pt x="1935" y="754"/>
                </a:lnTo>
                <a:lnTo>
                  <a:pt x="1935" y="731"/>
                </a:lnTo>
                <a:lnTo>
                  <a:pt x="1805" y="731"/>
                </a:lnTo>
                <a:close/>
                <a:moveTo>
                  <a:pt x="1805" y="531"/>
                </a:moveTo>
                <a:lnTo>
                  <a:pt x="1805" y="555"/>
                </a:lnTo>
                <a:lnTo>
                  <a:pt x="1935" y="555"/>
                </a:lnTo>
                <a:lnTo>
                  <a:pt x="1935" y="531"/>
                </a:lnTo>
                <a:lnTo>
                  <a:pt x="1805" y="531"/>
                </a:lnTo>
                <a:close/>
                <a:moveTo>
                  <a:pt x="1805" y="332"/>
                </a:moveTo>
                <a:lnTo>
                  <a:pt x="1805" y="356"/>
                </a:lnTo>
                <a:lnTo>
                  <a:pt x="1935" y="356"/>
                </a:lnTo>
                <a:lnTo>
                  <a:pt x="1935" y="332"/>
                </a:lnTo>
                <a:lnTo>
                  <a:pt x="1805" y="33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2" name="Freeform 37"/>
          <p:cNvSpPr>
            <a:spLocks noEditPoints="1"/>
          </p:cNvSpPr>
          <p:nvPr/>
        </p:nvSpPr>
        <p:spPr bwMode="auto">
          <a:xfrm>
            <a:off x="6799613" y="1650356"/>
            <a:ext cx="1221838" cy="1000560"/>
          </a:xfrm>
          <a:custGeom>
            <a:avLst/>
            <a:gdLst>
              <a:gd name="T0" fmla="*/ 133 w 212"/>
              <a:gd name="T1" fmla="*/ 37 h 173"/>
              <a:gd name="T2" fmla="*/ 128 w 212"/>
              <a:gd name="T3" fmla="*/ 39 h 173"/>
              <a:gd name="T4" fmla="*/ 108 w 212"/>
              <a:gd name="T5" fmla="*/ 44 h 173"/>
              <a:gd name="T6" fmla="*/ 103 w 212"/>
              <a:gd name="T7" fmla="*/ 49 h 173"/>
              <a:gd name="T8" fmla="*/ 67 w 212"/>
              <a:gd name="T9" fmla="*/ 97 h 173"/>
              <a:gd name="T10" fmla="*/ 85 w 212"/>
              <a:gd name="T11" fmla="*/ 93 h 173"/>
              <a:gd name="T12" fmla="*/ 105 w 212"/>
              <a:gd name="T13" fmla="*/ 81 h 173"/>
              <a:gd name="T14" fmla="*/ 153 w 212"/>
              <a:gd name="T15" fmla="*/ 113 h 173"/>
              <a:gd name="T16" fmla="*/ 160 w 212"/>
              <a:gd name="T17" fmla="*/ 129 h 173"/>
              <a:gd name="T18" fmla="*/ 155 w 212"/>
              <a:gd name="T19" fmla="*/ 132 h 173"/>
              <a:gd name="T20" fmla="*/ 135 w 212"/>
              <a:gd name="T21" fmla="*/ 122 h 173"/>
              <a:gd name="T22" fmla="*/ 148 w 212"/>
              <a:gd name="T23" fmla="*/ 142 h 173"/>
              <a:gd name="T24" fmla="*/ 129 w 212"/>
              <a:gd name="T25" fmla="*/ 128 h 173"/>
              <a:gd name="T26" fmla="*/ 139 w 212"/>
              <a:gd name="T27" fmla="*/ 149 h 173"/>
              <a:gd name="T28" fmla="*/ 133 w 212"/>
              <a:gd name="T29" fmla="*/ 155 h 173"/>
              <a:gd name="T30" fmla="*/ 112 w 212"/>
              <a:gd name="T31" fmla="*/ 139 h 173"/>
              <a:gd name="T32" fmla="*/ 126 w 212"/>
              <a:gd name="T33" fmla="*/ 163 h 173"/>
              <a:gd name="T34" fmla="*/ 115 w 212"/>
              <a:gd name="T35" fmla="*/ 164 h 173"/>
              <a:gd name="T36" fmla="*/ 107 w 212"/>
              <a:gd name="T37" fmla="*/ 156 h 173"/>
              <a:gd name="T38" fmla="*/ 97 w 212"/>
              <a:gd name="T39" fmla="*/ 144 h 173"/>
              <a:gd name="T40" fmla="*/ 86 w 212"/>
              <a:gd name="T41" fmla="*/ 133 h 173"/>
              <a:gd name="T42" fmla="*/ 75 w 212"/>
              <a:gd name="T43" fmla="*/ 122 h 173"/>
              <a:gd name="T44" fmla="*/ 63 w 212"/>
              <a:gd name="T45" fmla="*/ 113 h 173"/>
              <a:gd name="T46" fmla="*/ 39 w 212"/>
              <a:gd name="T47" fmla="*/ 78 h 173"/>
              <a:gd name="T48" fmla="*/ 57 w 212"/>
              <a:gd name="T49" fmla="*/ 120 h 173"/>
              <a:gd name="T50" fmla="*/ 53 w 212"/>
              <a:gd name="T51" fmla="*/ 136 h 173"/>
              <a:gd name="T52" fmla="*/ 63 w 212"/>
              <a:gd name="T53" fmla="*/ 146 h 173"/>
              <a:gd name="T54" fmla="*/ 74 w 212"/>
              <a:gd name="T55" fmla="*/ 157 h 173"/>
              <a:gd name="T56" fmla="*/ 85 w 212"/>
              <a:gd name="T57" fmla="*/ 168 h 173"/>
              <a:gd name="T58" fmla="*/ 111 w 212"/>
              <a:gd name="T59" fmla="*/ 169 h 173"/>
              <a:gd name="T60" fmla="*/ 131 w 212"/>
              <a:gd name="T61" fmla="*/ 168 h 173"/>
              <a:gd name="T62" fmla="*/ 143 w 212"/>
              <a:gd name="T63" fmla="*/ 157 h 173"/>
              <a:gd name="T64" fmla="*/ 154 w 212"/>
              <a:gd name="T65" fmla="*/ 146 h 173"/>
              <a:gd name="T66" fmla="*/ 165 w 212"/>
              <a:gd name="T67" fmla="*/ 134 h 173"/>
              <a:gd name="T68" fmla="*/ 163 w 212"/>
              <a:gd name="T69" fmla="*/ 112 h 173"/>
              <a:gd name="T70" fmla="*/ 133 w 212"/>
              <a:gd name="T71" fmla="*/ 38 h 173"/>
              <a:gd name="T72" fmla="*/ 154 w 212"/>
              <a:gd name="T73" fmla="*/ 2 h 173"/>
              <a:gd name="T74" fmla="*/ 132 w 212"/>
              <a:gd name="T75" fmla="*/ 30 h 173"/>
              <a:gd name="T76" fmla="*/ 183 w 212"/>
              <a:gd name="T77" fmla="*/ 80 h 173"/>
              <a:gd name="T78" fmla="*/ 211 w 212"/>
              <a:gd name="T79" fmla="*/ 53 h 173"/>
              <a:gd name="T80" fmla="*/ 79 w 212"/>
              <a:gd name="T81" fmla="*/ 29 h 173"/>
              <a:gd name="T82" fmla="*/ 57 w 212"/>
              <a:gd name="T83" fmla="*/ 2 h 173"/>
              <a:gd name="T84" fmla="*/ 1 w 212"/>
              <a:gd name="T85" fmla="*/ 58 h 173"/>
              <a:gd name="T86" fmla="*/ 29 w 212"/>
              <a:gd name="T87" fmla="*/ 80 h 173"/>
              <a:gd name="T88" fmla="*/ 68 w 212"/>
              <a:gd name="T89" fmla="*/ 4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2" h="173">
                <a:moveTo>
                  <a:pt x="133" y="38"/>
                </a:moveTo>
                <a:cubicBezTo>
                  <a:pt x="134" y="38"/>
                  <a:pt x="134" y="38"/>
                  <a:pt x="134" y="38"/>
                </a:cubicBezTo>
                <a:cubicBezTo>
                  <a:pt x="134" y="37"/>
                  <a:pt x="134" y="37"/>
                  <a:pt x="133" y="37"/>
                </a:cubicBezTo>
                <a:cubicBezTo>
                  <a:pt x="133" y="37"/>
                  <a:pt x="133" y="37"/>
                  <a:pt x="133" y="37"/>
                </a:cubicBezTo>
                <a:cubicBezTo>
                  <a:pt x="133" y="38"/>
                  <a:pt x="133" y="38"/>
                  <a:pt x="133" y="38"/>
                </a:cubicBezTo>
                <a:cubicBezTo>
                  <a:pt x="131" y="38"/>
                  <a:pt x="130" y="38"/>
                  <a:pt x="128" y="39"/>
                </a:cubicBezTo>
                <a:cubicBezTo>
                  <a:pt x="115" y="42"/>
                  <a:pt x="115" y="42"/>
                  <a:pt x="115" y="42"/>
                </a:cubicBezTo>
                <a:cubicBezTo>
                  <a:pt x="113" y="42"/>
                  <a:pt x="111" y="43"/>
                  <a:pt x="109" y="45"/>
                </a:cubicBezTo>
                <a:cubicBezTo>
                  <a:pt x="108" y="44"/>
                  <a:pt x="108" y="44"/>
                  <a:pt x="108" y="44"/>
                </a:cubicBezTo>
                <a:cubicBezTo>
                  <a:pt x="101" y="38"/>
                  <a:pt x="92" y="34"/>
                  <a:pt x="83" y="33"/>
                </a:cubicBezTo>
                <a:cubicBezTo>
                  <a:pt x="77" y="39"/>
                  <a:pt x="77" y="39"/>
                  <a:pt x="77" y="39"/>
                </a:cubicBezTo>
                <a:cubicBezTo>
                  <a:pt x="86" y="39"/>
                  <a:pt x="96" y="44"/>
                  <a:pt x="103" y="49"/>
                </a:cubicBezTo>
                <a:cubicBezTo>
                  <a:pt x="103" y="49"/>
                  <a:pt x="103" y="49"/>
                  <a:pt x="104" y="50"/>
                </a:cubicBezTo>
                <a:cubicBezTo>
                  <a:pt x="67" y="86"/>
                  <a:pt x="67" y="86"/>
                  <a:pt x="67" y="86"/>
                </a:cubicBezTo>
                <a:cubicBezTo>
                  <a:pt x="63" y="90"/>
                  <a:pt x="64" y="95"/>
                  <a:pt x="67" y="97"/>
                </a:cubicBezTo>
                <a:cubicBezTo>
                  <a:pt x="68" y="97"/>
                  <a:pt x="69" y="98"/>
                  <a:pt x="69" y="98"/>
                </a:cubicBezTo>
                <a:cubicBezTo>
                  <a:pt x="71" y="99"/>
                  <a:pt x="72" y="99"/>
                  <a:pt x="74" y="99"/>
                </a:cubicBezTo>
                <a:cubicBezTo>
                  <a:pt x="78" y="98"/>
                  <a:pt x="82" y="96"/>
                  <a:pt x="85" y="93"/>
                </a:cubicBezTo>
                <a:cubicBezTo>
                  <a:pt x="88" y="91"/>
                  <a:pt x="91" y="89"/>
                  <a:pt x="94" y="86"/>
                </a:cubicBezTo>
                <a:cubicBezTo>
                  <a:pt x="94" y="86"/>
                  <a:pt x="95" y="86"/>
                  <a:pt x="95" y="85"/>
                </a:cubicBezTo>
                <a:cubicBezTo>
                  <a:pt x="97" y="83"/>
                  <a:pt x="102" y="81"/>
                  <a:pt x="105" y="81"/>
                </a:cubicBezTo>
                <a:cubicBezTo>
                  <a:pt x="120" y="80"/>
                  <a:pt x="120" y="80"/>
                  <a:pt x="120" y="80"/>
                </a:cubicBezTo>
                <a:cubicBezTo>
                  <a:pt x="120" y="80"/>
                  <a:pt x="121" y="80"/>
                  <a:pt x="121" y="80"/>
                </a:cubicBezTo>
                <a:cubicBezTo>
                  <a:pt x="153" y="113"/>
                  <a:pt x="153" y="113"/>
                  <a:pt x="153" y="113"/>
                </a:cubicBezTo>
                <a:cubicBezTo>
                  <a:pt x="155" y="115"/>
                  <a:pt x="158" y="117"/>
                  <a:pt x="160" y="120"/>
                </a:cubicBezTo>
                <a:cubicBezTo>
                  <a:pt x="161" y="121"/>
                  <a:pt x="162" y="123"/>
                  <a:pt x="162" y="124"/>
                </a:cubicBezTo>
                <a:cubicBezTo>
                  <a:pt x="162" y="126"/>
                  <a:pt x="161" y="128"/>
                  <a:pt x="160" y="129"/>
                </a:cubicBezTo>
                <a:cubicBezTo>
                  <a:pt x="159" y="130"/>
                  <a:pt x="159" y="130"/>
                  <a:pt x="159" y="130"/>
                </a:cubicBezTo>
                <a:cubicBezTo>
                  <a:pt x="158" y="131"/>
                  <a:pt x="157" y="132"/>
                  <a:pt x="156" y="132"/>
                </a:cubicBezTo>
                <a:cubicBezTo>
                  <a:pt x="156" y="132"/>
                  <a:pt x="156" y="132"/>
                  <a:pt x="155" y="132"/>
                </a:cubicBezTo>
                <a:cubicBezTo>
                  <a:pt x="140" y="117"/>
                  <a:pt x="140" y="117"/>
                  <a:pt x="140" y="117"/>
                </a:cubicBezTo>
                <a:cubicBezTo>
                  <a:pt x="139" y="115"/>
                  <a:pt x="136" y="115"/>
                  <a:pt x="135" y="117"/>
                </a:cubicBezTo>
                <a:cubicBezTo>
                  <a:pt x="134" y="118"/>
                  <a:pt x="134" y="120"/>
                  <a:pt x="135" y="122"/>
                </a:cubicBezTo>
                <a:cubicBezTo>
                  <a:pt x="151" y="137"/>
                  <a:pt x="151" y="137"/>
                  <a:pt x="151" y="137"/>
                </a:cubicBezTo>
                <a:cubicBezTo>
                  <a:pt x="150" y="139"/>
                  <a:pt x="150" y="140"/>
                  <a:pt x="149" y="141"/>
                </a:cubicBezTo>
                <a:cubicBezTo>
                  <a:pt x="148" y="142"/>
                  <a:pt x="148" y="142"/>
                  <a:pt x="148" y="142"/>
                </a:cubicBezTo>
                <a:cubicBezTo>
                  <a:pt x="147" y="143"/>
                  <a:pt x="146" y="143"/>
                  <a:pt x="144" y="144"/>
                </a:cubicBezTo>
                <a:cubicBezTo>
                  <a:pt x="144" y="144"/>
                  <a:pt x="144" y="144"/>
                  <a:pt x="144" y="144"/>
                </a:cubicBezTo>
                <a:cubicBezTo>
                  <a:pt x="129" y="128"/>
                  <a:pt x="129" y="128"/>
                  <a:pt x="129" y="128"/>
                </a:cubicBezTo>
                <a:cubicBezTo>
                  <a:pt x="127" y="127"/>
                  <a:pt x="125" y="127"/>
                  <a:pt x="124" y="128"/>
                </a:cubicBezTo>
                <a:cubicBezTo>
                  <a:pt x="122" y="129"/>
                  <a:pt x="122" y="132"/>
                  <a:pt x="124" y="133"/>
                </a:cubicBezTo>
                <a:cubicBezTo>
                  <a:pt x="139" y="149"/>
                  <a:pt x="139" y="149"/>
                  <a:pt x="139" y="149"/>
                </a:cubicBezTo>
                <a:cubicBezTo>
                  <a:pt x="139" y="150"/>
                  <a:pt x="139" y="151"/>
                  <a:pt x="138" y="152"/>
                </a:cubicBezTo>
                <a:cubicBezTo>
                  <a:pt x="137" y="153"/>
                  <a:pt x="137" y="153"/>
                  <a:pt x="137" y="153"/>
                </a:cubicBezTo>
                <a:cubicBezTo>
                  <a:pt x="136" y="154"/>
                  <a:pt x="134" y="155"/>
                  <a:pt x="133" y="155"/>
                </a:cubicBezTo>
                <a:cubicBezTo>
                  <a:pt x="133" y="155"/>
                  <a:pt x="133" y="155"/>
                  <a:pt x="133" y="155"/>
                </a:cubicBezTo>
                <a:cubicBezTo>
                  <a:pt x="117" y="139"/>
                  <a:pt x="117" y="139"/>
                  <a:pt x="117" y="139"/>
                </a:cubicBezTo>
                <a:cubicBezTo>
                  <a:pt x="116" y="138"/>
                  <a:pt x="114" y="138"/>
                  <a:pt x="112" y="139"/>
                </a:cubicBezTo>
                <a:cubicBezTo>
                  <a:pt x="111" y="141"/>
                  <a:pt x="111" y="143"/>
                  <a:pt x="112" y="144"/>
                </a:cubicBezTo>
                <a:cubicBezTo>
                  <a:pt x="128" y="160"/>
                  <a:pt x="128" y="160"/>
                  <a:pt x="128" y="160"/>
                </a:cubicBezTo>
                <a:cubicBezTo>
                  <a:pt x="128" y="161"/>
                  <a:pt x="127" y="162"/>
                  <a:pt x="126" y="163"/>
                </a:cubicBezTo>
                <a:cubicBezTo>
                  <a:pt x="125" y="164"/>
                  <a:pt x="125" y="164"/>
                  <a:pt x="125" y="164"/>
                </a:cubicBezTo>
                <a:cubicBezTo>
                  <a:pt x="124" y="166"/>
                  <a:pt x="122" y="166"/>
                  <a:pt x="120" y="166"/>
                </a:cubicBezTo>
                <a:cubicBezTo>
                  <a:pt x="119" y="166"/>
                  <a:pt x="117" y="166"/>
                  <a:pt x="115" y="164"/>
                </a:cubicBezTo>
                <a:cubicBezTo>
                  <a:pt x="115" y="164"/>
                  <a:pt x="115" y="164"/>
                  <a:pt x="115" y="164"/>
                </a:cubicBezTo>
                <a:cubicBezTo>
                  <a:pt x="112" y="162"/>
                  <a:pt x="110" y="159"/>
                  <a:pt x="106" y="156"/>
                </a:cubicBezTo>
                <a:cubicBezTo>
                  <a:pt x="107" y="156"/>
                  <a:pt x="107" y="156"/>
                  <a:pt x="107" y="156"/>
                </a:cubicBezTo>
                <a:cubicBezTo>
                  <a:pt x="109" y="153"/>
                  <a:pt x="109" y="149"/>
                  <a:pt x="107" y="146"/>
                </a:cubicBezTo>
                <a:cubicBezTo>
                  <a:pt x="106" y="145"/>
                  <a:pt x="106" y="145"/>
                  <a:pt x="106" y="145"/>
                </a:cubicBezTo>
                <a:cubicBezTo>
                  <a:pt x="103" y="143"/>
                  <a:pt x="100" y="142"/>
                  <a:pt x="97" y="144"/>
                </a:cubicBezTo>
                <a:cubicBezTo>
                  <a:pt x="99" y="141"/>
                  <a:pt x="98" y="138"/>
                  <a:pt x="96" y="135"/>
                </a:cubicBezTo>
                <a:cubicBezTo>
                  <a:pt x="95" y="134"/>
                  <a:pt x="95" y="134"/>
                  <a:pt x="95" y="134"/>
                </a:cubicBezTo>
                <a:cubicBezTo>
                  <a:pt x="93" y="132"/>
                  <a:pt x="89" y="132"/>
                  <a:pt x="86" y="133"/>
                </a:cubicBezTo>
                <a:cubicBezTo>
                  <a:pt x="88" y="131"/>
                  <a:pt x="88" y="127"/>
                  <a:pt x="85" y="124"/>
                </a:cubicBezTo>
                <a:cubicBezTo>
                  <a:pt x="84" y="123"/>
                  <a:pt x="84" y="123"/>
                  <a:pt x="84" y="123"/>
                </a:cubicBezTo>
                <a:cubicBezTo>
                  <a:pt x="82" y="121"/>
                  <a:pt x="78" y="121"/>
                  <a:pt x="75" y="122"/>
                </a:cubicBezTo>
                <a:cubicBezTo>
                  <a:pt x="77" y="120"/>
                  <a:pt x="77" y="116"/>
                  <a:pt x="74" y="114"/>
                </a:cubicBezTo>
                <a:cubicBezTo>
                  <a:pt x="74" y="113"/>
                  <a:pt x="74" y="113"/>
                  <a:pt x="74" y="113"/>
                </a:cubicBezTo>
                <a:cubicBezTo>
                  <a:pt x="71" y="110"/>
                  <a:pt x="66" y="110"/>
                  <a:pt x="63" y="113"/>
                </a:cubicBezTo>
                <a:cubicBezTo>
                  <a:pt x="62" y="115"/>
                  <a:pt x="62" y="115"/>
                  <a:pt x="62" y="115"/>
                </a:cubicBezTo>
                <a:cubicBezTo>
                  <a:pt x="54" y="107"/>
                  <a:pt x="48" y="101"/>
                  <a:pt x="47" y="99"/>
                </a:cubicBezTo>
                <a:cubicBezTo>
                  <a:pt x="42" y="91"/>
                  <a:pt x="39" y="84"/>
                  <a:pt x="39" y="78"/>
                </a:cubicBezTo>
                <a:cubicBezTo>
                  <a:pt x="33" y="84"/>
                  <a:pt x="33" y="84"/>
                  <a:pt x="33" y="84"/>
                </a:cubicBezTo>
                <a:cubicBezTo>
                  <a:pt x="34" y="90"/>
                  <a:pt x="37" y="96"/>
                  <a:pt x="41" y="103"/>
                </a:cubicBezTo>
                <a:cubicBezTo>
                  <a:pt x="43" y="106"/>
                  <a:pt x="49" y="112"/>
                  <a:pt x="57" y="120"/>
                </a:cubicBezTo>
                <a:cubicBezTo>
                  <a:pt x="52" y="125"/>
                  <a:pt x="52" y="125"/>
                  <a:pt x="52" y="125"/>
                </a:cubicBezTo>
                <a:cubicBezTo>
                  <a:pt x="49" y="127"/>
                  <a:pt x="49" y="132"/>
                  <a:pt x="52" y="135"/>
                </a:cubicBezTo>
                <a:cubicBezTo>
                  <a:pt x="53" y="136"/>
                  <a:pt x="53" y="136"/>
                  <a:pt x="53" y="136"/>
                </a:cubicBezTo>
                <a:cubicBezTo>
                  <a:pt x="55" y="138"/>
                  <a:pt x="59" y="138"/>
                  <a:pt x="61" y="137"/>
                </a:cubicBezTo>
                <a:cubicBezTo>
                  <a:pt x="60" y="139"/>
                  <a:pt x="60" y="143"/>
                  <a:pt x="62" y="145"/>
                </a:cubicBezTo>
                <a:cubicBezTo>
                  <a:pt x="63" y="146"/>
                  <a:pt x="63" y="146"/>
                  <a:pt x="63" y="146"/>
                </a:cubicBezTo>
                <a:cubicBezTo>
                  <a:pt x="66" y="149"/>
                  <a:pt x="69" y="149"/>
                  <a:pt x="72" y="147"/>
                </a:cubicBezTo>
                <a:cubicBezTo>
                  <a:pt x="70" y="150"/>
                  <a:pt x="71" y="154"/>
                  <a:pt x="73" y="156"/>
                </a:cubicBezTo>
                <a:cubicBezTo>
                  <a:pt x="74" y="157"/>
                  <a:pt x="74" y="157"/>
                  <a:pt x="74" y="157"/>
                </a:cubicBezTo>
                <a:cubicBezTo>
                  <a:pt x="76" y="160"/>
                  <a:pt x="80" y="160"/>
                  <a:pt x="83" y="158"/>
                </a:cubicBezTo>
                <a:cubicBezTo>
                  <a:pt x="81" y="161"/>
                  <a:pt x="81" y="165"/>
                  <a:pt x="84" y="167"/>
                </a:cubicBezTo>
                <a:cubicBezTo>
                  <a:pt x="85" y="168"/>
                  <a:pt x="85" y="168"/>
                  <a:pt x="85" y="168"/>
                </a:cubicBezTo>
                <a:cubicBezTo>
                  <a:pt x="88" y="171"/>
                  <a:pt x="92" y="171"/>
                  <a:pt x="95" y="168"/>
                </a:cubicBezTo>
                <a:cubicBezTo>
                  <a:pt x="101" y="161"/>
                  <a:pt x="101" y="161"/>
                  <a:pt x="101" y="161"/>
                </a:cubicBezTo>
                <a:cubicBezTo>
                  <a:pt x="106" y="166"/>
                  <a:pt x="110" y="169"/>
                  <a:pt x="111" y="169"/>
                </a:cubicBezTo>
                <a:cubicBezTo>
                  <a:pt x="113" y="172"/>
                  <a:pt x="117" y="173"/>
                  <a:pt x="120" y="173"/>
                </a:cubicBezTo>
                <a:cubicBezTo>
                  <a:pt x="124" y="173"/>
                  <a:pt x="128" y="172"/>
                  <a:pt x="130" y="169"/>
                </a:cubicBezTo>
                <a:cubicBezTo>
                  <a:pt x="131" y="168"/>
                  <a:pt x="131" y="168"/>
                  <a:pt x="131" y="168"/>
                </a:cubicBezTo>
                <a:cubicBezTo>
                  <a:pt x="133" y="167"/>
                  <a:pt x="134" y="164"/>
                  <a:pt x="135" y="162"/>
                </a:cubicBezTo>
                <a:cubicBezTo>
                  <a:pt x="137" y="161"/>
                  <a:pt x="140" y="160"/>
                  <a:pt x="142" y="158"/>
                </a:cubicBezTo>
                <a:cubicBezTo>
                  <a:pt x="143" y="157"/>
                  <a:pt x="143" y="157"/>
                  <a:pt x="143" y="157"/>
                </a:cubicBezTo>
                <a:cubicBezTo>
                  <a:pt x="144" y="155"/>
                  <a:pt x="146" y="153"/>
                  <a:pt x="146" y="150"/>
                </a:cubicBezTo>
                <a:cubicBezTo>
                  <a:pt x="149" y="150"/>
                  <a:pt x="151" y="148"/>
                  <a:pt x="153" y="147"/>
                </a:cubicBezTo>
                <a:cubicBezTo>
                  <a:pt x="154" y="146"/>
                  <a:pt x="154" y="146"/>
                  <a:pt x="154" y="146"/>
                </a:cubicBezTo>
                <a:cubicBezTo>
                  <a:pt x="156" y="144"/>
                  <a:pt x="157" y="142"/>
                  <a:pt x="157" y="139"/>
                </a:cubicBezTo>
                <a:cubicBezTo>
                  <a:pt x="160" y="138"/>
                  <a:pt x="162" y="137"/>
                  <a:pt x="164" y="135"/>
                </a:cubicBezTo>
                <a:cubicBezTo>
                  <a:pt x="165" y="134"/>
                  <a:pt x="165" y="134"/>
                  <a:pt x="165" y="134"/>
                </a:cubicBezTo>
                <a:cubicBezTo>
                  <a:pt x="168" y="132"/>
                  <a:pt x="169" y="128"/>
                  <a:pt x="169" y="124"/>
                </a:cubicBezTo>
                <a:cubicBezTo>
                  <a:pt x="169" y="121"/>
                  <a:pt x="168" y="117"/>
                  <a:pt x="165" y="115"/>
                </a:cubicBezTo>
                <a:cubicBezTo>
                  <a:pt x="164" y="114"/>
                  <a:pt x="164" y="113"/>
                  <a:pt x="163" y="112"/>
                </a:cubicBezTo>
                <a:cubicBezTo>
                  <a:pt x="162" y="112"/>
                  <a:pt x="161" y="111"/>
                  <a:pt x="161" y="110"/>
                </a:cubicBezTo>
                <a:cubicBezTo>
                  <a:pt x="165" y="105"/>
                  <a:pt x="174" y="93"/>
                  <a:pt x="176" y="80"/>
                </a:cubicBezTo>
                <a:lnTo>
                  <a:pt x="133" y="38"/>
                </a:lnTo>
                <a:close/>
                <a:moveTo>
                  <a:pt x="211" y="53"/>
                </a:moveTo>
                <a:cubicBezTo>
                  <a:pt x="160" y="2"/>
                  <a:pt x="160" y="2"/>
                  <a:pt x="160" y="2"/>
                </a:cubicBezTo>
                <a:cubicBezTo>
                  <a:pt x="158" y="0"/>
                  <a:pt x="156" y="0"/>
                  <a:pt x="154" y="2"/>
                </a:cubicBezTo>
                <a:cubicBezTo>
                  <a:pt x="132" y="24"/>
                  <a:pt x="132" y="24"/>
                  <a:pt x="132" y="24"/>
                </a:cubicBezTo>
                <a:cubicBezTo>
                  <a:pt x="131" y="25"/>
                  <a:pt x="131" y="28"/>
                  <a:pt x="132" y="29"/>
                </a:cubicBezTo>
                <a:cubicBezTo>
                  <a:pt x="132" y="30"/>
                  <a:pt x="132" y="30"/>
                  <a:pt x="132" y="30"/>
                </a:cubicBezTo>
                <a:cubicBezTo>
                  <a:pt x="142" y="39"/>
                  <a:pt x="142" y="39"/>
                  <a:pt x="142" y="39"/>
                </a:cubicBezTo>
                <a:cubicBezTo>
                  <a:pt x="175" y="72"/>
                  <a:pt x="175" y="72"/>
                  <a:pt x="175" y="72"/>
                </a:cubicBezTo>
                <a:cubicBezTo>
                  <a:pt x="183" y="80"/>
                  <a:pt x="183" y="80"/>
                  <a:pt x="183" y="80"/>
                </a:cubicBezTo>
                <a:cubicBezTo>
                  <a:pt x="185" y="82"/>
                  <a:pt x="187" y="82"/>
                  <a:pt x="189" y="80"/>
                </a:cubicBezTo>
                <a:cubicBezTo>
                  <a:pt x="211" y="58"/>
                  <a:pt x="211" y="58"/>
                  <a:pt x="211" y="58"/>
                </a:cubicBezTo>
                <a:cubicBezTo>
                  <a:pt x="212" y="57"/>
                  <a:pt x="212" y="54"/>
                  <a:pt x="211" y="53"/>
                </a:cubicBezTo>
                <a:close/>
                <a:moveTo>
                  <a:pt x="68" y="41"/>
                </a:moveTo>
                <a:cubicBezTo>
                  <a:pt x="76" y="32"/>
                  <a:pt x="76" y="32"/>
                  <a:pt x="76" y="32"/>
                </a:cubicBezTo>
                <a:cubicBezTo>
                  <a:pt x="79" y="29"/>
                  <a:pt x="79" y="29"/>
                  <a:pt x="79" y="29"/>
                </a:cubicBezTo>
                <a:cubicBezTo>
                  <a:pt x="81" y="28"/>
                  <a:pt x="81" y="25"/>
                  <a:pt x="79" y="24"/>
                </a:cubicBezTo>
                <a:cubicBezTo>
                  <a:pt x="58" y="3"/>
                  <a:pt x="58" y="3"/>
                  <a:pt x="58" y="3"/>
                </a:cubicBezTo>
                <a:cubicBezTo>
                  <a:pt x="57" y="2"/>
                  <a:pt x="57" y="2"/>
                  <a:pt x="57" y="2"/>
                </a:cubicBezTo>
                <a:cubicBezTo>
                  <a:pt x="56" y="0"/>
                  <a:pt x="53" y="0"/>
                  <a:pt x="52" y="2"/>
                </a:cubicBezTo>
                <a:cubicBezTo>
                  <a:pt x="1" y="53"/>
                  <a:pt x="1" y="53"/>
                  <a:pt x="1" y="53"/>
                </a:cubicBezTo>
                <a:cubicBezTo>
                  <a:pt x="0" y="54"/>
                  <a:pt x="0" y="57"/>
                  <a:pt x="1" y="58"/>
                </a:cubicBezTo>
                <a:cubicBezTo>
                  <a:pt x="2" y="59"/>
                  <a:pt x="2" y="59"/>
                  <a:pt x="2" y="59"/>
                </a:cubicBezTo>
                <a:cubicBezTo>
                  <a:pt x="23" y="80"/>
                  <a:pt x="23" y="80"/>
                  <a:pt x="23" y="80"/>
                </a:cubicBezTo>
                <a:cubicBezTo>
                  <a:pt x="25" y="82"/>
                  <a:pt x="27" y="82"/>
                  <a:pt x="29" y="80"/>
                </a:cubicBezTo>
                <a:cubicBezTo>
                  <a:pt x="32" y="77"/>
                  <a:pt x="32" y="77"/>
                  <a:pt x="32" y="77"/>
                </a:cubicBezTo>
                <a:cubicBezTo>
                  <a:pt x="43" y="66"/>
                  <a:pt x="43" y="66"/>
                  <a:pt x="43" y="66"/>
                </a:cubicBezTo>
                <a:lnTo>
                  <a:pt x="68" y="4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Tree>
    <p:extLst>
      <p:ext uri="{BB962C8B-B14F-4D97-AF65-F5344CB8AC3E}">
        <p14:creationId xmlns:p14="http://schemas.microsoft.com/office/powerpoint/2010/main" val="450937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Performance vs. Value</a:t>
            </a:r>
            <a:endParaRPr lang="en-US" dirty="0"/>
          </a:p>
        </p:txBody>
      </p:sp>
      <p:sp>
        <p:nvSpPr>
          <p:cNvPr id="4" name="Rectangle 3"/>
          <p:cNvSpPr/>
          <p:nvPr/>
        </p:nvSpPr>
        <p:spPr>
          <a:xfrm>
            <a:off x="648928" y="2990847"/>
            <a:ext cx="2514431" cy="2709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2000" dirty="0">
                <a:gradFill>
                  <a:gsLst>
                    <a:gs pos="0">
                      <a:srgbClr val="000000"/>
                    </a:gs>
                    <a:gs pos="100000">
                      <a:srgbClr val="000000"/>
                    </a:gs>
                  </a:gsLst>
                  <a:lin ang="16200000" scaled="0"/>
                </a:gradFill>
                <a:latin typeface="Arial"/>
              </a:rPr>
              <a:t>We define value to mean delivering performance on a dimension that stakeholders find important</a:t>
            </a:r>
          </a:p>
        </p:txBody>
      </p:sp>
      <p:sp>
        <p:nvSpPr>
          <p:cNvPr id="5" name="Rectangle 4"/>
          <p:cNvSpPr/>
          <p:nvPr/>
        </p:nvSpPr>
        <p:spPr>
          <a:xfrm>
            <a:off x="3401123" y="2990847"/>
            <a:ext cx="2514431" cy="2709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2000" dirty="0">
                <a:gradFill>
                  <a:gsLst>
                    <a:gs pos="0">
                      <a:srgbClr val="000000"/>
                    </a:gs>
                    <a:gs pos="100000">
                      <a:srgbClr val="000000"/>
                    </a:gs>
                  </a:gsLst>
                  <a:lin ang="16200000" scaled="0"/>
                </a:gradFill>
                <a:latin typeface="Arial"/>
              </a:rPr>
              <a:t>The performance dimension may be monetary, such as revenue or profit, or non monetary such as customer satisfaction or process reliability</a:t>
            </a:r>
          </a:p>
        </p:txBody>
      </p:sp>
      <p:sp>
        <p:nvSpPr>
          <p:cNvPr id="6" name="Rectangle 5"/>
          <p:cNvSpPr/>
          <p:nvPr/>
        </p:nvSpPr>
        <p:spPr>
          <a:xfrm>
            <a:off x="6153317" y="2990847"/>
            <a:ext cx="2514431" cy="2709657"/>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2000" dirty="0">
                <a:gradFill>
                  <a:gsLst>
                    <a:gs pos="0">
                      <a:srgbClr val="000000"/>
                    </a:gs>
                    <a:gs pos="100000">
                      <a:srgbClr val="000000"/>
                    </a:gs>
                  </a:gsLst>
                  <a:lin ang="16200000" scaled="0"/>
                </a:gradFill>
                <a:latin typeface="Arial"/>
              </a:rPr>
              <a:t>Delivering performance </a:t>
            </a:r>
            <a:r>
              <a:rPr lang="en-US" sz="2000" dirty="0" smtClean="0">
                <a:gradFill>
                  <a:gsLst>
                    <a:gs pos="0">
                      <a:srgbClr val="000000"/>
                    </a:gs>
                    <a:gs pos="100000">
                      <a:srgbClr val="000000"/>
                    </a:gs>
                  </a:gsLst>
                  <a:lin ang="16200000" scaled="0"/>
                </a:gradFill>
                <a:latin typeface="Arial"/>
              </a:rPr>
              <a:t/>
            </a:r>
            <a:br>
              <a:rPr lang="en-US" sz="2000" dirty="0" smtClean="0">
                <a:gradFill>
                  <a:gsLst>
                    <a:gs pos="0">
                      <a:srgbClr val="000000"/>
                    </a:gs>
                    <a:gs pos="100000">
                      <a:srgbClr val="000000"/>
                    </a:gs>
                  </a:gsLst>
                  <a:lin ang="16200000" scaled="0"/>
                </a:gradFill>
                <a:latin typeface="Arial"/>
              </a:rPr>
            </a:br>
            <a:r>
              <a:rPr lang="en-US" sz="2000" dirty="0" smtClean="0">
                <a:gradFill>
                  <a:gsLst>
                    <a:gs pos="0">
                      <a:srgbClr val="000000"/>
                    </a:gs>
                    <a:gs pos="100000">
                      <a:srgbClr val="000000"/>
                    </a:gs>
                  </a:gsLst>
                  <a:lin ang="16200000" scaled="0"/>
                </a:gradFill>
                <a:latin typeface="Arial"/>
              </a:rPr>
              <a:t>on </a:t>
            </a:r>
            <a:r>
              <a:rPr lang="en-US" sz="2000" dirty="0">
                <a:gradFill>
                  <a:gsLst>
                    <a:gs pos="0">
                      <a:srgbClr val="000000"/>
                    </a:gs>
                    <a:gs pos="100000">
                      <a:srgbClr val="000000"/>
                    </a:gs>
                  </a:gsLst>
                  <a:lin ang="16200000" scaled="0"/>
                </a:gradFill>
                <a:latin typeface="Arial"/>
              </a:rPr>
              <a:t>an unimportant dimension has no value; value is in </a:t>
            </a:r>
            <a:r>
              <a:rPr lang="en-US" sz="2000" dirty="0" smtClean="0">
                <a:gradFill>
                  <a:gsLst>
                    <a:gs pos="0">
                      <a:srgbClr val="000000"/>
                    </a:gs>
                    <a:gs pos="100000">
                      <a:srgbClr val="000000"/>
                    </a:gs>
                  </a:gsLst>
                  <a:lin ang="16200000" scaled="0"/>
                </a:gradFill>
                <a:latin typeface="Arial"/>
              </a:rPr>
              <a:t/>
            </a:r>
            <a:br>
              <a:rPr lang="en-US" sz="2000" dirty="0" smtClean="0">
                <a:gradFill>
                  <a:gsLst>
                    <a:gs pos="0">
                      <a:srgbClr val="000000"/>
                    </a:gs>
                    <a:gs pos="100000">
                      <a:srgbClr val="000000"/>
                    </a:gs>
                  </a:gsLst>
                  <a:lin ang="16200000" scaled="0"/>
                </a:gradFill>
                <a:latin typeface="Arial"/>
              </a:rPr>
            </a:br>
            <a:r>
              <a:rPr lang="en-US" sz="2000" dirty="0" smtClean="0">
                <a:gradFill>
                  <a:gsLst>
                    <a:gs pos="0">
                      <a:srgbClr val="000000"/>
                    </a:gs>
                    <a:gs pos="100000">
                      <a:srgbClr val="000000"/>
                    </a:gs>
                  </a:gsLst>
                  <a:lin ang="16200000" scaled="0"/>
                </a:gradFill>
                <a:latin typeface="Arial"/>
              </a:rPr>
              <a:t>the </a:t>
            </a:r>
            <a:r>
              <a:rPr lang="en-US" sz="2000" dirty="0">
                <a:gradFill>
                  <a:gsLst>
                    <a:gs pos="0">
                      <a:srgbClr val="000000"/>
                    </a:gs>
                    <a:gs pos="100000">
                      <a:srgbClr val="000000"/>
                    </a:gs>
                  </a:gsLst>
                  <a:lin ang="16200000" scaled="0"/>
                </a:gradFill>
                <a:latin typeface="Arial"/>
              </a:rPr>
              <a:t>eye of the stakeholder</a:t>
            </a:r>
          </a:p>
        </p:txBody>
      </p:sp>
      <p:sp>
        <p:nvSpPr>
          <p:cNvPr id="7" name="Rectangle 6"/>
          <p:cNvSpPr/>
          <p:nvPr/>
        </p:nvSpPr>
        <p:spPr>
          <a:xfrm>
            <a:off x="648928" y="1294094"/>
            <a:ext cx="8018820" cy="1696755"/>
          </a:xfrm>
          <a:prstGeom prst="rect">
            <a:avLst/>
          </a:prstGeom>
          <a:solidFill>
            <a:srgbClr val="009DDC"/>
          </a:solidFill>
          <a:ln w="9525" cap="flat" cmpd="sng" algn="ctr">
            <a:noFill/>
            <a:prstDash val="solid"/>
          </a:ln>
          <a:effectLst/>
        </p:spPr>
        <p:txBody>
          <a:bodyPr rtlCol="0" anchor="ctr"/>
          <a:lstStyle/>
          <a:p>
            <a:pPr fontAlgn="auto">
              <a:spcBef>
                <a:spcPts val="0"/>
              </a:spcBef>
              <a:spcAft>
                <a:spcPts val="0"/>
              </a:spcAft>
              <a:defRPr/>
            </a:pPr>
            <a:endParaRPr lang="en-US" sz="1400" kern="0" dirty="0">
              <a:gradFill>
                <a:gsLst>
                  <a:gs pos="0">
                    <a:srgbClr val="FFFFFF"/>
                  </a:gs>
                  <a:gs pos="74000">
                    <a:srgbClr val="FFFFFF"/>
                  </a:gs>
                </a:gsLst>
                <a:lin ang="5400000" scaled="1"/>
              </a:gradFill>
              <a:latin typeface="Arial"/>
              <a:ea typeface="ヒラギノ角ゴ Pro W3" charset="0"/>
              <a:cs typeface="ヒラギノ角ゴ Pro W3" charset="0"/>
            </a:endParaRPr>
          </a:p>
        </p:txBody>
      </p:sp>
      <p:sp>
        <p:nvSpPr>
          <p:cNvPr id="8" name="Freeform 41"/>
          <p:cNvSpPr>
            <a:spLocks noEditPoints="1"/>
          </p:cNvSpPr>
          <p:nvPr/>
        </p:nvSpPr>
        <p:spPr bwMode="auto">
          <a:xfrm>
            <a:off x="5096318" y="1617472"/>
            <a:ext cx="1135517" cy="1049997"/>
          </a:xfrm>
          <a:custGeom>
            <a:avLst/>
            <a:gdLst>
              <a:gd name="T0" fmla="*/ 179 w 200"/>
              <a:gd name="T1" fmla="*/ 97 h 184"/>
              <a:gd name="T2" fmla="*/ 161 w 200"/>
              <a:gd name="T3" fmla="*/ 70 h 184"/>
              <a:gd name="T4" fmla="*/ 167 w 200"/>
              <a:gd name="T5" fmla="*/ 47 h 184"/>
              <a:gd name="T6" fmla="*/ 93 w 200"/>
              <a:gd name="T7" fmla="*/ 43 h 184"/>
              <a:gd name="T8" fmla="*/ 9 w 200"/>
              <a:gd name="T9" fmla="*/ 116 h 184"/>
              <a:gd name="T10" fmla="*/ 2 w 200"/>
              <a:gd name="T11" fmla="*/ 125 h 184"/>
              <a:gd name="T12" fmla="*/ 11 w 200"/>
              <a:gd name="T13" fmla="*/ 150 h 184"/>
              <a:gd name="T14" fmla="*/ 15 w 200"/>
              <a:gd name="T15" fmla="*/ 144 h 184"/>
              <a:gd name="T16" fmla="*/ 13 w 200"/>
              <a:gd name="T17" fmla="*/ 133 h 184"/>
              <a:gd name="T18" fmla="*/ 32 w 200"/>
              <a:gd name="T19" fmla="*/ 178 h 184"/>
              <a:gd name="T20" fmla="*/ 61 w 200"/>
              <a:gd name="T21" fmla="*/ 184 h 184"/>
              <a:gd name="T22" fmla="*/ 68 w 200"/>
              <a:gd name="T23" fmla="*/ 171 h 184"/>
              <a:gd name="T24" fmla="*/ 107 w 200"/>
              <a:gd name="T25" fmla="*/ 173 h 184"/>
              <a:gd name="T26" fmla="*/ 114 w 200"/>
              <a:gd name="T27" fmla="*/ 184 h 184"/>
              <a:gd name="T28" fmla="*/ 143 w 200"/>
              <a:gd name="T29" fmla="*/ 178 h 184"/>
              <a:gd name="T30" fmla="*/ 172 w 200"/>
              <a:gd name="T31" fmla="*/ 138 h 184"/>
              <a:gd name="T32" fmla="*/ 193 w 200"/>
              <a:gd name="T33" fmla="*/ 135 h 184"/>
              <a:gd name="T34" fmla="*/ 193 w 200"/>
              <a:gd name="T35" fmla="*/ 100 h 184"/>
              <a:gd name="T36" fmla="*/ 146 w 200"/>
              <a:gd name="T37" fmla="*/ 96 h 184"/>
              <a:gd name="T38" fmla="*/ 161 w 200"/>
              <a:gd name="T39" fmla="*/ 93 h 184"/>
              <a:gd name="T40" fmla="*/ 98 w 200"/>
              <a:gd name="T41" fmla="*/ 26 h 184"/>
              <a:gd name="T42" fmla="*/ 94 w 200"/>
              <a:gd name="T43" fmla="*/ 30 h 184"/>
              <a:gd name="T44" fmla="*/ 93 w 200"/>
              <a:gd name="T45" fmla="*/ 37 h 184"/>
              <a:gd name="T46" fmla="*/ 93 w 200"/>
              <a:gd name="T47" fmla="*/ 0 h 184"/>
              <a:gd name="T48" fmla="*/ 93 w 200"/>
              <a:gd name="T49" fmla="*/ 37 h 184"/>
              <a:gd name="T50" fmla="*/ 92 w 200"/>
              <a:gd name="T51" fmla="*/ 22 h 184"/>
              <a:gd name="T52" fmla="*/ 92 w 200"/>
              <a:gd name="T53" fmla="*/ 5 h 184"/>
              <a:gd name="T54" fmla="*/ 94 w 200"/>
              <a:gd name="T55" fmla="*/ 4 h 184"/>
              <a:gd name="T56" fmla="*/ 102 w 200"/>
              <a:gd name="T57" fmla="*/ 11 h 184"/>
              <a:gd name="T58" fmla="*/ 96 w 200"/>
              <a:gd name="T59" fmla="*/ 11 h 184"/>
              <a:gd name="T60" fmla="*/ 94 w 200"/>
              <a:gd name="T61" fmla="*/ 7 h 184"/>
              <a:gd name="T62" fmla="*/ 97 w 200"/>
              <a:gd name="T63" fmla="*/ 15 h 184"/>
              <a:gd name="T64" fmla="*/ 94 w 200"/>
              <a:gd name="T65" fmla="*/ 32 h 184"/>
              <a:gd name="T66" fmla="*/ 92 w 200"/>
              <a:gd name="T67" fmla="*/ 33 h 184"/>
              <a:gd name="T68" fmla="*/ 84 w 200"/>
              <a:gd name="T69" fmla="*/ 26 h 184"/>
              <a:gd name="T70" fmla="*/ 91 w 200"/>
              <a:gd name="T71" fmla="*/ 26 h 184"/>
              <a:gd name="T72" fmla="*/ 92 w 200"/>
              <a:gd name="T73" fmla="*/ 30 h 184"/>
              <a:gd name="T74" fmla="*/ 90 w 200"/>
              <a:gd name="T75" fmla="*/ 10 h 184"/>
              <a:gd name="T76" fmla="*/ 92 w 200"/>
              <a:gd name="T7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0" h="184">
                <a:moveTo>
                  <a:pt x="193" y="100"/>
                </a:moveTo>
                <a:cubicBezTo>
                  <a:pt x="179" y="97"/>
                  <a:pt x="179" y="97"/>
                  <a:pt x="179" y="97"/>
                </a:cubicBezTo>
                <a:cubicBezTo>
                  <a:pt x="178" y="97"/>
                  <a:pt x="177" y="97"/>
                  <a:pt x="176" y="97"/>
                </a:cubicBezTo>
                <a:cubicBezTo>
                  <a:pt x="174" y="87"/>
                  <a:pt x="168" y="78"/>
                  <a:pt x="161" y="70"/>
                </a:cubicBezTo>
                <a:cubicBezTo>
                  <a:pt x="162" y="68"/>
                  <a:pt x="162" y="64"/>
                  <a:pt x="165" y="59"/>
                </a:cubicBezTo>
                <a:cubicBezTo>
                  <a:pt x="168" y="55"/>
                  <a:pt x="173" y="49"/>
                  <a:pt x="167" y="47"/>
                </a:cubicBezTo>
                <a:cubicBezTo>
                  <a:pt x="160" y="44"/>
                  <a:pt x="146" y="50"/>
                  <a:pt x="141" y="55"/>
                </a:cubicBezTo>
                <a:cubicBezTo>
                  <a:pt x="128" y="48"/>
                  <a:pt x="111" y="43"/>
                  <a:pt x="93" y="43"/>
                </a:cubicBezTo>
                <a:cubicBezTo>
                  <a:pt x="47" y="43"/>
                  <a:pt x="8" y="74"/>
                  <a:pt x="8" y="112"/>
                </a:cubicBezTo>
                <a:cubicBezTo>
                  <a:pt x="8" y="114"/>
                  <a:pt x="9" y="115"/>
                  <a:pt x="9" y="116"/>
                </a:cubicBezTo>
                <a:cubicBezTo>
                  <a:pt x="9" y="116"/>
                  <a:pt x="8" y="116"/>
                  <a:pt x="8" y="116"/>
                </a:cubicBezTo>
                <a:cubicBezTo>
                  <a:pt x="6" y="118"/>
                  <a:pt x="4" y="121"/>
                  <a:pt x="2" y="125"/>
                </a:cubicBezTo>
                <a:cubicBezTo>
                  <a:pt x="1" y="128"/>
                  <a:pt x="0" y="131"/>
                  <a:pt x="1" y="135"/>
                </a:cubicBezTo>
                <a:cubicBezTo>
                  <a:pt x="1" y="142"/>
                  <a:pt x="7" y="148"/>
                  <a:pt x="11" y="150"/>
                </a:cubicBezTo>
                <a:cubicBezTo>
                  <a:pt x="16" y="151"/>
                  <a:pt x="19" y="150"/>
                  <a:pt x="19" y="149"/>
                </a:cubicBezTo>
                <a:cubicBezTo>
                  <a:pt x="19" y="148"/>
                  <a:pt x="16" y="147"/>
                  <a:pt x="15" y="144"/>
                </a:cubicBezTo>
                <a:cubicBezTo>
                  <a:pt x="12" y="142"/>
                  <a:pt x="11" y="138"/>
                  <a:pt x="12" y="135"/>
                </a:cubicBezTo>
                <a:cubicBezTo>
                  <a:pt x="12" y="134"/>
                  <a:pt x="12" y="134"/>
                  <a:pt x="13" y="133"/>
                </a:cubicBezTo>
                <a:cubicBezTo>
                  <a:pt x="17" y="142"/>
                  <a:pt x="23" y="150"/>
                  <a:pt x="32" y="156"/>
                </a:cubicBezTo>
                <a:cubicBezTo>
                  <a:pt x="32" y="178"/>
                  <a:pt x="32" y="178"/>
                  <a:pt x="32" y="178"/>
                </a:cubicBezTo>
                <a:cubicBezTo>
                  <a:pt x="32" y="181"/>
                  <a:pt x="35" y="184"/>
                  <a:pt x="39" y="184"/>
                </a:cubicBezTo>
                <a:cubicBezTo>
                  <a:pt x="61" y="184"/>
                  <a:pt x="61" y="184"/>
                  <a:pt x="61" y="184"/>
                </a:cubicBezTo>
                <a:cubicBezTo>
                  <a:pt x="65" y="184"/>
                  <a:pt x="68" y="181"/>
                  <a:pt x="68" y="178"/>
                </a:cubicBezTo>
                <a:cubicBezTo>
                  <a:pt x="68" y="171"/>
                  <a:pt x="68" y="171"/>
                  <a:pt x="68" y="171"/>
                </a:cubicBezTo>
                <a:cubicBezTo>
                  <a:pt x="76" y="173"/>
                  <a:pt x="85" y="174"/>
                  <a:pt x="93" y="174"/>
                </a:cubicBezTo>
                <a:cubicBezTo>
                  <a:pt x="98" y="174"/>
                  <a:pt x="103" y="174"/>
                  <a:pt x="107" y="173"/>
                </a:cubicBezTo>
                <a:cubicBezTo>
                  <a:pt x="107" y="178"/>
                  <a:pt x="107" y="178"/>
                  <a:pt x="107" y="178"/>
                </a:cubicBezTo>
                <a:cubicBezTo>
                  <a:pt x="107" y="181"/>
                  <a:pt x="110" y="184"/>
                  <a:pt x="114" y="184"/>
                </a:cubicBezTo>
                <a:cubicBezTo>
                  <a:pt x="137" y="184"/>
                  <a:pt x="137" y="184"/>
                  <a:pt x="137" y="184"/>
                </a:cubicBezTo>
                <a:cubicBezTo>
                  <a:pt x="140" y="184"/>
                  <a:pt x="143" y="181"/>
                  <a:pt x="143" y="178"/>
                </a:cubicBezTo>
                <a:cubicBezTo>
                  <a:pt x="143" y="163"/>
                  <a:pt x="143" y="163"/>
                  <a:pt x="143" y="163"/>
                </a:cubicBezTo>
                <a:cubicBezTo>
                  <a:pt x="156" y="157"/>
                  <a:pt x="166" y="149"/>
                  <a:pt x="172" y="138"/>
                </a:cubicBezTo>
                <a:cubicBezTo>
                  <a:pt x="183" y="141"/>
                  <a:pt x="183" y="141"/>
                  <a:pt x="183" y="141"/>
                </a:cubicBezTo>
                <a:cubicBezTo>
                  <a:pt x="187" y="142"/>
                  <a:pt x="192" y="139"/>
                  <a:pt x="193" y="135"/>
                </a:cubicBezTo>
                <a:cubicBezTo>
                  <a:pt x="199" y="110"/>
                  <a:pt x="199" y="110"/>
                  <a:pt x="199" y="110"/>
                </a:cubicBezTo>
                <a:cubicBezTo>
                  <a:pt x="200" y="106"/>
                  <a:pt x="197" y="101"/>
                  <a:pt x="193" y="100"/>
                </a:cubicBezTo>
                <a:close/>
                <a:moveTo>
                  <a:pt x="156" y="103"/>
                </a:moveTo>
                <a:cubicBezTo>
                  <a:pt x="152" y="104"/>
                  <a:pt x="147" y="101"/>
                  <a:pt x="146" y="96"/>
                </a:cubicBezTo>
                <a:cubicBezTo>
                  <a:pt x="145" y="92"/>
                  <a:pt x="148" y="87"/>
                  <a:pt x="152" y="86"/>
                </a:cubicBezTo>
                <a:cubicBezTo>
                  <a:pt x="156" y="85"/>
                  <a:pt x="160" y="88"/>
                  <a:pt x="161" y="93"/>
                </a:cubicBezTo>
                <a:cubicBezTo>
                  <a:pt x="163" y="97"/>
                  <a:pt x="160" y="102"/>
                  <a:pt x="156" y="103"/>
                </a:cubicBezTo>
                <a:close/>
                <a:moveTo>
                  <a:pt x="98" y="26"/>
                </a:moveTo>
                <a:cubicBezTo>
                  <a:pt x="98" y="25"/>
                  <a:pt x="97" y="24"/>
                  <a:pt x="94" y="23"/>
                </a:cubicBezTo>
                <a:cubicBezTo>
                  <a:pt x="94" y="30"/>
                  <a:pt x="94" y="30"/>
                  <a:pt x="94" y="30"/>
                </a:cubicBezTo>
                <a:cubicBezTo>
                  <a:pt x="96" y="30"/>
                  <a:pt x="98" y="28"/>
                  <a:pt x="98" y="26"/>
                </a:cubicBezTo>
                <a:close/>
                <a:moveTo>
                  <a:pt x="93" y="37"/>
                </a:moveTo>
                <a:cubicBezTo>
                  <a:pt x="104" y="37"/>
                  <a:pt x="112" y="29"/>
                  <a:pt x="112" y="19"/>
                </a:cubicBezTo>
                <a:cubicBezTo>
                  <a:pt x="112" y="9"/>
                  <a:pt x="104" y="0"/>
                  <a:pt x="93" y="0"/>
                </a:cubicBezTo>
                <a:cubicBezTo>
                  <a:pt x="83" y="0"/>
                  <a:pt x="75" y="9"/>
                  <a:pt x="75" y="19"/>
                </a:cubicBezTo>
                <a:cubicBezTo>
                  <a:pt x="75" y="29"/>
                  <a:pt x="83" y="37"/>
                  <a:pt x="93" y="37"/>
                </a:cubicBezTo>
                <a:close/>
                <a:moveTo>
                  <a:pt x="92" y="30"/>
                </a:moveTo>
                <a:cubicBezTo>
                  <a:pt x="92" y="22"/>
                  <a:pt x="92" y="22"/>
                  <a:pt x="92" y="22"/>
                </a:cubicBezTo>
                <a:cubicBezTo>
                  <a:pt x="87" y="20"/>
                  <a:pt x="85" y="17"/>
                  <a:pt x="85" y="13"/>
                </a:cubicBezTo>
                <a:cubicBezTo>
                  <a:pt x="85" y="9"/>
                  <a:pt x="88" y="6"/>
                  <a:pt x="92" y="5"/>
                </a:cubicBezTo>
                <a:cubicBezTo>
                  <a:pt x="92" y="4"/>
                  <a:pt x="92" y="4"/>
                  <a:pt x="92" y="4"/>
                </a:cubicBezTo>
                <a:cubicBezTo>
                  <a:pt x="94" y="4"/>
                  <a:pt x="94" y="4"/>
                  <a:pt x="94" y="4"/>
                </a:cubicBezTo>
                <a:cubicBezTo>
                  <a:pt x="94" y="5"/>
                  <a:pt x="94" y="5"/>
                  <a:pt x="94" y="5"/>
                </a:cubicBezTo>
                <a:cubicBezTo>
                  <a:pt x="97" y="5"/>
                  <a:pt x="102" y="7"/>
                  <a:pt x="102" y="11"/>
                </a:cubicBezTo>
                <a:cubicBezTo>
                  <a:pt x="102" y="13"/>
                  <a:pt x="100" y="14"/>
                  <a:pt x="99" y="14"/>
                </a:cubicBezTo>
                <a:cubicBezTo>
                  <a:pt x="97" y="14"/>
                  <a:pt x="96" y="12"/>
                  <a:pt x="96" y="11"/>
                </a:cubicBezTo>
                <a:cubicBezTo>
                  <a:pt x="96" y="9"/>
                  <a:pt x="97" y="9"/>
                  <a:pt x="97" y="8"/>
                </a:cubicBezTo>
                <a:cubicBezTo>
                  <a:pt x="97" y="7"/>
                  <a:pt x="95" y="7"/>
                  <a:pt x="94" y="7"/>
                </a:cubicBezTo>
                <a:cubicBezTo>
                  <a:pt x="94" y="14"/>
                  <a:pt x="94" y="14"/>
                  <a:pt x="94" y="14"/>
                </a:cubicBezTo>
                <a:cubicBezTo>
                  <a:pt x="97" y="15"/>
                  <a:pt x="97" y="15"/>
                  <a:pt x="97" y="15"/>
                </a:cubicBezTo>
                <a:cubicBezTo>
                  <a:pt x="101" y="17"/>
                  <a:pt x="103" y="19"/>
                  <a:pt x="103" y="23"/>
                </a:cubicBezTo>
                <a:cubicBezTo>
                  <a:pt x="103" y="28"/>
                  <a:pt x="99" y="31"/>
                  <a:pt x="94" y="32"/>
                </a:cubicBezTo>
                <a:cubicBezTo>
                  <a:pt x="94" y="33"/>
                  <a:pt x="94" y="33"/>
                  <a:pt x="94" y="33"/>
                </a:cubicBezTo>
                <a:cubicBezTo>
                  <a:pt x="92" y="33"/>
                  <a:pt x="92" y="33"/>
                  <a:pt x="92" y="33"/>
                </a:cubicBezTo>
                <a:cubicBezTo>
                  <a:pt x="92" y="32"/>
                  <a:pt x="92" y="32"/>
                  <a:pt x="92" y="32"/>
                </a:cubicBezTo>
                <a:cubicBezTo>
                  <a:pt x="89" y="32"/>
                  <a:pt x="84" y="30"/>
                  <a:pt x="84" y="26"/>
                </a:cubicBezTo>
                <a:cubicBezTo>
                  <a:pt x="84" y="24"/>
                  <a:pt x="86" y="22"/>
                  <a:pt x="88" y="22"/>
                </a:cubicBezTo>
                <a:cubicBezTo>
                  <a:pt x="89" y="22"/>
                  <a:pt x="91" y="24"/>
                  <a:pt x="91" y="26"/>
                </a:cubicBezTo>
                <a:cubicBezTo>
                  <a:pt x="91" y="28"/>
                  <a:pt x="89" y="28"/>
                  <a:pt x="89" y="28"/>
                </a:cubicBezTo>
                <a:cubicBezTo>
                  <a:pt x="89" y="29"/>
                  <a:pt x="92" y="30"/>
                  <a:pt x="92" y="30"/>
                </a:cubicBezTo>
                <a:close/>
                <a:moveTo>
                  <a:pt x="92" y="7"/>
                </a:moveTo>
                <a:cubicBezTo>
                  <a:pt x="91" y="7"/>
                  <a:pt x="90" y="9"/>
                  <a:pt x="90" y="10"/>
                </a:cubicBezTo>
                <a:cubicBezTo>
                  <a:pt x="90" y="11"/>
                  <a:pt x="91" y="12"/>
                  <a:pt x="92" y="13"/>
                </a:cubicBezTo>
                <a:lnTo>
                  <a:pt x="92"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9" name="Freeform 6"/>
          <p:cNvSpPr>
            <a:spLocks noEditPoints="1"/>
          </p:cNvSpPr>
          <p:nvPr/>
        </p:nvSpPr>
        <p:spPr bwMode="auto">
          <a:xfrm>
            <a:off x="2799553" y="1617471"/>
            <a:ext cx="1195381" cy="1049997"/>
          </a:xfrm>
          <a:custGeom>
            <a:avLst/>
            <a:gdLst>
              <a:gd name="T0" fmla="*/ 402 w 406"/>
              <a:gd name="T1" fmla="*/ 255 h 356"/>
              <a:gd name="T2" fmla="*/ 346 w 406"/>
              <a:gd name="T3" fmla="*/ 325 h 356"/>
              <a:gd name="T4" fmla="*/ 311 w 406"/>
              <a:gd name="T5" fmla="*/ 295 h 356"/>
              <a:gd name="T6" fmla="*/ 329 w 406"/>
              <a:gd name="T7" fmla="*/ 284 h 356"/>
              <a:gd name="T8" fmla="*/ 345 w 406"/>
              <a:gd name="T9" fmla="*/ 150 h 356"/>
              <a:gd name="T10" fmla="*/ 321 w 406"/>
              <a:gd name="T11" fmla="*/ 153 h 356"/>
              <a:gd name="T12" fmla="*/ 320 w 406"/>
              <a:gd name="T13" fmla="*/ 133 h 356"/>
              <a:gd name="T14" fmla="*/ 331 w 406"/>
              <a:gd name="T15" fmla="*/ 126 h 356"/>
              <a:gd name="T16" fmla="*/ 218 w 406"/>
              <a:gd name="T17" fmla="*/ 79 h 356"/>
              <a:gd name="T18" fmla="*/ 201 w 406"/>
              <a:gd name="T19" fmla="*/ 90 h 356"/>
              <a:gd name="T20" fmla="*/ 190 w 406"/>
              <a:gd name="T21" fmla="*/ 60 h 356"/>
              <a:gd name="T22" fmla="*/ 86 w 406"/>
              <a:gd name="T23" fmla="*/ 132 h 356"/>
              <a:gd name="T24" fmla="*/ 86 w 406"/>
              <a:gd name="T25" fmla="*/ 152 h 356"/>
              <a:gd name="T26" fmla="*/ 62 w 406"/>
              <a:gd name="T27" fmla="*/ 150 h 356"/>
              <a:gd name="T28" fmla="*/ 77 w 406"/>
              <a:gd name="T29" fmla="*/ 284 h 356"/>
              <a:gd name="T30" fmla="*/ 96 w 406"/>
              <a:gd name="T31" fmla="*/ 295 h 356"/>
              <a:gd name="T32" fmla="*/ 57 w 406"/>
              <a:gd name="T33" fmla="*/ 326 h 356"/>
              <a:gd name="T34" fmla="*/ 4 w 406"/>
              <a:gd name="T35" fmla="*/ 251 h 356"/>
              <a:gd name="T36" fmla="*/ 0 w 406"/>
              <a:gd name="T37" fmla="*/ 205 h 356"/>
              <a:gd name="T38" fmla="*/ 34 w 406"/>
              <a:gd name="T39" fmla="*/ 105 h 356"/>
              <a:gd name="T40" fmla="*/ 358 w 406"/>
              <a:gd name="T41" fmla="*/ 85 h 356"/>
              <a:gd name="T42" fmla="*/ 406 w 406"/>
              <a:gd name="T43" fmla="*/ 205 h 356"/>
              <a:gd name="T44" fmla="*/ 191 w 406"/>
              <a:gd name="T45" fmla="*/ 244 h 356"/>
              <a:gd name="T46" fmla="*/ 230 w 406"/>
              <a:gd name="T47" fmla="*/ 237 h 356"/>
              <a:gd name="T48" fmla="*/ 336 w 406"/>
              <a:gd name="T49" fmla="*/ 227 h 356"/>
              <a:gd name="T50" fmla="*/ 335 w 406"/>
              <a:gd name="T51" fmla="*/ 206 h 356"/>
              <a:gd name="T52" fmla="*/ 233 w 406"/>
              <a:gd name="T53" fmla="*/ 196 h 356"/>
              <a:gd name="T54" fmla="*/ 191 w 406"/>
              <a:gd name="T55" fmla="*/ 188 h 356"/>
              <a:gd name="T56" fmla="*/ 191 w 406"/>
              <a:gd name="T57" fmla="*/ 244 h 356"/>
              <a:gd name="T58" fmla="*/ 157 w 406"/>
              <a:gd name="T59" fmla="*/ 310 h 356"/>
              <a:gd name="T60" fmla="*/ 141 w 406"/>
              <a:gd name="T61" fmla="*/ 338 h 356"/>
              <a:gd name="T62" fmla="*/ 197 w 406"/>
              <a:gd name="T63" fmla="*/ 356 h 356"/>
              <a:gd name="T64" fmla="*/ 266 w 406"/>
              <a:gd name="T65" fmla="*/ 337 h 356"/>
              <a:gd name="T66" fmla="*/ 247 w 406"/>
              <a:gd name="T67" fmla="*/ 310 h 356"/>
              <a:gd name="T68" fmla="*/ 175 w 406"/>
              <a:gd name="T69" fmla="*/ 3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6" h="356">
                <a:moveTo>
                  <a:pt x="406" y="225"/>
                </a:moveTo>
                <a:cubicBezTo>
                  <a:pt x="405" y="235"/>
                  <a:pt x="404" y="245"/>
                  <a:pt x="402" y="255"/>
                </a:cubicBezTo>
                <a:cubicBezTo>
                  <a:pt x="398" y="277"/>
                  <a:pt x="391" y="297"/>
                  <a:pt x="380" y="316"/>
                </a:cubicBezTo>
                <a:cubicBezTo>
                  <a:pt x="373" y="328"/>
                  <a:pt x="359" y="332"/>
                  <a:pt x="346" y="325"/>
                </a:cubicBezTo>
                <a:cubicBezTo>
                  <a:pt x="335" y="319"/>
                  <a:pt x="325" y="313"/>
                  <a:pt x="315" y="307"/>
                </a:cubicBezTo>
                <a:cubicBezTo>
                  <a:pt x="310" y="305"/>
                  <a:pt x="309" y="300"/>
                  <a:pt x="311" y="295"/>
                </a:cubicBezTo>
                <a:cubicBezTo>
                  <a:pt x="312" y="292"/>
                  <a:pt x="314" y="289"/>
                  <a:pt x="316" y="286"/>
                </a:cubicBezTo>
                <a:cubicBezTo>
                  <a:pt x="319" y="282"/>
                  <a:pt x="323" y="281"/>
                  <a:pt x="329" y="284"/>
                </a:cubicBezTo>
                <a:cubicBezTo>
                  <a:pt x="333" y="286"/>
                  <a:pt x="336" y="288"/>
                  <a:pt x="340" y="290"/>
                </a:cubicBezTo>
                <a:cubicBezTo>
                  <a:pt x="363" y="262"/>
                  <a:pt x="366" y="184"/>
                  <a:pt x="345" y="150"/>
                </a:cubicBezTo>
                <a:cubicBezTo>
                  <a:pt x="341" y="152"/>
                  <a:pt x="338" y="154"/>
                  <a:pt x="335" y="156"/>
                </a:cubicBezTo>
                <a:cubicBezTo>
                  <a:pt x="329" y="159"/>
                  <a:pt x="324" y="158"/>
                  <a:pt x="321" y="153"/>
                </a:cubicBezTo>
                <a:cubicBezTo>
                  <a:pt x="320" y="150"/>
                  <a:pt x="318" y="148"/>
                  <a:pt x="317" y="146"/>
                </a:cubicBezTo>
                <a:cubicBezTo>
                  <a:pt x="314" y="141"/>
                  <a:pt x="315" y="136"/>
                  <a:pt x="320" y="133"/>
                </a:cubicBezTo>
                <a:cubicBezTo>
                  <a:pt x="322" y="131"/>
                  <a:pt x="324" y="130"/>
                  <a:pt x="326" y="129"/>
                </a:cubicBezTo>
                <a:cubicBezTo>
                  <a:pt x="327" y="128"/>
                  <a:pt x="329" y="127"/>
                  <a:pt x="331" y="126"/>
                </a:cubicBezTo>
                <a:cubicBezTo>
                  <a:pt x="303" y="88"/>
                  <a:pt x="265" y="66"/>
                  <a:pt x="218" y="60"/>
                </a:cubicBezTo>
                <a:cubicBezTo>
                  <a:pt x="218" y="67"/>
                  <a:pt x="218" y="73"/>
                  <a:pt x="218" y="79"/>
                </a:cubicBezTo>
                <a:cubicBezTo>
                  <a:pt x="218" y="87"/>
                  <a:pt x="214" y="90"/>
                  <a:pt x="206" y="90"/>
                </a:cubicBezTo>
                <a:cubicBezTo>
                  <a:pt x="204" y="90"/>
                  <a:pt x="202" y="90"/>
                  <a:pt x="201" y="90"/>
                </a:cubicBezTo>
                <a:cubicBezTo>
                  <a:pt x="194" y="90"/>
                  <a:pt x="190" y="87"/>
                  <a:pt x="190" y="80"/>
                </a:cubicBezTo>
                <a:cubicBezTo>
                  <a:pt x="190" y="74"/>
                  <a:pt x="190" y="67"/>
                  <a:pt x="190" y="60"/>
                </a:cubicBezTo>
                <a:cubicBezTo>
                  <a:pt x="142" y="65"/>
                  <a:pt x="104" y="87"/>
                  <a:pt x="76" y="126"/>
                </a:cubicBezTo>
                <a:cubicBezTo>
                  <a:pt x="79" y="128"/>
                  <a:pt x="83" y="130"/>
                  <a:pt x="86" y="132"/>
                </a:cubicBezTo>
                <a:cubicBezTo>
                  <a:pt x="92" y="136"/>
                  <a:pt x="93" y="140"/>
                  <a:pt x="90" y="146"/>
                </a:cubicBezTo>
                <a:cubicBezTo>
                  <a:pt x="88" y="148"/>
                  <a:pt x="87" y="150"/>
                  <a:pt x="86" y="152"/>
                </a:cubicBezTo>
                <a:cubicBezTo>
                  <a:pt x="83" y="158"/>
                  <a:pt x="78" y="159"/>
                  <a:pt x="72" y="156"/>
                </a:cubicBezTo>
                <a:cubicBezTo>
                  <a:pt x="69" y="154"/>
                  <a:pt x="66" y="152"/>
                  <a:pt x="62" y="150"/>
                </a:cubicBezTo>
                <a:cubicBezTo>
                  <a:pt x="43" y="186"/>
                  <a:pt x="40" y="245"/>
                  <a:pt x="66" y="290"/>
                </a:cubicBezTo>
                <a:cubicBezTo>
                  <a:pt x="70" y="288"/>
                  <a:pt x="74" y="286"/>
                  <a:pt x="77" y="284"/>
                </a:cubicBezTo>
                <a:cubicBezTo>
                  <a:pt x="84" y="281"/>
                  <a:pt x="88" y="282"/>
                  <a:pt x="92" y="288"/>
                </a:cubicBezTo>
                <a:cubicBezTo>
                  <a:pt x="93" y="290"/>
                  <a:pt x="94" y="292"/>
                  <a:pt x="96" y="295"/>
                </a:cubicBezTo>
                <a:cubicBezTo>
                  <a:pt x="98" y="299"/>
                  <a:pt x="97" y="304"/>
                  <a:pt x="93" y="306"/>
                </a:cubicBezTo>
                <a:cubicBezTo>
                  <a:pt x="81" y="313"/>
                  <a:pt x="70" y="321"/>
                  <a:pt x="57" y="326"/>
                </a:cubicBezTo>
                <a:cubicBezTo>
                  <a:pt x="45" y="332"/>
                  <a:pt x="34" y="327"/>
                  <a:pt x="27" y="316"/>
                </a:cubicBezTo>
                <a:cubicBezTo>
                  <a:pt x="15" y="296"/>
                  <a:pt x="8" y="274"/>
                  <a:pt x="4" y="251"/>
                </a:cubicBezTo>
                <a:cubicBezTo>
                  <a:pt x="2" y="243"/>
                  <a:pt x="2" y="234"/>
                  <a:pt x="0" y="226"/>
                </a:cubicBezTo>
                <a:cubicBezTo>
                  <a:pt x="0" y="219"/>
                  <a:pt x="0" y="212"/>
                  <a:pt x="0" y="205"/>
                </a:cubicBezTo>
                <a:cubicBezTo>
                  <a:pt x="1" y="204"/>
                  <a:pt x="1" y="203"/>
                  <a:pt x="1" y="202"/>
                </a:cubicBezTo>
                <a:cubicBezTo>
                  <a:pt x="4" y="166"/>
                  <a:pt x="15" y="134"/>
                  <a:pt x="34" y="105"/>
                </a:cubicBezTo>
                <a:cubicBezTo>
                  <a:pt x="78" y="36"/>
                  <a:pt x="163" y="0"/>
                  <a:pt x="243" y="17"/>
                </a:cubicBezTo>
                <a:cubicBezTo>
                  <a:pt x="289" y="27"/>
                  <a:pt x="328" y="49"/>
                  <a:pt x="358" y="85"/>
                </a:cubicBezTo>
                <a:cubicBezTo>
                  <a:pt x="383" y="115"/>
                  <a:pt x="399" y="149"/>
                  <a:pt x="404" y="187"/>
                </a:cubicBezTo>
                <a:cubicBezTo>
                  <a:pt x="405" y="193"/>
                  <a:pt x="406" y="199"/>
                  <a:pt x="406" y="205"/>
                </a:cubicBezTo>
                <a:cubicBezTo>
                  <a:pt x="406" y="212"/>
                  <a:pt x="406" y="219"/>
                  <a:pt x="406" y="225"/>
                </a:cubicBezTo>
                <a:close/>
                <a:moveTo>
                  <a:pt x="191" y="244"/>
                </a:moveTo>
                <a:cubicBezTo>
                  <a:pt x="202" y="249"/>
                  <a:pt x="213" y="248"/>
                  <a:pt x="223" y="240"/>
                </a:cubicBezTo>
                <a:cubicBezTo>
                  <a:pt x="225" y="238"/>
                  <a:pt x="228" y="237"/>
                  <a:pt x="230" y="237"/>
                </a:cubicBezTo>
                <a:cubicBezTo>
                  <a:pt x="261" y="234"/>
                  <a:pt x="292" y="232"/>
                  <a:pt x="323" y="229"/>
                </a:cubicBezTo>
                <a:cubicBezTo>
                  <a:pt x="327" y="228"/>
                  <a:pt x="331" y="228"/>
                  <a:pt x="336" y="227"/>
                </a:cubicBezTo>
                <a:cubicBezTo>
                  <a:pt x="341" y="225"/>
                  <a:pt x="344" y="221"/>
                  <a:pt x="344" y="216"/>
                </a:cubicBezTo>
                <a:cubicBezTo>
                  <a:pt x="344" y="211"/>
                  <a:pt x="340" y="207"/>
                  <a:pt x="335" y="206"/>
                </a:cubicBezTo>
                <a:cubicBezTo>
                  <a:pt x="333" y="205"/>
                  <a:pt x="331" y="205"/>
                  <a:pt x="329" y="205"/>
                </a:cubicBezTo>
                <a:cubicBezTo>
                  <a:pt x="297" y="202"/>
                  <a:pt x="265" y="199"/>
                  <a:pt x="233" y="196"/>
                </a:cubicBezTo>
                <a:cubicBezTo>
                  <a:pt x="229" y="195"/>
                  <a:pt x="226" y="195"/>
                  <a:pt x="223" y="192"/>
                </a:cubicBezTo>
                <a:cubicBezTo>
                  <a:pt x="213" y="184"/>
                  <a:pt x="202" y="183"/>
                  <a:pt x="191" y="188"/>
                </a:cubicBezTo>
                <a:cubicBezTo>
                  <a:pt x="179" y="193"/>
                  <a:pt x="173" y="203"/>
                  <a:pt x="172" y="216"/>
                </a:cubicBezTo>
                <a:cubicBezTo>
                  <a:pt x="173" y="229"/>
                  <a:pt x="179" y="239"/>
                  <a:pt x="191" y="244"/>
                </a:cubicBezTo>
                <a:close/>
                <a:moveTo>
                  <a:pt x="175" y="310"/>
                </a:moveTo>
                <a:cubicBezTo>
                  <a:pt x="169" y="310"/>
                  <a:pt x="163" y="310"/>
                  <a:pt x="157" y="310"/>
                </a:cubicBezTo>
                <a:cubicBezTo>
                  <a:pt x="147" y="310"/>
                  <a:pt x="141" y="317"/>
                  <a:pt x="141" y="326"/>
                </a:cubicBezTo>
                <a:cubicBezTo>
                  <a:pt x="141" y="330"/>
                  <a:pt x="141" y="334"/>
                  <a:pt x="141" y="338"/>
                </a:cubicBezTo>
                <a:cubicBezTo>
                  <a:pt x="141" y="350"/>
                  <a:pt x="147" y="356"/>
                  <a:pt x="159" y="356"/>
                </a:cubicBezTo>
                <a:cubicBezTo>
                  <a:pt x="172" y="356"/>
                  <a:pt x="184" y="356"/>
                  <a:pt x="197" y="356"/>
                </a:cubicBezTo>
                <a:cubicBezTo>
                  <a:pt x="214" y="356"/>
                  <a:pt x="230" y="356"/>
                  <a:pt x="247" y="356"/>
                </a:cubicBezTo>
                <a:cubicBezTo>
                  <a:pt x="260" y="356"/>
                  <a:pt x="266" y="350"/>
                  <a:pt x="266" y="337"/>
                </a:cubicBezTo>
                <a:cubicBezTo>
                  <a:pt x="266" y="334"/>
                  <a:pt x="266" y="331"/>
                  <a:pt x="266" y="328"/>
                </a:cubicBezTo>
                <a:cubicBezTo>
                  <a:pt x="266" y="316"/>
                  <a:pt x="260" y="310"/>
                  <a:pt x="247" y="310"/>
                </a:cubicBezTo>
                <a:cubicBezTo>
                  <a:pt x="233" y="310"/>
                  <a:pt x="218" y="310"/>
                  <a:pt x="203" y="310"/>
                </a:cubicBezTo>
                <a:cubicBezTo>
                  <a:pt x="194" y="310"/>
                  <a:pt x="184" y="310"/>
                  <a:pt x="175" y="3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0" name="TextBox 9"/>
          <p:cNvSpPr txBox="1"/>
          <p:nvPr/>
        </p:nvSpPr>
        <p:spPr>
          <a:xfrm>
            <a:off x="4248108" y="1850083"/>
            <a:ext cx="595035" cy="584775"/>
          </a:xfrm>
          <a:prstGeom prst="rect">
            <a:avLst/>
          </a:prstGeom>
          <a:noFill/>
        </p:spPr>
        <p:txBody>
          <a:bodyPr wrap="none" rtlCol="0">
            <a:spAutoFit/>
          </a:bodyPr>
          <a:lstStyle/>
          <a:p>
            <a:r>
              <a:rPr lang="en-US" sz="3200" dirty="0" err="1" smtClean="0">
                <a:gradFill>
                  <a:gsLst>
                    <a:gs pos="0">
                      <a:srgbClr val="FFFFFF"/>
                    </a:gs>
                    <a:gs pos="74000">
                      <a:srgbClr val="FFFFFF"/>
                    </a:gs>
                  </a:gsLst>
                  <a:lin ang="0" scaled="0"/>
                </a:gradFill>
                <a:ea typeface="ヒラギノ角ゴ Pro W3" charset="0"/>
                <a:cs typeface="ヒラギノ角ゴ Pro W3" charset="0"/>
              </a:rPr>
              <a:t>vs</a:t>
            </a:r>
            <a:endParaRPr lang="en-US" sz="3200" dirty="0">
              <a:gradFill>
                <a:gsLst>
                  <a:gs pos="0">
                    <a:srgbClr val="FFFFFF"/>
                  </a:gs>
                  <a:gs pos="74000">
                    <a:srgbClr val="FFFFFF"/>
                  </a:gs>
                </a:gsLst>
                <a:lin ang="0" scaled="0"/>
              </a:gradFill>
              <a:ea typeface="ヒラギノ角ゴ Pro W3" charset="0"/>
              <a:cs typeface="ヒラギノ角ゴ Pro W3" charset="0"/>
            </a:endParaRPr>
          </a:p>
        </p:txBody>
      </p:sp>
    </p:spTree>
    <p:extLst>
      <p:ext uri="{BB962C8B-B14F-4D97-AF65-F5344CB8AC3E}">
        <p14:creationId xmlns:p14="http://schemas.microsoft.com/office/powerpoint/2010/main" val="397285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588" y="254000"/>
            <a:ext cx="8229600" cy="1050925"/>
          </a:xfrm>
        </p:spPr>
        <p:txBody>
          <a:bodyPr/>
          <a:lstStyle/>
          <a:p>
            <a:r>
              <a:rPr lang="en-US" dirty="0" smtClean="0">
                <a:gradFill>
                  <a:gsLst>
                    <a:gs pos="0">
                      <a:schemeClr val="tx1"/>
                    </a:gs>
                    <a:gs pos="100000">
                      <a:schemeClr val="tx1"/>
                    </a:gs>
                  </a:gsLst>
                  <a:lin ang="0" scaled="1"/>
                </a:gradFill>
              </a:rPr>
              <a:t>Three Types Of Metrics</a:t>
            </a:r>
            <a:r>
              <a:rPr lang="en-US" dirty="0" smtClean="0"/>
              <a:t/>
            </a:r>
            <a:br>
              <a:rPr lang="en-US" dirty="0" smtClean="0"/>
            </a:br>
            <a:r>
              <a:rPr lang="en-US" sz="1600" b="0" dirty="0">
                <a:gradFill>
                  <a:gsLst>
                    <a:gs pos="80531">
                      <a:srgbClr val="009DDC"/>
                    </a:gs>
                    <a:gs pos="0">
                      <a:srgbClr val="009DDC"/>
                    </a:gs>
                  </a:gsLst>
                  <a:lin ang="0" scaled="0"/>
                </a:gradFill>
              </a:rPr>
              <a:t>IT leaders who drive conversations about value help their enterprises to maximize </a:t>
            </a:r>
            <a:r>
              <a:rPr lang="en-US" sz="1600" b="0" dirty="0" smtClean="0">
                <a:gradFill>
                  <a:gsLst>
                    <a:gs pos="80531">
                      <a:srgbClr val="009DDC"/>
                    </a:gs>
                    <a:gs pos="0">
                      <a:srgbClr val="009DDC"/>
                    </a:gs>
                  </a:gsLst>
                  <a:lin ang="0" scaled="0"/>
                </a:gradFill>
              </a:rPr>
              <a:t/>
            </a:r>
            <a:br>
              <a:rPr lang="en-US" sz="1600" b="0" dirty="0" smtClean="0">
                <a:gradFill>
                  <a:gsLst>
                    <a:gs pos="80531">
                      <a:srgbClr val="009DDC"/>
                    </a:gs>
                    <a:gs pos="0">
                      <a:srgbClr val="009DDC"/>
                    </a:gs>
                  </a:gsLst>
                  <a:lin ang="0" scaled="0"/>
                </a:gradFill>
              </a:rPr>
            </a:br>
            <a:r>
              <a:rPr lang="en-US" sz="1600" b="0" dirty="0" smtClean="0">
                <a:gradFill>
                  <a:gsLst>
                    <a:gs pos="80531">
                      <a:srgbClr val="009DDC"/>
                    </a:gs>
                    <a:gs pos="0">
                      <a:srgbClr val="009DDC"/>
                    </a:gs>
                  </a:gsLst>
                  <a:lin ang="0" scaled="0"/>
                </a:gradFill>
              </a:rPr>
              <a:t>the </a:t>
            </a:r>
            <a:r>
              <a:rPr lang="en-US" sz="1600" b="0" dirty="0">
                <a:gradFill>
                  <a:gsLst>
                    <a:gs pos="80531">
                      <a:srgbClr val="009DDC"/>
                    </a:gs>
                    <a:gs pos="0">
                      <a:srgbClr val="009DDC"/>
                    </a:gs>
                  </a:gsLst>
                  <a:lin ang="0" scaled="0"/>
                </a:gradFill>
              </a:rPr>
              <a:t>business value of IT</a:t>
            </a:r>
          </a:p>
        </p:txBody>
      </p:sp>
      <p:sp>
        <p:nvSpPr>
          <p:cNvPr id="5" name="Rectangle 4"/>
          <p:cNvSpPr/>
          <p:nvPr/>
        </p:nvSpPr>
        <p:spPr>
          <a:xfrm>
            <a:off x="628650" y="2638426"/>
            <a:ext cx="2415179" cy="1866900"/>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6" name="Rectangle 5"/>
          <p:cNvSpPr/>
          <p:nvPr/>
        </p:nvSpPr>
        <p:spPr>
          <a:xfrm>
            <a:off x="3462042" y="2638426"/>
            <a:ext cx="2415179" cy="1866900"/>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7" name="Rectangle 6"/>
          <p:cNvSpPr/>
          <p:nvPr/>
        </p:nvSpPr>
        <p:spPr>
          <a:xfrm>
            <a:off x="6295434" y="2638426"/>
            <a:ext cx="2424704" cy="1866900"/>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8" name="Rectangle 7"/>
          <p:cNvSpPr/>
          <p:nvPr/>
        </p:nvSpPr>
        <p:spPr>
          <a:xfrm>
            <a:off x="628650" y="4505325"/>
            <a:ext cx="2415179" cy="548279"/>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smtClean="0">
                <a:gradFill>
                  <a:gsLst>
                    <a:gs pos="0">
                      <a:srgbClr val="FFFFFF"/>
                    </a:gs>
                    <a:gs pos="100000">
                      <a:srgbClr val="FFFFFF"/>
                    </a:gs>
                  </a:gsLst>
                  <a:lin ang="0" scaled="1"/>
                </a:gradFill>
                <a:latin typeface="Arial"/>
              </a:rPr>
              <a:t>Operations</a:t>
            </a:r>
            <a:endParaRPr lang="en-US" dirty="0">
              <a:gradFill>
                <a:gsLst>
                  <a:gs pos="0">
                    <a:srgbClr val="FFFFFF"/>
                  </a:gs>
                  <a:gs pos="100000">
                    <a:srgbClr val="FFFFFF"/>
                  </a:gs>
                </a:gsLst>
                <a:lin ang="0" scaled="1"/>
              </a:gradFill>
              <a:latin typeface="Arial"/>
            </a:endParaRPr>
          </a:p>
        </p:txBody>
      </p:sp>
      <p:sp>
        <p:nvSpPr>
          <p:cNvPr id="9" name="Rectangle 8"/>
          <p:cNvSpPr/>
          <p:nvPr/>
        </p:nvSpPr>
        <p:spPr>
          <a:xfrm>
            <a:off x="3462041" y="4505325"/>
            <a:ext cx="2415179" cy="548279"/>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smtClean="0">
                <a:gradFill>
                  <a:gsLst>
                    <a:gs pos="0">
                      <a:srgbClr val="FFFFFF"/>
                    </a:gs>
                    <a:gs pos="100000">
                      <a:srgbClr val="FFFFFF"/>
                    </a:gs>
                  </a:gsLst>
                  <a:lin ang="0" scaled="1"/>
                </a:gradFill>
                <a:latin typeface="Arial"/>
              </a:rPr>
              <a:t>Projects</a:t>
            </a:r>
            <a:endParaRPr lang="en-US" dirty="0">
              <a:gradFill>
                <a:gsLst>
                  <a:gs pos="0">
                    <a:srgbClr val="FFFFFF"/>
                  </a:gs>
                  <a:gs pos="100000">
                    <a:srgbClr val="FFFFFF"/>
                  </a:gs>
                </a:gsLst>
                <a:lin ang="0" scaled="1"/>
              </a:gradFill>
              <a:latin typeface="Arial"/>
            </a:endParaRPr>
          </a:p>
        </p:txBody>
      </p:sp>
      <p:sp>
        <p:nvSpPr>
          <p:cNvPr id="10" name="Rectangle 9"/>
          <p:cNvSpPr/>
          <p:nvPr/>
        </p:nvSpPr>
        <p:spPr>
          <a:xfrm>
            <a:off x="6295434" y="4505325"/>
            <a:ext cx="2424704" cy="548279"/>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smtClean="0">
                <a:gradFill>
                  <a:gsLst>
                    <a:gs pos="0">
                      <a:srgbClr val="FFFFFF"/>
                    </a:gs>
                    <a:gs pos="100000">
                      <a:srgbClr val="FFFFFF"/>
                    </a:gs>
                  </a:gsLst>
                  <a:lin ang="0" scaled="1"/>
                </a:gradFill>
                <a:latin typeface="Arial"/>
              </a:rPr>
              <a:t>Innovation</a:t>
            </a:r>
            <a:endParaRPr lang="en-US" dirty="0">
              <a:gradFill>
                <a:gsLst>
                  <a:gs pos="0">
                    <a:srgbClr val="FFFFFF"/>
                  </a:gs>
                  <a:gs pos="100000">
                    <a:srgbClr val="FFFFFF"/>
                  </a:gs>
                </a:gsLst>
                <a:lin ang="0" scaled="1"/>
              </a:gradFill>
              <a:latin typeface="Arial"/>
            </a:endParaRPr>
          </a:p>
        </p:txBody>
      </p:sp>
      <p:grpSp>
        <p:nvGrpSpPr>
          <p:cNvPr id="11" name="Group 164"/>
          <p:cNvGrpSpPr>
            <a:grpSpLocks noChangeAspect="1"/>
          </p:cNvGrpSpPr>
          <p:nvPr/>
        </p:nvGrpSpPr>
        <p:grpSpPr bwMode="auto">
          <a:xfrm>
            <a:off x="1137739" y="2985720"/>
            <a:ext cx="1253036" cy="1216891"/>
            <a:chOff x="2671" y="1958"/>
            <a:chExt cx="416" cy="404"/>
          </a:xfrm>
          <a:solidFill>
            <a:schemeClr val="bg1"/>
          </a:solidFill>
        </p:grpSpPr>
        <p:sp>
          <p:nvSpPr>
            <p:cNvPr id="12" name="Freeform 165"/>
            <p:cNvSpPr>
              <a:spLocks noEditPoints="1"/>
            </p:cNvSpPr>
            <p:nvPr/>
          </p:nvSpPr>
          <p:spPr bwMode="auto">
            <a:xfrm>
              <a:off x="2818" y="1958"/>
              <a:ext cx="269" cy="269"/>
            </a:xfrm>
            <a:custGeom>
              <a:avLst/>
              <a:gdLst>
                <a:gd name="T0" fmla="*/ 95 w 112"/>
                <a:gd name="T1" fmla="*/ 47 h 112"/>
                <a:gd name="T2" fmla="*/ 104 w 112"/>
                <a:gd name="T3" fmla="*/ 35 h 112"/>
                <a:gd name="T4" fmla="*/ 104 w 112"/>
                <a:gd name="T5" fmla="*/ 27 h 112"/>
                <a:gd name="T6" fmla="*/ 86 w 112"/>
                <a:gd name="T7" fmla="*/ 29 h 112"/>
                <a:gd name="T8" fmla="*/ 87 w 112"/>
                <a:gd name="T9" fmla="*/ 14 h 112"/>
                <a:gd name="T10" fmla="*/ 83 w 112"/>
                <a:gd name="T11" fmla="*/ 7 h 112"/>
                <a:gd name="T12" fmla="*/ 68 w 112"/>
                <a:gd name="T13" fmla="*/ 18 h 112"/>
                <a:gd name="T14" fmla="*/ 61 w 112"/>
                <a:gd name="T15" fmla="*/ 4 h 112"/>
                <a:gd name="T16" fmla="*/ 51 w 112"/>
                <a:gd name="T17" fmla="*/ 4 h 112"/>
                <a:gd name="T18" fmla="*/ 43 w 112"/>
                <a:gd name="T19" fmla="*/ 18 h 112"/>
                <a:gd name="T20" fmla="*/ 28 w 112"/>
                <a:gd name="T21" fmla="*/ 8 h 112"/>
                <a:gd name="T22" fmla="*/ 30 w 112"/>
                <a:gd name="T23" fmla="*/ 26 h 112"/>
                <a:gd name="T24" fmla="*/ 13 w 112"/>
                <a:gd name="T25" fmla="*/ 26 h 112"/>
                <a:gd name="T26" fmla="*/ 8 w 112"/>
                <a:gd name="T27" fmla="*/ 34 h 112"/>
                <a:gd name="T28" fmla="*/ 17 w 112"/>
                <a:gd name="T29" fmla="*/ 48 h 112"/>
                <a:gd name="T30" fmla="*/ 0 w 112"/>
                <a:gd name="T31" fmla="*/ 56 h 112"/>
                <a:gd name="T32" fmla="*/ 17 w 112"/>
                <a:gd name="T33" fmla="*/ 64 h 112"/>
                <a:gd name="T34" fmla="*/ 8 w 112"/>
                <a:gd name="T35" fmla="*/ 78 h 112"/>
                <a:gd name="T36" fmla="*/ 13 w 112"/>
                <a:gd name="T37" fmla="*/ 86 h 112"/>
                <a:gd name="T38" fmla="*/ 30 w 112"/>
                <a:gd name="T39" fmla="*/ 86 h 112"/>
                <a:gd name="T40" fmla="*/ 28 w 112"/>
                <a:gd name="T41" fmla="*/ 104 h 112"/>
                <a:gd name="T42" fmla="*/ 43 w 112"/>
                <a:gd name="T43" fmla="*/ 94 h 112"/>
                <a:gd name="T44" fmla="*/ 50 w 112"/>
                <a:gd name="T45" fmla="*/ 108 h 112"/>
                <a:gd name="T46" fmla="*/ 57 w 112"/>
                <a:gd name="T47" fmla="*/ 112 h 112"/>
                <a:gd name="T48" fmla="*/ 65 w 112"/>
                <a:gd name="T49" fmla="*/ 95 h 112"/>
                <a:gd name="T50" fmla="*/ 77 w 112"/>
                <a:gd name="T51" fmla="*/ 104 h 112"/>
                <a:gd name="T52" fmla="*/ 85 w 112"/>
                <a:gd name="T53" fmla="*/ 104 h 112"/>
                <a:gd name="T54" fmla="*/ 83 w 112"/>
                <a:gd name="T55" fmla="*/ 86 h 112"/>
                <a:gd name="T56" fmla="*/ 98 w 112"/>
                <a:gd name="T57" fmla="*/ 87 h 112"/>
                <a:gd name="T58" fmla="*/ 105 w 112"/>
                <a:gd name="T59" fmla="*/ 83 h 112"/>
                <a:gd name="T60" fmla="*/ 94 w 112"/>
                <a:gd name="T61" fmla="*/ 68 h 112"/>
                <a:gd name="T62" fmla="*/ 108 w 112"/>
                <a:gd name="T63" fmla="*/ 62 h 112"/>
                <a:gd name="T64" fmla="*/ 112 w 112"/>
                <a:gd name="T65" fmla="*/ 55 h 112"/>
                <a:gd name="T66" fmla="*/ 56 w 112"/>
                <a:gd name="T67" fmla="*/ 76 h 112"/>
                <a:gd name="T68" fmla="*/ 56 w 112"/>
                <a:gd name="T69" fmla="*/ 36 h 112"/>
                <a:gd name="T70" fmla="*/ 56 w 112"/>
                <a:gd name="T71" fmla="*/ 7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108" y="50"/>
                  </a:moveTo>
                  <a:cubicBezTo>
                    <a:pt x="95" y="47"/>
                    <a:pt x="95" y="47"/>
                    <a:pt x="95" y="47"/>
                  </a:cubicBezTo>
                  <a:cubicBezTo>
                    <a:pt x="95" y="46"/>
                    <a:pt x="94" y="45"/>
                    <a:pt x="94" y="44"/>
                  </a:cubicBezTo>
                  <a:cubicBezTo>
                    <a:pt x="104" y="35"/>
                    <a:pt x="104" y="35"/>
                    <a:pt x="104" y="35"/>
                  </a:cubicBezTo>
                  <a:cubicBezTo>
                    <a:pt x="106" y="34"/>
                    <a:pt x="106" y="31"/>
                    <a:pt x="105" y="29"/>
                  </a:cubicBezTo>
                  <a:cubicBezTo>
                    <a:pt x="104" y="27"/>
                    <a:pt x="104" y="27"/>
                    <a:pt x="104" y="27"/>
                  </a:cubicBezTo>
                  <a:cubicBezTo>
                    <a:pt x="103" y="25"/>
                    <a:pt x="100" y="24"/>
                    <a:pt x="98" y="25"/>
                  </a:cubicBezTo>
                  <a:cubicBezTo>
                    <a:pt x="86" y="29"/>
                    <a:pt x="86" y="29"/>
                    <a:pt x="86" y="29"/>
                  </a:cubicBezTo>
                  <a:cubicBezTo>
                    <a:pt x="85" y="28"/>
                    <a:pt x="84" y="27"/>
                    <a:pt x="83" y="26"/>
                  </a:cubicBezTo>
                  <a:cubicBezTo>
                    <a:pt x="87" y="14"/>
                    <a:pt x="87" y="14"/>
                    <a:pt x="87" y="14"/>
                  </a:cubicBezTo>
                  <a:cubicBezTo>
                    <a:pt x="88" y="12"/>
                    <a:pt x="87" y="9"/>
                    <a:pt x="85" y="8"/>
                  </a:cubicBezTo>
                  <a:cubicBezTo>
                    <a:pt x="83" y="7"/>
                    <a:pt x="83" y="7"/>
                    <a:pt x="83" y="7"/>
                  </a:cubicBezTo>
                  <a:cubicBezTo>
                    <a:pt x="81" y="6"/>
                    <a:pt x="78" y="6"/>
                    <a:pt x="77" y="8"/>
                  </a:cubicBezTo>
                  <a:cubicBezTo>
                    <a:pt x="68" y="18"/>
                    <a:pt x="68" y="18"/>
                    <a:pt x="68" y="18"/>
                  </a:cubicBezTo>
                  <a:cubicBezTo>
                    <a:pt x="67" y="17"/>
                    <a:pt x="65" y="17"/>
                    <a:pt x="64" y="17"/>
                  </a:cubicBezTo>
                  <a:cubicBezTo>
                    <a:pt x="61" y="4"/>
                    <a:pt x="61" y="4"/>
                    <a:pt x="61" y="4"/>
                  </a:cubicBezTo>
                  <a:cubicBezTo>
                    <a:pt x="60" y="2"/>
                    <a:pt x="58" y="0"/>
                    <a:pt x="56" y="0"/>
                  </a:cubicBezTo>
                  <a:cubicBezTo>
                    <a:pt x="54" y="0"/>
                    <a:pt x="52" y="2"/>
                    <a:pt x="51" y="4"/>
                  </a:cubicBezTo>
                  <a:cubicBezTo>
                    <a:pt x="48" y="17"/>
                    <a:pt x="48" y="17"/>
                    <a:pt x="48" y="17"/>
                  </a:cubicBezTo>
                  <a:cubicBezTo>
                    <a:pt x="47" y="17"/>
                    <a:pt x="45" y="18"/>
                    <a:pt x="43" y="18"/>
                  </a:cubicBezTo>
                  <a:cubicBezTo>
                    <a:pt x="34" y="8"/>
                    <a:pt x="34" y="8"/>
                    <a:pt x="34" y="8"/>
                  </a:cubicBezTo>
                  <a:cubicBezTo>
                    <a:pt x="33" y="7"/>
                    <a:pt x="30" y="6"/>
                    <a:pt x="28" y="8"/>
                  </a:cubicBezTo>
                  <a:cubicBezTo>
                    <a:pt x="26" y="9"/>
                    <a:pt x="25" y="11"/>
                    <a:pt x="26" y="13"/>
                  </a:cubicBezTo>
                  <a:cubicBezTo>
                    <a:pt x="30" y="26"/>
                    <a:pt x="30" y="26"/>
                    <a:pt x="30" y="26"/>
                  </a:cubicBezTo>
                  <a:cubicBezTo>
                    <a:pt x="28" y="27"/>
                    <a:pt x="27" y="28"/>
                    <a:pt x="26" y="30"/>
                  </a:cubicBezTo>
                  <a:cubicBezTo>
                    <a:pt x="13" y="26"/>
                    <a:pt x="13" y="26"/>
                    <a:pt x="13" y="26"/>
                  </a:cubicBezTo>
                  <a:cubicBezTo>
                    <a:pt x="11" y="25"/>
                    <a:pt x="9" y="26"/>
                    <a:pt x="8" y="28"/>
                  </a:cubicBezTo>
                  <a:cubicBezTo>
                    <a:pt x="6" y="30"/>
                    <a:pt x="7" y="33"/>
                    <a:pt x="8" y="34"/>
                  </a:cubicBezTo>
                  <a:cubicBezTo>
                    <a:pt x="18" y="43"/>
                    <a:pt x="18" y="43"/>
                    <a:pt x="18" y="43"/>
                  </a:cubicBezTo>
                  <a:cubicBezTo>
                    <a:pt x="18" y="45"/>
                    <a:pt x="17" y="47"/>
                    <a:pt x="17" y="48"/>
                  </a:cubicBezTo>
                  <a:cubicBezTo>
                    <a:pt x="4" y="51"/>
                    <a:pt x="4" y="51"/>
                    <a:pt x="4" y="51"/>
                  </a:cubicBezTo>
                  <a:cubicBezTo>
                    <a:pt x="2" y="52"/>
                    <a:pt x="0" y="54"/>
                    <a:pt x="0" y="56"/>
                  </a:cubicBezTo>
                  <a:cubicBezTo>
                    <a:pt x="0" y="58"/>
                    <a:pt x="2" y="60"/>
                    <a:pt x="4" y="61"/>
                  </a:cubicBezTo>
                  <a:cubicBezTo>
                    <a:pt x="17" y="64"/>
                    <a:pt x="17" y="64"/>
                    <a:pt x="17" y="64"/>
                  </a:cubicBezTo>
                  <a:cubicBezTo>
                    <a:pt x="17" y="65"/>
                    <a:pt x="18" y="67"/>
                    <a:pt x="18" y="69"/>
                  </a:cubicBezTo>
                  <a:cubicBezTo>
                    <a:pt x="8" y="78"/>
                    <a:pt x="8" y="78"/>
                    <a:pt x="8" y="78"/>
                  </a:cubicBezTo>
                  <a:cubicBezTo>
                    <a:pt x="7" y="79"/>
                    <a:pt x="6" y="82"/>
                    <a:pt x="8" y="84"/>
                  </a:cubicBezTo>
                  <a:cubicBezTo>
                    <a:pt x="9" y="86"/>
                    <a:pt x="11" y="87"/>
                    <a:pt x="13" y="86"/>
                  </a:cubicBezTo>
                  <a:cubicBezTo>
                    <a:pt x="26" y="82"/>
                    <a:pt x="26" y="82"/>
                    <a:pt x="26" y="82"/>
                  </a:cubicBezTo>
                  <a:cubicBezTo>
                    <a:pt x="27" y="84"/>
                    <a:pt x="28" y="85"/>
                    <a:pt x="30" y="86"/>
                  </a:cubicBezTo>
                  <a:cubicBezTo>
                    <a:pt x="26" y="99"/>
                    <a:pt x="26" y="99"/>
                    <a:pt x="26" y="99"/>
                  </a:cubicBezTo>
                  <a:cubicBezTo>
                    <a:pt x="25" y="101"/>
                    <a:pt x="26" y="103"/>
                    <a:pt x="28" y="104"/>
                  </a:cubicBezTo>
                  <a:cubicBezTo>
                    <a:pt x="30" y="106"/>
                    <a:pt x="33" y="105"/>
                    <a:pt x="34" y="104"/>
                  </a:cubicBezTo>
                  <a:cubicBezTo>
                    <a:pt x="43" y="94"/>
                    <a:pt x="43" y="94"/>
                    <a:pt x="43" y="94"/>
                  </a:cubicBezTo>
                  <a:cubicBezTo>
                    <a:pt x="44" y="94"/>
                    <a:pt x="46" y="95"/>
                    <a:pt x="47" y="95"/>
                  </a:cubicBezTo>
                  <a:cubicBezTo>
                    <a:pt x="50" y="108"/>
                    <a:pt x="50" y="108"/>
                    <a:pt x="50" y="108"/>
                  </a:cubicBezTo>
                  <a:cubicBezTo>
                    <a:pt x="50" y="110"/>
                    <a:pt x="52" y="112"/>
                    <a:pt x="55" y="112"/>
                  </a:cubicBezTo>
                  <a:cubicBezTo>
                    <a:pt x="57" y="112"/>
                    <a:pt x="57" y="112"/>
                    <a:pt x="57" y="112"/>
                  </a:cubicBezTo>
                  <a:cubicBezTo>
                    <a:pt x="60" y="112"/>
                    <a:pt x="62" y="110"/>
                    <a:pt x="62" y="108"/>
                  </a:cubicBezTo>
                  <a:cubicBezTo>
                    <a:pt x="65" y="95"/>
                    <a:pt x="65" y="95"/>
                    <a:pt x="65" y="95"/>
                  </a:cubicBezTo>
                  <a:cubicBezTo>
                    <a:pt x="66" y="95"/>
                    <a:pt x="67" y="94"/>
                    <a:pt x="68" y="94"/>
                  </a:cubicBezTo>
                  <a:cubicBezTo>
                    <a:pt x="77" y="104"/>
                    <a:pt x="77" y="104"/>
                    <a:pt x="77" y="104"/>
                  </a:cubicBezTo>
                  <a:cubicBezTo>
                    <a:pt x="78" y="106"/>
                    <a:pt x="81" y="106"/>
                    <a:pt x="83" y="105"/>
                  </a:cubicBezTo>
                  <a:cubicBezTo>
                    <a:pt x="85" y="104"/>
                    <a:pt x="85" y="104"/>
                    <a:pt x="85" y="104"/>
                  </a:cubicBezTo>
                  <a:cubicBezTo>
                    <a:pt x="87" y="103"/>
                    <a:pt x="88" y="100"/>
                    <a:pt x="87" y="98"/>
                  </a:cubicBezTo>
                  <a:cubicBezTo>
                    <a:pt x="83" y="86"/>
                    <a:pt x="83" y="86"/>
                    <a:pt x="83" y="86"/>
                  </a:cubicBezTo>
                  <a:cubicBezTo>
                    <a:pt x="84" y="85"/>
                    <a:pt x="85" y="84"/>
                    <a:pt x="86" y="83"/>
                  </a:cubicBezTo>
                  <a:cubicBezTo>
                    <a:pt x="98" y="87"/>
                    <a:pt x="98" y="87"/>
                    <a:pt x="98" y="87"/>
                  </a:cubicBezTo>
                  <a:cubicBezTo>
                    <a:pt x="100" y="88"/>
                    <a:pt x="103" y="87"/>
                    <a:pt x="104" y="85"/>
                  </a:cubicBezTo>
                  <a:cubicBezTo>
                    <a:pt x="105" y="83"/>
                    <a:pt x="105" y="83"/>
                    <a:pt x="105" y="83"/>
                  </a:cubicBezTo>
                  <a:cubicBezTo>
                    <a:pt x="106" y="81"/>
                    <a:pt x="106" y="78"/>
                    <a:pt x="104" y="77"/>
                  </a:cubicBezTo>
                  <a:cubicBezTo>
                    <a:pt x="94" y="68"/>
                    <a:pt x="94" y="68"/>
                    <a:pt x="94" y="68"/>
                  </a:cubicBezTo>
                  <a:cubicBezTo>
                    <a:pt x="94" y="67"/>
                    <a:pt x="95" y="66"/>
                    <a:pt x="95" y="65"/>
                  </a:cubicBezTo>
                  <a:cubicBezTo>
                    <a:pt x="108" y="62"/>
                    <a:pt x="108" y="62"/>
                    <a:pt x="108" y="62"/>
                  </a:cubicBezTo>
                  <a:cubicBezTo>
                    <a:pt x="110" y="62"/>
                    <a:pt x="112" y="60"/>
                    <a:pt x="112" y="57"/>
                  </a:cubicBezTo>
                  <a:cubicBezTo>
                    <a:pt x="112" y="55"/>
                    <a:pt x="112" y="55"/>
                    <a:pt x="112" y="55"/>
                  </a:cubicBezTo>
                  <a:cubicBezTo>
                    <a:pt x="112" y="52"/>
                    <a:pt x="110" y="50"/>
                    <a:pt x="108" y="50"/>
                  </a:cubicBezTo>
                  <a:close/>
                  <a:moveTo>
                    <a:pt x="56" y="76"/>
                  </a:moveTo>
                  <a:cubicBezTo>
                    <a:pt x="45" y="76"/>
                    <a:pt x="36" y="67"/>
                    <a:pt x="36" y="56"/>
                  </a:cubicBezTo>
                  <a:cubicBezTo>
                    <a:pt x="36" y="45"/>
                    <a:pt x="45" y="36"/>
                    <a:pt x="56" y="36"/>
                  </a:cubicBezTo>
                  <a:cubicBezTo>
                    <a:pt x="67" y="36"/>
                    <a:pt x="76" y="45"/>
                    <a:pt x="76" y="56"/>
                  </a:cubicBezTo>
                  <a:cubicBezTo>
                    <a:pt x="76" y="67"/>
                    <a:pt x="67" y="76"/>
                    <a:pt x="5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3" name="Freeform 166"/>
            <p:cNvSpPr>
              <a:spLocks noEditPoints="1"/>
            </p:cNvSpPr>
            <p:nvPr/>
          </p:nvSpPr>
          <p:spPr bwMode="auto">
            <a:xfrm>
              <a:off x="2671" y="2134"/>
              <a:ext cx="226" cy="228"/>
            </a:xfrm>
            <a:custGeom>
              <a:avLst/>
              <a:gdLst>
                <a:gd name="T0" fmla="*/ 94 w 94"/>
                <a:gd name="T1" fmla="*/ 40 h 95"/>
                <a:gd name="T2" fmla="*/ 89 w 94"/>
                <a:gd name="T3" fmla="*/ 35 h 95"/>
                <a:gd name="T4" fmla="*/ 77 w 94"/>
                <a:gd name="T5" fmla="*/ 32 h 95"/>
                <a:gd name="T6" fmla="*/ 84 w 94"/>
                <a:gd name="T7" fmla="*/ 17 h 95"/>
                <a:gd name="T8" fmla="*/ 77 w 94"/>
                <a:gd name="T9" fmla="*/ 15 h 95"/>
                <a:gd name="T10" fmla="*/ 65 w 94"/>
                <a:gd name="T11" fmla="*/ 19 h 95"/>
                <a:gd name="T12" fmla="*/ 64 w 94"/>
                <a:gd name="T13" fmla="*/ 3 h 95"/>
                <a:gd name="T14" fmla="*/ 57 w 94"/>
                <a:gd name="T15" fmla="*/ 5 h 95"/>
                <a:gd name="T16" fmla="*/ 47 w 94"/>
                <a:gd name="T17" fmla="*/ 13 h 95"/>
                <a:gd name="T18" fmla="*/ 39 w 94"/>
                <a:gd name="T19" fmla="*/ 1 h 95"/>
                <a:gd name="T20" fmla="*/ 35 w 94"/>
                <a:gd name="T21" fmla="*/ 16 h 95"/>
                <a:gd name="T22" fmla="*/ 22 w 94"/>
                <a:gd name="T23" fmla="*/ 11 h 95"/>
                <a:gd name="T24" fmla="*/ 16 w 94"/>
                <a:gd name="T25" fmla="*/ 17 h 95"/>
                <a:gd name="T26" fmla="*/ 18 w 94"/>
                <a:gd name="T27" fmla="*/ 30 h 95"/>
                <a:gd name="T28" fmla="*/ 2 w 94"/>
                <a:gd name="T29" fmla="*/ 31 h 95"/>
                <a:gd name="T30" fmla="*/ 13 w 94"/>
                <a:gd name="T31" fmla="*/ 42 h 95"/>
                <a:gd name="T32" fmla="*/ 3 w 94"/>
                <a:gd name="T33" fmla="*/ 51 h 95"/>
                <a:gd name="T34" fmla="*/ 5 w 94"/>
                <a:gd name="T35" fmla="*/ 59 h 95"/>
                <a:gd name="T36" fmla="*/ 17 w 94"/>
                <a:gd name="T37" fmla="*/ 64 h 95"/>
                <a:gd name="T38" fmla="*/ 11 w 94"/>
                <a:gd name="T39" fmla="*/ 78 h 95"/>
                <a:gd name="T40" fmla="*/ 26 w 94"/>
                <a:gd name="T41" fmla="*/ 74 h 95"/>
                <a:gd name="T42" fmla="*/ 28 w 94"/>
                <a:gd name="T43" fmla="*/ 87 h 95"/>
                <a:gd name="T44" fmla="*/ 36 w 94"/>
                <a:gd name="T45" fmla="*/ 90 h 95"/>
                <a:gd name="T46" fmla="*/ 46 w 94"/>
                <a:gd name="T47" fmla="*/ 81 h 95"/>
                <a:gd name="T48" fmla="*/ 55 w 94"/>
                <a:gd name="T49" fmla="*/ 94 h 95"/>
                <a:gd name="T50" fmla="*/ 60 w 94"/>
                <a:gd name="T51" fmla="*/ 89 h 95"/>
                <a:gd name="T52" fmla="*/ 63 w 94"/>
                <a:gd name="T53" fmla="*/ 78 h 95"/>
                <a:gd name="T54" fmla="*/ 77 w 94"/>
                <a:gd name="T55" fmla="*/ 84 h 95"/>
                <a:gd name="T56" fmla="*/ 79 w 94"/>
                <a:gd name="T57" fmla="*/ 77 h 95"/>
                <a:gd name="T58" fmla="*/ 76 w 94"/>
                <a:gd name="T59" fmla="*/ 66 h 95"/>
                <a:gd name="T60" fmla="*/ 92 w 94"/>
                <a:gd name="T61" fmla="*/ 64 h 95"/>
                <a:gd name="T62" fmla="*/ 90 w 94"/>
                <a:gd name="T63" fmla="*/ 57 h 95"/>
                <a:gd name="T64" fmla="*/ 81 w 94"/>
                <a:gd name="T65" fmla="*/ 49 h 95"/>
                <a:gd name="T66" fmla="*/ 50 w 94"/>
                <a:gd name="T67" fmla="*/ 64 h 95"/>
                <a:gd name="T68" fmla="*/ 44 w 94"/>
                <a:gd name="T69" fmla="*/ 31 h 95"/>
                <a:gd name="T70" fmla="*/ 50 w 94"/>
                <a:gd name="T71" fmla="*/ 6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95">
                  <a:moveTo>
                    <a:pt x="91" y="45"/>
                  </a:moveTo>
                  <a:cubicBezTo>
                    <a:pt x="93" y="44"/>
                    <a:pt x="94" y="42"/>
                    <a:pt x="94" y="40"/>
                  </a:cubicBezTo>
                  <a:cubicBezTo>
                    <a:pt x="94" y="39"/>
                    <a:pt x="94" y="39"/>
                    <a:pt x="94" y="39"/>
                  </a:cubicBezTo>
                  <a:cubicBezTo>
                    <a:pt x="93" y="36"/>
                    <a:pt x="91" y="35"/>
                    <a:pt x="89" y="35"/>
                  </a:cubicBezTo>
                  <a:cubicBezTo>
                    <a:pt x="78" y="34"/>
                    <a:pt x="78" y="34"/>
                    <a:pt x="78" y="34"/>
                  </a:cubicBezTo>
                  <a:cubicBezTo>
                    <a:pt x="78" y="34"/>
                    <a:pt x="78" y="33"/>
                    <a:pt x="77" y="32"/>
                  </a:cubicBezTo>
                  <a:cubicBezTo>
                    <a:pt x="84" y="23"/>
                    <a:pt x="84" y="23"/>
                    <a:pt x="84" y="23"/>
                  </a:cubicBezTo>
                  <a:cubicBezTo>
                    <a:pt x="85" y="22"/>
                    <a:pt x="85" y="19"/>
                    <a:pt x="84" y="17"/>
                  </a:cubicBezTo>
                  <a:cubicBezTo>
                    <a:pt x="83" y="16"/>
                    <a:pt x="83" y="16"/>
                    <a:pt x="83" y="16"/>
                  </a:cubicBezTo>
                  <a:cubicBezTo>
                    <a:pt x="82" y="15"/>
                    <a:pt x="79" y="14"/>
                    <a:pt x="77" y="15"/>
                  </a:cubicBezTo>
                  <a:cubicBezTo>
                    <a:pt x="68" y="21"/>
                    <a:pt x="68" y="21"/>
                    <a:pt x="68" y="21"/>
                  </a:cubicBezTo>
                  <a:cubicBezTo>
                    <a:pt x="67" y="20"/>
                    <a:pt x="66" y="19"/>
                    <a:pt x="65" y="19"/>
                  </a:cubicBezTo>
                  <a:cubicBezTo>
                    <a:pt x="67" y="8"/>
                    <a:pt x="67" y="8"/>
                    <a:pt x="67" y="8"/>
                  </a:cubicBezTo>
                  <a:cubicBezTo>
                    <a:pt x="67" y="6"/>
                    <a:pt x="66" y="4"/>
                    <a:pt x="64" y="3"/>
                  </a:cubicBezTo>
                  <a:cubicBezTo>
                    <a:pt x="63" y="3"/>
                    <a:pt x="63" y="3"/>
                    <a:pt x="63" y="3"/>
                  </a:cubicBezTo>
                  <a:cubicBezTo>
                    <a:pt x="61" y="2"/>
                    <a:pt x="58" y="3"/>
                    <a:pt x="57" y="5"/>
                  </a:cubicBezTo>
                  <a:cubicBezTo>
                    <a:pt x="52" y="14"/>
                    <a:pt x="52" y="14"/>
                    <a:pt x="52" y="14"/>
                  </a:cubicBezTo>
                  <a:cubicBezTo>
                    <a:pt x="50" y="14"/>
                    <a:pt x="49" y="13"/>
                    <a:pt x="47" y="13"/>
                  </a:cubicBezTo>
                  <a:cubicBezTo>
                    <a:pt x="43" y="4"/>
                    <a:pt x="43" y="4"/>
                    <a:pt x="43" y="4"/>
                  </a:cubicBezTo>
                  <a:cubicBezTo>
                    <a:pt x="43" y="2"/>
                    <a:pt x="40" y="0"/>
                    <a:pt x="39" y="1"/>
                  </a:cubicBezTo>
                  <a:cubicBezTo>
                    <a:pt x="37" y="1"/>
                    <a:pt x="35" y="3"/>
                    <a:pt x="35" y="5"/>
                  </a:cubicBezTo>
                  <a:cubicBezTo>
                    <a:pt x="35" y="16"/>
                    <a:pt x="35" y="16"/>
                    <a:pt x="35" y="16"/>
                  </a:cubicBezTo>
                  <a:cubicBezTo>
                    <a:pt x="33" y="16"/>
                    <a:pt x="32" y="17"/>
                    <a:pt x="30" y="18"/>
                  </a:cubicBezTo>
                  <a:cubicBezTo>
                    <a:pt x="22" y="11"/>
                    <a:pt x="22" y="11"/>
                    <a:pt x="22" y="11"/>
                  </a:cubicBezTo>
                  <a:cubicBezTo>
                    <a:pt x="20" y="10"/>
                    <a:pt x="18" y="10"/>
                    <a:pt x="16" y="11"/>
                  </a:cubicBezTo>
                  <a:cubicBezTo>
                    <a:pt x="15" y="12"/>
                    <a:pt x="15" y="15"/>
                    <a:pt x="16" y="17"/>
                  </a:cubicBezTo>
                  <a:cubicBezTo>
                    <a:pt x="21" y="26"/>
                    <a:pt x="21" y="26"/>
                    <a:pt x="21" y="26"/>
                  </a:cubicBezTo>
                  <a:cubicBezTo>
                    <a:pt x="20" y="27"/>
                    <a:pt x="19" y="29"/>
                    <a:pt x="18" y="30"/>
                  </a:cubicBezTo>
                  <a:cubicBezTo>
                    <a:pt x="7" y="29"/>
                    <a:pt x="7" y="29"/>
                    <a:pt x="7" y="29"/>
                  </a:cubicBezTo>
                  <a:cubicBezTo>
                    <a:pt x="5" y="28"/>
                    <a:pt x="3" y="30"/>
                    <a:pt x="2" y="31"/>
                  </a:cubicBezTo>
                  <a:cubicBezTo>
                    <a:pt x="2" y="33"/>
                    <a:pt x="3" y="35"/>
                    <a:pt x="4" y="37"/>
                  </a:cubicBezTo>
                  <a:cubicBezTo>
                    <a:pt x="13" y="42"/>
                    <a:pt x="13" y="42"/>
                    <a:pt x="13" y="42"/>
                  </a:cubicBezTo>
                  <a:cubicBezTo>
                    <a:pt x="13" y="44"/>
                    <a:pt x="13" y="45"/>
                    <a:pt x="13" y="47"/>
                  </a:cubicBezTo>
                  <a:cubicBezTo>
                    <a:pt x="3" y="51"/>
                    <a:pt x="3" y="51"/>
                    <a:pt x="3" y="51"/>
                  </a:cubicBezTo>
                  <a:cubicBezTo>
                    <a:pt x="1" y="52"/>
                    <a:pt x="0" y="54"/>
                    <a:pt x="0" y="56"/>
                  </a:cubicBezTo>
                  <a:cubicBezTo>
                    <a:pt x="0" y="58"/>
                    <a:pt x="3" y="59"/>
                    <a:pt x="5" y="59"/>
                  </a:cubicBezTo>
                  <a:cubicBezTo>
                    <a:pt x="15" y="60"/>
                    <a:pt x="15" y="60"/>
                    <a:pt x="15" y="60"/>
                  </a:cubicBezTo>
                  <a:cubicBezTo>
                    <a:pt x="16" y="61"/>
                    <a:pt x="17" y="63"/>
                    <a:pt x="17" y="64"/>
                  </a:cubicBezTo>
                  <a:cubicBezTo>
                    <a:pt x="11" y="72"/>
                    <a:pt x="11" y="72"/>
                    <a:pt x="11" y="72"/>
                  </a:cubicBezTo>
                  <a:cubicBezTo>
                    <a:pt x="10" y="74"/>
                    <a:pt x="9" y="77"/>
                    <a:pt x="11" y="78"/>
                  </a:cubicBezTo>
                  <a:cubicBezTo>
                    <a:pt x="12" y="80"/>
                    <a:pt x="14" y="80"/>
                    <a:pt x="16" y="79"/>
                  </a:cubicBezTo>
                  <a:cubicBezTo>
                    <a:pt x="26" y="74"/>
                    <a:pt x="26" y="74"/>
                    <a:pt x="26" y="74"/>
                  </a:cubicBezTo>
                  <a:cubicBezTo>
                    <a:pt x="27" y="75"/>
                    <a:pt x="28" y="76"/>
                    <a:pt x="30" y="77"/>
                  </a:cubicBezTo>
                  <a:cubicBezTo>
                    <a:pt x="28" y="87"/>
                    <a:pt x="28" y="87"/>
                    <a:pt x="28" y="87"/>
                  </a:cubicBezTo>
                  <a:cubicBezTo>
                    <a:pt x="28" y="89"/>
                    <a:pt x="29" y="92"/>
                    <a:pt x="31" y="92"/>
                  </a:cubicBezTo>
                  <a:cubicBezTo>
                    <a:pt x="33" y="93"/>
                    <a:pt x="35" y="92"/>
                    <a:pt x="36" y="90"/>
                  </a:cubicBezTo>
                  <a:cubicBezTo>
                    <a:pt x="42" y="81"/>
                    <a:pt x="42" y="81"/>
                    <a:pt x="42" y="81"/>
                  </a:cubicBezTo>
                  <a:cubicBezTo>
                    <a:pt x="43" y="81"/>
                    <a:pt x="44" y="81"/>
                    <a:pt x="46" y="81"/>
                  </a:cubicBezTo>
                  <a:cubicBezTo>
                    <a:pt x="49" y="91"/>
                    <a:pt x="49" y="91"/>
                    <a:pt x="49" y="91"/>
                  </a:cubicBezTo>
                  <a:cubicBezTo>
                    <a:pt x="50" y="93"/>
                    <a:pt x="53" y="95"/>
                    <a:pt x="55" y="94"/>
                  </a:cubicBezTo>
                  <a:cubicBezTo>
                    <a:pt x="56" y="94"/>
                    <a:pt x="56" y="94"/>
                    <a:pt x="56" y="94"/>
                  </a:cubicBezTo>
                  <a:cubicBezTo>
                    <a:pt x="58" y="94"/>
                    <a:pt x="60" y="92"/>
                    <a:pt x="60" y="89"/>
                  </a:cubicBezTo>
                  <a:cubicBezTo>
                    <a:pt x="60" y="79"/>
                    <a:pt x="60" y="79"/>
                    <a:pt x="60" y="79"/>
                  </a:cubicBezTo>
                  <a:cubicBezTo>
                    <a:pt x="61" y="78"/>
                    <a:pt x="62" y="78"/>
                    <a:pt x="63" y="78"/>
                  </a:cubicBezTo>
                  <a:cubicBezTo>
                    <a:pt x="71" y="84"/>
                    <a:pt x="71" y="84"/>
                    <a:pt x="71" y="84"/>
                  </a:cubicBezTo>
                  <a:cubicBezTo>
                    <a:pt x="73" y="86"/>
                    <a:pt x="76" y="86"/>
                    <a:pt x="77" y="84"/>
                  </a:cubicBezTo>
                  <a:cubicBezTo>
                    <a:pt x="78" y="83"/>
                    <a:pt x="78" y="83"/>
                    <a:pt x="78" y="83"/>
                  </a:cubicBezTo>
                  <a:cubicBezTo>
                    <a:pt x="80" y="82"/>
                    <a:pt x="80" y="79"/>
                    <a:pt x="79" y="77"/>
                  </a:cubicBezTo>
                  <a:cubicBezTo>
                    <a:pt x="74" y="68"/>
                    <a:pt x="74" y="68"/>
                    <a:pt x="74" y="68"/>
                  </a:cubicBezTo>
                  <a:cubicBezTo>
                    <a:pt x="75" y="67"/>
                    <a:pt x="75" y="66"/>
                    <a:pt x="76" y="66"/>
                  </a:cubicBezTo>
                  <a:cubicBezTo>
                    <a:pt x="86" y="67"/>
                    <a:pt x="86" y="67"/>
                    <a:pt x="86" y="67"/>
                  </a:cubicBezTo>
                  <a:cubicBezTo>
                    <a:pt x="88" y="68"/>
                    <a:pt x="91" y="66"/>
                    <a:pt x="92" y="64"/>
                  </a:cubicBezTo>
                  <a:cubicBezTo>
                    <a:pt x="92" y="63"/>
                    <a:pt x="92" y="63"/>
                    <a:pt x="92" y="63"/>
                  </a:cubicBezTo>
                  <a:cubicBezTo>
                    <a:pt x="93" y="61"/>
                    <a:pt x="92" y="58"/>
                    <a:pt x="90" y="57"/>
                  </a:cubicBezTo>
                  <a:cubicBezTo>
                    <a:pt x="81" y="52"/>
                    <a:pt x="81" y="52"/>
                    <a:pt x="81" y="52"/>
                  </a:cubicBezTo>
                  <a:cubicBezTo>
                    <a:pt x="81" y="51"/>
                    <a:pt x="81" y="50"/>
                    <a:pt x="81" y="49"/>
                  </a:cubicBezTo>
                  <a:lnTo>
                    <a:pt x="91" y="45"/>
                  </a:lnTo>
                  <a:close/>
                  <a:moveTo>
                    <a:pt x="50" y="64"/>
                  </a:moveTo>
                  <a:cubicBezTo>
                    <a:pt x="41" y="66"/>
                    <a:pt x="32" y="60"/>
                    <a:pt x="30" y="50"/>
                  </a:cubicBezTo>
                  <a:cubicBezTo>
                    <a:pt x="29" y="41"/>
                    <a:pt x="35" y="32"/>
                    <a:pt x="44" y="31"/>
                  </a:cubicBezTo>
                  <a:cubicBezTo>
                    <a:pt x="53" y="29"/>
                    <a:pt x="62" y="35"/>
                    <a:pt x="64" y="44"/>
                  </a:cubicBezTo>
                  <a:cubicBezTo>
                    <a:pt x="65" y="54"/>
                    <a:pt x="59" y="62"/>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14" name="Group 13"/>
          <p:cNvGrpSpPr>
            <a:grpSpLocks noChangeAspect="1"/>
          </p:cNvGrpSpPr>
          <p:nvPr/>
        </p:nvGrpSpPr>
        <p:grpSpPr bwMode="auto">
          <a:xfrm>
            <a:off x="4165129" y="2985720"/>
            <a:ext cx="968846" cy="1124753"/>
            <a:chOff x="2704" y="1958"/>
            <a:chExt cx="348" cy="404"/>
          </a:xfrm>
          <a:solidFill>
            <a:schemeClr val="bg1"/>
          </a:solidFill>
        </p:grpSpPr>
        <p:sp>
          <p:nvSpPr>
            <p:cNvPr id="15" name="Freeform 99"/>
            <p:cNvSpPr>
              <a:spLocks/>
            </p:cNvSpPr>
            <p:nvPr/>
          </p:nvSpPr>
          <p:spPr bwMode="auto">
            <a:xfrm>
              <a:off x="2704" y="2016"/>
              <a:ext cx="348" cy="346"/>
            </a:xfrm>
            <a:custGeom>
              <a:avLst/>
              <a:gdLst>
                <a:gd name="T0" fmla="*/ 136 w 144"/>
                <a:gd name="T1" fmla="*/ 0 h 144"/>
                <a:gd name="T2" fmla="*/ 120 w 144"/>
                <a:gd name="T3" fmla="*/ 0 h 144"/>
                <a:gd name="T4" fmla="*/ 120 w 144"/>
                <a:gd name="T5" fmla="*/ 0 h 144"/>
                <a:gd name="T6" fmla="*/ 120 w 144"/>
                <a:gd name="T7" fmla="*/ 8 h 144"/>
                <a:gd name="T8" fmla="*/ 104 w 144"/>
                <a:gd name="T9" fmla="*/ 24 h 144"/>
                <a:gd name="T10" fmla="*/ 40 w 144"/>
                <a:gd name="T11" fmla="*/ 24 h 144"/>
                <a:gd name="T12" fmla="*/ 24 w 144"/>
                <a:gd name="T13" fmla="*/ 8 h 144"/>
                <a:gd name="T14" fmla="*/ 24 w 144"/>
                <a:gd name="T15" fmla="*/ 0 h 144"/>
                <a:gd name="T16" fmla="*/ 24 w 144"/>
                <a:gd name="T17" fmla="*/ 0 h 144"/>
                <a:gd name="T18" fmla="*/ 8 w 144"/>
                <a:gd name="T19" fmla="*/ 0 h 144"/>
                <a:gd name="T20" fmla="*/ 0 w 144"/>
                <a:gd name="T21" fmla="*/ 8 h 144"/>
                <a:gd name="T22" fmla="*/ 0 w 144"/>
                <a:gd name="T23" fmla="*/ 136 h 144"/>
                <a:gd name="T24" fmla="*/ 8 w 144"/>
                <a:gd name="T25" fmla="*/ 144 h 144"/>
                <a:gd name="T26" fmla="*/ 136 w 144"/>
                <a:gd name="T27" fmla="*/ 144 h 144"/>
                <a:gd name="T28" fmla="*/ 144 w 144"/>
                <a:gd name="T29" fmla="*/ 136 h 144"/>
                <a:gd name="T30" fmla="*/ 144 w 144"/>
                <a:gd name="T31" fmla="*/ 8 h 144"/>
                <a:gd name="T32" fmla="*/ 136 w 144"/>
                <a:gd name="T33"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44">
                  <a:moveTo>
                    <a:pt x="136" y="0"/>
                  </a:moveTo>
                  <a:cubicBezTo>
                    <a:pt x="120" y="0"/>
                    <a:pt x="120" y="0"/>
                    <a:pt x="120" y="0"/>
                  </a:cubicBezTo>
                  <a:cubicBezTo>
                    <a:pt x="120" y="0"/>
                    <a:pt x="120" y="0"/>
                    <a:pt x="120" y="0"/>
                  </a:cubicBezTo>
                  <a:cubicBezTo>
                    <a:pt x="120" y="8"/>
                    <a:pt x="120" y="8"/>
                    <a:pt x="120" y="8"/>
                  </a:cubicBezTo>
                  <a:cubicBezTo>
                    <a:pt x="120" y="17"/>
                    <a:pt x="113" y="24"/>
                    <a:pt x="104" y="24"/>
                  </a:cubicBezTo>
                  <a:cubicBezTo>
                    <a:pt x="40" y="24"/>
                    <a:pt x="40" y="24"/>
                    <a:pt x="40" y="24"/>
                  </a:cubicBezTo>
                  <a:cubicBezTo>
                    <a:pt x="31" y="24"/>
                    <a:pt x="24" y="17"/>
                    <a:pt x="24" y="8"/>
                  </a:cubicBezTo>
                  <a:cubicBezTo>
                    <a:pt x="24" y="0"/>
                    <a:pt x="24" y="0"/>
                    <a:pt x="24" y="0"/>
                  </a:cubicBezTo>
                  <a:cubicBezTo>
                    <a:pt x="24" y="0"/>
                    <a:pt x="24" y="0"/>
                    <a:pt x="24" y="0"/>
                  </a:cubicBezTo>
                  <a:cubicBezTo>
                    <a:pt x="8" y="0"/>
                    <a:pt x="8" y="0"/>
                    <a:pt x="8" y="0"/>
                  </a:cubicBezTo>
                  <a:cubicBezTo>
                    <a:pt x="4" y="0"/>
                    <a:pt x="0" y="4"/>
                    <a:pt x="0" y="8"/>
                  </a:cubicBezTo>
                  <a:cubicBezTo>
                    <a:pt x="0" y="136"/>
                    <a:pt x="0" y="136"/>
                    <a:pt x="0" y="136"/>
                  </a:cubicBezTo>
                  <a:cubicBezTo>
                    <a:pt x="0" y="140"/>
                    <a:pt x="4" y="144"/>
                    <a:pt x="8" y="144"/>
                  </a:cubicBezTo>
                  <a:cubicBezTo>
                    <a:pt x="136" y="144"/>
                    <a:pt x="136" y="144"/>
                    <a:pt x="136" y="144"/>
                  </a:cubicBezTo>
                  <a:cubicBezTo>
                    <a:pt x="140" y="144"/>
                    <a:pt x="144" y="140"/>
                    <a:pt x="144" y="136"/>
                  </a:cubicBezTo>
                  <a:cubicBezTo>
                    <a:pt x="144" y="8"/>
                    <a:pt x="144" y="8"/>
                    <a:pt x="144" y="8"/>
                  </a:cubicBezTo>
                  <a:cubicBezTo>
                    <a:pt x="144" y="4"/>
                    <a:pt x="140" y="0"/>
                    <a:pt x="1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6" name="Freeform 100"/>
            <p:cNvSpPr>
              <a:spLocks noEditPoints="1"/>
            </p:cNvSpPr>
            <p:nvPr/>
          </p:nvSpPr>
          <p:spPr bwMode="auto">
            <a:xfrm>
              <a:off x="2781" y="1958"/>
              <a:ext cx="193" cy="96"/>
            </a:xfrm>
            <a:custGeom>
              <a:avLst/>
              <a:gdLst>
                <a:gd name="T0" fmla="*/ 72 w 80"/>
                <a:gd name="T1" fmla="*/ 16 h 40"/>
                <a:gd name="T2" fmla="*/ 64 w 80"/>
                <a:gd name="T3" fmla="*/ 16 h 40"/>
                <a:gd name="T4" fmla="*/ 56 w 80"/>
                <a:gd name="T5" fmla="*/ 8 h 40"/>
                <a:gd name="T6" fmla="*/ 48 w 80"/>
                <a:gd name="T7" fmla="*/ 0 h 40"/>
                <a:gd name="T8" fmla="*/ 32 w 80"/>
                <a:gd name="T9" fmla="*/ 0 h 40"/>
                <a:gd name="T10" fmla="*/ 24 w 80"/>
                <a:gd name="T11" fmla="*/ 8 h 40"/>
                <a:gd name="T12" fmla="*/ 16 w 80"/>
                <a:gd name="T13" fmla="*/ 16 h 40"/>
                <a:gd name="T14" fmla="*/ 8 w 80"/>
                <a:gd name="T15" fmla="*/ 16 h 40"/>
                <a:gd name="T16" fmla="*/ 0 w 80"/>
                <a:gd name="T17" fmla="*/ 24 h 40"/>
                <a:gd name="T18" fmla="*/ 0 w 80"/>
                <a:gd name="T19" fmla="*/ 32 h 40"/>
                <a:gd name="T20" fmla="*/ 8 w 80"/>
                <a:gd name="T21" fmla="*/ 40 h 40"/>
                <a:gd name="T22" fmla="*/ 72 w 80"/>
                <a:gd name="T23" fmla="*/ 40 h 40"/>
                <a:gd name="T24" fmla="*/ 80 w 80"/>
                <a:gd name="T25" fmla="*/ 32 h 40"/>
                <a:gd name="T26" fmla="*/ 80 w 80"/>
                <a:gd name="T27" fmla="*/ 24 h 40"/>
                <a:gd name="T28" fmla="*/ 72 w 80"/>
                <a:gd name="T29" fmla="*/ 16 h 40"/>
                <a:gd name="T30" fmla="*/ 40 w 80"/>
                <a:gd name="T31" fmla="*/ 24 h 40"/>
                <a:gd name="T32" fmla="*/ 32 w 80"/>
                <a:gd name="T33" fmla="*/ 16 h 40"/>
                <a:gd name="T34" fmla="*/ 40 w 80"/>
                <a:gd name="T35" fmla="*/ 8 h 40"/>
                <a:gd name="T36" fmla="*/ 48 w 80"/>
                <a:gd name="T37" fmla="*/ 16 h 40"/>
                <a:gd name="T38" fmla="*/ 40 w 80"/>
                <a:gd name="T3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 h="40">
                  <a:moveTo>
                    <a:pt x="72" y="16"/>
                  </a:moveTo>
                  <a:cubicBezTo>
                    <a:pt x="64" y="16"/>
                    <a:pt x="64" y="16"/>
                    <a:pt x="64" y="16"/>
                  </a:cubicBezTo>
                  <a:cubicBezTo>
                    <a:pt x="60" y="16"/>
                    <a:pt x="56" y="12"/>
                    <a:pt x="56" y="8"/>
                  </a:cubicBezTo>
                  <a:cubicBezTo>
                    <a:pt x="56" y="4"/>
                    <a:pt x="52" y="0"/>
                    <a:pt x="48" y="0"/>
                  </a:cubicBezTo>
                  <a:cubicBezTo>
                    <a:pt x="32" y="0"/>
                    <a:pt x="32" y="0"/>
                    <a:pt x="32" y="0"/>
                  </a:cubicBezTo>
                  <a:cubicBezTo>
                    <a:pt x="28" y="0"/>
                    <a:pt x="24" y="4"/>
                    <a:pt x="24" y="8"/>
                  </a:cubicBezTo>
                  <a:cubicBezTo>
                    <a:pt x="24" y="12"/>
                    <a:pt x="20" y="16"/>
                    <a:pt x="16" y="16"/>
                  </a:cubicBezTo>
                  <a:cubicBezTo>
                    <a:pt x="8" y="16"/>
                    <a:pt x="8" y="16"/>
                    <a:pt x="8" y="16"/>
                  </a:cubicBezTo>
                  <a:cubicBezTo>
                    <a:pt x="4" y="16"/>
                    <a:pt x="0" y="20"/>
                    <a:pt x="0" y="24"/>
                  </a:cubicBezTo>
                  <a:cubicBezTo>
                    <a:pt x="0" y="32"/>
                    <a:pt x="0" y="32"/>
                    <a:pt x="0" y="32"/>
                  </a:cubicBezTo>
                  <a:cubicBezTo>
                    <a:pt x="0" y="36"/>
                    <a:pt x="4" y="40"/>
                    <a:pt x="8" y="40"/>
                  </a:cubicBezTo>
                  <a:cubicBezTo>
                    <a:pt x="72" y="40"/>
                    <a:pt x="72" y="40"/>
                    <a:pt x="72" y="40"/>
                  </a:cubicBezTo>
                  <a:cubicBezTo>
                    <a:pt x="76" y="40"/>
                    <a:pt x="80" y="36"/>
                    <a:pt x="80" y="32"/>
                  </a:cubicBezTo>
                  <a:cubicBezTo>
                    <a:pt x="80" y="24"/>
                    <a:pt x="80" y="24"/>
                    <a:pt x="80" y="24"/>
                  </a:cubicBezTo>
                  <a:cubicBezTo>
                    <a:pt x="80" y="20"/>
                    <a:pt x="76" y="16"/>
                    <a:pt x="72" y="16"/>
                  </a:cubicBezTo>
                  <a:close/>
                  <a:moveTo>
                    <a:pt x="40" y="24"/>
                  </a:moveTo>
                  <a:cubicBezTo>
                    <a:pt x="36" y="24"/>
                    <a:pt x="32" y="20"/>
                    <a:pt x="32" y="16"/>
                  </a:cubicBezTo>
                  <a:cubicBezTo>
                    <a:pt x="32" y="12"/>
                    <a:pt x="36" y="8"/>
                    <a:pt x="40" y="8"/>
                  </a:cubicBezTo>
                  <a:cubicBezTo>
                    <a:pt x="44" y="8"/>
                    <a:pt x="48" y="12"/>
                    <a:pt x="48" y="16"/>
                  </a:cubicBezTo>
                  <a:cubicBezTo>
                    <a:pt x="48" y="20"/>
                    <a:pt x="44" y="24"/>
                    <a:pt x="4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17" name="Group 16"/>
          <p:cNvGrpSpPr/>
          <p:nvPr/>
        </p:nvGrpSpPr>
        <p:grpSpPr>
          <a:xfrm>
            <a:off x="6963570" y="2917900"/>
            <a:ext cx="1078897" cy="1308054"/>
            <a:chOff x="13922375" y="2352675"/>
            <a:chExt cx="1382712" cy="1676400"/>
          </a:xfrm>
          <a:solidFill>
            <a:schemeClr val="bg1"/>
          </a:solidFill>
        </p:grpSpPr>
        <p:sp>
          <p:nvSpPr>
            <p:cNvPr id="18" name="Freeform 17"/>
            <p:cNvSpPr>
              <a:spLocks/>
            </p:cNvSpPr>
            <p:nvPr/>
          </p:nvSpPr>
          <p:spPr bwMode="auto">
            <a:xfrm>
              <a:off x="14265275" y="2781300"/>
              <a:ext cx="692150" cy="933450"/>
            </a:xfrm>
            <a:custGeom>
              <a:avLst/>
              <a:gdLst>
                <a:gd name="T0" fmla="*/ 55 w 109"/>
                <a:gd name="T1" fmla="*/ 0 h 146"/>
                <a:gd name="T2" fmla="*/ 0 w 109"/>
                <a:gd name="T3" fmla="*/ 55 h 146"/>
                <a:gd name="T4" fmla="*/ 8 w 109"/>
                <a:gd name="T5" fmla="*/ 82 h 146"/>
                <a:gd name="T6" fmla="*/ 27 w 109"/>
                <a:gd name="T7" fmla="*/ 133 h 146"/>
                <a:gd name="T8" fmla="*/ 40 w 109"/>
                <a:gd name="T9" fmla="*/ 146 h 146"/>
                <a:gd name="T10" fmla="*/ 55 w 109"/>
                <a:gd name="T11" fmla="*/ 146 h 146"/>
                <a:gd name="T12" fmla="*/ 70 w 109"/>
                <a:gd name="T13" fmla="*/ 146 h 146"/>
                <a:gd name="T14" fmla="*/ 83 w 109"/>
                <a:gd name="T15" fmla="*/ 133 h 146"/>
                <a:gd name="T16" fmla="*/ 102 w 109"/>
                <a:gd name="T17" fmla="*/ 82 h 146"/>
                <a:gd name="T18" fmla="*/ 109 w 109"/>
                <a:gd name="T19" fmla="*/ 55 h 146"/>
                <a:gd name="T20" fmla="*/ 55 w 109"/>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46">
                  <a:moveTo>
                    <a:pt x="55" y="0"/>
                  </a:moveTo>
                  <a:cubicBezTo>
                    <a:pt x="25" y="0"/>
                    <a:pt x="0" y="25"/>
                    <a:pt x="0" y="55"/>
                  </a:cubicBezTo>
                  <a:cubicBezTo>
                    <a:pt x="0" y="65"/>
                    <a:pt x="3" y="74"/>
                    <a:pt x="8" y="82"/>
                  </a:cubicBezTo>
                  <a:cubicBezTo>
                    <a:pt x="21" y="106"/>
                    <a:pt x="25" y="120"/>
                    <a:pt x="27" y="133"/>
                  </a:cubicBezTo>
                  <a:cubicBezTo>
                    <a:pt x="29" y="144"/>
                    <a:pt x="31" y="146"/>
                    <a:pt x="40" y="146"/>
                  </a:cubicBezTo>
                  <a:cubicBezTo>
                    <a:pt x="43" y="146"/>
                    <a:pt x="49" y="146"/>
                    <a:pt x="55" y="146"/>
                  </a:cubicBezTo>
                  <a:cubicBezTo>
                    <a:pt x="61" y="146"/>
                    <a:pt x="67" y="146"/>
                    <a:pt x="70" y="146"/>
                  </a:cubicBezTo>
                  <a:cubicBezTo>
                    <a:pt x="79" y="146"/>
                    <a:pt x="81" y="144"/>
                    <a:pt x="83" y="133"/>
                  </a:cubicBezTo>
                  <a:cubicBezTo>
                    <a:pt x="85" y="120"/>
                    <a:pt x="89" y="106"/>
                    <a:pt x="102" y="82"/>
                  </a:cubicBezTo>
                  <a:cubicBezTo>
                    <a:pt x="107" y="74"/>
                    <a:pt x="109" y="65"/>
                    <a:pt x="109" y="55"/>
                  </a:cubicBezTo>
                  <a:cubicBezTo>
                    <a:pt x="109" y="25"/>
                    <a:pt x="85" y="0"/>
                    <a:pt x="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19" name="Freeform 18"/>
            <p:cNvSpPr>
              <a:spLocks/>
            </p:cNvSpPr>
            <p:nvPr/>
          </p:nvSpPr>
          <p:spPr bwMode="auto">
            <a:xfrm>
              <a:off x="14474825" y="3740150"/>
              <a:ext cx="279400" cy="52388"/>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2"/>
                    <a:pt x="0" y="3"/>
                  </a:cubicBezTo>
                  <a:cubicBezTo>
                    <a:pt x="0" y="5"/>
                    <a:pt x="0" y="5"/>
                    <a:pt x="0" y="5"/>
                  </a:cubicBezTo>
                  <a:cubicBezTo>
                    <a:pt x="0" y="7"/>
                    <a:pt x="1" y="8"/>
                    <a:pt x="2" y="8"/>
                  </a:cubicBezTo>
                  <a:cubicBezTo>
                    <a:pt x="41" y="8"/>
                    <a:pt x="41" y="8"/>
                    <a:pt x="41" y="8"/>
                  </a:cubicBezTo>
                  <a:cubicBezTo>
                    <a:pt x="43" y="8"/>
                    <a:pt x="44" y="7"/>
                    <a:pt x="44" y="5"/>
                  </a:cubicBezTo>
                  <a:cubicBezTo>
                    <a:pt x="44" y="3"/>
                    <a:pt x="44" y="3"/>
                    <a:pt x="44" y="3"/>
                  </a:cubicBezTo>
                  <a:cubicBezTo>
                    <a:pt x="44" y="2"/>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0" name="Freeform 19"/>
            <p:cNvSpPr>
              <a:spLocks/>
            </p:cNvSpPr>
            <p:nvPr/>
          </p:nvSpPr>
          <p:spPr bwMode="auto">
            <a:xfrm>
              <a:off x="14474825" y="3817938"/>
              <a:ext cx="279400" cy="50800"/>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1"/>
                    <a:pt x="0" y="3"/>
                  </a:cubicBezTo>
                  <a:cubicBezTo>
                    <a:pt x="0" y="5"/>
                    <a:pt x="0" y="5"/>
                    <a:pt x="0" y="5"/>
                  </a:cubicBezTo>
                  <a:cubicBezTo>
                    <a:pt x="0" y="7"/>
                    <a:pt x="1" y="8"/>
                    <a:pt x="2" y="8"/>
                  </a:cubicBezTo>
                  <a:cubicBezTo>
                    <a:pt x="41" y="8"/>
                    <a:pt x="41" y="8"/>
                    <a:pt x="41" y="8"/>
                  </a:cubicBezTo>
                  <a:cubicBezTo>
                    <a:pt x="43" y="8"/>
                    <a:pt x="44" y="7"/>
                    <a:pt x="44" y="5"/>
                  </a:cubicBezTo>
                  <a:cubicBezTo>
                    <a:pt x="44" y="3"/>
                    <a:pt x="44" y="3"/>
                    <a:pt x="44" y="3"/>
                  </a:cubicBezTo>
                  <a:cubicBezTo>
                    <a:pt x="44" y="1"/>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1" name="Freeform 20"/>
            <p:cNvSpPr>
              <a:spLocks/>
            </p:cNvSpPr>
            <p:nvPr/>
          </p:nvSpPr>
          <p:spPr bwMode="auto">
            <a:xfrm>
              <a:off x="14474825" y="3894138"/>
              <a:ext cx="279400" cy="50800"/>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1"/>
                    <a:pt x="0" y="3"/>
                  </a:cubicBezTo>
                  <a:cubicBezTo>
                    <a:pt x="0" y="5"/>
                    <a:pt x="0" y="5"/>
                    <a:pt x="0" y="5"/>
                  </a:cubicBezTo>
                  <a:cubicBezTo>
                    <a:pt x="0" y="6"/>
                    <a:pt x="1" y="8"/>
                    <a:pt x="2" y="8"/>
                  </a:cubicBezTo>
                  <a:cubicBezTo>
                    <a:pt x="41" y="8"/>
                    <a:pt x="41" y="8"/>
                    <a:pt x="41" y="8"/>
                  </a:cubicBezTo>
                  <a:cubicBezTo>
                    <a:pt x="43" y="8"/>
                    <a:pt x="44" y="6"/>
                    <a:pt x="44" y="5"/>
                  </a:cubicBezTo>
                  <a:cubicBezTo>
                    <a:pt x="44" y="3"/>
                    <a:pt x="44" y="3"/>
                    <a:pt x="44" y="3"/>
                  </a:cubicBezTo>
                  <a:cubicBezTo>
                    <a:pt x="44" y="1"/>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2" name="Freeform 21"/>
            <p:cNvSpPr>
              <a:spLocks/>
            </p:cNvSpPr>
            <p:nvPr/>
          </p:nvSpPr>
          <p:spPr bwMode="auto">
            <a:xfrm>
              <a:off x="14519275" y="3965575"/>
              <a:ext cx="190500" cy="63500"/>
            </a:xfrm>
            <a:custGeom>
              <a:avLst/>
              <a:gdLst>
                <a:gd name="T0" fmla="*/ 0 w 30"/>
                <a:gd name="T1" fmla="*/ 0 h 10"/>
                <a:gd name="T2" fmla="*/ 30 w 30"/>
                <a:gd name="T3" fmla="*/ 0 h 10"/>
                <a:gd name="T4" fmla="*/ 15 w 30"/>
                <a:gd name="T5" fmla="*/ 10 h 10"/>
                <a:gd name="T6" fmla="*/ 0 w 30"/>
                <a:gd name="T7" fmla="*/ 0 h 10"/>
              </a:gdLst>
              <a:ahLst/>
              <a:cxnLst>
                <a:cxn ang="0">
                  <a:pos x="T0" y="T1"/>
                </a:cxn>
                <a:cxn ang="0">
                  <a:pos x="T2" y="T3"/>
                </a:cxn>
                <a:cxn ang="0">
                  <a:pos x="T4" y="T5"/>
                </a:cxn>
                <a:cxn ang="0">
                  <a:pos x="T6" y="T7"/>
                </a:cxn>
              </a:cxnLst>
              <a:rect l="0" t="0" r="r" b="b"/>
              <a:pathLst>
                <a:path w="30" h="10">
                  <a:moveTo>
                    <a:pt x="0" y="0"/>
                  </a:moveTo>
                  <a:cubicBezTo>
                    <a:pt x="30" y="0"/>
                    <a:pt x="30" y="0"/>
                    <a:pt x="30" y="0"/>
                  </a:cubicBezTo>
                  <a:cubicBezTo>
                    <a:pt x="30" y="6"/>
                    <a:pt x="22" y="10"/>
                    <a:pt x="15" y="10"/>
                  </a:cubicBezTo>
                  <a:cubicBezTo>
                    <a:pt x="8" y="10"/>
                    <a:pt x="0"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3" name="Freeform 22"/>
            <p:cNvSpPr>
              <a:spLocks/>
            </p:cNvSpPr>
            <p:nvPr/>
          </p:nvSpPr>
          <p:spPr bwMode="auto">
            <a:xfrm>
              <a:off x="14785975" y="2435225"/>
              <a:ext cx="260350" cy="339725"/>
            </a:xfrm>
            <a:custGeom>
              <a:avLst/>
              <a:gdLst>
                <a:gd name="T0" fmla="*/ 36 w 41"/>
                <a:gd name="T1" fmla="*/ 16 h 53"/>
                <a:gd name="T2" fmla="*/ 22 w 41"/>
                <a:gd name="T3" fmla="*/ 8 h 53"/>
                <a:gd name="T4" fmla="*/ 0 w 41"/>
                <a:gd name="T5" fmla="*/ 46 h 53"/>
                <a:gd name="T6" fmla="*/ 14 w 41"/>
                <a:gd name="T7" fmla="*/ 53 h 53"/>
                <a:gd name="T8" fmla="*/ 36 w 41"/>
                <a:gd name="T9" fmla="*/ 16 h 53"/>
                <a:gd name="T10" fmla="*/ 36 w 41"/>
                <a:gd name="T11" fmla="*/ 16 h 53"/>
                <a:gd name="T12" fmla="*/ 36 w 41"/>
                <a:gd name="T13" fmla="*/ 16 h 53"/>
              </a:gdLst>
              <a:ahLst/>
              <a:cxnLst>
                <a:cxn ang="0">
                  <a:pos x="T0" y="T1"/>
                </a:cxn>
                <a:cxn ang="0">
                  <a:pos x="T2" y="T3"/>
                </a:cxn>
                <a:cxn ang="0">
                  <a:pos x="T4" y="T5"/>
                </a:cxn>
                <a:cxn ang="0">
                  <a:pos x="T6" y="T7"/>
                </a:cxn>
                <a:cxn ang="0">
                  <a:pos x="T8" y="T9"/>
                </a:cxn>
                <a:cxn ang="0">
                  <a:pos x="T10" y="T11"/>
                </a:cxn>
                <a:cxn ang="0">
                  <a:pos x="T12" y="T13"/>
                </a:cxn>
              </a:cxnLst>
              <a:rect l="0" t="0" r="r" b="b"/>
              <a:pathLst>
                <a:path w="41" h="53">
                  <a:moveTo>
                    <a:pt x="36" y="16"/>
                  </a:moveTo>
                  <a:cubicBezTo>
                    <a:pt x="41" y="7"/>
                    <a:pt x="27" y="0"/>
                    <a:pt x="22" y="8"/>
                  </a:cubicBezTo>
                  <a:cubicBezTo>
                    <a:pt x="19" y="13"/>
                    <a:pt x="0" y="46"/>
                    <a:pt x="0" y="46"/>
                  </a:cubicBezTo>
                  <a:cubicBezTo>
                    <a:pt x="14" y="53"/>
                    <a:pt x="14" y="53"/>
                    <a:pt x="14" y="53"/>
                  </a:cubicBezTo>
                  <a:cubicBezTo>
                    <a:pt x="14" y="53"/>
                    <a:pt x="31" y="24"/>
                    <a:pt x="36" y="16"/>
                  </a:cubicBezTo>
                  <a:cubicBezTo>
                    <a:pt x="36" y="16"/>
                    <a:pt x="36" y="16"/>
                    <a:pt x="36" y="16"/>
                  </a:cubicBezTo>
                  <a:cubicBezTo>
                    <a:pt x="36" y="16"/>
                    <a:pt x="36" y="16"/>
                    <a:pt x="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4" name="Freeform 23"/>
            <p:cNvSpPr>
              <a:spLocks/>
            </p:cNvSpPr>
            <p:nvPr/>
          </p:nvSpPr>
          <p:spPr bwMode="auto">
            <a:xfrm>
              <a:off x="14976475" y="2705100"/>
              <a:ext cx="328612" cy="249238"/>
            </a:xfrm>
            <a:custGeom>
              <a:avLst/>
              <a:gdLst>
                <a:gd name="T0" fmla="*/ 36 w 52"/>
                <a:gd name="T1" fmla="*/ 5 h 39"/>
                <a:gd name="T2" fmla="*/ 36 w 52"/>
                <a:gd name="T3" fmla="*/ 5 h 39"/>
                <a:gd name="T4" fmla="*/ 36 w 52"/>
                <a:gd name="T5" fmla="*/ 5 h 39"/>
                <a:gd name="T6" fmla="*/ 36 w 52"/>
                <a:gd name="T7" fmla="*/ 5 h 39"/>
                <a:gd name="T8" fmla="*/ 0 w 52"/>
                <a:gd name="T9" fmla="*/ 25 h 39"/>
                <a:gd name="T10" fmla="*/ 7 w 52"/>
                <a:gd name="T11" fmla="*/ 39 h 39"/>
                <a:gd name="T12" fmla="*/ 44 w 52"/>
                <a:gd name="T13" fmla="*/ 18 h 39"/>
                <a:gd name="T14" fmla="*/ 36 w 52"/>
                <a:gd name="T15" fmla="*/ 5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9">
                  <a:moveTo>
                    <a:pt x="36" y="5"/>
                  </a:moveTo>
                  <a:cubicBezTo>
                    <a:pt x="36" y="5"/>
                    <a:pt x="36" y="5"/>
                    <a:pt x="36" y="5"/>
                  </a:cubicBezTo>
                  <a:cubicBezTo>
                    <a:pt x="36" y="5"/>
                    <a:pt x="36" y="5"/>
                    <a:pt x="36" y="5"/>
                  </a:cubicBezTo>
                  <a:cubicBezTo>
                    <a:pt x="36" y="5"/>
                    <a:pt x="36" y="5"/>
                    <a:pt x="36" y="5"/>
                  </a:cubicBezTo>
                  <a:cubicBezTo>
                    <a:pt x="29" y="9"/>
                    <a:pt x="0" y="25"/>
                    <a:pt x="0" y="25"/>
                  </a:cubicBezTo>
                  <a:cubicBezTo>
                    <a:pt x="7" y="39"/>
                    <a:pt x="7" y="39"/>
                    <a:pt x="7" y="39"/>
                  </a:cubicBezTo>
                  <a:cubicBezTo>
                    <a:pt x="7" y="39"/>
                    <a:pt x="37" y="22"/>
                    <a:pt x="44" y="18"/>
                  </a:cubicBezTo>
                  <a:cubicBezTo>
                    <a:pt x="52" y="13"/>
                    <a:pt x="45" y="0"/>
                    <a:pt x="3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5" name="Freeform 24"/>
            <p:cNvSpPr>
              <a:spLocks/>
            </p:cNvSpPr>
            <p:nvPr/>
          </p:nvSpPr>
          <p:spPr bwMode="auto">
            <a:xfrm>
              <a:off x="14563725" y="2352675"/>
              <a:ext cx="101600" cy="333375"/>
            </a:xfrm>
            <a:custGeom>
              <a:avLst/>
              <a:gdLst>
                <a:gd name="T0" fmla="*/ 16 w 16"/>
                <a:gd name="T1" fmla="*/ 10 h 52"/>
                <a:gd name="T2" fmla="*/ 16 w 16"/>
                <a:gd name="T3" fmla="*/ 52 h 52"/>
                <a:gd name="T4" fmla="*/ 0 w 16"/>
                <a:gd name="T5" fmla="*/ 52 h 52"/>
                <a:gd name="T6" fmla="*/ 0 w 16"/>
                <a:gd name="T7" fmla="*/ 10 h 52"/>
                <a:gd name="T8" fmla="*/ 16 w 16"/>
                <a:gd name="T9" fmla="*/ 10 h 52"/>
              </a:gdLst>
              <a:ahLst/>
              <a:cxnLst>
                <a:cxn ang="0">
                  <a:pos x="T0" y="T1"/>
                </a:cxn>
                <a:cxn ang="0">
                  <a:pos x="T2" y="T3"/>
                </a:cxn>
                <a:cxn ang="0">
                  <a:pos x="T4" y="T5"/>
                </a:cxn>
                <a:cxn ang="0">
                  <a:pos x="T6" y="T7"/>
                </a:cxn>
                <a:cxn ang="0">
                  <a:pos x="T8" y="T9"/>
                </a:cxn>
              </a:cxnLst>
              <a:rect l="0" t="0" r="r" b="b"/>
              <a:pathLst>
                <a:path w="16" h="52">
                  <a:moveTo>
                    <a:pt x="16" y="10"/>
                  </a:moveTo>
                  <a:cubicBezTo>
                    <a:pt x="16" y="13"/>
                    <a:pt x="16" y="52"/>
                    <a:pt x="16" y="52"/>
                  </a:cubicBezTo>
                  <a:cubicBezTo>
                    <a:pt x="0" y="52"/>
                    <a:pt x="0" y="52"/>
                    <a:pt x="0" y="52"/>
                  </a:cubicBezTo>
                  <a:cubicBezTo>
                    <a:pt x="0" y="52"/>
                    <a:pt x="0" y="13"/>
                    <a:pt x="0" y="10"/>
                  </a:cubicBezTo>
                  <a:cubicBezTo>
                    <a:pt x="0" y="0"/>
                    <a:pt x="16" y="0"/>
                    <a:pt x="1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6" name="Freeform 25"/>
            <p:cNvSpPr>
              <a:spLocks/>
            </p:cNvSpPr>
            <p:nvPr/>
          </p:nvSpPr>
          <p:spPr bwMode="auto">
            <a:xfrm>
              <a:off x="14189075" y="2435225"/>
              <a:ext cx="254000" cy="339725"/>
            </a:xfrm>
            <a:custGeom>
              <a:avLst/>
              <a:gdLst>
                <a:gd name="T0" fmla="*/ 5 w 40"/>
                <a:gd name="T1" fmla="*/ 16 h 53"/>
                <a:gd name="T2" fmla="*/ 18 w 40"/>
                <a:gd name="T3" fmla="*/ 8 h 53"/>
                <a:gd name="T4" fmla="*/ 40 w 40"/>
                <a:gd name="T5" fmla="*/ 46 h 53"/>
                <a:gd name="T6" fmla="*/ 26 w 40"/>
                <a:gd name="T7" fmla="*/ 53 h 53"/>
                <a:gd name="T8" fmla="*/ 5 w 40"/>
                <a:gd name="T9" fmla="*/ 16 h 53"/>
                <a:gd name="T10" fmla="*/ 5 w 40"/>
                <a:gd name="T11" fmla="*/ 16 h 53"/>
                <a:gd name="T12" fmla="*/ 5 w 40"/>
                <a:gd name="T13" fmla="*/ 16 h 53"/>
              </a:gdLst>
              <a:ahLst/>
              <a:cxnLst>
                <a:cxn ang="0">
                  <a:pos x="T0" y="T1"/>
                </a:cxn>
                <a:cxn ang="0">
                  <a:pos x="T2" y="T3"/>
                </a:cxn>
                <a:cxn ang="0">
                  <a:pos x="T4" y="T5"/>
                </a:cxn>
                <a:cxn ang="0">
                  <a:pos x="T6" y="T7"/>
                </a:cxn>
                <a:cxn ang="0">
                  <a:pos x="T8" y="T9"/>
                </a:cxn>
                <a:cxn ang="0">
                  <a:pos x="T10" y="T11"/>
                </a:cxn>
                <a:cxn ang="0">
                  <a:pos x="T12" y="T13"/>
                </a:cxn>
              </a:cxnLst>
              <a:rect l="0" t="0" r="r" b="b"/>
              <a:pathLst>
                <a:path w="40" h="53">
                  <a:moveTo>
                    <a:pt x="5" y="16"/>
                  </a:moveTo>
                  <a:cubicBezTo>
                    <a:pt x="0" y="7"/>
                    <a:pt x="13" y="0"/>
                    <a:pt x="18" y="8"/>
                  </a:cubicBezTo>
                  <a:cubicBezTo>
                    <a:pt x="21" y="13"/>
                    <a:pt x="40" y="46"/>
                    <a:pt x="40" y="46"/>
                  </a:cubicBezTo>
                  <a:cubicBezTo>
                    <a:pt x="26" y="53"/>
                    <a:pt x="26" y="53"/>
                    <a:pt x="26" y="53"/>
                  </a:cubicBezTo>
                  <a:cubicBezTo>
                    <a:pt x="26" y="53"/>
                    <a:pt x="9" y="24"/>
                    <a:pt x="5" y="16"/>
                  </a:cubicBezTo>
                  <a:cubicBezTo>
                    <a:pt x="5" y="16"/>
                    <a:pt x="5" y="16"/>
                    <a:pt x="5" y="16"/>
                  </a:cubicBezTo>
                  <a:cubicBezTo>
                    <a:pt x="5" y="16"/>
                    <a:pt x="5" y="16"/>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7" name="Freeform 26"/>
            <p:cNvSpPr>
              <a:spLocks/>
            </p:cNvSpPr>
            <p:nvPr/>
          </p:nvSpPr>
          <p:spPr bwMode="auto">
            <a:xfrm>
              <a:off x="13922375" y="2705100"/>
              <a:ext cx="330200" cy="249238"/>
            </a:xfrm>
            <a:custGeom>
              <a:avLst/>
              <a:gdLst>
                <a:gd name="T0" fmla="*/ 16 w 52"/>
                <a:gd name="T1" fmla="*/ 5 h 39"/>
                <a:gd name="T2" fmla="*/ 16 w 52"/>
                <a:gd name="T3" fmla="*/ 5 h 39"/>
                <a:gd name="T4" fmla="*/ 16 w 52"/>
                <a:gd name="T5" fmla="*/ 5 h 39"/>
                <a:gd name="T6" fmla="*/ 16 w 52"/>
                <a:gd name="T7" fmla="*/ 5 h 39"/>
                <a:gd name="T8" fmla="*/ 52 w 52"/>
                <a:gd name="T9" fmla="*/ 25 h 39"/>
                <a:gd name="T10" fmla="*/ 45 w 52"/>
                <a:gd name="T11" fmla="*/ 39 h 39"/>
                <a:gd name="T12" fmla="*/ 8 w 52"/>
                <a:gd name="T13" fmla="*/ 18 h 39"/>
                <a:gd name="T14" fmla="*/ 16 w 52"/>
                <a:gd name="T15" fmla="*/ 5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9">
                  <a:moveTo>
                    <a:pt x="16" y="5"/>
                  </a:moveTo>
                  <a:cubicBezTo>
                    <a:pt x="16" y="5"/>
                    <a:pt x="16" y="5"/>
                    <a:pt x="16" y="5"/>
                  </a:cubicBezTo>
                  <a:cubicBezTo>
                    <a:pt x="16" y="5"/>
                    <a:pt x="16" y="5"/>
                    <a:pt x="16" y="5"/>
                  </a:cubicBezTo>
                  <a:cubicBezTo>
                    <a:pt x="16" y="5"/>
                    <a:pt x="16" y="5"/>
                    <a:pt x="16" y="5"/>
                  </a:cubicBezTo>
                  <a:cubicBezTo>
                    <a:pt x="23" y="9"/>
                    <a:pt x="52" y="25"/>
                    <a:pt x="52" y="25"/>
                  </a:cubicBezTo>
                  <a:cubicBezTo>
                    <a:pt x="45" y="39"/>
                    <a:pt x="45" y="39"/>
                    <a:pt x="45" y="39"/>
                  </a:cubicBezTo>
                  <a:cubicBezTo>
                    <a:pt x="45" y="39"/>
                    <a:pt x="15" y="22"/>
                    <a:pt x="8" y="18"/>
                  </a:cubicBezTo>
                  <a:cubicBezTo>
                    <a:pt x="0" y="13"/>
                    <a:pt x="8" y="0"/>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grpSp>
      <p:sp>
        <p:nvSpPr>
          <p:cNvPr id="28" name="Rectangle 27"/>
          <p:cNvSpPr/>
          <p:nvPr/>
        </p:nvSpPr>
        <p:spPr>
          <a:xfrm>
            <a:off x="628650" y="1758303"/>
            <a:ext cx="8081963" cy="5619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2000" dirty="0" smtClean="0">
                <a:gradFill>
                  <a:gsLst>
                    <a:gs pos="0">
                      <a:srgbClr val="FFFFFF"/>
                    </a:gs>
                    <a:gs pos="100000">
                      <a:srgbClr val="FFFFFF"/>
                    </a:gs>
                  </a:gsLst>
                  <a:lin ang="0" scaled="1"/>
                </a:gradFill>
                <a:latin typeface="Arial"/>
              </a:rPr>
              <a:t>Matrix of performance measures that CIO’s can use</a:t>
            </a:r>
            <a:endParaRPr lang="en-US" sz="2000" dirty="0">
              <a:gradFill>
                <a:gsLst>
                  <a:gs pos="0">
                    <a:srgbClr val="FFFFFF"/>
                  </a:gs>
                  <a:gs pos="100000">
                    <a:srgbClr val="FFFFFF"/>
                  </a:gs>
                </a:gsLst>
                <a:lin ang="0" scaled="1"/>
              </a:gra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gradFill>
                  <a:gsLst>
                    <a:gs pos="0">
                      <a:schemeClr val="tx1"/>
                    </a:gs>
                    <a:gs pos="100000">
                      <a:schemeClr val="tx1"/>
                    </a:gs>
                  </a:gsLst>
                </a:gradFill>
              </a:rPr>
              <a:t>Maximize Business Value of IT</a:t>
            </a:r>
            <a:endParaRPr lang="en-US" dirty="0">
              <a:gradFill>
                <a:gsLst>
                  <a:gs pos="0">
                    <a:schemeClr val="tx1"/>
                  </a:gs>
                  <a:gs pos="100000">
                    <a:schemeClr val="tx1"/>
                  </a:gs>
                </a:gsLst>
              </a:gradFill>
            </a:endParaRPr>
          </a:p>
        </p:txBody>
      </p:sp>
      <p:sp>
        <p:nvSpPr>
          <p:cNvPr id="5" name="Rectangle 4"/>
          <p:cNvSpPr/>
          <p:nvPr/>
        </p:nvSpPr>
        <p:spPr>
          <a:xfrm>
            <a:off x="628650" y="1143001"/>
            <a:ext cx="2415179" cy="1866900"/>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6" name="Rectangle 5"/>
          <p:cNvSpPr/>
          <p:nvPr/>
        </p:nvSpPr>
        <p:spPr>
          <a:xfrm>
            <a:off x="3462042" y="1143001"/>
            <a:ext cx="2415179" cy="1866900"/>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7" name="Rectangle 6"/>
          <p:cNvSpPr/>
          <p:nvPr/>
        </p:nvSpPr>
        <p:spPr>
          <a:xfrm>
            <a:off x="6295434" y="1143001"/>
            <a:ext cx="2424704" cy="1866900"/>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9" name="Rectangle 8"/>
          <p:cNvSpPr/>
          <p:nvPr/>
        </p:nvSpPr>
        <p:spPr>
          <a:xfrm>
            <a:off x="628650" y="3009900"/>
            <a:ext cx="2415179" cy="548279"/>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smtClean="0">
                <a:gradFill>
                  <a:gsLst>
                    <a:gs pos="0">
                      <a:srgbClr val="FFFFFF"/>
                    </a:gs>
                    <a:gs pos="100000">
                      <a:srgbClr val="FFFFFF"/>
                    </a:gs>
                  </a:gsLst>
                  <a:lin ang="0" scaled="1"/>
                </a:gradFill>
                <a:latin typeface="Arial"/>
              </a:rPr>
              <a:t>Operations</a:t>
            </a:r>
            <a:endParaRPr lang="en-US" dirty="0">
              <a:gradFill>
                <a:gsLst>
                  <a:gs pos="0">
                    <a:srgbClr val="FFFFFF"/>
                  </a:gs>
                  <a:gs pos="100000">
                    <a:srgbClr val="FFFFFF"/>
                  </a:gs>
                </a:gsLst>
                <a:lin ang="0" scaled="1"/>
              </a:gradFill>
              <a:latin typeface="Arial"/>
            </a:endParaRPr>
          </a:p>
        </p:txBody>
      </p:sp>
      <p:sp>
        <p:nvSpPr>
          <p:cNvPr id="10" name="Rectangle 9"/>
          <p:cNvSpPr/>
          <p:nvPr/>
        </p:nvSpPr>
        <p:spPr>
          <a:xfrm>
            <a:off x="3462041" y="3009900"/>
            <a:ext cx="2415179" cy="548279"/>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smtClean="0">
                <a:gradFill>
                  <a:gsLst>
                    <a:gs pos="0">
                      <a:srgbClr val="FFFFFF"/>
                    </a:gs>
                    <a:gs pos="100000">
                      <a:srgbClr val="FFFFFF"/>
                    </a:gs>
                  </a:gsLst>
                  <a:lin ang="0" scaled="1"/>
                </a:gradFill>
                <a:latin typeface="Arial"/>
              </a:rPr>
              <a:t>Projects</a:t>
            </a:r>
            <a:endParaRPr lang="en-US" dirty="0">
              <a:gradFill>
                <a:gsLst>
                  <a:gs pos="0">
                    <a:srgbClr val="FFFFFF"/>
                  </a:gs>
                  <a:gs pos="100000">
                    <a:srgbClr val="FFFFFF"/>
                  </a:gs>
                </a:gsLst>
                <a:lin ang="0" scaled="1"/>
              </a:gradFill>
              <a:latin typeface="Arial"/>
            </a:endParaRPr>
          </a:p>
        </p:txBody>
      </p:sp>
      <p:sp>
        <p:nvSpPr>
          <p:cNvPr id="11" name="Rectangle 10"/>
          <p:cNvSpPr/>
          <p:nvPr/>
        </p:nvSpPr>
        <p:spPr>
          <a:xfrm>
            <a:off x="6295434" y="3009900"/>
            <a:ext cx="2424704" cy="548279"/>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smtClean="0">
                <a:gradFill>
                  <a:gsLst>
                    <a:gs pos="0">
                      <a:srgbClr val="FFFFFF"/>
                    </a:gs>
                    <a:gs pos="100000">
                      <a:srgbClr val="FFFFFF"/>
                    </a:gs>
                  </a:gsLst>
                  <a:lin ang="0" scaled="1"/>
                </a:gradFill>
                <a:latin typeface="Arial"/>
              </a:rPr>
              <a:t>Innovation</a:t>
            </a:r>
            <a:endParaRPr lang="en-US" dirty="0">
              <a:gradFill>
                <a:gsLst>
                  <a:gs pos="0">
                    <a:srgbClr val="FFFFFF"/>
                  </a:gs>
                  <a:gs pos="100000">
                    <a:srgbClr val="FFFFFF"/>
                  </a:gs>
                </a:gsLst>
                <a:lin ang="0" scaled="1"/>
              </a:gradFill>
              <a:latin typeface="Arial"/>
            </a:endParaRPr>
          </a:p>
        </p:txBody>
      </p:sp>
      <p:sp>
        <p:nvSpPr>
          <p:cNvPr id="12" name="Rectangle 11"/>
          <p:cNvSpPr/>
          <p:nvPr/>
        </p:nvSpPr>
        <p:spPr>
          <a:xfrm>
            <a:off x="628650" y="3558179"/>
            <a:ext cx="2415179" cy="241399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Existing infrastructure </a:t>
            </a:r>
            <a:r>
              <a:rPr lang="en-US" sz="1200" dirty="0" smtClean="0">
                <a:gradFill>
                  <a:gsLst>
                    <a:gs pos="0">
                      <a:srgbClr val="000000"/>
                    </a:gs>
                    <a:gs pos="100000">
                      <a:srgbClr val="000000"/>
                    </a:gs>
                  </a:gsLst>
                  <a:lin ang="0" scaled="1"/>
                </a:gradFill>
                <a:latin typeface="Arial"/>
              </a:rPr>
              <a:t>and </a:t>
            </a:r>
            <a:r>
              <a:rPr lang="en-US" sz="1200" dirty="0">
                <a:gradFill>
                  <a:gsLst>
                    <a:gs pos="0">
                      <a:srgbClr val="000000"/>
                    </a:gs>
                    <a:gs pos="100000">
                      <a:srgbClr val="000000"/>
                    </a:gs>
                  </a:gsLst>
                  <a:lin ang="0" scaled="1"/>
                </a:gradFill>
                <a:latin typeface="Arial"/>
              </a:rPr>
              <a:t>business </a:t>
            </a:r>
            <a:r>
              <a:rPr lang="en-US" sz="1200" dirty="0" smtClean="0">
                <a:gradFill>
                  <a:gsLst>
                    <a:gs pos="0">
                      <a:srgbClr val="000000"/>
                    </a:gs>
                    <a:gs pos="100000">
                      <a:srgbClr val="000000"/>
                    </a:gs>
                  </a:gsLst>
                  <a:lin ang="0" scaled="1"/>
                </a:gradFill>
                <a:latin typeface="Arial"/>
              </a:rPr>
              <a:t>processes</a:t>
            </a:r>
            <a:br>
              <a:rPr lang="en-US" sz="1200" dirty="0" smtClean="0">
                <a:gradFill>
                  <a:gsLst>
                    <a:gs pos="0">
                      <a:srgbClr val="000000"/>
                    </a:gs>
                    <a:gs pos="100000">
                      <a:srgbClr val="000000"/>
                    </a:gs>
                  </a:gsLst>
                  <a:lin ang="0" scaled="1"/>
                </a:gradFill>
                <a:latin typeface="Arial"/>
              </a:rPr>
            </a:br>
            <a:endParaRPr lang="en-US" sz="1200" dirty="0">
              <a:gradFill>
                <a:gsLst>
                  <a:gs pos="0">
                    <a:srgbClr val="000000"/>
                  </a:gs>
                  <a:gs pos="100000">
                    <a:srgbClr val="000000"/>
                  </a:gs>
                </a:gsLst>
                <a:lin ang="0" scaled="1"/>
              </a:gradFill>
              <a:latin typeface="Arial"/>
            </a:endParaRPr>
          </a:p>
          <a:p>
            <a:r>
              <a:rPr lang="en-US" sz="1200" dirty="0">
                <a:gradFill>
                  <a:gsLst>
                    <a:gs pos="0">
                      <a:srgbClr val="000000"/>
                    </a:gs>
                    <a:gs pos="100000">
                      <a:srgbClr val="000000"/>
                    </a:gs>
                  </a:gsLst>
                  <a:lin ang="0" scaled="1"/>
                </a:gradFill>
                <a:latin typeface="Arial"/>
              </a:rPr>
              <a:t>Reliability, costs, and quality of operational </a:t>
            </a:r>
            <a:r>
              <a:rPr lang="en-US" sz="1200" dirty="0" smtClean="0">
                <a:gradFill>
                  <a:gsLst>
                    <a:gs pos="0">
                      <a:srgbClr val="000000"/>
                    </a:gs>
                    <a:gs pos="100000">
                      <a:srgbClr val="000000"/>
                    </a:gs>
                  </a:gsLst>
                  <a:lin ang="0" scaled="1"/>
                </a:gradFill>
                <a:latin typeface="Arial"/>
              </a:rPr>
              <a:t>execution</a:t>
            </a:r>
            <a:br>
              <a:rPr lang="en-US" sz="1200" dirty="0" smtClean="0">
                <a:gradFill>
                  <a:gsLst>
                    <a:gs pos="0">
                      <a:srgbClr val="000000"/>
                    </a:gs>
                    <a:gs pos="100000">
                      <a:srgbClr val="000000"/>
                    </a:gs>
                  </a:gsLst>
                  <a:lin ang="0" scaled="1"/>
                </a:gradFill>
                <a:latin typeface="Arial"/>
              </a:rPr>
            </a:br>
            <a:endParaRPr lang="en-US" sz="1200" dirty="0">
              <a:gradFill>
                <a:gsLst>
                  <a:gs pos="0">
                    <a:srgbClr val="000000"/>
                  </a:gs>
                  <a:gs pos="100000">
                    <a:srgbClr val="000000"/>
                  </a:gs>
                </a:gsLst>
                <a:lin ang="0" scaled="1"/>
              </a:gradFill>
              <a:latin typeface="Arial"/>
            </a:endParaRPr>
          </a:p>
          <a:p>
            <a:r>
              <a:rPr lang="en-US" sz="1200" dirty="0">
                <a:gradFill>
                  <a:gsLst>
                    <a:gs pos="0">
                      <a:srgbClr val="000000"/>
                    </a:gs>
                    <a:gs pos="100000">
                      <a:srgbClr val="000000"/>
                    </a:gs>
                  </a:gsLst>
                  <a:lin ang="0" scaled="1"/>
                </a:gradFill>
                <a:latin typeface="Arial"/>
              </a:rPr>
              <a:t>Value derived by improving performance to acceptable levels; further investments are better spent on other sources </a:t>
            </a:r>
            <a:r>
              <a:rPr lang="en-US" sz="1200" dirty="0" smtClean="0">
                <a:gradFill>
                  <a:gsLst>
                    <a:gs pos="0">
                      <a:srgbClr val="000000"/>
                    </a:gs>
                    <a:gs pos="100000">
                      <a:srgbClr val="000000"/>
                    </a:gs>
                  </a:gsLst>
                  <a:lin ang="0" scaled="1"/>
                </a:gradFill>
                <a:latin typeface="Arial"/>
              </a:rPr>
              <a:t/>
            </a:r>
            <a:br>
              <a:rPr lang="en-US" sz="1200" dirty="0" smtClean="0">
                <a:gradFill>
                  <a:gsLst>
                    <a:gs pos="0">
                      <a:srgbClr val="000000"/>
                    </a:gs>
                    <a:gs pos="100000">
                      <a:srgbClr val="000000"/>
                    </a:gs>
                  </a:gsLst>
                  <a:lin ang="0" scaled="1"/>
                </a:gradFill>
                <a:latin typeface="Arial"/>
              </a:rPr>
            </a:br>
            <a:r>
              <a:rPr lang="en-US" sz="1200" dirty="0" smtClean="0">
                <a:gradFill>
                  <a:gsLst>
                    <a:gs pos="0">
                      <a:srgbClr val="000000"/>
                    </a:gs>
                    <a:gs pos="100000">
                      <a:srgbClr val="000000"/>
                    </a:gs>
                  </a:gsLst>
                  <a:lin ang="0" scaled="1"/>
                </a:gradFill>
                <a:latin typeface="Arial"/>
              </a:rPr>
              <a:t>of </a:t>
            </a:r>
            <a:r>
              <a:rPr lang="en-US" sz="1200" dirty="0">
                <a:gradFill>
                  <a:gsLst>
                    <a:gs pos="0">
                      <a:srgbClr val="000000"/>
                    </a:gs>
                    <a:gs pos="100000">
                      <a:srgbClr val="000000"/>
                    </a:gs>
                  </a:gsLst>
                  <a:lin ang="0" scaled="1"/>
                </a:gradFill>
                <a:latin typeface="Arial"/>
              </a:rPr>
              <a:t>value</a:t>
            </a:r>
          </a:p>
        </p:txBody>
      </p:sp>
      <p:sp>
        <p:nvSpPr>
          <p:cNvPr id="14" name="Rectangle 13"/>
          <p:cNvSpPr/>
          <p:nvPr/>
        </p:nvSpPr>
        <p:spPr>
          <a:xfrm>
            <a:off x="3462040" y="3558179"/>
            <a:ext cx="2415179" cy="241399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Executing change </a:t>
            </a:r>
            <a:r>
              <a:rPr lang="en-US" sz="1200" dirty="0" smtClean="0">
                <a:gradFill>
                  <a:gsLst>
                    <a:gs pos="0">
                      <a:srgbClr val="000000"/>
                    </a:gs>
                    <a:gs pos="100000">
                      <a:srgbClr val="000000"/>
                    </a:gs>
                  </a:gsLst>
                  <a:lin ang="0" scaled="1"/>
                </a:gradFill>
                <a:latin typeface="Arial"/>
              </a:rPr>
              <a:t>activities</a:t>
            </a:r>
            <a:br>
              <a:rPr lang="en-US" sz="1200" dirty="0" smtClean="0">
                <a:gradFill>
                  <a:gsLst>
                    <a:gs pos="0">
                      <a:srgbClr val="000000"/>
                    </a:gs>
                    <a:gs pos="100000">
                      <a:srgbClr val="000000"/>
                    </a:gs>
                  </a:gsLst>
                  <a:lin ang="0" scaled="1"/>
                </a:gradFill>
                <a:latin typeface="Arial"/>
              </a:rPr>
            </a:br>
            <a:endParaRPr lang="en-US" sz="1200" dirty="0">
              <a:gradFill>
                <a:gsLst>
                  <a:gs pos="0">
                    <a:srgbClr val="000000"/>
                  </a:gs>
                  <a:gs pos="100000">
                    <a:srgbClr val="000000"/>
                  </a:gs>
                </a:gsLst>
                <a:lin ang="0" scaled="1"/>
              </a:gradFill>
              <a:latin typeface="Arial"/>
            </a:endParaRPr>
          </a:p>
          <a:p>
            <a:r>
              <a:rPr lang="en-US" sz="1200" dirty="0">
                <a:gradFill>
                  <a:gsLst>
                    <a:gs pos="0">
                      <a:srgbClr val="000000"/>
                    </a:gs>
                    <a:gs pos="100000">
                      <a:srgbClr val="000000"/>
                    </a:gs>
                  </a:gsLst>
                  <a:lin ang="0" scaled="1"/>
                </a:gradFill>
                <a:latin typeface="Arial"/>
              </a:rPr>
              <a:t>Project measures relate to delivering expected benefits for </a:t>
            </a:r>
            <a:r>
              <a:rPr lang="en-US" sz="1200" dirty="0" smtClean="0">
                <a:gradFill>
                  <a:gsLst>
                    <a:gs pos="0">
                      <a:srgbClr val="000000"/>
                    </a:gs>
                    <a:gs pos="100000">
                      <a:srgbClr val="000000"/>
                    </a:gs>
                  </a:gsLst>
                  <a:lin ang="0" scaled="1"/>
                </a:gradFill>
                <a:latin typeface="Arial"/>
              </a:rPr>
              <a:t/>
            </a:r>
            <a:br>
              <a:rPr lang="en-US" sz="1200" dirty="0" smtClean="0">
                <a:gradFill>
                  <a:gsLst>
                    <a:gs pos="0">
                      <a:srgbClr val="000000"/>
                    </a:gs>
                    <a:gs pos="100000">
                      <a:srgbClr val="000000"/>
                    </a:gs>
                  </a:gsLst>
                  <a:lin ang="0" scaled="1"/>
                </a:gradFill>
                <a:latin typeface="Arial"/>
              </a:rPr>
            </a:br>
            <a:r>
              <a:rPr lang="en-US" sz="1200" dirty="0" smtClean="0">
                <a:gradFill>
                  <a:gsLst>
                    <a:gs pos="0">
                      <a:srgbClr val="000000"/>
                    </a:gs>
                    <a:gs pos="100000">
                      <a:srgbClr val="000000"/>
                    </a:gs>
                  </a:gsLst>
                  <a:lin ang="0" scaled="1"/>
                </a:gradFill>
                <a:latin typeface="Arial"/>
              </a:rPr>
              <a:t>a </a:t>
            </a:r>
            <a:r>
              <a:rPr lang="en-US" sz="1200" dirty="0">
                <a:gradFill>
                  <a:gsLst>
                    <a:gs pos="0">
                      <a:srgbClr val="000000"/>
                    </a:gs>
                    <a:gs pos="100000">
                      <a:srgbClr val="000000"/>
                    </a:gs>
                  </a:gsLst>
                  <a:lin ang="0" scaled="1"/>
                </a:gradFill>
                <a:latin typeface="Arial"/>
              </a:rPr>
              <a:t>well-defined course of </a:t>
            </a:r>
            <a:r>
              <a:rPr lang="en-US" sz="1200" dirty="0" smtClean="0">
                <a:gradFill>
                  <a:gsLst>
                    <a:gs pos="0">
                      <a:srgbClr val="000000"/>
                    </a:gs>
                    <a:gs pos="100000">
                      <a:srgbClr val="000000"/>
                    </a:gs>
                  </a:gsLst>
                  <a:lin ang="0" scaled="1"/>
                </a:gradFill>
                <a:latin typeface="Arial"/>
              </a:rPr>
              <a:t>action</a:t>
            </a:r>
            <a:br>
              <a:rPr lang="en-US" sz="1200" dirty="0" smtClean="0">
                <a:gradFill>
                  <a:gsLst>
                    <a:gs pos="0">
                      <a:srgbClr val="000000"/>
                    </a:gs>
                    <a:gs pos="100000">
                      <a:srgbClr val="000000"/>
                    </a:gs>
                  </a:gsLst>
                  <a:lin ang="0" scaled="1"/>
                </a:gradFill>
                <a:latin typeface="Arial"/>
              </a:rPr>
            </a:br>
            <a:endParaRPr lang="en-US" sz="1200" dirty="0">
              <a:gradFill>
                <a:gsLst>
                  <a:gs pos="0">
                    <a:srgbClr val="000000"/>
                  </a:gs>
                  <a:gs pos="100000">
                    <a:srgbClr val="000000"/>
                  </a:gs>
                </a:gsLst>
                <a:lin ang="0" scaled="1"/>
              </a:gradFill>
              <a:latin typeface="Arial"/>
            </a:endParaRPr>
          </a:p>
          <a:p>
            <a:r>
              <a:rPr lang="en-US" sz="1200" dirty="0">
                <a:gradFill>
                  <a:gsLst>
                    <a:gs pos="0">
                      <a:srgbClr val="000000"/>
                    </a:gs>
                    <a:gs pos="100000">
                      <a:srgbClr val="000000"/>
                    </a:gs>
                  </a:gsLst>
                  <a:lin ang="0" scaled="1"/>
                </a:gradFill>
                <a:latin typeface="Arial"/>
              </a:rPr>
              <a:t>Key is to assess business </a:t>
            </a:r>
            <a:r>
              <a:rPr lang="en-US" sz="1200" dirty="0" smtClean="0">
                <a:gradFill>
                  <a:gsLst>
                    <a:gs pos="0">
                      <a:srgbClr val="000000"/>
                    </a:gs>
                    <a:gs pos="100000">
                      <a:srgbClr val="000000"/>
                    </a:gs>
                  </a:gsLst>
                  <a:lin ang="0" scaled="1"/>
                </a:gradFill>
                <a:latin typeface="Arial"/>
              </a:rPr>
              <a:t/>
            </a:r>
            <a:br>
              <a:rPr lang="en-US" sz="1200" dirty="0" smtClean="0">
                <a:gradFill>
                  <a:gsLst>
                    <a:gs pos="0">
                      <a:srgbClr val="000000"/>
                    </a:gs>
                    <a:gs pos="100000">
                      <a:srgbClr val="000000"/>
                    </a:gs>
                  </a:gsLst>
                  <a:lin ang="0" scaled="1"/>
                </a:gradFill>
                <a:latin typeface="Arial"/>
              </a:rPr>
            </a:br>
            <a:r>
              <a:rPr lang="en-US" sz="1200" dirty="0" smtClean="0">
                <a:gradFill>
                  <a:gsLst>
                    <a:gs pos="0">
                      <a:srgbClr val="000000"/>
                    </a:gs>
                    <a:gs pos="100000">
                      <a:srgbClr val="000000"/>
                    </a:gs>
                  </a:gsLst>
                  <a:lin ang="0" scaled="1"/>
                </a:gradFill>
                <a:latin typeface="Arial"/>
              </a:rPr>
              <a:t>value </a:t>
            </a:r>
            <a:r>
              <a:rPr lang="en-US" sz="1200" dirty="0">
                <a:gradFill>
                  <a:gsLst>
                    <a:gs pos="0">
                      <a:srgbClr val="000000"/>
                    </a:gs>
                    <a:gs pos="100000">
                      <a:srgbClr val="000000"/>
                    </a:gs>
                  </a:gsLst>
                  <a:lin ang="0" scaled="1"/>
                </a:gradFill>
                <a:latin typeface="Arial"/>
              </a:rPr>
              <a:t>realization</a:t>
            </a:r>
          </a:p>
        </p:txBody>
      </p:sp>
      <p:sp>
        <p:nvSpPr>
          <p:cNvPr id="15" name="Rectangle 14"/>
          <p:cNvSpPr/>
          <p:nvPr/>
        </p:nvSpPr>
        <p:spPr>
          <a:xfrm>
            <a:off x="6295430" y="3558179"/>
            <a:ext cx="2424708" cy="2413996"/>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gradFill>
                  <a:gsLst>
                    <a:gs pos="0">
                      <a:srgbClr val="000000"/>
                    </a:gs>
                    <a:gs pos="100000">
                      <a:srgbClr val="000000"/>
                    </a:gs>
                  </a:gsLst>
                  <a:lin ang="0" scaled="1"/>
                </a:gradFill>
                <a:latin typeface="Arial"/>
              </a:rPr>
              <a:t>Ability to investigate potentially valuable </a:t>
            </a:r>
            <a:r>
              <a:rPr lang="en-US" sz="1200" dirty="0" smtClean="0">
                <a:gradFill>
                  <a:gsLst>
                    <a:gs pos="0">
                      <a:srgbClr val="000000"/>
                    </a:gs>
                    <a:gs pos="100000">
                      <a:srgbClr val="000000"/>
                    </a:gs>
                  </a:gsLst>
                  <a:lin ang="0" scaled="1"/>
                </a:gradFill>
                <a:latin typeface="Arial"/>
              </a:rPr>
              <a:t>opportunities</a:t>
            </a:r>
            <a:br>
              <a:rPr lang="en-US" sz="1200" dirty="0" smtClean="0">
                <a:gradFill>
                  <a:gsLst>
                    <a:gs pos="0">
                      <a:srgbClr val="000000"/>
                    </a:gs>
                    <a:gs pos="100000">
                      <a:srgbClr val="000000"/>
                    </a:gs>
                  </a:gsLst>
                  <a:lin ang="0" scaled="1"/>
                </a:gradFill>
                <a:latin typeface="Arial"/>
              </a:rPr>
            </a:br>
            <a:endParaRPr lang="en-US" sz="1200" dirty="0">
              <a:gradFill>
                <a:gsLst>
                  <a:gs pos="0">
                    <a:srgbClr val="000000"/>
                  </a:gs>
                  <a:gs pos="100000">
                    <a:srgbClr val="000000"/>
                  </a:gs>
                </a:gsLst>
                <a:lin ang="0" scaled="1"/>
              </a:gradFill>
              <a:latin typeface="Arial"/>
            </a:endParaRPr>
          </a:p>
          <a:p>
            <a:r>
              <a:rPr lang="en-US" sz="1200" dirty="0">
                <a:gradFill>
                  <a:gsLst>
                    <a:gs pos="0">
                      <a:srgbClr val="000000"/>
                    </a:gs>
                    <a:gs pos="100000">
                      <a:srgbClr val="000000"/>
                    </a:gs>
                  </a:gsLst>
                  <a:lin ang="0" scaled="1"/>
                </a:gradFill>
                <a:latin typeface="Arial"/>
              </a:rPr>
              <a:t>Goal of innovation activities is to generate a broad set of ideas and help the most valuable ones take </a:t>
            </a:r>
            <a:r>
              <a:rPr lang="en-US" sz="1200" dirty="0" smtClean="0">
                <a:gradFill>
                  <a:gsLst>
                    <a:gs pos="0">
                      <a:srgbClr val="000000"/>
                    </a:gs>
                    <a:gs pos="100000">
                      <a:srgbClr val="000000"/>
                    </a:gs>
                  </a:gsLst>
                  <a:lin ang="0" scaled="1"/>
                </a:gradFill>
                <a:latin typeface="Arial"/>
              </a:rPr>
              <a:t>shape</a:t>
            </a:r>
            <a:br>
              <a:rPr lang="en-US" sz="1200" dirty="0" smtClean="0">
                <a:gradFill>
                  <a:gsLst>
                    <a:gs pos="0">
                      <a:srgbClr val="000000"/>
                    </a:gs>
                    <a:gs pos="100000">
                      <a:srgbClr val="000000"/>
                    </a:gs>
                  </a:gsLst>
                  <a:lin ang="0" scaled="1"/>
                </a:gradFill>
                <a:latin typeface="Arial"/>
              </a:rPr>
            </a:br>
            <a:endParaRPr lang="en-US" sz="1200" dirty="0">
              <a:gradFill>
                <a:gsLst>
                  <a:gs pos="0">
                    <a:srgbClr val="000000"/>
                  </a:gs>
                  <a:gs pos="100000">
                    <a:srgbClr val="000000"/>
                  </a:gs>
                </a:gsLst>
                <a:lin ang="0" scaled="1"/>
              </a:gradFill>
              <a:latin typeface="Arial"/>
            </a:endParaRPr>
          </a:p>
          <a:p>
            <a:r>
              <a:rPr lang="en-US" sz="1200" dirty="0">
                <a:gradFill>
                  <a:gsLst>
                    <a:gs pos="0">
                      <a:srgbClr val="000000"/>
                    </a:gs>
                    <a:gs pos="100000">
                      <a:srgbClr val="000000"/>
                    </a:gs>
                  </a:gsLst>
                  <a:lin ang="0" scaled="1"/>
                </a:gradFill>
                <a:latin typeface="Arial"/>
              </a:rPr>
              <a:t>Innovation activities aim to reduce uncertainty around </a:t>
            </a:r>
            <a:r>
              <a:rPr lang="en-US" sz="1200" dirty="0" smtClean="0">
                <a:gradFill>
                  <a:gsLst>
                    <a:gs pos="0">
                      <a:srgbClr val="000000"/>
                    </a:gs>
                    <a:gs pos="100000">
                      <a:srgbClr val="000000"/>
                    </a:gs>
                  </a:gsLst>
                  <a:lin ang="0" scaled="1"/>
                </a:gradFill>
                <a:latin typeface="Arial"/>
              </a:rPr>
              <a:t/>
            </a:r>
            <a:br>
              <a:rPr lang="en-US" sz="1200" dirty="0" smtClean="0">
                <a:gradFill>
                  <a:gsLst>
                    <a:gs pos="0">
                      <a:srgbClr val="000000"/>
                    </a:gs>
                    <a:gs pos="100000">
                      <a:srgbClr val="000000"/>
                    </a:gs>
                  </a:gsLst>
                  <a:lin ang="0" scaled="1"/>
                </a:gradFill>
                <a:latin typeface="Arial"/>
              </a:rPr>
            </a:br>
            <a:r>
              <a:rPr lang="en-US" sz="1200" dirty="0" smtClean="0">
                <a:gradFill>
                  <a:gsLst>
                    <a:gs pos="0">
                      <a:srgbClr val="000000"/>
                    </a:gs>
                    <a:gs pos="100000">
                      <a:srgbClr val="000000"/>
                    </a:gs>
                  </a:gsLst>
                  <a:lin ang="0" scaled="1"/>
                </a:gradFill>
                <a:latin typeface="Arial"/>
              </a:rPr>
              <a:t>the </a:t>
            </a:r>
            <a:r>
              <a:rPr lang="en-US" sz="1200" dirty="0">
                <a:gradFill>
                  <a:gsLst>
                    <a:gs pos="0">
                      <a:srgbClr val="000000"/>
                    </a:gs>
                    <a:gs pos="100000">
                      <a:srgbClr val="000000"/>
                    </a:gs>
                  </a:gsLst>
                  <a:lin ang="0" scaled="1"/>
                </a:gradFill>
                <a:latin typeface="Arial"/>
              </a:rPr>
              <a:t>potential benefits of many risky alternatives</a:t>
            </a:r>
          </a:p>
        </p:txBody>
      </p:sp>
      <p:grpSp>
        <p:nvGrpSpPr>
          <p:cNvPr id="16" name="Group 164"/>
          <p:cNvGrpSpPr>
            <a:grpSpLocks noChangeAspect="1"/>
          </p:cNvGrpSpPr>
          <p:nvPr/>
        </p:nvGrpSpPr>
        <p:grpSpPr bwMode="auto">
          <a:xfrm>
            <a:off x="1137739" y="1490295"/>
            <a:ext cx="1253036" cy="1216891"/>
            <a:chOff x="2671" y="1958"/>
            <a:chExt cx="416" cy="404"/>
          </a:xfrm>
          <a:solidFill>
            <a:schemeClr val="bg1"/>
          </a:solidFill>
        </p:grpSpPr>
        <p:sp>
          <p:nvSpPr>
            <p:cNvPr id="17" name="Freeform 165"/>
            <p:cNvSpPr>
              <a:spLocks noEditPoints="1"/>
            </p:cNvSpPr>
            <p:nvPr/>
          </p:nvSpPr>
          <p:spPr bwMode="auto">
            <a:xfrm>
              <a:off x="2818" y="1958"/>
              <a:ext cx="269" cy="269"/>
            </a:xfrm>
            <a:custGeom>
              <a:avLst/>
              <a:gdLst>
                <a:gd name="T0" fmla="*/ 95 w 112"/>
                <a:gd name="T1" fmla="*/ 47 h 112"/>
                <a:gd name="T2" fmla="*/ 104 w 112"/>
                <a:gd name="T3" fmla="*/ 35 h 112"/>
                <a:gd name="T4" fmla="*/ 104 w 112"/>
                <a:gd name="T5" fmla="*/ 27 h 112"/>
                <a:gd name="T6" fmla="*/ 86 w 112"/>
                <a:gd name="T7" fmla="*/ 29 h 112"/>
                <a:gd name="T8" fmla="*/ 87 w 112"/>
                <a:gd name="T9" fmla="*/ 14 h 112"/>
                <a:gd name="T10" fmla="*/ 83 w 112"/>
                <a:gd name="T11" fmla="*/ 7 h 112"/>
                <a:gd name="T12" fmla="*/ 68 w 112"/>
                <a:gd name="T13" fmla="*/ 18 h 112"/>
                <a:gd name="T14" fmla="*/ 61 w 112"/>
                <a:gd name="T15" fmla="*/ 4 h 112"/>
                <a:gd name="T16" fmla="*/ 51 w 112"/>
                <a:gd name="T17" fmla="*/ 4 h 112"/>
                <a:gd name="T18" fmla="*/ 43 w 112"/>
                <a:gd name="T19" fmla="*/ 18 h 112"/>
                <a:gd name="T20" fmla="*/ 28 w 112"/>
                <a:gd name="T21" fmla="*/ 8 h 112"/>
                <a:gd name="T22" fmla="*/ 30 w 112"/>
                <a:gd name="T23" fmla="*/ 26 h 112"/>
                <a:gd name="T24" fmla="*/ 13 w 112"/>
                <a:gd name="T25" fmla="*/ 26 h 112"/>
                <a:gd name="T26" fmla="*/ 8 w 112"/>
                <a:gd name="T27" fmla="*/ 34 h 112"/>
                <a:gd name="T28" fmla="*/ 17 w 112"/>
                <a:gd name="T29" fmla="*/ 48 h 112"/>
                <a:gd name="T30" fmla="*/ 0 w 112"/>
                <a:gd name="T31" fmla="*/ 56 h 112"/>
                <a:gd name="T32" fmla="*/ 17 w 112"/>
                <a:gd name="T33" fmla="*/ 64 h 112"/>
                <a:gd name="T34" fmla="*/ 8 w 112"/>
                <a:gd name="T35" fmla="*/ 78 h 112"/>
                <a:gd name="T36" fmla="*/ 13 w 112"/>
                <a:gd name="T37" fmla="*/ 86 h 112"/>
                <a:gd name="T38" fmla="*/ 30 w 112"/>
                <a:gd name="T39" fmla="*/ 86 h 112"/>
                <a:gd name="T40" fmla="*/ 28 w 112"/>
                <a:gd name="T41" fmla="*/ 104 h 112"/>
                <a:gd name="T42" fmla="*/ 43 w 112"/>
                <a:gd name="T43" fmla="*/ 94 h 112"/>
                <a:gd name="T44" fmla="*/ 50 w 112"/>
                <a:gd name="T45" fmla="*/ 108 h 112"/>
                <a:gd name="T46" fmla="*/ 57 w 112"/>
                <a:gd name="T47" fmla="*/ 112 h 112"/>
                <a:gd name="T48" fmla="*/ 65 w 112"/>
                <a:gd name="T49" fmla="*/ 95 h 112"/>
                <a:gd name="T50" fmla="*/ 77 w 112"/>
                <a:gd name="T51" fmla="*/ 104 h 112"/>
                <a:gd name="T52" fmla="*/ 85 w 112"/>
                <a:gd name="T53" fmla="*/ 104 h 112"/>
                <a:gd name="T54" fmla="*/ 83 w 112"/>
                <a:gd name="T55" fmla="*/ 86 h 112"/>
                <a:gd name="T56" fmla="*/ 98 w 112"/>
                <a:gd name="T57" fmla="*/ 87 h 112"/>
                <a:gd name="T58" fmla="*/ 105 w 112"/>
                <a:gd name="T59" fmla="*/ 83 h 112"/>
                <a:gd name="T60" fmla="*/ 94 w 112"/>
                <a:gd name="T61" fmla="*/ 68 h 112"/>
                <a:gd name="T62" fmla="*/ 108 w 112"/>
                <a:gd name="T63" fmla="*/ 62 h 112"/>
                <a:gd name="T64" fmla="*/ 112 w 112"/>
                <a:gd name="T65" fmla="*/ 55 h 112"/>
                <a:gd name="T66" fmla="*/ 56 w 112"/>
                <a:gd name="T67" fmla="*/ 76 h 112"/>
                <a:gd name="T68" fmla="*/ 56 w 112"/>
                <a:gd name="T69" fmla="*/ 36 h 112"/>
                <a:gd name="T70" fmla="*/ 56 w 112"/>
                <a:gd name="T71" fmla="*/ 7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108" y="50"/>
                  </a:moveTo>
                  <a:cubicBezTo>
                    <a:pt x="95" y="47"/>
                    <a:pt x="95" y="47"/>
                    <a:pt x="95" y="47"/>
                  </a:cubicBezTo>
                  <a:cubicBezTo>
                    <a:pt x="95" y="46"/>
                    <a:pt x="94" y="45"/>
                    <a:pt x="94" y="44"/>
                  </a:cubicBezTo>
                  <a:cubicBezTo>
                    <a:pt x="104" y="35"/>
                    <a:pt x="104" y="35"/>
                    <a:pt x="104" y="35"/>
                  </a:cubicBezTo>
                  <a:cubicBezTo>
                    <a:pt x="106" y="34"/>
                    <a:pt x="106" y="31"/>
                    <a:pt x="105" y="29"/>
                  </a:cubicBezTo>
                  <a:cubicBezTo>
                    <a:pt x="104" y="27"/>
                    <a:pt x="104" y="27"/>
                    <a:pt x="104" y="27"/>
                  </a:cubicBezTo>
                  <a:cubicBezTo>
                    <a:pt x="103" y="25"/>
                    <a:pt x="100" y="24"/>
                    <a:pt x="98" y="25"/>
                  </a:cubicBezTo>
                  <a:cubicBezTo>
                    <a:pt x="86" y="29"/>
                    <a:pt x="86" y="29"/>
                    <a:pt x="86" y="29"/>
                  </a:cubicBezTo>
                  <a:cubicBezTo>
                    <a:pt x="85" y="28"/>
                    <a:pt x="84" y="27"/>
                    <a:pt x="83" y="26"/>
                  </a:cubicBezTo>
                  <a:cubicBezTo>
                    <a:pt x="87" y="14"/>
                    <a:pt x="87" y="14"/>
                    <a:pt x="87" y="14"/>
                  </a:cubicBezTo>
                  <a:cubicBezTo>
                    <a:pt x="88" y="12"/>
                    <a:pt x="87" y="9"/>
                    <a:pt x="85" y="8"/>
                  </a:cubicBezTo>
                  <a:cubicBezTo>
                    <a:pt x="83" y="7"/>
                    <a:pt x="83" y="7"/>
                    <a:pt x="83" y="7"/>
                  </a:cubicBezTo>
                  <a:cubicBezTo>
                    <a:pt x="81" y="6"/>
                    <a:pt x="78" y="6"/>
                    <a:pt x="77" y="8"/>
                  </a:cubicBezTo>
                  <a:cubicBezTo>
                    <a:pt x="68" y="18"/>
                    <a:pt x="68" y="18"/>
                    <a:pt x="68" y="18"/>
                  </a:cubicBezTo>
                  <a:cubicBezTo>
                    <a:pt x="67" y="17"/>
                    <a:pt x="65" y="17"/>
                    <a:pt x="64" y="17"/>
                  </a:cubicBezTo>
                  <a:cubicBezTo>
                    <a:pt x="61" y="4"/>
                    <a:pt x="61" y="4"/>
                    <a:pt x="61" y="4"/>
                  </a:cubicBezTo>
                  <a:cubicBezTo>
                    <a:pt x="60" y="2"/>
                    <a:pt x="58" y="0"/>
                    <a:pt x="56" y="0"/>
                  </a:cubicBezTo>
                  <a:cubicBezTo>
                    <a:pt x="54" y="0"/>
                    <a:pt x="52" y="2"/>
                    <a:pt x="51" y="4"/>
                  </a:cubicBezTo>
                  <a:cubicBezTo>
                    <a:pt x="48" y="17"/>
                    <a:pt x="48" y="17"/>
                    <a:pt x="48" y="17"/>
                  </a:cubicBezTo>
                  <a:cubicBezTo>
                    <a:pt x="47" y="17"/>
                    <a:pt x="45" y="18"/>
                    <a:pt x="43" y="18"/>
                  </a:cubicBezTo>
                  <a:cubicBezTo>
                    <a:pt x="34" y="8"/>
                    <a:pt x="34" y="8"/>
                    <a:pt x="34" y="8"/>
                  </a:cubicBezTo>
                  <a:cubicBezTo>
                    <a:pt x="33" y="7"/>
                    <a:pt x="30" y="6"/>
                    <a:pt x="28" y="8"/>
                  </a:cubicBezTo>
                  <a:cubicBezTo>
                    <a:pt x="26" y="9"/>
                    <a:pt x="25" y="11"/>
                    <a:pt x="26" y="13"/>
                  </a:cubicBezTo>
                  <a:cubicBezTo>
                    <a:pt x="30" y="26"/>
                    <a:pt x="30" y="26"/>
                    <a:pt x="30" y="26"/>
                  </a:cubicBezTo>
                  <a:cubicBezTo>
                    <a:pt x="28" y="27"/>
                    <a:pt x="27" y="28"/>
                    <a:pt x="26" y="30"/>
                  </a:cubicBezTo>
                  <a:cubicBezTo>
                    <a:pt x="13" y="26"/>
                    <a:pt x="13" y="26"/>
                    <a:pt x="13" y="26"/>
                  </a:cubicBezTo>
                  <a:cubicBezTo>
                    <a:pt x="11" y="25"/>
                    <a:pt x="9" y="26"/>
                    <a:pt x="8" y="28"/>
                  </a:cubicBezTo>
                  <a:cubicBezTo>
                    <a:pt x="6" y="30"/>
                    <a:pt x="7" y="33"/>
                    <a:pt x="8" y="34"/>
                  </a:cubicBezTo>
                  <a:cubicBezTo>
                    <a:pt x="18" y="43"/>
                    <a:pt x="18" y="43"/>
                    <a:pt x="18" y="43"/>
                  </a:cubicBezTo>
                  <a:cubicBezTo>
                    <a:pt x="18" y="45"/>
                    <a:pt x="17" y="47"/>
                    <a:pt x="17" y="48"/>
                  </a:cubicBezTo>
                  <a:cubicBezTo>
                    <a:pt x="4" y="51"/>
                    <a:pt x="4" y="51"/>
                    <a:pt x="4" y="51"/>
                  </a:cubicBezTo>
                  <a:cubicBezTo>
                    <a:pt x="2" y="52"/>
                    <a:pt x="0" y="54"/>
                    <a:pt x="0" y="56"/>
                  </a:cubicBezTo>
                  <a:cubicBezTo>
                    <a:pt x="0" y="58"/>
                    <a:pt x="2" y="60"/>
                    <a:pt x="4" y="61"/>
                  </a:cubicBezTo>
                  <a:cubicBezTo>
                    <a:pt x="17" y="64"/>
                    <a:pt x="17" y="64"/>
                    <a:pt x="17" y="64"/>
                  </a:cubicBezTo>
                  <a:cubicBezTo>
                    <a:pt x="17" y="65"/>
                    <a:pt x="18" y="67"/>
                    <a:pt x="18" y="69"/>
                  </a:cubicBezTo>
                  <a:cubicBezTo>
                    <a:pt x="8" y="78"/>
                    <a:pt x="8" y="78"/>
                    <a:pt x="8" y="78"/>
                  </a:cubicBezTo>
                  <a:cubicBezTo>
                    <a:pt x="7" y="79"/>
                    <a:pt x="6" y="82"/>
                    <a:pt x="8" y="84"/>
                  </a:cubicBezTo>
                  <a:cubicBezTo>
                    <a:pt x="9" y="86"/>
                    <a:pt x="11" y="87"/>
                    <a:pt x="13" y="86"/>
                  </a:cubicBezTo>
                  <a:cubicBezTo>
                    <a:pt x="26" y="82"/>
                    <a:pt x="26" y="82"/>
                    <a:pt x="26" y="82"/>
                  </a:cubicBezTo>
                  <a:cubicBezTo>
                    <a:pt x="27" y="84"/>
                    <a:pt x="28" y="85"/>
                    <a:pt x="30" y="86"/>
                  </a:cubicBezTo>
                  <a:cubicBezTo>
                    <a:pt x="26" y="99"/>
                    <a:pt x="26" y="99"/>
                    <a:pt x="26" y="99"/>
                  </a:cubicBezTo>
                  <a:cubicBezTo>
                    <a:pt x="25" y="101"/>
                    <a:pt x="26" y="103"/>
                    <a:pt x="28" y="104"/>
                  </a:cubicBezTo>
                  <a:cubicBezTo>
                    <a:pt x="30" y="106"/>
                    <a:pt x="33" y="105"/>
                    <a:pt x="34" y="104"/>
                  </a:cubicBezTo>
                  <a:cubicBezTo>
                    <a:pt x="43" y="94"/>
                    <a:pt x="43" y="94"/>
                    <a:pt x="43" y="94"/>
                  </a:cubicBezTo>
                  <a:cubicBezTo>
                    <a:pt x="44" y="94"/>
                    <a:pt x="46" y="95"/>
                    <a:pt x="47" y="95"/>
                  </a:cubicBezTo>
                  <a:cubicBezTo>
                    <a:pt x="50" y="108"/>
                    <a:pt x="50" y="108"/>
                    <a:pt x="50" y="108"/>
                  </a:cubicBezTo>
                  <a:cubicBezTo>
                    <a:pt x="50" y="110"/>
                    <a:pt x="52" y="112"/>
                    <a:pt x="55" y="112"/>
                  </a:cubicBezTo>
                  <a:cubicBezTo>
                    <a:pt x="57" y="112"/>
                    <a:pt x="57" y="112"/>
                    <a:pt x="57" y="112"/>
                  </a:cubicBezTo>
                  <a:cubicBezTo>
                    <a:pt x="60" y="112"/>
                    <a:pt x="62" y="110"/>
                    <a:pt x="62" y="108"/>
                  </a:cubicBezTo>
                  <a:cubicBezTo>
                    <a:pt x="65" y="95"/>
                    <a:pt x="65" y="95"/>
                    <a:pt x="65" y="95"/>
                  </a:cubicBezTo>
                  <a:cubicBezTo>
                    <a:pt x="66" y="95"/>
                    <a:pt x="67" y="94"/>
                    <a:pt x="68" y="94"/>
                  </a:cubicBezTo>
                  <a:cubicBezTo>
                    <a:pt x="77" y="104"/>
                    <a:pt x="77" y="104"/>
                    <a:pt x="77" y="104"/>
                  </a:cubicBezTo>
                  <a:cubicBezTo>
                    <a:pt x="78" y="106"/>
                    <a:pt x="81" y="106"/>
                    <a:pt x="83" y="105"/>
                  </a:cubicBezTo>
                  <a:cubicBezTo>
                    <a:pt x="85" y="104"/>
                    <a:pt x="85" y="104"/>
                    <a:pt x="85" y="104"/>
                  </a:cubicBezTo>
                  <a:cubicBezTo>
                    <a:pt x="87" y="103"/>
                    <a:pt x="88" y="100"/>
                    <a:pt x="87" y="98"/>
                  </a:cubicBezTo>
                  <a:cubicBezTo>
                    <a:pt x="83" y="86"/>
                    <a:pt x="83" y="86"/>
                    <a:pt x="83" y="86"/>
                  </a:cubicBezTo>
                  <a:cubicBezTo>
                    <a:pt x="84" y="85"/>
                    <a:pt x="85" y="84"/>
                    <a:pt x="86" y="83"/>
                  </a:cubicBezTo>
                  <a:cubicBezTo>
                    <a:pt x="98" y="87"/>
                    <a:pt x="98" y="87"/>
                    <a:pt x="98" y="87"/>
                  </a:cubicBezTo>
                  <a:cubicBezTo>
                    <a:pt x="100" y="88"/>
                    <a:pt x="103" y="87"/>
                    <a:pt x="104" y="85"/>
                  </a:cubicBezTo>
                  <a:cubicBezTo>
                    <a:pt x="105" y="83"/>
                    <a:pt x="105" y="83"/>
                    <a:pt x="105" y="83"/>
                  </a:cubicBezTo>
                  <a:cubicBezTo>
                    <a:pt x="106" y="81"/>
                    <a:pt x="106" y="78"/>
                    <a:pt x="104" y="77"/>
                  </a:cubicBezTo>
                  <a:cubicBezTo>
                    <a:pt x="94" y="68"/>
                    <a:pt x="94" y="68"/>
                    <a:pt x="94" y="68"/>
                  </a:cubicBezTo>
                  <a:cubicBezTo>
                    <a:pt x="94" y="67"/>
                    <a:pt x="95" y="66"/>
                    <a:pt x="95" y="65"/>
                  </a:cubicBezTo>
                  <a:cubicBezTo>
                    <a:pt x="108" y="62"/>
                    <a:pt x="108" y="62"/>
                    <a:pt x="108" y="62"/>
                  </a:cubicBezTo>
                  <a:cubicBezTo>
                    <a:pt x="110" y="62"/>
                    <a:pt x="112" y="60"/>
                    <a:pt x="112" y="57"/>
                  </a:cubicBezTo>
                  <a:cubicBezTo>
                    <a:pt x="112" y="55"/>
                    <a:pt x="112" y="55"/>
                    <a:pt x="112" y="55"/>
                  </a:cubicBezTo>
                  <a:cubicBezTo>
                    <a:pt x="112" y="52"/>
                    <a:pt x="110" y="50"/>
                    <a:pt x="108" y="50"/>
                  </a:cubicBezTo>
                  <a:close/>
                  <a:moveTo>
                    <a:pt x="56" y="76"/>
                  </a:moveTo>
                  <a:cubicBezTo>
                    <a:pt x="45" y="76"/>
                    <a:pt x="36" y="67"/>
                    <a:pt x="36" y="56"/>
                  </a:cubicBezTo>
                  <a:cubicBezTo>
                    <a:pt x="36" y="45"/>
                    <a:pt x="45" y="36"/>
                    <a:pt x="56" y="36"/>
                  </a:cubicBezTo>
                  <a:cubicBezTo>
                    <a:pt x="67" y="36"/>
                    <a:pt x="76" y="45"/>
                    <a:pt x="76" y="56"/>
                  </a:cubicBezTo>
                  <a:cubicBezTo>
                    <a:pt x="76" y="67"/>
                    <a:pt x="67" y="76"/>
                    <a:pt x="5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18" name="Freeform 166"/>
            <p:cNvSpPr>
              <a:spLocks noEditPoints="1"/>
            </p:cNvSpPr>
            <p:nvPr/>
          </p:nvSpPr>
          <p:spPr bwMode="auto">
            <a:xfrm>
              <a:off x="2671" y="2134"/>
              <a:ext cx="226" cy="228"/>
            </a:xfrm>
            <a:custGeom>
              <a:avLst/>
              <a:gdLst>
                <a:gd name="T0" fmla="*/ 94 w 94"/>
                <a:gd name="T1" fmla="*/ 40 h 95"/>
                <a:gd name="T2" fmla="*/ 89 w 94"/>
                <a:gd name="T3" fmla="*/ 35 h 95"/>
                <a:gd name="T4" fmla="*/ 77 w 94"/>
                <a:gd name="T5" fmla="*/ 32 h 95"/>
                <a:gd name="T6" fmla="*/ 84 w 94"/>
                <a:gd name="T7" fmla="*/ 17 h 95"/>
                <a:gd name="T8" fmla="*/ 77 w 94"/>
                <a:gd name="T9" fmla="*/ 15 h 95"/>
                <a:gd name="T10" fmla="*/ 65 w 94"/>
                <a:gd name="T11" fmla="*/ 19 h 95"/>
                <a:gd name="T12" fmla="*/ 64 w 94"/>
                <a:gd name="T13" fmla="*/ 3 h 95"/>
                <a:gd name="T14" fmla="*/ 57 w 94"/>
                <a:gd name="T15" fmla="*/ 5 h 95"/>
                <a:gd name="T16" fmla="*/ 47 w 94"/>
                <a:gd name="T17" fmla="*/ 13 h 95"/>
                <a:gd name="T18" fmla="*/ 39 w 94"/>
                <a:gd name="T19" fmla="*/ 1 h 95"/>
                <a:gd name="T20" fmla="*/ 35 w 94"/>
                <a:gd name="T21" fmla="*/ 16 h 95"/>
                <a:gd name="T22" fmla="*/ 22 w 94"/>
                <a:gd name="T23" fmla="*/ 11 h 95"/>
                <a:gd name="T24" fmla="*/ 16 w 94"/>
                <a:gd name="T25" fmla="*/ 17 h 95"/>
                <a:gd name="T26" fmla="*/ 18 w 94"/>
                <a:gd name="T27" fmla="*/ 30 h 95"/>
                <a:gd name="T28" fmla="*/ 2 w 94"/>
                <a:gd name="T29" fmla="*/ 31 h 95"/>
                <a:gd name="T30" fmla="*/ 13 w 94"/>
                <a:gd name="T31" fmla="*/ 42 h 95"/>
                <a:gd name="T32" fmla="*/ 3 w 94"/>
                <a:gd name="T33" fmla="*/ 51 h 95"/>
                <a:gd name="T34" fmla="*/ 5 w 94"/>
                <a:gd name="T35" fmla="*/ 59 h 95"/>
                <a:gd name="T36" fmla="*/ 17 w 94"/>
                <a:gd name="T37" fmla="*/ 64 h 95"/>
                <a:gd name="T38" fmla="*/ 11 w 94"/>
                <a:gd name="T39" fmla="*/ 78 h 95"/>
                <a:gd name="T40" fmla="*/ 26 w 94"/>
                <a:gd name="T41" fmla="*/ 74 h 95"/>
                <a:gd name="T42" fmla="*/ 28 w 94"/>
                <a:gd name="T43" fmla="*/ 87 h 95"/>
                <a:gd name="T44" fmla="*/ 36 w 94"/>
                <a:gd name="T45" fmla="*/ 90 h 95"/>
                <a:gd name="T46" fmla="*/ 46 w 94"/>
                <a:gd name="T47" fmla="*/ 81 h 95"/>
                <a:gd name="T48" fmla="*/ 55 w 94"/>
                <a:gd name="T49" fmla="*/ 94 h 95"/>
                <a:gd name="T50" fmla="*/ 60 w 94"/>
                <a:gd name="T51" fmla="*/ 89 h 95"/>
                <a:gd name="T52" fmla="*/ 63 w 94"/>
                <a:gd name="T53" fmla="*/ 78 h 95"/>
                <a:gd name="T54" fmla="*/ 77 w 94"/>
                <a:gd name="T55" fmla="*/ 84 h 95"/>
                <a:gd name="T56" fmla="*/ 79 w 94"/>
                <a:gd name="T57" fmla="*/ 77 h 95"/>
                <a:gd name="T58" fmla="*/ 76 w 94"/>
                <a:gd name="T59" fmla="*/ 66 h 95"/>
                <a:gd name="T60" fmla="*/ 92 w 94"/>
                <a:gd name="T61" fmla="*/ 64 h 95"/>
                <a:gd name="T62" fmla="*/ 90 w 94"/>
                <a:gd name="T63" fmla="*/ 57 h 95"/>
                <a:gd name="T64" fmla="*/ 81 w 94"/>
                <a:gd name="T65" fmla="*/ 49 h 95"/>
                <a:gd name="T66" fmla="*/ 50 w 94"/>
                <a:gd name="T67" fmla="*/ 64 h 95"/>
                <a:gd name="T68" fmla="*/ 44 w 94"/>
                <a:gd name="T69" fmla="*/ 31 h 95"/>
                <a:gd name="T70" fmla="*/ 50 w 94"/>
                <a:gd name="T71" fmla="*/ 6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95">
                  <a:moveTo>
                    <a:pt x="91" y="45"/>
                  </a:moveTo>
                  <a:cubicBezTo>
                    <a:pt x="93" y="44"/>
                    <a:pt x="94" y="42"/>
                    <a:pt x="94" y="40"/>
                  </a:cubicBezTo>
                  <a:cubicBezTo>
                    <a:pt x="94" y="39"/>
                    <a:pt x="94" y="39"/>
                    <a:pt x="94" y="39"/>
                  </a:cubicBezTo>
                  <a:cubicBezTo>
                    <a:pt x="93" y="36"/>
                    <a:pt x="91" y="35"/>
                    <a:pt x="89" y="35"/>
                  </a:cubicBezTo>
                  <a:cubicBezTo>
                    <a:pt x="78" y="34"/>
                    <a:pt x="78" y="34"/>
                    <a:pt x="78" y="34"/>
                  </a:cubicBezTo>
                  <a:cubicBezTo>
                    <a:pt x="78" y="34"/>
                    <a:pt x="78" y="33"/>
                    <a:pt x="77" y="32"/>
                  </a:cubicBezTo>
                  <a:cubicBezTo>
                    <a:pt x="84" y="23"/>
                    <a:pt x="84" y="23"/>
                    <a:pt x="84" y="23"/>
                  </a:cubicBezTo>
                  <a:cubicBezTo>
                    <a:pt x="85" y="22"/>
                    <a:pt x="85" y="19"/>
                    <a:pt x="84" y="17"/>
                  </a:cubicBezTo>
                  <a:cubicBezTo>
                    <a:pt x="83" y="16"/>
                    <a:pt x="83" y="16"/>
                    <a:pt x="83" y="16"/>
                  </a:cubicBezTo>
                  <a:cubicBezTo>
                    <a:pt x="82" y="15"/>
                    <a:pt x="79" y="14"/>
                    <a:pt x="77" y="15"/>
                  </a:cubicBezTo>
                  <a:cubicBezTo>
                    <a:pt x="68" y="21"/>
                    <a:pt x="68" y="21"/>
                    <a:pt x="68" y="21"/>
                  </a:cubicBezTo>
                  <a:cubicBezTo>
                    <a:pt x="67" y="20"/>
                    <a:pt x="66" y="19"/>
                    <a:pt x="65" y="19"/>
                  </a:cubicBezTo>
                  <a:cubicBezTo>
                    <a:pt x="67" y="8"/>
                    <a:pt x="67" y="8"/>
                    <a:pt x="67" y="8"/>
                  </a:cubicBezTo>
                  <a:cubicBezTo>
                    <a:pt x="67" y="6"/>
                    <a:pt x="66" y="4"/>
                    <a:pt x="64" y="3"/>
                  </a:cubicBezTo>
                  <a:cubicBezTo>
                    <a:pt x="63" y="3"/>
                    <a:pt x="63" y="3"/>
                    <a:pt x="63" y="3"/>
                  </a:cubicBezTo>
                  <a:cubicBezTo>
                    <a:pt x="61" y="2"/>
                    <a:pt x="58" y="3"/>
                    <a:pt x="57" y="5"/>
                  </a:cubicBezTo>
                  <a:cubicBezTo>
                    <a:pt x="52" y="14"/>
                    <a:pt x="52" y="14"/>
                    <a:pt x="52" y="14"/>
                  </a:cubicBezTo>
                  <a:cubicBezTo>
                    <a:pt x="50" y="14"/>
                    <a:pt x="49" y="13"/>
                    <a:pt x="47" y="13"/>
                  </a:cubicBezTo>
                  <a:cubicBezTo>
                    <a:pt x="43" y="4"/>
                    <a:pt x="43" y="4"/>
                    <a:pt x="43" y="4"/>
                  </a:cubicBezTo>
                  <a:cubicBezTo>
                    <a:pt x="43" y="2"/>
                    <a:pt x="40" y="0"/>
                    <a:pt x="39" y="1"/>
                  </a:cubicBezTo>
                  <a:cubicBezTo>
                    <a:pt x="37" y="1"/>
                    <a:pt x="35" y="3"/>
                    <a:pt x="35" y="5"/>
                  </a:cubicBezTo>
                  <a:cubicBezTo>
                    <a:pt x="35" y="16"/>
                    <a:pt x="35" y="16"/>
                    <a:pt x="35" y="16"/>
                  </a:cubicBezTo>
                  <a:cubicBezTo>
                    <a:pt x="33" y="16"/>
                    <a:pt x="32" y="17"/>
                    <a:pt x="30" y="18"/>
                  </a:cubicBezTo>
                  <a:cubicBezTo>
                    <a:pt x="22" y="11"/>
                    <a:pt x="22" y="11"/>
                    <a:pt x="22" y="11"/>
                  </a:cubicBezTo>
                  <a:cubicBezTo>
                    <a:pt x="20" y="10"/>
                    <a:pt x="18" y="10"/>
                    <a:pt x="16" y="11"/>
                  </a:cubicBezTo>
                  <a:cubicBezTo>
                    <a:pt x="15" y="12"/>
                    <a:pt x="15" y="15"/>
                    <a:pt x="16" y="17"/>
                  </a:cubicBezTo>
                  <a:cubicBezTo>
                    <a:pt x="21" y="26"/>
                    <a:pt x="21" y="26"/>
                    <a:pt x="21" y="26"/>
                  </a:cubicBezTo>
                  <a:cubicBezTo>
                    <a:pt x="20" y="27"/>
                    <a:pt x="19" y="29"/>
                    <a:pt x="18" y="30"/>
                  </a:cubicBezTo>
                  <a:cubicBezTo>
                    <a:pt x="7" y="29"/>
                    <a:pt x="7" y="29"/>
                    <a:pt x="7" y="29"/>
                  </a:cubicBezTo>
                  <a:cubicBezTo>
                    <a:pt x="5" y="28"/>
                    <a:pt x="3" y="30"/>
                    <a:pt x="2" y="31"/>
                  </a:cubicBezTo>
                  <a:cubicBezTo>
                    <a:pt x="2" y="33"/>
                    <a:pt x="3" y="35"/>
                    <a:pt x="4" y="37"/>
                  </a:cubicBezTo>
                  <a:cubicBezTo>
                    <a:pt x="13" y="42"/>
                    <a:pt x="13" y="42"/>
                    <a:pt x="13" y="42"/>
                  </a:cubicBezTo>
                  <a:cubicBezTo>
                    <a:pt x="13" y="44"/>
                    <a:pt x="13" y="45"/>
                    <a:pt x="13" y="47"/>
                  </a:cubicBezTo>
                  <a:cubicBezTo>
                    <a:pt x="3" y="51"/>
                    <a:pt x="3" y="51"/>
                    <a:pt x="3" y="51"/>
                  </a:cubicBezTo>
                  <a:cubicBezTo>
                    <a:pt x="1" y="52"/>
                    <a:pt x="0" y="54"/>
                    <a:pt x="0" y="56"/>
                  </a:cubicBezTo>
                  <a:cubicBezTo>
                    <a:pt x="0" y="58"/>
                    <a:pt x="3" y="59"/>
                    <a:pt x="5" y="59"/>
                  </a:cubicBezTo>
                  <a:cubicBezTo>
                    <a:pt x="15" y="60"/>
                    <a:pt x="15" y="60"/>
                    <a:pt x="15" y="60"/>
                  </a:cubicBezTo>
                  <a:cubicBezTo>
                    <a:pt x="16" y="61"/>
                    <a:pt x="17" y="63"/>
                    <a:pt x="17" y="64"/>
                  </a:cubicBezTo>
                  <a:cubicBezTo>
                    <a:pt x="11" y="72"/>
                    <a:pt x="11" y="72"/>
                    <a:pt x="11" y="72"/>
                  </a:cubicBezTo>
                  <a:cubicBezTo>
                    <a:pt x="10" y="74"/>
                    <a:pt x="9" y="77"/>
                    <a:pt x="11" y="78"/>
                  </a:cubicBezTo>
                  <a:cubicBezTo>
                    <a:pt x="12" y="80"/>
                    <a:pt x="14" y="80"/>
                    <a:pt x="16" y="79"/>
                  </a:cubicBezTo>
                  <a:cubicBezTo>
                    <a:pt x="26" y="74"/>
                    <a:pt x="26" y="74"/>
                    <a:pt x="26" y="74"/>
                  </a:cubicBezTo>
                  <a:cubicBezTo>
                    <a:pt x="27" y="75"/>
                    <a:pt x="28" y="76"/>
                    <a:pt x="30" y="77"/>
                  </a:cubicBezTo>
                  <a:cubicBezTo>
                    <a:pt x="28" y="87"/>
                    <a:pt x="28" y="87"/>
                    <a:pt x="28" y="87"/>
                  </a:cubicBezTo>
                  <a:cubicBezTo>
                    <a:pt x="28" y="89"/>
                    <a:pt x="29" y="92"/>
                    <a:pt x="31" y="92"/>
                  </a:cubicBezTo>
                  <a:cubicBezTo>
                    <a:pt x="33" y="93"/>
                    <a:pt x="35" y="92"/>
                    <a:pt x="36" y="90"/>
                  </a:cubicBezTo>
                  <a:cubicBezTo>
                    <a:pt x="42" y="81"/>
                    <a:pt x="42" y="81"/>
                    <a:pt x="42" y="81"/>
                  </a:cubicBezTo>
                  <a:cubicBezTo>
                    <a:pt x="43" y="81"/>
                    <a:pt x="44" y="81"/>
                    <a:pt x="46" y="81"/>
                  </a:cubicBezTo>
                  <a:cubicBezTo>
                    <a:pt x="49" y="91"/>
                    <a:pt x="49" y="91"/>
                    <a:pt x="49" y="91"/>
                  </a:cubicBezTo>
                  <a:cubicBezTo>
                    <a:pt x="50" y="93"/>
                    <a:pt x="53" y="95"/>
                    <a:pt x="55" y="94"/>
                  </a:cubicBezTo>
                  <a:cubicBezTo>
                    <a:pt x="56" y="94"/>
                    <a:pt x="56" y="94"/>
                    <a:pt x="56" y="94"/>
                  </a:cubicBezTo>
                  <a:cubicBezTo>
                    <a:pt x="58" y="94"/>
                    <a:pt x="60" y="92"/>
                    <a:pt x="60" y="89"/>
                  </a:cubicBezTo>
                  <a:cubicBezTo>
                    <a:pt x="60" y="79"/>
                    <a:pt x="60" y="79"/>
                    <a:pt x="60" y="79"/>
                  </a:cubicBezTo>
                  <a:cubicBezTo>
                    <a:pt x="61" y="78"/>
                    <a:pt x="62" y="78"/>
                    <a:pt x="63" y="78"/>
                  </a:cubicBezTo>
                  <a:cubicBezTo>
                    <a:pt x="71" y="84"/>
                    <a:pt x="71" y="84"/>
                    <a:pt x="71" y="84"/>
                  </a:cubicBezTo>
                  <a:cubicBezTo>
                    <a:pt x="73" y="86"/>
                    <a:pt x="76" y="86"/>
                    <a:pt x="77" y="84"/>
                  </a:cubicBezTo>
                  <a:cubicBezTo>
                    <a:pt x="78" y="83"/>
                    <a:pt x="78" y="83"/>
                    <a:pt x="78" y="83"/>
                  </a:cubicBezTo>
                  <a:cubicBezTo>
                    <a:pt x="80" y="82"/>
                    <a:pt x="80" y="79"/>
                    <a:pt x="79" y="77"/>
                  </a:cubicBezTo>
                  <a:cubicBezTo>
                    <a:pt x="74" y="68"/>
                    <a:pt x="74" y="68"/>
                    <a:pt x="74" y="68"/>
                  </a:cubicBezTo>
                  <a:cubicBezTo>
                    <a:pt x="75" y="67"/>
                    <a:pt x="75" y="66"/>
                    <a:pt x="76" y="66"/>
                  </a:cubicBezTo>
                  <a:cubicBezTo>
                    <a:pt x="86" y="67"/>
                    <a:pt x="86" y="67"/>
                    <a:pt x="86" y="67"/>
                  </a:cubicBezTo>
                  <a:cubicBezTo>
                    <a:pt x="88" y="68"/>
                    <a:pt x="91" y="66"/>
                    <a:pt x="92" y="64"/>
                  </a:cubicBezTo>
                  <a:cubicBezTo>
                    <a:pt x="92" y="63"/>
                    <a:pt x="92" y="63"/>
                    <a:pt x="92" y="63"/>
                  </a:cubicBezTo>
                  <a:cubicBezTo>
                    <a:pt x="93" y="61"/>
                    <a:pt x="92" y="58"/>
                    <a:pt x="90" y="57"/>
                  </a:cubicBezTo>
                  <a:cubicBezTo>
                    <a:pt x="81" y="52"/>
                    <a:pt x="81" y="52"/>
                    <a:pt x="81" y="52"/>
                  </a:cubicBezTo>
                  <a:cubicBezTo>
                    <a:pt x="81" y="51"/>
                    <a:pt x="81" y="50"/>
                    <a:pt x="81" y="49"/>
                  </a:cubicBezTo>
                  <a:lnTo>
                    <a:pt x="91" y="45"/>
                  </a:lnTo>
                  <a:close/>
                  <a:moveTo>
                    <a:pt x="50" y="64"/>
                  </a:moveTo>
                  <a:cubicBezTo>
                    <a:pt x="41" y="66"/>
                    <a:pt x="32" y="60"/>
                    <a:pt x="30" y="50"/>
                  </a:cubicBezTo>
                  <a:cubicBezTo>
                    <a:pt x="29" y="41"/>
                    <a:pt x="35" y="32"/>
                    <a:pt x="44" y="31"/>
                  </a:cubicBezTo>
                  <a:cubicBezTo>
                    <a:pt x="53" y="29"/>
                    <a:pt x="62" y="35"/>
                    <a:pt x="64" y="44"/>
                  </a:cubicBezTo>
                  <a:cubicBezTo>
                    <a:pt x="65" y="54"/>
                    <a:pt x="59" y="62"/>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19" name="Group 18"/>
          <p:cNvGrpSpPr>
            <a:grpSpLocks noChangeAspect="1"/>
          </p:cNvGrpSpPr>
          <p:nvPr/>
        </p:nvGrpSpPr>
        <p:grpSpPr bwMode="auto">
          <a:xfrm>
            <a:off x="4165129" y="1490295"/>
            <a:ext cx="968846" cy="1124753"/>
            <a:chOff x="2704" y="1958"/>
            <a:chExt cx="348" cy="404"/>
          </a:xfrm>
          <a:solidFill>
            <a:schemeClr val="bg1"/>
          </a:solidFill>
        </p:grpSpPr>
        <p:sp>
          <p:nvSpPr>
            <p:cNvPr id="20" name="Freeform 99"/>
            <p:cNvSpPr>
              <a:spLocks/>
            </p:cNvSpPr>
            <p:nvPr/>
          </p:nvSpPr>
          <p:spPr bwMode="auto">
            <a:xfrm>
              <a:off x="2704" y="2016"/>
              <a:ext cx="348" cy="346"/>
            </a:xfrm>
            <a:custGeom>
              <a:avLst/>
              <a:gdLst>
                <a:gd name="T0" fmla="*/ 136 w 144"/>
                <a:gd name="T1" fmla="*/ 0 h 144"/>
                <a:gd name="T2" fmla="*/ 120 w 144"/>
                <a:gd name="T3" fmla="*/ 0 h 144"/>
                <a:gd name="T4" fmla="*/ 120 w 144"/>
                <a:gd name="T5" fmla="*/ 0 h 144"/>
                <a:gd name="T6" fmla="*/ 120 w 144"/>
                <a:gd name="T7" fmla="*/ 8 h 144"/>
                <a:gd name="T8" fmla="*/ 104 w 144"/>
                <a:gd name="T9" fmla="*/ 24 h 144"/>
                <a:gd name="T10" fmla="*/ 40 w 144"/>
                <a:gd name="T11" fmla="*/ 24 h 144"/>
                <a:gd name="T12" fmla="*/ 24 w 144"/>
                <a:gd name="T13" fmla="*/ 8 h 144"/>
                <a:gd name="T14" fmla="*/ 24 w 144"/>
                <a:gd name="T15" fmla="*/ 0 h 144"/>
                <a:gd name="T16" fmla="*/ 24 w 144"/>
                <a:gd name="T17" fmla="*/ 0 h 144"/>
                <a:gd name="T18" fmla="*/ 8 w 144"/>
                <a:gd name="T19" fmla="*/ 0 h 144"/>
                <a:gd name="T20" fmla="*/ 0 w 144"/>
                <a:gd name="T21" fmla="*/ 8 h 144"/>
                <a:gd name="T22" fmla="*/ 0 w 144"/>
                <a:gd name="T23" fmla="*/ 136 h 144"/>
                <a:gd name="T24" fmla="*/ 8 w 144"/>
                <a:gd name="T25" fmla="*/ 144 h 144"/>
                <a:gd name="T26" fmla="*/ 136 w 144"/>
                <a:gd name="T27" fmla="*/ 144 h 144"/>
                <a:gd name="T28" fmla="*/ 144 w 144"/>
                <a:gd name="T29" fmla="*/ 136 h 144"/>
                <a:gd name="T30" fmla="*/ 144 w 144"/>
                <a:gd name="T31" fmla="*/ 8 h 144"/>
                <a:gd name="T32" fmla="*/ 136 w 144"/>
                <a:gd name="T33"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44">
                  <a:moveTo>
                    <a:pt x="136" y="0"/>
                  </a:moveTo>
                  <a:cubicBezTo>
                    <a:pt x="120" y="0"/>
                    <a:pt x="120" y="0"/>
                    <a:pt x="120" y="0"/>
                  </a:cubicBezTo>
                  <a:cubicBezTo>
                    <a:pt x="120" y="0"/>
                    <a:pt x="120" y="0"/>
                    <a:pt x="120" y="0"/>
                  </a:cubicBezTo>
                  <a:cubicBezTo>
                    <a:pt x="120" y="8"/>
                    <a:pt x="120" y="8"/>
                    <a:pt x="120" y="8"/>
                  </a:cubicBezTo>
                  <a:cubicBezTo>
                    <a:pt x="120" y="17"/>
                    <a:pt x="113" y="24"/>
                    <a:pt x="104" y="24"/>
                  </a:cubicBezTo>
                  <a:cubicBezTo>
                    <a:pt x="40" y="24"/>
                    <a:pt x="40" y="24"/>
                    <a:pt x="40" y="24"/>
                  </a:cubicBezTo>
                  <a:cubicBezTo>
                    <a:pt x="31" y="24"/>
                    <a:pt x="24" y="17"/>
                    <a:pt x="24" y="8"/>
                  </a:cubicBezTo>
                  <a:cubicBezTo>
                    <a:pt x="24" y="0"/>
                    <a:pt x="24" y="0"/>
                    <a:pt x="24" y="0"/>
                  </a:cubicBezTo>
                  <a:cubicBezTo>
                    <a:pt x="24" y="0"/>
                    <a:pt x="24" y="0"/>
                    <a:pt x="24" y="0"/>
                  </a:cubicBezTo>
                  <a:cubicBezTo>
                    <a:pt x="8" y="0"/>
                    <a:pt x="8" y="0"/>
                    <a:pt x="8" y="0"/>
                  </a:cubicBezTo>
                  <a:cubicBezTo>
                    <a:pt x="4" y="0"/>
                    <a:pt x="0" y="4"/>
                    <a:pt x="0" y="8"/>
                  </a:cubicBezTo>
                  <a:cubicBezTo>
                    <a:pt x="0" y="136"/>
                    <a:pt x="0" y="136"/>
                    <a:pt x="0" y="136"/>
                  </a:cubicBezTo>
                  <a:cubicBezTo>
                    <a:pt x="0" y="140"/>
                    <a:pt x="4" y="144"/>
                    <a:pt x="8" y="144"/>
                  </a:cubicBezTo>
                  <a:cubicBezTo>
                    <a:pt x="136" y="144"/>
                    <a:pt x="136" y="144"/>
                    <a:pt x="136" y="144"/>
                  </a:cubicBezTo>
                  <a:cubicBezTo>
                    <a:pt x="140" y="144"/>
                    <a:pt x="144" y="140"/>
                    <a:pt x="144" y="136"/>
                  </a:cubicBezTo>
                  <a:cubicBezTo>
                    <a:pt x="144" y="8"/>
                    <a:pt x="144" y="8"/>
                    <a:pt x="144" y="8"/>
                  </a:cubicBezTo>
                  <a:cubicBezTo>
                    <a:pt x="144" y="4"/>
                    <a:pt x="140" y="0"/>
                    <a:pt x="1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1" name="Freeform 100"/>
            <p:cNvSpPr>
              <a:spLocks noEditPoints="1"/>
            </p:cNvSpPr>
            <p:nvPr/>
          </p:nvSpPr>
          <p:spPr bwMode="auto">
            <a:xfrm>
              <a:off x="2781" y="1958"/>
              <a:ext cx="193" cy="96"/>
            </a:xfrm>
            <a:custGeom>
              <a:avLst/>
              <a:gdLst>
                <a:gd name="T0" fmla="*/ 72 w 80"/>
                <a:gd name="T1" fmla="*/ 16 h 40"/>
                <a:gd name="T2" fmla="*/ 64 w 80"/>
                <a:gd name="T3" fmla="*/ 16 h 40"/>
                <a:gd name="T4" fmla="*/ 56 w 80"/>
                <a:gd name="T5" fmla="*/ 8 h 40"/>
                <a:gd name="T6" fmla="*/ 48 w 80"/>
                <a:gd name="T7" fmla="*/ 0 h 40"/>
                <a:gd name="T8" fmla="*/ 32 w 80"/>
                <a:gd name="T9" fmla="*/ 0 h 40"/>
                <a:gd name="T10" fmla="*/ 24 w 80"/>
                <a:gd name="T11" fmla="*/ 8 h 40"/>
                <a:gd name="T12" fmla="*/ 16 w 80"/>
                <a:gd name="T13" fmla="*/ 16 h 40"/>
                <a:gd name="T14" fmla="*/ 8 w 80"/>
                <a:gd name="T15" fmla="*/ 16 h 40"/>
                <a:gd name="T16" fmla="*/ 0 w 80"/>
                <a:gd name="T17" fmla="*/ 24 h 40"/>
                <a:gd name="T18" fmla="*/ 0 w 80"/>
                <a:gd name="T19" fmla="*/ 32 h 40"/>
                <a:gd name="T20" fmla="*/ 8 w 80"/>
                <a:gd name="T21" fmla="*/ 40 h 40"/>
                <a:gd name="T22" fmla="*/ 72 w 80"/>
                <a:gd name="T23" fmla="*/ 40 h 40"/>
                <a:gd name="T24" fmla="*/ 80 w 80"/>
                <a:gd name="T25" fmla="*/ 32 h 40"/>
                <a:gd name="T26" fmla="*/ 80 w 80"/>
                <a:gd name="T27" fmla="*/ 24 h 40"/>
                <a:gd name="T28" fmla="*/ 72 w 80"/>
                <a:gd name="T29" fmla="*/ 16 h 40"/>
                <a:gd name="T30" fmla="*/ 40 w 80"/>
                <a:gd name="T31" fmla="*/ 24 h 40"/>
                <a:gd name="T32" fmla="*/ 32 w 80"/>
                <a:gd name="T33" fmla="*/ 16 h 40"/>
                <a:gd name="T34" fmla="*/ 40 w 80"/>
                <a:gd name="T35" fmla="*/ 8 h 40"/>
                <a:gd name="T36" fmla="*/ 48 w 80"/>
                <a:gd name="T37" fmla="*/ 16 h 40"/>
                <a:gd name="T38" fmla="*/ 40 w 80"/>
                <a:gd name="T3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 h="40">
                  <a:moveTo>
                    <a:pt x="72" y="16"/>
                  </a:moveTo>
                  <a:cubicBezTo>
                    <a:pt x="64" y="16"/>
                    <a:pt x="64" y="16"/>
                    <a:pt x="64" y="16"/>
                  </a:cubicBezTo>
                  <a:cubicBezTo>
                    <a:pt x="60" y="16"/>
                    <a:pt x="56" y="12"/>
                    <a:pt x="56" y="8"/>
                  </a:cubicBezTo>
                  <a:cubicBezTo>
                    <a:pt x="56" y="4"/>
                    <a:pt x="52" y="0"/>
                    <a:pt x="48" y="0"/>
                  </a:cubicBezTo>
                  <a:cubicBezTo>
                    <a:pt x="32" y="0"/>
                    <a:pt x="32" y="0"/>
                    <a:pt x="32" y="0"/>
                  </a:cubicBezTo>
                  <a:cubicBezTo>
                    <a:pt x="28" y="0"/>
                    <a:pt x="24" y="4"/>
                    <a:pt x="24" y="8"/>
                  </a:cubicBezTo>
                  <a:cubicBezTo>
                    <a:pt x="24" y="12"/>
                    <a:pt x="20" y="16"/>
                    <a:pt x="16" y="16"/>
                  </a:cubicBezTo>
                  <a:cubicBezTo>
                    <a:pt x="8" y="16"/>
                    <a:pt x="8" y="16"/>
                    <a:pt x="8" y="16"/>
                  </a:cubicBezTo>
                  <a:cubicBezTo>
                    <a:pt x="4" y="16"/>
                    <a:pt x="0" y="20"/>
                    <a:pt x="0" y="24"/>
                  </a:cubicBezTo>
                  <a:cubicBezTo>
                    <a:pt x="0" y="32"/>
                    <a:pt x="0" y="32"/>
                    <a:pt x="0" y="32"/>
                  </a:cubicBezTo>
                  <a:cubicBezTo>
                    <a:pt x="0" y="36"/>
                    <a:pt x="4" y="40"/>
                    <a:pt x="8" y="40"/>
                  </a:cubicBezTo>
                  <a:cubicBezTo>
                    <a:pt x="72" y="40"/>
                    <a:pt x="72" y="40"/>
                    <a:pt x="72" y="40"/>
                  </a:cubicBezTo>
                  <a:cubicBezTo>
                    <a:pt x="76" y="40"/>
                    <a:pt x="80" y="36"/>
                    <a:pt x="80" y="32"/>
                  </a:cubicBezTo>
                  <a:cubicBezTo>
                    <a:pt x="80" y="24"/>
                    <a:pt x="80" y="24"/>
                    <a:pt x="80" y="24"/>
                  </a:cubicBezTo>
                  <a:cubicBezTo>
                    <a:pt x="80" y="20"/>
                    <a:pt x="76" y="16"/>
                    <a:pt x="72" y="16"/>
                  </a:cubicBezTo>
                  <a:close/>
                  <a:moveTo>
                    <a:pt x="40" y="24"/>
                  </a:moveTo>
                  <a:cubicBezTo>
                    <a:pt x="36" y="24"/>
                    <a:pt x="32" y="20"/>
                    <a:pt x="32" y="16"/>
                  </a:cubicBezTo>
                  <a:cubicBezTo>
                    <a:pt x="32" y="12"/>
                    <a:pt x="36" y="8"/>
                    <a:pt x="40" y="8"/>
                  </a:cubicBezTo>
                  <a:cubicBezTo>
                    <a:pt x="44" y="8"/>
                    <a:pt x="48" y="12"/>
                    <a:pt x="48" y="16"/>
                  </a:cubicBezTo>
                  <a:cubicBezTo>
                    <a:pt x="48" y="20"/>
                    <a:pt x="44" y="24"/>
                    <a:pt x="4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22" name="Group 21"/>
          <p:cNvGrpSpPr/>
          <p:nvPr/>
        </p:nvGrpSpPr>
        <p:grpSpPr>
          <a:xfrm>
            <a:off x="6963570" y="1422475"/>
            <a:ext cx="1078897" cy="1308054"/>
            <a:chOff x="13922375" y="2352675"/>
            <a:chExt cx="1382712" cy="1676400"/>
          </a:xfrm>
          <a:solidFill>
            <a:schemeClr val="bg1"/>
          </a:solidFill>
        </p:grpSpPr>
        <p:sp>
          <p:nvSpPr>
            <p:cNvPr id="23" name="Freeform 22"/>
            <p:cNvSpPr>
              <a:spLocks/>
            </p:cNvSpPr>
            <p:nvPr/>
          </p:nvSpPr>
          <p:spPr bwMode="auto">
            <a:xfrm>
              <a:off x="14265275" y="2781300"/>
              <a:ext cx="692150" cy="933450"/>
            </a:xfrm>
            <a:custGeom>
              <a:avLst/>
              <a:gdLst>
                <a:gd name="T0" fmla="*/ 55 w 109"/>
                <a:gd name="T1" fmla="*/ 0 h 146"/>
                <a:gd name="T2" fmla="*/ 0 w 109"/>
                <a:gd name="T3" fmla="*/ 55 h 146"/>
                <a:gd name="T4" fmla="*/ 8 w 109"/>
                <a:gd name="T5" fmla="*/ 82 h 146"/>
                <a:gd name="T6" fmla="*/ 27 w 109"/>
                <a:gd name="T7" fmla="*/ 133 h 146"/>
                <a:gd name="T8" fmla="*/ 40 w 109"/>
                <a:gd name="T9" fmla="*/ 146 h 146"/>
                <a:gd name="T10" fmla="*/ 55 w 109"/>
                <a:gd name="T11" fmla="*/ 146 h 146"/>
                <a:gd name="T12" fmla="*/ 70 w 109"/>
                <a:gd name="T13" fmla="*/ 146 h 146"/>
                <a:gd name="T14" fmla="*/ 83 w 109"/>
                <a:gd name="T15" fmla="*/ 133 h 146"/>
                <a:gd name="T16" fmla="*/ 102 w 109"/>
                <a:gd name="T17" fmla="*/ 82 h 146"/>
                <a:gd name="T18" fmla="*/ 109 w 109"/>
                <a:gd name="T19" fmla="*/ 55 h 146"/>
                <a:gd name="T20" fmla="*/ 55 w 109"/>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46">
                  <a:moveTo>
                    <a:pt x="55" y="0"/>
                  </a:moveTo>
                  <a:cubicBezTo>
                    <a:pt x="25" y="0"/>
                    <a:pt x="0" y="25"/>
                    <a:pt x="0" y="55"/>
                  </a:cubicBezTo>
                  <a:cubicBezTo>
                    <a:pt x="0" y="65"/>
                    <a:pt x="3" y="74"/>
                    <a:pt x="8" y="82"/>
                  </a:cubicBezTo>
                  <a:cubicBezTo>
                    <a:pt x="21" y="106"/>
                    <a:pt x="25" y="120"/>
                    <a:pt x="27" y="133"/>
                  </a:cubicBezTo>
                  <a:cubicBezTo>
                    <a:pt x="29" y="144"/>
                    <a:pt x="31" y="146"/>
                    <a:pt x="40" y="146"/>
                  </a:cubicBezTo>
                  <a:cubicBezTo>
                    <a:pt x="43" y="146"/>
                    <a:pt x="49" y="146"/>
                    <a:pt x="55" y="146"/>
                  </a:cubicBezTo>
                  <a:cubicBezTo>
                    <a:pt x="61" y="146"/>
                    <a:pt x="67" y="146"/>
                    <a:pt x="70" y="146"/>
                  </a:cubicBezTo>
                  <a:cubicBezTo>
                    <a:pt x="79" y="146"/>
                    <a:pt x="81" y="144"/>
                    <a:pt x="83" y="133"/>
                  </a:cubicBezTo>
                  <a:cubicBezTo>
                    <a:pt x="85" y="120"/>
                    <a:pt x="89" y="106"/>
                    <a:pt x="102" y="82"/>
                  </a:cubicBezTo>
                  <a:cubicBezTo>
                    <a:pt x="107" y="74"/>
                    <a:pt x="109" y="65"/>
                    <a:pt x="109" y="55"/>
                  </a:cubicBezTo>
                  <a:cubicBezTo>
                    <a:pt x="109" y="25"/>
                    <a:pt x="85" y="0"/>
                    <a:pt x="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4" name="Freeform 23"/>
            <p:cNvSpPr>
              <a:spLocks/>
            </p:cNvSpPr>
            <p:nvPr/>
          </p:nvSpPr>
          <p:spPr bwMode="auto">
            <a:xfrm>
              <a:off x="14474825" y="3740150"/>
              <a:ext cx="279400" cy="52388"/>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2"/>
                    <a:pt x="0" y="3"/>
                  </a:cubicBezTo>
                  <a:cubicBezTo>
                    <a:pt x="0" y="5"/>
                    <a:pt x="0" y="5"/>
                    <a:pt x="0" y="5"/>
                  </a:cubicBezTo>
                  <a:cubicBezTo>
                    <a:pt x="0" y="7"/>
                    <a:pt x="1" y="8"/>
                    <a:pt x="2" y="8"/>
                  </a:cubicBezTo>
                  <a:cubicBezTo>
                    <a:pt x="41" y="8"/>
                    <a:pt x="41" y="8"/>
                    <a:pt x="41" y="8"/>
                  </a:cubicBezTo>
                  <a:cubicBezTo>
                    <a:pt x="43" y="8"/>
                    <a:pt x="44" y="7"/>
                    <a:pt x="44" y="5"/>
                  </a:cubicBezTo>
                  <a:cubicBezTo>
                    <a:pt x="44" y="3"/>
                    <a:pt x="44" y="3"/>
                    <a:pt x="44" y="3"/>
                  </a:cubicBezTo>
                  <a:cubicBezTo>
                    <a:pt x="44" y="2"/>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5" name="Freeform 24"/>
            <p:cNvSpPr>
              <a:spLocks/>
            </p:cNvSpPr>
            <p:nvPr/>
          </p:nvSpPr>
          <p:spPr bwMode="auto">
            <a:xfrm>
              <a:off x="14474825" y="3817938"/>
              <a:ext cx="279400" cy="50800"/>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1"/>
                    <a:pt x="0" y="3"/>
                  </a:cubicBezTo>
                  <a:cubicBezTo>
                    <a:pt x="0" y="5"/>
                    <a:pt x="0" y="5"/>
                    <a:pt x="0" y="5"/>
                  </a:cubicBezTo>
                  <a:cubicBezTo>
                    <a:pt x="0" y="7"/>
                    <a:pt x="1" y="8"/>
                    <a:pt x="2" y="8"/>
                  </a:cubicBezTo>
                  <a:cubicBezTo>
                    <a:pt x="41" y="8"/>
                    <a:pt x="41" y="8"/>
                    <a:pt x="41" y="8"/>
                  </a:cubicBezTo>
                  <a:cubicBezTo>
                    <a:pt x="43" y="8"/>
                    <a:pt x="44" y="7"/>
                    <a:pt x="44" y="5"/>
                  </a:cubicBezTo>
                  <a:cubicBezTo>
                    <a:pt x="44" y="3"/>
                    <a:pt x="44" y="3"/>
                    <a:pt x="44" y="3"/>
                  </a:cubicBezTo>
                  <a:cubicBezTo>
                    <a:pt x="44" y="1"/>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6" name="Freeform 25"/>
            <p:cNvSpPr>
              <a:spLocks/>
            </p:cNvSpPr>
            <p:nvPr/>
          </p:nvSpPr>
          <p:spPr bwMode="auto">
            <a:xfrm>
              <a:off x="14474825" y="3894138"/>
              <a:ext cx="279400" cy="50800"/>
            </a:xfrm>
            <a:custGeom>
              <a:avLst/>
              <a:gdLst>
                <a:gd name="T0" fmla="*/ 41 w 44"/>
                <a:gd name="T1" fmla="*/ 0 h 8"/>
                <a:gd name="T2" fmla="*/ 2 w 44"/>
                <a:gd name="T3" fmla="*/ 0 h 8"/>
                <a:gd name="T4" fmla="*/ 0 w 44"/>
                <a:gd name="T5" fmla="*/ 3 h 8"/>
                <a:gd name="T6" fmla="*/ 0 w 44"/>
                <a:gd name="T7" fmla="*/ 5 h 8"/>
                <a:gd name="T8" fmla="*/ 2 w 44"/>
                <a:gd name="T9" fmla="*/ 8 h 8"/>
                <a:gd name="T10" fmla="*/ 41 w 44"/>
                <a:gd name="T11" fmla="*/ 8 h 8"/>
                <a:gd name="T12" fmla="*/ 44 w 44"/>
                <a:gd name="T13" fmla="*/ 5 h 8"/>
                <a:gd name="T14" fmla="*/ 44 w 44"/>
                <a:gd name="T15" fmla="*/ 3 h 8"/>
                <a:gd name="T16" fmla="*/ 41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1" y="0"/>
                  </a:moveTo>
                  <a:cubicBezTo>
                    <a:pt x="2" y="0"/>
                    <a:pt x="2" y="0"/>
                    <a:pt x="2" y="0"/>
                  </a:cubicBezTo>
                  <a:cubicBezTo>
                    <a:pt x="1" y="0"/>
                    <a:pt x="0" y="1"/>
                    <a:pt x="0" y="3"/>
                  </a:cubicBezTo>
                  <a:cubicBezTo>
                    <a:pt x="0" y="5"/>
                    <a:pt x="0" y="5"/>
                    <a:pt x="0" y="5"/>
                  </a:cubicBezTo>
                  <a:cubicBezTo>
                    <a:pt x="0" y="6"/>
                    <a:pt x="1" y="8"/>
                    <a:pt x="2" y="8"/>
                  </a:cubicBezTo>
                  <a:cubicBezTo>
                    <a:pt x="41" y="8"/>
                    <a:pt x="41" y="8"/>
                    <a:pt x="41" y="8"/>
                  </a:cubicBezTo>
                  <a:cubicBezTo>
                    <a:pt x="43" y="8"/>
                    <a:pt x="44" y="6"/>
                    <a:pt x="44" y="5"/>
                  </a:cubicBezTo>
                  <a:cubicBezTo>
                    <a:pt x="44" y="3"/>
                    <a:pt x="44" y="3"/>
                    <a:pt x="44" y="3"/>
                  </a:cubicBezTo>
                  <a:cubicBezTo>
                    <a:pt x="44" y="1"/>
                    <a:pt x="4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7" name="Freeform 26"/>
            <p:cNvSpPr>
              <a:spLocks/>
            </p:cNvSpPr>
            <p:nvPr/>
          </p:nvSpPr>
          <p:spPr bwMode="auto">
            <a:xfrm>
              <a:off x="14519275" y="3965575"/>
              <a:ext cx="190500" cy="63500"/>
            </a:xfrm>
            <a:custGeom>
              <a:avLst/>
              <a:gdLst>
                <a:gd name="T0" fmla="*/ 0 w 30"/>
                <a:gd name="T1" fmla="*/ 0 h 10"/>
                <a:gd name="T2" fmla="*/ 30 w 30"/>
                <a:gd name="T3" fmla="*/ 0 h 10"/>
                <a:gd name="T4" fmla="*/ 15 w 30"/>
                <a:gd name="T5" fmla="*/ 10 h 10"/>
                <a:gd name="T6" fmla="*/ 0 w 30"/>
                <a:gd name="T7" fmla="*/ 0 h 10"/>
              </a:gdLst>
              <a:ahLst/>
              <a:cxnLst>
                <a:cxn ang="0">
                  <a:pos x="T0" y="T1"/>
                </a:cxn>
                <a:cxn ang="0">
                  <a:pos x="T2" y="T3"/>
                </a:cxn>
                <a:cxn ang="0">
                  <a:pos x="T4" y="T5"/>
                </a:cxn>
                <a:cxn ang="0">
                  <a:pos x="T6" y="T7"/>
                </a:cxn>
              </a:cxnLst>
              <a:rect l="0" t="0" r="r" b="b"/>
              <a:pathLst>
                <a:path w="30" h="10">
                  <a:moveTo>
                    <a:pt x="0" y="0"/>
                  </a:moveTo>
                  <a:cubicBezTo>
                    <a:pt x="30" y="0"/>
                    <a:pt x="30" y="0"/>
                    <a:pt x="30" y="0"/>
                  </a:cubicBezTo>
                  <a:cubicBezTo>
                    <a:pt x="30" y="6"/>
                    <a:pt x="22" y="10"/>
                    <a:pt x="15" y="10"/>
                  </a:cubicBezTo>
                  <a:cubicBezTo>
                    <a:pt x="8" y="10"/>
                    <a:pt x="0"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8" name="Freeform 27"/>
            <p:cNvSpPr>
              <a:spLocks/>
            </p:cNvSpPr>
            <p:nvPr/>
          </p:nvSpPr>
          <p:spPr bwMode="auto">
            <a:xfrm>
              <a:off x="14785975" y="2435225"/>
              <a:ext cx="260350" cy="339725"/>
            </a:xfrm>
            <a:custGeom>
              <a:avLst/>
              <a:gdLst>
                <a:gd name="T0" fmla="*/ 36 w 41"/>
                <a:gd name="T1" fmla="*/ 16 h 53"/>
                <a:gd name="T2" fmla="*/ 22 w 41"/>
                <a:gd name="T3" fmla="*/ 8 h 53"/>
                <a:gd name="T4" fmla="*/ 0 w 41"/>
                <a:gd name="T5" fmla="*/ 46 h 53"/>
                <a:gd name="T6" fmla="*/ 14 w 41"/>
                <a:gd name="T7" fmla="*/ 53 h 53"/>
                <a:gd name="T8" fmla="*/ 36 w 41"/>
                <a:gd name="T9" fmla="*/ 16 h 53"/>
                <a:gd name="T10" fmla="*/ 36 w 41"/>
                <a:gd name="T11" fmla="*/ 16 h 53"/>
                <a:gd name="T12" fmla="*/ 36 w 41"/>
                <a:gd name="T13" fmla="*/ 16 h 53"/>
              </a:gdLst>
              <a:ahLst/>
              <a:cxnLst>
                <a:cxn ang="0">
                  <a:pos x="T0" y="T1"/>
                </a:cxn>
                <a:cxn ang="0">
                  <a:pos x="T2" y="T3"/>
                </a:cxn>
                <a:cxn ang="0">
                  <a:pos x="T4" y="T5"/>
                </a:cxn>
                <a:cxn ang="0">
                  <a:pos x="T6" y="T7"/>
                </a:cxn>
                <a:cxn ang="0">
                  <a:pos x="T8" y="T9"/>
                </a:cxn>
                <a:cxn ang="0">
                  <a:pos x="T10" y="T11"/>
                </a:cxn>
                <a:cxn ang="0">
                  <a:pos x="T12" y="T13"/>
                </a:cxn>
              </a:cxnLst>
              <a:rect l="0" t="0" r="r" b="b"/>
              <a:pathLst>
                <a:path w="41" h="53">
                  <a:moveTo>
                    <a:pt x="36" y="16"/>
                  </a:moveTo>
                  <a:cubicBezTo>
                    <a:pt x="41" y="7"/>
                    <a:pt x="27" y="0"/>
                    <a:pt x="22" y="8"/>
                  </a:cubicBezTo>
                  <a:cubicBezTo>
                    <a:pt x="19" y="13"/>
                    <a:pt x="0" y="46"/>
                    <a:pt x="0" y="46"/>
                  </a:cubicBezTo>
                  <a:cubicBezTo>
                    <a:pt x="14" y="53"/>
                    <a:pt x="14" y="53"/>
                    <a:pt x="14" y="53"/>
                  </a:cubicBezTo>
                  <a:cubicBezTo>
                    <a:pt x="14" y="53"/>
                    <a:pt x="31" y="24"/>
                    <a:pt x="36" y="16"/>
                  </a:cubicBezTo>
                  <a:cubicBezTo>
                    <a:pt x="36" y="16"/>
                    <a:pt x="36" y="16"/>
                    <a:pt x="36" y="16"/>
                  </a:cubicBezTo>
                  <a:cubicBezTo>
                    <a:pt x="36" y="16"/>
                    <a:pt x="36" y="16"/>
                    <a:pt x="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29" name="Freeform 28"/>
            <p:cNvSpPr>
              <a:spLocks/>
            </p:cNvSpPr>
            <p:nvPr/>
          </p:nvSpPr>
          <p:spPr bwMode="auto">
            <a:xfrm>
              <a:off x="14976475" y="2705100"/>
              <a:ext cx="328612" cy="249238"/>
            </a:xfrm>
            <a:custGeom>
              <a:avLst/>
              <a:gdLst>
                <a:gd name="T0" fmla="*/ 36 w 52"/>
                <a:gd name="T1" fmla="*/ 5 h 39"/>
                <a:gd name="T2" fmla="*/ 36 w 52"/>
                <a:gd name="T3" fmla="*/ 5 h 39"/>
                <a:gd name="T4" fmla="*/ 36 w 52"/>
                <a:gd name="T5" fmla="*/ 5 h 39"/>
                <a:gd name="T6" fmla="*/ 36 w 52"/>
                <a:gd name="T7" fmla="*/ 5 h 39"/>
                <a:gd name="T8" fmla="*/ 0 w 52"/>
                <a:gd name="T9" fmla="*/ 25 h 39"/>
                <a:gd name="T10" fmla="*/ 7 w 52"/>
                <a:gd name="T11" fmla="*/ 39 h 39"/>
                <a:gd name="T12" fmla="*/ 44 w 52"/>
                <a:gd name="T13" fmla="*/ 18 h 39"/>
                <a:gd name="T14" fmla="*/ 36 w 52"/>
                <a:gd name="T15" fmla="*/ 5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9">
                  <a:moveTo>
                    <a:pt x="36" y="5"/>
                  </a:moveTo>
                  <a:cubicBezTo>
                    <a:pt x="36" y="5"/>
                    <a:pt x="36" y="5"/>
                    <a:pt x="36" y="5"/>
                  </a:cubicBezTo>
                  <a:cubicBezTo>
                    <a:pt x="36" y="5"/>
                    <a:pt x="36" y="5"/>
                    <a:pt x="36" y="5"/>
                  </a:cubicBezTo>
                  <a:cubicBezTo>
                    <a:pt x="36" y="5"/>
                    <a:pt x="36" y="5"/>
                    <a:pt x="36" y="5"/>
                  </a:cubicBezTo>
                  <a:cubicBezTo>
                    <a:pt x="29" y="9"/>
                    <a:pt x="0" y="25"/>
                    <a:pt x="0" y="25"/>
                  </a:cubicBezTo>
                  <a:cubicBezTo>
                    <a:pt x="7" y="39"/>
                    <a:pt x="7" y="39"/>
                    <a:pt x="7" y="39"/>
                  </a:cubicBezTo>
                  <a:cubicBezTo>
                    <a:pt x="7" y="39"/>
                    <a:pt x="37" y="22"/>
                    <a:pt x="44" y="18"/>
                  </a:cubicBezTo>
                  <a:cubicBezTo>
                    <a:pt x="52" y="13"/>
                    <a:pt x="45" y="0"/>
                    <a:pt x="3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30" name="Freeform 29"/>
            <p:cNvSpPr>
              <a:spLocks/>
            </p:cNvSpPr>
            <p:nvPr/>
          </p:nvSpPr>
          <p:spPr bwMode="auto">
            <a:xfrm>
              <a:off x="14563725" y="2352675"/>
              <a:ext cx="101600" cy="333375"/>
            </a:xfrm>
            <a:custGeom>
              <a:avLst/>
              <a:gdLst>
                <a:gd name="T0" fmla="*/ 16 w 16"/>
                <a:gd name="T1" fmla="*/ 10 h 52"/>
                <a:gd name="T2" fmla="*/ 16 w 16"/>
                <a:gd name="T3" fmla="*/ 52 h 52"/>
                <a:gd name="T4" fmla="*/ 0 w 16"/>
                <a:gd name="T5" fmla="*/ 52 h 52"/>
                <a:gd name="T6" fmla="*/ 0 w 16"/>
                <a:gd name="T7" fmla="*/ 10 h 52"/>
                <a:gd name="T8" fmla="*/ 16 w 16"/>
                <a:gd name="T9" fmla="*/ 10 h 52"/>
              </a:gdLst>
              <a:ahLst/>
              <a:cxnLst>
                <a:cxn ang="0">
                  <a:pos x="T0" y="T1"/>
                </a:cxn>
                <a:cxn ang="0">
                  <a:pos x="T2" y="T3"/>
                </a:cxn>
                <a:cxn ang="0">
                  <a:pos x="T4" y="T5"/>
                </a:cxn>
                <a:cxn ang="0">
                  <a:pos x="T6" y="T7"/>
                </a:cxn>
                <a:cxn ang="0">
                  <a:pos x="T8" y="T9"/>
                </a:cxn>
              </a:cxnLst>
              <a:rect l="0" t="0" r="r" b="b"/>
              <a:pathLst>
                <a:path w="16" h="52">
                  <a:moveTo>
                    <a:pt x="16" y="10"/>
                  </a:moveTo>
                  <a:cubicBezTo>
                    <a:pt x="16" y="13"/>
                    <a:pt x="16" y="52"/>
                    <a:pt x="16" y="52"/>
                  </a:cubicBezTo>
                  <a:cubicBezTo>
                    <a:pt x="0" y="52"/>
                    <a:pt x="0" y="52"/>
                    <a:pt x="0" y="52"/>
                  </a:cubicBezTo>
                  <a:cubicBezTo>
                    <a:pt x="0" y="52"/>
                    <a:pt x="0" y="13"/>
                    <a:pt x="0" y="10"/>
                  </a:cubicBezTo>
                  <a:cubicBezTo>
                    <a:pt x="0" y="0"/>
                    <a:pt x="16" y="0"/>
                    <a:pt x="1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31" name="Freeform 30"/>
            <p:cNvSpPr>
              <a:spLocks/>
            </p:cNvSpPr>
            <p:nvPr/>
          </p:nvSpPr>
          <p:spPr bwMode="auto">
            <a:xfrm>
              <a:off x="14189075" y="2435225"/>
              <a:ext cx="254000" cy="339725"/>
            </a:xfrm>
            <a:custGeom>
              <a:avLst/>
              <a:gdLst>
                <a:gd name="T0" fmla="*/ 5 w 40"/>
                <a:gd name="T1" fmla="*/ 16 h 53"/>
                <a:gd name="T2" fmla="*/ 18 w 40"/>
                <a:gd name="T3" fmla="*/ 8 h 53"/>
                <a:gd name="T4" fmla="*/ 40 w 40"/>
                <a:gd name="T5" fmla="*/ 46 h 53"/>
                <a:gd name="T6" fmla="*/ 26 w 40"/>
                <a:gd name="T7" fmla="*/ 53 h 53"/>
                <a:gd name="T8" fmla="*/ 5 w 40"/>
                <a:gd name="T9" fmla="*/ 16 h 53"/>
                <a:gd name="T10" fmla="*/ 5 w 40"/>
                <a:gd name="T11" fmla="*/ 16 h 53"/>
                <a:gd name="T12" fmla="*/ 5 w 40"/>
                <a:gd name="T13" fmla="*/ 16 h 53"/>
              </a:gdLst>
              <a:ahLst/>
              <a:cxnLst>
                <a:cxn ang="0">
                  <a:pos x="T0" y="T1"/>
                </a:cxn>
                <a:cxn ang="0">
                  <a:pos x="T2" y="T3"/>
                </a:cxn>
                <a:cxn ang="0">
                  <a:pos x="T4" y="T5"/>
                </a:cxn>
                <a:cxn ang="0">
                  <a:pos x="T6" y="T7"/>
                </a:cxn>
                <a:cxn ang="0">
                  <a:pos x="T8" y="T9"/>
                </a:cxn>
                <a:cxn ang="0">
                  <a:pos x="T10" y="T11"/>
                </a:cxn>
                <a:cxn ang="0">
                  <a:pos x="T12" y="T13"/>
                </a:cxn>
              </a:cxnLst>
              <a:rect l="0" t="0" r="r" b="b"/>
              <a:pathLst>
                <a:path w="40" h="53">
                  <a:moveTo>
                    <a:pt x="5" y="16"/>
                  </a:moveTo>
                  <a:cubicBezTo>
                    <a:pt x="0" y="7"/>
                    <a:pt x="13" y="0"/>
                    <a:pt x="18" y="8"/>
                  </a:cubicBezTo>
                  <a:cubicBezTo>
                    <a:pt x="21" y="13"/>
                    <a:pt x="40" y="46"/>
                    <a:pt x="40" y="46"/>
                  </a:cubicBezTo>
                  <a:cubicBezTo>
                    <a:pt x="26" y="53"/>
                    <a:pt x="26" y="53"/>
                    <a:pt x="26" y="53"/>
                  </a:cubicBezTo>
                  <a:cubicBezTo>
                    <a:pt x="26" y="53"/>
                    <a:pt x="9" y="24"/>
                    <a:pt x="5" y="16"/>
                  </a:cubicBezTo>
                  <a:cubicBezTo>
                    <a:pt x="5" y="16"/>
                    <a:pt x="5" y="16"/>
                    <a:pt x="5" y="16"/>
                  </a:cubicBezTo>
                  <a:cubicBezTo>
                    <a:pt x="5" y="16"/>
                    <a:pt x="5" y="16"/>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sp>
          <p:nvSpPr>
            <p:cNvPr id="32" name="Freeform 31"/>
            <p:cNvSpPr>
              <a:spLocks/>
            </p:cNvSpPr>
            <p:nvPr/>
          </p:nvSpPr>
          <p:spPr bwMode="auto">
            <a:xfrm>
              <a:off x="13922375" y="2705100"/>
              <a:ext cx="330200" cy="249238"/>
            </a:xfrm>
            <a:custGeom>
              <a:avLst/>
              <a:gdLst>
                <a:gd name="T0" fmla="*/ 16 w 52"/>
                <a:gd name="T1" fmla="*/ 5 h 39"/>
                <a:gd name="T2" fmla="*/ 16 w 52"/>
                <a:gd name="T3" fmla="*/ 5 h 39"/>
                <a:gd name="T4" fmla="*/ 16 w 52"/>
                <a:gd name="T5" fmla="*/ 5 h 39"/>
                <a:gd name="T6" fmla="*/ 16 w 52"/>
                <a:gd name="T7" fmla="*/ 5 h 39"/>
                <a:gd name="T8" fmla="*/ 52 w 52"/>
                <a:gd name="T9" fmla="*/ 25 h 39"/>
                <a:gd name="T10" fmla="*/ 45 w 52"/>
                <a:gd name="T11" fmla="*/ 39 h 39"/>
                <a:gd name="T12" fmla="*/ 8 w 52"/>
                <a:gd name="T13" fmla="*/ 18 h 39"/>
                <a:gd name="T14" fmla="*/ 16 w 52"/>
                <a:gd name="T15" fmla="*/ 5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9">
                  <a:moveTo>
                    <a:pt x="16" y="5"/>
                  </a:moveTo>
                  <a:cubicBezTo>
                    <a:pt x="16" y="5"/>
                    <a:pt x="16" y="5"/>
                    <a:pt x="16" y="5"/>
                  </a:cubicBezTo>
                  <a:cubicBezTo>
                    <a:pt x="16" y="5"/>
                    <a:pt x="16" y="5"/>
                    <a:pt x="16" y="5"/>
                  </a:cubicBezTo>
                  <a:cubicBezTo>
                    <a:pt x="16" y="5"/>
                    <a:pt x="16" y="5"/>
                    <a:pt x="16" y="5"/>
                  </a:cubicBezTo>
                  <a:cubicBezTo>
                    <a:pt x="23" y="9"/>
                    <a:pt x="52" y="25"/>
                    <a:pt x="52" y="25"/>
                  </a:cubicBezTo>
                  <a:cubicBezTo>
                    <a:pt x="45" y="39"/>
                    <a:pt x="45" y="39"/>
                    <a:pt x="45" y="39"/>
                  </a:cubicBezTo>
                  <a:cubicBezTo>
                    <a:pt x="45" y="39"/>
                    <a:pt x="15" y="22"/>
                    <a:pt x="8" y="18"/>
                  </a:cubicBezTo>
                  <a:cubicBezTo>
                    <a:pt x="0" y="13"/>
                    <a:pt x="8" y="0"/>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400">
                <a:solidFill>
                  <a:srgbClr val="000000"/>
                </a:solidFill>
                <a:latin typeface="Times New Roman" pitchFamily="18" charset="0"/>
                <a:ea typeface="ヒラギノ角ゴ Pro W3" charset="0"/>
                <a:cs typeface="ヒラギノ角ゴ Pro W3"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7778" name="Rectangle 2"/>
          <p:cNvSpPr>
            <a:spLocks noGrp="1" noChangeArrowheads="1"/>
          </p:cNvSpPr>
          <p:nvPr>
            <p:ph type="title"/>
          </p:nvPr>
        </p:nvSpPr>
        <p:spPr/>
        <p:txBody>
          <a:bodyPr/>
          <a:lstStyle/>
          <a:p>
            <a:r>
              <a:rPr lang="en-US" dirty="0" smtClean="0">
                <a:gradFill>
                  <a:gsLst>
                    <a:gs pos="0">
                      <a:schemeClr val="tx1"/>
                    </a:gs>
                    <a:gs pos="100000">
                      <a:schemeClr val="tx1"/>
                    </a:gs>
                  </a:gsLst>
                </a:gradFill>
              </a:rPr>
              <a:t>Typical Timeline for an Platform </a:t>
            </a:r>
            <a:br>
              <a:rPr lang="en-US" dirty="0" smtClean="0">
                <a:gradFill>
                  <a:gsLst>
                    <a:gs pos="0">
                      <a:schemeClr val="tx1"/>
                    </a:gs>
                    <a:gs pos="100000">
                      <a:schemeClr val="tx1"/>
                    </a:gs>
                  </a:gsLst>
                </a:gradFill>
              </a:rPr>
            </a:br>
            <a:r>
              <a:rPr lang="en-US" dirty="0" smtClean="0">
                <a:gradFill>
                  <a:gsLst>
                    <a:gs pos="0">
                      <a:schemeClr val="tx1"/>
                    </a:gs>
                    <a:gs pos="100000">
                      <a:schemeClr val="tx1"/>
                    </a:gs>
                  </a:gsLst>
                </a:gradFill>
              </a:rPr>
              <a:t>Value Engagement</a:t>
            </a:r>
            <a:endParaRPr lang="en-US" dirty="0">
              <a:gradFill>
                <a:gsLst>
                  <a:gs pos="0">
                    <a:schemeClr val="tx1"/>
                  </a:gs>
                  <a:gs pos="100000">
                    <a:schemeClr val="tx1"/>
                  </a:gs>
                </a:gsLst>
              </a:gradFill>
            </a:endParaRPr>
          </a:p>
        </p:txBody>
      </p:sp>
      <p:graphicFrame>
        <p:nvGraphicFramePr>
          <p:cNvPr id="1227971" name="Group 195"/>
          <p:cNvGraphicFramePr>
            <a:graphicFrameLocks noGrp="1"/>
          </p:cNvGraphicFramePr>
          <p:nvPr>
            <p:extLst>
              <p:ext uri="{D42A27DB-BD31-4B8C-83A1-F6EECF244321}">
                <p14:modId xmlns:p14="http://schemas.microsoft.com/office/powerpoint/2010/main" val="91375338"/>
              </p:ext>
            </p:extLst>
          </p:nvPr>
        </p:nvGraphicFramePr>
        <p:xfrm>
          <a:off x="627825" y="1420368"/>
          <a:ext cx="8519795" cy="4236719"/>
        </p:xfrm>
        <a:graphic>
          <a:graphicData uri="http://schemas.openxmlformats.org/drawingml/2006/table">
            <a:tbl>
              <a:tblPr/>
              <a:tblGrid>
                <a:gridCol w="2989262"/>
                <a:gridCol w="116840"/>
                <a:gridCol w="974725"/>
                <a:gridCol w="1052830"/>
                <a:gridCol w="847725"/>
                <a:gridCol w="844550"/>
                <a:gridCol w="847725"/>
                <a:gridCol w="846138"/>
              </a:tblGrid>
              <a:tr h="0">
                <a:tc rowSpan="2">
                  <a:txBody>
                    <a:bodyPr/>
                    <a:lstStyle/>
                    <a:p>
                      <a:pPr marL="0" marR="0" lvl="0" indent="0" algn="l"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400" b="1" i="0" u="none" strike="noStrike" cap="none" normalizeH="0" baseline="0" dirty="0" smtClean="0">
                          <a:ln>
                            <a:noFill/>
                          </a:ln>
                          <a:gradFill>
                            <a:gsLst>
                              <a:gs pos="81416">
                                <a:srgbClr val="009DDC"/>
                              </a:gs>
                              <a:gs pos="0">
                                <a:srgbClr val="009DDC"/>
                              </a:gs>
                            </a:gsLst>
                            <a:lin ang="0" scaled="0"/>
                          </a:gradFill>
                          <a:effectLst/>
                          <a:latin typeface="Arial" charset="0"/>
                          <a:cs typeface="Arial" charset="0"/>
                        </a:rPr>
                        <a:t>Activities</a:t>
                      </a:r>
                      <a:endParaRPr kumimoji="0" lang="en-US" sz="1200" b="0" i="0" u="none" strike="noStrike" cap="none" normalizeH="0" baseline="0" dirty="0" smtClean="0">
                        <a:ln>
                          <a:noFill/>
                        </a:ln>
                        <a:gradFill>
                          <a:gsLst>
                            <a:gs pos="81416">
                              <a:srgbClr val="009DDC"/>
                            </a:gs>
                            <a:gs pos="0">
                              <a:srgbClr val="009DDC"/>
                            </a:gs>
                          </a:gsLst>
                          <a:lin ang="0" scaled="0"/>
                        </a:gradFill>
                        <a:effectLst/>
                        <a:latin typeface="Arial" charset="0"/>
                        <a:cs typeface="Arial" charset="0"/>
                      </a:endParaRPr>
                    </a:p>
                  </a:txBody>
                  <a:tcPr marL="0" anchor="ctr" horzOverflow="overflow">
                    <a:lnL cap="flat">
                      <a:noFill/>
                    </a:lnL>
                    <a:lnR w="12700" cap="flat" cmpd="sng" algn="ctr">
                      <a:noFill/>
                      <a:prstDash val="sysDash"/>
                      <a:round/>
                      <a:headEnd type="none" w="med" len="med"/>
                      <a:tailEnd type="none" w="med" len="med"/>
                    </a:lnR>
                    <a:lnT cap="flat">
                      <a:noFill/>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2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noFill/>
                      <a:prstDash val="sysDash"/>
                      <a:round/>
                      <a:headEnd type="none" w="med" len="med"/>
                      <a:tailEnd type="none" w="med" len="med"/>
                    </a:lnL>
                    <a:lnR w="12700" cap="flat" cmpd="sng" algn="ctr">
                      <a:solidFill>
                        <a:srgbClr val="009DDC"/>
                      </a:solidFill>
                      <a:prstDash val="solid"/>
                      <a:round/>
                      <a:headEnd type="none" w="med" len="med"/>
                      <a:tailEnd type="none" w="med" len="med"/>
                    </a:lnR>
                    <a:lnT cap="flat">
                      <a:noFill/>
                    </a:lnT>
                    <a:lnB w="12700" cap="flat" cmpd="sng" algn="ctr">
                      <a:solidFill>
                        <a:schemeClr val="accent2"/>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r>
                        <a:rPr kumimoji="0" lang="en-US" sz="1400" b="1" i="0" u="none" strike="noStrike" cap="none" normalizeH="0" baseline="0" dirty="0" smtClean="0">
                          <a:ln>
                            <a:noFill/>
                          </a:ln>
                          <a:gradFill>
                            <a:gsLst>
                              <a:gs pos="81416">
                                <a:srgbClr val="009DDC"/>
                              </a:gs>
                              <a:gs pos="0">
                                <a:srgbClr val="009DDC"/>
                              </a:gs>
                            </a:gsLst>
                          </a:gradFill>
                          <a:effectLst/>
                          <a:latin typeface="Arial" charset="0"/>
                          <a:cs typeface="Arial" charset="0"/>
                        </a:rPr>
                        <a:t>Pre-Work</a:t>
                      </a: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cap="flat">
                      <a:noFill/>
                    </a:lnT>
                    <a:lnB w="12700" cap="flat" cmpd="sng" algn="ctr">
                      <a:solidFill>
                        <a:schemeClr val="bg2"/>
                      </a:solidFill>
                      <a:prstDash val="solid"/>
                      <a:round/>
                      <a:headEnd type="none" w="med" len="med"/>
                      <a:tailEnd type="none" w="med" len="med"/>
                    </a:lnB>
                    <a:lnTlToBr>
                      <a:noFill/>
                    </a:lnTlToBr>
                    <a:lnBlToTr>
                      <a:noFill/>
                    </a:lnBlToTr>
                    <a:noFill/>
                  </a:tcPr>
                </a:tc>
                <a:tc gridSpan="5">
                  <a:txBody>
                    <a:bodyPr/>
                    <a:lstStyle/>
                    <a:p>
                      <a:pPr marL="0" marR="0" lvl="0" indent="0" algn="ctr" defTabSz="914400" rtl="0" eaLnBrk="1" fontAlgn="base" latinLnBrk="0" hangingPunct="1">
                        <a:lnSpc>
                          <a:spcPct val="100000"/>
                        </a:lnSpc>
                        <a:spcBef>
                          <a:spcPct val="20000"/>
                        </a:spcBef>
                        <a:spcAft>
                          <a:spcPct val="0"/>
                        </a:spcAft>
                        <a:buClr>
                          <a:srgbClr val="FF0000"/>
                        </a:buClr>
                        <a:buSzPct val="115000"/>
                        <a:buFontTx/>
                        <a:buNone/>
                        <a:tabLst/>
                      </a:pPr>
                      <a:r>
                        <a:rPr kumimoji="0" lang="en-US" sz="1400" b="1" i="0" u="none" strike="noStrike" cap="none" normalizeH="0" baseline="0" dirty="0" smtClean="0">
                          <a:ln>
                            <a:noFill/>
                          </a:ln>
                          <a:gradFill>
                            <a:gsLst>
                              <a:gs pos="81416">
                                <a:srgbClr val="009DDC"/>
                              </a:gs>
                              <a:gs pos="0">
                                <a:srgbClr val="009DDC"/>
                              </a:gs>
                            </a:gsLst>
                          </a:gradFill>
                          <a:effectLst/>
                          <a:latin typeface="Arial" charset="0"/>
                          <a:cs typeface="Arial" charset="0"/>
                        </a:rPr>
                        <a:t>Project Week</a:t>
                      </a:r>
                      <a:r>
                        <a:rPr kumimoji="0" lang="en-US" sz="1400" b="1" i="0" u="none" strike="noStrike" cap="none" normalizeH="0" baseline="30000" dirty="0" smtClean="0">
                          <a:ln>
                            <a:noFill/>
                          </a:ln>
                          <a:gradFill>
                            <a:gsLst>
                              <a:gs pos="81416">
                                <a:srgbClr val="009DDC"/>
                              </a:gs>
                              <a:gs pos="0">
                                <a:srgbClr val="009DDC"/>
                              </a:gs>
                            </a:gsLst>
                          </a:gradFill>
                          <a:effectLst/>
                          <a:latin typeface="Arial" charset="0"/>
                          <a:cs typeface="Arial" charset="0"/>
                        </a:rPr>
                        <a:t>1</a:t>
                      </a:r>
                    </a:p>
                  </a:txBody>
                  <a:tcPr marL="0" marR="0" marT="0" marB="0"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cap="flat">
                      <a:noFill/>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2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no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200" b="1" i="0" u="none" strike="noStrike" cap="none" normalizeH="0" baseline="0" dirty="0" smtClean="0">
                          <a:ln>
                            <a:noFill/>
                          </a:ln>
                          <a:gradFill>
                            <a:gsLst>
                              <a:gs pos="81416">
                                <a:srgbClr val="009DDC"/>
                              </a:gs>
                              <a:gs pos="0">
                                <a:srgbClr val="009DDC"/>
                              </a:gs>
                            </a:gsLst>
                          </a:gradFill>
                          <a:effectLst/>
                          <a:latin typeface="Arial" charset="0"/>
                          <a:cs typeface="Arial" charset="0"/>
                        </a:rPr>
                        <a:t>1</a:t>
                      </a:r>
                      <a:endParaRPr kumimoji="0" lang="en-US" sz="1400" b="0" i="0" u="none" strike="noStrike" cap="none" normalizeH="0" baseline="0" dirty="0" smtClean="0">
                        <a:ln>
                          <a:noFill/>
                        </a:ln>
                        <a:gradFill>
                          <a:gsLst>
                            <a:gs pos="81416">
                              <a:srgbClr val="009DDC"/>
                            </a:gs>
                            <a:gs pos="0">
                              <a:srgbClr val="009DDC"/>
                            </a:gs>
                          </a:gsLst>
                        </a:gradFill>
                        <a:effectLst/>
                        <a:latin typeface="Arial" charset="0"/>
                        <a:cs typeface="Arial" charset="0"/>
                      </a:endParaRPr>
                    </a:p>
                  </a:txBody>
                  <a:tcPr marL="0" marR="0" marT="0" marB="0"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200" b="1" i="0" u="none" strike="noStrike" cap="none" normalizeH="0" baseline="0" dirty="0" smtClean="0">
                          <a:ln>
                            <a:noFill/>
                          </a:ln>
                          <a:gradFill>
                            <a:gsLst>
                              <a:gs pos="81416">
                                <a:srgbClr val="009DDC"/>
                              </a:gs>
                              <a:gs pos="0">
                                <a:srgbClr val="009DDC"/>
                              </a:gs>
                            </a:gsLst>
                          </a:gradFill>
                          <a:effectLst/>
                          <a:latin typeface="Arial" charset="0"/>
                          <a:cs typeface="Arial" charset="0"/>
                        </a:rPr>
                        <a:t>2</a:t>
                      </a:r>
                      <a:endParaRPr kumimoji="0" lang="en-US" sz="1400" b="0" i="0" u="none" strike="noStrike" cap="none" normalizeH="0" baseline="0" dirty="0" smtClean="0">
                        <a:ln>
                          <a:noFill/>
                        </a:ln>
                        <a:gradFill>
                          <a:gsLst>
                            <a:gs pos="81416">
                              <a:srgbClr val="009DDC"/>
                            </a:gs>
                            <a:gs pos="0">
                              <a:srgbClr val="009DDC"/>
                            </a:gs>
                          </a:gsLst>
                        </a:gra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115000"/>
                        <a:buFontTx/>
                        <a:buNone/>
                        <a:tabLst/>
                      </a:pPr>
                      <a:r>
                        <a:rPr kumimoji="0" lang="en-US" sz="1200" b="1" i="0" u="none" strike="noStrike" cap="none" normalizeH="0" baseline="0" dirty="0" smtClean="0">
                          <a:ln>
                            <a:noFill/>
                          </a:ln>
                          <a:gradFill>
                            <a:gsLst>
                              <a:gs pos="81416">
                                <a:srgbClr val="009DDC"/>
                              </a:gs>
                              <a:gs pos="0">
                                <a:srgbClr val="009DDC"/>
                              </a:gs>
                            </a:gsLst>
                          </a:gradFill>
                          <a:effectLst/>
                          <a:latin typeface="Arial" charset="0"/>
                          <a:cs typeface="Arial" charset="0"/>
                        </a:rPr>
                        <a:t>3</a:t>
                      </a: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200" b="1" i="0" u="none" strike="noStrike" cap="none" normalizeH="0" baseline="0" dirty="0" smtClean="0">
                          <a:ln>
                            <a:noFill/>
                          </a:ln>
                          <a:gradFill>
                            <a:gsLst>
                              <a:gs pos="81416">
                                <a:srgbClr val="009DDC"/>
                              </a:gs>
                              <a:gs pos="0">
                                <a:srgbClr val="009DDC"/>
                              </a:gs>
                            </a:gsLst>
                          </a:gradFill>
                          <a:effectLst/>
                          <a:latin typeface="Arial" charset="0"/>
                          <a:cs typeface="Arial" charset="0"/>
                        </a:rPr>
                        <a:t>4</a:t>
                      </a:r>
                      <a:endParaRPr kumimoji="0" lang="en-US" sz="1400" b="0" i="0" u="none" strike="noStrike" cap="none" normalizeH="0" baseline="0" dirty="0" smtClean="0">
                        <a:ln>
                          <a:noFill/>
                        </a:ln>
                        <a:gradFill>
                          <a:gsLst>
                            <a:gs pos="81416">
                              <a:srgbClr val="009DDC"/>
                            </a:gs>
                            <a:gs pos="0">
                              <a:srgbClr val="009DDC"/>
                            </a:gs>
                          </a:gsLst>
                        </a:gra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200" b="1" i="0" u="none" strike="noStrike" cap="none" normalizeH="0" baseline="0" dirty="0" smtClean="0">
                          <a:ln>
                            <a:noFill/>
                          </a:ln>
                          <a:gradFill>
                            <a:gsLst>
                              <a:gs pos="81416">
                                <a:srgbClr val="009DDC"/>
                              </a:gs>
                              <a:gs pos="0">
                                <a:srgbClr val="009DDC"/>
                              </a:gs>
                            </a:gsLst>
                          </a:gradFill>
                          <a:effectLst/>
                          <a:latin typeface="Arial" charset="0"/>
                          <a:cs typeface="Arial" charset="0"/>
                        </a:rPr>
                        <a:t>5</a:t>
                      </a:r>
                      <a:endParaRPr kumimoji="0" lang="en-US" sz="1400" b="0" i="0" u="none" strike="noStrike" cap="none" normalizeH="0" baseline="0" dirty="0" smtClean="0">
                        <a:ln>
                          <a:noFill/>
                        </a:ln>
                        <a:gradFill>
                          <a:gsLst>
                            <a:gs pos="81416">
                              <a:srgbClr val="009DDC"/>
                            </a:gs>
                            <a:gs pos="0">
                              <a:srgbClr val="009DDC"/>
                            </a:gs>
                          </a:gsLst>
                        </a:gra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Review and Approve Project Scope</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Schedule  Discovery Requirements Workshops</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Preparation (Application Inventory &amp; Financials)</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Submit and Respond to  Application Architecture Request and Financials</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Conduct Executive Interviews </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Conduct Discovery Workshops</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Assessment, Analysis, Solution Design</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Refine Hypothesis, Collect Additional Data</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Develop &amp; Iterate Presentation</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Interim Review of Assessment, Solution</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5000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Refine Business Case, Cost Estimates, Roadmap</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r>
                        <a:rPr kumimoji="0" lang="en-US" sz="1000" b="0" i="0" u="none" strike="noStrike" cap="none" normalizeH="0" baseline="0" dirty="0" smtClean="0">
                          <a:ln>
                            <a:noFill/>
                          </a:ln>
                          <a:gradFill>
                            <a:gsLst>
                              <a:gs pos="81416">
                                <a:schemeClr val="bg2"/>
                              </a:gs>
                              <a:gs pos="0">
                                <a:schemeClr val="bg2"/>
                              </a:gs>
                            </a:gsLst>
                            <a:lin ang="0" scaled="0"/>
                          </a:gradFill>
                          <a:effectLst/>
                          <a:latin typeface="Arial" charset="0"/>
                          <a:cs typeface="Arial" charset="0"/>
                        </a:rPr>
                        <a:t>Deliver Final Recommendations</a:t>
                      </a:r>
                    </a:p>
                  </a:txBody>
                  <a:tcPr marL="0" anchor="ctr" horzOverflow="overflow">
                    <a:lnL cap="flat">
                      <a:noFill/>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cap="flat">
                      <a:noFill/>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marL="0" marR="0" marT="0" marB="0" anchor="ctr" horzOverflow="overflow">
                    <a:lnL w="12700" cap="flat" cmpd="sng" algn="ctr">
                      <a:solidFill>
                        <a:schemeClr val="hlink"/>
                      </a:solidFill>
                      <a:prstDash val="sysDash"/>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accent2"/>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chemeClr val="bg2"/>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115000"/>
                        <a:buFontTx/>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anchor="ctr" horzOverflow="overflow">
                    <a:lnL w="12700" cap="flat" cmpd="sng" algn="ctr">
                      <a:solidFill>
                        <a:srgbClr val="009DDC"/>
                      </a:solidFill>
                      <a:prstDash val="solid"/>
                      <a:round/>
                      <a:headEnd type="none" w="med" len="med"/>
                      <a:tailEnd type="none" w="med" len="med"/>
                    </a:lnL>
                    <a:lnR w="12700" cap="flat" cmpd="sng" algn="ctr">
                      <a:noFill/>
                      <a:prstDash val="sysDash"/>
                      <a:round/>
                      <a:headEnd type="none" w="med" len="med"/>
                      <a:tailEnd type="none" w="med" len="med"/>
                    </a:lnR>
                    <a:lnT w="12700" cap="flat" cmpd="sng" algn="ctr">
                      <a:solidFill>
                        <a:schemeClr val="bg2"/>
                      </a:solidFill>
                      <a:prstDash val="solid"/>
                      <a:round/>
                      <a:headEnd type="none" w="med" len="med"/>
                      <a:tailEnd type="none" w="med" len="med"/>
                    </a:lnT>
                    <a:lnB cap="flat">
                      <a:noFill/>
                    </a:lnB>
                    <a:lnTlToBr>
                      <a:noFill/>
                    </a:lnTlToBr>
                    <a:lnBlToTr>
                      <a:noFill/>
                    </a:lnBlToTr>
                    <a:noFill/>
                  </a:tcPr>
                </a:tc>
              </a:tr>
            </a:tbl>
          </a:graphicData>
        </a:graphic>
      </p:graphicFrame>
      <p:grpSp>
        <p:nvGrpSpPr>
          <p:cNvPr id="2" name="Group 155"/>
          <p:cNvGrpSpPr>
            <a:grpSpLocks/>
          </p:cNvGrpSpPr>
          <p:nvPr/>
        </p:nvGrpSpPr>
        <p:grpSpPr bwMode="auto">
          <a:xfrm>
            <a:off x="3736150" y="1971230"/>
            <a:ext cx="182562" cy="182563"/>
            <a:chOff x="4027" y="1666"/>
            <a:chExt cx="121" cy="121"/>
          </a:xfrm>
        </p:grpSpPr>
        <p:sp>
          <p:nvSpPr>
            <p:cNvPr id="1227932" name="Oval 156"/>
            <p:cNvSpPr>
              <a:spLocks noChangeArrowheads="1"/>
            </p:cNvSpPr>
            <p:nvPr/>
          </p:nvSpPr>
          <p:spPr bwMode="auto">
            <a:xfrm>
              <a:off x="4027" y="1666"/>
              <a:ext cx="121" cy="121"/>
            </a:xfrm>
            <a:prstGeom prst="ellipse">
              <a:avLst/>
            </a:prstGeom>
            <a:solidFill>
              <a:schemeClr val="bg2"/>
            </a:solidFill>
            <a:ln w="9525" algn="ctr">
              <a:noFill/>
              <a:round/>
              <a:headEnd/>
              <a:tailEnd/>
            </a:ln>
            <a:effectLst/>
          </p:spPr>
          <p:txBody>
            <a:bodyPr wrap="none" lIns="0" tIns="0" rIns="0" bIns="0" anchor="ctr"/>
            <a:lstStyle/>
            <a:p>
              <a:endParaRPr lang="en-US" dirty="0">
                <a:solidFill>
                  <a:srgbClr val="000000"/>
                </a:solidFill>
                <a:ea typeface="ヒラギノ角ゴ Pro W3" charset="0"/>
                <a:cs typeface="ヒラギノ角ゴ Pro W3" charset="0"/>
              </a:endParaRPr>
            </a:p>
          </p:txBody>
        </p:sp>
        <p:sp>
          <p:nvSpPr>
            <p:cNvPr id="1227933" name="Oval 157"/>
            <p:cNvSpPr>
              <a:spLocks noChangeArrowheads="1"/>
            </p:cNvSpPr>
            <p:nvPr/>
          </p:nvSpPr>
          <p:spPr bwMode="auto">
            <a:xfrm>
              <a:off x="4043" y="1682"/>
              <a:ext cx="89" cy="88"/>
            </a:xfrm>
            <a:prstGeom prst="ellipse">
              <a:avLst/>
            </a:prstGeom>
            <a:solidFill>
              <a:schemeClr val="bg1"/>
            </a:solidFill>
            <a:ln w="9525" algn="ctr">
              <a:noFill/>
              <a:round/>
              <a:headEnd/>
              <a:tailEnd/>
            </a:ln>
            <a:effectLst/>
          </p:spPr>
          <p:txBody>
            <a:bodyPr wrap="none" lIns="0" tIns="0" rIns="0" bIns="0" anchor="ctr"/>
            <a:lstStyle/>
            <a:p>
              <a:endParaRPr lang="en-US" dirty="0">
                <a:solidFill>
                  <a:srgbClr val="000000"/>
                </a:solidFill>
                <a:ea typeface="ヒラギノ角ゴ Pro W3" charset="0"/>
                <a:cs typeface="ヒラギノ角ゴ Pro W3" charset="0"/>
              </a:endParaRPr>
            </a:p>
          </p:txBody>
        </p:sp>
        <p:sp>
          <p:nvSpPr>
            <p:cNvPr id="1227934" name="Oval 158"/>
            <p:cNvSpPr>
              <a:spLocks noChangeArrowheads="1"/>
            </p:cNvSpPr>
            <p:nvPr/>
          </p:nvSpPr>
          <p:spPr bwMode="auto">
            <a:xfrm>
              <a:off x="4059" y="1699"/>
              <a:ext cx="56" cy="55"/>
            </a:xfrm>
            <a:prstGeom prst="ellipse">
              <a:avLst/>
            </a:prstGeom>
            <a:solidFill>
              <a:schemeClr val="bg2"/>
            </a:solidFill>
            <a:ln w="9525" algn="ctr">
              <a:noFill/>
              <a:round/>
              <a:headEnd/>
              <a:tailEnd/>
            </a:ln>
            <a:effectLst/>
          </p:spPr>
          <p:txBody>
            <a:bodyPr wrap="none" lIns="0" tIns="0" rIns="0" bIns="0" anchor="ctr"/>
            <a:lstStyle/>
            <a:p>
              <a:endParaRPr lang="en-US" dirty="0">
                <a:solidFill>
                  <a:srgbClr val="000000"/>
                </a:solidFill>
                <a:ea typeface="ヒラギノ角ゴ Pro W3" charset="0"/>
                <a:cs typeface="ヒラギノ角ゴ Pro W3" charset="0"/>
              </a:endParaRPr>
            </a:p>
          </p:txBody>
        </p:sp>
      </p:grpSp>
      <p:sp>
        <p:nvSpPr>
          <p:cNvPr id="1227935" name="Rectangle 159"/>
          <p:cNvSpPr>
            <a:spLocks noChangeArrowheads="1"/>
          </p:cNvSpPr>
          <p:nvPr/>
        </p:nvSpPr>
        <p:spPr bwMode="auto">
          <a:xfrm>
            <a:off x="3929825" y="2264918"/>
            <a:ext cx="547687" cy="182563"/>
          </a:xfrm>
          <a:prstGeom prst="rect">
            <a:avLst/>
          </a:prstGeom>
          <a:solidFill>
            <a:srgbClr val="009DDC"/>
          </a:solidFill>
          <a:ln w="12700">
            <a:noFill/>
            <a:miter lim="800000"/>
            <a:headEnd/>
            <a:tailEnd/>
          </a:ln>
          <a:effectLst/>
        </p:spPr>
        <p:txBody>
          <a:bodyPr wrap="none" anchor="ctr"/>
          <a:lstStyle/>
          <a:p>
            <a:endParaRPr lang="en-US" dirty="0">
              <a:solidFill>
                <a:srgbClr val="000000"/>
              </a:solidFill>
              <a:ea typeface="ヒラギノ角ゴ Pro W3" charset="0"/>
              <a:cs typeface="ヒラギノ角ゴ Pro W3" charset="0"/>
            </a:endParaRPr>
          </a:p>
        </p:txBody>
      </p:sp>
      <p:sp>
        <p:nvSpPr>
          <p:cNvPr id="1227936" name="Rectangle 160"/>
          <p:cNvSpPr>
            <a:spLocks noChangeArrowheads="1"/>
          </p:cNvSpPr>
          <p:nvPr/>
        </p:nvSpPr>
        <p:spPr bwMode="auto">
          <a:xfrm>
            <a:off x="3929825" y="2579243"/>
            <a:ext cx="547687" cy="182563"/>
          </a:xfrm>
          <a:prstGeom prst="rect">
            <a:avLst/>
          </a:prstGeom>
          <a:solidFill>
            <a:srgbClr val="009DDC"/>
          </a:solidFill>
          <a:ln w="12700">
            <a:noFill/>
            <a:miter lim="800000"/>
            <a:headEnd/>
            <a:tailEnd/>
          </a:ln>
          <a:effectLst/>
        </p:spPr>
        <p:txBody>
          <a:bodyPr wrap="none" anchor="ctr"/>
          <a:lstStyle/>
          <a:p>
            <a:endParaRPr lang="en-US" dirty="0">
              <a:solidFill>
                <a:srgbClr val="000000"/>
              </a:solidFill>
              <a:ea typeface="ヒラギノ角ゴ Pro W3" charset="0"/>
              <a:cs typeface="ヒラギノ角ゴ Pro W3" charset="0"/>
            </a:endParaRPr>
          </a:p>
        </p:txBody>
      </p:sp>
      <p:sp>
        <p:nvSpPr>
          <p:cNvPr id="1227937" name="Rectangle 161"/>
          <p:cNvSpPr>
            <a:spLocks noChangeArrowheads="1"/>
          </p:cNvSpPr>
          <p:nvPr/>
        </p:nvSpPr>
        <p:spPr bwMode="auto">
          <a:xfrm>
            <a:off x="4782312" y="3284093"/>
            <a:ext cx="457200" cy="182563"/>
          </a:xfrm>
          <a:prstGeom prst="rect">
            <a:avLst/>
          </a:prstGeom>
          <a:solidFill>
            <a:srgbClr val="009DDC"/>
          </a:solidFill>
          <a:ln w="12700">
            <a:noFill/>
            <a:miter lim="800000"/>
            <a:headEnd/>
            <a:tailEnd/>
          </a:ln>
          <a:effectLst/>
        </p:spPr>
        <p:txBody>
          <a:bodyPr wrap="none" anchor="ctr"/>
          <a:lstStyle/>
          <a:p>
            <a:endParaRPr lang="en-US" dirty="0">
              <a:solidFill>
                <a:srgbClr val="000000"/>
              </a:solidFill>
              <a:ea typeface="ヒラギノ角ゴ Pro W3" charset="0"/>
              <a:cs typeface="ヒラギノ角ゴ Pro W3" charset="0"/>
            </a:endParaRPr>
          </a:p>
        </p:txBody>
      </p:sp>
      <p:grpSp>
        <p:nvGrpSpPr>
          <p:cNvPr id="3" name="Group 162"/>
          <p:cNvGrpSpPr>
            <a:grpSpLocks/>
          </p:cNvGrpSpPr>
          <p:nvPr/>
        </p:nvGrpSpPr>
        <p:grpSpPr bwMode="auto">
          <a:xfrm>
            <a:off x="7449312" y="4810475"/>
            <a:ext cx="182562" cy="182562"/>
            <a:chOff x="4027" y="1666"/>
            <a:chExt cx="121" cy="121"/>
          </a:xfrm>
        </p:grpSpPr>
        <p:sp>
          <p:nvSpPr>
            <p:cNvPr id="1227939" name="Oval 163"/>
            <p:cNvSpPr>
              <a:spLocks noChangeArrowheads="1"/>
            </p:cNvSpPr>
            <p:nvPr/>
          </p:nvSpPr>
          <p:spPr bwMode="auto">
            <a:xfrm>
              <a:off x="4027" y="1666"/>
              <a:ext cx="121" cy="121"/>
            </a:xfrm>
            <a:prstGeom prst="ellipse">
              <a:avLst/>
            </a:prstGeom>
            <a:solidFill>
              <a:schemeClr val="bg2"/>
            </a:solidFill>
            <a:ln w="9525" algn="ctr">
              <a:noFill/>
              <a:round/>
              <a:headEnd/>
              <a:tailEnd/>
            </a:ln>
            <a:effectLst/>
          </p:spPr>
          <p:txBody>
            <a:bodyPr wrap="none" lIns="0" tIns="0" rIns="0" bIns="0" anchor="ctr"/>
            <a:lstStyle/>
            <a:p>
              <a:endParaRPr lang="en-US" dirty="0">
                <a:solidFill>
                  <a:srgbClr val="000000"/>
                </a:solidFill>
                <a:ea typeface="ヒラギノ角ゴ Pro W3" charset="0"/>
                <a:cs typeface="ヒラギノ角ゴ Pro W3" charset="0"/>
              </a:endParaRPr>
            </a:p>
          </p:txBody>
        </p:sp>
        <p:sp>
          <p:nvSpPr>
            <p:cNvPr id="1227940" name="Oval 164"/>
            <p:cNvSpPr>
              <a:spLocks noChangeArrowheads="1"/>
            </p:cNvSpPr>
            <p:nvPr/>
          </p:nvSpPr>
          <p:spPr bwMode="auto">
            <a:xfrm>
              <a:off x="4043" y="1682"/>
              <a:ext cx="89" cy="88"/>
            </a:xfrm>
            <a:prstGeom prst="ellipse">
              <a:avLst/>
            </a:prstGeom>
            <a:solidFill>
              <a:schemeClr val="bg1"/>
            </a:solidFill>
            <a:ln w="9525" algn="ctr">
              <a:noFill/>
              <a:round/>
              <a:headEnd/>
              <a:tailEnd/>
            </a:ln>
            <a:effectLst/>
          </p:spPr>
          <p:txBody>
            <a:bodyPr wrap="none" lIns="0" tIns="0" rIns="0" bIns="0" anchor="ctr"/>
            <a:lstStyle/>
            <a:p>
              <a:endParaRPr lang="en-US" dirty="0">
                <a:solidFill>
                  <a:srgbClr val="000000"/>
                </a:solidFill>
                <a:ea typeface="ヒラギノ角ゴ Pro W3" charset="0"/>
                <a:cs typeface="ヒラギノ角ゴ Pro W3" charset="0"/>
              </a:endParaRPr>
            </a:p>
          </p:txBody>
        </p:sp>
        <p:sp>
          <p:nvSpPr>
            <p:cNvPr id="1227941" name="Oval 165"/>
            <p:cNvSpPr>
              <a:spLocks noChangeArrowheads="1"/>
            </p:cNvSpPr>
            <p:nvPr/>
          </p:nvSpPr>
          <p:spPr bwMode="auto">
            <a:xfrm>
              <a:off x="4059" y="1699"/>
              <a:ext cx="56" cy="55"/>
            </a:xfrm>
            <a:prstGeom prst="ellipse">
              <a:avLst/>
            </a:prstGeom>
            <a:solidFill>
              <a:schemeClr val="bg2"/>
            </a:solidFill>
            <a:ln w="9525" algn="ctr">
              <a:noFill/>
              <a:round/>
              <a:headEnd/>
              <a:tailEnd/>
            </a:ln>
            <a:effectLst/>
          </p:spPr>
          <p:txBody>
            <a:bodyPr wrap="none" lIns="0" tIns="0" rIns="0" bIns="0" anchor="ctr"/>
            <a:lstStyle/>
            <a:p>
              <a:endParaRPr lang="en-US" dirty="0">
                <a:solidFill>
                  <a:srgbClr val="000000"/>
                </a:solidFill>
                <a:ea typeface="ヒラギノ角ゴ Pro W3" charset="0"/>
                <a:cs typeface="ヒラギノ角ゴ Pro W3" charset="0"/>
              </a:endParaRPr>
            </a:p>
          </p:txBody>
        </p:sp>
      </p:grpSp>
      <p:sp>
        <p:nvSpPr>
          <p:cNvPr id="1227942" name="Rectangle 166"/>
          <p:cNvSpPr>
            <a:spLocks noChangeArrowheads="1"/>
          </p:cNvSpPr>
          <p:nvPr/>
        </p:nvSpPr>
        <p:spPr bwMode="auto">
          <a:xfrm>
            <a:off x="5239512" y="3884168"/>
            <a:ext cx="1905000" cy="182563"/>
          </a:xfrm>
          <a:prstGeom prst="rect">
            <a:avLst/>
          </a:prstGeom>
          <a:solidFill>
            <a:srgbClr val="009DDC"/>
          </a:solidFill>
          <a:ln w="12700">
            <a:noFill/>
            <a:miter lim="800000"/>
            <a:headEnd/>
            <a:tailEnd/>
          </a:ln>
          <a:effectLst/>
        </p:spPr>
        <p:txBody>
          <a:bodyPr wrap="none" anchor="ctr"/>
          <a:lstStyle/>
          <a:p>
            <a:endParaRPr lang="en-US" dirty="0">
              <a:solidFill>
                <a:srgbClr val="000000"/>
              </a:solidFill>
              <a:ea typeface="ヒラギノ角ゴ Pro W3" charset="0"/>
              <a:cs typeface="ヒラギノ角ゴ Pro W3" charset="0"/>
            </a:endParaRPr>
          </a:p>
        </p:txBody>
      </p:sp>
      <p:sp>
        <p:nvSpPr>
          <p:cNvPr id="1227944" name="Rectangle 168"/>
          <p:cNvSpPr>
            <a:spLocks noChangeArrowheads="1"/>
          </p:cNvSpPr>
          <p:nvPr/>
        </p:nvSpPr>
        <p:spPr bwMode="auto">
          <a:xfrm>
            <a:off x="7607733" y="5103368"/>
            <a:ext cx="990600" cy="182563"/>
          </a:xfrm>
          <a:prstGeom prst="rect">
            <a:avLst/>
          </a:prstGeom>
          <a:solidFill>
            <a:srgbClr val="009DDC"/>
          </a:solidFill>
          <a:ln w="12700">
            <a:noFill/>
            <a:miter lim="800000"/>
            <a:headEnd/>
            <a:tailEnd/>
          </a:ln>
          <a:effectLst/>
        </p:spPr>
        <p:txBody>
          <a:bodyPr wrap="none" anchor="ctr"/>
          <a:lstStyle/>
          <a:p>
            <a:endParaRPr lang="en-US" dirty="0">
              <a:solidFill>
                <a:srgbClr val="000000"/>
              </a:solidFill>
              <a:ea typeface="ヒラギノ角ゴ Pro W3" charset="0"/>
              <a:cs typeface="ヒラギノ角ゴ Pro W3" charset="0"/>
            </a:endParaRPr>
          </a:p>
        </p:txBody>
      </p:sp>
      <p:grpSp>
        <p:nvGrpSpPr>
          <p:cNvPr id="4" name="Group 169"/>
          <p:cNvGrpSpPr>
            <a:grpSpLocks/>
          </p:cNvGrpSpPr>
          <p:nvPr/>
        </p:nvGrpSpPr>
        <p:grpSpPr bwMode="auto">
          <a:xfrm>
            <a:off x="8592312" y="5428806"/>
            <a:ext cx="182563" cy="182562"/>
            <a:chOff x="4027" y="1666"/>
            <a:chExt cx="121" cy="121"/>
          </a:xfrm>
        </p:grpSpPr>
        <p:sp>
          <p:nvSpPr>
            <p:cNvPr id="1227946" name="Oval 170"/>
            <p:cNvSpPr>
              <a:spLocks noChangeArrowheads="1"/>
            </p:cNvSpPr>
            <p:nvPr/>
          </p:nvSpPr>
          <p:spPr bwMode="auto">
            <a:xfrm>
              <a:off x="4027" y="1666"/>
              <a:ext cx="121" cy="121"/>
            </a:xfrm>
            <a:prstGeom prst="ellipse">
              <a:avLst/>
            </a:prstGeom>
            <a:solidFill>
              <a:schemeClr val="bg2"/>
            </a:solidFill>
            <a:ln w="9525" algn="ctr">
              <a:noFill/>
              <a:round/>
              <a:headEnd/>
              <a:tailEnd/>
            </a:ln>
            <a:effectLst/>
          </p:spPr>
          <p:txBody>
            <a:bodyPr wrap="none" lIns="0" tIns="0" rIns="0" bIns="0" anchor="ctr"/>
            <a:lstStyle/>
            <a:p>
              <a:endParaRPr lang="en-US" dirty="0">
                <a:solidFill>
                  <a:srgbClr val="000000"/>
                </a:solidFill>
                <a:ea typeface="ヒラギノ角ゴ Pro W3" charset="0"/>
                <a:cs typeface="ヒラギノ角ゴ Pro W3" charset="0"/>
              </a:endParaRPr>
            </a:p>
          </p:txBody>
        </p:sp>
        <p:sp>
          <p:nvSpPr>
            <p:cNvPr id="1227947" name="Oval 171"/>
            <p:cNvSpPr>
              <a:spLocks noChangeArrowheads="1"/>
            </p:cNvSpPr>
            <p:nvPr/>
          </p:nvSpPr>
          <p:spPr bwMode="auto">
            <a:xfrm>
              <a:off x="4043" y="1682"/>
              <a:ext cx="89" cy="88"/>
            </a:xfrm>
            <a:prstGeom prst="ellipse">
              <a:avLst/>
            </a:prstGeom>
            <a:solidFill>
              <a:schemeClr val="bg1"/>
            </a:solidFill>
            <a:ln w="9525" algn="ctr">
              <a:noFill/>
              <a:round/>
              <a:headEnd/>
              <a:tailEnd/>
            </a:ln>
            <a:effectLst/>
          </p:spPr>
          <p:txBody>
            <a:bodyPr wrap="none" lIns="0" tIns="0" rIns="0" bIns="0" anchor="ctr"/>
            <a:lstStyle/>
            <a:p>
              <a:endParaRPr lang="en-US" dirty="0">
                <a:solidFill>
                  <a:srgbClr val="000000"/>
                </a:solidFill>
                <a:ea typeface="ヒラギノ角ゴ Pro W3" charset="0"/>
                <a:cs typeface="ヒラギノ角ゴ Pro W3" charset="0"/>
              </a:endParaRPr>
            </a:p>
          </p:txBody>
        </p:sp>
        <p:sp>
          <p:nvSpPr>
            <p:cNvPr id="1227948" name="Oval 172"/>
            <p:cNvSpPr>
              <a:spLocks noChangeArrowheads="1"/>
            </p:cNvSpPr>
            <p:nvPr/>
          </p:nvSpPr>
          <p:spPr bwMode="auto">
            <a:xfrm>
              <a:off x="4059" y="1699"/>
              <a:ext cx="56" cy="55"/>
            </a:xfrm>
            <a:prstGeom prst="ellipse">
              <a:avLst/>
            </a:prstGeom>
            <a:solidFill>
              <a:schemeClr val="bg2"/>
            </a:solidFill>
            <a:ln w="9525" algn="ctr">
              <a:noFill/>
              <a:round/>
              <a:headEnd/>
              <a:tailEnd/>
            </a:ln>
            <a:effectLst/>
          </p:spPr>
          <p:txBody>
            <a:bodyPr wrap="none" lIns="0" tIns="0" rIns="0" bIns="0" anchor="ctr"/>
            <a:lstStyle/>
            <a:p>
              <a:endParaRPr lang="en-US" dirty="0">
                <a:solidFill>
                  <a:srgbClr val="000000"/>
                </a:solidFill>
                <a:ea typeface="ヒラギノ角ゴ Pro W3" charset="0"/>
                <a:cs typeface="ヒラギノ角ゴ Pro W3" charset="0"/>
              </a:endParaRPr>
            </a:p>
          </p:txBody>
        </p:sp>
      </p:grpSp>
      <p:sp>
        <p:nvSpPr>
          <p:cNvPr id="1227950" name="Rectangle 174"/>
          <p:cNvSpPr>
            <a:spLocks noChangeArrowheads="1"/>
          </p:cNvSpPr>
          <p:nvPr/>
        </p:nvSpPr>
        <p:spPr bwMode="auto">
          <a:xfrm>
            <a:off x="3944112" y="2922143"/>
            <a:ext cx="990600" cy="182563"/>
          </a:xfrm>
          <a:prstGeom prst="rect">
            <a:avLst/>
          </a:prstGeom>
          <a:solidFill>
            <a:srgbClr val="009DDC"/>
          </a:solidFill>
          <a:ln w="12700">
            <a:noFill/>
            <a:miter lim="800000"/>
            <a:headEnd/>
            <a:tailEnd/>
          </a:ln>
          <a:effectLst/>
        </p:spPr>
        <p:txBody>
          <a:bodyPr wrap="none" anchor="ctr"/>
          <a:lstStyle/>
          <a:p>
            <a:endParaRPr lang="en-US" dirty="0">
              <a:solidFill>
                <a:srgbClr val="000000"/>
              </a:solidFill>
              <a:ea typeface="ヒラギノ角ゴ Pro W3" charset="0"/>
              <a:cs typeface="ヒラギノ角ゴ Pro W3" charset="0"/>
            </a:endParaRPr>
          </a:p>
        </p:txBody>
      </p:sp>
      <p:sp>
        <p:nvSpPr>
          <p:cNvPr id="1227951" name="Rectangle 175"/>
          <p:cNvSpPr>
            <a:spLocks noChangeArrowheads="1"/>
          </p:cNvSpPr>
          <p:nvPr/>
        </p:nvSpPr>
        <p:spPr bwMode="auto">
          <a:xfrm>
            <a:off x="6153912" y="4198493"/>
            <a:ext cx="990600" cy="182563"/>
          </a:xfrm>
          <a:prstGeom prst="rect">
            <a:avLst/>
          </a:prstGeom>
          <a:solidFill>
            <a:srgbClr val="009DDC"/>
          </a:solidFill>
          <a:ln w="12700">
            <a:noFill/>
            <a:miter lim="800000"/>
            <a:headEnd/>
            <a:tailEnd/>
          </a:ln>
          <a:effectLst/>
        </p:spPr>
        <p:txBody>
          <a:bodyPr wrap="none" anchor="ctr"/>
          <a:lstStyle/>
          <a:p>
            <a:endParaRPr lang="en-US" dirty="0">
              <a:solidFill>
                <a:srgbClr val="000000"/>
              </a:solidFill>
              <a:ea typeface="ヒラギノ角ゴ Pro W3" charset="0"/>
              <a:cs typeface="ヒラギノ角ゴ Pro W3" charset="0"/>
            </a:endParaRPr>
          </a:p>
        </p:txBody>
      </p:sp>
      <p:sp>
        <p:nvSpPr>
          <p:cNvPr id="1227952" name="Rectangle 176"/>
          <p:cNvSpPr>
            <a:spLocks noChangeArrowheads="1"/>
          </p:cNvSpPr>
          <p:nvPr/>
        </p:nvSpPr>
        <p:spPr bwMode="auto">
          <a:xfrm>
            <a:off x="6605588" y="4493768"/>
            <a:ext cx="2133600" cy="182563"/>
          </a:xfrm>
          <a:prstGeom prst="rect">
            <a:avLst/>
          </a:prstGeom>
          <a:solidFill>
            <a:srgbClr val="009DDC"/>
          </a:solidFill>
          <a:ln w="12700">
            <a:noFill/>
            <a:miter lim="800000"/>
            <a:headEnd/>
            <a:tailEnd/>
          </a:ln>
          <a:effectLst/>
        </p:spPr>
        <p:txBody>
          <a:bodyPr wrap="none" anchor="ctr"/>
          <a:lstStyle/>
          <a:p>
            <a:endParaRPr lang="en-US" dirty="0">
              <a:solidFill>
                <a:srgbClr val="000000"/>
              </a:solidFill>
              <a:ea typeface="ヒラギノ角ゴ Pro W3" charset="0"/>
              <a:cs typeface="ヒラギノ角ゴ Pro W3" charset="0"/>
            </a:endParaRPr>
          </a:p>
        </p:txBody>
      </p:sp>
      <p:sp>
        <p:nvSpPr>
          <p:cNvPr id="1227972" name="Rectangle 196"/>
          <p:cNvSpPr>
            <a:spLocks noChangeArrowheads="1"/>
          </p:cNvSpPr>
          <p:nvPr/>
        </p:nvSpPr>
        <p:spPr bwMode="auto">
          <a:xfrm>
            <a:off x="4782312" y="3579368"/>
            <a:ext cx="457200" cy="182563"/>
          </a:xfrm>
          <a:prstGeom prst="rect">
            <a:avLst/>
          </a:prstGeom>
          <a:solidFill>
            <a:srgbClr val="009DDC"/>
          </a:solidFill>
          <a:ln w="12700">
            <a:noFill/>
            <a:miter lim="800000"/>
            <a:headEnd/>
            <a:tailEnd/>
          </a:ln>
          <a:effectLst/>
        </p:spPr>
        <p:txBody>
          <a:bodyPr wrap="none" anchor="ctr"/>
          <a:lstStyle/>
          <a:p>
            <a:endParaRPr lang="en-US" dirty="0">
              <a:solidFill>
                <a:srgbClr val="000000"/>
              </a:solidFill>
              <a:ea typeface="ヒラギノ角ゴ Pro W3" charset="0"/>
              <a:cs typeface="ヒラギノ角ゴ Pro W3" charset="0"/>
            </a:endParaRPr>
          </a:p>
        </p:txBody>
      </p:sp>
      <p:sp>
        <p:nvSpPr>
          <p:cNvPr id="1227973" name="Text Box 197"/>
          <p:cNvSpPr txBox="1">
            <a:spLocks noChangeArrowheads="1"/>
          </p:cNvSpPr>
          <p:nvPr/>
        </p:nvSpPr>
        <p:spPr bwMode="auto">
          <a:xfrm>
            <a:off x="617506" y="6009386"/>
            <a:ext cx="7720012" cy="276999"/>
          </a:xfrm>
          <a:prstGeom prst="rect">
            <a:avLst/>
          </a:prstGeom>
          <a:noFill/>
          <a:ln w="9525">
            <a:noFill/>
            <a:miter lim="800000"/>
            <a:headEnd/>
            <a:tailEnd/>
          </a:ln>
          <a:effectLst/>
        </p:spPr>
        <p:txBody>
          <a:bodyPr lIns="0" tIns="0" rIns="0" bIns="0" anchor="b">
            <a:spAutoFit/>
          </a:bodyPr>
          <a:lstStyle/>
          <a:p>
            <a:pPr marL="461963" indent="-461963">
              <a:spcBef>
                <a:spcPct val="20000"/>
              </a:spcBef>
              <a:buClr>
                <a:srgbClr val="FF0000"/>
              </a:buClr>
              <a:buSzPct val="100000"/>
              <a:buFont typeface="Arial" charset="0"/>
              <a:buNone/>
              <a:tabLst>
                <a:tab pos="461963" algn="l"/>
              </a:tabLst>
            </a:pPr>
            <a:r>
              <a:rPr lang="en-US" sz="900" dirty="0">
                <a:solidFill>
                  <a:srgbClr val="6B6B6B"/>
                </a:solidFill>
                <a:ea typeface="ヒラギノ角ゴ Pro W3" charset="0"/>
                <a:cs typeface="ヒラギノ角ゴ Pro W3" charset="0"/>
                <a:sym typeface="Times" pitchFamily="18" charset="0"/>
              </a:rPr>
              <a:t>Note: 1) 	Illustrative timeline only; actual timeline depends on specific </a:t>
            </a:r>
            <a:r>
              <a:rPr lang="en-US" sz="900" dirty="0" smtClean="0">
                <a:solidFill>
                  <a:srgbClr val="6B6B6B"/>
                </a:solidFill>
                <a:ea typeface="ヒラギノ角ゴ Pro W3" charset="0"/>
                <a:cs typeface="ヒラギノ角ゴ Pro W3" charset="0"/>
                <a:sym typeface="Times" pitchFamily="18" charset="0"/>
              </a:rPr>
              <a:t> project </a:t>
            </a:r>
            <a:r>
              <a:rPr lang="en-US" sz="900" dirty="0">
                <a:solidFill>
                  <a:srgbClr val="6B6B6B"/>
                </a:solidFill>
                <a:ea typeface="ヒラギノ角ゴ Pro W3" charset="0"/>
                <a:cs typeface="ヒラギノ角ゴ Pro W3" charset="0"/>
                <a:sym typeface="Times" pitchFamily="18" charset="0"/>
              </a:rPr>
              <a:t>scope, resource availability, and availability of information provided by customer in response to the </a:t>
            </a:r>
            <a:r>
              <a:rPr lang="en-US" sz="900" dirty="0" smtClean="0">
                <a:solidFill>
                  <a:srgbClr val="6B6B6B"/>
                </a:solidFill>
                <a:ea typeface="ヒラギノ角ゴ Pro W3" charset="0"/>
                <a:cs typeface="ヒラギノ角ゴ Pro W3" charset="0"/>
                <a:sym typeface="Times" pitchFamily="18" charset="0"/>
              </a:rPr>
              <a:t>SFDC data </a:t>
            </a:r>
            <a:r>
              <a:rPr lang="en-US" sz="900" dirty="0">
                <a:solidFill>
                  <a:srgbClr val="6B6B6B"/>
                </a:solidFill>
                <a:ea typeface="ヒラギノ角ゴ Pro W3" charset="0"/>
                <a:cs typeface="ヒラギノ角ゴ Pro W3" charset="0"/>
                <a:sym typeface="Times" pitchFamily="18" charset="0"/>
              </a:rPr>
              <a:t>request </a:t>
            </a:r>
          </a:p>
        </p:txBody>
      </p:sp>
      <p:sp>
        <p:nvSpPr>
          <p:cNvPr id="6" name="Rectangle 5"/>
          <p:cNvSpPr/>
          <p:nvPr/>
        </p:nvSpPr>
        <p:spPr>
          <a:xfrm>
            <a:off x="3422469" y="1410789"/>
            <a:ext cx="313681" cy="4876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31" name="Rectangle 30"/>
          <p:cNvSpPr/>
          <p:nvPr/>
        </p:nvSpPr>
        <p:spPr>
          <a:xfrm>
            <a:off x="4509039" y="1134733"/>
            <a:ext cx="313681" cy="4876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title"/>
          </p:nvPr>
        </p:nvSpPr>
        <p:spPr/>
        <p:txBody>
          <a:bodyPr/>
          <a:lstStyle/>
          <a:p>
            <a:r>
              <a:rPr lang="en-US" dirty="0" smtClean="0">
                <a:gradFill>
                  <a:gsLst>
                    <a:gs pos="81416">
                      <a:schemeClr val="bg1"/>
                    </a:gs>
                    <a:gs pos="0">
                      <a:schemeClr val="bg1"/>
                    </a:gs>
                  </a:gsLst>
                  <a:lin ang="0" scaled="0"/>
                </a:gradFill>
              </a:rPr>
              <a:t>Salesforce Business </a:t>
            </a:r>
            <a:br>
              <a:rPr lang="en-US" dirty="0" smtClean="0">
                <a:gradFill>
                  <a:gsLst>
                    <a:gs pos="81416">
                      <a:schemeClr val="bg1"/>
                    </a:gs>
                    <a:gs pos="0">
                      <a:schemeClr val="bg1"/>
                    </a:gs>
                  </a:gsLst>
                  <a:lin ang="0" scaled="0"/>
                </a:gradFill>
              </a:rPr>
            </a:br>
            <a:r>
              <a:rPr lang="en-US" dirty="0" smtClean="0">
                <a:gradFill>
                  <a:gsLst>
                    <a:gs pos="81416">
                      <a:schemeClr val="bg1"/>
                    </a:gs>
                    <a:gs pos="0">
                      <a:schemeClr val="bg1"/>
                    </a:gs>
                  </a:gsLst>
                  <a:lin ang="0" scaled="0"/>
                </a:gradFill>
              </a:rPr>
              <a:t>Case Engagement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11756"/>
          <a:stretch/>
        </p:blipFill>
        <p:spPr>
          <a:xfrm>
            <a:off x="-7166" y="-19494"/>
            <a:ext cx="9151166" cy="6896293"/>
          </a:xfrm>
          <a:prstGeom prst="rect">
            <a:avLst/>
          </a:prstGeom>
        </p:spPr>
      </p:pic>
      <p:sp>
        <p:nvSpPr>
          <p:cNvPr id="4" name="Rectangle 3"/>
          <p:cNvSpPr/>
          <p:nvPr/>
        </p:nvSpPr>
        <p:spPr>
          <a:xfrm>
            <a:off x="-7166" y="2068512"/>
            <a:ext cx="9151166" cy="2720975"/>
          </a:xfrm>
          <a:prstGeom prst="rect">
            <a:avLst/>
          </a:prstGeom>
          <a:solidFill>
            <a:srgbClr val="009DDC">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ndParaRPr>
          </a:p>
        </p:txBody>
      </p:sp>
      <p:sp>
        <p:nvSpPr>
          <p:cNvPr id="12290" name="Rectangle 3"/>
          <p:cNvSpPr>
            <a:spLocks noGrp="1" noChangeArrowheads="1"/>
          </p:cNvSpPr>
          <p:nvPr>
            <p:ph type="title" idx="4294967295"/>
          </p:nvPr>
        </p:nvSpPr>
        <p:spPr bwMode="auto">
          <a:xfrm>
            <a:off x="284836" y="2647602"/>
            <a:ext cx="8465972" cy="1562100"/>
          </a:xfrm>
          <a:noFill/>
          <a:ln>
            <a:miter lim="800000"/>
            <a:headEnd/>
            <a:tailEnd/>
          </a:ln>
        </p:spPr>
        <p:txBody>
          <a:bodyPr vert="horz" wrap="square" lIns="91440" tIns="45720" rIns="81279" bIns="45720" numCol="1" anchor="t" anchorCtr="0" compatLnSpc="1">
            <a:prstTxWarp prst="textNoShape">
              <a:avLst/>
            </a:prstTxWarp>
            <a:normAutofit fontScale="90000"/>
          </a:bodyPr>
          <a:lstStyle/>
          <a:p>
            <a:pPr eaLnBrk="1" hangingPunct="1"/>
            <a:r>
              <a:rPr lang="en-US" sz="7300" b="1" dirty="0" smtClean="0">
                <a:gradFill>
                  <a:gsLst>
                    <a:gs pos="81416">
                      <a:schemeClr val="bg1"/>
                    </a:gs>
                    <a:gs pos="0">
                      <a:schemeClr val="bg1"/>
                    </a:gs>
                  </a:gsLst>
                  <a:lin ang="0" scaled="0"/>
                </a:gradFill>
              </a:rPr>
              <a:t>Force.com TCO: </a:t>
            </a:r>
            <a:r>
              <a:rPr lang="en-US" sz="4400" b="0" dirty="0" smtClean="0">
                <a:gradFill>
                  <a:gsLst>
                    <a:gs pos="81416">
                      <a:schemeClr val="bg1"/>
                    </a:gs>
                    <a:gs pos="0">
                      <a:schemeClr val="bg1"/>
                    </a:gs>
                  </a:gsLst>
                  <a:lin ang="0" scaled="0"/>
                </a:gradFill>
              </a:rPr>
              <a:t/>
            </a:r>
            <a:br>
              <a:rPr lang="en-US" sz="4400" b="0" dirty="0" smtClean="0">
                <a:gradFill>
                  <a:gsLst>
                    <a:gs pos="81416">
                      <a:schemeClr val="bg1"/>
                    </a:gs>
                    <a:gs pos="0">
                      <a:schemeClr val="bg1"/>
                    </a:gs>
                  </a:gsLst>
                  <a:lin ang="0" scaled="0"/>
                </a:gradFill>
              </a:rPr>
            </a:br>
            <a:r>
              <a:rPr lang="en-US" sz="3100" b="0" dirty="0" smtClean="0">
                <a:gradFill>
                  <a:gsLst>
                    <a:gs pos="81416">
                      <a:schemeClr val="bg1"/>
                    </a:gs>
                    <a:gs pos="0">
                      <a:schemeClr val="bg1"/>
                    </a:gs>
                  </a:gsLst>
                  <a:lin ang="0" scaled="0"/>
                </a:gradFill>
              </a:rPr>
              <a:t>Building A Collaborative Business Case</a:t>
            </a:r>
            <a:endParaRPr lang="en-US" sz="4400" b="0" dirty="0" smtClean="0">
              <a:gradFill>
                <a:gsLst>
                  <a:gs pos="81416">
                    <a:schemeClr val="bg1"/>
                  </a:gs>
                  <a:gs pos="0">
                    <a:schemeClr val="bg1"/>
                  </a:gs>
                </a:gsLst>
                <a:lin ang="0" scaled="0"/>
              </a:gra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Dominates Global IT Landscape </a:t>
            </a:r>
            <a:endParaRPr lang="en-US" dirty="0"/>
          </a:p>
        </p:txBody>
      </p:sp>
      <p:pic>
        <p:nvPicPr>
          <p:cNvPr id="441346" name="Picture 2"/>
          <p:cNvPicPr>
            <a:picLocks noGrp="1" noChangeAspect="1" noChangeArrowheads="1"/>
          </p:cNvPicPr>
          <p:nvPr>
            <p:ph idx="1"/>
          </p:nvPr>
        </p:nvPicPr>
        <p:blipFill>
          <a:blip r:embed="rId3" cstate="print"/>
          <a:srcRect/>
          <a:stretch>
            <a:fillRect/>
          </a:stretch>
        </p:blipFill>
        <p:spPr bwMode="auto">
          <a:xfrm>
            <a:off x="301869" y="2695559"/>
            <a:ext cx="3678821" cy="2756887"/>
          </a:xfrm>
          <a:prstGeom prst="rect">
            <a:avLst/>
          </a:prstGeom>
          <a:noFill/>
          <a:ln w="9525">
            <a:noFill/>
            <a:miter lim="800000"/>
            <a:headEnd/>
            <a:tailEnd/>
          </a:ln>
        </p:spPr>
      </p:pic>
      <p:sp>
        <p:nvSpPr>
          <p:cNvPr id="6" name="TextBox 5"/>
          <p:cNvSpPr txBox="1"/>
          <p:nvPr/>
        </p:nvSpPr>
        <p:spPr>
          <a:xfrm>
            <a:off x="309489" y="1647662"/>
            <a:ext cx="4186311" cy="974626"/>
          </a:xfrm>
          <a:prstGeom prst="rect">
            <a:avLst/>
          </a:prstGeom>
          <a:noFill/>
        </p:spPr>
        <p:txBody>
          <a:bodyPr wrap="square" rtlCol="0">
            <a:spAutoFit/>
          </a:bodyPr>
          <a:lstStyle/>
          <a:p>
            <a:pPr defTabSz="914342">
              <a:spcAft>
                <a:spcPts val="400"/>
              </a:spcAft>
              <a:buClr>
                <a:srgbClr val="333399"/>
              </a:buClr>
            </a:pPr>
            <a:r>
              <a:rPr lang="en-US" b="1" dirty="0" smtClean="0">
                <a:solidFill>
                  <a:srgbClr val="333399"/>
                </a:solidFill>
                <a:ea typeface="ヒラギノ角ゴ Pro W3" charset="0"/>
                <a:cs typeface="ヒラギノ角ゴ Pro W3" charset="0"/>
              </a:rPr>
              <a:t>Do you have a Cloud adoption strategy in place? </a:t>
            </a:r>
          </a:p>
          <a:p>
            <a:pPr defTabSz="914342">
              <a:spcAft>
                <a:spcPts val="400"/>
              </a:spcAft>
              <a:buClr>
                <a:srgbClr val="333399"/>
              </a:buClr>
            </a:pPr>
            <a:r>
              <a:rPr lang="en-US" sz="1600" b="1" dirty="0" smtClean="0">
                <a:solidFill>
                  <a:srgbClr val="333399"/>
                </a:solidFill>
                <a:ea typeface="ヒラギノ角ゴ Pro W3" charset="0"/>
                <a:cs typeface="ヒラギノ角ゴ Pro W3" charset="0"/>
              </a:rPr>
              <a:t>(Percentage answering “yes,” by region</a:t>
            </a:r>
            <a:r>
              <a:rPr lang="en-US" b="1" dirty="0" smtClean="0">
                <a:solidFill>
                  <a:srgbClr val="333399"/>
                </a:solidFill>
                <a:ea typeface="ヒラギノ角ゴ Pro W3" charset="0"/>
                <a:cs typeface="ヒラギノ角ゴ Pro W3" charset="0"/>
              </a:rPr>
              <a:t>)</a:t>
            </a:r>
          </a:p>
        </p:txBody>
      </p:sp>
      <p:sp>
        <p:nvSpPr>
          <p:cNvPr id="7" name="Rectangle 6"/>
          <p:cNvSpPr/>
          <p:nvPr/>
        </p:nvSpPr>
        <p:spPr>
          <a:xfrm>
            <a:off x="1758462" y="6394253"/>
            <a:ext cx="5711483" cy="276999"/>
          </a:xfrm>
          <a:prstGeom prst="rect">
            <a:avLst/>
          </a:prstGeom>
        </p:spPr>
        <p:txBody>
          <a:bodyPr wrap="square">
            <a:spAutoFit/>
          </a:bodyPr>
          <a:lstStyle/>
          <a:p>
            <a:r>
              <a:rPr lang="en-US" sz="1200" dirty="0" smtClean="0">
                <a:solidFill>
                  <a:srgbClr val="000000"/>
                </a:solidFill>
                <a:ea typeface="ヒラギノ角ゴ Pro W3" charset="0"/>
                <a:cs typeface="ヒラギノ角ゴ Pro W3" charset="0"/>
              </a:rPr>
              <a:t>Source; Capgemini - Business Cloud: The State of Play Shifts Rapidly</a:t>
            </a:r>
            <a:endParaRPr lang="en-US" sz="1200" dirty="0">
              <a:solidFill>
                <a:srgbClr val="000000"/>
              </a:solidFill>
              <a:ea typeface="ヒラギノ角ゴ Pro W3" charset="0"/>
              <a:cs typeface="ヒラギノ角ゴ Pro W3" charset="0"/>
            </a:endParaRPr>
          </a:p>
        </p:txBody>
      </p:sp>
      <p:sp>
        <p:nvSpPr>
          <p:cNvPr id="8" name="Text Placeholder 3"/>
          <p:cNvSpPr>
            <a:spLocks noGrp="1"/>
          </p:cNvSpPr>
          <p:nvPr>
            <p:ph type="body" sz="quarter" idx="11"/>
          </p:nvPr>
        </p:nvSpPr>
        <p:spPr>
          <a:xfrm>
            <a:off x="5014546" y="1647663"/>
            <a:ext cx="3548272" cy="506205"/>
          </a:xfrm>
        </p:spPr>
        <p:txBody>
          <a:bodyPr/>
          <a:lstStyle/>
          <a:p>
            <a:r>
              <a:rPr lang="en-US" dirty="0" smtClean="0"/>
              <a:t>What are the business drivers behind moving to the Cloud?</a:t>
            </a:r>
            <a:endParaRPr lang="en-US" dirty="0"/>
          </a:p>
        </p:txBody>
      </p:sp>
      <p:pic>
        <p:nvPicPr>
          <p:cNvPr id="9" name="Picture 2"/>
          <p:cNvPicPr>
            <a:picLocks noChangeAspect="1" noChangeArrowheads="1"/>
          </p:cNvPicPr>
          <p:nvPr/>
        </p:nvPicPr>
        <p:blipFill>
          <a:blip r:embed="rId4" cstate="print"/>
          <a:srcRect/>
          <a:stretch>
            <a:fillRect/>
          </a:stretch>
        </p:blipFill>
        <p:spPr bwMode="auto">
          <a:xfrm>
            <a:off x="4024015" y="2695558"/>
            <a:ext cx="4815186" cy="324052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Title 1"/>
          <p:cNvSpPr>
            <a:spLocks noGrp="1"/>
          </p:cNvSpPr>
          <p:nvPr>
            <p:ph type="title"/>
          </p:nvPr>
        </p:nvSpPr>
        <p:spPr>
          <a:xfrm>
            <a:off x="509588" y="254000"/>
            <a:ext cx="5882068" cy="792163"/>
          </a:xfrm>
        </p:spPr>
        <p:txBody>
          <a:bodyPr/>
          <a:lstStyle/>
          <a:p>
            <a:r>
              <a:rPr lang="en-US" dirty="0" smtClean="0">
                <a:gradFill>
                  <a:gsLst>
                    <a:gs pos="0">
                      <a:schemeClr val="tx1"/>
                    </a:gs>
                    <a:gs pos="100000">
                      <a:schemeClr val="tx1"/>
                    </a:gs>
                  </a:gsLst>
                </a:gradFill>
              </a:rPr>
              <a:t>Infrastructure Slows Down Application Development</a:t>
            </a:r>
          </a:p>
        </p:txBody>
      </p:sp>
      <p:pic>
        <p:nvPicPr>
          <p:cNvPr id="1030" name="Picture 14"/>
          <p:cNvPicPr>
            <a:picLocks noChangeAspect="1"/>
          </p:cNvPicPr>
          <p:nvPr/>
        </p:nvPicPr>
        <p:blipFill>
          <a:blip r:embed="rId3"/>
          <a:srcRect t="34286" b="35715"/>
          <a:stretch>
            <a:fillRect/>
          </a:stretch>
        </p:blipFill>
        <p:spPr bwMode="auto">
          <a:xfrm>
            <a:off x="7589520" y="254000"/>
            <a:ext cx="1394968" cy="418490"/>
          </a:xfrm>
          <a:prstGeom prst="rect">
            <a:avLst/>
          </a:prstGeom>
          <a:noFill/>
          <a:ln w="9525">
            <a:noFill/>
            <a:miter lim="800000"/>
            <a:headEnd/>
            <a:tailEnd/>
          </a:ln>
        </p:spPr>
      </p:pic>
      <p:grpSp>
        <p:nvGrpSpPr>
          <p:cNvPr id="18" name="Group 60"/>
          <p:cNvGrpSpPr>
            <a:grpSpLocks noChangeAspect="1"/>
          </p:cNvGrpSpPr>
          <p:nvPr/>
        </p:nvGrpSpPr>
        <p:grpSpPr bwMode="auto">
          <a:xfrm>
            <a:off x="637604" y="1836926"/>
            <a:ext cx="3163524" cy="2917954"/>
            <a:chOff x="2662" y="1958"/>
            <a:chExt cx="438" cy="404"/>
          </a:xfrm>
          <a:solidFill>
            <a:srgbClr val="009DDC"/>
          </a:solidFill>
        </p:grpSpPr>
        <p:sp>
          <p:nvSpPr>
            <p:cNvPr id="19" name="Freeform 18"/>
            <p:cNvSpPr>
              <a:spLocks/>
            </p:cNvSpPr>
            <p:nvPr/>
          </p:nvSpPr>
          <p:spPr bwMode="auto">
            <a:xfrm>
              <a:off x="2852" y="1958"/>
              <a:ext cx="58" cy="41"/>
            </a:xfrm>
            <a:custGeom>
              <a:avLst/>
              <a:gdLst>
                <a:gd name="T0" fmla="*/ 12 w 24"/>
                <a:gd name="T1" fmla="*/ 16 h 17"/>
                <a:gd name="T2" fmla="*/ 24 w 24"/>
                <a:gd name="T3" fmla="*/ 17 h 17"/>
                <a:gd name="T4" fmla="*/ 24 w 24"/>
                <a:gd name="T5" fmla="*/ 8 h 17"/>
                <a:gd name="T6" fmla="*/ 16 w 24"/>
                <a:gd name="T7" fmla="*/ 0 h 17"/>
                <a:gd name="T8" fmla="*/ 8 w 24"/>
                <a:gd name="T9" fmla="*/ 0 h 17"/>
                <a:gd name="T10" fmla="*/ 0 w 24"/>
                <a:gd name="T11" fmla="*/ 8 h 17"/>
                <a:gd name="T12" fmla="*/ 0 w 24"/>
                <a:gd name="T13" fmla="*/ 17 h 17"/>
                <a:gd name="T14" fmla="*/ 12 w 24"/>
                <a:gd name="T15" fmla="*/ 1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7">
                  <a:moveTo>
                    <a:pt x="12" y="16"/>
                  </a:moveTo>
                  <a:cubicBezTo>
                    <a:pt x="16" y="16"/>
                    <a:pt x="20" y="16"/>
                    <a:pt x="24" y="17"/>
                  </a:cubicBezTo>
                  <a:cubicBezTo>
                    <a:pt x="24" y="8"/>
                    <a:pt x="24" y="8"/>
                    <a:pt x="24" y="8"/>
                  </a:cubicBezTo>
                  <a:cubicBezTo>
                    <a:pt x="24" y="4"/>
                    <a:pt x="20" y="0"/>
                    <a:pt x="16" y="0"/>
                  </a:cubicBezTo>
                  <a:cubicBezTo>
                    <a:pt x="8" y="0"/>
                    <a:pt x="8" y="0"/>
                    <a:pt x="8" y="0"/>
                  </a:cubicBezTo>
                  <a:cubicBezTo>
                    <a:pt x="4" y="0"/>
                    <a:pt x="0" y="4"/>
                    <a:pt x="0" y="8"/>
                  </a:cubicBezTo>
                  <a:cubicBezTo>
                    <a:pt x="0" y="17"/>
                    <a:pt x="0" y="17"/>
                    <a:pt x="0" y="17"/>
                  </a:cubicBezTo>
                  <a:cubicBezTo>
                    <a:pt x="4" y="16"/>
                    <a:pt x="8" y="16"/>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0" name="Freeform 19"/>
            <p:cNvSpPr>
              <a:spLocks/>
            </p:cNvSpPr>
            <p:nvPr/>
          </p:nvSpPr>
          <p:spPr bwMode="auto">
            <a:xfrm>
              <a:off x="2698" y="2292"/>
              <a:ext cx="68" cy="70"/>
            </a:xfrm>
            <a:custGeom>
              <a:avLst/>
              <a:gdLst>
                <a:gd name="T0" fmla="*/ 9 w 28"/>
                <a:gd name="T1" fmla="*/ 0 h 29"/>
                <a:gd name="T2" fmla="*/ 1 w 28"/>
                <a:gd name="T3" fmla="*/ 24 h 29"/>
                <a:gd name="T4" fmla="*/ 1 w 28"/>
                <a:gd name="T5" fmla="*/ 28 h 29"/>
                <a:gd name="T6" fmla="*/ 4 w 28"/>
                <a:gd name="T7" fmla="*/ 29 h 29"/>
                <a:gd name="T8" fmla="*/ 12 w 28"/>
                <a:gd name="T9" fmla="*/ 29 h 29"/>
                <a:gd name="T10" fmla="*/ 28 w 28"/>
                <a:gd name="T11" fmla="*/ 21 h 29"/>
                <a:gd name="T12" fmla="*/ 9 w 28"/>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8" h="29">
                  <a:moveTo>
                    <a:pt x="9" y="0"/>
                  </a:moveTo>
                  <a:cubicBezTo>
                    <a:pt x="1" y="24"/>
                    <a:pt x="1" y="24"/>
                    <a:pt x="1" y="24"/>
                  </a:cubicBezTo>
                  <a:cubicBezTo>
                    <a:pt x="0" y="26"/>
                    <a:pt x="0" y="27"/>
                    <a:pt x="1" y="28"/>
                  </a:cubicBezTo>
                  <a:cubicBezTo>
                    <a:pt x="1" y="29"/>
                    <a:pt x="2" y="29"/>
                    <a:pt x="4" y="29"/>
                  </a:cubicBezTo>
                  <a:cubicBezTo>
                    <a:pt x="12" y="29"/>
                    <a:pt x="12" y="29"/>
                    <a:pt x="12" y="29"/>
                  </a:cubicBezTo>
                  <a:cubicBezTo>
                    <a:pt x="17" y="29"/>
                    <a:pt x="24" y="25"/>
                    <a:pt x="28" y="21"/>
                  </a:cubicBezTo>
                  <a:cubicBezTo>
                    <a:pt x="20" y="15"/>
                    <a:pt x="14" y="8"/>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1" name="Freeform 20"/>
            <p:cNvSpPr>
              <a:spLocks/>
            </p:cNvSpPr>
            <p:nvPr/>
          </p:nvSpPr>
          <p:spPr bwMode="auto">
            <a:xfrm>
              <a:off x="2997" y="2292"/>
              <a:ext cx="67" cy="70"/>
            </a:xfrm>
            <a:custGeom>
              <a:avLst/>
              <a:gdLst>
                <a:gd name="T0" fmla="*/ 19 w 28"/>
                <a:gd name="T1" fmla="*/ 0 h 29"/>
                <a:gd name="T2" fmla="*/ 0 w 28"/>
                <a:gd name="T3" fmla="*/ 21 h 29"/>
                <a:gd name="T4" fmla="*/ 16 w 28"/>
                <a:gd name="T5" fmla="*/ 29 h 29"/>
                <a:gd name="T6" fmla="*/ 24 w 28"/>
                <a:gd name="T7" fmla="*/ 29 h 29"/>
                <a:gd name="T8" fmla="*/ 27 w 28"/>
                <a:gd name="T9" fmla="*/ 28 h 29"/>
                <a:gd name="T10" fmla="*/ 27 w 28"/>
                <a:gd name="T11" fmla="*/ 24 h 29"/>
                <a:gd name="T12" fmla="*/ 19 w 28"/>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8" h="29">
                  <a:moveTo>
                    <a:pt x="19" y="0"/>
                  </a:moveTo>
                  <a:cubicBezTo>
                    <a:pt x="14" y="8"/>
                    <a:pt x="8" y="15"/>
                    <a:pt x="0" y="21"/>
                  </a:cubicBezTo>
                  <a:cubicBezTo>
                    <a:pt x="4" y="25"/>
                    <a:pt x="11" y="29"/>
                    <a:pt x="16" y="29"/>
                  </a:cubicBezTo>
                  <a:cubicBezTo>
                    <a:pt x="24" y="29"/>
                    <a:pt x="24" y="29"/>
                    <a:pt x="24" y="29"/>
                  </a:cubicBezTo>
                  <a:cubicBezTo>
                    <a:pt x="26" y="29"/>
                    <a:pt x="27" y="29"/>
                    <a:pt x="27" y="28"/>
                  </a:cubicBezTo>
                  <a:cubicBezTo>
                    <a:pt x="28" y="27"/>
                    <a:pt x="28" y="26"/>
                    <a:pt x="27" y="24"/>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2" name="Freeform 21"/>
            <p:cNvSpPr>
              <a:spLocks/>
            </p:cNvSpPr>
            <p:nvPr/>
          </p:nvSpPr>
          <p:spPr bwMode="auto">
            <a:xfrm>
              <a:off x="2662" y="1972"/>
              <a:ext cx="140" cy="133"/>
            </a:xfrm>
            <a:custGeom>
              <a:avLst/>
              <a:gdLst>
                <a:gd name="T0" fmla="*/ 35 w 58"/>
                <a:gd name="T1" fmla="*/ 0 h 55"/>
                <a:gd name="T2" fmla="*/ 12 w 58"/>
                <a:gd name="T3" fmla="*/ 9 h 55"/>
                <a:gd name="T4" fmla="*/ 12 w 58"/>
                <a:gd name="T5" fmla="*/ 55 h 55"/>
                <a:gd name="T6" fmla="*/ 12 w 58"/>
                <a:gd name="T7" fmla="*/ 55 h 55"/>
                <a:gd name="T8" fmla="*/ 58 w 58"/>
                <a:gd name="T9" fmla="*/ 9 h 55"/>
                <a:gd name="T10" fmla="*/ 58 w 58"/>
                <a:gd name="T11" fmla="*/ 9 h 55"/>
                <a:gd name="T12" fmla="*/ 35 w 58"/>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8" h="55">
                  <a:moveTo>
                    <a:pt x="35" y="0"/>
                  </a:moveTo>
                  <a:cubicBezTo>
                    <a:pt x="26" y="0"/>
                    <a:pt x="18" y="3"/>
                    <a:pt x="12" y="9"/>
                  </a:cubicBezTo>
                  <a:cubicBezTo>
                    <a:pt x="0" y="22"/>
                    <a:pt x="0" y="42"/>
                    <a:pt x="12" y="55"/>
                  </a:cubicBezTo>
                  <a:cubicBezTo>
                    <a:pt x="12" y="55"/>
                    <a:pt x="12" y="55"/>
                    <a:pt x="12" y="55"/>
                  </a:cubicBezTo>
                  <a:cubicBezTo>
                    <a:pt x="58" y="9"/>
                    <a:pt x="58" y="9"/>
                    <a:pt x="58" y="9"/>
                  </a:cubicBezTo>
                  <a:cubicBezTo>
                    <a:pt x="58" y="9"/>
                    <a:pt x="58" y="9"/>
                    <a:pt x="58" y="9"/>
                  </a:cubicBezTo>
                  <a:cubicBezTo>
                    <a:pt x="52" y="3"/>
                    <a:pt x="44"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3" name="Freeform 22"/>
            <p:cNvSpPr>
              <a:spLocks/>
            </p:cNvSpPr>
            <p:nvPr/>
          </p:nvSpPr>
          <p:spPr bwMode="auto">
            <a:xfrm>
              <a:off x="2961" y="1972"/>
              <a:ext cx="139" cy="133"/>
            </a:xfrm>
            <a:custGeom>
              <a:avLst/>
              <a:gdLst>
                <a:gd name="T0" fmla="*/ 46 w 58"/>
                <a:gd name="T1" fmla="*/ 9 h 55"/>
                <a:gd name="T2" fmla="*/ 23 w 58"/>
                <a:gd name="T3" fmla="*/ 0 h 55"/>
                <a:gd name="T4" fmla="*/ 0 w 58"/>
                <a:gd name="T5" fmla="*/ 9 h 55"/>
                <a:gd name="T6" fmla="*/ 0 w 58"/>
                <a:gd name="T7" fmla="*/ 9 h 55"/>
                <a:gd name="T8" fmla="*/ 46 w 58"/>
                <a:gd name="T9" fmla="*/ 55 h 55"/>
                <a:gd name="T10" fmla="*/ 46 w 58"/>
                <a:gd name="T11" fmla="*/ 55 h 55"/>
                <a:gd name="T12" fmla="*/ 46 w 58"/>
                <a:gd name="T13" fmla="*/ 9 h 55"/>
              </a:gdLst>
              <a:ahLst/>
              <a:cxnLst>
                <a:cxn ang="0">
                  <a:pos x="T0" y="T1"/>
                </a:cxn>
                <a:cxn ang="0">
                  <a:pos x="T2" y="T3"/>
                </a:cxn>
                <a:cxn ang="0">
                  <a:pos x="T4" y="T5"/>
                </a:cxn>
                <a:cxn ang="0">
                  <a:pos x="T6" y="T7"/>
                </a:cxn>
                <a:cxn ang="0">
                  <a:pos x="T8" y="T9"/>
                </a:cxn>
                <a:cxn ang="0">
                  <a:pos x="T10" y="T11"/>
                </a:cxn>
                <a:cxn ang="0">
                  <a:pos x="T12" y="T13"/>
                </a:cxn>
              </a:cxnLst>
              <a:rect l="0" t="0" r="r" b="b"/>
              <a:pathLst>
                <a:path w="58" h="55">
                  <a:moveTo>
                    <a:pt x="46" y="9"/>
                  </a:moveTo>
                  <a:cubicBezTo>
                    <a:pt x="40" y="3"/>
                    <a:pt x="32" y="0"/>
                    <a:pt x="23" y="0"/>
                  </a:cubicBezTo>
                  <a:cubicBezTo>
                    <a:pt x="14" y="0"/>
                    <a:pt x="6" y="3"/>
                    <a:pt x="0" y="9"/>
                  </a:cubicBezTo>
                  <a:cubicBezTo>
                    <a:pt x="0" y="9"/>
                    <a:pt x="0" y="9"/>
                    <a:pt x="0" y="9"/>
                  </a:cubicBezTo>
                  <a:cubicBezTo>
                    <a:pt x="46" y="55"/>
                    <a:pt x="46" y="55"/>
                    <a:pt x="46" y="55"/>
                  </a:cubicBezTo>
                  <a:cubicBezTo>
                    <a:pt x="46" y="55"/>
                    <a:pt x="46" y="55"/>
                    <a:pt x="46" y="55"/>
                  </a:cubicBezTo>
                  <a:cubicBezTo>
                    <a:pt x="58" y="42"/>
                    <a:pt x="58" y="22"/>
                    <a:pt x="4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4" name="Freeform 23"/>
            <p:cNvSpPr>
              <a:spLocks noEditPoints="1"/>
            </p:cNvSpPr>
            <p:nvPr/>
          </p:nvSpPr>
          <p:spPr bwMode="auto">
            <a:xfrm>
              <a:off x="2708" y="2016"/>
              <a:ext cx="346" cy="346"/>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72 w 144"/>
                <a:gd name="T11" fmla="*/ 130 h 144"/>
                <a:gd name="T12" fmla="*/ 13 w 144"/>
                <a:gd name="T13" fmla="*/ 71 h 144"/>
                <a:gd name="T14" fmla="*/ 72 w 144"/>
                <a:gd name="T15" fmla="*/ 12 h 144"/>
                <a:gd name="T16" fmla="*/ 131 w 144"/>
                <a:gd name="T17" fmla="*/ 71 h 144"/>
                <a:gd name="T18" fmla="*/ 72 w 144"/>
                <a:gd name="T19" fmla="*/ 13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72" y="130"/>
                  </a:moveTo>
                  <a:cubicBezTo>
                    <a:pt x="39" y="130"/>
                    <a:pt x="13" y="104"/>
                    <a:pt x="13" y="71"/>
                  </a:cubicBezTo>
                  <a:cubicBezTo>
                    <a:pt x="13" y="38"/>
                    <a:pt x="39" y="12"/>
                    <a:pt x="72" y="12"/>
                  </a:cubicBezTo>
                  <a:cubicBezTo>
                    <a:pt x="105" y="12"/>
                    <a:pt x="131" y="38"/>
                    <a:pt x="131" y="71"/>
                  </a:cubicBezTo>
                  <a:cubicBezTo>
                    <a:pt x="131" y="104"/>
                    <a:pt x="105" y="130"/>
                    <a:pt x="72"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5" name="Freeform 24"/>
            <p:cNvSpPr>
              <a:spLocks/>
            </p:cNvSpPr>
            <p:nvPr/>
          </p:nvSpPr>
          <p:spPr bwMode="auto">
            <a:xfrm>
              <a:off x="2872" y="2054"/>
              <a:ext cx="19" cy="164"/>
            </a:xfrm>
            <a:custGeom>
              <a:avLst/>
              <a:gdLst>
                <a:gd name="T0" fmla="*/ 8 w 8"/>
                <a:gd name="T1" fmla="*/ 60 h 68"/>
                <a:gd name="T2" fmla="*/ 4 w 8"/>
                <a:gd name="T3" fmla="*/ 68 h 68"/>
                <a:gd name="T4" fmla="*/ 0 w 8"/>
                <a:gd name="T5" fmla="*/ 60 h 68"/>
                <a:gd name="T6" fmla="*/ 0 w 8"/>
                <a:gd name="T7" fmla="*/ 8 h 68"/>
                <a:gd name="T8" fmla="*/ 4 w 8"/>
                <a:gd name="T9" fmla="*/ 0 h 68"/>
                <a:gd name="T10" fmla="*/ 8 w 8"/>
                <a:gd name="T11" fmla="*/ 8 h 68"/>
                <a:gd name="T12" fmla="*/ 8 w 8"/>
                <a:gd name="T13" fmla="*/ 60 h 68"/>
              </a:gdLst>
              <a:ahLst/>
              <a:cxnLst>
                <a:cxn ang="0">
                  <a:pos x="T0" y="T1"/>
                </a:cxn>
                <a:cxn ang="0">
                  <a:pos x="T2" y="T3"/>
                </a:cxn>
                <a:cxn ang="0">
                  <a:pos x="T4" y="T5"/>
                </a:cxn>
                <a:cxn ang="0">
                  <a:pos x="T6" y="T7"/>
                </a:cxn>
                <a:cxn ang="0">
                  <a:pos x="T8" y="T9"/>
                </a:cxn>
                <a:cxn ang="0">
                  <a:pos x="T10" y="T11"/>
                </a:cxn>
                <a:cxn ang="0">
                  <a:pos x="T12" y="T13"/>
                </a:cxn>
              </a:cxnLst>
              <a:rect l="0" t="0" r="r" b="b"/>
              <a:pathLst>
                <a:path w="8" h="68">
                  <a:moveTo>
                    <a:pt x="8" y="60"/>
                  </a:moveTo>
                  <a:cubicBezTo>
                    <a:pt x="8" y="64"/>
                    <a:pt x="6" y="68"/>
                    <a:pt x="4" y="68"/>
                  </a:cubicBezTo>
                  <a:cubicBezTo>
                    <a:pt x="2" y="68"/>
                    <a:pt x="0" y="64"/>
                    <a:pt x="0" y="60"/>
                  </a:cubicBezTo>
                  <a:cubicBezTo>
                    <a:pt x="0" y="8"/>
                    <a:pt x="0" y="8"/>
                    <a:pt x="0" y="8"/>
                  </a:cubicBezTo>
                  <a:cubicBezTo>
                    <a:pt x="0" y="4"/>
                    <a:pt x="2" y="0"/>
                    <a:pt x="4" y="0"/>
                  </a:cubicBezTo>
                  <a:cubicBezTo>
                    <a:pt x="6" y="0"/>
                    <a:pt x="8" y="4"/>
                    <a:pt x="8" y="8"/>
                  </a:cubicBezTo>
                  <a:lnTo>
                    <a:pt x="8"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26" name="Freeform 25"/>
            <p:cNvSpPr>
              <a:spLocks/>
            </p:cNvSpPr>
            <p:nvPr/>
          </p:nvSpPr>
          <p:spPr bwMode="auto">
            <a:xfrm>
              <a:off x="2852" y="2179"/>
              <a:ext cx="154" cy="20"/>
            </a:xfrm>
            <a:custGeom>
              <a:avLst/>
              <a:gdLst>
                <a:gd name="T0" fmla="*/ 64 w 64"/>
                <a:gd name="T1" fmla="*/ 4 h 8"/>
                <a:gd name="T2" fmla="*/ 56 w 64"/>
                <a:gd name="T3" fmla="*/ 8 h 8"/>
                <a:gd name="T4" fmla="*/ 8 w 64"/>
                <a:gd name="T5" fmla="*/ 8 h 8"/>
                <a:gd name="T6" fmla="*/ 0 w 64"/>
                <a:gd name="T7" fmla="*/ 4 h 8"/>
                <a:gd name="T8" fmla="*/ 8 w 64"/>
                <a:gd name="T9" fmla="*/ 0 h 8"/>
                <a:gd name="T10" fmla="*/ 56 w 64"/>
                <a:gd name="T11" fmla="*/ 0 h 8"/>
                <a:gd name="T12" fmla="*/ 64 w 64"/>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4" h="8">
                  <a:moveTo>
                    <a:pt x="64" y="4"/>
                  </a:moveTo>
                  <a:cubicBezTo>
                    <a:pt x="64" y="6"/>
                    <a:pt x="60" y="8"/>
                    <a:pt x="56" y="8"/>
                  </a:cubicBezTo>
                  <a:cubicBezTo>
                    <a:pt x="8" y="8"/>
                    <a:pt x="8" y="8"/>
                    <a:pt x="8" y="8"/>
                  </a:cubicBezTo>
                  <a:cubicBezTo>
                    <a:pt x="4" y="8"/>
                    <a:pt x="0" y="6"/>
                    <a:pt x="0" y="4"/>
                  </a:cubicBezTo>
                  <a:cubicBezTo>
                    <a:pt x="0" y="2"/>
                    <a:pt x="4" y="0"/>
                    <a:pt x="8" y="0"/>
                  </a:cubicBezTo>
                  <a:cubicBezTo>
                    <a:pt x="56" y="0"/>
                    <a:pt x="56" y="0"/>
                    <a:pt x="56" y="0"/>
                  </a:cubicBezTo>
                  <a:cubicBezTo>
                    <a:pt x="60" y="0"/>
                    <a:pt x="64" y="2"/>
                    <a:pt x="6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aphicFrame>
        <p:nvGraphicFramePr>
          <p:cNvPr id="7" name="Chart 6"/>
          <p:cNvGraphicFramePr/>
          <p:nvPr>
            <p:extLst>
              <p:ext uri="{D42A27DB-BD31-4B8C-83A1-F6EECF244321}">
                <p14:modId xmlns:p14="http://schemas.microsoft.com/office/powerpoint/2010/main" val="3026825966"/>
              </p:ext>
            </p:extLst>
          </p:nvPr>
        </p:nvGraphicFramePr>
        <p:xfrm>
          <a:off x="424452" y="2298894"/>
          <a:ext cx="3606264" cy="2404176"/>
        </p:xfrm>
        <a:graphic>
          <a:graphicData uri="http://schemas.openxmlformats.org/drawingml/2006/chart">
            <c:chart xmlns:c="http://schemas.openxmlformats.org/drawingml/2006/chart" xmlns:r="http://schemas.openxmlformats.org/officeDocument/2006/relationships" r:id="rId4"/>
          </a:graphicData>
        </a:graphic>
      </p:graphicFrame>
      <p:sp>
        <p:nvSpPr>
          <p:cNvPr id="32" name="TextBox 27"/>
          <p:cNvSpPr txBox="1">
            <a:spLocks noChangeArrowheads="1"/>
          </p:cNvSpPr>
          <p:nvPr/>
        </p:nvSpPr>
        <p:spPr bwMode="auto">
          <a:xfrm>
            <a:off x="1388761" y="3652658"/>
            <a:ext cx="1816100" cy="369887"/>
          </a:xfrm>
          <a:prstGeom prst="rect">
            <a:avLst/>
          </a:prstGeom>
          <a:noFill/>
          <a:ln w="9525">
            <a:noFill/>
            <a:miter lim="800000"/>
            <a:headEnd/>
            <a:tailEnd/>
          </a:ln>
        </p:spPr>
        <p:txBody>
          <a:bodyPr>
            <a:spAutoFit/>
          </a:bodyPr>
          <a:lstStyle/>
          <a:p>
            <a:pPr algn="ctr"/>
            <a:r>
              <a:rPr lang="en-US" dirty="0" smtClean="0">
                <a:gradFill>
                  <a:gsLst>
                    <a:gs pos="0">
                      <a:srgbClr val="FFFFFF"/>
                    </a:gs>
                    <a:gs pos="74000">
                      <a:srgbClr val="FFFFFF"/>
                    </a:gs>
                  </a:gsLst>
                  <a:lin ang="0" scaled="0"/>
                </a:gradFill>
                <a:ea typeface="ヒラギノ角ゴ Pro W3" charset="0"/>
                <a:cs typeface="ヒラギノ角ゴ Pro W3" charset="0"/>
                <a:sym typeface="Arial" pitchFamily="34" charset="0"/>
              </a:rPr>
              <a:t>Infrastructure</a:t>
            </a:r>
          </a:p>
        </p:txBody>
      </p:sp>
      <p:sp>
        <p:nvSpPr>
          <p:cNvPr id="33" name="TextBox 28"/>
          <p:cNvSpPr txBox="1">
            <a:spLocks noChangeArrowheads="1"/>
          </p:cNvSpPr>
          <p:nvPr/>
        </p:nvSpPr>
        <p:spPr bwMode="auto">
          <a:xfrm>
            <a:off x="1276110" y="2661754"/>
            <a:ext cx="1092200" cy="585787"/>
          </a:xfrm>
          <a:prstGeom prst="rect">
            <a:avLst/>
          </a:prstGeom>
          <a:noFill/>
          <a:ln w="9525">
            <a:noFill/>
            <a:miter lim="800000"/>
            <a:headEnd/>
            <a:tailEnd/>
          </a:ln>
        </p:spPr>
        <p:txBody>
          <a:bodyPr>
            <a:spAutoFit/>
          </a:bodyPr>
          <a:lstStyle/>
          <a:p>
            <a:pPr algn="ctr"/>
            <a:r>
              <a:rPr lang="en-US" sz="1600" dirty="0" smtClean="0">
                <a:gradFill>
                  <a:gsLst>
                    <a:gs pos="0">
                      <a:srgbClr val="000000"/>
                    </a:gs>
                    <a:gs pos="74000">
                      <a:srgbClr val="000000"/>
                    </a:gs>
                  </a:gsLst>
                  <a:lin ang="0" scaled="0"/>
                </a:gradFill>
                <a:ea typeface="ヒラギノ角ゴ Pro W3" charset="0"/>
                <a:cs typeface="ヒラギノ角ゴ Pro W3" charset="0"/>
                <a:sym typeface="Arial" pitchFamily="34" charset="0"/>
              </a:rPr>
              <a:t>New Projects</a:t>
            </a:r>
          </a:p>
        </p:txBody>
      </p:sp>
      <p:sp>
        <p:nvSpPr>
          <p:cNvPr id="8" name="Rectangle 7"/>
          <p:cNvSpPr/>
          <p:nvPr/>
        </p:nvSpPr>
        <p:spPr>
          <a:xfrm>
            <a:off x="4169484" y="1691640"/>
            <a:ext cx="2272609" cy="441415"/>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dirty="0" smtClean="0">
                <a:gradFill>
                  <a:gsLst>
                    <a:gs pos="0">
                      <a:srgbClr val="FFFFFF"/>
                    </a:gs>
                    <a:gs pos="74000">
                      <a:srgbClr val="FFFFFF"/>
                    </a:gs>
                  </a:gsLst>
                  <a:lin ang="0" scaled="0"/>
                </a:gradFill>
                <a:latin typeface="Arial"/>
              </a:rPr>
              <a:t>Hardware Infrastructure</a:t>
            </a:r>
            <a:endParaRPr lang="en-US" sz="1400" dirty="0">
              <a:gradFill>
                <a:gsLst>
                  <a:gs pos="0">
                    <a:srgbClr val="FFFFFF"/>
                  </a:gs>
                  <a:gs pos="74000">
                    <a:srgbClr val="FFFFFF"/>
                  </a:gs>
                </a:gsLst>
                <a:lin ang="0" scaled="0"/>
              </a:gradFill>
              <a:latin typeface="Arial"/>
            </a:endParaRPr>
          </a:p>
        </p:txBody>
      </p:sp>
      <p:sp>
        <p:nvSpPr>
          <p:cNvPr id="35" name="Rectangle 34"/>
          <p:cNvSpPr/>
          <p:nvPr/>
        </p:nvSpPr>
        <p:spPr>
          <a:xfrm>
            <a:off x="6542207" y="1691640"/>
            <a:ext cx="2272609" cy="441415"/>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dirty="0" smtClean="0">
                <a:gradFill>
                  <a:gsLst>
                    <a:gs pos="0">
                      <a:srgbClr val="FFFFFF"/>
                    </a:gs>
                    <a:gs pos="74000">
                      <a:srgbClr val="FFFFFF"/>
                    </a:gs>
                  </a:gsLst>
                  <a:lin ang="0" scaled="0"/>
                </a:gradFill>
                <a:latin typeface="Arial"/>
              </a:rPr>
              <a:t>Software Infrastructure</a:t>
            </a:r>
            <a:endParaRPr lang="en-US" sz="1400" dirty="0">
              <a:gradFill>
                <a:gsLst>
                  <a:gs pos="0">
                    <a:srgbClr val="FFFFFF"/>
                  </a:gs>
                  <a:gs pos="74000">
                    <a:srgbClr val="FFFFFF"/>
                  </a:gs>
                </a:gsLst>
                <a:lin ang="0" scaled="0"/>
              </a:gradFill>
              <a:latin typeface="Arial"/>
            </a:endParaRPr>
          </a:p>
        </p:txBody>
      </p:sp>
      <p:sp>
        <p:nvSpPr>
          <p:cNvPr id="47" name="Rectangle 46"/>
          <p:cNvSpPr/>
          <p:nvPr/>
        </p:nvSpPr>
        <p:spPr>
          <a:xfrm>
            <a:off x="4169484" y="2133055"/>
            <a:ext cx="2272609" cy="2621825"/>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91440" numCol="1" spcCol="0" rtlCol="0" fromWordArt="0" anchor="t" anchorCtr="0" forceAA="0" compatLnSpc="1">
            <a:prstTxWarp prst="textNoShape">
              <a:avLst/>
            </a:prstTxWarp>
            <a:noAutofit/>
          </a:bodyPr>
          <a:lstStyle/>
          <a:p>
            <a:pPr>
              <a:lnSpc>
                <a:spcPct val="150000"/>
              </a:lnSpc>
            </a:pPr>
            <a:r>
              <a:rPr lang="en-US" sz="1200" dirty="0" smtClean="0">
                <a:gradFill>
                  <a:gsLst>
                    <a:gs pos="80531">
                      <a:srgbClr val="000000"/>
                    </a:gs>
                    <a:gs pos="0">
                      <a:srgbClr val="000000"/>
                    </a:gs>
                  </a:gsLst>
                  <a:lin ang="0" scaled="0"/>
                </a:gradFill>
                <a:latin typeface="Arial"/>
              </a:rPr>
              <a:t>Network</a:t>
            </a:r>
          </a:p>
          <a:p>
            <a:pPr>
              <a:lnSpc>
                <a:spcPct val="150000"/>
              </a:lnSpc>
            </a:pPr>
            <a:r>
              <a:rPr lang="en-US" sz="1200" dirty="0" smtClean="0">
                <a:gradFill>
                  <a:gsLst>
                    <a:gs pos="80531">
                      <a:srgbClr val="000000"/>
                    </a:gs>
                    <a:gs pos="0">
                      <a:srgbClr val="000000"/>
                    </a:gs>
                  </a:gsLst>
                  <a:lin ang="0" scaled="0"/>
                </a:gradFill>
                <a:latin typeface="Arial"/>
              </a:rPr>
              <a:t>Data Center</a:t>
            </a:r>
          </a:p>
          <a:p>
            <a:pPr>
              <a:lnSpc>
                <a:spcPct val="150000"/>
              </a:lnSpc>
            </a:pPr>
            <a:r>
              <a:rPr lang="en-US" sz="1200" dirty="0" smtClean="0">
                <a:gradFill>
                  <a:gsLst>
                    <a:gs pos="80531">
                      <a:srgbClr val="000000"/>
                    </a:gs>
                    <a:gs pos="0">
                      <a:srgbClr val="000000"/>
                    </a:gs>
                  </a:gsLst>
                  <a:lin ang="0" scaled="0"/>
                </a:gradFill>
                <a:latin typeface="Arial"/>
              </a:rPr>
              <a:t>Multi-Device</a:t>
            </a:r>
          </a:p>
          <a:p>
            <a:pPr>
              <a:lnSpc>
                <a:spcPct val="150000"/>
              </a:lnSpc>
            </a:pPr>
            <a:r>
              <a:rPr lang="en-US" sz="1200" dirty="0" smtClean="0">
                <a:gradFill>
                  <a:gsLst>
                    <a:gs pos="80531">
                      <a:srgbClr val="000000"/>
                    </a:gs>
                    <a:gs pos="0">
                      <a:srgbClr val="000000"/>
                    </a:gs>
                  </a:gsLst>
                  <a:lin ang="0" scaled="0"/>
                </a:gradFill>
                <a:latin typeface="Arial"/>
              </a:rPr>
              <a:t>Redundancy</a:t>
            </a:r>
          </a:p>
          <a:p>
            <a:pPr>
              <a:lnSpc>
                <a:spcPct val="150000"/>
              </a:lnSpc>
            </a:pPr>
            <a:r>
              <a:rPr lang="en-US" sz="1200" dirty="0" smtClean="0">
                <a:gradFill>
                  <a:gsLst>
                    <a:gs pos="80531">
                      <a:srgbClr val="000000"/>
                    </a:gs>
                    <a:gs pos="0">
                      <a:srgbClr val="000000"/>
                    </a:gs>
                  </a:gsLst>
                  <a:lin ang="0" scaled="0"/>
                </a:gradFill>
                <a:latin typeface="Arial"/>
              </a:rPr>
              <a:t>Storage</a:t>
            </a:r>
          </a:p>
          <a:p>
            <a:pPr>
              <a:lnSpc>
                <a:spcPct val="150000"/>
              </a:lnSpc>
            </a:pPr>
            <a:r>
              <a:rPr lang="en-US" sz="1200" dirty="0" smtClean="0">
                <a:gradFill>
                  <a:gsLst>
                    <a:gs pos="80531">
                      <a:srgbClr val="000000"/>
                    </a:gs>
                    <a:gs pos="0">
                      <a:srgbClr val="000000"/>
                    </a:gs>
                  </a:gsLst>
                  <a:lin ang="0" scaled="0"/>
                </a:gradFill>
                <a:latin typeface="Arial"/>
              </a:rPr>
              <a:t>Availability</a:t>
            </a:r>
          </a:p>
          <a:p>
            <a:pPr>
              <a:lnSpc>
                <a:spcPct val="150000"/>
              </a:lnSpc>
            </a:pPr>
            <a:r>
              <a:rPr lang="en-US" sz="1200" dirty="0" smtClean="0">
                <a:gradFill>
                  <a:gsLst>
                    <a:gs pos="80531">
                      <a:srgbClr val="000000"/>
                    </a:gs>
                    <a:gs pos="0">
                      <a:srgbClr val="000000"/>
                    </a:gs>
                  </a:gsLst>
                  <a:lin ang="0" scaled="0"/>
                </a:gradFill>
                <a:latin typeface="Arial"/>
              </a:rPr>
              <a:t>Disaster</a:t>
            </a:r>
          </a:p>
          <a:p>
            <a:pPr>
              <a:lnSpc>
                <a:spcPct val="150000"/>
              </a:lnSpc>
            </a:pPr>
            <a:r>
              <a:rPr lang="en-US" sz="1200" dirty="0" smtClean="0">
                <a:gradFill>
                  <a:gsLst>
                    <a:gs pos="80531">
                      <a:srgbClr val="000000"/>
                    </a:gs>
                    <a:gs pos="0">
                      <a:srgbClr val="000000"/>
                    </a:gs>
                  </a:gsLst>
                  <a:lin ang="0" scaled="0"/>
                </a:gradFill>
                <a:latin typeface="Arial"/>
              </a:rPr>
              <a:t>Recovery</a:t>
            </a:r>
          </a:p>
          <a:p>
            <a:pPr>
              <a:lnSpc>
                <a:spcPct val="150000"/>
              </a:lnSpc>
            </a:pPr>
            <a:r>
              <a:rPr lang="en-US" sz="1200" dirty="0" smtClean="0">
                <a:gradFill>
                  <a:gsLst>
                    <a:gs pos="80531">
                      <a:srgbClr val="000000"/>
                    </a:gs>
                    <a:gs pos="0">
                      <a:srgbClr val="000000"/>
                    </a:gs>
                  </a:gsLst>
                  <a:lin ang="0" scaled="0"/>
                </a:gradFill>
                <a:latin typeface="Arial"/>
              </a:rPr>
              <a:t>Scale</a:t>
            </a:r>
            <a:endParaRPr lang="en-US" sz="1200" dirty="0">
              <a:gradFill>
                <a:gsLst>
                  <a:gs pos="80531">
                    <a:srgbClr val="000000"/>
                  </a:gs>
                  <a:gs pos="0">
                    <a:srgbClr val="000000"/>
                  </a:gs>
                </a:gsLst>
                <a:lin ang="0" scaled="0"/>
              </a:gradFill>
              <a:latin typeface="Arial"/>
            </a:endParaRPr>
          </a:p>
        </p:txBody>
      </p:sp>
      <p:sp>
        <p:nvSpPr>
          <p:cNvPr id="48" name="Rectangle 47"/>
          <p:cNvSpPr/>
          <p:nvPr/>
        </p:nvSpPr>
        <p:spPr>
          <a:xfrm>
            <a:off x="6542207" y="2133055"/>
            <a:ext cx="2272609" cy="2621825"/>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91440" numCol="1" spcCol="0" rtlCol="0" fromWordArt="0" anchor="t" anchorCtr="0" forceAA="0" compatLnSpc="1">
            <a:prstTxWarp prst="textNoShape">
              <a:avLst/>
            </a:prstTxWarp>
            <a:noAutofit/>
          </a:bodyPr>
          <a:lstStyle/>
          <a:p>
            <a:pPr>
              <a:lnSpc>
                <a:spcPct val="150000"/>
              </a:lnSpc>
            </a:pPr>
            <a:r>
              <a:rPr lang="en-US" sz="1200" dirty="0" smtClean="0">
                <a:gradFill>
                  <a:gsLst>
                    <a:gs pos="80531">
                      <a:srgbClr val="000000"/>
                    </a:gs>
                    <a:gs pos="0">
                      <a:srgbClr val="000000"/>
                    </a:gs>
                  </a:gsLst>
                  <a:lin ang="0" scaled="0"/>
                </a:gradFill>
                <a:latin typeface="Arial"/>
              </a:rPr>
              <a:t>Operating System</a:t>
            </a:r>
          </a:p>
          <a:p>
            <a:pPr>
              <a:lnSpc>
                <a:spcPct val="150000"/>
              </a:lnSpc>
            </a:pPr>
            <a:r>
              <a:rPr lang="en-US" sz="1200" dirty="0" err="1" smtClean="0">
                <a:gradFill>
                  <a:gsLst>
                    <a:gs pos="80531">
                      <a:srgbClr val="000000"/>
                    </a:gs>
                    <a:gs pos="0">
                      <a:srgbClr val="000000"/>
                    </a:gs>
                  </a:gsLst>
                  <a:lin ang="0" scaled="0"/>
                </a:gradFill>
                <a:latin typeface="Arial"/>
              </a:rPr>
              <a:t>Datebase</a:t>
            </a:r>
            <a:endParaRPr lang="en-US" sz="1200" dirty="0" smtClean="0">
              <a:gradFill>
                <a:gsLst>
                  <a:gs pos="80531">
                    <a:srgbClr val="000000"/>
                  </a:gs>
                  <a:gs pos="0">
                    <a:srgbClr val="000000"/>
                  </a:gs>
                </a:gsLst>
                <a:lin ang="0" scaled="0"/>
              </a:gradFill>
              <a:latin typeface="Arial"/>
            </a:endParaRPr>
          </a:p>
          <a:p>
            <a:pPr>
              <a:lnSpc>
                <a:spcPct val="150000"/>
              </a:lnSpc>
            </a:pPr>
            <a:r>
              <a:rPr lang="en-US" sz="1200" dirty="0" smtClean="0">
                <a:gradFill>
                  <a:gsLst>
                    <a:gs pos="80531">
                      <a:srgbClr val="000000"/>
                    </a:gs>
                    <a:gs pos="0">
                      <a:srgbClr val="000000"/>
                    </a:gs>
                  </a:gsLst>
                  <a:lin ang="0" scaled="0"/>
                </a:gradFill>
                <a:latin typeface="Arial"/>
              </a:rPr>
              <a:t>App Server</a:t>
            </a:r>
          </a:p>
          <a:p>
            <a:pPr>
              <a:lnSpc>
                <a:spcPct val="150000"/>
              </a:lnSpc>
            </a:pPr>
            <a:r>
              <a:rPr lang="en-US" sz="1200" dirty="0" smtClean="0">
                <a:gradFill>
                  <a:gsLst>
                    <a:gs pos="80531">
                      <a:srgbClr val="000000"/>
                    </a:gs>
                    <a:gs pos="0">
                      <a:srgbClr val="000000"/>
                    </a:gs>
                  </a:gsLst>
                  <a:lin ang="0" scaled="0"/>
                </a:gradFill>
                <a:latin typeface="Arial"/>
              </a:rPr>
              <a:t>Web Server</a:t>
            </a:r>
          </a:p>
          <a:p>
            <a:pPr>
              <a:lnSpc>
                <a:spcPct val="150000"/>
              </a:lnSpc>
            </a:pPr>
            <a:r>
              <a:rPr lang="en-US" sz="1200" dirty="0" smtClean="0">
                <a:gradFill>
                  <a:gsLst>
                    <a:gs pos="80531">
                      <a:srgbClr val="000000"/>
                    </a:gs>
                    <a:gs pos="0">
                      <a:srgbClr val="000000"/>
                    </a:gs>
                  </a:gsLst>
                  <a:lin ang="0" scaled="0"/>
                </a:gradFill>
                <a:latin typeface="Arial"/>
              </a:rPr>
              <a:t>Security Server</a:t>
            </a:r>
          </a:p>
          <a:p>
            <a:pPr>
              <a:lnSpc>
                <a:spcPct val="150000"/>
              </a:lnSpc>
            </a:pPr>
            <a:r>
              <a:rPr lang="en-US" sz="1200" dirty="0" smtClean="0">
                <a:gradFill>
                  <a:gsLst>
                    <a:gs pos="80531">
                      <a:srgbClr val="000000"/>
                    </a:gs>
                    <a:gs pos="0">
                      <a:srgbClr val="000000"/>
                    </a:gs>
                  </a:gsLst>
                  <a:lin ang="0" scaled="0"/>
                </a:gradFill>
                <a:latin typeface="Arial"/>
              </a:rPr>
              <a:t>Integration Server</a:t>
            </a:r>
          </a:p>
          <a:p>
            <a:pPr>
              <a:lnSpc>
                <a:spcPct val="150000"/>
              </a:lnSpc>
            </a:pPr>
            <a:r>
              <a:rPr lang="en-US" sz="1200" dirty="0" smtClean="0">
                <a:gradFill>
                  <a:gsLst>
                    <a:gs pos="80531">
                      <a:srgbClr val="000000"/>
                    </a:gs>
                    <a:gs pos="0">
                      <a:srgbClr val="000000"/>
                    </a:gs>
                  </a:gsLst>
                  <a:lin ang="0" scaled="0"/>
                </a:gradFill>
                <a:latin typeface="Arial"/>
              </a:rPr>
              <a:t>Mobile Server</a:t>
            </a:r>
          </a:p>
          <a:p>
            <a:pPr>
              <a:lnSpc>
                <a:spcPct val="150000"/>
              </a:lnSpc>
            </a:pPr>
            <a:r>
              <a:rPr lang="en-US" sz="1200" dirty="0" smtClean="0">
                <a:gradFill>
                  <a:gsLst>
                    <a:gs pos="80531">
                      <a:srgbClr val="000000"/>
                    </a:gs>
                    <a:gs pos="0">
                      <a:srgbClr val="000000"/>
                    </a:gs>
                  </a:gsLst>
                  <a:lin ang="0" scaled="0"/>
                </a:gradFill>
                <a:latin typeface="Arial"/>
              </a:rPr>
              <a:t>IDE</a:t>
            </a:r>
            <a:endParaRPr lang="en-US" sz="1200" dirty="0">
              <a:gradFill>
                <a:gsLst>
                  <a:gs pos="80531">
                    <a:srgbClr val="000000"/>
                  </a:gs>
                  <a:gs pos="0">
                    <a:srgbClr val="000000"/>
                  </a:gs>
                </a:gsLst>
                <a:lin ang="0" scaled="0"/>
              </a:gradFill>
              <a:latin typeface="Arial"/>
            </a:endParaRPr>
          </a:p>
        </p:txBody>
      </p:sp>
      <p:sp>
        <p:nvSpPr>
          <p:cNvPr id="49" name="Rectangle 48"/>
          <p:cNvSpPr/>
          <p:nvPr/>
        </p:nvSpPr>
        <p:spPr>
          <a:xfrm>
            <a:off x="784585" y="5159997"/>
            <a:ext cx="8030231" cy="441415"/>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2150" dirty="0">
                <a:gradFill>
                  <a:gsLst>
                    <a:gs pos="0">
                      <a:srgbClr val="FFFFFF"/>
                    </a:gs>
                    <a:gs pos="74000">
                      <a:srgbClr val="FFFFFF"/>
                    </a:gs>
                  </a:gsLst>
                  <a:lin ang="0" scaled="0"/>
                </a:gradFill>
                <a:latin typeface="Arial"/>
              </a:rPr>
              <a:t>“IT spends 80% of it’s time and resources keeping the lights 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a:blip r:embed="rId3"/>
          <a:stretch>
            <a:fillRect/>
          </a:stretch>
        </p:blipFill>
        <p:spPr>
          <a:xfrm>
            <a:off x="4751327" y="3578962"/>
            <a:ext cx="1722625" cy="1986833"/>
          </a:xfrm>
          <a:prstGeom prst="rect">
            <a:avLst/>
          </a:prstGeom>
          <a:noFill/>
          <a:ln cap="sq">
            <a:solidFill>
              <a:srgbClr val="009DDC"/>
            </a:solidFill>
            <a:miter lim="800000"/>
          </a:ln>
        </p:spPr>
      </p:pic>
      <p:pic>
        <p:nvPicPr>
          <p:cNvPr id="30" name="Picture 29"/>
          <p:cNvPicPr>
            <a:picLocks noChangeAspect="1"/>
          </p:cNvPicPr>
          <p:nvPr/>
        </p:nvPicPr>
        <p:blipFill>
          <a:blip r:embed="rId4"/>
          <a:stretch>
            <a:fillRect/>
          </a:stretch>
        </p:blipFill>
        <p:spPr>
          <a:xfrm>
            <a:off x="636526" y="3578962"/>
            <a:ext cx="1722625" cy="1986833"/>
          </a:xfrm>
          <a:prstGeom prst="rect">
            <a:avLst/>
          </a:prstGeom>
          <a:noFill/>
          <a:ln cap="sq">
            <a:solidFill>
              <a:srgbClr val="009DDC"/>
            </a:solidFill>
            <a:miter lim="800000"/>
          </a:ln>
        </p:spPr>
      </p:pic>
      <p:pic>
        <p:nvPicPr>
          <p:cNvPr id="28" name="Picture 27"/>
          <p:cNvPicPr>
            <a:picLocks noChangeAspect="1"/>
          </p:cNvPicPr>
          <p:nvPr/>
        </p:nvPicPr>
        <p:blipFill>
          <a:blip r:embed="rId5"/>
          <a:stretch>
            <a:fillRect/>
          </a:stretch>
        </p:blipFill>
        <p:spPr>
          <a:xfrm>
            <a:off x="4751327" y="1442590"/>
            <a:ext cx="1722625" cy="1986832"/>
          </a:xfrm>
          <a:prstGeom prst="rect">
            <a:avLst/>
          </a:prstGeom>
          <a:noFill/>
          <a:ln cap="sq">
            <a:solidFill>
              <a:srgbClr val="009DDC"/>
            </a:solidFill>
            <a:miter lim="800000"/>
          </a:ln>
        </p:spPr>
      </p:pic>
      <p:sp>
        <p:nvSpPr>
          <p:cNvPr id="4" name="Title 3"/>
          <p:cNvSpPr>
            <a:spLocks noGrp="1"/>
          </p:cNvSpPr>
          <p:nvPr>
            <p:ph type="title"/>
          </p:nvPr>
        </p:nvSpPr>
        <p:spPr/>
        <p:txBody>
          <a:bodyPr/>
          <a:lstStyle/>
          <a:p>
            <a:r>
              <a:rPr lang="en-US" dirty="0" smtClean="0">
                <a:gradFill>
                  <a:gsLst>
                    <a:gs pos="0">
                      <a:schemeClr val="tx1"/>
                    </a:gs>
                    <a:gs pos="100000">
                      <a:schemeClr val="tx1"/>
                    </a:gs>
                  </a:gsLst>
                </a:gradFill>
              </a:rPr>
              <a:t>Proven Business Results</a:t>
            </a:r>
            <a:r>
              <a:rPr lang="en-US" dirty="0" smtClean="0"/>
              <a:t/>
            </a:r>
            <a:br>
              <a:rPr lang="en-US" dirty="0" smtClean="0"/>
            </a:br>
            <a:r>
              <a:rPr lang="en-US" sz="1600" b="0" dirty="0">
                <a:gradFill>
                  <a:gsLst>
                    <a:gs pos="80531">
                      <a:srgbClr val="009DDC"/>
                    </a:gs>
                    <a:gs pos="0">
                      <a:srgbClr val="009DDC"/>
                    </a:gs>
                  </a:gsLst>
                  <a:lin ang="0" scaled="0"/>
                </a:gradFill>
              </a:rPr>
              <a:t>Benefits validated by 4 different reports</a:t>
            </a:r>
          </a:p>
        </p:txBody>
      </p:sp>
      <p:pic>
        <p:nvPicPr>
          <p:cNvPr id="19" name="Picture 18"/>
          <p:cNvPicPr>
            <a:picLocks noChangeAspect="1"/>
          </p:cNvPicPr>
          <p:nvPr/>
        </p:nvPicPr>
        <p:blipFill>
          <a:blip r:embed="rId6"/>
          <a:stretch>
            <a:fillRect/>
          </a:stretch>
        </p:blipFill>
        <p:spPr>
          <a:xfrm>
            <a:off x="636527" y="1442590"/>
            <a:ext cx="1722625" cy="1986833"/>
          </a:xfrm>
          <a:prstGeom prst="rect">
            <a:avLst/>
          </a:prstGeom>
          <a:noFill/>
          <a:ln cap="sq">
            <a:solidFill>
              <a:srgbClr val="009DDC"/>
            </a:solidFill>
            <a:miter lim="800000"/>
          </a:ln>
        </p:spPr>
      </p:pic>
      <p:sp>
        <p:nvSpPr>
          <p:cNvPr id="5" name="Rectangle 4"/>
          <p:cNvSpPr/>
          <p:nvPr/>
        </p:nvSpPr>
        <p:spPr>
          <a:xfrm>
            <a:off x="2365820" y="1433445"/>
            <a:ext cx="2258568" cy="1995977"/>
          </a:xfrm>
          <a:prstGeom prst="rect">
            <a:avLst/>
          </a:prstGeom>
          <a:solidFill>
            <a:schemeClr val="bg2">
              <a:lumMod val="20000"/>
              <a:lumOff val="80000"/>
            </a:schemeClr>
          </a:solidFill>
          <a:ln cap="sq">
            <a:solidFill>
              <a:srgbClr val="009DDC"/>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r>
              <a:rPr lang="en-US" sz="2400" dirty="0" smtClean="0">
                <a:gradFill>
                  <a:gsLst>
                    <a:gs pos="81416">
                      <a:srgbClr val="009DDC"/>
                    </a:gs>
                    <a:gs pos="0">
                      <a:srgbClr val="009DDC"/>
                    </a:gs>
                  </a:gsLst>
                  <a:lin ang="0" scaled="0"/>
                </a:gradFill>
                <a:latin typeface="Arial"/>
              </a:rPr>
              <a:t>IDC</a:t>
            </a:r>
            <a:r>
              <a:rPr lang="en-US" dirty="0" smtClean="0">
                <a:solidFill>
                  <a:srgbClr val="FFFFFF"/>
                </a:solidFill>
                <a:latin typeface="Arial"/>
              </a:rPr>
              <a:t/>
            </a:r>
            <a:br>
              <a:rPr lang="en-US" dirty="0" smtClean="0">
                <a:solidFill>
                  <a:srgbClr val="FFFFFF"/>
                </a:solidFill>
                <a:latin typeface="Arial"/>
              </a:rPr>
            </a:br>
            <a:r>
              <a:rPr lang="en-US" dirty="0" smtClean="0">
                <a:solidFill>
                  <a:srgbClr val="FFFFFF"/>
                </a:solidFill>
                <a:latin typeface="Arial"/>
              </a:rPr>
              <a:t/>
            </a:r>
            <a:br>
              <a:rPr lang="en-US" dirty="0" smtClean="0">
                <a:solidFill>
                  <a:srgbClr val="FFFFFF"/>
                </a:solidFill>
                <a:latin typeface="Arial"/>
              </a:rPr>
            </a:br>
            <a:r>
              <a:rPr lang="en-US" sz="1400" dirty="0" smtClean="0">
                <a:gradFill>
                  <a:gsLst>
                    <a:gs pos="81416">
                      <a:srgbClr val="000000"/>
                    </a:gs>
                    <a:gs pos="0">
                      <a:srgbClr val="000000"/>
                    </a:gs>
                  </a:gsLst>
                  <a:lin ang="0" scaled="0"/>
                </a:gradFill>
                <a:latin typeface="Arial"/>
              </a:rPr>
              <a:t>4-5x faster</a:t>
            </a:r>
          </a:p>
          <a:p>
            <a:r>
              <a:rPr lang="en-US" sz="1400" dirty="0" smtClean="0">
                <a:gradFill>
                  <a:gsLst>
                    <a:gs pos="81416">
                      <a:srgbClr val="000000"/>
                    </a:gs>
                    <a:gs pos="0">
                      <a:srgbClr val="000000"/>
                    </a:gs>
                  </a:gsLst>
                  <a:lin ang="0" scaled="0"/>
                </a:gradFill>
                <a:latin typeface="Arial"/>
              </a:rPr>
              <a:t>45% less TCO</a:t>
            </a:r>
          </a:p>
          <a:p>
            <a:r>
              <a:rPr lang="en-US" sz="1400" dirty="0" smtClean="0">
                <a:gradFill>
                  <a:gsLst>
                    <a:gs pos="81416">
                      <a:srgbClr val="000000"/>
                    </a:gs>
                    <a:gs pos="0">
                      <a:srgbClr val="000000"/>
                    </a:gs>
                  </a:gsLst>
                  <a:lin ang="0" scaled="0"/>
                </a:gradFill>
                <a:latin typeface="Arial"/>
              </a:rPr>
              <a:t>97% less downtime</a:t>
            </a:r>
          </a:p>
        </p:txBody>
      </p:sp>
      <p:sp>
        <p:nvSpPr>
          <p:cNvPr id="33" name="Rectangle 32"/>
          <p:cNvSpPr/>
          <p:nvPr/>
        </p:nvSpPr>
        <p:spPr>
          <a:xfrm>
            <a:off x="6480620" y="1433445"/>
            <a:ext cx="2258568" cy="1995977"/>
          </a:xfrm>
          <a:prstGeom prst="rect">
            <a:avLst/>
          </a:prstGeom>
          <a:solidFill>
            <a:schemeClr val="bg2">
              <a:lumMod val="20000"/>
              <a:lumOff val="80000"/>
            </a:schemeClr>
          </a:solidFill>
          <a:ln cap="sq">
            <a:solidFill>
              <a:srgbClr val="009DDC"/>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r>
              <a:rPr lang="en-US" sz="2400" dirty="0" smtClean="0">
                <a:gradFill>
                  <a:gsLst>
                    <a:gs pos="81416">
                      <a:srgbClr val="009DDC"/>
                    </a:gs>
                    <a:gs pos="0">
                      <a:srgbClr val="009DDC"/>
                    </a:gs>
                  </a:gsLst>
                </a:gradFill>
                <a:latin typeface="Arial"/>
              </a:rPr>
              <a:t>Nucleus</a:t>
            </a:r>
            <a:r>
              <a:rPr lang="en-US" dirty="0" smtClean="0">
                <a:solidFill>
                  <a:srgbClr val="FFFFFF"/>
                </a:solidFill>
                <a:latin typeface="Arial"/>
              </a:rPr>
              <a:t/>
            </a:r>
            <a:br>
              <a:rPr lang="en-US" dirty="0" smtClean="0">
                <a:solidFill>
                  <a:srgbClr val="FFFFFF"/>
                </a:solidFill>
                <a:latin typeface="Arial"/>
              </a:rPr>
            </a:br>
            <a:r>
              <a:rPr lang="en-US" dirty="0" smtClean="0">
                <a:solidFill>
                  <a:srgbClr val="FFFFFF"/>
                </a:solidFill>
                <a:latin typeface="Arial"/>
              </a:rPr>
              <a:t/>
            </a:r>
            <a:br>
              <a:rPr lang="en-US" dirty="0" smtClean="0">
                <a:solidFill>
                  <a:srgbClr val="FFFFFF"/>
                </a:solidFill>
                <a:latin typeface="Arial"/>
              </a:rPr>
            </a:br>
            <a:r>
              <a:rPr lang="en-US" sz="1400" dirty="0" smtClean="0">
                <a:gradFill>
                  <a:gsLst>
                    <a:gs pos="81416">
                      <a:srgbClr val="000000"/>
                    </a:gs>
                    <a:gs pos="0">
                      <a:srgbClr val="000000"/>
                    </a:gs>
                  </a:gsLst>
                </a:gradFill>
                <a:latin typeface="Arial"/>
              </a:rPr>
              <a:t>4.9x faster</a:t>
            </a:r>
          </a:p>
        </p:txBody>
      </p:sp>
      <p:sp>
        <p:nvSpPr>
          <p:cNvPr id="36" name="Rectangle 35"/>
          <p:cNvSpPr/>
          <p:nvPr/>
        </p:nvSpPr>
        <p:spPr>
          <a:xfrm>
            <a:off x="2365820" y="3569818"/>
            <a:ext cx="2258568" cy="1995977"/>
          </a:xfrm>
          <a:prstGeom prst="rect">
            <a:avLst/>
          </a:prstGeom>
          <a:solidFill>
            <a:schemeClr val="bg2">
              <a:lumMod val="20000"/>
              <a:lumOff val="80000"/>
            </a:schemeClr>
          </a:solidFill>
          <a:ln cap="sq">
            <a:solidFill>
              <a:srgbClr val="009DDC"/>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r>
              <a:rPr lang="en-US" sz="2400" dirty="0" err="1" smtClean="0">
                <a:gradFill>
                  <a:gsLst>
                    <a:gs pos="81416">
                      <a:srgbClr val="009DDC"/>
                    </a:gs>
                    <a:gs pos="0">
                      <a:srgbClr val="009DDC"/>
                    </a:gs>
                  </a:gsLst>
                </a:gradFill>
                <a:latin typeface="Arial"/>
              </a:rPr>
              <a:t>MarketTools</a:t>
            </a:r>
            <a:r>
              <a:rPr lang="en-US" dirty="0" smtClean="0">
                <a:solidFill>
                  <a:srgbClr val="FFFFFF"/>
                </a:solidFill>
                <a:latin typeface="Arial"/>
              </a:rPr>
              <a:t/>
            </a:r>
            <a:br>
              <a:rPr lang="en-US" dirty="0" smtClean="0">
                <a:solidFill>
                  <a:srgbClr val="FFFFFF"/>
                </a:solidFill>
                <a:latin typeface="Arial"/>
              </a:rPr>
            </a:br>
            <a:r>
              <a:rPr lang="en-US" dirty="0" smtClean="0">
                <a:solidFill>
                  <a:srgbClr val="FFFFFF"/>
                </a:solidFill>
                <a:latin typeface="Arial"/>
              </a:rPr>
              <a:t/>
            </a:r>
            <a:br>
              <a:rPr lang="en-US" dirty="0" smtClean="0">
                <a:solidFill>
                  <a:srgbClr val="FFFFFF"/>
                </a:solidFill>
                <a:latin typeface="Arial"/>
              </a:rPr>
            </a:br>
            <a:r>
              <a:rPr lang="en-US" sz="1400" dirty="0" smtClean="0">
                <a:gradFill>
                  <a:gsLst>
                    <a:gs pos="81416">
                      <a:srgbClr val="000000"/>
                    </a:gs>
                    <a:gs pos="0">
                      <a:srgbClr val="000000"/>
                    </a:gs>
                  </a:gsLst>
                </a:gradFill>
                <a:latin typeface="Arial"/>
              </a:rPr>
              <a:t>5.1x faster</a:t>
            </a:r>
          </a:p>
          <a:p>
            <a:r>
              <a:rPr lang="en-US" sz="1400" dirty="0" smtClean="0">
                <a:gradFill>
                  <a:gsLst>
                    <a:gs pos="81416">
                      <a:srgbClr val="000000"/>
                    </a:gs>
                    <a:gs pos="0">
                      <a:srgbClr val="000000"/>
                    </a:gs>
                  </a:gsLst>
                </a:gradFill>
                <a:latin typeface="Arial"/>
              </a:rPr>
              <a:t>51% less TCO</a:t>
            </a:r>
          </a:p>
          <a:p>
            <a:r>
              <a:rPr lang="en-US" sz="1400" dirty="0" smtClean="0">
                <a:gradFill>
                  <a:gsLst>
                    <a:gs pos="81416">
                      <a:srgbClr val="000000"/>
                    </a:gs>
                    <a:gs pos="0">
                      <a:srgbClr val="000000"/>
                    </a:gs>
                  </a:gsLst>
                </a:gradFill>
                <a:latin typeface="Arial"/>
              </a:rPr>
              <a:t>5.1 average apps</a:t>
            </a:r>
          </a:p>
        </p:txBody>
      </p:sp>
      <p:sp>
        <p:nvSpPr>
          <p:cNvPr id="37" name="Rectangle 36"/>
          <p:cNvSpPr/>
          <p:nvPr/>
        </p:nvSpPr>
        <p:spPr>
          <a:xfrm>
            <a:off x="6480620" y="3569818"/>
            <a:ext cx="2258568" cy="1995977"/>
          </a:xfrm>
          <a:prstGeom prst="rect">
            <a:avLst/>
          </a:prstGeom>
          <a:solidFill>
            <a:schemeClr val="bg2">
              <a:lumMod val="20000"/>
              <a:lumOff val="80000"/>
            </a:schemeClr>
          </a:solidFill>
          <a:ln cap="sq">
            <a:solidFill>
              <a:srgbClr val="009DDC"/>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r>
              <a:rPr lang="en-US" sz="2400" dirty="0" err="1" smtClean="0">
                <a:gradFill>
                  <a:gsLst>
                    <a:gs pos="81416">
                      <a:srgbClr val="009DDC"/>
                    </a:gs>
                    <a:gs pos="0">
                      <a:srgbClr val="009DDC"/>
                    </a:gs>
                  </a:gsLst>
                </a:gradFill>
                <a:latin typeface="Arial"/>
              </a:rPr>
              <a:t>Galorath</a:t>
            </a:r>
            <a:r>
              <a:rPr lang="en-US" dirty="0" smtClean="0">
                <a:solidFill>
                  <a:srgbClr val="FFFFFF"/>
                </a:solidFill>
                <a:latin typeface="Arial"/>
              </a:rPr>
              <a:t/>
            </a:r>
            <a:br>
              <a:rPr lang="en-US" dirty="0" smtClean="0">
                <a:solidFill>
                  <a:srgbClr val="FFFFFF"/>
                </a:solidFill>
                <a:latin typeface="Arial"/>
              </a:rPr>
            </a:br>
            <a:r>
              <a:rPr lang="en-US" dirty="0" smtClean="0">
                <a:gradFill>
                  <a:gsLst>
                    <a:gs pos="81416">
                      <a:srgbClr val="000000"/>
                    </a:gs>
                    <a:gs pos="0">
                      <a:srgbClr val="000000"/>
                    </a:gs>
                  </a:gsLst>
                </a:gradFill>
                <a:latin typeface="Arial"/>
              </a:rPr>
              <a:t/>
            </a:r>
            <a:br>
              <a:rPr lang="en-US" dirty="0" smtClean="0">
                <a:gradFill>
                  <a:gsLst>
                    <a:gs pos="81416">
                      <a:srgbClr val="000000"/>
                    </a:gs>
                    <a:gs pos="0">
                      <a:srgbClr val="000000"/>
                    </a:gs>
                  </a:gsLst>
                </a:gradFill>
                <a:latin typeface="Arial"/>
              </a:rPr>
            </a:br>
            <a:r>
              <a:rPr lang="en-US" sz="1400" dirty="0" smtClean="0">
                <a:gradFill>
                  <a:gsLst>
                    <a:gs pos="81416">
                      <a:srgbClr val="000000"/>
                    </a:gs>
                    <a:gs pos="0">
                      <a:srgbClr val="000000"/>
                    </a:gs>
                  </a:gsLst>
                </a:gradFill>
                <a:latin typeface="Arial"/>
              </a:rPr>
              <a:t>5x faster</a:t>
            </a:r>
          </a:p>
          <a:p>
            <a:r>
              <a:rPr lang="en-US" sz="1400" dirty="0" smtClean="0">
                <a:gradFill>
                  <a:gsLst>
                    <a:gs pos="81416">
                      <a:srgbClr val="000000"/>
                    </a:gs>
                    <a:gs pos="0">
                      <a:srgbClr val="000000"/>
                    </a:gs>
                  </a:gsLst>
                </a:gradFill>
                <a:latin typeface="Arial"/>
              </a:rPr>
              <a:t>40% less TCO</a:t>
            </a:r>
          </a:p>
        </p:txBody>
      </p:sp>
      <p:sp>
        <p:nvSpPr>
          <p:cNvPr id="42" name="TextBox 19"/>
          <p:cNvSpPr txBox="1">
            <a:spLocks noChangeArrowheads="1"/>
          </p:cNvSpPr>
          <p:nvPr/>
        </p:nvSpPr>
        <p:spPr bwMode="auto">
          <a:xfrm>
            <a:off x="581662" y="5715334"/>
            <a:ext cx="4235455" cy="261610"/>
          </a:xfrm>
          <a:prstGeom prst="rect">
            <a:avLst/>
          </a:prstGeom>
          <a:noFill/>
          <a:ln w="9525">
            <a:noFill/>
            <a:miter lim="800000"/>
            <a:headEnd/>
            <a:tailEnd/>
          </a:ln>
        </p:spPr>
        <p:txBody>
          <a:bodyPr wrap="none">
            <a:spAutoFit/>
          </a:bodyPr>
          <a:lstStyle/>
          <a:p>
            <a:r>
              <a:rPr lang="en-US" sz="1100" dirty="0" smtClean="0">
                <a:gradFill>
                  <a:gsLst>
                    <a:gs pos="0">
                      <a:srgbClr val="6B6B6B"/>
                    </a:gs>
                    <a:gs pos="74000">
                      <a:srgbClr val="6B6B6B"/>
                    </a:gs>
                  </a:gsLst>
                  <a:lin ang="0" scaled="0"/>
                </a:gradFill>
                <a:latin typeface="Arial"/>
                <a:ea typeface="ヒラギノ角ゴ Pro W3" charset="0"/>
                <a:cs typeface="ヒラギノ角ゴ Pro W3" charset="0"/>
                <a:sym typeface="Myriad Pro" pitchFamily="32" charset="0"/>
              </a:rPr>
              <a:t>4 Different Reports in 12 Months </a:t>
            </a:r>
            <a:r>
              <a:rPr lang="en-US" sz="1100" b="1" dirty="0" smtClean="0">
                <a:gradFill>
                  <a:gsLst>
                    <a:gs pos="0">
                      <a:srgbClr val="6B6B6B"/>
                    </a:gs>
                    <a:gs pos="74000">
                      <a:srgbClr val="6B6B6B"/>
                    </a:gs>
                  </a:gsLst>
                  <a:lin ang="0" scaled="0"/>
                </a:gradFill>
                <a:latin typeface="Arial"/>
                <a:ea typeface="ヒラギノ角ゴ Pro W3" charset="0"/>
                <a:cs typeface="ヒラギノ角ゴ Pro W3" charset="0"/>
                <a:sym typeface="Myriad Pro" pitchFamily="32" charset="0"/>
              </a:rPr>
              <a:t>Prove</a:t>
            </a:r>
            <a:r>
              <a:rPr lang="en-US" sz="1100" dirty="0" smtClean="0">
                <a:gradFill>
                  <a:gsLst>
                    <a:gs pos="0">
                      <a:srgbClr val="6B6B6B"/>
                    </a:gs>
                    <a:gs pos="74000">
                      <a:srgbClr val="6B6B6B"/>
                    </a:gs>
                  </a:gsLst>
                  <a:lin ang="0" scaled="0"/>
                </a:gradFill>
                <a:latin typeface="Arial"/>
                <a:ea typeface="ヒラギノ角ゴ Pro W3" charset="0"/>
                <a:cs typeface="ヒラギノ角ゴ Pro W3" charset="0"/>
                <a:sym typeface="Myriad Pro" pitchFamily="32" charset="0"/>
              </a:rPr>
              <a:t> 5x Faster and ½ the Cost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smtClean="0">
                <a:gradFill>
                  <a:gsLst>
                    <a:gs pos="0">
                      <a:schemeClr val="tx1"/>
                    </a:gs>
                    <a:gs pos="100000">
                      <a:schemeClr val="tx1"/>
                    </a:gs>
                  </a:gsLst>
                </a:gradFill>
              </a:rPr>
              <a:t>Force.com is 5X Faster and Half the Cost</a:t>
            </a:r>
          </a:p>
        </p:txBody>
      </p:sp>
      <p:pic>
        <p:nvPicPr>
          <p:cNvPr id="14340" name="Picture 5" descr="force_lockup_rgb_blue.png"/>
          <p:cNvPicPr>
            <a:picLocks noChangeAspect="1"/>
          </p:cNvPicPr>
          <p:nvPr/>
        </p:nvPicPr>
        <p:blipFill>
          <a:blip r:embed="rId3"/>
          <a:srcRect/>
          <a:stretch>
            <a:fillRect/>
          </a:stretch>
        </p:blipFill>
        <p:spPr bwMode="auto">
          <a:xfrm>
            <a:off x="593944" y="4967142"/>
            <a:ext cx="1120747" cy="879475"/>
          </a:xfrm>
          <a:prstGeom prst="rect">
            <a:avLst/>
          </a:prstGeom>
          <a:noFill/>
          <a:ln w="9525">
            <a:noFill/>
            <a:miter lim="800000"/>
            <a:headEnd/>
            <a:tailEnd/>
          </a:ln>
        </p:spPr>
      </p:pic>
      <p:pic>
        <p:nvPicPr>
          <p:cNvPr id="14341" name="Picture 9"/>
          <p:cNvPicPr>
            <a:picLocks noChangeArrowheads="1"/>
          </p:cNvPicPr>
          <p:nvPr/>
        </p:nvPicPr>
        <p:blipFill>
          <a:blip r:embed="rId4"/>
          <a:srcRect/>
          <a:stretch>
            <a:fillRect/>
          </a:stretch>
        </p:blipFill>
        <p:spPr bwMode="auto">
          <a:xfrm>
            <a:off x="2102084" y="5145926"/>
            <a:ext cx="1105171" cy="493713"/>
          </a:xfrm>
          <a:prstGeom prst="rect">
            <a:avLst/>
          </a:prstGeom>
          <a:noFill/>
          <a:ln w="9525">
            <a:noFill/>
            <a:miter lim="800000"/>
            <a:headEnd/>
            <a:tailEnd/>
          </a:ln>
        </p:spPr>
      </p:pic>
      <p:sp>
        <p:nvSpPr>
          <p:cNvPr id="14342" name="Rectangle 10"/>
          <p:cNvSpPr>
            <a:spLocks/>
          </p:cNvSpPr>
          <p:nvPr/>
        </p:nvSpPr>
        <p:spPr bwMode="auto">
          <a:xfrm>
            <a:off x="593944" y="6316874"/>
            <a:ext cx="7578725" cy="279400"/>
          </a:xfrm>
          <a:prstGeom prst="rect">
            <a:avLst/>
          </a:prstGeom>
          <a:noFill/>
          <a:ln w="12700">
            <a:noFill/>
            <a:miter lim="800000"/>
            <a:headEnd/>
            <a:tailEnd/>
          </a:ln>
        </p:spPr>
        <p:txBody>
          <a:bodyPr lIns="0" tIns="0" rIns="40635" bIns="0"/>
          <a:lstStyle/>
          <a:p>
            <a:pPr marL="38100"/>
            <a:r>
              <a:rPr lang="en-US" sz="800" i="1" dirty="0" smtClean="0">
                <a:solidFill>
                  <a:srgbClr val="595959"/>
                </a:solidFill>
                <a:ea typeface="ヒラギノ角ゴ Pro W3" charset="0"/>
                <a:cs typeface="Arial" pitchFamily="34" charset="0"/>
                <a:sym typeface="Arial" pitchFamily="34" charset="0"/>
              </a:rPr>
              <a:t>IDC White Paper sponsored by Salesforce.com: “Force.com Cloud Platform Drives Huge Time to Market and Cost Savings”,</a:t>
            </a:r>
          </a:p>
          <a:p>
            <a:pPr marL="38100"/>
            <a:r>
              <a:rPr lang="en-US" sz="800" i="1" dirty="0" smtClean="0">
                <a:solidFill>
                  <a:srgbClr val="595959"/>
                </a:solidFill>
                <a:ea typeface="ヒラギノ角ゴ Pro W3" charset="0"/>
                <a:cs typeface="Arial" pitchFamily="34" charset="0"/>
                <a:sym typeface="Arial" pitchFamily="34" charset="0"/>
              </a:rPr>
              <a:t>Doc # 219965, September, 2009</a:t>
            </a:r>
          </a:p>
        </p:txBody>
      </p:sp>
      <p:sp>
        <p:nvSpPr>
          <p:cNvPr id="3" name="Rectangle 2"/>
          <p:cNvSpPr/>
          <p:nvPr/>
        </p:nvSpPr>
        <p:spPr>
          <a:xfrm>
            <a:off x="608354" y="1195704"/>
            <a:ext cx="4064686" cy="471106"/>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smtClean="0">
                <a:solidFill>
                  <a:srgbClr val="FFFFFF"/>
                </a:solidFill>
                <a:latin typeface="Arial"/>
              </a:rPr>
              <a:t>Deliver Apps 5x Faster</a:t>
            </a:r>
            <a:endParaRPr lang="en-US" dirty="0">
              <a:solidFill>
                <a:srgbClr val="FFFFFF"/>
              </a:solidFill>
              <a:latin typeface="Arial"/>
            </a:endParaRPr>
          </a:p>
        </p:txBody>
      </p:sp>
      <p:sp>
        <p:nvSpPr>
          <p:cNvPr id="16" name="Rectangle 15"/>
          <p:cNvSpPr/>
          <p:nvPr/>
        </p:nvSpPr>
        <p:spPr>
          <a:xfrm>
            <a:off x="4810196" y="1195704"/>
            <a:ext cx="4064686" cy="471106"/>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smtClean="0">
                <a:solidFill>
                  <a:srgbClr val="FFFFFF"/>
                </a:solidFill>
                <a:latin typeface="Arial"/>
              </a:rPr>
              <a:t>Half the cost</a:t>
            </a:r>
            <a:endParaRPr lang="en-US" dirty="0">
              <a:solidFill>
                <a:srgbClr val="FFFFFF"/>
              </a:solidFill>
              <a:latin typeface="Arial"/>
            </a:endParaRPr>
          </a:p>
        </p:txBody>
      </p:sp>
      <p:sp>
        <p:nvSpPr>
          <p:cNvPr id="18" name="Rectangle 17"/>
          <p:cNvSpPr/>
          <p:nvPr/>
        </p:nvSpPr>
        <p:spPr>
          <a:xfrm>
            <a:off x="608354" y="1666810"/>
            <a:ext cx="4064686" cy="41751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Point and Click for Business </a:t>
            </a:r>
            <a:r>
              <a:rPr lang="en-US" sz="1050" dirty="0" smtClean="0">
                <a:gradFill>
                  <a:gsLst>
                    <a:gs pos="80531">
                      <a:srgbClr val="000000"/>
                    </a:gs>
                    <a:gs pos="0">
                      <a:srgbClr val="000000"/>
                    </a:gs>
                  </a:gsLst>
                  <a:lin ang="0" scaled="0"/>
                </a:gradFill>
                <a:latin typeface="Arial"/>
              </a:rPr>
              <a:t>Users </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Coding </a:t>
            </a:r>
            <a:r>
              <a:rPr lang="en-US" sz="1050" dirty="0">
                <a:gradFill>
                  <a:gsLst>
                    <a:gs pos="80531">
                      <a:srgbClr val="000000"/>
                    </a:gs>
                    <a:gs pos="0">
                      <a:srgbClr val="000000"/>
                    </a:gs>
                  </a:gsLst>
                  <a:lin ang="0" scaled="0"/>
                </a:gradFill>
                <a:latin typeface="Arial"/>
              </a:rPr>
              <a:t>for Developers</a:t>
            </a:r>
          </a:p>
        </p:txBody>
      </p:sp>
      <p:sp>
        <p:nvSpPr>
          <p:cNvPr id="20" name="Rectangle 19"/>
          <p:cNvSpPr/>
          <p:nvPr/>
        </p:nvSpPr>
        <p:spPr>
          <a:xfrm>
            <a:off x="4810196" y="1666810"/>
            <a:ext cx="4064686" cy="41751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Fewer IT Resources</a:t>
            </a:r>
          </a:p>
          <a:p>
            <a:r>
              <a:rPr lang="en-US" sz="1050" dirty="0">
                <a:gradFill>
                  <a:gsLst>
                    <a:gs pos="80531">
                      <a:srgbClr val="000000"/>
                    </a:gs>
                    <a:gs pos="0">
                      <a:srgbClr val="000000"/>
                    </a:gs>
                  </a:gsLst>
                  <a:lin ang="0" scaled="0"/>
                </a:gradFill>
                <a:latin typeface="Arial"/>
              </a:rPr>
              <a:t>No Hardware/Software</a:t>
            </a:r>
          </a:p>
        </p:txBody>
      </p:sp>
      <p:sp>
        <p:nvSpPr>
          <p:cNvPr id="5" name="Rectangle 4"/>
          <p:cNvSpPr/>
          <p:nvPr/>
        </p:nvSpPr>
        <p:spPr>
          <a:xfrm>
            <a:off x="603186" y="2084322"/>
            <a:ext cx="4069853" cy="250333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1" name="Rectangle 20"/>
          <p:cNvSpPr/>
          <p:nvPr/>
        </p:nvSpPr>
        <p:spPr>
          <a:xfrm>
            <a:off x="4810196" y="2084322"/>
            <a:ext cx="4069853" cy="24892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6" name="Rectangle 5"/>
          <p:cNvSpPr/>
          <p:nvPr/>
        </p:nvSpPr>
        <p:spPr>
          <a:xfrm>
            <a:off x="703374" y="3288482"/>
            <a:ext cx="579282" cy="1299179"/>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3" name="Rectangle 22"/>
          <p:cNvSpPr/>
          <p:nvPr/>
        </p:nvSpPr>
        <p:spPr>
          <a:xfrm>
            <a:off x="1359951" y="2921250"/>
            <a:ext cx="579282" cy="1666412"/>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4" name="Rectangle 23"/>
          <p:cNvSpPr/>
          <p:nvPr/>
        </p:nvSpPr>
        <p:spPr>
          <a:xfrm>
            <a:off x="2016528" y="3028734"/>
            <a:ext cx="579282" cy="1558927"/>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5" name="Rectangle 24"/>
          <p:cNvSpPr/>
          <p:nvPr/>
        </p:nvSpPr>
        <p:spPr>
          <a:xfrm>
            <a:off x="2673104" y="3250774"/>
            <a:ext cx="579282" cy="1336887"/>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6" name="Rectangle 25"/>
          <p:cNvSpPr/>
          <p:nvPr/>
        </p:nvSpPr>
        <p:spPr>
          <a:xfrm>
            <a:off x="3329681" y="3363600"/>
            <a:ext cx="579282" cy="1209922"/>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7" name="Rectangle 26"/>
          <p:cNvSpPr/>
          <p:nvPr/>
        </p:nvSpPr>
        <p:spPr>
          <a:xfrm>
            <a:off x="3986255" y="3038790"/>
            <a:ext cx="579282" cy="1534732"/>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8" name="TextBox 7"/>
          <p:cNvSpPr txBox="1"/>
          <p:nvPr/>
        </p:nvSpPr>
        <p:spPr>
          <a:xfrm>
            <a:off x="694237" y="3288481"/>
            <a:ext cx="712848" cy="276999"/>
          </a:xfrm>
          <a:prstGeom prst="rect">
            <a:avLst/>
          </a:prstGeom>
          <a:noFill/>
        </p:spPr>
        <p:txBody>
          <a:bodyPr wrap="square" rtlCol="0">
            <a:spAutoFit/>
          </a:bodyPr>
          <a:lstStyle/>
          <a:p>
            <a:r>
              <a:rPr lang="en-US" sz="1200" b="1" dirty="0" smtClean="0">
                <a:gradFill>
                  <a:gsLst>
                    <a:gs pos="0">
                      <a:srgbClr val="FFFFFF"/>
                    </a:gs>
                    <a:gs pos="74000">
                      <a:srgbClr val="FFFFFF"/>
                    </a:gs>
                  </a:gsLst>
                  <a:lin ang="0" scaled="0"/>
                </a:gradFill>
                <a:ea typeface="ヒラギノ角ゴ Pro W3" charset="0"/>
                <a:cs typeface="ヒラギノ角ゴ Pro W3" charset="0"/>
              </a:rPr>
              <a:t>+53%</a:t>
            </a:r>
            <a:endParaRPr lang="en-US" sz="1200" b="1" dirty="0">
              <a:gradFill>
                <a:gsLst>
                  <a:gs pos="0">
                    <a:srgbClr val="FFFFFF"/>
                  </a:gs>
                  <a:gs pos="74000">
                    <a:srgbClr val="FFFFFF"/>
                  </a:gs>
                </a:gsLst>
                <a:lin ang="0" scaled="0"/>
              </a:gradFill>
              <a:ea typeface="ヒラギノ角ゴ Pro W3" charset="0"/>
              <a:cs typeface="ヒラギノ角ゴ Pro W3" charset="0"/>
            </a:endParaRPr>
          </a:p>
        </p:txBody>
      </p:sp>
      <p:sp>
        <p:nvSpPr>
          <p:cNvPr id="30" name="TextBox 29"/>
          <p:cNvSpPr txBox="1"/>
          <p:nvPr/>
        </p:nvSpPr>
        <p:spPr>
          <a:xfrm>
            <a:off x="1363221" y="2928059"/>
            <a:ext cx="712848" cy="276999"/>
          </a:xfrm>
          <a:prstGeom prst="rect">
            <a:avLst/>
          </a:prstGeom>
          <a:noFill/>
        </p:spPr>
        <p:txBody>
          <a:bodyPr wrap="square" rtlCol="0">
            <a:spAutoFit/>
          </a:bodyPr>
          <a:lstStyle/>
          <a:p>
            <a:r>
              <a:rPr lang="en-US" sz="1200" b="1" dirty="0" smtClean="0">
                <a:gradFill>
                  <a:gsLst>
                    <a:gs pos="0">
                      <a:srgbClr val="FFFFFF"/>
                    </a:gs>
                    <a:gs pos="74000">
                      <a:srgbClr val="FFFFFF"/>
                    </a:gs>
                  </a:gsLst>
                  <a:lin ang="0" scaled="0"/>
                </a:gradFill>
                <a:ea typeface="ヒラギノ角ゴ Pro W3" charset="0"/>
                <a:cs typeface="ヒラギノ角ゴ Pro W3" charset="0"/>
              </a:rPr>
              <a:t>+81%</a:t>
            </a:r>
            <a:endParaRPr lang="en-US" sz="1200" b="1" dirty="0">
              <a:gradFill>
                <a:gsLst>
                  <a:gs pos="0">
                    <a:srgbClr val="FFFFFF"/>
                  </a:gs>
                  <a:gs pos="74000">
                    <a:srgbClr val="FFFFFF"/>
                  </a:gs>
                </a:gsLst>
                <a:lin ang="0" scaled="0"/>
              </a:gradFill>
              <a:ea typeface="ヒラギノ角ゴ Pro W3" charset="0"/>
              <a:cs typeface="ヒラギノ角ゴ Pro W3" charset="0"/>
            </a:endParaRPr>
          </a:p>
        </p:txBody>
      </p:sp>
      <p:sp>
        <p:nvSpPr>
          <p:cNvPr id="31" name="TextBox 30"/>
          <p:cNvSpPr txBox="1"/>
          <p:nvPr/>
        </p:nvSpPr>
        <p:spPr>
          <a:xfrm>
            <a:off x="1997962" y="3018943"/>
            <a:ext cx="712848" cy="276999"/>
          </a:xfrm>
          <a:prstGeom prst="rect">
            <a:avLst/>
          </a:prstGeom>
          <a:noFill/>
        </p:spPr>
        <p:txBody>
          <a:bodyPr wrap="square" rtlCol="0">
            <a:spAutoFit/>
          </a:bodyPr>
          <a:lstStyle/>
          <a:p>
            <a:r>
              <a:rPr lang="en-US" sz="1200" b="1" dirty="0" smtClean="0">
                <a:gradFill>
                  <a:gsLst>
                    <a:gs pos="0">
                      <a:srgbClr val="FFFFFF"/>
                    </a:gs>
                    <a:gs pos="74000">
                      <a:srgbClr val="FFFFFF"/>
                    </a:gs>
                  </a:gsLst>
                  <a:lin ang="0" scaled="0"/>
                </a:gradFill>
                <a:ea typeface="ヒラギノ角ゴ Pro W3" charset="0"/>
                <a:cs typeface="ヒラギノ角ゴ Pro W3" charset="0"/>
              </a:rPr>
              <a:t>+78%</a:t>
            </a:r>
            <a:endParaRPr lang="en-US" sz="1200" b="1" dirty="0">
              <a:gradFill>
                <a:gsLst>
                  <a:gs pos="0">
                    <a:srgbClr val="FFFFFF"/>
                  </a:gs>
                  <a:gs pos="74000">
                    <a:srgbClr val="FFFFFF"/>
                  </a:gs>
                </a:gsLst>
                <a:lin ang="0" scaled="0"/>
              </a:gradFill>
              <a:ea typeface="ヒラギノ角ゴ Pro W3" charset="0"/>
              <a:cs typeface="ヒラギノ角ゴ Pro W3" charset="0"/>
            </a:endParaRPr>
          </a:p>
        </p:txBody>
      </p:sp>
      <p:sp>
        <p:nvSpPr>
          <p:cNvPr id="32" name="TextBox 31"/>
          <p:cNvSpPr txBox="1"/>
          <p:nvPr/>
        </p:nvSpPr>
        <p:spPr>
          <a:xfrm>
            <a:off x="2652143" y="3244900"/>
            <a:ext cx="712848" cy="276999"/>
          </a:xfrm>
          <a:prstGeom prst="rect">
            <a:avLst/>
          </a:prstGeom>
          <a:noFill/>
        </p:spPr>
        <p:txBody>
          <a:bodyPr wrap="square" rtlCol="0">
            <a:spAutoFit/>
          </a:bodyPr>
          <a:lstStyle/>
          <a:p>
            <a:r>
              <a:rPr lang="en-US" sz="1200" b="1" dirty="0" smtClean="0">
                <a:gradFill>
                  <a:gsLst>
                    <a:gs pos="0">
                      <a:srgbClr val="FFFFFF"/>
                    </a:gs>
                    <a:gs pos="74000">
                      <a:srgbClr val="FFFFFF"/>
                    </a:gs>
                  </a:gsLst>
                  <a:lin ang="0" scaled="0"/>
                </a:gradFill>
                <a:ea typeface="ヒラギノ角ゴ Pro W3" charset="0"/>
                <a:cs typeface="ヒラギノ角ゴ Pro W3" charset="0"/>
              </a:rPr>
              <a:t>+60%</a:t>
            </a:r>
            <a:endParaRPr lang="en-US" sz="1200" b="1" dirty="0">
              <a:gradFill>
                <a:gsLst>
                  <a:gs pos="0">
                    <a:srgbClr val="FFFFFF"/>
                  </a:gs>
                  <a:gs pos="74000">
                    <a:srgbClr val="FFFFFF"/>
                  </a:gs>
                </a:gsLst>
                <a:lin ang="0" scaled="0"/>
              </a:gradFill>
              <a:ea typeface="ヒラギノ角ゴ Pro W3" charset="0"/>
              <a:cs typeface="ヒラギノ角ゴ Pro W3" charset="0"/>
            </a:endParaRPr>
          </a:p>
        </p:txBody>
      </p:sp>
      <p:sp>
        <p:nvSpPr>
          <p:cNvPr id="33" name="TextBox 32"/>
          <p:cNvSpPr txBox="1"/>
          <p:nvPr/>
        </p:nvSpPr>
        <p:spPr>
          <a:xfrm>
            <a:off x="3319459" y="3363599"/>
            <a:ext cx="712848" cy="276999"/>
          </a:xfrm>
          <a:prstGeom prst="rect">
            <a:avLst/>
          </a:prstGeom>
          <a:noFill/>
        </p:spPr>
        <p:txBody>
          <a:bodyPr wrap="square" rtlCol="0">
            <a:spAutoFit/>
          </a:bodyPr>
          <a:lstStyle/>
          <a:p>
            <a:r>
              <a:rPr lang="en-US" sz="1200" b="1" dirty="0" smtClean="0">
                <a:gradFill>
                  <a:gsLst>
                    <a:gs pos="0">
                      <a:srgbClr val="FFFFFF"/>
                    </a:gs>
                    <a:gs pos="74000">
                      <a:srgbClr val="FFFFFF"/>
                    </a:gs>
                  </a:gsLst>
                  <a:lin ang="0" scaled="0"/>
                </a:gradFill>
                <a:ea typeface="ヒラギノ角ゴ Pro W3" charset="0"/>
                <a:cs typeface="ヒラギノ角ゴ Pro W3" charset="0"/>
              </a:rPr>
              <a:t>+55%</a:t>
            </a:r>
            <a:endParaRPr lang="en-US" sz="1200" b="1" dirty="0">
              <a:gradFill>
                <a:gsLst>
                  <a:gs pos="0">
                    <a:srgbClr val="FFFFFF"/>
                  </a:gs>
                  <a:gs pos="74000">
                    <a:srgbClr val="FFFFFF"/>
                  </a:gs>
                </a:gsLst>
                <a:lin ang="0" scaled="0"/>
              </a:gradFill>
              <a:ea typeface="ヒラギノ角ゴ Pro W3" charset="0"/>
              <a:cs typeface="ヒラギノ角ゴ Pro W3" charset="0"/>
            </a:endParaRPr>
          </a:p>
        </p:txBody>
      </p:sp>
      <p:sp>
        <p:nvSpPr>
          <p:cNvPr id="34" name="TextBox 33"/>
          <p:cNvSpPr txBox="1"/>
          <p:nvPr/>
        </p:nvSpPr>
        <p:spPr>
          <a:xfrm>
            <a:off x="4039678" y="3038789"/>
            <a:ext cx="712848" cy="276999"/>
          </a:xfrm>
          <a:prstGeom prst="rect">
            <a:avLst/>
          </a:prstGeom>
          <a:noFill/>
        </p:spPr>
        <p:txBody>
          <a:bodyPr wrap="square" rtlCol="0">
            <a:spAutoFit/>
          </a:bodyPr>
          <a:lstStyle/>
          <a:p>
            <a:r>
              <a:rPr lang="en-US" sz="1200" b="1" dirty="0" smtClean="0">
                <a:gradFill>
                  <a:gsLst>
                    <a:gs pos="0">
                      <a:srgbClr val="FFFFFF"/>
                    </a:gs>
                    <a:gs pos="74000">
                      <a:srgbClr val="FFFFFF"/>
                    </a:gs>
                  </a:gsLst>
                  <a:lin ang="0" scaled="0"/>
                </a:gradFill>
                <a:ea typeface="ヒラギノ角ゴ Pro W3" charset="0"/>
                <a:cs typeface="ヒラギノ角ゴ Pro W3" charset="0"/>
              </a:rPr>
              <a:t>76%</a:t>
            </a:r>
            <a:endParaRPr lang="en-US" sz="1200" b="1" dirty="0">
              <a:gradFill>
                <a:gsLst>
                  <a:gs pos="0">
                    <a:srgbClr val="FFFFFF"/>
                  </a:gs>
                  <a:gs pos="74000">
                    <a:srgbClr val="FFFFFF"/>
                  </a:gs>
                </a:gsLst>
                <a:lin ang="0" scaled="0"/>
              </a:gradFill>
              <a:ea typeface="ヒラギノ角ゴ Pro W3" charset="0"/>
              <a:cs typeface="ヒラギノ角ゴ Pro W3" charset="0"/>
            </a:endParaRPr>
          </a:p>
        </p:txBody>
      </p:sp>
      <p:sp>
        <p:nvSpPr>
          <p:cNvPr id="10" name="TextBox 9"/>
          <p:cNvSpPr txBox="1"/>
          <p:nvPr/>
        </p:nvSpPr>
        <p:spPr>
          <a:xfrm>
            <a:off x="647100" y="3521899"/>
            <a:ext cx="646069" cy="307777"/>
          </a:xfrm>
          <a:prstGeom prst="rect">
            <a:avLst/>
          </a:prstGeom>
          <a:noFill/>
        </p:spPr>
        <p:txBody>
          <a:bodyPr wrap="square" rtlCol="0">
            <a:spAutoFit/>
          </a:bodyPr>
          <a:lstStyle/>
          <a:p>
            <a:pPr algn="ctr"/>
            <a:r>
              <a:rPr lang="en-US" sz="700" dirty="0" smtClean="0">
                <a:gradFill>
                  <a:gsLst>
                    <a:gs pos="0">
                      <a:srgbClr val="FFFFFF"/>
                    </a:gs>
                    <a:gs pos="74000">
                      <a:srgbClr val="FFFFFF"/>
                    </a:gs>
                  </a:gsLst>
                  <a:lin ang="0" scaled="0"/>
                </a:gradFill>
                <a:ea typeface="ヒラギノ角ゴ Pro W3" charset="0"/>
                <a:cs typeface="ヒラギノ角ゴ Pro W3" charset="0"/>
              </a:rPr>
              <a:t>faster design</a:t>
            </a:r>
            <a:endParaRPr lang="en-US" sz="700" dirty="0">
              <a:gradFill>
                <a:gsLst>
                  <a:gs pos="0">
                    <a:srgbClr val="FFFFFF"/>
                  </a:gs>
                  <a:gs pos="74000">
                    <a:srgbClr val="FFFFFF"/>
                  </a:gs>
                </a:gsLst>
                <a:lin ang="0" scaled="0"/>
              </a:gradFill>
              <a:ea typeface="ヒラギノ角ゴ Pro W3" charset="0"/>
              <a:cs typeface="ヒラギノ角ゴ Pro W3" charset="0"/>
            </a:endParaRPr>
          </a:p>
        </p:txBody>
      </p:sp>
      <p:sp>
        <p:nvSpPr>
          <p:cNvPr id="36" name="TextBox 35"/>
          <p:cNvSpPr txBox="1"/>
          <p:nvPr/>
        </p:nvSpPr>
        <p:spPr>
          <a:xfrm>
            <a:off x="1257989" y="3176777"/>
            <a:ext cx="786825" cy="523220"/>
          </a:xfrm>
          <a:prstGeom prst="rect">
            <a:avLst/>
          </a:prstGeom>
          <a:noFill/>
        </p:spPr>
        <p:txBody>
          <a:bodyPr wrap="square" rtlCol="0">
            <a:spAutoFit/>
          </a:bodyPr>
          <a:lstStyle/>
          <a:p>
            <a:pPr algn="ctr"/>
            <a:r>
              <a:rPr lang="en-US" sz="700" dirty="0" smtClean="0">
                <a:gradFill>
                  <a:gsLst>
                    <a:gs pos="0">
                      <a:srgbClr val="FFFFFF"/>
                    </a:gs>
                    <a:gs pos="74000">
                      <a:srgbClr val="FFFFFF"/>
                    </a:gs>
                  </a:gsLst>
                  <a:lin ang="0" scaled="0"/>
                </a:gradFill>
                <a:ea typeface="ヒラギノ角ゴ Pro W3" charset="0"/>
                <a:cs typeface="ヒラギノ角ゴ Pro W3" charset="0"/>
              </a:rPr>
              <a:t>faster assembly and integration</a:t>
            </a:r>
            <a:endParaRPr lang="en-US" sz="700" dirty="0">
              <a:gradFill>
                <a:gsLst>
                  <a:gs pos="0">
                    <a:srgbClr val="FFFFFF"/>
                  </a:gs>
                  <a:gs pos="74000">
                    <a:srgbClr val="FFFFFF"/>
                  </a:gs>
                </a:gsLst>
                <a:lin ang="0" scaled="0"/>
              </a:gradFill>
              <a:ea typeface="ヒラギノ角ゴ Pro W3" charset="0"/>
              <a:cs typeface="ヒラギノ角ゴ Pro W3" charset="0"/>
            </a:endParaRPr>
          </a:p>
        </p:txBody>
      </p:sp>
      <p:sp>
        <p:nvSpPr>
          <p:cNvPr id="37" name="TextBox 36"/>
          <p:cNvSpPr txBox="1"/>
          <p:nvPr/>
        </p:nvSpPr>
        <p:spPr>
          <a:xfrm>
            <a:off x="1913763" y="3255065"/>
            <a:ext cx="786825" cy="307777"/>
          </a:xfrm>
          <a:prstGeom prst="rect">
            <a:avLst/>
          </a:prstGeom>
          <a:noFill/>
        </p:spPr>
        <p:txBody>
          <a:bodyPr wrap="square" rtlCol="0">
            <a:spAutoFit/>
          </a:bodyPr>
          <a:lstStyle/>
          <a:p>
            <a:pPr algn="ctr"/>
            <a:r>
              <a:rPr lang="en-US" sz="700" dirty="0" smtClean="0">
                <a:gradFill>
                  <a:gsLst>
                    <a:gs pos="0">
                      <a:srgbClr val="FFFFFF"/>
                    </a:gs>
                    <a:gs pos="74000">
                      <a:srgbClr val="FFFFFF"/>
                    </a:gs>
                  </a:gsLst>
                  <a:lin ang="0" scaled="0"/>
                </a:gradFill>
                <a:ea typeface="ヒラギノ角ゴ Pro W3" charset="0"/>
                <a:cs typeface="ヒラギノ角ゴ Pro W3" charset="0"/>
              </a:rPr>
              <a:t>coding productivity</a:t>
            </a:r>
            <a:endParaRPr lang="en-US" sz="700" dirty="0">
              <a:gradFill>
                <a:gsLst>
                  <a:gs pos="0">
                    <a:srgbClr val="FFFFFF"/>
                  </a:gs>
                  <a:gs pos="74000">
                    <a:srgbClr val="FFFFFF"/>
                  </a:gs>
                </a:gsLst>
                <a:lin ang="0" scaled="0"/>
              </a:gradFill>
              <a:ea typeface="ヒラギノ角ゴ Pro W3" charset="0"/>
              <a:cs typeface="ヒラギノ角ゴ Pro W3" charset="0"/>
            </a:endParaRPr>
          </a:p>
        </p:txBody>
      </p:sp>
      <p:sp>
        <p:nvSpPr>
          <p:cNvPr id="38" name="TextBox 37"/>
          <p:cNvSpPr txBox="1"/>
          <p:nvPr/>
        </p:nvSpPr>
        <p:spPr>
          <a:xfrm>
            <a:off x="2490405" y="3471671"/>
            <a:ext cx="928227" cy="307777"/>
          </a:xfrm>
          <a:prstGeom prst="rect">
            <a:avLst/>
          </a:prstGeom>
          <a:noFill/>
        </p:spPr>
        <p:txBody>
          <a:bodyPr wrap="square" rtlCol="0">
            <a:spAutoFit/>
          </a:bodyPr>
          <a:lstStyle/>
          <a:p>
            <a:pPr algn="ctr"/>
            <a:r>
              <a:rPr lang="en-US" sz="700" dirty="0" smtClean="0">
                <a:gradFill>
                  <a:gsLst>
                    <a:gs pos="0">
                      <a:srgbClr val="FFFFFF"/>
                    </a:gs>
                    <a:gs pos="74000">
                      <a:srgbClr val="FFFFFF"/>
                    </a:gs>
                  </a:gsLst>
                  <a:lin ang="0" scaled="0"/>
                </a:gradFill>
                <a:ea typeface="ヒラギノ角ゴ Pro W3" charset="0"/>
                <a:cs typeface="ヒラギノ角ゴ Pro W3" charset="0"/>
              </a:rPr>
              <a:t>faster configuration</a:t>
            </a:r>
            <a:endParaRPr lang="en-US" sz="700" dirty="0">
              <a:gradFill>
                <a:gsLst>
                  <a:gs pos="0">
                    <a:srgbClr val="FFFFFF"/>
                  </a:gs>
                  <a:gs pos="74000">
                    <a:srgbClr val="FFFFFF"/>
                  </a:gs>
                </a:gsLst>
                <a:lin ang="0" scaled="0"/>
              </a:gradFill>
              <a:ea typeface="ヒラギノ角ゴ Pro W3" charset="0"/>
              <a:cs typeface="ヒラギノ角ゴ Pro W3" charset="0"/>
            </a:endParaRPr>
          </a:p>
        </p:txBody>
      </p:sp>
      <p:sp>
        <p:nvSpPr>
          <p:cNvPr id="39" name="TextBox 38"/>
          <p:cNvSpPr txBox="1"/>
          <p:nvPr/>
        </p:nvSpPr>
        <p:spPr>
          <a:xfrm>
            <a:off x="3224900" y="3602530"/>
            <a:ext cx="786825" cy="415498"/>
          </a:xfrm>
          <a:prstGeom prst="rect">
            <a:avLst/>
          </a:prstGeom>
          <a:noFill/>
        </p:spPr>
        <p:txBody>
          <a:bodyPr wrap="square" rtlCol="0">
            <a:spAutoFit/>
          </a:bodyPr>
          <a:lstStyle/>
          <a:p>
            <a:pPr algn="ctr"/>
            <a:r>
              <a:rPr lang="en-US" sz="700" dirty="0" smtClean="0">
                <a:gradFill>
                  <a:gsLst>
                    <a:gs pos="0">
                      <a:srgbClr val="FFFFFF"/>
                    </a:gs>
                    <a:gs pos="74000">
                      <a:srgbClr val="FFFFFF"/>
                    </a:gs>
                  </a:gsLst>
                  <a:lin ang="0" scaled="0"/>
                </a:gradFill>
                <a:ea typeface="ヒラギノ角ゴ Pro W3" charset="0"/>
                <a:cs typeface="ヒラギノ角ゴ Pro W3" charset="0"/>
              </a:rPr>
              <a:t>faster system testing</a:t>
            </a:r>
            <a:endParaRPr lang="en-US" sz="700" dirty="0">
              <a:gradFill>
                <a:gsLst>
                  <a:gs pos="0">
                    <a:srgbClr val="FFFFFF"/>
                  </a:gs>
                  <a:gs pos="74000">
                    <a:srgbClr val="FFFFFF"/>
                  </a:gs>
                </a:gsLst>
                <a:lin ang="0" scaled="0"/>
              </a:gradFill>
              <a:ea typeface="ヒラギノ角ゴ Pro W3" charset="0"/>
              <a:cs typeface="ヒラギノ角ゴ Pro W3" charset="0"/>
            </a:endParaRPr>
          </a:p>
        </p:txBody>
      </p:sp>
      <p:sp>
        <p:nvSpPr>
          <p:cNvPr id="40" name="TextBox 39"/>
          <p:cNvSpPr txBox="1"/>
          <p:nvPr/>
        </p:nvSpPr>
        <p:spPr>
          <a:xfrm>
            <a:off x="3881394" y="3300778"/>
            <a:ext cx="786825" cy="307777"/>
          </a:xfrm>
          <a:prstGeom prst="rect">
            <a:avLst/>
          </a:prstGeom>
          <a:noFill/>
        </p:spPr>
        <p:txBody>
          <a:bodyPr wrap="square" rtlCol="0">
            <a:spAutoFit/>
          </a:bodyPr>
          <a:lstStyle/>
          <a:p>
            <a:pPr algn="ctr"/>
            <a:r>
              <a:rPr lang="en-US" sz="700" dirty="0" smtClean="0">
                <a:gradFill>
                  <a:gsLst>
                    <a:gs pos="0">
                      <a:srgbClr val="FFFFFF"/>
                    </a:gs>
                    <a:gs pos="74000">
                      <a:srgbClr val="FFFFFF"/>
                    </a:gs>
                  </a:gsLst>
                  <a:lin ang="0" scaled="0"/>
                </a:gradFill>
                <a:ea typeface="ヒラギノ角ゴ Pro W3" charset="0"/>
                <a:cs typeface="ヒラギノ角ゴ Pro W3" charset="0"/>
              </a:rPr>
              <a:t>faster deployment</a:t>
            </a:r>
            <a:endParaRPr lang="en-US" sz="700" dirty="0">
              <a:gradFill>
                <a:gsLst>
                  <a:gs pos="0">
                    <a:srgbClr val="FFFFFF"/>
                  </a:gs>
                  <a:gs pos="74000">
                    <a:srgbClr val="FFFFFF"/>
                  </a:gs>
                </a:gsLst>
                <a:lin ang="0" scaled="0"/>
              </a:gradFill>
              <a:ea typeface="ヒラギノ角ゴ Pro W3" charset="0"/>
              <a:cs typeface="ヒラギノ角ゴ Pro W3" charset="0"/>
            </a:endParaRPr>
          </a:p>
        </p:txBody>
      </p:sp>
      <p:sp>
        <p:nvSpPr>
          <p:cNvPr id="42" name="Rectangle 41"/>
          <p:cNvSpPr/>
          <p:nvPr/>
        </p:nvSpPr>
        <p:spPr>
          <a:xfrm>
            <a:off x="4959437" y="3038790"/>
            <a:ext cx="1244811" cy="1534732"/>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43" name="Rectangle 42"/>
          <p:cNvSpPr/>
          <p:nvPr/>
        </p:nvSpPr>
        <p:spPr>
          <a:xfrm>
            <a:off x="6664278" y="4018028"/>
            <a:ext cx="1244811" cy="555494"/>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13" name="TextBox 12"/>
          <p:cNvSpPr txBox="1"/>
          <p:nvPr/>
        </p:nvSpPr>
        <p:spPr>
          <a:xfrm>
            <a:off x="4929574" y="3074381"/>
            <a:ext cx="1304536" cy="523220"/>
          </a:xfrm>
          <a:prstGeom prst="rect">
            <a:avLst/>
          </a:prstGeom>
          <a:noFill/>
        </p:spPr>
        <p:txBody>
          <a:bodyPr wrap="square" rtlCol="0">
            <a:spAutoFit/>
          </a:bodyPr>
          <a:lstStyle/>
          <a:p>
            <a:pPr algn="ctr"/>
            <a:r>
              <a:rPr lang="en-US" sz="1600" dirty="0" smtClean="0">
                <a:gradFill>
                  <a:gsLst>
                    <a:gs pos="0">
                      <a:srgbClr val="FFFFFF"/>
                    </a:gs>
                    <a:gs pos="74000">
                      <a:srgbClr val="FFFFFF"/>
                    </a:gs>
                  </a:gsLst>
                  <a:lin ang="0" scaled="0"/>
                </a:gradFill>
                <a:ea typeface="ヒラギノ角ゴ Pro W3" charset="0"/>
                <a:cs typeface="ヒラギノ角ゴ Pro W3" charset="0"/>
              </a:rPr>
              <a:t>$1,030,000</a:t>
            </a:r>
          </a:p>
          <a:p>
            <a:pPr algn="ctr"/>
            <a:r>
              <a:rPr lang="en-US" sz="1200" dirty="0" smtClean="0">
                <a:gradFill>
                  <a:gsLst>
                    <a:gs pos="0">
                      <a:srgbClr val="FFFFFF"/>
                    </a:gs>
                    <a:gs pos="74000">
                      <a:srgbClr val="FFFFFF"/>
                    </a:gs>
                  </a:gsLst>
                  <a:lin ang="0" scaled="0"/>
                </a:gradFill>
                <a:ea typeface="ヒラギノ角ゴ Pro W3" charset="0"/>
                <a:cs typeface="ヒラギノ角ゴ Pro W3" charset="0"/>
              </a:rPr>
              <a:t>3-year TCO</a:t>
            </a:r>
            <a:endParaRPr lang="en-US" sz="1200" dirty="0">
              <a:gradFill>
                <a:gsLst>
                  <a:gs pos="0">
                    <a:srgbClr val="FFFFFF"/>
                  </a:gs>
                  <a:gs pos="74000">
                    <a:srgbClr val="FFFFFF"/>
                  </a:gs>
                </a:gsLst>
                <a:lin ang="0" scaled="0"/>
              </a:gradFill>
              <a:ea typeface="ヒラギノ角ゴ Pro W3" charset="0"/>
              <a:cs typeface="ヒラギノ角ゴ Pro W3" charset="0"/>
            </a:endParaRPr>
          </a:p>
        </p:txBody>
      </p:sp>
      <p:sp>
        <p:nvSpPr>
          <p:cNvPr id="46" name="TextBox 45"/>
          <p:cNvSpPr txBox="1"/>
          <p:nvPr/>
        </p:nvSpPr>
        <p:spPr>
          <a:xfrm>
            <a:off x="6634415" y="4007600"/>
            <a:ext cx="1304536" cy="523220"/>
          </a:xfrm>
          <a:prstGeom prst="rect">
            <a:avLst/>
          </a:prstGeom>
          <a:noFill/>
        </p:spPr>
        <p:txBody>
          <a:bodyPr wrap="square" rtlCol="0">
            <a:spAutoFit/>
          </a:bodyPr>
          <a:lstStyle/>
          <a:p>
            <a:pPr algn="ctr"/>
            <a:r>
              <a:rPr lang="en-US" sz="1600" dirty="0" smtClean="0">
                <a:gradFill>
                  <a:gsLst>
                    <a:gs pos="0">
                      <a:srgbClr val="FFFFFF"/>
                    </a:gs>
                    <a:gs pos="74000">
                      <a:srgbClr val="FFFFFF"/>
                    </a:gs>
                  </a:gsLst>
                  <a:lin ang="0" scaled="0"/>
                </a:gradFill>
                <a:ea typeface="ヒラギノ角ゴ Pro W3" charset="0"/>
                <a:cs typeface="ヒラギノ角ゴ Pro W3" charset="0"/>
              </a:rPr>
              <a:t>$470,850</a:t>
            </a:r>
          </a:p>
          <a:p>
            <a:pPr algn="ctr"/>
            <a:r>
              <a:rPr lang="en-US" sz="1200" dirty="0" smtClean="0">
                <a:gradFill>
                  <a:gsLst>
                    <a:gs pos="0">
                      <a:srgbClr val="FFFFFF"/>
                    </a:gs>
                    <a:gs pos="74000">
                      <a:srgbClr val="FFFFFF"/>
                    </a:gs>
                  </a:gsLst>
                  <a:lin ang="0" scaled="0"/>
                </a:gradFill>
                <a:ea typeface="ヒラギノ角ゴ Pro W3" charset="0"/>
                <a:cs typeface="ヒラギノ角ゴ Pro W3" charset="0"/>
              </a:rPr>
              <a:t>3-year TCO</a:t>
            </a:r>
            <a:endParaRPr lang="en-US" sz="1200" dirty="0">
              <a:gradFill>
                <a:gsLst>
                  <a:gs pos="0">
                    <a:srgbClr val="FFFFFF"/>
                  </a:gs>
                  <a:gs pos="74000">
                    <a:srgbClr val="FFFFFF"/>
                  </a:gs>
                </a:gsLst>
                <a:lin ang="0" scaled="0"/>
              </a:gradFill>
              <a:ea typeface="ヒラギノ角ゴ Pro W3" charset="0"/>
              <a:cs typeface="ヒラギノ角ゴ Pro W3" charset="0"/>
            </a:endParaRPr>
          </a:p>
        </p:txBody>
      </p:sp>
      <p:sp>
        <p:nvSpPr>
          <p:cNvPr id="14348" name="TextBox 16"/>
          <p:cNvSpPr txBox="1">
            <a:spLocks noChangeArrowheads="1"/>
          </p:cNvSpPr>
          <p:nvPr/>
        </p:nvSpPr>
        <p:spPr bwMode="auto">
          <a:xfrm flipH="1">
            <a:off x="6471926" y="3740776"/>
            <a:ext cx="1046163" cy="261610"/>
          </a:xfrm>
          <a:prstGeom prst="rect">
            <a:avLst/>
          </a:prstGeom>
          <a:noFill/>
          <a:ln w="9525">
            <a:noFill/>
            <a:miter lim="800000"/>
            <a:headEnd/>
            <a:tailEnd/>
          </a:ln>
        </p:spPr>
        <p:txBody>
          <a:bodyPr>
            <a:spAutoFit/>
          </a:bodyPr>
          <a:lstStyle/>
          <a:p>
            <a:pPr algn="ctr"/>
            <a:r>
              <a:rPr lang="en-US" sz="1100" dirty="0" smtClean="0">
                <a:solidFill>
                  <a:srgbClr val="000000"/>
                </a:solidFill>
                <a:ea typeface="ヒラギノ角ゴ Pro W3" charset="0"/>
                <a:cs typeface="Arial" pitchFamily="34" charset="0"/>
                <a:sym typeface="Arial" pitchFamily="34" charset="0"/>
              </a:rPr>
              <a:t>Force.com</a:t>
            </a:r>
          </a:p>
        </p:txBody>
      </p:sp>
      <p:sp>
        <p:nvSpPr>
          <p:cNvPr id="14349" name="TextBox 17"/>
          <p:cNvSpPr txBox="1">
            <a:spLocks noChangeArrowheads="1"/>
          </p:cNvSpPr>
          <p:nvPr/>
        </p:nvSpPr>
        <p:spPr bwMode="auto">
          <a:xfrm flipH="1">
            <a:off x="4643242" y="2752461"/>
            <a:ext cx="1917490" cy="261610"/>
          </a:xfrm>
          <a:prstGeom prst="rect">
            <a:avLst/>
          </a:prstGeom>
          <a:noFill/>
          <a:ln w="9525">
            <a:noFill/>
            <a:miter lim="800000"/>
            <a:headEnd/>
            <a:tailEnd/>
          </a:ln>
        </p:spPr>
        <p:txBody>
          <a:bodyPr wrap="square">
            <a:spAutoFit/>
          </a:bodyPr>
          <a:lstStyle/>
          <a:p>
            <a:pPr algn="ctr"/>
            <a:r>
              <a:rPr lang="en-US" sz="1100" dirty="0" smtClean="0">
                <a:solidFill>
                  <a:srgbClr val="000000"/>
                </a:solidFill>
                <a:ea typeface="ヒラギノ角ゴ Pro W3" charset="0"/>
                <a:cs typeface="Arial" pitchFamily="34" charset="0"/>
                <a:sym typeface="Arial" pitchFamily="34" charset="0"/>
              </a:rPr>
              <a:t>On-premise Software</a:t>
            </a:r>
          </a:p>
        </p:txBody>
      </p:sp>
      <p:sp>
        <p:nvSpPr>
          <p:cNvPr id="19" name="TextBox 18"/>
          <p:cNvSpPr txBox="1"/>
          <p:nvPr/>
        </p:nvSpPr>
        <p:spPr>
          <a:xfrm>
            <a:off x="4780807" y="2147452"/>
            <a:ext cx="4235450" cy="246063"/>
          </a:xfrm>
          <a:prstGeom prst="rect">
            <a:avLst/>
          </a:prstGeom>
          <a:noFill/>
        </p:spPr>
        <p:txBody>
          <a:bodyPr>
            <a:spAutoFit/>
          </a:bodyPr>
          <a:lstStyle/>
          <a:p>
            <a:pPr>
              <a:defRPr/>
            </a:pPr>
            <a:r>
              <a:rPr lang="en-US" sz="1000" dirty="0">
                <a:solidFill>
                  <a:srgbClr val="000000">
                    <a:lumMod val="65000"/>
                    <a:lumOff val="35000"/>
                  </a:srgbClr>
                </a:solidFill>
                <a:ea typeface="ヒラギノ角ゴ Pro W3" charset="0"/>
                <a:cs typeface="Arial"/>
                <a:sym typeface="Myriad Pro" charset="0"/>
              </a:rPr>
              <a:t>Includes: staffing, infrastructure, licenses, IT support, and changes.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6" y="1830078"/>
            <a:ext cx="9141108" cy="4777753"/>
          </a:xfrm>
          <a:prstGeom prst="rect">
            <a:avLst/>
          </a:prstGeom>
        </p:spPr>
      </p:pic>
      <p:sp>
        <p:nvSpPr>
          <p:cNvPr id="19458" name="Title 1"/>
          <p:cNvSpPr>
            <a:spLocks noGrp="1"/>
          </p:cNvSpPr>
          <p:nvPr>
            <p:ph type="title"/>
          </p:nvPr>
        </p:nvSpPr>
        <p:spPr>
          <a:xfrm>
            <a:off x="457200" y="136525"/>
            <a:ext cx="8229600" cy="1143000"/>
          </a:xfrm>
        </p:spPr>
        <p:txBody>
          <a:bodyPr/>
          <a:lstStyle/>
          <a:p>
            <a:r>
              <a:rPr lang="en-US" kern="1200" dirty="0" smtClean="0">
                <a:solidFill>
                  <a:schemeClr val="tx1"/>
                </a:solidFill>
              </a:rPr>
              <a:t>The Fastest Path From Idea To App</a:t>
            </a:r>
            <a:r>
              <a:rPr lang="en-US" kern="1200" dirty="0" smtClean="0">
                <a:solidFill>
                  <a:srgbClr val="1599E8"/>
                </a:solidFill>
              </a:rPr>
              <a:t/>
            </a:r>
            <a:br>
              <a:rPr lang="en-US" kern="1200" dirty="0" smtClean="0">
                <a:solidFill>
                  <a:srgbClr val="1599E8"/>
                </a:solidFill>
              </a:rPr>
            </a:br>
            <a:endParaRPr lang="en-US" dirty="0" smtClean="0">
              <a:latin typeface="Arial" pitchFamily="34" charset="0"/>
              <a:cs typeface="Arial" pitchFamily="34" charset="0"/>
            </a:endParaRPr>
          </a:p>
        </p:txBody>
      </p:sp>
      <p:pic>
        <p:nvPicPr>
          <p:cNvPr id="14" name="Picture 13" descr="SFDC_Platform_small_041213.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03689" y="857914"/>
            <a:ext cx="3390463" cy="1281445"/>
          </a:xfrm>
          <a:prstGeom prst="rect">
            <a:avLst/>
          </a:prstGeom>
        </p:spPr>
      </p:pic>
      <p:sp>
        <p:nvSpPr>
          <p:cNvPr id="20" name="Rectangle 19"/>
          <p:cNvSpPr>
            <a:spLocks/>
          </p:cNvSpPr>
          <p:nvPr/>
        </p:nvSpPr>
        <p:spPr bwMode="auto">
          <a:xfrm>
            <a:off x="695943" y="3129592"/>
            <a:ext cx="1116012" cy="479425"/>
          </a:xfrm>
          <a:prstGeom prst="rect">
            <a:avLst/>
          </a:prstGeom>
          <a:noFill/>
          <a:ln w="9525">
            <a:noFill/>
            <a:miter lim="800000"/>
            <a:headEnd/>
            <a:tailEnd/>
          </a:ln>
        </p:spPr>
        <p:txBody>
          <a:bodyPr lIns="0" tIns="0" rIns="0" bIns="0" anchor="ctr"/>
          <a:lstStyle/>
          <a:p>
            <a:pPr algn="ctr" fontAlgn="auto">
              <a:lnSpc>
                <a:spcPct val="80000"/>
              </a:lnSpc>
              <a:spcBef>
                <a:spcPts val="0"/>
              </a:spcBef>
              <a:spcAft>
                <a:spcPts val="0"/>
              </a:spcAft>
            </a:pPr>
            <a:r>
              <a:rPr lang="en-US" sz="2000" b="1" dirty="0" smtClean="0">
                <a:solidFill>
                  <a:srgbClr val="009DDC"/>
                </a:solidFill>
                <a:ea typeface="ヒラギノ角ゴ Pro W3" charset="0"/>
                <a:cs typeface="Arial" pitchFamily="34" charset="0"/>
              </a:rPr>
              <a:t>+43%</a:t>
            </a:r>
            <a:endParaRPr lang="en-US" sz="2000" b="1" dirty="0">
              <a:solidFill>
                <a:srgbClr val="009DDC"/>
              </a:solidFill>
              <a:ea typeface="ヒラギノ角ゴ Pro W3" charset="0"/>
              <a:cs typeface="Arial" pitchFamily="34" charset="0"/>
            </a:endParaRPr>
          </a:p>
        </p:txBody>
      </p:sp>
      <p:sp>
        <p:nvSpPr>
          <p:cNvPr id="21" name="Line 11"/>
          <p:cNvSpPr>
            <a:spLocks noChangeShapeType="1"/>
          </p:cNvSpPr>
          <p:nvPr/>
        </p:nvSpPr>
        <p:spPr bwMode="auto">
          <a:xfrm>
            <a:off x="1289972" y="4000727"/>
            <a:ext cx="0" cy="436562"/>
          </a:xfrm>
          <a:prstGeom prst="line">
            <a:avLst/>
          </a:prstGeom>
          <a:noFill/>
          <a:ln w="25400">
            <a:solidFill>
              <a:srgbClr val="4D4D4D"/>
            </a:solidFill>
            <a:prstDash val="sysDot"/>
            <a:miter lim="800000"/>
            <a:headEnd/>
            <a:tailEnd type="oval" w="med" len="med"/>
          </a:ln>
        </p:spPr>
        <p:txBody>
          <a:bodyPr lIns="0" tIns="0" rIns="0" bIns="0"/>
          <a:lstStyle/>
          <a:p>
            <a:pPr fontAlgn="auto">
              <a:spcBef>
                <a:spcPts val="0"/>
              </a:spcBef>
              <a:spcAft>
                <a:spcPts val="0"/>
              </a:spcAft>
            </a:pPr>
            <a:endParaRPr lang="en-US">
              <a:solidFill>
                <a:srgbClr val="000000"/>
              </a:solidFill>
              <a:latin typeface="Calibri"/>
              <a:ea typeface="ヒラギノ角ゴ Pro W3" charset="0"/>
              <a:cs typeface="ヒラギノ角ゴ Pro W3" charset="0"/>
            </a:endParaRPr>
          </a:p>
        </p:txBody>
      </p:sp>
      <p:sp>
        <p:nvSpPr>
          <p:cNvPr id="22" name="Rectangle 21"/>
          <p:cNvSpPr>
            <a:spLocks/>
          </p:cNvSpPr>
          <p:nvPr/>
        </p:nvSpPr>
        <p:spPr bwMode="auto">
          <a:xfrm>
            <a:off x="577839" y="3519192"/>
            <a:ext cx="1422951" cy="374650"/>
          </a:xfrm>
          <a:prstGeom prst="rect">
            <a:avLst/>
          </a:prstGeom>
          <a:noFill/>
          <a:ln w="9525">
            <a:noFill/>
            <a:miter lim="800000"/>
            <a:headEnd/>
            <a:tailEnd/>
          </a:ln>
        </p:spPr>
        <p:txBody>
          <a:bodyPr lIns="0" tIns="0" rIns="0" bIns="0" anchor="ctr"/>
          <a:lstStyle/>
          <a:p>
            <a:pPr algn="ctr" fontAlgn="auto">
              <a:lnSpc>
                <a:spcPct val="80000"/>
              </a:lnSpc>
              <a:spcBef>
                <a:spcPts val="0"/>
              </a:spcBef>
              <a:spcAft>
                <a:spcPts val="0"/>
              </a:spcAft>
            </a:pPr>
            <a:r>
              <a:rPr lang="en-US" sz="1200" dirty="0" smtClean="0">
                <a:solidFill>
                  <a:srgbClr val="4D4D4D"/>
                </a:solidFill>
                <a:ea typeface="ヒラギノ角ゴ Pro W3" charset="0"/>
                <a:cs typeface="Arial" pitchFamily="34" charset="0"/>
              </a:rPr>
              <a:t>Increase in </a:t>
            </a:r>
            <a:br>
              <a:rPr lang="en-US" sz="1200" dirty="0" smtClean="0">
                <a:solidFill>
                  <a:srgbClr val="4D4D4D"/>
                </a:solidFill>
                <a:ea typeface="ヒラギノ角ゴ Pro W3" charset="0"/>
                <a:cs typeface="Arial" pitchFamily="34" charset="0"/>
              </a:rPr>
            </a:br>
            <a:r>
              <a:rPr lang="en-US" sz="1200" dirty="0" smtClean="0">
                <a:solidFill>
                  <a:srgbClr val="4D4D4D"/>
                </a:solidFill>
                <a:ea typeface="ヒラギノ角ゴ Pro W3" charset="0"/>
                <a:cs typeface="Arial" pitchFamily="34" charset="0"/>
              </a:rPr>
              <a:t>Coding </a:t>
            </a:r>
            <a:br>
              <a:rPr lang="en-US" sz="1200" dirty="0" smtClean="0">
                <a:solidFill>
                  <a:srgbClr val="4D4D4D"/>
                </a:solidFill>
                <a:ea typeface="ヒラギノ角ゴ Pro W3" charset="0"/>
                <a:cs typeface="Arial" pitchFamily="34" charset="0"/>
              </a:rPr>
            </a:br>
            <a:r>
              <a:rPr lang="en-US" sz="1200" dirty="0" smtClean="0">
                <a:solidFill>
                  <a:srgbClr val="4D4D4D"/>
                </a:solidFill>
                <a:ea typeface="ヒラギノ角ゴ Pro W3" charset="0"/>
                <a:cs typeface="Arial" pitchFamily="34" charset="0"/>
              </a:rPr>
              <a:t>Productivity</a:t>
            </a:r>
            <a:endParaRPr lang="en-US" sz="1200" dirty="0">
              <a:solidFill>
                <a:srgbClr val="4D4D4D"/>
              </a:solidFill>
              <a:ea typeface="ヒラギノ角ゴ Pro W3" charset="0"/>
              <a:cs typeface="Arial" pitchFamily="34" charset="0"/>
            </a:endParaRPr>
          </a:p>
        </p:txBody>
      </p:sp>
      <p:sp>
        <p:nvSpPr>
          <p:cNvPr id="23" name="Rectangle 14"/>
          <p:cNvSpPr>
            <a:spLocks/>
          </p:cNvSpPr>
          <p:nvPr/>
        </p:nvSpPr>
        <p:spPr bwMode="auto">
          <a:xfrm>
            <a:off x="3716941" y="2380013"/>
            <a:ext cx="663117" cy="256480"/>
          </a:xfrm>
          <a:prstGeom prst="rect">
            <a:avLst/>
          </a:prstGeom>
          <a:noFill/>
          <a:ln w="9525">
            <a:noFill/>
            <a:miter lim="800000"/>
            <a:headEnd/>
            <a:tailEnd/>
          </a:ln>
        </p:spPr>
        <p:txBody>
          <a:bodyPr wrap="none" lIns="0" tIns="0" rIns="0" bIns="0" anchor="ctr">
            <a:spAutoFit/>
          </a:bodyPr>
          <a:lstStyle/>
          <a:p>
            <a:pPr algn="ctr" fontAlgn="auto">
              <a:lnSpc>
                <a:spcPct val="80000"/>
              </a:lnSpc>
              <a:spcBef>
                <a:spcPts val="0"/>
              </a:spcBef>
              <a:spcAft>
                <a:spcPts val="0"/>
              </a:spcAft>
            </a:pPr>
            <a:r>
              <a:rPr lang="en-US" sz="2000" b="1" dirty="0" smtClean="0">
                <a:solidFill>
                  <a:srgbClr val="009DDC"/>
                </a:solidFill>
                <a:ea typeface="ヒラギノ角ゴ Pro W3" charset="0"/>
                <a:cs typeface="Arial" pitchFamily="34" charset="0"/>
              </a:rPr>
              <a:t>+52%</a:t>
            </a:r>
            <a:endParaRPr lang="en-US" sz="2000" b="1" dirty="0">
              <a:solidFill>
                <a:srgbClr val="009DDC"/>
              </a:solidFill>
              <a:ea typeface="ヒラギノ角ゴ Pro W3" charset="0"/>
              <a:cs typeface="Arial" pitchFamily="34" charset="0"/>
            </a:endParaRPr>
          </a:p>
        </p:txBody>
      </p:sp>
      <p:sp>
        <p:nvSpPr>
          <p:cNvPr id="24" name="Rectangle 15"/>
          <p:cNvSpPr>
            <a:spLocks/>
          </p:cNvSpPr>
          <p:nvPr/>
        </p:nvSpPr>
        <p:spPr bwMode="auto">
          <a:xfrm>
            <a:off x="3307725" y="2671069"/>
            <a:ext cx="1583259" cy="374650"/>
          </a:xfrm>
          <a:prstGeom prst="rect">
            <a:avLst/>
          </a:prstGeom>
          <a:noFill/>
          <a:ln w="9525">
            <a:noFill/>
            <a:miter lim="800000"/>
            <a:headEnd/>
            <a:tailEnd/>
          </a:ln>
        </p:spPr>
        <p:txBody>
          <a:bodyPr lIns="0" tIns="0" rIns="0" bIns="0" anchor="ctr"/>
          <a:lstStyle/>
          <a:p>
            <a:pPr algn="ctr" fontAlgn="auto">
              <a:lnSpc>
                <a:spcPct val="90000"/>
              </a:lnSpc>
              <a:spcBef>
                <a:spcPts val="0"/>
              </a:spcBef>
              <a:spcAft>
                <a:spcPts val="0"/>
              </a:spcAft>
            </a:pPr>
            <a:r>
              <a:rPr lang="en-US" sz="1200" dirty="0" smtClean="0">
                <a:solidFill>
                  <a:srgbClr val="4D4D4D"/>
                </a:solidFill>
                <a:ea typeface="ヒラギノ角ゴ Pro W3" charset="0"/>
                <a:cs typeface="Arial" pitchFamily="34" charset="0"/>
              </a:rPr>
              <a:t>Faster </a:t>
            </a:r>
            <a:br>
              <a:rPr lang="en-US" sz="1200" dirty="0" smtClean="0">
                <a:solidFill>
                  <a:srgbClr val="4D4D4D"/>
                </a:solidFill>
                <a:ea typeface="ヒラギノ角ゴ Pro W3" charset="0"/>
                <a:cs typeface="Arial" pitchFamily="34" charset="0"/>
              </a:rPr>
            </a:br>
            <a:r>
              <a:rPr lang="en-US" sz="1200" dirty="0" smtClean="0">
                <a:solidFill>
                  <a:srgbClr val="4D4D4D"/>
                </a:solidFill>
                <a:ea typeface="ヒラギノ角ゴ Pro W3" charset="0"/>
                <a:cs typeface="Arial" pitchFamily="34" charset="0"/>
              </a:rPr>
              <a:t>System </a:t>
            </a:r>
            <a:br>
              <a:rPr lang="en-US" sz="1200" dirty="0" smtClean="0">
                <a:solidFill>
                  <a:srgbClr val="4D4D4D"/>
                </a:solidFill>
                <a:ea typeface="ヒラギノ角ゴ Pro W3" charset="0"/>
                <a:cs typeface="Arial" pitchFamily="34" charset="0"/>
              </a:rPr>
            </a:br>
            <a:r>
              <a:rPr lang="en-US" sz="1200" dirty="0" smtClean="0">
                <a:solidFill>
                  <a:srgbClr val="4D4D4D"/>
                </a:solidFill>
                <a:ea typeface="ヒラギノ角ゴ Pro W3" charset="0"/>
                <a:cs typeface="Arial" pitchFamily="34" charset="0"/>
              </a:rPr>
              <a:t>Testing</a:t>
            </a:r>
            <a:endParaRPr lang="en-US" sz="1200" dirty="0">
              <a:solidFill>
                <a:srgbClr val="4D4D4D"/>
              </a:solidFill>
              <a:ea typeface="ヒラギノ角ゴ Pro W3" charset="0"/>
              <a:cs typeface="Arial" pitchFamily="34" charset="0"/>
            </a:endParaRPr>
          </a:p>
        </p:txBody>
      </p:sp>
      <p:sp>
        <p:nvSpPr>
          <p:cNvPr id="25" name="Rectangle 16"/>
          <p:cNvSpPr>
            <a:spLocks/>
          </p:cNvSpPr>
          <p:nvPr/>
        </p:nvSpPr>
        <p:spPr bwMode="auto">
          <a:xfrm>
            <a:off x="2587870" y="2972123"/>
            <a:ext cx="1111203" cy="374650"/>
          </a:xfrm>
          <a:prstGeom prst="rect">
            <a:avLst/>
          </a:prstGeom>
          <a:noFill/>
          <a:ln w="9525">
            <a:noFill/>
            <a:miter lim="800000"/>
            <a:headEnd/>
            <a:tailEnd/>
          </a:ln>
        </p:spPr>
        <p:txBody>
          <a:bodyPr lIns="0" tIns="0" rIns="0" bIns="0" anchor="ctr"/>
          <a:lstStyle/>
          <a:p>
            <a:pPr algn="ctr" fontAlgn="auto">
              <a:lnSpc>
                <a:spcPct val="80000"/>
              </a:lnSpc>
              <a:spcBef>
                <a:spcPts val="0"/>
              </a:spcBef>
              <a:spcAft>
                <a:spcPts val="0"/>
              </a:spcAft>
            </a:pPr>
            <a:r>
              <a:rPr lang="en-US" sz="1200" dirty="0" smtClean="0">
                <a:solidFill>
                  <a:srgbClr val="4D4D4D"/>
                </a:solidFill>
                <a:ea typeface="ヒラギノ角ゴ Pro W3" charset="0"/>
                <a:cs typeface="Arial" pitchFamily="34" charset="0"/>
              </a:rPr>
              <a:t>Decrease in </a:t>
            </a:r>
            <a:br>
              <a:rPr lang="en-US" sz="1200" dirty="0" smtClean="0">
                <a:solidFill>
                  <a:srgbClr val="4D4D4D"/>
                </a:solidFill>
                <a:ea typeface="ヒラギノ角ゴ Pro W3" charset="0"/>
                <a:cs typeface="Arial" pitchFamily="34" charset="0"/>
              </a:rPr>
            </a:br>
            <a:r>
              <a:rPr lang="en-US" sz="1200" dirty="0" smtClean="0">
                <a:solidFill>
                  <a:srgbClr val="4D4D4D"/>
                </a:solidFill>
                <a:ea typeface="ヒラギノ角ゴ Pro W3" charset="0"/>
                <a:cs typeface="Arial" pitchFamily="34" charset="0"/>
              </a:rPr>
              <a:t>IT Costs</a:t>
            </a:r>
            <a:endParaRPr lang="en-US" sz="1200" dirty="0">
              <a:solidFill>
                <a:srgbClr val="4D4D4D"/>
              </a:solidFill>
              <a:ea typeface="ヒラギノ角ゴ Pro W3" charset="0"/>
              <a:cs typeface="Arial" pitchFamily="34" charset="0"/>
            </a:endParaRPr>
          </a:p>
        </p:txBody>
      </p:sp>
      <p:sp>
        <p:nvSpPr>
          <p:cNvPr id="26" name="Rectangle 17"/>
          <p:cNvSpPr>
            <a:spLocks/>
          </p:cNvSpPr>
          <p:nvPr/>
        </p:nvSpPr>
        <p:spPr bwMode="auto">
          <a:xfrm>
            <a:off x="2795005" y="2742737"/>
            <a:ext cx="663117" cy="256480"/>
          </a:xfrm>
          <a:prstGeom prst="rect">
            <a:avLst/>
          </a:prstGeom>
          <a:noFill/>
          <a:ln w="9525">
            <a:noFill/>
            <a:miter lim="800000"/>
            <a:headEnd/>
            <a:tailEnd/>
          </a:ln>
        </p:spPr>
        <p:txBody>
          <a:bodyPr wrap="none" lIns="0" tIns="0" rIns="0" bIns="0" anchor="ctr">
            <a:spAutoFit/>
          </a:bodyPr>
          <a:lstStyle/>
          <a:p>
            <a:pPr algn="ctr" fontAlgn="auto">
              <a:lnSpc>
                <a:spcPct val="80000"/>
              </a:lnSpc>
              <a:spcBef>
                <a:spcPts val="0"/>
              </a:spcBef>
              <a:spcAft>
                <a:spcPts val="0"/>
              </a:spcAft>
            </a:pPr>
            <a:r>
              <a:rPr lang="en-US" sz="2000" b="1" dirty="0" smtClean="0">
                <a:solidFill>
                  <a:srgbClr val="009DDC"/>
                </a:solidFill>
                <a:ea typeface="ヒラギノ角ゴ Pro W3" charset="0"/>
                <a:cs typeface="Arial" pitchFamily="34" charset="0"/>
              </a:rPr>
              <a:t>+46%</a:t>
            </a:r>
            <a:endParaRPr lang="en-US" sz="2000" b="1" dirty="0">
              <a:solidFill>
                <a:srgbClr val="009DDC"/>
              </a:solidFill>
              <a:ea typeface="ヒラギノ角ゴ Pro W3" charset="0"/>
              <a:cs typeface="Arial" pitchFamily="34" charset="0"/>
            </a:endParaRPr>
          </a:p>
        </p:txBody>
      </p:sp>
      <p:sp>
        <p:nvSpPr>
          <p:cNvPr id="27" name="Rectangle 19"/>
          <p:cNvSpPr>
            <a:spLocks/>
          </p:cNvSpPr>
          <p:nvPr/>
        </p:nvSpPr>
        <p:spPr bwMode="auto">
          <a:xfrm>
            <a:off x="1620085" y="2937115"/>
            <a:ext cx="1089025" cy="527899"/>
          </a:xfrm>
          <a:prstGeom prst="rect">
            <a:avLst/>
          </a:prstGeom>
          <a:noFill/>
          <a:ln w="9525">
            <a:noFill/>
            <a:miter lim="800000"/>
            <a:headEnd/>
            <a:tailEnd/>
          </a:ln>
        </p:spPr>
        <p:txBody>
          <a:bodyPr lIns="0" tIns="0" rIns="0" bIns="0" anchor="ctr"/>
          <a:lstStyle/>
          <a:p>
            <a:pPr algn="ctr" fontAlgn="auto">
              <a:lnSpc>
                <a:spcPct val="80000"/>
              </a:lnSpc>
              <a:spcBef>
                <a:spcPts val="0"/>
              </a:spcBef>
              <a:spcAft>
                <a:spcPts val="0"/>
              </a:spcAft>
            </a:pPr>
            <a:r>
              <a:rPr lang="en-US" sz="1200" dirty="0" smtClean="0">
                <a:solidFill>
                  <a:srgbClr val="4D4D4D"/>
                </a:solidFill>
                <a:ea typeface="ヒラギノ角ゴ Pro W3" charset="0"/>
                <a:cs typeface="Arial" pitchFamily="34" charset="0"/>
              </a:rPr>
              <a:t>Faster Integration</a:t>
            </a:r>
            <a:endParaRPr lang="en-US" sz="1200" dirty="0">
              <a:solidFill>
                <a:srgbClr val="4D4D4D"/>
              </a:solidFill>
              <a:ea typeface="ヒラギノ角ゴ Pro W3" charset="0"/>
              <a:cs typeface="Arial" pitchFamily="34" charset="0"/>
            </a:endParaRPr>
          </a:p>
        </p:txBody>
      </p:sp>
      <p:sp>
        <p:nvSpPr>
          <p:cNvPr id="28" name="Rectangle 20"/>
          <p:cNvSpPr>
            <a:spLocks/>
          </p:cNvSpPr>
          <p:nvPr/>
        </p:nvSpPr>
        <p:spPr bwMode="auto">
          <a:xfrm>
            <a:off x="1823252" y="2802702"/>
            <a:ext cx="663117" cy="256480"/>
          </a:xfrm>
          <a:prstGeom prst="rect">
            <a:avLst/>
          </a:prstGeom>
          <a:noFill/>
          <a:ln w="9525">
            <a:noFill/>
            <a:miter lim="800000"/>
            <a:headEnd/>
            <a:tailEnd/>
          </a:ln>
        </p:spPr>
        <p:txBody>
          <a:bodyPr wrap="none" lIns="0" tIns="0" rIns="0" bIns="0" anchor="ctr">
            <a:spAutoFit/>
          </a:bodyPr>
          <a:lstStyle/>
          <a:p>
            <a:pPr algn="ctr" fontAlgn="auto">
              <a:lnSpc>
                <a:spcPct val="80000"/>
              </a:lnSpc>
              <a:spcBef>
                <a:spcPts val="0"/>
              </a:spcBef>
              <a:spcAft>
                <a:spcPts val="0"/>
              </a:spcAft>
            </a:pPr>
            <a:r>
              <a:rPr lang="en-US" sz="2000" b="1" dirty="0" smtClean="0">
                <a:solidFill>
                  <a:srgbClr val="009DDC"/>
                </a:solidFill>
                <a:ea typeface="ヒラギノ角ゴ Pro W3" charset="0"/>
                <a:cs typeface="Arial" pitchFamily="34" charset="0"/>
              </a:rPr>
              <a:t>+45%</a:t>
            </a:r>
            <a:endParaRPr lang="en-US" sz="2000" b="1" dirty="0">
              <a:solidFill>
                <a:srgbClr val="009DDC"/>
              </a:solidFill>
              <a:ea typeface="ヒラギノ角ゴ Pro W3" charset="0"/>
              <a:cs typeface="Arial" pitchFamily="34" charset="0"/>
            </a:endParaRPr>
          </a:p>
        </p:txBody>
      </p:sp>
      <p:sp>
        <p:nvSpPr>
          <p:cNvPr id="29" name="Line 21"/>
          <p:cNvSpPr>
            <a:spLocks noChangeShapeType="1"/>
          </p:cNvSpPr>
          <p:nvPr/>
        </p:nvSpPr>
        <p:spPr bwMode="auto">
          <a:xfrm>
            <a:off x="3121269" y="3376675"/>
            <a:ext cx="0" cy="511175"/>
          </a:xfrm>
          <a:prstGeom prst="line">
            <a:avLst/>
          </a:prstGeom>
          <a:noFill/>
          <a:ln w="25400">
            <a:solidFill>
              <a:srgbClr val="4D4D4D"/>
            </a:solidFill>
            <a:prstDash val="sysDot"/>
            <a:miter lim="800000"/>
            <a:headEnd/>
            <a:tailEnd type="oval" w="med" len="med"/>
          </a:ln>
        </p:spPr>
        <p:txBody>
          <a:bodyPr lIns="0" tIns="0" rIns="0" bIns="0"/>
          <a:lstStyle/>
          <a:p>
            <a:pPr fontAlgn="auto">
              <a:spcBef>
                <a:spcPts val="0"/>
              </a:spcBef>
              <a:spcAft>
                <a:spcPts val="0"/>
              </a:spcAft>
            </a:pPr>
            <a:endParaRPr lang="en-US">
              <a:solidFill>
                <a:srgbClr val="000000"/>
              </a:solidFill>
              <a:latin typeface="Calibri"/>
              <a:ea typeface="ヒラギノ角ゴ Pro W3" charset="0"/>
              <a:cs typeface="ヒラギノ角ゴ Pro W3" charset="0"/>
            </a:endParaRPr>
          </a:p>
        </p:txBody>
      </p:sp>
      <p:sp>
        <p:nvSpPr>
          <p:cNvPr id="30" name="Line 21"/>
          <p:cNvSpPr>
            <a:spLocks noChangeShapeType="1"/>
          </p:cNvSpPr>
          <p:nvPr/>
        </p:nvSpPr>
        <p:spPr bwMode="auto">
          <a:xfrm>
            <a:off x="2164617" y="3517662"/>
            <a:ext cx="0" cy="511175"/>
          </a:xfrm>
          <a:prstGeom prst="line">
            <a:avLst/>
          </a:prstGeom>
          <a:noFill/>
          <a:ln w="25400">
            <a:solidFill>
              <a:srgbClr val="4D4D4D"/>
            </a:solidFill>
            <a:prstDash val="sysDot"/>
            <a:miter lim="800000"/>
            <a:headEnd/>
            <a:tailEnd type="oval" w="med" len="med"/>
          </a:ln>
        </p:spPr>
        <p:txBody>
          <a:bodyPr lIns="0" tIns="0" rIns="0" bIns="0"/>
          <a:lstStyle/>
          <a:p>
            <a:pPr fontAlgn="auto">
              <a:spcBef>
                <a:spcPts val="0"/>
              </a:spcBef>
              <a:spcAft>
                <a:spcPts val="0"/>
              </a:spcAft>
            </a:pPr>
            <a:endParaRPr lang="en-US">
              <a:solidFill>
                <a:srgbClr val="000000"/>
              </a:solidFill>
              <a:latin typeface="Calibri"/>
              <a:ea typeface="ヒラギノ角ゴ Pro W3" charset="0"/>
              <a:cs typeface="ヒラギノ角ゴ Pro W3" charset="0"/>
            </a:endParaRPr>
          </a:p>
        </p:txBody>
      </p:sp>
      <p:sp>
        <p:nvSpPr>
          <p:cNvPr id="31" name="Line 21"/>
          <p:cNvSpPr>
            <a:spLocks noChangeShapeType="1"/>
          </p:cNvSpPr>
          <p:nvPr/>
        </p:nvSpPr>
        <p:spPr bwMode="auto">
          <a:xfrm>
            <a:off x="4099073" y="3187571"/>
            <a:ext cx="0" cy="511175"/>
          </a:xfrm>
          <a:prstGeom prst="line">
            <a:avLst/>
          </a:prstGeom>
          <a:noFill/>
          <a:ln w="25400">
            <a:solidFill>
              <a:srgbClr val="4D4D4D"/>
            </a:solidFill>
            <a:prstDash val="sysDot"/>
            <a:miter lim="800000"/>
            <a:headEnd/>
            <a:tailEnd type="oval" w="med" len="med"/>
          </a:ln>
        </p:spPr>
        <p:txBody>
          <a:bodyPr lIns="0" tIns="0" rIns="0" bIns="0"/>
          <a:lstStyle/>
          <a:p>
            <a:pPr fontAlgn="auto">
              <a:spcBef>
                <a:spcPts val="0"/>
              </a:spcBef>
              <a:spcAft>
                <a:spcPts val="0"/>
              </a:spcAft>
            </a:pPr>
            <a:endParaRPr lang="en-US">
              <a:solidFill>
                <a:srgbClr val="000000"/>
              </a:solidFill>
              <a:latin typeface="Calibri"/>
              <a:ea typeface="ヒラギノ角ゴ Pro W3" charset="0"/>
              <a:cs typeface="ヒラギノ角ゴ Pro W3" charset="0"/>
            </a:endParaRPr>
          </a:p>
        </p:txBody>
      </p:sp>
      <p:sp>
        <p:nvSpPr>
          <p:cNvPr id="32" name="Rectangle 14"/>
          <p:cNvSpPr>
            <a:spLocks/>
          </p:cNvSpPr>
          <p:nvPr/>
        </p:nvSpPr>
        <p:spPr bwMode="auto">
          <a:xfrm>
            <a:off x="4737142" y="2397249"/>
            <a:ext cx="663117" cy="256480"/>
          </a:xfrm>
          <a:prstGeom prst="rect">
            <a:avLst/>
          </a:prstGeom>
          <a:noFill/>
          <a:ln w="9525">
            <a:noFill/>
            <a:miter lim="800000"/>
            <a:headEnd/>
            <a:tailEnd/>
          </a:ln>
        </p:spPr>
        <p:txBody>
          <a:bodyPr wrap="none" lIns="0" tIns="0" rIns="0" bIns="0" anchor="ctr">
            <a:spAutoFit/>
          </a:bodyPr>
          <a:lstStyle/>
          <a:p>
            <a:pPr algn="ctr" fontAlgn="auto">
              <a:lnSpc>
                <a:spcPct val="80000"/>
              </a:lnSpc>
              <a:spcBef>
                <a:spcPts val="0"/>
              </a:spcBef>
              <a:spcAft>
                <a:spcPts val="0"/>
              </a:spcAft>
            </a:pPr>
            <a:r>
              <a:rPr lang="en-US" sz="2000" b="1" dirty="0" smtClean="0">
                <a:solidFill>
                  <a:srgbClr val="009DDC"/>
                </a:solidFill>
                <a:ea typeface="ヒラギノ角ゴ Pro W3" charset="0"/>
                <a:cs typeface="Arial" pitchFamily="34" charset="0"/>
              </a:rPr>
              <a:t>+52%</a:t>
            </a:r>
            <a:endParaRPr lang="en-US" sz="2000" b="1" dirty="0">
              <a:solidFill>
                <a:srgbClr val="009DDC"/>
              </a:solidFill>
              <a:ea typeface="ヒラギノ角ゴ Pro W3" charset="0"/>
              <a:cs typeface="Arial" pitchFamily="34" charset="0"/>
            </a:endParaRPr>
          </a:p>
        </p:txBody>
      </p:sp>
      <p:sp>
        <p:nvSpPr>
          <p:cNvPr id="33" name="Rectangle 15"/>
          <p:cNvSpPr>
            <a:spLocks/>
          </p:cNvSpPr>
          <p:nvPr/>
        </p:nvSpPr>
        <p:spPr bwMode="auto">
          <a:xfrm>
            <a:off x="4385799" y="2616927"/>
            <a:ext cx="1421165" cy="374650"/>
          </a:xfrm>
          <a:prstGeom prst="rect">
            <a:avLst/>
          </a:prstGeom>
          <a:noFill/>
          <a:ln w="9525">
            <a:noFill/>
            <a:miter lim="800000"/>
            <a:headEnd/>
            <a:tailEnd/>
          </a:ln>
        </p:spPr>
        <p:txBody>
          <a:bodyPr lIns="0" tIns="0" rIns="0" bIns="0" anchor="ctr"/>
          <a:lstStyle/>
          <a:p>
            <a:pPr algn="ctr" fontAlgn="auto">
              <a:lnSpc>
                <a:spcPct val="90000"/>
              </a:lnSpc>
              <a:spcBef>
                <a:spcPts val="0"/>
              </a:spcBef>
              <a:spcAft>
                <a:spcPts val="0"/>
              </a:spcAft>
            </a:pPr>
            <a:r>
              <a:rPr lang="en-US" sz="1200" dirty="0" smtClean="0">
                <a:solidFill>
                  <a:srgbClr val="4D4D4D"/>
                </a:solidFill>
                <a:ea typeface="ヒラギノ角ゴ Pro W3" charset="0"/>
                <a:cs typeface="Arial" pitchFamily="34" charset="0"/>
              </a:rPr>
              <a:t>Faster </a:t>
            </a:r>
            <a:br>
              <a:rPr lang="en-US" sz="1200" dirty="0" smtClean="0">
                <a:solidFill>
                  <a:srgbClr val="4D4D4D"/>
                </a:solidFill>
                <a:ea typeface="ヒラギノ角ゴ Pro W3" charset="0"/>
                <a:cs typeface="Arial" pitchFamily="34" charset="0"/>
              </a:rPr>
            </a:br>
            <a:r>
              <a:rPr lang="en-US" sz="1200" dirty="0" smtClean="0">
                <a:solidFill>
                  <a:srgbClr val="4D4D4D"/>
                </a:solidFill>
                <a:ea typeface="ヒラギノ角ゴ Pro W3" charset="0"/>
                <a:cs typeface="Arial" pitchFamily="34" charset="0"/>
              </a:rPr>
              <a:t> Design</a:t>
            </a:r>
            <a:endParaRPr lang="en-US" sz="1200" dirty="0">
              <a:solidFill>
                <a:srgbClr val="4D4D4D"/>
              </a:solidFill>
              <a:ea typeface="ヒラギノ角ゴ Pro W3" charset="0"/>
              <a:cs typeface="Arial" pitchFamily="34" charset="0"/>
            </a:endParaRPr>
          </a:p>
        </p:txBody>
      </p:sp>
      <p:sp>
        <p:nvSpPr>
          <p:cNvPr id="34" name="Line 21"/>
          <p:cNvSpPr>
            <a:spLocks noChangeShapeType="1"/>
          </p:cNvSpPr>
          <p:nvPr/>
        </p:nvSpPr>
        <p:spPr bwMode="auto">
          <a:xfrm>
            <a:off x="5117320" y="3017686"/>
            <a:ext cx="0" cy="511175"/>
          </a:xfrm>
          <a:prstGeom prst="line">
            <a:avLst/>
          </a:prstGeom>
          <a:noFill/>
          <a:ln w="25400">
            <a:solidFill>
              <a:srgbClr val="4D4D4D"/>
            </a:solidFill>
            <a:prstDash val="sysDot"/>
            <a:miter lim="800000"/>
            <a:headEnd/>
            <a:tailEnd type="oval" w="med" len="med"/>
          </a:ln>
        </p:spPr>
        <p:txBody>
          <a:bodyPr lIns="0" tIns="0" rIns="0" bIns="0"/>
          <a:lstStyle/>
          <a:p>
            <a:pPr fontAlgn="auto">
              <a:spcBef>
                <a:spcPts val="0"/>
              </a:spcBef>
              <a:spcAft>
                <a:spcPts val="0"/>
              </a:spcAft>
            </a:pPr>
            <a:endParaRPr lang="en-US">
              <a:solidFill>
                <a:srgbClr val="000000"/>
              </a:solidFill>
              <a:latin typeface="Calibri"/>
              <a:ea typeface="ヒラギノ角ゴ Pro W3" charset="0"/>
              <a:cs typeface="ヒラギノ角ゴ Pro W3" charset="0"/>
            </a:endParaRPr>
          </a:p>
        </p:txBody>
      </p:sp>
      <p:sp>
        <p:nvSpPr>
          <p:cNvPr id="35" name="Rectangle 14"/>
          <p:cNvSpPr>
            <a:spLocks/>
          </p:cNvSpPr>
          <p:nvPr/>
        </p:nvSpPr>
        <p:spPr bwMode="auto">
          <a:xfrm>
            <a:off x="5797789" y="2119458"/>
            <a:ext cx="663117" cy="256480"/>
          </a:xfrm>
          <a:prstGeom prst="rect">
            <a:avLst/>
          </a:prstGeom>
          <a:noFill/>
          <a:ln w="9525">
            <a:noFill/>
            <a:miter lim="800000"/>
            <a:headEnd/>
            <a:tailEnd/>
          </a:ln>
        </p:spPr>
        <p:txBody>
          <a:bodyPr wrap="none" lIns="0" tIns="0" rIns="0" bIns="0" anchor="ctr">
            <a:spAutoFit/>
          </a:bodyPr>
          <a:lstStyle/>
          <a:p>
            <a:pPr algn="ctr" fontAlgn="auto">
              <a:lnSpc>
                <a:spcPct val="80000"/>
              </a:lnSpc>
              <a:spcBef>
                <a:spcPts val="0"/>
              </a:spcBef>
              <a:spcAft>
                <a:spcPts val="0"/>
              </a:spcAft>
            </a:pPr>
            <a:r>
              <a:rPr lang="en-US" sz="2000" b="1" dirty="0" smtClean="0">
                <a:solidFill>
                  <a:srgbClr val="009DDC"/>
                </a:solidFill>
                <a:ea typeface="ヒラギノ角ゴ Pro W3" charset="0"/>
                <a:cs typeface="Arial" pitchFamily="34" charset="0"/>
              </a:rPr>
              <a:t>+55%</a:t>
            </a:r>
            <a:endParaRPr lang="en-US" sz="2000" b="1" dirty="0">
              <a:solidFill>
                <a:srgbClr val="009DDC"/>
              </a:solidFill>
              <a:ea typeface="ヒラギノ角ゴ Pro W3" charset="0"/>
              <a:cs typeface="Arial" pitchFamily="34" charset="0"/>
            </a:endParaRPr>
          </a:p>
        </p:txBody>
      </p:sp>
      <p:sp>
        <p:nvSpPr>
          <p:cNvPr id="36" name="Rectangle 15"/>
          <p:cNvSpPr>
            <a:spLocks/>
          </p:cNvSpPr>
          <p:nvPr/>
        </p:nvSpPr>
        <p:spPr bwMode="auto">
          <a:xfrm>
            <a:off x="5319124" y="2329488"/>
            <a:ext cx="1660419" cy="374650"/>
          </a:xfrm>
          <a:prstGeom prst="rect">
            <a:avLst/>
          </a:prstGeom>
          <a:noFill/>
          <a:ln w="9525">
            <a:noFill/>
            <a:miter lim="800000"/>
            <a:headEnd/>
            <a:tailEnd/>
          </a:ln>
        </p:spPr>
        <p:txBody>
          <a:bodyPr lIns="0" tIns="0" rIns="0" bIns="0" anchor="ctr"/>
          <a:lstStyle/>
          <a:p>
            <a:pPr algn="ctr" fontAlgn="auto">
              <a:lnSpc>
                <a:spcPct val="90000"/>
              </a:lnSpc>
              <a:spcBef>
                <a:spcPts val="0"/>
              </a:spcBef>
              <a:spcAft>
                <a:spcPts val="0"/>
              </a:spcAft>
            </a:pPr>
            <a:r>
              <a:rPr lang="en-US" sz="1200" dirty="0" smtClean="0">
                <a:solidFill>
                  <a:srgbClr val="4D4D4D"/>
                </a:solidFill>
                <a:ea typeface="ヒラギノ角ゴ Pro W3" charset="0"/>
                <a:cs typeface="Arial" pitchFamily="34" charset="0"/>
              </a:rPr>
              <a:t>Faster </a:t>
            </a:r>
            <a:br>
              <a:rPr lang="en-US" sz="1200" dirty="0" smtClean="0">
                <a:solidFill>
                  <a:srgbClr val="4D4D4D"/>
                </a:solidFill>
                <a:ea typeface="ヒラギノ角ゴ Pro W3" charset="0"/>
                <a:cs typeface="Arial" pitchFamily="34" charset="0"/>
              </a:rPr>
            </a:br>
            <a:r>
              <a:rPr lang="en-US" sz="1200" dirty="0" smtClean="0">
                <a:solidFill>
                  <a:srgbClr val="4D4D4D"/>
                </a:solidFill>
                <a:ea typeface="ヒラギノ角ゴ Pro W3" charset="0"/>
                <a:cs typeface="Arial" pitchFamily="34" charset="0"/>
              </a:rPr>
              <a:t>Configuration</a:t>
            </a:r>
            <a:endParaRPr lang="en-US" sz="1200" dirty="0">
              <a:solidFill>
                <a:srgbClr val="4D4D4D"/>
              </a:solidFill>
              <a:ea typeface="ヒラギノ角ゴ Pro W3" charset="0"/>
              <a:cs typeface="Arial" pitchFamily="34" charset="0"/>
            </a:endParaRPr>
          </a:p>
        </p:txBody>
      </p:sp>
      <p:sp>
        <p:nvSpPr>
          <p:cNvPr id="37" name="Line 21"/>
          <p:cNvSpPr>
            <a:spLocks noChangeShapeType="1"/>
          </p:cNvSpPr>
          <p:nvPr/>
        </p:nvSpPr>
        <p:spPr bwMode="auto">
          <a:xfrm>
            <a:off x="6166392" y="2764970"/>
            <a:ext cx="0" cy="511175"/>
          </a:xfrm>
          <a:prstGeom prst="line">
            <a:avLst/>
          </a:prstGeom>
          <a:noFill/>
          <a:ln w="25400">
            <a:solidFill>
              <a:srgbClr val="4D4D4D"/>
            </a:solidFill>
            <a:prstDash val="sysDot"/>
            <a:miter lim="800000"/>
            <a:headEnd/>
            <a:tailEnd type="oval" w="med" len="med"/>
          </a:ln>
        </p:spPr>
        <p:txBody>
          <a:bodyPr lIns="0" tIns="0" rIns="0" bIns="0"/>
          <a:lstStyle/>
          <a:p>
            <a:pPr fontAlgn="auto">
              <a:spcBef>
                <a:spcPts val="0"/>
              </a:spcBef>
              <a:spcAft>
                <a:spcPts val="0"/>
              </a:spcAft>
            </a:pPr>
            <a:endParaRPr lang="en-US">
              <a:solidFill>
                <a:srgbClr val="000000"/>
              </a:solidFill>
              <a:latin typeface="Calibri"/>
              <a:ea typeface="ヒラギノ角ゴ Pro W3" charset="0"/>
              <a:cs typeface="ヒラギノ角ゴ Pro W3" charset="0"/>
            </a:endParaRPr>
          </a:p>
        </p:txBody>
      </p:sp>
      <p:sp>
        <p:nvSpPr>
          <p:cNvPr id="38" name="Rectangle 14"/>
          <p:cNvSpPr>
            <a:spLocks/>
          </p:cNvSpPr>
          <p:nvPr/>
        </p:nvSpPr>
        <p:spPr bwMode="auto">
          <a:xfrm>
            <a:off x="6947697" y="1691463"/>
            <a:ext cx="676718" cy="256480"/>
          </a:xfrm>
          <a:prstGeom prst="rect">
            <a:avLst/>
          </a:prstGeom>
          <a:noFill/>
          <a:ln w="9525">
            <a:noFill/>
            <a:miter lim="800000"/>
            <a:headEnd/>
            <a:tailEnd/>
          </a:ln>
        </p:spPr>
        <p:txBody>
          <a:bodyPr wrap="none" lIns="0" tIns="0" rIns="0" bIns="0" anchor="ctr">
            <a:spAutoFit/>
          </a:bodyPr>
          <a:lstStyle/>
          <a:p>
            <a:pPr algn="ctr" fontAlgn="auto">
              <a:lnSpc>
                <a:spcPct val="80000"/>
              </a:lnSpc>
              <a:spcBef>
                <a:spcPts val="0"/>
              </a:spcBef>
              <a:spcAft>
                <a:spcPts val="0"/>
              </a:spcAft>
            </a:pPr>
            <a:r>
              <a:rPr lang="en-US" sz="2000" b="1" dirty="0" smtClean="0">
                <a:solidFill>
                  <a:srgbClr val="009DDC"/>
                </a:solidFill>
                <a:ea typeface="ヒラギノ角ゴ Pro W3" charset="0"/>
                <a:cs typeface="Arial" pitchFamily="34" charset="0"/>
              </a:rPr>
              <a:t>+58%</a:t>
            </a:r>
            <a:endParaRPr lang="en-US" sz="2000" b="1" dirty="0">
              <a:solidFill>
                <a:srgbClr val="009DDC"/>
              </a:solidFill>
              <a:ea typeface="ヒラギノ角ゴ Pro W3" charset="0"/>
              <a:cs typeface="Arial" pitchFamily="34" charset="0"/>
            </a:endParaRPr>
          </a:p>
        </p:txBody>
      </p:sp>
      <p:sp>
        <p:nvSpPr>
          <p:cNvPr id="39" name="Rectangle 15"/>
          <p:cNvSpPr>
            <a:spLocks/>
          </p:cNvSpPr>
          <p:nvPr/>
        </p:nvSpPr>
        <p:spPr bwMode="auto">
          <a:xfrm>
            <a:off x="6510556" y="1901494"/>
            <a:ext cx="1660419" cy="374650"/>
          </a:xfrm>
          <a:prstGeom prst="rect">
            <a:avLst/>
          </a:prstGeom>
          <a:noFill/>
          <a:ln w="9525">
            <a:noFill/>
            <a:miter lim="800000"/>
            <a:headEnd/>
            <a:tailEnd/>
          </a:ln>
        </p:spPr>
        <p:txBody>
          <a:bodyPr lIns="0" tIns="0" rIns="0" bIns="0" anchor="ctr"/>
          <a:lstStyle/>
          <a:p>
            <a:pPr algn="ctr" fontAlgn="auto">
              <a:lnSpc>
                <a:spcPct val="90000"/>
              </a:lnSpc>
              <a:spcBef>
                <a:spcPts val="0"/>
              </a:spcBef>
              <a:spcAft>
                <a:spcPts val="0"/>
              </a:spcAft>
            </a:pPr>
            <a:r>
              <a:rPr lang="en-US" sz="1200" dirty="0" smtClean="0">
                <a:solidFill>
                  <a:srgbClr val="4D4D4D"/>
                </a:solidFill>
                <a:ea typeface="ヒラギノ角ゴ Pro W3" charset="0"/>
                <a:cs typeface="Arial" pitchFamily="34" charset="0"/>
              </a:rPr>
              <a:t>Faster</a:t>
            </a:r>
          </a:p>
          <a:p>
            <a:pPr algn="ctr" fontAlgn="auto">
              <a:lnSpc>
                <a:spcPct val="90000"/>
              </a:lnSpc>
              <a:spcBef>
                <a:spcPts val="0"/>
              </a:spcBef>
              <a:spcAft>
                <a:spcPts val="0"/>
              </a:spcAft>
            </a:pPr>
            <a:r>
              <a:rPr lang="en-US" sz="1200" dirty="0" smtClean="0">
                <a:solidFill>
                  <a:srgbClr val="4D4D4D"/>
                </a:solidFill>
                <a:ea typeface="ヒラギノ角ゴ Pro W3" charset="0"/>
                <a:cs typeface="Arial" pitchFamily="34" charset="0"/>
              </a:rPr>
              <a:t>Deployment</a:t>
            </a:r>
            <a:endParaRPr lang="en-US" sz="1200" dirty="0">
              <a:solidFill>
                <a:srgbClr val="4D4D4D"/>
              </a:solidFill>
              <a:ea typeface="ヒラギノ角ゴ Pro W3" charset="0"/>
              <a:cs typeface="Arial" pitchFamily="34" charset="0"/>
            </a:endParaRPr>
          </a:p>
        </p:txBody>
      </p:sp>
      <p:sp>
        <p:nvSpPr>
          <p:cNvPr id="40" name="Line 21"/>
          <p:cNvSpPr>
            <a:spLocks noChangeShapeType="1"/>
          </p:cNvSpPr>
          <p:nvPr/>
        </p:nvSpPr>
        <p:spPr bwMode="auto">
          <a:xfrm>
            <a:off x="7357824" y="2290677"/>
            <a:ext cx="0" cy="511175"/>
          </a:xfrm>
          <a:prstGeom prst="line">
            <a:avLst/>
          </a:prstGeom>
          <a:noFill/>
          <a:ln w="25400">
            <a:solidFill>
              <a:srgbClr val="4D4D4D"/>
            </a:solidFill>
            <a:prstDash val="sysDot"/>
            <a:miter lim="800000"/>
            <a:headEnd/>
            <a:tailEnd type="oval" w="med" len="med"/>
          </a:ln>
        </p:spPr>
        <p:txBody>
          <a:bodyPr lIns="0" tIns="0" rIns="0" bIns="0"/>
          <a:lstStyle/>
          <a:p>
            <a:pPr fontAlgn="auto">
              <a:spcBef>
                <a:spcPts val="0"/>
              </a:spcBef>
              <a:spcAft>
                <a:spcPts val="0"/>
              </a:spcAft>
            </a:pPr>
            <a:endParaRPr lang="en-US">
              <a:solidFill>
                <a:srgbClr val="000000"/>
              </a:solidFill>
              <a:latin typeface="Calibri"/>
              <a:ea typeface="ヒラギノ角ゴ Pro W3" charset="0"/>
              <a:cs typeface="ヒラギノ角ゴ Pro W3" charset="0"/>
            </a:endParaRPr>
          </a:p>
        </p:txBody>
      </p:sp>
      <p:sp>
        <p:nvSpPr>
          <p:cNvPr id="41" name="Rectangle 49"/>
          <p:cNvSpPr>
            <a:spLocks noChangeArrowheads="1"/>
          </p:cNvSpPr>
          <p:nvPr/>
        </p:nvSpPr>
        <p:spPr bwMode="auto">
          <a:xfrm>
            <a:off x="202055" y="6081713"/>
            <a:ext cx="6509224"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13" rIns="91425" bIns="45713">
            <a:spAutoFit/>
          </a:bodyPr>
          <a:lstStyle/>
          <a:p>
            <a:pPr fontAlgn="auto">
              <a:spcBef>
                <a:spcPts val="0"/>
              </a:spcBef>
              <a:spcAft>
                <a:spcPts val="0"/>
              </a:spcAft>
            </a:pPr>
            <a:r>
              <a:rPr lang="en-US" sz="1400" b="1" dirty="0">
                <a:solidFill>
                  <a:srgbClr val="FFFFFF"/>
                </a:solidFill>
                <a:latin typeface="Calibri"/>
                <a:ea typeface="ヒラギノ角ゴ Pro W3" charset="0"/>
                <a:cs typeface="Arial" charset="0"/>
              </a:rPr>
              <a:t>Average Percentage Improvements Reported by Customers</a:t>
            </a:r>
          </a:p>
        </p:txBody>
      </p:sp>
      <p:sp>
        <p:nvSpPr>
          <p:cNvPr id="42" name="Rectangle 4"/>
          <p:cNvSpPr>
            <a:spLocks/>
          </p:cNvSpPr>
          <p:nvPr/>
        </p:nvSpPr>
        <p:spPr bwMode="auto">
          <a:xfrm>
            <a:off x="259081" y="6389564"/>
            <a:ext cx="5677364" cy="352887"/>
          </a:xfrm>
          <a:prstGeom prst="rect">
            <a:avLst/>
          </a:prstGeom>
          <a:noFill/>
          <a:ln w="9525">
            <a:noFill/>
            <a:miter lim="800000"/>
            <a:headEnd/>
            <a:tailEnd/>
          </a:ln>
        </p:spPr>
        <p:txBody>
          <a:bodyPr lIns="0" tIns="0" rIns="40629" bIns="0"/>
          <a:lstStyle/>
          <a:p>
            <a:pPr marL="33338" fontAlgn="auto">
              <a:spcBef>
                <a:spcPts val="0"/>
              </a:spcBef>
              <a:spcAft>
                <a:spcPts val="0"/>
              </a:spcAft>
              <a:defRPr/>
            </a:pPr>
            <a:r>
              <a:rPr lang="en-US" sz="800" dirty="0">
                <a:solidFill>
                  <a:srgbClr val="000000">
                    <a:lumMod val="50000"/>
                    <a:lumOff val="50000"/>
                  </a:srgbClr>
                </a:solidFill>
                <a:latin typeface="Calibri"/>
                <a:ea typeface="ヒラギノ角ゴ ProN W3"/>
                <a:cs typeface="Arial" pitchFamily="34" charset="0"/>
                <a:sym typeface="Myriad Pro"/>
              </a:rPr>
              <a:t>Source: Salesforce.com Customer Relationship Survey conducted March </a:t>
            </a:r>
            <a:r>
              <a:rPr lang="en-US" sz="800" dirty="0" smtClean="0">
                <a:solidFill>
                  <a:srgbClr val="000000">
                    <a:lumMod val="50000"/>
                    <a:lumOff val="50000"/>
                  </a:srgbClr>
                </a:solidFill>
                <a:latin typeface="Calibri"/>
                <a:ea typeface="ヒラギノ角ゴ ProN W3"/>
                <a:cs typeface="Arial" pitchFamily="34" charset="0"/>
                <a:sym typeface="Myriad Pro"/>
              </a:rPr>
              <a:t>2013, </a:t>
            </a:r>
            <a:r>
              <a:rPr lang="en-US" sz="800" dirty="0">
                <a:solidFill>
                  <a:srgbClr val="000000">
                    <a:lumMod val="50000"/>
                    <a:lumOff val="50000"/>
                  </a:srgbClr>
                </a:solidFill>
                <a:latin typeface="Calibri"/>
                <a:ea typeface="ヒラギノ角ゴ ProN W3"/>
                <a:cs typeface="Arial" pitchFamily="34" charset="0"/>
                <a:sym typeface="Myriad Pro"/>
              </a:rPr>
              <a:t>by an </a:t>
            </a:r>
            <a:r>
              <a:rPr lang="en-US" sz="800" u="sng" dirty="0">
                <a:solidFill>
                  <a:srgbClr val="000000">
                    <a:lumMod val="50000"/>
                    <a:lumOff val="50000"/>
                  </a:srgbClr>
                </a:solidFill>
                <a:latin typeface="Calibri"/>
                <a:ea typeface="ヒラギノ角ゴ ProN W3"/>
                <a:cs typeface="Arial" pitchFamily="34" charset="0"/>
                <a:sym typeface="Myriad Pro"/>
              </a:rPr>
              <a:t>independent third-party,</a:t>
            </a:r>
            <a:r>
              <a:rPr lang="en-US" sz="800" dirty="0">
                <a:solidFill>
                  <a:srgbClr val="000000">
                    <a:lumMod val="50000"/>
                    <a:lumOff val="50000"/>
                  </a:srgbClr>
                </a:solidFill>
                <a:latin typeface="Calibri"/>
                <a:ea typeface="ヒラギノ角ゴ ProN W3"/>
                <a:cs typeface="Arial" pitchFamily="34" charset="0"/>
                <a:sym typeface="Myriad Pro"/>
              </a:rPr>
              <a:t> </a:t>
            </a:r>
            <a:r>
              <a:rPr lang="en-US" sz="800" dirty="0" err="1">
                <a:solidFill>
                  <a:srgbClr val="000000">
                    <a:lumMod val="50000"/>
                    <a:lumOff val="50000"/>
                  </a:srgbClr>
                </a:solidFill>
                <a:latin typeface="Calibri"/>
                <a:ea typeface="ヒラギノ角ゴ ProN W3"/>
                <a:cs typeface="Arial" pitchFamily="34" charset="0"/>
                <a:sym typeface="Myriad Pro"/>
              </a:rPr>
              <a:t>Confirmit</a:t>
            </a:r>
            <a:r>
              <a:rPr lang="en-US" sz="800" dirty="0">
                <a:solidFill>
                  <a:srgbClr val="000000">
                    <a:lumMod val="50000"/>
                    <a:lumOff val="50000"/>
                  </a:srgbClr>
                </a:solidFill>
                <a:latin typeface="Calibri"/>
                <a:ea typeface="ヒラギノ角ゴ ProN W3"/>
                <a:cs typeface="Arial" pitchFamily="34" charset="0"/>
                <a:sym typeface="Myriad Pro"/>
              </a:rPr>
              <a:t> Inc., on </a:t>
            </a:r>
            <a:r>
              <a:rPr lang="en-US" sz="800" dirty="0" smtClean="0">
                <a:solidFill>
                  <a:srgbClr val="000000">
                    <a:lumMod val="50000"/>
                    <a:lumOff val="50000"/>
                  </a:srgbClr>
                </a:solidFill>
                <a:latin typeface="Calibri"/>
                <a:ea typeface="ヒラギノ角ゴ ProN W3"/>
                <a:cs typeface="Arial" pitchFamily="34" charset="0"/>
                <a:sym typeface="Myriad Pro"/>
              </a:rPr>
              <a:t>5,200</a:t>
            </a:r>
            <a:r>
              <a:rPr lang="en-US" sz="800" dirty="0">
                <a:solidFill>
                  <a:srgbClr val="000000">
                    <a:lumMod val="50000"/>
                    <a:lumOff val="50000"/>
                  </a:srgbClr>
                </a:solidFill>
                <a:latin typeface="Calibri"/>
                <a:ea typeface="ヒラギノ角ゴ ProN W3"/>
                <a:cs typeface="Arial" pitchFamily="34" charset="0"/>
                <a:sym typeface="Myriad Pro"/>
              </a:rPr>
              <a:t>+ customers randomly selected.  Response sizes per question vary.</a:t>
            </a:r>
          </a:p>
        </p:txBody>
      </p:sp>
    </p:spTree>
    <p:extLst>
      <p:ext uri="{BB962C8B-B14F-4D97-AF65-F5344CB8AC3E}">
        <p14:creationId xmlns:p14="http://schemas.microsoft.com/office/powerpoint/2010/main" val="3977775158"/>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313273" y="2065867"/>
            <a:ext cx="8348127" cy="3141133"/>
          </a:xfrm>
          <a:prstGeom prst="roundRect">
            <a:avLst>
              <a:gd name="adj" fmla="val 10179"/>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rgbClr val="FFFFFF"/>
              </a:solidFill>
              <a:latin typeface="Arial"/>
            </a:endParaRPr>
          </a:p>
        </p:txBody>
      </p:sp>
      <p:pic>
        <p:nvPicPr>
          <p:cNvPr id="18"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5524500"/>
            <a:ext cx="91440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smtClean="0"/>
              <a:t>Force.com is Faster</a:t>
            </a:r>
            <a:br>
              <a:rPr lang="en-US" dirty="0" smtClean="0"/>
            </a:br>
            <a:r>
              <a:rPr lang="en-US" sz="2000" b="0" dirty="0" smtClean="0">
                <a:solidFill>
                  <a:schemeClr val="tx1">
                    <a:lumMod val="50000"/>
                    <a:lumOff val="50000"/>
                  </a:schemeClr>
                </a:solidFill>
              </a:rPr>
              <a:t>Pay For Innovation, Not Infrastructure</a:t>
            </a:r>
            <a:endParaRPr lang="en-US" sz="2000" dirty="0"/>
          </a:p>
        </p:txBody>
      </p:sp>
      <p:graphicFrame>
        <p:nvGraphicFramePr>
          <p:cNvPr id="4" name="Table 3"/>
          <p:cNvGraphicFramePr>
            <a:graphicFrameLocks noGrp="1"/>
          </p:cNvGraphicFramePr>
          <p:nvPr/>
        </p:nvGraphicFramePr>
        <p:xfrm>
          <a:off x="533400" y="2286000"/>
          <a:ext cx="8200697" cy="2646363"/>
        </p:xfrm>
        <a:graphic>
          <a:graphicData uri="http://schemas.openxmlformats.org/drawingml/2006/table">
            <a:tbl>
              <a:tblPr lastCol="1" bandRow="1">
                <a:tableStyleId>{2D5ABB26-0587-4C30-8999-92F81FD0307C}</a:tableStyleId>
              </a:tblPr>
              <a:tblGrid>
                <a:gridCol w="3777052"/>
                <a:gridCol w="1381544"/>
                <a:gridCol w="1289649"/>
                <a:gridCol w="1752452"/>
              </a:tblGrid>
              <a:tr h="645002">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FTEs per app - development</a:t>
                      </a:r>
                      <a:endParaRPr kumimoji="0" lang="en-US" sz="1600" b="0" i="0" u="none" strike="noStrike" cap="none" normalizeH="0" baseline="0" dirty="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7.32</a:t>
                      </a:r>
                      <a:endParaRPr kumimoji="0" lang="en-US" sz="1600" b="0" i="0" u="none" strike="noStrike" cap="none" normalizeH="0" baseline="0" dirty="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.42</a:t>
                      </a:r>
                      <a:endParaRPr kumimoji="0" lang="en-US" sz="1600" b="0" i="0" u="none" strike="noStrike" cap="none" normalizeH="0" baseline="0" dirty="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1" u="none" strike="noStrike" cap="none" normalizeH="0" baseline="0" dirty="0" smtClean="0">
                          <a:ln>
                            <a:noFill/>
                          </a:ln>
                          <a:solidFill>
                            <a:srgbClr val="00B050"/>
                          </a:solidFill>
                          <a:effectLst/>
                        </a:rPr>
                        <a:t>94%</a:t>
                      </a:r>
                      <a:endParaRPr kumimoji="0" lang="en-US" sz="1600" b="1" i="0" u="none" strike="noStrike" cap="none" normalizeH="0" baseline="0" dirty="0" smtClean="0">
                        <a:ln>
                          <a:noFill/>
                        </a:ln>
                        <a:solidFill>
                          <a:srgbClr val="00B050"/>
                        </a:solidFill>
                        <a:effectLst/>
                        <a:latin typeface="Helvetica" charset="0"/>
                        <a:ea typeface="ＭＳ Ｐゴシック" pitchFamily="34" charset="-128"/>
                        <a:cs typeface="ＭＳ Ｐゴシック" pitchFamily="34" charset="-128"/>
                      </a:endParaRPr>
                    </a:p>
                  </a:txBody>
                  <a:tcPr marR="8696" marT="8696" marB="0" anchor="ctr" horzOverflow="overflow"/>
                </a:tc>
              </a:tr>
              <a:tr h="71135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dirty="0" err="1" smtClean="0">
                          <a:ln>
                            <a:noFill/>
                          </a:ln>
                          <a:effectLst/>
                        </a:rPr>
                        <a:t>Avg</a:t>
                      </a:r>
                      <a:r>
                        <a:rPr kumimoji="0" lang="en-US" sz="1600" u="none" strike="noStrike" cap="none" normalizeH="0" baseline="0" dirty="0" smtClean="0">
                          <a:ln>
                            <a:noFill/>
                          </a:ln>
                          <a:effectLst/>
                        </a:rPr>
                        <a:t> development time per app (weeks)</a:t>
                      </a:r>
                      <a:endParaRPr kumimoji="0" lang="en-US" sz="1600" b="0" i="0" u="none" strike="noStrike" cap="none" normalizeH="0" baseline="0" dirty="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27</a:t>
                      </a:r>
                      <a:endParaRPr kumimoji="0" lang="en-US" sz="1600" b="0" i="0" u="none" strike="noStrike" cap="none" normalizeH="0" baseline="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11</a:t>
                      </a:r>
                      <a:endParaRPr kumimoji="0" lang="en-US" sz="1600" b="0" i="0" u="none" strike="noStrike" cap="none" normalizeH="0" baseline="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1" u="none" strike="noStrike" kern="1200" cap="none" normalizeH="0" baseline="0" dirty="0" smtClean="0">
                          <a:ln>
                            <a:noFill/>
                          </a:ln>
                          <a:solidFill>
                            <a:srgbClr val="00B050"/>
                          </a:solidFill>
                          <a:effectLst/>
                          <a:latin typeface="+mn-lt"/>
                          <a:ea typeface="+mn-ea"/>
                          <a:cs typeface="+mn-cs"/>
                        </a:rPr>
                        <a:t>60%</a:t>
                      </a:r>
                    </a:p>
                  </a:txBody>
                  <a:tcPr marR="8696" marT="8696" marB="0" anchor="ctr" horzOverflow="overflow"/>
                </a:tc>
              </a:tr>
              <a:tr h="645003">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Number of apps developed annually</a:t>
                      </a:r>
                      <a:endParaRPr kumimoji="0" lang="en-US" sz="1600" b="0" i="0" u="none" strike="noStrike" cap="none" normalizeH="0" baseline="0" dirty="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 3</a:t>
                      </a:r>
                      <a:endParaRPr kumimoji="0" lang="en-US" sz="1600" b="0" i="0" u="none" strike="noStrike" cap="none" normalizeH="0" baseline="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10</a:t>
                      </a:r>
                      <a:endParaRPr kumimoji="0" lang="en-US" sz="1600" b="0" i="0" u="none" strike="noStrike" cap="none" normalizeH="0" baseline="0" dirty="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1" u="none" strike="noStrike" kern="1200" cap="none" normalizeH="0" baseline="0" dirty="0" smtClean="0">
                          <a:ln>
                            <a:noFill/>
                          </a:ln>
                          <a:solidFill>
                            <a:srgbClr val="00B050"/>
                          </a:solidFill>
                          <a:effectLst/>
                          <a:latin typeface="+mn-lt"/>
                          <a:ea typeface="+mn-ea"/>
                          <a:cs typeface="+mn-cs"/>
                        </a:rPr>
                        <a:t>293%</a:t>
                      </a:r>
                    </a:p>
                  </a:txBody>
                  <a:tcPr marR="8696" marT="8696" marB="0" anchor="ctr" horzOverflow="overflow"/>
                </a:tc>
              </a:tr>
              <a:tr h="645003">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rPr>
                        <a:t>Calendar days to make changes</a:t>
                      </a:r>
                      <a:endParaRPr kumimoji="0" lang="en-US" sz="1600" b="0" i="0" u="none" strike="noStrike" cap="none" normalizeH="0" baseline="0" dirty="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45</a:t>
                      </a:r>
                      <a:endParaRPr kumimoji="0" lang="en-US" sz="1600" b="0" i="0" u="none" strike="noStrike" cap="none" normalizeH="0" baseline="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u="none" strike="noStrike" cap="none" normalizeH="0" baseline="0" smtClean="0">
                          <a:ln>
                            <a:noFill/>
                          </a:ln>
                          <a:effectLst/>
                        </a:rPr>
                        <a:t>10</a:t>
                      </a:r>
                      <a:endParaRPr kumimoji="0" lang="en-US" sz="1600" b="0" i="0" u="none" strike="noStrike" cap="none" normalizeH="0" baseline="0" smtClean="0">
                        <a:ln>
                          <a:noFill/>
                        </a:ln>
                        <a:solidFill>
                          <a:schemeClr val="tx1"/>
                        </a:solidFill>
                        <a:effectLst/>
                        <a:latin typeface="Helvetica" charset="0"/>
                        <a:ea typeface="ＭＳ Ｐゴシック" pitchFamily="34" charset="-128"/>
                        <a:cs typeface="ＭＳ Ｐゴシック" pitchFamily="34" charset="-128"/>
                      </a:endParaRPr>
                    </a:p>
                  </a:txBody>
                  <a:tcPr marR="8696" marT="8696" marB="0" anchor="ctr" horzOverflow="overflow"/>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600" b="1" u="none" strike="noStrike" kern="1200" cap="none" normalizeH="0" baseline="0" dirty="0" smtClean="0">
                          <a:ln>
                            <a:noFill/>
                          </a:ln>
                          <a:solidFill>
                            <a:srgbClr val="00B050"/>
                          </a:solidFill>
                          <a:effectLst/>
                          <a:latin typeface="+mn-lt"/>
                          <a:ea typeface="+mn-ea"/>
                          <a:cs typeface="+mn-cs"/>
                        </a:rPr>
                        <a:t>78%</a:t>
                      </a:r>
                    </a:p>
                  </a:txBody>
                  <a:tcPr marR="8696" marT="8696" marB="0" anchor="ctr" horzOverflow="overflow"/>
                </a:tc>
              </a:tr>
            </a:tbl>
          </a:graphicData>
        </a:graphic>
      </p:graphicFrame>
      <p:sp>
        <p:nvSpPr>
          <p:cNvPr id="6" name="TextBox 13"/>
          <p:cNvSpPr txBox="1">
            <a:spLocks noChangeArrowheads="1"/>
          </p:cNvSpPr>
          <p:nvPr/>
        </p:nvSpPr>
        <p:spPr bwMode="auto">
          <a:xfrm>
            <a:off x="4419600" y="1447800"/>
            <a:ext cx="121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rgbClr val="000000"/>
                </a:solidFill>
                <a:latin typeface="Arial" charset="0"/>
                <a:ea typeface="ヒラギノ角ゴ ProN W3" charset="0"/>
                <a:cs typeface="ヒラギノ角ゴ ProN W3" charset="0"/>
                <a:sym typeface="Arial" charset="0"/>
              </a:defRPr>
            </a:lvl1pPr>
            <a:lvl2pPr marL="742950" indent="-285750" eaLnBrk="0" hangingPunct="0">
              <a:defRPr sz="1200">
                <a:solidFill>
                  <a:srgbClr val="000000"/>
                </a:solidFill>
                <a:latin typeface="Arial" charset="0"/>
                <a:ea typeface="ヒラギノ角ゴ ProN W3" charset="0"/>
                <a:cs typeface="ヒラギノ角ゴ ProN W3" charset="0"/>
                <a:sym typeface="Arial" charset="0"/>
              </a:defRPr>
            </a:lvl2pPr>
            <a:lvl3pPr marL="1143000" indent="-228600" eaLnBrk="0" hangingPunct="0">
              <a:defRPr sz="1200">
                <a:solidFill>
                  <a:srgbClr val="000000"/>
                </a:solidFill>
                <a:latin typeface="Arial" charset="0"/>
                <a:ea typeface="ヒラギノ角ゴ ProN W3" charset="0"/>
                <a:cs typeface="ヒラギノ角ゴ ProN W3" charset="0"/>
                <a:sym typeface="Arial" charset="0"/>
              </a:defRPr>
            </a:lvl3pPr>
            <a:lvl4pPr marL="1600200" indent="-228600" eaLnBrk="0" hangingPunct="0">
              <a:defRPr sz="1200">
                <a:solidFill>
                  <a:srgbClr val="000000"/>
                </a:solidFill>
                <a:latin typeface="Arial" charset="0"/>
                <a:ea typeface="ヒラギノ角ゴ ProN W3" charset="0"/>
                <a:cs typeface="ヒラギノ角ゴ ProN W3" charset="0"/>
                <a:sym typeface="Arial" charset="0"/>
              </a:defRPr>
            </a:lvl4pPr>
            <a:lvl5pPr marL="2057400" indent="-228600" eaLnBrk="0" hangingPunct="0">
              <a:defRPr sz="1200">
                <a:solidFill>
                  <a:srgbClr val="000000"/>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9pPr>
          </a:lstStyle>
          <a:p>
            <a:pPr algn="ctr" eaLnBrk="1" hangingPunct="1"/>
            <a:r>
              <a:rPr lang="en-US" sz="1400"/>
              <a:t>Traditional Platforms</a:t>
            </a:r>
          </a:p>
        </p:txBody>
      </p:sp>
      <p:sp>
        <p:nvSpPr>
          <p:cNvPr id="7" name="TextBox 6"/>
          <p:cNvSpPr txBox="1"/>
          <p:nvPr/>
        </p:nvSpPr>
        <p:spPr>
          <a:xfrm>
            <a:off x="7094483" y="1643063"/>
            <a:ext cx="1466193" cy="338554"/>
          </a:xfrm>
          <a:prstGeom prst="rect">
            <a:avLst/>
          </a:prstGeom>
          <a:noFill/>
        </p:spPr>
        <p:txBody>
          <a:bodyPr wrap="square">
            <a:spAutoFit/>
          </a:bodyPr>
          <a:lstStyle/>
          <a:p>
            <a:pPr algn="ctr">
              <a:defRPr/>
            </a:pPr>
            <a:r>
              <a:rPr lang="en-US" sz="1600" b="1" dirty="0" smtClean="0">
                <a:solidFill>
                  <a:srgbClr val="00B050"/>
                </a:solidFill>
                <a:latin typeface="Arial" pitchFamily="34" charset="0"/>
                <a:ea typeface="ヒラギノ角ゴ ProN W3" pitchFamily="-105" charset="-128"/>
                <a:cs typeface="ヒラギノ角ゴ Pro W3" charset="0"/>
                <a:sym typeface="Arial" pitchFamily="34" charset="0"/>
              </a:rPr>
              <a:t>Improvement</a:t>
            </a:r>
            <a:endParaRPr lang="en-US" sz="1600" b="1" dirty="0">
              <a:solidFill>
                <a:srgbClr val="00B050"/>
              </a:solidFill>
              <a:latin typeface="Arial" pitchFamily="34" charset="0"/>
              <a:ea typeface="ヒラギノ角ゴ ProN W3" pitchFamily="-105" charset="-128"/>
              <a:cs typeface="ヒラギノ角ゴ Pro W3" charset="0"/>
              <a:sym typeface="Arial" pitchFamily="34" charset="0"/>
            </a:endParaRPr>
          </a:p>
        </p:txBody>
      </p:sp>
      <p:sp>
        <p:nvSpPr>
          <p:cNvPr id="9" name="Rectangle 10"/>
          <p:cNvSpPr>
            <a:spLocks/>
          </p:cNvSpPr>
          <p:nvPr/>
        </p:nvSpPr>
        <p:spPr bwMode="auto">
          <a:xfrm>
            <a:off x="347663" y="6578600"/>
            <a:ext cx="71247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5" bIns="0"/>
          <a:lstStyle/>
          <a:p>
            <a:pPr marL="38100"/>
            <a:r>
              <a:rPr lang="en-US" sz="700" i="1">
                <a:solidFill>
                  <a:srgbClr val="595959"/>
                </a:solidFill>
                <a:ea typeface="ヒラギノ角ゴ Pro W3" charset="0"/>
                <a:cs typeface="Arial" charset="0"/>
              </a:rPr>
              <a:t>IDC White Paper sponsored by Salesforce.com: </a:t>
            </a:r>
            <a:r>
              <a:rPr lang="ja-JP" altLang="en-US" sz="700" i="1">
                <a:solidFill>
                  <a:srgbClr val="595959"/>
                </a:solidFill>
                <a:ea typeface="ヒラギノ角ゴ Pro W3" charset="0"/>
                <a:cs typeface="Arial" charset="0"/>
              </a:rPr>
              <a:t>“</a:t>
            </a:r>
            <a:r>
              <a:rPr lang="en-US" altLang="ja-JP" sz="700" i="1">
                <a:solidFill>
                  <a:srgbClr val="595959"/>
                </a:solidFill>
                <a:ea typeface="ヒラギノ角ゴ Pro W3" charset="0"/>
                <a:cs typeface="Arial" charset="0"/>
              </a:rPr>
              <a:t>Force.com Cloud Platform Drives Huge Time to Market and Cost Savings</a:t>
            </a:r>
            <a:r>
              <a:rPr lang="ja-JP" altLang="en-US" sz="700" i="1">
                <a:solidFill>
                  <a:srgbClr val="595959"/>
                </a:solidFill>
                <a:ea typeface="ヒラギノ角ゴ Pro W3" charset="0"/>
                <a:cs typeface="Arial" charset="0"/>
              </a:rPr>
              <a:t>”</a:t>
            </a:r>
            <a:r>
              <a:rPr lang="en-US" altLang="ja-JP" sz="700" i="1">
                <a:solidFill>
                  <a:srgbClr val="595959"/>
                </a:solidFill>
                <a:ea typeface="ヒラギノ角ゴ Pro W3" charset="0"/>
                <a:cs typeface="Arial" charset="0"/>
              </a:rPr>
              <a:t>, Doc # 219965, September, 2009</a:t>
            </a:r>
            <a:endParaRPr lang="en-US" sz="700" i="1">
              <a:solidFill>
                <a:srgbClr val="595959"/>
              </a:solidFill>
              <a:ea typeface="ヒラギノ角ゴ Pro W3" charset="0"/>
              <a:cs typeface="Arial" charset="0"/>
            </a:endParaRPr>
          </a:p>
        </p:txBody>
      </p:sp>
      <p:pic>
        <p:nvPicPr>
          <p:cNvPr id="10"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7538" y="5900738"/>
            <a:ext cx="881062"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p:cNvSpPr>
          <p:nvPr/>
        </p:nvSpPr>
        <p:spPr bwMode="auto">
          <a:xfrm>
            <a:off x="541338" y="5698066"/>
            <a:ext cx="5935662"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r>
              <a:rPr lang="en-US" sz="2000" dirty="0">
                <a:solidFill>
                  <a:srgbClr val="808080"/>
                </a:solidFill>
                <a:ea typeface="ヒラギノ角ゴ Pro W3" charset="0"/>
                <a:cs typeface="Arial MT Bd" charset="0"/>
                <a:sym typeface="Arial MT Bd" charset="0"/>
              </a:rPr>
              <a:t>Custom applications required </a:t>
            </a:r>
            <a:r>
              <a:rPr lang="en-US" sz="2000" dirty="0">
                <a:solidFill>
                  <a:srgbClr val="049CDB"/>
                </a:solidFill>
                <a:ea typeface="ヒラギノ角ゴ Pro W3" charset="0"/>
                <a:cs typeface="Arial MT Bd" charset="0"/>
                <a:sym typeface="Arial MT Bd" charset="0"/>
              </a:rPr>
              <a:t>76%-85% fewer developer hours</a:t>
            </a:r>
            <a:r>
              <a:rPr lang="en-US" sz="2000" dirty="0">
                <a:solidFill>
                  <a:srgbClr val="808080"/>
                </a:solidFill>
                <a:ea typeface="ヒラギノ角ゴ Pro W3" charset="0"/>
                <a:cs typeface="Arial MT Bd" charset="0"/>
                <a:sym typeface="Arial MT Bd" charset="0"/>
              </a:rPr>
              <a:t>.</a:t>
            </a:r>
          </a:p>
        </p:txBody>
      </p:sp>
      <p:cxnSp>
        <p:nvCxnSpPr>
          <p:cNvPr id="12" name="Straight Connector 22"/>
          <p:cNvCxnSpPr>
            <a:cxnSpLocks noChangeShapeType="1"/>
          </p:cNvCxnSpPr>
          <p:nvPr/>
        </p:nvCxnSpPr>
        <p:spPr bwMode="auto">
          <a:xfrm>
            <a:off x="381000" y="2895600"/>
            <a:ext cx="8077200" cy="1588"/>
          </a:xfrm>
          <a:prstGeom prst="line">
            <a:avLst/>
          </a:prstGeom>
          <a:noFill/>
          <a:ln w="0">
            <a:solidFill>
              <a:srgbClr val="03AEF5"/>
            </a:solidFill>
            <a:round/>
            <a:headEnd/>
            <a:tailEnd/>
          </a:ln>
          <a:extLst>
            <a:ext uri="{909E8E84-426E-40dd-AFC4-6F175D3DCCD1}">
              <a14:hiddenFill xmlns:a14="http://schemas.microsoft.com/office/drawing/2010/main">
                <a:noFill/>
              </a14:hiddenFill>
            </a:ext>
          </a:extLst>
        </p:spPr>
      </p:cxnSp>
      <p:cxnSp>
        <p:nvCxnSpPr>
          <p:cNvPr id="13" name="Straight Connector 26"/>
          <p:cNvCxnSpPr>
            <a:cxnSpLocks noChangeShapeType="1"/>
          </p:cNvCxnSpPr>
          <p:nvPr/>
        </p:nvCxnSpPr>
        <p:spPr bwMode="auto">
          <a:xfrm>
            <a:off x="381000" y="3581400"/>
            <a:ext cx="8077200" cy="1588"/>
          </a:xfrm>
          <a:prstGeom prst="line">
            <a:avLst/>
          </a:prstGeom>
          <a:noFill/>
          <a:ln w="0">
            <a:solidFill>
              <a:srgbClr val="03AEF5"/>
            </a:solidFill>
            <a:round/>
            <a:headEnd/>
            <a:tailEnd/>
          </a:ln>
          <a:extLst>
            <a:ext uri="{909E8E84-426E-40dd-AFC4-6F175D3DCCD1}">
              <a14:hiddenFill xmlns:a14="http://schemas.microsoft.com/office/drawing/2010/main">
                <a:noFill/>
              </a14:hiddenFill>
            </a:ext>
          </a:extLst>
        </p:spPr>
      </p:cxnSp>
      <p:cxnSp>
        <p:nvCxnSpPr>
          <p:cNvPr id="14" name="Straight Connector 27"/>
          <p:cNvCxnSpPr>
            <a:cxnSpLocks noChangeShapeType="1"/>
          </p:cNvCxnSpPr>
          <p:nvPr/>
        </p:nvCxnSpPr>
        <p:spPr bwMode="auto">
          <a:xfrm>
            <a:off x="381000" y="4267200"/>
            <a:ext cx="8077200" cy="1588"/>
          </a:xfrm>
          <a:prstGeom prst="line">
            <a:avLst/>
          </a:prstGeom>
          <a:noFill/>
          <a:ln w="0">
            <a:solidFill>
              <a:srgbClr val="03AEF5"/>
            </a:solidFill>
            <a:round/>
            <a:headEnd/>
            <a:tailEnd/>
          </a:ln>
          <a:extLst>
            <a:ext uri="{909E8E84-426E-40dd-AFC4-6F175D3DCCD1}">
              <a14:hiddenFill xmlns:a14="http://schemas.microsoft.com/office/drawing/2010/main">
                <a:noFill/>
              </a14:hiddenFill>
            </a:ext>
          </a:extLst>
        </p:spPr>
      </p:cxnSp>
      <p:cxnSp>
        <p:nvCxnSpPr>
          <p:cNvPr id="15" name="Straight Connector 28"/>
          <p:cNvCxnSpPr>
            <a:cxnSpLocks noChangeShapeType="1"/>
          </p:cNvCxnSpPr>
          <p:nvPr/>
        </p:nvCxnSpPr>
        <p:spPr bwMode="auto">
          <a:xfrm rot="5400000">
            <a:off x="4229101" y="3543300"/>
            <a:ext cx="2819400" cy="3175"/>
          </a:xfrm>
          <a:prstGeom prst="line">
            <a:avLst/>
          </a:prstGeom>
          <a:noFill/>
          <a:ln w="0">
            <a:solidFill>
              <a:srgbClr val="03AEF5"/>
            </a:solidFill>
            <a:round/>
            <a:headEnd/>
            <a:tailEnd/>
          </a:ln>
          <a:extLst>
            <a:ext uri="{909E8E84-426E-40dd-AFC4-6F175D3DCCD1}">
              <a14:hiddenFill xmlns:a14="http://schemas.microsoft.com/office/drawing/2010/main">
                <a:noFill/>
              </a14:hiddenFill>
            </a:ext>
          </a:extLst>
        </p:spPr>
      </p:cxnSp>
      <p:cxnSp>
        <p:nvCxnSpPr>
          <p:cNvPr id="16" name="Straight Connector 32"/>
          <p:cNvCxnSpPr>
            <a:cxnSpLocks noChangeShapeType="1"/>
          </p:cNvCxnSpPr>
          <p:nvPr/>
        </p:nvCxnSpPr>
        <p:spPr bwMode="auto">
          <a:xfrm rot="5400000">
            <a:off x="2858294" y="3542506"/>
            <a:ext cx="2819400" cy="1588"/>
          </a:xfrm>
          <a:prstGeom prst="line">
            <a:avLst/>
          </a:prstGeom>
          <a:noFill/>
          <a:ln w="0">
            <a:solidFill>
              <a:srgbClr val="03AEF5"/>
            </a:solidFill>
            <a:round/>
            <a:headEnd/>
            <a:tailEnd/>
          </a:ln>
          <a:extLst>
            <a:ext uri="{909E8E84-426E-40dd-AFC4-6F175D3DCCD1}">
              <a14:hiddenFill xmlns:a14="http://schemas.microsoft.com/office/drawing/2010/main">
                <a:noFill/>
              </a14:hiddenFill>
            </a:ext>
          </a:extLst>
        </p:spPr>
      </p:cxnSp>
      <p:pic>
        <p:nvPicPr>
          <p:cNvPr id="17" name="Picture 24" descr="sfdc_platform_rgb"/>
          <p:cNvPicPr>
            <a:picLocks noChangeAspect="1" noChangeArrowheads="1"/>
          </p:cNvPicPr>
          <p:nvPr/>
        </p:nvPicPr>
        <p:blipFill>
          <a:blip r:embed="rId4"/>
          <a:srcRect/>
          <a:stretch>
            <a:fillRect/>
          </a:stretch>
        </p:blipFill>
        <p:spPr bwMode="auto">
          <a:xfrm>
            <a:off x="5799933" y="1620699"/>
            <a:ext cx="1263019" cy="381519"/>
          </a:xfrm>
          <a:prstGeom prst="rect">
            <a:avLst/>
          </a:prstGeom>
          <a:noFill/>
        </p:spPr>
      </p:pic>
      <p:cxnSp>
        <p:nvCxnSpPr>
          <p:cNvPr id="20" name="Straight Connector 28"/>
          <p:cNvCxnSpPr>
            <a:cxnSpLocks noChangeShapeType="1"/>
          </p:cNvCxnSpPr>
          <p:nvPr/>
        </p:nvCxnSpPr>
        <p:spPr bwMode="auto">
          <a:xfrm rot="5400000">
            <a:off x="5710768" y="3543301"/>
            <a:ext cx="2819400" cy="3175"/>
          </a:xfrm>
          <a:prstGeom prst="line">
            <a:avLst/>
          </a:prstGeom>
          <a:noFill/>
          <a:ln w="0">
            <a:solidFill>
              <a:srgbClr val="03AEF5"/>
            </a:solidFill>
            <a:round/>
            <a:headEnd/>
            <a:tailEnd/>
          </a:ln>
          <a:extLst>
            <a:ext uri="{909E8E84-426E-40dd-AFC4-6F175D3DCCD1}">
              <a14:hiddenFill xmlns:a14="http://schemas.microsoft.com/office/drawing/2010/main">
                <a:noFill/>
              </a14:hiddenFill>
            </a:ext>
          </a:extLst>
        </p:spPr>
      </p:cxnSp>
      <p:sp>
        <p:nvSpPr>
          <p:cNvPr id="21" name="Rectangle 8"/>
          <p:cNvSpPr>
            <a:spLocks noChangeArrowheads="1"/>
          </p:cNvSpPr>
          <p:nvPr/>
        </p:nvSpPr>
        <p:spPr bwMode="auto">
          <a:xfrm>
            <a:off x="7194550" y="2362730"/>
            <a:ext cx="590550" cy="519112"/>
          </a:xfrm>
          <a:prstGeom prst="rect">
            <a:avLst/>
          </a:prstGeom>
          <a:noFill/>
          <a:ln w="9525">
            <a:noFill/>
            <a:miter lim="800000"/>
            <a:headEnd/>
            <a:tailEnd/>
          </a:ln>
        </p:spPr>
        <p:txBody>
          <a:bodyPr>
            <a:spAutoFit/>
          </a:bodyPr>
          <a:lstStyle/>
          <a:p>
            <a:r>
              <a:rPr lang="en-US" sz="2800" dirty="0">
                <a:solidFill>
                  <a:srgbClr val="33CC33"/>
                </a:solidFill>
                <a:latin typeface="Myriad Pro" pitchFamily="34" charset="0"/>
                <a:ea typeface="ヒラギノ角ゴ Pro W3" charset="0"/>
                <a:cs typeface="ヒラギノ角ゴ Pro W3" charset="0"/>
                <a:sym typeface="Myriad Pro" pitchFamily="34" charset="0"/>
              </a:rPr>
              <a:t>✔</a:t>
            </a:r>
          </a:p>
        </p:txBody>
      </p:sp>
      <p:sp>
        <p:nvSpPr>
          <p:cNvPr id="22" name="Rectangle 8"/>
          <p:cNvSpPr>
            <a:spLocks noChangeArrowheads="1"/>
          </p:cNvSpPr>
          <p:nvPr/>
        </p:nvSpPr>
        <p:spPr bwMode="auto">
          <a:xfrm>
            <a:off x="7194550" y="2997730"/>
            <a:ext cx="590550" cy="519112"/>
          </a:xfrm>
          <a:prstGeom prst="rect">
            <a:avLst/>
          </a:prstGeom>
          <a:noFill/>
          <a:ln w="9525">
            <a:noFill/>
            <a:miter lim="800000"/>
            <a:headEnd/>
            <a:tailEnd/>
          </a:ln>
        </p:spPr>
        <p:txBody>
          <a:bodyPr>
            <a:spAutoFit/>
          </a:bodyPr>
          <a:lstStyle/>
          <a:p>
            <a:r>
              <a:rPr lang="en-US" sz="2800" dirty="0">
                <a:solidFill>
                  <a:srgbClr val="33CC33"/>
                </a:solidFill>
                <a:latin typeface="Myriad Pro" pitchFamily="34" charset="0"/>
                <a:ea typeface="ヒラギノ角ゴ Pro W3" charset="0"/>
                <a:cs typeface="ヒラギノ角ゴ Pro W3" charset="0"/>
                <a:sym typeface="Myriad Pro" pitchFamily="34" charset="0"/>
              </a:rPr>
              <a:t>✔</a:t>
            </a:r>
          </a:p>
        </p:txBody>
      </p:sp>
      <p:sp>
        <p:nvSpPr>
          <p:cNvPr id="23" name="Rectangle 8"/>
          <p:cNvSpPr>
            <a:spLocks noChangeArrowheads="1"/>
          </p:cNvSpPr>
          <p:nvPr/>
        </p:nvSpPr>
        <p:spPr bwMode="auto">
          <a:xfrm>
            <a:off x="7194550" y="3691997"/>
            <a:ext cx="590550" cy="519112"/>
          </a:xfrm>
          <a:prstGeom prst="rect">
            <a:avLst/>
          </a:prstGeom>
          <a:noFill/>
          <a:ln w="9525">
            <a:noFill/>
            <a:miter lim="800000"/>
            <a:headEnd/>
            <a:tailEnd/>
          </a:ln>
        </p:spPr>
        <p:txBody>
          <a:bodyPr>
            <a:spAutoFit/>
          </a:bodyPr>
          <a:lstStyle/>
          <a:p>
            <a:r>
              <a:rPr lang="en-US" sz="2800" dirty="0">
                <a:solidFill>
                  <a:srgbClr val="33CC33"/>
                </a:solidFill>
                <a:latin typeface="Myriad Pro" pitchFamily="34" charset="0"/>
                <a:ea typeface="ヒラギノ角ゴ Pro W3" charset="0"/>
                <a:cs typeface="ヒラギノ角ゴ Pro W3" charset="0"/>
                <a:sym typeface="Myriad Pro" pitchFamily="34" charset="0"/>
              </a:rPr>
              <a:t>✔</a:t>
            </a:r>
          </a:p>
        </p:txBody>
      </p:sp>
      <p:sp>
        <p:nvSpPr>
          <p:cNvPr id="24" name="Rectangle 8"/>
          <p:cNvSpPr>
            <a:spLocks noChangeArrowheads="1"/>
          </p:cNvSpPr>
          <p:nvPr/>
        </p:nvSpPr>
        <p:spPr bwMode="auto">
          <a:xfrm>
            <a:off x="7194550" y="4453997"/>
            <a:ext cx="590550" cy="519112"/>
          </a:xfrm>
          <a:prstGeom prst="rect">
            <a:avLst/>
          </a:prstGeom>
          <a:noFill/>
          <a:ln w="9525">
            <a:noFill/>
            <a:miter lim="800000"/>
            <a:headEnd/>
            <a:tailEnd/>
          </a:ln>
        </p:spPr>
        <p:txBody>
          <a:bodyPr>
            <a:spAutoFit/>
          </a:bodyPr>
          <a:lstStyle/>
          <a:p>
            <a:r>
              <a:rPr lang="en-US" sz="2800" dirty="0">
                <a:solidFill>
                  <a:srgbClr val="33CC33"/>
                </a:solidFill>
                <a:latin typeface="Myriad Pro" pitchFamily="34" charset="0"/>
                <a:ea typeface="ヒラギノ角ゴ Pro W3" charset="0"/>
                <a:cs typeface="ヒラギノ角ゴ Pro W3" charset="0"/>
                <a:sym typeface="Myriad Pro" pitchFamily="34" charset="0"/>
              </a:rPr>
              <a:t>✔</a:t>
            </a:r>
          </a:p>
        </p:txBody>
      </p:sp>
    </p:spTree>
    <p:extLst>
      <p:ext uri="{BB962C8B-B14F-4D97-AF65-F5344CB8AC3E}">
        <p14:creationId xmlns:p14="http://schemas.microsoft.com/office/powerpoint/2010/main" val="302342926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Sample of TCO Reduction</a:t>
            </a:r>
            <a:endParaRPr lang="en-US" dirty="0"/>
          </a:p>
        </p:txBody>
      </p:sp>
      <p:pic>
        <p:nvPicPr>
          <p:cNvPr id="197649" name="Picture 17"/>
          <p:cNvPicPr>
            <a:picLocks noChangeAspect="1" noChangeArrowheads="1"/>
          </p:cNvPicPr>
          <p:nvPr/>
        </p:nvPicPr>
        <p:blipFill>
          <a:blip r:embed="rId2"/>
          <a:srcRect/>
          <a:stretch>
            <a:fillRect/>
          </a:stretch>
        </p:blipFill>
        <p:spPr bwMode="auto">
          <a:xfrm>
            <a:off x="466725" y="757238"/>
            <a:ext cx="8210550" cy="3248025"/>
          </a:xfrm>
          <a:prstGeom prst="rect">
            <a:avLst/>
          </a:prstGeom>
          <a:noFill/>
          <a:ln w="9525">
            <a:noFill/>
            <a:miter lim="800000"/>
            <a:headEnd/>
            <a:tailEnd/>
          </a:ln>
          <a:effectLst/>
        </p:spPr>
      </p:pic>
      <p:graphicFrame>
        <p:nvGraphicFramePr>
          <p:cNvPr id="21" name="Table 20"/>
          <p:cNvGraphicFramePr>
            <a:graphicFrameLocks noGrp="1"/>
          </p:cNvGraphicFramePr>
          <p:nvPr/>
        </p:nvGraphicFramePr>
        <p:xfrm>
          <a:off x="917575" y="4171950"/>
          <a:ext cx="5727700" cy="1733550"/>
        </p:xfrm>
        <a:graphic>
          <a:graphicData uri="http://schemas.openxmlformats.org/drawingml/2006/table">
            <a:tbl>
              <a:tblPr/>
              <a:tblGrid>
                <a:gridCol w="3035300"/>
                <a:gridCol w="850900"/>
                <a:gridCol w="952500"/>
                <a:gridCol w="889000"/>
              </a:tblGrid>
              <a:tr h="581025">
                <a:tc>
                  <a:txBody>
                    <a:bodyPr/>
                    <a:lstStyle/>
                    <a:p>
                      <a:pPr algn="l" fontAlgn="ctr"/>
                      <a:r>
                        <a:rPr lang="en-US" sz="1100" b="1" i="0" u="none" strike="noStrike">
                          <a:solidFill>
                            <a:srgbClr val="000000"/>
                          </a:solidFill>
                          <a:latin typeface="Calibri"/>
                        </a:rPr>
                        <a:t>Cost Breakout</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latin typeface="Calibri"/>
                        </a:rPr>
                        <a:t>Traditional Software - New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latin typeface="Calibri"/>
                        </a:rPr>
                        <a:t>Traditional Software - Existing</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a:solidFill>
                            <a:srgbClr val="000000"/>
                          </a:solidFill>
                          <a:latin typeface="Calibri"/>
                        </a:rPr>
                        <a:t>Salesforce Cloud</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US" sz="1100" b="0" i="0" u="none" strike="noStrike">
                          <a:solidFill>
                            <a:srgbClr val="000000"/>
                          </a:solidFill>
                          <a:latin typeface="Calibri"/>
                        </a:rPr>
                        <a:t>App Development</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100" b="0" i="0" u="none" strike="noStrike">
                          <a:solidFill>
                            <a:srgbClr val="000000"/>
                          </a:solidFill>
                          <a:latin typeface="Calibri"/>
                        </a:rPr>
                        <a:t>$11,963,610</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100" b="0" i="0" u="none" strike="noStrike">
                          <a:solidFill>
                            <a:srgbClr val="000000"/>
                          </a:solidFill>
                          <a:latin typeface="Calibri"/>
                        </a:rPr>
                        <a:t>$11,963,610</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100" b="0" i="0" u="none" strike="noStrike">
                          <a:solidFill>
                            <a:srgbClr val="000000"/>
                          </a:solidFill>
                          <a:latin typeface="Calibri"/>
                        </a:rPr>
                        <a:t>$8,049,326</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90500">
                <a:tc>
                  <a:txBody>
                    <a:bodyPr/>
                    <a:lstStyle/>
                    <a:p>
                      <a:pPr algn="l" fontAlgn="b"/>
                      <a:r>
                        <a:rPr lang="en-US" sz="1100" b="0" i="0" u="none" strike="noStrike">
                          <a:solidFill>
                            <a:srgbClr val="000000"/>
                          </a:solidFill>
                          <a:latin typeface="Calibri"/>
                        </a:rPr>
                        <a:t>Hardware &amp; Datacenter Infrastructure</a:t>
                      </a:r>
                    </a:p>
                  </a:txBody>
                  <a:tcPr marL="0" marR="0" marT="0" marB="0" anchor="b">
                    <a:lnL>
                      <a:noFill/>
                    </a:lnL>
                    <a:lnR>
                      <a:noFill/>
                    </a:lnR>
                    <a:lnT>
                      <a:noFill/>
                    </a:lnT>
                    <a:lnB>
                      <a:noFill/>
                    </a:lnB>
                    <a:solidFill>
                      <a:srgbClr val="FFFFFF"/>
                    </a:solidFill>
                  </a:tcPr>
                </a:tc>
                <a:tc>
                  <a:txBody>
                    <a:bodyPr/>
                    <a:lstStyle/>
                    <a:p>
                      <a:pPr algn="ctr" fontAlgn="b"/>
                      <a:r>
                        <a:rPr lang="en-US" sz="1100" b="0" i="0" u="none" strike="noStrike">
                          <a:solidFill>
                            <a:srgbClr val="000000"/>
                          </a:solidFill>
                          <a:latin typeface="Calibri"/>
                        </a:rPr>
                        <a:t>$8,252,657</a:t>
                      </a:r>
                    </a:p>
                  </a:txBody>
                  <a:tcPr marL="0" marR="0" marT="0" marB="0" anchor="b">
                    <a:lnL>
                      <a:noFill/>
                    </a:lnL>
                    <a:lnR>
                      <a:noFill/>
                    </a:lnR>
                    <a:lnT>
                      <a:noFill/>
                    </a:lnT>
                    <a:lnB>
                      <a:noFill/>
                    </a:lnB>
                    <a:solidFill>
                      <a:srgbClr val="FFFFFF"/>
                    </a:solidFill>
                  </a:tcPr>
                </a:tc>
                <a:tc>
                  <a:txBody>
                    <a:bodyPr/>
                    <a:lstStyle/>
                    <a:p>
                      <a:pPr algn="ctr" fontAlgn="b"/>
                      <a:r>
                        <a:rPr lang="en-US" sz="1100" b="0" i="0" u="none" strike="noStrike">
                          <a:solidFill>
                            <a:srgbClr val="000000"/>
                          </a:solidFill>
                          <a:latin typeface="Calibri"/>
                        </a:rPr>
                        <a:t>$4,584,810</a:t>
                      </a:r>
                    </a:p>
                  </a:txBody>
                  <a:tcPr marL="0" marR="0" marT="0" marB="0" anchor="b">
                    <a:lnL>
                      <a:noFill/>
                    </a:lnL>
                    <a:lnR>
                      <a:noFill/>
                    </a:lnR>
                    <a:lnT>
                      <a:noFill/>
                    </a:lnT>
                    <a:lnB>
                      <a:noFill/>
                    </a:lnB>
                    <a:solidFill>
                      <a:srgbClr val="FFFFFF"/>
                    </a:solidFill>
                  </a:tcPr>
                </a:tc>
                <a:tc>
                  <a:txBody>
                    <a:bodyPr/>
                    <a:lstStyle/>
                    <a:p>
                      <a:pPr algn="ctr" fontAlgn="b"/>
                      <a:r>
                        <a:rPr lang="en-US" sz="1100" b="0" i="0" u="none" strike="noStrike">
                          <a:solidFill>
                            <a:srgbClr val="000000"/>
                          </a:solidFill>
                          <a:latin typeface="Calibri"/>
                        </a:rPr>
                        <a:t>$0</a:t>
                      </a:r>
                    </a:p>
                  </a:txBody>
                  <a:tcPr marL="0" marR="0" marT="0" marB="0" anchor="b">
                    <a:lnL>
                      <a:noFill/>
                    </a:lnL>
                    <a:lnR>
                      <a:noFill/>
                    </a:lnR>
                    <a:lnT>
                      <a:noFill/>
                    </a:lnT>
                    <a:lnB>
                      <a:noFill/>
                    </a:lnB>
                    <a:solidFill>
                      <a:srgbClr val="FFFFFF"/>
                    </a:solidFill>
                  </a:tcPr>
                </a:tc>
              </a:tr>
              <a:tr h="190500">
                <a:tc>
                  <a:txBody>
                    <a:bodyPr/>
                    <a:lstStyle/>
                    <a:p>
                      <a:pPr algn="l" fontAlgn="b"/>
                      <a:r>
                        <a:rPr lang="en-US" sz="1100" b="0" i="0" u="none" strike="noStrike">
                          <a:solidFill>
                            <a:srgbClr val="000000"/>
                          </a:solidFill>
                          <a:latin typeface="Calibri"/>
                        </a:rPr>
                        <a:t>Ongoing App Support + Maintenance</a:t>
                      </a:r>
                    </a:p>
                  </a:txBody>
                  <a:tcPr marL="0" marR="0" marT="0" marB="0" anchor="b">
                    <a:lnL>
                      <a:noFill/>
                    </a:lnL>
                    <a:lnR>
                      <a:noFill/>
                    </a:lnR>
                    <a:lnT>
                      <a:noFill/>
                    </a:lnT>
                    <a:lnB>
                      <a:noFill/>
                    </a:lnB>
                    <a:solidFill>
                      <a:srgbClr val="FFFFFF"/>
                    </a:solidFill>
                  </a:tcPr>
                </a:tc>
                <a:tc>
                  <a:txBody>
                    <a:bodyPr/>
                    <a:lstStyle/>
                    <a:p>
                      <a:pPr algn="ctr" fontAlgn="b"/>
                      <a:r>
                        <a:rPr lang="en-US" sz="1100" b="0" i="0" u="none" strike="noStrike">
                          <a:solidFill>
                            <a:srgbClr val="000000"/>
                          </a:solidFill>
                          <a:latin typeface="Calibri"/>
                        </a:rPr>
                        <a:t>$5,414,300</a:t>
                      </a:r>
                    </a:p>
                  </a:txBody>
                  <a:tcPr marL="0" marR="0" marT="0" marB="0" anchor="b">
                    <a:lnL>
                      <a:noFill/>
                    </a:lnL>
                    <a:lnR>
                      <a:noFill/>
                    </a:lnR>
                    <a:lnT>
                      <a:noFill/>
                    </a:lnT>
                    <a:lnB>
                      <a:noFill/>
                    </a:lnB>
                    <a:solidFill>
                      <a:srgbClr val="FFFFFF"/>
                    </a:solidFill>
                  </a:tcPr>
                </a:tc>
                <a:tc>
                  <a:txBody>
                    <a:bodyPr/>
                    <a:lstStyle/>
                    <a:p>
                      <a:pPr algn="ctr" fontAlgn="b"/>
                      <a:r>
                        <a:rPr lang="en-US" sz="1100" b="0" i="0" u="none" strike="noStrike">
                          <a:solidFill>
                            <a:srgbClr val="000000"/>
                          </a:solidFill>
                          <a:latin typeface="Calibri"/>
                        </a:rPr>
                        <a:t>$5,414,300</a:t>
                      </a:r>
                    </a:p>
                  </a:txBody>
                  <a:tcPr marL="0" marR="0" marT="0" marB="0" anchor="b">
                    <a:lnL>
                      <a:noFill/>
                    </a:lnL>
                    <a:lnR>
                      <a:noFill/>
                    </a:lnR>
                    <a:lnT>
                      <a:noFill/>
                    </a:lnT>
                    <a:lnB>
                      <a:noFill/>
                    </a:lnB>
                    <a:solidFill>
                      <a:srgbClr val="FFFFFF"/>
                    </a:solidFill>
                  </a:tcPr>
                </a:tc>
                <a:tc>
                  <a:txBody>
                    <a:bodyPr/>
                    <a:lstStyle/>
                    <a:p>
                      <a:pPr algn="ctr" fontAlgn="b"/>
                      <a:r>
                        <a:rPr lang="en-US" sz="1100" b="0" i="0" u="none" strike="noStrike">
                          <a:solidFill>
                            <a:srgbClr val="000000"/>
                          </a:solidFill>
                          <a:latin typeface="Calibri"/>
                        </a:rPr>
                        <a:t>$3,219,730</a:t>
                      </a:r>
                    </a:p>
                  </a:txBody>
                  <a:tcPr marL="0" marR="0" marT="0" marB="0" anchor="b">
                    <a:lnL>
                      <a:noFill/>
                    </a:lnL>
                    <a:lnR>
                      <a:noFill/>
                    </a:lnR>
                    <a:lnT>
                      <a:noFill/>
                    </a:lnT>
                    <a:lnB>
                      <a:noFill/>
                    </a:lnB>
                    <a:solidFill>
                      <a:srgbClr val="FFFFFF"/>
                    </a:solidFill>
                  </a:tcPr>
                </a:tc>
              </a:tr>
              <a:tr h="190500">
                <a:tc>
                  <a:txBody>
                    <a:bodyPr/>
                    <a:lstStyle/>
                    <a:p>
                      <a:pPr algn="l" fontAlgn="b"/>
                      <a:r>
                        <a:rPr lang="en-US" sz="1100" b="0" i="0" u="none" strike="noStrike">
                          <a:solidFill>
                            <a:srgbClr val="000000"/>
                          </a:solidFill>
                          <a:latin typeface="Calibri"/>
                        </a:rPr>
                        <a:t>Infrastructure Admin Support</a:t>
                      </a:r>
                    </a:p>
                  </a:txBody>
                  <a:tcPr marL="0" marR="0" marT="0" marB="0" anchor="b">
                    <a:lnL>
                      <a:noFill/>
                    </a:lnL>
                    <a:lnR>
                      <a:noFill/>
                    </a:lnR>
                    <a:lnT>
                      <a:noFill/>
                    </a:lnT>
                    <a:lnB>
                      <a:noFill/>
                    </a:lnB>
                    <a:solidFill>
                      <a:srgbClr val="FFFFFF"/>
                    </a:solidFill>
                  </a:tcPr>
                </a:tc>
                <a:tc>
                  <a:txBody>
                    <a:bodyPr/>
                    <a:lstStyle/>
                    <a:p>
                      <a:pPr algn="ctr" fontAlgn="b"/>
                      <a:r>
                        <a:rPr lang="en-US" sz="1100" b="1" i="0" u="none" strike="noStrike">
                          <a:solidFill>
                            <a:srgbClr val="FF0000"/>
                          </a:solidFill>
                          <a:latin typeface="Calibri"/>
                        </a:rPr>
                        <a:t>$3,431,163</a:t>
                      </a:r>
                    </a:p>
                  </a:txBody>
                  <a:tcPr marL="0" marR="0" marT="0" marB="0" anchor="b">
                    <a:lnL>
                      <a:noFill/>
                    </a:lnL>
                    <a:lnR>
                      <a:noFill/>
                    </a:lnR>
                    <a:lnT>
                      <a:noFill/>
                    </a:lnT>
                    <a:lnB>
                      <a:noFill/>
                    </a:lnB>
                    <a:solidFill>
                      <a:srgbClr val="FFFFFF"/>
                    </a:solidFill>
                  </a:tcPr>
                </a:tc>
                <a:tc>
                  <a:txBody>
                    <a:bodyPr/>
                    <a:lstStyle/>
                    <a:p>
                      <a:pPr algn="ctr" fontAlgn="b"/>
                      <a:r>
                        <a:rPr lang="en-US" sz="1100" b="0" i="0" u="none" strike="noStrike">
                          <a:solidFill>
                            <a:srgbClr val="000000"/>
                          </a:solidFill>
                          <a:latin typeface="Calibri"/>
                        </a:rPr>
                        <a:t>$2,450,831</a:t>
                      </a:r>
                    </a:p>
                  </a:txBody>
                  <a:tcPr marL="0" marR="0" marT="0" marB="0" anchor="b">
                    <a:lnL>
                      <a:noFill/>
                    </a:lnL>
                    <a:lnR>
                      <a:noFill/>
                    </a:lnR>
                    <a:lnT>
                      <a:noFill/>
                    </a:lnT>
                    <a:lnB>
                      <a:noFill/>
                    </a:lnB>
                    <a:solidFill>
                      <a:srgbClr val="FFFFFF"/>
                    </a:solidFill>
                  </a:tcPr>
                </a:tc>
                <a:tc>
                  <a:txBody>
                    <a:bodyPr/>
                    <a:lstStyle/>
                    <a:p>
                      <a:pPr algn="ctr" fontAlgn="b"/>
                      <a:r>
                        <a:rPr lang="en-US" sz="1100" b="0" i="0" u="none" strike="noStrike">
                          <a:solidFill>
                            <a:srgbClr val="000000"/>
                          </a:solidFill>
                          <a:latin typeface="Calibri"/>
                        </a:rPr>
                        <a:t>$0</a:t>
                      </a:r>
                    </a:p>
                  </a:txBody>
                  <a:tcPr marL="0" marR="0" marT="0" marB="0" anchor="b">
                    <a:lnL>
                      <a:noFill/>
                    </a:lnL>
                    <a:lnR>
                      <a:noFill/>
                    </a:lnR>
                    <a:lnT>
                      <a:noFill/>
                    </a:lnT>
                    <a:lnB>
                      <a:noFill/>
                    </a:lnB>
                    <a:solidFill>
                      <a:srgbClr val="FFFFFF"/>
                    </a:solidFill>
                  </a:tcPr>
                </a:tc>
              </a:tr>
              <a:tr h="190500">
                <a:tc>
                  <a:txBody>
                    <a:bodyPr/>
                    <a:lstStyle/>
                    <a:p>
                      <a:pPr algn="l" fontAlgn="b"/>
                      <a:r>
                        <a:rPr lang="en-US" sz="1100" b="0" i="0" u="none" strike="noStrike">
                          <a:solidFill>
                            <a:srgbClr val="000000"/>
                          </a:solidFill>
                          <a:latin typeface="Calibri"/>
                        </a:rPr>
                        <a:t>Force.com License Costs</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latin typeface="Calibri"/>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latin typeface="Calibri"/>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latin typeface="Calibri"/>
                        </a:rPr>
                        <a:t>$5,760,000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r>
              <a:tr h="200025">
                <a:tc>
                  <a:txBody>
                    <a:bodyPr/>
                    <a:lstStyle/>
                    <a:p>
                      <a:pPr algn="l" fontAlgn="b"/>
                      <a:r>
                        <a:rPr lang="en-US" sz="800" b="0" i="0" u="none" strike="noStrike">
                          <a:solidFill>
                            <a:srgbClr val="000000"/>
                          </a:solidFill>
                          <a:latin typeface="Century Gothic"/>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100" b="1" i="1" u="none" strike="noStrike">
                          <a:solidFill>
                            <a:srgbClr val="000000"/>
                          </a:solidFill>
                          <a:latin typeface="Calibri"/>
                        </a:rPr>
                        <a:t>$29,061,731</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100" b="1" i="1" u="none" strike="noStrike">
                          <a:solidFill>
                            <a:srgbClr val="000000"/>
                          </a:solidFill>
                          <a:latin typeface="Calibri"/>
                        </a:rPr>
                        <a:t>$24,413,551</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100" b="1" i="1" u="none" strike="noStrike" dirty="0">
                          <a:solidFill>
                            <a:srgbClr val="000000"/>
                          </a:solidFill>
                          <a:latin typeface="Calibri"/>
                        </a:rPr>
                        <a:t>$17,029,056</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r>
            </a:tbl>
          </a:graphicData>
        </a:graphic>
      </p:graphicFrame>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586888" y="1491831"/>
            <a:ext cx="7861787" cy="4689894"/>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 name="Title 1"/>
          <p:cNvSpPr>
            <a:spLocks noGrp="1"/>
          </p:cNvSpPr>
          <p:nvPr>
            <p:ph type="title"/>
          </p:nvPr>
        </p:nvSpPr>
        <p:spPr/>
        <p:txBody>
          <a:bodyPr/>
          <a:lstStyle/>
          <a:p>
            <a:r>
              <a:rPr lang="en-US" dirty="0">
                <a:gradFill>
                  <a:gsLst>
                    <a:gs pos="0">
                      <a:schemeClr val="tx1"/>
                    </a:gs>
                    <a:gs pos="100000">
                      <a:schemeClr val="tx1"/>
                    </a:gs>
                  </a:gsLst>
                </a:gradFill>
              </a:rPr>
              <a:t>Proposed Implementation Approach</a:t>
            </a:r>
          </a:p>
        </p:txBody>
      </p:sp>
      <p:sp>
        <p:nvSpPr>
          <p:cNvPr id="8" name="Freeform 7"/>
          <p:cNvSpPr/>
          <p:nvPr/>
        </p:nvSpPr>
        <p:spPr>
          <a:xfrm>
            <a:off x="586888" y="1491831"/>
            <a:ext cx="2494638" cy="4081772"/>
          </a:xfrm>
          <a:custGeom>
            <a:avLst/>
            <a:gdLst>
              <a:gd name="connsiteX0" fmla="*/ 0 w 1990822"/>
              <a:gd name="connsiteY0" fmla="*/ 0 h 4081772"/>
              <a:gd name="connsiteX1" fmla="*/ 1990822 w 1990822"/>
              <a:gd name="connsiteY1" fmla="*/ 0 h 4081772"/>
              <a:gd name="connsiteX2" fmla="*/ 1990822 w 1990822"/>
              <a:gd name="connsiteY2" fmla="*/ 4081772 h 4081772"/>
              <a:gd name="connsiteX3" fmla="*/ 0 w 1990822"/>
              <a:gd name="connsiteY3" fmla="*/ 4081772 h 4081772"/>
              <a:gd name="connsiteX4" fmla="*/ 0 w 1990822"/>
              <a:gd name="connsiteY4" fmla="*/ 0 h 4081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0822" h="4081772">
                <a:moveTo>
                  <a:pt x="0" y="0"/>
                </a:moveTo>
                <a:lnTo>
                  <a:pt x="1990822" y="0"/>
                </a:lnTo>
                <a:lnTo>
                  <a:pt x="1990822" y="4081772"/>
                </a:lnTo>
                <a:lnTo>
                  <a:pt x="0" y="4081772"/>
                </a:lnTo>
                <a:lnTo>
                  <a:pt x="0" y="0"/>
                </a:lnTo>
                <a:close/>
              </a:path>
            </a:pathLst>
          </a:custGeom>
          <a:noFill/>
          <a:ln>
            <a:noFill/>
          </a:ln>
        </p:spPr>
        <p:style>
          <a:lnRef idx="1">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5720" tIns="45720" rIns="45720" bIns="45720" numCol="1" spcCol="1270" anchor="t" anchorCtr="0">
            <a:noAutofit/>
          </a:bodyPr>
          <a:lstStyle/>
          <a:p>
            <a:pPr defTabSz="533400">
              <a:lnSpc>
                <a:spcPct val="90000"/>
              </a:lnSpc>
              <a:spcAft>
                <a:spcPct val="35000"/>
              </a:spcAft>
            </a:pPr>
            <a:r>
              <a:rPr lang="en-US" sz="1200" b="1" dirty="0" smtClean="0">
                <a:gradFill>
                  <a:gsLst>
                    <a:gs pos="0">
                      <a:srgbClr val="000000"/>
                    </a:gs>
                    <a:gs pos="74000">
                      <a:srgbClr val="000000"/>
                    </a:gs>
                  </a:gsLst>
                </a:gradFill>
                <a:latin typeface="Arial"/>
              </a:rPr>
              <a:t>Benefits</a:t>
            </a:r>
            <a:endParaRPr lang="en-US" sz="1200" b="1" dirty="0">
              <a:gradFill>
                <a:gsLst>
                  <a:gs pos="0">
                    <a:srgbClr val="000000"/>
                  </a:gs>
                  <a:gs pos="74000">
                    <a:srgbClr val="000000"/>
                  </a:gs>
                </a:gsLst>
              </a:gradFill>
              <a:latin typeface="Arial"/>
            </a:endParaRPr>
          </a:p>
          <a:p>
            <a:pPr marL="0" lvl="1" defTabSz="533400">
              <a:lnSpc>
                <a:spcPct val="90000"/>
              </a:lnSpc>
              <a:spcAft>
                <a:spcPct val="15000"/>
              </a:spcAft>
            </a:pPr>
            <a:r>
              <a:rPr lang="en-US" sz="1050" dirty="0">
                <a:gradFill>
                  <a:gsLst>
                    <a:gs pos="0">
                      <a:srgbClr val="000000"/>
                    </a:gs>
                    <a:gs pos="74000">
                      <a:srgbClr val="000000"/>
                    </a:gs>
                  </a:gsLst>
                </a:gradFill>
                <a:latin typeface="Arial"/>
              </a:rPr>
              <a:t>Establishes PSRPT </a:t>
            </a:r>
            <a:r>
              <a:rPr lang="en-US" sz="1050" dirty="0" smtClean="0">
                <a:gradFill>
                  <a:gsLst>
                    <a:gs pos="0">
                      <a:srgbClr val="000000"/>
                    </a:gs>
                    <a:gs pos="74000">
                      <a:srgbClr val="000000"/>
                    </a:gs>
                  </a:gsLst>
                </a:gradFill>
                <a:latin typeface="Arial"/>
              </a:rPr>
              <a:t>Integration</a:t>
            </a:r>
            <a:br>
              <a:rPr lang="en-US" sz="1050" dirty="0" smtClean="0">
                <a:gradFill>
                  <a:gsLst>
                    <a:gs pos="0">
                      <a:srgbClr val="000000"/>
                    </a:gs>
                    <a:gs pos="74000">
                      <a:srgbClr val="000000"/>
                    </a:gs>
                  </a:gsLst>
                </a:gradFill>
                <a:latin typeface="Arial"/>
              </a:rPr>
            </a:br>
            <a:endParaRPr lang="en-US" sz="1050" dirty="0">
              <a:gradFill>
                <a:gsLst>
                  <a:gs pos="0">
                    <a:srgbClr val="000000"/>
                  </a:gs>
                  <a:gs pos="74000">
                    <a:srgbClr val="000000"/>
                  </a:gs>
                </a:gsLst>
              </a:gradFill>
              <a:latin typeface="Arial"/>
            </a:endParaRPr>
          </a:p>
          <a:p>
            <a:pPr marL="0" lvl="1" defTabSz="533400">
              <a:lnSpc>
                <a:spcPct val="90000"/>
              </a:lnSpc>
              <a:spcAft>
                <a:spcPct val="15000"/>
              </a:spcAft>
            </a:pPr>
            <a:r>
              <a:rPr lang="en-US" sz="1050" dirty="0">
                <a:gradFill>
                  <a:gsLst>
                    <a:gs pos="0">
                      <a:srgbClr val="000000"/>
                    </a:gs>
                    <a:gs pos="74000">
                      <a:srgbClr val="000000"/>
                    </a:gs>
                  </a:gsLst>
                </a:gradFill>
                <a:latin typeface="Arial"/>
              </a:rPr>
              <a:t>Establishes </a:t>
            </a:r>
            <a:r>
              <a:rPr lang="en-US" sz="1050" dirty="0" err="1">
                <a:gradFill>
                  <a:gsLst>
                    <a:gs pos="0">
                      <a:srgbClr val="000000"/>
                    </a:gs>
                    <a:gs pos="74000">
                      <a:srgbClr val="000000"/>
                    </a:gs>
                  </a:gsLst>
                </a:gradFill>
                <a:latin typeface="Arial"/>
              </a:rPr>
              <a:t>Informatica</a:t>
            </a:r>
            <a:r>
              <a:rPr lang="en-US" sz="1050" dirty="0">
                <a:gradFill>
                  <a:gsLst>
                    <a:gs pos="0">
                      <a:srgbClr val="000000"/>
                    </a:gs>
                    <a:gs pos="74000">
                      <a:srgbClr val="000000"/>
                    </a:gs>
                  </a:gsLst>
                </a:gradFill>
                <a:latin typeface="Arial"/>
              </a:rPr>
              <a:t> </a:t>
            </a:r>
            <a:r>
              <a:rPr lang="en-US" sz="1050" dirty="0" smtClean="0">
                <a:gradFill>
                  <a:gsLst>
                    <a:gs pos="0">
                      <a:srgbClr val="000000"/>
                    </a:gs>
                    <a:gs pos="74000">
                      <a:srgbClr val="000000"/>
                    </a:gs>
                  </a:gsLst>
                </a:gradFill>
                <a:latin typeface="Arial"/>
              </a:rPr>
              <a:t>Middleware</a:t>
            </a:r>
            <a:br>
              <a:rPr lang="en-US" sz="1050" dirty="0" smtClean="0">
                <a:gradFill>
                  <a:gsLst>
                    <a:gs pos="0">
                      <a:srgbClr val="000000"/>
                    </a:gs>
                    <a:gs pos="74000">
                      <a:srgbClr val="000000"/>
                    </a:gs>
                  </a:gsLst>
                </a:gradFill>
                <a:latin typeface="Arial"/>
              </a:rPr>
            </a:br>
            <a:endParaRPr lang="en-US" sz="1050" dirty="0">
              <a:gradFill>
                <a:gsLst>
                  <a:gs pos="0">
                    <a:srgbClr val="000000"/>
                  </a:gs>
                  <a:gs pos="74000">
                    <a:srgbClr val="000000"/>
                  </a:gs>
                </a:gsLst>
              </a:gradFill>
              <a:latin typeface="Arial"/>
            </a:endParaRPr>
          </a:p>
          <a:p>
            <a:pPr marL="0" lvl="1" defTabSz="533400">
              <a:lnSpc>
                <a:spcPct val="90000"/>
              </a:lnSpc>
              <a:spcAft>
                <a:spcPct val="15000"/>
              </a:spcAft>
            </a:pPr>
            <a:r>
              <a:rPr lang="en-US" sz="1050" dirty="0">
                <a:gradFill>
                  <a:gsLst>
                    <a:gs pos="0">
                      <a:srgbClr val="000000"/>
                    </a:gs>
                    <a:gs pos="74000">
                      <a:srgbClr val="000000"/>
                    </a:gs>
                  </a:gsLst>
                </a:gradFill>
                <a:latin typeface="Arial"/>
              </a:rPr>
              <a:t>Establishes All Employee </a:t>
            </a:r>
            <a:r>
              <a:rPr lang="en-US" sz="1050" dirty="0" smtClean="0">
                <a:gradFill>
                  <a:gsLst>
                    <a:gs pos="0">
                      <a:srgbClr val="000000"/>
                    </a:gs>
                    <a:gs pos="74000">
                      <a:srgbClr val="000000"/>
                    </a:gs>
                  </a:gsLst>
                </a:gradFill>
                <a:latin typeface="Arial"/>
              </a:rPr>
              <a:t/>
            </a:r>
            <a:br>
              <a:rPr lang="en-US" sz="1050" dirty="0" smtClean="0">
                <a:gradFill>
                  <a:gsLst>
                    <a:gs pos="0">
                      <a:srgbClr val="000000"/>
                    </a:gs>
                    <a:gs pos="74000">
                      <a:srgbClr val="000000"/>
                    </a:gs>
                  </a:gsLst>
                </a:gradFill>
                <a:latin typeface="Arial"/>
              </a:rPr>
            </a:br>
            <a:r>
              <a:rPr lang="en-US" sz="1050" dirty="0" smtClean="0">
                <a:gradFill>
                  <a:gsLst>
                    <a:gs pos="0">
                      <a:srgbClr val="000000"/>
                    </a:gs>
                    <a:gs pos="74000">
                      <a:srgbClr val="000000"/>
                    </a:gs>
                  </a:gsLst>
                </a:gradFill>
                <a:latin typeface="Arial"/>
              </a:rPr>
              <a:t>Data </a:t>
            </a:r>
            <a:r>
              <a:rPr lang="en-US" sz="1050" dirty="0">
                <a:gradFill>
                  <a:gsLst>
                    <a:gs pos="0">
                      <a:srgbClr val="000000"/>
                    </a:gs>
                    <a:gs pos="74000">
                      <a:srgbClr val="000000"/>
                    </a:gs>
                  </a:gsLst>
                </a:gradFill>
                <a:latin typeface="Arial"/>
              </a:rPr>
              <a:t>in </a:t>
            </a:r>
            <a:r>
              <a:rPr lang="en-US" sz="1050" dirty="0" smtClean="0">
                <a:gradFill>
                  <a:gsLst>
                    <a:gs pos="0">
                      <a:srgbClr val="000000"/>
                    </a:gs>
                    <a:gs pos="74000">
                      <a:srgbClr val="000000"/>
                    </a:gs>
                  </a:gsLst>
                </a:gradFill>
                <a:latin typeface="Arial"/>
              </a:rPr>
              <a:t>SFDC</a:t>
            </a:r>
            <a:r>
              <a:rPr lang="en-US" sz="1100" dirty="0" smtClean="0">
                <a:gradFill>
                  <a:gsLst>
                    <a:gs pos="0">
                      <a:srgbClr val="000000"/>
                    </a:gs>
                    <a:gs pos="74000">
                      <a:srgbClr val="000000"/>
                    </a:gs>
                  </a:gsLst>
                  <a:lin ang="0" scaled="0"/>
                </a:gradFill>
                <a:latin typeface="Arial"/>
              </a:rPr>
              <a:t/>
            </a:r>
            <a:br>
              <a:rPr lang="en-US" sz="1100" dirty="0" smtClean="0">
                <a:gradFill>
                  <a:gsLst>
                    <a:gs pos="0">
                      <a:srgbClr val="000000"/>
                    </a:gs>
                    <a:gs pos="74000">
                      <a:srgbClr val="000000"/>
                    </a:gs>
                  </a:gsLst>
                  <a:lin ang="0" scaled="0"/>
                </a:gradFill>
                <a:latin typeface="Arial"/>
              </a:rPr>
            </a:br>
            <a:endParaRPr lang="en-US" sz="1100" dirty="0" smtClean="0">
              <a:gradFill>
                <a:gsLst>
                  <a:gs pos="0">
                    <a:srgbClr val="000000"/>
                  </a:gs>
                  <a:gs pos="74000">
                    <a:srgbClr val="000000"/>
                  </a:gs>
                </a:gsLst>
                <a:lin ang="0" scaled="0"/>
              </a:gradFill>
              <a:latin typeface="Arial"/>
            </a:endParaRPr>
          </a:p>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Integrations</a:t>
            </a:r>
            <a:endParaRPr lang="en-US" sz="1200"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PSRPT</a:t>
            </a:r>
            <a:endParaRPr lang="en-US" sz="1050"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err="1">
                <a:gradFill>
                  <a:gsLst>
                    <a:gs pos="0">
                      <a:srgbClr val="000000"/>
                    </a:gs>
                    <a:gs pos="74000">
                      <a:srgbClr val="000000"/>
                    </a:gs>
                  </a:gsLst>
                  <a:lin ang="0" scaled="0"/>
                </a:gradFill>
                <a:latin typeface="Arial"/>
              </a:rPr>
              <a:t>Peoplefluent</a:t>
            </a:r>
            <a:endParaRPr lang="en-US" sz="1050"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a:gradFill>
                  <a:gsLst>
                    <a:gs pos="0">
                      <a:srgbClr val="000000"/>
                    </a:gs>
                    <a:gs pos="74000">
                      <a:srgbClr val="000000"/>
                    </a:gs>
                  </a:gsLst>
                  <a:lin ang="0" scaled="0"/>
                </a:gradFill>
                <a:latin typeface="Arial"/>
              </a:rPr>
              <a:t>MS Exchange</a:t>
            </a: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Conga</a:t>
            </a:r>
            <a:r>
              <a:rPr lang="en-US" sz="1100" dirty="0" smtClean="0">
                <a:gradFill>
                  <a:gsLst>
                    <a:gs pos="0">
                      <a:srgbClr val="000000"/>
                    </a:gs>
                    <a:gs pos="74000">
                      <a:srgbClr val="000000"/>
                    </a:gs>
                  </a:gsLst>
                  <a:lin ang="0" scaled="0"/>
                </a:gradFill>
                <a:latin typeface="Arial"/>
              </a:rPr>
              <a:t/>
            </a:r>
            <a:br>
              <a:rPr lang="en-US" sz="1100" dirty="0" smtClean="0">
                <a:gradFill>
                  <a:gsLst>
                    <a:gs pos="0">
                      <a:srgbClr val="000000"/>
                    </a:gs>
                    <a:gs pos="74000">
                      <a:srgbClr val="000000"/>
                    </a:gs>
                  </a:gsLst>
                  <a:lin ang="0" scaled="0"/>
                </a:gradFill>
                <a:latin typeface="Arial"/>
              </a:rPr>
            </a:br>
            <a:endParaRPr lang="en-US" sz="1100" dirty="0">
              <a:gradFill>
                <a:gsLst>
                  <a:gs pos="0">
                    <a:srgbClr val="000000"/>
                  </a:gs>
                  <a:gs pos="74000">
                    <a:srgbClr val="000000"/>
                  </a:gs>
                </a:gsLst>
                <a:lin ang="0" scaled="0"/>
              </a:gradFill>
              <a:latin typeface="Arial"/>
            </a:endParaRPr>
          </a:p>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Users</a:t>
            </a:r>
            <a:endParaRPr lang="en-US" sz="1200" b="1"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100+</a:t>
            </a:r>
            <a:endParaRPr lang="en-US" sz="1050" dirty="0">
              <a:gradFill>
                <a:gsLst>
                  <a:gs pos="0">
                    <a:srgbClr val="000000"/>
                  </a:gs>
                  <a:gs pos="74000">
                    <a:srgbClr val="000000"/>
                  </a:gs>
                </a:gsLst>
                <a:lin ang="0" scaled="0"/>
              </a:gradFill>
              <a:latin typeface="Arial"/>
            </a:endParaRPr>
          </a:p>
        </p:txBody>
      </p:sp>
      <p:sp>
        <p:nvSpPr>
          <p:cNvPr id="10" name="Freeform 9"/>
          <p:cNvSpPr/>
          <p:nvPr/>
        </p:nvSpPr>
        <p:spPr>
          <a:xfrm>
            <a:off x="3081528" y="2027572"/>
            <a:ext cx="2359103" cy="3546031"/>
          </a:xfrm>
          <a:custGeom>
            <a:avLst/>
            <a:gdLst>
              <a:gd name="connsiteX0" fmla="*/ 0 w 1990822"/>
              <a:gd name="connsiteY0" fmla="*/ 0 h 3493779"/>
              <a:gd name="connsiteX1" fmla="*/ 1990822 w 1990822"/>
              <a:gd name="connsiteY1" fmla="*/ 0 h 3493779"/>
              <a:gd name="connsiteX2" fmla="*/ 1990822 w 1990822"/>
              <a:gd name="connsiteY2" fmla="*/ 3493779 h 3493779"/>
              <a:gd name="connsiteX3" fmla="*/ 0 w 1990822"/>
              <a:gd name="connsiteY3" fmla="*/ 3493779 h 3493779"/>
              <a:gd name="connsiteX4" fmla="*/ 0 w 1990822"/>
              <a:gd name="connsiteY4" fmla="*/ 0 h 3493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0822" h="3493779">
                <a:moveTo>
                  <a:pt x="0" y="0"/>
                </a:moveTo>
                <a:lnTo>
                  <a:pt x="1990822" y="0"/>
                </a:lnTo>
                <a:lnTo>
                  <a:pt x="1990822" y="3493779"/>
                </a:lnTo>
                <a:lnTo>
                  <a:pt x="0" y="3493779"/>
                </a:lnTo>
                <a:lnTo>
                  <a:pt x="0" y="0"/>
                </a:lnTo>
                <a:close/>
              </a:path>
            </a:pathLst>
          </a:custGeom>
          <a:noFill/>
          <a:ln>
            <a:noFill/>
          </a:ln>
        </p:spPr>
        <p:style>
          <a:lnRef idx="1">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5720" tIns="45720" rIns="45720" bIns="45720" numCol="1" spcCol="1270" anchor="t" anchorCtr="0">
            <a:noAutofit/>
          </a:bodyPr>
          <a:lstStyle/>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Benefits</a:t>
            </a:r>
            <a:endParaRPr lang="en-US" sz="1200" b="1"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b="1" dirty="0">
                <a:solidFill>
                  <a:srgbClr val="BBE0E3">
                    <a:lumMod val="50000"/>
                  </a:srgbClr>
                </a:solidFill>
                <a:latin typeface="Arial"/>
              </a:rPr>
              <a:t>Re-uses</a:t>
            </a:r>
            <a:r>
              <a:rPr lang="en-US" sz="1050" b="1" dirty="0" smtClean="0">
                <a:solidFill>
                  <a:srgbClr val="BBE0E3">
                    <a:lumMod val="50000"/>
                  </a:srgbClr>
                </a:solidFill>
                <a:latin typeface="Arial"/>
              </a:rPr>
              <a:t> </a:t>
            </a:r>
            <a:r>
              <a:rPr lang="en-US" sz="1050" dirty="0" smtClean="0">
                <a:gradFill>
                  <a:gsLst>
                    <a:gs pos="0">
                      <a:srgbClr val="000000"/>
                    </a:gs>
                    <a:gs pos="74000">
                      <a:srgbClr val="000000"/>
                    </a:gs>
                  </a:gsLst>
                  <a:lin ang="0" scaled="0"/>
                </a:gradFill>
                <a:latin typeface="Arial"/>
              </a:rPr>
              <a:t>PSRPT Integration</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b="1" dirty="0">
                <a:solidFill>
                  <a:srgbClr val="BBE0E3">
                    <a:lumMod val="50000"/>
                  </a:srgbClr>
                </a:solidFill>
                <a:latin typeface="Arial"/>
              </a:rPr>
              <a:t>Re-uses</a:t>
            </a:r>
            <a:r>
              <a:rPr lang="en-US" sz="1050" b="1" dirty="0" smtClean="0">
                <a:solidFill>
                  <a:srgbClr val="0ABD0B"/>
                </a:solidFill>
                <a:latin typeface="Arial"/>
              </a:rPr>
              <a:t> </a:t>
            </a:r>
            <a:r>
              <a:rPr lang="en-US" sz="1050" dirty="0" smtClean="0">
                <a:gradFill>
                  <a:gsLst>
                    <a:gs pos="0">
                      <a:srgbClr val="000000"/>
                    </a:gs>
                    <a:gs pos="74000">
                      <a:srgbClr val="000000"/>
                    </a:gs>
                  </a:gsLst>
                  <a:lin ang="0" scaled="0"/>
                </a:gradFill>
                <a:latin typeface="Arial"/>
              </a:rPr>
              <a:t>existing Employee data</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a:gradFill>
                  <a:gsLst>
                    <a:gs pos="0">
                      <a:srgbClr val="000000"/>
                    </a:gs>
                    <a:gs pos="74000">
                      <a:srgbClr val="000000"/>
                    </a:gs>
                  </a:gsLst>
                  <a:lin ang="0" scaled="0"/>
                </a:gradFill>
                <a:latin typeface="Arial"/>
              </a:rPr>
              <a:t>Establish </a:t>
            </a:r>
            <a:r>
              <a:rPr lang="en-US" sz="1050" dirty="0" err="1">
                <a:gradFill>
                  <a:gsLst>
                    <a:gs pos="0">
                      <a:srgbClr val="000000"/>
                    </a:gs>
                    <a:gs pos="74000">
                      <a:srgbClr val="000000"/>
                    </a:gs>
                  </a:gsLst>
                  <a:lin ang="0" scaled="0"/>
                </a:gradFill>
                <a:latin typeface="Arial"/>
              </a:rPr>
              <a:t>Docusign</a:t>
            </a:r>
            <a:r>
              <a:rPr lang="en-US" sz="1050" dirty="0">
                <a:gradFill>
                  <a:gsLst>
                    <a:gs pos="0">
                      <a:srgbClr val="000000"/>
                    </a:gs>
                    <a:gs pos="74000">
                      <a:srgbClr val="000000"/>
                    </a:gs>
                  </a:gsLst>
                  <a:lin ang="0" scaled="0"/>
                </a:gradFill>
                <a:latin typeface="Arial"/>
              </a:rPr>
              <a:t> </a:t>
            </a:r>
            <a:r>
              <a:rPr lang="en-US" sz="1050" dirty="0" smtClean="0">
                <a:gradFill>
                  <a:gsLst>
                    <a:gs pos="0">
                      <a:srgbClr val="000000"/>
                    </a:gs>
                    <a:gs pos="74000">
                      <a:srgbClr val="000000"/>
                    </a:gs>
                  </a:gsLst>
                  <a:lin ang="0" scaled="0"/>
                </a:gradFill>
                <a:latin typeface="Arial"/>
              </a:rPr>
              <a:t>Integration</a:t>
            </a:r>
            <a:br>
              <a:rPr lang="en-US" sz="1050" dirty="0" smtClean="0">
                <a:gradFill>
                  <a:gsLst>
                    <a:gs pos="0">
                      <a:srgbClr val="000000"/>
                    </a:gs>
                    <a:gs pos="74000">
                      <a:srgbClr val="000000"/>
                    </a:gs>
                  </a:gsLst>
                  <a:lin ang="0" scaled="0"/>
                </a:gradFill>
                <a:latin typeface="Arial"/>
              </a:rPr>
            </a:br>
            <a:endParaRPr lang="en-US" sz="1050"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a:gradFill>
                  <a:gsLst>
                    <a:gs pos="0">
                      <a:srgbClr val="000000"/>
                    </a:gs>
                    <a:gs pos="74000">
                      <a:srgbClr val="000000"/>
                    </a:gs>
                  </a:gsLst>
                  <a:lin ang="0" scaled="0"/>
                </a:gradFill>
                <a:latin typeface="Arial"/>
              </a:rPr>
              <a:t>Establish Conga </a:t>
            </a:r>
            <a:r>
              <a:rPr lang="en-US" sz="1050" dirty="0" smtClean="0">
                <a:gradFill>
                  <a:gsLst>
                    <a:gs pos="0">
                      <a:srgbClr val="000000"/>
                    </a:gs>
                    <a:gs pos="74000">
                      <a:srgbClr val="000000"/>
                    </a:gs>
                  </a:gsLst>
                  <a:lin ang="0" scaled="0"/>
                </a:gradFill>
                <a:latin typeface="Arial"/>
              </a:rPr>
              <a:t>Integration</a:t>
            </a:r>
            <a:r>
              <a:rPr lang="en-US" sz="1100" dirty="0" smtClean="0">
                <a:solidFill>
                  <a:srgbClr val="000000">
                    <a:hueOff val="0"/>
                    <a:satOff val="0"/>
                    <a:lumOff val="0"/>
                    <a:alphaOff val="0"/>
                  </a:srgbClr>
                </a:solidFill>
                <a:latin typeface="Arial"/>
              </a:rPr>
              <a:t/>
            </a:r>
            <a:br>
              <a:rPr lang="en-US" sz="1100" dirty="0" smtClean="0">
                <a:solidFill>
                  <a:srgbClr val="000000">
                    <a:hueOff val="0"/>
                    <a:satOff val="0"/>
                    <a:lumOff val="0"/>
                    <a:alphaOff val="0"/>
                  </a:srgbClr>
                </a:solidFill>
                <a:latin typeface="Arial"/>
              </a:rPr>
            </a:br>
            <a:endParaRPr lang="en-US" sz="1100" dirty="0" smtClean="0">
              <a:solidFill>
                <a:srgbClr val="000000">
                  <a:hueOff val="0"/>
                  <a:satOff val="0"/>
                  <a:lumOff val="0"/>
                  <a:alphaOff val="0"/>
                </a:srgbClr>
              </a:solidFill>
              <a:latin typeface="Arial"/>
            </a:endParaRPr>
          </a:p>
          <a:p>
            <a:pPr defTabSz="533400">
              <a:lnSpc>
                <a:spcPct val="90000"/>
              </a:lnSpc>
              <a:spcAft>
                <a:spcPct val="35000"/>
              </a:spcAft>
            </a:pPr>
            <a:r>
              <a:rPr lang="en-US" sz="1200" b="1" dirty="0" smtClean="0">
                <a:gradFill>
                  <a:gsLst>
                    <a:gs pos="0">
                      <a:srgbClr val="000000"/>
                    </a:gs>
                    <a:gs pos="74000">
                      <a:srgbClr val="000000"/>
                    </a:gs>
                  </a:gsLst>
                </a:gradFill>
                <a:latin typeface="Arial"/>
              </a:rPr>
              <a:t>Integrations</a:t>
            </a:r>
            <a:endParaRPr lang="en-US" sz="1200" dirty="0">
              <a:gradFill>
                <a:gsLst>
                  <a:gs pos="0">
                    <a:srgbClr val="000000"/>
                  </a:gs>
                  <a:gs pos="74000">
                    <a:srgbClr val="000000"/>
                  </a:gs>
                </a:gsLst>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gradFill>
                <a:latin typeface="Arial"/>
              </a:rPr>
              <a:t>PSRPT</a:t>
            </a:r>
          </a:p>
          <a:p>
            <a:pPr marL="0" lvl="1" defTabSz="533400">
              <a:lnSpc>
                <a:spcPct val="90000"/>
              </a:lnSpc>
              <a:spcAft>
                <a:spcPct val="15000"/>
              </a:spcAft>
            </a:pPr>
            <a:r>
              <a:rPr lang="en-US" sz="1050" dirty="0" smtClean="0">
                <a:gradFill>
                  <a:gsLst>
                    <a:gs pos="0">
                      <a:srgbClr val="000000"/>
                    </a:gs>
                    <a:gs pos="74000">
                      <a:srgbClr val="000000"/>
                    </a:gs>
                  </a:gsLst>
                </a:gradFill>
                <a:latin typeface="Arial"/>
              </a:rPr>
              <a:t>Conga</a:t>
            </a:r>
          </a:p>
          <a:p>
            <a:pPr marL="0" lvl="1" defTabSz="533400">
              <a:lnSpc>
                <a:spcPct val="90000"/>
              </a:lnSpc>
              <a:spcAft>
                <a:spcPct val="15000"/>
              </a:spcAft>
            </a:pPr>
            <a:r>
              <a:rPr lang="en-US" sz="1050" dirty="0" err="1" smtClean="0">
                <a:gradFill>
                  <a:gsLst>
                    <a:gs pos="0">
                      <a:srgbClr val="000000"/>
                    </a:gs>
                    <a:gs pos="74000">
                      <a:srgbClr val="000000"/>
                    </a:gs>
                  </a:gsLst>
                </a:gradFill>
                <a:latin typeface="Arial"/>
              </a:rPr>
              <a:t>Docusign</a:t>
            </a:r>
            <a:r>
              <a:rPr lang="en-US" sz="1100" dirty="0" smtClean="0">
                <a:gradFill>
                  <a:gsLst>
                    <a:gs pos="0">
                      <a:srgbClr val="000000"/>
                    </a:gs>
                    <a:gs pos="74000">
                      <a:srgbClr val="000000"/>
                    </a:gs>
                  </a:gsLst>
                </a:gradFill>
                <a:latin typeface="Arial"/>
              </a:rPr>
              <a:t/>
            </a:r>
            <a:br>
              <a:rPr lang="en-US" sz="1100" dirty="0" smtClean="0">
                <a:gradFill>
                  <a:gsLst>
                    <a:gs pos="0">
                      <a:srgbClr val="000000"/>
                    </a:gs>
                    <a:gs pos="74000">
                      <a:srgbClr val="000000"/>
                    </a:gs>
                  </a:gsLst>
                </a:gradFill>
                <a:latin typeface="Arial"/>
              </a:rPr>
            </a:br>
            <a:endParaRPr lang="en-US" sz="1100" dirty="0">
              <a:gradFill>
                <a:gsLst>
                  <a:gs pos="0">
                    <a:srgbClr val="000000"/>
                  </a:gs>
                  <a:gs pos="74000">
                    <a:srgbClr val="000000"/>
                  </a:gs>
                </a:gsLst>
              </a:gradFill>
              <a:latin typeface="Arial"/>
            </a:endParaRPr>
          </a:p>
          <a:p>
            <a:pPr defTabSz="533400">
              <a:lnSpc>
                <a:spcPct val="90000"/>
              </a:lnSpc>
              <a:spcAft>
                <a:spcPct val="35000"/>
              </a:spcAft>
            </a:pPr>
            <a:r>
              <a:rPr lang="en-US" sz="1200" b="1" dirty="0" smtClean="0">
                <a:gradFill>
                  <a:gsLst>
                    <a:gs pos="0">
                      <a:srgbClr val="000000"/>
                    </a:gs>
                    <a:gs pos="74000">
                      <a:srgbClr val="000000"/>
                    </a:gs>
                  </a:gsLst>
                </a:gradFill>
                <a:latin typeface="Arial"/>
              </a:rPr>
              <a:t>Users</a:t>
            </a:r>
          </a:p>
          <a:p>
            <a:pPr marL="0" lvl="1" defTabSz="533400">
              <a:lnSpc>
                <a:spcPct val="90000"/>
              </a:lnSpc>
              <a:spcAft>
                <a:spcPct val="15000"/>
              </a:spcAft>
            </a:pPr>
            <a:r>
              <a:rPr lang="en-US" sz="1050" dirty="0" smtClean="0">
                <a:gradFill>
                  <a:gsLst>
                    <a:gs pos="0">
                      <a:srgbClr val="000000"/>
                    </a:gs>
                    <a:gs pos="74000">
                      <a:srgbClr val="000000"/>
                    </a:gs>
                  </a:gsLst>
                </a:gradFill>
                <a:latin typeface="Arial"/>
              </a:rPr>
              <a:t>200</a:t>
            </a:r>
          </a:p>
        </p:txBody>
      </p:sp>
      <p:sp>
        <p:nvSpPr>
          <p:cNvPr id="12" name="Freeform 11"/>
          <p:cNvSpPr/>
          <p:nvPr/>
        </p:nvSpPr>
        <p:spPr>
          <a:xfrm>
            <a:off x="5606083" y="2432773"/>
            <a:ext cx="2347477" cy="3140830"/>
          </a:xfrm>
          <a:custGeom>
            <a:avLst/>
            <a:gdLst>
              <a:gd name="connsiteX0" fmla="*/ 0 w 1990822"/>
              <a:gd name="connsiteY0" fmla="*/ 0 h 3256203"/>
              <a:gd name="connsiteX1" fmla="*/ 1990822 w 1990822"/>
              <a:gd name="connsiteY1" fmla="*/ 0 h 3256203"/>
              <a:gd name="connsiteX2" fmla="*/ 1990822 w 1990822"/>
              <a:gd name="connsiteY2" fmla="*/ 3256203 h 3256203"/>
              <a:gd name="connsiteX3" fmla="*/ 0 w 1990822"/>
              <a:gd name="connsiteY3" fmla="*/ 3256203 h 3256203"/>
              <a:gd name="connsiteX4" fmla="*/ 0 w 1990822"/>
              <a:gd name="connsiteY4" fmla="*/ 0 h 3256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0822" h="3256203">
                <a:moveTo>
                  <a:pt x="0" y="0"/>
                </a:moveTo>
                <a:lnTo>
                  <a:pt x="1990822" y="0"/>
                </a:lnTo>
                <a:lnTo>
                  <a:pt x="1990822" y="3256203"/>
                </a:lnTo>
                <a:lnTo>
                  <a:pt x="0" y="3256203"/>
                </a:lnTo>
                <a:lnTo>
                  <a:pt x="0" y="0"/>
                </a:lnTo>
                <a:close/>
              </a:path>
            </a:pathLst>
          </a:custGeom>
          <a:noFill/>
          <a:ln>
            <a:noFill/>
          </a:ln>
        </p:spPr>
        <p:style>
          <a:lnRef idx="1">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5720" tIns="45720" rIns="45720" bIns="45720" numCol="1" spcCol="1270" anchor="t" anchorCtr="0">
            <a:noAutofit/>
          </a:bodyPr>
          <a:lstStyle/>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Benefits</a:t>
            </a:r>
            <a:endParaRPr lang="en-US" sz="1200" b="1"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100" b="1" dirty="0">
                <a:solidFill>
                  <a:srgbClr val="BBE0E3">
                    <a:lumMod val="50000"/>
                  </a:srgbClr>
                </a:solidFill>
                <a:latin typeface="Arial"/>
              </a:rPr>
              <a:t>Re-uses</a:t>
            </a:r>
            <a:r>
              <a:rPr lang="en-US" sz="1050" b="1" dirty="0" smtClean="0">
                <a:solidFill>
                  <a:srgbClr val="0ABD0B"/>
                </a:solidFill>
                <a:latin typeface="Arial"/>
              </a:rPr>
              <a:t> </a:t>
            </a:r>
            <a:r>
              <a:rPr lang="en-US" sz="1050" dirty="0" smtClean="0">
                <a:gradFill>
                  <a:gsLst>
                    <a:gs pos="0">
                      <a:srgbClr val="000000"/>
                    </a:gs>
                    <a:gs pos="74000">
                      <a:srgbClr val="000000"/>
                    </a:gs>
                  </a:gsLst>
                  <a:lin ang="0" scaled="0"/>
                </a:gradFill>
                <a:latin typeface="Arial"/>
              </a:rPr>
              <a:t>PSRPT Integration</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100" b="1" dirty="0">
                <a:solidFill>
                  <a:srgbClr val="BBE0E3">
                    <a:lumMod val="50000"/>
                  </a:srgbClr>
                </a:solidFill>
                <a:latin typeface="Arial"/>
              </a:rPr>
              <a:t>Re-uses</a:t>
            </a:r>
            <a:r>
              <a:rPr lang="en-US" sz="1050" b="1" dirty="0" smtClean="0">
                <a:solidFill>
                  <a:srgbClr val="BBE0E3">
                    <a:lumMod val="50000"/>
                  </a:srgbClr>
                </a:solidFill>
                <a:latin typeface="Arial"/>
              </a:rPr>
              <a:t> </a:t>
            </a:r>
            <a:r>
              <a:rPr lang="en-US" sz="1050" dirty="0" smtClean="0">
                <a:gradFill>
                  <a:gsLst>
                    <a:gs pos="0">
                      <a:srgbClr val="000000"/>
                    </a:gs>
                    <a:gs pos="74000">
                      <a:srgbClr val="000000"/>
                    </a:gs>
                  </a:gsLst>
                  <a:lin ang="0" scaled="0"/>
                </a:gradFill>
                <a:latin typeface="Arial"/>
              </a:rPr>
              <a:t>existing Employee data</a:t>
            </a:r>
            <a:r>
              <a:rPr lang="en-US" sz="1100" dirty="0" smtClean="0">
                <a:solidFill>
                  <a:srgbClr val="000000">
                    <a:hueOff val="0"/>
                    <a:satOff val="0"/>
                    <a:lumOff val="0"/>
                    <a:alphaOff val="0"/>
                  </a:srgbClr>
                </a:solidFill>
                <a:latin typeface="Arial"/>
              </a:rPr>
              <a:t/>
            </a:r>
            <a:br>
              <a:rPr lang="en-US" sz="1100" dirty="0" smtClean="0">
                <a:solidFill>
                  <a:srgbClr val="000000">
                    <a:hueOff val="0"/>
                    <a:satOff val="0"/>
                    <a:lumOff val="0"/>
                    <a:alphaOff val="0"/>
                  </a:srgbClr>
                </a:solidFill>
                <a:latin typeface="Arial"/>
              </a:rPr>
            </a:br>
            <a:endParaRPr lang="en-US" sz="1100" dirty="0" smtClean="0">
              <a:solidFill>
                <a:srgbClr val="000000">
                  <a:hueOff val="0"/>
                  <a:satOff val="0"/>
                  <a:lumOff val="0"/>
                  <a:alphaOff val="0"/>
                </a:srgbClr>
              </a:solidFill>
              <a:latin typeface="Arial"/>
            </a:endParaRPr>
          </a:p>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Integrations</a:t>
            </a:r>
            <a:endParaRPr lang="en-US" sz="1200"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PSRPT</a:t>
            </a:r>
            <a:endParaRPr lang="en-US" sz="1050"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err="1" smtClean="0">
                <a:gradFill>
                  <a:gsLst>
                    <a:gs pos="0">
                      <a:srgbClr val="000000"/>
                    </a:gs>
                    <a:gs pos="74000">
                      <a:srgbClr val="000000"/>
                    </a:gs>
                  </a:gsLst>
                  <a:lin ang="0" scaled="0"/>
                </a:gradFill>
                <a:latin typeface="Arial"/>
              </a:rPr>
              <a:t>Docusign</a:t>
            </a: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CARCO *</a:t>
            </a: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A9 *</a:t>
            </a: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HRDMS *</a:t>
            </a:r>
            <a:r>
              <a:rPr lang="en-US" sz="1100" dirty="0" smtClean="0">
                <a:gradFill>
                  <a:gsLst>
                    <a:gs pos="0">
                      <a:srgbClr val="000000"/>
                    </a:gs>
                    <a:gs pos="74000">
                      <a:srgbClr val="000000"/>
                    </a:gs>
                  </a:gsLst>
                  <a:lin ang="0" scaled="0"/>
                </a:gradFill>
                <a:latin typeface="Arial"/>
              </a:rPr>
              <a:t/>
            </a:r>
            <a:br>
              <a:rPr lang="en-US" sz="1100" dirty="0" smtClean="0">
                <a:gradFill>
                  <a:gsLst>
                    <a:gs pos="0">
                      <a:srgbClr val="000000"/>
                    </a:gs>
                    <a:gs pos="74000">
                      <a:srgbClr val="000000"/>
                    </a:gs>
                  </a:gsLst>
                  <a:lin ang="0" scaled="0"/>
                </a:gradFill>
                <a:latin typeface="Arial"/>
              </a:rPr>
            </a:br>
            <a:endParaRPr lang="en-US" sz="1100" dirty="0">
              <a:gradFill>
                <a:gsLst>
                  <a:gs pos="0">
                    <a:srgbClr val="000000"/>
                  </a:gs>
                  <a:gs pos="74000">
                    <a:srgbClr val="000000"/>
                  </a:gs>
                </a:gsLst>
                <a:lin ang="0" scaled="0"/>
              </a:gradFill>
              <a:latin typeface="Arial"/>
            </a:endParaRPr>
          </a:p>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Users</a:t>
            </a:r>
            <a:endParaRPr lang="en-US" sz="1200" b="1"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10,000</a:t>
            </a:r>
          </a:p>
          <a:p>
            <a:pPr marL="114300" lvl="1" indent="-114300" defTabSz="533400">
              <a:lnSpc>
                <a:spcPct val="90000"/>
              </a:lnSpc>
              <a:spcAft>
                <a:spcPct val="15000"/>
              </a:spcAft>
              <a:buFontTx/>
              <a:buChar char="••"/>
            </a:pPr>
            <a:endParaRPr lang="en-US" sz="1100" dirty="0" smtClean="0">
              <a:solidFill>
                <a:srgbClr val="000000">
                  <a:hueOff val="0"/>
                  <a:satOff val="0"/>
                  <a:lumOff val="0"/>
                  <a:alphaOff val="0"/>
                </a:srgbClr>
              </a:solidFill>
              <a:latin typeface="Arial"/>
            </a:endParaRPr>
          </a:p>
        </p:txBody>
      </p:sp>
      <p:sp>
        <p:nvSpPr>
          <p:cNvPr id="7" name="Freeform 6"/>
          <p:cNvSpPr/>
          <p:nvPr/>
        </p:nvSpPr>
        <p:spPr>
          <a:xfrm>
            <a:off x="586888" y="569178"/>
            <a:ext cx="8301080" cy="1257413"/>
          </a:xfrm>
          <a:custGeom>
            <a:avLst/>
            <a:gdLst>
              <a:gd name="connsiteX0" fmla="*/ 0 w 8636973"/>
              <a:gd name="connsiteY0" fmla="*/ 314353 h 1257413"/>
              <a:gd name="connsiteX1" fmla="*/ 8008267 w 8636973"/>
              <a:gd name="connsiteY1" fmla="*/ 314353 h 1257413"/>
              <a:gd name="connsiteX2" fmla="*/ 8008267 w 8636973"/>
              <a:gd name="connsiteY2" fmla="*/ 0 h 1257413"/>
              <a:gd name="connsiteX3" fmla="*/ 8636973 w 8636973"/>
              <a:gd name="connsiteY3" fmla="*/ 628707 h 1257413"/>
              <a:gd name="connsiteX4" fmla="*/ 8008267 w 8636973"/>
              <a:gd name="connsiteY4" fmla="*/ 1257413 h 1257413"/>
              <a:gd name="connsiteX5" fmla="*/ 8008267 w 8636973"/>
              <a:gd name="connsiteY5" fmla="*/ 943060 h 1257413"/>
              <a:gd name="connsiteX6" fmla="*/ 0 w 8636973"/>
              <a:gd name="connsiteY6" fmla="*/ 943060 h 1257413"/>
              <a:gd name="connsiteX7" fmla="*/ 0 w 8636973"/>
              <a:gd name="connsiteY7" fmla="*/ 314353 h 125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6973" h="1257413">
                <a:moveTo>
                  <a:pt x="0" y="314353"/>
                </a:moveTo>
                <a:lnTo>
                  <a:pt x="8008267" y="314353"/>
                </a:lnTo>
                <a:lnTo>
                  <a:pt x="8008267" y="0"/>
                </a:lnTo>
                <a:lnTo>
                  <a:pt x="8636973" y="628707"/>
                </a:lnTo>
                <a:lnTo>
                  <a:pt x="8008267" y="1257413"/>
                </a:lnTo>
                <a:lnTo>
                  <a:pt x="8008267" y="943060"/>
                </a:lnTo>
                <a:lnTo>
                  <a:pt x="0" y="943060"/>
                </a:lnTo>
                <a:lnTo>
                  <a:pt x="0" y="314353"/>
                </a:lnTo>
                <a:close/>
              </a:path>
            </a:pathLst>
          </a:custGeom>
          <a:solidFill>
            <a:srgbClr val="009DDC"/>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95250" tIns="91440" rIns="91440" bIns="91440" numCol="1" spcCol="1270" anchor="ctr" anchorCtr="0">
            <a:noAutofit/>
          </a:bodyPr>
          <a:lstStyle/>
          <a:p>
            <a:pPr defTabSz="1111250">
              <a:lnSpc>
                <a:spcPct val="90000"/>
              </a:lnSpc>
              <a:spcAft>
                <a:spcPct val="35000"/>
              </a:spcAft>
            </a:pPr>
            <a:r>
              <a:rPr lang="en-US" sz="2000" dirty="0" smtClean="0">
                <a:gradFill>
                  <a:gsLst>
                    <a:gs pos="0">
                      <a:srgbClr val="FFFFFF"/>
                    </a:gs>
                    <a:gs pos="74000">
                      <a:srgbClr val="FFFFFF"/>
                    </a:gs>
                  </a:gsLst>
                  <a:lin ang="0" scaled="0"/>
                </a:gradFill>
                <a:latin typeface="Arial"/>
              </a:rPr>
              <a:t>Application 1</a:t>
            </a:r>
            <a:endParaRPr lang="en-US" sz="2000" dirty="0">
              <a:gradFill>
                <a:gsLst>
                  <a:gs pos="0">
                    <a:srgbClr val="FFFFFF"/>
                  </a:gs>
                  <a:gs pos="74000">
                    <a:srgbClr val="FFFFFF"/>
                  </a:gs>
                </a:gsLst>
                <a:lin ang="0" scaled="0"/>
              </a:gradFill>
              <a:latin typeface="Arial"/>
            </a:endParaRPr>
          </a:p>
        </p:txBody>
      </p:sp>
      <p:sp>
        <p:nvSpPr>
          <p:cNvPr id="9" name="Freeform 8"/>
          <p:cNvSpPr/>
          <p:nvPr/>
        </p:nvSpPr>
        <p:spPr>
          <a:xfrm>
            <a:off x="3081527" y="1084938"/>
            <a:ext cx="5806441" cy="1257413"/>
          </a:xfrm>
          <a:custGeom>
            <a:avLst/>
            <a:gdLst>
              <a:gd name="connsiteX0" fmla="*/ 0 w 6646150"/>
              <a:gd name="connsiteY0" fmla="*/ 314353 h 1257413"/>
              <a:gd name="connsiteX1" fmla="*/ 6017444 w 6646150"/>
              <a:gd name="connsiteY1" fmla="*/ 314353 h 1257413"/>
              <a:gd name="connsiteX2" fmla="*/ 6017444 w 6646150"/>
              <a:gd name="connsiteY2" fmla="*/ 0 h 1257413"/>
              <a:gd name="connsiteX3" fmla="*/ 6646150 w 6646150"/>
              <a:gd name="connsiteY3" fmla="*/ 628707 h 1257413"/>
              <a:gd name="connsiteX4" fmla="*/ 6017444 w 6646150"/>
              <a:gd name="connsiteY4" fmla="*/ 1257413 h 1257413"/>
              <a:gd name="connsiteX5" fmla="*/ 6017444 w 6646150"/>
              <a:gd name="connsiteY5" fmla="*/ 943060 h 1257413"/>
              <a:gd name="connsiteX6" fmla="*/ 0 w 6646150"/>
              <a:gd name="connsiteY6" fmla="*/ 943060 h 1257413"/>
              <a:gd name="connsiteX7" fmla="*/ 0 w 6646150"/>
              <a:gd name="connsiteY7" fmla="*/ 314353 h 125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6150" h="1257413">
                <a:moveTo>
                  <a:pt x="0" y="314353"/>
                </a:moveTo>
                <a:lnTo>
                  <a:pt x="6017444" y="314353"/>
                </a:lnTo>
                <a:lnTo>
                  <a:pt x="6017444" y="0"/>
                </a:lnTo>
                <a:lnTo>
                  <a:pt x="6646150" y="628707"/>
                </a:lnTo>
                <a:lnTo>
                  <a:pt x="6017444" y="1257413"/>
                </a:lnTo>
                <a:lnTo>
                  <a:pt x="6017444" y="943060"/>
                </a:lnTo>
                <a:lnTo>
                  <a:pt x="0" y="943060"/>
                </a:lnTo>
                <a:lnTo>
                  <a:pt x="0" y="314353"/>
                </a:lnTo>
                <a:close/>
              </a:path>
            </a:pathLst>
          </a:custGeom>
          <a:solidFill>
            <a:srgbClr val="004E6E"/>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95250" tIns="91440" rIns="91440" bIns="91440" numCol="1" spcCol="1270" anchor="ctr" anchorCtr="0">
            <a:noAutofit/>
          </a:bodyPr>
          <a:lstStyle/>
          <a:p>
            <a:pPr defTabSz="1111250">
              <a:lnSpc>
                <a:spcPct val="90000"/>
              </a:lnSpc>
              <a:spcAft>
                <a:spcPct val="35000"/>
              </a:spcAft>
            </a:pPr>
            <a:r>
              <a:rPr lang="en-US" sz="2000" dirty="0" smtClean="0">
                <a:gradFill>
                  <a:gsLst>
                    <a:gs pos="0">
                      <a:srgbClr val="FFFFFF"/>
                    </a:gs>
                    <a:gs pos="74000">
                      <a:srgbClr val="FFFFFF"/>
                    </a:gs>
                  </a:gsLst>
                  <a:lin ang="0" scaled="0"/>
                </a:gradFill>
                <a:latin typeface="Arial"/>
              </a:rPr>
              <a:t>Application 2</a:t>
            </a:r>
            <a:endParaRPr lang="en-US" sz="2000" dirty="0">
              <a:gradFill>
                <a:gsLst>
                  <a:gs pos="0">
                    <a:srgbClr val="FFFFFF"/>
                  </a:gs>
                  <a:gs pos="74000">
                    <a:srgbClr val="FFFFFF"/>
                  </a:gs>
                </a:gsLst>
                <a:lin ang="0" scaled="0"/>
              </a:gradFill>
              <a:latin typeface="Arial"/>
            </a:endParaRPr>
          </a:p>
        </p:txBody>
      </p:sp>
      <p:sp>
        <p:nvSpPr>
          <p:cNvPr id="11" name="Freeform 10"/>
          <p:cNvSpPr/>
          <p:nvPr/>
        </p:nvSpPr>
        <p:spPr>
          <a:xfrm>
            <a:off x="5594457" y="1491831"/>
            <a:ext cx="3293511" cy="1257413"/>
          </a:xfrm>
          <a:custGeom>
            <a:avLst/>
            <a:gdLst>
              <a:gd name="connsiteX0" fmla="*/ 0 w 4655328"/>
              <a:gd name="connsiteY0" fmla="*/ 314353 h 1257413"/>
              <a:gd name="connsiteX1" fmla="*/ 4026622 w 4655328"/>
              <a:gd name="connsiteY1" fmla="*/ 314353 h 1257413"/>
              <a:gd name="connsiteX2" fmla="*/ 4026622 w 4655328"/>
              <a:gd name="connsiteY2" fmla="*/ 0 h 1257413"/>
              <a:gd name="connsiteX3" fmla="*/ 4655328 w 4655328"/>
              <a:gd name="connsiteY3" fmla="*/ 628707 h 1257413"/>
              <a:gd name="connsiteX4" fmla="*/ 4026622 w 4655328"/>
              <a:gd name="connsiteY4" fmla="*/ 1257413 h 1257413"/>
              <a:gd name="connsiteX5" fmla="*/ 4026622 w 4655328"/>
              <a:gd name="connsiteY5" fmla="*/ 943060 h 1257413"/>
              <a:gd name="connsiteX6" fmla="*/ 0 w 4655328"/>
              <a:gd name="connsiteY6" fmla="*/ 943060 h 1257413"/>
              <a:gd name="connsiteX7" fmla="*/ 0 w 4655328"/>
              <a:gd name="connsiteY7" fmla="*/ 314353 h 125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55328" h="1257413">
                <a:moveTo>
                  <a:pt x="0" y="314353"/>
                </a:moveTo>
                <a:lnTo>
                  <a:pt x="4026622" y="314353"/>
                </a:lnTo>
                <a:lnTo>
                  <a:pt x="4026622" y="0"/>
                </a:lnTo>
                <a:lnTo>
                  <a:pt x="4655328" y="628707"/>
                </a:lnTo>
                <a:lnTo>
                  <a:pt x="4026622" y="1257413"/>
                </a:lnTo>
                <a:lnTo>
                  <a:pt x="4026622" y="943060"/>
                </a:lnTo>
                <a:lnTo>
                  <a:pt x="0" y="943060"/>
                </a:lnTo>
                <a:lnTo>
                  <a:pt x="0" y="314353"/>
                </a:lnTo>
                <a:close/>
              </a:path>
            </a:pathLst>
          </a:custGeom>
          <a:solidFill>
            <a:schemeClr val="bg2">
              <a:lumMod val="60000"/>
              <a:lumOff val="40000"/>
            </a:schemeClr>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95250" tIns="91440" rIns="91440" bIns="91440" numCol="1" spcCol="1270" anchor="ctr" anchorCtr="0">
            <a:noAutofit/>
          </a:bodyPr>
          <a:lstStyle/>
          <a:p>
            <a:pPr defTabSz="1111250">
              <a:lnSpc>
                <a:spcPct val="90000"/>
              </a:lnSpc>
              <a:spcAft>
                <a:spcPct val="35000"/>
              </a:spcAft>
            </a:pPr>
            <a:r>
              <a:rPr lang="en-US" sz="2000" dirty="0" smtClean="0">
                <a:gradFill>
                  <a:gsLst>
                    <a:gs pos="0">
                      <a:srgbClr val="FFFFFF"/>
                    </a:gs>
                    <a:gs pos="74000">
                      <a:srgbClr val="FFFFFF"/>
                    </a:gs>
                  </a:gsLst>
                  <a:lin ang="0" scaled="0"/>
                </a:gradFill>
                <a:latin typeface="Arial"/>
              </a:rPr>
              <a:t>Application 3</a:t>
            </a:r>
            <a:endParaRPr lang="en-US" sz="2000" dirty="0">
              <a:gradFill>
                <a:gsLst>
                  <a:gs pos="0">
                    <a:srgbClr val="FFFFFF"/>
                  </a:gs>
                  <a:gs pos="74000">
                    <a:srgbClr val="FFFFFF"/>
                  </a:gs>
                </a:gsLst>
                <a:lin ang="0" scaled="0"/>
              </a:gradFill>
              <a:latin typeface="Arial"/>
            </a:endParaRPr>
          </a:p>
        </p:txBody>
      </p:sp>
      <p:cxnSp>
        <p:nvCxnSpPr>
          <p:cNvPr id="19" name="Straight Connector 18"/>
          <p:cNvCxnSpPr/>
          <p:nvPr/>
        </p:nvCxnSpPr>
        <p:spPr>
          <a:xfrm>
            <a:off x="3090672" y="2027572"/>
            <a:ext cx="0" cy="4154153"/>
          </a:xfrm>
          <a:prstGeom prst="line">
            <a:avLst/>
          </a:prstGeom>
          <a:ln w="15875">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5615228" y="2432773"/>
            <a:ext cx="0" cy="3748952"/>
          </a:xfrm>
          <a:prstGeom prst="line">
            <a:avLst/>
          </a:prstGeom>
          <a:ln w="15875">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9733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586888" y="1491831"/>
            <a:ext cx="7688431" cy="4689894"/>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 name="Title 1"/>
          <p:cNvSpPr>
            <a:spLocks noGrp="1"/>
          </p:cNvSpPr>
          <p:nvPr>
            <p:ph type="title"/>
          </p:nvPr>
        </p:nvSpPr>
        <p:spPr/>
        <p:txBody>
          <a:bodyPr/>
          <a:lstStyle/>
          <a:p>
            <a:r>
              <a:rPr lang="en-US" dirty="0" smtClean="0">
                <a:gradFill>
                  <a:gsLst>
                    <a:gs pos="0">
                      <a:schemeClr val="tx1"/>
                    </a:gs>
                    <a:gs pos="100000">
                      <a:schemeClr val="tx1"/>
                    </a:gs>
                  </a:gsLst>
                </a:gradFill>
              </a:rPr>
              <a:t>Proposed Implementation Approach</a:t>
            </a:r>
            <a:endParaRPr lang="en-US" dirty="0">
              <a:gradFill>
                <a:gsLst>
                  <a:gs pos="0">
                    <a:schemeClr val="tx1"/>
                  </a:gs>
                  <a:gs pos="100000">
                    <a:schemeClr val="tx1"/>
                  </a:gs>
                </a:gsLst>
              </a:gradFill>
            </a:endParaRPr>
          </a:p>
        </p:txBody>
      </p:sp>
      <p:sp>
        <p:nvSpPr>
          <p:cNvPr id="8" name="Freeform 7"/>
          <p:cNvSpPr/>
          <p:nvPr/>
        </p:nvSpPr>
        <p:spPr>
          <a:xfrm>
            <a:off x="586889" y="1491831"/>
            <a:ext cx="1913400" cy="4081772"/>
          </a:xfrm>
          <a:custGeom>
            <a:avLst/>
            <a:gdLst>
              <a:gd name="connsiteX0" fmla="*/ 0 w 1990822"/>
              <a:gd name="connsiteY0" fmla="*/ 0 h 4081772"/>
              <a:gd name="connsiteX1" fmla="*/ 1990822 w 1990822"/>
              <a:gd name="connsiteY1" fmla="*/ 0 h 4081772"/>
              <a:gd name="connsiteX2" fmla="*/ 1990822 w 1990822"/>
              <a:gd name="connsiteY2" fmla="*/ 4081772 h 4081772"/>
              <a:gd name="connsiteX3" fmla="*/ 0 w 1990822"/>
              <a:gd name="connsiteY3" fmla="*/ 4081772 h 4081772"/>
              <a:gd name="connsiteX4" fmla="*/ 0 w 1990822"/>
              <a:gd name="connsiteY4" fmla="*/ 0 h 4081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0822" h="4081772">
                <a:moveTo>
                  <a:pt x="0" y="0"/>
                </a:moveTo>
                <a:lnTo>
                  <a:pt x="1990822" y="0"/>
                </a:lnTo>
                <a:lnTo>
                  <a:pt x="1990822" y="4081772"/>
                </a:lnTo>
                <a:lnTo>
                  <a:pt x="0" y="4081772"/>
                </a:lnTo>
                <a:lnTo>
                  <a:pt x="0" y="0"/>
                </a:lnTo>
                <a:close/>
              </a:path>
            </a:pathLst>
          </a:custGeom>
          <a:noFill/>
          <a:ln>
            <a:noFill/>
          </a:ln>
        </p:spPr>
        <p:style>
          <a:lnRef idx="1">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5720" tIns="45720" rIns="45720" bIns="45720" numCol="1" spcCol="1270" anchor="t" anchorCtr="0">
            <a:noAutofit/>
          </a:bodyPr>
          <a:lstStyle/>
          <a:p>
            <a:pPr defTabSz="533400">
              <a:lnSpc>
                <a:spcPct val="90000"/>
              </a:lnSpc>
              <a:spcAft>
                <a:spcPct val="35000"/>
              </a:spcAft>
            </a:pPr>
            <a:r>
              <a:rPr lang="en-US" sz="1200" b="1" dirty="0" smtClean="0">
                <a:gradFill>
                  <a:gsLst>
                    <a:gs pos="0">
                      <a:srgbClr val="000000"/>
                    </a:gs>
                    <a:gs pos="74000">
                      <a:srgbClr val="000000"/>
                    </a:gs>
                  </a:gsLst>
                  <a:lin ang="5400000" scaled="1"/>
                </a:gradFill>
                <a:latin typeface="Arial"/>
              </a:rPr>
              <a:t>Benefits</a:t>
            </a:r>
            <a:endParaRPr lang="en-US" sz="1200" b="1" dirty="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b="1" dirty="0" smtClean="0">
                <a:solidFill>
                  <a:srgbClr val="BBE0E3">
                    <a:lumMod val="50000"/>
                  </a:srgbClr>
                </a:solidFill>
                <a:latin typeface="Arial"/>
              </a:rPr>
              <a:t>Re-uses</a:t>
            </a:r>
            <a:r>
              <a:rPr lang="en-US" sz="1050" b="1" dirty="0" smtClean="0">
                <a:gradFill>
                  <a:gsLst>
                    <a:gs pos="0">
                      <a:srgbClr val="000000"/>
                    </a:gs>
                    <a:gs pos="74000">
                      <a:srgbClr val="000000"/>
                    </a:gs>
                  </a:gsLst>
                  <a:lin ang="5400000" scaled="1"/>
                </a:gradFill>
                <a:latin typeface="Arial"/>
              </a:rPr>
              <a:t> </a:t>
            </a:r>
            <a:r>
              <a:rPr lang="en-US" sz="1050" dirty="0" smtClean="0">
                <a:gradFill>
                  <a:gsLst>
                    <a:gs pos="0">
                      <a:srgbClr val="000000"/>
                    </a:gs>
                    <a:gs pos="74000">
                      <a:srgbClr val="000000"/>
                    </a:gs>
                  </a:gsLst>
                  <a:lin ang="5400000" scaled="1"/>
                </a:gradFill>
                <a:latin typeface="Arial"/>
              </a:rPr>
              <a:t>PSRPT Integration</a:t>
            </a:r>
            <a:br>
              <a:rPr lang="en-US" sz="1050" dirty="0" smtClean="0">
                <a:gradFill>
                  <a:gsLst>
                    <a:gs pos="0">
                      <a:srgbClr val="000000"/>
                    </a:gs>
                    <a:gs pos="74000">
                      <a:srgbClr val="000000"/>
                    </a:gs>
                  </a:gsLst>
                  <a:lin ang="5400000" scaled="1"/>
                </a:gradFill>
                <a:latin typeface="Arial"/>
              </a:rPr>
            </a:br>
            <a:endParaRPr lang="en-US" sz="1050" dirty="0" smtClean="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5400000" scaled="1"/>
                </a:gradFill>
                <a:latin typeface="Arial"/>
              </a:rPr>
              <a:t>Larger user population</a:t>
            </a:r>
            <a:br>
              <a:rPr lang="en-US" sz="1050" dirty="0" smtClean="0">
                <a:gradFill>
                  <a:gsLst>
                    <a:gs pos="0">
                      <a:srgbClr val="000000"/>
                    </a:gs>
                    <a:gs pos="74000">
                      <a:srgbClr val="000000"/>
                    </a:gs>
                  </a:gsLst>
                  <a:lin ang="5400000" scaled="1"/>
                </a:gradFill>
                <a:latin typeface="Arial"/>
              </a:rPr>
            </a:br>
            <a:endParaRPr lang="en-US" sz="1050" dirty="0" smtClean="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5400000" scaled="1"/>
                </a:gradFill>
                <a:latin typeface="Arial"/>
              </a:rPr>
              <a:t>Foundation for central workflow repository</a:t>
            </a:r>
            <a:br>
              <a:rPr lang="en-US" sz="1050" dirty="0" smtClean="0">
                <a:gradFill>
                  <a:gsLst>
                    <a:gs pos="0">
                      <a:srgbClr val="000000"/>
                    </a:gs>
                    <a:gs pos="74000">
                      <a:srgbClr val="000000"/>
                    </a:gs>
                  </a:gsLst>
                  <a:lin ang="5400000" scaled="1"/>
                </a:gradFill>
                <a:latin typeface="Arial"/>
              </a:rPr>
            </a:br>
            <a:endParaRPr lang="en-US" sz="1050" dirty="0" smtClean="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5400000" scaled="1"/>
                </a:gradFill>
                <a:latin typeface="Arial"/>
              </a:rPr>
              <a:t>Establishes ESB Integration</a:t>
            </a:r>
            <a:br>
              <a:rPr lang="en-US" sz="1050" dirty="0" smtClean="0">
                <a:gradFill>
                  <a:gsLst>
                    <a:gs pos="0">
                      <a:srgbClr val="000000"/>
                    </a:gs>
                    <a:gs pos="74000">
                      <a:srgbClr val="000000"/>
                    </a:gs>
                  </a:gsLst>
                  <a:lin ang="5400000" scaled="1"/>
                </a:gradFill>
                <a:latin typeface="Arial"/>
              </a:rPr>
            </a:br>
            <a:endParaRPr lang="en-US" sz="1050" dirty="0" smtClean="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5400000" scaled="1"/>
                </a:gradFill>
                <a:latin typeface="Arial"/>
              </a:rPr>
              <a:t>Establishes initial Cloud integration</a:t>
            </a:r>
            <a:br>
              <a:rPr lang="en-US" sz="1050" dirty="0" smtClean="0">
                <a:gradFill>
                  <a:gsLst>
                    <a:gs pos="0">
                      <a:srgbClr val="000000"/>
                    </a:gs>
                    <a:gs pos="74000">
                      <a:srgbClr val="000000"/>
                    </a:gs>
                  </a:gsLst>
                  <a:lin ang="5400000" scaled="1"/>
                </a:gradFill>
                <a:latin typeface="Arial"/>
              </a:rPr>
            </a:br>
            <a:endParaRPr lang="en-US" sz="1050" dirty="0">
              <a:gradFill>
                <a:gsLst>
                  <a:gs pos="0">
                    <a:srgbClr val="009DDC"/>
                  </a:gs>
                  <a:gs pos="74000">
                    <a:srgbClr val="009DDC"/>
                  </a:gs>
                </a:gsLst>
                <a:lin ang="5400000" scaled="1"/>
              </a:gradFill>
              <a:latin typeface="Arial"/>
            </a:endParaRPr>
          </a:p>
          <a:p>
            <a:pPr marL="0" lvl="1" defTabSz="533400">
              <a:lnSpc>
                <a:spcPct val="90000"/>
              </a:lnSpc>
              <a:spcAft>
                <a:spcPct val="15000"/>
              </a:spcAft>
            </a:pPr>
            <a:r>
              <a:rPr lang="en-US" sz="1050" b="1" dirty="0">
                <a:solidFill>
                  <a:srgbClr val="BBE0E3">
                    <a:lumMod val="50000"/>
                  </a:srgbClr>
                </a:solidFill>
                <a:latin typeface="Arial"/>
              </a:rPr>
              <a:t>Re-uses</a:t>
            </a:r>
            <a:r>
              <a:rPr lang="en-US" sz="1050" dirty="0">
                <a:gradFill>
                  <a:gsLst>
                    <a:gs pos="0">
                      <a:srgbClr val="009DDC"/>
                    </a:gs>
                    <a:gs pos="74000">
                      <a:srgbClr val="009DDC"/>
                    </a:gs>
                  </a:gsLst>
                  <a:lin ang="5400000" scaled="1"/>
                </a:gradFill>
                <a:latin typeface="Arial"/>
              </a:rPr>
              <a:t> </a:t>
            </a:r>
            <a:r>
              <a:rPr lang="en-US" sz="1050" dirty="0" smtClean="0">
                <a:gradFill>
                  <a:gsLst>
                    <a:gs pos="0">
                      <a:srgbClr val="000000"/>
                    </a:gs>
                    <a:gs pos="74000">
                      <a:srgbClr val="000000"/>
                    </a:gs>
                  </a:gsLst>
                  <a:lin ang="5400000" scaled="1"/>
                </a:gradFill>
                <a:latin typeface="Arial"/>
              </a:rPr>
              <a:t>existing </a:t>
            </a:r>
            <a:br>
              <a:rPr lang="en-US" sz="1050" dirty="0" smtClean="0">
                <a:gradFill>
                  <a:gsLst>
                    <a:gs pos="0">
                      <a:srgbClr val="000000"/>
                    </a:gs>
                    <a:gs pos="74000">
                      <a:srgbClr val="000000"/>
                    </a:gs>
                  </a:gsLst>
                  <a:lin ang="5400000" scaled="1"/>
                </a:gradFill>
                <a:latin typeface="Arial"/>
              </a:rPr>
            </a:br>
            <a:r>
              <a:rPr lang="en-US" sz="1050" dirty="0" smtClean="0">
                <a:gradFill>
                  <a:gsLst>
                    <a:gs pos="0">
                      <a:srgbClr val="000000"/>
                    </a:gs>
                    <a:gs pos="74000">
                      <a:srgbClr val="000000"/>
                    </a:gs>
                  </a:gsLst>
                  <a:lin ang="5400000" scaled="1"/>
                </a:gradFill>
                <a:latin typeface="Arial"/>
              </a:rPr>
              <a:t>Employee data</a:t>
            </a:r>
            <a:br>
              <a:rPr lang="en-US" sz="1050" dirty="0" smtClean="0">
                <a:gradFill>
                  <a:gsLst>
                    <a:gs pos="0">
                      <a:srgbClr val="000000"/>
                    </a:gs>
                    <a:gs pos="74000">
                      <a:srgbClr val="000000"/>
                    </a:gs>
                  </a:gsLst>
                  <a:lin ang="5400000" scaled="1"/>
                </a:gradFill>
                <a:latin typeface="Arial"/>
              </a:rPr>
            </a:br>
            <a:endParaRPr lang="en-US" sz="1050" dirty="0" smtClean="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5400000" scaled="1"/>
                </a:gradFill>
                <a:latin typeface="Arial"/>
              </a:rPr>
              <a:t>Establishes all users</a:t>
            </a:r>
            <a:r>
              <a:rPr lang="en-US" sz="1100" dirty="0" smtClean="0">
                <a:gradFill>
                  <a:gsLst>
                    <a:gs pos="0">
                      <a:srgbClr val="000000"/>
                    </a:gs>
                    <a:gs pos="74000">
                      <a:srgbClr val="000000"/>
                    </a:gs>
                  </a:gsLst>
                  <a:lin ang="5400000" scaled="1"/>
                </a:gradFill>
                <a:latin typeface="Arial"/>
              </a:rPr>
              <a:t/>
            </a:r>
            <a:br>
              <a:rPr lang="en-US" sz="1100" dirty="0" smtClean="0">
                <a:gradFill>
                  <a:gsLst>
                    <a:gs pos="0">
                      <a:srgbClr val="000000"/>
                    </a:gs>
                    <a:gs pos="74000">
                      <a:srgbClr val="000000"/>
                    </a:gs>
                  </a:gsLst>
                  <a:lin ang="5400000" scaled="1"/>
                </a:gradFill>
                <a:latin typeface="Arial"/>
              </a:rPr>
            </a:br>
            <a:endParaRPr lang="en-US" sz="1100" dirty="0" smtClean="0">
              <a:gradFill>
                <a:gsLst>
                  <a:gs pos="0">
                    <a:srgbClr val="000000"/>
                  </a:gs>
                  <a:gs pos="74000">
                    <a:srgbClr val="000000"/>
                  </a:gs>
                </a:gsLst>
                <a:lin ang="5400000" scaled="1"/>
              </a:gradFill>
              <a:latin typeface="Arial"/>
            </a:endParaRPr>
          </a:p>
          <a:p>
            <a:pPr defTabSz="533400">
              <a:lnSpc>
                <a:spcPct val="90000"/>
              </a:lnSpc>
              <a:spcAft>
                <a:spcPct val="35000"/>
              </a:spcAft>
            </a:pPr>
            <a:r>
              <a:rPr lang="en-US" sz="1200" b="1" dirty="0" smtClean="0">
                <a:gradFill>
                  <a:gsLst>
                    <a:gs pos="0">
                      <a:srgbClr val="000000"/>
                    </a:gs>
                    <a:gs pos="74000">
                      <a:srgbClr val="000000"/>
                    </a:gs>
                  </a:gsLst>
                  <a:lin ang="5400000" scaled="1"/>
                </a:gradFill>
                <a:latin typeface="Arial"/>
              </a:rPr>
              <a:t>Integrations</a:t>
            </a:r>
            <a:endParaRPr lang="en-US" sz="1200" dirty="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5400000" scaled="1"/>
                </a:gradFill>
                <a:latin typeface="Arial"/>
              </a:rPr>
              <a:t>PSRPT</a:t>
            </a:r>
            <a:endParaRPr lang="en-US" sz="1050" dirty="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5400000" scaled="1"/>
                </a:gradFill>
                <a:latin typeface="Arial"/>
              </a:rPr>
              <a:t>Cloud (</a:t>
            </a:r>
            <a:r>
              <a:rPr lang="en-US" sz="1050" dirty="0" err="1" smtClean="0">
                <a:gradFill>
                  <a:gsLst>
                    <a:gs pos="0">
                      <a:srgbClr val="000000"/>
                    </a:gs>
                    <a:gs pos="74000">
                      <a:srgbClr val="000000"/>
                    </a:gs>
                  </a:gsLst>
                  <a:lin ang="5400000" scaled="1"/>
                </a:gradFill>
                <a:latin typeface="Arial"/>
              </a:rPr>
              <a:t>Successfactors</a:t>
            </a:r>
            <a:r>
              <a:rPr lang="en-US" sz="1050" dirty="0" smtClean="0">
                <a:gradFill>
                  <a:gsLst>
                    <a:gs pos="0">
                      <a:srgbClr val="000000"/>
                    </a:gs>
                    <a:gs pos="74000">
                      <a:srgbClr val="000000"/>
                    </a:gs>
                  </a:gsLst>
                  <a:lin ang="5400000" scaled="1"/>
                </a:gradFill>
                <a:latin typeface="Arial"/>
              </a:rPr>
              <a:t>)</a:t>
            </a:r>
            <a:endParaRPr lang="en-US" sz="1050" dirty="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5400000" scaled="1"/>
                </a:gradFill>
                <a:latin typeface="Arial"/>
              </a:rPr>
              <a:t>On </a:t>
            </a:r>
            <a:r>
              <a:rPr lang="en-US" sz="1050" dirty="0" err="1" smtClean="0">
                <a:gradFill>
                  <a:gsLst>
                    <a:gs pos="0">
                      <a:srgbClr val="000000"/>
                    </a:gs>
                    <a:gs pos="74000">
                      <a:srgbClr val="000000"/>
                    </a:gs>
                  </a:gsLst>
                  <a:lin ang="5400000" scaled="1"/>
                </a:gradFill>
                <a:latin typeface="Arial"/>
              </a:rPr>
              <a:t>Prem</a:t>
            </a:r>
            <a:r>
              <a:rPr lang="en-US" sz="1050" dirty="0" smtClean="0">
                <a:gradFill>
                  <a:gsLst>
                    <a:gs pos="0">
                      <a:srgbClr val="000000"/>
                    </a:gs>
                    <a:gs pos="74000">
                      <a:srgbClr val="000000"/>
                    </a:gs>
                  </a:gsLst>
                  <a:lin ang="5400000" scaled="1"/>
                </a:gradFill>
                <a:latin typeface="Arial"/>
              </a:rPr>
              <a:t> (</a:t>
            </a:r>
            <a:r>
              <a:rPr lang="en-US" sz="1050" dirty="0" err="1" smtClean="0">
                <a:gradFill>
                  <a:gsLst>
                    <a:gs pos="0">
                      <a:srgbClr val="000000"/>
                    </a:gs>
                    <a:gs pos="74000">
                      <a:srgbClr val="000000"/>
                    </a:gs>
                  </a:gsLst>
                  <a:lin ang="5400000" scaled="1"/>
                </a:gradFill>
                <a:latin typeface="Arial"/>
              </a:rPr>
              <a:t>Informatica</a:t>
            </a:r>
            <a:r>
              <a:rPr lang="en-US" sz="1050" dirty="0" smtClean="0">
                <a:gradFill>
                  <a:gsLst>
                    <a:gs pos="0">
                      <a:srgbClr val="000000"/>
                    </a:gs>
                    <a:gs pos="74000">
                      <a:srgbClr val="000000"/>
                    </a:gs>
                  </a:gsLst>
                  <a:lin ang="5400000" scaled="1"/>
                </a:gradFill>
                <a:latin typeface="Arial"/>
              </a:rPr>
              <a:t>)</a:t>
            </a:r>
            <a:endParaRPr lang="en-US" sz="1050" dirty="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5400000" scaled="1"/>
                </a:gradFill>
                <a:latin typeface="Arial"/>
              </a:rPr>
              <a:t>On </a:t>
            </a:r>
            <a:r>
              <a:rPr lang="en-US" sz="1050" dirty="0" err="1" smtClean="0">
                <a:gradFill>
                  <a:gsLst>
                    <a:gs pos="0">
                      <a:srgbClr val="000000"/>
                    </a:gs>
                    <a:gs pos="74000">
                      <a:srgbClr val="000000"/>
                    </a:gs>
                  </a:gsLst>
                  <a:lin ang="5400000" scaled="1"/>
                </a:gradFill>
                <a:latin typeface="Arial"/>
              </a:rPr>
              <a:t>Prem</a:t>
            </a:r>
            <a:r>
              <a:rPr lang="en-US" sz="1050" dirty="0" smtClean="0">
                <a:gradFill>
                  <a:gsLst>
                    <a:gs pos="0">
                      <a:srgbClr val="000000"/>
                    </a:gs>
                    <a:gs pos="74000">
                      <a:srgbClr val="000000"/>
                    </a:gs>
                  </a:gsLst>
                  <a:lin ang="5400000" scaled="1"/>
                </a:gradFill>
                <a:latin typeface="Arial"/>
              </a:rPr>
              <a:t> (ESB)</a:t>
            </a:r>
            <a:endParaRPr lang="en-US" sz="1050" dirty="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5400000" scaled="1"/>
                </a:gradFill>
                <a:latin typeface="Arial"/>
              </a:rPr>
              <a:t>LDAP</a:t>
            </a:r>
            <a:r>
              <a:rPr lang="en-US" sz="1100" dirty="0" smtClean="0">
                <a:gradFill>
                  <a:gsLst>
                    <a:gs pos="0">
                      <a:srgbClr val="000000"/>
                    </a:gs>
                    <a:gs pos="74000">
                      <a:srgbClr val="000000"/>
                    </a:gs>
                  </a:gsLst>
                  <a:lin ang="5400000" scaled="1"/>
                </a:gradFill>
                <a:latin typeface="Arial"/>
              </a:rPr>
              <a:t/>
            </a:r>
            <a:br>
              <a:rPr lang="en-US" sz="1100" dirty="0" smtClean="0">
                <a:gradFill>
                  <a:gsLst>
                    <a:gs pos="0">
                      <a:srgbClr val="000000"/>
                    </a:gs>
                    <a:gs pos="74000">
                      <a:srgbClr val="000000"/>
                    </a:gs>
                  </a:gsLst>
                  <a:lin ang="5400000" scaled="1"/>
                </a:gradFill>
                <a:latin typeface="Arial"/>
              </a:rPr>
            </a:br>
            <a:endParaRPr lang="en-US" sz="1100" dirty="0">
              <a:gradFill>
                <a:gsLst>
                  <a:gs pos="0">
                    <a:srgbClr val="000000"/>
                  </a:gs>
                  <a:gs pos="74000">
                    <a:srgbClr val="000000"/>
                  </a:gs>
                </a:gsLst>
                <a:lin ang="5400000" scaled="1"/>
              </a:gradFill>
              <a:latin typeface="Arial"/>
            </a:endParaRPr>
          </a:p>
          <a:p>
            <a:pPr defTabSz="533400">
              <a:lnSpc>
                <a:spcPct val="90000"/>
              </a:lnSpc>
              <a:spcAft>
                <a:spcPct val="35000"/>
              </a:spcAft>
            </a:pPr>
            <a:r>
              <a:rPr lang="en-US" sz="1200" b="1" dirty="0" smtClean="0">
                <a:gradFill>
                  <a:gsLst>
                    <a:gs pos="0">
                      <a:srgbClr val="000000"/>
                    </a:gs>
                    <a:gs pos="74000">
                      <a:srgbClr val="000000"/>
                    </a:gs>
                  </a:gsLst>
                  <a:lin ang="5400000" scaled="1"/>
                </a:gradFill>
                <a:latin typeface="Arial"/>
              </a:rPr>
              <a:t>Users</a:t>
            </a:r>
            <a:endParaRPr lang="en-US" sz="1200" b="1" dirty="0">
              <a:gradFill>
                <a:gsLst>
                  <a:gs pos="0">
                    <a:srgbClr val="000000"/>
                  </a:gs>
                  <a:gs pos="74000">
                    <a:srgbClr val="000000"/>
                  </a:gs>
                </a:gsLst>
                <a:lin ang="5400000" scaled="1"/>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5400000" scaled="1"/>
                </a:gradFill>
                <a:latin typeface="Arial"/>
              </a:rPr>
              <a:t>60,000+</a:t>
            </a:r>
            <a:endParaRPr lang="en-US" sz="1050" dirty="0">
              <a:gradFill>
                <a:gsLst>
                  <a:gs pos="0">
                    <a:srgbClr val="000000"/>
                  </a:gs>
                  <a:gs pos="74000">
                    <a:srgbClr val="000000"/>
                  </a:gs>
                </a:gsLst>
                <a:lin ang="5400000" scaled="1"/>
              </a:gradFill>
              <a:latin typeface="Arial"/>
            </a:endParaRPr>
          </a:p>
        </p:txBody>
      </p:sp>
      <p:sp>
        <p:nvSpPr>
          <p:cNvPr id="10" name="Freeform 9"/>
          <p:cNvSpPr/>
          <p:nvPr/>
        </p:nvSpPr>
        <p:spPr>
          <a:xfrm>
            <a:off x="2500288" y="2027572"/>
            <a:ext cx="1913399" cy="3546031"/>
          </a:xfrm>
          <a:custGeom>
            <a:avLst/>
            <a:gdLst>
              <a:gd name="connsiteX0" fmla="*/ 0 w 1990822"/>
              <a:gd name="connsiteY0" fmla="*/ 0 h 3493779"/>
              <a:gd name="connsiteX1" fmla="*/ 1990822 w 1990822"/>
              <a:gd name="connsiteY1" fmla="*/ 0 h 3493779"/>
              <a:gd name="connsiteX2" fmla="*/ 1990822 w 1990822"/>
              <a:gd name="connsiteY2" fmla="*/ 3493779 h 3493779"/>
              <a:gd name="connsiteX3" fmla="*/ 0 w 1990822"/>
              <a:gd name="connsiteY3" fmla="*/ 3493779 h 3493779"/>
              <a:gd name="connsiteX4" fmla="*/ 0 w 1990822"/>
              <a:gd name="connsiteY4" fmla="*/ 0 h 3493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0822" h="3493779">
                <a:moveTo>
                  <a:pt x="0" y="0"/>
                </a:moveTo>
                <a:lnTo>
                  <a:pt x="1990822" y="0"/>
                </a:lnTo>
                <a:lnTo>
                  <a:pt x="1990822" y="3493779"/>
                </a:lnTo>
                <a:lnTo>
                  <a:pt x="0" y="3493779"/>
                </a:lnTo>
                <a:lnTo>
                  <a:pt x="0" y="0"/>
                </a:lnTo>
                <a:close/>
              </a:path>
            </a:pathLst>
          </a:custGeom>
          <a:noFill/>
          <a:ln>
            <a:noFill/>
          </a:ln>
        </p:spPr>
        <p:style>
          <a:lnRef idx="1">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5720" tIns="45720" rIns="45720" bIns="45720" numCol="1" spcCol="1270" anchor="t" anchorCtr="0">
            <a:noAutofit/>
          </a:bodyPr>
          <a:lstStyle/>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Benefits</a:t>
            </a:r>
            <a:endParaRPr lang="en-US" sz="1200" b="1"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b="1" dirty="0">
                <a:solidFill>
                  <a:srgbClr val="BBE0E3">
                    <a:lumMod val="50000"/>
                  </a:srgbClr>
                </a:solidFill>
                <a:latin typeface="Arial"/>
              </a:rPr>
              <a:t>Re-uses</a:t>
            </a:r>
            <a:r>
              <a:rPr lang="en-US" sz="1050" b="1" dirty="0" smtClean="0">
                <a:gradFill>
                  <a:gsLst>
                    <a:gs pos="0">
                      <a:srgbClr val="000000"/>
                    </a:gs>
                    <a:gs pos="74000">
                      <a:srgbClr val="000000"/>
                    </a:gs>
                  </a:gsLst>
                </a:gradFill>
                <a:latin typeface="Arial"/>
              </a:rPr>
              <a:t> </a:t>
            </a:r>
            <a:r>
              <a:rPr lang="en-US" sz="1050" dirty="0" smtClean="0">
                <a:gradFill>
                  <a:gsLst>
                    <a:gs pos="0">
                      <a:srgbClr val="000000"/>
                    </a:gs>
                    <a:gs pos="74000">
                      <a:srgbClr val="000000"/>
                    </a:gs>
                  </a:gsLst>
                  <a:lin ang="0" scaled="0"/>
                </a:gradFill>
                <a:latin typeface="Arial"/>
              </a:rPr>
              <a:t>PSRPT Integration</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b="1" dirty="0">
                <a:solidFill>
                  <a:srgbClr val="BBE0E3">
                    <a:lumMod val="50000"/>
                  </a:srgbClr>
                </a:solidFill>
                <a:latin typeface="Arial"/>
              </a:rPr>
              <a:t>Re-uses</a:t>
            </a:r>
            <a:r>
              <a:rPr lang="en-US" sz="1050" b="1" dirty="0" smtClean="0">
                <a:solidFill>
                  <a:srgbClr val="BBE0E3">
                    <a:lumMod val="50000"/>
                  </a:srgbClr>
                </a:solidFill>
                <a:latin typeface="Arial"/>
              </a:rPr>
              <a:t> </a:t>
            </a:r>
            <a:r>
              <a:rPr lang="en-US" sz="1050" dirty="0" smtClean="0">
                <a:gradFill>
                  <a:gsLst>
                    <a:gs pos="0">
                      <a:srgbClr val="000000"/>
                    </a:gs>
                    <a:gs pos="74000">
                      <a:srgbClr val="000000"/>
                    </a:gs>
                  </a:gsLst>
                  <a:lin ang="0" scaled="0"/>
                </a:gradFill>
                <a:latin typeface="Arial"/>
              </a:rPr>
              <a:t>existing </a:t>
            </a:r>
            <a:br>
              <a:rPr lang="en-US" sz="1050" dirty="0" smtClean="0">
                <a:gradFill>
                  <a:gsLst>
                    <a:gs pos="0">
                      <a:srgbClr val="000000"/>
                    </a:gs>
                    <a:gs pos="74000">
                      <a:srgbClr val="000000"/>
                    </a:gs>
                  </a:gsLst>
                  <a:lin ang="0" scaled="0"/>
                </a:gradFill>
                <a:latin typeface="Arial"/>
              </a:rPr>
            </a:br>
            <a:r>
              <a:rPr lang="en-US" sz="1050" dirty="0" smtClean="0">
                <a:gradFill>
                  <a:gsLst>
                    <a:gs pos="0">
                      <a:srgbClr val="000000"/>
                    </a:gs>
                    <a:gs pos="74000">
                      <a:srgbClr val="000000"/>
                    </a:gs>
                  </a:gsLst>
                  <a:lin ang="0" scaled="0"/>
                </a:gradFill>
                <a:latin typeface="Arial"/>
              </a:rPr>
              <a:t>Employee data</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b="1" dirty="0">
                <a:solidFill>
                  <a:srgbClr val="BBE0E3">
                    <a:lumMod val="50000"/>
                  </a:srgbClr>
                </a:solidFill>
                <a:latin typeface="Arial"/>
              </a:rPr>
              <a:t>Re-uses</a:t>
            </a:r>
            <a:r>
              <a:rPr lang="en-US" sz="1050" b="1" dirty="0" smtClean="0">
                <a:gradFill>
                  <a:gsLst>
                    <a:gs pos="0">
                      <a:srgbClr val="000000"/>
                    </a:gs>
                    <a:gs pos="74000">
                      <a:srgbClr val="000000"/>
                    </a:gs>
                  </a:gsLst>
                </a:gradFill>
                <a:latin typeface="Arial"/>
              </a:rPr>
              <a:t> </a:t>
            </a:r>
            <a:r>
              <a:rPr lang="en-US" sz="1050" dirty="0" smtClean="0">
                <a:gradFill>
                  <a:gsLst>
                    <a:gs pos="0">
                      <a:srgbClr val="000000"/>
                    </a:gs>
                    <a:gs pos="74000">
                      <a:srgbClr val="000000"/>
                    </a:gs>
                  </a:gsLst>
                  <a:lin ang="0" scaled="0"/>
                </a:gradFill>
                <a:latin typeface="Arial"/>
              </a:rPr>
              <a:t>existing Users</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b="1" dirty="0">
                <a:solidFill>
                  <a:srgbClr val="BBE0E3">
                    <a:lumMod val="50000"/>
                  </a:srgbClr>
                </a:solidFill>
                <a:latin typeface="Arial"/>
              </a:rPr>
              <a:t>Re-uses</a:t>
            </a:r>
            <a:r>
              <a:rPr lang="en-US" sz="1050" b="1" dirty="0" smtClean="0">
                <a:gradFill>
                  <a:gsLst>
                    <a:gs pos="0">
                      <a:srgbClr val="000000"/>
                    </a:gs>
                    <a:gs pos="74000">
                      <a:srgbClr val="000000"/>
                    </a:gs>
                  </a:gsLst>
                </a:gradFill>
                <a:latin typeface="Arial"/>
              </a:rPr>
              <a:t> </a:t>
            </a:r>
            <a:r>
              <a:rPr lang="en-US" sz="1050" dirty="0" smtClean="0">
                <a:gradFill>
                  <a:gsLst>
                    <a:gs pos="0">
                      <a:srgbClr val="000000"/>
                    </a:gs>
                    <a:gs pos="74000">
                      <a:srgbClr val="000000"/>
                    </a:gs>
                  </a:gsLst>
                  <a:lin ang="0" scaled="0"/>
                </a:gradFill>
                <a:latin typeface="Arial"/>
              </a:rPr>
              <a:t>Control Center</a:t>
            </a:r>
            <a:r>
              <a:rPr lang="en-US" sz="1100" dirty="0" smtClean="0">
                <a:gradFill>
                  <a:gsLst>
                    <a:gs pos="0">
                      <a:srgbClr val="000000"/>
                    </a:gs>
                    <a:gs pos="74000">
                      <a:srgbClr val="000000"/>
                    </a:gs>
                  </a:gsLst>
                </a:gradFill>
                <a:latin typeface="Arial"/>
              </a:rPr>
              <a:t/>
            </a:r>
            <a:br>
              <a:rPr lang="en-US" sz="1100" dirty="0" smtClean="0">
                <a:gradFill>
                  <a:gsLst>
                    <a:gs pos="0">
                      <a:srgbClr val="000000"/>
                    </a:gs>
                    <a:gs pos="74000">
                      <a:srgbClr val="000000"/>
                    </a:gs>
                  </a:gsLst>
                </a:gradFill>
                <a:latin typeface="Arial"/>
              </a:rPr>
            </a:br>
            <a:endParaRPr lang="en-US" sz="1100" dirty="0" smtClean="0">
              <a:gradFill>
                <a:gsLst>
                  <a:gs pos="0">
                    <a:srgbClr val="000000"/>
                  </a:gs>
                  <a:gs pos="74000">
                    <a:srgbClr val="000000"/>
                  </a:gs>
                </a:gsLst>
              </a:gradFill>
              <a:latin typeface="Arial"/>
            </a:endParaRPr>
          </a:p>
          <a:p>
            <a:pPr defTabSz="533400">
              <a:lnSpc>
                <a:spcPct val="90000"/>
              </a:lnSpc>
              <a:spcAft>
                <a:spcPct val="35000"/>
              </a:spcAft>
            </a:pPr>
            <a:r>
              <a:rPr lang="en-US" sz="1200" b="1" dirty="0" smtClean="0">
                <a:gradFill>
                  <a:gsLst>
                    <a:gs pos="0">
                      <a:srgbClr val="000000"/>
                    </a:gs>
                    <a:gs pos="74000">
                      <a:srgbClr val="000000"/>
                    </a:gs>
                  </a:gsLst>
                </a:gradFill>
                <a:latin typeface="Arial"/>
              </a:rPr>
              <a:t>Integrations</a:t>
            </a:r>
            <a:endParaRPr lang="en-US" sz="1200" dirty="0">
              <a:gradFill>
                <a:gsLst>
                  <a:gs pos="0">
                    <a:srgbClr val="000000"/>
                  </a:gs>
                  <a:gs pos="74000">
                    <a:srgbClr val="000000"/>
                  </a:gs>
                </a:gsLst>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gradFill>
                <a:latin typeface="Arial"/>
              </a:rPr>
              <a:t>PSRPT</a:t>
            </a:r>
            <a:r>
              <a:rPr lang="en-US" sz="1100" dirty="0" smtClean="0">
                <a:gradFill>
                  <a:gsLst>
                    <a:gs pos="0">
                      <a:srgbClr val="000000"/>
                    </a:gs>
                    <a:gs pos="74000">
                      <a:srgbClr val="000000"/>
                    </a:gs>
                  </a:gsLst>
                </a:gradFill>
                <a:latin typeface="Arial"/>
              </a:rPr>
              <a:t/>
            </a:r>
            <a:br>
              <a:rPr lang="en-US" sz="1100" dirty="0" smtClean="0">
                <a:gradFill>
                  <a:gsLst>
                    <a:gs pos="0">
                      <a:srgbClr val="000000"/>
                    </a:gs>
                    <a:gs pos="74000">
                      <a:srgbClr val="000000"/>
                    </a:gs>
                  </a:gsLst>
                </a:gradFill>
                <a:latin typeface="Arial"/>
              </a:rPr>
            </a:br>
            <a:endParaRPr lang="en-US" sz="1100" dirty="0">
              <a:gradFill>
                <a:gsLst>
                  <a:gs pos="0">
                    <a:srgbClr val="000000"/>
                  </a:gs>
                  <a:gs pos="74000">
                    <a:srgbClr val="000000"/>
                  </a:gs>
                </a:gsLst>
              </a:gradFill>
              <a:latin typeface="Arial"/>
            </a:endParaRPr>
          </a:p>
          <a:p>
            <a:pPr defTabSz="533400">
              <a:lnSpc>
                <a:spcPct val="90000"/>
              </a:lnSpc>
              <a:spcAft>
                <a:spcPct val="35000"/>
              </a:spcAft>
            </a:pPr>
            <a:r>
              <a:rPr lang="en-US" sz="1200" b="1" dirty="0" smtClean="0">
                <a:gradFill>
                  <a:gsLst>
                    <a:gs pos="0">
                      <a:srgbClr val="000000"/>
                    </a:gs>
                    <a:gs pos="74000">
                      <a:srgbClr val="000000"/>
                    </a:gs>
                  </a:gsLst>
                </a:gradFill>
                <a:latin typeface="Arial"/>
              </a:rPr>
              <a:t>Users</a:t>
            </a:r>
          </a:p>
          <a:p>
            <a:pPr marL="0" lvl="1" defTabSz="533400">
              <a:lnSpc>
                <a:spcPct val="90000"/>
              </a:lnSpc>
              <a:spcAft>
                <a:spcPct val="15000"/>
              </a:spcAft>
            </a:pPr>
            <a:r>
              <a:rPr lang="en-US" sz="1050" dirty="0" smtClean="0">
                <a:gradFill>
                  <a:gsLst>
                    <a:gs pos="0">
                      <a:srgbClr val="000000"/>
                    </a:gs>
                    <a:gs pos="74000">
                      <a:srgbClr val="000000"/>
                    </a:gs>
                  </a:gsLst>
                </a:gradFill>
                <a:latin typeface="Arial"/>
              </a:rPr>
              <a:t>60,000+</a:t>
            </a:r>
          </a:p>
        </p:txBody>
      </p:sp>
      <p:sp>
        <p:nvSpPr>
          <p:cNvPr id="12" name="Freeform 11"/>
          <p:cNvSpPr/>
          <p:nvPr/>
        </p:nvSpPr>
        <p:spPr>
          <a:xfrm>
            <a:off x="4413687" y="2432773"/>
            <a:ext cx="1901773" cy="3140830"/>
          </a:xfrm>
          <a:custGeom>
            <a:avLst/>
            <a:gdLst>
              <a:gd name="connsiteX0" fmla="*/ 0 w 1990822"/>
              <a:gd name="connsiteY0" fmla="*/ 0 h 3256203"/>
              <a:gd name="connsiteX1" fmla="*/ 1990822 w 1990822"/>
              <a:gd name="connsiteY1" fmla="*/ 0 h 3256203"/>
              <a:gd name="connsiteX2" fmla="*/ 1990822 w 1990822"/>
              <a:gd name="connsiteY2" fmla="*/ 3256203 h 3256203"/>
              <a:gd name="connsiteX3" fmla="*/ 0 w 1990822"/>
              <a:gd name="connsiteY3" fmla="*/ 3256203 h 3256203"/>
              <a:gd name="connsiteX4" fmla="*/ 0 w 1990822"/>
              <a:gd name="connsiteY4" fmla="*/ 0 h 3256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0822" h="3256203">
                <a:moveTo>
                  <a:pt x="0" y="0"/>
                </a:moveTo>
                <a:lnTo>
                  <a:pt x="1990822" y="0"/>
                </a:lnTo>
                <a:lnTo>
                  <a:pt x="1990822" y="3256203"/>
                </a:lnTo>
                <a:lnTo>
                  <a:pt x="0" y="3256203"/>
                </a:lnTo>
                <a:lnTo>
                  <a:pt x="0" y="0"/>
                </a:lnTo>
                <a:close/>
              </a:path>
            </a:pathLst>
          </a:custGeom>
          <a:noFill/>
          <a:ln>
            <a:noFill/>
          </a:ln>
        </p:spPr>
        <p:style>
          <a:lnRef idx="1">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5720" tIns="45720" rIns="45720" bIns="45720" numCol="1" spcCol="1270" anchor="t" anchorCtr="0">
            <a:noAutofit/>
          </a:bodyPr>
          <a:lstStyle/>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Benefits</a:t>
            </a:r>
            <a:endParaRPr lang="en-US" sz="1200" b="1"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100" b="1" dirty="0">
                <a:solidFill>
                  <a:srgbClr val="BBE0E3">
                    <a:lumMod val="50000"/>
                  </a:srgbClr>
                </a:solidFill>
                <a:latin typeface="Arial"/>
              </a:rPr>
              <a:t>Re-uses</a:t>
            </a:r>
            <a:r>
              <a:rPr lang="en-US" sz="1050" b="1" dirty="0" smtClean="0">
                <a:solidFill>
                  <a:srgbClr val="BBE0E3">
                    <a:lumMod val="50000"/>
                  </a:srgbClr>
                </a:solidFill>
                <a:latin typeface="Arial"/>
              </a:rPr>
              <a:t> </a:t>
            </a:r>
            <a:r>
              <a:rPr lang="en-US" sz="1050" dirty="0" smtClean="0">
                <a:gradFill>
                  <a:gsLst>
                    <a:gs pos="0">
                      <a:srgbClr val="000000"/>
                    </a:gs>
                    <a:gs pos="74000">
                      <a:srgbClr val="000000"/>
                    </a:gs>
                  </a:gsLst>
                  <a:lin ang="0" scaled="0"/>
                </a:gradFill>
                <a:latin typeface="Arial"/>
              </a:rPr>
              <a:t>PSRPT Integration</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100" b="1" dirty="0">
                <a:solidFill>
                  <a:srgbClr val="BBE0E3">
                    <a:lumMod val="50000"/>
                  </a:srgbClr>
                </a:solidFill>
                <a:latin typeface="Arial"/>
              </a:rPr>
              <a:t>Re-uses</a:t>
            </a:r>
            <a:r>
              <a:rPr lang="en-US" sz="1050" b="1" dirty="0" smtClean="0">
                <a:gradFill>
                  <a:gsLst>
                    <a:gs pos="0">
                      <a:srgbClr val="000000"/>
                    </a:gs>
                    <a:gs pos="74000">
                      <a:srgbClr val="000000"/>
                    </a:gs>
                  </a:gsLst>
                </a:gradFill>
                <a:latin typeface="Arial"/>
              </a:rPr>
              <a:t> </a:t>
            </a:r>
            <a:r>
              <a:rPr lang="en-US" sz="1050" dirty="0" smtClean="0">
                <a:gradFill>
                  <a:gsLst>
                    <a:gs pos="0">
                      <a:srgbClr val="000000"/>
                    </a:gs>
                    <a:gs pos="74000">
                      <a:srgbClr val="000000"/>
                    </a:gs>
                  </a:gsLst>
                  <a:lin ang="0" scaled="0"/>
                </a:gradFill>
                <a:latin typeface="Arial"/>
              </a:rPr>
              <a:t>existing Employee data</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100" b="1" dirty="0">
                <a:solidFill>
                  <a:srgbClr val="BBE0E3">
                    <a:lumMod val="50000"/>
                  </a:srgbClr>
                </a:solidFill>
                <a:latin typeface="Arial"/>
              </a:rPr>
              <a:t>Re-uses</a:t>
            </a:r>
            <a:r>
              <a:rPr lang="en-US" sz="1050" b="1" dirty="0" smtClean="0">
                <a:gradFill>
                  <a:gsLst>
                    <a:gs pos="0">
                      <a:srgbClr val="000000"/>
                    </a:gs>
                    <a:gs pos="74000">
                      <a:srgbClr val="000000"/>
                    </a:gs>
                  </a:gsLst>
                </a:gradFill>
                <a:latin typeface="Arial"/>
              </a:rPr>
              <a:t> </a:t>
            </a:r>
            <a:r>
              <a:rPr lang="en-US" sz="1050" dirty="0" smtClean="0">
                <a:gradFill>
                  <a:gsLst>
                    <a:gs pos="0">
                      <a:srgbClr val="000000"/>
                    </a:gs>
                    <a:gs pos="74000">
                      <a:srgbClr val="000000"/>
                    </a:gs>
                  </a:gsLst>
                  <a:lin ang="0" scaled="0"/>
                </a:gradFill>
                <a:latin typeface="Arial"/>
              </a:rPr>
              <a:t>existing Users</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100" b="1" dirty="0">
                <a:solidFill>
                  <a:srgbClr val="BBE0E3">
                    <a:lumMod val="50000"/>
                  </a:srgbClr>
                </a:solidFill>
                <a:latin typeface="Arial"/>
              </a:rPr>
              <a:t>Re-uses</a:t>
            </a:r>
            <a:r>
              <a:rPr lang="en-US" sz="1050" b="1" dirty="0" smtClean="0">
                <a:gradFill>
                  <a:gsLst>
                    <a:gs pos="0">
                      <a:srgbClr val="000000"/>
                    </a:gs>
                    <a:gs pos="74000">
                      <a:srgbClr val="000000"/>
                    </a:gs>
                  </a:gsLst>
                </a:gradFill>
                <a:latin typeface="Arial"/>
              </a:rPr>
              <a:t> </a:t>
            </a:r>
            <a:r>
              <a:rPr lang="en-US" sz="1050" dirty="0" smtClean="0">
                <a:gradFill>
                  <a:gsLst>
                    <a:gs pos="0">
                      <a:srgbClr val="000000"/>
                    </a:gs>
                    <a:gs pos="74000">
                      <a:srgbClr val="000000"/>
                    </a:gs>
                  </a:gsLst>
                  <a:lin ang="0" scaled="0"/>
                </a:gradFill>
                <a:latin typeface="Arial"/>
              </a:rPr>
              <a:t>Control Center</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100" b="1" dirty="0">
                <a:solidFill>
                  <a:srgbClr val="BBE0E3">
                    <a:lumMod val="50000"/>
                  </a:srgbClr>
                </a:solidFill>
                <a:latin typeface="Arial"/>
              </a:rPr>
              <a:t>Re-uses</a:t>
            </a:r>
            <a:r>
              <a:rPr lang="en-US" sz="1050" b="1" dirty="0" smtClean="0">
                <a:gradFill>
                  <a:gsLst>
                    <a:gs pos="0">
                      <a:srgbClr val="000000"/>
                    </a:gs>
                    <a:gs pos="74000">
                      <a:srgbClr val="000000"/>
                    </a:gs>
                  </a:gsLst>
                </a:gradFill>
                <a:latin typeface="Arial"/>
              </a:rPr>
              <a:t> </a:t>
            </a:r>
            <a:r>
              <a:rPr lang="en-US" sz="1050" dirty="0" smtClean="0">
                <a:gradFill>
                  <a:gsLst>
                    <a:gs pos="0">
                      <a:srgbClr val="000000"/>
                    </a:gs>
                    <a:gs pos="74000">
                      <a:srgbClr val="000000"/>
                    </a:gs>
                  </a:gsLst>
                  <a:lin ang="0" scaled="0"/>
                </a:gradFill>
                <a:latin typeface="Arial"/>
              </a:rPr>
              <a:t>LDAP Integration</a:t>
            </a:r>
            <a:r>
              <a:rPr lang="en-US" sz="1100" dirty="0" smtClean="0">
                <a:gradFill>
                  <a:gsLst>
                    <a:gs pos="0">
                      <a:srgbClr val="000000"/>
                    </a:gs>
                    <a:gs pos="74000">
                      <a:srgbClr val="000000"/>
                    </a:gs>
                  </a:gsLst>
                </a:gradFill>
                <a:latin typeface="Arial"/>
              </a:rPr>
              <a:t/>
            </a:r>
            <a:br>
              <a:rPr lang="en-US" sz="1100" dirty="0" smtClean="0">
                <a:gradFill>
                  <a:gsLst>
                    <a:gs pos="0">
                      <a:srgbClr val="000000"/>
                    </a:gs>
                    <a:gs pos="74000">
                      <a:srgbClr val="000000"/>
                    </a:gs>
                  </a:gsLst>
                </a:gradFill>
                <a:latin typeface="Arial"/>
              </a:rPr>
            </a:br>
            <a:endParaRPr lang="en-US" sz="1100" dirty="0" smtClean="0">
              <a:gradFill>
                <a:gsLst>
                  <a:gs pos="0">
                    <a:srgbClr val="000000"/>
                  </a:gs>
                  <a:gs pos="74000">
                    <a:srgbClr val="000000"/>
                  </a:gs>
                </a:gsLst>
              </a:gradFill>
              <a:latin typeface="Arial"/>
            </a:endParaRPr>
          </a:p>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Integrations</a:t>
            </a:r>
            <a:endParaRPr lang="en-US" sz="1200"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PSRPT</a:t>
            </a:r>
            <a:endParaRPr lang="en-US" sz="1050"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LDAP</a:t>
            </a:r>
            <a:endParaRPr lang="en-US" sz="1050"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Badge System(s)</a:t>
            </a:r>
            <a:r>
              <a:rPr lang="en-US" sz="1100" dirty="0" smtClean="0">
                <a:gradFill>
                  <a:gsLst>
                    <a:gs pos="0">
                      <a:srgbClr val="000000"/>
                    </a:gs>
                    <a:gs pos="74000">
                      <a:srgbClr val="000000"/>
                    </a:gs>
                  </a:gsLst>
                  <a:lin ang="0" scaled="0"/>
                </a:gradFill>
                <a:latin typeface="Arial"/>
              </a:rPr>
              <a:t/>
            </a:r>
            <a:br>
              <a:rPr lang="en-US" sz="1100" dirty="0" smtClean="0">
                <a:gradFill>
                  <a:gsLst>
                    <a:gs pos="0">
                      <a:srgbClr val="000000"/>
                    </a:gs>
                    <a:gs pos="74000">
                      <a:srgbClr val="000000"/>
                    </a:gs>
                  </a:gsLst>
                  <a:lin ang="0" scaled="0"/>
                </a:gradFill>
                <a:latin typeface="Arial"/>
              </a:rPr>
            </a:br>
            <a:endParaRPr lang="en-US" sz="1100" dirty="0">
              <a:gradFill>
                <a:gsLst>
                  <a:gs pos="0">
                    <a:srgbClr val="000000"/>
                  </a:gs>
                  <a:gs pos="74000">
                    <a:srgbClr val="000000"/>
                  </a:gs>
                </a:gsLst>
                <a:lin ang="0" scaled="0"/>
              </a:gradFill>
              <a:latin typeface="Arial"/>
            </a:endParaRPr>
          </a:p>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Users</a:t>
            </a:r>
            <a:endParaRPr lang="en-US" sz="1200" b="1"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30,000+</a:t>
            </a:r>
          </a:p>
          <a:p>
            <a:pPr marL="114300" lvl="1" indent="-114300" defTabSz="533400">
              <a:lnSpc>
                <a:spcPct val="90000"/>
              </a:lnSpc>
              <a:spcAft>
                <a:spcPct val="15000"/>
              </a:spcAft>
              <a:buFontTx/>
              <a:buChar char="••"/>
            </a:pPr>
            <a:endParaRPr lang="en-US" sz="1100" dirty="0" smtClean="0">
              <a:solidFill>
                <a:srgbClr val="000000">
                  <a:hueOff val="0"/>
                  <a:satOff val="0"/>
                  <a:lumOff val="0"/>
                  <a:alphaOff val="0"/>
                </a:srgbClr>
              </a:solidFill>
              <a:latin typeface="Arial"/>
            </a:endParaRPr>
          </a:p>
        </p:txBody>
      </p:sp>
      <p:sp>
        <p:nvSpPr>
          <p:cNvPr id="7" name="Freeform 6"/>
          <p:cNvSpPr/>
          <p:nvPr/>
        </p:nvSpPr>
        <p:spPr>
          <a:xfrm>
            <a:off x="586889" y="569178"/>
            <a:ext cx="8301080" cy="1257413"/>
          </a:xfrm>
          <a:custGeom>
            <a:avLst/>
            <a:gdLst>
              <a:gd name="connsiteX0" fmla="*/ 0 w 8636973"/>
              <a:gd name="connsiteY0" fmla="*/ 314353 h 1257413"/>
              <a:gd name="connsiteX1" fmla="*/ 8008267 w 8636973"/>
              <a:gd name="connsiteY1" fmla="*/ 314353 h 1257413"/>
              <a:gd name="connsiteX2" fmla="*/ 8008267 w 8636973"/>
              <a:gd name="connsiteY2" fmla="*/ 0 h 1257413"/>
              <a:gd name="connsiteX3" fmla="*/ 8636973 w 8636973"/>
              <a:gd name="connsiteY3" fmla="*/ 628707 h 1257413"/>
              <a:gd name="connsiteX4" fmla="*/ 8008267 w 8636973"/>
              <a:gd name="connsiteY4" fmla="*/ 1257413 h 1257413"/>
              <a:gd name="connsiteX5" fmla="*/ 8008267 w 8636973"/>
              <a:gd name="connsiteY5" fmla="*/ 943060 h 1257413"/>
              <a:gd name="connsiteX6" fmla="*/ 0 w 8636973"/>
              <a:gd name="connsiteY6" fmla="*/ 943060 h 1257413"/>
              <a:gd name="connsiteX7" fmla="*/ 0 w 8636973"/>
              <a:gd name="connsiteY7" fmla="*/ 314353 h 125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6973" h="1257413">
                <a:moveTo>
                  <a:pt x="0" y="314353"/>
                </a:moveTo>
                <a:lnTo>
                  <a:pt x="8008267" y="314353"/>
                </a:lnTo>
                <a:lnTo>
                  <a:pt x="8008267" y="0"/>
                </a:lnTo>
                <a:lnTo>
                  <a:pt x="8636973" y="628707"/>
                </a:lnTo>
                <a:lnTo>
                  <a:pt x="8008267" y="1257413"/>
                </a:lnTo>
                <a:lnTo>
                  <a:pt x="8008267" y="943060"/>
                </a:lnTo>
                <a:lnTo>
                  <a:pt x="0" y="943060"/>
                </a:lnTo>
                <a:lnTo>
                  <a:pt x="0" y="314353"/>
                </a:lnTo>
                <a:close/>
              </a:path>
            </a:pathLst>
          </a:custGeom>
          <a:solidFill>
            <a:srgbClr val="009DDC"/>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95250" tIns="91440" rIns="91440" bIns="91440" numCol="1" spcCol="1270" anchor="ctr" anchorCtr="0">
            <a:noAutofit/>
          </a:bodyPr>
          <a:lstStyle/>
          <a:p>
            <a:pPr defTabSz="1111250">
              <a:lnSpc>
                <a:spcPct val="90000"/>
              </a:lnSpc>
              <a:spcAft>
                <a:spcPct val="35000"/>
              </a:spcAft>
            </a:pPr>
            <a:r>
              <a:rPr lang="en-US" sz="2000" dirty="0" smtClean="0">
                <a:gradFill>
                  <a:gsLst>
                    <a:gs pos="0">
                      <a:srgbClr val="FFFFFF"/>
                    </a:gs>
                    <a:gs pos="74000">
                      <a:srgbClr val="FFFFFF"/>
                    </a:gs>
                  </a:gsLst>
                  <a:lin ang="0" scaled="0"/>
                </a:gradFill>
                <a:latin typeface="Arial"/>
              </a:rPr>
              <a:t>Application 4</a:t>
            </a:r>
            <a:endParaRPr lang="en-US" sz="2000" dirty="0">
              <a:gradFill>
                <a:gsLst>
                  <a:gs pos="0">
                    <a:srgbClr val="FFFFFF"/>
                  </a:gs>
                  <a:gs pos="74000">
                    <a:srgbClr val="FFFFFF"/>
                  </a:gs>
                </a:gsLst>
                <a:lin ang="0" scaled="0"/>
              </a:gradFill>
              <a:latin typeface="Arial"/>
            </a:endParaRPr>
          </a:p>
        </p:txBody>
      </p:sp>
      <p:sp>
        <p:nvSpPr>
          <p:cNvPr id="9" name="Freeform 8"/>
          <p:cNvSpPr/>
          <p:nvPr/>
        </p:nvSpPr>
        <p:spPr>
          <a:xfrm>
            <a:off x="2500289" y="1084938"/>
            <a:ext cx="6387680" cy="1257413"/>
          </a:xfrm>
          <a:custGeom>
            <a:avLst/>
            <a:gdLst>
              <a:gd name="connsiteX0" fmla="*/ 0 w 6646150"/>
              <a:gd name="connsiteY0" fmla="*/ 314353 h 1257413"/>
              <a:gd name="connsiteX1" fmla="*/ 6017444 w 6646150"/>
              <a:gd name="connsiteY1" fmla="*/ 314353 h 1257413"/>
              <a:gd name="connsiteX2" fmla="*/ 6017444 w 6646150"/>
              <a:gd name="connsiteY2" fmla="*/ 0 h 1257413"/>
              <a:gd name="connsiteX3" fmla="*/ 6646150 w 6646150"/>
              <a:gd name="connsiteY3" fmla="*/ 628707 h 1257413"/>
              <a:gd name="connsiteX4" fmla="*/ 6017444 w 6646150"/>
              <a:gd name="connsiteY4" fmla="*/ 1257413 h 1257413"/>
              <a:gd name="connsiteX5" fmla="*/ 6017444 w 6646150"/>
              <a:gd name="connsiteY5" fmla="*/ 943060 h 1257413"/>
              <a:gd name="connsiteX6" fmla="*/ 0 w 6646150"/>
              <a:gd name="connsiteY6" fmla="*/ 943060 h 1257413"/>
              <a:gd name="connsiteX7" fmla="*/ 0 w 6646150"/>
              <a:gd name="connsiteY7" fmla="*/ 314353 h 125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6150" h="1257413">
                <a:moveTo>
                  <a:pt x="0" y="314353"/>
                </a:moveTo>
                <a:lnTo>
                  <a:pt x="6017444" y="314353"/>
                </a:lnTo>
                <a:lnTo>
                  <a:pt x="6017444" y="0"/>
                </a:lnTo>
                <a:lnTo>
                  <a:pt x="6646150" y="628707"/>
                </a:lnTo>
                <a:lnTo>
                  <a:pt x="6017444" y="1257413"/>
                </a:lnTo>
                <a:lnTo>
                  <a:pt x="6017444" y="943060"/>
                </a:lnTo>
                <a:lnTo>
                  <a:pt x="0" y="943060"/>
                </a:lnTo>
                <a:lnTo>
                  <a:pt x="0" y="314353"/>
                </a:lnTo>
                <a:close/>
              </a:path>
            </a:pathLst>
          </a:custGeom>
          <a:solidFill>
            <a:srgbClr val="004E6E"/>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95250" tIns="91440" rIns="91440" bIns="91440" numCol="1" spcCol="1270" anchor="ctr" anchorCtr="0">
            <a:noAutofit/>
          </a:bodyPr>
          <a:lstStyle/>
          <a:p>
            <a:pPr defTabSz="1111250">
              <a:lnSpc>
                <a:spcPct val="90000"/>
              </a:lnSpc>
              <a:spcAft>
                <a:spcPct val="35000"/>
              </a:spcAft>
            </a:pPr>
            <a:r>
              <a:rPr lang="en-US" sz="2000" dirty="0" smtClean="0">
                <a:gradFill>
                  <a:gsLst>
                    <a:gs pos="0">
                      <a:srgbClr val="FFFFFF"/>
                    </a:gs>
                    <a:gs pos="74000">
                      <a:srgbClr val="FFFFFF"/>
                    </a:gs>
                  </a:gsLst>
                  <a:lin ang="0" scaled="0"/>
                </a:gradFill>
                <a:latin typeface="Arial"/>
              </a:rPr>
              <a:t>Application 5</a:t>
            </a:r>
            <a:endParaRPr lang="en-US" sz="2000" dirty="0">
              <a:gradFill>
                <a:gsLst>
                  <a:gs pos="0">
                    <a:srgbClr val="FFFFFF"/>
                  </a:gs>
                  <a:gs pos="74000">
                    <a:srgbClr val="FFFFFF"/>
                  </a:gs>
                </a:gsLst>
                <a:lin ang="0" scaled="0"/>
              </a:gradFill>
              <a:latin typeface="Arial"/>
            </a:endParaRPr>
          </a:p>
        </p:txBody>
      </p:sp>
      <p:sp>
        <p:nvSpPr>
          <p:cNvPr id="11" name="Freeform 10"/>
          <p:cNvSpPr/>
          <p:nvPr/>
        </p:nvSpPr>
        <p:spPr>
          <a:xfrm>
            <a:off x="4413687" y="1491831"/>
            <a:ext cx="4474282" cy="1257413"/>
          </a:xfrm>
          <a:custGeom>
            <a:avLst/>
            <a:gdLst>
              <a:gd name="connsiteX0" fmla="*/ 0 w 4655328"/>
              <a:gd name="connsiteY0" fmla="*/ 314353 h 1257413"/>
              <a:gd name="connsiteX1" fmla="*/ 4026622 w 4655328"/>
              <a:gd name="connsiteY1" fmla="*/ 314353 h 1257413"/>
              <a:gd name="connsiteX2" fmla="*/ 4026622 w 4655328"/>
              <a:gd name="connsiteY2" fmla="*/ 0 h 1257413"/>
              <a:gd name="connsiteX3" fmla="*/ 4655328 w 4655328"/>
              <a:gd name="connsiteY3" fmla="*/ 628707 h 1257413"/>
              <a:gd name="connsiteX4" fmla="*/ 4026622 w 4655328"/>
              <a:gd name="connsiteY4" fmla="*/ 1257413 h 1257413"/>
              <a:gd name="connsiteX5" fmla="*/ 4026622 w 4655328"/>
              <a:gd name="connsiteY5" fmla="*/ 943060 h 1257413"/>
              <a:gd name="connsiteX6" fmla="*/ 0 w 4655328"/>
              <a:gd name="connsiteY6" fmla="*/ 943060 h 1257413"/>
              <a:gd name="connsiteX7" fmla="*/ 0 w 4655328"/>
              <a:gd name="connsiteY7" fmla="*/ 314353 h 125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55328" h="1257413">
                <a:moveTo>
                  <a:pt x="0" y="314353"/>
                </a:moveTo>
                <a:lnTo>
                  <a:pt x="4026622" y="314353"/>
                </a:lnTo>
                <a:lnTo>
                  <a:pt x="4026622" y="0"/>
                </a:lnTo>
                <a:lnTo>
                  <a:pt x="4655328" y="628707"/>
                </a:lnTo>
                <a:lnTo>
                  <a:pt x="4026622" y="1257413"/>
                </a:lnTo>
                <a:lnTo>
                  <a:pt x="4026622" y="943060"/>
                </a:lnTo>
                <a:lnTo>
                  <a:pt x="0" y="943060"/>
                </a:lnTo>
                <a:lnTo>
                  <a:pt x="0" y="314353"/>
                </a:lnTo>
                <a:close/>
              </a:path>
            </a:pathLst>
          </a:custGeom>
          <a:solidFill>
            <a:schemeClr val="bg2">
              <a:lumMod val="60000"/>
              <a:lumOff val="40000"/>
            </a:schemeClr>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95250" tIns="91440" rIns="91440" bIns="91440" numCol="1" spcCol="1270" anchor="ctr" anchorCtr="0">
            <a:noAutofit/>
          </a:bodyPr>
          <a:lstStyle/>
          <a:p>
            <a:pPr defTabSz="1111250">
              <a:lnSpc>
                <a:spcPct val="90000"/>
              </a:lnSpc>
              <a:spcAft>
                <a:spcPct val="35000"/>
              </a:spcAft>
            </a:pPr>
            <a:r>
              <a:rPr lang="en-US" sz="2000" dirty="0" smtClean="0">
                <a:gradFill>
                  <a:gsLst>
                    <a:gs pos="0">
                      <a:srgbClr val="FFFFFF"/>
                    </a:gs>
                    <a:gs pos="74000">
                      <a:srgbClr val="FFFFFF"/>
                    </a:gs>
                  </a:gsLst>
                  <a:lin ang="0" scaled="0"/>
                </a:gradFill>
                <a:latin typeface="Arial"/>
              </a:rPr>
              <a:t>Application 6</a:t>
            </a:r>
            <a:endParaRPr lang="en-US" sz="2000" dirty="0">
              <a:gradFill>
                <a:gsLst>
                  <a:gs pos="0">
                    <a:srgbClr val="FFFFFF"/>
                  </a:gs>
                  <a:gs pos="74000">
                    <a:srgbClr val="FFFFFF"/>
                  </a:gs>
                </a:gsLst>
                <a:lin ang="0" scaled="0"/>
              </a:gradFill>
              <a:latin typeface="Arial"/>
            </a:endParaRPr>
          </a:p>
        </p:txBody>
      </p:sp>
      <p:sp>
        <p:nvSpPr>
          <p:cNvPr id="13" name="Freeform 12"/>
          <p:cNvSpPr/>
          <p:nvPr/>
        </p:nvSpPr>
        <p:spPr>
          <a:xfrm>
            <a:off x="6315460" y="1898724"/>
            <a:ext cx="2560883" cy="1257413"/>
          </a:xfrm>
          <a:custGeom>
            <a:avLst/>
            <a:gdLst>
              <a:gd name="connsiteX0" fmla="*/ 0 w 2664506"/>
              <a:gd name="connsiteY0" fmla="*/ 314353 h 1257413"/>
              <a:gd name="connsiteX1" fmla="*/ 2035800 w 2664506"/>
              <a:gd name="connsiteY1" fmla="*/ 314353 h 1257413"/>
              <a:gd name="connsiteX2" fmla="*/ 2035800 w 2664506"/>
              <a:gd name="connsiteY2" fmla="*/ 0 h 1257413"/>
              <a:gd name="connsiteX3" fmla="*/ 2664506 w 2664506"/>
              <a:gd name="connsiteY3" fmla="*/ 628707 h 1257413"/>
              <a:gd name="connsiteX4" fmla="*/ 2035800 w 2664506"/>
              <a:gd name="connsiteY4" fmla="*/ 1257413 h 1257413"/>
              <a:gd name="connsiteX5" fmla="*/ 2035800 w 2664506"/>
              <a:gd name="connsiteY5" fmla="*/ 943060 h 1257413"/>
              <a:gd name="connsiteX6" fmla="*/ 0 w 2664506"/>
              <a:gd name="connsiteY6" fmla="*/ 943060 h 1257413"/>
              <a:gd name="connsiteX7" fmla="*/ 0 w 2664506"/>
              <a:gd name="connsiteY7" fmla="*/ 314353 h 125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4506" h="1257413">
                <a:moveTo>
                  <a:pt x="0" y="314353"/>
                </a:moveTo>
                <a:lnTo>
                  <a:pt x="2035800" y="314353"/>
                </a:lnTo>
                <a:lnTo>
                  <a:pt x="2035800" y="0"/>
                </a:lnTo>
                <a:lnTo>
                  <a:pt x="2664506" y="628707"/>
                </a:lnTo>
                <a:lnTo>
                  <a:pt x="2035800" y="1257413"/>
                </a:lnTo>
                <a:lnTo>
                  <a:pt x="2035800" y="943060"/>
                </a:lnTo>
                <a:lnTo>
                  <a:pt x="0" y="943060"/>
                </a:lnTo>
                <a:lnTo>
                  <a:pt x="0" y="314353"/>
                </a:lnTo>
                <a:close/>
              </a:path>
            </a:pathLst>
          </a:custGeom>
          <a:solidFill>
            <a:schemeClr val="bg2"/>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95250" tIns="91440" rIns="91440" bIns="91440" numCol="1" spcCol="1270" anchor="ctr" anchorCtr="0">
            <a:noAutofit/>
          </a:bodyPr>
          <a:lstStyle/>
          <a:p>
            <a:pPr defTabSz="1111250">
              <a:lnSpc>
                <a:spcPct val="90000"/>
              </a:lnSpc>
              <a:spcAft>
                <a:spcPct val="35000"/>
              </a:spcAft>
            </a:pPr>
            <a:r>
              <a:rPr lang="en-US" sz="2000" dirty="0" smtClean="0">
                <a:gradFill>
                  <a:gsLst>
                    <a:gs pos="0">
                      <a:srgbClr val="FFFFFF"/>
                    </a:gs>
                    <a:gs pos="74000">
                      <a:srgbClr val="FFFFFF"/>
                    </a:gs>
                  </a:gsLst>
                  <a:lin ang="0" scaled="0"/>
                </a:gradFill>
                <a:latin typeface="Arial"/>
              </a:rPr>
              <a:t>Application 7</a:t>
            </a:r>
          </a:p>
        </p:txBody>
      </p:sp>
      <p:sp>
        <p:nvSpPr>
          <p:cNvPr id="14" name="Freeform 13"/>
          <p:cNvSpPr/>
          <p:nvPr/>
        </p:nvSpPr>
        <p:spPr>
          <a:xfrm>
            <a:off x="6317941" y="2839666"/>
            <a:ext cx="1957379" cy="2733938"/>
          </a:xfrm>
          <a:custGeom>
            <a:avLst/>
            <a:gdLst>
              <a:gd name="connsiteX0" fmla="*/ 0 w 2008959"/>
              <a:gd name="connsiteY0" fmla="*/ 0 h 2778407"/>
              <a:gd name="connsiteX1" fmla="*/ 2008959 w 2008959"/>
              <a:gd name="connsiteY1" fmla="*/ 0 h 2778407"/>
              <a:gd name="connsiteX2" fmla="*/ 2008959 w 2008959"/>
              <a:gd name="connsiteY2" fmla="*/ 2778407 h 2778407"/>
              <a:gd name="connsiteX3" fmla="*/ 0 w 2008959"/>
              <a:gd name="connsiteY3" fmla="*/ 2778407 h 2778407"/>
              <a:gd name="connsiteX4" fmla="*/ 0 w 2008959"/>
              <a:gd name="connsiteY4" fmla="*/ 0 h 277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959" h="2778407">
                <a:moveTo>
                  <a:pt x="0" y="0"/>
                </a:moveTo>
                <a:lnTo>
                  <a:pt x="2008959" y="0"/>
                </a:lnTo>
                <a:lnTo>
                  <a:pt x="2008959" y="2778407"/>
                </a:lnTo>
                <a:lnTo>
                  <a:pt x="0" y="2778407"/>
                </a:lnTo>
                <a:lnTo>
                  <a:pt x="0" y="0"/>
                </a:lnTo>
                <a:close/>
              </a:path>
            </a:pathLst>
          </a:custGeom>
          <a:noFill/>
          <a:ln>
            <a:noFill/>
          </a:ln>
        </p:spPr>
        <p:style>
          <a:lnRef idx="1">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5720" tIns="45720" rIns="45720" bIns="45720" numCol="1" spcCol="1270" anchor="t" anchorCtr="0">
            <a:noAutofit/>
          </a:bodyPr>
          <a:lstStyle/>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Benefits</a:t>
            </a:r>
            <a:endParaRPr lang="en-US" sz="1200" b="1"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100" b="1" dirty="0">
                <a:solidFill>
                  <a:srgbClr val="BBE0E3">
                    <a:lumMod val="50000"/>
                  </a:srgbClr>
                </a:solidFill>
                <a:latin typeface="Arial"/>
              </a:rPr>
              <a:t>Re-uses</a:t>
            </a:r>
            <a:r>
              <a:rPr lang="en-US" sz="1050" b="1" dirty="0" smtClean="0">
                <a:gradFill>
                  <a:gsLst>
                    <a:gs pos="0">
                      <a:srgbClr val="000000"/>
                    </a:gs>
                    <a:gs pos="74000">
                      <a:srgbClr val="000000"/>
                    </a:gs>
                  </a:gsLst>
                </a:gradFill>
                <a:latin typeface="Arial"/>
              </a:rPr>
              <a:t> </a:t>
            </a:r>
            <a:r>
              <a:rPr lang="en-US" sz="1050" dirty="0" smtClean="0">
                <a:gradFill>
                  <a:gsLst>
                    <a:gs pos="0">
                      <a:srgbClr val="000000"/>
                    </a:gs>
                    <a:gs pos="74000">
                      <a:srgbClr val="000000"/>
                    </a:gs>
                  </a:gsLst>
                  <a:lin ang="0" scaled="0"/>
                </a:gradFill>
                <a:latin typeface="Arial"/>
              </a:rPr>
              <a:t>PSRPT Integration</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100" b="1" dirty="0">
                <a:solidFill>
                  <a:srgbClr val="BBE0E3">
                    <a:lumMod val="50000"/>
                  </a:srgbClr>
                </a:solidFill>
                <a:latin typeface="Arial"/>
              </a:rPr>
              <a:t>Re-uses</a:t>
            </a:r>
            <a:r>
              <a:rPr lang="en-US" sz="1050" b="1" dirty="0" smtClean="0">
                <a:gradFill>
                  <a:gsLst>
                    <a:gs pos="0">
                      <a:srgbClr val="000000"/>
                    </a:gs>
                    <a:gs pos="74000">
                      <a:srgbClr val="000000"/>
                    </a:gs>
                  </a:gsLst>
                </a:gradFill>
                <a:latin typeface="Arial"/>
              </a:rPr>
              <a:t> </a:t>
            </a:r>
            <a:r>
              <a:rPr lang="en-US" sz="1050" dirty="0" smtClean="0">
                <a:gradFill>
                  <a:gsLst>
                    <a:gs pos="0">
                      <a:srgbClr val="000000"/>
                    </a:gs>
                    <a:gs pos="74000">
                      <a:srgbClr val="000000"/>
                    </a:gs>
                  </a:gsLst>
                  <a:lin ang="0" scaled="0"/>
                </a:gradFill>
                <a:latin typeface="Arial"/>
              </a:rPr>
              <a:t>existing </a:t>
            </a:r>
            <a:br>
              <a:rPr lang="en-US" sz="1050" dirty="0" smtClean="0">
                <a:gradFill>
                  <a:gsLst>
                    <a:gs pos="0">
                      <a:srgbClr val="000000"/>
                    </a:gs>
                    <a:gs pos="74000">
                      <a:srgbClr val="000000"/>
                    </a:gs>
                  </a:gsLst>
                  <a:lin ang="0" scaled="0"/>
                </a:gradFill>
                <a:latin typeface="Arial"/>
              </a:rPr>
            </a:br>
            <a:r>
              <a:rPr lang="en-US" sz="1050" dirty="0" smtClean="0">
                <a:gradFill>
                  <a:gsLst>
                    <a:gs pos="0">
                      <a:srgbClr val="000000"/>
                    </a:gs>
                    <a:gs pos="74000">
                      <a:srgbClr val="000000"/>
                    </a:gs>
                  </a:gsLst>
                  <a:lin ang="0" scaled="0"/>
                </a:gradFill>
                <a:latin typeface="Arial"/>
              </a:rPr>
              <a:t>Employee data</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100" b="1" dirty="0">
                <a:solidFill>
                  <a:srgbClr val="BBE0E3">
                    <a:lumMod val="50000"/>
                  </a:srgbClr>
                </a:solidFill>
                <a:latin typeface="Arial"/>
              </a:rPr>
              <a:t>Re-uses</a:t>
            </a:r>
            <a:r>
              <a:rPr lang="en-US" sz="1050" b="1" dirty="0" smtClean="0">
                <a:gradFill>
                  <a:gsLst>
                    <a:gs pos="0">
                      <a:srgbClr val="000000"/>
                    </a:gs>
                    <a:gs pos="74000">
                      <a:srgbClr val="000000"/>
                    </a:gs>
                  </a:gsLst>
                </a:gradFill>
                <a:latin typeface="Arial"/>
              </a:rPr>
              <a:t> </a:t>
            </a:r>
            <a:r>
              <a:rPr lang="en-US" sz="1050" dirty="0" smtClean="0">
                <a:gradFill>
                  <a:gsLst>
                    <a:gs pos="0">
                      <a:srgbClr val="000000"/>
                    </a:gs>
                    <a:gs pos="74000">
                      <a:srgbClr val="000000"/>
                    </a:gs>
                  </a:gsLst>
                  <a:lin ang="0" scaled="0"/>
                </a:gradFill>
                <a:latin typeface="Arial"/>
              </a:rPr>
              <a:t>existing Users</a:t>
            </a:r>
            <a:br>
              <a:rPr lang="en-US" sz="1050" dirty="0" smtClean="0">
                <a:gradFill>
                  <a:gsLst>
                    <a:gs pos="0">
                      <a:srgbClr val="000000"/>
                    </a:gs>
                    <a:gs pos="74000">
                      <a:srgbClr val="000000"/>
                    </a:gs>
                  </a:gsLst>
                  <a:lin ang="0" scaled="0"/>
                </a:gradFill>
                <a:latin typeface="Arial"/>
              </a:rPr>
            </a:br>
            <a:endParaRPr lang="en-US" sz="105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100" b="1" dirty="0">
                <a:solidFill>
                  <a:srgbClr val="BBE0E3">
                    <a:lumMod val="50000"/>
                  </a:srgbClr>
                </a:solidFill>
                <a:latin typeface="Arial"/>
              </a:rPr>
              <a:t>Re-uses</a:t>
            </a:r>
            <a:r>
              <a:rPr lang="en-US" sz="1050" b="1" dirty="0" smtClean="0">
                <a:solidFill>
                  <a:srgbClr val="BBE0E3">
                    <a:lumMod val="50000"/>
                  </a:srgbClr>
                </a:solidFill>
                <a:latin typeface="Arial"/>
              </a:rPr>
              <a:t> </a:t>
            </a:r>
            <a:r>
              <a:rPr lang="en-US" sz="1050" dirty="0" smtClean="0">
                <a:gradFill>
                  <a:gsLst>
                    <a:gs pos="0">
                      <a:srgbClr val="000000"/>
                    </a:gs>
                    <a:gs pos="74000">
                      <a:srgbClr val="000000"/>
                    </a:gs>
                  </a:gsLst>
                  <a:lin ang="0" scaled="0"/>
                </a:gradFill>
                <a:latin typeface="Arial"/>
              </a:rPr>
              <a:t>Control Center</a:t>
            </a:r>
            <a:r>
              <a:rPr lang="en-US" sz="1100" dirty="0" smtClean="0">
                <a:gradFill>
                  <a:gsLst>
                    <a:gs pos="0">
                      <a:srgbClr val="000000"/>
                    </a:gs>
                    <a:gs pos="74000">
                      <a:srgbClr val="000000"/>
                    </a:gs>
                  </a:gsLst>
                </a:gradFill>
                <a:latin typeface="Arial"/>
              </a:rPr>
              <a:t/>
            </a:r>
            <a:br>
              <a:rPr lang="en-US" sz="1100" dirty="0" smtClean="0">
                <a:gradFill>
                  <a:gsLst>
                    <a:gs pos="0">
                      <a:srgbClr val="000000"/>
                    </a:gs>
                    <a:gs pos="74000">
                      <a:srgbClr val="000000"/>
                    </a:gs>
                  </a:gsLst>
                </a:gradFill>
                <a:latin typeface="Arial"/>
              </a:rPr>
            </a:br>
            <a:endParaRPr lang="en-US" sz="1100" dirty="0" smtClean="0">
              <a:gradFill>
                <a:gsLst>
                  <a:gs pos="0">
                    <a:srgbClr val="000000"/>
                  </a:gs>
                  <a:gs pos="74000">
                    <a:srgbClr val="000000"/>
                  </a:gs>
                </a:gsLst>
              </a:gradFill>
              <a:latin typeface="Arial"/>
            </a:endParaRPr>
          </a:p>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Users</a:t>
            </a:r>
            <a:endParaRPr lang="en-US" sz="1200" dirty="0" smtClean="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10,000+</a:t>
            </a:r>
            <a:r>
              <a:rPr lang="en-US" sz="1100" dirty="0" smtClean="0">
                <a:gradFill>
                  <a:gsLst>
                    <a:gs pos="0">
                      <a:srgbClr val="000000"/>
                    </a:gs>
                    <a:gs pos="74000">
                      <a:srgbClr val="000000"/>
                    </a:gs>
                  </a:gsLst>
                  <a:lin ang="0" scaled="0"/>
                </a:gradFill>
                <a:latin typeface="Arial"/>
              </a:rPr>
              <a:t/>
            </a:r>
            <a:br>
              <a:rPr lang="en-US" sz="1100" dirty="0" smtClean="0">
                <a:gradFill>
                  <a:gsLst>
                    <a:gs pos="0">
                      <a:srgbClr val="000000"/>
                    </a:gs>
                    <a:gs pos="74000">
                      <a:srgbClr val="000000"/>
                    </a:gs>
                  </a:gsLst>
                  <a:lin ang="0" scaled="0"/>
                </a:gradFill>
                <a:latin typeface="Arial"/>
              </a:rPr>
            </a:br>
            <a:endParaRPr lang="en-US" sz="1100" dirty="0">
              <a:gradFill>
                <a:gsLst>
                  <a:gs pos="0">
                    <a:srgbClr val="000000"/>
                  </a:gs>
                  <a:gs pos="74000">
                    <a:srgbClr val="000000"/>
                  </a:gs>
                </a:gsLst>
                <a:lin ang="0" scaled="0"/>
              </a:gradFill>
              <a:latin typeface="Arial"/>
            </a:endParaRPr>
          </a:p>
          <a:p>
            <a:pPr defTabSz="533400">
              <a:lnSpc>
                <a:spcPct val="90000"/>
              </a:lnSpc>
              <a:spcAft>
                <a:spcPct val="35000"/>
              </a:spcAft>
            </a:pPr>
            <a:r>
              <a:rPr lang="en-US" sz="1200" b="1" dirty="0" smtClean="0">
                <a:gradFill>
                  <a:gsLst>
                    <a:gs pos="0">
                      <a:srgbClr val="000000"/>
                    </a:gs>
                    <a:gs pos="74000">
                      <a:srgbClr val="000000"/>
                    </a:gs>
                  </a:gsLst>
                  <a:lin ang="0" scaled="0"/>
                </a:gradFill>
                <a:latin typeface="Arial"/>
              </a:rPr>
              <a:t>Integration</a:t>
            </a:r>
            <a:endParaRPr lang="en-US" sz="1200" dirty="0">
              <a:gradFill>
                <a:gsLst>
                  <a:gs pos="0">
                    <a:srgbClr val="000000"/>
                  </a:gs>
                  <a:gs pos="74000">
                    <a:srgbClr val="000000"/>
                  </a:gs>
                </a:gsLst>
                <a:lin ang="0" scaled="0"/>
              </a:gradFill>
              <a:latin typeface="Arial"/>
            </a:endParaRPr>
          </a:p>
          <a:p>
            <a:pPr marL="0" lvl="1" defTabSz="533400">
              <a:lnSpc>
                <a:spcPct val="90000"/>
              </a:lnSpc>
              <a:spcAft>
                <a:spcPct val="15000"/>
              </a:spcAft>
            </a:pPr>
            <a:r>
              <a:rPr lang="en-US" sz="1050" dirty="0" smtClean="0">
                <a:gradFill>
                  <a:gsLst>
                    <a:gs pos="0">
                      <a:srgbClr val="000000"/>
                    </a:gs>
                    <a:gs pos="74000">
                      <a:srgbClr val="000000"/>
                    </a:gs>
                  </a:gsLst>
                  <a:lin ang="0" scaled="0"/>
                </a:gradFill>
                <a:latin typeface="Arial"/>
              </a:rPr>
              <a:t>PSRPT</a:t>
            </a:r>
            <a:endParaRPr lang="en-US" sz="1050" dirty="0">
              <a:gradFill>
                <a:gsLst>
                  <a:gs pos="0">
                    <a:srgbClr val="000000"/>
                  </a:gs>
                  <a:gs pos="74000">
                    <a:srgbClr val="000000"/>
                  </a:gs>
                </a:gsLst>
                <a:lin ang="0" scaled="0"/>
              </a:gradFill>
              <a:latin typeface="Arial"/>
            </a:endParaRPr>
          </a:p>
        </p:txBody>
      </p:sp>
      <p:cxnSp>
        <p:nvCxnSpPr>
          <p:cNvPr id="19" name="Straight Connector 18"/>
          <p:cNvCxnSpPr/>
          <p:nvPr/>
        </p:nvCxnSpPr>
        <p:spPr>
          <a:xfrm>
            <a:off x="2509432" y="2027572"/>
            <a:ext cx="0" cy="4154153"/>
          </a:xfrm>
          <a:prstGeom prst="line">
            <a:avLst/>
          </a:prstGeom>
          <a:ln w="15875">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a:endCxn id="17" idx="2"/>
          </p:cNvCxnSpPr>
          <p:nvPr/>
        </p:nvCxnSpPr>
        <p:spPr>
          <a:xfrm>
            <a:off x="4422831" y="2432773"/>
            <a:ext cx="8273" cy="3748952"/>
          </a:xfrm>
          <a:prstGeom prst="line">
            <a:avLst/>
          </a:prstGeom>
          <a:ln w="15875">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324604" y="2841784"/>
            <a:ext cx="0" cy="3339941"/>
          </a:xfrm>
          <a:prstGeom prst="line">
            <a:avLst/>
          </a:prstGeom>
          <a:ln w="15875">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814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93116" y="2709671"/>
            <a:ext cx="8281416" cy="330060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3553" name="Title 1"/>
          <p:cNvSpPr>
            <a:spLocks noGrp="1"/>
          </p:cNvSpPr>
          <p:nvPr>
            <p:ph type="title"/>
          </p:nvPr>
        </p:nvSpPr>
        <p:spPr/>
        <p:txBody>
          <a:bodyPr/>
          <a:lstStyle/>
          <a:p>
            <a:r>
              <a:rPr lang="en-US" dirty="0" smtClean="0">
                <a:gradFill>
                  <a:gsLst>
                    <a:gs pos="0">
                      <a:schemeClr val="tx1"/>
                    </a:gs>
                    <a:gs pos="100000">
                      <a:schemeClr val="tx1"/>
                    </a:gs>
                  </a:gsLst>
                </a:gradFill>
              </a:rPr>
              <a:t>Leverage Cloud Platform - SFDC</a:t>
            </a:r>
          </a:p>
        </p:txBody>
      </p:sp>
      <p:graphicFrame>
        <p:nvGraphicFramePr>
          <p:cNvPr id="4" name="Table 3"/>
          <p:cNvGraphicFramePr>
            <a:graphicFrameLocks noGrp="1"/>
          </p:cNvGraphicFramePr>
          <p:nvPr>
            <p:extLst>
              <p:ext uri="{D42A27DB-BD31-4B8C-83A1-F6EECF244321}">
                <p14:modId xmlns:p14="http://schemas.microsoft.com/office/powerpoint/2010/main" val="2366261633"/>
              </p:ext>
            </p:extLst>
          </p:nvPr>
        </p:nvGraphicFramePr>
        <p:xfrm>
          <a:off x="593116" y="1141984"/>
          <a:ext cx="8283738" cy="1447800"/>
        </p:xfrm>
        <a:graphic>
          <a:graphicData uri="http://schemas.openxmlformats.org/drawingml/2006/table">
            <a:tbl>
              <a:tblPr firstRow="1" bandRow="1">
                <a:tableStyleId>{BC89EF96-8CEA-46FF-86C4-4CE0E7609802}</a:tableStyleId>
              </a:tblPr>
              <a:tblGrid>
                <a:gridCol w="1183373"/>
                <a:gridCol w="1280965"/>
                <a:gridCol w="3653533"/>
                <a:gridCol w="2165867"/>
              </a:tblGrid>
              <a:tr h="2256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gradFill>
                            <a:gsLst>
                              <a:gs pos="80531">
                                <a:schemeClr val="bg1"/>
                              </a:gs>
                              <a:gs pos="0">
                                <a:schemeClr val="bg1"/>
                              </a:gs>
                            </a:gsLst>
                            <a:lin ang="0" scaled="0"/>
                          </a:gradFill>
                          <a:latin typeface="+mn-lt"/>
                          <a:cs typeface="Calibri" pitchFamily="34" charset="0"/>
                        </a:rPr>
                        <a:t>Initiative</a:t>
                      </a:r>
                    </a:p>
                  </a:txBody>
                  <a:tcPr anchor="ctr">
                    <a:lnL w="12700" cap="flat" cmpd="sng" algn="ctr">
                      <a:solidFill>
                        <a:srgbClr val="009DDC"/>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9DDC"/>
                      </a:solidFill>
                      <a:prstDash val="solid"/>
                      <a:round/>
                      <a:headEnd type="none" w="med" len="med"/>
                      <a:tailEnd type="none" w="med" len="med"/>
                    </a:lnT>
                    <a:lnB w="12700" cap="flat" cmpd="sng" algn="ctr">
                      <a:solidFill>
                        <a:srgbClr val="009DDC"/>
                      </a:solidFill>
                      <a:prstDash val="solid"/>
                      <a:round/>
                      <a:headEnd type="none" w="med" len="med"/>
                      <a:tailEnd type="none" w="med" len="med"/>
                    </a:lnB>
                    <a:solidFill>
                      <a:srgbClr val="009DD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gradFill>
                            <a:gsLst>
                              <a:gs pos="80531">
                                <a:schemeClr val="bg1"/>
                              </a:gs>
                              <a:gs pos="0">
                                <a:schemeClr val="bg1"/>
                              </a:gs>
                            </a:gsLst>
                            <a:lin ang="0" scaled="0"/>
                          </a:gradFill>
                          <a:latin typeface="+mn-lt"/>
                          <a:cs typeface="Calibri" pitchFamily="34" charset="0"/>
                        </a:rPr>
                        <a:t>Goal Alignment</a:t>
                      </a:r>
                      <a:endParaRPr lang="en-US" sz="1200" b="0" dirty="0" smtClean="0">
                        <a:gradFill>
                          <a:gsLst>
                            <a:gs pos="80531">
                              <a:schemeClr val="bg1"/>
                            </a:gs>
                            <a:gs pos="0">
                              <a:schemeClr val="bg1"/>
                            </a:gs>
                          </a:gsLst>
                          <a:lin ang="0" scaled="0"/>
                        </a:gradFill>
                        <a:latin typeface="+mn-lt"/>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9DDC"/>
                      </a:solidFill>
                      <a:prstDash val="solid"/>
                      <a:round/>
                      <a:headEnd type="none" w="med" len="med"/>
                      <a:tailEnd type="none" w="med" len="med"/>
                    </a:lnT>
                    <a:lnB w="12700" cap="flat" cmpd="sng" algn="ctr">
                      <a:solidFill>
                        <a:srgbClr val="009DDC"/>
                      </a:solidFill>
                      <a:prstDash val="solid"/>
                      <a:round/>
                      <a:headEnd type="none" w="med" len="med"/>
                      <a:tailEnd type="none" w="med" len="med"/>
                    </a:lnB>
                    <a:solidFill>
                      <a:srgbClr val="009DD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gradFill>
                            <a:gsLst>
                              <a:gs pos="80531">
                                <a:schemeClr val="bg1"/>
                              </a:gs>
                              <a:gs pos="0">
                                <a:schemeClr val="bg1"/>
                              </a:gs>
                            </a:gsLst>
                            <a:lin ang="0" scaled="0"/>
                          </a:gradFill>
                          <a:latin typeface="+mn-lt"/>
                          <a:cs typeface="Calibri" pitchFamily="34" charset="0"/>
                        </a:rPr>
                        <a:t>Initiative Description</a:t>
                      </a:r>
                      <a:endParaRPr lang="en-US" sz="1200" b="0" dirty="0" smtClean="0">
                        <a:gradFill>
                          <a:gsLst>
                            <a:gs pos="80531">
                              <a:schemeClr val="bg1"/>
                            </a:gs>
                            <a:gs pos="0">
                              <a:schemeClr val="bg1"/>
                            </a:gs>
                          </a:gsLst>
                          <a:lin ang="0" scaled="0"/>
                        </a:gradFill>
                        <a:latin typeface="+mn-lt"/>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9DDC"/>
                      </a:solidFill>
                      <a:prstDash val="solid"/>
                      <a:round/>
                      <a:headEnd type="none" w="med" len="med"/>
                      <a:tailEnd type="none" w="med" len="med"/>
                    </a:lnT>
                    <a:lnB w="12700" cap="flat" cmpd="sng" algn="ctr">
                      <a:solidFill>
                        <a:srgbClr val="009DDC"/>
                      </a:solidFill>
                      <a:prstDash val="solid"/>
                      <a:round/>
                      <a:headEnd type="none" w="med" len="med"/>
                      <a:tailEnd type="none" w="med" len="med"/>
                    </a:lnB>
                    <a:solidFill>
                      <a:srgbClr val="009DD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gradFill>
                            <a:gsLst>
                              <a:gs pos="80531">
                                <a:schemeClr val="bg1"/>
                              </a:gs>
                              <a:gs pos="0">
                                <a:schemeClr val="bg1"/>
                              </a:gs>
                            </a:gsLst>
                            <a:lin ang="0" scaled="0"/>
                          </a:gradFill>
                          <a:latin typeface="+mn-lt"/>
                          <a:cs typeface="Calibri" pitchFamily="34" charset="0"/>
                        </a:rPr>
                        <a:t>Proposed Benefits</a:t>
                      </a:r>
                      <a:endParaRPr lang="en-US" sz="1200" b="0" dirty="0" smtClean="0">
                        <a:gradFill>
                          <a:gsLst>
                            <a:gs pos="80531">
                              <a:schemeClr val="bg1"/>
                            </a:gs>
                            <a:gs pos="0">
                              <a:schemeClr val="bg1"/>
                            </a:gs>
                          </a:gsLst>
                          <a:lin ang="0" scaled="0"/>
                        </a:gradFill>
                        <a:latin typeface="+mn-lt"/>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rgbClr val="009DDC"/>
                      </a:solidFill>
                      <a:prstDash val="solid"/>
                      <a:round/>
                      <a:headEnd type="none" w="med" len="med"/>
                      <a:tailEnd type="none" w="med" len="med"/>
                    </a:lnR>
                    <a:lnT w="12700" cap="flat" cmpd="sng" algn="ctr">
                      <a:solidFill>
                        <a:srgbClr val="009DDC"/>
                      </a:solidFill>
                      <a:prstDash val="solid"/>
                      <a:round/>
                      <a:headEnd type="none" w="med" len="med"/>
                      <a:tailEnd type="none" w="med" len="med"/>
                    </a:lnT>
                    <a:lnB w="12700" cap="flat" cmpd="sng" algn="ctr">
                      <a:solidFill>
                        <a:srgbClr val="009DDC"/>
                      </a:solidFill>
                      <a:prstDash val="solid"/>
                      <a:round/>
                      <a:headEnd type="none" w="med" len="med"/>
                      <a:tailEnd type="none" w="med" len="med"/>
                    </a:lnB>
                    <a:solidFill>
                      <a:srgbClr val="009DDC"/>
                    </a:solidFill>
                  </a:tcPr>
                </a:tc>
              </a:tr>
              <a:tr h="614150">
                <a:tc>
                  <a:txBody>
                    <a:bodyPr/>
                    <a:lstStyle/>
                    <a:p>
                      <a:pPr marL="228600" lvl="0" indent="-109538" algn="l" defTabSz="914400" rtl="0" eaLnBrk="1" latinLnBrk="0" hangingPunct="1">
                        <a:buSzPct val="200000"/>
                        <a:buFont typeface="Wingdings" pitchFamily="2" charset="2"/>
                        <a:buNone/>
                      </a:pPr>
                      <a:r>
                        <a:rPr lang="en-US" sz="1100" b="0" kern="1200" dirty="0" smtClean="0">
                          <a:gradFill>
                            <a:gsLst>
                              <a:gs pos="80531">
                                <a:schemeClr val="tx1"/>
                              </a:gs>
                              <a:gs pos="0">
                                <a:schemeClr val="tx1"/>
                              </a:gs>
                            </a:gsLst>
                            <a:lin ang="0" scaled="0"/>
                          </a:gradFill>
                          <a:latin typeface="+mn-lt"/>
                          <a:ea typeface="+mn-ea"/>
                          <a:cs typeface="Calibri" pitchFamily="34" charset="0"/>
                        </a:rPr>
                        <a:t>Leverage</a:t>
                      </a:r>
                      <a:r>
                        <a:rPr lang="en-US" sz="1100" b="0" kern="1200" baseline="0" dirty="0" smtClean="0">
                          <a:gradFill>
                            <a:gsLst>
                              <a:gs pos="80531">
                                <a:schemeClr val="tx1"/>
                              </a:gs>
                              <a:gs pos="0">
                                <a:schemeClr val="tx1"/>
                              </a:gs>
                            </a:gsLst>
                            <a:lin ang="0" scaled="0"/>
                          </a:gradFill>
                          <a:latin typeface="+mn-lt"/>
                          <a:ea typeface="+mn-ea"/>
                          <a:cs typeface="Calibri" pitchFamily="34" charset="0"/>
                        </a:rPr>
                        <a:t> </a:t>
                      </a:r>
                      <a:br>
                        <a:rPr lang="en-US" sz="1100" b="0" kern="1200" baseline="0" dirty="0" smtClean="0">
                          <a:gradFill>
                            <a:gsLst>
                              <a:gs pos="80531">
                                <a:schemeClr val="tx1"/>
                              </a:gs>
                              <a:gs pos="0">
                                <a:schemeClr val="tx1"/>
                              </a:gs>
                            </a:gsLst>
                            <a:lin ang="0" scaled="0"/>
                          </a:gradFill>
                          <a:latin typeface="+mn-lt"/>
                          <a:ea typeface="+mn-ea"/>
                          <a:cs typeface="Calibri" pitchFamily="34" charset="0"/>
                        </a:rPr>
                      </a:br>
                      <a:r>
                        <a:rPr lang="en-US" sz="1100" b="0" kern="1200" baseline="0" dirty="0" smtClean="0">
                          <a:gradFill>
                            <a:gsLst>
                              <a:gs pos="80531">
                                <a:schemeClr val="tx1"/>
                              </a:gs>
                              <a:gs pos="0">
                                <a:schemeClr val="tx1"/>
                              </a:gs>
                            </a:gsLst>
                            <a:lin ang="0" scaled="0"/>
                          </a:gradFill>
                          <a:latin typeface="+mn-lt"/>
                          <a:ea typeface="+mn-ea"/>
                          <a:cs typeface="Calibri" pitchFamily="34" charset="0"/>
                        </a:rPr>
                        <a:t>cloud platform</a:t>
                      </a:r>
                      <a:endParaRPr lang="en-US" sz="1100" b="0" kern="1200" dirty="0" smtClean="0">
                        <a:gradFill>
                          <a:gsLst>
                            <a:gs pos="80531">
                              <a:schemeClr val="tx1"/>
                            </a:gs>
                            <a:gs pos="0">
                              <a:schemeClr val="tx1"/>
                            </a:gs>
                          </a:gsLst>
                          <a:lin ang="0" scaled="0"/>
                        </a:gradFill>
                        <a:latin typeface="+mn-lt"/>
                        <a:ea typeface="+mn-ea"/>
                        <a:cs typeface="Calibri" pitchFamily="34" charset="0"/>
                      </a:endParaRPr>
                    </a:p>
                  </a:txBody>
                  <a:tcPr marL="0" marR="9525" marT="9525" marB="0">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rgbClr val="009DDC"/>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bg2">
                        <a:lumMod val="20000"/>
                        <a:lumOff val="80000"/>
                        <a:alpha val="20000"/>
                      </a:schemeClr>
                    </a:solidFill>
                  </a:tcPr>
                </a:tc>
                <a:tc>
                  <a:txBody>
                    <a:bodyPr/>
                    <a:lstStyle/>
                    <a:p>
                      <a:pPr marL="117475" marR="0" indent="-117475" algn="l" defTabSz="914400" rtl="0" eaLnBrk="1" fontAlgn="auto" latinLnBrk="0" hangingPunct="1">
                        <a:lnSpc>
                          <a:spcPct val="100000"/>
                        </a:lnSpc>
                        <a:spcBef>
                          <a:spcPts val="0"/>
                        </a:spcBef>
                        <a:spcAft>
                          <a:spcPts val="0"/>
                        </a:spcAft>
                        <a:buClrTx/>
                        <a:buSzPct val="200000"/>
                        <a:buFont typeface="Wingdings" pitchFamily="2" charset="2"/>
                        <a:buNone/>
                        <a:tabLst/>
                        <a:defRPr/>
                      </a:pPr>
                      <a:r>
                        <a:rPr lang="en-US" sz="1100" baseline="0" dirty="0" smtClean="0">
                          <a:gradFill>
                            <a:gsLst>
                              <a:gs pos="80531">
                                <a:schemeClr val="tx1"/>
                              </a:gs>
                              <a:gs pos="0">
                                <a:schemeClr val="tx1"/>
                              </a:gs>
                            </a:gsLst>
                            <a:lin ang="0" scaled="0"/>
                          </a:gradFill>
                          <a:latin typeface="+mn-lt"/>
                          <a:cs typeface="Calibri" pitchFamily="34" charset="0"/>
                        </a:rPr>
                        <a:t>Business Agility</a:t>
                      </a:r>
                    </a:p>
                    <a:p>
                      <a:pPr marL="117475" marR="0" indent="-117475" algn="l" defTabSz="914400" rtl="0" eaLnBrk="1" fontAlgn="auto" latinLnBrk="0" hangingPunct="1">
                        <a:lnSpc>
                          <a:spcPct val="100000"/>
                        </a:lnSpc>
                        <a:spcBef>
                          <a:spcPts val="0"/>
                        </a:spcBef>
                        <a:spcAft>
                          <a:spcPts val="0"/>
                        </a:spcAft>
                        <a:buClrTx/>
                        <a:buSzPct val="200000"/>
                        <a:buFont typeface="Wingdings" pitchFamily="2" charset="2"/>
                        <a:buNone/>
                        <a:tabLst/>
                        <a:defRPr/>
                      </a:pPr>
                      <a:r>
                        <a:rPr lang="en-US" sz="1100" baseline="0" dirty="0" smtClean="0">
                          <a:gradFill>
                            <a:gsLst>
                              <a:gs pos="80531">
                                <a:schemeClr val="tx1"/>
                              </a:gs>
                              <a:gs pos="0">
                                <a:schemeClr val="tx1"/>
                              </a:gs>
                            </a:gsLst>
                            <a:lin ang="0" scaled="0"/>
                          </a:gradFill>
                          <a:latin typeface="+mn-lt"/>
                          <a:cs typeface="Calibri" pitchFamily="34" charset="0"/>
                        </a:rPr>
                        <a:t>TCO reduction</a:t>
                      </a:r>
                    </a:p>
                    <a:p>
                      <a:pPr marL="117475" marR="0" indent="-117475" algn="l" defTabSz="914400" rtl="0" eaLnBrk="1" fontAlgn="auto" latinLnBrk="0" hangingPunct="1">
                        <a:lnSpc>
                          <a:spcPct val="100000"/>
                        </a:lnSpc>
                        <a:spcBef>
                          <a:spcPts val="0"/>
                        </a:spcBef>
                        <a:spcAft>
                          <a:spcPts val="0"/>
                        </a:spcAft>
                        <a:buClrTx/>
                        <a:buSzPct val="200000"/>
                        <a:buFont typeface="Wingdings" pitchFamily="2" charset="2"/>
                        <a:buNone/>
                        <a:tabLst/>
                        <a:defRPr/>
                      </a:pPr>
                      <a:r>
                        <a:rPr lang="en-US" sz="1100" baseline="0" dirty="0" smtClean="0">
                          <a:gradFill>
                            <a:gsLst>
                              <a:gs pos="80531">
                                <a:schemeClr val="tx1"/>
                              </a:gs>
                              <a:gs pos="0">
                                <a:schemeClr val="tx1"/>
                              </a:gs>
                            </a:gsLst>
                            <a:lin ang="0" scaled="0"/>
                          </a:gradFill>
                          <a:latin typeface="+mn-lt"/>
                          <a:cs typeface="Calibri" pitchFamily="34" charset="0"/>
                        </a:rPr>
                        <a:t>New Technology</a:t>
                      </a:r>
                    </a:p>
                  </a:txBody>
                  <a:tcP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rgbClr val="009DDC"/>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bg2">
                        <a:lumMod val="20000"/>
                        <a:lumOff val="80000"/>
                        <a:alpha val="20000"/>
                      </a:schemeClr>
                    </a:solidFill>
                  </a:tcPr>
                </a:tc>
                <a:tc>
                  <a:txBody>
                    <a:bodyPr/>
                    <a:lstStyle/>
                    <a:p>
                      <a:pPr marL="0" marR="0" indent="0" algn="l" defTabSz="914400" rtl="0" eaLnBrk="1" fontAlgn="auto" latinLnBrk="0" hangingPunct="1">
                        <a:lnSpc>
                          <a:spcPct val="100000"/>
                        </a:lnSpc>
                        <a:spcBef>
                          <a:spcPts val="0"/>
                        </a:spcBef>
                        <a:spcAft>
                          <a:spcPts val="300"/>
                        </a:spcAft>
                        <a:buClrTx/>
                        <a:buSzPct val="100000"/>
                        <a:buFont typeface="Wingdings" pitchFamily="2" charset="2"/>
                        <a:buNone/>
                        <a:tabLst/>
                        <a:defRPr/>
                      </a:pPr>
                      <a:r>
                        <a:rPr lang="en-US" sz="1100" kern="1200" baseline="0" dirty="0" smtClean="0">
                          <a:gradFill>
                            <a:gsLst>
                              <a:gs pos="80531">
                                <a:schemeClr val="tx1"/>
                              </a:gs>
                              <a:gs pos="0">
                                <a:schemeClr val="tx1"/>
                              </a:gs>
                            </a:gsLst>
                            <a:lin ang="0" scaled="0"/>
                          </a:gradFill>
                          <a:latin typeface="+mn-lt"/>
                          <a:ea typeface="+mn-ea"/>
                          <a:cs typeface="Calibri" pitchFamily="34" charset="0"/>
                        </a:rPr>
                        <a:t>Partner with SFDC to accelerate implementation plan</a:t>
                      </a:r>
                      <a:br>
                        <a:rPr lang="en-US" sz="1100" kern="1200" baseline="0" dirty="0" smtClean="0">
                          <a:gradFill>
                            <a:gsLst>
                              <a:gs pos="80531">
                                <a:schemeClr val="tx1"/>
                              </a:gs>
                              <a:gs pos="0">
                                <a:schemeClr val="tx1"/>
                              </a:gs>
                            </a:gsLst>
                            <a:lin ang="0" scaled="0"/>
                          </a:gradFill>
                          <a:latin typeface="+mn-lt"/>
                          <a:ea typeface="+mn-ea"/>
                          <a:cs typeface="Calibri" pitchFamily="34" charset="0"/>
                        </a:rPr>
                      </a:br>
                      <a:endParaRPr lang="en-US" sz="1100" kern="1200" baseline="0" dirty="0" smtClean="0">
                        <a:gradFill>
                          <a:gsLst>
                            <a:gs pos="80531">
                              <a:schemeClr val="tx1"/>
                            </a:gs>
                            <a:gs pos="0">
                              <a:schemeClr val="tx1"/>
                            </a:gs>
                          </a:gsLst>
                          <a:lin ang="0" scaled="0"/>
                        </a:gradFill>
                        <a:latin typeface="+mn-lt"/>
                        <a:ea typeface="+mn-ea"/>
                        <a:cs typeface="Calibri" pitchFamily="34" charset="0"/>
                      </a:endParaRPr>
                    </a:p>
                    <a:p>
                      <a:pPr marL="0" marR="0" indent="0" algn="l" defTabSz="914400" rtl="0" eaLnBrk="1" fontAlgn="auto" latinLnBrk="0" hangingPunct="1">
                        <a:lnSpc>
                          <a:spcPct val="100000"/>
                        </a:lnSpc>
                        <a:spcBef>
                          <a:spcPts val="0"/>
                        </a:spcBef>
                        <a:spcAft>
                          <a:spcPts val="300"/>
                        </a:spcAft>
                        <a:buClrTx/>
                        <a:buSzPct val="100000"/>
                        <a:buFont typeface="Wingdings" pitchFamily="2" charset="2"/>
                        <a:buNone/>
                        <a:tabLst/>
                        <a:defRPr/>
                      </a:pPr>
                      <a:r>
                        <a:rPr lang="en-US" sz="1100" kern="1200" baseline="0" dirty="0" smtClean="0">
                          <a:gradFill>
                            <a:gsLst>
                              <a:gs pos="80531">
                                <a:schemeClr val="tx1"/>
                              </a:gs>
                              <a:gs pos="0">
                                <a:schemeClr val="tx1"/>
                              </a:gs>
                            </a:gsLst>
                            <a:lin ang="0" scaled="0"/>
                          </a:gradFill>
                          <a:latin typeface="+mn-lt"/>
                          <a:ea typeface="+mn-ea"/>
                          <a:cs typeface="Calibri" pitchFamily="34" charset="0"/>
                        </a:rPr>
                        <a:t>Completed analysis for sweet spots Tier 2</a:t>
                      </a:r>
                      <a:br>
                        <a:rPr lang="en-US" sz="1100" kern="1200" baseline="0" dirty="0" smtClean="0">
                          <a:gradFill>
                            <a:gsLst>
                              <a:gs pos="80531">
                                <a:schemeClr val="tx1"/>
                              </a:gs>
                              <a:gs pos="0">
                                <a:schemeClr val="tx1"/>
                              </a:gs>
                            </a:gsLst>
                            <a:lin ang="0" scaled="0"/>
                          </a:gradFill>
                          <a:latin typeface="+mn-lt"/>
                          <a:ea typeface="+mn-ea"/>
                          <a:cs typeface="Calibri" pitchFamily="34" charset="0"/>
                        </a:rPr>
                      </a:br>
                      <a:r>
                        <a:rPr lang="en-US" sz="1100" kern="1200" baseline="0" dirty="0" smtClean="0">
                          <a:gradFill>
                            <a:gsLst>
                              <a:gs pos="80531">
                                <a:schemeClr val="tx1"/>
                              </a:gs>
                              <a:gs pos="0">
                                <a:schemeClr val="tx1"/>
                              </a:gs>
                            </a:gsLst>
                            <a:lin ang="0" scaled="0"/>
                          </a:gradFill>
                          <a:latin typeface="+mn-lt"/>
                          <a:ea typeface="+mn-ea"/>
                          <a:cs typeface="Calibri" pitchFamily="34" charset="0"/>
                        </a:rPr>
                        <a:t>/tier 3 applications</a:t>
                      </a:r>
                      <a:br>
                        <a:rPr lang="en-US" sz="1100" kern="1200" baseline="0" dirty="0" smtClean="0">
                          <a:gradFill>
                            <a:gsLst>
                              <a:gs pos="80531">
                                <a:schemeClr val="tx1"/>
                              </a:gs>
                              <a:gs pos="0">
                                <a:schemeClr val="tx1"/>
                              </a:gs>
                            </a:gsLst>
                            <a:lin ang="0" scaled="0"/>
                          </a:gradFill>
                          <a:latin typeface="+mn-lt"/>
                          <a:ea typeface="+mn-ea"/>
                          <a:cs typeface="Calibri" pitchFamily="34" charset="0"/>
                        </a:rPr>
                      </a:br>
                      <a:endParaRPr lang="en-US" sz="1100" kern="1200" baseline="0" dirty="0" smtClean="0">
                        <a:gradFill>
                          <a:gsLst>
                            <a:gs pos="80531">
                              <a:schemeClr val="tx1"/>
                            </a:gs>
                            <a:gs pos="0">
                              <a:schemeClr val="tx1"/>
                            </a:gs>
                          </a:gsLst>
                          <a:lin ang="0" scaled="0"/>
                        </a:gradFill>
                        <a:latin typeface="+mn-lt"/>
                        <a:ea typeface="+mn-ea"/>
                        <a:cs typeface="Calibri" pitchFamily="34" charset="0"/>
                      </a:endParaRPr>
                    </a:p>
                    <a:p>
                      <a:pPr marL="0" marR="0" indent="0" algn="l" defTabSz="914400" rtl="0" eaLnBrk="1" fontAlgn="auto" latinLnBrk="0" hangingPunct="1">
                        <a:lnSpc>
                          <a:spcPct val="100000"/>
                        </a:lnSpc>
                        <a:spcBef>
                          <a:spcPts val="0"/>
                        </a:spcBef>
                        <a:spcAft>
                          <a:spcPts val="300"/>
                        </a:spcAft>
                        <a:buClrTx/>
                        <a:buSzPct val="100000"/>
                        <a:buFont typeface="Wingdings" pitchFamily="2" charset="2"/>
                        <a:buNone/>
                        <a:tabLst/>
                        <a:defRPr/>
                      </a:pPr>
                      <a:r>
                        <a:rPr lang="en-US" sz="1100" kern="1200" baseline="0" dirty="0" smtClean="0">
                          <a:gradFill>
                            <a:gsLst>
                              <a:gs pos="80531">
                                <a:schemeClr val="tx1"/>
                              </a:gs>
                              <a:gs pos="0">
                                <a:schemeClr val="tx1"/>
                              </a:gs>
                            </a:gsLst>
                            <a:lin ang="0" scaled="0"/>
                          </a:gradFill>
                          <a:latin typeface="+mn-lt"/>
                          <a:ea typeface="+mn-ea"/>
                          <a:cs typeface="Calibri" pitchFamily="34" charset="0"/>
                        </a:rPr>
                        <a:t>Factory model execution approach</a:t>
                      </a:r>
                    </a:p>
                  </a:txBody>
                  <a:tcP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rgbClr val="009DDC"/>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bg2">
                        <a:lumMod val="20000"/>
                        <a:lumOff val="80000"/>
                        <a:alpha val="20000"/>
                      </a:schemeClr>
                    </a:solidFill>
                  </a:tcPr>
                </a:tc>
                <a:tc>
                  <a:txBody>
                    <a:bodyPr/>
                    <a:lstStyle/>
                    <a:p>
                      <a:pPr marL="1587" lvl="0" indent="0" algn="l" fontAlgn="auto">
                        <a:spcBef>
                          <a:spcPts val="0"/>
                        </a:spcBef>
                        <a:spcAft>
                          <a:spcPts val="300"/>
                        </a:spcAft>
                        <a:buClrTx/>
                        <a:buFont typeface="Wingdings" pitchFamily="2" charset="2"/>
                        <a:buNone/>
                        <a:defRPr/>
                      </a:pPr>
                      <a:r>
                        <a:rPr lang="en-US" sz="1100" dirty="0" smtClean="0">
                          <a:gradFill>
                            <a:gsLst>
                              <a:gs pos="80531">
                                <a:schemeClr val="tx1"/>
                              </a:gs>
                              <a:gs pos="0">
                                <a:schemeClr val="tx1"/>
                              </a:gs>
                            </a:gsLst>
                            <a:lin ang="0" scaled="0"/>
                          </a:gradFill>
                          <a:latin typeface="+mn-lt"/>
                          <a:cs typeface="Calibri" pitchFamily="34" charset="0"/>
                        </a:rPr>
                        <a:t>Significant</a:t>
                      </a:r>
                      <a:r>
                        <a:rPr lang="en-US" sz="1100" baseline="0" dirty="0" smtClean="0">
                          <a:gradFill>
                            <a:gsLst>
                              <a:gs pos="80531">
                                <a:schemeClr val="tx1"/>
                              </a:gs>
                              <a:gs pos="0">
                                <a:schemeClr val="tx1"/>
                              </a:gs>
                            </a:gsLst>
                            <a:lin ang="0" scaled="0"/>
                          </a:gradFill>
                          <a:latin typeface="+mn-lt"/>
                          <a:cs typeface="Calibri" pitchFamily="34" charset="0"/>
                        </a:rPr>
                        <a:t> reduction in TCO</a:t>
                      </a:r>
                      <a:br>
                        <a:rPr lang="en-US" sz="1100" baseline="0" dirty="0" smtClean="0">
                          <a:gradFill>
                            <a:gsLst>
                              <a:gs pos="80531">
                                <a:schemeClr val="tx1"/>
                              </a:gs>
                              <a:gs pos="0">
                                <a:schemeClr val="tx1"/>
                              </a:gs>
                            </a:gsLst>
                            <a:lin ang="0" scaled="0"/>
                          </a:gradFill>
                          <a:latin typeface="+mn-lt"/>
                          <a:cs typeface="Calibri" pitchFamily="34" charset="0"/>
                        </a:rPr>
                      </a:br>
                      <a:endParaRPr lang="en-US" sz="1100" baseline="0" dirty="0" smtClean="0">
                        <a:gradFill>
                          <a:gsLst>
                            <a:gs pos="80531">
                              <a:schemeClr val="tx1"/>
                            </a:gs>
                            <a:gs pos="0">
                              <a:schemeClr val="tx1"/>
                            </a:gs>
                          </a:gsLst>
                          <a:lin ang="0" scaled="0"/>
                        </a:gradFill>
                        <a:latin typeface="+mn-lt"/>
                        <a:cs typeface="Calibri" pitchFamily="34" charset="0"/>
                      </a:endParaRPr>
                    </a:p>
                    <a:p>
                      <a:pPr marL="1587" lvl="0" indent="0" algn="l" fontAlgn="auto">
                        <a:spcBef>
                          <a:spcPts val="0"/>
                        </a:spcBef>
                        <a:spcAft>
                          <a:spcPts val="300"/>
                        </a:spcAft>
                        <a:buClrTx/>
                        <a:buFont typeface="Wingdings" pitchFamily="2" charset="2"/>
                        <a:buNone/>
                        <a:defRPr/>
                      </a:pPr>
                      <a:r>
                        <a:rPr lang="en-US" sz="1100" baseline="0" dirty="0" smtClean="0">
                          <a:gradFill>
                            <a:gsLst>
                              <a:gs pos="80531">
                                <a:schemeClr val="tx1"/>
                              </a:gs>
                              <a:gs pos="0">
                                <a:schemeClr val="tx1"/>
                              </a:gs>
                            </a:gsLst>
                            <a:lin ang="0" scaled="0"/>
                          </a:gradFill>
                          <a:latin typeface="+mn-lt"/>
                          <a:cs typeface="Calibri" pitchFamily="34" charset="0"/>
                        </a:rPr>
                        <a:t>Reduced enhancement costs</a:t>
                      </a:r>
                      <a:br>
                        <a:rPr lang="en-US" sz="1100" baseline="0" dirty="0" smtClean="0">
                          <a:gradFill>
                            <a:gsLst>
                              <a:gs pos="80531">
                                <a:schemeClr val="tx1"/>
                              </a:gs>
                              <a:gs pos="0">
                                <a:schemeClr val="tx1"/>
                              </a:gs>
                            </a:gsLst>
                            <a:lin ang="0" scaled="0"/>
                          </a:gradFill>
                          <a:latin typeface="+mn-lt"/>
                          <a:cs typeface="Calibri" pitchFamily="34" charset="0"/>
                        </a:rPr>
                      </a:br>
                      <a:endParaRPr lang="en-US" sz="1100" baseline="0" dirty="0" smtClean="0">
                        <a:gradFill>
                          <a:gsLst>
                            <a:gs pos="80531">
                              <a:schemeClr val="tx1"/>
                            </a:gs>
                            <a:gs pos="0">
                              <a:schemeClr val="tx1"/>
                            </a:gs>
                          </a:gsLst>
                          <a:lin ang="0" scaled="0"/>
                        </a:gradFill>
                        <a:latin typeface="+mn-lt"/>
                        <a:cs typeface="Calibri" pitchFamily="34" charset="0"/>
                      </a:endParaRPr>
                    </a:p>
                    <a:p>
                      <a:pPr marL="1587" lvl="0" indent="0" algn="l" fontAlgn="auto">
                        <a:spcBef>
                          <a:spcPts val="0"/>
                        </a:spcBef>
                        <a:spcAft>
                          <a:spcPts val="300"/>
                        </a:spcAft>
                        <a:buClrTx/>
                        <a:buFont typeface="Wingdings" pitchFamily="2" charset="2"/>
                        <a:buNone/>
                        <a:defRPr/>
                      </a:pPr>
                      <a:r>
                        <a:rPr lang="en-US" sz="1100" baseline="0" dirty="0" smtClean="0">
                          <a:gradFill>
                            <a:gsLst>
                              <a:gs pos="80531">
                                <a:schemeClr val="tx1"/>
                              </a:gs>
                              <a:gs pos="0">
                                <a:schemeClr val="tx1"/>
                              </a:gs>
                            </a:gsLst>
                            <a:lin ang="0" scaled="0"/>
                          </a:gradFill>
                          <a:latin typeface="+mn-lt"/>
                          <a:cs typeface="Calibri" pitchFamily="34" charset="0"/>
                        </a:rPr>
                        <a:t>Higher Speed to market </a:t>
                      </a:r>
                      <a:endParaRPr lang="en-US" sz="1100" dirty="0" smtClean="0">
                        <a:gradFill>
                          <a:gsLst>
                            <a:gs pos="80531">
                              <a:schemeClr val="tx1"/>
                            </a:gs>
                            <a:gs pos="0">
                              <a:schemeClr val="tx1"/>
                            </a:gs>
                          </a:gsLst>
                          <a:lin ang="0" scaled="0"/>
                        </a:gradFill>
                        <a:latin typeface="+mn-lt"/>
                        <a:cs typeface="Calibri" pitchFamily="34" charset="0"/>
                      </a:endParaRPr>
                    </a:p>
                  </a:txBody>
                  <a:tcP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rgbClr val="009DDC"/>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bg2">
                        <a:lumMod val="20000"/>
                        <a:lumOff val="80000"/>
                        <a:alpha val="20000"/>
                      </a:schemeClr>
                    </a:solidFill>
                  </a:tcPr>
                </a:tc>
              </a:tr>
            </a:tbl>
          </a:graphicData>
        </a:graphic>
      </p:graphicFrame>
      <p:sp>
        <p:nvSpPr>
          <p:cNvPr id="5" name="TextBox 4"/>
          <p:cNvSpPr txBox="1"/>
          <p:nvPr/>
        </p:nvSpPr>
        <p:spPr>
          <a:xfrm>
            <a:off x="713277" y="5189792"/>
            <a:ext cx="2133600" cy="685800"/>
          </a:xfrm>
          <a:prstGeom prst="rect">
            <a:avLst/>
          </a:prstGeom>
          <a:solidFill>
            <a:schemeClr val="bg2"/>
          </a:solidFill>
        </p:spPr>
        <p:txBody>
          <a:bodyPr anchor="ctr" anchorCtr="0"/>
          <a:lstStyle/>
          <a:p>
            <a:pPr algn="ctr">
              <a:defRPr/>
            </a:pPr>
            <a:r>
              <a:rPr lang="en-US" sz="1200" dirty="0">
                <a:gradFill>
                  <a:gsLst>
                    <a:gs pos="0">
                      <a:srgbClr val="FFFFFF"/>
                    </a:gs>
                    <a:gs pos="74000">
                      <a:srgbClr val="FFFFFF"/>
                    </a:gs>
                  </a:gsLst>
                  <a:lin ang="0" scaled="0"/>
                </a:gradFill>
                <a:ea typeface="ヒラギノ角ゴ Pro W3" charset="0"/>
                <a:cs typeface="Arial" charset="0"/>
              </a:rPr>
              <a:t>Shortlisted ~ 300 applications </a:t>
            </a:r>
          </a:p>
        </p:txBody>
      </p:sp>
      <p:sp>
        <p:nvSpPr>
          <p:cNvPr id="6" name="TextBox 5"/>
          <p:cNvSpPr txBox="1"/>
          <p:nvPr/>
        </p:nvSpPr>
        <p:spPr>
          <a:xfrm>
            <a:off x="713277" y="3132392"/>
            <a:ext cx="1905000" cy="876300"/>
          </a:xfrm>
          <a:prstGeom prst="rect">
            <a:avLst/>
          </a:prstGeom>
          <a:solidFill>
            <a:schemeClr val="bg2"/>
          </a:solidFill>
        </p:spPr>
        <p:txBody>
          <a:bodyPr anchor="ctr"/>
          <a:lstStyle/>
          <a:p>
            <a:pPr algn="ctr">
              <a:defRPr/>
            </a:pPr>
            <a:r>
              <a:rPr lang="en-US" sz="1200" dirty="0" smtClean="0">
                <a:gradFill>
                  <a:gsLst>
                    <a:gs pos="0">
                      <a:srgbClr val="FFFFFF"/>
                    </a:gs>
                    <a:gs pos="74000">
                      <a:srgbClr val="FFFFFF"/>
                    </a:gs>
                  </a:gsLst>
                  <a:lin ang="0" scaled="0"/>
                </a:gradFill>
                <a:ea typeface="ヒラギノ角ゴ Pro W3" charset="0"/>
                <a:cs typeface="Arial" charset="0"/>
              </a:rPr>
              <a:t>Application </a:t>
            </a:r>
            <a:r>
              <a:rPr lang="en-US" sz="1200" dirty="0">
                <a:gradFill>
                  <a:gsLst>
                    <a:gs pos="0">
                      <a:srgbClr val="FFFFFF"/>
                    </a:gs>
                    <a:gs pos="74000">
                      <a:srgbClr val="FFFFFF"/>
                    </a:gs>
                  </a:gsLst>
                  <a:lin ang="0" scaled="0"/>
                </a:gradFill>
                <a:ea typeface="ヒラギノ角ゴ Pro W3" charset="0"/>
                <a:cs typeface="Arial" charset="0"/>
              </a:rPr>
              <a:t>inventory </a:t>
            </a:r>
          </a:p>
        </p:txBody>
      </p:sp>
      <p:sp>
        <p:nvSpPr>
          <p:cNvPr id="7" name="Trapezoid 6"/>
          <p:cNvSpPr/>
          <p:nvPr/>
        </p:nvSpPr>
        <p:spPr>
          <a:xfrm rot="10800000">
            <a:off x="713277" y="4161092"/>
            <a:ext cx="1905000" cy="876300"/>
          </a:xfrm>
          <a:prstGeom prst="trapezoid">
            <a:avLst>
              <a:gd name="adj" fmla="val 63118"/>
            </a:avLst>
          </a:prstGeom>
          <a:solidFill>
            <a:srgbClr val="009DDC"/>
          </a:solidFill>
          <a:ln w="9525">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a:defRPr/>
            </a:pPr>
            <a:endParaRPr lang="en-US" sz="1100" dirty="0">
              <a:solidFill>
                <a:srgbClr val="000000"/>
              </a:solidFill>
              <a:latin typeface="Arial"/>
            </a:endParaRPr>
          </a:p>
        </p:txBody>
      </p:sp>
      <p:sp>
        <p:nvSpPr>
          <p:cNvPr id="9" name="Isosceles Triangle 8"/>
          <p:cNvSpPr/>
          <p:nvPr/>
        </p:nvSpPr>
        <p:spPr>
          <a:xfrm rot="5400000">
            <a:off x="3113577" y="5075492"/>
            <a:ext cx="685800" cy="914400"/>
          </a:xfrm>
          <a:prstGeom prst="triangle">
            <a:avLst/>
          </a:prstGeom>
          <a:solidFill>
            <a:srgbClr val="009DDC"/>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Arial"/>
            </a:endParaRPr>
          </a:p>
        </p:txBody>
      </p:sp>
      <p:sp>
        <p:nvSpPr>
          <p:cNvPr id="10" name="TextBox 9"/>
          <p:cNvSpPr txBox="1"/>
          <p:nvPr/>
        </p:nvSpPr>
        <p:spPr>
          <a:xfrm>
            <a:off x="1030269" y="4276076"/>
            <a:ext cx="1271016" cy="646331"/>
          </a:xfrm>
          <a:prstGeom prst="rect">
            <a:avLst/>
          </a:prstGeom>
          <a:noFill/>
        </p:spPr>
        <p:txBody>
          <a:bodyPr wrap="square" rtlCol="0">
            <a:spAutoFit/>
          </a:bodyPr>
          <a:lstStyle/>
          <a:p>
            <a:pPr algn="ctr"/>
            <a:r>
              <a:rPr lang="en-US" sz="1200" dirty="0" smtClean="0">
                <a:gradFill>
                  <a:gsLst>
                    <a:gs pos="80531">
                      <a:srgbClr val="FFFFFF"/>
                    </a:gs>
                    <a:gs pos="0">
                      <a:srgbClr val="FFFFFF"/>
                    </a:gs>
                  </a:gsLst>
                  <a:lin ang="0" scaled="0"/>
                </a:gradFill>
                <a:ea typeface="ヒラギノ角ゴ Pro W3" charset="0"/>
                <a:cs typeface="ヒラギノ角ゴ Pro W3" charset="0"/>
              </a:rPr>
              <a:t>Platform Suitability </a:t>
            </a:r>
          </a:p>
          <a:p>
            <a:pPr algn="ctr"/>
            <a:r>
              <a:rPr lang="en-US" sz="1200" dirty="0" smtClean="0">
                <a:gradFill>
                  <a:gsLst>
                    <a:gs pos="80531">
                      <a:srgbClr val="FFFFFF"/>
                    </a:gs>
                    <a:gs pos="0">
                      <a:srgbClr val="FFFFFF"/>
                    </a:gs>
                  </a:gsLst>
                  <a:lin ang="0" scaled="0"/>
                </a:gradFill>
                <a:ea typeface="ヒラギノ角ゴ Pro W3" charset="0"/>
                <a:cs typeface="ヒラギノ角ゴ Pro W3" charset="0"/>
              </a:rPr>
              <a:t>Filter </a:t>
            </a:r>
            <a:endParaRPr lang="en-US" sz="1200" dirty="0">
              <a:gradFill>
                <a:gsLst>
                  <a:gs pos="80531">
                    <a:srgbClr val="FFFFFF"/>
                  </a:gs>
                  <a:gs pos="0">
                    <a:srgbClr val="FFFFFF"/>
                  </a:gs>
                </a:gsLst>
                <a:lin ang="0" scaled="0"/>
              </a:gradFill>
              <a:ea typeface="ヒラギノ角ゴ Pro W3" charset="0"/>
              <a:cs typeface="ヒラギノ角ゴ Pro W3" charset="0"/>
            </a:endParaRPr>
          </a:p>
        </p:txBody>
      </p:sp>
      <p:grpSp>
        <p:nvGrpSpPr>
          <p:cNvPr id="14" name="Group 13"/>
          <p:cNvGrpSpPr/>
          <p:nvPr/>
        </p:nvGrpSpPr>
        <p:grpSpPr>
          <a:xfrm>
            <a:off x="4167188" y="3627311"/>
            <a:ext cx="4572000" cy="1362456"/>
            <a:chOff x="4167188" y="4513136"/>
            <a:chExt cx="4572000" cy="1362456"/>
          </a:xfrm>
        </p:grpSpPr>
        <p:sp>
          <p:nvSpPr>
            <p:cNvPr id="23575" name="Rectangle 7"/>
            <p:cNvSpPr>
              <a:spLocks noChangeArrowheads="1"/>
            </p:cNvSpPr>
            <p:nvPr/>
          </p:nvSpPr>
          <p:spPr bwMode="auto">
            <a:xfrm>
              <a:off x="4167188" y="4919472"/>
              <a:ext cx="4572000" cy="956120"/>
            </a:xfrm>
            <a:prstGeom prst="rect">
              <a:avLst/>
            </a:prstGeom>
            <a:solidFill>
              <a:schemeClr val="bg2">
                <a:lumMod val="20000"/>
                <a:lumOff val="80000"/>
              </a:schemeClr>
            </a:solidFill>
            <a:ln w="9525">
              <a:noFill/>
              <a:miter lim="800000"/>
              <a:headEnd/>
              <a:tailEnd/>
            </a:ln>
          </p:spPr>
          <p:txBody>
            <a:bodyPr tIns="91440" bIns="91440">
              <a:noAutofit/>
            </a:bodyPr>
            <a:lstStyle/>
            <a:p>
              <a:r>
                <a:rPr lang="en-US" sz="1200" dirty="0">
                  <a:gradFill>
                    <a:gsLst>
                      <a:gs pos="0">
                        <a:srgbClr val="000000"/>
                      </a:gs>
                      <a:gs pos="74000">
                        <a:srgbClr val="000000"/>
                      </a:gs>
                    </a:gsLst>
                    <a:lin ang="0" scaled="0"/>
                  </a:gradFill>
                  <a:ea typeface="ヒラギノ角ゴ Pro W3" charset="0"/>
                  <a:cs typeface="ヒラギノ角ゴ Pro W3" charset="0"/>
                </a:rPr>
                <a:t>High level business case extrapolation using </a:t>
              </a:r>
              <a:r>
                <a:rPr lang="en-US" sz="1200" dirty="0" smtClean="0">
                  <a:gradFill>
                    <a:gsLst>
                      <a:gs pos="0">
                        <a:srgbClr val="000000"/>
                      </a:gs>
                      <a:gs pos="74000">
                        <a:srgbClr val="000000"/>
                      </a:gs>
                    </a:gsLst>
                    <a:lin ang="0" scaled="0"/>
                  </a:gradFill>
                  <a:ea typeface="ヒラギノ角ゴ Pro W3" charset="0"/>
                  <a:cs typeface="ヒラギノ角ゴ Pro W3" charset="0"/>
                </a:rPr>
                <a:t>set </a:t>
              </a:r>
              <a:r>
                <a:rPr lang="en-US" sz="1200" dirty="0">
                  <a:gradFill>
                    <a:gsLst>
                      <a:gs pos="0">
                        <a:srgbClr val="000000"/>
                      </a:gs>
                      <a:gs pos="74000">
                        <a:srgbClr val="000000"/>
                      </a:gs>
                    </a:gsLst>
                    <a:lin ang="0" scaled="0"/>
                  </a:gradFill>
                  <a:ea typeface="ヒラギノ角ゴ Pro W3" charset="0"/>
                  <a:cs typeface="ヒラギノ角ゴ Pro W3" charset="0"/>
                </a:rPr>
                <a:t>of </a:t>
              </a:r>
              <a:r>
                <a:rPr lang="en-US" sz="1200" dirty="0" smtClean="0">
                  <a:gradFill>
                    <a:gsLst>
                      <a:gs pos="0">
                        <a:srgbClr val="000000"/>
                      </a:gs>
                      <a:gs pos="74000">
                        <a:srgbClr val="000000"/>
                      </a:gs>
                    </a:gsLst>
                    <a:lin ang="0" scaled="0"/>
                  </a:gradFill>
                  <a:ea typeface="ヒラギノ角ゴ Pro W3" charset="0"/>
                  <a:cs typeface="ヒラギノ角ゴ Pro W3" charset="0"/>
                </a:rPr>
                <a:t>applications</a:t>
              </a:r>
              <a:br>
                <a:rPr lang="en-US" sz="1200" dirty="0" smtClean="0">
                  <a:gradFill>
                    <a:gsLst>
                      <a:gs pos="0">
                        <a:srgbClr val="000000"/>
                      </a:gs>
                      <a:gs pos="74000">
                        <a:srgbClr val="000000"/>
                      </a:gs>
                    </a:gsLst>
                    <a:lin ang="0" scaled="0"/>
                  </a:gradFill>
                  <a:ea typeface="ヒラギノ角ゴ Pro W3" charset="0"/>
                  <a:cs typeface="ヒラギノ角ゴ Pro W3" charset="0"/>
                </a:rPr>
              </a:br>
              <a:endParaRPr lang="en-US" sz="1200" dirty="0">
                <a:gradFill>
                  <a:gsLst>
                    <a:gs pos="0">
                      <a:srgbClr val="000000"/>
                    </a:gs>
                    <a:gs pos="74000">
                      <a:srgbClr val="000000"/>
                    </a:gs>
                  </a:gsLst>
                  <a:lin ang="0" scaled="0"/>
                </a:gradFill>
                <a:ea typeface="ヒラギノ角ゴ Pro W3" charset="0"/>
                <a:cs typeface="ヒラギノ角ゴ Pro W3" charset="0"/>
              </a:endParaRPr>
            </a:p>
            <a:p>
              <a:r>
                <a:rPr lang="en-US" sz="1200" dirty="0">
                  <a:gradFill>
                    <a:gsLst>
                      <a:gs pos="0">
                        <a:srgbClr val="000000"/>
                      </a:gs>
                      <a:gs pos="74000">
                        <a:srgbClr val="000000"/>
                      </a:gs>
                    </a:gsLst>
                    <a:lin ang="0" scaled="0"/>
                  </a:gradFill>
                  <a:ea typeface="ヒラギノ角ゴ Pro W3" charset="0"/>
                  <a:cs typeface="ヒラギノ角ゴ Pro W3" charset="0"/>
                </a:rPr>
                <a:t>Implementation by leveraging </a:t>
              </a:r>
              <a:r>
                <a:rPr lang="en-US" sz="1200" dirty="0" smtClean="0">
                  <a:gradFill>
                    <a:gsLst>
                      <a:gs pos="0">
                        <a:srgbClr val="000000"/>
                      </a:gs>
                      <a:gs pos="74000">
                        <a:srgbClr val="000000"/>
                      </a:gs>
                    </a:gsLst>
                    <a:lin ang="0" scaled="0"/>
                  </a:gradFill>
                  <a:ea typeface="ヒラギノ角ゴ Pro W3" charset="0"/>
                  <a:cs typeface="ヒラギノ角ゴ Pro W3" charset="0"/>
                </a:rPr>
                <a:t> customer enterprise </a:t>
              </a:r>
              <a:r>
                <a:rPr lang="en-US" sz="1200" dirty="0">
                  <a:gradFill>
                    <a:gsLst>
                      <a:gs pos="0">
                        <a:srgbClr val="000000"/>
                      </a:gs>
                      <a:gs pos="74000">
                        <a:srgbClr val="000000"/>
                      </a:gs>
                    </a:gsLst>
                    <a:lin ang="0" scaled="0"/>
                  </a:gradFill>
                  <a:ea typeface="ヒラギノ角ゴ Pro W3" charset="0"/>
                  <a:cs typeface="ヒラギノ角ゴ Pro W3" charset="0"/>
                </a:rPr>
                <a:t>solutions units </a:t>
              </a:r>
              <a:r>
                <a:rPr lang="en-US" sz="1200" dirty="0" err="1">
                  <a:gradFill>
                    <a:gsLst>
                      <a:gs pos="0">
                        <a:srgbClr val="000000"/>
                      </a:gs>
                      <a:gs pos="74000">
                        <a:srgbClr val="000000"/>
                      </a:gs>
                    </a:gsLst>
                    <a:lin ang="0" scaled="0"/>
                  </a:gradFill>
                  <a:ea typeface="ヒラギノ角ゴ Pro W3" charset="0"/>
                  <a:cs typeface="ヒラギノ角ゴ Pro W3" charset="0"/>
                </a:rPr>
                <a:t>CoE</a:t>
              </a:r>
              <a:r>
                <a:rPr lang="en-US" sz="1200" dirty="0">
                  <a:gradFill>
                    <a:gsLst>
                      <a:gs pos="0">
                        <a:srgbClr val="000000"/>
                      </a:gs>
                      <a:gs pos="74000">
                        <a:srgbClr val="000000"/>
                      </a:gs>
                    </a:gsLst>
                    <a:lin ang="0" scaled="0"/>
                  </a:gradFill>
                  <a:ea typeface="ヒラギノ角ゴ Pro W3" charset="0"/>
                  <a:cs typeface="ヒラギノ角ゴ Pro W3" charset="0"/>
                </a:rPr>
                <a:t> and factory model </a:t>
              </a:r>
              <a:r>
                <a:rPr lang="en-US" sz="1200" dirty="0" smtClean="0">
                  <a:gradFill>
                    <a:gsLst>
                      <a:gs pos="0">
                        <a:srgbClr val="000000"/>
                      </a:gs>
                      <a:gs pos="74000">
                        <a:srgbClr val="000000"/>
                      </a:gs>
                    </a:gsLst>
                    <a:lin ang="0" scaled="0"/>
                  </a:gradFill>
                  <a:ea typeface="ヒラギノ角ゴ Pro W3" charset="0"/>
                  <a:cs typeface="ヒラギノ角ゴ Pro W3" charset="0"/>
                </a:rPr>
                <a:t>execution</a:t>
              </a:r>
              <a:endParaRPr lang="en-US" sz="1200" dirty="0">
                <a:gradFill>
                  <a:gsLst>
                    <a:gs pos="0">
                      <a:srgbClr val="000000"/>
                    </a:gs>
                    <a:gs pos="74000">
                      <a:srgbClr val="000000"/>
                    </a:gs>
                  </a:gsLst>
                  <a:lin ang="0" scaled="0"/>
                </a:gradFill>
                <a:ea typeface="ヒラギノ角ゴ Pro W3" charset="0"/>
                <a:cs typeface="ヒラギノ角ゴ Pro W3" charset="0"/>
              </a:endParaRPr>
            </a:p>
          </p:txBody>
        </p:sp>
        <p:sp>
          <p:nvSpPr>
            <p:cNvPr id="16" name="Rectangle 7"/>
            <p:cNvSpPr>
              <a:spLocks noChangeArrowheads="1"/>
            </p:cNvSpPr>
            <p:nvPr/>
          </p:nvSpPr>
          <p:spPr bwMode="auto">
            <a:xfrm>
              <a:off x="4167188" y="4513136"/>
              <a:ext cx="4572000" cy="406336"/>
            </a:xfrm>
            <a:prstGeom prst="rect">
              <a:avLst/>
            </a:prstGeom>
            <a:solidFill>
              <a:srgbClr val="009DDC"/>
            </a:solidFill>
            <a:ln w="9525">
              <a:noFill/>
              <a:miter lim="800000"/>
              <a:headEnd/>
              <a:tailEnd/>
            </a:ln>
          </p:spPr>
          <p:txBody>
            <a:bodyPr tIns="91440" bIns="91440">
              <a:noAutofit/>
            </a:bodyPr>
            <a:lstStyle/>
            <a:p>
              <a:r>
                <a:rPr lang="en-US" sz="1600" dirty="0" smtClean="0">
                  <a:gradFill>
                    <a:gsLst>
                      <a:gs pos="0">
                        <a:srgbClr val="BBE0E3">
                          <a:tint val="66000"/>
                          <a:satMod val="160000"/>
                        </a:srgbClr>
                      </a:gs>
                      <a:gs pos="50000">
                        <a:srgbClr val="BBE0E3">
                          <a:tint val="44500"/>
                          <a:satMod val="160000"/>
                        </a:srgbClr>
                      </a:gs>
                      <a:gs pos="100000">
                        <a:srgbClr val="BBE0E3">
                          <a:tint val="23500"/>
                          <a:satMod val="160000"/>
                        </a:srgbClr>
                      </a:gs>
                    </a:gsLst>
                    <a:lin ang="5400000" scaled="0"/>
                  </a:gradFill>
                  <a:ea typeface="ヒラギノ角ゴ Pro W3" charset="0"/>
                  <a:cs typeface="ヒラギノ角ゴ Pro W3" charset="0"/>
                </a:rPr>
                <a:t>High level approach</a:t>
              </a:r>
              <a:endParaRPr lang="en-US" sz="1600" dirty="0">
                <a:gradFill>
                  <a:gsLst>
                    <a:gs pos="0">
                      <a:srgbClr val="BBE0E3">
                        <a:tint val="66000"/>
                        <a:satMod val="160000"/>
                      </a:srgbClr>
                    </a:gs>
                    <a:gs pos="50000">
                      <a:srgbClr val="BBE0E3">
                        <a:tint val="44500"/>
                        <a:satMod val="160000"/>
                      </a:srgbClr>
                    </a:gs>
                    <a:gs pos="100000">
                      <a:srgbClr val="BBE0E3">
                        <a:tint val="23500"/>
                        <a:satMod val="160000"/>
                      </a:srgbClr>
                    </a:gs>
                  </a:gsLst>
                  <a:lin ang="5400000" scaled="0"/>
                </a:gradFill>
                <a:ea typeface="ヒラギノ角ゴ Pro W3" charset="0"/>
                <a:cs typeface="ヒラギノ角ゴ Pro W3"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dirty="0" smtClean="0">
                <a:gradFill>
                  <a:gsLst>
                    <a:gs pos="0">
                      <a:schemeClr val="tx1"/>
                    </a:gs>
                    <a:gs pos="100000">
                      <a:schemeClr val="tx1"/>
                    </a:gs>
                  </a:gsLst>
                </a:gradFill>
              </a:rPr>
              <a:t>Target Set: Platform Candidate Filter Criteria</a:t>
            </a:r>
          </a:p>
        </p:txBody>
      </p:sp>
      <p:sp>
        <p:nvSpPr>
          <p:cNvPr id="3" name="Rectangle 2"/>
          <p:cNvSpPr/>
          <p:nvPr/>
        </p:nvSpPr>
        <p:spPr>
          <a:xfrm>
            <a:off x="594360" y="1133855"/>
            <a:ext cx="1504841" cy="150484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r>
              <a:rPr lang="en-US" sz="1400" dirty="0" smtClean="0">
                <a:gradFill>
                  <a:gsLst>
                    <a:gs pos="80531">
                      <a:srgbClr val="FFFFFF"/>
                    </a:gs>
                    <a:gs pos="0">
                      <a:srgbClr val="FFFFFF"/>
                    </a:gs>
                  </a:gsLst>
                  <a:lin ang="0" scaled="0"/>
                </a:gradFill>
                <a:latin typeface="Arial"/>
              </a:rPr>
              <a:t>Operational</a:t>
            </a:r>
            <a:endParaRPr lang="en-US" sz="1400" dirty="0">
              <a:gradFill>
                <a:gsLst>
                  <a:gs pos="80531">
                    <a:srgbClr val="FFFFFF"/>
                  </a:gs>
                  <a:gs pos="0">
                    <a:srgbClr val="FFFFFF"/>
                  </a:gs>
                </a:gsLst>
                <a:lin ang="0" scaled="0"/>
              </a:gradFill>
              <a:latin typeface="Arial"/>
            </a:endParaRPr>
          </a:p>
        </p:txBody>
      </p:sp>
      <p:sp>
        <p:nvSpPr>
          <p:cNvPr id="7" name="Rectangle 6"/>
          <p:cNvSpPr/>
          <p:nvPr/>
        </p:nvSpPr>
        <p:spPr>
          <a:xfrm>
            <a:off x="2266406" y="1133855"/>
            <a:ext cx="1504841" cy="150484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r>
              <a:rPr lang="en-US" sz="1400" dirty="0" smtClean="0">
                <a:gradFill>
                  <a:gsLst>
                    <a:gs pos="80531">
                      <a:srgbClr val="FFFFFF"/>
                    </a:gs>
                    <a:gs pos="0">
                      <a:srgbClr val="FFFFFF"/>
                    </a:gs>
                  </a:gsLst>
                  <a:lin ang="0" scaled="0"/>
                </a:gradFill>
                <a:latin typeface="Arial"/>
              </a:rPr>
              <a:t>Integration</a:t>
            </a:r>
            <a:endParaRPr lang="en-US" sz="1400" dirty="0">
              <a:gradFill>
                <a:gsLst>
                  <a:gs pos="80531">
                    <a:srgbClr val="FFFFFF"/>
                  </a:gs>
                  <a:gs pos="0">
                    <a:srgbClr val="FFFFFF"/>
                  </a:gs>
                </a:gsLst>
                <a:lin ang="0" scaled="0"/>
              </a:gradFill>
              <a:latin typeface="Arial"/>
            </a:endParaRPr>
          </a:p>
        </p:txBody>
      </p:sp>
      <p:sp>
        <p:nvSpPr>
          <p:cNvPr id="8" name="Rectangle 7"/>
          <p:cNvSpPr/>
          <p:nvPr/>
        </p:nvSpPr>
        <p:spPr>
          <a:xfrm>
            <a:off x="3938451" y="1133855"/>
            <a:ext cx="1504841" cy="150484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r>
              <a:rPr lang="en-US" sz="1400" dirty="0" smtClean="0">
                <a:gradFill>
                  <a:gsLst>
                    <a:gs pos="80531">
                      <a:srgbClr val="FFFFFF"/>
                    </a:gs>
                    <a:gs pos="0">
                      <a:srgbClr val="FFFFFF"/>
                    </a:gs>
                  </a:gsLst>
                  <a:lin ang="0" scaled="0"/>
                </a:gradFill>
                <a:latin typeface="Arial"/>
              </a:rPr>
              <a:t>Application development</a:t>
            </a:r>
            <a:endParaRPr lang="en-US" sz="1400" dirty="0">
              <a:gradFill>
                <a:gsLst>
                  <a:gs pos="80531">
                    <a:srgbClr val="FFFFFF"/>
                  </a:gs>
                  <a:gs pos="0">
                    <a:srgbClr val="FFFFFF"/>
                  </a:gs>
                </a:gsLst>
                <a:lin ang="0" scaled="0"/>
              </a:gradFill>
              <a:latin typeface="Arial"/>
            </a:endParaRPr>
          </a:p>
        </p:txBody>
      </p:sp>
      <p:sp>
        <p:nvSpPr>
          <p:cNvPr id="9" name="Rectangle 8"/>
          <p:cNvSpPr/>
          <p:nvPr/>
        </p:nvSpPr>
        <p:spPr>
          <a:xfrm>
            <a:off x="5610497" y="1133855"/>
            <a:ext cx="1504841" cy="150484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r>
              <a:rPr lang="en-US" sz="1400" dirty="0" smtClean="0">
                <a:gradFill>
                  <a:gsLst>
                    <a:gs pos="80531">
                      <a:srgbClr val="FFFFFF"/>
                    </a:gs>
                    <a:gs pos="0">
                      <a:srgbClr val="FFFFFF"/>
                    </a:gs>
                  </a:gsLst>
                  <a:lin ang="0" scaled="0"/>
                </a:gradFill>
                <a:latin typeface="Arial"/>
              </a:rPr>
              <a:t>User experience</a:t>
            </a:r>
            <a:endParaRPr lang="en-US" sz="1400" dirty="0">
              <a:gradFill>
                <a:gsLst>
                  <a:gs pos="80531">
                    <a:srgbClr val="FFFFFF"/>
                  </a:gs>
                  <a:gs pos="0">
                    <a:srgbClr val="FFFFFF"/>
                  </a:gs>
                </a:gsLst>
                <a:lin ang="0" scaled="0"/>
              </a:gradFill>
              <a:latin typeface="Arial"/>
            </a:endParaRPr>
          </a:p>
        </p:txBody>
      </p:sp>
      <p:sp>
        <p:nvSpPr>
          <p:cNvPr id="10" name="Rectangle 9"/>
          <p:cNvSpPr/>
          <p:nvPr/>
        </p:nvSpPr>
        <p:spPr>
          <a:xfrm>
            <a:off x="7282543" y="1133855"/>
            <a:ext cx="1504841" cy="1504841"/>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r>
              <a:rPr lang="en-US" sz="1400" dirty="0" smtClean="0">
                <a:gradFill>
                  <a:gsLst>
                    <a:gs pos="80531">
                      <a:srgbClr val="FFFFFF"/>
                    </a:gs>
                    <a:gs pos="0">
                      <a:srgbClr val="FFFFFF"/>
                    </a:gs>
                  </a:gsLst>
                  <a:lin ang="0" scaled="0"/>
                </a:gradFill>
                <a:latin typeface="Arial"/>
              </a:rPr>
              <a:t>Business advantage</a:t>
            </a:r>
            <a:endParaRPr lang="en-US" sz="1400" dirty="0">
              <a:gradFill>
                <a:gsLst>
                  <a:gs pos="80531">
                    <a:srgbClr val="FFFFFF"/>
                  </a:gs>
                  <a:gs pos="0">
                    <a:srgbClr val="FFFFFF"/>
                  </a:gs>
                </a:gsLst>
                <a:lin ang="0" scaled="0"/>
              </a:gradFill>
              <a:latin typeface="Arial"/>
            </a:endParaRPr>
          </a:p>
        </p:txBody>
      </p:sp>
      <p:grpSp>
        <p:nvGrpSpPr>
          <p:cNvPr id="30" name="Group 164"/>
          <p:cNvGrpSpPr>
            <a:grpSpLocks noChangeAspect="1"/>
          </p:cNvGrpSpPr>
          <p:nvPr/>
        </p:nvGrpSpPr>
        <p:grpSpPr bwMode="auto">
          <a:xfrm>
            <a:off x="879420" y="1405198"/>
            <a:ext cx="897548" cy="871657"/>
            <a:chOff x="2671" y="1958"/>
            <a:chExt cx="416" cy="404"/>
          </a:xfrm>
          <a:solidFill>
            <a:schemeClr val="bg1"/>
          </a:solidFill>
        </p:grpSpPr>
        <p:sp>
          <p:nvSpPr>
            <p:cNvPr id="31" name="Freeform 165"/>
            <p:cNvSpPr>
              <a:spLocks noEditPoints="1"/>
            </p:cNvSpPr>
            <p:nvPr/>
          </p:nvSpPr>
          <p:spPr bwMode="auto">
            <a:xfrm>
              <a:off x="2818" y="1958"/>
              <a:ext cx="269" cy="269"/>
            </a:xfrm>
            <a:custGeom>
              <a:avLst/>
              <a:gdLst>
                <a:gd name="T0" fmla="*/ 95 w 112"/>
                <a:gd name="T1" fmla="*/ 47 h 112"/>
                <a:gd name="T2" fmla="*/ 104 w 112"/>
                <a:gd name="T3" fmla="*/ 35 h 112"/>
                <a:gd name="T4" fmla="*/ 104 w 112"/>
                <a:gd name="T5" fmla="*/ 27 h 112"/>
                <a:gd name="T6" fmla="*/ 86 w 112"/>
                <a:gd name="T7" fmla="*/ 29 h 112"/>
                <a:gd name="T8" fmla="*/ 87 w 112"/>
                <a:gd name="T9" fmla="*/ 14 h 112"/>
                <a:gd name="T10" fmla="*/ 83 w 112"/>
                <a:gd name="T11" fmla="*/ 7 h 112"/>
                <a:gd name="T12" fmla="*/ 68 w 112"/>
                <a:gd name="T13" fmla="*/ 18 h 112"/>
                <a:gd name="T14" fmla="*/ 61 w 112"/>
                <a:gd name="T15" fmla="*/ 4 h 112"/>
                <a:gd name="T16" fmla="*/ 51 w 112"/>
                <a:gd name="T17" fmla="*/ 4 h 112"/>
                <a:gd name="T18" fmla="*/ 43 w 112"/>
                <a:gd name="T19" fmla="*/ 18 h 112"/>
                <a:gd name="T20" fmla="*/ 28 w 112"/>
                <a:gd name="T21" fmla="*/ 8 h 112"/>
                <a:gd name="T22" fmla="*/ 30 w 112"/>
                <a:gd name="T23" fmla="*/ 26 h 112"/>
                <a:gd name="T24" fmla="*/ 13 w 112"/>
                <a:gd name="T25" fmla="*/ 26 h 112"/>
                <a:gd name="T26" fmla="*/ 8 w 112"/>
                <a:gd name="T27" fmla="*/ 34 h 112"/>
                <a:gd name="T28" fmla="*/ 17 w 112"/>
                <a:gd name="T29" fmla="*/ 48 h 112"/>
                <a:gd name="T30" fmla="*/ 0 w 112"/>
                <a:gd name="T31" fmla="*/ 56 h 112"/>
                <a:gd name="T32" fmla="*/ 17 w 112"/>
                <a:gd name="T33" fmla="*/ 64 h 112"/>
                <a:gd name="T34" fmla="*/ 8 w 112"/>
                <a:gd name="T35" fmla="*/ 78 h 112"/>
                <a:gd name="T36" fmla="*/ 13 w 112"/>
                <a:gd name="T37" fmla="*/ 86 h 112"/>
                <a:gd name="T38" fmla="*/ 30 w 112"/>
                <a:gd name="T39" fmla="*/ 86 h 112"/>
                <a:gd name="T40" fmla="*/ 28 w 112"/>
                <a:gd name="T41" fmla="*/ 104 h 112"/>
                <a:gd name="T42" fmla="*/ 43 w 112"/>
                <a:gd name="T43" fmla="*/ 94 h 112"/>
                <a:gd name="T44" fmla="*/ 50 w 112"/>
                <a:gd name="T45" fmla="*/ 108 h 112"/>
                <a:gd name="T46" fmla="*/ 57 w 112"/>
                <a:gd name="T47" fmla="*/ 112 h 112"/>
                <a:gd name="T48" fmla="*/ 65 w 112"/>
                <a:gd name="T49" fmla="*/ 95 h 112"/>
                <a:gd name="T50" fmla="*/ 77 w 112"/>
                <a:gd name="T51" fmla="*/ 104 h 112"/>
                <a:gd name="T52" fmla="*/ 85 w 112"/>
                <a:gd name="T53" fmla="*/ 104 h 112"/>
                <a:gd name="T54" fmla="*/ 83 w 112"/>
                <a:gd name="T55" fmla="*/ 86 h 112"/>
                <a:gd name="T56" fmla="*/ 98 w 112"/>
                <a:gd name="T57" fmla="*/ 87 h 112"/>
                <a:gd name="T58" fmla="*/ 105 w 112"/>
                <a:gd name="T59" fmla="*/ 83 h 112"/>
                <a:gd name="T60" fmla="*/ 94 w 112"/>
                <a:gd name="T61" fmla="*/ 68 h 112"/>
                <a:gd name="T62" fmla="*/ 108 w 112"/>
                <a:gd name="T63" fmla="*/ 62 h 112"/>
                <a:gd name="T64" fmla="*/ 112 w 112"/>
                <a:gd name="T65" fmla="*/ 55 h 112"/>
                <a:gd name="T66" fmla="*/ 56 w 112"/>
                <a:gd name="T67" fmla="*/ 76 h 112"/>
                <a:gd name="T68" fmla="*/ 56 w 112"/>
                <a:gd name="T69" fmla="*/ 36 h 112"/>
                <a:gd name="T70" fmla="*/ 56 w 112"/>
                <a:gd name="T71" fmla="*/ 7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108" y="50"/>
                  </a:moveTo>
                  <a:cubicBezTo>
                    <a:pt x="95" y="47"/>
                    <a:pt x="95" y="47"/>
                    <a:pt x="95" y="47"/>
                  </a:cubicBezTo>
                  <a:cubicBezTo>
                    <a:pt x="95" y="46"/>
                    <a:pt x="94" y="45"/>
                    <a:pt x="94" y="44"/>
                  </a:cubicBezTo>
                  <a:cubicBezTo>
                    <a:pt x="104" y="35"/>
                    <a:pt x="104" y="35"/>
                    <a:pt x="104" y="35"/>
                  </a:cubicBezTo>
                  <a:cubicBezTo>
                    <a:pt x="106" y="34"/>
                    <a:pt x="106" y="31"/>
                    <a:pt x="105" y="29"/>
                  </a:cubicBezTo>
                  <a:cubicBezTo>
                    <a:pt x="104" y="27"/>
                    <a:pt x="104" y="27"/>
                    <a:pt x="104" y="27"/>
                  </a:cubicBezTo>
                  <a:cubicBezTo>
                    <a:pt x="103" y="25"/>
                    <a:pt x="100" y="24"/>
                    <a:pt x="98" y="25"/>
                  </a:cubicBezTo>
                  <a:cubicBezTo>
                    <a:pt x="86" y="29"/>
                    <a:pt x="86" y="29"/>
                    <a:pt x="86" y="29"/>
                  </a:cubicBezTo>
                  <a:cubicBezTo>
                    <a:pt x="85" y="28"/>
                    <a:pt x="84" y="27"/>
                    <a:pt x="83" y="26"/>
                  </a:cubicBezTo>
                  <a:cubicBezTo>
                    <a:pt x="87" y="14"/>
                    <a:pt x="87" y="14"/>
                    <a:pt x="87" y="14"/>
                  </a:cubicBezTo>
                  <a:cubicBezTo>
                    <a:pt x="88" y="12"/>
                    <a:pt x="87" y="9"/>
                    <a:pt x="85" y="8"/>
                  </a:cubicBezTo>
                  <a:cubicBezTo>
                    <a:pt x="83" y="7"/>
                    <a:pt x="83" y="7"/>
                    <a:pt x="83" y="7"/>
                  </a:cubicBezTo>
                  <a:cubicBezTo>
                    <a:pt x="81" y="6"/>
                    <a:pt x="78" y="6"/>
                    <a:pt x="77" y="8"/>
                  </a:cubicBezTo>
                  <a:cubicBezTo>
                    <a:pt x="68" y="18"/>
                    <a:pt x="68" y="18"/>
                    <a:pt x="68" y="18"/>
                  </a:cubicBezTo>
                  <a:cubicBezTo>
                    <a:pt x="67" y="17"/>
                    <a:pt x="65" y="17"/>
                    <a:pt x="64" y="17"/>
                  </a:cubicBezTo>
                  <a:cubicBezTo>
                    <a:pt x="61" y="4"/>
                    <a:pt x="61" y="4"/>
                    <a:pt x="61" y="4"/>
                  </a:cubicBezTo>
                  <a:cubicBezTo>
                    <a:pt x="60" y="2"/>
                    <a:pt x="58" y="0"/>
                    <a:pt x="56" y="0"/>
                  </a:cubicBezTo>
                  <a:cubicBezTo>
                    <a:pt x="54" y="0"/>
                    <a:pt x="52" y="2"/>
                    <a:pt x="51" y="4"/>
                  </a:cubicBezTo>
                  <a:cubicBezTo>
                    <a:pt x="48" y="17"/>
                    <a:pt x="48" y="17"/>
                    <a:pt x="48" y="17"/>
                  </a:cubicBezTo>
                  <a:cubicBezTo>
                    <a:pt x="47" y="17"/>
                    <a:pt x="45" y="18"/>
                    <a:pt x="43" y="18"/>
                  </a:cubicBezTo>
                  <a:cubicBezTo>
                    <a:pt x="34" y="8"/>
                    <a:pt x="34" y="8"/>
                    <a:pt x="34" y="8"/>
                  </a:cubicBezTo>
                  <a:cubicBezTo>
                    <a:pt x="33" y="7"/>
                    <a:pt x="30" y="6"/>
                    <a:pt x="28" y="8"/>
                  </a:cubicBezTo>
                  <a:cubicBezTo>
                    <a:pt x="26" y="9"/>
                    <a:pt x="25" y="11"/>
                    <a:pt x="26" y="13"/>
                  </a:cubicBezTo>
                  <a:cubicBezTo>
                    <a:pt x="30" y="26"/>
                    <a:pt x="30" y="26"/>
                    <a:pt x="30" y="26"/>
                  </a:cubicBezTo>
                  <a:cubicBezTo>
                    <a:pt x="28" y="27"/>
                    <a:pt x="27" y="28"/>
                    <a:pt x="26" y="30"/>
                  </a:cubicBezTo>
                  <a:cubicBezTo>
                    <a:pt x="13" y="26"/>
                    <a:pt x="13" y="26"/>
                    <a:pt x="13" y="26"/>
                  </a:cubicBezTo>
                  <a:cubicBezTo>
                    <a:pt x="11" y="25"/>
                    <a:pt x="9" y="26"/>
                    <a:pt x="8" y="28"/>
                  </a:cubicBezTo>
                  <a:cubicBezTo>
                    <a:pt x="6" y="30"/>
                    <a:pt x="7" y="33"/>
                    <a:pt x="8" y="34"/>
                  </a:cubicBezTo>
                  <a:cubicBezTo>
                    <a:pt x="18" y="43"/>
                    <a:pt x="18" y="43"/>
                    <a:pt x="18" y="43"/>
                  </a:cubicBezTo>
                  <a:cubicBezTo>
                    <a:pt x="18" y="45"/>
                    <a:pt x="17" y="47"/>
                    <a:pt x="17" y="48"/>
                  </a:cubicBezTo>
                  <a:cubicBezTo>
                    <a:pt x="4" y="51"/>
                    <a:pt x="4" y="51"/>
                    <a:pt x="4" y="51"/>
                  </a:cubicBezTo>
                  <a:cubicBezTo>
                    <a:pt x="2" y="52"/>
                    <a:pt x="0" y="54"/>
                    <a:pt x="0" y="56"/>
                  </a:cubicBezTo>
                  <a:cubicBezTo>
                    <a:pt x="0" y="58"/>
                    <a:pt x="2" y="60"/>
                    <a:pt x="4" y="61"/>
                  </a:cubicBezTo>
                  <a:cubicBezTo>
                    <a:pt x="17" y="64"/>
                    <a:pt x="17" y="64"/>
                    <a:pt x="17" y="64"/>
                  </a:cubicBezTo>
                  <a:cubicBezTo>
                    <a:pt x="17" y="65"/>
                    <a:pt x="18" y="67"/>
                    <a:pt x="18" y="69"/>
                  </a:cubicBezTo>
                  <a:cubicBezTo>
                    <a:pt x="8" y="78"/>
                    <a:pt x="8" y="78"/>
                    <a:pt x="8" y="78"/>
                  </a:cubicBezTo>
                  <a:cubicBezTo>
                    <a:pt x="7" y="79"/>
                    <a:pt x="6" y="82"/>
                    <a:pt x="8" y="84"/>
                  </a:cubicBezTo>
                  <a:cubicBezTo>
                    <a:pt x="9" y="86"/>
                    <a:pt x="11" y="87"/>
                    <a:pt x="13" y="86"/>
                  </a:cubicBezTo>
                  <a:cubicBezTo>
                    <a:pt x="26" y="82"/>
                    <a:pt x="26" y="82"/>
                    <a:pt x="26" y="82"/>
                  </a:cubicBezTo>
                  <a:cubicBezTo>
                    <a:pt x="27" y="84"/>
                    <a:pt x="28" y="85"/>
                    <a:pt x="30" y="86"/>
                  </a:cubicBezTo>
                  <a:cubicBezTo>
                    <a:pt x="26" y="99"/>
                    <a:pt x="26" y="99"/>
                    <a:pt x="26" y="99"/>
                  </a:cubicBezTo>
                  <a:cubicBezTo>
                    <a:pt x="25" y="101"/>
                    <a:pt x="26" y="103"/>
                    <a:pt x="28" y="104"/>
                  </a:cubicBezTo>
                  <a:cubicBezTo>
                    <a:pt x="30" y="106"/>
                    <a:pt x="33" y="105"/>
                    <a:pt x="34" y="104"/>
                  </a:cubicBezTo>
                  <a:cubicBezTo>
                    <a:pt x="43" y="94"/>
                    <a:pt x="43" y="94"/>
                    <a:pt x="43" y="94"/>
                  </a:cubicBezTo>
                  <a:cubicBezTo>
                    <a:pt x="44" y="94"/>
                    <a:pt x="46" y="95"/>
                    <a:pt x="47" y="95"/>
                  </a:cubicBezTo>
                  <a:cubicBezTo>
                    <a:pt x="50" y="108"/>
                    <a:pt x="50" y="108"/>
                    <a:pt x="50" y="108"/>
                  </a:cubicBezTo>
                  <a:cubicBezTo>
                    <a:pt x="50" y="110"/>
                    <a:pt x="52" y="112"/>
                    <a:pt x="55" y="112"/>
                  </a:cubicBezTo>
                  <a:cubicBezTo>
                    <a:pt x="57" y="112"/>
                    <a:pt x="57" y="112"/>
                    <a:pt x="57" y="112"/>
                  </a:cubicBezTo>
                  <a:cubicBezTo>
                    <a:pt x="60" y="112"/>
                    <a:pt x="62" y="110"/>
                    <a:pt x="62" y="108"/>
                  </a:cubicBezTo>
                  <a:cubicBezTo>
                    <a:pt x="65" y="95"/>
                    <a:pt x="65" y="95"/>
                    <a:pt x="65" y="95"/>
                  </a:cubicBezTo>
                  <a:cubicBezTo>
                    <a:pt x="66" y="95"/>
                    <a:pt x="67" y="94"/>
                    <a:pt x="68" y="94"/>
                  </a:cubicBezTo>
                  <a:cubicBezTo>
                    <a:pt x="77" y="104"/>
                    <a:pt x="77" y="104"/>
                    <a:pt x="77" y="104"/>
                  </a:cubicBezTo>
                  <a:cubicBezTo>
                    <a:pt x="78" y="106"/>
                    <a:pt x="81" y="106"/>
                    <a:pt x="83" y="105"/>
                  </a:cubicBezTo>
                  <a:cubicBezTo>
                    <a:pt x="85" y="104"/>
                    <a:pt x="85" y="104"/>
                    <a:pt x="85" y="104"/>
                  </a:cubicBezTo>
                  <a:cubicBezTo>
                    <a:pt x="87" y="103"/>
                    <a:pt x="88" y="100"/>
                    <a:pt x="87" y="98"/>
                  </a:cubicBezTo>
                  <a:cubicBezTo>
                    <a:pt x="83" y="86"/>
                    <a:pt x="83" y="86"/>
                    <a:pt x="83" y="86"/>
                  </a:cubicBezTo>
                  <a:cubicBezTo>
                    <a:pt x="84" y="85"/>
                    <a:pt x="85" y="84"/>
                    <a:pt x="86" y="83"/>
                  </a:cubicBezTo>
                  <a:cubicBezTo>
                    <a:pt x="98" y="87"/>
                    <a:pt x="98" y="87"/>
                    <a:pt x="98" y="87"/>
                  </a:cubicBezTo>
                  <a:cubicBezTo>
                    <a:pt x="100" y="88"/>
                    <a:pt x="103" y="87"/>
                    <a:pt x="104" y="85"/>
                  </a:cubicBezTo>
                  <a:cubicBezTo>
                    <a:pt x="105" y="83"/>
                    <a:pt x="105" y="83"/>
                    <a:pt x="105" y="83"/>
                  </a:cubicBezTo>
                  <a:cubicBezTo>
                    <a:pt x="106" y="81"/>
                    <a:pt x="106" y="78"/>
                    <a:pt x="104" y="77"/>
                  </a:cubicBezTo>
                  <a:cubicBezTo>
                    <a:pt x="94" y="68"/>
                    <a:pt x="94" y="68"/>
                    <a:pt x="94" y="68"/>
                  </a:cubicBezTo>
                  <a:cubicBezTo>
                    <a:pt x="94" y="67"/>
                    <a:pt x="95" y="66"/>
                    <a:pt x="95" y="65"/>
                  </a:cubicBezTo>
                  <a:cubicBezTo>
                    <a:pt x="108" y="62"/>
                    <a:pt x="108" y="62"/>
                    <a:pt x="108" y="62"/>
                  </a:cubicBezTo>
                  <a:cubicBezTo>
                    <a:pt x="110" y="62"/>
                    <a:pt x="112" y="60"/>
                    <a:pt x="112" y="57"/>
                  </a:cubicBezTo>
                  <a:cubicBezTo>
                    <a:pt x="112" y="55"/>
                    <a:pt x="112" y="55"/>
                    <a:pt x="112" y="55"/>
                  </a:cubicBezTo>
                  <a:cubicBezTo>
                    <a:pt x="112" y="52"/>
                    <a:pt x="110" y="50"/>
                    <a:pt x="108" y="50"/>
                  </a:cubicBezTo>
                  <a:close/>
                  <a:moveTo>
                    <a:pt x="56" y="76"/>
                  </a:moveTo>
                  <a:cubicBezTo>
                    <a:pt x="45" y="76"/>
                    <a:pt x="36" y="67"/>
                    <a:pt x="36" y="56"/>
                  </a:cubicBezTo>
                  <a:cubicBezTo>
                    <a:pt x="36" y="45"/>
                    <a:pt x="45" y="36"/>
                    <a:pt x="56" y="36"/>
                  </a:cubicBezTo>
                  <a:cubicBezTo>
                    <a:pt x="67" y="36"/>
                    <a:pt x="76" y="45"/>
                    <a:pt x="76" y="56"/>
                  </a:cubicBezTo>
                  <a:cubicBezTo>
                    <a:pt x="76" y="67"/>
                    <a:pt x="67" y="76"/>
                    <a:pt x="5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2" name="Freeform 166"/>
            <p:cNvSpPr>
              <a:spLocks noEditPoints="1"/>
            </p:cNvSpPr>
            <p:nvPr/>
          </p:nvSpPr>
          <p:spPr bwMode="auto">
            <a:xfrm>
              <a:off x="2671" y="2134"/>
              <a:ext cx="226" cy="228"/>
            </a:xfrm>
            <a:custGeom>
              <a:avLst/>
              <a:gdLst>
                <a:gd name="T0" fmla="*/ 94 w 94"/>
                <a:gd name="T1" fmla="*/ 40 h 95"/>
                <a:gd name="T2" fmla="*/ 89 w 94"/>
                <a:gd name="T3" fmla="*/ 35 h 95"/>
                <a:gd name="T4" fmla="*/ 77 w 94"/>
                <a:gd name="T5" fmla="*/ 32 h 95"/>
                <a:gd name="T6" fmla="*/ 84 w 94"/>
                <a:gd name="T7" fmla="*/ 17 h 95"/>
                <a:gd name="T8" fmla="*/ 77 w 94"/>
                <a:gd name="T9" fmla="*/ 15 h 95"/>
                <a:gd name="T10" fmla="*/ 65 w 94"/>
                <a:gd name="T11" fmla="*/ 19 h 95"/>
                <a:gd name="T12" fmla="*/ 64 w 94"/>
                <a:gd name="T13" fmla="*/ 3 h 95"/>
                <a:gd name="T14" fmla="*/ 57 w 94"/>
                <a:gd name="T15" fmla="*/ 5 h 95"/>
                <a:gd name="T16" fmla="*/ 47 w 94"/>
                <a:gd name="T17" fmla="*/ 13 h 95"/>
                <a:gd name="T18" fmla="*/ 39 w 94"/>
                <a:gd name="T19" fmla="*/ 1 h 95"/>
                <a:gd name="T20" fmla="*/ 35 w 94"/>
                <a:gd name="T21" fmla="*/ 16 h 95"/>
                <a:gd name="T22" fmla="*/ 22 w 94"/>
                <a:gd name="T23" fmla="*/ 11 h 95"/>
                <a:gd name="T24" fmla="*/ 16 w 94"/>
                <a:gd name="T25" fmla="*/ 17 h 95"/>
                <a:gd name="T26" fmla="*/ 18 w 94"/>
                <a:gd name="T27" fmla="*/ 30 h 95"/>
                <a:gd name="T28" fmla="*/ 2 w 94"/>
                <a:gd name="T29" fmla="*/ 31 h 95"/>
                <a:gd name="T30" fmla="*/ 13 w 94"/>
                <a:gd name="T31" fmla="*/ 42 h 95"/>
                <a:gd name="T32" fmla="*/ 3 w 94"/>
                <a:gd name="T33" fmla="*/ 51 h 95"/>
                <a:gd name="T34" fmla="*/ 5 w 94"/>
                <a:gd name="T35" fmla="*/ 59 h 95"/>
                <a:gd name="T36" fmla="*/ 17 w 94"/>
                <a:gd name="T37" fmla="*/ 64 h 95"/>
                <a:gd name="T38" fmla="*/ 11 w 94"/>
                <a:gd name="T39" fmla="*/ 78 h 95"/>
                <a:gd name="T40" fmla="*/ 26 w 94"/>
                <a:gd name="T41" fmla="*/ 74 h 95"/>
                <a:gd name="T42" fmla="*/ 28 w 94"/>
                <a:gd name="T43" fmla="*/ 87 h 95"/>
                <a:gd name="T44" fmla="*/ 36 w 94"/>
                <a:gd name="T45" fmla="*/ 90 h 95"/>
                <a:gd name="T46" fmla="*/ 46 w 94"/>
                <a:gd name="T47" fmla="*/ 81 h 95"/>
                <a:gd name="T48" fmla="*/ 55 w 94"/>
                <a:gd name="T49" fmla="*/ 94 h 95"/>
                <a:gd name="T50" fmla="*/ 60 w 94"/>
                <a:gd name="T51" fmla="*/ 89 h 95"/>
                <a:gd name="T52" fmla="*/ 63 w 94"/>
                <a:gd name="T53" fmla="*/ 78 h 95"/>
                <a:gd name="T54" fmla="*/ 77 w 94"/>
                <a:gd name="T55" fmla="*/ 84 h 95"/>
                <a:gd name="T56" fmla="*/ 79 w 94"/>
                <a:gd name="T57" fmla="*/ 77 h 95"/>
                <a:gd name="T58" fmla="*/ 76 w 94"/>
                <a:gd name="T59" fmla="*/ 66 h 95"/>
                <a:gd name="T60" fmla="*/ 92 w 94"/>
                <a:gd name="T61" fmla="*/ 64 h 95"/>
                <a:gd name="T62" fmla="*/ 90 w 94"/>
                <a:gd name="T63" fmla="*/ 57 h 95"/>
                <a:gd name="T64" fmla="*/ 81 w 94"/>
                <a:gd name="T65" fmla="*/ 49 h 95"/>
                <a:gd name="T66" fmla="*/ 50 w 94"/>
                <a:gd name="T67" fmla="*/ 64 h 95"/>
                <a:gd name="T68" fmla="*/ 44 w 94"/>
                <a:gd name="T69" fmla="*/ 31 h 95"/>
                <a:gd name="T70" fmla="*/ 50 w 94"/>
                <a:gd name="T71" fmla="*/ 6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95">
                  <a:moveTo>
                    <a:pt x="91" y="45"/>
                  </a:moveTo>
                  <a:cubicBezTo>
                    <a:pt x="93" y="44"/>
                    <a:pt x="94" y="42"/>
                    <a:pt x="94" y="40"/>
                  </a:cubicBezTo>
                  <a:cubicBezTo>
                    <a:pt x="94" y="39"/>
                    <a:pt x="94" y="39"/>
                    <a:pt x="94" y="39"/>
                  </a:cubicBezTo>
                  <a:cubicBezTo>
                    <a:pt x="93" y="36"/>
                    <a:pt x="91" y="35"/>
                    <a:pt x="89" y="35"/>
                  </a:cubicBezTo>
                  <a:cubicBezTo>
                    <a:pt x="78" y="34"/>
                    <a:pt x="78" y="34"/>
                    <a:pt x="78" y="34"/>
                  </a:cubicBezTo>
                  <a:cubicBezTo>
                    <a:pt x="78" y="34"/>
                    <a:pt x="78" y="33"/>
                    <a:pt x="77" y="32"/>
                  </a:cubicBezTo>
                  <a:cubicBezTo>
                    <a:pt x="84" y="23"/>
                    <a:pt x="84" y="23"/>
                    <a:pt x="84" y="23"/>
                  </a:cubicBezTo>
                  <a:cubicBezTo>
                    <a:pt x="85" y="22"/>
                    <a:pt x="85" y="19"/>
                    <a:pt x="84" y="17"/>
                  </a:cubicBezTo>
                  <a:cubicBezTo>
                    <a:pt x="83" y="16"/>
                    <a:pt x="83" y="16"/>
                    <a:pt x="83" y="16"/>
                  </a:cubicBezTo>
                  <a:cubicBezTo>
                    <a:pt x="82" y="15"/>
                    <a:pt x="79" y="14"/>
                    <a:pt x="77" y="15"/>
                  </a:cubicBezTo>
                  <a:cubicBezTo>
                    <a:pt x="68" y="21"/>
                    <a:pt x="68" y="21"/>
                    <a:pt x="68" y="21"/>
                  </a:cubicBezTo>
                  <a:cubicBezTo>
                    <a:pt x="67" y="20"/>
                    <a:pt x="66" y="19"/>
                    <a:pt x="65" y="19"/>
                  </a:cubicBezTo>
                  <a:cubicBezTo>
                    <a:pt x="67" y="8"/>
                    <a:pt x="67" y="8"/>
                    <a:pt x="67" y="8"/>
                  </a:cubicBezTo>
                  <a:cubicBezTo>
                    <a:pt x="67" y="6"/>
                    <a:pt x="66" y="4"/>
                    <a:pt x="64" y="3"/>
                  </a:cubicBezTo>
                  <a:cubicBezTo>
                    <a:pt x="63" y="3"/>
                    <a:pt x="63" y="3"/>
                    <a:pt x="63" y="3"/>
                  </a:cubicBezTo>
                  <a:cubicBezTo>
                    <a:pt x="61" y="2"/>
                    <a:pt x="58" y="3"/>
                    <a:pt x="57" y="5"/>
                  </a:cubicBezTo>
                  <a:cubicBezTo>
                    <a:pt x="52" y="14"/>
                    <a:pt x="52" y="14"/>
                    <a:pt x="52" y="14"/>
                  </a:cubicBezTo>
                  <a:cubicBezTo>
                    <a:pt x="50" y="14"/>
                    <a:pt x="49" y="13"/>
                    <a:pt x="47" y="13"/>
                  </a:cubicBezTo>
                  <a:cubicBezTo>
                    <a:pt x="43" y="4"/>
                    <a:pt x="43" y="4"/>
                    <a:pt x="43" y="4"/>
                  </a:cubicBezTo>
                  <a:cubicBezTo>
                    <a:pt x="43" y="2"/>
                    <a:pt x="40" y="0"/>
                    <a:pt x="39" y="1"/>
                  </a:cubicBezTo>
                  <a:cubicBezTo>
                    <a:pt x="37" y="1"/>
                    <a:pt x="35" y="3"/>
                    <a:pt x="35" y="5"/>
                  </a:cubicBezTo>
                  <a:cubicBezTo>
                    <a:pt x="35" y="16"/>
                    <a:pt x="35" y="16"/>
                    <a:pt x="35" y="16"/>
                  </a:cubicBezTo>
                  <a:cubicBezTo>
                    <a:pt x="33" y="16"/>
                    <a:pt x="32" y="17"/>
                    <a:pt x="30" y="18"/>
                  </a:cubicBezTo>
                  <a:cubicBezTo>
                    <a:pt x="22" y="11"/>
                    <a:pt x="22" y="11"/>
                    <a:pt x="22" y="11"/>
                  </a:cubicBezTo>
                  <a:cubicBezTo>
                    <a:pt x="20" y="10"/>
                    <a:pt x="18" y="10"/>
                    <a:pt x="16" y="11"/>
                  </a:cubicBezTo>
                  <a:cubicBezTo>
                    <a:pt x="15" y="12"/>
                    <a:pt x="15" y="15"/>
                    <a:pt x="16" y="17"/>
                  </a:cubicBezTo>
                  <a:cubicBezTo>
                    <a:pt x="21" y="26"/>
                    <a:pt x="21" y="26"/>
                    <a:pt x="21" y="26"/>
                  </a:cubicBezTo>
                  <a:cubicBezTo>
                    <a:pt x="20" y="27"/>
                    <a:pt x="19" y="29"/>
                    <a:pt x="18" y="30"/>
                  </a:cubicBezTo>
                  <a:cubicBezTo>
                    <a:pt x="7" y="29"/>
                    <a:pt x="7" y="29"/>
                    <a:pt x="7" y="29"/>
                  </a:cubicBezTo>
                  <a:cubicBezTo>
                    <a:pt x="5" y="28"/>
                    <a:pt x="3" y="30"/>
                    <a:pt x="2" y="31"/>
                  </a:cubicBezTo>
                  <a:cubicBezTo>
                    <a:pt x="2" y="33"/>
                    <a:pt x="3" y="35"/>
                    <a:pt x="4" y="37"/>
                  </a:cubicBezTo>
                  <a:cubicBezTo>
                    <a:pt x="13" y="42"/>
                    <a:pt x="13" y="42"/>
                    <a:pt x="13" y="42"/>
                  </a:cubicBezTo>
                  <a:cubicBezTo>
                    <a:pt x="13" y="44"/>
                    <a:pt x="13" y="45"/>
                    <a:pt x="13" y="47"/>
                  </a:cubicBezTo>
                  <a:cubicBezTo>
                    <a:pt x="3" y="51"/>
                    <a:pt x="3" y="51"/>
                    <a:pt x="3" y="51"/>
                  </a:cubicBezTo>
                  <a:cubicBezTo>
                    <a:pt x="1" y="52"/>
                    <a:pt x="0" y="54"/>
                    <a:pt x="0" y="56"/>
                  </a:cubicBezTo>
                  <a:cubicBezTo>
                    <a:pt x="0" y="58"/>
                    <a:pt x="3" y="59"/>
                    <a:pt x="5" y="59"/>
                  </a:cubicBezTo>
                  <a:cubicBezTo>
                    <a:pt x="15" y="60"/>
                    <a:pt x="15" y="60"/>
                    <a:pt x="15" y="60"/>
                  </a:cubicBezTo>
                  <a:cubicBezTo>
                    <a:pt x="16" y="61"/>
                    <a:pt x="17" y="63"/>
                    <a:pt x="17" y="64"/>
                  </a:cubicBezTo>
                  <a:cubicBezTo>
                    <a:pt x="11" y="72"/>
                    <a:pt x="11" y="72"/>
                    <a:pt x="11" y="72"/>
                  </a:cubicBezTo>
                  <a:cubicBezTo>
                    <a:pt x="10" y="74"/>
                    <a:pt x="9" y="77"/>
                    <a:pt x="11" y="78"/>
                  </a:cubicBezTo>
                  <a:cubicBezTo>
                    <a:pt x="12" y="80"/>
                    <a:pt x="14" y="80"/>
                    <a:pt x="16" y="79"/>
                  </a:cubicBezTo>
                  <a:cubicBezTo>
                    <a:pt x="26" y="74"/>
                    <a:pt x="26" y="74"/>
                    <a:pt x="26" y="74"/>
                  </a:cubicBezTo>
                  <a:cubicBezTo>
                    <a:pt x="27" y="75"/>
                    <a:pt x="28" y="76"/>
                    <a:pt x="30" y="77"/>
                  </a:cubicBezTo>
                  <a:cubicBezTo>
                    <a:pt x="28" y="87"/>
                    <a:pt x="28" y="87"/>
                    <a:pt x="28" y="87"/>
                  </a:cubicBezTo>
                  <a:cubicBezTo>
                    <a:pt x="28" y="89"/>
                    <a:pt x="29" y="92"/>
                    <a:pt x="31" y="92"/>
                  </a:cubicBezTo>
                  <a:cubicBezTo>
                    <a:pt x="33" y="93"/>
                    <a:pt x="35" y="92"/>
                    <a:pt x="36" y="90"/>
                  </a:cubicBezTo>
                  <a:cubicBezTo>
                    <a:pt x="42" y="81"/>
                    <a:pt x="42" y="81"/>
                    <a:pt x="42" y="81"/>
                  </a:cubicBezTo>
                  <a:cubicBezTo>
                    <a:pt x="43" y="81"/>
                    <a:pt x="44" y="81"/>
                    <a:pt x="46" y="81"/>
                  </a:cubicBezTo>
                  <a:cubicBezTo>
                    <a:pt x="49" y="91"/>
                    <a:pt x="49" y="91"/>
                    <a:pt x="49" y="91"/>
                  </a:cubicBezTo>
                  <a:cubicBezTo>
                    <a:pt x="50" y="93"/>
                    <a:pt x="53" y="95"/>
                    <a:pt x="55" y="94"/>
                  </a:cubicBezTo>
                  <a:cubicBezTo>
                    <a:pt x="56" y="94"/>
                    <a:pt x="56" y="94"/>
                    <a:pt x="56" y="94"/>
                  </a:cubicBezTo>
                  <a:cubicBezTo>
                    <a:pt x="58" y="94"/>
                    <a:pt x="60" y="92"/>
                    <a:pt x="60" y="89"/>
                  </a:cubicBezTo>
                  <a:cubicBezTo>
                    <a:pt x="60" y="79"/>
                    <a:pt x="60" y="79"/>
                    <a:pt x="60" y="79"/>
                  </a:cubicBezTo>
                  <a:cubicBezTo>
                    <a:pt x="61" y="78"/>
                    <a:pt x="62" y="78"/>
                    <a:pt x="63" y="78"/>
                  </a:cubicBezTo>
                  <a:cubicBezTo>
                    <a:pt x="71" y="84"/>
                    <a:pt x="71" y="84"/>
                    <a:pt x="71" y="84"/>
                  </a:cubicBezTo>
                  <a:cubicBezTo>
                    <a:pt x="73" y="86"/>
                    <a:pt x="76" y="86"/>
                    <a:pt x="77" y="84"/>
                  </a:cubicBezTo>
                  <a:cubicBezTo>
                    <a:pt x="78" y="83"/>
                    <a:pt x="78" y="83"/>
                    <a:pt x="78" y="83"/>
                  </a:cubicBezTo>
                  <a:cubicBezTo>
                    <a:pt x="80" y="82"/>
                    <a:pt x="80" y="79"/>
                    <a:pt x="79" y="77"/>
                  </a:cubicBezTo>
                  <a:cubicBezTo>
                    <a:pt x="74" y="68"/>
                    <a:pt x="74" y="68"/>
                    <a:pt x="74" y="68"/>
                  </a:cubicBezTo>
                  <a:cubicBezTo>
                    <a:pt x="75" y="67"/>
                    <a:pt x="75" y="66"/>
                    <a:pt x="76" y="66"/>
                  </a:cubicBezTo>
                  <a:cubicBezTo>
                    <a:pt x="86" y="67"/>
                    <a:pt x="86" y="67"/>
                    <a:pt x="86" y="67"/>
                  </a:cubicBezTo>
                  <a:cubicBezTo>
                    <a:pt x="88" y="68"/>
                    <a:pt x="91" y="66"/>
                    <a:pt x="92" y="64"/>
                  </a:cubicBezTo>
                  <a:cubicBezTo>
                    <a:pt x="92" y="63"/>
                    <a:pt x="92" y="63"/>
                    <a:pt x="92" y="63"/>
                  </a:cubicBezTo>
                  <a:cubicBezTo>
                    <a:pt x="93" y="61"/>
                    <a:pt x="92" y="58"/>
                    <a:pt x="90" y="57"/>
                  </a:cubicBezTo>
                  <a:cubicBezTo>
                    <a:pt x="81" y="52"/>
                    <a:pt x="81" y="52"/>
                    <a:pt x="81" y="52"/>
                  </a:cubicBezTo>
                  <a:cubicBezTo>
                    <a:pt x="81" y="51"/>
                    <a:pt x="81" y="50"/>
                    <a:pt x="81" y="49"/>
                  </a:cubicBezTo>
                  <a:lnTo>
                    <a:pt x="91" y="45"/>
                  </a:lnTo>
                  <a:close/>
                  <a:moveTo>
                    <a:pt x="50" y="64"/>
                  </a:moveTo>
                  <a:cubicBezTo>
                    <a:pt x="41" y="66"/>
                    <a:pt x="32" y="60"/>
                    <a:pt x="30" y="50"/>
                  </a:cubicBezTo>
                  <a:cubicBezTo>
                    <a:pt x="29" y="41"/>
                    <a:pt x="35" y="32"/>
                    <a:pt x="44" y="31"/>
                  </a:cubicBezTo>
                  <a:cubicBezTo>
                    <a:pt x="53" y="29"/>
                    <a:pt x="62" y="35"/>
                    <a:pt x="64" y="44"/>
                  </a:cubicBezTo>
                  <a:cubicBezTo>
                    <a:pt x="65" y="54"/>
                    <a:pt x="59" y="62"/>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33" name="Group 32"/>
          <p:cNvGrpSpPr>
            <a:grpSpLocks noChangeAspect="1"/>
          </p:cNvGrpSpPr>
          <p:nvPr/>
        </p:nvGrpSpPr>
        <p:grpSpPr bwMode="auto">
          <a:xfrm>
            <a:off x="2614857" y="1448113"/>
            <a:ext cx="815151" cy="673633"/>
            <a:chOff x="2664" y="1983"/>
            <a:chExt cx="432" cy="357"/>
          </a:xfrm>
          <a:solidFill>
            <a:schemeClr val="bg1"/>
          </a:solidFill>
        </p:grpSpPr>
        <p:sp>
          <p:nvSpPr>
            <p:cNvPr id="34" name="Freeform 94"/>
            <p:cNvSpPr>
              <a:spLocks/>
            </p:cNvSpPr>
            <p:nvPr/>
          </p:nvSpPr>
          <p:spPr bwMode="auto">
            <a:xfrm>
              <a:off x="2803" y="1983"/>
              <a:ext cx="293" cy="275"/>
            </a:xfrm>
            <a:custGeom>
              <a:avLst/>
              <a:gdLst>
                <a:gd name="T0" fmla="*/ 106 w 122"/>
                <a:gd name="T1" fmla="*/ 68 h 114"/>
                <a:gd name="T2" fmla="*/ 106 w 122"/>
                <a:gd name="T3" fmla="*/ 12 h 114"/>
                <a:gd name="T4" fmla="*/ 78 w 122"/>
                <a:gd name="T5" fmla="*/ 0 h 114"/>
                <a:gd name="T6" fmla="*/ 50 w 122"/>
                <a:gd name="T7" fmla="*/ 12 h 114"/>
                <a:gd name="T8" fmla="*/ 16 w 122"/>
                <a:gd name="T9" fmla="*/ 46 h 114"/>
                <a:gd name="T10" fmla="*/ 10 w 122"/>
                <a:gd name="T11" fmla="*/ 95 h 114"/>
                <a:gd name="T12" fmla="*/ 26 w 122"/>
                <a:gd name="T13" fmla="*/ 80 h 114"/>
                <a:gd name="T14" fmla="*/ 28 w 122"/>
                <a:gd name="T15" fmla="*/ 72 h 114"/>
                <a:gd name="T16" fmla="*/ 30 w 122"/>
                <a:gd name="T17" fmla="*/ 64 h 114"/>
                <a:gd name="T18" fmla="*/ 47 w 122"/>
                <a:gd name="T19" fmla="*/ 48 h 114"/>
                <a:gd name="T20" fmla="*/ 67 w 122"/>
                <a:gd name="T21" fmla="*/ 29 h 114"/>
                <a:gd name="T22" fmla="*/ 78 w 122"/>
                <a:gd name="T23" fmla="*/ 24 h 114"/>
                <a:gd name="T24" fmla="*/ 89 w 122"/>
                <a:gd name="T25" fmla="*/ 29 h 114"/>
                <a:gd name="T26" fmla="*/ 89 w 122"/>
                <a:gd name="T27" fmla="*/ 51 h 114"/>
                <a:gd name="T28" fmla="*/ 68 w 122"/>
                <a:gd name="T29" fmla="*/ 73 h 114"/>
                <a:gd name="T30" fmla="*/ 54 w 122"/>
                <a:gd name="T31" fmla="*/ 108 h 114"/>
                <a:gd name="T32" fmla="*/ 48 w 122"/>
                <a:gd name="T33" fmla="*/ 114 h 114"/>
                <a:gd name="T34" fmla="*/ 72 w 122"/>
                <a:gd name="T35" fmla="*/ 102 h 114"/>
                <a:gd name="T36" fmla="*/ 106 w 122"/>
                <a:gd name="T37" fmla="*/ 6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114">
                  <a:moveTo>
                    <a:pt x="106" y="68"/>
                  </a:moveTo>
                  <a:cubicBezTo>
                    <a:pt x="122" y="53"/>
                    <a:pt x="122" y="27"/>
                    <a:pt x="106" y="12"/>
                  </a:cubicBezTo>
                  <a:cubicBezTo>
                    <a:pt x="98" y="4"/>
                    <a:pt x="88" y="0"/>
                    <a:pt x="78" y="0"/>
                  </a:cubicBezTo>
                  <a:cubicBezTo>
                    <a:pt x="68" y="0"/>
                    <a:pt x="57" y="4"/>
                    <a:pt x="50" y="12"/>
                  </a:cubicBezTo>
                  <a:cubicBezTo>
                    <a:pt x="16" y="46"/>
                    <a:pt x="16" y="46"/>
                    <a:pt x="16" y="46"/>
                  </a:cubicBezTo>
                  <a:cubicBezTo>
                    <a:pt x="2" y="59"/>
                    <a:pt x="0" y="80"/>
                    <a:pt x="10" y="95"/>
                  </a:cubicBezTo>
                  <a:cubicBezTo>
                    <a:pt x="26" y="80"/>
                    <a:pt x="26" y="80"/>
                    <a:pt x="26" y="80"/>
                  </a:cubicBezTo>
                  <a:cubicBezTo>
                    <a:pt x="28" y="78"/>
                    <a:pt x="28" y="75"/>
                    <a:pt x="28" y="72"/>
                  </a:cubicBezTo>
                  <a:cubicBezTo>
                    <a:pt x="27" y="69"/>
                    <a:pt x="28" y="66"/>
                    <a:pt x="30" y="64"/>
                  </a:cubicBezTo>
                  <a:cubicBezTo>
                    <a:pt x="47" y="48"/>
                    <a:pt x="47" y="48"/>
                    <a:pt x="47" y="48"/>
                  </a:cubicBezTo>
                  <a:cubicBezTo>
                    <a:pt x="67" y="29"/>
                    <a:pt x="67" y="29"/>
                    <a:pt x="67" y="29"/>
                  </a:cubicBezTo>
                  <a:cubicBezTo>
                    <a:pt x="70" y="26"/>
                    <a:pt x="74" y="24"/>
                    <a:pt x="78" y="24"/>
                  </a:cubicBezTo>
                  <a:cubicBezTo>
                    <a:pt x="82" y="24"/>
                    <a:pt x="86" y="26"/>
                    <a:pt x="89" y="29"/>
                  </a:cubicBezTo>
                  <a:cubicBezTo>
                    <a:pt x="96" y="35"/>
                    <a:pt x="96" y="45"/>
                    <a:pt x="89" y="51"/>
                  </a:cubicBezTo>
                  <a:cubicBezTo>
                    <a:pt x="68" y="73"/>
                    <a:pt x="68" y="73"/>
                    <a:pt x="68" y="73"/>
                  </a:cubicBezTo>
                  <a:cubicBezTo>
                    <a:pt x="68" y="85"/>
                    <a:pt x="64" y="98"/>
                    <a:pt x="54" y="108"/>
                  </a:cubicBezTo>
                  <a:cubicBezTo>
                    <a:pt x="48" y="114"/>
                    <a:pt x="48" y="114"/>
                    <a:pt x="48" y="114"/>
                  </a:cubicBezTo>
                  <a:cubicBezTo>
                    <a:pt x="57" y="113"/>
                    <a:pt x="66" y="109"/>
                    <a:pt x="72" y="102"/>
                  </a:cubicBezTo>
                  <a:lnTo>
                    <a:pt x="106"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5" name="Freeform 95"/>
            <p:cNvSpPr>
              <a:spLocks/>
            </p:cNvSpPr>
            <p:nvPr/>
          </p:nvSpPr>
          <p:spPr bwMode="auto">
            <a:xfrm>
              <a:off x="2664" y="2065"/>
              <a:ext cx="293" cy="275"/>
            </a:xfrm>
            <a:custGeom>
              <a:avLst/>
              <a:gdLst>
                <a:gd name="T0" fmla="*/ 112 w 122"/>
                <a:gd name="T1" fmla="*/ 19 h 114"/>
                <a:gd name="T2" fmla="*/ 111 w 122"/>
                <a:gd name="T3" fmla="*/ 20 h 114"/>
                <a:gd name="T4" fmla="*/ 111 w 122"/>
                <a:gd name="T5" fmla="*/ 20 h 114"/>
                <a:gd name="T6" fmla="*/ 93 w 122"/>
                <a:gd name="T7" fmla="*/ 36 h 114"/>
                <a:gd name="T8" fmla="*/ 94 w 122"/>
                <a:gd name="T9" fmla="*/ 36 h 114"/>
                <a:gd name="T10" fmla="*/ 94 w 122"/>
                <a:gd name="T11" fmla="*/ 37 h 114"/>
                <a:gd name="T12" fmla="*/ 89 w 122"/>
                <a:gd name="T13" fmla="*/ 51 h 114"/>
                <a:gd name="T14" fmla="*/ 74 w 122"/>
                <a:gd name="T15" fmla="*/ 67 h 114"/>
                <a:gd name="T16" fmla="*/ 74 w 122"/>
                <a:gd name="T17" fmla="*/ 67 h 114"/>
                <a:gd name="T18" fmla="*/ 55 w 122"/>
                <a:gd name="T19" fmla="*/ 85 h 114"/>
                <a:gd name="T20" fmla="*/ 44 w 122"/>
                <a:gd name="T21" fmla="*/ 90 h 114"/>
                <a:gd name="T22" fmla="*/ 33 w 122"/>
                <a:gd name="T23" fmla="*/ 85 h 114"/>
                <a:gd name="T24" fmla="*/ 33 w 122"/>
                <a:gd name="T25" fmla="*/ 63 h 114"/>
                <a:gd name="T26" fmla="*/ 54 w 122"/>
                <a:gd name="T27" fmla="*/ 41 h 114"/>
                <a:gd name="T28" fmla="*/ 68 w 122"/>
                <a:gd name="T29" fmla="*/ 6 h 114"/>
                <a:gd name="T30" fmla="*/ 74 w 122"/>
                <a:gd name="T31" fmla="*/ 0 h 114"/>
                <a:gd name="T32" fmla="*/ 50 w 122"/>
                <a:gd name="T33" fmla="*/ 12 h 114"/>
                <a:gd name="T34" fmla="*/ 16 w 122"/>
                <a:gd name="T35" fmla="*/ 46 h 114"/>
                <a:gd name="T36" fmla="*/ 16 w 122"/>
                <a:gd name="T37" fmla="*/ 102 h 114"/>
                <a:gd name="T38" fmla="*/ 44 w 122"/>
                <a:gd name="T39" fmla="*/ 114 h 114"/>
                <a:gd name="T40" fmla="*/ 72 w 122"/>
                <a:gd name="T41" fmla="*/ 102 h 114"/>
                <a:gd name="T42" fmla="*/ 106 w 122"/>
                <a:gd name="T43" fmla="*/ 68 h 114"/>
                <a:gd name="T44" fmla="*/ 112 w 122"/>
                <a:gd name="T45" fmla="*/ 1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2" h="114">
                  <a:moveTo>
                    <a:pt x="112" y="19"/>
                  </a:moveTo>
                  <a:cubicBezTo>
                    <a:pt x="111" y="20"/>
                    <a:pt x="111" y="20"/>
                    <a:pt x="111" y="20"/>
                  </a:cubicBezTo>
                  <a:cubicBezTo>
                    <a:pt x="111" y="20"/>
                    <a:pt x="111" y="20"/>
                    <a:pt x="111" y="20"/>
                  </a:cubicBezTo>
                  <a:cubicBezTo>
                    <a:pt x="93" y="36"/>
                    <a:pt x="93" y="36"/>
                    <a:pt x="93" y="36"/>
                  </a:cubicBezTo>
                  <a:cubicBezTo>
                    <a:pt x="93" y="36"/>
                    <a:pt x="93" y="36"/>
                    <a:pt x="94" y="36"/>
                  </a:cubicBezTo>
                  <a:cubicBezTo>
                    <a:pt x="94" y="37"/>
                    <a:pt x="94" y="37"/>
                    <a:pt x="94" y="37"/>
                  </a:cubicBezTo>
                  <a:cubicBezTo>
                    <a:pt x="95" y="43"/>
                    <a:pt x="93" y="48"/>
                    <a:pt x="89" y="51"/>
                  </a:cubicBezTo>
                  <a:cubicBezTo>
                    <a:pt x="74" y="67"/>
                    <a:pt x="74" y="67"/>
                    <a:pt x="74" y="67"/>
                  </a:cubicBezTo>
                  <a:cubicBezTo>
                    <a:pt x="74" y="67"/>
                    <a:pt x="74" y="67"/>
                    <a:pt x="74" y="67"/>
                  </a:cubicBezTo>
                  <a:cubicBezTo>
                    <a:pt x="55" y="85"/>
                    <a:pt x="55" y="85"/>
                    <a:pt x="55" y="85"/>
                  </a:cubicBezTo>
                  <a:cubicBezTo>
                    <a:pt x="52" y="88"/>
                    <a:pt x="48" y="90"/>
                    <a:pt x="44" y="90"/>
                  </a:cubicBezTo>
                  <a:cubicBezTo>
                    <a:pt x="40" y="90"/>
                    <a:pt x="36" y="88"/>
                    <a:pt x="33" y="85"/>
                  </a:cubicBezTo>
                  <a:cubicBezTo>
                    <a:pt x="26" y="79"/>
                    <a:pt x="26" y="69"/>
                    <a:pt x="33" y="63"/>
                  </a:cubicBezTo>
                  <a:cubicBezTo>
                    <a:pt x="54" y="41"/>
                    <a:pt x="54" y="41"/>
                    <a:pt x="54" y="41"/>
                  </a:cubicBezTo>
                  <a:cubicBezTo>
                    <a:pt x="54" y="29"/>
                    <a:pt x="58" y="16"/>
                    <a:pt x="68" y="6"/>
                  </a:cubicBezTo>
                  <a:cubicBezTo>
                    <a:pt x="74" y="0"/>
                    <a:pt x="74" y="0"/>
                    <a:pt x="74" y="0"/>
                  </a:cubicBezTo>
                  <a:cubicBezTo>
                    <a:pt x="65" y="1"/>
                    <a:pt x="56" y="5"/>
                    <a:pt x="50" y="12"/>
                  </a:cubicBezTo>
                  <a:cubicBezTo>
                    <a:pt x="16" y="46"/>
                    <a:pt x="16" y="46"/>
                    <a:pt x="16" y="46"/>
                  </a:cubicBezTo>
                  <a:cubicBezTo>
                    <a:pt x="0" y="61"/>
                    <a:pt x="0" y="87"/>
                    <a:pt x="16" y="102"/>
                  </a:cubicBezTo>
                  <a:cubicBezTo>
                    <a:pt x="24" y="110"/>
                    <a:pt x="34" y="114"/>
                    <a:pt x="44" y="114"/>
                  </a:cubicBezTo>
                  <a:cubicBezTo>
                    <a:pt x="54" y="114"/>
                    <a:pt x="65" y="110"/>
                    <a:pt x="72" y="102"/>
                  </a:cubicBezTo>
                  <a:cubicBezTo>
                    <a:pt x="106" y="68"/>
                    <a:pt x="106" y="68"/>
                    <a:pt x="106" y="68"/>
                  </a:cubicBezTo>
                  <a:cubicBezTo>
                    <a:pt x="120" y="55"/>
                    <a:pt x="122" y="34"/>
                    <a:pt x="11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grpSp>
        <p:nvGrpSpPr>
          <p:cNvPr id="36" name="Group 22"/>
          <p:cNvGrpSpPr>
            <a:grpSpLocks noChangeAspect="1"/>
          </p:cNvGrpSpPr>
          <p:nvPr/>
        </p:nvGrpSpPr>
        <p:grpSpPr bwMode="auto">
          <a:xfrm>
            <a:off x="4333784" y="1289830"/>
            <a:ext cx="568326" cy="741062"/>
            <a:chOff x="2506" y="2059"/>
            <a:chExt cx="533" cy="695"/>
          </a:xfrm>
          <a:solidFill>
            <a:schemeClr val="bg1"/>
          </a:solidFill>
        </p:grpSpPr>
        <p:sp>
          <p:nvSpPr>
            <p:cNvPr id="37" name="Freeform 23"/>
            <p:cNvSpPr>
              <a:spLocks noEditPoints="1"/>
            </p:cNvSpPr>
            <p:nvPr/>
          </p:nvSpPr>
          <p:spPr bwMode="auto">
            <a:xfrm>
              <a:off x="2506" y="2059"/>
              <a:ext cx="533" cy="695"/>
            </a:xfrm>
            <a:custGeom>
              <a:avLst/>
              <a:gdLst>
                <a:gd name="T0" fmla="*/ 222 w 222"/>
                <a:gd name="T1" fmla="*/ 247 h 291"/>
                <a:gd name="T2" fmla="*/ 222 w 222"/>
                <a:gd name="T3" fmla="*/ 80 h 291"/>
                <a:gd name="T4" fmla="*/ 221 w 222"/>
                <a:gd name="T5" fmla="*/ 80 h 291"/>
                <a:gd name="T6" fmla="*/ 192 w 222"/>
                <a:gd name="T7" fmla="*/ 80 h 291"/>
                <a:gd name="T8" fmla="*/ 156 w 222"/>
                <a:gd name="T9" fmla="*/ 65 h 291"/>
                <a:gd name="T10" fmla="*/ 141 w 222"/>
                <a:gd name="T11" fmla="*/ 29 h 291"/>
                <a:gd name="T12" fmla="*/ 141 w 222"/>
                <a:gd name="T13" fmla="*/ 0 h 291"/>
                <a:gd name="T14" fmla="*/ 43 w 222"/>
                <a:gd name="T15" fmla="*/ 0 h 291"/>
                <a:gd name="T16" fmla="*/ 0 w 222"/>
                <a:gd name="T17" fmla="*/ 44 h 291"/>
                <a:gd name="T18" fmla="*/ 0 w 222"/>
                <a:gd name="T19" fmla="*/ 247 h 291"/>
                <a:gd name="T20" fmla="*/ 43 w 222"/>
                <a:gd name="T21" fmla="*/ 291 h 291"/>
                <a:gd name="T22" fmla="*/ 178 w 222"/>
                <a:gd name="T23" fmla="*/ 291 h 291"/>
                <a:gd name="T24" fmla="*/ 222 w 222"/>
                <a:gd name="T25" fmla="*/ 247 h 291"/>
                <a:gd name="T26" fmla="*/ 42 w 222"/>
                <a:gd name="T27" fmla="*/ 102 h 291"/>
                <a:gd name="T28" fmla="*/ 51 w 222"/>
                <a:gd name="T29" fmla="*/ 94 h 291"/>
                <a:gd name="T30" fmla="*/ 171 w 222"/>
                <a:gd name="T31" fmla="*/ 94 h 291"/>
                <a:gd name="T32" fmla="*/ 180 w 222"/>
                <a:gd name="T33" fmla="*/ 102 h 291"/>
                <a:gd name="T34" fmla="*/ 171 w 222"/>
                <a:gd name="T35" fmla="*/ 111 h 291"/>
                <a:gd name="T36" fmla="*/ 51 w 222"/>
                <a:gd name="T37" fmla="*/ 111 h 291"/>
                <a:gd name="T38" fmla="*/ 42 w 222"/>
                <a:gd name="T39" fmla="*/ 102 h 291"/>
                <a:gd name="T40" fmla="*/ 55 w 222"/>
                <a:gd name="T41" fmla="*/ 146 h 291"/>
                <a:gd name="T42" fmla="*/ 63 w 222"/>
                <a:gd name="T43" fmla="*/ 137 h 291"/>
                <a:gd name="T44" fmla="*/ 159 w 222"/>
                <a:gd name="T45" fmla="*/ 137 h 291"/>
                <a:gd name="T46" fmla="*/ 167 w 222"/>
                <a:gd name="T47" fmla="*/ 146 h 291"/>
                <a:gd name="T48" fmla="*/ 159 w 222"/>
                <a:gd name="T49" fmla="*/ 154 h 291"/>
                <a:gd name="T50" fmla="*/ 63 w 222"/>
                <a:gd name="T51" fmla="*/ 154 h 291"/>
                <a:gd name="T52" fmla="*/ 55 w 222"/>
                <a:gd name="T53" fmla="*/ 146 h 291"/>
                <a:gd name="T54" fmla="*/ 171 w 222"/>
                <a:gd name="T55" fmla="*/ 197 h 291"/>
                <a:gd name="T56" fmla="*/ 51 w 222"/>
                <a:gd name="T57" fmla="*/ 197 h 291"/>
                <a:gd name="T58" fmla="*/ 42 w 222"/>
                <a:gd name="T59" fmla="*/ 189 h 291"/>
                <a:gd name="T60" fmla="*/ 51 w 222"/>
                <a:gd name="T61" fmla="*/ 180 h 291"/>
                <a:gd name="T62" fmla="*/ 171 w 222"/>
                <a:gd name="T63" fmla="*/ 180 h 291"/>
                <a:gd name="T64" fmla="*/ 180 w 222"/>
                <a:gd name="T65" fmla="*/ 189 h 291"/>
                <a:gd name="T66" fmla="*/ 171 w 222"/>
                <a:gd name="T67" fmla="*/ 19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2" h="291">
                  <a:moveTo>
                    <a:pt x="222" y="247"/>
                  </a:moveTo>
                  <a:cubicBezTo>
                    <a:pt x="222" y="80"/>
                    <a:pt x="222" y="80"/>
                    <a:pt x="222" y="80"/>
                  </a:cubicBezTo>
                  <a:cubicBezTo>
                    <a:pt x="221" y="80"/>
                    <a:pt x="221" y="80"/>
                    <a:pt x="221" y="80"/>
                  </a:cubicBezTo>
                  <a:cubicBezTo>
                    <a:pt x="192" y="80"/>
                    <a:pt x="192" y="80"/>
                    <a:pt x="192" y="80"/>
                  </a:cubicBezTo>
                  <a:cubicBezTo>
                    <a:pt x="178" y="80"/>
                    <a:pt x="165" y="75"/>
                    <a:pt x="156" y="65"/>
                  </a:cubicBezTo>
                  <a:cubicBezTo>
                    <a:pt x="146" y="55"/>
                    <a:pt x="141" y="43"/>
                    <a:pt x="141" y="29"/>
                  </a:cubicBezTo>
                  <a:cubicBezTo>
                    <a:pt x="141" y="0"/>
                    <a:pt x="141" y="0"/>
                    <a:pt x="141" y="0"/>
                  </a:cubicBezTo>
                  <a:cubicBezTo>
                    <a:pt x="43" y="0"/>
                    <a:pt x="43" y="0"/>
                    <a:pt x="43" y="0"/>
                  </a:cubicBezTo>
                  <a:cubicBezTo>
                    <a:pt x="19" y="0"/>
                    <a:pt x="0" y="20"/>
                    <a:pt x="0" y="44"/>
                  </a:cubicBezTo>
                  <a:cubicBezTo>
                    <a:pt x="0" y="247"/>
                    <a:pt x="0" y="247"/>
                    <a:pt x="0" y="247"/>
                  </a:cubicBezTo>
                  <a:cubicBezTo>
                    <a:pt x="0" y="271"/>
                    <a:pt x="19" y="291"/>
                    <a:pt x="43" y="291"/>
                  </a:cubicBezTo>
                  <a:cubicBezTo>
                    <a:pt x="178" y="291"/>
                    <a:pt x="178" y="291"/>
                    <a:pt x="178" y="291"/>
                  </a:cubicBezTo>
                  <a:cubicBezTo>
                    <a:pt x="202" y="291"/>
                    <a:pt x="222" y="271"/>
                    <a:pt x="222" y="247"/>
                  </a:cubicBezTo>
                  <a:close/>
                  <a:moveTo>
                    <a:pt x="42" y="102"/>
                  </a:moveTo>
                  <a:cubicBezTo>
                    <a:pt x="42" y="98"/>
                    <a:pt x="46" y="94"/>
                    <a:pt x="51" y="94"/>
                  </a:cubicBezTo>
                  <a:cubicBezTo>
                    <a:pt x="171" y="94"/>
                    <a:pt x="171" y="94"/>
                    <a:pt x="171" y="94"/>
                  </a:cubicBezTo>
                  <a:cubicBezTo>
                    <a:pt x="176" y="94"/>
                    <a:pt x="180" y="98"/>
                    <a:pt x="180" y="102"/>
                  </a:cubicBezTo>
                  <a:cubicBezTo>
                    <a:pt x="180" y="107"/>
                    <a:pt x="176" y="111"/>
                    <a:pt x="171" y="111"/>
                  </a:cubicBezTo>
                  <a:cubicBezTo>
                    <a:pt x="51" y="111"/>
                    <a:pt x="51" y="111"/>
                    <a:pt x="51" y="111"/>
                  </a:cubicBezTo>
                  <a:cubicBezTo>
                    <a:pt x="46" y="111"/>
                    <a:pt x="42" y="107"/>
                    <a:pt x="42" y="102"/>
                  </a:cubicBezTo>
                  <a:close/>
                  <a:moveTo>
                    <a:pt x="55" y="146"/>
                  </a:moveTo>
                  <a:cubicBezTo>
                    <a:pt x="55" y="141"/>
                    <a:pt x="58" y="137"/>
                    <a:pt x="63" y="137"/>
                  </a:cubicBezTo>
                  <a:cubicBezTo>
                    <a:pt x="159" y="137"/>
                    <a:pt x="159" y="137"/>
                    <a:pt x="159" y="137"/>
                  </a:cubicBezTo>
                  <a:cubicBezTo>
                    <a:pt x="163" y="137"/>
                    <a:pt x="167" y="141"/>
                    <a:pt x="167" y="146"/>
                  </a:cubicBezTo>
                  <a:cubicBezTo>
                    <a:pt x="167" y="150"/>
                    <a:pt x="163" y="154"/>
                    <a:pt x="159" y="154"/>
                  </a:cubicBezTo>
                  <a:cubicBezTo>
                    <a:pt x="63" y="154"/>
                    <a:pt x="63" y="154"/>
                    <a:pt x="63" y="154"/>
                  </a:cubicBezTo>
                  <a:cubicBezTo>
                    <a:pt x="58" y="154"/>
                    <a:pt x="55" y="150"/>
                    <a:pt x="55" y="146"/>
                  </a:cubicBezTo>
                  <a:close/>
                  <a:moveTo>
                    <a:pt x="171" y="197"/>
                  </a:moveTo>
                  <a:cubicBezTo>
                    <a:pt x="51" y="197"/>
                    <a:pt x="51" y="197"/>
                    <a:pt x="51" y="197"/>
                  </a:cubicBezTo>
                  <a:cubicBezTo>
                    <a:pt x="46" y="197"/>
                    <a:pt x="42" y="193"/>
                    <a:pt x="42" y="189"/>
                  </a:cubicBezTo>
                  <a:cubicBezTo>
                    <a:pt x="42" y="184"/>
                    <a:pt x="46" y="180"/>
                    <a:pt x="51" y="180"/>
                  </a:cubicBezTo>
                  <a:cubicBezTo>
                    <a:pt x="171" y="180"/>
                    <a:pt x="171" y="180"/>
                    <a:pt x="171" y="180"/>
                  </a:cubicBezTo>
                  <a:cubicBezTo>
                    <a:pt x="176" y="180"/>
                    <a:pt x="180" y="184"/>
                    <a:pt x="180" y="189"/>
                  </a:cubicBezTo>
                  <a:cubicBezTo>
                    <a:pt x="180" y="193"/>
                    <a:pt x="176" y="197"/>
                    <a:pt x="171"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8" name="Freeform 24"/>
            <p:cNvSpPr>
              <a:spLocks/>
            </p:cNvSpPr>
            <p:nvPr/>
          </p:nvSpPr>
          <p:spPr bwMode="auto">
            <a:xfrm>
              <a:off x="2861" y="2059"/>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39" name="Freeform 25"/>
            <p:cNvSpPr>
              <a:spLocks/>
            </p:cNvSpPr>
            <p:nvPr/>
          </p:nvSpPr>
          <p:spPr bwMode="auto">
            <a:xfrm>
              <a:off x="2861" y="2059"/>
              <a:ext cx="175" cy="172"/>
            </a:xfrm>
            <a:custGeom>
              <a:avLst/>
              <a:gdLst>
                <a:gd name="T0" fmla="*/ 0 w 73"/>
                <a:gd name="T1" fmla="*/ 29 h 72"/>
                <a:gd name="T2" fmla="*/ 13 w 73"/>
                <a:gd name="T3" fmla="*/ 60 h 72"/>
                <a:gd name="T4" fmla="*/ 44 w 73"/>
                <a:gd name="T5" fmla="*/ 72 h 72"/>
                <a:gd name="T6" fmla="*/ 73 w 73"/>
                <a:gd name="T7" fmla="*/ 72 h 72"/>
                <a:gd name="T8" fmla="*/ 1 w 73"/>
                <a:gd name="T9" fmla="*/ 0 h 72"/>
                <a:gd name="T10" fmla="*/ 0 w 73"/>
                <a:gd name="T11" fmla="*/ 0 h 72"/>
                <a:gd name="T12" fmla="*/ 0 w 73"/>
                <a:gd name="T13" fmla="*/ 29 h 72"/>
              </a:gdLst>
              <a:ahLst/>
              <a:cxnLst>
                <a:cxn ang="0">
                  <a:pos x="T0" y="T1"/>
                </a:cxn>
                <a:cxn ang="0">
                  <a:pos x="T2" y="T3"/>
                </a:cxn>
                <a:cxn ang="0">
                  <a:pos x="T4" y="T5"/>
                </a:cxn>
                <a:cxn ang="0">
                  <a:pos x="T6" y="T7"/>
                </a:cxn>
                <a:cxn ang="0">
                  <a:pos x="T8" y="T9"/>
                </a:cxn>
                <a:cxn ang="0">
                  <a:pos x="T10" y="T11"/>
                </a:cxn>
                <a:cxn ang="0">
                  <a:pos x="T12" y="T13"/>
                </a:cxn>
              </a:cxnLst>
              <a:rect l="0" t="0" r="r" b="b"/>
              <a:pathLst>
                <a:path w="73" h="72">
                  <a:moveTo>
                    <a:pt x="0" y="29"/>
                  </a:moveTo>
                  <a:cubicBezTo>
                    <a:pt x="0" y="41"/>
                    <a:pt x="5" y="52"/>
                    <a:pt x="13" y="60"/>
                  </a:cubicBezTo>
                  <a:cubicBezTo>
                    <a:pt x="21" y="68"/>
                    <a:pt x="32" y="72"/>
                    <a:pt x="44" y="72"/>
                  </a:cubicBezTo>
                  <a:cubicBezTo>
                    <a:pt x="73" y="72"/>
                    <a:pt x="73" y="72"/>
                    <a:pt x="73" y="72"/>
                  </a:cubicBezTo>
                  <a:cubicBezTo>
                    <a:pt x="1" y="0"/>
                    <a:pt x="1" y="0"/>
                    <a:pt x="1" y="0"/>
                  </a:cubicBezTo>
                  <a:cubicBezTo>
                    <a:pt x="0" y="0"/>
                    <a:pt x="0" y="0"/>
                    <a:pt x="0" y="0"/>
                  </a:cubicBez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40" name="Freeform 48"/>
          <p:cNvSpPr>
            <a:spLocks/>
          </p:cNvSpPr>
          <p:nvPr/>
        </p:nvSpPr>
        <p:spPr bwMode="black">
          <a:xfrm>
            <a:off x="5988624" y="1482480"/>
            <a:ext cx="748585" cy="639266"/>
          </a:xfrm>
          <a:custGeom>
            <a:avLst/>
            <a:gdLst/>
            <a:ahLst/>
            <a:cxnLst/>
            <a:rect l="l" t="t" r="r" b="b"/>
            <a:pathLst>
              <a:path w="4740335" h="4048081">
                <a:moveTo>
                  <a:pt x="3683614" y="1098549"/>
                </a:moveTo>
                <a:cubicBezTo>
                  <a:pt x="3683654" y="1098549"/>
                  <a:pt x="3689354" y="1098549"/>
                  <a:pt x="4502870" y="1098549"/>
                </a:cubicBezTo>
                <a:cubicBezTo>
                  <a:pt x="4633477" y="1098549"/>
                  <a:pt x="4740335" y="1205183"/>
                  <a:pt x="4740335" y="1335514"/>
                </a:cubicBezTo>
                <a:cubicBezTo>
                  <a:pt x="4740335" y="1335569"/>
                  <a:pt x="4740335" y="1343335"/>
                  <a:pt x="4740335" y="2449249"/>
                </a:cubicBezTo>
                <a:cubicBezTo>
                  <a:pt x="4740335" y="2579580"/>
                  <a:pt x="4633477" y="2686214"/>
                  <a:pt x="4502870" y="2686214"/>
                </a:cubicBezTo>
                <a:cubicBezTo>
                  <a:pt x="4502870" y="2686253"/>
                  <a:pt x="4502870" y="2691777"/>
                  <a:pt x="4502870" y="3480046"/>
                </a:cubicBezTo>
                <a:cubicBezTo>
                  <a:pt x="4502870" y="3610377"/>
                  <a:pt x="4396011" y="3717011"/>
                  <a:pt x="4265405" y="3717011"/>
                </a:cubicBezTo>
                <a:cubicBezTo>
                  <a:pt x="4265376" y="3717011"/>
                  <a:pt x="4262133" y="3717011"/>
                  <a:pt x="3909206" y="3717011"/>
                </a:cubicBezTo>
                <a:cubicBezTo>
                  <a:pt x="3790473" y="3717011"/>
                  <a:pt x="3683614" y="3610377"/>
                  <a:pt x="3683614" y="3480046"/>
                </a:cubicBezTo>
                <a:cubicBezTo>
                  <a:pt x="3683614" y="3480010"/>
                  <a:pt x="3683614" y="3474701"/>
                  <a:pt x="3683614" y="2686214"/>
                </a:cubicBezTo>
                <a:cubicBezTo>
                  <a:pt x="3553008" y="2686214"/>
                  <a:pt x="3446148" y="2579580"/>
                  <a:pt x="3446148" y="2449249"/>
                </a:cubicBezTo>
                <a:cubicBezTo>
                  <a:pt x="3446148" y="2449192"/>
                  <a:pt x="3446148" y="2441288"/>
                  <a:pt x="3446148" y="1335514"/>
                </a:cubicBezTo>
                <a:cubicBezTo>
                  <a:pt x="3446148" y="1205183"/>
                  <a:pt x="3553008" y="1098549"/>
                  <a:pt x="3683614" y="1098549"/>
                </a:cubicBezTo>
                <a:close/>
                <a:moveTo>
                  <a:pt x="236546" y="1098549"/>
                </a:moveTo>
                <a:cubicBezTo>
                  <a:pt x="236570" y="1098549"/>
                  <a:pt x="240947" y="1098549"/>
                  <a:pt x="1052628" y="1098549"/>
                </a:cubicBezTo>
                <a:cubicBezTo>
                  <a:pt x="1182728" y="1098549"/>
                  <a:pt x="1289174" y="1205183"/>
                  <a:pt x="1289174" y="1335514"/>
                </a:cubicBezTo>
                <a:cubicBezTo>
                  <a:pt x="1289174" y="1335532"/>
                  <a:pt x="1289174" y="1340039"/>
                  <a:pt x="1289174" y="2449249"/>
                </a:cubicBezTo>
                <a:cubicBezTo>
                  <a:pt x="1289174" y="2579580"/>
                  <a:pt x="1182728" y="2686214"/>
                  <a:pt x="1052628" y="2686214"/>
                </a:cubicBezTo>
                <a:cubicBezTo>
                  <a:pt x="1052628" y="2686235"/>
                  <a:pt x="1052628" y="2690268"/>
                  <a:pt x="1052628" y="3480046"/>
                </a:cubicBezTo>
                <a:cubicBezTo>
                  <a:pt x="1052628" y="3610377"/>
                  <a:pt x="946183" y="3717011"/>
                  <a:pt x="827910" y="3717011"/>
                </a:cubicBezTo>
                <a:cubicBezTo>
                  <a:pt x="827894" y="3717011"/>
                  <a:pt x="825508" y="3717011"/>
                  <a:pt x="473091" y="3717011"/>
                </a:cubicBezTo>
                <a:cubicBezTo>
                  <a:pt x="342991" y="3717011"/>
                  <a:pt x="236546" y="3610377"/>
                  <a:pt x="236546" y="3480046"/>
                </a:cubicBezTo>
                <a:cubicBezTo>
                  <a:pt x="236546" y="3480026"/>
                  <a:pt x="236546" y="3476021"/>
                  <a:pt x="236546" y="2686214"/>
                </a:cubicBezTo>
                <a:cubicBezTo>
                  <a:pt x="106446" y="2686214"/>
                  <a:pt x="0" y="2579580"/>
                  <a:pt x="0" y="2449249"/>
                </a:cubicBezTo>
                <a:cubicBezTo>
                  <a:pt x="0" y="2449230"/>
                  <a:pt x="0" y="2444630"/>
                  <a:pt x="0" y="1335514"/>
                </a:cubicBezTo>
                <a:cubicBezTo>
                  <a:pt x="0" y="1205183"/>
                  <a:pt x="106446" y="1098549"/>
                  <a:pt x="236546" y="1098549"/>
                </a:cubicBezTo>
                <a:close/>
                <a:moveTo>
                  <a:pt x="1895194" y="993211"/>
                </a:moveTo>
                <a:cubicBezTo>
                  <a:pt x="1895245" y="993211"/>
                  <a:pt x="1902161" y="993211"/>
                  <a:pt x="2845141" y="993211"/>
                </a:cubicBezTo>
                <a:cubicBezTo>
                  <a:pt x="2999507" y="993211"/>
                  <a:pt x="3130125" y="1123457"/>
                  <a:pt x="3130125" y="1277385"/>
                </a:cubicBezTo>
                <a:cubicBezTo>
                  <a:pt x="3130125" y="1277420"/>
                  <a:pt x="3130125" y="1284134"/>
                  <a:pt x="3130125" y="2568008"/>
                </a:cubicBezTo>
                <a:cubicBezTo>
                  <a:pt x="3130125" y="2721936"/>
                  <a:pt x="2999507" y="2852182"/>
                  <a:pt x="2845141" y="2852182"/>
                </a:cubicBezTo>
                <a:cubicBezTo>
                  <a:pt x="2845141" y="2852231"/>
                  <a:pt x="2845141" y="2858826"/>
                  <a:pt x="2845141" y="3763907"/>
                </a:cubicBezTo>
                <a:cubicBezTo>
                  <a:pt x="2845141" y="3917835"/>
                  <a:pt x="2726398" y="4048081"/>
                  <a:pt x="2572031" y="4048081"/>
                </a:cubicBezTo>
                <a:cubicBezTo>
                  <a:pt x="2571992" y="4048081"/>
                  <a:pt x="2568051" y="4048081"/>
                  <a:pt x="2168304" y="4048081"/>
                </a:cubicBezTo>
                <a:cubicBezTo>
                  <a:pt x="2013937" y="4048081"/>
                  <a:pt x="1895194" y="3917835"/>
                  <a:pt x="1895194" y="3763907"/>
                </a:cubicBezTo>
                <a:cubicBezTo>
                  <a:pt x="1895194" y="3763858"/>
                  <a:pt x="1895194" y="3757193"/>
                  <a:pt x="1895194" y="2852182"/>
                </a:cubicBezTo>
                <a:cubicBezTo>
                  <a:pt x="1740828" y="2852182"/>
                  <a:pt x="1610210" y="2721936"/>
                  <a:pt x="1610210" y="2568008"/>
                </a:cubicBezTo>
                <a:cubicBezTo>
                  <a:pt x="1610210" y="2567966"/>
                  <a:pt x="1610210" y="2560581"/>
                  <a:pt x="1610210" y="1277385"/>
                </a:cubicBezTo>
                <a:cubicBezTo>
                  <a:pt x="1610210" y="1123457"/>
                  <a:pt x="1740828" y="993211"/>
                  <a:pt x="1895194" y="993211"/>
                </a:cubicBezTo>
                <a:close/>
                <a:moveTo>
                  <a:pt x="4093246" y="245790"/>
                </a:moveTo>
                <a:cubicBezTo>
                  <a:pt x="4306565" y="245790"/>
                  <a:pt x="4479495" y="420965"/>
                  <a:pt x="4479495" y="637055"/>
                </a:cubicBezTo>
                <a:cubicBezTo>
                  <a:pt x="4479495" y="853145"/>
                  <a:pt x="4306565" y="1028320"/>
                  <a:pt x="4093246" y="1028320"/>
                </a:cubicBezTo>
                <a:cubicBezTo>
                  <a:pt x="3879927" y="1028320"/>
                  <a:pt x="3706997" y="853145"/>
                  <a:pt x="3706997" y="637055"/>
                </a:cubicBezTo>
                <a:cubicBezTo>
                  <a:pt x="3706997" y="420965"/>
                  <a:pt x="3879927" y="245790"/>
                  <a:pt x="4093246" y="245790"/>
                </a:cubicBezTo>
                <a:close/>
                <a:moveTo>
                  <a:pt x="644584" y="245790"/>
                </a:moveTo>
                <a:cubicBezTo>
                  <a:pt x="856519" y="245790"/>
                  <a:pt x="1028326" y="420965"/>
                  <a:pt x="1028326" y="637055"/>
                </a:cubicBezTo>
                <a:cubicBezTo>
                  <a:pt x="1028326" y="853145"/>
                  <a:pt x="856519" y="1028320"/>
                  <a:pt x="644584" y="1028320"/>
                </a:cubicBezTo>
                <a:cubicBezTo>
                  <a:pt x="432649" y="1028320"/>
                  <a:pt x="260842" y="853145"/>
                  <a:pt x="260842" y="637055"/>
                </a:cubicBezTo>
                <a:cubicBezTo>
                  <a:pt x="260842" y="420965"/>
                  <a:pt x="432649" y="245790"/>
                  <a:pt x="644584" y="245790"/>
                </a:cubicBezTo>
                <a:close/>
                <a:moveTo>
                  <a:pt x="2367657" y="0"/>
                </a:moveTo>
                <a:cubicBezTo>
                  <a:pt x="2616992" y="0"/>
                  <a:pt x="2819118" y="203249"/>
                  <a:pt x="2819118" y="453969"/>
                </a:cubicBezTo>
                <a:cubicBezTo>
                  <a:pt x="2819118" y="704689"/>
                  <a:pt x="2616992" y="907938"/>
                  <a:pt x="2367657" y="907938"/>
                </a:cubicBezTo>
                <a:cubicBezTo>
                  <a:pt x="2118322" y="907938"/>
                  <a:pt x="1916196" y="704689"/>
                  <a:pt x="1916196" y="453969"/>
                </a:cubicBezTo>
                <a:cubicBezTo>
                  <a:pt x="1916196" y="203249"/>
                  <a:pt x="2118322" y="0"/>
                  <a:pt x="2367657"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nvGrpSpPr>
          <p:cNvPr id="41" name="Group 4"/>
          <p:cNvGrpSpPr>
            <a:grpSpLocks noChangeAspect="1"/>
          </p:cNvGrpSpPr>
          <p:nvPr/>
        </p:nvGrpSpPr>
        <p:grpSpPr bwMode="auto">
          <a:xfrm>
            <a:off x="7616277" y="1344327"/>
            <a:ext cx="837371" cy="686565"/>
            <a:chOff x="2669" y="1986"/>
            <a:chExt cx="422" cy="346"/>
          </a:xfrm>
          <a:solidFill>
            <a:schemeClr val="bg1"/>
          </a:solidFill>
        </p:grpSpPr>
        <p:sp>
          <p:nvSpPr>
            <p:cNvPr id="42" name="Oval 5"/>
            <p:cNvSpPr>
              <a:spLocks noChangeArrowheads="1"/>
            </p:cNvSpPr>
            <p:nvPr/>
          </p:nvSpPr>
          <p:spPr bwMode="auto">
            <a:xfrm>
              <a:off x="2745" y="1993"/>
              <a:ext cx="173" cy="1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3" name="Freeform 6"/>
            <p:cNvSpPr>
              <a:spLocks/>
            </p:cNvSpPr>
            <p:nvPr/>
          </p:nvSpPr>
          <p:spPr bwMode="auto">
            <a:xfrm>
              <a:off x="2669" y="2174"/>
              <a:ext cx="156" cy="158"/>
            </a:xfrm>
            <a:custGeom>
              <a:avLst/>
              <a:gdLst>
                <a:gd name="T0" fmla="*/ 0 w 65"/>
                <a:gd name="T1" fmla="*/ 64 h 65"/>
                <a:gd name="T2" fmla="*/ 8 w 65"/>
                <a:gd name="T3" fmla="*/ 65 h 65"/>
                <a:gd name="T4" fmla="*/ 65 w 65"/>
                <a:gd name="T5" fmla="*/ 65 h 65"/>
                <a:gd name="T6" fmla="*/ 39 w 65"/>
                <a:gd name="T7" fmla="*/ 0 h 65"/>
                <a:gd name="T8" fmla="*/ 0 w 65"/>
                <a:gd name="T9" fmla="*/ 64 h 65"/>
              </a:gdLst>
              <a:ahLst/>
              <a:cxnLst>
                <a:cxn ang="0">
                  <a:pos x="T0" y="T1"/>
                </a:cxn>
                <a:cxn ang="0">
                  <a:pos x="T2" y="T3"/>
                </a:cxn>
                <a:cxn ang="0">
                  <a:pos x="T4" y="T5"/>
                </a:cxn>
                <a:cxn ang="0">
                  <a:pos x="T6" y="T7"/>
                </a:cxn>
                <a:cxn ang="0">
                  <a:pos x="T8" y="T9"/>
                </a:cxn>
              </a:cxnLst>
              <a:rect l="0" t="0" r="r" b="b"/>
              <a:pathLst>
                <a:path w="65" h="65">
                  <a:moveTo>
                    <a:pt x="0" y="64"/>
                  </a:moveTo>
                  <a:cubicBezTo>
                    <a:pt x="2" y="65"/>
                    <a:pt x="5" y="65"/>
                    <a:pt x="8" y="65"/>
                  </a:cubicBezTo>
                  <a:cubicBezTo>
                    <a:pt x="65" y="65"/>
                    <a:pt x="65" y="65"/>
                    <a:pt x="65" y="65"/>
                  </a:cubicBezTo>
                  <a:cubicBezTo>
                    <a:pt x="39" y="0"/>
                    <a:pt x="39" y="0"/>
                    <a:pt x="39" y="0"/>
                  </a:cubicBezTo>
                  <a:cubicBezTo>
                    <a:pt x="16" y="12"/>
                    <a:pt x="1" y="36"/>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4" name="Freeform 7"/>
            <p:cNvSpPr>
              <a:spLocks/>
            </p:cNvSpPr>
            <p:nvPr/>
          </p:nvSpPr>
          <p:spPr bwMode="auto">
            <a:xfrm>
              <a:off x="2839" y="2174"/>
              <a:ext cx="156" cy="158"/>
            </a:xfrm>
            <a:custGeom>
              <a:avLst/>
              <a:gdLst>
                <a:gd name="T0" fmla="*/ 65 w 65"/>
                <a:gd name="T1" fmla="*/ 64 h 65"/>
                <a:gd name="T2" fmla="*/ 26 w 65"/>
                <a:gd name="T3" fmla="*/ 0 h 65"/>
                <a:gd name="T4" fmla="*/ 0 w 65"/>
                <a:gd name="T5" fmla="*/ 65 h 65"/>
                <a:gd name="T6" fmla="*/ 57 w 65"/>
                <a:gd name="T7" fmla="*/ 65 h 65"/>
                <a:gd name="T8" fmla="*/ 65 w 65"/>
                <a:gd name="T9" fmla="*/ 64 h 65"/>
              </a:gdLst>
              <a:ahLst/>
              <a:cxnLst>
                <a:cxn ang="0">
                  <a:pos x="T0" y="T1"/>
                </a:cxn>
                <a:cxn ang="0">
                  <a:pos x="T2" y="T3"/>
                </a:cxn>
                <a:cxn ang="0">
                  <a:pos x="T4" y="T5"/>
                </a:cxn>
                <a:cxn ang="0">
                  <a:pos x="T6" y="T7"/>
                </a:cxn>
                <a:cxn ang="0">
                  <a:pos x="T8" y="T9"/>
                </a:cxn>
              </a:cxnLst>
              <a:rect l="0" t="0" r="r" b="b"/>
              <a:pathLst>
                <a:path w="65" h="65">
                  <a:moveTo>
                    <a:pt x="65" y="64"/>
                  </a:moveTo>
                  <a:cubicBezTo>
                    <a:pt x="64" y="36"/>
                    <a:pt x="49" y="12"/>
                    <a:pt x="26" y="0"/>
                  </a:cubicBezTo>
                  <a:cubicBezTo>
                    <a:pt x="0" y="65"/>
                    <a:pt x="0" y="65"/>
                    <a:pt x="0" y="65"/>
                  </a:cubicBezTo>
                  <a:cubicBezTo>
                    <a:pt x="57" y="65"/>
                    <a:pt x="57" y="65"/>
                    <a:pt x="57" y="65"/>
                  </a:cubicBezTo>
                  <a:cubicBezTo>
                    <a:pt x="60" y="65"/>
                    <a:pt x="63" y="65"/>
                    <a:pt x="65"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5" name="Freeform 8"/>
            <p:cNvSpPr>
              <a:spLocks/>
            </p:cNvSpPr>
            <p:nvPr/>
          </p:nvSpPr>
          <p:spPr bwMode="auto">
            <a:xfrm>
              <a:off x="2911" y="1986"/>
              <a:ext cx="118" cy="135"/>
            </a:xfrm>
            <a:custGeom>
              <a:avLst/>
              <a:gdLst>
                <a:gd name="T0" fmla="*/ 11 w 49"/>
                <a:gd name="T1" fmla="*/ 39 h 56"/>
                <a:gd name="T2" fmla="*/ 9 w 49"/>
                <a:gd name="T3" fmla="*/ 53 h 56"/>
                <a:gd name="T4" fmla="*/ 21 w 49"/>
                <a:gd name="T5" fmla="*/ 56 h 56"/>
                <a:gd name="T6" fmla="*/ 49 w 49"/>
                <a:gd name="T7" fmla="*/ 28 h 56"/>
                <a:gd name="T8" fmla="*/ 21 w 49"/>
                <a:gd name="T9" fmla="*/ 0 h 56"/>
                <a:gd name="T10" fmla="*/ 0 w 49"/>
                <a:gd name="T11" fmla="*/ 10 h 56"/>
                <a:gd name="T12" fmla="*/ 11 w 49"/>
                <a:gd name="T13" fmla="*/ 39 h 56"/>
              </a:gdLst>
              <a:ahLst/>
              <a:cxnLst>
                <a:cxn ang="0">
                  <a:pos x="T0" y="T1"/>
                </a:cxn>
                <a:cxn ang="0">
                  <a:pos x="T2" y="T3"/>
                </a:cxn>
                <a:cxn ang="0">
                  <a:pos x="T4" y="T5"/>
                </a:cxn>
                <a:cxn ang="0">
                  <a:pos x="T6" y="T7"/>
                </a:cxn>
                <a:cxn ang="0">
                  <a:pos x="T8" y="T9"/>
                </a:cxn>
                <a:cxn ang="0">
                  <a:pos x="T10" y="T11"/>
                </a:cxn>
                <a:cxn ang="0">
                  <a:pos x="T12" y="T13"/>
                </a:cxn>
              </a:cxnLst>
              <a:rect l="0" t="0" r="r" b="b"/>
              <a:pathLst>
                <a:path w="49" h="56">
                  <a:moveTo>
                    <a:pt x="11" y="39"/>
                  </a:moveTo>
                  <a:cubicBezTo>
                    <a:pt x="11" y="44"/>
                    <a:pt x="10" y="48"/>
                    <a:pt x="9" y="53"/>
                  </a:cubicBezTo>
                  <a:cubicBezTo>
                    <a:pt x="12" y="55"/>
                    <a:pt x="17" y="56"/>
                    <a:pt x="21" y="56"/>
                  </a:cubicBezTo>
                  <a:cubicBezTo>
                    <a:pt x="36" y="56"/>
                    <a:pt x="49" y="43"/>
                    <a:pt x="49" y="28"/>
                  </a:cubicBezTo>
                  <a:cubicBezTo>
                    <a:pt x="49" y="12"/>
                    <a:pt x="36" y="0"/>
                    <a:pt x="21" y="0"/>
                  </a:cubicBezTo>
                  <a:cubicBezTo>
                    <a:pt x="12" y="0"/>
                    <a:pt x="5" y="4"/>
                    <a:pt x="0" y="10"/>
                  </a:cubicBezTo>
                  <a:cubicBezTo>
                    <a:pt x="7" y="17"/>
                    <a:pt x="11" y="28"/>
                    <a:pt x="1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6" name="Freeform 9"/>
            <p:cNvSpPr>
              <a:spLocks/>
            </p:cNvSpPr>
            <p:nvPr/>
          </p:nvSpPr>
          <p:spPr bwMode="auto">
            <a:xfrm>
              <a:off x="2906" y="2129"/>
              <a:ext cx="185" cy="125"/>
            </a:xfrm>
            <a:custGeom>
              <a:avLst/>
              <a:gdLst>
                <a:gd name="T0" fmla="*/ 41 w 77"/>
                <a:gd name="T1" fmla="*/ 0 h 52"/>
                <a:gd name="T2" fmla="*/ 23 w 77"/>
                <a:gd name="T3" fmla="*/ 5 h 52"/>
                <a:gd name="T4" fmla="*/ 8 w 77"/>
                <a:gd name="T5" fmla="*/ 1 h 52"/>
                <a:gd name="T6" fmla="*/ 0 w 77"/>
                <a:gd name="T7" fmla="*/ 11 h 52"/>
                <a:gd name="T8" fmla="*/ 38 w 77"/>
                <a:gd name="T9" fmla="*/ 52 h 52"/>
                <a:gd name="T10" fmla="*/ 69 w 77"/>
                <a:gd name="T11" fmla="*/ 52 h 52"/>
                <a:gd name="T12" fmla="*/ 77 w 77"/>
                <a:gd name="T13" fmla="*/ 51 h 52"/>
                <a:gd name="T14" fmla="*/ 41 w 7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52">
                  <a:moveTo>
                    <a:pt x="41" y="0"/>
                  </a:moveTo>
                  <a:cubicBezTo>
                    <a:pt x="36" y="3"/>
                    <a:pt x="30" y="5"/>
                    <a:pt x="23" y="5"/>
                  </a:cubicBezTo>
                  <a:cubicBezTo>
                    <a:pt x="17" y="5"/>
                    <a:pt x="12" y="3"/>
                    <a:pt x="8" y="1"/>
                  </a:cubicBezTo>
                  <a:cubicBezTo>
                    <a:pt x="6" y="5"/>
                    <a:pt x="3" y="8"/>
                    <a:pt x="0" y="11"/>
                  </a:cubicBezTo>
                  <a:cubicBezTo>
                    <a:pt x="17" y="19"/>
                    <a:pt x="31" y="34"/>
                    <a:pt x="38" y="52"/>
                  </a:cubicBezTo>
                  <a:cubicBezTo>
                    <a:pt x="69" y="52"/>
                    <a:pt x="69" y="52"/>
                    <a:pt x="69" y="52"/>
                  </a:cubicBezTo>
                  <a:cubicBezTo>
                    <a:pt x="72" y="52"/>
                    <a:pt x="75" y="52"/>
                    <a:pt x="77" y="51"/>
                  </a:cubicBezTo>
                  <a:cubicBezTo>
                    <a:pt x="76" y="27"/>
                    <a:pt x="61" y="7"/>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
          <p:nvSpPr>
            <p:cNvPr id="47" name="Freeform 10"/>
            <p:cNvSpPr>
              <a:spLocks/>
            </p:cNvSpPr>
            <p:nvPr/>
          </p:nvSpPr>
          <p:spPr bwMode="auto">
            <a:xfrm>
              <a:off x="2808" y="2184"/>
              <a:ext cx="48" cy="126"/>
            </a:xfrm>
            <a:custGeom>
              <a:avLst/>
              <a:gdLst>
                <a:gd name="T0" fmla="*/ 10 w 20"/>
                <a:gd name="T1" fmla="*/ 1 h 52"/>
                <a:gd name="T2" fmla="*/ 4 w 20"/>
                <a:gd name="T3" fmla="*/ 0 h 52"/>
                <a:gd name="T4" fmla="*/ 0 w 20"/>
                <a:gd name="T5" fmla="*/ 24 h 52"/>
                <a:gd name="T6" fmla="*/ 10 w 20"/>
                <a:gd name="T7" fmla="*/ 52 h 52"/>
                <a:gd name="T8" fmla="*/ 20 w 20"/>
                <a:gd name="T9" fmla="*/ 24 h 52"/>
                <a:gd name="T10" fmla="*/ 16 w 20"/>
                <a:gd name="T11" fmla="*/ 0 h 52"/>
                <a:gd name="T12" fmla="*/ 10 w 20"/>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20" h="52">
                  <a:moveTo>
                    <a:pt x="10" y="1"/>
                  </a:moveTo>
                  <a:cubicBezTo>
                    <a:pt x="8" y="1"/>
                    <a:pt x="6" y="1"/>
                    <a:pt x="4" y="0"/>
                  </a:cubicBezTo>
                  <a:cubicBezTo>
                    <a:pt x="0" y="24"/>
                    <a:pt x="0" y="24"/>
                    <a:pt x="0" y="24"/>
                  </a:cubicBezTo>
                  <a:cubicBezTo>
                    <a:pt x="10" y="52"/>
                    <a:pt x="10" y="52"/>
                    <a:pt x="10" y="52"/>
                  </a:cubicBezTo>
                  <a:cubicBezTo>
                    <a:pt x="20" y="24"/>
                    <a:pt x="20" y="24"/>
                    <a:pt x="20" y="24"/>
                  </a:cubicBezTo>
                  <a:cubicBezTo>
                    <a:pt x="16" y="0"/>
                    <a:pt x="16" y="0"/>
                    <a:pt x="16" y="0"/>
                  </a:cubicBezTo>
                  <a:cubicBezTo>
                    <a:pt x="14" y="1"/>
                    <a:pt x="12" y="1"/>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grpSp>
      <p:sp>
        <p:nvSpPr>
          <p:cNvPr id="63" name="Rectangle 62"/>
          <p:cNvSpPr/>
          <p:nvPr/>
        </p:nvSpPr>
        <p:spPr>
          <a:xfrm>
            <a:off x="594360" y="2637207"/>
            <a:ext cx="1504841" cy="26846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Audit and compliance related </a:t>
            </a:r>
            <a:r>
              <a:rPr lang="en-US" sz="1050" dirty="0" smtClean="0">
                <a:gradFill>
                  <a:gsLst>
                    <a:gs pos="80531">
                      <a:srgbClr val="000000"/>
                    </a:gs>
                    <a:gs pos="0">
                      <a:srgbClr val="000000"/>
                    </a:gs>
                  </a:gsLst>
                  <a:lin ang="0" scaled="0"/>
                </a:gradFill>
                <a:latin typeface="Arial"/>
              </a:rPr>
              <a:t>requirements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Applications requiring immediate deployment without setup </a:t>
            </a:r>
            <a:r>
              <a:rPr lang="en-US" sz="1050" dirty="0" smtClean="0">
                <a:gradFill>
                  <a:gsLst>
                    <a:gs pos="80531">
                      <a:srgbClr val="000000"/>
                    </a:gs>
                    <a:gs pos="0">
                      <a:srgbClr val="000000"/>
                    </a:gs>
                  </a:gsLst>
                  <a:lin ang="0" scaled="0"/>
                </a:gradFill>
                <a:latin typeface="Arial"/>
              </a:rPr>
              <a:t>lead-time</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Applications at risk for on-time, on-budget project </a:t>
            </a:r>
            <a:r>
              <a:rPr lang="en-US" sz="1050" dirty="0" smtClean="0">
                <a:gradFill>
                  <a:gsLst>
                    <a:gs pos="80531">
                      <a:srgbClr val="000000"/>
                    </a:gs>
                    <a:gs pos="0">
                      <a:srgbClr val="000000"/>
                    </a:gs>
                  </a:gsLst>
                  <a:lin ang="0" scaled="0"/>
                </a:gradFill>
                <a:latin typeface="Arial"/>
              </a:rPr>
              <a:t>delivery</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SLA/ business continuity </a:t>
            </a:r>
          </a:p>
        </p:txBody>
      </p:sp>
      <p:sp>
        <p:nvSpPr>
          <p:cNvPr id="64" name="Rectangle 63"/>
          <p:cNvSpPr/>
          <p:nvPr/>
        </p:nvSpPr>
        <p:spPr>
          <a:xfrm>
            <a:off x="2266405" y="2637206"/>
            <a:ext cx="1504841" cy="2684601"/>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Integration cost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and </a:t>
            </a:r>
            <a:r>
              <a:rPr lang="en-US" sz="1050" dirty="0">
                <a:gradFill>
                  <a:gsLst>
                    <a:gs pos="80531">
                      <a:srgbClr val="000000"/>
                    </a:gs>
                    <a:gs pos="0">
                      <a:srgbClr val="000000"/>
                    </a:gs>
                  </a:gsLst>
                  <a:lin ang="0" scaled="0"/>
                </a:gradFill>
                <a:latin typeface="Arial"/>
              </a:rPr>
              <a:t>timeframe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Applications that require Data persistence, Business logic and/or UI -level </a:t>
            </a:r>
            <a:r>
              <a:rPr lang="en-US" sz="1050" dirty="0" smtClean="0">
                <a:gradFill>
                  <a:gsLst>
                    <a:gs pos="80531">
                      <a:srgbClr val="000000"/>
                    </a:gs>
                    <a:gs pos="0">
                      <a:srgbClr val="000000"/>
                    </a:gs>
                  </a:gsLst>
                  <a:lin ang="0" scaled="0"/>
                </a:gradFill>
                <a:latin typeface="Arial"/>
              </a:rPr>
              <a:t>integration</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Multiple application integration </a:t>
            </a:r>
            <a:r>
              <a:rPr lang="en-US" sz="1050" dirty="0" smtClean="0">
                <a:gradFill>
                  <a:gsLst>
                    <a:gs pos="80531">
                      <a:srgbClr val="000000"/>
                    </a:gs>
                    <a:gs pos="0">
                      <a:srgbClr val="000000"/>
                    </a:gs>
                  </a:gsLst>
                  <a:lin ang="0" scaled="0"/>
                </a:gradFill>
                <a:latin typeface="Arial"/>
              </a:rPr>
              <a:t>requirements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API-enabled, REST, SOAP, Batch Feeds / Flat Files, ESB</a:t>
            </a:r>
          </a:p>
        </p:txBody>
      </p:sp>
      <p:sp>
        <p:nvSpPr>
          <p:cNvPr id="65" name="Rectangle 64"/>
          <p:cNvSpPr/>
          <p:nvPr/>
        </p:nvSpPr>
        <p:spPr>
          <a:xfrm>
            <a:off x="3938450" y="2637206"/>
            <a:ext cx="1504841" cy="2684601"/>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Evolving business </a:t>
            </a:r>
            <a:r>
              <a:rPr lang="en-US" sz="1050" dirty="0" smtClean="0">
                <a:gradFill>
                  <a:gsLst>
                    <a:gs pos="80531">
                      <a:srgbClr val="000000"/>
                    </a:gs>
                    <a:gs pos="0">
                      <a:srgbClr val="000000"/>
                    </a:gs>
                  </a:gsLst>
                  <a:lin ang="0" scaled="0"/>
                </a:gradFill>
                <a:latin typeface="Arial"/>
              </a:rPr>
              <a:t>requirements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Mobile requirements</a:t>
            </a:r>
            <a:r>
              <a:rPr lang="en-US" sz="1050" dirty="0" smtClean="0">
                <a:gradFill>
                  <a:gsLst>
                    <a:gs pos="80531">
                      <a:srgbClr val="000000"/>
                    </a:gs>
                    <a:gs pos="0">
                      <a:srgbClr val="000000"/>
                    </a:gs>
                  </a:gsLst>
                  <a:lin ang="0" scaled="0"/>
                </a:gradFill>
                <a:latin typeface="Arial"/>
              </a:rPr>
              <a:t>/</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HTML5 </a:t>
            </a:r>
            <a:r>
              <a:rPr lang="en-US" sz="1050" dirty="0">
                <a:gradFill>
                  <a:gsLst>
                    <a:gs pos="80531">
                      <a:srgbClr val="000000"/>
                    </a:gs>
                    <a:gs pos="0">
                      <a:srgbClr val="000000"/>
                    </a:gs>
                  </a:gsLst>
                  <a:lin ang="0" scaled="0"/>
                </a:gradFill>
                <a:latin typeface="Arial"/>
              </a:rPr>
              <a:t>/ </a:t>
            </a:r>
            <a:r>
              <a:rPr lang="en-US" sz="1050" dirty="0" smtClean="0">
                <a:gradFill>
                  <a:gsLst>
                    <a:gs pos="80531">
                      <a:srgbClr val="000000"/>
                    </a:gs>
                    <a:gs pos="0">
                      <a:srgbClr val="000000"/>
                    </a:gs>
                  </a:gsLst>
                  <a:lin ang="0" scaled="0"/>
                </a:gradFill>
                <a:latin typeface="Arial"/>
              </a:rPr>
              <a:t>Touch</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Applications that benefit from the ability to centrally write, deploy, and manage apps across multiple types of devices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Complex data models required by business </a:t>
            </a:r>
          </a:p>
        </p:txBody>
      </p:sp>
      <p:sp>
        <p:nvSpPr>
          <p:cNvPr id="66" name="Rectangle 65"/>
          <p:cNvSpPr/>
          <p:nvPr/>
        </p:nvSpPr>
        <p:spPr>
          <a:xfrm>
            <a:off x="5610497" y="2637206"/>
            <a:ext cx="1504841" cy="2684601"/>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Requires self service, knowledge repositories and/or integrated document </a:t>
            </a:r>
            <a:r>
              <a:rPr lang="en-US" sz="1050" dirty="0" smtClean="0">
                <a:gradFill>
                  <a:gsLst>
                    <a:gs pos="80531">
                      <a:srgbClr val="000000"/>
                    </a:gs>
                    <a:gs pos="0">
                      <a:srgbClr val="000000"/>
                    </a:gs>
                  </a:gsLst>
                  <a:lin ang="0" scaled="0"/>
                </a:gradFill>
                <a:latin typeface="Arial"/>
              </a:rPr>
              <a:t>management</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Integral collaboration </a:t>
            </a:r>
            <a:r>
              <a:rPr lang="en-US" sz="1050" dirty="0" smtClean="0">
                <a:gradFill>
                  <a:gsLst>
                    <a:gs pos="80531">
                      <a:srgbClr val="000000"/>
                    </a:gs>
                    <a:gs pos="0">
                      <a:srgbClr val="000000"/>
                    </a:gs>
                  </a:gsLst>
                  <a:lin ang="0" scaled="0"/>
                </a:gradFill>
                <a:latin typeface="Arial"/>
              </a:rPr>
              <a:t>requirements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smtClean="0">
                <a:gradFill>
                  <a:gsLst>
                    <a:gs pos="80531">
                      <a:srgbClr val="000000"/>
                    </a:gs>
                    <a:gs pos="0">
                      <a:srgbClr val="000000"/>
                    </a:gs>
                  </a:gsLst>
                  <a:lin ang="0" scaled="0"/>
                </a:gradFill>
                <a:latin typeface="Arial"/>
              </a:rPr>
              <a:t>Process/Workflow-oriented</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Varying degree of UI customization </a:t>
            </a:r>
          </a:p>
        </p:txBody>
      </p:sp>
      <p:sp>
        <p:nvSpPr>
          <p:cNvPr id="67" name="Rectangle 66"/>
          <p:cNvSpPr/>
          <p:nvPr/>
        </p:nvSpPr>
        <p:spPr>
          <a:xfrm>
            <a:off x="7282543" y="2637206"/>
            <a:ext cx="1504841" cy="2684601"/>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Used by external communities (Clients, counterparties, etc.)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 behavior controlled by business or </a:t>
            </a:r>
            <a:r>
              <a:rPr lang="en-US" sz="1050" dirty="0" smtClean="0">
                <a:gradFill>
                  <a:gsLst>
                    <a:gs pos="80531">
                      <a:srgbClr val="000000"/>
                    </a:gs>
                    <a:gs pos="0">
                      <a:srgbClr val="000000"/>
                    </a:gs>
                  </a:gsLst>
                  <a:lin ang="0" scaled="0"/>
                </a:gradFill>
                <a:latin typeface="Arial"/>
              </a:rPr>
              <a:t>end-user</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Applications or processes that bridge multiple business units (</a:t>
            </a:r>
            <a:r>
              <a:rPr lang="en-US" sz="1050" dirty="0" err="1">
                <a:gradFill>
                  <a:gsLst>
                    <a:gs pos="80531">
                      <a:srgbClr val="000000"/>
                    </a:gs>
                    <a:gs pos="0">
                      <a:srgbClr val="000000"/>
                    </a:gs>
                  </a:gsLst>
                  <a:lin ang="0" scaled="0"/>
                </a:gradFill>
                <a:latin typeface="Arial"/>
              </a:rPr>
              <a:t>ie</a:t>
            </a:r>
            <a:r>
              <a:rPr lang="en-US" sz="1050" dirty="0">
                <a:gradFill>
                  <a:gsLst>
                    <a:gs pos="80531">
                      <a:srgbClr val="000000"/>
                    </a:gs>
                    <a:gs pos="0">
                      <a:srgbClr val="000000"/>
                    </a:gs>
                  </a:gsLst>
                  <a:lin ang="0" scaled="0"/>
                </a:gradFill>
                <a:latin typeface="Arial"/>
              </a:rPr>
              <a:t>, Front to back office)</a:t>
            </a:r>
          </a:p>
        </p:txBody>
      </p:sp>
      <p:sp>
        <p:nvSpPr>
          <p:cNvPr id="69" name="Rectangle 68"/>
          <p:cNvSpPr/>
          <p:nvPr/>
        </p:nvSpPr>
        <p:spPr>
          <a:xfrm>
            <a:off x="594359" y="5321808"/>
            <a:ext cx="8193025" cy="649968"/>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b="1" dirty="0" smtClean="0">
                <a:gradFill>
                  <a:gsLst>
                    <a:gs pos="80531">
                      <a:srgbClr val="FFFFFF"/>
                    </a:gs>
                    <a:gs pos="0">
                      <a:srgbClr val="FFFFFF"/>
                    </a:gs>
                  </a:gsLst>
                  <a:lin ang="0" scaled="0"/>
                </a:gradFill>
                <a:latin typeface="Arial"/>
              </a:rPr>
              <a:t>Disqualified Applications</a:t>
            </a:r>
          </a:p>
          <a:p>
            <a:r>
              <a:rPr lang="en-US" sz="1050" dirty="0" smtClean="0">
                <a:gradFill>
                  <a:gsLst>
                    <a:gs pos="80531">
                      <a:srgbClr val="FFFFFF"/>
                    </a:gs>
                    <a:gs pos="0">
                      <a:srgbClr val="FFFFFF"/>
                    </a:gs>
                  </a:gsLst>
                  <a:lin ang="0" scaled="0"/>
                </a:gradFill>
                <a:latin typeface="Arial"/>
              </a:rPr>
              <a:t>Guaranteed sub-second response time, OLAP Hierarchical drill down (classic “cubes”), Real-time, computationally-intensive, ultra-low latency requirements, uptime requirement beyond our SLA</a:t>
            </a:r>
            <a:endParaRPr lang="en-US" sz="1050" dirty="0">
              <a:gradFill>
                <a:gsLst>
                  <a:gs pos="80531">
                    <a:srgbClr val="FFFFFF"/>
                  </a:gs>
                  <a:gs pos="0">
                    <a:srgbClr val="FFFFFF"/>
                  </a:gs>
                </a:gsLst>
                <a:lin ang="0" scaled="0"/>
              </a:gra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gradFill>
                  <a:gsLst>
                    <a:gs pos="0">
                      <a:schemeClr val="tx1"/>
                    </a:gs>
                    <a:gs pos="100000">
                      <a:schemeClr val="tx1"/>
                    </a:gs>
                  </a:gsLst>
                </a:gradFill>
              </a:rPr>
              <a:t>Platform Rationalization Initiatives</a:t>
            </a:r>
            <a:r>
              <a:rPr lang="en-US" dirty="0" smtClean="0"/>
              <a:t/>
            </a:r>
            <a:br>
              <a:rPr lang="en-US" dirty="0" smtClean="0"/>
            </a:br>
            <a:r>
              <a:rPr lang="en-US" sz="1600" b="0" dirty="0" smtClean="0">
                <a:gradFill>
                  <a:gsLst>
                    <a:gs pos="80531">
                      <a:srgbClr val="009DDC"/>
                    </a:gs>
                    <a:gs pos="0">
                      <a:srgbClr val="009DDC"/>
                    </a:gs>
                  </a:gsLst>
                  <a:lin ang="0" scaled="0"/>
                </a:gradFill>
              </a:rPr>
              <a:t>Target Tier 2 and Tier 3 Applications </a:t>
            </a:r>
            <a:endParaRPr lang="en-US" b="0" dirty="0">
              <a:gradFill>
                <a:gsLst>
                  <a:gs pos="80531">
                    <a:srgbClr val="009DDC"/>
                  </a:gs>
                  <a:gs pos="0">
                    <a:srgbClr val="009DDC"/>
                  </a:gs>
                </a:gsLst>
                <a:lin ang="0" scaled="0"/>
              </a:gradFill>
            </a:endParaRPr>
          </a:p>
        </p:txBody>
      </p:sp>
      <p:sp>
        <p:nvSpPr>
          <p:cNvPr id="11" name="Rectangle 10"/>
          <p:cNvSpPr/>
          <p:nvPr/>
        </p:nvSpPr>
        <p:spPr>
          <a:xfrm>
            <a:off x="640080" y="1252728"/>
            <a:ext cx="1956816" cy="484632"/>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400" dirty="0" smtClean="0">
                <a:gradFill>
                  <a:gsLst>
                    <a:gs pos="80531">
                      <a:srgbClr val="FFFFFF"/>
                    </a:gs>
                    <a:gs pos="0">
                      <a:srgbClr val="FFFFFF"/>
                    </a:gs>
                  </a:gsLst>
                  <a:lin ang="0" scaled="0"/>
                </a:gradFill>
                <a:latin typeface="Arial"/>
              </a:rPr>
              <a:t>Current State</a:t>
            </a:r>
            <a:endParaRPr lang="en-US" sz="1400" dirty="0">
              <a:gradFill>
                <a:gsLst>
                  <a:gs pos="80531">
                    <a:srgbClr val="FFFFFF"/>
                  </a:gs>
                  <a:gs pos="0">
                    <a:srgbClr val="FFFFFF"/>
                  </a:gs>
                </a:gsLst>
                <a:lin ang="0" scaled="0"/>
              </a:gradFill>
              <a:latin typeface="Arial"/>
            </a:endParaRPr>
          </a:p>
        </p:txBody>
      </p:sp>
      <p:sp>
        <p:nvSpPr>
          <p:cNvPr id="15" name="Rectangle 14"/>
          <p:cNvSpPr/>
          <p:nvPr/>
        </p:nvSpPr>
        <p:spPr>
          <a:xfrm>
            <a:off x="2633472" y="1252728"/>
            <a:ext cx="1956816" cy="484632"/>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400" dirty="0" smtClean="0">
                <a:gradFill>
                  <a:gsLst>
                    <a:gs pos="80531">
                      <a:srgbClr val="FFFFFF"/>
                    </a:gs>
                    <a:gs pos="0">
                      <a:srgbClr val="FFFFFF"/>
                    </a:gs>
                  </a:gsLst>
                  <a:lin ang="0" scaled="0"/>
                </a:gradFill>
                <a:latin typeface="Arial"/>
              </a:rPr>
              <a:t>   Impact</a:t>
            </a:r>
            <a:endParaRPr lang="en-US" sz="1400" dirty="0">
              <a:gradFill>
                <a:gsLst>
                  <a:gs pos="80531">
                    <a:srgbClr val="FFFFFF"/>
                  </a:gs>
                  <a:gs pos="0">
                    <a:srgbClr val="FFFFFF"/>
                  </a:gs>
                </a:gsLst>
                <a:lin ang="0" scaled="0"/>
              </a:gradFill>
              <a:latin typeface="Arial"/>
            </a:endParaRPr>
          </a:p>
        </p:txBody>
      </p:sp>
      <p:sp>
        <p:nvSpPr>
          <p:cNvPr id="16" name="Rectangle 15"/>
          <p:cNvSpPr/>
          <p:nvPr/>
        </p:nvSpPr>
        <p:spPr>
          <a:xfrm>
            <a:off x="4919472" y="1252728"/>
            <a:ext cx="1956816" cy="484632"/>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400" dirty="0" smtClean="0">
                <a:gradFill>
                  <a:gsLst>
                    <a:gs pos="80531">
                      <a:srgbClr val="FFFFFF"/>
                    </a:gs>
                    <a:gs pos="0">
                      <a:srgbClr val="FFFFFF"/>
                    </a:gs>
                  </a:gsLst>
                  <a:lin ang="0" scaled="0"/>
                </a:gradFill>
                <a:latin typeface="Arial"/>
              </a:rPr>
              <a:t>Optimization Goals</a:t>
            </a:r>
            <a:endParaRPr lang="en-US" sz="1400" dirty="0">
              <a:gradFill>
                <a:gsLst>
                  <a:gs pos="80531">
                    <a:srgbClr val="FFFFFF"/>
                  </a:gs>
                  <a:gs pos="0">
                    <a:srgbClr val="FFFFFF"/>
                  </a:gs>
                </a:gsLst>
                <a:lin ang="0" scaled="0"/>
              </a:gradFill>
              <a:latin typeface="Arial"/>
            </a:endParaRPr>
          </a:p>
        </p:txBody>
      </p:sp>
      <p:sp>
        <p:nvSpPr>
          <p:cNvPr id="17" name="Rectangle 16"/>
          <p:cNvSpPr/>
          <p:nvPr/>
        </p:nvSpPr>
        <p:spPr>
          <a:xfrm>
            <a:off x="6912864" y="1252728"/>
            <a:ext cx="1956816" cy="484632"/>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400" dirty="0" smtClean="0">
                <a:gradFill>
                  <a:gsLst>
                    <a:gs pos="80531">
                      <a:srgbClr val="FFFFFF"/>
                    </a:gs>
                    <a:gs pos="0">
                      <a:srgbClr val="FFFFFF"/>
                    </a:gs>
                  </a:gsLst>
                  <a:lin ang="0" scaled="0"/>
                </a:gradFill>
                <a:latin typeface="Arial"/>
              </a:rPr>
              <a:t>   3</a:t>
            </a:r>
            <a:r>
              <a:rPr lang="en-US" sz="1400" baseline="30000" dirty="0" smtClean="0">
                <a:gradFill>
                  <a:gsLst>
                    <a:gs pos="80531">
                      <a:srgbClr val="FFFFFF"/>
                    </a:gs>
                    <a:gs pos="0">
                      <a:srgbClr val="FFFFFF"/>
                    </a:gs>
                  </a:gsLst>
                  <a:lin ang="0" scaled="0"/>
                </a:gradFill>
                <a:latin typeface="Arial"/>
              </a:rPr>
              <a:t>rd</a:t>
            </a:r>
            <a:r>
              <a:rPr lang="en-US" sz="1400" dirty="0" smtClean="0">
                <a:gradFill>
                  <a:gsLst>
                    <a:gs pos="80531">
                      <a:srgbClr val="FFFFFF"/>
                    </a:gs>
                    <a:gs pos="0">
                      <a:srgbClr val="FFFFFF"/>
                    </a:gs>
                  </a:gsLst>
                  <a:lin ang="0" scaled="0"/>
                </a:gradFill>
                <a:latin typeface="Arial"/>
              </a:rPr>
              <a:t> Party Leverage</a:t>
            </a:r>
            <a:endParaRPr lang="en-US" sz="1400" dirty="0">
              <a:gradFill>
                <a:gsLst>
                  <a:gs pos="80531">
                    <a:srgbClr val="FFFFFF"/>
                  </a:gs>
                  <a:gs pos="0">
                    <a:srgbClr val="FFFFFF"/>
                  </a:gs>
                </a:gsLst>
                <a:lin ang="0" scaled="0"/>
              </a:gradFill>
              <a:latin typeface="Arial"/>
            </a:endParaRPr>
          </a:p>
        </p:txBody>
      </p:sp>
      <p:sp>
        <p:nvSpPr>
          <p:cNvPr id="14" name="Right Arrow 13"/>
          <p:cNvSpPr/>
          <p:nvPr/>
        </p:nvSpPr>
        <p:spPr>
          <a:xfrm>
            <a:off x="2464308" y="1330452"/>
            <a:ext cx="338328" cy="329184"/>
          </a:xfrm>
          <a:prstGeom prst="rightArrow">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19" name="Right Arrow 18"/>
          <p:cNvSpPr/>
          <p:nvPr/>
        </p:nvSpPr>
        <p:spPr>
          <a:xfrm>
            <a:off x="6743700" y="1330452"/>
            <a:ext cx="338328" cy="329184"/>
          </a:xfrm>
          <a:prstGeom prst="rightArrow">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20" name="Right Arrow 19"/>
          <p:cNvSpPr/>
          <p:nvPr/>
        </p:nvSpPr>
        <p:spPr>
          <a:xfrm>
            <a:off x="4590288" y="1330452"/>
            <a:ext cx="338328" cy="329184"/>
          </a:xfrm>
          <a:prstGeom prst="rightArrow">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18" name="Rectangle 17"/>
          <p:cNvSpPr/>
          <p:nvPr/>
        </p:nvSpPr>
        <p:spPr>
          <a:xfrm>
            <a:off x="640080" y="1737360"/>
            <a:ext cx="1956816" cy="203911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Applications commanding significant cost </a:t>
            </a:r>
            <a:r>
              <a:rPr lang="en-US" sz="1050" dirty="0" smtClean="0">
                <a:gradFill>
                  <a:gsLst>
                    <a:gs pos="80531">
                      <a:srgbClr val="000000"/>
                    </a:gs>
                    <a:gs pos="0">
                      <a:srgbClr val="000000"/>
                    </a:gs>
                  </a:gsLst>
                  <a:lin ang="0" scaled="0"/>
                </a:gradFill>
                <a:latin typeface="Arial"/>
              </a:rPr>
              <a:t>investment</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Legacy hardware </a:t>
            </a:r>
            <a:r>
              <a:rPr lang="en-US" sz="1050" dirty="0" smtClean="0">
                <a:gradFill>
                  <a:gsLst>
                    <a:gs pos="80531">
                      <a:srgbClr val="000000"/>
                    </a:gs>
                    <a:gs pos="0">
                      <a:srgbClr val="000000"/>
                    </a:gs>
                  </a:gsLst>
                  <a:lin ang="0" scaled="0"/>
                </a:gradFill>
                <a:latin typeface="Arial"/>
              </a:rPr>
              <a:t>and</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software </a:t>
            </a:r>
            <a:r>
              <a:rPr lang="en-US" sz="1050" dirty="0">
                <a:gradFill>
                  <a:gsLst>
                    <a:gs pos="80531">
                      <a:srgbClr val="000000"/>
                    </a:gs>
                    <a:gs pos="0">
                      <a:srgbClr val="000000"/>
                    </a:gs>
                  </a:gsLst>
                  <a:lin ang="0" scaled="0"/>
                </a:gradFill>
                <a:latin typeface="Arial"/>
              </a:rPr>
              <a:t>impacts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application development</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On premise IT strategy for all applications rather than moving to cloud as appropriate</a:t>
            </a:r>
          </a:p>
        </p:txBody>
      </p:sp>
      <p:sp>
        <p:nvSpPr>
          <p:cNvPr id="27" name="Rectangle 26"/>
          <p:cNvSpPr/>
          <p:nvPr/>
        </p:nvSpPr>
        <p:spPr>
          <a:xfrm>
            <a:off x="2633472" y="1737360"/>
            <a:ext cx="1956816" cy="203911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High cost </a:t>
            </a:r>
            <a:r>
              <a:rPr lang="en-US" sz="1050" dirty="0" smtClean="0">
                <a:gradFill>
                  <a:gsLst>
                    <a:gs pos="80531">
                      <a:srgbClr val="000000"/>
                    </a:gs>
                    <a:gs pos="0">
                      <a:srgbClr val="000000"/>
                    </a:gs>
                  </a:gsLst>
                  <a:lin ang="0" scaled="0"/>
                </a:gradFill>
                <a:latin typeface="Arial"/>
              </a:rPr>
              <a:t>investment</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Costly </a:t>
            </a:r>
            <a:r>
              <a:rPr lang="en-US" sz="1050" dirty="0" smtClean="0">
                <a:gradFill>
                  <a:gsLst>
                    <a:gs pos="80531">
                      <a:srgbClr val="000000"/>
                    </a:gs>
                    <a:gs pos="0">
                      <a:srgbClr val="000000"/>
                    </a:gs>
                  </a:gsLst>
                  <a:lin ang="0" scaled="0"/>
                </a:gradFill>
                <a:latin typeface="Arial"/>
              </a:rPr>
              <a:t>maintenance</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Complex development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requires time</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Diverse </a:t>
            </a:r>
            <a:r>
              <a:rPr lang="en-US" sz="1050" dirty="0" smtClean="0">
                <a:gradFill>
                  <a:gsLst>
                    <a:gs pos="80531">
                      <a:srgbClr val="000000"/>
                    </a:gs>
                    <a:gs pos="0">
                      <a:srgbClr val="000000"/>
                    </a:gs>
                  </a:gsLst>
                  <a:lin ang="0" scaled="0"/>
                </a:gradFill>
                <a:latin typeface="Arial"/>
              </a:rPr>
              <a:t>platforms and </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limited agility</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Constrained innovation</a:t>
            </a:r>
          </a:p>
        </p:txBody>
      </p:sp>
      <p:sp>
        <p:nvSpPr>
          <p:cNvPr id="29" name="Rectangle 28"/>
          <p:cNvSpPr/>
          <p:nvPr/>
        </p:nvSpPr>
        <p:spPr>
          <a:xfrm>
            <a:off x="4919472" y="1737360"/>
            <a:ext cx="1956816" cy="203911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Deliver more applications with less </a:t>
            </a:r>
            <a:r>
              <a:rPr lang="en-US" sz="1050" dirty="0" smtClean="0">
                <a:gradFill>
                  <a:gsLst>
                    <a:gs pos="80531">
                      <a:srgbClr val="000000"/>
                    </a:gs>
                    <a:gs pos="0">
                      <a:srgbClr val="000000"/>
                    </a:gs>
                  </a:gsLst>
                  <a:lin ang="0" scaled="0"/>
                </a:gradFill>
                <a:latin typeface="Arial"/>
              </a:rPr>
              <a:t>resources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Lower investment </a:t>
            </a:r>
            <a:r>
              <a:rPr lang="en-US" sz="1050" dirty="0" smtClean="0">
                <a:gradFill>
                  <a:gsLst>
                    <a:gs pos="80531">
                      <a:srgbClr val="000000"/>
                    </a:gs>
                    <a:gs pos="0">
                      <a:srgbClr val="000000"/>
                    </a:gs>
                  </a:gsLst>
                  <a:lin ang="0" scaled="0"/>
                </a:gradFill>
                <a:latin typeface="Arial"/>
              </a:rPr>
              <a:t>costs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Make application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changes faster</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Create reusability with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prebuilt </a:t>
            </a:r>
            <a:r>
              <a:rPr lang="en-US" sz="1050" dirty="0">
                <a:gradFill>
                  <a:gsLst>
                    <a:gs pos="80531">
                      <a:srgbClr val="000000"/>
                    </a:gs>
                    <a:gs pos="0">
                      <a:srgbClr val="000000"/>
                    </a:gs>
                  </a:gsLst>
                  <a:lin ang="0" scaled="0"/>
                </a:gradFill>
                <a:latin typeface="Arial"/>
              </a:rPr>
              <a:t>components</a:t>
            </a:r>
          </a:p>
        </p:txBody>
      </p:sp>
      <p:sp>
        <p:nvSpPr>
          <p:cNvPr id="30" name="Rectangle 29"/>
          <p:cNvSpPr/>
          <p:nvPr/>
        </p:nvSpPr>
        <p:spPr>
          <a:xfrm>
            <a:off x="6912864" y="1737360"/>
            <a:ext cx="1956816" cy="203911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Leverage Managed Services Practice for application conversion and </a:t>
            </a:r>
            <a:r>
              <a:rPr lang="en-US" sz="1050" dirty="0" smtClean="0">
                <a:gradFill>
                  <a:gsLst>
                    <a:gs pos="80531">
                      <a:srgbClr val="000000"/>
                    </a:gs>
                    <a:gs pos="0">
                      <a:srgbClr val="000000"/>
                    </a:gs>
                  </a:gsLst>
                  <a:lin ang="0" scaled="0"/>
                </a:gradFill>
                <a:latin typeface="Arial"/>
              </a:rPr>
              <a:t>support</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Leverage cloud technology. (Force.com</a:t>
            </a:r>
            <a:r>
              <a:rPr lang="en-US" sz="1050" dirty="0" smtClean="0">
                <a:gradFill>
                  <a:gsLst>
                    <a:gs pos="80531">
                      <a:srgbClr val="000000"/>
                    </a:gs>
                    <a:gs pos="0">
                      <a:srgbClr val="000000"/>
                    </a:gs>
                  </a:gsLst>
                  <a:lin ang="0" scaled="0"/>
                </a:gradFill>
                <a:latin typeface="Arial"/>
              </a:rPr>
              <a:t>)</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Increased IT and Ops synergy with the business</a:t>
            </a:r>
          </a:p>
        </p:txBody>
      </p:sp>
      <p:sp>
        <p:nvSpPr>
          <p:cNvPr id="31" name="Rectangle 30"/>
          <p:cNvSpPr/>
          <p:nvPr/>
        </p:nvSpPr>
        <p:spPr>
          <a:xfrm>
            <a:off x="640080" y="3825915"/>
            <a:ext cx="3950208" cy="484632"/>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400" dirty="0" smtClean="0">
                <a:gradFill>
                  <a:gsLst>
                    <a:gs pos="80531">
                      <a:srgbClr val="FFFFFF"/>
                    </a:gs>
                    <a:gs pos="0">
                      <a:srgbClr val="FFFFFF"/>
                    </a:gs>
                  </a:gsLst>
                  <a:lin ang="0" scaled="0"/>
                </a:gradFill>
                <a:latin typeface="Arial"/>
              </a:rPr>
              <a:t>3</a:t>
            </a:r>
            <a:r>
              <a:rPr lang="en-US" sz="1400" baseline="30000" dirty="0" smtClean="0">
                <a:gradFill>
                  <a:gsLst>
                    <a:gs pos="80531">
                      <a:srgbClr val="FFFFFF"/>
                    </a:gs>
                    <a:gs pos="0">
                      <a:srgbClr val="FFFFFF"/>
                    </a:gs>
                  </a:gsLst>
                  <a:lin ang="0" scaled="0"/>
                </a:gradFill>
                <a:latin typeface="Arial"/>
              </a:rPr>
              <a:t>rd</a:t>
            </a:r>
            <a:r>
              <a:rPr lang="en-US" sz="1400" dirty="0" smtClean="0">
                <a:gradFill>
                  <a:gsLst>
                    <a:gs pos="80531">
                      <a:srgbClr val="FFFFFF"/>
                    </a:gs>
                    <a:gs pos="0">
                      <a:srgbClr val="FFFFFF"/>
                    </a:gs>
                  </a:gsLst>
                  <a:lin ang="0" scaled="0"/>
                </a:gradFill>
                <a:latin typeface="Arial"/>
              </a:rPr>
              <a:t> party Approach and Roadmap</a:t>
            </a:r>
            <a:endParaRPr lang="en-US" sz="1400" dirty="0">
              <a:gradFill>
                <a:gsLst>
                  <a:gs pos="80531">
                    <a:srgbClr val="FFFFFF"/>
                  </a:gs>
                  <a:gs pos="0">
                    <a:srgbClr val="FFFFFF"/>
                  </a:gs>
                </a:gsLst>
                <a:lin ang="0" scaled="0"/>
              </a:gradFill>
              <a:latin typeface="Arial"/>
            </a:endParaRPr>
          </a:p>
        </p:txBody>
      </p:sp>
      <p:sp>
        <p:nvSpPr>
          <p:cNvPr id="32" name="Right Arrow 31"/>
          <p:cNvSpPr/>
          <p:nvPr/>
        </p:nvSpPr>
        <p:spPr>
          <a:xfrm>
            <a:off x="4581144" y="3903639"/>
            <a:ext cx="338328" cy="329184"/>
          </a:xfrm>
          <a:prstGeom prst="rightArrow">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FF"/>
              </a:solidFill>
              <a:latin typeface="Arial"/>
            </a:endParaRPr>
          </a:p>
        </p:txBody>
      </p:sp>
      <p:sp>
        <p:nvSpPr>
          <p:cNvPr id="33" name="Rectangle 32"/>
          <p:cNvSpPr/>
          <p:nvPr/>
        </p:nvSpPr>
        <p:spPr>
          <a:xfrm>
            <a:off x="640080" y="4310547"/>
            <a:ext cx="3941064" cy="179802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r>
              <a:rPr lang="en-US" sz="1050" dirty="0">
                <a:gradFill>
                  <a:gsLst>
                    <a:gs pos="80531">
                      <a:srgbClr val="000000"/>
                    </a:gs>
                    <a:gs pos="0">
                      <a:srgbClr val="000000"/>
                    </a:gs>
                  </a:gsLst>
                  <a:lin ang="0" scaled="0"/>
                </a:gradFill>
                <a:latin typeface="Arial"/>
              </a:rPr>
              <a:t>Use platform engagement to set baseline application </a:t>
            </a:r>
            <a:r>
              <a:rPr lang="en-US" sz="1050" dirty="0" smtClean="0">
                <a:gradFill>
                  <a:gsLst>
                    <a:gs pos="80531">
                      <a:srgbClr val="000000"/>
                    </a:gs>
                    <a:gs pos="0">
                      <a:srgbClr val="000000"/>
                    </a:gs>
                  </a:gsLst>
                  <a:lin ang="0" scaled="0"/>
                </a:gradFill>
                <a:latin typeface="Arial"/>
              </a:rPr>
              <a:t>cost</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Validate platform candidates that are viable across </a:t>
            </a:r>
            <a:r>
              <a:rPr lang="en-US" sz="1050" dirty="0" smtClean="0">
                <a:gradFill>
                  <a:gsLst>
                    <a:gs pos="80531">
                      <a:srgbClr val="000000"/>
                    </a:gs>
                    <a:gs pos="0">
                      <a:srgbClr val="000000"/>
                    </a:gs>
                  </a:gsLst>
                  <a:lin ang="0" scaled="0"/>
                </a:gradFill>
                <a:latin typeface="Arial"/>
              </a:rPr>
              <a:t>LOB’s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Engage with Salesforce.com team to calculate cost of </a:t>
            </a:r>
            <a:r>
              <a:rPr lang="en-US" sz="1050" dirty="0" smtClean="0">
                <a:gradFill>
                  <a:gsLst>
                    <a:gs pos="80531">
                      <a:srgbClr val="000000"/>
                    </a:gs>
                    <a:gs pos="0">
                      <a:srgbClr val="000000"/>
                    </a:gs>
                  </a:gsLst>
                  <a:lin ang="0" scaled="0"/>
                </a:gradFill>
                <a:latin typeface="Arial"/>
              </a:rPr>
              <a:t/>
            </a:r>
            <a:br>
              <a:rPr lang="en-US" sz="1050" dirty="0" smtClean="0">
                <a:gradFill>
                  <a:gsLst>
                    <a:gs pos="80531">
                      <a:srgbClr val="000000"/>
                    </a:gs>
                    <a:gs pos="0">
                      <a:srgbClr val="000000"/>
                    </a:gs>
                  </a:gsLst>
                  <a:lin ang="0" scaled="0"/>
                </a:gradFill>
                <a:latin typeface="Arial"/>
              </a:rPr>
            </a:br>
            <a:r>
              <a:rPr lang="en-US" sz="1050" dirty="0" smtClean="0">
                <a:gradFill>
                  <a:gsLst>
                    <a:gs pos="80531">
                      <a:srgbClr val="000000"/>
                    </a:gs>
                    <a:gs pos="0">
                      <a:srgbClr val="000000"/>
                    </a:gs>
                  </a:gsLst>
                  <a:lin ang="0" scaled="0"/>
                </a:gradFill>
                <a:latin typeface="Arial"/>
              </a:rPr>
              <a:t>target applications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smtClean="0">
                <a:gradFill>
                  <a:gsLst>
                    <a:gs pos="80531">
                      <a:srgbClr val="000000"/>
                    </a:gs>
                    <a:gs pos="0">
                      <a:srgbClr val="000000"/>
                    </a:gs>
                  </a:gsLst>
                  <a:lin ang="0" scaled="0"/>
                </a:gradFill>
                <a:latin typeface="Arial"/>
              </a:rPr>
              <a:t>Analyze </a:t>
            </a:r>
            <a:r>
              <a:rPr lang="en-US" sz="1050" dirty="0">
                <a:gradFill>
                  <a:gsLst>
                    <a:gs pos="80531">
                      <a:srgbClr val="000000"/>
                    </a:gs>
                    <a:gs pos="0">
                      <a:srgbClr val="000000"/>
                    </a:gs>
                  </a:gsLst>
                  <a:lin ang="0" scaled="0"/>
                </a:gradFill>
                <a:latin typeface="Arial"/>
              </a:rPr>
              <a:t>additional application </a:t>
            </a:r>
            <a:r>
              <a:rPr lang="en-US" sz="1050" dirty="0" smtClean="0">
                <a:gradFill>
                  <a:gsLst>
                    <a:gs pos="80531">
                      <a:srgbClr val="000000"/>
                    </a:gs>
                    <a:gs pos="0">
                      <a:srgbClr val="000000"/>
                    </a:gs>
                  </a:gsLst>
                  <a:lin ang="0" scaled="0"/>
                </a:gradFill>
                <a:latin typeface="Arial"/>
              </a:rPr>
              <a:t>benefits</a:t>
            </a:r>
            <a:br>
              <a:rPr lang="en-US" sz="1050" dirty="0" smtClean="0">
                <a:gradFill>
                  <a:gsLst>
                    <a:gs pos="80531">
                      <a:srgbClr val="000000"/>
                    </a:gs>
                    <a:gs pos="0">
                      <a:srgbClr val="000000"/>
                    </a:gs>
                  </a:gsLst>
                  <a:lin ang="0" scaled="0"/>
                </a:gradFill>
                <a:latin typeface="Arial"/>
              </a:rPr>
            </a:br>
            <a:endParaRPr lang="en-US" sz="1050" dirty="0">
              <a:gradFill>
                <a:gsLst>
                  <a:gs pos="80531">
                    <a:srgbClr val="000000"/>
                  </a:gs>
                  <a:gs pos="0">
                    <a:srgbClr val="000000"/>
                  </a:gs>
                </a:gsLst>
                <a:lin ang="0" scaled="0"/>
              </a:gradFill>
              <a:latin typeface="Arial"/>
            </a:endParaRPr>
          </a:p>
          <a:p>
            <a:r>
              <a:rPr lang="en-US" sz="1050" dirty="0">
                <a:gradFill>
                  <a:gsLst>
                    <a:gs pos="80531">
                      <a:srgbClr val="000000"/>
                    </a:gs>
                    <a:gs pos="0">
                      <a:srgbClr val="000000"/>
                    </a:gs>
                  </a:gsLst>
                  <a:lin ang="0" scaled="0"/>
                </a:gradFill>
                <a:latin typeface="Arial"/>
              </a:rPr>
              <a:t>Create financial analysis</a:t>
            </a:r>
          </a:p>
        </p:txBody>
      </p:sp>
      <p:pic>
        <p:nvPicPr>
          <p:cNvPr id="35" name="Picture 2"/>
          <p:cNvPicPr>
            <a:picLocks noChangeAspect="1" noChangeArrowheads="1"/>
          </p:cNvPicPr>
          <p:nvPr/>
        </p:nvPicPr>
        <p:blipFill>
          <a:blip r:embed="rId3"/>
          <a:srcRect/>
          <a:stretch>
            <a:fillRect/>
          </a:stretch>
        </p:blipFill>
        <p:spPr bwMode="auto">
          <a:xfrm>
            <a:off x="4928616" y="3825916"/>
            <a:ext cx="3941064" cy="1089950"/>
          </a:xfrm>
          <a:prstGeom prst="rect">
            <a:avLst/>
          </a:prstGeom>
          <a:noFill/>
          <a:ln w="9525">
            <a:noFill/>
            <a:miter lim="800000"/>
            <a:headEnd/>
            <a:tailEnd/>
          </a:ln>
        </p:spPr>
      </p:pic>
    </p:spTree>
    <p:extLst>
      <p:ext uri="{BB962C8B-B14F-4D97-AF65-F5344CB8AC3E}">
        <p14:creationId xmlns:p14="http://schemas.microsoft.com/office/powerpoint/2010/main" val="473648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585788" y="1085056"/>
            <a:ext cx="3419284" cy="2514600"/>
          </a:xfrm>
          <a:prstGeom prst="rect">
            <a:avLst/>
          </a:prstGeom>
          <a:solidFill>
            <a:schemeClr val="bg2">
              <a:lumMod val="20000"/>
              <a:lumOff val="80000"/>
            </a:schemeClr>
          </a:solidFill>
          <a:ln w="158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Arial"/>
            </a:endParaRPr>
          </a:p>
        </p:txBody>
      </p:sp>
      <p:sp>
        <p:nvSpPr>
          <p:cNvPr id="32" name="Rectangle 31"/>
          <p:cNvSpPr/>
          <p:nvPr/>
        </p:nvSpPr>
        <p:spPr>
          <a:xfrm>
            <a:off x="585788" y="3678206"/>
            <a:ext cx="3419284" cy="2256630"/>
          </a:xfrm>
          <a:prstGeom prst="rect">
            <a:avLst/>
          </a:prstGeom>
          <a:solidFill>
            <a:schemeClr val="bg2">
              <a:lumMod val="20000"/>
              <a:lumOff val="80000"/>
            </a:schemeClr>
          </a:solidFill>
          <a:ln w="15875">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Arial"/>
            </a:endParaRPr>
          </a:p>
        </p:txBody>
      </p:sp>
      <p:pic>
        <p:nvPicPr>
          <p:cNvPr id="28674" name="Picture 34" descr="GalorathLogo.GIF"/>
          <p:cNvPicPr>
            <a:picLocks noChangeAspect="1"/>
          </p:cNvPicPr>
          <p:nvPr/>
        </p:nvPicPr>
        <p:blipFill>
          <a:blip r:embed="rId3"/>
          <a:srcRect t="16241" b="12213"/>
          <a:stretch>
            <a:fillRect/>
          </a:stretch>
        </p:blipFill>
        <p:spPr bwMode="auto">
          <a:xfrm>
            <a:off x="7620000" y="147193"/>
            <a:ext cx="1431925" cy="436563"/>
          </a:xfrm>
          <a:prstGeom prst="rect">
            <a:avLst/>
          </a:prstGeom>
          <a:noFill/>
          <a:ln w="9525">
            <a:noFill/>
            <a:miter lim="800000"/>
            <a:headEnd/>
            <a:tailEnd/>
          </a:ln>
        </p:spPr>
      </p:pic>
      <p:sp>
        <p:nvSpPr>
          <p:cNvPr id="3076" name="Rectangle 3"/>
          <p:cNvSpPr txBox="1">
            <a:spLocks noChangeArrowheads="1"/>
          </p:cNvSpPr>
          <p:nvPr/>
        </p:nvSpPr>
        <p:spPr bwMode="auto">
          <a:xfrm>
            <a:off x="555308" y="1075912"/>
            <a:ext cx="3733800" cy="400050"/>
          </a:xfrm>
          <a:prstGeom prst="rect">
            <a:avLst/>
          </a:prstGeom>
          <a:noFill/>
          <a:ln>
            <a:noFill/>
          </a:ln>
          <a:extLst/>
        </p:spPr>
        <p:txBody>
          <a:bodyPr/>
          <a:lstStyle>
            <a:lvl1pPr eaLnBrk="0" hangingPunct="0">
              <a:defRPr sz="1200">
                <a:solidFill>
                  <a:srgbClr val="000000"/>
                </a:solidFill>
                <a:latin typeface="Arial" charset="0"/>
                <a:ea typeface="ヒラギノ角ゴ ProN W3" charset="0"/>
                <a:cs typeface="ヒラギノ角ゴ ProN W3" charset="0"/>
                <a:sym typeface="Arial" charset="0"/>
              </a:defRPr>
            </a:lvl1pPr>
            <a:lvl2pPr marL="742950" indent="-285750" eaLnBrk="0" hangingPunct="0">
              <a:defRPr sz="1200">
                <a:solidFill>
                  <a:srgbClr val="000000"/>
                </a:solidFill>
                <a:latin typeface="Arial" charset="0"/>
                <a:ea typeface="ヒラギノ角ゴ ProN W3" charset="0"/>
                <a:cs typeface="ヒラギノ角ゴ ProN W3" charset="0"/>
                <a:sym typeface="Arial" charset="0"/>
              </a:defRPr>
            </a:lvl2pPr>
            <a:lvl3pPr marL="1143000" indent="-228600" eaLnBrk="0" hangingPunct="0">
              <a:defRPr sz="1200">
                <a:solidFill>
                  <a:srgbClr val="000000"/>
                </a:solidFill>
                <a:latin typeface="Arial" charset="0"/>
                <a:ea typeface="ヒラギノ角ゴ ProN W3" charset="0"/>
                <a:cs typeface="ヒラギノ角ゴ ProN W3" charset="0"/>
                <a:sym typeface="Arial" charset="0"/>
              </a:defRPr>
            </a:lvl3pPr>
            <a:lvl4pPr marL="1600200" indent="-228600" eaLnBrk="0" hangingPunct="0">
              <a:defRPr sz="1200">
                <a:solidFill>
                  <a:srgbClr val="000000"/>
                </a:solidFill>
                <a:latin typeface="Arial" charset="0"/>
                <a:ea typeface="ヒラギノ角ゴ ProN W3" charset="0"/>
                <a:cs typeface="ヒラギノ角ゴ ProN W3" charset="0"/>
                <a:sym typeface="Arial" charset="0"/>
              </a:defRPr>
            </a:lvl4pPr>
            <a:lvl5pPr marL="2057400" indent="-228600" eaLnBrk="0" hangingPunct="0">
              <a:defRPr sz="1200">
                <a:solidFill>
                  <a:srgbClr val="000000"/>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9pPr>
          </a:lstStyle>
          <a:p>
            <a:pPr eaLnBrk="1" hangingPunct="1">
              <a:spcBef>
                <a:spcPts val="0"/>
              </a:spcBef>
              <a:buClr>
                <a:srgbClr val="6B6B6B"/>
              </a:buClr>
              <a:buSzPct val="100000"/>
              <a:buFont typeface="Wingdings" charset="0"/>
              <a:buNone/>
              <a:defRPr/>
            </a:pPr>
            <a:r>
              <a:rPr lang="en-US" b="1" dirty="0" smtClean="0">
                <a:gradFill>
                  <a:gsLst>
                    <a:gs pos="80531">
                      <a:srgbClr val="000000"/>
                    </a:gs>
                    <a:gs pos="0">
                      <a:srgbClr val="000000"/>
                    </a:gs>
                  </a:gsLst>
                  <a:lin ang="0" scaled="0"/>
                </a:gradFill>
                <a:ea typeface="ＭＳ Ｐゴシック" charset="0"/>
                <a:cs typeface="ＭＳ Ｐゴシック" charset="0"/>
              </a:rPr>
              <a:t>Baseline Costs Derived from Engagement</a:t>
            </a:r>
          </a:p>
          <a:p>
            <a:pPr eaLnBrk="1" hangingPunct="1">
              <a:spcBef>
                <a:spcPts val="0"/>
              </a:spcBef>
              <a:buClr>
                <a:srgbClr val="6B6B6B"/>
              </a:buClr>
              <a:buSzPct val="100000"/>
              <a:buFont typeface="Wingdings" charset="0"/>
              <a:buNone/>
              <a:defRPr/>
            </a:pPr>
            <a:r>
              <a:rPr lang="en-US" sz="1100" b="1" dirty="0" smtClean="0">
                <a:gradFill>
                  <a:gsLst>
                    <a:gs pos="80531">
                      <a:srgbClr val="000000"/>
                    </a:gs>
                    <a:gs pos="0">
                      <a:srgbClr val="000000"/>
                    </a:gs>
                  </a:gsLst>
                  <a:lin ang="0" scaled="0"/>
                </a:gradFill>
                <a:ea typeface="ＭＳ Ｐゴシック" charset="0"/>
                <a:cs typeface="ＭＳ Ｐゴシック" charset="0"/>
              </a:rPr>
              <a:t>(for Existing platform = Change + Enhancements)</a:t>
            </a:r>
          </a:p>
          <a:p>
            <a:pPr eaLnBrk="1" hangingPunct="1">
              <a:spcBef>
                <a:spcPts val="0"/>
              </a:spcBef>
              <a:buClr>
                <a:srgbClr val="6B6B6B"/>
              </a:buClr>
              <a:buSzPct val="100000"/>
              <a:buFont typeface="Wingdings" charset="0"/>
              <a:buNone/>
              <a:defRPr/>
            </a:pPr>
            <a:r>
              <a:rPr lang="en-US" sz="1000" dirty="0" smtClean="0">
                <a:gradFill>
                  <a:gsLst>
                    <a:gs pos="80531">
                      <a:srgbClr val="000000"/>
                    </a:gs>
                    <a:gs pos="0">
                      <a:srgbClr val="000000"/>
                    </a:gs>
                  </a:gsLst>
                  <a:lin ang="0" scaled="0"/>
                </a:gradFill>
                <a:ea typeface="ＭＳ Ｐゴシック" charset="0"/>
                <a:cs typeface="ＭＳ Ｐゴシック" charset="0"/>
              </a:rPr>
              <a:t>(per app per year)</a:t>
            </a:r>
          </a:p>
          <a:p>
            <a:pPr eaLnBrk="1" hangingPunct="1">
              <a:spcBef>
                <a:spcPts val="0"/>
              </a:spcBef>
              <a:buClr>
                <a:srgbClr val="6B6B6B"/>
              </a:buClr>
              <a:buSzPct val="100000"/>
              <a:buFont typeface="Wingdings" charset="0"/>
              <a:buNone/>
              <a:defRPr/>
            </a:pPr>
            <a:endParaRPr lang="en-US" b="1" dirty="0" smtClean="0">
              <a:ea typeface="ＭＳ Ｐゴシック" charset="0"/>
              <a:cs typeface="ＭＳ Ｐゴシック" charset="0"/>
            </a:endParaRPr>
          </a:p>
        </p:txBody>
      </p:sp>
      <p:sp>
        <p:nvSpPr>
          <p:cNvPr id="6" name="Rectangle 5"/>
          <p:cNvSpPr/>
          <p:nvPr/>
        </p:nvSpPr>
        <p:spPr>
          <a:xfrm>
            <a:off x="758825" y="1953419"/>
            <a:ext cx="447675" cy="1371600"/>
          </a:xfrm>
          <a:prstGeom prst="rect">
            <a:avLst/>
          </a:prstGeom>
          <a:solidFill>
            <a:srgbClr val="009DDC">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Arial"/>
            </a:endParaRPr>
          </a:p>
        </p:txBody>
      </p:sp>
      <p:sp>
        <p:nvSpPr>
          <p:cNvPr id="7" name="Rectangle 6"/>
          <p:cNvSpPr/>
          <p:nvPr/>
        </p:nvSpPr>
        <p:spPr>
          <a:xfrm>
            <a:off x="1504950" y="3075781"/>
            <a:ext cx="447675" cy="249238"/>
          </a:xfrm>
          <a:prstGeom prst="rect">
            <a:avLst/>
          </a:prstGeom>
          <a:solidFill>
            <a:schemeClr val="bg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Arial"/>
            </a:endParaRPr>
          </a:p>
        </p:txBody>
      </p:sp>
      <p:sp>
        <p:nvSpPr>
          <p:cNvPr id="28679" name="Rectangle 3"/>
          <p:cNvSpPr txBox="1">
            <a:spLocks noChangeArrowheads="1"/>
          </p:cNvSpPr>
          <p:nvPr/>
        </p:nvSpPr>
        <p:spPr bwMode="auto">
          <a:xfrm>
            <a:off x="474662" y="1694656"/>
            <a:ext cx="1004888" cy="280988"/>
          </a:xfrm>
          <a:prstGeom prst="rect">
            <a:avLst/>
          </a:prstGeom>
          <a:noFill/>
          <a:ln w="9525">
            <a:noFill/>
            <a:miter lim="800000"/>
            <a:headEnd/>
            <a:tailEnd/>
          </a:ln>
        </p:spPr>
        <p:txBody>
          <a:bodyPr lIns="0" tIns="0" rIns="0" bIns="0" anchor="ctr"/>
          <a:lstStyle/>
          <a:p>
            <a:pPr algn="ctr">
              <a:buClr>
                <a:srgbClr val="6B6B6B"/>
              </a:buClr>
              <a:buFont typeface="Wingdings" pitchFamily="2" charset="2"/>
              <a:buNone/>
            </a:pPr>
            <a:r>
              <a:rPr lang="en-US" sz="1100" dirty="0">
                <a:gradFill>
                  <a:gsLst>
                    <a:gs pos="80531">
                      <a:srgbClr val="000000"/>
                    </a:gs>
                    <a:gs pos="0">
                      <a:srgbClr val="000000"/>
                    </a:gs>
                  </a:gsLst>
                </a:gradFill>
                <a:ea typeface="MS PGothic" pitchFamily="34" charset="-128"/>
                <a:cs typeface="ヒラギノ角ゴ Pro W3" charset="0"/>
                <a:sym typeface="Arial" pitchFamily="34" charset="0"/>
              </a:rPr>
              <a:t>$108K</a:t>
            </a:r>
          </a:p>
        </p:txBody>
      </p:sp>
      <p:sp>
        <p:nvSpPr>
          <p:cNvPr id="28680" name="Rectangle 3"/>
          <p:cNvSpPr txBox="1">
            <a:spLocks noChangeArrowheads="1"/>
          </p:cNvSpPr>
          <p:nvPr/>
        </p:nvSpPr>
        <p:spPr bwMode="auto">
          <a:xfrm>
            <a:off x="1220787" y="2821781"/>
            <a:ext cx="1006475" cy="280988"/>
          </a:xfrm>
          <a:prstGeom prst="rect">
            <a:avLst/>
          </a:prstGeom>
          <a:noFill/>
          <a:ln w="9525">
            <a:noFill/>
            <a:miter lim="800000"/>
            <a:headEnd/>
            <a:tailEnd/>
          </a:ln>
        </p:spPr>
        <p:txBody>
          <a:bodyPr lIns="0" tIns="0" rIns="0" bIns="0" anchor="ctr"/>
          <a:lstStyle/>
          <a:p>
            <a:pPr algn="ctr">
              <a:buClr>
                <a:srgbClr val="6B6B6B"/>
              </a:buClr>
              <a:buFont typeface="Wingdings" pitchFamily="2" charset="2"/>
              <a:buNone/>
            </a:pPr>
            <a:r>
              <a:rPr lang="en-US" sz="1100" dirty="0">
                <a:gradFill>
                  <a:gsLst>
                    <a:gs pos="80531">
                      <a:srgbClr val="000000"/>
                    </a:gs>
                    <a:gs pos="0">
                      <a:srgbClr val="000000"/>
                    </a:gs>
                  </a:gsLst>
                </a:gradFill>
                <a:ea typeface="MS PGothic" pitchFamily="34" charset="-128"/>
                <a:cs typeface="ヒラギノ角ゴ Pro W3" charset="0"/>
                <a:sym typeface="Arial" pitchFamily="34" charset="0"/>
              </a:rPr>
              <a:t>$27K</a:t>
            </a:r>
          </a:p>
        </p:txBody>
      </p:sp>
      <p:sp>
        <p:nvSpPr>
          <p:cNvPr id="28681" name="Rectangle 3"/>
          <p:cNvSpPr txBox="1">
            <a:spLocks noChangeArrowheads="1"/>
          </p:cNvSpPr>
          <p:nvPr/>
        </p:nvSpPr>
        <p:spPr bwMode="auto">
          <a:xfrm>
            <a:off x="474662" y="3286919"/>
            <a:ext cx="1004888" cy="280987"/>
          </a:xfrm>
          <a:prstGeom prst="rect">
            <a:avLst/>
          </a:prstGeom>
          <a:noFill/>
          <a:ln w="9525">
            <a:noFill/>
            <a:miter lim="800000"/>
            <a:headEnd/>
            <a:tailEnd/>
          </a:ln>
        </p:spPr>
        <p:txBody>
          <a:bodyPr lIns="0" tIns="0" rIns="0" bIns="0" anchor="ctr"/>
          <a:lstStyle/>
          <a:p>
            <a:pPr algn="ctr">
              <a:buClr>
                <a:srgbClr val="6B6B6B"/>
              </a:buClr>
              <a:buFont typeface="Wingdings" pitchFamily="2" charset="2"/>
              <a:buNone/>
            </a:pPr>
            <a:r>
              <a:rPr lang="en-US" sz="1100" dirty="0" smtClean="0">
                <a:gradFill>
                  <a:gsLst>
                    <a:gs pos="80531">
                      <a:srgbClr val="000000"/>
                    </a:gs>
                    <a:gs pos="0">
                      <a:srgbClr val="000000"/>
                    </a:gs>
                  </a:gsLst>
                </a:gradFill>
                <a:ea typeface="MS PGothic" pitchFamily="34" charset="-128"/>
                <a:cs typeface="ヒラギノ角ゴ Pro W3" charset="0"/>
                <a:sym typeface="Arial" pitchFamily="34" charset="0"/>
              </a:rPr>
              <a:t>Existing</a:t>
            </a:r>
            <a:endParaRPr lang="en-US" sz="1100" dirty="0">
              <a:gradFill>
                <a:gsLst>
                  <a:gs pos="80531">
                    <a:srgbClr val="000000"/>
                  </a:gs>
                  <a:gs pos="0">
                    <a:srgbClr val="000000"/>
                  </a:gs>
                </a:gsLst>
              </a:gradFill>
              <a:ea typeface="MS PGothic" pitchFamily="34" charset="-128"/>
              <a:cs typeface="ヒラギノ角ゴ Pro W3" charset="0"/>
              <a:sym typeface="Arial" pitchFamily="34" charset="0"/>
            </a:endParaRPr>
          </a:p>
        </p:txBody>
      </p:sp>
      <p:sp>
        <p:nvSpPr>
          <p:cNvPr id="28682" name="Rectangle 3"/>
          <p:cNvSpPr txBox="1">
            <a:spLocks noChangeArrowheads="1"/>
          </p:cNvSpPr>
          <p:nvPr/>
        </p:nvSpPr>
        <p:spPr bwMode="auto">
          <a:xfrm>
            <a:off x="1357312" y="3286919"/>
            <a:ext cx="1006475" cy="280987"/>
          </a:xfrm>
          <a:prstGeom prst="rect">
            <a:avLst/>
          </a:prstGeom>
          <a:noFill/>
          <a:ln w="9525">
            <a:noFill/>
            <a:miter lim="800000"/>
            <a:headEnd/>
            <a:tailEnd/>
          </a:ln>
        </p:spPr>
        <p:txBody>
          <a:bodyPr lIns="0" tIns="0" rIns="0" bIns="0" anchor="ctr"/>
          <a:lstStyle/>
          <a:p>
            <a:pPr algn="ctr">
              <a:buClr>
                <a:srgbClr val="6B6B6B"/>
              </a:buClr>
              <a:buFont typeface="Wingdings" pitchFamily="2" charset="2"/>
              <a:buNone/>
            </a:pPr>
            <a:r>
              <a:rPr lang="en-US" sz="1100" dirty="0">
                <a:gradFill>
                  <a:gsLst>
                    <a:gs pos="80531">
                      <a:srgbClr val="000000"/>
                    </a:gs>
                    <a:gs pos="0">
                      <a:srgbClr val="000000"/>
                    </a:gs>
                  </a:gsLst>
                </a:gradFill>
                <a:ea typeface="MS PGothic" pitchFamily="34" charset="-128"/>
                <a:cs typeface="ヒラギノ角ゴ Pro W3" charset="0"/>
                <a:sym typeface="Arial" pitchFamily="34" charset="0"/>
              </a:rPr>
              <a:t>Force.com</a:t>
            </a:r>
          </a:p>
        </p:txBody>
      </p:sp>
      <p:sp>
        <p:nvSpPr>
          <p:cNvPr id="12" name="Rectangle 11"/>
          <p:cNvSpPr/>
          <p:nvPr/>
        </p:nvSpPr>
        <p:spPr>
          <a:xfrm rot="5400000">
            <a:off x="2248345" y="3656391"/>
            <a:ext cx="327025" cy="1889125"/>
          </a:xfrm>
          <a:prstGeom prst="rect">
            <a:avLst/>
          </a:prstGeom>
          <a:solidFill>
            <a:srgbClr val="009DDC">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Arial"/>
            </a:endParaRPr>
          </a:p>
        </p:txBody>
      </p:sp>
      <p:sp>
        <p:nvSpPr>
          <p:cNvPr id="13" name="Rectangle 12"/>
          <p:cNvSpPr/>
          <p:nvPr/>
        </p:nvSpPr>
        <p:spPr>
          <a:xfrm rot="5400000">
            <a:off x="1410145" y="5515354"/>
            <a:ext cx="327025" cy="212725"/>
          </a:xfrm>
          <a:prstGeom prst="rect">
            <a:avLst/>
          </a:prstGeom>
          <a:solidFill>
            <a:schemeClr val="bg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Arial"/>
            </a:endParaRPr>
          </a:p>
        </p:txBody>
      </p:sp>
      <p:sp>
        <p:nvSpPr>
          <p:cNvPr id="28685" name="Rectangle 3"/>
          <p:cNvSpPr txBox="1">
            <a:spLocks noChangeArrowheads="1"/>
          </p:cNvSpPr>
          <p:nvPr/>
        </p:nvSpPr>
        <p:spPr bwMode="auto">
          <a:xfrm>
            <a:off x="3117216" y="4455135"/>
            <a:ext cx="1004887" cy="280987"/>
          </a:xfrm>
          <a:prstGeom prst="rect">
            <a:avLst/>
          </a:prstGeom>
          <a:noFill/>
          <a:ln w="9525">
            <a:noFill/>
            <a:miter lim="800000"/>
            <a:headEnd/>
            <a:tailEnd/>
          </a:ln>
        </p:spPr>
        <p:txBody>
          <a:bodyPr lIns="0" tIns="0" rIns="0" bIns="0" anchor="ctr"/>
          <a:lstStyle/>
          <a:p>
            <a:pPr algn="ctr">
              <a:buClr>
                <a:srgbClr val="6B6B6B"/>
              </a:buClr>
              <a:buFont typeface="Wingdings" pitchFamily="2" charset="2"/>
              <a:buNone/>
            </a:pPr>
            <a:r>
              <a:rPr lang="en-US" sz="1100" dirty="0">
                <a:gradFill>
                  <a:gsLst>
                    <a:gs pos="80531">
                      <a:srgbClr val="000000"/>
                    </a:gs>
                    <a:gs pos="0">
                      <a:srgbClr val="000000"/>
                    </a:gs>
                  </a:gsLst>
                </a:gradFill>
                <a:ea typeface="MS PGothic" pitchFamily="34" charset="-128"/>
                <a:cs typeface="ヒラギノ角ゴ Pro W3" charset="0"/>
                <a:sym typeface="Arial" pitchFamily="34" charset="0"/>
              </a:rPr>
              <a:t>$84K</a:t>
            </a:r>
          </a:p>
        </p:txBody>
      </p:sp>
      <p:sp>
        <p:nvSpPr>
          <p:cNvPr id="28686" name="Rectangle 3"/>
          <p:cNvSpPr txBox="1">
            <a:spLocks noChangeArrowheads="1"/>
          </p:cNvSpPr>
          <p:nvPr/>
        </p:nvSpPr>
        <p:spPr bwMode="auto">
          <a:xfrm>
            <a:off x="602584" y="4504241"/>
            <a:ext cx="1006475" cy="280987"/>
          </a:xfrm>
          <a:prstGeom prst="rect">
            <a:avLst/>
          </a:prstGeom>
          <a:noFill/>
          <a:ln w="9525">
            <a:noFill/>
            <a:miter lim="800000"/>
            <a:headEnd/>
            <a:tailEnd/>
          </a:ln>
        </p:spPr>
        <p:txBody>
          <a:bodyPr lIns="0" tIns="0" rIns="0" bIns="0" anchor="ctr"/>
          <a:lstStyle/>
          <a:p>
            <a:pPr algn="ctr">
              <a:buClr>
                <a:srgbClr val="6B6B6B"/>
              </a:buClr>
              <a:buFont typeface="Wingdings" pitchFamily="2" charset="2"/>
              <a:buNone/>
            </a:pPr>
            <a:r>
              <a:rPr lang="en-US" sz="1100" dirty="0" smtClean="0">
                <a:gradFill>
                  <a:gsLst>
                    <a:gs pos="80531">
                      <a:srgbClr val="000000"/>
                    </a:gs>
                    <a:gs pos="0">
                      <a:srgbClr val="000000"/>
                    </a:gs>
                  </a:gsLst>
                </a:gradFill>
                <a:ea typeface="MS PGothic" pitchFamily="34" charset="-128"/>
                <a:cs typeface="ヒラギノ角ゴ Pro W3" charset="0"/>
                <a:sym typeface="Arial" pitchFamily="34" charset="0"/>
              </a:rPr>
              <a:t>Existing</a:t>
            </a:r>
            <a:endParaRPr lang="en-US" sz="1100" dirty="0">
              <a:gradFill>
                <a:gsLst>
                  <a:gs pos="80531">
                    <a:srgbClr val="000000"/>
                  </a:gs>
                  <a:gs pos="0">
                    <a:srgbClr val="000000"/>
                  </a:gs>
                </a:gsLst>
              </a:gradFill>
              <a:ea typeface="MS PGothic" pitchFamily="34" charset="-128"/>
              <a:cs typeface="ヒラギノ角ゴ Pro W3" charset="0"/>
              <a:sym typeface="Arial" pitchFamily="34" charset="0"/>
            </a:endParaRPr>
          </a:p>
        </p:txBody>
      </p:sp>
      <p:sp>
        <p:nvSpPr>
          <p:cNvPr id="28687" name="Rectangle 3"/>
          <p:cNvSpPr txBox="1">
            <a:spLocks noChangeArrowheads="1"/>
          </p:cNvSpPr>
          <p:nvPr/>
        </p:nvSpPr>
        <p:spPr bwMode="auto">
          <a:xfrm>
            <a:off x="505905" y="5504241"/>
            <a:ext cx="1006475" cy="280988"/>
          </a:xfrm>
          <a:prstGeom prst="rect">
            <a:avLst/>
          </a:prstGeom>
          <a:noFill/>
          <a:ln w="9525">
            <a:noFill/>
            <a:miter lim="800000"/>
            <a:headEnd/>
            <a:tailEnd/>
          </a:ln>
        </p:spPr>
        <p:txBody>
          <a:bodyPr lIns="0" tIns="0" rIns="0" bIns="0" anchor="ctr"/>
          <a:lstStyle/>
          <a:p>
            <a:pPr algn="ctr">
              <a:buClr>
                <a:srgbClr val="6B6B6B"/>
              </a:buClr>
              <a:buFont typeface="Wingdings" pitchFamily="2" charset="2"/>
              <a:buNone/>
            </a:pPr>
            <a:r>
              <a:rPr lang="en-US" sz="1100" dirty="0">
                <a:gradFill>
                  <a:gsLst>
                    <a:gs pos="80531">
                      <a:srgbClr val="000000"/>
                    </a:gs>
                    <a:gs pos="0">
                      <a:srgbClr val="000000"/>
                    </a:gs>
                  </a:gsLst>
                </a:gradFill>
                <a:ea typeface="MS PGothic" pitchFamily="34" charset="-128"/>
                <a:cs typeface="ヒラギノ角ゴ Pro W3" charset="0"/>
                <a:sym typeface="Arial" pitchFamily="34" charset="0"/>
              </a:rPr>
              <a:t>Force.com</a:t>
            </a:r>
          </a:p>
        </p:txBody>
      </p:sp>
      <p:sp>
        <p:nvSpPr>
          <p:cNvPr id="2" name="Rectangle 3"/>
          <p:cNvSpPr txBox="1">
            <a:spLocks noChangeArrowheads="1"/>
          </p:cNvSpPr>
          <p:nvPr/>
        </p:nvSpPr>
        <p:spPr bwMode="auto">
          <a:xfrm>
            <a:off x="431864" y="5953124"/>
            <a:ext cx="7239000" cy="627063"/>
          </a:xfrm>
          <a:prstGeom prst="rect">
            <a:avLst/>
          </a:prstGeom>
          <a:noFill/>
          <a:ln>
            <a:noFill/>
          </a:ln>
          <a:extLst/>
        </p:spPr>
        <p:txBody>
          <a:bodyPr lIns="139489" tIns="69745" rIns="139489" bIns="69745"/>
          <a:lstStyle>
            <a:lvl1pPr eaLnBrk="0" hangingPunct="0">
              <a:defRPr sz="1200">
                <a:solidFill>
                  <a:srgbClr val="000000"/>
                </a:solidFill>
                <a:latin typeface="Arial" charset="0"/>
                <a:ea typeface="ヒラギノ角ゴ ProN W3" charset="0"/>
                <a:cs typeface="ヒラギノ角ゴ ProN W3" charset="0"/>
                <a:sym typeface="Arial" charset="0"/>
              </a:defRPr>
            </a:lvl1pPr>
            <a:lvl2pPr marL="742950" indent="-285750" eaLnBrk="0" hangingPunct="0">
              <a:defRPr sz="1200">
                <a:solidFill>
                  <a:srgbClr val="000000"/>
                </a:solidFill>
                <a:latin typeface="Arial" charset="0"/>
                <a:ea typeface="ヒラギノ角ゴ ProN W3" charset="0"/>
                <a:cs typeface="ヒラギノ角ゴ ProN W3" charset="0"/>
                <a:sym typeface="Arial" charset="0"/>
              </a:defRPr>
            </a:lvl2pPr>
            <a:lvl3pPr marL="1143000" indent="-228600" eaLnBrk="0" hangingPunct="0">
              <a:defRPr sz="1200">
                <a:solidFill>
                  <a:srgbClr val="000000"/>
                </a:solidFill>
                <a:latin typeface="Arial" charset="0"/>
                <a:ea typeface="ヒラギノ角ゴ ProN W3" charset="0"/>
                <a:cs typeface="ヒラギノ角ゴ ProN W3" charset="0"/>
                <a:sym typeface="Arial" charset="0"/>
              </a:defRPr>
            </a:lvl3pPr>
            <a:lvl4pPr marL="1600200" indent="-228600" eaLnBrk="0" hangingPunct="0">
              <a:defRPr sz="1200">
                <a:solidFill>
                  <a:srgbClr val="000000"/>
                </a:solidFill>
                <a:latin typeface="Arial" charset="0"/>
                <a:ea typeface="ヒラギノ角ゴ ProN W3" charset="0"/>
                <a:cs typeface="ヒラギノ角ゴ ProN W3" charset="0"/>
                <a:sym typeface="Arial" charset="0"/>
              </a:defRPr>
            </a:lvl4pPr>
            <a:lvl5pPr marL="2057400" indent="-228600" eaLnBrk="0" hangingPunct="0">
              <a:defRPr sz="1200">
                <a:solidFill>
                  <a:srgbClr val="000000"/>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9pPr>
          </a:lstStyle>
          <a:p>
            <a:pPr eaLnBrk="1" hangingPunct="1">
              <a:lnSpc>
                <a:spcPct val="120000"/>
              </a:lnSpc>
              <a:spcBef>
                <a:spcPct val="20000"/>
              </a:spcBef>
              <a:buClr>
                <a:srgbClr val="6B6B6B"/>
              </a:buClr>
              <a:buFont typeface="Wingdings" charset="0"/>
              <a:buNone/>
              <a:defRPr/>
            </a:pPr>
            <a:r>
              <a:rPr lang="en-US" sz="1050" b="1" dirty="0" smtClean="0">
                <a:gradFill>
                  <a:gsLst>
                    <a:gs pos="80531">
                      <a:srgbClr val="000000"/>
                    </a:gs>
                    <a:gs pos="0">
                      <a:srgbClr val="000000"/>
                    </a:gs>
                  </a:gsLst>
                  <a:lin ang="0" scaled="0"/>
                </a:gradFill>
                <a:ea typeface="ＭＳ Ｐゴシック" charset="0"/>
                <a:cs typeface="ＭＳ Ｐゴシック" charset="0"/>
              </a:rPr>
              <a:t>Force.com cost estimations </a:t>
            </a:r>
            <a:r>
              <a:rPr lang="en-US" sz="1050" dirty="0" smtClean="0">
                <a:gradFill>
                  <a:gsLst>
                    <a:gs pos="80531">
                      <a:srgbClr val="000000"/>
                    </a:gs>
                    <a:gs pos="0">
                      <a:srgbClr val="000000"/>
                    </a:gs>
                  </a:gsLst>
                  <a:lin ang="0" scaled="0"/>
                </a:gradFill>
                <a:ea typeface="ＭＳ Ｐゴシック" charset="0"/>
                <a:cs typeface="ＭＳ Ｐゴシック" charset="0"/>
              </a:rPr>
              <a:t>are based on a 3</a:t>
            </a:r>
            <a:r>
              <a:rPr lang="en-US" sz="1050" baseline="30000" dirty="0" smtClean="0">
                <a:gradFill>
                  <a:gsLst>
                    <a:gs pos="80531">
                      <a:srgbClr val="000000"/>
                    </a:gs>
                    <a:gs pos="0">
                      <a:srgbClr val="000000"/>
                    </a:gs>
                  </a:gsLst>
                  <a:lin ang="0" scaled="0"/>
                </a:gradFill>
                <a:ea typeface="ＭＳ Ｐゴシック" charset="0"/>
                <a:cs typeface="ＭＳ Ｐゴシック" charset="0"/>
              </a:rPr>
              <a:t>rd</a:t>
            </a:r>
            <a:r>
              <a:rPr lang="en-US" sz="1050" dirty="0" smtClean="0">
                <a:gradFill>
                  <a:gsLst>
                    <a:gs pos="80531">
                      <a:srgbClr val="000000"/>
                    </a:gs>
                    <a:gs pos="0">
                      <a:srgbClr val="000000"/>
                    </a:gs>
                  </a:gsLst>
                  <a:lin ang="0" scaled="0"/>
                </a:gradFill>
                <a:ea typeface="ＭＳ Ｐゴシック" charset="0"/>
                <a:cs typeface="ＭＳ Ｐゴシック" charset="0"/>
              </a:rPr>
              <a:t> party model </a:t>
            </a:r>
            <a:r>
              <a:rPr lang="en-US" sz="1050" dirty="0">
                <a:gradFill>
                  <a:gsLst>
                    <a:gs pos="80531">
                      <a:srgbClr val="000000"/>
                    </a:gs>
                    <a:gs pos="0">
                      <a:srgbClr val="000000"/>
                    </a:gs>
                  </a:gsLst>
                  <a:lin ang="0" scaled="0"/>
                </a:gradFill>
                <a:ea typeface="ＭＳ Ｐゴシック" charset="0"/>
                <a:cs typeface="ＭＳ Ｐゴシック" charset="0"/>
              </a:rPr>
              <a:t>developed by </a:t>
            </a:r>
            <a:r>
              <a:rPr lang="en-US" sz="1050" b="1" dirty="0">
                <a:gradFill>
                  <a:gsLst>
                    <a:gs pos="80531">
                      <a:srgbClr val="000000"/>
                    </a:gs>
                    <a:gs pos="0">
                      <a:srgbClr val="000000"/>
                    </a:gs>
                  </a:gsLst>
                  <a:lin ang="0" scaled="0"/>
                </a:gradFill>
                <a:ea typeface="ＭＳ Ｐゴシック" charset="0"/>
                <a:cs typeface="ＭＳ Ｐゴシック" charset="0"/>
              </a:rPr>
              <a:t>Seer Galorath</a:t>
            </a:r>
            <a:r>
              <a:rPr lang="en-US" sz="1050" dirty="0">
                <a:gradFill>
                  <a:gsLst>
                    <a:gs pos="80531">
                      <a:srgbClr val="000000"/>
                    </a:gs>
                    <a:gs pos="0">
                      <a:srgbClr val="000000"/>
                    </a:gs>
                  </a:gsLst>
                  <a:lin ang="0" scaled="0"/>
                </a:gradFill>
                <a:ea typeface="ＭＳ Ｐゴシック" charset="0"/>
                <a:cs typeface="ＭＳ Ｐゴシック" charset="0"/>
              </a:rPr>
              <a:t> which allows end-users to estimate the </a:t>
            </a:r>
            <a:r>
              <a:rPr lang="en-US" sz="1050" dirty="0" smtClean="0">
                <a:gradFill>
                  <a:gsLst>
                    <a:gs pos="80531">
                      <a:srgbClr val="000000"/>
                    </a:gs>
                    <a:gs pos="0">
                      <a:srgbClr val="000000"/>
                    </a:gs>
                  </a:gsLst>
                  <a:lin ang="0" scaled="0"/>
                </a:gradFill>
                <a:ea typeface="ＭＳ Ｐゴシック" charset="0"/>
                <a:cs typeface="ＭＳ Ｐゴシック" charset="0"/>
              </a:rPr>
              <a:t>development </a:t>
            </a:r>
            <a:r>
              <a:rPr lang="en-US" sz="1050" dirty="0">
                <a:gradFill>
                  <a:gsLst>
                    <a:gs pos="80531">
                      <a:srgbClr val="000000"/>
                    </a:gs>
                    <a:gs pos="0">
                      <a:srgbClr val="000000"/>
                    </a:gs>
                  </a:gsLst>
                  <a:lin ang="0" scaled="0"/>
                </a:gradFill>
                <a:ea typeface="ＭＳ Ｐゴシック" charset="0"/>
                <a:cs typeface="ＭＳ Ｐゴシック" charset="0"/>
              </a:rPr>
              <a:t>costs, schedule, effort, risk and reliability of their software projects using </a:t>
            </a:r>
            <a:r>
              <a:rPr lang="en-US" sz="1050" dirty="0" smtClean="0">
                <a:gradFill>
                  <a:gsLst>
                    <a:gs pos="80531">
                      <a:srgbClr val="000000"/>
                    </a:gs>
                    <a:gs pos="0">
                      <a:srgbClr val="000000"/>
                    </a:gs>
                  </a:gsLst>
                  <a:lin ang="0" scaled="0"/>
                </a:gradFill>
                <a:ea typeface="ＭＳ Ｐゴシック" charset="0"/>
                <a:cs typeface="ＭＳ Ｐゴシック" charset="0"/>
              </a:rPr>
              <a:t>Force.com</a:t>
            </a:r>
            <a:endParaRPr lang="en-US" sz="1050" dirty="0">
              <a:gradFill>
                <a:gsLst>
                  <a:gs pos="80531">
                    <a:srgbClr val="000000"/>
                  </a:gs>
                  <a:gs pos="0">
                    <a:srgbClr val="000000"/>
                  </a:gs>
                </a:gsLst>
                <a:lin ang="0" scaled="0"/>
              </a:gradFill>
              <a:ea typeface="ＭＳ Ｐゴシック" charset="0"/>
              <a:cs typeface="ＭＳ Ｐゴシック" charset="0"/>
            </a:endParaRPr>
          </a:p>
        </p:txBody>
      </p:sp>
      <p:sp>
        <p:nvSpPr>
          <p:cNvPr id="28690" name="Rectangle 16"/>
          <p:cNvSpPr>
            <a:spLocks noChangeArrowheads="1"/>
          </p:cNvSpPr>
          <p:nvPr/>
        </p:nvSpPr>
        <p:spPr bwMode="auto">
          <a:xfrm>
            <a:off x="2409825" y="2362994"/>
            <a:ext cx="1104900" cy="307975"/>
          </a:xfrm>
          <a:prstGeom prst="rect">
            <a:avLst/>
          </a:prstGeom>
          <a:noFill/>
          <a:ln w="9525">
            <a:noFill/>
            <a:miter lim="800000"/>
            <a:headEnd/>
            <a:tailEnd/>
          </a:ln>
        </p:spPr>
        <p:txBody>
          <a:bodyPr>
            <a:spAutoFit/>
          </a:bodyPr>
          <a:lstStyle/>
          <a:p>
            <a:pPr algn="ctr"/>
            <a:r>
              <a:rPr lang="en-US" sz="1400" dirty="0">
                <a:gradFill>
                  <a:gsLst>
                    <a:gs pos="0">
                      <a:srgbClr val="009DDC"/>
                    </a:gs>
                    <a:gs pos="74000">
                      <a:srgbClr val="009DDC"/>
                    </a:gs>
                  </a:gsLst>
                  <a:lin ang="0" scaled="0"/>
                </a:gradFill>
                <a:latin typeface="Arial"/>
                <a:ea typeface="ヒラギノ角ゴ Pro W3" charset="0"/>
                <a:cs typeface="ヒラギノ角ゴ Pro W3" charset="0"/>
              </a:rPr>
              <a:t>75% less</a:t>
            </a:r>
          </a:p>
        </p:txBody>
      </p:sp>
      <p:sp>
        <p:nvSpPr>
          <p:cNvPr id="25" name="Left Brace 24"/>
          <p:cNvSpPr/>
          <p:nvPr/>
        </p:nvSpPr>
        <p:spPr>
          <a:xfrm flipH="1">
            <a:off x="2222500" y="1948656"/>
            <a:ext cx="282575" cy="1152525"/>
          </a:xfrm>
          <a:prstGeom prst="leftBrace">
            <a:avLst/>
          </a:prstGeom>
          <a:ln w="19050">
            <a:solidFill>
              <a:srgbClr val="009DDC"/>
            </a:solidFill>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solidFill>
                <a:srgbClr val="000000"/>
              </a:solidFill>
              <a:latin typeface="Arial"/>
            </a:endParaRPr>
          </a:p>
        </p:txBody>
      </p:sp>
      <p:sp>
        <p:nvSpPr>
          <p:cNvPr id="33" name="Rectangle 32"/>
          <p:cNvSpPr/>
          <p:nvPr/>
        </p:nvSpPr>
        <p:spPr>
          <a:xfrm rot="5400000">
            <a:off x="1791145" y="4472366"/>
            <a:ext cx="327025" cy="974725"/>
          </a:xfrm>
          <a:prstGeom prst="rect">
            <a:avLst/>
          </a:prstGeom>
          <a:solidFill>
            <a:srgbClr val="004E6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Arial"/>
            </a:endParaRPr>
          </a:p>
        </p:txBody>
      </p:sp>
      <p:sp>
        <p:nvSpPr>
          <p:cNvPr id="34" name="Rectangle 3"/>
          <p:cNvSpPr txBox="1">
            <a:spLocks noChangeArrowheads="1"/>
          </p:cNvSpPr>
          <p:nvPr/>
        </p:nvSpPr>
        <p:spPr bwMode="auto">
          <a:xfrm>
            <a:off x="1481582" y="4463918"/>
            <a:ext cx="838200" cy="304800"/>
          </a:xfrm>
          <a:prstGeom prst="rect">
            <a:avLst/>
          </a:prstGeom>
          <a:noFill/>
          <a:ln>
            <a:noFill/>
          </a:ln>
          <a:extLst/>
        </p:spPr>
        <p:txBody>
          <a:bodyPr lIns="0" tIns="0" rIns="0" bIns="0" anchor="ctr"/>
          <a:lstStyle>
            <a:lvl1pPr eaLnBrk="0" hangingPunct="0">
              <a:defRPr sz="1200">
                <a:solidFill>
                  <a:srgbClr val="000000"/>
                </a:solidFill>
                <a:latin typeface="Arial" charset="0"/>
                <a:ea typeface="ヒラギノ角ゴ ProN W3" charset="0"/>
                <a:cs typeface="ヒラギノ角ゴ ProN W3" charset="0"/>
                <a:sym typeface="Arial" charset="0"/>
              </a:defRPr>
            </a:lvl1pPr>
            <a:lvl2pPr marL="742950" indent="-285750" eaLnBrk="0" hangingPunct="0">
              <a:defRPr sz="1200">
                <a:solidFill>
                  <a:srgbClr val="000000"/>
                </a:solidFill>
                <a:latin typeface="Arial" charset="0"/>
                <a:ea typeface="ヒラギノ角ゴ ProN W3" charset="0"/>
                <a:cs typeface="ヒラギノ角ゴ ProN W3" charset="0"/>
                <a:sym typeface="Arial" charset="0"/>
              </a:defRPr>
            </a:lvl2pPr>
            <a:lvl3pPr marL="1143000" indent="-228600" eaLnBrk="0" hangingPunct="0">
              <a:defRPr sz="1200">
                <a:solidFill>
                  <a:srgbClr val="000000"/>
                </a:solidFill>
                <a:latin typeface="Arial" charset="0"/>
                <a:ea typeface="ヒラギノ角ゴ ProN W3" charset="0"/>
                <a:cs typeface="ヒラギノ角ゴ ProN W3" charset="0"/>
                <a:sym typeface="Arial" charset="0"/>
              </a:defRPr>
            </a:lvl3pPr>
            <a:lvl4pPr marL="1600200" indent="-228600" eaLnBrk="0" hangingPunct="0">
              <a:defRPr sz="1200">
                <a:solidFill>
                  <a:srgbClr val="000000"/>
                </a:solidFill>
                <a:latin typeface="Arial" charset="0"/>
                <a:ea typeface="ヒラギノ角ゴ ProN W3" charset="0"/>
                <a:cs typeface="ヒラギノ角ゴ ProN W3" charset="0"/>
                <a:sym typeface="Arial" charset="0"/>
              </a:defRPr>
            </a:lvl4pPr>
            <a:lvl5pPr marL="2057400" indent="-228600" eaLnBrk="0" hangingPunct="0">
              <a:defRPr sz="1200">
                <a:solidFill>
                  <a:srgbClr val="000000"/>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9pPr>
          </a:lstStyle>
          <a:p>
            <a:pPr algn="ctr" eaLnBrk="1" hangingPunct="1">
              <a:buClr>
                <a:srgbClr val="6B6B6B"/>
              </a:buClr>
              <a:buFont typeface="Wingdings" charset="0"/>
              <a:buNone/>
              <a:defRPr/>
            </a:pPr>
            <a:r>
              <a:rPr lang="en-US" sz="1050" dirty="0" smtClean="0">
                <a:gradFill>
                  <a:gsLst>
                    <a:gs pos="80531">
                      <a:srgbClr val="FFFFFF"/>
                    </a:gs>
                    <a:gs pos="0">
                      <a:srgbClr val="FFFFFF"/>
                    </a:gs>
                  </a:gsLst>
                </a:gradFill>
                <a:ea typeface="ＭＳ Ｐゴシック" charset="0"/>
                <a:cs typeface="ＭＳ Ｐゴシック" charset="0"/>
              </a:rPr>
              <a:t>Maintenance</a:t>
            </a:r>
          </a:p>
        </p:txBody>
      </p:sp>
      <p:sp>
        <p:nvSpPr>
          <p:cNvPr id="28698" name="Rectangle 3"/>
          <p:cNvSpPr txBox="1">
            <a:spLocks noChangeArrowheads="1"/>
          </p:cNvSpPr>
          <p:nvPr/>
        </p:nvSpPr>
        <p:spPr bwMode="auto">
          <a:xfrm>
            <a:off x="1527620" y="4818441"/>
            <a:ext cx="838200" cy="304800"/>
          </a:xfrm>
          <a:prstGeom prst="rect">
            <a:avLst/>
          </a:prstGeom>
          <a:noFill/>
          <a:ln w="9525">
            <a:noFill/>
            <a:miter lim="800000"/>
            <a:headEnd/>
            <a:tailEnd/>
          </a:ln>
        </p:spPr>
        <p:txBody>
          <a:bodyPr lIns="0" tIns="0" rIns="0" bIns="0" anchor="ctr"/>
          <a:lstStyle/>
          <a:p>
            <a:pPr>
              <a:buClr>
                <a:srgbClr val="6B6B6B"/>
              </a:buClr>
              <a:buFont typeface="Wingdings" pitchFamily="2" charset="2"/>
              <a:buNone/>
            </a:pPr>
            <a:r>
              <a:rPr lang="en-US" sz="900" dirty="0">
                <a:gradFill>
                  <a:gsLst>
                    <a:gs pos="80531">
                      <a:srgbClr val="FFFFFF"/>
                    </a:gs>
                    <a:gs pos="0">
                      <a:srgbClr val="FFFFFF"/>
                    </a:gs>
                  </a:gsLst>
                  <a:lin ang="0" scaled="0"/>
                </a:gradFill>
                <a:latin typeface="Arial"/>
                <a:ea typeface="Lucida Grande"/>
                <a:cs typeface="Lucida Grande"/>
                <a:sym typeface="Arial" pitchFamily="34" charset="0"/>
              </a:rPr>
              <a:t>Infrastructure</a:t>
            </a:r>
          </a:p>
          <a:p>
            <a:pPr>
              <a:buClr>
                <a:srgbClr val="6B6B6B"/>
              </a:buClr>
              <a:buFont typeface="Wingdings" pitchFamily="2" charset="2"/>
              <a:buNone/>
            </a:pPr>
            <a:r>
              <a:rPr lang="en-US" sz="900" dirty="0">
                <a:gradFill>
                  <a:gsLst>
                    <a:gs pos="80531">
                      <a:srgbClr val="FFFFFF"/>
                    </a:gs>
                    <a:gs pos="0">
                      <a:srgbClr val="FFFFFF"/>
                    </a:gs>
                  </a:gsLst>
                  <a:lin ang="0" scaled="0"/>
                </a:gradFill>
                <a:latin typeface="Arial"/>
                <a:ea typeface="Lucida Grande"/>
                <a:cs typeface="Lucida Grande"/>
                <a:sym typeface="Arial" pitchFamily="34" charset="0"/>
              </a:rPr>
              <a:t>/Licensing</a:t>
            </a:r>
            <a:endParaRPr lang="en-US" sz="900" dirty="0">
              <a:gradFill>
                <a:gsLst>
                  <a:gs pos="80531">
                    <a:srgbClr val="FFFFFF"/>
                  </a:gs>
                  <a:gs pos="0">
                    <a:srgbClr val="FFFFFF"/>
                  </a:gs>
                </a:gsLst>
                <a:lin ang="0" scaled="0"/>
              </a:gradFill>
              <a:latin typeface="Arial"/>
              <a:ea typeface="MS PGothic" pitchFamily="34" charset="-128"/>
              <a:cs typeface="ヒラギノ角ゴ Pro W3" charset="0"/>
              <a:sym typeface="Arial" pitchFamily="34" charset="0"/>
            </a:endParaRPr>
          </a:p>
        </p:txBody>
      </p:sp>
      <p:sp>
        <p:nvSpPr>
          <p:cNvPr id="28699" name="Rectangle 3"/>
          <p:cNvSpPr txBox="1">
            <a:spLocks noChangeArrowheads="1"/>
          </p:cNvSpPr>
          <p:nvPr/>
        </p:nvSpPr>
        <p:spPr bwMode="auto">
          <a:xfrm>
            <a:off x="2216055" y="4840360"/>
            <a:ext cx="1004887" cy="280988"/>
          </a:xfrm>
          <a:prstGeom prst="rect">
            <a:avLst/>
          </a:prstGeom>
          <a:noFill/>
          <a:ln w="9525">
            <a:noFill/>
            <a:miter lim="800000"/>
            <a:headEnd/>
            <a:tailEnd/>
          </a:ln>
        </p:spPr>
        <p:txBody>
          <a:bodyPr lIns="0" tIns="0" rIns="0" bIns="0" anchor="ctr"/>
          <a:lstStyle/>
          <a:p>
            <a:pPr algn="ctr">
              <a:buClr>
                <a:srgbClr val="6B6B6B"/>
              </a:buClr>
              <a:buFont typeface="Wingdings" pitchFamily="2" charset="2"/>
              <a:buNone/>
            </a:pPr>
            <a:r>
              <a:rPr lang="en-US" sz="1100" dirty="0">
                <a:gradFill>
                  <a:gsLst>
                    <a:gs pos="80531">
                      <a:srgbClr val="000000"/>
                    </a:gs>
                    <a:gs pos="0">
                      <a:srgbClr val="000000"/>
                    </a:gs>
                  </a:gsLst>
                </a:gradFill>
                <a:ea typeface="MS PGothic" pitchFamily="34" charset="-128"/>
                <a:cs typeface="ヒラギノ角ゴ Pro W3" charset="0"/>
                <a:sym typeface="Arial" pitchFamily="34" charset="0"/>
              </a:rPr>
              <a:t>$36K</a:t>
            </a:r>
          </a:p>
        </p:txBody>
      </p:sp>
      <p:sp>
        <p:nvSpPr>
          <p:cNvPr id="28700" name="Rectangle 3"/>
          <p:cNvSpPr txBox="1">
            <a:spLocks noChangeArrowheads="1"/>
          </p:cNvSpPr>
          <p:nvPr/>
        </p:nvSpPr>
        <p:spPr bwMode="auto">
          <a:xfrm>
            <a:off x="2244852" y="5562882"/>
            <a:ext cx="1004887" cy="280988"/>
          </a:xfrm>
          <a:prstGeom prst="rect">
            <a:avLst/>
          </a:prstGeom>
          <a:noFill/>
          <a:ln w="9525">
            <a:noFill/>
            <a:miter lim="800000"/>
            <a:headEnd/>
            <a:tailEnd/>
          </a:ln>
        </p:spPr>
        <p:txBody>
          <a:bodyPr lIns="0" tIns="0" rIns="0" bIns="0" anchor="ctr"/>
          <a:lstStyle/>
          <a:p>
            <a:pPr algn="ctr">
              <a:buClr>
                <a:srgbClr val="6B6B6B"/>
              </a:buClr>
              <a:buFont typeface="Wingdings" pitchFamily="2" charset="2"/>
              <a:buNone/>
            </a:pPr>
            <a:r>
              <a:rPr lang="en-US" sz="1100" dirty="0">
                <a:gradFill>
                  <a:gsLst>
                    <a:gs pos="80531">
                      <a:srgbClr val="000000"/>
                    </a:gs>
                    <a:gs pos="0">
                      <a:srgbClr val="000000"/>
                    </a:gs>
                  </a:gsLst>
                </a:gradFill>
                <a:ea typeface="MS PGothic" pitchFamily="34" charset="-128"/>
                <a:cs typeface="ヒラギノ角ゴ Pro W3" charset="0"/>
                <a:sym typeface="Arial" pitchFamily="34" charset="0"/>
              </a:rPr>
              <a:t>$5K</a:t>
            </a:r>
          </a:p>
        </p:txBody>
      </p:sp>
      <p:sp>
        <p:nvSpPr>
          <p:cNvPr id="38" name="Rectangle 3"/>
          <p:cNvSpPr txBox="1">
            <a:spLocks noChangeArrowheads="1"/>
          </p:cNvSpPr>
          <p:nvPr/>
        </p:nvSpPr>
        <p:spPr bwMode="auto">
          <a:xfrm>
            <a:off x="1705420" y="5485191"/>
            <a:ext cx="777875" cy="304800"/>
          </a:xfrm>
          <a:prstGeom prst="rect">
            <a:avLst/>
          </a:prstGeom>
          <a:noFill/>
          <a:ln>
            <a:noFill/>
          </a:ln>
          <a:extLst/>
        </p:spPr>
        <p:txBody>
          <a:bodyPr lIns="0" tIns="0" rIns="0" bIns="0" anchor="ctr"/>
          <a:lstStyle>
            <a:lvl1pPr eaLnBrk="0" hangingPunct="0">
              <a:defRPr sz="1200">
                <a:solidFill>
                  <a:srgbClr val="000000"/>
                </a:solidFill>
                <a:latin typeface="Arial" charset="0"/>
                <a:ea typeface="ヒラギノ角ゴ ProN W3" charset="0"/>
                <a:cs typeface="ヒラギノ角ゴ ProN W3" charset="0"/>
                <a:sym typeface="Arial" charset="0"/>
              </a:defRPr>
            </a:lvl1pPr>
            <a:lvl2pPr marL="742950" indent="-285750" eaLnBrk="0" hangingPunct="0">
              <a:defRPr sz="1200">
                <a:solidFill>
                  <a:srgbClr val="000000"/>
                </a:solidFill>
                <a:latin typeface="Arial" charset="0"/>
                <a:ea typeface="ヒラギノ角ゴ ProN W3" charset="0"/>
                <a:cs typeface="ヒラギノ角ゴ ProN W3" charset="0"/>
                <a:sym typeface="Arial" charset="0"/>
              </a:defRPr>
            </a:lvl2pPr>
            <a:lvl3pPr marL="1143000" indent="-228600" eaLnBrk="0" hangingPunct="0">
              <a:defRPr sz="1200">
                <a:solidFill>
                  <a:srgbClr val="000000"/>
                </a:solidFill>
                <a:latin typeface="Arial" charset="0"/>
                <a:ea typeface="ヒラギノ角ゴ ProN W3" charset="0"/>
                <a:cs typeface="ヒラギノ角ゴ ProN W3" charset="0"/>
                <a:sym typeface="Arial" charset="0"/>
              </a:defRPr>
            </a:lvl3pPr>
            <a:lvl4pPr marL="1600200" indent="-228600" eaLnBrk="0" hangingPunct="0">
              <a:defRPr sz="1200">
                <a:solidFill>
                  <a:srgbClr val="000000"/>
                </a:solidFill>
                <a:latin typeface="Arial" charset="0"/>
                <a:ea typeface="ヒラギノ角ゴ ProN W3" charset="0"/>
                <a:cs typeface="ヒラギノ角ゴ ProN W3" charset="0"/>
                <a:sym typeface="Arial" charset="0"/>
              </a:defRPr>
            </a:lvl4pPr>
            <a:lvl5pPr marL="2057400" indent="-228600" eaLnBrk="0" hangingPunct="0">
              <a:defRPr sz="1200">
                <a:solidFill>
                  <a:srgbClr val="000000"/>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9pPr>
          </a:lstStyle>
          <a:p>
            <a:pPr eaLnBrk="1" hangingPunct="1">
              <a:buClr>
                <a:srgbClr val="6B6B6B"/>
              </a:buClr>
              <a:buFont typeface="Wingdings" charset="0"/>
              <a:buNone/>
              <a:defRPr/>
            </a:pPr>
            <a:r>
              <a:rPr lang="en-US" sz="1050" dirty="0" smtClean="0">
                <a:gradFill>
                  <a:gsLst>
                    <a:gs pos="80531">
                      <a:srgbClr val="000000"/>
                    </a:gs>
                    <a:gs pos="0">
                      <a:srgbClr val="000000"/>
                    </a:gs>
                  </a:gsLst>
                </a:gradFill>
                <a:ea typeface="ＭＳ Ｐゴシック" charset="0"/>
                <a:cs typeface="ＭＳ Ｐゴシック" charset="0"/>
              </a:rPr>
              <a:t>App maintenance</a:t>
            </a:r>
          </a:p>
        </p:txBody>
      </p:sp>
      <p:cxnSp>
        <p:nvCxnSpPr>
          <p:cNvPr id="28702" name="Straight Connector 2"/>
          <p:cNvCxnSpPr>
            <a:cxnSpLocks noChangeShapeType="1"/>
          </p:cNvCxnSpPr>
          <p:nvPr/>
        </p:nvCxnSpPr>
        <p:spPr bwMode="auto">
          <a:xfrm>
            <a:off x="1467295" y="4361241"/>
            <a:ext cx="0" cy="1543050"/>
          </a:xfrm>
          <a:prstGeom prst="line">
            <a:avLst/>
          </a:prstGeom>
          <a:noFill/>
          <a:ln w="9525">
            <a:solidFill>
              <a:srgbClr val="000000"/>
            </a:solidFill>
            <a:round/>
            <a:headEnd/>
            <a:tailEnd/>
          </a:ln>
        </p:spPr>
      </p:cxnSp>
      <p:sp>
        <p:nvSpPr>
          <p:cNvPr id="4" name="Title 3"/>
          <p:cNvSpPr>
            <a:spLocks noGrp="1"/>
          </p:cNvSpPr>
          <p:nvPr>
            <p:ph type="title"/>
          </p:nvPr>
        </p:nvSpPr>
        <p:spPr/>
        <p:txBody>
          <a:bodyPr/>
          <a:lstStyle/>
          <a:p>
            <a:r>
              <a:rPr lang="en-US" dirty="0" smtClean="0">
                <a:gradFill>
                  <a:gsLst>
                    <a:gs pos="0">
                      <a:schemeClr val="tx1"/>
                    </a:gs>
                    <a:gs pos="100000">
                      <a:schemeClr val="tx1"/>
                    </a:gs>
                  </a:gsLst>
                </a:gradFill>
              </a:rPr>
              <a:t>Existing Platform vs. Force.com</a:t>
            </a:r>
            <a:endParaRPr lang="en-US" dirty="0">
              <a:gradFill>
                <a:gsLst>
                  <a:gs pos="0">
                    <a:schemeClr val="tx1"/>
                  </a:gs>
                  <a:gs pos="100000">
                    <a:schemeClr val="tx1"/>
                  </a:gs>
                </a:gsLst>
              </a:gradFill>
            </a:endParaRPr>
          </a:p>
        </p:txBody>
      </p:sp>
      <p:sp>
        <p:nvSpPr>
          <p:cNvPr id="36" name="Rectangle 3"/>
          <p:cNvSpPr txBox="1">
            <a:spLocks noChangeArrowheads="1"/>
          </p:cNvSpPr>
          <p:nvPr/>
        </p:nvSpPr>
        <p:spPr bwMode="auto">
          <a:xfrm>
            <a:off x="555308" y="3663299"/>
            <a:ext cx="3733800" cy="400050"/>
          </a:xfrm>
          <a:prstGeom prst="rect">
            <a:avLst/>
          </a:prstGeom>
          <a:noFill/>
          <a:ln>
            <a:noFill/>
          </a:ln>
          <a:extLst/>
        </p:spPr>
        <p:txBody>
          <a:bodyPr/>
          <a:lstStyle>
            <a:lvl1pPr eaLnBrk="0" hangingPunct="0">
              <a:defRPr sz="1200">
                <a:solidFill>
                  <a:srgbClr val="000000"/>
                </a:solidFill>
                <a:latin typeface="Arial" charset="0"/>
                <a:ea typeface="ヒラギノ角ゴ ProN W3" charset="0"/>
                <a:cs typeface="ヒラギノ角ゴ ProN W3" charset="0"/>
                <a:sym typeface="Arial" charset="0"/>
              </a:defRPr>
            </a:lvl1pPr>
            <a:lvl2pPr marL="742950" indent="-285750" eaLnBrk="0" hangingPunct="0">
              <a:defRPr sz="1200">
                <a:solidFill>
                  <a:srgbClr val="000000"/>
                </a:solidFill>
                <a:latin typeface="Arial" charset="0"/>
                <a:ea typeface="ヒラギノ角ゴ ProN W3" charset="0"/>
                <a:cs typeface="ヒラギノ角ゴ ProN W3" charset="0"/>
                <a:sym typeface="Arial" charset="0"/>
              </a:defRPr>
            </a:lvl2pPr>
            <a:lvl3pPr marL="1143000" indent="-228600" eaLnBrk="0" hangingPunct="0">
              <a:defRPr sz="1200">
                <a:solidFill>
                  <a:srgbClr val="000000"/>
                </a:solidFill>
                <a:latin typeface="Arial" charset="0"/>
                <a:ea typeface="ヒラギノ角ゴ ProN W3" charset="0"/>
                <a:cs typeface="ヒラギノ角ゴ ProN W3" charset="0"/>
                <a:sym typeface="Arial" charset="0"/>
              </a:defRPr>
            </a:lvl3pPr>
            <a:lvl4pPr marL="1600200" indent="-228600" eaLnBrk="0" hangingPunct="0">
              <a:defRPr sz="1200">
                <a:solidFill>
                  <a:srgbClr val="000000"/>
                </a:solidFill>
                <a:latin typeface="Arial" charset="0"/>
                <a:ea typeface="ヒラギノ角ゴ ProN W3" charset="0"/>
                <a:cs typeface="ヒラギノ角ゴ ProN W3" charset="0"/>
                <a:sym typeface="Arial" charset="0"/>
              </a:defRPr>
            </a:lvl4pPr>
            <a:lvl5pPr marL="2057400" indent="-228600" eaLnBrk="0" hangingPunct="0">
              <a:defRPr sz="1200">
                <a:solidFill>
                  <a:srgbClr val="000000"/>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1200">
                <a:solidFill>
                  <a:srgbClr val="000000"/>
                </a:solidFill>
                <a:latin typeface="Arial" charset="0"/>
                <a:ea typeface="ヒラギノ角ゴ ProN W3" charset="0"/>
                <a:cs typeface="ヒラギノ角ゴ ProN W3" charset="0"/>
                <a:sym typeface="Arial" charset="0"/>
              </a:defRPr>
            </a:lvl9pPr>
          </a:lstStyle>
          <a:p>
            <a:pPr eaLnBrk="1" hangingPunct="1">
              <a:spcBef>
                <a:spcPts val="0"/>
              </a:spcBef>
              <a:buClr>
                <a:srgbClr val="6B6B6B"/>
              </a:buClr>
              <a:buSzPct val="100000"/>
              <a:buFont typeface="Wingdings" charset="0"/>
              <a:buNone/>
              <a:defRPr/>
            </a:pPr>
            <a:r>
              <a:rPr lang="en-US" b="1" dirty="0" smtClean="0">
                <a:gradFill>
                  <a:gsLst>
                    <a:gs pos="80531">
                      <a:srgbClr val="000000"/>
                    </a:gs>
                    <a:gs pos="0">
                      <a:srgbClr val="000000"/>
                    </a:gs>
                  </a:gsLst>
                </a:gradFill>
                <a:ea typeface="ＭＳ Ｐゴシック" charset="0"/>
                <a:cs typeface="ＭＳ Ｐゴシック" charset="0"/>
              </a:rPr>
              <a:t>Engagement Application and </a:t>
            </a:r>
            <a:br>
              <a:rPr lang="en-US" b="1" dirty="0" smtClean="0">
                <a:gradFill>
                  <a:gsLst>
                    <a:gs pos="80531">
                      <a:srgbClr val="000000"/>
                    </a:gs>
                    <a:gs pos="0">
                      <a:srgbClr val="000000"/>
                    </a:gs>
                  </a:gsLst>
                </a:gradFill>
                <a:ea typeface="ＭＳ Ｐゴシック" charset="0"/>
                <a:cs typeface="ＭＳ Ｐゴシック" charset="0"/>
              </a:rPr>
            </a:br>
            <a:r>
              <a:rPr lang="en-US" b="1" dirty="0" smtClean="0">
                <a:gradFill>
                  <a:gsLst>
                    <a:gs pos="80531">
                      <a:srgbClr val="000000"/>
                    </a:gs>
                    <a:gs pos="0">
                      <a:srgbClr val="000000"/>
                    </a:gs>
                  </a:gsLst>
                </a:gradFill>
                <a:ea typeface="ＭＳ Ｐゴシック" charset="0"/>
                <a:cs typeface="ＭＳ Ｐゴシック" charset="0"/>
              </a:rPr>
              <a:t>Infrastructure Maintenance</a:t>
            </a:r>
            <a:endParaRPr lang="en-US" sz="1100" b="1" dirty="0" smtClean="0">
              <a:gradFill>
                <a:gsLst>
                  <a:gs pos="80531">
                    <a:srgbClr val="000000"/>
                  </a:gs>
                  <a:gs pos="0">
                    <a:srgbClr val="000000"/>
                  </a:gs>
                </a:gsLst>
              </a:gradFill>
              <a:ea typeface="ＭＳ Ｐゴシック" charset="0"/>
              <a:cs typeface="ＭＳ Ｐゴシック" charset="0"/>
            </a:endParaRPr>
          </a:p>
          <a:p>
            <a:pPr eaLnBrk="1" hangingPunct="1">
              <a:spcBef>
                <a:spcPts val="0"/>
              </a:spcBef>
              <a:buClr>
                <a:srgbClr val="6B6B6B"/>
              </a:buClr>
              <a:buSzPct val="100000"/>
              <a:buFont typeface="Wingdings" charset="0"/>
              <a:buNone/>
              <a:defRPr/>
            </a:pPr>
            <a:r>
              <a:rPr lang="en-US" sz="1000" dirty="0" smtClean="0">
                <a:gradFill>
                  <a:gsLst>
                    <a:gs pos="80531">
                      <a:srgbClr val="000000"/>
                    </a:gs>
                    <a:gs pos="0">
                      <a:srgbClr val="000000"/>
                    </a:gs>
                  </a:gsLst>
                </a:gradFill>
                <a:ea typeface="ＭＳ Ｐゴシック" charset="0"/>
                <a:cs typeface="ＭＳ Ｐゴシック" charset="0"/>
              </a:rPr>
              <a:t>(per app per year)</a:t>
            </a:r>
          </a:p>
          <a:p>
            <a:pPr eaLnBrk="1" hangingPunct="1">
              <a:spcBef>
                <a:spcPts val="0"/>
              </a:spcBef>
              <a:buClr>
                <a:srgbClr val="6B6B6B"/>
              </a:buClr>
              <a:buSzPct val="100000"/>
              <a:buFont typeface="Wingdings" charset="0"/>
              <a:buNone/>
              <a:defRPr/>
            </a:pPr>
            <a:endParaRPr lang="en-US" b="1" dirty="0" smtClean="0">
              <a:ea typeface="ＭＳ Ｐゴシック" charset="0"/>
              <a:cs typeface="ＭＳ Ｐゴシック" charset="0"/>
            </a:endParaRPr>
          </a:p>
        </p:txBody>
      </p:sp>
      <p:graphicFrame>
        <p:nvGraphicFramePr>
          <p:cNvPr id="37" name="Chart 2"/>
          <p:cNvGraphicFramePr>
            <a:graphicFrameLocks/>
          </p:cNvGraphicFramePr>
          <p:nvPr>
            <p:extLst>
              <p:ext uri="{D42A27DB-BD31-4B8C-83A1-F6EECF244321}">
                <p14:modId xmlns:p14="http://schemas.microsoft.com/office/powerpoint/2010/main" val="670240673"/>
              </p:ext>
            </p:extLst>
          </p:nvPr>
        </p:nvGraphicFramePr>
        <p:xfrm>
          <a:off x="4099370" y="1066768"/>
          <a:ext cx="4724590" cy="4158475"/>
        </p:xfrm>
        <a:graphic>
          <a:graphicData uri="http://schemas.openxmlformats.org/presentationml/2006/ole">
            <mc:AlternateContent xmlns:mc="http://schemas.openxmlformats.org/markup-compatibility/2006">
              <mc:Choice xmlns:v="urn:schemas-microsoft-com:vml" Requires="v">
                <p:oleObj spid="_x0000_s4114" name="Worksheet" r:id="rId4" imgW="4972196" imgH="4924282" progId="Excel.Sheet.8">
                  <p:embed/>
                </p:oleObj>
              </mc:Choice>
              <mc:Fallback>
                <p:oleObj name="Worksheet" r:id="rId4" imgW="4972196" imgH="4924282"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9370" y="1066768"/>
                        <a:ext cx="4724590" cy="4158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a:xfrm>
            <a:off x="4140104" y="5254992"/>
            <a:ext cx="4633564" cy="679844"/>
          </a:xfrm>
          <a:prstGeom prst="rect">
            <a:avLst/>
          </a:prstGeom>
          <a:solidFill>
            <a:srgbClr val="009D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dirty="0">
                <a:gradFill>
                  <a:gsLst>
                    <a:gs pos="80531">
                      <a:srgbClr val="FFFFFF"/>
                    </a:gs>
                    <a:gs pos="0">
                      <a:srgbClr val="FFFFFF"/>
                    </a:gs>
                  </a:gsLst>
                  <a:lin ang="0" scaled="0"/>
                </a:gradFill>
                <a:latin typeface="Arial"/>
              </a:rPr>
              <a:t>App deployment schedule: 30 in </a:t>
            </a:r>
            <a:r>
              <a:rPr lang="en-US" sz="900" dirty="0" err="1">
                <a:gradFill>
                  <a:gsLst>
                    <a:gs pos="80531">
                      <a:srgbClr val="FFFFFF"/>
                    </a:gs>
                    <a:gs pos="0">
                      <a:srgbClr val="FFFFFF"/>
                    </a:gs>
                  </a:gsLst>
                  <a:lin ang="0" scaled="0"/>
                </a:gradFill>
                <a:latin typeface="Arial"/>
              </a:rPr>
              <a:t>yr</a:t>
            </a:r>
            <a:r>
              <a:rPr lang="en-US" sz="900" dirty="0">
                <a:gradFill>
                  <a:gsLst>
                    <a:gs pos="80531">
                      <a:srgbClr val="FFFFFF"/>
                    </a:gs>
                    <a:gs pos="0">
                      <a:srgbClr val="FFFFFF"/>
                    </a:gs>
                  </a:gsLst>
                  <a:lin ang="0" scaled="0"/>
                </a:gradFill>
                <a:latin typeface="Arial"/>
              </a:rPr>
              <a:t> 1, 60 in </a:t>
            </a:r>
            <a:r>
              <a:rPr lang="en-US" sz="900" dirty="0" err="1">
                <a:gradFill>
                  <a:gsLst>
                    <a:gs pos="80531">
                      <a:srgbClr val="FFFFFF"/>
                    </a:gs>
                    <a:gs pos="0">
                      <a:srgbClr val="FFFFFF"/>
                    </a:gs>
                  </a:gsLst>
                  <a:lin ang="0" scaled="0"/>
                </a:gradFill>
                <a:latin typeface="Arial"/>
              </a:rPr>
              <a:t>yr</a:t>
            </a:r>
            <a:r>
              <a:rPr lang="en-US" sz="900" dirty="0">
                <a:gradFill>
                  <a:gsLst>
                    <a:gs pos="80531">
                      <a:srgbClr val="FFFFFF"/>
                    </a:gs>
                    <a:gs pos="0">
                      <a:srgbClr val="FFFFFF"/>
                    </a:gs>
                  </a:gsLst>
                  <a:lin ang="0" scaled="0"/>
                </a:gradFill>
                <a:latin typeface="Arial"/>
              </a:rPr>
              <a:t> 2 &amp; 70 in </a:t>
            </a:r>
            <a:r>
              <a:rPr lang="en-US" sz="900" dirty="0" err="1">
                <a:gradFill>
                  <a:gsLst>
                    <a:gs pos="80531">
                      <a:srgbClr val="FFFFFF"/>
                    </a:gs>
                    <a:gs pos="0">
                      <a:srgbClr val="FFFFFF"/>
                    </a:gs>
                  </a:gsLst>
                  <a:lin ang="0" scaled="0"/>
                </a:gradFill>
                <a:latin typeface="Arial"/>
              </a:rPr>
              <a:t>yr</a:t>
            </a:r>
            <a:r>
              <a:rPr lang="en-US" sz="900" dirty="0">
                <a:gradFill>
                  <a:gsLst>
                    <a:gs pos="80531">
                      <a:srgbClr val="FFFFFF"/>
                    </a:gs>
                    <a:gs pos="0">
                      <a:srgbClr val="FFFFFF"/>
                    </a:gs>
                  </a:gsLst>
                  <a:lin ang="0" scaled="0"/>
                </a:gradFill>
                <a:latin typeface="Arial"/>
              </a:rPr>
              <a:t> 3, 4 &amp; 5 resp</a:t>
            </a:r>
            <a:r>
              <a:rPr lang="en-US" sz="900" dirty="0" smtClean="0">
                <a:gradFill>
                  <a:gsLst>
                    <a:gs pos="80531">
                      <a:srgbClr val="FFFFFF"/>
                    </a:gs>
                    <a:gs pos="0">
                      <a:srgbClr val="FFFFFF"/>
                    </a:gs>
                  </a:gsLst>
                  <a:lin ang="0" scaled="0"/>
                </a:gradFill>
                <a:latin typeface="Arial"/>
              </a:rPr>
              <a:t>.</a:t>
            </a:r>
            <a:br>
              <a:rPr lang="en-US" sz="900" dirty="0" smtClean="0">
                <a:gradFill>
                  <a:gsLst>
                    <a:gs pos="80531">
                      <a:srgbClr val="FFFFFF"/>
                    </a:gs>
                    <a:gs pos="0">
                      <a:srgbClr val="FFFFFF"/>
                    </a:gs>
                  </a:gsLst>
                  <a:lin ang="0" scaled="0"/>
                </a:gradFill>
                <a:latin typeface="Arial"/>
              </a:rPr>
            </a:br>
            <a:endParaRPr lang="en-US" sz="900" dirty="0">
              <a:gradFill>
                <a:gsLst>
                  <a:gs pos="80531">
                    <a:srgbClr val="FFFFFF"/>
                  </a:gs>
                  <a:gs pos="0">
                    <a:srgbClr val="FFFFFF"/>
                  </a:gs>
                </a:gsLst>
                <a:lin ang="0" scaled="0"/>
              </a:gradFill>
              <a:latin typeface="Arial"/>
            </a:endParaRPr>
          </a:p>
          <a:p>
            <a:r>
              <a:rPr lang="en-US" sz="900" dirty="0">
                <a:gradFill>
                  <a:gsLst>
                    <a:gs pos="80531">
                      <a:srgbClr val="FFFFFF"/>
                    </a:gs>
                    <a:gs pos="0">
                      <a:srgbClr val="FFFFFF"/>
                    </a:gs>
                  </a:gsLst>
                  <a:lin ang="0" scaled="0"/>
                </a:gradFill>
                <a:latin typeface="Arial"/>
              </a:rPr>
              <a:t>Costs include one-time application development cost per year for # of apps deployed, and annual application and hardware maintenance of past and current apps.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dirty="0" smtClean="0">
                <a:gradFill>
                  <a:gsLst>
                    <a:gs pos="0">
                      <a:schemeClr val="tx1"/>
                    </a:gs>
                    <a:gs pos="100000">
                      <a:schemeClr val="tx1"/>
                    </a:gs>
                  </a:gsLst>
                </a:gradFill>
              </a:rPr>
              <a:t>Factory Components</a:t>
            </a:r>
          </a:p>
        </p:txBody>
      </p:sp>
      <p:sp>
        <p:nvSpPr>
          <p:cNvPr id="29702" name="Rectangle 5"/>
          <p:cNvSpPr>
            <a:spLocks noChangeArrowheads="1"/>
          </p:cNvSpPr>
          <p:nvPr/>
        </p:nvSpPr>
        <p:spPr bwMode="auto">
          <a:xfrm>
            <a:off x="1908040" y="2806021"/>
            <a:ext cx="1811563" cy="1309043"/>
          </a:xfrm>
          <a:prstGeom prst="rect">
            <a:avLst/>
          </a:prstGeom>
          <a:solidFill>
            <a:schemeClr val="bg2">
              <a:lumMod val="20000"/>
              <a:lumOff val="80000"/>
            </a:schemeClr>
          </a:solidFill>
          <a:ln w="9525">
            <a:solidFill>
              <a:schemeClr val="bg2"/>
            </a:solidFill>
            <a:miter lim="800000"/>
            <a:headEnd/>
            <a:tailEnd/>
          </a:ln>
        </p:spPr>
        <p:txBody>
          <a:bodyPr wrap="none" anchor="ctr"/>
          <a:lstStyle/>
          <a:p>
            <a:endParaRPr lang="en-US" sz="1200">
              <a:solidFill>
                <a:srgbClr val="FFFFFF"/>
              </a:solidFill>
              <a:latin typeface="Verdana" pitchFamily="34" charset="0"/>
              <a:ea typeface="ヒラギノ角ゴ Pro W3" charset="0"/>
              <a:cs typeface="ヒラギノ角ゴ Pro W3" charset="0"/>
            </a:endParaRPr>
          </a:p>
        </p:txBody>
      </p:sp>
      <p:sp>
        <p:nvSpPr>
          <p:cNvPr id="29703" name="Rectangle 6"/>
          <p:cNvSpPr>
            <a:spLocks noChangeArrowheads="1"/>
          </p:cNvSpPr>
          <p:nvPr/>
        </p:nvSpPr>
        <p:spPr bwMode="auto">
          <a:xfrm>
            <a:off x="4148802" y="2806021"/>
            <a:ext cx="1689837" cy="1309043"/>
          </a:xfrm>
          <a:prstGeom prst="rect">
            <a:avLst/>
          </a:prstGeom>
          <a:solidFill>
            <a:schemeClr val="bg2">
              <a:lumMod val="20000"/>
              <a:lumOff val="80000"/>
            </a:schemeClr>
          </a:solidFill>
          <a:ln w="9525" algn="ctr">
            <a:solidFill>
              <a:schemeClr val="bg2"/>
            </a:solidFill>
            <a:miter lim="800000"/>
            <a:headEnd/>
            <a:tailEnd/>
          </a:ln>
        </p:spPr>
        <p:txBody>
          <a:bodyPr wrap="none" anchor="ctr"/>
          <a:lstStyle/>
          <a:p>
            <a:pPr eaLnBrk="0" hangingPunct="0"/>
            <a:endParaRPr lang="en-US" sz="900" b="1">
              <a:solidFill>
                <a:srgbClr val="FFFFFF"/>
              </a:solidFill>
              <a:ea typeface="ヒラギノ角ゴ Pro W3" charset="0"/>
              <a:cs typeface="ヒラギノ角ゴ Pro W3" charset="0"/>
            </a:endParaRPr>
          </a:p>
        </p:txBody>
      </p:sp>
      <p:sp>
        <p:nvSpPr>
          <p:cNvPr id="29704" name="Rectangle 7"/>
          <p:cNvSpPr>
            <a:spLocks noChangeArrowheads="1"/>
          </p:cNvSpPr>
          <p:nvPr/>
        </p:nvSpPr>
        <p:spPr bwMode="auto">
          <a:xfrm>
            <a:off x="6195644" y="2806021"/>
            <a:ext cx="1818723" cy="1309043"/>
          </a:xfrm>
          <a:prstGeom prst="rect">
            <a:avLst/>
          </a:prstGeom>
          <a:solidFill>
            <a:schemeClr val="bg2">
              <a:lumMod val="20000"/>
              <a:lumOff val="80000"/>
            </a:schemeClr>
          </a:solidFill>
          <a:ln w="9525" algn="ctr">
            <a:solidFill>
              <a:schemeClr val="bg2"/>
            </a:solidFill>
            <a:miter lim="800000"/>
            <a:headEnd/>
            <a:tailEnd/>
          </a:ln>
        </p:spPr>
        <p:txBody>
          <a:bodyPr wrap="none" anchor="ctr"/>
          <a:lstStyle/>
          <a:p>
            <a:endParaRPr lang="en-US" sz="1600">
              <a:solidFill>
                <a:srgbClr val="FFFFFF"/>
              </a:solidFill>
              <a:ea typeface="ヒラギノ角ゴ Pro W3" charset="0"/>
              <a:cs typeface="ヒラギノ角ゴ Pro W3" charset="0"/>
            </a:endParaRPr>
          </a:p>
        </p:txBody>
      </p:sp>
      <p:sp>
        <p:nvSpPr>
          <p:cNvPr id="29705" name="Rectangle 8"/>
          <p:cNvSpPr>
            <a:spLocks noChangeArrowheads="1"/>
          </p:cNvSpPr>
          <p:nvPr/>
        </p:nvSpPr>
        <p:spPr bwMode="auto">
          <a:xfrm>
            <a:off x="1787747" y="4340471"/>
            <a:ext cx="6235212" cy="644021"/>
          </a:xfrm>
          <a:prstGeom prst="rect">
            <a:avLst/>
          </a:prstGeom>
          <a:solidFill>
            <a:schemeClr val="bg2">
              <a:lumMod val="20000"/>
              <a:lumOff val="80000"/>
            </a:schemeClr>
          </a:solidFill>
          <a:ln w="9525" algn="ctr">
            <a:solidFill>
              <a:schemeClr val="bg2"/>
            </a:solidFill>
            <a:miter lim="800000"/>
            <a:headEnd/>
            <a:tailEnd/>
          </a:ln>
        </p:spPr>
        <p:txBody>
          <a:bodyPr wrap="none" anchor="ctr"/>
          <a:lstStyle/>
          <a:p>
            <a:endParaRPr lang="en-US" sz="1600">
              <a:solidFill>
                <a:srgbClr val="FFFFFF"/>
              </a:solidFill>
              <a:ea typeface="ヒラギノ角ゴ Pro W3" charset="0"/>
              <a:cs typeface="ヒラギノ角ゴ Pro W3" charset="0"/>
            </a:endParaRPr>
          </a:p>
        </p:txBody>
      </p:sp>
      <p:sp>
        <p:nvSpPr>
          <p:cNvPr id="29706" name="Text Box 9"/>
          <p:cNvSpPr txBox="1">
            <a:spLocks noChangeArrowheads="1"/>
          </p:cNvSpPr>
          <p:nvPr/>
        </p:nvSpPr>
        <p:spPr bwMode="auto">
          <a:xfrm>
            <a:off x="1880299" y="2816636"/>
            <a:ext cx="1912340" cy="214792"/>
          </a:xfrm>
          <a:prstGeom prst="rect">
            <a:avLst/>
          </a:prstGeom>
          <a:noFill/>
          <a:ln w="9525">
            <a:noFill/>
            <a:miter lim="800000"/>
            <a:headEnd/>
            <a:tailEnd/>
          </a:ln>
        </p:spPr>
        <p:txBody>
          <a:bodyPr wrap="square">
            <a:spAutoFit/>
          </a:bodyPr>
          <a:lstStyle/>
          <a:p>
            <a:r>
              <a:rPr lang="en-US" sz="800" b="1" dirty="0">
                <a:solidFill>
                  <a:srgbClr val="000000"/>
                </a:solidFill>
                <a:ea typeface="ヒラギノ角ゴ Pro W3" charset="0"/>
                <a:cs typeface="ヒラギノ角ゴ Pro W3" charset="0"/>
              </a:rPr>
              <a:t>Development &amp;</a:t>
            </a:r>
            <a:r>
              <a:rPr lang="en-US" sz="800" b="1" dirty="0" smtClean="0">
                <a:solidFill>
                  <a:srgbClr val="000000"/>
                </a:solidFill>
                <a:ea typeface="ヒラギノ角ゴ Pro W3" charset="0"/>
                <a:cs typeface="ヒラギノ角ゴ Pro W3" charset="0"/>
              </a:rPr>
              <a:t> </a:t>
            </a:r>
            <a:r>
              <a:rPr lang="en-US" sz="800" b="1" dirty="0">
                <a:solidFill>
                  <a:srgbClr val="000000"/>
                </a:solidFill>
                <a:ea typeface="ヒラギノ角ゴ Pro W3" charset="0"/>
                <a:cs typeface="ヒラギノ角ゴ Pro W3" charset="0"/>
              </a:rPr>
              <a:t>Integration </a:t>
            </a:r>
            <a:r>
              <a:rPr lang="en-US" sz="800" b="1" dirty="0" smtClean="0">
                <a:solidFill>
                  <a:srgbClr val="000000"/>
                </a:solidFill>
                <a:ea typeface="ヒラギノ角ゴ Pro W3" charset="0"/>
                <a:cs typeface="ヒラギノ角ゴ Pro W3" charset="0"/>
              </a:rPr>
              <a:t>Factory</a:t>
            </a:r>
            <a:endParaRPr lang="en-US" sz="800" b="1" dirty="0">
              <a:solidFill>
                <a:srgbClr val="000000"/>
              </a:solidFill>
              <a:ea typeface="ヒラギノ角ゴ Pro W3" charset="0"/>
              <a:cs typeface="ヒラギノ角ゴ Pro W3" charset="0"/>
            </a:endParaRPr>
          </a:p>
        </p:txBody>
      </p:sp>
      <p:sp>
        <p:nvSpPr>
          <p:cNvPr id="29709" name="Text Box 12"/>
          <p:cNvSpPr txBox="1">
            <a:spLocks noChangeArrowheads="1"/>
          </p:cNvSpPr>
          <p:nvPr/>
        </p:nvSpPr>
        <p:spPr bwMode="auto">
          <a:xfrm>
            <a:off x="4491992" y="4140264"/>
            <a:ext cx="970940" cy="247808"/>
          </a:xfrm>
          <a:prstGeom prst="rect">
            <a:avLst/>
          </a:prstGeom>
          <a:noFill/>
          <a:ln w="9525">
            <a:noFill/>
            <a:miter lim="800000"/>
            <a:headEnd/>
            <a:tailEnd/>
          </a:ln>
        </p:spPr>
        <p:txBody>
          <a:bodyPr wrap="none">
            <a:spAutoFit/>
          </a:bodyPr>
          <a:lstStyle/>
          <a:p>
            <a:r>
              <a:rPr lang="en-US" sz="1100" b="1" dirty="0">
                <a:solidFill>
                  <a:srgbClr val="000000"/>
                </a:solidFill>
                <a:ea typeface="ヒラギノ角ゴ Pro W3" charset="0"/>
                <a:cs typeface="ヒラギノ角ゴ Pro W3" charset="0"/>
              </a:rPr>
              <a:t>Test Factory</a:t>
            </a:r>
          </a:p>
        </p:txBody>
      </p:sp>
      <p:sp>
        <p:nvSpPr>
          <p:cNvPr id="29710" name="Rectangle 13"/>
          <p:cNvSpPr>
            <a:spLocks noChangeArrowheads="1"/>
          </p:cNvSpPr>
          <p:nvPr/>
        </p:nvSpPr>
        <p:spPr bwMode="auto">
          <a:xfrm>
            <a:off x="1779154" y="1155367"/>
            <a:ext cx="6235212" cy="316410"/>
          </a:xfrm>
          <a:prstGeom prst="rect">
            <a:avLst/>
          </a:prstGeom>
          <a:solidFill>
            <a:srgbClr val="009DDC"/>
          </a:solidFill>
          <a:ln w="9525" algn="ctr">
            <a:noFill/>
            <a:miter lim="800000"/>
            <a:headEnd/>
            <a:tailEnd/>
          </a:ln>
        </p:spPr>
        <p:txBody>
          <a:bodyPr wrap="none" anchor="ctr"/>
          <a:lstStyle/>
          <a:p>
            <a:pPr algn="ctr" eaLnBrk="0" hangingPunct="0"/>
            <a:r>
              <a:rPr lang="en-US" sz="1000" dirty="0">
                <a:gradFill>
                  <a:gsLst>
                    <a:gs pos="0">
                      <a:srgbClr val="FFFFFF"/>
                    </a:gs>
                    <a:gs pos="74000">
                      <a:srgbClr val="FFFFFF"/>
                    </a:gs>
                  </a:gsLst>
                  <a:lin ang="0" scaled="0"/>
                </a:gradFill>
                <a:ea typeface="ヒラギノ角ゴ Pro W3" charset="0"/>
                <a:cs typeface="ヒラギノ角ゴ Pro W3" charset="0"/>
              </a:rPr>
              <a:t>Program Management and Governance</a:t>
            </a:r>
          </a:p>
          <a:p>
            <a:pPr algn="ctr" eaLnBrk="0" hangingPunct="0"/>
            <a:r>
              <a:rPr lang="en-GB" sz="1000" dirty="0">
                <a:gradFill>
                  <a:gsLst>
                    <a:gs pos="0">
                      <a:srgbClr val="FFFFFF"/>
                    </a:gs>
                    <a:gs pos="74000">
                      <a:srgbClr val="FFFFFF"/>
                    </a:gs>
                  </a:gsLst>
                  <a:lin ang="0" scaled="0"/>
                </a:gradFill>
                <a:ea typeface="ヒラギノ角ゴ Pro W3" charset="0"/>
                <a:cs typeface="ヒラギノ角ゴ Pro W3" charset="0"/>
              </a:rPr>
              <a:t>Resource Management and Deployment</a:t>
            </a:r>
            <a:endParaRPr lang="en-US" sz="1000" dirty="0">
              <a:gradFill>
                <a:gsLst>
                  <a:gs pos="0">
                    <a:srgbClr val="FFFFFF"/>
                  </a:gs>
                  <a:gs pos="74000">
                    <a:srgbClr val="FFFFFF"/>
                  </a:gs>
                </a:gsLst>
                <a:lin ang="0" scaled="0"/>
              </a:gradFill>
              <a:ea typeface="ヒラギノ角ゴ Pro W3" charset="0"/>
              <a:cs typeface="ヒラギノ角ゴ Pro W3" charset="0"/>
            </a:endParaRPr>
          </a:p>
        </p:txBody>
      </p:sp>
      <p:sp>
        <p:nvSpPr>
          <p:cNvPr id="29711" name="Rectangle 14"/>
          <p:cNvSpPr>
            <a:spLocks noChangeArrowheads="1"/>
          </p:cNvSpPr>
          <p:nvPr/>
        </p:nvSpPr>
        <p:spPr bwMode="auto">
          <a:xfrm>
            <a:off x="6260087" y="3059932"/>
            <a:ext cx="714601" cy="254808"/>
          </a:xfrm>
          <a:prstGeom prst="rect">
            <a:avLst/>
          </a:prstGeom>
          <a:solidFill>
            <a:srgbClr val="009DDC"/>
          </a:solidFill>
          <a:ln w="9525" algn="ctr">
            <a:noFill/>
            <a:miter lim="800000"/>
            <a:headEnd/>
            <a:tailEnd/>
          </a:ln>
        </p:spPr>
        <p:txBody>
          <a:bodyPr wrap="none" anchor="ctr"/>
          <a:lstStyle/>
          <a:p>
            <a:pPr eaLnBrk="0" hangingPunct="0"/>
            <a:r>
              <a:rPr lang="en-US" sz="800">
                <a:gradFill>
                  <a:gsLst>
                    <a:gs pos="0">
                      <a:srgbClr val="FFFFFF"/>
                    </a:gs>
                    <a:gs pos="74000">
                      <a:srgbClr val="FFFFFF"/>
                    </a:gs>
                  </a:gsLst>
                  <a:lin ang="0" scaled="0"/>
                </a:gradFill>
                <a:ea typeface="ヒラギノ角ゴ Pro W3" charset="0"/>
                <a:cs typeface="ヒラギノ角ゴ Pro W3" charset="0"/>
              </a:rPr>
              <a:t>‘Delta’</a:t>
            </a:r>
          </a:p>
          <a:p>
            <a:pPr eaLnBrk="0" hangingPunct="0"/>
            <a:r>
              <a:rPr lang="en-US" sz="800">
                <a:gradFill>
                  <a:gsLst>
                    <a:gs pos="0">
                      <a:srgbClr val="FFFFFF"/>
                    </a:gs>
                    <a:gs pos="74000">
                      <a:srgbClr val="FFFFFF"/>
                    </a:gs>
                  </a:gsLst>
                  <a:lin ang="0" scaled="0"/>
                </a:gradFill>
                <a:ea typeface="ヒラギノ角ゴ Pro W3" charset="0"/>
                <a:cs typeface="ヒラギノ角ゴ Pro W3" charset="0"/>
              </a:rPr>
              <a:t>Analysis</a:t>
            </a:r>
          </a:p>
        </p:txBody>
      </p:sp>
      <p:sp>
        <p:nvSpPr>
          <p:cNvPr id="29712" name="Rectangle 15"/>
          <p:cNvSpPr>
            <a:spLocks noChangeArrowheads="1"/>
          </p:cNvSpPr>
          <p:nvPr/>
        </p:nvSpPr>
        <p:spPr bwMode="auto">
          <a:xfrm>
            <a:off x="6260087" y="3442145"/>
            <a:ext cx="714601" cy="316410"/>
          </a:xfrm>
          <a:prstGeom prst="rect">
            <a:avLst/>
          </a:prstGeom>
          <a:solidFill>
            <a:srgbClr val="009DDC"/>
          </a:solidFill>
          <a:ln w="9525" algn="ctr">
            <a:noFill/>
            <a:miter lim="800000"/>
            <a:headEnd/>
            <a:tailEnd/>
          </a:ln>
        </p:spPr>
        <p:txBody>
          <a:bodyPr wrap="none" anchor="ctr"/>
          <a:lstStyle/>
          <a:p>
            <a:pPr eaLnBrk="0" hangingPunct="0"/>
            <a:r>
              <a:rPr lang="en-US" sz="800">
                <a:gradFill>
                  <a:gsLst>
                    <a:gs pos="0">
                      <a:srgbClr val="FFFFFF"/>
                    </a:gs>
                    <a:gs pos="74000">
                      <a:srgbClr val="FFFFFF"/>
                    </a:gs>
                  </a:gsLst>
                  <a:lin ang="0" scaled="0"/>
                </a:gradFill>
                <a:ea typeface="ヒラギノ角ゴ Pro W3" charset="0"/>
                <a:cs typeface="ヒラギノ角ゴ Pro W3" charset="0"/>
              </a:rPr>
              <a:t>Business </a:t>
            </a:r>
          </a:p>
          <a:p>
            <a:pPr eaLnBrk="0" hangingPunct="0"/>
            <a:r>
              <a:rPr lang="en-US" sz="800">
                <a:gradFill>
                  <a:gsLst>
                    <a:gs pos="0">
                      <a:srgbClr val="FFFFFF"/>
                    </a:gs>
                    <a:gs pos="74000">
                      <a:srgbClr val="FFFFFF"/>
                    </a:gs>
                  </a:gsLst>
                  <a:lin ang="0" scaled="0"/>
                </a:gradFill>
                <a:ea typeface="ヒラギノ角ゴ Pro W3" charset="0"/>
                <a:cs typeface="ヒラギノ角ゴ Pro W3" charset="0"/>
              </a:rPr>
              <a:t>Integration</a:t>
            </a:r>
          </a:p>
        </p:txBody>
      </p:sp>
      <p:sp>
        <p:nvSpPr>
          <p:cNvPr id="29713" name="Rectangle 16"/>
          <p:cNvSpPr>
            <a:spLocks noChangeArrowheads="1"/>
          </p:cNvSpPr>
          <p:nvPr/>
        </p:nvSpPr>
        <p:spPr bwMode="auto">
          <a:xfrm>
            <a:off x="6260088" y="3812680"/>
            <a:ext cx="1625394" cy="253408"/>
          </a:xfrm>
          <a:prstGeom prst="rect">
            <a:avLst/>
          </a:prstGeom>
          <a:solidFill>
            <a:srgbClr val="004E6E"/>
          </a:solidFill>
          <a:ln w="9525">
            <a:noFill/>
            <a:miter lim="800000"/>
            <a:headEnd/>
            <a:tailEnd/>
          </a:ln>
        </p:spPr>
        <p:txBody>
          <a:bodyPr wrap="none" anchor="ctr"/>
          <a:lstStyle/>
          <a:p>
            <a:r>
              <a:rPr lang="en-US" sz="800">
                <a:gradFill>
                  <a:gsLst>
                    <a:gs pos="0">
                      <a:srgbClr val="FFFFFF"/>
                    </a:gs>
                    <a:gs pos="74000">
                      <a:srgbClr val="FFFFFF"/>
                    </a:gs>
                  </a:gsLst>
                  <a:lin ang="0" scaled="0"/>
                </a:gradFill>
                <a:ea typeface="ヒラギノ角ゴ Pro W3" charset="0"/>
                <a:cs typeface="ヒラギノ角ゴ Pro W3" charset="0"/>
              </a:rPr>
              <a:t>Incremental</a:t>
            </a:r>
          </a:p>
          <a:p>
            <a:r>
              <a:rPr lang="en-US" sz="800">
                <a:gradFill>
                  <a:gsLst>
                    <a:gs pos="0">
                      <a:srgbClr val="FFFFFF"/>
                    </a:gs>
                    <a:gs pos="74000">
                      <a:srgbClr val="FFFFFF"/>
                    </a:gs>
                  </a:gsLst>
                  <a:lin ang="0" scaled="0"/>
                </a:gradFill>
                <a:ea typeface="ヒラギノ角ゴ Pro W3" charset="0"/>
                <a:cs typeface="ヒラギノ角ゴ Pro W3" charset="0"/>
              </a:rPr>
              <a:t>Development</a:t>
            </a:r>
          </a:p>
        </p:txBody>
      </p:sp>
      <p:sp>
        <p:nvSpPr>
          <p:cNvPr id="29714" name="Rectangle 17"/>
          <p:cNvSpPr>
            <a:spLocks noChangeArrowheads="1"/>
          </p:cNvSpPr>
          <p:nvPr/>
        </p:nvSpPr>
        <p:spPr bwMode="auto">
          <a:xfrm>
            <a:off x="1908040" y="4456675"/>
            <a:ext cx="1836036" cy="387813"/>
          </a:xfrm>
          <a:prstGeom prst="rect">
            <a:avLst/>
          </a:prstGeom>
          <a:solidFill>
            <a:srgbClr val="004E6E"/>
          </a:solidFill>
          <a:ln w="9525">
            <a:noFill/>
            <a:miter lim="800000"/>
            <a:headEnd/>
            <a:tailEnd/>
          </a:ln>
        </p:spPr>
        <p:txBody>
          <a:bodyPr wrap="none" anchor="ctr"/>
          <a:lstStyle/>
          <a:p>
            <a:pPr algn="ctr"/>
            <a:r>
              <a:rPr lang="en-US" sz="800">
                <a:gradFill>
                  <a:gsLst>
                    <a:gs pos="0">
                      <a:srgbClr val="FFFFFF"/>
                    </a:gs>
                    <a:gs pos="74000">
                      <a:srgbClr val="FFFFFF"/>
                    </a:gs>
                  </a:gsLst>
                  <a:lin ang="0" scaled="0"/>
                </a:gradFill>
                <a:ea typeface="ヒラギノ角ゴ Pro W3" charset="0"/>
                <a:cs typeface="ヒラギノ角ゴ Pro W3" charset="0"/>
              </a:rPr>
              <a:t>Unit Testing</a:t>
            </a:r>
          </a:p>
        </p:txBody>
      </p:sp>
      <p:sp>
        <p:nvSpPr>
          <p:cNvPr id="29715" name="Rectangle 18"/>
          <p:cNvSpPr>
            <a:spLocks noChangeArrowheads="1"/>
          </p:cNvSpPr>
          <p:nvPr/>
        </p:nvSpPr>
        <p:spPr bwMode="auto">
          <a:xfrm>
            <a:off x="5947443" y="4457805"/>
            <a:ext cx="1938039" cy="387813"/>
          </a:xfrm>
          <a:prstGeom prst="rect">
            <a:avLst/>
          </a:prstGeom>
          <a:solidFill>
            <a:srgbClr val="009DDC"/>
          </a:solidFill>
          <a:ln w="9525" algn="ctr">
            <a:noFill/>
            <a:miter lim="800000"/>
            <a:headEnd/>
            <a:tailEnd/>
          </a:ln>
        </p:spPr>
        <p:txBody>
          <a:bodyPr wrap="none" anchor="ctr"/>
          <a:lstStyle/>
          <a:p>
            <a:pPr algn="ctr" eaLnBrk="0" hangingPunct="0"/>
            <a:r>
              <a:rPr lang="en-US" sz="800" dirty="0">
                <a:gradFill>
                  <a:gsLst>
                    <a:gs pos="0">
                      <a:srgbClr val="FFFFFF"/>
                    </a:gs>
                    <a:gs pos="74000">
                      <a:srgbClr val="FFFFFF"/>
                    </a:gs>
                  </a:gsLst>
                  <a:lin ang="0" scaled="0"/>
                </a:gradFill>
                <a:ea typeface="ヒラギノ角ゴ Pro W3" charset="0"/>
                <a:cs typeface="ヒラギノ角ゴ Pro W3" charset="0"/>
              </a:rPr>
              <a:t>Integration</a:t>
            </a:r>
          </a:p>
          <a:p>
            <a:pPr algn="ctr" eaLnBrk="0" hangingPunct="0"/>
            <a:r>
              <a:rPr lang="en-US" sz="800" dirty="0">
                <a:gradFill>
                  <a:gsLst>
                    <a:gs pos="0">
                      <a:srgbClr val="FFFFFF"/>
                    </a:gs>
                    <a:gs pos="74000">
                      <a:srgbClr val="FFFFFF"/>
                    </a:gs>
                  </a:gsLst>
                  <a:lin ang="0" scaled="0"/>
                </a:gradFill>
                <a:ea typeface="ヒラギノ角ゴ Pro W3" charset="0"/>
                <a:cs typeface="ヒラギノ角ゴ Pro W3" charset="0"/>
              </a:rPr>
              <a:t> Testing</a:t>
            </a:r>
          </a:p>
        </p:txBody>
      </p:sp>
      <p:sp>
        <p:nvSpPr>
          <p:cNvPr id="29716" name="Rectangle 19"/>
          <p:cNvSpPr>
            <a:spLocks noChangeArrowheads="1"/>
          </p:cNvSpPr>
          <p:nvPr/>
        </p:nvSpPr>
        <p:spPr bwMode="auto">
          <a:xfrm>
            <a:off x="3876740" y="4456675"/>
            <a:ext cx="1938039" cy="387813"/>
          </a:xfrm>
          <a:prstGeom prst="rect">
            <a:avLst/>
          </a:prstGeom>
          <a:solidFill>
            <a:srgbClr val="004E6E"/>
          </a:solidFill>
          <a:ln w="9525">
            <a:noFill/>
            <a:miter lim="800000"/>
            <a:headEnd/>
            <a:tailEnd/>
          </a:ln>
        </p:spPr>
        <p:txBody>
          <a:bodyPr wrap="none" anchor="ctr"/>
          <a:lstStyle/>
          <a:p>
            <a:pPr algn="ctr"/>
            <a:r>
              <a:rPr lang="en-US" sz="800">
                <a:gradFill>
                  <a:gsLst>
                    <a:gs pos="0">
                      <a:srgbClr val="FFFFFF"/>
                    </a:gs>
                    <a:gs pos="74000">
                      <a:srgbClr val="FFFFFF"/>
                    </a:gs>
                  </a:gsLst>
                  <a:lin ang="0" scaled="0"/>
                </a:gradFill>
                <a:ea typeface="ヒラギノ角ゴ Pro W3" charset="0"/>
                <a:cs typeface="ヒラギノ角ゴ Pro W3" charset="0"/>
              </a:rPr>
              <a:t>Regression </a:t>
            </a:r>
          </a:p>
          <a:p>
            <a:pPr algn="ctr"/>
            <a:r>
              <a:rPr lang="en-US" sz="800">
                <a:gradFill>
                  <a:gsLst>
                    <a:gs pos="0">
                      <a:srgbClr val="FFFFFF"/>
                    </a:gs>
                    <a:gs pos="74000">
                      <a:srgbClr val="FFFFFF"/>
                    </a:gs>
                  </a:gsLst>
                  <a:lin ang="0" scaled="0"/>
                </a:gradFill>
                <a:ea typeface="ヒラギノ角ゴ Pro W3" charset="0"/>
                <a:cs typeface="ヒラギノ角ゴ Pro W3" charset="0"/>
              </a:rPr>
              <a:t>Test</a:t>
            </a:r>
          </a:p>
        </p:txBody>
      </p:sp>
      <p:sp>
        <p:nvSpPr>
          <p:cNvPr id="29717" name="Rectangle 21"/>
          <p:cNvSpPr>
            <a:spLocks noChangeArrowheads="1"/>
          </p:cNvSpPr>
          <p:nvPr/>
        </p:nvSpPr>
        <p:spPr bwMode="auto">
          <a:xfrm>
            <a:off x="1787747" y="1853989"/>
            <a:ext cx="6235212" cy="634221"/>
          </a:xfrm>
          <a:prstGeom prst="rect">
            <a:avLst/>
          </a:prstGeom>
          <a:solidFill>
            <a:schemeClr val="bg2">
              <a:lumMod val="20000"/>
              <a:lumOff val="80000"/>
            </a:schemeClr>
          </a:solidFill>
          <a:ln w="9525">
            <a:solidFill>
              <a:schemeClr val="bg2"/>
            </a:solidFill>
            <a:miter lim="800000"/>
            <a:headEnd/>
            <a:tailEnd/>
          </a:ln>
        </p:spPr>
        <p:txBody>
          <a:bodyPr wrap="none" anchor="ctr"/>
          <a:lstStyle/>
          <a:p>
            <a:endParaRPr lang="en-US" sz="1600">
              <a:solidFill>
                <a:srgbClr val="FFFFFF"/>
              </a:solidFill>
              <a:ea typeface="ヒラギノ角ゴ Pro W3" charset="0"/>
              <a:cs typeface="ヒラギノ角ゴ Pro W3" charset="0"/>
            </a:endParaRPr>
          </a:p>
        </p:txBody>
      </p:sp>
      <p:sp>
        <p:nvSpPr>
          <p:cNvPr id="29718" name="Text Box 22"/>
          <p:cNvSpPr txBox="1">
            <a:spLocks noChangeArrowheads="1"/>
          </p:cNvSpPr>
          <p:nvPr/>
        </p:nvSpPr>
        <p:spPr bwMode="auto">
          <a:xfrm>
            <a:off x="3792638" y="1599181"/>
            <a:ext cx="1797242" cy="247808"/>
          </a:xfrm>
          <a:prstGeom prst="rect">
            <a:avLst/>
          </a:prstGeom>
          <a:noFill/>
          <a:ln w="9525">
            <a:noFill/>
            <a:miter lim="800000"/>
            <a:headEnd/>
            <a:tailEnd/>
          </a:ln>
        </p:spPr>
        <p:txBody>
          <a:bodyPr wrap="none">
            <a:spAutoFit/>
          </a:bodyPr>
          <a:lstStyle/>
          <a:p>
            <a:r>
              <a:rPr lang="en-US" sz="1100" b="1">
                <a:solidFill>
                  <a:srgbClr val="000000"/>
                </a:solidFill>
                <a:ea typeface="ヒラギノ角ゴ Pro W3" charset="0"/>
                <a:cs typeface="ヒラギノ角ゴ Pro W3" charset="0"/>
              </a:rPr>
              <a:t>Business Analysis Group</a:t>
            </a:r>
          </a:p>
        </p:txBody>
      </p:sp>
      <p:sp>
        <p:nvSpPr>
          <p:cNvPr id="29719" name="Text Box 23"/>
          <p:cNvSpPr txBox="1">
            <a:spLocks noChangeArrowheads="1"/>
          </p:cNvSpPr>
          <p:nvPr/>
        </p:nvSpPr>
        <p:spPr bwMode="auto">
          <a:xfrm>
            <a:off x="3725331" y="5041894"/>
            <a:ext cx="2251207" cy="247808"/>
          </a:xfrm>
          <a:prstGeom prst="rect">
            <a:avLst/>
          </a:prstGeom>
          <a:noFill/>
          <a:ln w="9525">
            <a:noFill/>
            <a:miter lim="800000"/>
            <a:headEnd/>
            <a:tailEnd/>
          </a:ln>
        </p:spPr>
        <p:txBody>
          <a:bodyPr wrap="none">
            <a:spAutoFit/>
          </a:bodyPr>
          <a:lstStyle/>
          <a:p>
            <a:r>
              <a:rPr lang="en-US" sz="1100" b="1">
                <a:solidFill>
                  <a:srgbClr val="000000"/>
                </a:solidFill>
                <a:ea typeface="ヒラギノ角ゴ Pro W3" charset="0"/>
                <a:cs typeface="ヒラギノ角ゴ Pro W3" charset="0"/>
              </a:rPr>
              <a:t>Support and Maintenance Group</a:t>
            </a:r>
          </a:p>
        </p:txBody>
      </p:sp>
      <p:sp>
        <p:nvSpPr>
          <p:cNvPr id="29720" name="Rectangle 24"/>
          <p:cNvSpPr>
            <a:spLocks noChangeArrowheads="1"/>
          </p:cNvSpPr>
          <p:nvPr/>
        </p:nvSpPr>
        <p:spPr bwMode="auto">
          <a:xfrm>
            <a:off x="1787747" y="5307903"/>
            <a:ext cx="6235212" cy="581019"/>
          </a:xfrm>
          <a:prstGeom prst="rect">
            <a:avLst/>
          </a:prstGeom>
          <a:solidFill>
            <a:schemeClr val="bg2">
              <a:lumMod val="20000"/>
              <a:lumOff val="80000"/>
            </a:schemeClr>
          </a:solidFill>
          <a:ln w="9525" algn="ctr">
            <a:solidFill>
              <a:schemeClr val="bg2"/>
            </a:solidFill>
            <a:miter lim="800000"/>
            <a:headEnd/>
            <a:tailEnd/>
          </a:ln>
        </p:spPr>
        <p:txBody>
          <a:bodyPr wrap="none" anchor="ctr"/>
          <a:lstStyle/>
          <a:p>
            <a:endParaRPr lang="en-US" sz="1400">
              <a:solidFill>
                <a:srgbClr val="FFFFFF"/>
              </a:solidFill>
              <a:ea typeface="ヒラギノ角ゴ Pro W3" charset="0"/>
              <a:cs typeface="ヒラギノ角ゴ Pro W3" charset="0"/>
            </a:endParaRPr>
          </a:p>
        </p:txBody>
      </p:sp>
      <p:sp>
        <p:nvSpPr>
          <p:cNvPr id="29721" name="Rectangle 25"/>
          <p:cNvSpPr>
            <a:spLocks noChangeArrowheads="1"/>
          </p:cNvSpPr>
          <p:nvPr/>
        </p:nvSpPr>
        <p:spPr bwMode="auto">
          <a:xfrm>
            <a:off x="1911826" y="5436707"/>
            <a:ext cx="1355740" cy="323411"/>
          </a:xfrm>
          <a:prstGeom prst="rect">
            <a:avLst/>
          </a:prstGeom>
          <a:solidFill>
            <a:srgbClr val="009DDC"/>
          </a:solidFill>
          <a:ln w="9525" algn="ctr">
            <a:noFill/>
            <a:miter lim="800000"/>
            <a:headEnd/>
            <a:tailEnd/>
          </a:ln>
        </p:spPr>
        <p:txBody>
          <a:bodyPr wrap="none" anchor="ctr"/>
          <a:lstStyle/>
          <a:p>
            <a:pPr algn="ctr" eaLnBrk="0" hangingPunct="0"/>
            <a:r>
              <a:rPr lang="en-US" sz="800">
                <a:gradFill>
                  <a:gsLst>
                    <a:gs pos="0">
                      <a:srgbClr val="FFFFFF"/>
                    </a:gs>
                    <a:gs pos="74000">
                      <a:srgbClr val="FFFFFF"/>
                    </a:gs>
                  </a:gsLst>
                  <a:lin ang="0" scaled="0"/>
                </a:gradFill>
                <a:ea typeface="ヒラギノ角ゴ Pro W3" charset="0"/>
                <a:cs typeface="ヒラギノ角ゴ Pro W3" charset="0"/>
              </a:rPr>
              <a:t>L1 Support</a:t>
            </a:r>
          </a:p>
        </p:txBody>
      </p:sp>
      <p:sp>
        <p:nvSpPr>
          <p:cNvPr id="29722" name="Rectangle 26"/>
          <p:cNvSpPr>
            <a:spLocks noChangeArrowheads="1"/>
          </p:cNvSpPr>
          <p:nvPr/>
        </p:nvSpPr>
        <p:spPr bwMode="auto">
          <a:xfrm>
            <a:off x="3390876" y="5436707"/>
            <a:ext cx="1355740" cy="323411"/>
          </a:xfrm>
          <a:prstGeom prst="rect">
            <a:avLst/>
          </a:prstGeom>
          <a:solidFill>
            <a:srgbClr val="004E6E"/>
          </a:solidFill>
          <a:ln w="9525" algn="ctr">
            <a:noFill/>
            <a:miter lim="800000"/>
            <a:headEnd/>
            <a:tailEnd/>
          </a:ln>
        </p:spPr>
        <p:txBody>
          <a:bodyPr wrap="none" anchor="ctr"/>
          <a:lstStyle/>
          <a:p>
            <a:pPr algn="ctr"/>
            <a:r>
              <a:rPr lang="en-US" sz="800" dirty="0">
                <a:gradFill>
                  <a:gsLst>
                    <a:gs pos="0">
                      <a:srgbClr val="FFFFFF"/>
                    </a:gs>
                    <a:gs pos="74000">
                      <a:srgbClr val="FFFFFF"/>
                    </a:gs>
                  </a:gsLst>
                  <a:lin ang="0" scaled="0"/>
                </a:gradFill>
                <a:ea typeface="ヒラギノ角ゴ Pro W3" charset="0"/>
                <a:cs typeface="ヒラギノ角ゴ Pro W3" charset="0"/>
              </a:rPr>
              <a:t>L2 Support</a:t>
            </a:r>
          </a:p>
        </p:txBody>
      </p:sp>
      <p:sp>
        <p:nvSpPr>
          <p:cNvPr id="29723" name="Rectangle 27"/>
          <p:cNvSpPr>
            <a:spLocks noChangeArrowheads="1"/>
          </p:cNvSpPr>
          <p:nvPr/>
        </p:nvSpPr>
        <p:spPr bwMode="auto">
          <a:xfrm>
            <a:off x="4869925" y="5436707"/>
            <a:ext cx="1355740" cy="323411"/>
          </a:xfrm>
          <a:prstGeom prst="rect">
            <a:avLst/>
          </a:prstGeom>
          <a:solidFill>
            <a:srgbClr val="009DDC"/>
          </a:solidFill>
          <a:ln w="9525" algn="ctr">
            <a:noFill/>
            <a:miter lim="800000"/>
            <a:headEnd/>
            <a:tailEnd/>
          </a:ln>
        </p:spPr>
        <p:txBody>
          <a:bodyPr wrap="none" anchor="ctr"/>
          <a:lstStyle/>
          <a:p>
            <a:pPr algn="ctr" eaLnBrk="0" hangingPunct="0"/>
            <a:r>
              <a:rPr lang="en-US" sz="800">
                <a:gradFill>
                  <a:gsLst>
                    <a:gs pos="0">
                      <a:srgbClr val="FFFFFF"/>
                    </a:gs>
                    <a:gs pos="74000">
                      <a:srgbClr val="FFFFFF"/>
                    </a:gs>
                  </a:gsLst>
                  <a:lin ang="0" scaled="0"/>
                </a:gradFill>
                <a:ea typeface="ヒラギノ角ゴ Pro W3" charset="0"/>
                <a:cs typeface="ヒラギノ角ゴ Pro W3" charset="0"/>
              </a:rPr>
              <a:t>L3 Support</a:t>
            </a:r>
          </a:p>
        </p:txBody>
      </p:sp>
      <p:sp>
        <p:nvSpPr>
          <p:cNvPr id="29724" name="Rectangle 28"/>
          <p:cNvSpPr>
            <a:spLocks noChangeArrowheads="1"/>
          </p:cNvSpPr>
          <p:nvPr/>
        </p:nvSpPr>
        <p:spPr bwMode="auto">
          <a:xfrm>
            <a:off x="6348976" y="5436707"/>
            <a:ext cx="1536505" cy="323411"/>
          </a:xfrm>
          <a:prstGeom prst="rect">
            <a:avLst/>
          </a:prstGeom>
          <a:solidFill>
            <a:srgbClr val="009DDC"/>
          </a:solidFill>
          <a:ln w="9525" algn="ctr">
            <a:noFill/>
            <a:miter lim="800000"/>
            <a:headEnd/>
            <a:tailEnd/>
          </a:ln>
        </p:spPr>
        <p:txBody>
          <a:bodyPr wrap="none" anchor="ctr"/>
          <a:lstStyle/>
          <a:p>
            <a:pPr algn="ctr" eaLnBrk="0" hangingPunct="0"/>
            <a:r>
              <a:rPr lang="en-US" sz="800" dirty="0">
                <a:gradFill>
                  <a:gsLst>
                    <a:gs pos="0">
                      <a:srgbClr val="FFFFFF"/>
                    </a:gs>
                    <a:gs pos="74000">
                      <a:srgbClr val="FFFFFF"/>
                    </a:gs>
                  </a:gsLst>
                  <a:lin ang="0" scaled="0"/>
                </a:gradFill>
                <a:ea typeface="ヒラギノ角ゴ Pro W3" charset="0"/>
                <a:cs typeface="ヒラギノ角ゴ Pro W3" charset="0"/>
              </a:rPr>
              <a:t>Large </a:t>
            </a:r>
          </a:p>
          <a:p>
            <a:pPr algn="ctr" eaLnBrk="0" hangingPunct="0"/>
            <a:r>
              <a:rPr lang="en-US" sz="800" dirty="0">
                <a:gradFill>
                  <a:gsLst>
                    <a:gs pos="0">
                      <a:srgbClr val="FFFFFF"/>
                    </a:gs>
                    <a:gs pos="74000">
                      <a:srgbClr val="FFFFFF"/>
                    </a:gs>
                  </a:gsLst>
                  <a:lin ang="0" scaled="0"/>
                </a:gradFill>
                <a:ea typeface="ヒラギノ角ゴ Pro W3" charset="0"/>
                <a:cs typeface="ヒラギノ角ゴ Pro W3" charset="0"/>
              </a:rPr>
              <a:t>Enhancements</a:t>
            </a:r>
          </a:p>
        </p:txBody>
      </p:sp>
      <p:sp>
        <p:nvSpPr>
          <p:cNvPr id="29725" name="AutoShape 29"/>
          <p:cNvSpPr>
            <a:spLocks noChangeArrowheads="1"/>
          </p:cNvSpPr>
          <p:nvPr/>
        </p:nvSpPr>
        <p:spPr bwMode="auto">
          <a:xfrm>
            <a:off x="609157" y="1218369"/>
            <a:ext cx="1104122" cy="254808"/>
          </a:xfrm>
          <a:prstGeom prst="homePlate">
            <a:avLst>
              <a:gd name="adj" fmla="val 38460"/>
            </a:avLst>
          </a:prstGeom>
          <a:solidFill>
            <a:srgbClr val="004E6E"/>
          </a:solidFill>
          <a:ln w="9525" algn="ctr">
            <a:noFill/>
            <a:miter lim="800000"/>
            <a:headEnd/>
            <a:tailEnd/>
          </a:ln>
        </p:spPr>
        <p:txBody>
          <a:bodyPr anchor="ctr"/>
          <a:lstStyle/>
          <a:p>
            <a:pPr eaLnBrk="0" hangingPunct="0"/>
            <a:r>
              <a:rPr lang="en-GB" sz="800">
                <a:gradFill>
                  <a:gsLst>
                    <a:gs pos="0">
                      <a:srgbClr val="FFFFFF"/>
                    </a:gs>
                    <a:gs pos="74000">
                      <a:srgbClr val="FFFFFF"/>
                    </a:gs>
                  </a:gsLst>
                  <a:lin ang="0" scaled="0"/>
                </a:gradFill>
                <a:ea typeface="ヒラギノ角ゴ Pro W3" charset="0"/>
                <a:cs typeface="ヒラギノ角ゴ Pro W3" charset="0"/>
              </a:rPr>
              <a:t>Program Management</a:t>
            </a:r>
            <a:endParaRPr lang="en-US" sz="800">
              <a:gradFill>
                <a:gsLst>
                  <a:gs pos="0">
                    <a:srgbClr val="FFFFFF"/>
                  </a:gs>
                  <a:gs pos="74000">
                    <a:srgbClr val="FFFFFF"/>
                  </a:gs>
                </a:gsLst>
                <a:lin ang="0" scaled="0"/>
              </a:gradFill>
              <a:ea typeface="ヒラギノ角ゴ Pro W3" charset="0"/>
              <a:cs typeface="ヒラギノ角ゴ Pro W3" charset="0"/>
            </a:endParaRPr>
          </a:p>
        </p:txBody>
      </p:sp>
      <p:sp>
        <p:nvSpPr>
          <p:cNvPr id="29726" name="AutoShape 30"/>
          <p:cNvSpPr>
            <a:spLocks noChangeArrowheads="1"/>
          </p:cNvSpPr>
          <p:nvPr/>
        </p:nvSpPr>
        <p:spPr bwMode="auto">
          <a:xfrm>
            <a:off x="609157" y="1996794"/>
            <a:ext cx="1104122" cy="253408"/>
          </a:xfrm>
          <a:prstGeom prst="homePlate">
            <a:avLst>
              <a:gd name="adj" fmla="val 29837"/>
            </a:avLst>
          </a:prstGeom>
          <a:solidFill>
            <a:srgbClr val="8BDEFF"/>
          </a:solidFill>
          <a:ln w="9525" algn="ctr">
            <a:noFill/>
            <a:miter lim="800000"/>
            <a:headEnd/>
            <a:tailEnd/>
          </a:ln>
        </p:spPr>
        <p:txBody>
          <a:bodyPr anchor="ctr"/>
          <a:lstStyle/>
          <a:p>
            <a:pPr eaLnBrk="0" hangingPunct="0"/>
            <a:r>
              <a:rPr lang="en-GB" sz="800" dirty="0">
                <a:gradFill>
                  <a:gsLst>
                    <a:gs pos="0">
                      <a:srgbClr val="000000"/>
                    </a:gs>
                    <a:gs pos="74000">
                      <a:srgbClr val="000000"/>
                    </a:gs>
                  </a:gsLst>
                  <a:lin ang="0" scaled="0"/>
                </a:gradFill>
                <a:ea typeface="ヒラギノ角ゴ Pro W3" charset="0"/>
                <a:cs typeface="ヒラギノ角ゴ Pro W3" charset="0"/>
              </a:rPr>
              <a:t>Functional Design</a:t>
            </a:r>
            <a:endParaRPr lang="en-US" sz="800" dirty="0">
              <a:gradFill>
                <a:gsLst>
                  <a:gs pos="0">
                    <a:srgbClr val="000000"/>
                  </a:gs>
                  <a:gs pos="74000">
                    <a:srgbClr val="000000"/>
                  </a:gs>
                </a:gsLst>
                <a:lin ang="0" scaled="0"/>
              </a:gradFill>
              <a:ea typeface="ヒラギノ角ゴ Pro W3" charset="0"/>
              <a:cs typeface="ヒラギノ角ゴ Pro W3" charset="0"/>
            </a:endParaRPr>
          </a:p>
        </p:txBody>
      </p:sp>
      <p:sp>
        <p:nvSpPr>
          <p:cNvPr id="29727" name="AutoShape 31"/>
          <p:cNvSpPr>
            <a:spLocks noChangeArrowheads="1"/>
          </p:cNvSpPr>
          <p:nvPr/>
        </p:nvSpPr>
        <p:spPr bwMode="auto">
          <a:xfrm>
            <a:off x="609157" y="3074830"/>
            <a:ext cx="1104122" cy="253408"/>
          </a:xfrm>
          <a:prstGeom prst="homePlate">
            <a:avLst>
              <a:gd name="adj" fmla="val 34255"/>
            </a:avLst>
          </a:prstGeom>
          <a:solidFill>
            <a:srgbClr val="004E6E"/>
          </a:solidFill>
          <a:ln w="9525" algn="ctr">
            <a:noFill/>
            <a:miter lim="800000"/>
            <a:headEnd/>
            <a:tailEnd/>
          </a:ln>
        </p:spPr>
        <p:txBody>
          <a:bodyPr anchor="ctr"/>
          <a:lstStyle/>
          <a:p>
            <a:pPr eaLnBrk="0" hangingPunct="0"/>
            <a:r>
              <a:rPr lang="en-GB" sz="800">
                <a:gradFill>
                  <a:gsLst>
                    <a:gs pos="0">
                      <a:srgbClr val="FFFFFF"/>
                    </a:gs>
                    <a:gs pos="74000">
                      <a:srgbClr val="FFFFFF"/>
                    </a:gs>
                  </a:gsLst>
                  <a:lin ang="0" scaled="0"/>
                </a:gradFill>
                <a:ea typeface="ヒラギノ角ゴ Pro W3" charset="0"/>
                <a:cs typeface="ヒラギノ角ゴ Pro W3" charset="0"/>
              </a:rPr>
              <a:t>Technical Factory</a:t>
            </a:r>
            <a:endParaRPr lang="en-US" sz="800">
              <a:gradFill>
                <a:gsLst>
                  <a:gs pos="0">
                    <a:srgbClr val="FFFFFF"/>
                  </a:gs>
                  <a:gs pos="74000">
                    <a:srgbClr val="FFFFFF"/>
                  </a:gs>
                </a:gsLst>
                <a:lin ang="0" scaled="0"/>
              </a:gradFill>
              <a:ea typeface="ヒラギノ角ゴ Pro W3" charset="0"/>
              <a:cs typeface="ヒラギノ角ゴ Pro W3" charset="0"/>
            </a:endParaRPr>
          </a:p>
        </p:txBody>
      </p:sp>
      <p:sp>
        <p:nvSpPr>
          <p:cNvPr id="29728" name="AutoShape 32"/>
          <p:cNvSpPr>
            <a:spLocks noChangeArrowheads="1"/>
          </p:cNvSpPr>
          <p:nvPr/>
        </p:nvSpPr>
        <p:spPr bwMode="auto">
          <a:xfrm>
            <a:off x="609157" y="4523877"/>
            <a:ext cx="1104122" cy="253408"/>
          </a:xfrm>
          <a:prstGeom prst="homePlate">
            <a:avLst>
              <a:gd name="adj" fmla="val 38672"/>
            </a:avLst>
          </a:prstGeom>
          <a:solidFill>
            <a:srgbClr val="004E6E"/>
          </a:solidFill>
          <a:ln w="9525" algn="ctr">
            <a:noFill/>
            <a:miter lim="800000"/>
            <a:headEnd/>
            <a:tailEnd/>
          </a:ln>
        </p:spPr>
        <p:txBody>
          <a:bodyPr anchor="ctr"/>
          <a:lstStyle/>
          <a:p>
            <a:pPr eaLnBrk="0" hangingPunct="0"/>
            <a:r>
              <a:rPr lang="en-GB" sz="800">
                <a:gradFill>
                  <a:gsLst>
                    <a:gs pos="0">
                      <a:srgbClr val="FFFFFF"/>
                    </a:gs>
                    <a:gs pos="74000">
                      <a:srgbClr val="FFFFFF"/>
                    </a:gs>
                  </a:gsLst>
                  <a:lin ang="0" scaled="0"/>
                </a:gradFill>
                <a:ea typeface="ヒラギノ角ゴ Pro W3" charset="0"/>
                <a:cs typeface="ヒラギノ角ゴ Pro W3" charset="0"/>
              </a:rPr>
              <a:t>Test Factory</a:t>
            </a:r>
            <a:endParaRPr lang="en-US" sz="800">
              <a:gradFill>
                <a:gsLst>
                  <a:gs pos="0">
                    <a:srgbClr val="FFFFFF"/>
                  </a:gs>
                  <a:gs pos="74000">
                    <a:srgbClr val="FFFFFF"/>
                  </a:gs>
                </a:gsLst>
                <a:lin ang="0" scaled="0"/>
              </a:gradFill>
              <a:ea typeface="ヒラギノ角ゴ Pro W3" charset="0"/>
              <a:cs typeface="ヒラギノ角ゴ Pro W3" charset="0"/>
            </a:endParaRPr>
          </a:p>
        </p:txBody>
      </p:sp>
      <p:sp>
        <p:nvSpPr>
          <p:cNvPr id="29729" name="AutoShape 33"/>
          <p:cNvSpPr>
            <a:spLocks noChangeArrowheads="1"/>
          </p:cNvSpPr>
          <p:nvPr/>
        </p:nvSpPr>
        <p:spPr bwMode="auto">
          <a:xfrm>
            <a:off x="609157" y="5474508"/>
            <a:ext cx="1104122" cy="253408"/>
          </a:xfrm>
          <a:prstGeom prst="homePlate">
            <a:avLst>
              <a:gd name="adj" fmla="val 34255"/>
            </a:avLst>
          </a:prstGeom>
          <a:solidFill>
            <a:srgbClr val="009DDC"/>
          </a:solidFill>
          <a:ln w="9525" algn="ctr">
            <a:noFill/>
            <a:miter lim="800000"/>
            <a:headEnd/>
            <a:tailEnd/>
          </a:ln>
        </p:spPr>
        <p:txBody>
          <a:bodyPr wrap="none" anchor="ctr"/>
          <a:lstStyle/>
          <a:p>
            <a:pPr eaLnBrk="0" hangingPunct="0"/>
            <a:r>
              <a:rPr lang="en-GB" sz="800">
                <a:gradFill>
                  <a:gsLst>
                    <a:gs pos="0">
                      <a:srgbClr val="FFFFFF"/>
                    </a:gs>
                    <a:gs pos="74000">
                      <a:srgbClr val="FFFFFF"/>
                    </a:gs>
                  </a:gsLst>
                  <a:lin ang="0" scaled="0"/>
                </a:gradFill>
                <a:ea typeface="ヒラギノ角ゴ Pro W3" charset="0"/>
                <a:cs typeface="ヒラギノ角ゴ Pro W3" charset="0"/>
              </a:rPr>
              <a:t>Application </a:t>
            </a:r>
          </a:p>
          <a:p>
            <a:pPr eaLnBrk="0" hangingPunct="0"/>
            <a:r>
              <a:rPr lang="en-GB" sz="800">
                <a:gradFill>
                  <a:gsLst>
                    <a:gs pos="0">
                      <a:srgbClr val="FFFFFF"/>
                    </a:gs>
                    <a:gs pos="74000">
                      <a:srgbClr val="FFFFFF"/>
                    </a:gs>
                  </a:gsLst>
                  <a:lin ang="0" scaled="0"/>
                </a:gradFill>
                <a:ea typeface="ヒラギノ角ゴ Pro W3" charset="0"/>
                <a:cs typeface="ヒラギノ角ゴ Pro W3" charset="0"/>
              </a:rPr>
              <a:t>Maintenance</a:t>
            </a:r>
            <a:endParaRPr lang="en-US" sz="800">
              <a:gradFill>
                <a:gsLst>
                  <a:gs pos="0">
                    <a:srgbClr val="FFFFFF"/>
                  </a:gs>
                  <a:gs pos="74000">
                    <a:srgbClr val="FFFFFF"/>
                  </a:gs>
                </a:gsLst>
                <a:lin ang="0" scaled="0"/>
              </a:gradFill>
              <a:ea typeface="ヒラギノ角ゴ Pro W3" charset="0"/>
              <a:cs typeface="ヒラギノ角ゴ Pro W3" charset="0"/>
            </a:endParaRPr>
          </a:p>
        </p:txBody>
      </p:sp>
      <p:sp>
        <p:nvSpPr>
          <p:cNvPr id="29730" name="Rectangle 34"/>
          <p:cNvSpPr>
            <a:spLocks noChangeArrowheads="1"/>
          </p:cNvSpPr>
          <p:nvPr/>
        </p:nvSpPr>
        <p:spPr bwMode="auto">
          <a:xfrm>
            <a:off x="1843597" y="1932392"/>
            <a:ext cx="973804" cy="382213"/>
          </a:xfrm>
          <a:prstGeom prst="rect">
            <a:avLst/>
          </a:prstGeom>
          <a:solidFill>
            <a:srgbClr val="8BDEFF"/>
          </a:solidFill>
          <a:ln w="9525" algn="ctr">
            <a:noFill/>
            <a:miter lim="800000"/>
            <a:headEnd/>
            <a:tailEnd/>
          </a:ln>
        </p:spPr>
        <p:txBody>
          <a:bodyPr anchor="ctr"/>
          <a:lstStyle/>
          <a:p>
            <a:pPr eaLnBrk="0" hangingPunct="0"/>
            <a:r>
              <a:rPr lang="en-GB" sz="800">
                <a:gradFill>
                  <a:gsLst>
                    <a:gs pos="0">
                      <a:srgbClr val="000000"/>
                    </a:gs>
                    <a:gs pos="74000">
                      <a:srgbClr val="000000"/>
                    </a:gs>
                  </a:gsLst>
                  <a:lin ang="0" scaled="0"/>
                </a:gradFill>
                <a:ea typeface="ヒラギノ角ゴ Pro W3" charset="0"/>
                <a:cs typeface="ヒラギノ角ゴ Pro W3" charset="0"/>
              </a:rPr>
              <a:t>Business </a:t>
            </a:r>
          </a:p>
          <a:p>
            <a:pPr eaLnBrk="0" hangingPunct="0"/>
            <a:r>
              <a:rPr lang="en-GB" sz="800">
                <a:gradFill>
                  <a:gsLst>
                    <a:gs pos="0">
                      <a:srgbClr val="000000"/>
                    </a:gs>
                    <a:gs pos="74000">
                      <a:srgbClr val="000000"/>
                    </a:gs>
                  </a:gsLst>
                  <a:lin ang="0" scaled="0"/>
                </a:gradFill>
                <a:ea typeface="ヒラギノ角ゴ Pro W3" charset="0"/>
                <a:cs typeface="ヒラギノ角ゴ Pro W3" charset="0"/>
              </a:rPr>
              <a:t>Requirements</a:t>
            </a:r>
          </a:p>
        </p:txBody>
      </p:sp>
      <p:sp>
        <p:nvSpPr>
          <p:cNvPr id="29731" name="AutoShape 35"/>
          <p:cNvSpPr>
            <a:spLocks noChangeArrowheads="1"/>
          </p:cNvSpPr>
          <p:nvPr/>
        </p:nvSpPr>
        <p:spPr bwMode="auto">
          <a:xfrm>
            <a:off x="4051842" y="1869390"/>
            <a:ext cx="909361" cy="508217"/>
          </a:xfrm>
          <a:prstGeom prst="flowChartMultidocument">
            <a:avLst/>
          </a:prstGeom>
          <a:solidFill>
            <a:srgbClr val="004E6E"/>
          </a:solidFill>
          <a:ln w="9525">
            <a:solidFill>
              <a:schemeClr val="bg1"/>
            </a:solidFill>
            <a:miter lim="800000"/>
            <a:headEnd/>
            <a:tailEnd/>
          </a:ln>
        </p:spPr>
        <p:txBody>
          <a:bodyPr anchor="ctr"/>
          <a:lstStyle/>
          <a:p>
            <a:pPr eaLnBrk="0" hangingPunct="0"/>
            <a:r>
              <a:rPr lang="en-GB" sz="800">
                <a:gradFill>
                  <a:gsLst>
                    <a:gs pos="0">
                      <a:srgbClr val="FFFFFF"/>
                    </a:gs>
                    <a:gs pos="74000">
                      <a:srgbClr val="FFFFFF"/>
                    </a:gs>
                  </a:gsLst>
                  <a:lin ang="0" scaled="0"/>
                </a:gradFill>
                <a:ea typeface="ヒラギノ角ゴ Pro W3" charset="0"/>
                <a:cs typeface="ヒラギノ角ゴ Pro W3" charset="0"/>
              </a:rPr>
              <a:t>TDD</a:t>
            </a:r>
            <a:endParaRPr lang="en-US" sz="800">
              <a:gradFill>
                <a:gsLst>
                  <a:gs pos="0">
                    <a:srgbClr val="FFFFFF"/>
                  </a:gs>
                  <a:gs pos="74000">
                    <a:srgbClr val="FFFFFF"/>
                  </a:gs>
                </a:gsLst>
                <a:lin ang="0" scaled="0"/>
              </a:gradFill>
              <a:ea typeface="ヒラギノ角ゴ Pro W3" charset="0"/>
              <a:cs typeface="ヒラギノ角ゴ Pro W3" charset="0"/>
            </a:endParaRPr>
          </a:p>
        </p:txBody>
      </p:sp>
      <p:sp>
        <p:nvSpPr>
          <p:cNvPr id="29732" name="AutoShape 36"/>
          <p:cNvSpPr>
            <a:spLocks noChangeArrowheads="1"/>
          </p:cNvSpPr>
          <p:nvPr/>
        </p:nvSpPr>
        <p:spPr bwMode="auto">
          <a:xfrm>
            <a:off x="5416600" y="1869390"/>
            <a:ext cx="910794" cy="508217"/>
          </a:xfrm>
          <a:prstGeom prst="flowChartMultidocument">
            <a:avLst/>
          </a:prstGeom>
          <a:solidFill>
            <a:srgbClr val="004E6E"/>
          </a:solidFill>
          <a:ln w="9525">
            <a:solidFill>
              <a:schemeClr val="bg1"/>
            </a:solidFill>
            <a:miter lim="800000"/>
            <a:headEnd/>
            <a:tailEnd/>
          </a:ln>
        </p:spPr>
        <p:txBody>
          <a:bodyPr anchor="ctr"/>
          <a:lstStyle/>
          <a:p>
            <a:pPr eaLnBrk="0" hangingPunct="0"/>
            <a:r>
              <a:rPr lang="en-GB" sz="700">
                <a:gradFill>
                  <a:gsLst>
                    <a:gs pos="0">
                      <a:srgbClr val="FFFFFF"/>
                    </a:gs>
                    <a:gs pos="74000">
                      <a:srgbClr val="FFFFFF"/>
                    </a:gs>
                  </a:gsLst>
                  <a:lin ang="0" scaled="0"/>
                </a:gradFill>
                <a:ea typeface="ヒラギノ角ゴ Pro W3" charset="0"/>
                <a:cs typeface="ヒラギノ角ゴ Pro W3" charset="0"/>
              </a:rPr>
              <a:t>UNIT  Test</a:t>
            </a:r>
          </a:p>
          <a:p>
            <a:pPr eaLnBrk="0" hangingPunct="0"/>
            <a:r>
              <a:rPr lang="en-GB" sz="700">
                <a:gradFill>
                  <a:gsLst>
                    <a:gs pos="0">
                      <a:srgbClr val="FFFFFF"/>
                    </a:gs>
                    <a:gs pos="74000">
                      <a:srgbClr val="FFFFFF"/>
                    </a:gs>
                  </a:gsLst>
                  <a:lin ang="0" scaled="0"/>
                </a:gradFill>
                <a:ea typeface="ヒラギノ角ゴ Pro W3" charset="0"/>
                <a:cs typeface="ヒラギノ角ゴ Pro W3" charset="0"/>
              </a:rPr>
              <a:t>Case &amp; Data</a:t>
            </a:r>
            <a:endParaRPr lang="en-US" sz="700">
              <a:gradFill>
                <a:gsLst>
                  <a:gs pos="0">
                    <a:srgbClr val="FFFFFF"/>
                  </a:gs>
                  <a:gs pos="74000">
                    <a:srgbClr val="FFFFFF"/>
                  </a:gs>
                </a:gsLst>
                <a:lin ang="0" scaled="0"/>
              </a:gradFill>
              <a:ea typeface="ヒラギノ角ゴ Pro W3" charset="0"/>
              <a:cs typeface="ヒラギノ角ゴ Pro W3" charset="0"/>
            </a:endParaRPr>
          </a:p>
        </p:txBody>
      </p:sp>
      <p:sp>
        <p:nvSpPr>
          <p:cNvPr id="29733" name="Line 37"/>
          <p:cNvSpPr>
            <a:spLocks noChangeShapeType="1"/>
          </p:cNvSpPr>
          <p:nvPr/>
        </p:nvSpPr>
        <p:spPr bwMode="auto">
          <a:xfrm>
            <a:off x="4961204" y="2107398"/>
            <a:ext cx="455397" cy="0"/>
          </a:xfrm>
          <a:prstGeom prst="line">
            <a:avLst/>
          </a:prstGeom>
          <a:noFill/>
          <a:ln w="9525">
            <a:solidFill>
              <a:schemeClr val="tx1"/>
            </a:solidFill>
            <a:round/>
            <a:headEnd/>
            <a:tailEnd type="triangle" w="med" len="med"/>
          </a:ln>
        </p:spPr>
        <p:txBody>
          <a:bodyPr anchor="ctr"/>
          <a:lstStyle/>
          <a:p>
            <a:endParaRPr lang="en-US">
              <a:solidFill>
                <a:srgbClr val="000000"/>
              </a:solidFill>
              <a:ea typeface="ヒラギノ角ゴ Pro W3" charset="0"/>
              <a:cs typeface="ヒラギノ角ゴ Pro W3" charset="0"/>
            </a:endParaRPr>
          </a:p>
        </p:txBody>
      </p:sp>
      <p:sp>
        <p:nvSpPr>
          <p:cNvPr id="29734" name="Line 38"/>
          <p:cNvSpPr>
            <a:spLocks noChangeShapeType="1"/>
          </p:cNvSpPr>
          <p:nvPr/>
        </p:nvSpPr>
        <p:spPr bwMode="auto">
          <a:xfrm>
            <a:off x="6260087" y="2170400"/>
            <a:ext cx="455397" cy="0"/>
          </a:xfrm>
          <a:prstGeom prst="line">
            <a:avLst/>
          </a:prstGeom>
          <a:noFill/>
          <a:ln w="9525">
            <a:solidFill>
              <a:schemeClr val="tx1"/>
            </a:solidFill>
            <a:round/>
            <a:headEnd/>
            <a:tailEnd type="triangle" w="med" len="med"/>
          </a:ln>
        </p:spPr>
        <p:txBody>
          <a:bodyPr anchor="ctr"/>
          <a:lstStyle/>
          <a:p>
            <a:endParaRPr lang="en-US">
              <a:solidFill>
                <a:srgbClr val="000000"/>
              </a:solidFill>
              <a:ea typeface="ヒラギノ角ゴ Pro W3" charset="0"/>
              <a:cs typeface="ヒラギノ角ゴ Pro W3" charset="0"/>
            </a:endParaRPr>
          </a:p>
        </p:txBody>
      </p:sp>
      <p:sp>
        <p:nvSpPr>
          <p:cNvPr id="29735" name="AutoShape 39"/>
          <p:cNvSpPr>
            <a:spLocks noChangeArrowheads="1"/>
          </p:cNvSpPr>
          <p:nvPr/>
        </p:nvSpPr>
        <p:spPr bwMode="auto">
          <a:xfrm>
            <a:off x="6715484" y="1869390"/>
            <a:ext cx="910794" cy="508217"/>
          </a:xfrm>
          <a:prstGeom prst="flowChartMultidocument">
            <a:avLst/>
          </a:prstGeom>
          <a:solidFill>
            <a:srgbClr val="8BDEFF"/>
          </a:solidFill>
          <a:ln w="9525">
            <a:solidFill>
              <a:schemeClr val="tx1"/>
            </a:solidFill>
            <a:miter lim="800000"/>
            <a:headEnd/>
            <a:tailEnd/>
          </a:ln>
        </p:spPr>
        <p:txBody>
          <a:bodyPr anchor="ctr"/>
          <a:lstStyle/>
          <a:p>
            <a:pPr eaLnBrk="0" hangingPunct="0"/>
            <a:r>
              <a:rPr lang="en-GB" sz="800">
                <a:gradFill>
                  <a:gsLst>
                    <a:gs pos="0">
                      <a:srgbClr val="000000"/>
                    </a:gs>
                    <a:gs pos="74000">
                      <a:srgbClr val="000000"/>
                    </a:gs>
                  </a:gsLst>
                  <a:lin ang="0" scaled="0"/>
                </a:gradFill>
                <a:ea typeface="ヒラギノ角ゴ Pro W3" charset="0"/>
                <a:cs typeface="ヒラギノ角ゴ Pro W3" charset="0"/>
              </a:rPr>
              <a:t>Integration Test Cases</a:t>
            </a:r>
            <a:endParaRPr lang="en-US" sz="800">
              <a:gradFill>
                <a:gsLst>
                  <a:gs pos="0">
                    <a:srgbClr val="000000"/>
                  </a:gs>
                  <a:gs pos="74000">
                    <a:srgbClr val="000000"/>
                  </a:gs>
                </a:gsLst>
                <a:lin ang="0" scaled="0"/>
              </a:gradFill>
              <a:ea typeface="ヒラギノ角ゴ Pro W3" charset="0"/>
              <a:cs typeface="ヒラギノ角ゴ Pro W3" charset="0"/>
            </a:endParaRPr>
          </a:p>
        </p:txBody>
      </p:sp>
      <p:cxnSp>
        <p:nvCxnSpPr>
          <p:cNvPr id="29736" name="AutoShape 40"/>
          <p:cNvCxnSpPr>
            <a:cxnSpLocks noChangeShapeType="1"/>
            <a:stCxn id="29731" idx="2"/>
            <a:endCxn id="29702" idx="0"/>
          </p:cNvCxnSpPr>
          <p:nvPr/>
        </p:nvCxnSpPr>
        <p:spPr bwMode="auto">
          <a:xfrm rot="5400000">
            <a:off x="3404725" y="1767458"/>
            <a:ext cx="447660" cy="1629466"/>
          </a:xfrm>
          <a:prstGeom prst="bentConnector3">
            <a:avLst>
              <a:gd name="adj1" fmla="val 50000"/>
            </a:avLst>
          </a:prstGeom>
          <a:noFill/>
          <a:ln w="9525">
            <a:solidFill>
              <a:schemeClr val="tx1"/>
            </a:solidFill>
            <a:miter lim="800000"/>
            <a:headEnd/>
            <a:tailEnd type="triangle" w="med" len="med"/>
          </a:ln>
        </p:spPr>
      </p:cxnSp>
      <p:cxnSp>
        <p:nvCxnSpPr>
          <p:cNvPr id="29737" name="AutoShape 41"/>
          <p:cNvCxnSpPr>
            <a:cxnSpLocks noChangeShapeType="1"/>
            <a:stCxn id="29731" idx="3"/>
            <a:endCxn id="29703" idx="0"/>
          </p:cNvCxnSpPr>
          <p:nvPr/>
        </p:nvCxnSpPr>
        <p:spPr bwMode="auto">
          <a:xfrm>
            <a:off x="4961203" y="2123499"/>
            <a:ext cx="32518" cy="682522"/>
          </a:xfrm>
          <a:prstGeom prst="bentConnector2">
            <a:avLst/>
          </a:prstGeom>
          <a:noFill/>
          <a:ln w="9525">
            <a:noFill/>
            <a:miter lim="800000"/>
            <a:headEnd/>
            <a:tailEnd type="triangle" w="med" len="med"/>
          </a:ln>
        </p:spPr>
      </p:cxnSp>
      <p:cxnSp>
        <p:nvCxnSpPr>
          <p:cNvPr id="29738" name="AutoShape 42"/>
          <p:cNvCxnSpPr>
            <a:cxnSpLocks noChangeShapeType="1"/>
            <a:stCxn id="29731" idx="3"/>
            <a:endCxn id="29703" idx="0"/>
          </p:cNvCxnSpPr>
          <p:nvPr/>
        </p:nvCxnSpPr>
        <p:spPr bwMode="auto">
          <a:xfrm>
            <a:off x="4961203" y="2123499"/>
            <a:ext cx="32518" cy="682522"/>
          </a:xfrm>
          <a:prstGeom prst="bentConnector2">
            <a:avLst/>
          </a:prstGeom>
          <a:noFill/>
          <a:ln w="9525">
            <a:solidFill>
              <a:schemeClr val="tx1"/>
            </a:solidFill>
            <a:miter lim="800000"/>
            <a:headEnd/>
            <a:tailEnd type="triangle" w="med" len="med"/>
          </a:ln>
        </p:spPr>
      </p:cxnSp>
      <p:sp>
        <p:nvSpPr>
          <p:cNvPr id="29739" name="AutoShape 43"/>
          <p:cNvSpPr>
            <a:spLocks noChangeArrowheads="1"/>
          </p:cNvSpPr>
          <p:nvPr/>
        </p:nvSpPr>
        <p:spPr bwMode="auto">
          <a:xfrm>
            <a:off x="2185329" y="3067828"/>
            <a:ext cx="584283" cy="382213"/>
          </a:xfrm>
          <a:prstGeom prst="flowChartMultidocument">
            <a:avLst/>
          </a:prstGeom>
          <a:solidFill>
            <a:srgbClr val="004E6E"/>
          </a:solidFill>
          <a:ln w="9525">
            <a:solidFill>
              <a:schemeClr val="bg1"/>
            </a:solidFill>
            <a:miter lim="800000"/>
            <a:headEnd/>
            <a:tailEnd/>
          </a:ln>
        </p:spPr>
        <p:txBody>
          <a:bodyPr anchor="ctr"/>
          <a:lstStyle/>
          <a:p>
            <a:pPr eaLnBrk="0" hangingPunct="0"/>
            <a:r>
              <a:rPr lang="en-US" sz="800" dirty="0">
                <a:gradFill>
                  <a:gsLst>
                    <a:gs pos="0">
                      <a:srgbClr val="FFFFFF"/>
                    </a:gs>
                    <a:gs pos="74000">
                      <a:srgbClr val="FFFFFF"/>
                    </a:gs>
                  </a:gsLst>
                  <a:lin ang="0" scaled="0"/>
                </a:gradFill>
                <a:ea typeface="ヒラギノ角ゴ Pro W3" charset="0"/>
                <a:cs typeface="ヒラギノ角ゴ Pro W3" charset="0"/>
              </a:rPr>
              <a:t>TDD</a:t>
            </a:r>
          </a:p>
        </p:txBody>
      </p:sp>
      <p:cxnSp>
        <p:nvCxnSpPr>
          <p:cNvPr id="29751" name="AutoShape 56"/>
          <p:cNvCxnSpPr>
            <a:cxnSpLocks noChangeShapeType="1"/>
            <a:stCxn id="29739" idx="3"/>
          </p:cNvCxnSpPr>
          <p:nvPr/>
        </p:nvCxnSpPr>
        <p:spPr bwMode="auto">
          <a:xfrm>
            <a:off x="2769612" y="3259635"/>
            <a:ext cx="584283" cy="254808"/>
          </a:xfrm>
          <a:prstGeom prst="bentConnector3">
            <a:avLst>
              <a:gd name="adj1" fmla="val 137148"/>
            </a:avLst>
          </a:prstGeom>
          <a:noFill/>
          <a:ln w="9525">
            <a:solidFill>
              <a:schemeClr val="tx1"/>
            </a:solidFill>
            <a:miter lim="800000"/>
            <a:headEnd/>
            <a:tailEnd type="arrow" w="med" len="med"/>
          </a:ln>
        </p:spPr>
      </p:cxnSp>
      <p:sp>
        <p:nvSpPr>
          <p:cNvPr id="29752" name="Line 57"/>
          <p:cNvSpPr>
            <a:spLocks noChangeShapeType="1"/>
          </p:cNvSpPr>
          <p:nvPr/>
        </p:nvSpPr>
        <p:spPr bwMode="auto">
          <a:xfrm flipV="1">
            <a:off x="2104234" y="3623646"/>
            <a:ext cx="860138" cy="298210"/>
          </a:xfrm>
          <a:prstGeom prst="line">
            <a:avLst/>
          </a:prstGeom>
          <a:noFill/>
          <a:ln w="9525">
            <a:solidFill>
              <a:schemeClr val="tx1"/>
            </a:solidFill>
            <a:round/>
            <a:headEnd type="triangle" w="med" len="med"/>
            <a:tailEnd type="arrow" w="med" len="med"/>
          </a:ln>
        </p:spPr>
        <p:txBody>
          <a:bodyPr anchor="ctr"/>
          <a:lstStyle/>
          <a:p>
            <a:endParaRPr lang="en-US">
              <a:solidFill>
                <a:srgbClr val="000000"/>
              </a:solidFill>
              <a:ea typeface="ヒラギノ角ゴ Pro W3" charset="0"/>
              <a:cs typeface="ヒラギノ角ゴ Pro W3" charset="0"/>
            </a:endParaRPr>
          </a:p>
        </p:txBody>
      </p:sp>
      <p:sp>
        <p:nvSpPr>
          <p:cNvPr id="29753" name="Oval 58"/>
          <p:cNvSpPr>
            <a:spLocks noChangeArrowheads="1"/>
          </p:cNvSpPr>
          <p:nvPr/>
        </p:nvSpPr>
        <p:spPr bwMode="auto">
          <a:xfrm>
            <a:off x="2248697" y="3640447"/>
            <a:ext cx="666986" cy="380812"/>
          </a:xfrm>
          <a:prstGeom prst="ellipse">
            <a:avLst/>
          </a:prstGeom>
          <a:solidFill>
            <a:srgbClr val="004E6E"/>
          </a:solidFill>
          <a:ln w="9525" algn="ctr">
            <a:noFill/>
            <a:round/>
            <a:headEnd/>
            <a:tailEnd/>
          </a:ln>
        </p:spPr>
        <p:txBody>
          <a:bodyPr anchor="ctr"/>
          <a:lstStyle/>
          <a:p>
            <a:pPr algn="ctr" eaLnBrk="0" hangingPunct="0"/>
            <a:r>
              <a:rPr lang="en-US" sz="600">
                <a:gradFill>
                  <a:gsLst>
                    <a:gs pos="0">
                      <a:srgbClr val="FFFFFF"/>
                    </a:gs>
                    <a:gs pos="74000">
                      <a:srgbClr val="FFFFFF"/>
                    </a:gs>
                  </a:gsLst>
                  <a:lin ang="0" scaled="0"/>
                </a:gradFill>
                <a:latin typeface="Verdana" pitchFamily="34" charset="0"/>
                <a:ea typeface="ヒラギノ角ゴ Pro W3" charset="0"/>
                <a:cs typeface="ヒラギノ角ゴ Pro W3" charset="0"/>
              </a:rPr>
              <a:t>Batch/</a:t>
            </a:r>
          </a:p>
          <a:p>
            <a:pPr algn="ctr" eaLnBrk="0" hangingPunct="0"/>
            <a:r>
              <a:rPr lang="en-US" sz="600">
                <a:gradFill>
                  <a:gsLst>
                    <a:gs pos="0">
                      <a:srgbClr val="FFFFFF"/>
                    </a:gs>
                    <a:gs pos="74000">
                      <a:srgbClr val="FFFFFF"/>
                    </a:gs>
                  </a:gsLst>
                  <a:lin ang="0" scaled="0"/>
                </a:gradFill>
                <a:latin typeface="Verdana" pitchFamily="34" charset="0"/>
                <a:ea typeface="ヒラギノ角ゴ Pro W3" charset="0"/>
                <a:cs typeface="ヒラギノ角ゴ Pro W3" charset="0"/>
              </a:rPr>
              <a:t>Real time</a:t>
            </a:r>
          </a:p>
        </p:txBody>
      </p:sp>
      <p:sp>
        <p:nvSpPr>
          <p:cNvPr id="29754" name="Line 61"/>
          <p:cNvSpPr>
            <a:spLocks noChangeShapeType="1"/>
          </p:cNvSpPr>
          <p:nvPr/>
        </p:nvSpPr>
        <p:spPr bwMode="auto">
          <a:xfrm>
            <a:off x="6974687" y="3234938"/>
            <a:ext cx="260636" cy="0"/>
          </a:xfrm>
          <a:prstGeom prst="line">
            <a:avLst/>
          </a:prstGeom>
          <a:noFill/>
          <a:ln w="9525">
            <a:solidFill>
              <a:schemeClr val="tx1"/>
            </a:solidFill>
            <a:round/>
            <a:headEnd/>
            <a:tailEnd type="arrow" w="med" len="med"/>
          </a:ln>
        </p:spPr>
        <p:txBody>
          <a:bodyPr anchor="ctr"/>
          <a:lstStyle/>
          <a:p>
            <a:endParaRPr lang="en-US">
              <a:solidFill>
                <a:srgbClr val="000000"/>
              </a:solidFill>
              <a:ea typeface="ヒラギノ角ゴ Pro W3" charset="0"/>
              <a:cs typeface="ヒラギノ角ゴ Pro W3" charset="0"/>
            </a:endParaRPr>
          </a:p>
        </p:txBody>
      </p:sp>
      <p:sp>
        <p:nvSpPr>
          <p:cNvPr id="29755" name="AutoShape 62"/>
          <p:cNvSpPr>
            <a:spLocks noChangeArrowheads="1"/>
          </p:cNvSpPr>
          <p:nvPr/>
        </p:nvSpPr>
        <p:spPr bwMode="auto">
          <a:xfrm>
            <a:off x="7235323" y="3059932"/>
            <a:ext cx="453965" cy="317810"/>
          </a:xfrm>
          <a:prstGeom prst="flowChartMultidocument">
            <a:avLst/>
          </a:prstGeom>
          <a:solidFill>
            <a:srgbClr val="8BDEFF"/>
          </a:solidFill>
          <a:ln w="9525">
            <a:solidFill>
              <a:schemeClr val="tx1"/>
            </a:solidFill>
            <a:miter lim="800000"/>
            <a:headEnd/>
            <a:tailEnd/>
          </a:ln>
        </p:spPr>
        <p:txBody>
          <a:bodyPr wrap="none" anchor="ctr"/>
          <a:lstStyle/>
          <a:p>
            <a:pPr eaLnBrk="0" hangingPunct="0"/>
            <a:r>
              <a:rPr lang="en-US" sz="600">
                <a:gradFill>
                  <a:gsLst>
                    <a:gs pos="0">
                      <a:srgbClr val="000000"/>
                    </a:gs>
                    <a:gs pos="74000">
                      <a:srgbClr val="000000"/>
                    </a:gs>
                  </a:gsLst>
                  <a:lin ang="0" scaled="0"/>
                </a:gradFill>
                <a:ea typeface="ヒラギノ角ゴ Pro W3" charset="0"/>
                <a:cs typeface="ヒラギノ角ゴ Pro W3" charset="0"/>
              </a:rPr>
              <a:t>Delta</a:t>
            </a:r>
          </a:p>
          <a:p>
            <a:pPr eaLnBrk="0" hangingPunct="0"/>
            <a:r>
              <a:rPr lang="en-US" sz="600">
                <a:gradFill>
                  <a:gsLst>
                    <a:gs pos="0">
                      <a:srgbClr val="000000"/>
                    </a:gs>
                    <a:gs pos="74000">
                      <a:srgbClr val="000000"/>
                    </a:gs>
                  </a:gsLst>
                  <a:lin ang="0" scaled="0"/>
                </a:gradFill>
                <a:ea typeface="ヒラギノ角ゴ Pro W3" charset="0"/>
                <a:cs typeface="ヒラギノ角ゴ Pro W3" charset="0"/>
              </a:rPr>
              <a:t>FDDs</a:t>
            </a:r>
          </a:p>
        </p:txBody>
      </p:sp>
      <p:sp>
        <p:nvSpPr>
          <p:cNvPr id="29756" name="Line 63"/>
          <p:cNvSpPr>
            <a:spLocks noChangeShapeType="1"/>
          </p:cNvSpPr>
          <p:nvPr/>
        </p:nvSpPr>
        <p:spPr bwMode="auto">
          <a:xfrm>
            <a:off x="6974687" y="3615750"/>
            <a:ext cx="260636" cy="0"/>
          </a:xfrm>
          <a:prstGeom prst="line">
            <a:avLst/>
          </a:prstGeom>
          <a:noFill/>
          <a:ln w="9525">
            <a:solidFill>
              <a:schemeClr val="tx1"/>
            </a:solidFill>
            <a:round/>
            <a:headEnd/>
            <a:tailEnd type="arrow" w="med" len="med"/>
          </a:ln>
        </p:spPr>
        <p:txBody>
          <a:bodyPr anchor="ctr"/>
          <a:lstStyle/>
          <a:p>
            <a:endParaRPr lang="en-US">
              <a:solidFill>
                <a:srgbClr val="000000"/>
              </a:solidFill>
              <a:ea typeface="ヒラギノ角ゴ Pro W3" charset="0"/>
              <a:cs typeface="ヒラギノ角ゴ Pro W3" charset="0"/>
            </a:endParaRPr>
          </a:p>
        </p:txBody>
      </p:sp>
      <p:sp>
        <p:nvSpPr>
          <p:cNvPr id="29757" name="AutoShape 64"/>
          <p:cNvSpPr>
            <a:spLocks noChangeArrowheads="1"/>
          </p:cNvSpPr>
          <p:nvPr/>
        </p:nvSpPr>
        <p:spPr bwMode="auto">
          <a:xfrm>
            <a:off x="7235323" y="3442145"/>
            <a:ext cx="453965" cy="316410"/>
          </a:xfrm>
          <a:prstGeom prst="flowChartMultidocument">
            <a:avLst/>
          </a:prstGeom>
          <a:solidFill>
            <a:srgbClr val="004E6E"/>
          </a:solidFill>
          <a:ln w="9525">
            <a:solidFill>
              <a:schemeClr val="bg1"/>
            </a:solidFill>
            <a:miter lim="800000"/>
            <a:headEnd/>
            <a:tailEnd/>
          </a:ln>
        </p:spPr>
        <p:txBody>
          <a:bodyPr wrap="none" anchor="ctr"/>
          <a:lstStyle/>
          <a:p>
            <a:pPr eaLnBrk="0" hangingPunct="0"/>
            <a:r>
              <a:rPr lang="en-US" sz="600">
                <a:gradFill>
                  <a:gsLst>
                    <a:gs pos="0">
                      <a:srgbClr val="FFFFFF"/>
                    </a:gs>
                    <a:gs pos="74000">
                      <a:srgbClr val="FFFFFF"/>
                    </a:gs>
                  </a:gsLst>
                  <a:lin ang="0" scaled="0"/>
                </a:gradFill>
                <a:ea typeface="ヒラギノ角ゴ Pro W3" charset="0"/>
                <a:cs typeface="ヒラギノ角ゴ Pro W3" charset="0"/>
              </a:rPr>
              <a:t>Delta</a:t>
            </a:r>
          </a:p>
          <a:p>
            <a:pPr eaLnBrk="0" hangingPunct="0"/>
            <a:r>
              <a:rPr lang="en-US" sz="600">
                <a:gradFill>
                  <a:gsLst>
                    <a:gs pos="0">
                      <a:srgbClr val="FFFFFF"/>
                    </a:gs>
                    <a:gs pos="74000">
                      <a:srgbClr val="FFFFFF"/>
                    </a:gs>
                  </a:gsLst>
                  <a:lin ang="0" scaled="0"/>
                </a:gradFill>
                <a:ea typeface="ヒラギノ角ゴ Pro W3" charset="0"/>
                <a:cs typeface="ヒラギノ角ゴ Pro W3" charset="0"/>
              </a:rPr>
              <a:t>TDDs</a:t>
            </a:r>
          </a:p>
        </p:txBody>
      </p:sp>
      <p:cxnSp>
        <p:nvCxnSpPr>
          <p:cNvPr id="29758" name="AutoShape 65"/>
          <p:cNvCxnSpPr>
            <a:cxnSpLocks noChangeShapeType="1"/>
            <a:stCxn id="29755" idx="3"/>
            <a:endCxn id="29757" idx="3"/>
          </p:cNvCxnSpPr>
          <p:nvPr/>
        </p:nvCxnSpPr>
        <p:spPr bwMode="auto">
          <a:xfrm>
            <a:off x="7689288" y="3219537"/>
            <a:ext cx="11457" cy="380812"/>
          </a:xfrm>
          <a:prstGeom prst="bentConnector3">
            <a:avLst>
              <a:gd name="adj1" fmla="val 1800000"/>
            </a:avLst>
          </a:prstGeom>
          <a:noFill/>
          <a:ln w="9525">
            <a:solidFill>
              <a:schemeClr val="tx1"/>
            </a:solidFill>
            <a:miter lim="800000"/>
            <a:headEnd/>
            <a:tailEnd type="arrow" w="med" len="med"/>
          </a:ln>
        </p:spPr>
      </p:cxnSp>
      <p:sp>
        <p:nvSpPr>
          <p:cNvPr id="29759" name="Line 66"/>
          <p:cNvSpPr>
            <a:spLocks noChangeShapeType="1"/>
          </p:cNvSpPr>
          <p:nvPr/>
        </p:nvSpPr>
        <p:spPr bwMode="auto">
          <a:xfrm>
            <a:off x="7494527" y="3669876"/>
            <a:ext cx="0" cy="127404"/>
          </a:xfrm>
          <a:prstGeom prst="line">
            <a:avLst/>
          </a:prstGeom>
          <a:noFill/>
          <a:ln w="9525">
            <a:noFill/>
            <a:round/>
            <a:headEnd/>
            <a:tailEnd type="triangle" w="med" len="med"/>
          </a:ln>
        </p:spPr>
        <p:txBody>
          <a:bodyPr anchor="ctr"/>
          <a:lstStyle/>
          <a:p>
            <a:endParaRPr lang="en-US">
              <a:solidFill>
                <a:srgbClr val="000000"/>
              </a:solidFill>
              <a:ea typeface="ヒラギノ角ゴ Pro W3" charset="0"/>
              <a:cs typeface="ヒラギノ角ゴ Pro W3" charset="0"/>
            </a:endParaRPr>
          </a:p>
        </p:txBody>
      </p:sp>
      <p:sp>
        <p:nvSpPr>
          <p:cNvPr id="29760" name="Line 67"/>
          <p:cNvSpPr>
            <a:spLocks noChangeShapeType="1"/>
          </p:cNvSpPr>
          <p:nvPr/>
        </p:nvSpPr>
        <p:spPr bwMode="auto">
          <a:xfrm>
            <a:off x="7430084" y="3727520"/>
            <a:ext cx="0" cy="132762"/>
          </a:xfrm>
          <a:prstGeom prst="line">
            <a:avLst/>
          </a:prstGeom>
          <a:noFill/>
          <a:ln w="9525">
            <a:solidFill>
              <a:schemeClr val="tx1"/>
            </a:solidFill>
            <a:round/>
            <a:headEnd/>
            <a:tailEnd type="arrow" w="med" len="med"/>
          </a:ln>
        </p:spPr>
        <p:txBody>
          <a:bodyPr anchor="ctr"/>
          <a:lstStyle/>
          <a:p>
            <a:endParaRPr lang="en-US">
              <a:solidFill>
                <a:srgbClr val="000000"/>
              </a:solidFill>
              <a:ea typeface="ヒラギノ角ゴ Pro W3" charset="0"/>
              <a:cs typeface="ヒラギノ角ゴ Pro W3" charset="0"/>
            </a:endParaRPr>
          </a:p>
        </p:txBody>
      </p:sp>
      <p:sp>
        <p:nvSpPr>
          <p:cNvPr id="29740" name="AutoShape 45"/>
          <p:cNvSpPr>
            <a:spLocks noChangeArrowheads="1"/>
          </p:cNvSpPr>
          <p:nvPr/>
        </p:nvSpPr>
        <p:spPr bwMode="auto">
          <a:xfrm>
            <a:off x="4278475" y="3060130"/>
            <a:ext cx="554499" cy="308810"/>
          </a:xfrm>
          <a:prstGeom prst="flowChartMultidocument">
            <a:avLst/>
          </a:prstGeom>
          <a:solidFill>
            <a:srgbClr val="004E6E"/>
          </a:solidFill>
          <a:ln w="12700">
            <a:solidFill>
              <a:schemeClr val="bg1"/>
            </a:solidFill>
            <a:miter lim="800000"/>
            <a:headEnd/>
            <a:tailEnd/>
          </a:ln>
        </p:spPr>
        <p:txBody>
          <a:bodyPr wrap="none" anchor="ctr"/>
          <a:lstStyle/>
          <a:p>
            <a:pPr eaLnBrk="0" hangingPunct="0"/>
            <a:r>
              <a:rPr lang="en-US" sz="800">
                <a:gradFill>
                  <a:gsLst>
                    <a:gs pos="0">
                      <a:srgbClr val="FFFFFF"/>
                    </a:gs>
                    <a:gs pos="74000">
                      <a:srgbClr val="FFFFFF"/>
                    </a:gs>
                  </a:gsLst>
                  <a:lin ang="0" scaled="0"/>
                </a:gradFill>
                <a:ea typeface="ヒラギノ角ゴ Pro W3" charset="0"/>
                <a:cs typeface="ヒラギノ角ゴ Pro W3" charset="0"/>
              </a:rPr>
              <a:t>TDD</a:t>
            </a:r>
          </a:p>
        </p:txBody>
      </p:sp>
      <p:sp>
        <p:nvSpPr>
          <p:cNvPr id="29741" name="Line 46"/>
          <p:cNvSpPr>
            <a:spLocks noChangeShapeType="1"/>
          </p:cNvSpPr>
          <p:nvPr/>
        </p:nvSpPr>
        <p:spPr bwMode="auto">
          <a:xfrm>
            <a:off x="4771816" y="3201526"/>
            <a:ext cx="245991" cy="0"/>
          </a:xfrm>
          <a:prstGeom prst="line">
            <a:avLst/>
          </a:prstGeom>
          <a:noFill/>
          <a:ln w="9525">
            <a:solidFill>
              <a:schemeClr val="tx1"/>
            </a:solidFill>
            <a:round/>
            <a:headEnd/>
            <a:tailEnd type="arrow" w="med" len="med"/>
          </a:ln>
        </p:spPr>
        <p:txBody>
          <a:bodyPr anchor="ctr"/>
          <a:lstStyle/>
          <a:p>
            <a:endParaRPr lang="en-US">
              <a:solidFill>
                <a:srgbClr val="000000"/>
              </a:solidFill>
              <a:ea typeface="ヒラギノ角ゴ Pro W3" charset="0"/>
              <a:cs typeface="ヒラギノ角ゴ Pro W3" charset="0"/>
            </a:endParaRPr>
          </a:p>
        </p:txBody>
      </p:sp>
      <p:sp>
        <p:nvSpPr>
          <p:cNvPr id="29743" name="Text Box 48"/>
          <p:cNvSpPr txBox="1">
            <a:spLocks noChangeArrowheads="1"/>
          </p:cNvSpPr>
          <p:nvPr/>
        </p:nvSpPr>
        <p:spPr bwMode="auto">
          <a:xfrm>
            <a:off x="5032756" y="3134787"/>
            <a:ext cx="661865" cy="174068"/>
          </a:xfrm>
          <a:prstGeom prst="rect">
            <a:avLst/>
          </a:prstGeom>
          <a:solidFill>
            <a:srgbClr val="004E6E"/>
          </a:solidFill>
          <a:ln w="9525" algn="ctr">
            <a:noFill/>
            <a:miter lim="800000"/>
            <a:headEnd/>
            <a:tailEnd/>
          </a:ln>
        </p:spPr>
        <p:txBody>
          <a:bodyPr wrap="square">
            <a:spAutoFit/>
          </a:bodyPr>
          <a:lstStyle/>
          <a:p>
            <a:pPr eaLnBrk="0" hangingPunct="0"/>
            <a:r>
              <a:rPr lang="en-US" sz="800" dirty="0">
                <a:gradFill>
                  <a:gsLst>
                    <a:gs pos="0">
                      <a:srgbClr val="FFFFFF"/>
                    </a:gs>
                    <a:gs pos="74000">
                      <a:srgbClr val="FFFFFF"/>
                    </a:gs>
                  </a:gsLst>
                  <a:lin ang="0" scaled="0"/>
                </a:gradFill>
                <a:ea typeface="ヒラギノ角ゴ Pro W3" charset="0"/>
                <a:cs typeface="ヒラギノ角ゴ Pro W3" charset="0"/>
              </a:rPr>
              <a:t>Extraction</a:t>
            </a:r>
          </a:p>
        </p:txBody>
      </p:sp>
      <p:sp>
        <p:nvSpPr>
          <p:cNvPr id="29744" name="Line 49"/>
          <p:cNvSpPr>
            <a:spLocks noChangeShapeType="1"/>
          </p:cNvSpPr>
          <p:nvPr/>
        </p:nvSpPr>
        <p:spPr bwMode="auto">
          <a:xfrm>
            <a:off x="5388831" y="3304463"/>
            <a:ext cx="0" cy="153839"/>
          </a:xfrm>
          <a:prstGeom prst="line">
            <a:avLst/>
          </a:prstGeom>
          <a:noFill/>
          <a:ln w="9525">
            <a:solidFill>
              <a:schemeClr val="tx1"/>
            </a:solidFill>
            <a:round/>
            <a:headEnd/>
            <a:tailEnd type="arrow" w="med" len="med"/>
          </a:ln>
        </p:spPr>
        <p:txBody>
          <a:bodyPr anchor="ctr"/>
          <a:lstStyle/>
          <a:p>
            <a:endParaRPr lang="en-US">
              <a:solidFill>
                <a:srgbClr val="000000"/>
              </a:solidFill>
              <a:ea typeface="ヒラギノ角ゴ Pro W3" charset="0"/>
              <a:cs typeface="ヒラギノ角ゴ Pro W3" charset="0"/>
            </a:endParaRPr>
          </a:p>
        </p:txBody>
      </p:sp>
      <p:sp>
        <p:nvSpPr>
          <p:cNvPr id="29745" name="Text Box 50"/>
          <p:cNvSpPr txBox="1">
            <a:spLocks noChangeArrowheads="1"/>
          </p:cNvSpPr>
          <p:nvPr/>
        </p:nvSpPr>
        <p:spPr bwMode="auto">
          <a:xfrm>
            <a:off x="4339633" y="3419842"/>
            <a:ext cx="1356347" cy="236235"/>
          </a:xfrm>
          <a:prstGeom prst="rect">
            <a:avLst/>
          </a:prstGeom>
          <a:solidFill>
            <a:srgbClr val="004E6E"/>
          </a:solidFill>
          <a:ln w="9525" algn="ctr">
            <a:noFill/>
            <a:miter lim="800000"/>
            <a:headEnd/>
            <a:tailEnd/>
          </a:ln>
        </p:spPr>
        <p:txBody>
          <a:bodyPr>
            <a:spAutoFit/>
          </a:bodyPr>
          <a:lstStyle/>
          <a:p>
            <a:pPr eaLnBrk="0" hangingPunct="0">
              <a:spcBef>
                <a:spcPct val="50000"/>
              </a:spcBef>
            </a:pPr>
            <a:r>
              <a:rPr lang="en-US" sz="600">
                <a:gradFill>
                  <a:gsLst>
                    <a:gs pos="0">
                      <a:srgbClr val="FFFFFF"/>
                    </a:gs>
                    <a:gs pos="74000">
                      <a:srgbClr val="FFFFFF"/>
                    </a:gs>
                  </a:gsLst>
                  <a:lin ang="0" scaled="0"/>
                </a:gradFill>
                <a:ea typeface="ヒラギノ角ゴ Pro W3" charset="0"/>
                <a:cs typeface="ヒラギノ角ゴ Pro W3" charset="0"/>
              </a:rPr>
              <a:t>Format Neutral Staging Area-</a:t>
            </a:r>
            <a:r>
              <a:rPr lang="en-US" sz="700">
                <a:gradFill>
                  <a:gsLst>
                    <a:gs pos="0">
                      <a:srgbClr val="FFFFFF"/>
                    </a:gs>
                    <a:gs pos="74000">
                      <a:srgbClr val="FFFFFF"/>
                    </a:gs>
                  </a:gsLst>
                  <a:lin ang="0" scaled="0"/>
                </a:gradFill>
                <a:ea typeface="ヒラギノ角ゴ Pro W3" charset="0"/>
                <a:cs typeface="ヒラギノ角ゴ Pro W3" charset="0"/>
              </a:rPr>
              <a:t>Transformation</a:t>
            </a:r>
          </a:p>
        </p:txBody>
      </p:sp>
      <p:sp>
        <p:nvSpPr>
          <p:cNvPr id="29746" name="AutoShape 51"/>
          <p:cNvSpPr>
            <a:spLocks noChangeArrowheads="1"/>
          </p:cNvSpPr>
          <p:nvPr/>
        </p:nvSpPr>
        <p:spPr bwMode="auto">
          <a:xfrm>
            <a:off x="4214601" y="3727520"/>
            <a:ext cx="432183" cy="307678"/>
          </a:xfrm>
          <a:prstGeom prst="can">
            <a:avLst>
              <a:gd name="adj" fmla="val 25000"/>
            </a:avLst>
          </a:prstGeom>
          <a:solidFill>
            <a:srgbClr val="004E6E"/>
          </a:solidFill>
          <a:ln w="9525">
            <a:noFill/>
            <a:round/>
            <a:headEnd/>
            <a:tailEnd/>
          </a:ln>
        </p:spPr>
        <p:txBody>
          <a:bodyPr wrap="none" anchor="ctr"/>
          <a:lstStyle/>
          <a:p>
            <a:pPr eaLnBrk="0" hangingPunct="0"/>
            <a:r>
              <a:rPr lang="en-US" sz="600" dirty="0">
                <a:gradFill>
                  <a:gsLst>
                    <a:gs pos="0">
                      <a:srgbClr val="FFFFFF"/>
                    </a:gs>
                    <a:gs pos="74000">
                      <a:srgbClr val="FFFFFF"/>
                    </a:gs>
                  </a:gsLst>
                  <a:lin ang="0" scaled="0"/>
                </a:gradFill>
                <a:ea typeface="ヒラギノ角ゴ Pro W3" charset="0"/>
                <a:cs typeface="ヒラギノ角ゴ Pro W3" charset="0"/>
              </a:rPr>
              <a:t>BW-</a:t>
            </a:r>
          </a:p>
          <a:p>
            <a:pPr eaLnBrk="0" hangingPunct="0"/>
            <a:r>
              <a:rPr lang="en-US" sz="600" dirty="0">
                <a:gradFill>
                  <a:gsLst>
                    <a:gs pos="0">
                      <a:srgbClr val="FFFFFF"/>
                    </a:gs>
                    <a:gs pos="74000">
                      <a:srgbClr val="FFFFFF"/>
                    </a:gs>
                  </a:gsLst>
                  <a:lin ang="0" scaled="0"/>
                </a:gradFill>
                <a:ea typeface="ヒラギノ角ゴ Pro W3" charset="0"/>
                <a:cs typeface="ヒラギノ角ゴ Pro W3" charset="0"/>
              </a:rPr>
              <a:t>ODS</a:t>
            </a:r>
          </a:p>
        </p:txBody>
      </p:sp>
      <p:sp>
        <p:nvSpPr>
          <p:cNvPr id="29747" name="Text Box 52"/>
          <p:cNvSpPr txBox="1">
            <a:spLocks noChangeArrowheads="1"/>
          </p:cNvSpPr>
          <p:nvPr/>
        </p:nvSpPr>
        <p:spPr bwMode="auto">
          <a:xfrm>
            <a:off x="4694349" y="3765980"/>
            <a:ext cx="570807" cy="276999"/>
          </a:xfrm>
          <a:prstGeom prst="rect">
            <a:avLst/>
          </a:prstGeom>
          <a:solidFill>
            <a:srgbClr val="004E6E"/>
          </a:solidFill>
          <a:ln w="9525" algn="ctr">
            <a:noFill/>
            <a:miter lim="800000"/>
            <a:headEnd/>
            <a:tailEnd/>
          </a:ln>
        </p:spPr>
        <p:txBody>
          <a:bodyPr>
            <a:spAutoFit/>
          </a:bodyPr>
          <a:lstStyle/>
          <a:p>
            <a:pPr algn="ctr" eaLnBrk="0" hangingPunct="0"/>
            <a:r>
              <a:rPr lang="en-US" sz="600" dirty="0" smtClean="0">
                <a:gradFill>
                  <a:gsLst>
                    <a:gs pos="0">
                      <a:srgbClr val="FFFFFF"/>
                    </a:gs>
                    <a:gs pos="74000">
                      <a:srgbClr val="FFFFFF"/>
                    </a:gs>
                  </a:gsLst>
                  <a:lin ang="0" scaled="0"/>
                </a:gradFill>
                <a:ea typeface="ヒラギノ角ゴ Pro W3" charset="0"/>
                <a:cs typeface="ヒラギノ角ゴ Pro W3" charset="0"/>
              </a:rPr>
              <a:t>CLI /Apex </a:t>
            </a:r>
            <a:endParaRPr lang="en-US" sz="600" dirty="0">
              <a:gradFill>
                <a:gsLst>
                  <a:gs pos="0">
                    <a:srgbClr val="FFFFFF"/>
                  </a:gs>
                  <a:gs pos="74000">
                    <a:srgbClr val="FFFFFF"/>
                  </a:gs>
                </a:gsLst>
                <a:lin ang="0" scaled="0"/>
              </a:gradFill>
              <a:ea typeface="ヒラギノ角ゴ Pro W3" charset="0"/>
              <a:cs typeface="ヒラギノ角ゴ Pro W3" charset="0"/>
            </a:endParaRPr>
          </a:p>
          <a:p>
            <a:pPr algn="ctr" eaLnBrk="0" hangingPunct="0"/>
            <a:r>
              <a:rPr lang="en-US" sz="600" dirty="0" err="1" smtClean="0">
                <a:gradFill>
                  <a:gsLst>
                    <a:gs pos="0">
                      <a:srgbClr val="FFFFFF"/>
                    </a:gs>
                    <a:gs pos="74000">
                      <a:srgbClr val="FFFFFF"/>
                    </a:gs>
                  </a:gsLst>
                  <a:lin ang="0" scaled="0"/>
                </a:gradFill>
                <a:ea typeface="ヒラギノ角ゴ Pro W3" charset="0"/>
                <a:cs typeface="ヒラギノ角ゴ Pro W3" charset="0"/>
              </a:rPr>
              <a:t>DataLoadr</a:t>
            </a:r>
            <a:endParaRPr lang="en-US" sz="600" dirty="0">
              <a:gradFill>
                <a:gsLst>
                  <a:gs pos="0">
                    <a:srgbClr val="FFFFFF"/>
                  </a:gs>
                  <a:gs pos="74000">
                    <a:srgbClr val="FFFFFF"/>
                  </a:gs>
                </a:gsLst>
                <a:lin ang="0" scaled="0"/>
              </a:gradFill>
              <a:ea typeface="ヒラギノ角ゴ Pro W3" charset="0"/>
              <a:cs typeface="ヒラギノ角ゴ Pro W3" charset="0"/>
            </a:endParaRPr>
          </a:p>
        </p:txBody>
      </p:sp>
      <p:sp>
        <p:nvSpPr>
          <p:cNvPr id="29748" name="Line 53"/>
          <p:cNvSpPr>
            <a:spLocks noChangeShapeType="1"/>
          </p:cNvSpPr>
          <p:nvPr/>
        </p:nvSpPr>
        <p:spPr bwMode="auto">
          <a:xfrm>
            <a:off x="5265156" y="3868916"/>
            <a:ext cx="123675" cy="0"/>
          </a:xfrm>
          <a:prstGeom prst="line">
            <a:avLst/>
          </a:prstGeom>
          <a:noFill/>
          <a:ln w="9525">
            <a:solidFill>
              <a:schemeClr val="tx1"/>
            </a:solidFill>
            <a:round/>
            <a:headEnd/>
            <a:tailEnd type="arrow" w="med" len="med"/>
          </a:ln>
        </p:spPr>
        <p:txBody>
          <a:bodyPr anchor="ctr"/>
          <a:lstStyle/>
          <a:p>
            <a:endParaRPr lang="en-US">
              <a:solidFill>
                <a:srgbClr val="000000"/>
              </a:solidFill>
              <a:ea typeface="ヒラギノ角ゴ Pro W3" charset="0"/>
              <a:cs typeface="ヒラギノ角ゴ Pro W3" charset="0"/>
            </a:endParaRPr>
          </a:p>
        </p:txBody>
      </p:sp>
      <p:sp>
        <p:nvSpPr>
          <p:cNvPr id="29749" name="Line 54"/>
          <p:cNvSpPr>
            <a:spLocks noChangeShapeType="1"/>
          </p:cNvSpPr>
          <p:nvPr/>
        </p:nvSpPr>
        <p:spPr bwMode="auto">
          <a:xfrm>
            <a:off x="5017807" y="3665306"/>
            <a:ext cx="0" cy="123297"/>
          </a:xfrm>
          <a:prstGeom prst="line">
            <a:avLst/>
          </a:prstGeom>
          <a:noFill/>
          <a:ln w="9525">
            <a:solidFill>
              <a:schemeClr val="tx1"/>
            </a:solidFill>
            <a:round/>
            <a:headEnd/>
            <a:tailEnd type="arrow" w="med" len="med"/>
          </a:ln>
        </p:spPr>
        <p:txBody>
          <a:bodyPr anchor="ctr"/>
          <a:lstStyle/>
          <a:p>
            <a:endParaRPr lang="en-US">
              <a:solidFill>
                <a:srgbClr val="000000"/>
              </a:solidFill>
              <a:ea typeface="ヒラギノ角ゴ Pro W3" charset="0"/>
              <a:cs typeface="ヒラギノ角ゴ Pro W3" charset="0"/>
            </a:endParaRPr>
          </a:p>
        </p:txBody>
      </p:sp>
      <p:sp>
        <p:nvSpPr>
          <p:cNvPr id="29750" name="AutoShape 55"/>
          <p:cNvSpPr>
            <a:spLocks noChangeArrowheads="1"/>
          </p:cNvSpPr>
          <p:nvPr/>
        </p:nvSpPr>
        <p:spPr bwMode="auto">
          <a:xfrm>
            <a:off x="5388831" y="3727520"/>
            <a:ext cx="369666" cy="307678"/>
          </a:xfrm>
          <a:prstGeom prst="can">
            <a:avLst>
              <a:gd name="adj" fmla="val 25000"/>
            </a:avLst>
          </a:prstGeom>
          <a:solidFill>
            <a:srgbClr val="004E6E"/>
          </a:solidFill>
          <a:ln w="9525">
            <a:noFill/>
            <a:round/>
            <a:headEnd/>
            <a:tailEnd/>
          </a:ln>
        </p:spPr>
        <p:txBody>
          <a:bodyPr wrap="none" anchor="ctr"/>
          <a:lstStyle/>
          <a:p>
            <a:pPr eaLnBrk="0" hangingPunct="0"/>
            <a:r>
              <a:rPr lang="en-US" sz="600">
                <a:gradFill>
                  <a:gsLst>
                    <a:gs pos="0">
                      <a:srgbClr val="FFFFFF"/>
                    </a:gs>
                    <a:gs pos="74000">
                      <a:srgbClr val="FFFFFF"/>
                    </a:gs>
                  </a:gsLst>
                  <a:lin ang="0" scaled="0"/>
                </a:gradFill>
                <a:ea typeface="ヒラギノ角ゴ Pro W3" charset="0"/>
                <a:cs typeface="ヒラギノ角ゴ Pro W3" charset="0"/>
              </a:rPr>
              <a:t>SFDC</a:t>
            </a:r>
          </a:p>
        </p:txBody>
      </p:sp>
      <p:sp>
        <p:nvSpPr>
          <p:cNvPr id="29761" name="Line 68"/>
          <p:cNvSpPr>
            <a:spLocks noChangeShapeType="1"/>
          </p:cNvSpPr>
          <p:nvPr/>
        </p:nvSpPr>
        <p:spPr bwMode="auto">
          <a:xfrm>
            <a:off x="4559551" y="3678501"/>
            <a:ext cx="0" cy="50903"/>
          </a:xfrm>
          <a:prstGeom prst="line">
            <a:avLst/>
          </a:prstGeom>
          <a:noFill/>
          <a:ln w="9525">
            <a:solidFill>
              <a:schemeClr val="tx1"/>
            </a:solidFill>
            <a:round/>
            <a:headEnd/>
            <a:tailEnd type="arrow" w="med" len="med"/>
          </a:ln>
        </p:spPr>
        <p:txBody>
          <a:bodyPr anchor="ctr"/>
          <a:lstStyle/>
          <a:p>
            <a:endParaRPr lang="en-US">
              <a:solidFill>
                <a:srgbClr val="000000"/>
              </a:solidFill>
              <a:ea typeface="ヒラギノ角ゴ Pro W3" charset="0"/>
              <a:cs typeface="ヒラギノ角ゴ Pro W3" charset="0"/>
            </a:endParaRPr>
          </a:p>
        </p:txBody>
      </p:sp>
      <p:cxnSp>
        <p:nvCxnSpPr>
          <p:cNvPr id="29762" name="AutoShape 69"/>
          <p:cNvCxnSpPr>
            <a:cxnSpLocks noChangeShapeType="1"/>
            <a:stCxn id="29732" idx="0"/>
            <a:endCxn id="29714" idx="1"/>
          </p:cNvCxnSpPr>
          <p:nvPr/>
        </p:nvCxnSpPr>
        <p:spPr bwMode="auto">
          <a:xfrm rot="16200000" flipH="1" flipV="1">
            <a:off x="2530752" y="1246678"/>
            <a:ext cx="2781192" cy="4026616"/>
          </a:xfrm>
          <a:prstGeom prst="bentConnector4">
            <a:avLst>
              <a:gd name="adj1" fmla="val -8219"/>
              <a:gd name="adj2" fmla="val 105677"/>
            </a:avLst>
          </a:prstGeom>
          <a:noFill/>
          <a:ln w="9525">
            <a:solidFill>
              <a:schemeClr val="tx1"/>
            </a:solidFill>
            <a:miter lim="800000"/>
            <a:headEnd/>
            <a:tailEnd type="triangle" w="med" len="med"/>
          </a:ln>
        </p:spPr>
      </p:cxnSp>
      <p:sp>
        <p:nvSpPr>
          <p:cNvPr id="29763" name="Line 70"/>
          <p:cNvSpPr>
            <a:spLocks noChangeShapeType="1"/>
          </p:cNvSpPr>
          <p:nvPr/>
        </p:nvSpPr>
        <p:spPr bwMode="auto">
          <a:xfrm>
            <a:off x="2752959" y="2170400"/>
            <a:ext cx="194761" cy="0"/>
          </a:xfrm>
          <a:prstGeom prst="line">
            <a:avLst/>
          </a:prstGeom>
          <a:noFill/>
          <a:ln w="9525">
            <a:solidFill>
              <a:schemeClr val="tx1"/>
            </a:solidFill>
            <a:round/>
            <a:headEnd/>
            <a:tailEnd type="triangle" w="med" len="med"/>
          </a:ln>
        </p:spPr>
        <p:txBody>
          <a:bodyPr/>
          <a:lstStyle/>
          <a:p>
            <a:endParaRPr lang="en-US">
              <a:solidFill>
                <a:srgbClr val="000000"/>
              </a:solidFill>
              <a:ea typeface="ヒラギノ角ゴ Pro W3" charset="0"/>
              <a:cs typeface="ヒラギノ角ゴ Pro W3" charset="0"/>
            </a:endParaRPr>
          </a:p>
        </p:txBody>
      </p:sp>
      <p:sp>
        <p:nvSpPr>
          <p:cNvPr id="29764" name="AutoShape 71"/>
          <p:cNvSpPr>
            <a:spLocks noChangeArrowheads="1"/>
          </p:cNvSpPr>
          <p:nvPr/>
        </p:nvSpPr>
        <p:spPr bwMode="auto">
          <a:xfrm>
            <a:off x="3012163" y="1932392"/>
            <a:ext cx="714601" cy="445215"/>
          </a:xfrm>
          <a:prstGeom prst="flowChartMultidocument">
            <a:avLst/>
          </a:prstGeom>
          <a:solidFill>
            <a:srgbClr val="8BDEFF"/>
          </a:solidFill>
          <a:ln w="9525">
            <a:solidFill>
              <a:schemeClr val="tx1"/>
            </a:solidFill>
            <a:miter lim="800000"/>
            <a:headEnd/>
            <a:tailEnd/>
          </a:ln>
        </p:spPr>
        <p:txBody>
          <a:bodyPr anchor="ctr"/>
          <a:lstStyle/>
          <a:p>
            <a:pPr eaLnBrk="0" hangingPunct="0"/>
            <a:r>
              <a:rPr lang="en-US" sz="800">
                <a:gradFill>
                  <a:gsLst>
                    <a:gs pos="0">
                      <a:srgbClr val="000000"/>
                    </a:gs>
                    <a:gs pos="74000">
                      <a:srgbClr val="000000"/>
                    </a:gs>
                  </a:gsLst>
                  <a:lin ang="0" scaled="0"/>
                </a:gradFill>
                <a:ea typeface="ヒラギノ角ゴ Pro W3" charset="0"/>
                <a:cs typeface="ヒラギノ角ゴ Pro W3" charset="0"/>
              </a:rPr>
              <a:t>FDDs</a:t>
            </a:r>
          </a:p>
        </p:txBody>
      </p:sp>
      <p:sp>
        <p:nvSpPr>
          <p:cNvPr id="29765" name="Line 72"/>
          <p:cNvSpPr>
            <a:spLocks noChangeShapeType="1"/>
          </p:cNvSpPr>
          <p:nvPr/>
        </p:nvSpPr>
        <p:spPr bwMode="auto">
          <a:xfrm>
            <a:off x="3597877" y="2170400"/>
            <a:ext cx="453965" cy="0"/>
          </a:xfrm>
          <a:prstGeom prst="line">
            <a:avLst/>
          </a:prstGeom>
          <a:noFill/>
          <a:ln w="9525">
            <a:solidFill>
              <a:schemeClr val="tx1"/>
            </a:solidFill>
            <a:round/>
            <a:headEnd/>
            <a:tailEnd type="triangle" w="med" len="med"/>
          </a:ln>
        </p:spPr>
        <p:txBody>
          <a:bodyPr/>
          <a:lstStyle/>
          <a:p>
            <a:endParaRPr lang="en-US">
              <a:solidFill>
                <a:srgbClr val="000000"/>
              </a:solidFill>
              <a:ea typeface="ヒラギノ角ゴ Pro W3" charset="0"/>
              <a:cs typeface="ヒラギノ角ゴ Pro W3" charset="0"/>
            </a:endParaRPr>
          </a:p>
        </p:txBody>
      </p:sp>
      <p:sp>
        <p:nvSpPr>
          <p:cNvPr id="29766" name="Rectangle 73"/>
          <p:cNvSpPr>
            <a:spLocks noChangeArrowheads="1"/>
          </p:cNvSpPr>
          <p:nvPr/>
        </p:nvSpPr>
        <p:spPr bwMode="auto">
          <a:xfrm>
            <a:off x="1454076" y="3800053"/>
            <a:ext cx="650158" cy="380812"/>
          </a:xfrm>
          <a:prstGeom prst="rect">
            <a:avLst/>
          </a:prstGeom>
          <a:solidFill>
            <a:srgbClr val="808080"/>
          </a:solidFill>
          <a:ln w="9525" algn="ctr">
            <a:noFill/>
            <a:miter lim="800000"/>
            <a:headEnd/>
            <a:tailEnd/>
          </a:ln>
        </p:spPr>
        <p:txBody>
          <a:bodyPr wrap="none" anchor="ctr"/>
          <a:lstStyle/>
          <a:p>
            <a:pPr eaLnBrk="0" hangingPunct="0"/>
            <a:r>
              <a:rPr lang="en-US" sz="800">
                <a:gradFill>
                  <a:gsLst>
                    <a:gs pos="0">
                      <a:srgbClr val="FFFFFF"/>
                    </a:gs>
                    <a:gs pos="74000">
                      <a:srgbClr val="FFFFFF"/>
                    </a:gs>
                  </a:gsLst>
                  <a:lin ang="0" scaled="0"/>
                </a:gradFill>
                <a:ea typeface="ヒラギノ角ゴ Pro W3" charset="0"/>
                <a:cs typeface="ヒラギノ角ゴ Pro W3" charset="0"/>
              </a:rPr>
              <a:t>Legacy </a:t>
            </a:r>
          </a:p>
          <a:p>
            <a:pPr eaLnBrk="0" hangingPunct="0"/>
            <a:r>
              <a:rPr lang="en-US" sz="800">
                <a:gradFill>
                  <a:gsLst>
                    <a:gs pos="0">
                      <a:srgbClr val="FFFFFF"/>
                    </a:gs>
                    <a:gs pos="74000">
                      <a:srgbClr val="FFFFFF"/>
                    </a:gs>
                  </a:gsLst>
                  <a:lin ang="0" scaled="0"/>
                </a:gradFill>
                <a:ea typeface="ヒラギノ角ゴ Pro W3" charset="0"/>
                <a:cs typeface="ヒラギノ角ゴ Pro W3" charset="0"/>
              </a:rPr>
              <a:t>Systems</a:t>
            </a:r>
          </a:p>
        </p:txBody>
      </p:sp>
      <p:sp>
        <p:nvSpPr>
          <p:cNvPr id="29767" name="Rectangle 74"/>
          <p:cNvSpPr>
            <a:spLocks noChangeArrowheads="1"/>
          </p:cNvSpPr>
          <p:nvPr/>
        </p:nvSpPr>
        <p:spPr bwMode="auto">
          <a:xfrm>
            <a:off x="5386527" y="6132945"/>
            <a:ext cx="727489" cy="190407"/>
          </a:xfrm>
          <a:prstGeom prst="rect">
            <a:avLst/>
          </a:prstGeom>
          <a:solidFill>
            <a:srgbClr val="8BDEFF"/>
          </a:solidFill>
          <a:ln w="9525" algn="ctr">
            <a:noFill/>
            <a:miter lim="800000"/>
            <a:headEnd/>
            <a:tailEnd/>
          </a:ln>
        </p:spPr>
        <p:txBody>
          <a:bodyPr wrap="none" anchor="ctr"/>
          <a:lstStyle/>
          <a:p>
            <a:pPr algn="ctr" eaLnBrk="0" hangingPunct="0"/>
            <a:r>
              <a:rPr lang="en-GB" sz="800" dirty="0">
                <a:gradFill>
                  <a:gsLst>
                    <a:gs pos="0">
                      <a:srgbClr val="000000"/>
                    </a:gs>
                    <a:gs pos="74000">
                      <a:srgbClr val="000000"/>
                    </a:gs>
                  </a:gsLst>
                  <a:lin ang="0" scaled="0"/>
                </a:gradFill>
                <a:ea typeface="ヒラギノ角ゴ Pro W3" charset="0"/>
                <a:cs typeface="ヒラギノ角ゴ Pro W3" charset="0"/>
              </a:rPr>
              <a:t>MS</a:t>
            </a:r>
            <a:endParaRPr lang="en-US" sz="800" dirty="0">
              <a:gradFill>
                <a:gsLst>
                  <a:gs pos="0">
                    <a:srgbClr val="000000"/>
                  </a:gs>
                  <a:gs pos="74000">
                    <a:srgbClr val="000000"/>
                  </a:gs>
                </a:gsLst>
                <a:lin ang="0" scaled="0"/>
              </a:gradFill>
              <a:ea typeface="ヒラギノ角ゴ Pro W3" charset="0"/>
              <a:cs typeface="ヒラギノ角ゴ Pro W3" charset="0"/>
            </a:endParaRPr>
          </a:p>
        </p:txBody>
      </p:sp>
      <p:sp>
        <p:nvSpPr>
          <p:cNvPr id="29768" name="Rectangle 75"/>
          <p:cNvSpPr>
            <a:spLocks noChangeArrowheads="1"/>
          </p:cNvSpPr>
          <p:nvPr/>
        </p:nvSpPr>
        <p:spPr bwMode="auto">
          <a:xfrm>
            <a:off x="6204865" y="6132946"/>
            <a:ext cx="650158" cy="190406"/>
          </a:xfrm>
          <a:prstGeom prst="rect">
            <a:avLst/>
          </a:prstGeom>
          <a:solidFill>
            <a:srgbClr val="004E6E"/>
          </a:solidFill>
          <a:ln w="9525" algn="ctr">
            <a:noFill/>
            <a:miter lim="800000"/>
            <a:headEnd/>
            <a:tailEnd/>
          </a:ln>
        </p:spPr>
        <p:txBody>
          <a:bodyPr wrap="none" anchor="ctr"/>
          <a:lstStyle/>
          <a:p>
            <a:pPr eaLnBrk="0" hangingPunct="0"/>
            <a:r>
              <a:rPr lang="en-GB" sz="800" dirty="0" smtClean="0">
                <a:gradFill>
                  <a:gsLst>
                    <a:gs pos="0">
                      <a:srgbClr val="FFFFFF"/>
                    </a:gs>
                    <a:gs pos="74000">
                      <a:srgbClr val="FFFFFF"/>
                    </a:gs>
                  </a:gsLst>
                  <a:lin ang="0" scaled="0"/>
                </a:gradFill>
                <a:ea typeface="ヒラギノ角ゴ Pro W3" charset="0"/>
                <a:cs typeface="ヒラギノ角ゴ Pro W3" charset="0"/>
              </a:rPr>
              <a:t>3</a:t>
            </a:r>
            <a:r>
              <a:rPr lang="en-GB" sz="800" baseline="30000" dirty="0" smtClean="0">
                <a:gradFill>
                  <a:gsLst>
                    <a:gs pos="0">
                      <a:srgbClr val="FFFFFF"/>
                    </a:gs>
                    <a:gs pos="74000">
                      <a:srgbClr val="FFFFFF"/>
                    </a:gs>
                  </a:gsLst>
                  <a:lin ang="0" scaled="0"/>
                </a:gradFill>
                <a:ea typeface="ヒラギノ角ゴ Pro W3" charset="0"/>
                <a:cs typeface="ヒラギノ角ゴ Pro W3" charset="0"/>
              </a:rPr>
              <a:t>rd</a:t>
            </a:r>
            <a:r>
              <a:rPr lang="en-GB" sz="800" dirty="0" smtClean="0">
                <a:gradFill>
                  <a:gsLst>
                    <a:gs pos="0">
                      <a:srgbClr val="FFFFFF"/>
                    </a:gs>
                    <a:gs pos="74000">
                      <a:srgbClr val="FFFFFF"/>
                    </a:gs>
                  </a:gsLst>
                  <a:lin ang="0" scaled="0"/>
                </a:gradFill>
                <a:ea typeface="ヒラギノ角ゴ Pro W3" charset="0"/>
                <a:cs typeface="ヒラギノ角ゴ Pro W3" charset="0"/>
              </a:rPr>
              <a:t> Party</a:t>
            </a:r>
            <a:endParaRPr lang="en-US" sz="800" dirty="0">
              <a:gradFill>
                <a:gsLst>
                  <a:gs pos="0">
                    <a:srgbClr val="FFFFFF"/>
                  </a:gs>
                  <a:gs pos="74000">
                    <a:srgbClr val="FFFFFF"/>
                  </a:gs>
                </a:gsLst>
                <a:lin ang="0" scaled="0"/>
              </a:gradFill>
              <a:ea typeface="ヒラギノ角ゴ Pro W3" charset="0"/>
              <a:cs typeface="ヒラギノ角ゴ Pro W3" charset="0"/>
            </a:endParaRPr>
          </a:p>
        </p:txBody>
      </p:sp>
      <p:cxnSp>
        <p:nvCxnSpPr>
          <p:cNvPr id="29769" name="AutoShape 76"/>
          <p:cNvCxnSpPr>
            <a:cxnSpLocks noChangeShapeType="1"/>
            <a:stCxn id="29735" idx="3"/>
            <a:endCxn id="29715" idx="3"/>
          </p:cNvCxnSpPr>
          <p:nvPr/>
        </p:nvCxnSpPr>
        <p:spPr bwMode="auto">
          <a:xfrm>
            <a:off x="7626278" y="2123499"/>
            <a:ext cx="259204" cy="2528213"/>
          </a:xfrm>
          <a:prstGeom prst="bentConnector3">
            <a:avLst>
              <a:gd name="adj1" fmla="val 188193"/>
            </a:avLst>
          </a:prstGeom>
          <a:noFill/>
          <a:ln w="9525">
            <a:solidFill>
              <a:schemeClr val="tx1"/>
            </a:solidFill>
            <a:miter lim="800000"/>
            <a:headEnd/>
            <a:tailEnd type="triangle" w="med" len="med"/>
          </a:ln>
        </p:spPr>
      </p:cxnSp>
      <p:sp>
        <p:nvSpPr>
          <p:cNvPr id="29770" name="Rectangle 77"/>
          <p:cNvSpPr>
            <a:spLocks noChangeArrowheads="1"/>
          </p:cNvSpPr>
          <p:nvPr/>
        </p:nvSpPr>
        <p:spPr bwMode="auto">
          <a:xfrm>
            <a:off x="5286282" y="1916992"/>
            <a:ext cx="2533324" cy="508217"/>
          </a:xfrm>
          <a:prstGeom prst="rect">
            <a:avLst/>
          </a:prstGeom>
          <a:noFill/>
          <a:ln w="15875" algn="ctr">
            <a:solidFill>
              <a:srgbClr val="993300"/>
            </a:solidFill>
            <a:prstDash val="dash"/>
            <a:miter lim="800000"/>
            <a:headEnd/>
            <a:tailEnd/>
          </a:ln>
        </p:spPr>
        <p:txBody>
          <a:bodyPr wrap="none" anchor="ctr"/>
          <a:lstStyle/>
          <a:p>
            <a:endParaRPr lang="en-US" sz="1600">
              <a:solidFill>
                <a:srgbClr val="FFFFFF"/>
              </a:solidFill>
              <a:ea typeface="ヒラギノ角ゴ Pro W3" charset="0"/>
              <a:cs typeface="ヒラギノ角ゴ Pro W3" charset="0"/>
            </a:endParaRPr>
          </a:p>
        </p:txBody>
      </p:sp>
      <p:sp>
        <p:nvSpPr>
          <p:cNvPr id="29699" name="AutoShape 55"/>
          <p:cNvSpPr>
            <a:spLocks noChangeArrowheads="1"/>
          </p:cNvSpPr>
          <p:nvPr/>
        </p:nvSpPr>
        <p:spPr bwMode="auto">
          <a:xfrm>
            <a:off x="3028456" y="3375667"/>
            <a:ext cx="357231" cy="455206"/>
          </a:xfrm>
          <a:prstGeom prst="can">
            <a:avLst>
              <a:gd name="adj" fmla="val 25037"/>
            </a:avLst>
          </a:prstGeom>
          <a:solidFill>
            <a:srgbClr val="004E6E"/>
          </a:solidFill>
          <a:ln w="9525">
            <a:noFill/>
            <a:round/>
            <a:headEnd/>
            <a:tailEnd/>
          </a:ln>
        </p:spPr>
        <p:txBody>
          <a:bodyPr wrap="none" anchor="ctr"/>
          <a:lstStyle/>
          <a:p>
            <a:pPr algn="ctr" eaLnBrk="0" hangingPunct="0"/>
            <a:r>
              <a:rPr lang="en-US" sz="600">
                <a:gradFill>
                  <a:gsLst>
                    <a:gs pos="0">
                      <a:srgbClr val="FFFFFF"/>
                    </a:gs>
                    <a:gs pos="74000">
                      <a:srgbClr val="FFFFFF"/>
                    </a:gs>
                  </a:gsLst>
                  <a:lin ang="0" scaled="0"/>
                </a:gradFill>
                <a:ea typeface="ヒラギノ角ゴ Pro W3" charset="0"/>
                <a:cs typeface="ヒラギノ角ゴ Pro W3" charset="0"/>
              </a:rPr>
              <a:t>SFDC/</a:t>
            </a:r>
          </a:p>
          <a:p>
            <a:pPr algn="ctr" eaLnBrk="0" hangingPunct="0"/>
            <a:r>
              <a:rPr lang="en-US" sz="600">
                <a:gradFill>
                  <a:gsLst>
                    <a:gs pos="0">
                      <a:srgbClr val="FFFFFF"/>
                    </a:gs>
                    <a:gs pos="74000">
                      <a:srgbClr val="FFFFFF"/>
                    </a:gs>
                  </a:gsLst>
                  <a:lin ang="0" scaled="0"/>
                </a:gradFill>
                <a:ea typeface="ヒラギノ角ゴ Pro W3" charset="0"/>
                <a:cs typeface="ヒラギノ角ゴ Pro W3" charset="0"/>
              </a:rPr>
              <a:t>Force.</a:t>
            </a:r>
          </a:p>
          <a:p>
            <a:pPr algn="ctr" eaLnBrk="0" hangingPunct="0"/>
            <a:r>
              <a:rPr lang="en-US" sz="600">
                <a:gradFill>
                  <a:gsLst>
                    <a:gs pos="0">
                      <a:srgbClr val="FFFFFF"/>
                    </a:gs>
                    <a:gs pos="74000">
                      <a:srgbClr val="FFFFFF"/>
                    </a:gs>
                  </a:gsLst>
                  <a:lin ang="0" scaled="0"/>
                </a:gradFill>
                <a:ea typeface="ヒラギノ角ゴ Pro W3" charset="0"/>
                <a:cs typeface="ヒラギノ角ゴ Pro W3" charset="0"/>
              </a:rPr>
              <a:t>com</a:t>
            </a:r>
          </a:p>
        </p:txBody>
      </p:sp>
      <p:sp>
        <p:nvSpPr>
          <p:cNvPr id="29700" name="Rectangle 14"/>
          <p:cNvSpPr>
            <a:spLocks noChangeArrowheads="1"/>
          </p:cNvSpPr>
          <p:nvPr/>
        </p:nvSpPr>
        <p:spPr bwMode="auto">
          <a:xfrm>
            <a:off x="6945872" y="6142476"/>
            <a:ext cx="651156" cy="191428"/>
          </a:xfrm>
          <a:prstGeom prst="rect">
            <a:avLst/>
          </a:prstGeom>
          <a:solidFill>
            <a:srgbClr val="009DDC"/>
          </a:solidFill>
          <a:ln w="9525" algn="ctr">
            <a:noFill/>
            <a:miter lim="800000"/>
            <a:headEnd/>
            <a:tailEnd/>
          </a:ln>
        </p:spPr>
        <p:txBody>
          <a:bodyPr wrap="none" anchor="ctr"/>
          <a:lstStyle/>
          <a:p>
            <a:pPr eaLnBrk="0" hangingPunct="0"/>
            <a:r>
              <a:rPr lang="en-US" sz="800">
                <a:gradFill>
                  <a:gsLst>
                    <a:gs pos="0">
                      <a:srgbClr val="FFFFFF"/>
                    </a:gs>
                    <a:gs pos="74000">
                      <a:srgbClr val="FFFFFF"/>
                    </a:gs>
                  </a:gsLst>
                  <a:lin ang="0" scaled="0"/>
                </a:gradFill>
                <a:ea typeface="ヒラギノ角ゴ Pro W3" charset="0"/>
                <a:cs typeface="ヒラギノ角ゴ Pro W3" charset="0"/>
              </a:rPr>
              <a:t>Shared</a:t>
            </a:r>
          </a:p>
        </p:txBody>
      </p:sp>
      <p:sp>
        <p:nvSpPr>
          <p:cNvPr id="88" name="Text Box 9"/>
          <p:cNvSpPr txBox="1">
            <a:spLocks noChangeArrowheads="1"/>
          </p:cNvSpPr>
          <p:nvPr/>
        </p:nvSpPr>
        <p:spPr bwMode="auto">
          <a:xfrm>
            <a:off x="4124677" y="2816636"/>
            <a:ext cx="1912340" cy="214792"/>
          </a:xfrm>
          <a:prstGeom prst="rect">
            <a:avLst/>
          </a:prstGeom>
          <a:noFill/>
          <a:ln w="9525">
            <a:noFill/>
            <a:miter lim="800000"/>
            <a:headEnd/>
            <a:tailEnd/>
          </a:ln>
        </p:spPr>
        <p:txBody>
          <a:bodyPr wrap="square">
            <a:spAutoFit/>
          </a:bodyPr>
          <a:lstStyle/>
          <a:p>
            <a:r>
              <a:rPr lang="en-US" sz="800" b="1" dirty="0" smtClean="0">
                <a:solidFill>
                  <a:srgbClr val="000000"/>
                </a:solidFill>
                <a:ea typeface="ヒラギノ角ゴ Pro W3" charset="0"/>
                <a:cs typeface="ヒラギノ角ゴ Pro W3" charset="0"/>
              </a:rPr>
              <a:t>Data Migration Factory</a:t>
            </a:r>
            <a:endParaRPr lang="en-US" sz="800" b="1" dirty="0">
              <a:solidFill>
                <a:srgbClr val="000000"/>
              </a:solidFill>
              <a:ea typeface="ヒラギノ角ゴ Pro W3" charset="0"/>
              <a:cs typeface="ヒラギノ角ゴ Pro W3" charset="0"/>
            </a:endParaRPr>
          </a:p>
        </p:txBody>
      </p:sp>
      <p:sp>
        <p:nvSpPr>
          <p:cNvPr id="89" name="Text Box 9"/>
          <p:cNvSpPr txBox="1">
            <a:spLocks noChangeArrowheads="1"/>
          </p:cNvSpPr>
          <p:nvPr/>
        </p:nvSpPr>
        <p:spPr bwMode="auto">
          <a:xfrm>
            <a:off x="6167370" y="2816636"/>
            <a:ext cx="1912340" cy="214792"/>
          </a:xfrm>
          <a:prstGeom prst="rect">
            <a:avLst/>
          </a:prstGeom>
          <a:noFill/>
          <a:ln w="9525">
            <a:noFill/>
            <a:miter lim="800000"/>
            <a:headEnd/>
            <a:tailEnd/>
          </a:ln>
        </p:spPr>
        <p:txBody>
          <a:bodyPr wrap="square">
            <a:spAutoFit/>
          </a:bodyPr>
          <a:lstStyle/>
          <a:p>
            <a:r>
              <a:rPr lang="en-US" sz="800" b="1" dirty="0" smtClean="0">
                <a:solidFill>
                  <a:srgbClr val="000000"/>
                </a:solidFill>
                <a:ea typeface="ヒラギノ角ゴ Pro W3" charset="0"/>
                <a:cs typeface="ヒラギノ角ゴ Pro W3" charset="0"/>
              </a:rPr>
              <a:t>Rollout &amp; Deployment Factory</a:t>
            </a:r>
            <a:endParaRPr lang="en-US" sz="800" b="1" dirty="0">
              <a:solidFill>
                <a:srgbClr val="000000"/>
              </a:solidFill>
              <a:ea typeface="ヒラギノ角ゴ Pro W3" charset="0"/>
              <a:cs typeface="ヒラギノ角ゴ Pro W3"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dirty="0" smtClean="0">
                <a:gradFill>
                  <a:gsLst>
                    <a:gs pos="0">
                      <a:schemeClr val="tx1"/>
                    </a:gs>
                    <a:gs pos="100000">
                      <a:schemeClr val="tx1"/>
                    </a:gs>
                  </a:gsLst>
                </a:gradFill>
              </a:rPr>
              <a:t>Factory Staffing Model</a:t>
            </a:r>
          </a:p>
        </p:txBody>
      </p:sp>
      <p:sp>
        <p:nvSpPr>
          <p:cNvPr id="30722" name="AutoShape 2"/>
          <p:cNvSpPr>
            <a:spLocks noChangeArrowheads="1"/>
          </p:cNvSpPr>
          <p:nvPr/>
        </p:nvSpPr>
        <p:spPr bwMode="auto">
          <a:xfrm>
            <a:off x="6115666" y="1971227"/>
            <a:ext cx="2493380" cy="566611"/>
          </a:xfrm>
          <a:prstGeom prst="wedgeRectCallout">
            <a:avLst>
              <a:gd name="adj1" fmla="val 2245"/>
              <a:gd name="adj2" fmla="val 99611"/>
            </a:avLst>
          </a:prstGeom>
          <a:solidFill>
            <a:srgbClr val="009DDC"/>
          </a:solidFill>
          <a:ln w="9525">
            <a:noFill/>
            <a:miter lim="800000"/>
            <a:headEnd/>
            <a:tailEnd/>
          </a:ln>
        </p:spPr>
        <p:txBody>
          <a:bodyPr/>
          <a:lstStyle/>
          <a:p>
            <a:pPr algn="ctr"/>
            <a:endParaRPr lang="en-US" sz="1600">
              <a:solidFill>
                <a:srgbClr val="000000"/>
              </a:solidFill>
              <a:ea typeface="ヒラギノ角ゴ Pro W3" charset="0"/>
              <a:cs typeface="ヒラギノ角ゴ Pro W3" charset="0"/>
            </a:endParaRPr>
          </a:p>
        </p:txBody>
      </p:sp>
      <p:sp>
        <p:nvSpPr>
          <p:cNvPr id="30723" name="AutoShape 3"/>
          <p:cNvSpPr>
            <a:spLocks noChangeArrowheads="1"/>
          </p:cNvSpPr>
          <p:nvPr/>
        </p:nvSpPr>
        <p:spPr bwMode="auto">
          <a:xfrm>
            <a:off x="6108346" y="955134"/>
            <a:ext cx="1793535" cy="929711"/>
          </a:xfrm>
          <a:prstGeom prst="wedgeRectCallout">
            <a:avLst>
              <a:gd name="adj1" fmla="val -71468"/>
              <a:gd name="adj2" fmla="val 62912"/>
            </a:avLst>
          </a:prstGeom>
          <a:solidFill>
            <a:srgbClr val="009DDC"/>
          </a:solidFill>
          <a:ln w="9525">
            <a:noFill/>
            <a:miter lim="800000"/>
            <a:headEnd/>
            <a:tailEnd/>
          </a:ln>
        </p:spPr>
        <p:txBody>
          <a:bodyPr/>
          <a:lstStyle/>
          <a:p>
            <a:pPr algn="ctr"/>
            <a:endParaRPr lang="en-US" sz="1600">
              <a:solidFill>
                <a:srgbClr val="000000"/>
              </a:solidFill>
              <a:ea typeface="ヒラギノ角ゴ Pro W3" charset="0"/>
              <a:cs typeface="ヒラギノ角ゴ Pro W3" charset="0"/>
            </a:endParaRPr>
          </a:p>
        </p:txBody>
      </p:sp>
      <p:sp>
        <p:nvSpPr>
          <p:cNvPr id="30724" name="AutoShape 4"/>
          <p:cNvSpPr>
            <a:spLocks noChangeArrowheads="1"/>
          </p:cNvSpPr>
          <p:nvPr/>
        </p:nvSpPr>
        <p:spPr bwMode="auto">
          <a:xfrm>
            <a:off x="509588" y="1725256"/>
            <a:ext cx="1062944" cy="929711"/>
          </a:xfrm>
          <a:prstGeom prst="wedgeRectCallout">
            <a:avLst>
              <a:gd name="adj1" fmla="val 45315"/>
              <a:gd name="adj2" fmla="val 110944"/>
            </a:avLst>
          </a:prstGeom>
          <a:solidFill>
            <a:srgbClr val="009DDC"/>
          </a:solidFill>
          <a:ln w="9525">
            <a:noFill/>
            <a:miter lim="800000"/>
            <a:headEnd/>
            <a:tailEnd/>
          </a:ln>
        </p:spPr>
        <p:txBody>
          <a:bodyPr/>
          <a:lstStyle/>
          <a:p>
            <a:pPr algn="ctr"/>
            <a:endParaRPr lang="en-US" sz="1600">
              <a:solidFill>
                <a:srgbClr val="000000"/>
              </a:solidFill>
              <a:ea typeface="ヒラギノ角ゴ Pro W3" charset="0"/>
              <a:cs typeface="ヒラギノ角ゴ Pro W3" charset="0"/>
            </a:endParaRPr>
          </a:p>
        </p:txBody>
      </p:sp>
      <p:grpSp>
        <p:nvGrpSpPr>
          <p:cNvPr id="30970" name="Group 30969"/>
          <p:cNvGrpSpPr/>
          <p:nvPr/>
        </p:nvGrpSpPr>
        <p:grpSpPr>
          <a:xfrm>
            <a:off x="6997752" y="4164120"/>
            <a:ext cx="284909" cy="261079"/>
            <a:chOff x="6898965" y="4214244"/>
            <a:chExt cx="512439" cy="203512"/>
          </a:xfrm>
        </p:grpSpPr>
        <p:grpSp>
          <p:nvGrpSpPr>
            <p:cNvPr id="3" name="Group 7"/>
            <p:cNvGrpSpPr>
              <a:grpSpLocks/>
            </p:cNvGrpSpPr>
            <p:nvPr/>
          </p:nvGrpSpPr>
          <p:grpSpPr bwMode="auto">
            <a:xfrm>
              <a:off x="6898965" y="4214244"/>
              <a:ext cx="213875" cy="192284"/>
              <a:chOff x="2203" y="2704"/>
              <a:chExt cx="197" cy="510"/>
            </a:xfrm>
          </p:grpSpPr>
          <p:sp>
            <p:nvSpPr>
              <p:cNvPr id="30950" name="Freeform 8"/>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chemeClr val="accent2"/>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951" name="AutoShape 9"/>
              <p:cNvSpPr>
                <a:spLocks noChangeArrowheads="1"/>
              </p:cNvSpPr>
              <p:nvPr/>
            </p:nvSpPr>
            <p:spPr bwMode="auto">
              <a:xfrm>
                <a:off x="2248" y="2704"/>
                <a:ext cx="96" cy="96"/>
              </a:xfrm>
              <a:prstGeom prst="flowChartConnector">
                <a:avLst/>
              </a:prstGeom>
              <a:solidFill>
                <a:schemeClr val="accent2"/>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nvGrpSpPr>
            <p:cNvPr id="4" name="Group 10"/>
            <p:cNvGrpSpPr>
              <a:grpSpLocks/>
            </p:cNvGrpSpPr>
            <p:nvPr/>
          </p:nvGrpSpPr>
          <p:grpSpPr bwMode="auto">
            <a:xfrm>
              <a:off x="7059730" y="4214244"/>
              <a:ext cx="213875" cy="192284"/>
              <a:chOff x="2203" y="2704"/>
              <a:chExt cx="197" cy="510"/>
            </a:xfrm>
          </p:grpSpPr>
          <p:sp>
            <p:nvSpPr>
              <p:cNvPr id="30948" name="Freeform 11"/>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FD3D4"/>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949" name="AutoShape 12"/>
              <p:cNvSpPr>
                <a:spLocks noChangeArrowheads="1"/>
              </p:cNvSpPr>
              <p:nvPr/>
            </p:nvSpPr>
            <p:spPr bwMode="auto">
              <a:xfrm>
                <a:off x="2248" y="2704"/>
                <a:ext cx="96" cy="96"/>
              </a:xfrm>
              <a:prstGeom prst="flowChartConnector">
                <a:avLst/>
              </a:prstGeom>
              <a:solidFill>
                <a:srgbClr val="FFD3D4"/>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nvGrpSpPr>
            <p:cNvPr id="5" name="Group 13"/>
            <p:cNvGrpSpPr>
              <a:grpSpLocks/>
            </p:cNvGrpSpPr>
            <p:nvPr/>
          </p:nvGrpSpPr>
          <p:grpSpPr bwMode="auto">
            <a:xfrm>
              <a:off x="7197529" y="4225472"/>
              <a:ext cx="213875" cy="192284"/>
              <a:chOff x="2203" y="2704"/>
              <a:chExt cx="197" cy="510"/>
            </a:xfrm>
          </p:grpSpPr>
          <p:sp>
            <p:nvSpPr>
              <p:cNvPr id="30946" name="Freeform 14"/>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F3300"/>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947" name="AutoShape 15"/>
              <p:cNvSpPr>
                <a:spLocks noChangeArrowheads="1"/>
              </p:cNvSpPr>
              <p:nvPr/>
            </p:nvSpPr>
            <p:spPr bwMode="auto">
              <a:xfrm>
                <a:off x="2248" y="2704"/>
                <a:ext cx="96" cy="96"/>
              </a:xfrm>
              <a:prstGeom prst="flowChartConnector">
                <a:avLst/>
              </a:prstGeom>
              <a:solidFill>
                <a:srgbClr val="FF3300"/>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sp>
        <p:nvSpPr>
          <p:cNvPr id="30885" name="AutoShape 17"/>
          <p:cNvSpPr>
            <a:spLocks noChangeArrowheads="1"/>
          </p:cNvSpPr>
          <p:nvPr/>
        </p:nvSpPr>
        <p:spPr bwMode="auto">
          <a:xfrm>
            <a:off x="940036" y="5270331"/>
            <a:ext cx="6556767" cy="1002452"/>
          </a:xfrm>
          <a:prstGeom prst="rect">
            <a:avLst/>
          </a:prstGeom>
          <a:solidFill>
            <a:schemeClr val="bg2">
              <a:lumMod val="20000"/>
              <a:lumOff val="80000"/>
            </a:schemeClr>
          </a:solidFill>
          <a:ln w="9525">
            <a:noFill/>
            <a:round/>
            <a:headEnd/>
            <a:tailEnd/>
          </a:ln>
        </p:spPr>
        <p:txBody>
          <a:bodyPr wrap="none" anchor="ctr"/>
          <a:lstStyle/>
          <a:p>
            <a:pPr algn="ctr" eaLnBrk="0" hangingPunct="0"/>
            <a:endParaRPr lang="en-US" sz="900" b="1">
              <a:solidFill>
                <a:srgbClr val="000000"/>
              </a:solidFill>
              <a:ea typeface="ヒラギノ角ゴ Pro W3" charset="0"/>
              <a:cs typeface="ヒラギノ角ゴ Pro W3" charset="0"/>
            </a:endParaRPr>
          </a:p>
        </p:txBody>
      </p:sp>
      <p:sp>
        <p:nvSpPr>
          <p:cNvPr id="30886" name="Text Box 18"/>
          <p:cNvSpPr txBox="1">
            <a:spLocks noChangeArrowheads="1"/>
          </p:cNvSpPr>
          <p:nvPr/>
        </p:nvSpPr>
        <p:spPr bwMode="auto">
          <a:xfrm>
            <a:off x="6300481" y="5495601"/>
            <a:ext cx="1012273" cy="374512"/>
          </a:xfrm>
          <a:prstGeom prst="rect">
            <a:avLst/>
          </a:prstGeom>
          <a:noFill/>
          <a:ln w="9525">
            <a:solidFill>
              <a:schemeClr val="tx1"/>
            </a:solidFill>
            <a:miter lim="800000"/>
            <a:headEnd/>
            <a:tailEnd/>
          </a:ln>
        </p:spPr>
        <p:txBody>
          <a:bodyPr>
            <a:spAutoFit/>
          </a:bodyPr>
          <a:lstStyle/>
          <a:p>
            <a:pPr algn="ctr" eaLnBrk="0" hangingPunct="0">
              <a:spcBef>
                <a:spcPct val="50000"/>
              </a:spcBef>
            </a:pPr>
            <a:r>
              <a:rPr lang="en-GB" sz="900" b="1" dirty="0">
                <a:gradFill>
                  <a:gsLst>
                    <a:gs pos="0">
                      <a:srgbClr val="000000"/>
                    </a:gs>
                    <a:gs pos="74000">
                      <a:srgbClr val="000000"/>
                    </a:gs>
                  </a:gsLst>
                </a:gradFill>
                <a:ea typeface="ヒラギノ角ゴ Pro W3" charset="0"/>
                <a:cs typeface="ヒラギノ角ゴ Pro W3" charset="0"/>
              </a:rPr>
              <a:t>Factory Training</a:t>
            </a:r>
          </a:p>
        </p:txBody>
      </p:sp>
      <p:sp>
        <p:nvSpPr>
          <p:cNvPr id="30887" name="Line 19"/>
          <p:cNvSpPr>
            <a:spLocks noChangeShapeType="1"/>
          </p:cNvSpPr>
          <p:nvPr/>
        </p:nvSpPr>
        <p:spPr bwMode="auto">
          <a:xfrm flipH="1">
            <a:off x="3988358" y="4256616"/>
            <a:ext cx="897242" cy="0"/>
          </a:xfrm>
          <a:prstGeom prst="line">
            <a:avLst/>
          </a:prstGeom>
          <a:noFill/>
          <a:ln w="28575">
            <a:solidFill>
              <a:srgbClr val="009DDC"/>
            </a:solidFill>
            <a:round/>
            <a:headEn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888" name="Text Box 20"/>
          <p:cNvSpPr txBox="1">
            <a:spLocks noChangeArrowheads="1"/>
          </p:cNvSpPr>
          <p:nvPr/>
        </p:nvSpPr>
        <p:spPr bwMode="auto">
          <a:xfrm>
            <a:off x="944350" y="5539247"/>
            <a:ext cx="1249524" cy="430829"/>
          </a:xfrm>
          <a:prstGeom prst="rect">
            <a:avLst/>
          </a:prstGeom>
          <a:noFill/>
          <a:ln w="9525">
            <a:noFill/>
            <a:miter lim="800000"/>
            <a:headEnd/>
            <a:tailEnd/>
          </a:ln>
        </p:spPr>
        <p:txBody>
          <a:bodyPr>
            <a:spAutoFit/>
          </a:bodyPr>
          <a:lstStyle/>
          <a:p>
            <a:pPr algn="ctr" eaLnBrk="0" hangingPunct="0"/>
            <a:r>
              <a:rPr lang="en-GB" sz="1100" b="1" dirty="0">
                <a:gradFill>
                  <a:gsLst>
                    <a:gs pos="0">
                      <a:srgbClr val="000000"/>
                    </a:gs>
                    <a:gs pos="74000">
                      <a:srgbClr val="000000"/>
                    </a:gs>
                  </a:gsLst>
                  <a:lin ang="5400000" scaled="1"/>
                </a:gradFill>
                <a:ea typeface="ヒラギノ角ゴ Pro W3" charset="0"/>
                <a:cs typeface="ヒラギノ角ゴ Pro W3" charset="0"/>
              </a:rPr>
              <a:t>Factory</a:t>
            </a:r>
          </a:p>
          <a:p>
            <a:pPr algn="ctr" eaLnBrk="0" hangingPunct="0"/>
            <a:r>
              <a:rPr lang="en-GB" sz="1100" b="1" dirty="0">
                <a:gradFill>
                  <a:gsLst>
                    <a:gs pos="0">
                      <a:srgbClr val="000000"/>
                    </a:gs>
                    <a:gs pos="74000">
                      <a:srgbClr val="000000"/>
                    </a:gs>
                  </a:gsLst>
                  <a:lin ang="5400000" scaled="1"/>
                </a:gradFill>
                <a:ea typeface="ヒラギノ角ゴ Pro W3" charset="0"/>
                <a:cs typeface="ヒラギノ角ゴ Pro W3" charset="0"/>
              </a:rPr>
              <a:t>Environment</a:t>
            </a:r>
          </a:p>
        </p:txBody>
      </p:sp>
      <p:sp>
        <p:nvSpPr>
          <p:cNvPr id="30889" name="Text Box 21"/>
          <p:cNvSpPr txBox="1">
            <a:spLocks noChangeArrowheads="1"/>
          </p:cNvSpPr>
          <p:nvPr/>
        </p:nvSpPr>
        <p:spPr bwMode="auto">
          <a:xfrm>
            <a:off x="2852426" y="3997555"/>
            <a:ext cx="3373284" cy="230902"/>
          </a:xfrm>
          <a:prstGeom prst="rect">
            <a:avLst/>
          </a:prstGeom>
          <a:noFill/>
          <a:ln w="9525">
            <a:noFill/>
            <a:miter lim="800000"/>
            <a:headEnd/>
            <a:tailEnd/>
          </a:ln>
        </p:spPr>
        <p:txBody>
          <a:bodyPr>
            <a:spAutoFit/>
          </a:bodyPr>
          <a:lstStyle/>
          <a:p>
            <a:pPr algn="ctr" eaLnBrk="0" hangingPunct="0"/>
            <a:r>
              <a:rPr lang="en-GB" sz="900" b="1" dirty="0">
                <a:gradFill>
                  <a:gsLst>
                    <a:gs pos="80531">
                      <a:srgbClr val="6B6B6B"/>
                    </a:gs>
                    <a:gs pos="0">
                      <a:srgbClr val="6B6B6B"/>
                    </a:gs>
                  </a:gsLst>
                  <a:lin ang="0" scaled="0"/>
                </a:gradFill>
                <a:ea typeface="ヒラギノ角ゴ Pro W3" charset="0"/>
                <a:cs typeface="ヒラギノ角ゴ Pro W3" charset="0"/>
              </a:rPr>
              <a:t>Maturing through multiple Project Experience</a:t>
            </a:r>
          </a:p>
        </p:txBody>
      </p:sp>
      <p:sp>
        <p:nvSpPr>
          <p:cNvPr id="30890" name="Text Box 22"/>
          <p:cNvSpPr txBox="1">
            <a:spLocks noChangeArrowheads="1"/>
          </p:cNvSpPr>
          <p:nvPr/>
        </p:nvSpPr>
        <p:spPr bwMode="auto">
          <a:xfrm>
            <a:off x="6300481" y="5872233"/>
            <a:ext cx="1012579" cy="230902"/>
          </a:xfrm>
          <a:prstGeom prst="rect">
            <a:avLst/>
          </a:prstGeom>
          <a:noFill/>
          <a:ln w="9525">
            <a:solidFill>
              <a:schemeClr val="tx1"/>
            </a:solidFill>
            <a:miter lim="800000"/>
            <a:headEnd/>
            <a:tailEnd/>
          </a:ln>
        </p:spPr>
        <p:txBody>
          <a:bodyPr wrap="square">
            <a:spAutoFit/>
          </a:bodyPr>
          <a:lstStyle/>
          <a:p>
            <a:pPr algn="ctr" eaLnBrk="0" hangingPunct="0">
              <a:spcBef>
                <a:spcPct val="50000"/>
              </a:spcBef>
            </a:pPr>
            <a:r>
              <a:rPr lang="en-GB" sz="900" b="1" dirty="0">
                <a:gradFill>
                  <a:gsLst>
                    <a:gs pos="0">
                      <a:srgbClr val="000000"/>
                    </a:gs>
                    <a:gs pos="74000">
                      <a:srgbClr val="000000"/>
                    </a:gs>
                  </a:gsLst>
                </a:gradFill>
                <a:ea typeface="ヒラギノ角ゴ Pro W3" charset="0"/>
                <a:cs typeface="ヒラギノ角ゴ Pro W3" charset="0"/>
              </a:rPr>
              <a:t>Factory Tools</a:t>
            </a:r>
          </a:p>
        </p:txBody>
      </p:sp>
      <p:sp>
        <p:nvSpPr>
          <p:cNvPr id="30891" name="Line 23"/>
          <p:cNvSpPr>
            <a:spLocks noChangeShapeType="1"/>
          </p:cNvSpPr>
          <p:nvPr/>
        </p:nvSpPr>
        <p:spPr bwMode="auto">
          <a:xfrm flipH="1" flipV="1">
            <a:off x="7335759" y="5608236"/>
            <a:ext cx="431991" cy="3773"/>
          </a:xfrm>
          <a:prstGeom prst="line">
            <a:avLst/>
          </a:prstGeom>
          <a:noFill/>
          <a:ln w="28575">
            <a:solidFill>
              <a:srgbClr val="009DDC"/>
            </a:solidFill>
            <a:round/>
            <a:headEn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892" name="AutoShape 24"/>
          <p:cNvSpPr>
            <a:spLocks noChangeArrowheads="1"/>
          </p:cNvSpPr>
          <p:nvPr/>
        </p:nvSpPr>
        <p:spPr bwMode="auto">
          <a:xfrm>
            <a:off x="2182371" y="5366071"/>
            <a:ext cx="3703998" cy="775774"/>
          </a:xfrm>
          <a:prstGeom prst="flowChartMagneticDisk">
            <a:avLst/>
          </a:prstGeom>
          <a:noFill/>
          <a:ln w="9525">
            <a:solidFill>
              <a:schemeClr val="tx1"/>
            </a:solidFill>
            <a:round/>
            <a:headEnd/>
            <a:tailEnd/>
          </a:ln>
        </p:spPr>
        <p:txBody>
          <a:bodyPr anchor="ctr"/>
          <a:lstStyle/>
          <a:p>
            <a:pPr algn="ctr" eaLnBrk="0" hangingPunct="0">
              <a:lnSpc>
                <a:spcPct val="60000"/>
              </a:lnSpc>
              <a:spcBef>
                <a:spcPct val="50000"/>
              </a:spcBef>
            </a:pPr>
            <a:r>
              <a:rPr lang="en-GB" sz="1100" b="1" dirty="0">
                <a:gradFill>
                  <a:gsLst>
                    <a:gs pos="0">
                      <a:srgbClr val="000000"/>
                    </a:gs>
                    <a:gs pos="74000">
                      <a:srgbClr val="000000"/>
                    </a:gs>
                  </a:gsLst>
                </a:gradFill>
                <a:ea typeface="ヒラギノ角ゴ Pro W3" charset="0"/>
                <a:cs typeface="ヒラギノ角ゴ Pro W3" charset="0"/>
              </a:rPr>
              <a:t>Knowledge Repository</a:t>
            </a:r>
          </a:p>
        </p:txBody>
      </p:sp>
      <p:sp>
        <p:nvSpPr>
          <p:cNvPr id="30893" name="Line 25"/>
          <p:cNvSpPr>
            <a:spLocks noChangeShapeType="1"/>
          </p:cNvSpPr>
          <p:nvPr/>
        </p:nvSpPr>
        <p:spPr bwMode="auto">
          <a:xfrm>
            <a:off x="2400930" y="5168960"/>
            <a:ext cx="3289887" cy="0"/>
          </a:xfrm>
          <a:prstGeom prst="line">
            <a:avLst/>
          </a:prstGeom>
          <a:noFill/>
          <a:ln w="28575">
            <a:solidFill>
              <a:srgbClr val="009DDC"/>
            </a:solidFill>
            <a:round/>
            <a:headEnd/>
            <a:tailEnd/>
          </a:ln>
        </p:spPr>
        <p:txBody>
          <a:bodyPr wrap="none" anchor="ctr"/>
          <a:lstStyle/>
          <a:p>
            <a:endParaRPr lang="en-US" sz="1600">
              <a:solidFill>
                <a:srgbClr val="000000"/>
              </a:solidFill>
              <a:ea typeface="ヒラギノ角ゴ Pro W3" charset="0"/>
              <a:cs typeface="ヒラギノ角ゴ Pro W3" charset="0"/>
            </a:endParaRPr>
          </a:p>
        </p:txBody>
      </p:sp>
      <p:sp>
        <p:nvSpPr>
          <p:cNvPr id="30894" name="AutoShape 26"/>
          <p:cNvSpPr>
            <a:spLocks noChangeArrowheads="1"/>
          </p:cNvSpPr>
          <p:nvPr/>
        </p:nvSpPr>
        <p:spPr bwMode="auto">
          <a:xfrm>
            <a:off x="5196183" y="4357987"/>
            <a:ext cx="1207826" cy="315378"/>
          </a:xfrm>
          <a:prstGeom prst="rect">
            <a:avLst/>
          </a:prstGeom>
          <a:noFill/>
          <a:ln w="9525">
            <a:solidFill>
              <a:srgbClr val="009DDC"/>
            </a:solidFill>
            <a:round/>
            <a:headEnd/>
            <a:tailEnd/>
          </a:ln>
        </p:spPr>
        <p:txBody>
          <a:bodyPr wrap="none" anchor="ctr"/>
          <a:lstStyle/>
          <a:p>
            <a:pPr algn="ctr" eaLnBrk="0" hangingPunct="0"/>
            <a:r>
              <a:rPr lang="en-GB" sz="900" b="1" dirty="0">
                <a:gradFill>
                  <a:gsLst>
                    <a:gs pos="80531">
                      <a:srgbClr val="6B6B6B"/>
                    </a:gs>
                    <a:gs pos="0">
                      <a:srgbClr val="6B6B6B"/>
                    </a:gs>
                  </a:gsLst>
                  <a:lin ang="0" scaled="0"/>
                </a:gradFill>
                <a:ea typeface="ヒラギノ角ゴ Pro W3" charset="0"/>
                <a:cs typeface="ヒラギノ角ゴ Pro W3" charset="0"/>
              </a:rPr>
              <a:t>Project Initiation</a:t>
            </a:r>
          </a:p>
        </p:txBody>
      </p:sp>
      <p:sp>
        <p:nvSpPr>
          <p:cNvPr id="30895" name="AutoShape 27"/>
          <p:cNvSpPr>
            <a:spLocks noChangeArrowheads="1"/>
          </p:cNvSpPr>
          <p:nvPr/>
        </p:nvSpPr>
        <p:spPr bwMode="auto">
          <a:xfrm>
            <a:off x="3476470" y="4357987"/>
            <a:ext cx="1271093" cy="315378"/>
          </a:xfrm>
          <a:prstGeom prst="rect">
            <a:avLst/>
          </a:prstGeom>
          <a:noFill/>
          <a:ln w="9525">
            <a:solidFill>
              <a:srgbClr val="009DDC"/>
            </a:solidFill>
            <a:round/>
            <a:headEnd/>
            <a:tailEnd/>
          </a:ln>
        </p:spPr>
        <p:txBody>
          <a:bodyPr wrap="none" anchor="ctr"/>
          <a:lstStyle/>
          <a:p>
            <a:pPr algn="ctr" eaLnBrk="0" hangingPunct="0"/>
            <a:r>
              <a:rPr lang="en-GB" sz="900" b="1" dirty="0">
                <a:gradFill>
                  <a:gsLst>
                    <a:gs pos="80531">
                      <a:srgbClr val="6B6B6B"/>
                    </a:gs>
                    <a:gs pos="0">
                      <a:srgbClr val="6B6B6B"/>
                    </a:gs>
                  </a:gsLst>
                  <a:lin ang="0" scaled="0"/>
                </a:gradFill>
                <a:ea typeface="ヒラギノ角ゴ Pro W3" charset="0"/>
                <a:cs typeface="ヒラギノ角ゴ Pro W3" charset="0"/>
              </a:rPr>
              <a:t>Project Execution</a:t>
            </a:r>
          </a:p>
        </p:txBody>
      </p:sp>
      <p:sp>
        <p:nvSpPr>
          <p:cNvPr id="30896" name="AutoShape 28"/>
          <p:cNvSpPr>
            <a:spLocks noChangeArrowheads="1"/>
          </p:cNvSpPr>
          <p:nvPr/>
        </p:nvSpPr>
        <p:spPr bwMode="auto">
          <a:xfrm>
            <a:off x="1828650" y="4357987"/>
            <a:ext cx="1104298" cy="315378"/>
          </a:xfrm>
          <a:prstGeom prst="rect">
            <a:avLst/>
          </a:prstGeom>
          <a:noFill/>
          <a:ln w="9525">
            <a:solidFill>
              <a:srgbClr val="009DDC"/>
            </a:solidFill>
            <a:round/>
            <a:headEnd/>
            <a:tailEnd/>
          </a:ln>
        </p:spPr>
        <p:txBody>
          <a:bodyPr wrap="none" anchor="ctr"/>
          <a:lstStyle/>
          <a:p>
            <a:pPr algn="ctr" eaLnBrk="0" hangingPunct="0"/>
            <a:r>
              <a:rPr lang="en-GB" sz="900" b="1" dirty="0">
                <a:gradFill>
                  <a:gsLst>
                    <a:gs pos="80531">
                      <a:srgbClr val="6B6B6B"/>
                    </a:gs>
                    <a:gs pos="0">
                      <a:srgbClr val="6B6B6B"/>
                    </a:gs>
                  </a:gsLst>
                  <a:lin ang="0" scaled="0"/>
                </a:gradFill>
                <a:ea typeface="ヒラギノ角ゴ Pro W3" charset="0"/>
                <a:cs typeface="ヒラギノ角ゴ Pro W3" charset="0"/>
              </a:rPr>
              <a:t>Project Closing</a:t>
            </a:r>
          </a:p>
        </p:txBody>
      </p:sp>
      <p:sp>
        <p:nvSpPr>
          <p:cNvPr id="30897" name="AutoShape 29"/>
          <p:cNvSpPr>
            <a:spLocks noChangeArrowheads="1"/>
          </p:cNvSpPr>
          <p:nvPr/>
        </p:nvSpPr>
        <p:spPr bwMode="auto">
          <a:xfrm rot="5400000">
            <a:off x="4904187" y="4281405"/>
            <a:ext cx="125306" cy="458686"/>
          </a:xfrm>
          <a:prstGeom prst="downArrow">
            <a:avLst>
              <a:gd name="adj1" fmla="val 50000"/>
              <a:gd name="adj2" fmla="val 109088"/>
            </a:avLst>
          </a:prstGeom>
          <a:solidFill>
            <a:srgbClr val="009DDC"/>
          </a:solidFill>
          <a:ln w="9525">
            <a:noFill/>
            <a:miter lim="800000"/>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sp>
        <p:nvSpPr>
          <p:cNvPr id="30898" name="AutoShape 30"/>
          <p:cNvSpPr>
            <a:spLocks noChangeArrowheads="1"/>
          </p:cNvSpPr>
          <p:nvPr/>
        </p:nvSpPr>
        <p:spPr bwMode="auto">
          <a:xfrm rot="5400000">
            <a:off x="3141322" y="4245234"/>
            <a:ext cx="123899" cy="552149"/>
          </a:xfrm>
          <a:prstGeom prst="downArrow">
            <a:avLst>
              <a:gd name="adj1" fmla="val 50000"/>
              <a:gd name="adj2" fmla="val 109091"/>
            </a:avLst>
          </a:prstGeom>
          <a:solidFill>
            <a:srgbClr val="009DDC"/>
          </a:solidFill>
          <a:ln w="9525">
            <a:noFill/>
            <a:miter lim="800000"/>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sp>
        <p:nvSpPr>
          <p:cNvPr id="30899" name="Text Box 31"/>
          <p:cNvSpPr txBox="1">
            <a:spLocks noChangeArrowheads="1"/>
          </p:cNvSpPr>
          <p:nvPr/>
        </p:nvSpPr>
        <p:spPr bwMode="auto">
          <a:xfrm>
            <a:off x="5679803" y="4746578"/>
            <a:ext cx="1056700" cy="507831"/>
          </a:xfrm>
          <a:prstGeom prst="rect">
            <a:avLst/>
          </a:prstGeom>
          <a:noFill/>
          <a:ln w="9525">
            <a:noFill/>
            <a:miter lim="800000"/>
            <a:headEnd/>
            <a:tailEnd/>
          </a:ln>
        </p:spPr>
        <p:txBody>
          <a:bodyPr wrap="none">
            <a:spAutoFit/>
          </a:bodyPr>
          <a:lstStyle/>
          <a:p>
            <a:pPr eaLnBrk="0" hangingPunct="0"/>
            <a:r>
              <a:rPr lang="en-GB" sz="900" dirty="0">
                <a:gradFill>
                  <a:gsLst>
                    <a:gs pos="80531">
                      <a:srgbClr val="6B6B6B"/>
                    </a:gs>
                    <a:gs pos="0">
                      <a:srgbClr val="6B6B6B"/>
                    </a:gs>
                  </a:gsLst>
                  <a:lin ang="0" scaled="0"/>
                </a:gradFill>
                <a:ea typeface="ヒラギノ角ゴ Pro W3" charset="0"/>
                <a:cs typeface="ヒラギノ角ゴ Pro W3" charset="0"/>
              </a:rPr>
              <a:t>Best Practices</a:t>
            </a:r>
          </a:p>
          <a:p>
            <a:pPr eaLnBrk="0" hangingPunct="0"/>
            <a:r>
              <a:rPr lang="en-GB" sz="900" dirty="0">
                <a:gradFill>
                  <a:gsLst>
                    <a:gs pos="80531">
                      <a:srgbClr val="6B6B6B"/>
                    </a:gs>
                    <a:gs pos="0">
                      <a:srgbClr val="6B6B6B"/>
                    </a:gs>
                  </a:gsLst>
                  <a:lin ang="0" scaled="0"/>
                </a:gradFill>
                <a:ea typeface="ヒラギノ角ゴ Pro W3" charset="0"/>
                <a:cs typeface="ヒラギノ角ゴ Pro W3" charset="0"/>
              </a:rPr>
              <a:t>Reusable asset</a:t>
            </a:r>
          </a:p>
          <a:p>
            <a:pPr eaLnBrk="0" hangingPunct="0"/>
            <a:r>
              <a:rPr lang="en-GB" sz="900" dirty="0">
                <a:gradFill>
                  <a:gsLst>
                    <a:gs pos="80531">
                      <a:srgbClr val="6B6B6B"/>
                    </a:gs>
                    <a:gs pos="0">
                      <a:srgbClr val="6B6B6B"/>
                    </a:gs>
                  </a:gsLst>
                  <a:lin ang="0" scaled="0"/>
                </a:gradFill>
                <a:ea typeface="ヒラギノ角ゴ Pro W3" charset="0"/>
                <a:cs typeface="ヒラギノ角ゴ Pro W3" charset="0"/>
              </a:rPr>
              <a:t>Tools, Checklists</a:t>
            </a:r>
          </a:p>
        </p:txBody>
      </p:sp>
      <p:sp>
        <p:nvSpPr>
          <p:cNvPr id="30900" name="Text Box 32"/>
          <p:cNvSpPr txBox="1">
            <a:spLocks noChangeArrowheads="1"/>
          </p:cNvSpPr>
          <p:nvPr/>
        </p:nvSpPr>
        <p:spPr bwMode="auto">
          <a:xfrm>
            <a:off x="4015524" y="4763473"/>
            <a:ext cx="1178528" cy="369332"/>
          </a:xfrm>
          <a:prstGeom prst="rect">
            <a:avLst/>
          </a:prstGeom>
          <a:noFill/>
          <a:ln w="9525">
            <a:noFill/>
            <a:miter lim="800000"/>
            <a:headEnd/>
            <a:tailEnd/>
          </a:ln>
        </p:spPr>
        <p:txBody>
          <a:bodyPr wrap="none">
            <a:spAutoFit/>
          </a:bodyPr>
          <a:lstStyle/>
          <a:p>
            <a:pPr eaLnBrk="0" hangingPunct="0"/>
            <a:r>
              <a:rPr lang="en-GB" sz="900" dirty="0">
                <a:gradFill>
                  <a:gsLst>
                    <a:gs pos="80531">
                      <a:srgbClr val="6B6B6B"/>
                    </a:gs>
                    <a:gs pos="0">
                      <a:srgbClr val="6B6B6B"/>
                    </a:gs>
                  </a:gsLst>
                  <a:lin ang="0" scaled="0"/>
                </a:gradFill>
                <a:ea typeface="ヒラギノ角ゴ Pro W3" charset="0"/>
                <a:cs typeface="ヒラギノ角ゴ Pro W3" charset="0"/>
              </a:rPr>
              <a:t>Design Review</a:t>
            </a:r>
          </a:p>
          <a:p>
            <a:pPr eaLnBrk="0" hangingPunct="0"/>
            <a:r>
              <a:rPr lang="en-GB" sz="900" dirty="0">
                <a:gradFill>
                  <a:gsLst>
                    <a:gs pos="80531">
                      <a:srgbClr val="6B6B6B"/>
                    </a:gs>
                    <a:gs pos="0">
                      <a:srgbClr val="6B6B6B"/>
                    </a:gs>
                  </a:gsLst>
                  <a:lin ang="0" scaled="0"/>
                </a:gradFill>
                <a:ea typeface="ヒラギノ角ゴ Pro W3" charset="0"/>
                <a:cs typeface="ヒラギノ角ゴ Pro W3" charset="0"/>
              </a:rPr>
              <a:t>Technical guidance</a:t>
            </a:r>
          </a:p>
        </p:txBody>
      </p:sp>
      <p:sp>
        <p:nvSpPr>
          <p:cNvPr id="30901" name="Line 33"/>
          <p:cNvSpPr>
            <a:spLocks noChangeShapeType="1"/>
          </p:cNvSpPr>
          <p:nvPr/>
        </p:nvSpPr>
        <p:spPr bwMode="auto">
          <a:xfrm flipV="1">
            <a:off x="4034370" y="4673365"/>
            <a:ext cx="0" cy="506858"/>
          </a:xfrm>
          <a:prstGeom prst="line">
            <a:avLst/>
          </a:prstGeom>
          <a:noFill/>
          <a:ln w="28575">
            <a:solidFill>
              <a:srgbClr val="009DDC"/>
            </a:solidFill>
            <a:round/>
            <a:headEn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902" name="Line 34"/>
          <p:cNvSpPr>
            <a:spLocks noChangeShapeType="1"/>
          </p:cNvSpPr>
          <p:nvPr/>
        </p:nvSpPr>
        <p:spPr bwMode="auto">
          <a:xfrm>
            <a:off x="2387526" y="4684629"/>
            <a:ext cx="1901" cy="484330"/>
          </a:xfrm>
          <a:prstGeom prst="line">
            <a:avLst/>
          </a:prstGeom>
          <a:noFill/>
          <a:ln w="28575">
            <a:solidFill>
              <a:srgbClr val="009DDC"/>
            </a:solidFill>
            <a:round/>
            <a:headEn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903" name="Text Box 35"/>
          <p:cNvSpPr txBox="1">
            <a:spLocks noChangeArrowheads="1"/>
          </p:cNvSpPr>
          <p:nvPr/>
        </p:nvSpPr>
        <p:spPr bwMode="auto">
          <a:xfrm>
            <a:off x="2387527" y="4670549"/>
            <a:ext cx="1056700" cy="507831"/>
          </a:xfrm>
          <a:prstGeom prst="rect">
            <a:avLst/>
          </a:prstGeom>
          <a:noFill/>
          <a:ln w="9525">
            <a:noFill/>
            <a:miter lim="800000"/>
            <a:headEnd/>
            <a:tailEnd/>
          </a:ln>
        </p:spPr>
        <p:txBody>
          <a:bodyPr wrap="none">
            <a:spAutoFit/>
          </a:bodyPr>
          <a:lstStyle/>
          <a:p>
            <a:pPr eaLnBrk="0" hangingPunct="0"/>
            <a:r>
              <a:rPr lang="en-GB" sz="900" dirty="0">
                <a:gradFill>
                  <a:gsLst>
                    <a:gs pos="80531">
                      <a:srgbClr val="6B6B6B"/>
                    </a:gs>
                    <a:gs pos="0">
                      <a:srgbClr val="6B6B6B"/>
                    </a:gs>
                  </a:gsLst>
                  <a:lin ang="0" scaled="0"/>
                </a:gradFill>
                <a:ea typeface="ヒラギノ角ゴ Pro W3" charset="0"/>
                <a:cs typeface="ヒラギノ角ゴ Pro W3" charset="0"/>
              </a:rPr>
              <a:t>Best Practices</a:t>
            </a:r>
          </a:p>
          <a:p>
            <a:pPr eaLnBrk="0" hangingPunct="0"/>
            <a:r>
              <a:rPr lang="en-GB" sz="900" dirty="0">
                <a:gradFill>
                  <a:gsLst>
                    <a:gs pos="80531">
                      <a:srgbClr val="6B6B6B"/>
                    </a:gs>
                    <a:gs pos="0">
                      <a:srgbClr val="6B6B6B"/>
                    </a:gs>
                  </a:gsLst>
                  <a:lin ang="0" scaled="0"/>
                </a:gradFill>
                <a:ea typeface="ヒラギノ角ゴ Pro W3" charset="0"/>
                <a:cs typeface="ヒラギノ角ゴ Pro W3" charset="0"/>
              </a:rPr>
              <a:t>Reusable asset</a:t>
            </a:r>
          </a:p>
          <a:p>
            <a:pPr eaLnBrk="0" hangingPunct="0"/>
            <a:r>
              <a:rPr lang="en-GB" sz="900" dirty="0">
                <a:gradFill>
                  <a:gsLst>
                    <a:gs pos="80531">
                      <a:srgbClr val="6B6B6B"/>
                    </a:gs>
                    <a:gs pos="0">
                      <a:srgbClr val="6B6B6B"/>
                    </a:gs>
                  </a:gsLst>
                  <a:lin ang="0" scaled="0"/>
                </a:gradFill>
                <a:ea typeface="ヒラギノ角ゴ Pro W3" charset="0"/>
                <a:cs typeface="ヒラギノ角ゴ Pro W3" charset="0"/>
              </a:rPr>
              <a:t>Tools, Checklists</a:t>
            </a:r>
          </a:p>
        </p:txBody>
      </p:sp>
      <p:sp>
        <p:nvSpPr>
          <p:cNvPr id="30904" name="Line 36"/>
          <p:cNvSpPr>
            <a:spLocks noChangeShapeType="1"/>
          </p:cNvSpPr>
          <p:nvPr/>
        </p:nvSpPr>
        <p:spPr bwMode="auto">
          <a:xfrm flipH="1" flipV="1">
            <a:off x="5679313" y="4673365"/>
            <a:ext cx="11503" cy="585702"/>
          </a:xfrm>
          <a:prstGeom prst="line">
            <a:avLst/>
          </a:prstGeom>
          <a:noFill/>
          <a:ln w="28575">
            <a:solidFill>
              <a:srgbClr val="009DDC"/>
            </a:solidFill>
            <a:round/>
            <a:headEn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925" name="Rectangle 38"/>
          <p:cNvSpPr>
            <a:spLocks noChangeArrowheads="1"/>
          </p:cNvSpPr>
          <p:nvPr/>
        </p:nvSpPr>
        <p:spPr bwMode="auto">
          <a:xfrm>
            <a:off x="7749871" y="5195711"/>
            <a:ext cx="897242" cy="936673"/>
          </a:xfrm>
          <a:prstGeom prst="rect">
            <a:avLst/>
          </a:prstGeom>
          <a:noFill/>
          <a:ln w="9525">
            <a:solidFill>
              <a:schemeClr val="tx1"/>
            </a:solidFill>
            <a:miter lim="800000"/>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nvGrpSpPr>
          <p:cNvPr id="9" name="Group 40"/>
          <p:cNvGrpSpPr>
            <a:grpSpLocks/>
          </p:cNvGrpSpPr>
          <p:nvPr/>
        </p:nvGrpSpPr>
        <p:grpSpPr bwMode="auto">
          <a:xfrm>
            <a:off x="7857712" y="5271402"/>
            <a:ext cx="159654" cy="308676"/>
            <a:chOff x="2203" y="2704"/>
            <a:chExt cx="197" cy="510"/>
          </a:xfrm>
        </p:grpSpPr>
        <p:sp>
          <p:nvSpPr>
            <p:cNvPr id="30941" name="Freeform 41"/>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CDCD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942" name="AutoShape 42"/>
            <p:cNvSpPr>
              <a:spLocks noChangeArrowheads="1"/>
            </p:cNvSpPr>
            <p:nvPr/>
          </p:nvSpPr>
          <p:spPr bwMode="auto">
            <a:xfrm>
              <a:off x="2248" y="2704"/>
              <a:ext cx="96" cy="96"/>
            </a:xfrm>
            <a:prstGeom prst="flowChartConnector">
              <a:avLst/>
            </a:prstGeom>
            <a:solidFill>
              <a:srgbClr val="CDCDFF"/>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nvGrpSpPr>
          <p:cNvPr id="10" name="Group 43"/>
          <p:cNvGrpSpPr>
            <a:grpSpLocks/>
          </p:cNvGrpSpPr>
          <p:nvPr/>
        </p:nvGrpSpPr>
        <p:grpSpPr bwMode="auto">
          <a:xfrm>
            <a:off x="7995749" y="5384938"/>
            <a:ext cx="159654" cy="308676"/>
            <a:chOff x="2203" y="2704"/>
            <a:chExt cx="197" cy="510"/>
          </a:xfrm>
        </p:grpSpPr>
        <p:sp>
          <p:nvSpPr>
            <p:cNvPr id="30939" name="Freeform 44"/>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CDCD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940" name="AutoShape 45"/>
            <p:cNvSpPr>
              <a:spLocks noChangeArrowheads="1"/>
            </p:cNvSpPr>
            <p:nvPr/>
          </p:nvSpPr>
          <p:spPr bwMode="auto">
            <a:xfrm>
              <a:off x="2248" y="2704"/>
              <a:ext cx="96" cy="96"/>
            </a:xfrm>
            <a:prstGeom prst="flowChartConnector">
              <a:avLst/>
            </a:prstGeom>
            <a:solidFill>
              <a:srgbClr val="CDCDFF"/>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nvGrpSpPr>
          <p:cNvPr id="11" name="Group 46"/>
          <p:cNvGrpSpPr>
            <a:grpSpLocks/>
          </p:cNvGrpSpPr>
          <p:nvPr/>
        </p:nvGrpSpPr>
        <p:grpSpPr bwMode="auto">
          <a:xfrm>
            <a:off x="8133787" y="5498474"/>
            <a:ext cx="159654" cy="308676"/>
            <a:chOff x="2203" y="2704"/>
            <a:chExt cx="197" cy="510"/>
          </a:xfrm>
        </p:grpSpPr>
        <p:sp>
          <p:nvSpPr>
            <p:cNvPr id="30937" name="Freeform 47"/>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CDCD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938" name="AutoShape 48"/>
            <p:cNvSpPr>
              <a:spLocks noChangeArrowheads="1"/>
            </p:cNvSpPr>
            <p:nvPr/>
          </p:nvSpPr>
          <p:spPr bwMode="auto">
            <a:xfrm>
              <a:off x="2248" y="2704"/>
              <a:ext cx="96" cy="96"/>
            </a:xfrm>
            <a:prstGeom prst="flowChartConnector">
              <a:avLst/>
            </a:prstGeom>
            <a:solidFill>
              <a:srgbClr val="CDCDFF"/>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nvGrpSpPr>
          <p:cNvPr id="12" name="Group 49"/>
          <p:cNvGrpSpPr>
            <a:grpSpLocks/>
          </p:cNvGrpSpPr>
          <p:nvPr/>
        </p:nvGrpSpPr>
        <p:grpSpPr bwMode="auto">
          <a:xfrm>
            <a:off x="8271824" y="5612010"/>
            <a:ext cx="159654" cy="308676"/>
            <a:chOff x="2203" y="2704"/>
            <a:chExt cx="197" cy="510"/>
          </a:xfrm>
        </p:grpSpPr>
        <p:sp>
          <p:nvSpPr>
            <p:cNvPr id="30935" name="Freeform 50"/>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CDCD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936" name="AutoShape 51"/>
            <p:cNvSpPr>
              <a:spLocks noChangeArrowheads="1"/>
            </p:cNvSpPr>
            <p:nvPr/>
          </p:nvSpPr>
          <p:spPr bwMode="auto">
            <a:xfrm>
              <a:off x="2248" y="2704"/>
              <a:ext cx="96" cy="96"/>
            </a:xfrm>
            <a:prstGeom prst="flowChartConnector">
              <a:avLst/>
            </a:prstGeom>
            <a:solidFill>
              <a:srgbClr val="CDCDFF"/>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nvGrpSpPr>
          <p:cNvPr id="13" name="Group 52"/>
          <p:cNvGrpSpPr>
            <a:grpSpLocks/>
          </p:cNvGrpSpPr>
          <p:nvPr/>
        </p:nvGrpSpPr>
        <p:grpSpPr bwMode="auto">
          <a:xfrm>
            <a:off x="8409861" y="5725547"/>
            <a:ext cx="159654" cy="308676"/>
            <a:chOff x="2203" y="2704"/>
            <a:chExt cx="197" cy="510"/>
          </a:xfrm>
        </p:grpSpPr>
        <p:sp>
          <p:nvSpPr>
            <p:cNvPr id="30933" name="Freeform 53"/>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CDCD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934" name="AutoShape 54"/>
            <p:cNvSpPr>
              <a:spLocks noChangeArrowheads="1"/>
            </p:cNvSpPr>
            <p:nvPr/>
          </p:nvSpPr>
          <p:spPr bwMode="auto">
            <a:xfrm>
              <a:off x="2248" y="2704"/>
              <a:ext cx="96" cy="96"/>
            </a:xfrm>
            <a:prstGeom prst="flowChartConnector">
              <a:avLst/>
            </a:prstGeom>
            <a:solidFill>
              <a:srgbClr val="CDCDFF"/>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sp>
        <p:nvSpPr>
          <p:cNvPr id="30927" name="Text Box 55"/>
          <p:cNvSpPr txBox="1">
            <a:spLocks noChangeArrowheads="1"/>
          </p:cNvSpPr>
          <p:nvPr/>
        </p:nvSpPr>
        <p:spPr bwMode="auto">
          <a:xfrm>
            <a:off x="7712486" y="5799031"/>
            <a:ext cx="842602" cy="368992"/>
          </a:xfrm>
          <a:prstGeom prst="rect">
            <a:avLst/>
          </a:prstGeom>
          <a:noFill/>
          <a:ln w="9525">
            <a:noFill/>
            <a:miter lim="800000"/>
            <a:headEnd/>
            <a:tailEnd/>
          </a:ln>
        </p:spPr>
        <p:txBody>
          <a:bodyPr>
            <a:spAutoFit/>
          </a:bodyPr>
          <a:lstStyle/>
          <a:p>
            <a:pPr eaLnBrk="0" hangingPunct="0"/>
            <a:r>
              <a:rPr lang="en-GB" sz="900" dirty="0">
                <a:gradFill>
                  <a:gsLst>
                    <a:gs pos="80531">
                      <a:srgbClr val="009DDC"/>
                    </a:gs>
                    <a:gs pos="0">
                      <a:srgbClr val="009DDC"/>
                    </a:gs>
                  </a:gsLst>
                  <a:lin ang="0" scaled="0"/>
                </a:gradFill>
                <a:ea typeface="ヒラギノ角ゴ Pro W3" charset="0"/>
                <a:cs typeface="ヒラギノ角ゴ Pro W3" charset="0"/>
              </a:rPr>
              <a:t>Team Induction</a:t>
            </a:r>
          </a:p>
        </p:txBody>
      </p:sp>
      <p:sp>
        <p:nvSpPr>
          <p:cNvPr id="30906" name="AutoShape 56"/>
          <p:cNvSpPr>
            <a:spLocks noChangeArrowheads="1"/>
          </p:cNvSpPr>
          <p:nvPr/>
        </p:nvSpPr>
        <p:spPr bwMode="auto">
          <a:xfrm>
            <a:off x="6760605" y="4132717"/>
            <a:ext cx="770708" cy="322418"/>
          </a:xfrm>
          <a:prstGeom prst="rect">
            <a:avLst/>
          </a:prstGeom>
          <a:noFill/>
          <a:ln w="9525">
            <a:solidFill>
              <a:srgbClr val="009DDC"/>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sp>
        <p:nvSpPr>
          <p:cNvPr id="30907" name="Text Box 57"/>
          <p:cNvSpPr txBox="1">
            <a:spLocks noChangeArrowheads="1"/>
          </p:cNvSpPr>
          <p:nvPr/>
        </p:nvSpPr>
        <p:spPr bwMode="auto">
          <a:xfrm>
            <a:off x="7529674" y="4250439"/>
            <a:ext cx="1024639" cy="230832"/>
          </a:xfrm>
          <a:prstGeom prst="rect">
            <a:avLst/>
          </a:prstGeom>
          <a:noFill/>
          <a:ln w="9525">
            <a:noFill/>
            <a:miter lim="800000"/>
            <a:headEnd/>
            <a:tailEnd/>
          </a:ln>
        </p:spPr>
        <p:txBody>
          <a:bodyPr wrap="none">
            <a:spAutoFit/>
          </a:bodyPr>
          <a:lstStyle/>
          <a:p>
            <a:pPr algn="ctr" eaLnBrk="0" hangingPunct="0"/>
            <a:r>
              <a:rPr lang="en-GB" sz="900" dirty="0">
                <a:gradFill>
                  <a:gsLst>
                    <a:gs pos="80531">
                      <a:srgbClr val="009DDC"/>
                    </a:gs>
                    <a:gs pos="0">
                      <a:srgbClr val="009DDC"/>
                    </a:gs>
                  </a:gsLst>
                  <a:lin ang="0" scaled="0"/>
                </a:gradFill>
                <a:ea typeface="ヒラギノ角ゴ Pro W3" charset="0"/>
                <a:cs typeface="ヒラギノ角ゴ Pro W3" charset="0"/>
              </a:rPr>
              <a:t>Experience Pool</a:t>
            </a:r>
          </a:p>
        </p:txBody>
      </p:sp>
      <p:sp>
        <p:nvSpPr>
          <p:cNvPr id="30908" name="Line 58"/>
          <p:cNvSpPr>
            <a:spLocks noChangeShapeType="1"/>
          </p:cNvSpPr>
          <p:nvPr/>
        </p:nvSpPr>
        <p:spPr bwMode="auto">
          <a:xfrm flipV="1">
            <a:off x="7140207" y="5202750"/>
            <a:ext cx="0" cy="292851"/>
          </a:xfrm>
          <a:prstGeom prst="line">
            <a:avLst/>
          </a:prstGeom>
          <a:noFill/>
          <a:ln w="28575">
            <a:solidFill>
              <a:srgbClr val="009DDC"/>
            </a:solidFill>
            <a:round/>
            <a:headEn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909" name="Line 59"/>
          <p:cNvSpPr>
            <a:spLocks noChangeShapeType="1"/>
          </p:cNvSpPr>
          <p:nvPr/>
        </p:nvSpPr>
        <p:spPr bwMode="auto">
          <a:xfrm>
            <a:off x="5932381" y="5619500"/>
            <a:ext cx="333590" cy="0"/>
          </a:xfrm>
          <a:prstGeom prst="line">
            <a:avLst/>
          </a:prstGeom>
          <a:noFill/>
          <a:ln w="19050">
            <a:solidFill>
              <a:srgbClr val="009DDC"/>
            </a:solidFill>
            <a:round/>
            <a:headEnd type="triangle" w="med" len="me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910" name="Line 60"/>
          <p:cNvSpPr>
            <a:spLocks noChangeShapeType="1"/>
          </p:cNvSpPr>
          <p:nvPr/>
        </p:nvSpPr>
        <p:spPr bwMode="auto">
          <a:xfrm>
            <a:off x="5955388" y="5934878"/>
            <a:ext cx="322087" cy="0"/>
          </a:xfrm>
          <a:prstGeom prst="line">
            <a:avLst/>
          </a:prstGeom>
          <a:noFill/>
          <a:ln w="19050">
            <a:solidFill>
              <a:srgbClr val="009DDC"/>
            </a:solidFill>
            <a:round/>
            <a:headEnd type="triangle" w="med" len="me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911" name="Line 61"/>
          <p:cNvSpPr>
            <a:spLocks noChangeShapeType="1"/>
          </p:cNvSpPr>
          <p:nvPr/>
        </p:nvSpPr>
        <p:spPr bwMode="auto">
          <a:xfrm flipH="1">
            <a:off x="2677004" y="5202750"/>
            <a:ext cx="0" cy="281588"/>
          </a:xfrm>
          <a:prstGeom prst="line">
            <a:avLst/>
          </a:prstGeom>
          <a:noFill/>
          <a:ln w="19050">
            <a:solidFill>
              <a:srgbClr val="009DDC"/>
            </a:solidFill>
            <a:round/>
            <a:headEnd type="triangle" w="med" len="me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912" name="Line 62"/>
          <p:cNvSpPr>
            <a:spLocks noChangeShapeType="1"/>
          </p:cNvSpPr>
          <p:nvPr/>
        </p:nvSpPr>
        <p:spPr bwMode="auto">
          <a:xfrm flipH="1">
            <a:off x="4034370" y="5202750"/>
            <a:ext cx="0" cy="281588"/>
          </a:xfrm>
          <a:prstGeom prst="line">
            <a:avLst/>
          </a:prstGeom>
          <a:noFill/>
          <a:ln w="19050">
            <a:solidFill>
              <a:srgbClr val="009DDC"/>
            </a:solidFill>
            <a:round/>
            <a:headEnd type="triangle" w="med" len="me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913" name="Line 63"/>
          <p:cNvSpPr>
            <a:spLocks noChangeShapeType="1"/>
          </p:cNvSpPr>
          <p:nvPr/>
        </p:nvSpPr>
        <p:spPr bwMode="auto">
          <a:xfrm flipH="1">
            <a:off x="5357226" y="5214014"/>
            <a:ext cx="0" cy="281588"/>
          </a:xfrm>
          <a:prstGeom prst="line">
            <a:avLst/>
          </a:prstGeom>
          <a:noFill/>
          <a:ln w="19050">
            <a:solidFill>
              <a:srgbClr val="009DDC"/>
            </a:solidFill>
            <a:round/>
            <a:headEnd type="triangle" w="med" len="me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914" name="Line 64"/>
          <p:cNvSpPr>
            <a:spLocks noChangeShapeType="1"/>
          </p:cNvSpPr>
          <p:nvPr/>
        </p:nvSpPr>
        <p:spPr bwMode="auto">
          <a:xfrm flipH="1" flipV="1">
            <a:off x="6415511" y="4560730"/>
            <a:ext cx="368099" cy="178816"/>
          </a:xfrm>
          <a:prstGeom prst="line">
            <a:avLst/>
          </a:prstGeom>
          <a:noFill/>
          <a:ln w="38100">
            <a:solidFill>
              <a:srgbClr val="009DDC"/>
            </a:solidFill>
            <a:round/>
            <a:headEn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918" name="AutoShape 69"/>
          <p:cNvSpPr>
            <a:spLocks noChangeArrowheads="1"/>
          </p:cNvSpPr>
          <p:nvPr/>
        </p:nvSpPr>
        <p:spPr bwMode="auto">
          <a:xfrm>
            <a:off x="6783611" y="4719827"/>
            <a:ext cx="770708" cy="336627"/>
          </a:xfrm>
          <a:prstGeom prst="rect">
            <a:avLst/>
          </a:prstGeom>
          <a:noFill/>
          <a:ln w="9525">
            <a:solidFill>
              <a:srgbClr val="009DDC"/>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sp>
        <p:nvSpPr>
          <p:cNvPr id="30919" name="Text Box 70"/>
          <p:cNvSpPr txBox="1">
            <a:spLocks noChangeArrowheads="1"/>
          </p:cNvSpPr>
          <p:nvPr/>
        </p:nvSpPr>
        <p:spPr bwMode="auto">
          <a:xfrm>
            <a:off x="7536633" y="4787542"/>
            <a:ext cx="838691" cy="230832"/>
          </a:xfrm>
          <a:prstGeom prst="rect">
            <a:avLst/>
          </a:prstGeom>
          <a:noFill/>
          <a:ln w="9525">
            <a:noFill/>
            <a:miter lim="800000"/>
            <a:headEnd/>
            <a:tailEnd/>
          </a:ln>
        </p:spPr>
        <p:txBody>
          <a:bodyPr wrap="none">
            <a:spAutoFit/>
          </a:bodyPr>
          <a:lstStyle/>
          <a:p>
            <a:pPr algn="ctr" eaLnBrk="0" hangingPunct="0"/>
            <a:r>
              <a:rPr lang="en-GB" sz="900" dirty="0">
                <a:gradFill>
                  <a:gsLst>
                    <a:gs pos="80531">
                      <a:srgbClr val="009DDC"/>
                    </a:gs>
                    <a:gs pos="0">
                      <a:srgbClr val="009DDC"/>
                    </a:gs>
                  </a:gsLst>
                  <a:lin ang="0" scaled="0"/>
                </a:gradFill>
                <a:ea typeface="ヒラギノ角ゴ Pro W3" charset="0"/>
                <a:cs typeface="ヒラギノ角ゴ Pro W3" charset="0"/>
              </a:rPr>
              <a:t>Trained Pool</a:t>
            </a:r>
          </a:p>
        </p:txBody>
      </p:sp>
      <p:grpSp>
        <p:nvGrpSpPr>
          <p:cNvPr id="30969" name="Group 30968"/>
          <p:cNvGrpSpPr/>
          <p:nvPr/>
        </p:nvGrpSpPr>
        <p:grpSpPr>
          <a:xfrm>
            <a:off x="6994786" y="4774370"/>
            <a:ext cx="341086" cy="239829"/>
            <a:chOff x="6921648" y="4793273"/>
            <a:chExt cx="490320" cy="201976"/>
          </a:xfrm>
        </p:grpSpPr>
        <p:grpSp>
          <p:nvGrpSpPr>
            <p:cNvPr id="15" name="Group 66"/>
            <p:cNvGrpSpPr>
              <a:grpSpLocks/>
            </p:cNvGrpSpPr>
            <p:nvPr/>
          </p:nvGrpSpPr>
          <p:grpSpPr bwMode="auto">
            <a:xfrm>
              <a:off x="6921648" y="4793273"/>
              <a:ext cx="214245" cy="201976"/>
              <a:chOff x="2203" y="2704"/>
              <a:chExt cx="197" cy="510"/>
            </a:xfrm>
          </p:grpSpPr>
          <p:sp>
            <p:nvSpPr>
              <p:cNvPr id="30923" name="Freeform 67"/>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33CC33"/>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924" name="AutoShape 68"/>
              <p:cNvSpPr>
                <a:spLocks noChangeArrowheads="1"/>
              </p:cNvSpPr>
              <p:nvPr/>
            </p:nvSpPr>
            <p:spPr bwMode="auto">
              <a:xfrm>
                <a:off x="2248" y="2704"/>
                <a:ext cx="96" cy="96"/>
              </a:xfrm>
              <a:prstGeom prst="flowChartConnector">
                <a:avLst/>
              </a:prstGeom>
              <a:solidFill>
                <a:srgbClr val="33CC33"/>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nvGrpSpPr>
            <p:cNvPr id="16" name="Group 71"/>
            <p:cNvGrpSpPr>
              <a:grpSpLocks/>
            </p:cNvGrpSpPr>
            <p:nvPr/>
          </p:nvGrpSpPr>
          <p:grpSpPr bwMode="auto">
            <a:xfrm>
              <a:off x="7197723" y="4793273"/>
              <a:ext cx="214245" cy="201976"/>
              <a:chOff x="2203" y="2704"/>
              <a:chExt cx="197" cy="510"/>
            </a:xfrm>
          </p:grpSpPr>
          <p:sp>
            <p:nvSpPr>
              <p:cNvPr id="30921" name="Freeform 72"/>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33CC33"/>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922" name="AutoShape 73"/>
              <p:cNvSpPr>
                <a:spLocks noChangeArrowheads="1"/>
              </p:cNvSpPr>
              <p:nvPr/>
            </p:nvSpPr>
            <p:spPr bwMode="auto">
              <a:xfrm>
                <a:off x="2248" y="2704"/>
                <a:ext cx="96" cy="96"/>
              </a:xfrm>
              <a:prstGeom prst="flowChartConnector">
                <a:avLst/>
              </a:prstGeom>
              <a:solidFill>
                <a:srgbClr val="33CC33"/>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sp>
        <p:nvSpPr>
          <p:cNvPr id="30916" name="Line 74"/>
          <p:cNvSpPr>
            <a:spLocks noChangeShapeType="1"/>
          </p:cNvSpPr>
          <p:nvPr/>
        </p:nvSpPr>
        <p:spPr bwMode="auto">
          <a:xfrm flipH="1">
            <a:off x="6420766" y="4172935"/>
            <a:ext cx="346215" cy="348380"/>
          </a:xfrm>
          <a:prstGeom prst="line">
            <a:avLst/>
          </a:prstGeom>
          <a:noFill/>
          <a:ln w="38100">
            <a:solidFill>
              <a:srgbClr val="009DDC"/>
            </a:solidFill>
            <a:round/>
            <a:headEn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883" name="AutoShape 76"/>
          <p:cNvSpPr>
            <a:spLocks noChangeArrowheads="1"/>
          </p:cNvSpPr>
          <p:nvPr/>
        </p:nvSpPr>
        <p:spPr bwMode="auto">
          <a:xfrm>
            <a:off x="2540180" y="2739166"/>
            <a:ext cx="4623570" cy="327961"/>
          </a:xfrm>
          <a:prstGeom prst="rect">
            <a:avLst/>
          </a:prstGeom>
          <a:solidFill>
            <a:srgbClr val="CCFFFF">
              <a:alpha val="50195"/>
            </a:srgbClr>
          </a:solidFill>
          <a:ln w="19050">
            <a:solidFill>
              <a:srgbClr val="009DDC"/>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cxnSp>
        <p:nvCxnSpPr>
          <p:cNvPr id="30884" name="AutoShape 77"/>
          <p:cNvCxnSpPr>
            <a:cxnSpLocks noChangeShapeType="1"/>
            <a:stCxn id="30883" idx="3"/>
            <a:endCxn id="30890" idx="3"/>
          </p:cNvCxnSpPr>
          <p:nvPr/>
        </p:nvCxnSpPr>
        <p:spPr bwMode="auto">
          <a:xfrm>
            <a:off x="7163750" y="2903147"/>
            <a:ext cx="149310" cy="3084537"/>
          </a:xfrm>
          <a:prstGeom prst="curvedConnector3">
            <a:avLst>
              <a:gd name="adj1" fmla="val 253104"/>
            </a:avLst>
          </a:prstGeom>
          <a:noFill/>
          <a:ln w="28575">
            <a:solidFill>
              <a:srgbClr val="009DDC"/>
            </a:solidFill>
            <a:round/>
            <a:headEnd/>
            <a:tailEnd type="triangle" w="med" len="med"/>
          </a:ln>
        </p:spPr>
      </p:cxnSp>
      <p:sp>
        <p:nvSpPr>
          <p:cNvPr id="30850" name="AutoShape 79"/>
          <p:cNvSpPr>
            <a:spLocks noChangeArrowheads="1"/>
          </p:cNvSpPr>
          <p:nvPr/>
        </p:nvSpPr>
        <p:spPr bwMode="auto">
          <a:xfrm>
            <a:off x="3193302" y="1936164"/>
            <a:ext cx="1065872" cy="225473"/>
          </a:xfrm>
          <a:prstGeom prst="curvedUpArrow">
            <a:avLst>
              <a:gd name="adj1" fmla="val 94545"/>
              <a:gd name="adj2" fmla="val 189091"/>
              <a:gd name="adj3" fmla="val 33333"/>
            </a:avLst>
          </a:prstGeom>
          <a:solidFill>
            <a:srgbClr val="009DDC"/>
          </a:solidFill>
          <a:ln w="9525">
            <a:noFill/>
            <a:miter lim="800000"/>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sp>
        <p:nvSpPr>
          <p:cNvPr id="30851" name="AutoShape 80"/>
          <p:cNvSpPr>
            <a:spLocks noChangeArrowheads="1"/>
          </p:cNvSpPr>
          <p:nvPr/>
        </p:nvSpPr>
        <p:spPr bwMode="auto">
          <a:xfrm flipH="1" flipV="1">
            <a:off x="2994183" y="1386943"/>
            <a:ext cx="562218" cy="221081"/>
          </a:xfrm>
          <a:prstGeom prst="curvedUpArrow">
            <a:avLst>
              <a:gd name="adj1" fmla="val 50861"/>
              <a:gd name="adj2" fmla="val 101722"/>
              <a:gd name="adj3" fmla="val 33333"/>
            </a:avLst>
          </a:prstGeom>
          <a:solidFill>
            <a:srgbClr val="009DDC"/>
          </a:solidFill>
          <a:ln w="9525">
            <a:noFill/>
            <a:miter lim="800000"/>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nvGrpSpPr>
          <p:cNvPr id="19" name="Group 81"/>
          <p:cNvGrpSpPr>
            <a:grpSpLocks/>
          </p:cNvGrpSpPr>
          <p:nvPr/>
        </p:nvGrpSpPr>
        <p:grpSpPr bwMode="auto">
          <a:xfrm>
            <a:off x="3978065" y="1624129"/>
            <a:ext cx="163852" cy="284037"/>
            <a:chOff x="2203" y="2704"/>
            <a:chExt cx="197" cy="510"/>
          </a:xfrm>
        </p:grpSpPr>
        <p:sp>
          <p:nvSpPr>
            <p:cNvPr id="30881" name="Freeform 82"/>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003399"/>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82" name="AutoShape 83"/>
            <p:cNvSpPr>
              <a:spLocks noChangeArrowheads="1"/>
            </p:cNvSpPr>
            <p:nvPr/>
          </p:nvSpPr>
          <p:spPr bwMode="auto">
            <a:xfrm>
              <a:off x="2248" y="2704"/>
              <a:ext cx="96" cy="96"/>
            </a:xfrm>
            <a:prstGeom prst="flowChartConnector">
              <a:avLst/>
            </a:prstGeom>
            <a:solidFill>
              <a:srgbClr val="003399"/>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sp>
        <p:nvSpPr>
          <p:cNvPr id="30853" name="AutoShape 84"/>
          <p:cNvSpPr>
            <a:spLocks noChangeArrowheads="1"/>
          </p:cNvSpPr>
          <p:nvPr/>
        </p:nvSpPr>
        <p:spPr bwMode="auto">
          <a:xfrm>
            <a:off x="4470007" y="1600703"/>
            <a:ext cx="1124437" cy="330889"/>
          </a:xfrm>
          <a:prstGeom prst="rect">
            <a:avLst/>
          </a:prstGeom>
          <a:noFill/>
          <a:ln w="9525">
            <a:solidFill>
              <a:srgbClr val="009DDC"/>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nvGrpSpPr>
          <p:cNvPr id="20" name="Group 85"/>
          <p:cNvGrpSpPr>
            <a:grpSpLocks/>
          </p:cNvGrpSpPr>
          <p:nvPr/>
        </p:nvGrpSpPr>
        <p:grpSpPr bwMode="auto">
          <a:xfrm>
            <a:off x="4814072" y="1624129"/>
            <a:ext cx="163852" cy="284037"/>
            <a:chOff x="2203" y="2704"/>
            <a:chExt cx="197" cy="510"/>
          </a:xfrm>
        </p:grpSpPr>
        <p:sp>
          <p:nvSpPr>
            <p:cNvPr id="30879" name="Freeform 86"/>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33CC33"/>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80" name="AutoShape 87"/>
            <p:cNvSpPr>
              <a:spLocks noChangeArrowheads="1"/>
            </p:cNvSpPr>
            <p:nvPr/>
          </p:nvSpPr>
          <p:spPr bwMode="auto">
            <a:xfrm>
              <a:off x="2248" y="2704"/>
              <a:ext cx="96" cy="96"/>
            </a:xfrm>
            <a:prstGeom prst="flowChartConnector">
              <a:avLst/>
            </a:prstGeom>
            <a:solidFill>
              <a:srgbClr val="33CC33"/>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nvGrpSpPr>
          <p:cNvPr id="21" name="Group 88"/>
          <p:cNvGrpSpPr>
            <a:grpSpLocks/>
          </p:cNvGrpSpPr>
          <p:nvPr/>
        </p:nvGrpSpPr>
        <p:grpSpPr bwMode="auto">
          <a:xfrm>
            <a:off x="4532963" y="1624129"/>
            <a:ext cx="163852" cy="284037"/>
            <a:chOff x="2203" y="2704"/>
            <a:chExt cx="197" cy="510"/>
          </a:xfrm>
        </p:grpSpPr>
        <p:sp>
          <p:nvSpPr>
            <p:cNvPr id="30877" name="Freeform 89"/>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003399"/>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78" name="AutoShape 90"/>
            <p:cNvSpPr>
              <a:spLocks noChangeArrowheads="1"/>
            </p:cNvSpPr>
            <p:nvPr/>
          </p:nvSpPr>
          <p:spPr bwMode="auto">
            <a:xfrm>
              <a:off x="2248" y="2704"/>
              <a:ext cx="96" cy="96"/>
            </a:xfrm>
            <a:prstGeom prst="flowChartConnector">
              <a:avLst/>
            </a:prstGeom>
            <a:solidFill>
              <a:srgbClr val="003399"/>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sp>
        <p:nvSpPr>
          <p:cNvPr id="30856" name="AutoShape 91"/>
          <p:cNvSpPr>
            <a:spLocks noChangeArrowheads="1"/>
          </p:cNvSpPr>
          <p:nvPr/>
        </p:nvSpPr>
        <p:spPr bwMode="auto">
          <a:xfrm>
            <a:off x="4247462" y="1719296"/>
            <a:ext cx="210832" cy="93703"/>
          </a:xfrm>
          <a:prstGeom prst="rightArrow">
            <a:avLst>
              <a:gd name="adj1" fmla="val 50000"/>
              <a:gd name="adj2" fmla="val 56250"/>
            </a:avLst>
          </a:prstGeom>
          <a:solidFill>
            <a:srgbClr val="009DDC"/>
          </a:solidFill>
          <a:ln w="9525">
            <a:noFill/>
            <a:miter lim="800000"/>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nvGrpSpPr>
          <p:cNvPr id="22" name="Group 92"/>
          <p:cNvGrpSpPr>
            <a:grpSpLocks/>
          </p:cNvGrpSpPr>
          <p:nvPr/>
        </p:nvGrpSpPr>
        <p:grpSpPr bwMode="auto">
          <a:xfrm>
            <a:off x="3415847" y="2212701"/>
            <a:ext cx="148819" cy="284037"/>
            <a:chOff x="2203" y="2704"/>
            <a:chExt cx="197" cy="510"/>
          </a:xfrm>
        </p:grpSpPr>
        <p:sp>
          <p:nvSpPr>
            <p:cNvPr id="30875" name="Freeform 93"/>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33CC33"/>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76" name="AutoShape 94"/>
            <p:cNvSpPr>
              <a:spLocks noChangeArrowheads="1"/>
            </p:cNvSpPr>
            <p:nvPr/>
          </p:nvSpPr>
          <p:spPr bwMode="auto">
            <a:xfrm>
              <a:off x="2248" y="2704"/>
              <a:ext cx="96" cy="96"/>
            </a:xfrm>
            <a:prstGeom prst="flowChartConnector">
              <a:avLst/>
            </a:prstGeom>
            <a:solidFill>
              <a:srgbClr val="33CC33"/>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sp>
        <p:nvSpPr>
          <p:cNvPr id="30858" name="Text Box 95"/>
          <p:cNvSpPr txBox="1">
            <a:spLocks noChangeArrowheads="1"/>
          </p:cNvSpPr>
          <p:nvPr/>
        </p:nvSpPr>
        <p:spPr bwMode="auto">
          <a:xfrm>
            <a:off x="4849211" y="1326915"/>
            <a:ext cx="882859" cy="253291"/>
          </a:xfrm>
          <a:prstGeom prst="rect">
            <a:avLst/>
          </a:prstGeom>
          <a:noFill/>
          <a:ln w="9525">
            <a:noFill/>
            <a:miter lim="800000"/>
            <a:headEnd/>
            <a:tailEnd/>
          </a:ln>
        </p:spPr>
        <p:txBody>
          <a:bodyPr>
            <a:spAutoFit/>
          </a:bodyPr>
          <a:lstStyle/>
          <a:p>
            <a:pPr algn="ctr" eaLnBrk="0" hangingPunct="0"/>
            <a:r>
              <a:rPr lang="en-GB" sz="1050" dirty="0">
                <a:gradFill>
                  <a:gsLst>
                    <a:gs pos="80531">
                      <a:srgbClr val="009DDC"/>
                    </a:gs>
                    <a:gs pos="0">
                      <a:srgbClr val="009DDC"/>
                    </a:gs>
                  </a:gsLst>
                </a:gradFill>
                <a:ea typeface="ヒラギノ角ゴ Pro W3" charset="0"/>
                <a:cs typeface="ヒラギノ角ゴ Pro W3" charset="0"/>
              </a:rPr>
              <a:t>Transition</a:t>
            </a:r>
          </a:p>
        </p:txBody>
      </p:sp>
      <p:sp>
        <p:nvSpPr>
          <p:cNvPr id="30859" name="Rectangle 96"/>
          <p:cNvSpPr>
            <a:spLocks noChangeArrowheads="1"/>
          </p:cNvSpPr>
          <p:nvPr/>
        </p:nvSpPr>
        <p:spPr bwMode="auto">
          <a:xfrm>
            <a:off x="2502242" y="1291776"/>
            <a:ext cx="3232756" cy="1228388"/>
          </a:xfrm>
          <a:prstGeom prst="rect">
            <a:avLst/>
          </a:prstGeom>
          <a:noFill/>
          <a:ln w="9525">
            <a:solidFill>
              <a:srgbClr val="009DDC"/>
            </a:solidFill>
            <a:miter lim="800000"/>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sp>
        <p:nvSpPr>
          <p:cNvPr id="30860" name="AutoShape 97"/>
          <p:cNvSpPr>
            <a:spLocks noChangeArrowheads="1"/>
          </p:cNvSpPr>
          <p:nvPr/>
        </p:nvSpPr>
        <p:spPr bwMode="auto">
          <a:xfrm>
            <a:off x="2572519" y="1600703"/>
            <a:ext cx="1124437" cy="330889"/>
          </a:xfrm>
          <a:prstGeom prst="rect">
            <a:avLst/>
          </a:prstGeom>
          <a:noFill/>
          <a:ln w="9525">
            <a:solidFill>
              <a:srgbClr val="009DDC"/>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nvGrpSpPr>
          <p:cNvPr id="23" name="Group 98"/>
          <p:cNvGrpSpPr>
            <a:grpSpLocks/>
          </p:cNvGrpSpPr>
          <p:nvPr/>
        </p:nvGrpSpPr>
        <p:grpSpPr bwMode="auto">
          <a:xfrm>
            <a:off x="2642797" y="1624129"/>
            <a:ext cx="147875" cy="284037"/>
            <a:chOff x="2203" y="2704"/>
            <a:chExt cx="197" cy="510"/>
          </a:xfrm>
        </p:grpSpPr>
        <p:sp>
          <p:nvSpPr>
            <p:cNvPr id="30873" name="Freeform 99"/>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003399"/>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74" name="AutoShape 100"/>
            <p:cNvSpPr>
              <a:spLocks noChangeArrowheads="1"/>
            </p:cNvSpPr>
            <p:nvPr/>
          </p:nvSpPr>
          <p:spPr bwMode="auto">
            <a:xfrm>
              <a:off x="2248" y="2704"/>
              <a:ext cx="96" cy="96"/>
            </a:xfrm>
            <a:prstGeom prst="flowChartConnector">
              <a:avLst/>
            </a:prstGeom>
            <a:solidFill>
              <a:srgbClr val="003399"/>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nvGrpSpPr>
          <p:cNvPr id="24" name="Group 101"/>
          <p:cNvGrpSpPr>
            <a:grpSpLocks/>
          </p:cNvGrpSpPr>
          <p:nvPr/>
        </p:nvGrpSpPr>
        <p:grpSpPr bwMode="auto">
          <a:xfrm>
            <a:off x="2923473" y="1624129"/>
            <a:ext cx="147875" cy="284037"/>
            <a:chOff x="2203" y="2704"/>
            <a:chExt cx="197" cy="510"/>
          </a:xfrm>
        </p:grpSpPr>
        <p:sp>
          <p:nvSpPr>
            <p:cNvPr id="30871" name="Freeform 102"/>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003399"/>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72" name="AutoShape 103"/>
            <p:cNvSpPr>
              <a:spLocks noChangeArrowheads="1"/>
            </p:cNvSpPr>
            <p:nvPr/>
          </p:nvSpPr>
          <p:spPr bwMode="auto">
            <a:xfrm>
              <a:off x="2248" y="2704"/>
              <a:ext cx="96" cy="96"/>
            </a:xfrm>
            <a:prstGeom prst="flowChartConnector">
              <a:avLst/>
            </a:prstGeom>
            <a:solidFill>
              <a:srgbClr val="003399"/>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nvGrpSpPr>
          <p:cNvPr id="25" name="Group 104"/>
          <p:cNvGrpSpPr>
            <a:grpSpLocks/>
          </p:cNvGrpSpPr>
          <p:nvPr/>
        </p:nvGrpSpPr>
        <p:grpSpPr bwMode="auto">
          <a:xfrm>
            <a:off x="3204149" y="1624129"/>
            <a:ext cx="147875" cy="284037"/>
            <a:chOff x="2203" y="2704"/>
            <a:chExt cx="197" cy="510"/>
          </a:xfrm>
        </p:grpSpPr>
        <p:sp>
          <p:nvSpPr>
            <p:cNvPr id="30869" name="Freeform 105"/>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003399"/>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70" name="AutoShape 106"/>
            <p:cNvSpPr>
              <a:spLocks noChangeArrowheads="1"/>
            </p:cNvSpPr>
            <p:nvPr/>
          </p:nvSpPr>
          <p:spPr bwMode="auto">
            <a:xfrm>
              <a:off x="2248" y="2704"/>
              <a:ext cx="96" cy="96"/>
            </a:xfrm>
            <a:prstGeom prst="flowChartConnector">
              <a:avLst/>
            </a:prstGeom>
            <a:solidFill>
              <a:srgbClr val="003399"/>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grpSp>
        <p:nvGrpSpPr>
          <p:cNvPr id="26" name="Group 107"/>
          <p:cNvGrpSpPr>
            <a:grpSpLocks/>
          </p:cNvGrpSpPr>
          <p:nvPr/>
        </p:nvGrpSpPr>
        <p:grpSpPr bwMode="auto">
          <a:xfrm>
            <a:off x="3484825" y="1624129"/>
            <a:ext cx="147875" cy="284037"/>
            <a:chOff x="2203" y="2704"/>
            <a:chExt cx="197" cy="510"/>
          </a:xfrm>
        </p:grpSpPr>
        <p:sp>
          <p:nvSpPr>
            <p:cNvPr id="30867" name="Freeform 108"/>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33CC33"/>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68" name="AutoShape 109"/>
            <p:cNvSpPr>
              <a:spLocks noChangeArrowheads="1"/>
            </p:cNvSpPr>
            <p:nvPr/>
          </p:nvSpPr>
          <p:spPr bwMode="auto">
            <a:xfrm>
              <a:off x="2248" y="2704"/>
              <a:ext cx="96" cy="96"/>
            </a:xfrm>
            <a:prstGeom prst="flowChartConnector">
              <a:avLst/>
            </a:prstGeom>
            <a:solidFill>
              <a:srgbClr val="33CC33"/>
            </a:solidFill>
            <a:ln w="9525">
              <a:solidFill>
                <a:schemeClr val="tx1"/>
              </a:solidFill>
              <a:round/>
              <a:headEnd/>
              <a:tailEnd/>
            </a:ln>
          </p:spPr>
          <p:txBody>
            <a:bodyPr wrap="none" anchor="ctr"/>
            <a:lstStyle/>
            <a:p>
              <a:pPr algn="ctr"/>
              <a:endParaRPr lang="en-US" sz="1600" b="1">
                <a:solidFill>
                  <a:srgbClr val="000000"/>
                </a:solidFill>
                <a:ea typeface="ヒラギノ角ゴ Pro W3" charset="0"/>
                <a:cs typeface="ヒラギノ角ゴ Pro W3" charset="0"/>
              </a:endParaRPr>
            </a:p>
          </p:txBody>
        </p:sp>
      </p:grpSp>
      <p:sp>
        <p:nvSpPr>
          <p:cNvPr id="30865" name="Text Box 110"/>
          <p:cNvSpPr txBox="1">
            <a:spLocks noChangeArrowheads="1"/>
          </p:cNvSpPr>
          <p:nvPr/>
        </p:nvSpPr>
        <p:spPr bwMode="auto">
          <a:xfrm>
            <a:off x="2547629" y="1984300"/>
            <a:ext cx="736448" cy="231329"/>
          </a:xfrm>
          <a:prstGeom prst="rect">
            <a:avLst/>
          </a:prstGeom>
          <a:noFill/>
          <a:ln w="9525">
            <a:noFill/>
            <a:miter lim="800000"/>
            <a:headEnd/>
            <a:tailEnd/>
          </a:ln>
        </p:spPr>
        <p:txBody>
          <a:bodyPr wrap="none">
            <a:spAutoFit/>
          </a:bodyPr>
          <a:lstStyle/>
          <a:p>
            <a:pPr algn="ctr" eaLnBrk="0" hangingPunct="0"/>
            <a:r>
              <a:rPr lang="en-GB" sz="900" dirty="0">
                <a:gradFill>
                  <a:gsLst>
                    <a:gs pos="80531">
                      <a:srgbClr val="009DDC"/>
                    </a:gs>
                    <a:gs pos="0">
                      <a:srgbClr val="009DDC"/>
                    </a:gs>
                  </a:gsLst>
                  <a:lin ang="0" scaled="0"/>
                </a:gradFill>
                <a:ea typeface="ヒラギノ角ゴ Pro W3" charset="0"/>
                <a:cs typeface="ヒラギノ角ゴ Pro W3" charset="0"/>
              </a:rPr>
              <a:t>Release A</a:t>
            </a:r>
          </a:p>
        </p:txBody>
      </p:sp>
      <p:sp>
        <p:nvSpPr>
          <p:cNvPr id="30866" name="Text Box 111"/>
          <p:cNvSpPr txBox="1">
            <a:spLocks noChangeArrowheads="1"/>
          </p:cNvSpPr>
          <p:nvPr/>
        </p:nvSpPr>
        <p:spPr bwMode="auto">
          <a:xfrm>
            <a:off x="4653020" y="1952089"/>
            <a:ext cx="736448" cy="231329"/>
          </a:xfrm>
          <a:prstGeom prst="rect">
            <a:avLst/>
          </a:prstGeom>
          <a:noFill/>
          <a:ln w="9525">
            <a:noFill/>
            <a:miter lim="800000"/>
            <a:headEnd/>
            <a:tailEnd/>
          </a:ln>
        </p:spPr>
        <p:txBody>
          <a:bodyPr wrap="none">
            <a:spAutoFit/>
          </a:bodyPr>
          <a:lstStyle/>
          <a:p>
            <a:pPr algn="ctr" eaLnBrk="0" hangingPunct="0"/>
            <a:r>
              <a:rPr lang="en-GB" sz="900" dirty="0">
                <a:gradFill>
                  <a:gsLst>
                    <a:gs pos="80531">
                      <a:srgbClr val="009DDC"/>
                    </a:gs>
                    <a:gs pos="0">
                      <a:srgbClr val="009DDC"/>
                    </a:gs>
                  </a:gsLst>
                </a:gradFill>
                <a:ea typeface="ヒラギノ角ゴ Pro W3" charset="0"/>
                <a:cs typeface="ヒラギノ角ゴ Pro W3" charset="0"/>
              </a:rPr>
              <a:t>Release B</a:t>
            </a:r>
          </a:p>
        </p:txBody>
      </p:sp>
      <p:sp>
        <p:nvSpPr>
          <p:cNvPr id="30734" name="AutoShape 113"/>
          <p:cNvSpPr>
            <a:spLocks noChangeArrowheads="1"/>
          </p:cNvSpPr>
          <p:nvPr/>
        </p:nvSpPr>
        <p:spPr bwMode="auto">
          <a:xfrm>
            <a:off x="7710828" y="3461691"/>
            <a:ext cx="351386" cy="812582"/>
          </a:xfrm>
          <a:prstGeom prst="curvedLeftArrow">
            <a:avLst>
              <a:gd name="adj1" fmla="val 51367"/>
              <a:gd name="adj2" fmla="val 92500"/>
              <a:gd name="adj3" fmla="val 33333"/>
            </a:avLst>
          </a:prstGeom>
          <a:solidFill>
            <a:srgbClr val="009DDC"/>
          </a:solidFill>
          <a:ln w="9525">
            <a:noFill/>
            <a:miter lim="800000"/>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sp>
        <p:nvSpPr>
          <p:cNvPr id="30735" name="AutoShape 114"/>
          <p:cNvSpPr>
            <a:spLocks noChangeArrowheads="1"/>
          </p:cNvSpPr>
          <p:nvPr/>
        </p:nvSpPr>
        <p:spPr bwMode="auto">
          <a:xfrm flipH="1" flipV="1">
            <a:off x="1193327" y="3531969"/>
            <a:ext cx="374812" cy="1070265"/>
          </a:xfrm>
          <a:prstGeom prst="curvedLeftArrow">
            <a:avLst>
              <a:gd name="adj1" fmla="val 57109"/>
              <a:gd name="adj2" fmla="val 114219"/>
              <a:gd name="adj3" fmla="val 33333"/>
            </a:avLst>
          </a:prstGeom>
          <a:solidFill>
            <a:srgbClr val="009DDC"/>
          </a:solidFill>
          <a:ln w="9525">
            <a:noFill/>
            <a:miter lim="800000"/>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sp>
        <p:nvSpPr>
          <p:cNvPr id="30737" name="Text Box 116"/>
          <p:cNvSpPr txBox="1">
            <a:spLocks noChangeArrowheads="1"/>
          </p:cNvSpPr>
          <p:nvPr/>
        </p:nvSpPr>
        <p:spPr bwMode="auto">
          <a:xfrm>
            <a:off x="1549106" y="3022458"/>
            <a:ext cx="917997" cy="641281"/>
          </a:xfrm>
          <a:prstGeom prst="rect">
            <a:avLst/>
          </a:prstGeom>
          <a:noFill/>
          <a:ln w="9525">
            <a:solidFill>
              <a:srgbClr val="FFFFFF"/>
            </a:solidFill>
            <a:miter lim="800000"/>
            <a:headEnd/>
            <a:tailEnd/>
          </a:ln>
        </p:spPr>
        <p:txBody>
          <a:bodyPr/>
          <a:lstStyle/>
          <a:p>
            <a:pPr eaLnBrk="0" hangingPunct="0">
              <a:spcBef>
                <a:spcPct val="50000"/>
              </a:spcBef>
            </a:pPr>
            <a:r>
              <a:rPr lang="en-GB" sz="1100" b="1" dirty="0">
                <a:gradFill>
                  <a:gsLst>
                    <a:gs pos="80531">
                      <a:srgbClr val="6B6B6B"/>
                    </a:gs>
                    <a:gs pos="0">
                      <a:srgbClr val="6B6B6B"/>
                    </a:gs>
                  </a:gsLst>
                  <a:lin ang="0" scaled="0"/>
                </a:gradFill>
                <a:ea typeface="ヒラギノ角ゴ Pro W3" charset="0"/>
                <a:cs typeface="ヒラギノ角ゴ Pro W3" charset="0"/>
              </a:rPr>
              <a:t>Factory Resource Pool</a:t>
            </a:r>
          </a:p>
        </p:txBody>
      </p:sp>
      <p:grpSp>
        <p:nvGrpSpPr>
          <p:cNvPr id="30" name="Group 118"/>
          <p:cNvGrpSpPr>
            <a:grpSpLocks/>
          </p:cNvGrpSpPr>
          <p:nvPr/>
        </p:nvGrpSpPr>
        <p:grpSpPr bwMode="auto">
          <a:xfrm>
            <a:off x="2749678" y="2780880"/>
            <a:ext cx="300494" cy="247435"/>
            <a:chOff x="1192" y="1003"/>
            <a:chExt cx="341" cy="241"/>
          </a:xfrm>
        </p:grpSpPr>
        <p:grpSp>
          <p:nvGrpSpPr>
            <p:cNvPr id="31" name="Group 119"/>
            <p:cNvGrpSpPr>
              <a:grpSpLocks/>
            </p:cNvGrpSpPr>
            <p:nvPr/>
          </p:nvGrpSpPr>
          <p:grpSpPr bwMode="auto">
            <a:xfrm>
              <a:off x="1192" y="1003"/>
              <a:ext cx="149" cy="241"/>
              <a:chOff x="2203" y="2704"/>
              <a:chExt cx="197" cy="510"/>
            </a:xfrm>
          </p:grpSpPr>
          <p:sp>
            <p:nvSpPr>
              <p:cNvPr id="30848" name="Freeform 120"/>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301DA1"/>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49" name="AutoShape 121"/>
              <p:cNvSpPr>
                <a:spLocks noChangeArrowheads="1"/>
              </p:cNvSpPr>
              <p:nvPr/>
            </p:nvSpPr>
            <p:spPr bwMode="auto">
              <a:xfrm>
                <a:off x="2248" y="2704"/>
                <a:ext cx="96" cy="96"/>
              </a:xfrm>
              <a:prstGeom prst="flowChartConnector">
                <a:avLst/>
              </a:prstGeom>
              <a:solidFill>
                <a:srgbClr val="301DA1"/>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15" name="Group 122"/>
            <p:cNvGrpSpPr>
              <a:grpSpLocks/>
            </p:cNvGrpSpPr>
            <p:nvPr/>
          </p:nvGrpSpPr>
          <p:grpSpPr bwMode="auto">
            <a:xfrm>
              <a:off x="1288" y="1003"/>
              <a:ext cx="149" cy="241"/>
              <a:chOff x="2203" y="2704"/>
              <a:chExt cx="197" cy="510"/>
            </a:xfrm>
          </p:grpSpPr>
          <p:sp>
            <p:nvSpPr>
              <p:cNvPr id="30846" name="Freeform 123"/>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301DA1"/>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47" name="AutoShape 124"/>
              <p:cNvSpPr>
                <a:spLocks noChangeArrowheads="1"/>
              </p:cNvSpPr>
              <p:nvPr/>
            </p:nvSpPr>
            <p:spPr bwMode="auto">
              <a:xfrm>
                <a:off x="2248" y="2704"/>
                <a:ext cx="96" cy="96"/>
              </a:xfrm>
              <a:prstGeom prst="flowChartConnector">
                <a:avLst/>
              </a:prstGeom>
              <a:solidFill>
                <a:srgbClr val="301DA1"/>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17" name="Group 125"/>
            <p:cNvGrpSpPr>
              <a:grpSpLocks/>
            </p:cNvGrpSpPr>
            <p:nvPr/>
          </p:nvGrpSpPr>
          <p:grpSpPr bwMode="auto">
            <a:xfrm>
              <a:off x="1384" y="1003"/>
              <a:ext cx="149" cy="241"/>
              <a:chOff x="2203" y="2704"/>
              <a:chExt cx="197" cy="510"/>
            </a:xfrm>
          </p:grpSpPr>
          <p:sp>
            <p:nvSpPr>
              <p:cNvPr id="30844" name="Freeform 126"/>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301DA1"/>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45" name="AutoShape 127"/>
              <p:cNvSpPr>
                <a:spLocks noChangeArrowheads="1"/>
              </p:cNvSpPr>
              <p:nvPr/>
            </p:nvSpPr>
            <p:spPr bwMode="auto">
              <a:xfrm>
                <a:off x="2248" y="2704"/>
                <a:ext cx="96" cy="96"/>
              </a:xfrm>
              <a:prstGeom prst="flowChartConnector">
                <a:avLst/>
              </a:prstGeom>
              <a:solidFill>
                <a:srgbClr val="301DA1"/>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grpSp>
        <p:nvGrpSpPr>
          <p:cNvPr id="30920" name="Group 128"/>
          <p:cNvGrpSpPr>
            <a:grpSpLocks/>
          </p:cNvGrpSpPr>
          <p:nvPr/>
        </p:nvGrpSpPr>
        <p:grpSpPr bwMode="auto">
          <a:xfrm>
            <a:off x="2751142" y="3097128"/>
            <a:ext cx="300494" cy="247435"/>
            <a:chOff x="1192" y="1003"/>
            <a:chExt cx="341" cy="241"/>
          </a:xfrm>
        </p:grpSpPr>
        <p:grpSp>
          <p:nvGrpSpPr>
            <p:cNvPr id="30926" name="Group 129"/>
            <p:cNvGrpSpPr>
              <a:grpSpLocks/>
            </p:cNvGrpSpPr>
            <p:nvPr/>
          </p:nvGrpSpPr>
          <p:grpSpPr bwMode="auto">
            <a:xfrm>
              <a:off x="1192" y="1003"/>
              <a:ext cx="149" cy="241"/>
              <a:chOff x="2203" y="2704"/>
              <a:chExt cx="197" cy="510"/>
            </a:xfrm>
          </p:grpSpPr>
          <p:sp>
            <p:nvSpPr>
              <p:cNvPr id="30839" name="Freeform 130"/>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3366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40" name="AutoShape 131"/>
              <p:cNvSpPr>
                <a:spLocks noChangeArrowheads="1"/>
              </p:cNvSpPr>
              <p:nvPr/>
            </p:nvSpPr>
            <p:spPr bwMode="auto">
              <a:xfrm>
                <a:off x="2248" y="2704"/>
                <a:ext cx="96" cy="96"/>
              </a:xfrm>
              <a:prstGeom prst="flowChartConnector">
                <a:avLst/>
              </a:prstGeom>
              <a:solidFill>
                <a:srgbClr val="3366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28" name="Group 132"/>
            <p:cNvGrpSpPr>
              <a:grpSpLocks/>
            </p:cNvGrpSpPr>
            <p:nvPr/>
          </p:nvGrpSpPr>
          <p:grpSpPr bwMode="auto">
            <a:xfrm>
              <a:off x="1288" y="1003"/>
              <a:ext cx="149" cy="241"/>
              <a:chOff x="2203" y="2704"/>
              <a:chExt cx="197" cy="510"/>
            </a:xfrm>
          </p:grpSpPr>
          <p:sp>
            <p:nvSpPr>
              <p:cNvPr id="30837" name="Freeform 133"/>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3366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38" name="AutoShape 134"/>
              <p:cNvSpPr>
                <a:spLocks noChangeArrowheads="1"/>
              </p:cNvSpPr>
              <p:nvPr/>
            </p:nvSpPr>
            <p:spPr bwMode="auto">
              <a:xfrm>
                <a:off x="2248" y="2704"/>
                <a:ext cx="96" cy="96"/>
              </a:xfrm>
              <a:prstGeom prst="flowChartConnector">
                <a:avLst/>
              </a:prstGeom>
              <a:solidFill>
                <a:srgbClr val="3366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29" name="Group 135"/>
            <p:cNvGrpSpPr>
              <a:grpSpLocks/>
            </p:cNvGrpSpPr>
            <p:nvPr/>
          </p:nvGrpSpPr>
          <p:grpSpPr bwMode="auto">
            <a:xfrm>
              <a:off x="1384" y="1003"/>
              <a:ext cx="149" cy="241"/>
              <a:chOff x="2203" y="2704"/>
              <a:chExt cx="197" cy="510"/>
            </a:xfrm>
          </p:grpSpPr>
          <p:sp>
            <p:nvSpPr>
              <p:cNvPr id="30835" name="Freeform 136"/>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3366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36" name="AutoShape 137"/>
              <p:cNvSpPr>
                <a:spLocks noChangeArrowheads="1"/>
              </p:cNvSpPr>
              <p:nvPr/>
            </p:nvSpPr>
            <p:spPr bwMode="auto">
              <a:xfrm>
                <a:off x="2248" y="2704"/>
                <a:ext cx="96" cy="96"/>
              </a:xfrm>
              <a:prstGeom prst="flowChartConnector">
                <a:avLst/>
              </a:prstGeom>
              <a:solidFill>
                <a:srgbClr val="3366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grpSp>
        <p:nvGrpSpPr>
          <p:cNvPr id="30930" name="Group 138"/>
          <p:cNvGrpSpPr>
            <a:grpSpLocks/>
          </p:cNvGrpSpPr>
          <p:nvPr/>
        </p:nvGrpSpPr>
        <p:grpSpPr bwMode="auto">
          <a:xfrm>
            <a:off x="2749678" y="3436801"/>
            <a:ext cx="300494" cy="247435"/>
            <a:chOff x="1192" y="1003"/>
            <a:chExt cx="341" cy="241"/>
          </a:xfrm>
        </p:grpSpPr>
        <p:grpSp>
          <p:nvGrpSpPr>
            <p:cNvPr id="30931" name="Group 139"/>
            <p:cNvGrpSpPr>
              <a:grpSpLocks/>
            </p:cNvGrpSpPr>
            <p:nvPr/>
          </p:nvGrpSpPr>
          <p:grpSpPr bwMode="auto">
            <a:xfrm>
              <a:off x="1192" y="1003"/>
              <a:ext cx="149" cy="241"/>
              <a:chOff x="2203" y="2704"/>
              <a:chExt cx="197" cy="510"/>
            </a:xfrm>
          </p:grpSpPr>
          <p:sp>
            <p:nvSpPr>
              <p:cNvPr id="30830" name="Freeform 140"/>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99CC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31" name="AutoShape 141"/>
              <p:cNvSpPr>
                <a:spLocks noChangeArrowheads="1"/>
              </p:cNvSpPr>
              <p:nvPr/>
            </p:nvSpPr>
            <p:spPr bwMode="auto">
              <a:xfrm>
                <a:off x="2248" y="2704"/>
                <a:ext cx="96" cy="96"/>
              </a:xfrm>
              <a:prstGeom prst="flowChartConnector">
                <a:avLst/>
              </a:prstGeom>
              <a:solidFill>
                <a:srgbClr val="99CC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32" name="Group 142"/>
            <p:cNvGrpSpPr>
              <a:grpSpLocks/>
            </p:cNvGrpSpPr>
            <p:nvPr/>
          </p:nvGrpSpPr>
          <p:grpSpPr bwMode="auto">
            <a:xfrm>
              <a:off x="1288" y="1003"/>
              <a:ext cx="149" cy="241"/>
              <a:chOff x="2203" y="2704"/>
              <a:chExt cx="197" cy="510"/>
            </a:xfrm>
          </p:grpSpPr>
          <p:sp>
            <p:nvSpPr>
              <p:cNvPr id="30828" name="Freeform 143"/>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99CC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29" name="AutoShape 144"/>
              <p:cNvSpPr>
                <a:spLocks noChangeArrowheads="1"/>
              </p:cNvSpPr>
              <p:nvPr/>
            </p:nvSpPr>
            <p:spPr bwMode="auto">
              <a:xfrm>
                <a:off x="2248" y="2704"/>
                <a:ext cx="96" cy="96"/>
              </a:xfrm>
              <a:prstGeom prst="flowChartConnector">
                <a:avLst/>
              </a:prstGeom>
              <a:solidFill>
                <a:srgbClr val="99CC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43" name="Group 145"/>
            <p:cNvGrpSpPr>
              <a:grpSpLocks/>
            </p:cNvGrpSpPr>
            <p:nvPr/>
          </p:nvGrpSpPr>
          <p:grpSpPr bwMode="auto">
            <a:xfrm>
              <a:off x="1384" y="1003"/>
              <a:ext cx="149" cy="241"/>
              <a:chOff x="2203" y="2704"/>
              <a:chExt cx="197" cy="510"/>
            </a:xfrm>
          </p:grpSpPr>
          <p:sp>
            <p:nvSpPr>
              <p:cNvPr id="30826" name="Freeform 146"/>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99CC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27" name="AutoShape 147"/>
              <p:cNvSpPr>
                <a:spLocks noChangeArrowheads="1"/>
              </p:cNvSpPr>
              <p:nvPr/>
            </p:nvSpPr>
            <p:spPr bwMode="auto">
              <a:xfrm>
                <a:off x="2248" y="2704"/>
                <a:ext cx="96" cy="96"/>
              </a:xfrm>
              <a:prstGeom prst="flowChartConnector">
                <a:avLst/>
              </a:prstGeom>
              <a:solidFill>
                <a:srgbClr val="99CC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sp>
        <p:nvSpPr>
          <p:cNvPr id="30818" name="Line 148"/>
          <p:cNvSpPr>
            <a:spLocks noChangeShapeType="1"/>
          </p:cNvSpPr>
          <p:nvPr/>
        </p:nvSpPr>
        <p:spPr bwMode="auto">
          <a:xfrm flipV="1">
            <a:off x="2663595" y="2899473"/>
            <a:ext cx="5555" cy="652992"/>
          </a:xfrm>
          <a:prstGeom prst="line">
            <a:avLst/>
          </a:prstGeom>
          <a:noFill/>
          <a:ln w="28575">
            <a:solidFill>
              <a:srgbClr val="009DDC"/>
            </a:solidFill>
            <a:round/>
            <a:headEn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30819" name="Text Box 149"/>
          <p:cNvSpPr txBox="1">
            <a:spLocks noChangeArrowheads="1"/>
          </p:cNvSpPr>
          <p:nvPr/>
        </p:nvSpPr>
        <p:spPr bwMode="auto">
          <a:xfrm>
            <a:off x="3102527" y="2776488"/>
            <a:ext cx="724735" cy="284037"/>
          </a:xfrm>
          <a:prstGeom prst="rect">
            <a:avLst/>
          </a:prstGeom>
          <a:noFill/>
          <a:ln w="9525">
            <a:noFill/>
            <a:miter lim="800000"/>
            <a:headEnd/>
            <a:tailEnd/>
          </a:ln>
        </p:spPr>
        <p:txBody>
          <a:bodyPr>
            <a:spAutoFit/>
          </a:bodyPr>
          <a:lstStyle/>
          <a:p>
            <a:pPr algn="ctr" eaLnBrk="0" hangingPunct="0">
              <a:spcBef>
                <a:spcPct val="50000"/>
              </a:spcBef>
            </a:pPr>
            <a:r>
              <a:rPr lang="en-GB" sz="600" b="1" dirty="0">
                <a:gradFill>
                  <a:gsLst>
                    <a:gs pos="80531">
                      <a:srgbClr val="6B6B6B"/>
                    </a:gs>
                    <a:gs pos="0">
                      <a:srgbClr val="6B6B6B"/>
                    </a:gs>
                  </a:gsLst>
                  <a:lin ang="0" scaled="0"/>
                </a:gradFill>
                <a:ea typeface="ヒラギノ角ゴ Pro W3" charset="0"/>
                <a:cs typeface="ヒラギノ角ゴ Pro W3" charset="0"/>
              </a:rPr>
              <a:t>Tech. Architect</a:t>
            </a:r>
          </a:p>
        </p:txBody>
      </p:sp>
      <p:sp>
        <p:nvSpPr>
          <p:cNvPr id="30820" name="Text Box 150"/>
          <p:cNvSpPr txBox="1">
            <a:spLocks noChangeArrowheads="1"/>
          </p:cNvSpPr>
          <p:nvPr/>
        </p:nvSpPr>
        <p:spPr bwMode="auto">
          <a:xfrm>
            <a:off x="3114240" y="3127874"/>
            <a:ext cx="679347" cy="184478"/>
          </a:xfrm>
          <a:prstGeom prst="rect">
            <a:avLst/>
          </a:prstGeom>
          <a:noFill/>
          <a:ln w="9525">
            <a:noFill/>
            <a:miter lim="800000"/>
            <a:headEnd/>
            <a:tailEnd/>
          </a:ln>
        </p:spPr>
        <p:txBody>
          <a:bodyPr>
            <a:spAutoFit/>
          </a:bodyPr>
          <a:lstStyle/>
          <a:p>
            <a:pPr algn="ctr" eaLnBrk="0" hangingPunct="0">
              <a:spcBef>
                <a:spcPct val="50000"/>
              </a:spcBef>
            </a:pPr>
            <a:r>
              <a:rPr lang="en-GB" sz="600" b="1" dirty="0">
                <a:gradFill>
                  <a:gsLst>
                    <a:gs pos="80531">
                      <a:srgbClr val="6B6B6B"/>
                    </a:gs>
                    <a:gs pos="0">
                      <a:srgbClr val="6B6B6B"/>
                    </a:gs>
                  </a:gsLst>
                  <a:lin ang="0" scaled="0"/>
                </a:gradFill>
                <a:ea typeface="ヒラギノ角ゴ Pro W3" charset="0"/>
                <a:cs typeface="ヒラギノ角ゴ Pro W3" charset="0"/>
              </a:rPr>
              <a:t>Tech. Lead</a:t>
            </a:r>
          </a:p>
        </p:txBody>
      </p:sp>
      <p:sp>
        <p:nvSpPr>
          <p:cNvPr id="30821" name="Text Box 151"/>
          <p:cNvSpPr txBox="1">
            <a:spLocks noChangeArrowheads="1"/>
          </p:cNvSpPr>
          <p:nvPr/>
        </p:nvSpPr>
        <p:spPr bwMode="auto">
          <a:xfrm>
            <a:off x="3090814" y="3455835"/>
            <a:ext cx="724735" cy="184478"/>
          </a:xfrm>
          <a:prstGeom prst="rect">
            <a:avLst/>
          </a:prstGeom>
          <a:noFill/>
          <a:ln w="9525">
            <a:noFill/>
            <a:miter lim="800000"/>
            <a:headEnd/>
            <a:tailEnd/>
          </a:ln>
        </p:spPr>
        <p:txBody>
          <a:bodyPr>
            <a:spAutoFit/>
          </a:bodyPr>
          <a:lstStyle/>
          <a:p>
            <a:pPr algn="ctr" eaLnBrk="0" hangingPunct="0">
              <a:spcBef>
                <a:spcPct val="50000"/>
              </a:spcBef>
            </a:pPr>
            <a:r>
              <a:rPr lang="en-GB" sz="600" b="1" dirty="0">
                <a:gradFill>
                  <a:gsLst>
                    <a:gs pos="80531">
                      <a:srgbClr val="6B6B6B"/>
                    </a:gs>
                    <a:gs pos="0">
                      <a:srgbClr val="6B6B6B"/>
                    </a:gs>
                  </a:gsLst>
                  <a:lin ang="0" scaled="0"/>
                </a:gradFill>
                <a:ea typeface="ヒラギノ角ゴ Pro W3" charset="0"/>
                <a:cs typeface="ヒラギノ角ゴ Pro W3" charset="0"/>
              </a:rPr>
              <a:t>Developer</a:t>
            </a:r>
          </a:p>
        </p:txBody>
      </p:sp>
      <p:sp>
        <p:nvSpPr>
          <p:cNvPr id="30822" name="AutoShape 152"/>
          <p:cNvSpPr>
            <a:spLocks noChangeArrowheads="1"/>
          </p:cNvSpPr>
          <p:nvPr/>
        </p:nvSpPr>
        <p:spPr bwMode="auto">
          <a:xfrm>
            <a:off x="2528596" y="2741349"/>
            <a:ext cx="1311843" cy="995595"/>
          </a:xfrm>
          <a:prstGeom prst="rect">
            <a:avLst/>
          </a:prstGeom>
          <a:noFill/>
          <a:ln w="28575">
            <a:solidFill>
              <a:srgbClr val="009DDC"/>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sp>
        <p:nvSpPr>
          <p:cNvPr id="30780" name="Text Box 154"/>
          <p:cNvSpPr txBox="1">
            <a:spLocks noChangeArrowheads="1"/>
          </p:cNvSpPr>
          <p:nvPr/>
        </p:nvSpPr>
        <p:spPr bwMode="auto">
          <a:xfrm>
            <a:off x="4609096" y="3444122"/>
            <a:ext cx="972170" cy="184478"/>
          </a:xfrm>
          <a:prstGeom prst="rect">
            <a:avLst/>
          </a:prstGeom>
          <a:noFill/>
          <a:ln w="9525">
            <a:noFill/>
            <a:miter lim="800000"/>
            <a:headEnd/>
            <a:tailEnd/>
          </a:ln>
        </p:spPr>
        <p:txBody>
          <a:bodyPr>
            <a:spAutoFit/>
          </a:bodyPr>
          <a:lstStyle/>
          <a:p>
            <a:pPr algn="ctr" eaLnBrk="0" hangingPunct="0">
              <a:spcBef>
                <a:spcPct val="50000"/>
              </a:spcBef>
            </a:pPr>
            <a:r>
              <a:rPr lang="en-GB" sz="600" b="1" dirty="0">
                <a:gradFill>
                  <a:gsLst>
                    <a:gs pos="80531">
                      <a:srgbClr val="6B6B6B"/>
                    </a:gs>
                    <a:gs pos="0">
                      <a:srgbClr val="6B6B6B"/>
                    </a:gs>
                  </a:gsLst>
                  <a:lin ang="0" scaled="0"/>
                </a:gradFill>
                <a:ea typeface="ヒラギノ角ゴ Pro W3" charset="0"/>
                <a:cs typeface="ヒラギノ角ゴ Pro W3" charset="0"/>
              </a:rPr>
              <a:t>Junior Tester</a:t>
            </a:r>
          </a:p>
        </p:txBody>
      </p:sp>
      <p:grpSp>
        <p:nvGrpSpPr>
          <p:cNvPr id="30725" name="Group 155"/>
          <p:cNvGrpSpPr>
            <a:grpSpLocks/>
          </p:cNvGrpSpPr>
          <p:nvPr/>
        </p:nvGrpSpPr>
        <p:grpSpPr bwMode="auto">
          <a:xfrm>
            <a:off x="4354342" y="2780880"/>
            <a:ext cx="280874" cy="247435"/>
            <a:chOff x="1192" y="1003"/>
            <a:chExt cx="341" cy="241"/>
          </a:xfrm>
        </p:grpSpPr>
        <p:grpSp>
          <p:nvGrpSpPr>
            <p:cNvPr id="30726" name="Group 156"/>
            <p:cNvGrpSpPr>
              <a:grpSpLocks/>
            </p:cNvGrpSpPr>
            <p:nvPr/>
          </p:nvGrpSpPr>
          <p:grpSpPr bwMode="auto">
            <a:xfrm>
              <a:off x="1192" y="1003"/>
              <a:ext cx="149" cy="241"/>
              <a:chOff x="2203" y="2704"/>
              <a:chExt cx="197" cy="510"/>
            </a:xfrm>
          </p:grpSpPr>
          <p:sp>
            <p:nvSpPr>
              <p:cNvPr id="30813" name="Freeform 157"/>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CC00CC"/>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14" name="AutoShape 158"/>
              <p:cNvSpPr>
                <a:spLocks noChangeArrowheads="1"/>
              </p:cNvSpPr>
              <p:nvPr/>
            </p:nvSpPr>
            <p:spPr bwMode="auto">
              <a:xfrm>
                <a:off x="2248" y="2704"/>
                <a:ext cx="96" cy="96"/>
              </a:xfrm>
              <a:prstGeom prst="flowChartConnector">
                <a:avLst/>
              </a:prstGeom>
              <a:solidFill>
                <a:srgbClr val="CC00CC"/>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727" name="Group 159"/>
            <p:cNvGrpSpPr>
              <a:grpSpLocks/>
            </p:cNvGrpSpPr>
            <p:nvPr/>
          </p:nvGrpSpPr>
          <p:grpSpPr bwMode="auto">
            <a:xfrm>
              <a:off x="1288" y="1003"/>
              <a:ext cx="149" cy="241"/>
              <a:chOff x="2203" y="2704"/>
              <a:chExt cx="197" cy="510"/>
            </a:xfrm>
          </p:grpSpPr>
          <p:sp>
            <p:nvSpPr>
              <p:cNvPr id="30811" name="Freeform 160"/>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CC00CC"/>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12" name="AutoShape 161"/>
              <p:cNvSpPr>
                <a:spLocks noChangeArrowheads="1"/>
              </p:cNvSpPr>
              <p:nvPr/>
            </p:nvSpPr>
            <p:spPr bwMode="auto">
              <a:xfrm>
                <a:off x="2248" y="2704"/>
                <a:ext cx="96" cy="96"/>
              </a:xfrm>
              <a:prstGeom prst="flowChartConnector">
                <a:avLst/>
              </a:prstGeom>
              <a:solidFill>
                <a:srgbClr val="CC00CC"/>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728" name="Group 162"/>
            <p:cNvGrpSpPr>
              <a:grpSpLocks/>
            </p:cNvGrpSpPr>
            <p:nvPr/>
          </p:nvGrpSpPr>
          <p:grpSpPr bwMode="auto">
            <a:xfrm>
              <a:off x="1384" y="1003"/>
              <a:ext cx="149" cy="241"/>
              <a:chOff x="2203" y="2704"/>
              <a:chExt cx="197" cy="510"/>
            </a:xfrm>
          </p:grpSpPr>
          <p:sp>
            <p:nvSpPr>
              <p:cNvPr id="30809" name="Freeform 163"/>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CC00CC"/>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10" name="AutoShape 164"/>
              <p:cNvSpPr>
                <a:spLocks noChangeArrowheads="1"/>
              </p:cNvSpPr>
              <p:nvPr/>
            </p:nvSpPr>
            <p:spPr bwMode="auto">
              <a:xfrm>
                <a:off x="2248" y="2704"/>
                <a:ext cx="96" cy="96"/>
              </a:xfrm>
              <a:prstGeom prst="flowChartConnector">
                <a:avLst/>
              </a:prstGeom>
              <a:solidFill>
                <a:srgbClr val="CC00CC"/>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grpSp>
        <p:nvGrpSpPr>
          <p:cNvPr id="30729" name="Group 165"/>
          <p:cNvGrpSpPr>
            <a:grpSpLocks/>
          </p:cNvGrpSpPr>
          <p:nvPr/>
        </p:nvGrpSpPr>
        <p:grpSpPr bwMode="auto">
          <a:xfrm>
            <a:off x="4355806" y="3097128"/>
            <a:ext cx="280874" cy="247435"/>
            <a:chOff x="1192" y="1003"/>
            <a:chExt cx="341" cy="241"/>
          </a:xfrm>
        </p:grpSpPr>
        <p:grpSp>
          <p:nvGrpSpPr>
            <p:cNvPr id="30736" name="Group 166"/>
            <p:cNvGrpSpPr>
              <a:grpSpLocks/>
            </p:cNvGrpSpPr>
            <p:nvPr/>
          </p:nvGrpSpPr>
          <p:grpSpPr bwMode="auto">
            <a:xfrm>
              <a:off x="1192" y="1003"/>
              <a:ext cx="149" cy="241"/>
              <a:chOff x="2203" y="2704"/>
              <a:chExt cx="197" cy="510"/>
            </a:xfrm>
          </p:grpSpPr>
          <p:sp>
            <p:nvSpPr>
              <p:cNvPr id="30804" name="Freeform 167"/>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F66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05" name="AutoShape 168"/>
              <p:cNvSpPr>
                <a:spLocks noChangeArrowheads="1"/>
              </p:cNvSpPr>
              <p:nvPr/>
            </p:nvSpPr>
            <p:spPr bwMode="auto">
              <a:xfrm>
                <a:off x="2248" y="2704"/>
                <a:ext cx="96" cy="96"/>
              </a:xfrm>
              <a:prstGeom prst="flowChartConnector">
                <a:avLst/>
              </a:prstGeom>
              <a:solidFill>
                <a:srgbClr val="FF66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738" name="Group 169"/>
            <p:cNvGrpSpPr>
              <a:grpSpLocks/>
            </p:cNvGrpSpPr>
            <p:nvPr/>
          </p:nvGrpSpPr>
          <p:grpSpPr bwMode="auto">
            <a:xfrm>
              <a:off x="1288" y="1003"/>
              <a:ext cx="149" cy="241"/>
              <a:chOff x="2203" y="2704"/>
              <a:chExt cx="197" cy="510"/>
            </a:xfrm>
          </p:grpSpPr>
          <p:sp>
            <p:nvSpPr>
              <p:cNvPr id="30802" name="Freeform 170"/>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F66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03" name="AutoShape 171"/>
              <p:cNvSpPr>
                <a:spLocks noChangeArrowheads="1"/>
              </p:cNvSpPr>
              <p:nvPr/>
            </p:nvSpPr>
            <p:spPr bwMode="auto">
              <a:xfrm>
                <a:off x="2248" y="2704"/>
                <a:ext cx="96" cy="96"/>
              </a:xfrm>
              <a:prstGeom prst="flowChartConnector">
                <a:avLst/>
              </a:prstGeom>
              <a:solidFill>
                <a:srgbClr val="FF66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739" name="Group 172"/>
            <p:cNvGrpSpPr>
              <a:grpSpLocks/>
            </p:cNvGrpSpPr>
            <p:nvPr/>
          </p:nvGrpSpPr>
          <p:grpSpPr bwMode="auto">
            <a:xfrm>
              <a:off x="1384" y="1003"/>
              <a:ext cx="149" cy="241"/>
              <a:chOff x="2203" y="2704"/>
              <a:chExt cx="197" cy="510"/>
            </a:xfrm>
          </p:grpSpPr>
          <p:sp>
            <p:nvSpPr>
              <p:cNvPr id="30800" name="Freeform 173"/>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F66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801" name="AutoShape 174"/>
              <p:cNvSpPr>
                <a:spLocks noChangeArrowheads="1"/>
              </p:cNvSpPr>
              <p:nvPr/>
            </p:nvSpPr>
            <p:spPr bwMode="auto">
              <a:xfrm>
                <a:off x="2248" y="2704"/>
                <a:ext cx="96" cy="96"/>
              </a:xfrm>
              <a:prstGeom prst="flowChartConnector">
                <a:avLst/>
              </a:prstGeom>
              <a:solidFill>
                <a:srgbClr val="FF66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grpSp>
        <p:nvGrpSpPr>
          <p:cNvPr id="30740" name="Group 175"/>
          <p:cNvGrpSpPr>
            <a:grpSpLocks/>
          </p:cNvGrpSpPr>
          <p:nvPr/>
        </p:nvGrpSpPr>
        <p:grpSpPr bwMode="auto">
          <a:xfrm>
            <a:off x="4354342" y="3436801"/>
            <a:ext cx="280874" cy="247435"/>
            <a:chOff x="1192" y="1003"/>
            <a:chExt cx="341" cy="241"/>
          </a:xfrm>
        </p:grpSpPr>
        <p:grpSp>
          <p:nvGrpSpPr>
            <p:cNvPr id="30745" name="Group 176"/>
            <p:cNvGrpSpPr>
              <a:grpSpLocks/>
            </p:cNvGrpSpPr>
            <p:nvPr/>
          </p:nvGrpSpPr>
          <p:grpSpPr bwMode="auto">
            <a:xfrm>
              <a:off x="1192" y="1003"/>
              <a:ext cx="149" cy="241"/>
              <a:chOff x="2203" y="2704"/>
              <a:chExt cx="197" cy="510"/>
            </a:xfrm>
          </p:grpSpPr>
          <p:sp>
            <p:nvSpPr>
              <p:cNvPr id="30795" name="Freeform 177"/>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FCC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96" name="AutoShape 178"/>
              <p:cNvSpPr>
                <a:spLocks noChangeArrowheads="1"/>
              </p:cNvSpPr>
              <p:nvPr/>
            </p:nvSpPr>
            <p:spPr bwMode="auto">
              <a:xfrm>
                <a:off x="2248" y="2704"/>
                <a:ext cx="96" cy="96"/>
              </a:xfrm>
              <a:prstGeom prst="flowChartConnector">
                <a:avLst/>
              </a:prstGeom>
              <a:solidFill>
                <a:srgbClr val="FFCC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746" name="Group 179"/>
            <p:cNvGrpSpPr>
              <a:grpSpLocks/>
            </p:cNvGrpSpPr>
            <p:nvPr/>
          </p:nvGrpSpPr>
          <p:grpSpPr bwMode="auto">
            <a:xfrm>
              <a:off x="1288" y="1003"/>
              <a:ext cx="149" cy="241"/>
              <a:chOff x="2203" y="2704"/>
              <a:chExt cx="197" cy="510"/>
            </a:xfrm>
          </p:grpSpPr>
          <p:sp>
            <p:nvSpPr>
              <p:cNvPr id="30793" name="Freeform 180"/>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FCC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94" name="AutoShape 181"/>
              <p:cNvSpPr>
                <a:spLocks noChangeArrowheads="1"/>
              </p:cNvSpPr>
              <p:nvPr/>
            </p:nvSpPr>
            <p:spPr bwMode="auto">
              <a:xfrm>
                <a:off x="2248" y="2704"/>
                <a:ext cx="96" cy="96"/>
              </a:xfrm>
              <a:prstGeom prst="flowChartConnector">
                <a:avLst/>
              </a:prstGeom>
              <a:solidFill>
                <a:srgbClr val="FFCC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747" name="Group 182"/>
            <p:cNvGrpSpPr>
              <a:grpSpLocks/>
            </p:cNvGrpSpPr>
            <p:nvPr/>
          </p:nvGrpSpPr>
          <p:grpSpPr bwMode="auto">
            <a:xfrm>
              <a:off x="1384" y="1003"/>
              <a:ext cx="149" cy="241"/>
              <a:chOff x="2203" y="2704"/>
              <a:chExt cx="197" cy="510"/>
            </a:xfrm>
          </p:grpSpPr>
          <p:sp>
            <p:nvSpPr>
              <p:cNvPr id="30791" name="Freeform 183"/>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FCCFF"/>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92" name="AutoShape 184"/>
              <p:cNvSpPr>
                <a:spLocks noChangeArrowheads="1"/>
              </p:cNvSpPr>
              <p:nvPr/>
            </p:nvSpPr>
            <p:spPr bwMode="auto">
              <a:xfrm>
                <a:off x="2248" y="2704"/>
                <a:ext cx="96" cy="96"/>
              </a:xfrm>
              <a:prstGeom prst="flowChartConnector">
                <a:avLst/>
              </a:prstGeom>
              <a:solidFill>
                <a:srgbClr val="FFCCFF"/>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sp>
        <p:nvSpPr>
          <p:cNvPr id="30785" name="Text Box 186"/>
          <p:cNvSpPr txBox="1">
            <a:spLocks noChangeArrowheads="1"/>
          </p:cNvSpPr>
          <p:nvPr/>
        </p:nvSpPr>
        <p:spPr bwMode="auto">
          <a:xfrm>
            <a:off x="4672053" y="2823339"/>
            <a:ext cx="808189" cy="184478"/>
          </a:xfrm>
          <a:prstGeom prst="rect">
            <a:avLst/>
          </a:prstGeom>
          <a:noFill/>
          <a:ln w="9525">
            <a:noFill/>
            <a:miter lim="800000"/>
            <a:headEnd/>
            <a:tailEnd/>
          </a:ln>
        </p:spPr>
        <p:txBody>
          <a:bodyPr>
            <a:spAutoFit/>
          </a:bodyPr>
          <a:lstStyle/>
          <a:p>
            <a:pPr algn="ctr" eaLnBrk="0" hangingPunct="0">
              <a:spcBef>
                <a:spcPct val="50000"/>
              </a:spcBef>
            </a:pPr>
            <a:r>
              <a:rPr lang="en-GB" sz="600" b="1" dirty="0">
                <a:gradFill>
                  <a:gsLst>
                    <a:gs pos="80531">
                      <a:srgbClr val="6B6B6B"/>
                    </a:gs>
                    <a:gs pos="0">
                      <a:srgbClr val="6B6B6B"/>
                    </a:gs>
                  </a:gsLst>
                  <a:lin ang="0" scaled="0"/>
                </a:gradFill>
                <a:ea typeface="ヒラギノ角ゴ Pro W3" charset="0"/>
                <a:cs typeface="ヒラギノ角ゴ Pro W3" charset="0"/>
              </a:rPr>
              <a:t>QA Lead</a:t>
            </a:r>
          </a:p>
        </p:txBody>
      </p:sp>
      <p:sp>
        <p:nvSpPr>
          <p:cNvPr id="30786" name="Text Box 187"/>
          <p:cNvSpPr txBox="1">
            <a:spLocks noChangeArrowheads="1"/>
          </p:cNvSpPr>
          <p:nvPr/>
        </p:nvSpPr>
        <p:spPr bwMode="auto">
          <a:xfrm>
            <a:off x="4683766" y="3073702"/>
            <a:ext cx="808189" cy="184478"/>
          </a:xfrm>
          <a:prstGeom prst="rect">
            <a:avLst/>
          </a:prstGeom>
          <a:noFill/>
          <a:ln w="9525">
            <a:noFill/>
            <a:miter lim="800000"/>
            <a:headEnd/>
            <a:tailEnd/>
          </a:ln>
        </p:spPr>
        <p:txBody>
          <a:bodyPr>
            <a:spAutoFit/>
          </a:bodyPr>
          <a:lstStyle/>
          <a:p>
            <a:pPr algn="ctr" eaLnBrk="0" hangingPunct="0">
              <a:spcBef>
                <a:spcPct val="50000"/>
              </a:spcBef>
            </a:pPr>
            <a:r>
              <a:rPr lang="en-GB" sz="600" b="1" dirty="0">
                <a:gradFill>
                  <a:gsLst>
                    <a:gs pos="80531">
                      <a:srgbClr val="6B6B6B"/>
                    </a:gs>
                    <a:gs pos="0">
                      <a:srgbClr val="6B6B6B"/>
                    </a:gs>
                  </a:gsLst>
                  <a:lin ang="0" scaled="0"/>
                </a:gradFill>
                <a:ea typeface="ヒラギノ角ゴ Pro W3" charset="0"/>
                <a:cs typeface="ヒラギノ角ゴ Pro W3" charset="0"/>
              </a:rPr>
              <a:t>Senior Tester</a:t>
            </a:r>
          </a:p>
        </p:txBody>
      </p:sp>
      <p:sp>
        <p:nvSpPr>
          <p:cNvPr id="30787" name="AutoShape 188"/>
          <p:cNvSpPr>
            <a:spLocks noChangeArrowheads="1"/>
          </p:cNvSpPr>
          <p:nvPr/>
        </p:nvSpPr>
        <p:spPr bwMode="auto">
          <a:xfrm>
            <a:off x="4180112" y="2741349"/>
            <a:ext cx="1311843" cy="995595"/>
          </a:xfrm>
          <a:prstGeom prst="rect">
            <a:avLst/>
          </a:prstGeom>
          <a:noFill/>
          <a:ln w="28575">
            <a:solidFill>
              <a:srgbClr val="009DDC"/>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nvGrpSpPr>
          <p:cNvPr id="30945" name="Group 190"/>
          <p:cNvGrpSpPr>
            <a:grpSpLocks/>
          </p:cNvGrpSpPr>
          <p:nvPr/>
        </p:nvGrpSpPr>
        <p:grpSpPr bwMode="auto">
          <a:xfrm>
            <a:off x="6017571" y="2780880"/>
            <a:ext cx="288077" cy="247435"/>
            <a:chOff x="1192" y="1003"/>
            <a:chExt cx="341" cy="241"/>
          </a:xfrm>
        </p:grpSpPr>
        <p:grpSp>
          <p:nvGrpSpPr>
            <p:cNvPr id="30952" name="Group 191"/>
            <p:cNvGrpSpPr>
              <a:grpSpLocks/>
            </p:cNvGrpSpPr>
            <p:nvPr/>
          </p:nvGrpSpPr>
          <p:grpSpPr bwMode="auto">
            <a:xfrm>
              <a:off x="1192" y="1003"/>
              <a:ext cx="149" cy="241"/>
              <a:chOff x="2203" y="2704"/>
              <a:chExt cx="197" cy="510"/>
            </a:xfrm>
          </p:grpSpPr>
          <p:sp>
            <p:nvSpPr>
              <p:cNvPr id="30778" name="Freeform 192"/>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D80000"/>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79" name="AutoShape 193"/>
              <p:cNvSpPr>
                <a:spLocks noChangeArrowheads="1"/>
              </p:cNvSpPr>
              <p:nvPr/>
            </p:nvSpPr>
            <p:spPr bwMode="auto">
              <a:xfrm>
                <a:off x="2248" y="2704"/>
                <a:ext cx="96" cy="96"/>
              </a:xfrm>
              <a:prstGeom prst="flowChartConnector">
                <a:avLst/>
              </a:prstGeom>
              <a:solidFill>
                <a:srgbClr val="D80000"/>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53" name="Group 194"/>
            <p:cNvGrpSpPr>
              <a:grpSpLocks/>
            </p:cNvGrpSpPr>
            <p:nvPr/>
          </p:nvGrpSpPr>
          <p:grpSpPr bwMode="auto">
            <a:xfrm>
              <a:off x="1288" y="1003"/>
              <a:ext cx="149" cy="241"/>
              <a:chOff x="2203" y="2704"/>
              <a:chExt cx="197" cy="510"/>
            </a:xfrm>
          </p:grpSpPr>
          <p:sp>
            <p:nvSpPr>
              <p:cNvPr id="30776" name="Freeform 195"/>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D80000"/>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77" name="AutoShape 196"/>
              <p:cNvSpPr>
                <a:spLocks noChangeArrowheads="1"/>
              </p:cNvSpPr>
              <p:nvPr/>
            </p:nvSpPr>
            <p:spPr bwMode="auto">
              <a:xfrm>
                <a:off x="2248" y="2704"/>
                <a:ext cx="96" cy="96"/>
              </a:xfrm>
              <a:prstGeom prst="flowChartConnector">
                <a:avLst/>
              </a:prstGeom>
              <a:solidFill>
                <a:srgbClr val="D80000"/>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54" name="Group 197"/>
            <p:cNvGrpSpPr>
              <a:grpSpLocks/>
            </p:cNvGrpSpPr>
            <p:nvPr/>
          </p:nvGrpSpPr>
          <p:grpSpPr bwMode="auto">
            <a:xfrm>
              <a:off x="1384" y="1003"/>
              <a:ext cx="149" cy="241"/>
              <a:chOff x="2203" y="2704"/>
              <a:chExt cx="197" cy="510"/>
            </a:xfrm>
          </p:grpSpPr>
          <p:sp>
            <p:nvSpPr>
              <p:cNvPr id="30774" name="Freeform 198"/>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D80000"/>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75" name="AutoShape 199"/>
              <p:cNvSpPr>
                <a:spLocks noChangeArrowheads="1"/>
              </p:cNvSpPr>
              <p:nvPr/>
            </p:nvSpPr>
            <p:spPr bwMode="auto">
              <a:xfrm>
                <a:off x="2248" y="2704"/>
                <a:ext cx="96" cy="96"/>
              </a:xfrm>
              <a:prstGeom prst="flowChartConnector">
                <a:avLst/>
              </a:prstGeom>
              <a:solidFill>
                <a:srgbClr val="D80000"/>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grpSp>
        <p:nvGrpSpPr>
          <p:cNvPr id="30955" name="Group 200"/>
          <p:cNvGrpSpPr>
            <a:grpSpLocks/>
          </p:cNvGrpSpPr>
          <p:nvPr/>
        </p:nvGrpSpPr>
        <p:grpSpPr bwMode="auto">
          <a:xfrm>
            <a:off x="6019035" y="3097128"/>
            <a:ext cx="288077" cy="247435"/>
            <a:chOff x="1192" y="1003"/>
            <a:chExt cx="341" cy="241"/>
          </a:xfrm>
        </p:grpSpPr>
        <p:grpSp>
          <p:nvGrpSpPr>
            <p:cNvPr id="30956" name="Group 201"/>
            <p:cNvGrpSpPr>
              <a:grpSpLocks/>
            </p:cNvGrpSpPr>
            <p:nvPr/>
          </p:nvGrpSpPr>
          <p:grpSpPr bwMode="auto">
            <a:xfrm>
              <a:off x="1192" y="1003"/>
              <a:ext cx="149" cy="241"/>
              <a:chOff x="2203" y="2704"/>
              <a:chExt cx="197" cy="510"/>
            </a:xfrm>
          </p:grpSpPr>
          <p:sp>
            <p:nvSpPr>
              <p:cNvPr id="30769" name="Freeform 202"/>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98A87"/>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70" name="AutoShape 203"/>
              <p:cNvSpPr>
                <a:spLocks noChangeArrowheads="1"/>
              </p:cNvSpPr>
              <p:nvPr/>
            </p:nvSpPr>
            <p:spPr bwMode="auto">
              <a:xfrm>
                <a:off x="2248" y="2704"/>
                <a:ext cx="96" cy="96"/>
              </a:xfrm>
              <a:prstGeom prst="flowChartConnector">
                <a:avLst/>
              </a:prstGeom>
              <a:solidFill>
                <a:srgbClr val="F98A87"/>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57" name="Group 204"/>
            <p:cNvGrpSpPr>
              <a:grpSpLocks/>
            </p:cNvGrpSpPr>
            <p:nvPr/>
          </p:nvGrpSpPr>
          <p:grpSpPr bwMode="auto">
            <a:xfrm>
              <a:off x="1288" y="1003"/>
              <a:ext cx="149" cy="241"/>
              <a:chOff x="2203" y="2704"/>
              <a:chExt cx="197" cy="510"/>
            </a:xfrm>
          </p:grpSpPr>
          <p:sp>
            <p:nvSpPr>
              <p:cNvPr id="30767" name="Freeform 205"/>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98A87"/>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68" name="AutoShape 206"/>
              <p:cNvSpPr>
                <a:spLocks noChangeArrowheads="1"/>
              </p:cNvSpPr>
              <p:nvPr/>
            </p:nvSpPr>
            <p:spPr bwMode="auto">
              <a:xfrm>
                <a:off x="2248" y="2704"/>
                <a:ext cx="96" cy="96"/>
              </a:xfrm>
              <a:prstGeom prst="flowChartConnector">
                <a:avLst/>
              </a:prstGeom>
              <a:solidFill>
                <a:srgbClr val="F98A87"/>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58" name="Group 207"/>
            <p:cNvGrpSpPr>
              <a:grpSpLocks/>
            </p:cNvGrpSpPr>
            <p:nvPr/>
          </p:nvGrpSpPr>
          <p:grpSpPr bwMode="auto">
            <a:xfrm>
              <a:off x="1384" y="1003"/>
              <a:ext cx="149" cy="241"/>
              <a:chOff x="2203" y="2704"/>
              <a:chExt cx="197" cy="510"/>
            </a:xfrm>
          </p:grpSpPr>
          <p:sp>
            <p:nvSpPr>
              <p:cNvPr id="30765" name="Freeform 208"/>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98A87"/>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66" name="AutoShape 209"/>
              <p:cNvSpPr>
                <a:spLocks noChangeArrowheads="1"/>
              </p:cNvSpPr>
              <p:nvPr/>
            </p:nvSpPr>
            <p:spPr bwMode="auto">
              <a:xfrm>
                <a:off x="2248" y="2704"/>
                <a:ext cx="96" cy="96"/>
              </a:xfrm>
              <a:prstGeom prst="flowChartConnector">
                <a:avLst/>
              </a:prstGeom>
              <a:solidFill>
                <a:srgbClr val="F98A87"/>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grpSp>
        <p:nvGrpSpPr>
          <p:cNvPr id="30959" name="Group 210"/>
          <p:cNvGrpSpPr>
            <a:grpSpLocks/>
          </p:cNvGrpSpPr>
          <p:nvPr/>
        </p:nvGrpSpPr>
        <p:grpSpPr bwMode="auto">
          <a:xfrm>
            <a:off x="6017571" y="3436801"/>
            <a:ext cx="288077" cy="247435"/>
            <a:chOff x="1192" y="1003"/>
            <a:chExt cx="341" cy="241"/>
          </a:xfrm>
        </p:grpSpPr>
        <p:grpSp>
          <p:nvGrpSpPr>
            <p:cNvPr id="30960" name="Group 211"/>
            <p:cNvGrpSpPr>
              <a:grpSpLocks/>
            </p:cNvGrpSpPr>
            <p:nvPr/>
          </p:nvGrpSpPr>
          <p:grpSpPr bwMode="auto">
            <a:xfrm>
              <a:off x="1192" y="1003"/>
              <a:ext cx="149" cy="241"/>
              <a:chOff x="2203" y="2704"/>
              <a:chExt cx="197" cy="510"/>
            </a:xfrm>
          </p:grpSpPr>
          <p:sp>
            <p:nvSpPr>
              <p:cNvPr id="30760" name="Freeform 212"/>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FD3D4"/>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61" name="AutoShape 213"/>
              <p:cNvSpPr>
                <a:spLocks noChangeArrowheads="1"/>
              </p:cNvSpPr>
              <p:nvPr/>
            </p:nvSpPr>
            <p:spPr bwMode="auto">
              <a:xfrm>
                <a:off x="2248" y="2704"/>
                <a:ext cx="96" cy="96"/>
              </a:xfrm>
              <a:prstGeom prst="flowChartConnector">
                <a:avLst/>
              </a:prstGeom>
              <a:solidFill>
                <a:srgbClr val="FFD3D4"/>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61" name="Group 214"/>
            <p:cNvGrpSpPr>
              <a:grpSpLocks/>
            </p:cNvGrpSpPr>
            <p:nvPr/>
          </p:nvGrpSpPr>
          <p:grpSpPr bwMode="auto">
            <a:xfrm>
              <a:off x="1288" y="1003"/>
              <a:ext cx="149" cy="241"/>
              <a:chOff x="2203" y="2704"/>
              <a:chExt cx="197" cy="510"/>
            </a:xfrm>
          </p:grpSpPr>
          <p:sp>
            <p:nvSpPr>
              <p:cNvPr id="30758" name="Freeform 215"/>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FD3D4"/>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59" name="AutoShape 216"/>
              <p:cNvSpPr>
                <a:spLocks noChangeArrowheads="1"/>
              </p:cNvSpPr>
              <p:nvPr/>
            </p:nvSpPr>
            <p:spPr bwMode="auto">
              <a:xfrm>
                <a:off x="2248" y="2704"/>
                <a:ext cx="96" cy="96"/>
              </a:xfrm>
              <a:prstGeom prst="flowChartConnector">
                <a:avLst/>
              </a:prstGeom>
              <a:solidFill>
                <a:srgbClr val="FFD3D4"/>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nvGrpSpPr>
            <p:cNvPr id="30962" name="Group 217"/>
            <p:cNvGrpSpPr>
              <a:grpSpLocks/>
            </p:cNvGrpSpPr>
            <p:nvPr/>
          </p:nvGrpSpPr>
          <p:grpSpPr bwMode="auto">
            <a:xfrm>
              <a:off x="1384" y="1003"/>
              <a:ext cx="149" cy="241"/>
              <a:chOff x="2203" y="2704"/>
              <a:chExt cx="197" cy="510"/>
            </a:xfrm>
          </p:grpSpPr>
          <p:sp>
            <p:nvSpPr>
              <p:cNvPr id="30756" name="Freeform 218"/>
              <p:cNvSpPr>
                <a:spLocks/>
              </p:cNvSpPr>
              <p:nvPr/>
            </p:nvSpPr>
            <p:spPr bwMode="auto">
              <a:xfrm>
                <a:off x="2203" y="2812"/>
                <a:ext cx="197" cy="402"/>
              </a:xfrm>
              <a:custGeom>
                <a:avLst/>
                <a:gdLst>
                  <a:gd name="T0" fmla="*/ 153 w 197"/>
                  <a:gd name="T1" fmla="*/ 0 h 402"/>
                  <a:gd name="T2" fmla="*/ 166 w 197"/>
                  <a:gd name="T3" fmla="*/ 0 h 402"/>
                  <a:gd name="T4" fmla="*/ 172 w 197"/>
                  <a:gd name="T5" fmla="*/ 5 h 402"/>
                  <a:gd name="T6" fmla="*/ 177 w 197"/>
                  <a:gd name="T7" fmla="*/ 8 h 402"/>
                  <a:gd name="T8" fmla="*/ 187 w 197"/>
                  <a:gd name="T9" fmla="*/ 12 h 402"/>
                  <a:gd name="T10" fmla="*/ 193 w 197"/>
                  <a:gd name="T11" fmla="*/ 19 h 402"/>
                  <a:gd name="T12" fmla="*/ 197 w 197"/>
                  <a:gd name="T13" fmla="*/ 27 h 402"/>
                  <a:gd name="T14" fmla="*/ 197 w 197"/>
                  <a:gd name="T15" fmla="*/ 182 h 402"/>
                  <a:gd name="T16" fmla="*/ 197 w 197"/>
                  <a:gd name="T17" fmla="*/ 188 h 402"/>
                  <a:gd name="T18" fmla="*/ 192 w 197"/>
                  <a:gd name="T19" fmla="*/ 195 h 402"/>
                  <a:gd name="T20" fmla="*/ 183 w 197"/>
                  <a:gd name="T21" fmla="*/ 197 h 402"/>
                  <a:gd name="T22" fmla="*/ 173 w 197"/>
                  <a:gd name="T23" fmla="*/ 196 h 402"/>
                  <a:gd name="T24" fmla="*/ 169 w 197"/>
                  <a:gd name="T25" fmla="*/ 193 h 402"/>
                  <a:gd name="T26" fmla="*/ 166 w 197"/>
                  <a:gd name="T27" fmla="*/ 188 h 402"/>
                  <a:gd name="T28" fmla="*/ 166 w 197"/>
                  <a:gd name="T29" fmla="*/ 186 h 402"/>
                  <a:gd name="T30" fmla="*/ 152 w 197"/>
                  <a:gd name="T31" fmla="*/ 68 h 402"/>
                  <a:gd name="T32" fmla="*/ 152 w 197"/>
                  <a:gd name="T33" fmla="*/ 388 h 402"/>
                  <a:gd name="T34" fmla="*/ 148 w 197"/>
                  <a:gd name="T35" fmla="*/ 396 h 402"/>
                  <a:gd name="T36" fmla="*/ 138 w 197"/>
                  <a:gd name="T37" fmla="*/ 402 h 402"/>
                  <a:gd name="T38" fmla="*/ 132 w 197"/>
                  <a:gd name="T39" fmla="*/ 402 h 402"/>
                  <a:gd name="T40" fmla="*/ 122 w 197"/>
                  <a:gd name="T41" fmla="*/ 402 h 402"/>
                  <a:gd name="T42" fmla="*/ 115 w 197"/>
                  <a:gd name="T43" fmla="*/ 400 h 402"/>
                  <a:gd name="T44" fmla="*/ 111 w 197"/>
                  <a:gd name="T45" fmla="*/ 396 h 402"/>
                  <a:gd name="T46" fmla="*/ 105 w 197"/>
                  <a:gd name="T47" fmla="*/ 388 h 402"/>
                  <a:gd name="T48" fmla="*/ 104 w 197"/>
                  <a:gd name="T49" fmla="*/ 193 h 402"/>
                  <a:gd name="T50" fmla="*/ 94 w 197"/>
                  <a:gd name="T51" fmla="*/ 386 h 402"/>
                  <a:gd name="T52" fmla="*/ 86 w 197"/>
                  <a:gd name="T53" fmla="*/ 392 h 402"/>
                  <a:gd name="T54" fmla="*/ 81 w 197"/>
                  <a:gd name="T55" fmla="*/ 400 h 402"/>
                  <a:gd name="T56" fmla="*/ 69 w 197"/>
                  <a:gd name="T57" fmla="*/ 402 h 402"/>
                  <a:gd name="T58" fmla="*/ 62 w 197"/>
                  <a:gd name="T59" fmla="*/ 402 h 402"/>
                  <a:gd name="T60" fmla="*/ 57 w 197"/>
                  <a:gd name="T61" fmla="*/ 400 h 402"/>
                  <a:gd name="T62" fmla="*/ 50 w 197"/>
                  <a:gd name="T63" fmla="*/ 392 h 402"/>
                  <a:gd name="T64" fmla="*/ 45 w 197"/>
                  <a:gd name="T65" fmla="*/ 388 h 402"/>
                  <a:gd name="T66" fmla="*/ 35 w 197"/>
                  <a:gd name="T67" fmla="*/ 68 h 402"/>
                  <a:gd name="T68" fmla="*/ 35 w 197"/>
                  <a:gd name="T69" fmla="*/ 187 h 402"/>
                  <a:gd name="T70" fmla="*/ 30 w 197"/>
                  <a:gd name="T71" fmla="*/ 193 h 402"/>
                  <a:gd name="T72" fmla="*/ 24 w 197"/>
                  <a:gd name="T73" fmla="*/ 197 h 402"/>
                  <a:gd name="T74" fmla="*/ 18 w 197"/>
                  <a:gd name="T75" fmla="*/ 197 h 402"/>
                  <a:gd name="T76" fmla="*/ 11 w 197"/>
                  <a:gd name="T77" fmla="*/ 197 h 402"/>
                  <a:gd name="T78" fmla="*/ 7 w 197"/>
                  <a:gd name="T79" fmla="*/ 195 h 402"/>
                  <a:gd name="T80" fmla="*/ 3 w 197"/>
                  <a:gd name="T81" fmla="*/ 190 h 402"/>
                  <a:gd name="T82" fmla="*/ 1 w 197"/>
                  <a:gd name="T83" fmla="*/ 186 h 402"/>
                  <a:gd name="T84" fmla="*/ 1 w 197"/>
                  <a:gd name="T85" fmla="*/ 27 h 402"/>
                  <a:gd name="T86" fmla="*/ 7 w 197"/>
                  <a:gd name="T87" fmla="*/ 16 h 402"/>
                  <a:gd name="T88" fmla="*/ 17 w 197"/>
                  <a:gd name="T89" fmla="*/ 8 h 402"/>
                  <a:gd name="T90" fmla="*/ 27 w 197"/>
                  <a:gd name="T91" fmla="*/ 5 h 402"/>
                  <a:gd name="T92" fmla="*/ 42 w 197"/>
                  <a:gd name="T93" fmla="*/ 0 h 4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7"/>
                  <a:gd name="T142" fmla="*/ 0 h 402"/>
                  <a:gd name="T143" fmla="*/ 197 w 197"/>
                  <a:gd name="T144" fmla="*/ 402 h 4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7" h="402">
                    <a:moveTo>
                      <a:pt x="47" y="0"/>
                    </a:moveTo>
                    <a:lnTo>
                      <a:pt x="152" y="0"/>
                    </a:lnTo>
                    <a:lnTo>
                      <a:pt x="153" y="0"/>
                    </a:lnTo>
                    <a:lnTo>
                      <a:pt x="158" y="0"/>
                    </a:lnTo>
                    <a:lnTo>
                      <a:pt x="160" y="0"/>
                    </a:lnTo>
                    <a:lnTo>
                      <a:pt x="166" y="0"/>
                    </a:lnTo>
                    <a:lnTo>
                      <a:pt x="169" y="5"/>
                    </a:lnTo>
                    <a:lnTo>
                      <a:pt x="172" y="5"/>
                    </a:lnTo>
                    <a:lnTo>
                      <a:pt x="173" y="5"/>
                    </a:lnTo>
                    <a:lnTo>
                      <a:pt x="176" y="5"/>
                    </a:lnTo>
                    <a:lnTo>
                      <a:pt x="177" y="8"/>
                    </a:lnTo>
                    <a:lnTo>
                      <a:pt x="183" y="8"/>
                    </a:lnTo>
                    <a:lnTo>
                      <a:pt x="183" y="10"/>
                    </a:lnTo>
                    <a:lnTo>
                      <a:pt x="187" y="12"/>
                    </a:lnTo>
                    <a:lnTo>
                      <a:pt x="189" y="13"/>
                    </a:lnTo>
                    <a:lnTo>
                      <a:pt x="192" y="16"/>
                    </a:lnTo>
                    <a:lnTo>
                      <a:pt x="193" y="19"/>
                    </a:lnTo>
                    <a:lnTo>
                      <a:pt x="196" y="21"/>
                    </a:lnTo>
                    <a:lnTo>
                      <a:pt x="197" y="25"/>
                    </a:lnTo>
                    <a:lnTo>
                      <a:pt x="197" y="27"/>
                    </a:lnTo>
                    <a:lnTo>
                      <a:pt x="197" y="30"/>
                    </a:lnTo>
                    <a:lnTo>
                      <a:pt x="197" y="34"/>
                    </a:lnTo>
                    <a:lnTo>
                      <a:pt x="197" y="182"/>
                    </a:lnTo>
                    <a:lnTo>
                      <a:pt x="197" y="186"/>
                    </a:lnTo>
                    <a:lnTo>
                      <a:pt x="197" y="187"/>
                    </a:lnTo>
                    <a:lnTo>
                      <a:pt x="197" y="188"/>
                    </a:lnTo>
                    <a:lnTo>
                      <a:pt x="196" y="190"/>
                    </a:lnTo>
                    <a:lnTo>
                      <a:pt x="193" y="192"/>
                    </a:lnTo>
                    <a:lnTo>
                      <a:pt x="192" y="195"/>
                    </a:lnTo>
                    <a:lnTo>
                      <a:pt x="190" y="196"/>
                    </a:lnTo>
                    <a:lnTo>
                      <a:pt x="187" y="197"/>
                    </a:lnTo>
                    <a:lnTo>
                      <a:pt x="183" y="197"/>
                    </a:lnTo>
                    <a:lnTo>
                      <a:pt x="177" y="197"/>
                    </a:lnTo>
                    <a:lnTo>
                      <a:pt x="176" y="197"/>
                    </a:lnTo>
                    <a:lnTo>
                      <a:pt x="173" y="196"/>
                    </a:lnTo>
                    <a:lnTo>
                      <a:pt x="172" y="196"/>
                    </a:lnTo>
                    <a:lnTo>
                      <a:pt x="170" y="195"/>
                    </a:lnTo>
                    <a:lnTo>
                      <a:pt x="169" y="193"/>
                    </a:lnTo>
                    <a:lnTo>
                      <a:pt x="167" y="192"/>
                    </a:lnTo>
                    <a:lnTo>
                      <a:pt x="166" y="190"/>
                    </a:lnTo>
                    <a:lnTo>
                      <a:pt x="166" y="188"/>
                    </a:lnTo>
                    <a:lnTo>
                      <a:pt x="166" y="187"/>
                    </a:lnTo>
                    <a:lnTo>
                      <a:pt x="166" y="186"/>
                    </a:lnTo>
                    <a:lnTo>
                      <a:pt x="166" y="182"/>
                    </a:lnTo>
                    <a:lnTo>
                      <a:pt x="166" y="68"/>
                    </a:lnTo>
                    <a:lnTo>
                      <a:pt x="152" y="68"/>
                    </a:lnTo>
                    <a:lnTo>
                      <a:pt x="152" y="382"/>
                    </a:lnTo>
                    <a:lnTo>
                      <a:pt x="152" y="385"/>
                    </a:lnTo>
                    <a:lnTo>
                      <a:pt x="152" y="388"/>
                    </a:lnTo>
                    <a:lnTo>
                      <a:pt x="150" y="392"/>
                    </a:lnTo>
                    <a:lnTo>
                      <a:pt x="149" y="396"/>
                    </a:lnTo>
                    <a:lnTo>
                      <a:pt x="148" y="396"/>
                    </a:lnTo>
                    <a:lnTo>
                      <a:pt x="143" y="400"/>
                    </a:lnTo>
                    <a:lnTo>
                      <a:pt x="140" y="400"/>
                    </a:lnTo>
                    <a:lnTo>
                      <a:pt x="138" y="402"/>
                    </a:lnTo>
                    <a:lnTo>
                      <a:pt x="135" y="402"/>
                    </a:lnTo>
                    <a:lnTo>
                      <a:pt x="133" y="402"/>
                    </a:lnTo>
                    <a:lnTo>
                      <a:pt x="132" y="402"/>
                    </a:lnTo>
                    <a:lnTo>
                      <a:pt x="129" y="402"/>
                    </a:lnTo>
                    <a:lnTo>
                      <a:pt x="125" y="402"/>
                    </a:lnTo>
                    <a:lnTo>
                      <a:pt x="122" y="402"/>
                    </a:lnTo>
                    <a:lnTo>
                      <a:pt x="119" y="402"/>
                    </a:lnTo>
                    <a:lnTo>
                      <a:pt x="116" y="400"/>
                    </a:lnTo>
                    <a:lnTo>
                      <a:pt x="115" y="400"/>
                    </a:lnTo>
                    <a:lnTo>
                      <a:pt x="113" y="400"/>
                    </a:lnTo>
                    <a:lnTo>
                      <a:pt x="112" y="396"/>
                    </a:lnTo>
                    <a:lnTo>
                      <a:pt x="111" y="396"/>
                    </a:lnTo>
                    <a:lnTo>
                      <a:pt x="108" y="392"/>
                    </a:lnTo>
                    <a:lnTo>
                      <a:pt x="105" y="391"/>
                    </a:lnTo>
                    <a:lnTo>
                      <a:pt x="105" y="388"/>
                    </a:lnTo>
                    <a:lnTo>
                      <a:pt x="104" y="388"/>
                    </a:lnTo>
                    <a:lnTo>
                      <a:pt x="104" y="385"/>
                    </a:lnTo>
                    <a:lnTo>
                      <a:pt x="104" y="193"/>
                    </a:lnTo>
                    <a:lnTo>
                      <a:pt x="95" y="193"/>
                    </a:lnTo>
                    <a:lnTo>
                      <a:pt x="94" y="383"/>
                    </a:lnTo>
                    <a:lnTo>
                      <a:pt x="94" y="386"/>
                    </a:lnTo>
                    <a:lnTo>
                      <a:pt x="92" y="388"/>
                    </a:lnTo>
                    <a:lnTo>
                      <a:pt x="92" y="392"/>
                    </a:lnTo>
                    <a:lnTo>
                      <a:pt x="86" y="392"/>
                    </a:lnTo>
                    <a:lnTo>
                      <a:pt x="85" y="396"/>
                    </a:lnTo>
                    <a:lnTo>
                      <a:pt x="84" y="400"/>
                    </a:lnTo>
                    <a:lnTo>
                      <a:pt x="81" y="400"/>
                    </a:lnTo>
                    <a:lnTo>
                      <a:pt x="79" y="402"/>
                    </a:lnTo>
                    <a:lnTo>
                      <a:pt x="78" y="402"/>
                    </a:lnTo>
                    <a:lnTo>
                      <a:pt x="69" y="402"/>
                    </a:lnTo>
                    <a:lnTo>
                      <a:pt x="67" y="402"/>
                    </a:lnTo>
                    <a:lnTo>
                      <a:pt x="64" y="402"/>
                    </a:lnTo>
                    <a:lnTo>
                      <a:pt x="62" y="402"/>
                    </a:lnTo>
                    <a:lnTo>
                      <a:pt x="59" y="402"/>
                    </a:lnTo>
                    <a:lnTo>
                      <a:pt x="58" y="400"/>
                    </a:lnTo>
                    <a:lnTo>
                      <a:pt x="57" y="400"/>
                    </a:lnTo>
                    <a:lnTo>
                      <a:pt x="54" y="397"/>
                    </a:lnTo>
                    <a:lnTo>
                      <a:pt x="51" y="396"/>
                    </a:lnTo>
                    <a:lnTo>
                      <a:pt x="50" y="392"/>
                    </a:lnTo>
                    <a:lnTo>
                      <a:pt x="47" y="392"/>
                    </a:lnTo>
                    <a:lnTo>
                      <a:pt x="47" y="388"/>
                    </a:lnTo>
                    <a:lnTo>
                      <a:pt x="45" y="388"/>
                    </a:lnTo>
                    <a:lnTo>
                      <a:pt x="45" y="383"/>
                    </a:lnTo>
                    <a:lnTo>
                      <a:pt x="45" y="68"/>
                    </a:lnTo>
                    <a:lnTo>
                      <a:pt x="35" y="68"/>
                    </a:lnTo>
                    <a:lnTo>
                      <a:pt x="35" y="182"/>
                    </a:lnTo>
                    <a:lnTo>
                      <a:pt x="35" y="186"/>
                    </a:lnTo>
                    <a:lnTo>
                      <a:pt x="35" y="187"/>
                    </a:lnTo>
                    <a:lnTo>
                      <a:pt x="32" y="190"/>
                    </a:lnTo>
                    <a:lnTo>
                      <a:pt x="31" y="192"/>
                    </a:lnTo>
                    <a:lnTo>
                      <a:pt x="30" y="193"/>
                    </a:lnTo>
                    <a:lnTo>
                      <a:pt x="27" y="195"/>
                    </a:lnTo>
                    <a:lnTo>
                      <a:pt x="24" y="196"/>
                    </a:lnTo>
                    <a:lnTo>
                      <a:pt x="24" y="197"/>
                    </a:lnTo>
                    <a:lnTo>
                      <a:pt x="23" y="197"/>
                    </a:lnTo>
                    <a:lnTo>
                      <a:pt x="21" y="197"/>
                    </a:lnTo>
                    <a:lnTo>
                      <a:pt x="18" y="197"/>
                    </a:lnTo>
                    <a:lnTo>
                      <a:pt x="14" y="197"/>
                    </a:lnTo>
                    <a:lnTo>
                      <a:pt x="13" y="197"/>
                    </a:lnTo>
                    <a:lnTo>
                      <a:pt x="11" y="197"/>
                    </a:lnTo>
                    <a:lnTo>
                      <a:pt x="8" y="196"/>
                    </a:lnTo>
                    <a:lnTo>
                      <a:pt x="7" y="196"/>
                    </a:lnTo>
                    <a:lnTo>
                      <a:pt x="7" y="195"/>
                    </a:lnTo>
                    <a:lnTo>
                      <a:pt x="5" y="193"/>
                    </a:lnTo>
                    <a:lnTo>
                      <a:pt x="4" y="192"/>
                    </a:lnTo>
                    <a:lnTo>
                      <a:pt x="3" y="190"/>
                    </a:lnTo>
                    <a:lnTo>
                      <a:pt x="3" y="188"/>
                    </a:lnTo>
                    <a:lnTo>
                      <a:pt x="1" y="187"/>
                    </a:lnTo>
                    <a:lnTo>
                      <a:pt x="1" y="186"/>
                    </a:lnTo>
                    <a:lnTo>
                      <a:pt x="0" y="183"/>
                    </a:lnTo>
                    <a:lnTo>
                      <a:pt x="0" y="34"/>
                    </a:lnTo>
                    <a:lnTo>
                      <a:pt x="1" y="27"/>
                    </a:lnTo>
                    <a:lnTo>
                      <a:pt x="3" y="24"/>
                    </a:lnTo>
                    <a:lnTo>
                      <a:pt x="4" y="20"/>
                    </a:lnTo>
                    <a:lnTo>
                      <a:pt x="7" y="16"/>
                    </a:lnTo>
                    <a:lnTo>
                      <a:pt x="8" y="13"/>
                    </a:lnTo>
                    <a:lnTo>
                      <a:pt x="11" y="12"/>
                    </a:lnTo>
                    <a:lnTo>
                      <a:pt x="17" y="8"/>
                    </a:lnTo>
                    <a:lnTo>
                      <a:pt x="21" y="8"/>
                    </a:lnTo>
                    <a:lnTo>
                      <a:pt x="24" y="5"/>
                    </a:lnTo>
                    <a:lnTo>
                      <a:pt x="27" y="5"/>
                    </a:lnTo>
                    <a:lnTo>
                      <a:pt x="32" y="5"/>
                    </a:lnTo>
                    <a:lnTo>
                      <a:pt x="40" y="0"/>
                    </a:lnTo>
                    <a:lnTo>
                      <a:pt x="42" y="0"/>
                    </a:lnTo>
                    <a:lnTo>
                      <a:pt x="47" y="0"/>
                    </a:lnTo>
                    <a:close/>
                  </a:path>
                </a:pathLst>
              </a:custGeom>
              <a:solidFill>
                <a:srgbClr val="FFD3D4"/>
              </a:solidFill>
              <a:ln w="9525">
                <a:noFill/>
                <a:round/>
                <a:headEnd/>
                <a:tailEnd/>
              </a:ln>
            </p:spPr>
            <p:txBody>
              <a:bodyPr/>
              <a:lstStyle/>
              <a:p>
                <a:endParaRPr lang="en-US" sz="1600">
                  <a:solidFill>
                    <a:srgbClr val="000000"/>
                  </a:solidFill>
                  <a:ea typeface="ヒラギノ角ゴ Pro W3" charset="0"/>
                  <a:cs typeface="ヒラギノ角ゴ Pro W3" charset="0"/>
                </a:endParaRPr>
              </a:p>
            </p:txBody>
          </p:sp>
          <p:sp>
            <p:nvSpPr>
              <p:cNvPr id="30757" name="AutoShape 219"/>
              <p:cNvSpPr>
                <a:spLocks noChangeArrowheads="1"/>
              </p:cNvSpPr>
              <p:nvPr/>
            </p:nvSpPr>
            <p:spPr bwMode="auto">
              <a:xfrm>
                <a:off x="2248" y="2704"/>
                <a:ext cx="96" cy="96"/>
              </a:xfrm>
              <a:prstGeom prst="flowChartConnector">
                <a:avLst/>
              </a:prstGeom>
              <a:solidFill>
                <a:srgbClr val="FFD3D4"/>
              </a:solidFill>
              <a:ln w="9525">
                <a:solidFill>
                  <a:schemeClr val="tx1"/>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grpSp>
      </p:grpSp>
      <p:sp>
        <p:nvSpPr>
          <p:cNvPr id="30748" name="AutoShape 220"/>
          <p:cNvSpPr>
            <a:spLocks noChangeArrowheads="1"/>
          </p:cNvSpPr>
          <p:nvPr/>
        </p:nvSpPr>
        <p:spPr bwMode="auto">
          <a:xfrm>
            <a:off x="5843342" y="2741349"/>
            <a:ext cx="1311843" cy="995595"/>
          </a:xfrm>
          <a:prstGeom prst="rect">
            <a:avLst/>
          </a:prstGeom>
          <a:noFill/>
          <a:ln w="28575">
            <a:solidFill>
              <a:srgbClr val="009DDC"/>
            </a:solidFill>
            <a:round/>
            <a:headEnd/>
            <a:tailEnd/>
          </a:ln>
        </p:spPr>
        <p:txBody>
          <a:bodyPr wrap="none" anchor="ctr"/>
          <a:lstStyle/>
          <a:p>
            <a:pPr algn="ctr"/>
            <a:endParaRPr lang="en-US" sz="1600">
              <a:solidFill>
                <a:srgbClr val="000000"/>
              </a:solidFill>
              <a:ea typeface="ヒラギノ角ゴ Pro W3" charset="0"/>
              <a:cs typeface="ヒラギノ角ゴ Pro W3" charset="0"/>
            </a:endParaRPr>
          </a:p>
        </p:txBody>
      </p:sp>
      <p:sp>
        <p:nvSpPr>
          <p:cNvPr id="30750" name="Text Box 222"/>
          <p:cNvSpPr txBox="1">
            <a:spLocks noChangeArrowheads="1"/>
          </p:cNvSpPr>
          <p:nvPr/>
        </p:nvSpPr>
        <p:spPr bwMode="auto">
          <a:xfrm>
            <a:off x="6237188" y="2764775"/>
            <a:ext cx="909212" cy="284037"/>
          </a:xfrm>
          <a:prstGeom prst="rect">
            <a:avLst/>
          </a:prstGeom>
          <a:noFill/>
          <a:ln w="9525">
            <a:noFill/>
            <a:miter lim="800000"/>
            <a:headEnd/>
            <a:tailEnd/>
          </a:ln>
        </p:spPr>
        <p:txBody>
          <a:bodyPr>
            <a:spAutoFit/>
          </a:bodyPr>
          <a:lstStyle/>
          <a:p>
            <a:pPr algn="ctr" eaLnBrk="0" hangingPunct="0">
              <a:spcBef>
                <a:spcPct val="50000"/>
              </a:spcBef>
            </a:pPr>
            <a:r>
              <a:rPr lang="en-GB" sz="600" b="1" dirty="0">
                <a:gradFill>
                  <a:gsLst>
                    <a:gs pos="80531">
                      <a:srgbClr val="6B6B6B"/>
                    </a:gs>
                    <a:gs pos="0">
                      <a:srgbClr val="6B6B6B"/>
                    </a:gs>
                  </a:gsLst>
                  <a:lin ang="0" scaled="0"/>
                </a:gradFill>
                <a:ea typeface="ヒラギノ角ゴ Pro W3" charset="0"/>
                <a:cs typeface="ヒラギノ角ゴ Pro W3" charset="0"/>
              </a:rPr>
              <a:t>Data Migration Architect</a:t>
            </a:r>
          </a:p>
        </p:txBody>
      </p:sp>
      <p:sp>
        <p:nvSpPr>
          <p:cNvPr id="30751" name="Text Box 223"/>
          <p:cNvSpPr txBox="1">
            <a:spLocks noChangeArrowheads="1"/>
          </p:cNvSpPr>
          <p:nvPr/>
        </p:nvSpPr>
        <p:spPr bwMode="auto">
          <a:xfrm>
            <a:off x="6314785" y="3073702"/>
            <a:ext cx="819902" cy="284037"/>
          </a:xfrm>
          <a:prstGeom prst="rect">
            <a:avLst/>
          </a:prstGeom>
          <a:noFill/>
          <a:ln w="9525">
            <a:noFill/>
            <a:miter lim="800000"/>
            <a:headEnd/>
            <a:tailEnd/>
          </a:ln>
        </p:spPr>
        <p:txBody>
          <a:bodyPr>
            <a:spAutoFit/>
          </a:bodyPr>
          <a:lstStyle/>
          <a:p>
            <a:pPr algn="ctr" eaLnBrk="0" hangingPunct="0">
              <a:spcBef>
                <a:spcPct val="50000"/>
              </a:spcBef>
            </a:pPr>
            <a:r>
              <a:rPr lang="en-GB" sz="600" b="1" dirty="0">
                <a:gradFill>
                  <a:gsLst>
                    <a:gs pos="80531">
                      <a:srgbClr val="6B6B6B"/>
                    </a:gs>
                    <a:gs pos="0">
                      <a:srgbClr val="6B6B6B"/>
                    </a:gs>
                  </a:gsLst>
                  <a:lin ang="0" scaled="0"/>
                </a:gradFill>
                <a:ea typeface="ヒラギノ角ゴ Pro W3" charset="0"/>
                <a:cs typeface="ヒラギノ角ゴ Pro W3" charset="0"/>
              </a:rPr>
              <a:t>Data Migration Analyst</a:t>
            </a:r>
          </a:p>
        </p:txBody>
      </p:sp>
      <p:sp>
        <p:nvSpPr>
          <p:cNvPr id="30752" name="Text Box 224"/>
          <p:cNvSpPr txBox="1">
            <a:spLocks noChangeArrowheads="1"/>
          </p:cNvSpPr>
          <p:nvPr/>
        </p:nvSpPr>
        <p:spPr bwMode="auto">
          <a:xfrm>
            <a:off x="6279647" y="3422160"/>
            <a:ext cx="878466" cy="184478"/>
          </a:xfrm>
          <a:prstGeom prst="rect">
            <a:avLst/>
          </a:prstGeom>
          <a:noFill/>
          <a:ln w="9525">
            <a:noFill/>
            <a:miter lim="800000"/>
            <a:headEnd/>
            <a:tailEnd/>
          </a:ln>
        </p:spPr>
        <p:txBody>
          <a:bodyPr>
            <a:spAutoFit/>
          </a:bodyPr>
          <a:lstStyle/>
          <a:p>
            <a:pPr algn="ctr" eaLnBrk="0" hangingPunct="0">
              <a:spcBef>
                <a:spcPct val="50000"/>
              </a:spcBef>
            </a:pPr>
            <a:r>
              <a:rPr lang="en-GB" sz="600" b="1" dirty="0">
                <a:gradFill>
                  <a:gsLst>
                    <a:gs pos="80531">
                      <a:srgbClr val="6B6B6B"/>
                    </a:gs>
                    <a:gs pos="0">
                      <a:srgbClr val="6B6B6B"/>
                    </a:gs>
                  </a:gsLst>
                  <a:lin ang="0" scaled="0"/>
                </a:gradFill>
                <a:ea typeface="ヒラギノ角ゴ Pro W3" charset="0"/>
                <a:cs typeface="ヒラギノ角ゴ Pro W3" charset="0"/>
              </a:rPr>
              <a:t>Team Member</a:t>
            </a:r>
          </a:p>
        </p:txBody>
      </p:sp>
      <p:sp>
        <p:nvSpPr>
          <p:cNvPr id="30741" name="Text Box 225"/>
          <p:cNvSpPr txBox="1">
            <a:spLocks noChangeArrowheads="1"/>
          </p:cNvSpPr>
          <p:nvPr/>
        </p:nvSpPr>
        <p:spPr bwMode="auto">
          <a:xfrm>
            <a:off x="2294776" y="3748657"/>
            <a:ext cx="1136150" cy="163980"/>
          </a:xfrm>
          <a:prstGeom prst="rect">
            <a:avLst/>
          </a:prstGeom>
          <a:noFill/>
          <a:ln w="9525">
            <a:noFill/>
            <a:miter lim="800000"/>
            <a:headEnd/>
            <a:tailEnd/>
          </a:ln>
        </p:spPr>
        <p:txBody>
          <a:bodyPr/>
          <a:lstStyle/>
          <a:p>
            <a:pPr algn="ctr" eaLnBrk="0" hangingPunct="0">
              <a:spcBef>
                <a:spcPct val="50000"/>
              </a:spcBef>
            </a:pPr>
            <a:r>
              <a:rPr lang="en-GB" sz="900" dirty="0">
                <a:gradFill>
                  <a:gsLst>
                    <a:gs pos="80531">
                      <a:srgbClr val="6B6B6B"/>
                    </a:gs>
                    <a:gs pos="0">
                      <a:srgbClr val="6B6B6B"/>
                    </a:gs>
                  </a:gsLst>
                  <a:lin ang="0" scaled="0"/>
                </a:gradFill>
                <a:ea typeface="ヒラギノ角ゴ Pro W3" charset="0"/>
                <a:cs typeface="ヒラギノ角ゴ Pro W3" charset="0"/>
              </a:rPr>
              <a:t>Development</a:t>
            </a:r>
          </a:p>
        </p:txBody>
      </p:sp>
      <p:sp>
        <p:nvSpPr>
          <p:cNvPr id="30742" name="Text Box 226"/>
          <p:cNvSpPr txBox="1">
            <a:spLocks noChangeArrowheads="1"/>
          </p:cNvSpPr>
          <p:nvPr/>
        </p:nvSpPr>
        <p:spPr bwMode="auto">
          <a:xfrm>
            <a:off x="4036729" y="3755008"/>
            <a:ext cx="679347" cy="175693"/>
          </a:xfrm>
          <a:prstGeom prst="rect">
            <a:avLst/>
          </a:prstGeom>
          <a:noFill/>
          <a:ln w="9525">
            <a:noFill/>
            <a:miter lim="800000"/>
            <a:headEnd/>
            <a:tailEnd/>
          </a:ln>
        </p:spPr>
        <p:txBody>
          <a:bodyPr/>
          <a:lstStyle/>
          <a:p>
            <a:pPr algn="ctr" eaLnBrk="0" hangingPunct="0">
              <a:spcBef>
                <a:spcPct val="50000"/>
              </a:spcBef>
            </a:pPr>
            <a:r>
              <a:rPr lang="en-GB" sz="900" dirty="0">
                <a:gradFill>
                  <a:gsLst>
                    <a:gs pos="80531">
                      <a:srgbClr val="6B6B6B"/>
                    </a:gs>
                    <a:gs pos="0">
                      <a:srgbClr val="6B6B6B"/>
                    </a:gs>
                  </a:gsLst>
                  <a:lin ang="0" scaled="0"/>
                </a:gradFill>
                <a:ea typeface="ヒラギノ角ゴ Pro W3" charset="0"/>
                <a:cs typeface="ヒラギノ角ゴ Pro W3" charset="0"/>
              </a:rPr>
              <a:t>Testing</a:t>
            </a:r>
          </a:p>
        </p:txBody>
      </p:sp>
      <p:sp>
        <p:nvSpPr>
          <p:cNvPr id="30743" name="Text Box 227"/>
          <p:cNvSpPr txBox="1">
            <a:spLocks noChangeArrowheads="1"/>
          </p:cNvSpPr>
          <p:nvPr/>
        </p:nvSpPr>
        <p:spPr bwMode="auto">
          <a:xfrm>
            <a:off x="5318242" y="3748657"/>
            <a:ext cx="1745220" cy="175693"/>
          </a:xfrm>
          <a:prstGeom prst="rect">
            <a:avLst/>
          </a:prstGeom>
          <a:noFill/>
          <a:ln w="9525">
            <a:noFill/>
            <a:miter lim="800000"/>
            <a:headEnd/>
            <a:tailEnd/>
          </a:ln>
        </p:spPr>
        <p:txBody>
          <a:bodyPr/>
          <a:lstStyle/>
          <a:p>
            <a:pPr algn="ctr" eaLnBrk="0" hangingPunct="0">
              <a:spcBef>
                <a:spcPct val="50000"/>
              </a:spcBef>
            </a:pPr>
            <a:r>
              <a:rPr lang="en-GB" sz="900" dirty="0">
                <a:gradFill>
                  <a:gsLst>
                    <a:gs pos="80531">
                      <a:srgbClr val="6B6B6B"/>
                    </a:gs>
                    <a:gs pos="0">
                      <a:srgbClr val="6B6B6B"/>
                    </a:gs>
                  </a:gsLst>
                  <a:lin ang="0" scaled="0"/>
                </a:gradFill>
                <a:ea typeface="ヒラギノ角ゴ Pro W3" charset="0"/>
                <a:cs typeface="ヒラギノ角ゴ Pro W3" charset="0"/>
              </a:rPr>
              <a:t>Data Services</a:t>
            </a:r>
          </a:p>
        </p:txBody>
      </p:sp>
      <p:sp>
        <p:nvSpPr>
          <p:cNvPr id="30744" name="AutoShape 228"/>
          <p:cNvSpPr>
            <a:spLocks noChangeArrowheads="1"/>
          </p:cNvSpPr>
          <p:nvPr/>
        </p:nvSpPr>
        <p:spPr bwMode="auto">
          <a:xfrm>
            <a:off x="1568139" y="2612507"/>
            <a:ext cx="6137551" cy="1346982"/>
          </a:xfrm>
          <a:prstGeom prst="rect">
            <a:avLst/>
          </a:prstGeom>
          <a:noFill/>
          <a:ln w="9525">
            <a:solidFill>
              <a:srgbClr val="009DDC"/>
            </a:solidFill>
            <a:round/>
            <a:headEnd/>
            <a:tailEnd/>
          </a:ln>
        </p:spPr>
        <p:txBody>
          <a:bodyPr wrap="none" anchor="ctr"/>
          <a:lstStyle/>
          <a:p>
            <a:pPr algn="ctr" eaLnBrk="0" hangingPunct="0"/>
            <a:endParaRPr lang="en-US" sz="900">
              <a:solidFill>
                <a:srgbClr val="000000"/>
              </a:solidFill>
              <a:ea typeface="ヒラギノ角ゴ Pro W3" charset="0"/>
              <a:cs typeface="ヒラギノ角ゴ Pro W3" charset="0"/>
            </a:endParaRPr>
          </a:p>
        </p:txBody>
      </p:sp>
      <p:sp>
        <p:nvSpPr>
          <p:cNvPr id="30730" name="Text Box 229"/>
          <p:cNvSpPr txBox="1">
            <a:spLocks noChangeArrowheads="1"/>
          </p:cNvSpPr>
          <p:nvPr/>
        </p:nvSpPr>
        <p:spPr bwMode="auto">
          <a:xfrm>
            <a:off x="7589898" y="1876060"/>
            <a:ext cx="184731" cy="338554"/>
          </a:xfrm>
          <a:prstGeom prst="rect">
            <a:avLst/>
          </a:prstGeom>
          <a:noFill/>
          <a:ln w="9525">
            <a:noFill/>
            <a:miter lim="800000"/>
            <a:headEnd/>
            <a:tailEnd/>
          </a:ln>
        </p:spPr>
        <p:txBody>
          <a:bodyPr wrap="none">
            <a:spAutoFit/>
          </a:bodyPr>
          <a:lstStyle/>
          <a:p>
            <a:pPr algn="ctr"/>
            <a:endParaRPr lang="en-US" sz="1600" b="1">
              <a:solidFill>
                <a:srgbClr val="000000"/>
              </a:solidFill>
              <a:ea typeface="ヒラギノ角ゴ Pro W3" charset="0"/>
              <a:cs typeface="ヒラギノ角ゴ Pro W3" charset="0"/>
            </a:endParaRPr>
          </a:p>
        </p:txBody>
      </p:sp>
      <p:sp>
        <p:nvSpPr>
          <p:cNvPr id="30731" name="Text Box 230"/>
          <p:cNvSpPr txBox="1">
            <a:spLocks noChangeArrowheads="1"/>
          </p:cNvSpPr>
          <p:nvPr/>
        </p:nvSpPr>
        <p:spPr bwMode="auto">
          <a:xfrm>
            <a:off x="6157946" y="994496"/>
            <a:ext cx="1859420" cy="830997"/>
          </a:xfrm>
          <a:prstGeom prst="rect">
            <a:avLst/>
          </a:prstGeom>
          <a:noFill/>
          <a:ln w="9525">
            <a:noFill/>
            <a:miter lim="800000"/>
            <a:headEnd/>
            <a:tailEnd/>
          </a:ln>
        </p:spPr>
        <p:txBody>
          <a:bodyPr>
            <a:spAutoFit/>
          </a:bodyPr>
          <a:lstStyle/>
          <a:p>
            <a:pPr>
              <a:spcBef>
                <a:spcPct val="50000"/>
              </a:spcBef>
            </a:pPr>
            <a:r>
              <a:rPr lang="en-GB" sz="1200" dirty="0">
                <a:gradFill>
                  <a:gsLst>
                    <a:gs pos="80531">
                      <a:srgbClr val="FFFFFF"/>
                    </a:gs>
                    <a:gs pos="0">
                      <a:srgbClr val="FFFFFF"/>
                    </a:gs>
                  </a:gsLst>
                  <a:lin ang="0" scaled="0"/>
                </a:gradFill>
                <a:ea typeface="ヒラギノ角ゴ Pro W3" charset="0"/>
                <a:cs typeface="ヒラギノ角ゴ Pro W3" charset="0"/>
              </a:rPr>
              <a:t>Release to Release movement of consultants to share </a:t>
            </a:r>
            <a:r>
              <a:rPr lang="en-GB" sz="1200" dirty="0" smtClean="0">
                <a:gradFill>
                  <a:gsLst>
                    <a:gs pos="80531">
                      <a:srgbClr val="FFFFFF"/>
                    </a:gs>
                    <a:gs pos="0">
                      <a:srgbClr val="FFFFFF"/>
                    </a:gs>
                  </a:gsLst>
                  <a:lin ang="0" scaled="0"/>
                </a:gradFill>
                <a:ea typeface="ヒラギノ角ゴ Pro W3" charset="0"/>
                <a:cs typeface="ヒラギノ角ゴ Pro W3" charset="0"/>
              </a:rPr>
              <a:t/>
            </a:r>
            <a:br>
              <a:rPr lang="en-GB" sz="1200" dirty="0" smtClean="0">
                <a:gradFill>
                  <a:gsLst>
                    <a:gs pos="80531">
                      <a:srgbClr val="FFFFFF"/>
                    </a:gs>
                    <a:gs pos="0">
                      <a:srgbClr val="FFFFFF"/>
                    </a:gs>
                  </a:gsLst>
                  <a:lin ang="0" scaled="0"/>
                </a:gradFill>
                <a:ea typeface="ヒラギノ角ゴ Pro W3" charset="0"/>
                <a:cs typeface="ヒラギノ角ゴ Pro W3" charset="0"/>
              </a:rPr>
            </a:br>
            <a:r>
              <a:rPr lang="en-GB" sz="1200" dirty="0" smtClean="0">
                <a:gradFill>
                  <a:gsLst>
                    <a:gs pos="80531">
                      <a:srgbClr val="FFFFFF"/>
                    </a:gs>
                    <a:gs pos="0">
                      <a:srgbClr val="FFFFFF"/>
                    </a:gs>
                  </a:gsLst>
                  <a:lin ang="0" scaled="0"/>
                </a:gradFill>
                <a:ea typeface="ヒラギノ角ゴ Pro W3" charset="0"/>
                <a:cs typeface="ヒラギノ角ゴ Pro W3" charset="0"/>
              </a:rPr>
              <a:t>and </a:t>
            </a:r>
            <a:r>
              <a:rPr lang="en-GB" sz="1200" dirty="0">
                <a:gradFill>
                  <a:gsLst>
                    <a:gs pos="80531">
                      <a:srgbClr val="FFFFFF"/>
                    </a:gs>
                    <a:gs pos="0">
                      <a:srgbClr val="FFFFFF"/>
                    </a:gs>
                  </a:gsLst>
                  <a:lin ang="0" scaled="0"/>
                </a:gradFill>
                <a:ea typeface="ヒラギノ角ゴ Pro W3" charset="0"/>
                <a:cs typeface="ヒラギノ角ゴ Pro W3" charset="0"/>
              </a:rPr>
              <a:t>enrich experience</a:t>
            </a:r>
          </a:p>
        </p:txBody>
      </p:sp>
      <p:sp>
        <p:nvSpPr>
          <p:cNvPr id="30732" name="Text Box 231"/>
          <p:cNvSpPr txBox="1">
            <a:spLocks noChangeArrowheads="1"/>
          </p:cNvSpPr>
          <p:nvPr/>
        </p:nvSpPr>
        <p:spPr bwMode="auto">
          <a:xfrm>
            <a:off x="509588" y="1735505"/>
            <a:ext cx="1130293" cy="830997"/>
          </a:xfrm>
          <a:prstGeom prst="rect">
            <a:avLst/>
          </a:prstGeom>
          <a:noFill/>
          <a:ln w="9525">
            <a:noFill/>
            <a:miter lim="800000"/>
            <a:headEnd/>
            <a:tailEnd/>
          </a:ln>
        </p:spPr>
        <p:txBody>
          <a:bodyPr>
            <a:spAutoFit/>
          </a:bodyPr>
          <a:lstStyle/>
          <a:p>
            <a:r>
              <a:rPr lang="en-GB" sz="1200" dirty="0">
                <a:gradFill>
                  <a:gsLst>
                    <a:gs pos="80531">
                      <a:srgbClr val="FFFFFF"/>
                    </a:gs>
                    <a:gs pos="0">
                      <a:srgbClr val="FFFFFF"/>
                    </a:gs>
                  </a:gsLst>
                  <a:lin ang="0" scaled="0"/>
                </a:gradFill>
                <a:ea typeface="ヒラギノ角ゴ Pro W3" charset="0"/>
                <a:cs typeface="ヒラギノ角ゴ Pro W3" charset="0"/>
              </a:rPr>
              <a:t>Career</a:t>
            </a:r>
          </a:p>
          <a:p>
            <a:r>
              <a:rPr lang="en-GB" sz="1200" dirty="0">
                <a:gradFill>
                  <a:gsLst>
                    <a:gs pos="80531">
                      <a:srgbClr val="FFFFFF"/>
                    </a:gs>
                    <a:gs pos="0">
                      <a:srgbClr val="FFFFFF"/>
                    </a:gs>
                  </a:gsLst>
                  <a:lin ang="0" scaled="0"/>
                </a:gradFill>
                <a:ea typeface="ヒラギノ角ゴ Pro W3" charset="0"/>
                <a:cs typeface="ヒラギノ角ゴ Pro W3" charset="0"/>
              </a:rPr>
              <a:t>Progression across the factories</a:t>
            </a:r>
          </a:p>
        </p:txBody>
      </p:sp>
      <p:sp>
        <p:nvSpPr>
          <p:cNvPr id="30733" name="Text Box 232"/>
          <p:cNvSpPr txBox="1">
            <a:spLocks noChangeArrowheads="1"/>
          </p:cNvSpPr>
          <p:nvPr/>
        </p:nvSpPr>
        <p:spPr bwMode="auto">
          <a:xfrm>
            <a:off x="6168374" y="2015150"/>
            <a:ext cx="2401141" cy="461665"/>
          </a:xfrm>
          <a:prstGeom prst="rect">
            <a:avLst/>
          </a:prstGeom>
          <a:noFill/>
          <a:ln w="9525">
            <a:noFill/>
            <a:miter lim="800000"/>
            <a:headEnd/>
            <a:tailEnd/>
          </a:ln>
        </p:spPr>
        <p:txBody>
          <a:bodyPr>
            <a:spAutoFit/>
          </a:bodyPr>
          <a:lstStyle/>
          <a:p>
            <a:pPr>
              <a:spcBef>
                <a:spcPct val="50000"/>
              </a:spcBef>
            </a:pPr>
            <a:r>
              <a:rPr lang="en-GB" sz="1200" dirty="0">
                <a:gradFill>
                  <a:gsLst>
                    <a:gs pos="80531">
                      <a:srgbClr val="FFFFFF"/>
                    </a:gs>
                    <a:gs pos="0">
                      <a:srgbClr val="FFFFFF"/>
                    </a:gs>
                  </a:gsLst>
                  <a:lin ang="0" scaled="0"/>
                </a:gradFill>
                <a:ea typeface="ヒラギノ角ゴ Pro W3" charset="0"/>
                <a:cs typeface="ヒラギノ角ゴ Pro W3" charset="0"/>
              </a:rPr>
              <a:t>Accelerated handover from development to support team</a:t>
            </a:r>
          </a:p>
        </p:txBody>
      </p:sp>
      <p:sp>
        <p:nvSpPr>
          <p:cNvPr id="243" name="Line 148"/>
          <p:cNvSpPr>
            <a:spLocks noChangeShapeType="1"/>
          </p:cNvSpPr>
          <p:nvPr/>
        </p:nvSpPr>
        <p:spPr bwMode="auto">
          <a:xfrm flipV="1">
            <a:off x="4263307" y="2899473"/>
            <a:ext cx="5555" cy="652992"/>
          </a:xfrm>
          <a:prstGeom prst="line">
            <a:avLst/>
          </a:prstGeom>
          <a:noFill/>
          <a:ln w="28575">
            <a:solidFill>
              <a:srgbClr val="009DDC"/>
            </a:solidFill>
            <a:round/>
            <a:headEn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
        <p:nvSpPr>
          <p:cNvPr id="244" name="Line 148"/>
          <p:cNvSpPr>
            <a:spLocks noChangeShapeType="1"/>
          </p:cNvSpPr>
          <p:nvPr/>
        </p:nvSpPr>
        <p:spPr bwMode="auto">
          <a:xfrm flipV="1">
            <a:off x="5926745" y="2899473"/>
            <a:ext cx="5555" cy="652992"/>
          </a:xfrm>
          <a:prstGeom prst="line">
            <a:avLst/>
          </a:prstGeom>
          <a:noFill/>
          <a:ln w="28575">
            <a:solidFill>
              <a:srgbClr val="009DDC"/>
            </a:solidFill>
            <a:round/>
            <a:headEnd/>
            <a:tailEnd type="triangle" w="med" len="med"/>
          </a:ln>
        </p:spPr>
        <p:txBody>
          <a:bodyPr wrap="none" anchor="ctr"/>
          <a:lstStyle/>
          <a:p>
            <a:endParaRPr lang="en-US" sz="1600">
              <a:solidFill>
                <a:srgbClr val="000000"/>
              </a:solidFill>
              <a:ea typeface="ヒラギノ角ゴ Pro W3" charset="0"/>
              <a:cs typeface="ヒラギノ角ゴ Pro W3"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209800" y="2612066"/>
            <a:ext cx="6553200" cy="2362199"/>
          </a:xfrm>
        </p:spPr>
        <p:txBody>
          <a:bodyPr/>
          <a:lstStyle/>
          <a:p>
            <a:r>
              <a:rPr lang="en-US" sz="9600" dirty="0" smtClean="0">
                <a:gradFill>
                  <a:gsLst>
                    <a:gs pos="0">
                      <a:schemeClr val="bg1"/>
                    </a:gs>
                    <a:gs pos="74000">
                      <a:schemeClr val="bg1"/>
                    </a:gs>
                  </a:gsLst>
                  <a:lin ang="5400000" scaled="1"/>
                </a:gradFill>
              </a:rPr>
              <a:t>Thank you</a:t>
            </a:r>
            <a:endParaRPr lang="en-US" sz="9600" dirty="0">
              <a:gradFill>
                <a:gsLst>
                  <a:gs pos="0">
                    <a:schemeClr val="bg1"/>
                  </a:gs>
                  <a:gs pos="74000">
                    <a:schemeClr val="bg1"/>
                  </a:gs>
                </a:gsLst>
                <a:lin ang="5400000" scaled="1"/>
              </a:gradFill>
            </a:endParaRPr>
          </a:p>
        </p:txBody>
      </p:sp>
      <p:sp>
        <p:nvSpPr>
          <p:cNvPr id="10" name="Freeform 9"/>
          <p:cNvSpPr>
            <a:spLocks/>
          </p:cNvSpPr>
          <p:nvPr/>
        </p:nvSpPr>
        <p:spPr bwMode="auto">
          <a:xfrm>
            <a:off x="152400" y="2612066"/>
            <a:ext cx="2057400" cy="1450228"/>
          </a:xfrm>
          <a:custGeom>
            <a:avLst/>
            <a:gdLst>
              <a:gd name="T0" fmla="*/ 503 w 1193"/>
              <a:gd name="T1" fmla="*/ 162 h 840"/>
              <a:gd name="T2" fmla="*/ 807 w 1193"/>
              <a:gd name="T3" fmla="*/ 202 h 840"/>
              <a:gd name="T4" fmla="*/ 1094 w 1193"/>
              <a:gd name="T5" fmla="*/ 284 h 840"/>
              <a:gd name="T6" fmla="*/ 1094 w 1193"/>
              <a:gd name="T7" fmla="*/ 550 h 840"/>
              <a:gd name="T8" fmla="*/ 855 w 1193"/>
              <a:gd name="T9" fmla="*/ 648 h 840"/>
              <a:gd name="T10" fmla="*/ 632 w 1193"/>
              <a:gd name="T11" fmla="*/ 718 h 840"/>
              <a:gd name="T12" fmla="*/ 446 w 1193"/>
              <a:gd name="T13" fmla="*/ 837 h 840"/>
              <a:gd name="T14" fmla="*/ 270 w 1193"/>
              <a:gd name="T15" fmla="*/ 710 h 840"/>
              <a:gd name="T16" fmla="*/ 69 w 1193"/>
              <a:gd name="T17" fmla="*/ 608 h 840"/>
              <a:gd name="T18" fmla="*/ 142 w 1193"/>
              <a:gd name="T19" fmla="*/ 373 h 840"/>
              <a:gd name="T20" fmla="*/ 235 w 1193"/>
              <a:gd name="T21" fmla="*/ 104 h 840"/>
              <a:gd name="T22" fmla="*/ 503 w 1193"/>
              <a:gd name="T23" fmla="*/ 162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840">
                <a:moveTo>
                  <a:pt x="503" y="162"/>
                </a:moveTo>
                <a:cubicBezTo>
                  <a:pt x="503" y="162"/>
                  <a:pt x="658" y="0"/>
                  <a:pt x="807" y="202"/>
                </a:cubicBezTo>
                <a:cubicBezTo>
                  <a:pt x="807" y="202"/>
                  <a:pt x="977" y="122"/>
                  <a:pt x="1094" y="284"/>
                </a:cubicBezTo>
                <a:cubicBezTo>
                  <a:pt x="1094" y="284"/>
                  <a:pt x="1193" y="409"/>
                  <a:pt x="1094" y="550"/>
                </a:cubicBezTo>
                <a:cubicBezTo>
                  <a:pt x="1094" y="550"/>
                  <a:pt x="1008" y="677"/>
                  <a:pt x="855" y="648"/>
                </a:cubicBezTo>
                <a:cubicBezTo>
                  <a:pt x="855" y="648"/>
                  <a:pt x="790" y="784"/>
                  <a:pt x="632" y="718"/>
                </a:cubicBezTo>
                <a:cubicBezTo>
                  <a:pt x="632" y="718"/>
                  <a:pt x="592" y="837"/>
                  <a:pt x="446" y="837"/>
                </a:cubicBezTo>
                <a:cubicBezTo>
                  <a:pt x="446" y="837"/>
                  <a:pt x="315" y="840"/>
                  <a:pt x="270" y="710"/>
                </a:cubicBezTo>
                <a:cubicBezTo>
                  <a:pt x="270" y="710"/>
                  <a:pt x="137" y="736"/>
                  <a:pt x="69" y="608"/>
                </a:cubicBezTo>
                <a:cubicBezTo>
                  <a:pt x="69" y="608"/>
                  <a:pt x="0" y="474"/>
                  <a:pt x="142" y="373"/>
                </a:cubicBezTo>
                <a:cubicBezTo>
                  <a:pt x="142" y="373"/>
                  <a:pt x="64" y="220"/>
                  <a:pt x="235" y="104"/>
                </a:cubicBezTo>
                <a:cubicBezTo>
                  <a:pt x="235" y="104"/>
                  <a:pt x="370" y="15"/>
                  <a:pt x="503" y="16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a typeface="ヒラギノ角ゴ Pro W3" charset="0"/>
              <a:cs typeface="ヒラギノ角ゴ Pro W3" charset="0"/>
            </a:endParaRPr>
          </a:p>
        </p:txBody>
      </p:sp>
    </p:spTree>
    <p:extLst>
      <p:ext uri="{BB962C8B-B14F-4D97-AF65-F5344CB8AC3E}">
        <p14:creationId xmlns:p14="http://schemas.microsoft.com/office/powerpoint/2010/main" val="3103472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tIjPmYduDEihDAvnsmSIN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MCiS0.yx0EOD8F1j3NQrH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zz079BM2o06hslZIU5JQRQ"/>
</p:tagLst>
</file>

<file path=ppt/theme/theme1.xml><?xml version="1.0" encoding="utf-8"?>
<a:theme xmlns:a="http://schemas.openxmlformats.org/drawingml/2006/main" name="StockLayouts Computer &amp; Information Technology TC998">
  <a:themeElements>
    <a:clrScheme name="Custom 1">
      <a:dk1>
        <a:sysClr val="windowText" lastClr="000000"/>
      </a:dk1>
      <a:lt1>
        <a:sysClr val="window" lastClr="FFFFFF"/>
      </a:lt1>
      <a:dk2>
        <a:srgbClr val="3F3F42"/>
      </a:dk2>
      <a:lt2>
        <a:srgbClr val="DEDDDC"/>
      </a:lt2>
      <a:accent1>
        <a:srgbClr val="E82683"/>
      </a:accent1>
      <a:accent2>
        <a:srgbClr val="EB632D"/>
      </a:accent2>
      <a:accent3>
        <a:srgbClr val="E5322C"/>
      </a:accent3>
      <a:accent4>
        <a:srgbClr val="009ED6"/>
      </a:accent4>
      <a:accent5>
        <a:srgbClr val="374B8C"/>
      </a:accent5>
      <a:accent6>
        <a:srgbClr val="6D2D7A"/>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 Slide">
  <a:themeElements>
    <a:clrScheme name="">
      <a:dk1>
        <a:srgbClr val="000000"/>
      </a:dk1>
      <a:lt1>
        <a:srgbClr val="FFFFFF"/>
      </a:lt1>
      <a:dk2>
        <a:srgbClr val="000000"/>
      </a:dk2>
      <a:lt2>
        <a:srgbClr val="6B6B6B"/>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9DDC"/>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6B6B6B"/>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
    <a:dk1>
      <a:srgbClr val="000000"/>
    </a:dk1>
    <a:lt1>
      <a:srgbClr val="FFFFFF"/>
    </a:lt1>
    <a:dk2>
      <a:srgbClr val="000000"/>
    </a:dk2>
    <a:lt2>
      <a:srgbClr val="6B6B6B"/>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
    <a:dk1>
      <a:srgbClr val="000000"/>
    </a:dk1>
    <a:lt1>
      <a:srgbClr val="FFFFFF"/>
    </a:lt1>
    <a:dk2>
      <a:srgbClr val="000000"/>
    </a:dk2>
    <a:lt2>
      <a:srgbClr val="6B6B6B"/>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
    <a:dk1>
      <a:srgbClr val="000000"/>
    </a:dk1>
    <a:lt1>
      <a:srgbClr val="FFFFFF"/>
    </a:lt1>
    <a:dk2>
      <a:srgbClr val="000000"/>
    </a:dk2>
    <a:lt2>
      <a:srgbClr val="6B6B6B"/>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3249</TotalTime>
  <Words>6094</Words>
  <Application>Microsoft Macintosh PowerPoint</Application>
  <PresentationFormat>On-screen Show (4:3)</PresentationFormat>
  <Paragraphs>1226</Paragraphs>
  <Slides>70</Slides>
  <Notes>50</Notes>
  <HiddenSlides>1</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70</vt:i4>
      </vt:variant>
    </vt:vector>
  </HeadingPairs>
  <TitlesOfParts>
    <vt:vector size="74" baseType="lpstr">
      <vt:lpstr>StockLayouts Computer &amp; Information Technology TC998</vt:lpstr>
      <vt:lpstr>Content Slide</vt:lpstr>
      <vt:lpstr>think-cell Slide</vt:lpstr>
      <vt:lpstr>Worksheet</vt:lpstr>
      <vt:lpstr>About this product</vt:lpstr>
      <vt:lpstr>Lifecycle management</vt:lpstr>
      <vt:lpstr>Notes to the designer</vt:lpstr>
      <vt:lpstr>Final Output</vt:lpstr>
      <vt:lpstr>Lifecycle management solution</vt:lpstr>
      <vt:lpstr>Agenda</vt:lpstr>
      <vt:lpstr>Disproportionate time is spent on non-development activities</vt:lpstr>
      <vt:lpstr>Incomplete set of tools</vt:lpstr>
      <vt:lpstr>Sandbox policies are inadequate</vt:lpstr>
      <vt:lpstr>Processes are not defined</vt:lpstr>
      <vt:lpstr>Agile Methodology is growing rapidly</vt:lpstr>
      <vt:lpstr>Lifecycle management solution</vt:lpstr>
      <vt:lpstr>What if ?</vt:lpstr>
      <vt:lpstr>PowerPoint Presentation</vt:lpstr>
      <vt:lpstr>Benefits</vt:lpstr>
      <vt:lpstr>Framework to define lifecycle management processes</vt:lpstr>
      <vt:lpstr>Architecture</vt:lpstr>
      <vt:lpstr>Key Features</vt:lpstr>
      <vt:lpstr>Roadmap</vt:lpstr>
      <vt:lpstr>PowerPoint Presentation</vt:lpstr>
      <vt:lpstr>Approach</vt:lpstr>
      <vt:lpstr>Project Plan</vt:lpstr>
      <vt:lpstr>Risk Mitigation</vt:lpstr>
      <vt:lpstr>ROI</vt:lpstr>
      <vt:lpstr>Cost to build </vt:lpstr>
      <vt:lpstr>Appendix</vt:lpstr>
      <vt:lpstr>Platform Spark for Application Modernization </vt:lpstr>
      <vt:lpstr>Engagement Model</vt:lpstr>
      <vt:lpstr>Phases of an Engagement</vt:lpstr>
      <vt:lpstr>Examples of Deliverables</vt:lpstr>
      <vt:lpstr>Platform Spark Engagement Model</vt:lpstr>
      <vt:lpstr>PowerPoint Presentation</vt:lpstr>
      <vt:lpstr>Typical Candidates for Platform Discovery</vt:lpstr>
      <vt:lpstr>Typical Platform Spark Process</vt:lpstr>
      <vt:lpstr>Platform Candidate  Filter Criteria</vt:lpstr>
      <vt:lpstr>Establish the Application Candidates</vt:lpstr>
      <vt:lpstr>Platform Candidate Filter Criteria</vt:lpstr>
      <vt:lpstr>What Do Most of These Apps Have in Common? </vt:lpstr>
      <vt:lpstr>What about non-functional requirements?   Does your app need… </vt:lpstr>
      <vt:lpstr>You also need to consider… </vt:lpstr>
      <vt:lpstr>What kind of apps are not a good fit? </vt:lpstr>
      <vt:lpstr>PowerPoint Presentation</vt:lpstr>
      <vt:lpstr>Core Operating Principles </vt:lpstr>
      <vt:lpstr>Core Business Architecture Principals Reliability, maintainability, scalability, and availability </vt:lpstr>
      <vt:lpstr>Core Business Architecture Principals</vt:lpstr>
      <vt:lpstr>Potential Benefit Targets</vt:lpstr>
      <vt:lpstr>Maximize Business Value of IT</vt:lpstr>
      <vt:lpstr>Taking Charge of the IT Value Conversation © 2010 MIT Sloan School of Management</vt:lpstr>
      <vt:lpstr>Performance vs. Value</vt:lpstr>
      <vt:lpstr>Three Types Of Metrics IT leaders who drive conversations about value help their enterprises to maximize  the business value of IT</vt:lpstr>
      <vt:lpstr>Maximize Business Value of IT</vt:lpstr>
      <vt:lpstr>Typical Timeline for an Platform  Value Engagement</vt:lpstr>
      <vt:lpstr>Salesforce Business  Case Engagement</vt:lpstr>
      <vt:lpstr>Force.com TCO:  Building A Collaborative Business Case</vt:lpstr>
      <vt:lpstr>Cloud Computing Dominates Global IT Landscape </vt:lpstr>
      <vt:lpstr>Infrastructure Slows Down Application Development</vt:lpstr>
      <vt:lpstr>Proven Business Results Benefits validated by 4 different reports</vt:lpstr>
      <vt:lpstr>Force.com is 5X Faster and Half the Cost</vt:lpstr>
      <vt:lpstr>The Fastest Path From Idea To App </vt:lpstr>
      <vt:lpstr>Force.com is Faster Pay For Innovation, Not Infrastructure</vt:lpstr>
      <vt:lpstr>Customer Sample of TCO Reduction</vt:lpstr>
      <vt:lpstr>Proposed Implementation Approach</vt:lpstr>
      <vt:lpstr>Proposed Implementation Approach</vt:lpstr>
      <vt:lpstr>Leverage Cloud Platform - SFDC</vt:lpstr>
      <vt:lpstr>Target Set: Platform Candidate Filter Criteria</vt:lpstr>
      <vt:lpstr>Platform Rationalization Initiatives Target Tier 2 and Tier 3 Applications </vt:lpstr>
      <vt:lpstr>Existing Platform vs. Force.com</vt:lpstr>
      <vt:lpstr>Factory Components</vt:lpstr>
      <vt:lpstr>Factory Staffing Model</vt:lpstr>
      <vt:lpstr>Thank you</vt:lpstr>
    </vt:vector>
  </TitlesOfParts>
  <Company>StockLayouts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StockLayouts</dc:creator>
  <cp:lastModifiedBy>Girish Jashnani</cp:lastModifiedBy>
  <cp:revision>396</cp:revision>
  <dcterms:created xsi:type="dcterms:W3CDTF">2010-07-09T22:21:36Z</dcterms:created>
  <dcterms:modified xsi:type="dcterms:W3CDTF">2014-04-15T22:26:50Z</dcterms:modified>
</cp:coreProperties>
</file>