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403" r:id="rId3"/>
    <p:sldId id="410" r:id="rId4"/>
    <p:sldId id="404" r:id="rId5"/>
    <p:sldId id="386" r:id="rId6"/>
    <p:sldId id="407" r:id="rId7"/>
    <p:sldId id="409" r:id="rId8"/>
    <p:sldId id="405" r:id="rId9"/>
    <p:sldId id="408" r:id="rId10"/>
  </p:sldIdLst>
  <p:sldSz cx="9144000" cy="6858000" type="screen4x3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9" autoAdjust="0"/>
    <p:restoredTop sz="94660"/>
  </p:normalViewPr>
  <p:slideViewPr>
    <p:cSldViewPr>
      <p:cViewPr varScale="1">
        <p:scale>
          <a:sx n="126" d="100"/>
          <a:sy n="126" d="100"/>
        </p:scale>
        <p:origin x="-1212" y="-102"/>
      </p:cViewPr>
      <p:guideLst>
        <p:guide orient="horz" pos="3793"/>
        <p:guide pos="11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2508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37B22-6EC3-46E6-AB51-02443241E7E6}" type="datetimeFigureOut">
              <a:rPr lang="nb-NO" smtClean="0"/>
              <a:t>04.04.2014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7846FA-6A8D-4A85-98CB-A2FEB788FC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0910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A79F42-6D10-4442-9984-767930EF7D76}" type="datetimeFigureOut">
              <a:rPr lang="nb-NO" smtClean="0"/>
              <a:t>04.04.2014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825433-1A27-4FC1-9EE6-3633E0E460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2212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20D7F-7FC4-465F-8355-3D46CCDB2D67}" type="datetime1">
              <a:rPr lang="nb-NO" smtClean="0"/>
              <a:t>04.04.2014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VISUAL kick-off 22/11 - 2012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213F-23BB-4B57-BDC2-21894D1148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3072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444FA-250F-4DED-81F7-80B79D3562C9}" type="datetime1">
              <a:rPr lang="nb-NO" smtClean="0"/>
              <a:t>04.04.2014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VISUAL kick-off 22/11 - 2012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213F-23BB-4B57-BDC2-21894D1148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2356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5D5A-B969-4A3C-839A-C43E0E729A55}" type="datetime1">
              <a:rPr lang="nb-NO" smtClean="0"/>
              <a:t>04.04.2014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VISUAL kick-off 22/11 - 2012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213F-23BB-4B57-BDC2-21894D1148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2645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AD2F-DC7E-48A6-86B7-CF20924F9785}" type="datetime1">
              <a:rPr lang="nb-NO" smtClean="0"/>
              <a:t>04.04.2014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VISUAL kick-off 22/11 - 2012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213F-23BB-4B57-BDC2-21894D1148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3739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DBDE1-7724-4E9E-A99B-3C79437D446C}" type="datetime1">
              <a:rPr lang="nb-NO" smtClean="0"/>
              <a:t>04.04.2014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VISUAL kick-off 22/11 - 2012</a:t>
            </a: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213F-23BB-4B57-BDC2-21894D1148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4349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573F8-F805-45EB-8BF9-C81223139A5F}" type="datetime1">
              <a:rPr lang="nb-NO" smtClean="0"/>
              <a:t>04.04.2014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VISUAL kick-off 22/11 - 2012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213F-23BB-4B57-BDC2-21894D1148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342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3EE7-5092-411E-9C9A-8411670D9264}" type="datetime1">
              <a:rPr lang="nb-NO" smtClean="0"/>
              <a:t>04.04.2014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VISUAL kick-off 22/11 - 2012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213F-23BB-4B57-BDC2-21894D1148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5637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F3A2-AB80-4799-AA46-C5F054265E80}" type="datetime1">
              <a:rPr lang="nb-NO" smtClean="0"/>
              <a:t>04.04.2014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VISUAL kick-off 22/11 - 2012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213F-23BB-4B57-BDC2-21894D1148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4228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9790A-7819-4A1F-8762-32C446D9AC86}" type="datetime1">
              <a:rPr lang="nb-NO" smtClean="0"/>
              <a:t>04.04.2014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VISUAL kick-off 22/11 - 2012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213F-23BB-4B57-BDC2-21894D1148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9551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730EC-F250-4679-B39A-85E3A0E9CEE2}" type="datetime1">
              <a:rPr lang="nb-NO" smtClean="0"/>
              <a:t>04.04.2014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VISUAL kick-off 22/11 - 2012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213F-23BB-4B57-BDC2-21894D1148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9331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1A94-B375-44B2-842F-56C34FFE54E6}" type="datetime1">
              <a:rPr lang="nb-NO" smtClean="0"/>
              <a:t>04.04.2014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VISUAL kick-off 22/11 - 2012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213F-23BB-4B57-BDC2-21894D1148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4497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3FE56-877A-4685-88C0-49713035ABE2}" type="datetime1">
              <a:rPr lang="nb-NO" smtClean="0"/>
              <a:t>04.04.2014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smtClean="0"/>
              <a:t>VISUAL kick-off 22/11 - 2012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6213F-23BB-4B57-BDC2-21894D1148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9050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visualproject.org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3688" y="2492896"/>
            <a:ext cx="4608377" cy="1095053"/>
          </a:xfrm>
        </p:spPr>
        <p:txBody>
          <a:bodyPr>
            <a:normAutofit fontScale="90000"/>
          </a:bodyPr>
          <a:lstStyle/>
          <a:p>
            <a:r>
              <a:rPr lang="en-GB" sz="3600" dirty="0" smtClean="0"/>
              <a:t>examples of touchpoints</a:t>
            </a:r>
            <a:br>
              <a:rPr lang="en-GB" sz="3600" dirty="0" smtClean="0"/>
            </a:br>
            <a:r>
              <a:rPr lang="en-GB" sz="3600" dirty="0" smtClean="0"/>
              <a:t>and what we need</a:t>
            </a:r>
            <a:endParaRPr lang="en-GB" sz="32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6400800" cy="625624"/>
          </a:xfrm>
        </p:spPr>
        <p:txBody>
          <a:bodyPr>
            <a:normAutofit fontScale="55000" lnSpcReduction="20000"/>
          </a:bodyPr>
          <a:lstStyle/>
          <a:p>
            <a:r>
              <a:rPr lang="en-GB" sz="2000" dirty="0" smtClean="0"/>
              <a:t>Contact: Ragnhild Halvorsrud</a:t>
            </a:r>
          </a:p>
          <a:p>
            <a:r>
              <a:rPr lang="en-GB" sz="2000" dirty="0" smtClean="0"/>
              <a:t>email: ragnhild.halvorsrud@sintef.no</a:t>
            </a:r>
          </a:p>
          <a:p>
            <a:r>
              <a:rPr lang="en-GB" sz="2000" dirty="0" smtClean="0"/>
              <a:t>Project web site: </a:t>
            </a:r>
            <a:r>
              <a:rPr lang="en-GB" sz="2000" dirty="0" smtClean="0">
                <a:hlinkClick r:id="rId2"/>
              </a:rPr>
              <a:t>http://www.visualproject.org/</a:t>
            </a:r>
            <a:endParaRPr lang="en-GB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908720"/>
            <a:ext cx="3023366" cy="1036234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309320"/>
            <a:ext cx="471613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502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Overview of current symbols</a:t>
            </a:r>
            <a:endParaRPr lang="en-GB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213F-23BB-4B57-BDC2-21894D114856}" type="slidenum">
              <a:rPr lang="en-GB" smtClean="0"/>
              <a:t>2</a:t>
            </a:fld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1" y="1637602"/>
            <a:ext cx="9085753" cy="3718169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309320"/>
            <a:ext cx="471613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7370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we need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Redesign of current touchpoint symbols</a:t>
            </a:r>
          </a:p>
          <a:p>
            <a:r>
              <a:rPr lang="en-GB" dirty="0" smtClean="0"/>
              <a:t>New touchpoint symbols</a:t>
            </a:r>
          </a:p>
          <a:p>
            <a:r>
              <a:rPr lang="en-GB" dirty="0" smtClean="0"/>
              <a:t>Health care related symbols</a:t>
            </a:r>
          </a:p>
          <a:p>
            <a:r>
              <a:rPr lang="en-GB" dirty="0" smtClean="0"/>
              <a:t>Personas symbols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213F-23BB-4B57-BDC2-21894D11485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7248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/>
              <a:t>Design principles for redesigned and new touchpoint symbols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075240" cy="4525963"/>
          </a:xfrm>
        </p:spPr>
        <p:txBody>
          <a:bodyPr>
            <a:normAutofit/>
          </a:bodyPr>
          <a:lstStyle/>
          <a:p>
            <a:r>
              <a:rPr lang="en-GB" sz="2000" dirty="0"/>
              <a:t>We need a consistent style, so new symbols should match the style of the current </a:t>
            </a:r>
            <a:r>
              <a:rPr lang="en-GB" sz="2000" dirty="0" smtClean="0"/>
              <a:t>symbols</a:t>
            </a:r>
            <a:endParaRPr lang="en-GB" sz="2000" dirty="0"/>
          </a:p>
          <a:p>
            <a:endParaRPr lang="en-GB" sz="800" dirty="0"/>
          </a:p>
          <a:p>
            <a:r>
              <a:rPr lang="en-GB" sz="2000" dirty="0" smtClean="0"/>
              <a:t>Symbols </a:t>
            </a:r>
            <a:r>
              <a:rPr lang="en-GB" sz="2000" dirty="0"/>
              <a:t>should be in black and </a:t>
            </a:r>
            <a:r>
              <a:rPr lang="en-GB" sz="2000" dirty="0" smtClean="0"/>
              <a:t>white.</a:t>
            </a:r>
          </a:p>
          <a:p>
            <a:endParaRPr lang="en-GB" sz="800" dirty="0" smtClean="0"/>
          </a:p>
          <a:p>
            <a:r>
              <a:rPr lang="en-GB" sz="2000" dirty="0" smtClean="0"/>
              <a:t>Symbols shall be positives </a:t>
            </a:r>
            <a:r>
              <a:rPr lang="en-GB" sz="2000" dirty="0" smtClean="0"/>
              <a:t>(not negatives</a:t>
            </a:r>
            <a:r>
              <a:rPr lang="en-GB" sz="2000" dirty="0" smtClean="0"/>
              <a:t>)</a:t>
            </a:r>
            <a:endParaRPr lang="en-GB" sz="1600" dirty="0" smtClean="0"/>
          </a:p>
          <a:p>
            <a:pPr marL="0" indent="0">
              <a:buNone/>
            </a:pPr>
            <a:endParaRPr lang="en-GB" sz="800" dirty="0"/>
          </a:p>
          <a:p>
            <a:r>
              <a:rPr lang="en-GB" sz="2000" dirty="0" smtClean="0"/>
              <a:t>Symbol width and </a:t>
            </a:r>
            <a:r>
              <a:rPr lang="en-GB" sz="2000" dirty="0"/>
              <a:t>height </a:t>
            </a:r>
            <a:r>
              <a:rPr lang="en-GB" sz="2000" dirty="0" smtClean="0"/>
              <a:t>do </a:t>
            </a:r>
            <a:r>
              <a:rPr lang="en-GB" sz="2000" dirty="0"/>
              <a:t>not need to be the </a:t>
            </a:r>
            <a:r>
              <a:rPr lang="en-GB" sz="2000" dirty="0" smtClean="0"/>
              <a:t>same, but the symbols should not deviate too much from the shaded outline (as we will fit them into the circle).</a:t>
            </a:r>
            <a:endParaRPr lang="en-GB" sz="800" dirty="0" smtClean="0"/>
          </a:p>
          <a:p>
            <a:r>
              <a:rPr lang="en-GB" sz="2000" dirty="0" smtClean="0"/>
              <a:t>SVG format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7108688" y="5607758"/>
            <a:ext cx="479266" cy="49373"/>
          </a:xfrm>
          <a:prstGeom prst="straightConnector1">
            <a:avLst/>
          </a:prstGeom>
          <a:ln w="190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>
            <a:spLocks noChangeAspect="1"/>
          </p:cNvSpPr>
          <p:nvPr/>
        </p:nvSpPr>
        <p:spPr>
          <a:xfrm>
            <a:off x="5691545" y="4817492"/>
            <a:ext cx="1584176" cy="1584176"/>
          </a:xfrm>
          <a:prstGeom prst="ellipse">
            <a:avLst/>
          </a:prstGeom>
          <a:noFill/>
          <a:ln w="44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5868144" y="4994091"/>
            <a:ext cx="1230978" cy="1230978"/>
          </a:xfrm>
          <a:prstGeom prst="ellipse">
            <a:avLst/>
          </a:prstGeom>
          <a:pattFill prst="pct50">
            <a:fgClr>
              <a:schemeClr val="bg1">
                <a:lumMod val="65000"/>
              </a:schemeClr>
            </a:fgClr>
            <a:bgClr>
              <a:schemeClr val="bg1"/>
            </a:bgClr>
          </a:patt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7540736" y="5518631"/>
            <a:ext cx="116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rgbClr val="00B0F0"/>
                </a:solidFill>
              </a:rPr>
              <a:t>Symbol area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309320"/>
            <a:ext cx="471613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0971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3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Redesign of current touchpoint symbols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216" y="1600200"/>
            <a:ext cx="339472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400" b="1" dirty="0" smtClean="0"/>
              <a:t>Payment: </a:t>
            </a:r>
          </a:p>
          <a:p>
            <a:pPr marL="400050" lvl="1" indent="0">
              <a:buNone/>
            </a:pPr>
            <a:r>
              <a:rPr lang="en-GB" sz="1100" dirty="0" smtClean="0"/>
              <a:t>we need the payment symbol to include both money and credit </a:t>
            </a:r>
            <a:r>
              <a:rPr lang="en-GB" sz="1100" dirty="0" smtClean="0"/>
              <a:t>card, if a currency is to be used it should be Euro</a:t>
            </a:r>
            <a:endParaRPr lang="en-GB" sz="1100" dirty="0" smtClean="0"/>
          </a:p>
          <a:p>
            <a:pPr marL="400050" lvl="1" indent="0">
              <a:buNone/>
            </a:pPr>
            <a:endParaRPr lang="en-GB" sz="1050" dirty="0" smtClean="0"/>
          </a:p>
          <a:p>
            <a:pPr marL="0" indent="0">
              <a:buNone/>
            </a:pPr>
            <a:r>
              <a:rPr lang="en-GB" sz="1400" b="1" dirty="0" smtClean="0"/>
              <a:t>PC:</a:t>
            </a:r>
          </a:p>
          <a:p>
            <a:pPr marL="400050" lvl="1" indent="0">
              <a:buNone/>
            </a:pPr>
            <a:r>
              <a:rPr lang="en-GB" sz="1100" dirty="0" smtClean="0"/>
              <a:t>we need the PC symbol to include a keyboard (currently the symbol can be confused with a TV)</a:t>
            </a:r>
          </a:p>
          <a:p>
            <a:pPr marL="400050" lvl="1" indent="0">
              <a:buNone/>
            </a:pPr>
            <a:endParaRPr lang="en-GB" sz="1050" dirty="0" smtClean="0"/>
          </a:p>
          <a:p>
            <a:pPr marL="0" indent="0">
              <a:buNone/>
            </a:pPr>
            <a:r>
              <a:rPr lang="en-GB" sz="1400" b="1" dirty="0" smtClean="0"/>
              <a:t>Symbols including PC: </a:t>
            </a:r>
          </a:p>
          <a:p>
            <a:pPr marL="400050" lvl="1" indent="0">
              <a:buNone/>
            </a:pPr>
            <a:r>
              <a:rPr lang="en-GB" sz="1100" dirty="0" smtClean="0"/>
              <a:t>we need all symbols including a PC to be revised so the PC looks the same as the main PC symbol (e.g. internet via web, app via PC)</a:t>
            </a:r>
          </a:p>
          <a:p>
            <a:pPr marL="400050" lvl="1" indent="0">
              <a:buNone/>
            </a:pPr>
            <a:endParaRPr lang="en-GB" sz="1050" dirty="0" smtClean="0"/>
          </a:p>
          <a:p>
            <a:pPr marL="0" indent="0">
              <a:buNone/>
            </a:pPr>
            <a:r>
              <a:rPr lang="en-GB" sz="1400" b="1" dirty="0" smtClean="0"/>
              <a:t>Invoice: </a:t>
            </a:r>
          </a:p>
          <a:p>
            <a:pPr marL="400050" lvl="1" indent="0">
              <a:buNone/>
            </a:pPr>
            <a:r>
              <a:rPr lang="en-GB" sz="1100" dirty="0" smtClean="0"/>
              <a:t>the current invoice symbol is somewhat difficult to understand, we need a more intuitive symbol (suggestions: document with euro sign? </a:t>
            </a:r>
            <a:r>
              <a:rPr lang="en-GB" sz="1100" dirty="0"/>
              <a:t>s</a:t>
            </a:r>
            <a:r>
              <a:rPr lang="en-GB" sz="1100" dirty="0" smtClean="0"/>
              <a:t>ymbol including the text "invoice"?)</a:t>
            </a:r>
          </a:p>
          <a:p>
            <a:pPr marL="400050" lvl="1" indent="0">
              <a:buNone/>
            </a:pPr>
            <a:endParaRPr lang="en-GB" sz="1050" dirty="0" smtClean="0"/>
          </a:p>
          <a:p>
            <a:pPr marL="0" indent="0">
              <a:buNone/>
            </a:pPr>
            <a:r>
              <a:rPr lang="en-GB" sz="1400" b="1" dirty="0" smtClean="0"/>
              <a:t>App on smart phone and PC:</a:t>
            </a:r>
          </a:p>
          <a:p>
            <a:pPr marL="400050" lvl="1" indent="0">
              <a:buNone/>
            </a:pPr>
            <a:r>
              <a:rPr lang="en-GB" sz="1100" dirty="0" smtClean="0"/>
              <a:t>the current symbols have 3x3 apps on the screen, we need 2x2, or other symbol for app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768" y="1916832"/>
            <a:ext cx="215949" cy="190543"/>
          </a:xfrm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309320"/>
            <a:ext cx="471613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25" y="3677682"/>
            <a:ext cx="279464" cy="2286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33" y="4685794"/>
            <a:ext cx="190543" cy="2413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88" y="1942313"/>
            <a:ext cx="266761" cy="1905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19" y="2944974"/>
            <a:ext cx="241355" cy="2286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20" y="3694302"/>
            <a:ext cx="241355" cy="2286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18" y="5826535"/>
            <a:ext cx="165138" cy="2667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21" y="5864644"/>
            <a:ext cx="241355" cy="228652"/>
          </a:xfrm>
          <a:prstGeom prst="rect">
            <a:avLst/>
          </a:prstGeom>
        </p:spPr>
      </p:pic>
      <p:sp>
        <p:nvSpPr>
          <p:cNvPr id="16" name="Content Placeholder 2"/>
          <p:cNvSpPr txBox="1">
            <a:spLocks/>
          </p:cNvSpPr>
          <p:nvPr/>
        </p:nvSpPr>
        <p:spPr>
          <a:xfrm>
            <a:off x="5569768" y="1595797"/>
            <a:ext cx="339472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b="1" dirty="0" smtClean="0"/>
              <a:t>Shop counter (pay point):</a:t>
            </a:r>
            <a:endParaRPr lang="en-GB" sz="1400" b="1" dirty="0"/>
          </a:p>
          <a:p>
            <a:pPr marL="400050" lvl="1" indent="0">
              <a:buNone/>
            </a:pPr>
            <a:r>
              <a:rPr lang="en-GB" sz="1100" dirty="0" smtClean="0"/>
              <a:t>the current shop counter symbol is somewhat difficult to understand, can it be clarified by including a desk or/and a person behind the desk?</a:t>
            </a:r>
          </a:p>
          <a:p>
            <a:pPr marL="400050" lvl="1" indent="0">
              <a:buNone/>
            </a:pPr>
            <a:endParaRPr lang="en-GB" sz="1100" dirty="0"/>
          </a:p>
          <a:p>
            <a:pPr marL="0" indent="0">
              <a:buNone/>
            </a:pPr>
            <a:r>
              <a:rPr lang="en-GB" sz="1400" b="1" dirty="0" smtClean="0"/>
              <a:t>Telephone:</a:t>
            </a:r>
          </a:p>
          <a:p>
            <a:pPr marL="400050" lvl="1" indent="0">
              <a:buNone/>
            </a:pPr>
            <a:r>
              <a:rPr lang="en-GB" sz="1100" dirty="0"/>
              <a:t>w</a:t>
            </a:r>
            <a:r>
              <a:rPr lang="en-GB" sz="1100" dirty="0" smtClean="0"/>
              <a:t>e </a:t>
            </a:r>
            <a:r>
              <a:rPr lang="en-GB" sz="1100" dirty="0"/>
              <a:t>would like other suggestions for the telephone device </a:t>
            </a:r>
            <a:r>
              <a:rPr lang="en-GB" sz="1100" dirty="0" smtClean="0"/>
              <a:t>symbol, </a:t>
            </a:r>
            <a:r>
              <a:rPr lang="en-GB" sz="1100" dirty="0"/>
              <a:t>p</a:t>
            </a:r>
            <a:r>
              <a:rPr lang="en-GB" sz="1100" dirty="0" smtClean="0"/>
              <a:t>referably with softer lines</a:t>
            </a:r>
          </a:p>
          <a:p>
            <a:pPr marL="400050" lvl="1" indent="0">
              <a:buNone/>
            </a:pPr>
            <a:endParaRPr lang="en-GB" sz="1100" dirty="0"/>
          </a:p>
          <a:p>
            <a:pPr marL="0" indent="0">
              <a:buNone/>
            </a:pPr>
            <a:r>
              <a:rPr lang="en-GB" sz="1400" b="1" dirty="0" smtClean="0"/>
              <a:t>Self-service </a:t>
            </a:r>
            <a:r>
              <a:rPr lang="en-GB" sz="1400" b="1" dirty="0" smtClean="0"/>
              <a:t>machine (ticket machine):</a:t>
            </a:r>
          </a:p>
          <a:p>
            <a:pPr marL="400050" lvl="1" indent="0">
              <a:buNone/>
            </a:pPr>
            <a:r>
              <a:rPr lang="en-GB" sz="1100" dirty="0"/>
              <a:t>w</a:t>
            </a:r>
            <a:r>
              <a:rPr lang="en-GB" sz="1100" dirty="0" smtClean="0"/>
              <a:t>e </a:t>
            </a:r>
            <a:r>
              <a:rPr lang="en-GB" sz="1100" dirty="0"/>
              <a:t>would like other suggestions for </a:t>
            </a:r>
            <a:r>
              <a:rPr lang="en-GB" sz="1100" dirty="0" smtClean="0"/>
              <a:t>self service/ticket machine symbol</a:t>
            </a:r>
            <a:endParaRPr lang="en-GB" sz="1100" dirty="0"/>
          </a:p>
          <a:p>
            <a:pPr marL="0" indent="0">
              <a:buNone/>
            </a:pPr>
            <a:endParaRPr lang="en-GB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596" y="3128975"/>
            <a:ext cx="288823" cy="2280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929" y="4061080"/>
            <a:ext cx="243218" cy="30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31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3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New touchpoint symbols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400" b="1" dirty="0" smtClean="0"/>
              <a:t>Face-to-face communication</a:t>
            </a:r>
          </a:p>
          <a:p>
            <a:pPr marL="457200" lvl="1" indent="0">
              <a:buNone/>
            </a:pPr>
            <a:r>
              <a:rPr lang="en-GB" sz="1200" dirty="0" smtClean="0"/>
              <a:t>suggestion: two people (faces) talking</a:t>
            </a:r>
          </a:p>
          <a:p>
            <a:pPr marL="457200" lvl="1" indent="0">
              <a:buNone/>
            </a:pPr>
            <a:endParaRPr lang="en-GB" sz="1100" dirty="0"/>
          </a:p>
          <a:p>
            <a:pPr marL="0" indent="0">
              <a:buNone/>
            </a:pPr>
            <a:r>
              <a:rPr lang="en-GB" sz="1400" b="1" dirty="0" smtClean="0"/>
              <a:t>Store</a:t>
            </a:r>
            <a:endParaRPr lang="en-GB" sz="1400" b="1" dirty="0"/>
          </a:p>
          <a:p>
            <a:pPr marL="457200" lvl="1" indent="0">
              <a:buNone/>
            </a:pPr>
            <a:r>
              <a:rPr lang="en-GB" sz="1200" dirty="0"/>
              <a:t>the physical </a:t>
            </a:r>
            <a:r>
              <a:rPr lang="en-GB" sz="1200" dirty="0" smtClean="0"/>
              <a:t>building, preferably </a:t>
            </a:r>
            <a:r>
              <a:rPr lang="en-GB" sz="1200" dirty="0"/>
              <a:t>with shopping </a:t>
            </a:r>
            <a:r>
              <a:rPr lang="en-GB" sz="1200" dirty="0" smtClean="0"/>
              <a:t>cart</a:t>
            </a:r>
          </a:p>
          <a:p>
            <a:pPr marL="457200" lvl="1" indent="0">
              <a:buNone/>
            </a:pPr>
            <a:endParaRPr lang="en-GB" sz="1100" dirty="0"/>
          </a:p>
          <a:p>
            <a:pPr marL="0" indent="0">
              <a:buNone/>
            </a:pPr>
            <a:r>
              <a:rPr lang="en-GB" sz="1400" b="1" dirty="0"/>
              <a:t>App on </a:t>
            </a:r>
            <a:r>
              <a:rPr lang="en-GB" sz="1400" b="1" dirty="0" smtClean="0"/>
              <a:t>tablet</a:t>
            </a:r>
            <a:endParaRPr lang="en-GB" sz="1400" b="1" dirty="0"/>
          </a:p>
          <a:p>
            <a:pPr marL="457200" lvl="1" indent="0">
              <a:buNone/>
            </a:pPr>
            <a:r>
              <a:rPr lang="en-GB" sz="1200" dirty="0"/>
              <a:t>must look similar to the existing tablet symbol and be consistent to e.g. app smart phone </a:t>
            </a:r>
            <a:r>
              <a:rPr lang="en-GB" sz="1200" dirty="0" smtClean="0"/>
              <a:t>symbol</a:t>
            </a:r>
          </a:p>
          <a:p>
            <a:pPr marL="457200" lvl="1" indent="0">
              <a:buNone/>
            </a:pPr>
            <a:endParaRPr lang="en-GB" sz="1100" dirty="0"/>
          </a:p>
          <a:p>
            <a:pPr marL="0" indent="0">
              <a:buNone/>
            </a:pPr>
            <a:r>
              <a:rPr lang="en-GB" sz="1400" b="1" dirty="0"/>
              <a:t>Bank and internet </a:t>
            </a:r>
            <a:r>
              <a:rPr lang="en-GB" sz="1400" b="1" dirty="0" smtClean="0"/>
              <a:t>bank</a:t>
            </a:r>
          </a:p>
          <a:p>
            <a:pPr marL="0" indent="0">
              <a:buNone/>
            </a:pPr>
            <a:endParaRPr lang="en-GB" sz="1200" dirty="0"/>
          </a:p>
          <a:p>
            <a:pPr marL="0" indent="0">
              <a:buNone/>
            </a:pPr>
            <a:r>
              <a:rPr lang="en-GB" sz="1400" b="1" dirty="0" smtClean="0"/>
              <a:t>Globe </a:t>
            </a:r>
            <a:r>
              <a:rPr lang="en-GB" sz="1400" b="1" dirty="0"/>
              <a:t>(internet)</a:t>
            </a:r>
          </a:p>
          <a:p>
            <a:pPr marL="457200" lvl="1" indent="0">
              <a:buNone/>
            </a:pPr>
            <a:r>
              <a:rPr lang="en-GB" sz="1200" dirty="0" smtClean="0"/>
              <a:t>can </a:t>
            </a:r>
            <a:r>
              <a:rPr lang="en-GB" sz="1200" dirty="0"/>
              <a:t>look similar to the globe in e.g. the internet via web </a:t>
            </a:r>
            <a:r>
              <a:rPr lang="en-GB" sz="1200" dirty="0" smtClean="0"/>
              <a:t>symbol</a:t>
            </a:r>
          </a:p>
          <a:p>
            <a:pPr marL="457200" lvl="1" indent="0">
              <a:buNone/>
            </a:pPr>
            <a:endParaRPr lang="en-GB" sz="1200" dirty="0"/>
          </a:p>
          <a:p>
            <a:pPr marL="0" indent="0">
              <a:buNone/>
            </a:pPr>
            <a:r>
              <a:rPr lang="en-GB" sz="1400" b="1" dirty="0" smtClean="0"/>
              <a:t>Smileys</a:t>
            </a:r>
            <a:endParaRPr lang="en-GB" sz="1400" b="1" dirty="0" smtClean="0"/>
          </a:p>
          <a:p>
            <a:pPr marL="457200" lvl="1" indent="0">
              <a:buNone/>
            </a:pPr>
            <a:r>
              <a:rPr lang="en-GB" sz="1200" dirty="0" smtClean="0"/>
              <a:t>We need 5 </a:t>
            </a:r>
            <a:r>
              <a:rPr lang="en-GB" sz="1200" dirty="0" smtClean="0"/>
              <a:t>smileys</a:t>
            </a:r>
            <a:r>
              <a:rPr lang="en-GB" sz="1200" dirty="0"/>
              <a:t>: </a:t>
            </a:r>
            <a:r>
              <a:rPr lang="en-GB" sz="1200" dirty="0" smtClean="0"/>
              <a:t>very </a:t>
            </a:r>
            <a:r>
              <a:rPr lang="en-GB" sz="1200" dirty="0"/>
              <a:t>satisfied, satisfied, </a:t>
            </a:r>
            <a:r>
              <a:rPr lang="en-GB" sz="1200" dirty="0" smtClean="0"/>
              <a:t>neutral, unsatisfied, very unsatisfied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400" b="1" dirty="0"/>
              <a:t>Social media </a:t>
            </a:r>
            <a:r>
              <a:rPr lang="en-GB" sz="1400" b="1" dirty="0" smtClean="0"/>
              <a:t>message</a:t>
            </a:r>
          </a:p>
          <a:p>
            <a:pPr marL="457200" lvl="1" indent="0">
              <a:buNone/>
            </a:pPr>
            <a:r>
              <a:rPr lang="en-GB" sz="1200" dirty="0"/>
              <a:t>m</a:t>
            </a:r>
            <a:r>
              <a:rPr lang="en-GB" sz="1200" dirty="0" smtClean="0"/>
              <a:t>essage </a:t>
            </a:r>
            <a:r>
              <a:rPr lang="en-GB" sz="1200" dirty="0"/>
              <a:t>in social media inbox</a:t>
            </a:r>
          </a:p>
          <a:p>
            <a:pPr marL="0" indent="0">
              <a:buNone/>
            </a:pPr>
            <a:endParaRPr lang="en-GB" sz="1200" dirty="0"/>
          </a:p>
          <a:p>
            <a:pPr marL="0" indent="0">
              <a:buNone/>
            </a:pPr>
            <a:r>
              <a:rPr lang="en-GB" sz="1400" b="1" dirty="0"/>
              <a:t>Social media </a:t>
            </a:r>
            <a:r>
              <a:rPr lang="en-GB" sz="1400" b="1" dirty="0" smtClean="0"/>
              <a:t>interaction (alternatives)</a:t>
            </a:r>
          </a:p>
          <a:p>
            <a:pPr marL="457200" lvl="1" indent="0">
              <a:buNone/>
            </a:pPr>
            <a:r>
              <a:rPr lang="en-GB" sz="1200" dirty="0" smtClean="0"/>
              <a:t>we </a:t>
            </a:r>
            <a:r>
              <a:rPr lang="en-GB" sz="1200" dirty="0"/>
              <a:t>have used the </a:t>
            </a:r>
            <a:r>
              <a:rPr lang="en-GB" sz="1200" dirty="0" smtClean="0"/>
              <a:t>current </a:t>
            </a:r>
            <a:r>
              <a:rPr lang="en-GB" sz="1200" dirty="0"/>
              <a:t>social media interaction symbol to symbolize chat, so we need an additional alternative for symbolizing social media interaction</a:t>
            </a:r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309320"/>
            <a:ext cx="471613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05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/>
              <a:t>Design principles for health care and personas symbols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075240" cy="4525963"/>
          </a:xfrm>
        </p:spPr>
        <p:txBody>
          <a:bodyPr>
            <a:normAutofit/>
          </a:bodyPr>
          <a:lstStyle/>
          <a:p>
            <a:r>
              <a:rPr lang="en-GB" sz="2000" dirty="0"/>
              <a:t>We need a consistent </a:t>
            </a:r>
            <a:r>
              <a:rPr lang="en-GB" sz="2000" dirty="0" smtClean="0"/>
              <a:t>style and size</a:t>
            </a:r>
            <a:endParaRPr lang="en-GB" sz="2000" dirty="0"/>
          </a:p>
          <a:p>
            <a:endParaRPr lang="en-GB" sz="800" dirty="0"/>
          </a:p>
          <a:p>
            <a:r>
              <a:rPr lang="en-GB" sz="2000" dirty="0" smtClean="0"/>
              <a:t>Symbols </a:t>
            </a:r>
            <a:r>
              <a:rPr lang="en-GB" sz="2000" dirty="0"/>
              <a:t>should be in black and </a:t>
            </a:r>
            <a:r>
              <a:rPr lang="en-GB" sz="2000" dirty="0" smtClean="0"/>
              <a:t>white</a:t>
            </a:r>
          </a:p>
          <a:p>
            <a:endParaRPr lang="en-GB" sz="800" dirty="0" smtClean="0"/>
          </a:p>
          <a:p>
            <a:r>
              <a:rPr lang="en-GB" sz="2000" dirty="0" smtClean="0"/>
              <a:t>Symbols can be positives or negatives, but should be consistent</a:t>
            </a:r>
            <a:endParaRPr lang="en-GB" sz="1600" dirty="0" smtClean="0"/>
          </a:p>
          <a:p>
            <a:pPr marL="0" indent="0">
              <a:buNone/>
            </a:pPr>
            <a:endParaRPr lang="en-GB" sz="800" dirty="0" smtClean="0"/>
          </a:p>
          <a:p>
            <a:r>
              <a:rPr lang="en-GB" sz="2000" dirty="0" smtClean="0"/>
              <a:t>SVG format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309320"/>
            <a:ext cx="471613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8559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3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Health care related symbols</a:t>
            </a:r>
            <a:endParaRPr lang="en-GB" sz="36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755576" y="1600200"/>
            <a:ext cx="3888432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400" b="1" dirty="0" smtClean="0"/>
              <a:t>3 Patients</a:t>
            </a:r>
          </a:p>
          <a:p>
            <a:pPr marL="457200" lvl="1" indent="0">
              <a:buNone/>
            </a:pPr>
            <a:r>
              <a:rPr lang="en-GB" sz="1100" dirty="0"/>
              <a:t>g</a:t>
            </a:r>
            <a:r>
              <a:rPr lang="en-GB" sz="1100" dirty="0" smtClean="0"/>
              <a:t>ender neutral</a:t>
            </a:r>
          </a:p>
          <a:p>
            <a:pPr marL="457200" lvl="1" indent="0">
              <a:buNone/>
            </a:pPr>
            <a:r>
              <a:rPr lang="en-GB" sz="1100" dirty="0" smtClean="0"/>
              <a:t>we </a:t>
            </a:r>
            <a:r>
              <a:rPr lang="en-GB" sz="1100" dirty="0"/>
              <a:t>n</a:t>
            </a:r>
            <a:r>
              <a:rPr lang="en-GB" sz="1100" dirty="0" smtClean="0"/>
              <a:t>eed 3 different types</a:t>
            </a:r>
          </a:p>
          <a:p>
            <a:pPr marL="457200" lvl="1" indent="0">
              <a:buNone/>
            </a:pPr>
            <a:endParaRPr lang="en-GB" sz="1100" dirty="0" smtClean="0"/>
          </a:p>
          <a:p>
            <a:pPr marL="0" indent="0">
              <a:buNone/>
            </a:pPr>
            <a:r>
              <a:rPr lang="en-GB" sz="1400" b="1" dirty="0" smtClean="0"/>
              <a:t>1 General practitioner/Primary care doctor</a:t>
            </a:r>
          </a:p>
          <a:p>
            <a:pPr marL="457200" lvl="1" indent="0">
              <a:buNone/>
            </a:pPr>
            <a:r>
              <a:rPr lang="en-GB" sz="1100" dirty="0"/>
              <a:t>see example symbol in the margin</a:t>
            </a:r>
          </a:p>
          <a:p>
            <a:pPr marL="457200" lvl="1" indent="0">
              <a:buNone/>
            </a:pPr>
            <a:endParaRPr lang="en-GB" sz="1100" dirty="0"/>
          </a:p>
          <a:p>
            <a:pPr marL="0" indent="0">
              <a:buNone/>
            </a:pPr>
            <a:r>
              <a:rPr lang="en-GB" sz="1400" b="1" dirty="0" smtClean="0"/>
              <a:t>4 Doctors/specialists</a:t>
            </a:r>
          </a:p>
          <a:p>
            <a:pPr marL="457200" lvl="1" indent="0">
              <a:buNone/>
            </a:pPr>
            <a:r>
              <a:rPr lang="en-GB" sz="1100" dirty="0"/>
              <a:t>We need </a:t>
            </a:r>
            <a:r>
              <a:rPr lang="en-GB" sz="1100" dirty="0" smtClean="0"/>
              <a:t>4 </a:t>
            </a:r>
            <a:r>
              <a:rPr lang="en-GB" sz="1100" dirty="0"/>
              <a:t>different </a:t>
            </a:r>
            <a:r>
              <a:rPr lang="en-GB" sz="1100" dirty="0" smtClean="0"/>
              <a:t>types</a:t>
            </a:r>
          </a:p>
          <a:p>
            <a:pPr marL="457200" lvl="1" indent="0">
              <a:buNone/>
            </a:pPr>
            <a:r>
              <a:rPr lang="en-GB" sz="1100" dirty="0" smtClean="0"/>
              <a:t>Perhaps </a:t>
            </a:r>
            <a:r>
              <a:rPr lang="en-GB" sz="1100" dirty="0"/>
              <a:t>a stethoscope on all of </a:t>
            </a:r>
            <a:r>
              <a:rPr lang="en-GB" sz="1100" dirty="0" smtClean="0"/>
              <a:t>them</a:t>
            </a:r>
          </a:p>
          <a:p>
            <a:pPr marL="457200" lvl="1" indent="0">
              <a:buNone/>
            </a:pPr>
            <a:r>
              <a:rPr lang="en-GB" sz="1100" dirty="0" smtClean="0"/>
              <a:t>One of the should be a surgeon with headlight</a:t>
            </a:r>
            <a:endParaRPr lang="en-GB" sz="1100" dirty="0"/>
          </a:p>
          <a:p>
            <a:pPr marL="457200" lvl="1" indent="0">
              <a:buNone/>
            </a:pPr>
            <a:endParaRPr lang="en-GB" sz="1100" dirty="0"/>
          </a:p>
          <a:p>
            <a:pPr marL="0" indent="0">
              <a:buNone/>
            </a:pPr>
            <a:r>
              <a:rPr lang="en-GB" sz="1400" b="1" dirty="0" smtClean="0"/>
              <a:t>4 Nurses</a:t>
            </a:r>
          </a:p>
          <a:p>
            <a:pPr marL="457200" lvl="1" indent="0">
              <a:buNone/>
            </a:pPr>
            <a:r>
              <a:rPr lang="en-GB" sz="1100" dirty="0"/>
              <a:t>We need </a:t>
            </a:r>
            <a:r>
              <a:rPr lang="en-GB" sz="1100" dirty="0" smtClean="0"/>
              <a:t>4 </a:t>
            </a:r>
            <a:r>
              <a:rPr lang="en-GB" sz="1100" dirty="0"/>
              <a:t>different </a:t>
            </a:r>
            <a:r>
              <a:rPr lang="en-GB" sz="1100" dirty="0" smtClean="0"/>
              <a:t>types</a:t>
            </a:r>
          </a:p>
          <a:p>
            <a:pPr marL="457200" lvl="1" indent="0">
              <a:buNone/>
            </a:pPr>
            <a:r>
              <a:rPr lang="en-GB" sz="1100" dirty="0" smtClean="0"/>
              <a:t>One of them should be a "chief" nurse</a:t>
            </a:r>
            <a:endParaRPr lang="en-GB" sz="1100" dirty="0"/>
          </a:p>
          <a:p>
            <a:pPr marL="457200" lvl="1" indent="0">
              <a:buNone/>
            </a:pPr>
            <a:endParaRPr lang="en-GB" sz="1100" dirty="0"/>
          </a:p>
          <a:p>
            <a:pPr marL="0" indent="0">
              <a:buNone/>
            </a:pPr>
            <a:r>
              <a:rPr lang="en-GB" sz="1400" b="1" dirty="0" smtClean="0"/>
              <a:t>2 </a:t>
            </a:r>
            <a:r>
              <a:rPr lang="en-GB" sz="1400" b="1" dirty="0" smtClean="0"/>
              <a:t>Health secretaries</a:t>
            </a:r>
          </a:p>
          <a:p>
            <a:pPr marL="457200" lvl="1" indent="0">
              <a:buNone/>
            </a:pPr>
            <a:r>
              <a:rPr lang="en-GB" sz="1100" dirty="0"/>
              <a:t>One with and one without </a:t>
            </a:r>
            <a:r>
              <a:rPr lang="en-GB" sz="1100" dirty="0" smtClean="0"/>
              <a:t>desk</a:t>
            </a:r>
            <a:endParaRPr lang="en-GB" sz="1100" dirty="0"/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309320"/>
            <a:ext cx="471613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980728"/>
            <a:ext cx="4752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00B0F0"/>
                </a:solidFill>
              </a:rPr>
              <a:t>Symbols should be gender neutral, if possible</a:t>
            </a:r>
            <a:endParaRPr lang="en-GB" sz="1600" b="1" dirty="0">
              <a:solidFill>
                <a:srgbClr val="00B0F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43" y="2530887"/>
            <a:ext cx="470725" cy="466065"/>
          </a:xfrm>
          <a:prstGeom prst="rect">
            <a:avLst/>
          </a:prstGeom>
        </p:spPr>
      </p:pic>
      <p:sp>
        <p:nvSpPr>
          <p:cNvPr id="8" name="Content Placeholder 8"/>
          <p:cNvSpPr>
            <a:spLocks noGrp="1"/>
          </p:cNvSpPr>
          <p:nvPr>
            <p:ph sz="half" idx="2"/>
          </p:nvPr>
        </p:nvSpPr>
        <p:spPr>
          <a:xfrm>
            <a:off x="5220072" y="1595797"/>
            <a:ext cx="3888432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400" b="1" dirty="0"/>
              <a:t>2 Secretaries/receptionists</a:t>
            </a:r>
          </a:p>
          <a:p>
            <a:pPr marL="457200" lvl="1" indent="0">
              <a:buNone/>
            </a:pPr>
            <a:r>
              <a:rPr lang="en-GB" sz="1100" dirty="0"/>
              <a:t>One with and one without </a:t>
            </a:r>
            <a:r>
              <a:rPr lang="en-GB" sz="1100" dirty="0" smtClean="0"/>
              <a:t>desk</a:t>
            </a:r>
          </a:p>
          <a:p>
            <a:pPr marL="457200" lvl="1" indent="0">
              <a:buNone/>
            </a:pPr>
            <a:endParaRPr lang="en-GB" sz="1100" dirty="0"/>
          </a:p>
          <a:p>
            <a:pPr marL="0" indent="0">
              <a:buNone/>
            </a:pPr>
            <a:r>
              <a:rPr lang="en-GB" sz="1400" b="1" dirty="0" smtClean="0"/>
              <a:t>4 Hospitals</a:t>
            </a:r>
          </a:p>
          <a:p>
            <a:pPr marL="457200" lvl="1" indent="0">
              <a:buNone/>
            </a:pPr>
            <a:r>
              <a:rPr lang="en-GB" sz="1100" dirty="0"/>
              <a:t>We need </a:t>
            </a:r>
            <a:r>
              <a:rPr lang="en-GB" sz="1100" dirty="0" smtClean="0"/>
              <a:t>4 </a:t>
            </a:r>
            <a:r>
              <a:rPr lang="en-GB" sz="1100" dirty="0"/>
              <a:t>different hospital </a:t>
            </a:r>
            <a:r>
              <a:rPr lang="en-GB" sz="1100" dirty="0" smtClean="0"/>
              <a:t>symbols, 2 should look like small/medium size hospitals and 2 should be large</a:t>
            </a:r>
            <a:endParaRPr lang="en-GB" sz="1100" dirty="0"/>
          </a:p>
          <a:p>
            <a:pPr marL="457200" lvl="1" indent="0">
              <a:buNone/>
            </a:pPr>
            <a:r>
              <a:rPr lang="en-GB" sz="1100" dirty="0"/>
              <a:t>Preferably buildings</a:t>
            </a:r>
          </a:p>
          <a:p>
            <a:pPr marL="457200" lvl="1" indent="0">
              <a:buNone/>
            </a:pPr>
            <a:endParaRPr lang="en-GB" sz="1100" dirty="0" smtClean="0"/>
          </a:p>
          <a:p>
            <a:pPr marL="0" indent="0">
              <a:buNone/>
            </a:pPr>
            <a:r>
              <a:rPr lang="en-GB" sz="1400" b="1" dirty="0" smtClean="0"/>
              <a:t>1 "Hospital </a:t>
            </a:r>
            <a:r>
              <a:rPr lang="en-GB" sz="1400" b="1" dirty="0"/>
              <a:t>p</a:t>
            </a:r>
            <a:r>
              <a:rPr lang="en-GB" sz="1400" b="1" dirty="0" smtClean="0"/>
              <a:t>ost office"</a:t>
            </a:r>
          </a:p>
          <a:p>
            <a:pPr marL="457200" lvl="1" indent="0">
              <a:buNone/>
            </a:pPr>
            <a:r>
              <a:rPr lang="en-GB" sz="1100" dirty="0"/>
              <a:t>we need a symbol that symbolizes the "post office" at the hospital, where the hospital receives mail and referrals from general practitioners and other hospitals</a:t>
            </a:r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r>
              <a:rPr lang="en-GB" sz="1400" b="1" dirty="0" smtClean="0"/>
              <a:t>1 Hospital computer system</a:t>
            </a:r>
          </a:p>
          <a:p>
            <a:pPr marL="457200" lvl="1" indent="0">
              <a:buNone/>
            </a:pPr>
            <a:r>
              <a:rPr lang="en-GB" sz="1100" dirty="0"/>
              <a:t>We need a symbol that symbolizes the computer system used at the </a:t>
            </a:r>
            <a:r>
              <a:rPr lang="en-GB" sz="1100" dirty="0" smtClean="0"/>
              <a:t>hospitals</a:t>
            </a:r>
          </a:p>
          <a:p>
            <a:pPr marL="57150" indent="0">
              <a:buNone/>
            </a:pPr>
            <a:endParaRPr lang="en-GB" sz="1100" dirty="0"/>
          </a:p>
          <a:p>
            <a:pPr marL="57150" indent="0">
              <a:buNone/>
            </a:pPr>
            <a:r>
              <a:rPr lang="en-GB" sz="1400" b="1" dirty="0"/>
              <a:t>1 </a:t>
            </a:r>
            <a:r>
              <a:rPr lang="en-GB" sz="1400" b="1" dirty="0" smtClean="0"/>
              <a:t>Patient medical record (electronic)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160430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Personas symbols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400" b="1" dirty="0" smtClean="0"/>
              <a:t>12</a:t>
            </a:r>
            <a:r>
              <a:rPr lang="en-GB" sz="1400" b="1" dirty="0" smtClean="0"/>
              <a:t> </a:t>
            </a:r>
            <a:r>
              <a:rPr lang="en-GB" sz="1400" b="1" dirty="0" smtClean="0"/>
              <a:t>End users</a:t>
            </a:r>
            <a:endParaRPr lang="en-GB" sz="1400" b="1" dirty="0"/>
          </a:p>
          <a:p>
            <a:pPr marL="457200" lvl="1" indent="0">
              <a:buNone/>
            </a:pPr>
            <a:r>
              <a:rPr lang="en-GB" sz="1200" dirty="0"/>
              <a:t>men and women, including head and shoulders</a:t>
            </a:r>
          </a:p>
          <a:p>
            <a:pPr marL="457200" lvl="1" indent="0">
              <a:buNone/>
            </a:pPr>
            <a:r>
              <a:rPr lang="en-GB" sz="1200" dirty="0"/>
              <a:t>we need 6 different types of each </a:t>
            </a:r>
            <a:r>
              <a:rPr lang="en-GB" sz="1200" dirty="0" smtClean="0"/>
              <a:t>gender</a:t>
            </a:r>
          </a:p>
          <a:p>
            <a:pPr lvl="1"/>
            <a:endParaRPr lang="en-GB" sz="1200" dirty="0" smtClean="0"/>
          </a:p>
          <a:p>
            <a:pPr marL="0" indent="0">
              <a:buNone/>
            </a:pPr>
            <a:r>
              <a:rPr lang="en-GB" sz="1400" b="1" dirty="0"/>
              <a:t>6</a:t>
            </a:r>
            <a:r>
              <a:rPr lang="en-GB" sz="1400" b="1" dirty="0" smtClean="0"/>
              <a:t> Employee</a:t>
            </a:r>
            <a:endParaRPr lang="en-GB" sz="1400" b="1" dirty="0"/>
          </a:p>
          <a:p>
            <a:pPr marL="457200" lvl="1" indent="0">
              <a:buNone/>
            </a:pPr>
            <a:r>
              <a:rPr lang="en-GB" sz="1200" dirty="0" smtClean="0"/>
              <a:t>including </a:t>
            </a:r>
            <a:r>
              <a:rPr lang="en-GB" sz="1200" dirty="0"/>
              <a:t>head and shoulders</a:t>
            </a:r>
          </a:p>
          <a:p>
            <a:pPr marL="457200" lvl="1" indent="0">
              <a:buNone/>
            </a:pPr>
            <a:r>
              <a:rPr lang="en-GB" sz="1200" dirty="0"/>
              <a:t>we need 6 different </a:t>
            </a:r>
            <a:r>
              <a:rPr lang="en-GB" sz="1200" dirty="0" smtClean="0"/>
              <a:t>types</a:t>
            </a:r>
          </a:p>
          <a:p>
            <a:pPr marL="57150" indent="0">
              <a:buNone/>
            </a:pPr>
            <a:endParaRPr lang="en-GB" sz="1200" dirty="0"/>
          </a:p>
          <a:p>
            <a:pPr marL="0" indent="0">
              <a:buNone/>
            </a:pPr>
            <a:r>
              <a:rPr lang="en-GB" sz="1400" b="1" dirty="0" smtClean="0"/>
              <a:t>4 Service </a:t>
            </a:r>
            <a:r>
              <a:rPr lang="en-GB" sz="1400" b="1" dirty="0" smtClean="0"/>
              <a:t>providers (companies)</a:t>
            </a:r>
            <a:endParaRPr lang="en-GB" sz="1400" b="1" dirty="0"/>
          </a:p>
          <a:p>
            <a:pPr marL="457200" lvl="1" indent="0">
              <a:buNone/>
            </a:pPr>
            <a:r>
              <a:rPr lang="en-GB" sz="1200" dirty="0"/>
              <a:t>w</a:t>
            </a:r>
            <a:r>
              <a:rPr lang="en-GB" sz="1200" dirty="0" smtClean="0"/>
              <a:t>e need 4 symbols representing different service providers</a:t>
            </a:r>
          </a:p>
          <a:p>
            <a:pPr marL="457200" lvl="1" indent="0">
              <a:buNone/>
            </a:pPr>
            <a:r>
              <a:rPr lang="en-GB" sz="1200" dirty="0" smtClean="0"/>
              <a:t>3 general and 1 call centre service provider</a:t>
            </a:r>
          </a:p>
          <a:p>
            <a:pPr marL="457200" lvl="1" indent="0">
              <a:buNone/>
            </a:pPr>
            <a:r>
              <a:rPr lang="en-GB" sz="1200" dirty="0" smtClean="0"/>
              <a:t>examples of buildings: factory, office building</a:t>
            </a:r>
            <a:endParaRPr lang="en-GB" sz="1200" dirty="0"/>
          </a:p>
          <a:p>
            <a:pPr marL="457200" lvl="1" indent="0">
              <a:buNone/>
            </a:pPr>
            <a:endParaRPr lang="en-GB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213F-23BB-4B57-BDC2-21894D114856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3672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2449</TotalTime>
  <Words>721</Words>
  <Application>Microsoft Office PowerPoint</Application>
  <PresentationFormat>On-screen Show (4:3)</PresentationFormat>
  <Paragraphs>123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examples of touchpoints and what we need</vt:lpstr>
      <vt:lpstr>Overview of current symbols</vt:lpstr>
      <vt:lpstr>What we need</vt:lpstr>
      <vt:lpstr>Design principles for redesigned and new touchpoint symbols</vt:lpstr>
      <vt:lpstr>Redesign of current touchpoint symbols</vt:lpstr>
      <vt:lpstr>New touchpoint symbols</vt:lpstr>
      <vt:lpstr>Design principles for health care and personas symbols</vt:lpstr>
      <vt:lpstr>Health care related symbols</vt:lpstr>
      <vt:lpstr>Personas symbols</vt:lpstr>
    </vt:vector>
  </TitlesOfParts>
  <Company>SINTEF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– kick-off</dc:title>
  <dc:creator>ragnhildh</dc:creator>
  <cp:lastModifiedBy>Ida Maria Haugstveit</cp:lastModifiedBy>
  <cp:revision>206</cp:revision>
  <cp:lastPrinted>2012-11-22T09:52:03Z</cp:lastPrinted>
  <dcterms:created xsi:type="dcterms:W3CDTF">2012-11-19T14:01:43Z</dcterms:created>
  <dcterms:modified xsi:type="dcterms:W3CDTF">2014-04-04T08:37:07Z</dcterms:modified>
</cp:coreProperties>
</file>