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E2DCDE-D918-4050-B112-6EDB44946582}"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3634714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2DCDE-D918-4050-B112-6EDB44946582}"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2283445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E2DCDE-D918-4050-B112-6EDB44946582}"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338386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E2DCDE-D918-4050-B112-6EDB44946582}"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636849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E2DCDE-D918-4050-B112-6EDB44946582}" type="datetimeFigureOut">
              <a:rPr lang="en-US" smtClean="0"/>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2260092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E2DCDE-D918-4050-B112-6EDB44946582}" type="datetimeFigureOut">
              <a:rPr lang="en-US" smtClean="0"/>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1499795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E2DCDE-D918-4050-B112-6EDB44946582}" type="datetimeFigureOut">
              <a:rPr lang="en-US" smtClean="0"/>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1277840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2DCDE-D918-4050-B112-6EDB44946582}"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2598131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E2DCDE-D918-4050-B112-6EDB44946582}" type="datetimeFigureOut">
              <a:rPr lang="en-US" smtClean="0"/>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260082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2DCDE-D918-4050-B112-6EDB44946582}"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1326908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E2DCDE-D918-4050-B112-6EDB44946582}" type="datetimeFigureOut">
              <a:rPr lang="en-US" smtClean="0"/>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0BD6F-D664-4048-ABA1-20B73A3CF8EA}" type="slidenum">
              <a:rPr lang="en-US" smtClean="0"/>
              <a:t>‹#›</a:t>
            </a:fld>
            <a:endParaRPr lang="en-US"/>
          </a:p>
        </p:txBody>
      </p:sp>
    </p:spTree>
    <p:extLst>
      <p:ext uri="{BB962C8B-B14F-4D97-AF65-F5344CB8AC3E}">
        <p14:creationId xmlns:p14="http://schemas.microsoft.com/office/powerpoint/2010/main" val="427495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2DCDE-D918-4050-B112-6EDB44946582}" type="datetimeFigureOut">
              <a:rPr lang="en-US" smtClean="0"/>
              <a:t>3/25/2014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0BD6F-D664-4048-ABA1-20B73A3CF8EA}" type="slidenum">
              <a:rPr lang="en-US" smtClean="0"/>
              <a:t>‹#›</a:t>
            </a:fld>
            <a:endParaRPr lang="en-US"/>
          </a:p>
        </p:txBody>
      </p:sp>
    </p:spTree>
    <p:extLst>
      <p:ext uri="{BB962C8B-B14F-4D97-AF65-F5344CB8AC3E}">
        <p14:creationId xmlns:p14="http://schemas.microsoft.com/office/powerpoint/2010/main" val="1368010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SI Logo"/>
          <p:cNvPicPr/>
          <p:nvPr/>
        </p:nvPicPr>
        <p:blipFill>
          <a:blip r:embed="rId2">
            <a:extLst>
              <a:ext uri="{28A0092B-C50C-407E-A947-70E740481C1C}">
                <a14:useLocalDpi xmlns:a14="http://schemas.microsoft.com/office/drawing/2010/main" val="0"/>
              </a:ext>
            </a:extLst>
          </a:blip>
          <a:srcRect/>
          <a:stretch>
            <a:fillRect/>
          </a:stretch>
        </p:blipFill>
        <p:spPr bwMode="auto">
          <a:xfrm>
            <a:off x="2279332" y="536575"/>
            <a:ext cx="4585335" cy="5784850"/>
          </a:xfrm>
          <a:prstGeom prst="rect">
            <a:avLst/>
          </a:prstGeom>
          <a:noFill/>
        </p:spPr>
      </p:pic>
      <p:sp>
        <p:nvSpPr>
          <p:cNvPr id="6" name="Text Box 448"/>
          <p:cNvSpPr txBox="1"/>
          <p:nvPr/>
        </p:nvSpPr>
        <p:spPr>
          <a:xfrm>
            <a:off x="1876424" y="6321425"/>
            <a:ext cx="5391150" cy="590550"/>
          </a:xfrm>
          <a:prstGeom prst="rect">
            <a:avLst/>
          </a:prstGeom>
          <a:solidFill>
            <a:schemeClr val="lt1"/>
          </a:solidFill>
          <a:ln w="6350">
            <a:solidFill>
              <a:schemeClr val="bg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a:effectLst/>
                <a:ea typeface="Times New Roman"/>
              </a:rPr>
              <a:t>Qatar’s leading One-Stop-Shop for Global Recruitment</a:t>
            </a:r>
            <a:endParaRPr lang="en-US" sz="1200">
              <a:effectLst/>
              <a:latin typeface="Times New Roman"/>
              <a:ea typeface="Times New Roman"/>
            </a:endParaRPr>
          </a:p>
        </p:txBody>
      </p:sp>
    </p:spTree>
    <p:extLst>
      <p:ext uri="{BB962C8B-B14F-4D97-AF65-F5344CB8AC3E}">
        <p14:creationId xmlns:p14="http://schemas.microsoft.com/office/powerpoint/2010/main" val="3366589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36281" y="1447800"/>
            <a:ext cx="7671435" cy="5842635"/>
          </a:xfrm>
          <a:prstGeom prst="rect">
            <a:avLst/>
          </a:prstGeom>
        </p:spPr>
      </p:pic>
    </p:spTree>
    <p:extLst>
      <p:ext uri="{BB962C8B-B14F-4D97-AF65-F5344CB8AC3E}">
        <p14:creationId xmlns:p14="http://schemas.microsoft.com/office/powerpoint/2010/main" val="974294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32500" lnSpcReduction="20000"/>
          </a:bodyPr>
          <a:lstStyle/>
          <a:p>
            <a:pPr marL="0" indent="0">
              <a:buNone/>
            </a:pPr>
            <a:r>
              <a:rPr lang="en-US" b="1" dirty="0" smtClean="0"/>
              <a:t>Get </a:t>
            </a:r>
            <a:r>
              <a:rPr lang="en-US" b="1" dirty="0"/>
              <a:t>To Know SSI</a:t>
            </a:r>
          </a:p>
          <a:p>
            <a:r>
              <a:rPr lang="en-US" dirty="0"/>
              <a:t>Background of Staff Source International </a:t>
            </a:r>
          </a:p>
          <a:p>
            <a:r>
              <a:rPr lang="en-US" b="1" dirty="0"/>
              <a:t>Staff Source International</a:t>
            </a:r>
            <a:r>
              <a:rPr lang="en-US" dirty="0"/>
              <a:t>, popularly known as </a:t>
            </a:r>
            <a:r>
              <a:rPr lang="en-US" b="1" dirty="0"/>
              <a:t>SSI,</a:t>
            </a:r>
            <a:r>
              <a:rPr lang="en-US" dirty="0"/>
              <a:t> established in Doha, State of Qatar, is one of the pioneers of local and overseas recruitment along with manpower placements. It is our credibility and expertise in the business as proven by our experience and clients' success, which makes us able and fully equipped to understand both the employer's/employee's needs and meet them with skill, commitment and efficiency. </a:t>
            </a:r>
          </a:p>
          <a:p>
            <a:r>
              <a:rPr lang="en-US" dirty="0"/>
              <a:t> </a:t>
            </a:r>
          </a:p>
          <a:p>
            <a:r>
              <a:rPr lang="en-US" dirty="0"/>
              <a:t>We fulfill the needs of our clients by matching the industry's most talented professionals from different parts of the world with companies who need their assistance. We are able to cater for a wide variety of requirements, from front line staff right up to senior level management. Staff Source International is comprised of experienced professionals from a range of backgrounds, including business and financial services and consultancy, human resources, the service sector and the hospitality sector, in the Middle East, Asia and Europe.</a:t>
            </a:r>
          </a:p>
          <a:p>
            <a:r>
              <a:rPr lang="en-US" dirty="0"/>
              <a:t> </a:t>
            </a:r>
          </a:p>
          <a:p>
            <a:r>
              <a:rPr lang="en-US" b="1" dirty="0"/>
              <a:t>The Qatar Ministry of </a:t>
            </a:r>
            <a:r>
              <a:rPr lang="en-US" b="1" dirty="0" err="1"/>
              <a:t>Labour</a:t>
            </a:r>
            <a:r>
              <a:rPr lang="en-US" b="1" dirty="0"/>
              <a:t> categorized Staff Source International </a:t>
            </a:r>
            <a:endParaRPr lang="en-US" dirty="0"/>
          </a:p>
          <a:p>
            <a:r>
              <a:rPr lang="en-US" b="1" dirty="0"/>
              <a:t> as GRADE A! </a:t>
            </a:r>
            <a:endParaRPr lang="en-US" dirty="0"/>
          </a:p>
          <a:p>
            <a:endParaRPr lang="en-US" dirty="0" smtClean="0"/>
          </a:p>
          <a:p>
            <a:r>
              <a:rPr lang="en-US" dirty="0"/>
              <a:t>Staff Source International is a quartet of companies that make up the group, namely:</a:t>
            </a:r>
          </a:p>
          <a:p>
            <a:r>
              <a:rPr lang="en-US" dirty="0"/>
              <a:t> </a:t>
            </a:r>
          </a:p>
          <a:p>
            <a:pPr lvl="0"/>
            <a:r>
              <a:rPr lang="en-US" b="1" dirty="0"/>
              <a:t>Qatar Maid Services. W.L.L.</a:t>
            </a:r>
            <a:r>
              <a:rPr lang="en-US" dirty="0"/>
              <a:t>  (Parent Company – General Cleaning) </a:t>
            </a:r>
          </a:p>
          <a:p>
            <a:pPr lvl="0"/>
            <a:r>
              <a:rPr lang="en-US" b="1" dirty="0"/>
              <a:t>Collaborative Endeavour Contracting Co. W.L.L </a:t>
            </a:r>
            <a:r>
              <a:rPr lang="en-US" dirty="0"/>
              <a:t>(Civil Construction)</a:t>
            </a:r>
          </a:p>
          <a:p>
            <a:pPr lvl="0"/>
            <a:r>
              <a:rPr lang="en-US" b="1" dirty="0"/>
              <a:t>Mt. Everest  Trading and Contracting Company </a:t>
            </a:r>
            <a:r>
              <a:rPr lang="en-US" dirty="0"/>
              <a:t>(Local Manpower Support)</a:t>
            </a:r>
          </a:p>
          <a:p>
            <a:r>
              <a:rPr lang="en-US" dirty="0"/>
              <a:t>Since our inception, we have had thousands of recruits, servicing all levels with a 99.5% success rate and highly satisfied clients. Our expertise and experience, ensures that we are able to recruit excellently everyone from the level of “A tea-boy to a CEO!”</a:t>
            </a:r>
          </a:p>
          <a:p>
            <a:r>
              <a:rPr lang="en-US" dirty="0"/>
              <a:t> </a:t>
            </a:r>
          </a:p>
          <a:p>
            <a:r>
              <a:rPr lang="en-US" dirty="0"/>
              <a:t>Whilst mass recruitment has been from India, Sri Lanka, Bangladesh, Myanmar, Nepal, Philippines, we also recruit for senior levels from Middle East, Europe, Africa, USA and UK. We make this possible through a customer-oriented system, perfectly designed to optimize clients’ satisfaction, fulfilling their requirements through our network of office branches and associates all over the world. Thanks to our carefully designed process and reputation, we are able to seamlessly service clientele needs; from large organizations to small and medium size companies.</a:t>
            </a:r>
          </a:p>
          <a:p>
            <a:r>
              <a:rPr lang="en-US" dirty="0"/>
              <a:t> </a:t>
            </a:r>
          </a:p>
          <a:p>
            <a:endParaRPr lang="en-US" dirty="0"/>
          </a:p>
        </p:txBody>
      </p:sp>
    </p:spTree>
    <p:extLst>
      <p:ext uri="{BB962C8B-B14F-4D97-AF65-F5344CB8AC3E}">
        <p14:creationId xmlns:p14="http://schemas.microsoft.com/office/powerpoint/2010/main" val="194008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7224" y="609600"/>
            <a:ext cx="8686800" cy="4524315"/>
          </a:xfrm>
          <a:prstGeom prst="rect">
            <a:avLst/>
          </a:prstGeom>
        </p:spPr>
        <p:txBody>
          <a:bodyPr wrap="square">
            <a:spAutoFit/>
          </a:bodyPr>
          <a:lstStyle/>
          <a:p>
            <a:r>
              <a:rPr lang="en-US" b="1" cap="all" dirty="0"/>
              <a:t>Mission Statement</a:t>
            </a:r>
          </a:p>
          <a:p>
            <a:r>
              <a:rPr lang="en-US" b="1" dirty="0"/>
              <a:t> </a:t>
            </a:r>
            <a:endParaRPr lang="en-US" dirty="0"/>
          </a:p>
          <a:p>
            <a:r>
              <a:rPr lang="en-US" b="1" dirty="0"/>
              <a:t>Strive to be the best at helping employers achieve success through people</a:t>
            </a:r>
            <a:endParaRPr lang="en-US" dirty="0"/>
          </a:p>
          <a:p>
            <a:r>
              <a:rPr lang="en-US" dirty="0"/>
              <a:t> </a:t>
            </a:r>
          </a:p>
          <a:p>
            <a:r>
              <a:rPr lang="en-US" dirty="0"/>
              <a:t>Our mission statement guides our future strategy. </a:t>
            </a:r>
          </a:p>
          <a:p>
            <a:r>
              <a:rPr lang="en-US" dirty="0"/>
              <a:t> </a:t>
            </a:r>
          </a:p>
          <a:p>
            <a:r>
              <a:rPr lang="en-US" dirty="0"/>
              <a:t>Our mission is to be the best at helping employers achieve success through people. Since its founding, our company has pioneered recruitment and proven itself as the leading one-stop-shop for global recruitment. And we still stand by it. We aim to continue to be the best at providing our clients and candidates with the complete solution to every recruitment opportunity from start to finish. Every step is important to us and we provide value, advice and expertise in excellent recruitment in every step for both the clients and candidates.  We aim to work as a partner with each of our clients and provide a service that is a combination of both a professional and a personal touch.</a:t>
            </a:r>
          </a:p>
          <a:p>
            <a:r>
              <a:rPr lang="en-US" dirty="0"/>
              <a:t> </a:t>
            </a:r>
          </a:p>
          <a:p>
            <a:r>
              <a:rPr lang="en-US" dirty="0"/>
              <a:t> </a:t>
            </a:r>
          </a:p>
        </p:txBody>
      </p:sp>
    </p:spTree>
    <p:extLst>
      <p:ext uri="{BB962C8B-B14F-4D97-AF65-F5344CB8AC3E}">
        <p14:creationId xmlns:p14="http://schemas.microsoft.com/office/powerpoint/2010/main" val="3378448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dirty="0"/>
              <a:t> </a:t>
            </a:r>
          </a:p>
          <a:p>
            <a:r>
              <a:rPr lang="en-US" b="1" dirty="0"/>
              <a:t>1.4 Our Company Culture</a:t>
            </a:r>
            <a:endParaRPr lang="en-US" dirty="0"/>
          </a:p>
          <a:p>
            <a:r>
              <a:rPr lang="en-US" dirty="0"/>
              <a:t> </a:t>
            </a:r>
          </a:p>
          <a:p>
            <a:r>
              <a:rPr lang="en-US" b="1" dirty="0"/>
              <a:t>Our Core Values:</a:t>
            </a:r>
            <a:endParaRPr lang="en-US" dirty="0"/>
          </a:p>
          <a:p>
            <a:r>
              <a:rPr lang="en-US" dirty="0"/>
              <a:t> </a:t>
            </a:r>
          </a:p>
          <a:p>
            <a:r>
              <a:rPr lang="en-US" b="1" dirty="0"/>
              <a:t>People</a:t>
            </a:r>
            <a:r>
              <a:rPr lang="en-US" dirty="0"/>
              <a:t/>
            </a:r>
            <a:br>
              <a:rPr lang="en-US" dirty="0"/>
            </a:br>
            <a:r>
              <a:rPr lang="en-US" dirty="0"/>
              <a:t>Our employees are efficient, motivated, honest, determined, result-driven and action-oriented. Their main focus is collaboration with one another and our clients to provide the best results while being effective and compassionate. </a:t>
            </a:r>
          </a:p>
          <a:p>
            <a:r>
              <a:rPr lang="en-US" dirty="0"/>
              <a:t> </a:t>
            </a:r>
          </a:p>
          <a:p>
            <a:r>
              <a:rPr lang="en-US" b="1" dirty="0"/>
              <a:t>Service</a:t>
            </a:r>
            <a:r>
              <a:rPr lang="en-US" dirty="0"/>
              <a:t/>
            </a:r>
            <a:br>
              <a:rPr lang="en-US" dirty="0"/>
            </a:br>
            <a:r>
              <a:rPr lang="en-US" dirty="0"/>
              <a:t>We aim for excellence through serving others and going above and beyond the call of duty. We deliver world-class service to every client in every industry and on a global scale. You name the problem, we have the solution. From start to finish, our service sets a benchmark for the highest standards. And our approach to service, gives us a sense of purpose both professionally and personally.</a:t>
            </a:r>
          </a:p>
          <a:p>
            <a:r>
              <a:rPr lang="en-US" dirty="0"/>
              <a:t> </a:t>
            </a:r>
          </a:p>
          <a:p>
            <a:r>
              <a:rPr lang="en-US" b="1" dirty="0"/>
              <a:t>Performance</a:t>
            </a:r>
            <a:r>
              <a:rPr lang="en-US" dirty="0"/>
              <a:t/>
            </a:r>
            <a:br>
              <a:rPr lang="en-US" dirty="0"/>
            </a:br>
            <a:r>
              <a:rPr lang="en-US" dirty="0"/>
              <a:t>This organization was started with the aim to excel in the field of recruitment. Hence, we are a high-performance organization, committed to surrounding ourselves with the best and highest performing team members. We are a meritocratic organization that rewards and promotes its individuals based on their merits. </a:t>
            </a:r>
          </a:p>
          <a:p>
            <a:r>
              <a:rPr lang="en-US" dirty="0"/>
              <a:t>		</a:t>
            </a:r>
          </a:p>
          <a:p>
            <a:r>
              <a:rPr lang="en-US" dirty="0"/>
              <a:t> </a:t>
            </a:r>
          </a:p>
          <a:p>
            <a:endParaRPr lang="en-US" dirty="0"/>
          </a:p>
        </p:txBody>
      </p:sp>
    </p:spTree>
    <p:extLst>
      <p:ext uri="{BB962C8B-B14F-4D97-AF65-F5344CB8AC3E}">
        <p14:creationId xmlns:p14="http://schemas.microsoft.com/office/powerpoint/2010/main" val="1416919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32500" lnSpcReduction="20000"/>
          </a:bodyPr>
          <a:lstStyle/>
          <a:p>
            <a:r>
              <a:rPr lang="en-US" b="1" dirty="0"/>
              <a:t>Our Guarantee </a:t>
            </a:r>
            <a:endParaRPr lang="en-US" dirty="0"/>
          </a:p>
          <a:p>
            <a:r>
              <a:rPr lang="en-US" dirty="0"/>
              <a:t> </a:t>
            </a:r>
          </a:p>
          <a:p>
            <a:r>
              <a:rPr lang="en-US" dirty="0"/>
              <a:t> </a:t>
            </a:r>
          </a:p>
          <a:p>
            <a:r>
              <a:rPr lang="en-US" b="1" dirty="0"/>
              <a:t>Problem:</a:t>
            </a:r>
            <a:r>
              <a:rPr lang="en-US" dirty="0"/>
              <a:t> We understand the tireless effort that goes behind finding the right people for the right job and the process only gets that much more complicated when the job market is globalized and this forces you to search all over the world. </a:t>
            </a:r>
          </a:p>
          <a:p>
            <a:r>
              <a:rPr lang="en-US" dirty="0"/>
              <a:t> </a:t>
            </a:r>
          </a:p>
          <a:p>
            <a:r>
              <a:rPr lang="en-US" b="1" dirty="0"/>
              <a:t>Solution:</a:t>
            </a:r>
            <a:r>
              <a:rPr lang="en-US" dirty="0"/>
              <a:t> We </a:t>
            </a:r>
            <a:r>
              <a:rPr lang="en-US" b="1" dirty="0"/>
              <a:t>SIMPLIFY</a:t>
            </a:r>
            <a:r>
              <a:rPr lang="en-US" dirty="0"/>
              <a:t> this process for you, with the </a:t>
            </a:r>
            <a:r>
              <a:rPr lang="en-US" b="1" dirty="0"/>
              <a:t>ADVANTAGE</a:t>
            </a:r>
            <a:r>
              <a:rPr lang="en-US" dirty="0"/>
              <a:t> of knowing and understanding each labor market well. And </a:t>
            </a:r>
            <a:r>
              <a:rPr lang="en-US" b="1" dirty="0"/>
              <a:t>COMPLETE SUCCESS</a:t>
            </a:r>
            <a:r>
              <a:rPr lang="en-US" dirty="0"/>
              <a:t> is further guaranteed through the help our networks and knowledge of the transfer system. We don’t just recruit; instead we take it a step further and </a:t>
            </a:r>
            <a:r>
              <a:rPr lang="en-US" b="1" dirty="0"/>
              <a:t>WORK AS A PARTNER WITH YOU, THE CLIENT</a:t>
            </a:r>
            <a:r>
              <a:rPr lang="en-US" dirty="0"/>
              <a:t>, to ensure the quality of workforce we deliver matches your expectations. Exceptionally close attention is paid to details that might affect the performance of the recruit. </a:t>
            </a:r>
          </a:p>
          <a:p>
            <a:r>
              <a:rPr lang="en-US" dirty="0"/>
              <a:t> </a:t>
            </a:r>
          </a:p>
          <a:p>
            <a:r>
              <a:rPr lang="en-US" dirty="0"/>
              <a:t>To provide you with the highest quality of service, our recruitment coordinators travel to various locations around the world on a regular basis in order to conduct interviews. And our confidence is backed by highly qualified, technical and experienced staff who interview and shortlist candidates in different categories and disciplines. </a:t>
            </a:r>
          </a:p>
          <a:p>
            <a:r>
              <a:rPr lang="en-US" dirty="0"/>
              <a:t> </a:t>
            </a:r>
          </a:p>
          <a:p>
            <a:r>
              <a:rPr lang="en-US" u="sng" dirty="0"/>
              <a:t>In conclusion, </a:t>
            </a:r>
            <a:endParaRPr lang="en-US" dirty="0"/>
          </a:p>
          <a:p>
            <a:r>
              <a:rPr lang="en-US" b="1" u="sng" dirty="0"/>
              <a:t>WE GUARANTEE THE HIGHEST QUALITY OF WORKFORCE!</a:t>
            </a:r>
            <a:endParaRPr lang="en-US" dirty="0"/>
          </a:p>
          <a:p>
            <a:r>
              <a:rPr lang="en-US" b="1" dirty="0"/>
              <a:t> </a:t>
            </a:r>
            <a:endParaRPr lang="en-US" dirty="0"/>
          </a:p>
          <a:p>
            <a:r>
              <a:rPr lang="en-US" dirty="0"/>
              <a:t> </a:t>
            </a:r>
          </a:p>
          <a:p>
            <a:r>
              <a:rPr lang="en-US" dirty="0"/>
              <a:t> </a:t>
            </a:r>
          </a:p>
          <a:p>
            <a:r>
              <a:rPr lang="en-US" cap="all" dirty="0"/>
              <a:t> </a:t>
            </a:r>
            <a:endParaRPr lang="en-US" b="1" cap="all" dirty="0"/>
          </a:p>
          <a:p>
            <a:r>
              <a:rPr lang="en-US" dirty="0"/>
              <a:t/>
            </a:r>
            <a:br>
              <a:rPr lang="en-US" dirty="0"/>
            </a:br>
            <a:r>
              <a:rPr lang="en-US" dirty="0"/>
              <a:t> </a:t>
            </a:r>
          </a:p>
          <a:p>
            <a:endParaRPr lang="en-US" dirty="0"/>
          </a:p>
        </p:txBody>
      </p:sp>
    </p:spTree>
    <p:extLst>
      <p:ext uri="{BB962C8B-B14F-4D97-AF65-F5344CB8AC3E}">
        <p14:creationId xmlns:p14="http://schemas.microsoft.com/office/powerpoint/2010/main" val="2986469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b="1" dirty="0"/>
              <a:t>1.6 Why We Are Confident About Our </a:t>
            </a:r>
            <a:endParaRPr lang="en-US" dirty="0"/>
          </a:p>
          <a:p>
            <a:r>
              <a:rPr lang="en-US" b="1" dirty="0"/>
              <a:t>Services?</a:t>
            </a:r>
            <a:endParaRPr lang="en-US" dirty="0"/>
          </a:p>
          <a:p>
            <a:r>
              <a:rPr lang="en-US" dirty="0"/>
              <a:t>We are confident to recruit for wide range of industries starting from organizing mass recruitment campaign for lower positions that could range in thousands of candidates in one go or head hunting of a specialist for senior level positions from a specific country. Our experience has been the key source of our confidence. Presented below are some quick facts about our operation</a:t>
            </a:r>
          </a:p>
          <a:p>
            <a:r>
              <a:rPr lang="en-US" dirty="0"/>
              <a:t> </a:t>
            </a:r>
          </a:p>
          <a:p>
            <a:pPr lvl="0"/>
            <a:r>
              <a:rPr lang="en-US" b="1" dirty="0"/>
              <a:t>Industries we have covered: </a:t>
            </a:r>
            <a:endParaRPr lang="en-US" dirty="0"/>
          </a:p>
          <a:p>
            <a:pPr lvl="0"/>
            <a:r>
              <a:rPr lang="en-US" dirty="0"/>
              <a:t>Construction			Aviation Industry</a:t>
            </a:r>
          </a:p>
          <a:p>
            <a:pPr lvl="0"/>
            <a:r>
              <a:rPr lang="en-US" dirty="0"/>
              <a:t>Engineering			Education</a:t>
            </a:r>
          </a:p>
          <a:p>
            <a:pPr lvl="0"/>
            <a:r>
              <a:rPr lang="en-US" dirty="0"/>
              <a:t>Real Estate			Major Trading</a:t>
            </a:r>
          </a:p>
          <a:p>
            <a:pPr lvl="0"/>
            <a:r>
              <a:rPr lang="en-US" dirty="0"/>
              <a:t>Information Technology		Automotive</a:t>
            </a:r>
          </a:p>
          <a:p>
            <a:pPr lvl="0"/>
            <a:r>
              <a:rPr lang="en-US" dirty="0"/>
              <a:t>Hospitality				Service</a:t>
            </a:r>
          </a:p>
          <a:p>
            <a:pPr lvl="0"/>
            <a:r>
              <a:rPr lang="en-US" dirty="0"/>
              <a:t>Trading				Oil / Gas </a:t>
            </a:r>
          </a:p>
          <a:p>
            <a:pPr lvl="0"/>
            <a:r>
              <a:rPr lang="en-US" dirty="0"/>
              <a:t>Maintenance			Security</a:t>
            </a:r>
          </a:p>
          <a:p>
            <a:pPr lvl="0"/>
            <a:r>
              <a:rPr lang="en-US" dirty="0"/>
              <a:t>Catering</a:t>
            </a:r>
          </a:p>
          <a:p>
            <a:pPr lvl="0"/>
            <a:r>
              <a:rPr lang="en-US" b="1" dirty="0"/>
              <a:t>Example  for size of mass recruitment campaign</a:t>
            </a:r>
            <a:endParaRPr lang="en-US" dirty="0"/>
          </a:p>
          <a:p>
            <a:r>
              <a:rPr lang="en-US" dirty="0"/>
              <a:t>1,400 Candidates recruited in one go</a:t>
            </a:r>
          </a:p>
          <a:p>
            <a:r>
              <a:rPr lang="en-US" dirty="0"/>
              <a:t> </a:t>
            </a:r>
          </a:p>
          <a:p>
            <a:pPr lvl="0"/>
            <a:r>
              <a:rPr lang="en-US" b="1" dirty="0"/>
              <a:t>Examples of positions recruited for</a:t>
            </a:r>
            <a:endParaRPr lang="en-US" dirty="0"/>
          </a:p>
          <a:p>
            <a:r>
              <a:rPr lang="en-US" dirty="0"/>
              <a:t>CEO						Highly skilled professionals			Managers					Engineers 					Supervisory staff 				Semi-skilled and Unskilled personnel		Human Resource managers			COO</a:t>
            </a:r>
          </a:p>
          <a:p>
            <a:r>
              <a:rPr lang="en-US" dirty="0"/>
              <a:t>Senior Planning Managers			Senior Audit Engineers</a:t>
            </a:r>
          </a:p>
          <a:p>
            <a:r>
              <a:rPr lang="en-US" dirty="0"/>
              <a:t>Senior Finance Managers			Senior Project Development Managers</a:t>
            </a:r>
          </a:p>
          <a:p>
            <a:r>
              <a:rPr lang="en-US" dirty="0"/>
              <a:t>Marketing and Communication Managers</a:t>
            </a:r>
          </a:p>
          <a:p>
            <a:r>
              <a:rPr lang="en-US" dirty="0"/>
              <a:t>And many more.</a:t>
            </a:r>
          </a:p>
          <a:p>
            <a:r>
              <a:rPr lang="en-US" dirty="0"/>
              <a:t> </a:t>
            </a:r>
          </a:p>
          <a:p>
            <a:pPr lvl="0"/>
            <a:r>
              <a:rPr lang="en-US" b="1" dirty="0"/>
              <a:t>Examples of Nationalities</a:t>
            </a:r>
            <a:endParaRPr lang="en-US" dirty="0"/>
          </a:p>
          <a:p>
            <a:r>
              <a:rPr lang="en-US" b="1" dirty="0"/>
              <a:t>Head Hunting</a:t>
            </a:r>
            <a:endParaRPr lang="en-US" dirty="0"/>
          </a:p>
          <a:p>
            <a:r>
              <a:rPr lang="en-US" dirty="0"/>
              <a:t>American, British, French, Polish, Czech, Greek, Tunisian, </a:t>
            </a:r>
          </a:p>
          <a:p>
            <a:r>
              <a:rPr lang="en-US" b="1" dirty="0"/>
              <a:t>Mass Recruitment</a:t>
            </a:r>
            <a:endParaRPr lang="en-US" dirty="0"/>
          </a:p>
          <a:p>
            <a:r>
              <a:rPr lang="en-US" dirty="0"/>
              <a:t>Indian, Filipino, Bangladeshi, Sri Lankan</a:t>
            </a:r>
          </a:p>
          <a:p>
            <a:r>
              <a:rPr lang="en-US" dirty="0"/>
              <a:t>Nepali</a:t>
            </a:r>
          </a:p>
          <a:p>
            <a:endParaRPr lang="en-US" dirty="0"/>
          </a:p>
        </p:txBody>
      </p:sp>
    </p:spTree>
    <p:extLst>
      <p:ext uri="{BB962C8B-B14F-4D97-AF65-F5344CB8AC3E}">
        <p14:creationId xmlns:p14="http://schemas.microsoft.com/office/powerpoint/2010/main" val="9181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b="1" dirty="0"/>
              <a:t>Recruitment Procedure</a:t>
            </a:r>
            <a:endParaRPr lang="en-US" dirty="0"/>
          </a:p>
          <a:p>
            <a:r>
              <a:rPr lang="en-US" dirty="0"/>
              <a:t>Steps we follow in order to recruit for you from the overseas market</a:t>
            </a:r>
          </a:p>
          <a:p>
            <a:r>
              <a:rPr lang="en-US" dirty="0"/>
              <a:t> </a:t>
            </a:r>
          </a:p>
          <a:p>
            <a:r>
              <a:rPr lang="en-US" b="1" dirty="0"/>
              <a:t>Step-1</a:t>
            </a:r>
            <a:endParaRPr lang="en-US" dirty="0"/>
          </a:p>
          <a:p>
            <a:pPr lvl="0"/>
            <a:r>
              <a:rPr lang="en-US" dirty="0"/>
              <a:t>Approach the employer company and offer the business proposal</a:t>
            </a:r>
          </a:p>
          <a:p>
            <a:pPr lvl="0"/>
            <a:r>
              <a:rPr lang="en-US" dirty="0"/>
              <a:t>Formulate all the terms of the deal and finalize them</a:t>
            </a:r>
          </a:p>
          <a:p>
            <a:pPr lvl="0"/>
            <a:r>
              <a:rPr lang="en-US" dirty="0"/>
              <a:t>Sign the business contract</a:t>
            </a:r>
          </a:p>
          <a:p>
            <a:pPr lvl="0"/>
            <a:r>
              <a:rPr lang="en-US" b="1" dirty="0"/>
              <a:t>Confirm the business deal with employer company</a:t>
            </a:r>
            <a:endParaRPr lang="en-US" dirty="0"/>
          </a:p>
          <a:p>
            <a:r>
              <a:rPr lang="en-US" b="1" dirty="0"/>
              <a:t>Step-2</a:t>
            </a:r>
            <a:endParaRPr lang="en-US" dirty="0"/>
          </a:p>
          <a:p>
            <a:pPr lvl="0"/>
            <a:r>
              <a:rPr lang="en-US" dirty="0"/>
              <a:t>Co-ordinate the various segments of the job order with employer company</a:t>
            </a:r>
          </a:p>
          <a:p>
            <a:pPr lvl="0"/>
            <a:r>
              <a:rPr lang="en-US" dirty="0"/>
              <a:t>Prepare the job order and verify for visa approval</a:t>
            </a:r>
          </a:p>
          <a:p>
            <a:pPr lvl="0"/>
            <a:r>
              <a:rPr lang="en-US" dirty="0"/>
              <a:t>Get attestation from QCCI and respective authorities of the respective countries i.e. Embassies, etc.</a:t>
            </a:r>
          </a:p>
          <a:p>
            <a:pPr lvl="0"/>
            <a:r>
              <a:rPr lang="en-US" dirty="0"/>
              <a:t>Deliver the job order to the local agencies of the respective countries</a:t>
            </a:r>
          </a:p>
          <a:p>
            <a:pPr lvl="0"/>
            <a:r>
              <a:rPr lang="en-US" b="1" dirty="0"/>
              <a:t>Job order confirmation</a:t>
            </a:r>
            <a:endParaRPr lang="en-US" dirty="0"/>
          </a:p>
          <a:p>
            <a:r>
              <a:rPr lang="en-US" b="1" dirty="0"/>
              <a:t>Step-3 </a:t>
            </a:r>
            <a:endParaRPr lang="en-US" dirty="0"/>
          </a:p>
          <a:p>
            <a:pPr lvl="0"/>
            <a:r>
              <a:rPr lang="en-US" dirty="0"/>
              <a:t>Prepare the selection criteria and set the selection procedure</a:t>
            </a:r>
          </a:p>
          <a:p>
            <a:pPr lvl="0"/>
            <a:r>
              <a:rPr lang="en-US" dirty="0"/>
              <a:t>Source the relevant CV’s according to the job description provided</a:t>
            </a:r>
          </a:p>
          <a:p>
            <a:pPr lvl="0"/>
            <a:r>
              <a:rPr lang="en-US" dirty="0"/>
              <a:t>Arrange interviews for the short listed candidates through different modes i.e. Face to face, Skype or Telephone</a:t>
            </a:r>
          </a:p>
          <a:p>
            <a:pPr lvl="0"/>
            <a:r>
              <a:rPr lang="en-US" dirty="0"/>
              <a:t>Prepare the final selection list and hand over to the employer company for visa-related purposes</a:t>
            </a:r>
          </a:p>
          <a:p>
            <a:pPr lvl="0"/>
            <a:r>
              <a:rPr lang="en-US" dirty="0"/>
              <a:t>Employer company selects the final candidates</a:t>
            </a:r>
          </a:p>
          <a:p>
            <a:pPr lvl="0"/>
            <a:r>
              <a:rPr lang="en-US" dirty="0"/>
              <a:t>Collect the job offer letter and provide it to the candidates</a:t>
            </a:r>
          </a:p>
          <a:p>
            <a:pPr lvl="0"/>
            <a:r>
              <a:rPr lang="en-US" dirty="0"/>
              <a:t>Coordinate with employer’s HR department for job offer procedures, arrangement of required documents, reference checks, etc.</a:t>
            </a:r>
          </a:p>
          <a:p>
            <a:pPr lvl="0"/>
            <a:r>
              <a:rPr lang="en-US" b="1" dirty="0"/>
              <a:t>Coordinate further procedures with employer HR until selected candidates join</a:t>
            </a:r>
            <a:endParaRPr lang="en-US" dirty="0"/>
          </a:p>
          <a:p>
            <a:r>
              <a:rPr lang="en-US" b="1" dirty="0"/>
              <a:t>Step-4</a:t>
            </a:r>
            <a:endParaRPr lang="en-US" dirty="0"/>
          </a:p>
          <a:p>
            <a:pPr lvl="0"/>
            <a:r>
              <a:rPr lang="en-US" dirty="0"/>
              <a:t>Collect the visa from Employer Company and start the procedure for deployment.</a:t>
            </a:r>
          </a:p>
          <a:p>
            <a:pPr lvl="0"/>
            <a:r>
              <a:rPr lang="en-US" b="1" dirty="0"/>
              <a:t>Confirm the flight schedule and deploy the worker</a:t>
            </a:r>
            <a:endParaRPr lang="en-US" dirty="0"/>
          </a:p>
          <a:p>
            <a:r>
              <a:rPr lang="en-US" b="1" dirty="0"/>
              <a:t>Process time:</a:t>
            </a:r>
            <a:r>
              <a:rPr lang="en-US" dirty="0"/>
              <a:t> The timeline for the process depends on varying factors i.e. Employer Company response rate, country of selection, legal procedures of selected countries, month of selection, number of recruits, level of candidates required, etc.</a:t>
            </a:r>
          </a:p>
          <a:p>
            <a:r>
              <a:rPr lang="en-US" dirty="0"/>
              <a:t> </a:t>
            </a:r>
          </a:p>
          <a:p>
            <a:r>
              <a:rPr lang="en-US" b="1" dirty="0"/>
              <a:t>Average time for process by country (in months):  </a:t>
            </a:r>
            <a:endParaRPr lang="en-US" dirty="0"/>
          </a:p>
          <a:p>
            <a:r>
              <a:rPr lang="en-US" dirty="0"/>
              <a:t/>
            </a:r>
            <a:br>
              <a:rPr lang="en-US" dirty="0"/>
            </a:br>
            <a:r>
              <a:rPr lang="en-US" dirty="0"/>
              <a:t>Nepal: 1 	Philippines:  2 	Bangladesh: 1 	India: 1 	Sri Lanka: 1	</a:t>
            </a:r>
          </a:p>
          <a:p>
            <a:r>
              <a:rPr lang="en-US" dirty="0"/>
              <a:t> </a:t>
            </a:r>
          </a:p>
          <a:p>
            <a:r>
              <a:rPr lang="en-US" dirty="0"/>
              <a:t/>
            </a:r>
            <a:br>
              <a:rPr lang="en-US" dirty="0"/>
            </a:br>
            <a:r>
              <a:rPr lang="en-US" b="1" dirty="0"/>
              <a:t>*Disclaimer:</a:t>
            </a:r>
            <a:r>
              <a:rPr lang="en-US" dirty="0"/>
              <a:t> This is only an optimum scenario. The time taken is subject to change depending on various factors and the actual time taken for each case could be less or more than the stated time above.  </a:t>
            </a:r>
          </a:p>
          <a:p>
            <a:r>
              <a:rPr lang="en-US" dirty="0"/>
              <a:t> </a:t>
            </a:r>
          </a:p>
          <a:p>
            <a:endParaRPr lang="en-US" dirty="0"/>
          </a:p>
        </p:txBody>
      </p:sp>
    </p:spTree>
    <p:extLst>
      <p:ext uri="{BB962C8B-B14F-4D97-AF65-F5344CB8AC3E}">
        <p14:creationId xmlns:p14="http://schemas.microsoft.com/office/powerpoint/2010/main" val="122097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b="1" dirty="0"/>
              <a:t>Our services include:</a:t>
            </a:r>
            <a:endParaRPr lang="en-US" sz="1600" dirty="0"/>
          </a:p>
          <a:p>
            <a:r>
              <a:rPr lang="en-US" dirty="0"/>
              <a:t> </a:t>
            </a:r>
            <a:endParaRPr lang="en-US" sz="4000" b="1" dirty="0"/>
          </a:p>
          <a:p>
            <a:pPr lvl="0"/>
            <a:r>
              <a:rPr lang="en-US" dirty="0"/>
              <a:t>Recruitment Campaign planning and organizing</a:t>
            </a:r>
          </a:p>
          <a:p>
            <a:pPr lvl="1"/>
            <a:r>
              <a:rPr lang="en-US" dirty="0"/>
              <a:t>Pre-selection</a:t>
            </a:r>
          </a:p>
          <a:p>
            <a:pPr lvl="1"/>
            <a:r>
              <a:rPr lang="en-US" dirty="0"/>
              <a:t>Security Arrangements</a:t>
            </a:r>
          </a:p>
          <a:p>
            <a:pPr lvl="1"/>
            <a:r>
              <a:rPr lang="en-US" dirty="0"/>
              <a:t>Advertisement about the requirements</a:t>
            </a:r>
          </a:p>
          <a:p>
            <a:pPr lvl="1"/>
            <a:r>
              <a:rPr lang="en-US" dirty="0"/>
              <a:t>Venue selection and dealings</a:t>
            </a:r>
          </a:p>
          <a:p>
            <a:pPr lvl="1"/>
            <a:r>
              <a:rPr lang="en-US" dirty="0"/>
              <a:t>Scheduling interview</a:t>
            </a:r>
          </a:p>
          <a:p>
            <a:pPr lvl="1"/>
            <a:r>
              <a:rPr lang="en-US" dirty="0"/>
              <a:t>Accommodation arrangement for the interviewers</a:t>
            </a:r>
          </a:p>
          <a:p>
            <a:pPr lvl="1"/>
            <a:r>
              <a:rPr lang="en-US" dirty="0"/>
              <a:t>Travel Arrangement for the interviewers</a:t>
            </a:r>
          </a:p>
          <a:p>
            <a:pPr lvl="1"/>
            <a:r>
              <a:rPr lang="en-US" dirty="0"/>
              <a:t>Meal Arrangement for Interviewers</a:t>
            </a:r>
          </a:p>
          <a:p>
            <a:pPr lvl="1"/>
            <a:r>
              <a:rPr lang="en-US" dirty="0"/>
              <a:t>Maintain close contact with the labor department or ministry of foreign employment</a:t>
            </a:r>
          </a:p>
          <a:p>
            <a:r>
              <a:rPr lang="en-US" dirty="0"/>
              <a:t> </a:t>
            </a:r>
          </a:p>
          <a:p>
            <a:pPr lvl="2"/>
            <a:r>
              <a:rPr lang="en-US" dirty="0"/>
              <a:t>Financial Monitoring</a:t>
            </a:r>
          </a:p>
          <a:p>
            <a:pPr lvl="3"/>
            <a:r>
              <a:rPr lang="en-US" dirty="0"/>
              <a:t>Budget Control </a:t>
            </a:r>
          </a:p>
          <a:p>
            <a:r>
              <a:rPr lang="en-US" dirty="0"/>
              <a:t> </a:t>
            </a:r>
          </a:p>
          <a:p>
            <a:pPr lvl="2"/>
            <a:r>
              <a:rPr lang="en-US" dirty="0"/>
              <a:t>Periodic updates throughout the process</a:t>
            </a:r>
          </a:p>
          <a:p>
            <a:r>
              <a:rPr lang="en-US" dirty="0"/>
              <a:t> </a:t>
            </a:r>
          </a:p>
          <a:p>
            <a:r>
              <a:rPr lang="en-US" dirty="0"/>
              <a:t>As recruitment partners, we will set the foundation and lay all the ground work for you so that your entire focus will be on the interview only.</a:t>
            </a:r>
          </a:p>
          <a:p>
            <a:r>
              <a:rPr lang="en-US" dirty="0"/>
              <a:t> </a:t>
            </a:r>
          </a:p>
          <a:p>
            <a:r>
              <a:rPr lang="en-US" b="1" dirty="0"/>
              <a:t>Our Charges:</a:t>
            </a:r>
          </a:p>
          <a:p>
            <a:r>
              <a:rPr lang="en-US" dirty="0"/>
              <a:t>We charge a flat rate of </a:t>
            </a:r>
            <a:r>
              <a:rPr lang="en-US" b="1" dirty="0"/>
              <a:t>8.33 %</a:t>
            </a:r>
            <a:r>
              <a:rPr lang="en-US" dirty="0"/>
              <a:t> of the annual gross salary for all our services.</a:t>
            </a:r>
            <a:endParaRPr lang="en-US" sz="1800" dirty="0"/>
          </a:p>
          <a:p>
            <a:r>
              <a:rPr lang="en-US" b="1" dirty="0"/>
              <a:t> </a:t>
            </a:r>
          </a:p>
          <a:p>
            <a:r>
              <a:rPr lang="en-US" dirty="0"/>
              <a:t> </a:t>
            </a:r>
          </a:p>
          <a:p>
            <a:r>
              <a:rPr lang="en-US" b="1" dirty="0"/>
              <a:t>Staff Source International  </a:t>
            </a:r>
          </a:p>
          <a:p>
            <a:r>
              <a:rPr lang="en-US" dirty="0"/>
              <a:t> </a:t>
            </a:r>
          </a:p>
          <a:p>
            <a:r>
              <a:rPr lang="en-US" b="1" dirty="0"/>
              <a:t>2.5 Further services:</a:t>
            </a:r>
            <a:r>
              <a:rPr lang="en-US" dirty="0" smtClean="0">
                <a:effectLst/>
              </a:rPr>
              <a:t> </a:t>
            </a:r>
            <a:r>
              <a:rPr lang="en-US" dirty="0"/>
              <a:t> </a:t>
            </a:r>
            <a:endParaRPr lang="en-US" sz="2400" dirty="0"/>
          </a:p>
          <a:p>
            <a:pPr lvl="0"/>
            <a:r>
              <a:rPr lang="en-US" dirty="0"/>
              <a:t>Legal Advice on recruitment activities from specific countries </a:t>
            </a:r>
          </a:p>
          <a:p>
            <a:pPr lvl="0"/>
            <a:r>
              <a:rPr lang="en-US" dirty="0"/>
              <a:t>Job Order/Demand Letter content requirements and criteria</a:t>
            </a:r>
          </a:p>
          <a:p>
            <a:pPr lvl="0"/>
            <a:r>
              <a:rPr lang="en-US" dirty="0"/>
              <a:t>Attestation Procedure through QCCI (Qatar Chamber of Commerce &amp; Industries) and respected  embassies</a:t>
            </a:r>
          </a:p>
          <a:p>
            <a:pPr lvl="0"/>
            <a:r>
              <a:rPr lang="en-US" dirty="0"/>
              <a:t>Visa Approval from Labor Department</a:t>
            </a:r>
          </a:p>
          <a:p>
            <a:pPr lvl="0"/>
            <a:r>
              <a:rPr lang="en-US" dirty="0"/>
              <a:t>Visa Submission Procedure</a:t>
            </a:r>
          </a:p>
          <a:p>
            <a:pPr lvl="0"/>
            <a:r>
              <a:rPr lang="en-US" dirty="0"/>
              <a:t>NOC Letter &amp; Visa Transfer (Temporary &amp; Permanent) for Local recruitment</a:t>
            </a:r>
          </a:p>
          <a:p>
            <a:pPr lvl="0"/>
            <a:r>
              <a:rPr lang="en-US" dirty="0"/>
              <a:t>Manpower deployment &amp; Air Ticket booking</a:t>
            </a:r>
          </a:p>
          <a:p>
            <a:pPr lvl="0"/>
            <a:r>
              <a:rPr lang="en-US" dirty="0"/>
              <a:t>Other recruitment procedures</a:t>
            </a:r>
          </a:p>
          <a:p>
            <a:r>
              <a:rPr lang="en-US" dirty="0"/>
              <a:t> </a:t>
            </a:r>
          </a:p>
          <a:p>
            <a:pPr lvl="0"/>
            <a:r>
              <a:rPr lang="en-US" dirty="0"/>
              <a:t>Documentation</a:t>
            </a:r>
          </a:p>
          <a:p>
            <a:pPr lvl="1"/>
            <a:r>
              <a:rPr lang="en-US" dirty="0"/>
              <a:t>Preparation of Job order/Demand letter</a:t>
            </a:r>
          </a:p>
          <a:p>
            <a:pPr lvl="1"/>
            <a:r>
              <a:rPr lang="en-US" dirty="0"/>
              <a:t>Application for visa approval</a:t>
            </a:r>
          </a:p>
          <a:p>
            <a:pPr lvl="1"/>
            <a:r>
              <a:rPr lang="en-US" dirty="0"/>
              <a:t>Application for Visa Submission</a:t>
            </a:r>
          </a:p>
          <a:p>
            <a:r>
              <a:rPr lang="en-US" b="1" dirty="0"/>
              <a:t> </a:t>
            </a:r>
            <a:endParaRPr lang="en-US" sz="1600" dirty="0"/>
          </a:p>
          <a:p>
            <a:endParaRPr lang="en-US" dirty="0"/>
          </a:p>
        </p:txBody>
      </p:sp>
    </p:spTree>
    <p:extLst>
      <p:ext uri="{BB962C8B-B14F-4D97-AF65-F5344CB8AC3E}">
        <p14:creationId xmlns:p14="http://schemas.microsoft.com/office/powerpoint/2010/main" val="3495087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7" name="Rectangle 2"/>
          <p:cNvSpPr>
            <a:spLocks noChangeArrowheads="1"/>
          </p:cNvSpPr>
          <p:nvPr/>
        </p:nvSpPr>
        <p:spPr bwMode="auto">
          <a:xfrm>
            <a:off x="1873250" y="32321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smtClean="0">
                <a:ln>
                  <a:noFill/>
                </a:ln>
                <a:solidFill>
                  <a:srgbClr val="7C1037"/>
                </a:solidFill>
                <a:effectLst/>
                <a:latin typeface="Constantia" pitchFamily="18" charset="0"/>
                <a:ea typeface="Times New Roman" pitchFamily="18" charset="0"/>
                <a:cs typeface="Arial" pitchFamily="34" charset="0"/>
              </a:rPr>
              <a:t>Our Ties – Overseas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We have strong ties with the following countries: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Nepal - Our own office</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USA – Associates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Philippines - Our own office</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UK – Associates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India, Bangladesh and Sri Lanka – Office and associates all over the countries</a:t>
            </a:r>
            <a:r>
              <a:rPr kumimoji="0" lang="en-US" sz="1100" b="0" i="0" u="none" strike="noStrike" cap="none" normalizeH="0" baseline="0" smtClean="0">
                <a:ln>
                  <a:noFill/>
                </a:ln>
                <a:solidFill>
                  <a:srgbClr val="000000"/>
                </a:solidFill>
                <a:effectLst/>
                <a:latin typeface="Constantia" pitchFamily="18" charset="0"/>
                <a:ea typeface="Constantia" pitchFamily="18"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Constantia" pitchFamily="18" charset="0"/>
                <a:ea typeface="Times New Roman" pitchFamily="18" charset="0"/>
                <a:cs typeface="Arial" pitchFamily="34" charset="0"/>
              </a:rPr>
              <a:t>However, our reach is not limited to these countries. We recruit from other countries as and when required by our partners.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300" b="1" i="0" u="none" strike="noStrike" cap="none" normalizeH="0" baseline="0" smtClean="0">
                <a:ln>
                  <a:noFill/>
                </a:ln>
                <a:solidFill>
                  <a:srgbClr val="7C1037"/>
                </a:solidFill>
                <a:effectLst/>
                <a:latin typeface="Constantia" pitchFamily="18" charset="0"/>
                <a:ea typeface="Times New Roman" pitchFamily="18" charset="0"/>
                <a:cs typeface="Times New Roman" pitchFamily="18" charset="0"/>
              </a:rPr>
              <a:t>2.7 Our Ties - Local</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We have a vast database for locally available candidates and jobseekers across industries, functions, locations and experience levels. This is made available through our strategic network.</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This network is highly suited if you are looking for candidates required for positions on a senior level, managerial level or even executive level. Through this network we have successfully placed competitive candidates in various reputed organizations.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We fulfill your request promptly by presenting the most suitable and highly qualified candidates for each required vacancy. Within 3 days of receiving your request, we will submit a variety of prospective candidates that have been carefully filtered and reviewed by us and only the best are provided to you for further interviews which saves you time and allows you to choose from the very best.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300" b="1" i="0" u="none" strike="noStrike" cap="none" normalizeH="0" baseline="0" smtClean="0">
                <a:ln>
                  <a:noFill/>
                </a:ln>
                <a:solidFill>
                  <a:srgbClr val="7C1037"/>
                </a:solidFill>
                <a:effectLst/>
                <a:latin typeface="Arial" pitchFamily="34" charset="0"/>
                <a:ea typeface="Times New Roman" pitchFamily="18" charset="0"/>
                <a:cs typeface="Arial" pitchFamily="34" charset="0"/>
              </a:rPr>
              <a:t>2.8 Our Strategic Alliances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We also provide other services to our clients through our sister concerns and strategic partners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980515132"/>
              </p:ext>
            </p:extLst>
          </p:nvPr>
        </p:nvGraphicFramePr>
        <p:xfrm>
          <a:off x="1882215" y="5029200"/>
          <a:ext cx="5396865" cy="985205"/>
        </p:xfrm>
        <a:graphic>
          <a:graphicData uri="http://schemas.openxmlformats.org/drawingml/2006/table">
            <a:tbl>
              <a:tblPr firstRow="1" firstCol="1" bandRow="1">
                <a:tableStyleId>{5C22544A-7EE6-4342-B048-85BDC9FD1C3A}</a:tableStyleId>
              </a:tblPr>
              <a:tblGrid>
                <a:gridCol w="1798955"/>
                <a:gridCol w="1798955"/>
                <a:gridCol w="1798955"/>
              </a:tblGrid>
              <a:tr h="148590">
                <a:tc>
                  <a:txBody>
                    <a:bodyPr/>
                    <a:lstStyle/>
                    <a:p>
                      <a:pPr marL="0" marR="0" algn="ctr">
                        <a:lnSpc>
                          <a:spcPct val="115000"/>
                        </a:lnSpc>
                        <a:spcBef>
                          <a:spcPts val="0"/>
                        </a:spcBef>
                        <a:spcAft>
                          <a:spcPts val="1000"/>
                        </a:spcAft>
                      </a:pPr>
                      <a:r>
                        <a:rPr lang="en-US" sz="1200">
                          <a:effectLst/>
                        </a:rPr>
                        <a:t>CSR</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IT</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RELOCATION</a:t>
                      </a:r>
                      <a:endParaRPr lang="en-US" sz="1200">
                        <a:effectLst/>
                        <a:latin typeface="Times New Roman"/>
                        <a:ea typeface="Times New Roman"/>
                        <a:cs typeface="Majalla UI"/>
                      </a:endParaRPr>
                    </a:p>
                  </a:txBody>
                  <a:tcPr marL="68580" marR="68580" marT="0" marB="0" anchor="ctr"/>
                </a:tc>
              </a:tr>
              <a:tr h="154305">
                <a:tc>
                  <a:txBody>
                    <a:bodyPr/>
                    <a:lstStyle/>
                    <a:p>
                      <a:pPr marL="0" marR="0" algn="ctr">
                        <a:lnSpc>
                          <a:spcPct val="115000"/>
                        </a:lnSpc>
                        <a:spcBef>
                          <a:spcPts val="0"/>
                        </a:spcBef>
                        <a:spcAft>
                          <a:spcPts val="1000"/>
                        </a:spcAft>
                      </a:pPr>
                      <a:r>
                        <a:rPr lang="en-US" sz="1200">
                          <a:effectLst/>
                        </a:rPr>
                        <a:t>INSURANCE</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Our</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CONSTRUCTION</a:t>
                      </a:r>
                      <a:endParaRPr lang="en-US" sz="1200">
                        <a:effectLst/>
                        <a:latin typeface="Times New Roman"/>
                        <a:ea typeface="Times New Roman"/>
                        <a:cs typeface="Majalla UI"/>
                      </a:endParaRPr>
                    </a:p>
                  </a:txBody>
                  <a:tcPr marL="68580" marR="68580" marT="0" marB="0" anchor="ctr"/>
                </a:tc>
              </a:tr>
              <a:tr h="154305">
                <a:tc>
                  <a:txBody>
                    <a:bodyPr/>
                    <a:lstStyle/>
                    <a:p>
                      <a:pPr marL="0" marR="0" algn="ctr">
                        <a:lnSpc>
                          <a:spcPct val="115000"/>
                        </a:lnSpc>
                        <a:spcBef>
                          <a:spcPts val="0"/>
                        </a:spcBef>
                        <a:spcAft>
                          <a:spcPts val="1000"/>
                        </a:spcAft>
                      </a:pPr>
                      <a:r>
                        <a:rPr lang="en-US" sz="1200">
                          <a:effectLst/>
                        </a:rPr>
                        <a:t>RECRUITMENT</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Group Of</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CAR RENTAL</a:t>
                      </a:r>
                      <a:endParaRPr lang="en-US" sz="1200">
                        <a:effectLst/>
                        <a:latin typeface="Times New Roman"/>
                        <a:ea typeface="Times New Roman"/>
                        <a:cs typeface="Majalla UI"/>
                      </a:endParaRPr>
                    </a:p>
                  </a:txBody>
                  <a:tcPr marL="68580" marR="68580" marT="0" marB="0" anchor="ctr"/>
                </a:tc>
              </a:tr>
              <a:tr h="148590">
                <a:tc>
                  <a:txBody>
                    <a:bodyPr/>
                    <a:lstStyle/>
                    <a:p>
                      <a:pPr marL="0" marR="0" algn="ctr">
                        <a:lnSpc>
                          <a:spcPct val="115000"/>
                        </a:lnSpc>
                        <a:spcBef>
                          <a:spcPts val="0"/>
                        </a:spcBef>
                        <a:spcAft>
                          <a:spcPts val="1000"/>
                        </a:spcAft>
                      </a:pPr>
                      <a:r>
                        <a:rPr lang="en-US" sz="1200">
                          <a:effectLst/>
                        </a:rPr>
                        <a:t>LEGAL SUPPORT</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Companies</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PRO SERVICE</a:t>
                      </a:r>
                      <a:endParaRPr lang="en-US" sz="1200">
                        <a:effectLst/>
                        <a:latin typeface="Times New Roman"/>
                        <a:ea typeface="Times New Roman"/>
                        <a:cs typeface="Majalla UI"/>
                      </a:endParaRPr>
                    </a:p>
                  </a:txBody>
                  <a:tcPr marL="68580" marR="68580" marT="0" marB="0" anchor="ctr"/>
                </a:tc>
              </a:tr>
              <a:tr h="154305">
                <a:tc>
                  <a:txBody>
                    <a:bodyPr/>
                    <a:lstStyle/>
                    <a:p>
                      <a:pPr marL="0" marR="0" algn="ctr">
                        <a:lnSpc>
                          <a:spcPct val="115000"/>
                        </a:lnSpc>
                        <a:spcBef>
                          <a:spcPts val="0"/>
                        </a:spcBef>
                        <a:spcAft>
                          <a:spcPts val="1000"/>
                        </a:spcAft>
                      </a:pPr>
                      <a:r>
                        <a:rPr lang="en-US" sz="1200">
                          <a:effectLst/>
                        </a:rPr>
                        <a:t>RESIDENTIAL CLEANING</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a:effectLst/>
                        </a:rPr>
                        <a:t>FACILITY MANAGEMENT</a:t>
                      </a:r>
                      <a:endParaRPr lang="en-US" sz="1200">
                        <a:effectLst/>
                        <a:latin typeface="Times New Roman"/>
                        <a:ea typeface="Times New Roman"/>
                        <a:cs typeface="Majalla UI"/>
                      </a:endParaRPr>
                    </a:p>
                  </a:txBody>
                  <a:tcPr marL="68580" marR="68580" marT="0" marB="0" anchor="ctr"/>
                </a:tc>
                <a:tc>
                  <a:txBody>
                    <a:bodyPr/>
                    <a:lstStyle/>
                    <a:p>
                      <a:pPr marL="0" marR="0" algn="ctr">
                        <a:lnSpc>
                          <a:spcPct val="115000"/>
                        </a:lnSpc>
                        <a:spcBef>
                          <a:spcPts val="0"/>
                        </a:spcBef>
                        <a:spcAft>
                          <a:spcPts val="1000"/>
                        </a:spcAft>
                      </a:pPr>
                      <a:r>
                        <a:rPr lang="en-US" sz="1200" dirty="0">
                          <a:effectLst/>
                        </a:rPr>
                        <a:t>START-UP SUPPORT </a:t>
                      </a:r>
                      <a:endParaRPr lang="en-US" sz="1200" dirty="0">
                        <a:effectLst/>
                        <a:latin typeface="Times New Roman"/>
                        <a:ea typeface="Times New Roman"/>
                        <a:cs typeface="Majalla UI"/>
                      </a:endParaRPr>
                    </a:p>
                  </a:txBody>
                  <a:tcPr marL="68580" marR="68580" marT="0" marB="0" anchor="ctr"/>
                </a:tc>
              </a:tr>
            </a:tbl>
          </a:graphicData>
        </a:graphic>
      </p:graphicFrame>
    </p:spTree>
    <p:extLst>
      <p:ext uri="{BB962C8B-B14F-4D97-AF65-F5344CB8AC3E}">
        <p14:creationId xmlns:p14="http://schemas.microsoft.com/office/powerpoint/2010/main" val="3672210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436</Words>
  <Application>Microsoft Office PowerPoint</Application>
  <PresentationFormat>On-screen Show (4:3)</PresentationFormat>
  <Paragraphs>189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Clients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Ashok Shrestha</dc:creator>
  <cp:lastModifiedBy>Ashok Shrestha</cp:lastModifiedBy>
  <cp:revision>2</cp:revision>
  <dcterms:created xsi:type="dcterms:W3CDTF">2014-03-25T13:36:30Z</dcterms:created>
  <dcterms:modified xsi:type="dcterms:W3CDTF">2014-03-25T13:52:54Z</dcterms:modified>
</cp:coreProperties>
</file>