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59" r:id="rId22"/>
    <p:sldId id="258" r:id="rId23"/>
    <p:sldId id="26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91"/>
    <a:srgbClr val="2A79FF"/>
    <a:srgbClr val="000000"/>
    <a:srgbClr val="948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rAngAx val="0"/>
      <c:perspective val="30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5506701095780428E-2"/>
          <c:y val="0.10077838333881098"/>
          <c:w val="0.94903021334467774"/>
          <c:h val="0.7635490912821233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Millions of words</c:v>
                </c:pt>
              </c:strCache>
            </c:strRef>
          </c:tx>
          <c:spPr>
            <a:gradFill rotWithShape="0">
              <a:gsLst>
                <a:gs pos="0">
                  <a:srgbClr val="2A79FF">
                    <a:lumMod val="60000"/>
                    <a:lumOff val="40000"/>
                  </a:srgbClr>
                </a:gs>
                <a:gs pos="100000">
                  <a:schemeClr val="accent1"/>
                </a:gs>
              </a:gsLst>
              <a:lin ang="5400000" scaled="1"/>
            </a:gradFill>
            <a:ln w="12700">
              <a:solidFill>
                <a:srgbClr val="FFFFFF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8100" h="38100"/>
              <a:contourClr>
                <a:srgbClr val="000000"/>
              </a:contourClr>
            </a:sp3d>
          </c:spPr>
          <c:invertIfNegative val="0"/>
          <c:dPt>
            <c:idx val="6"/>
            <c:invertIfNegative val="0"/>
            <c:bubble3D val="0"/>
            <c:spPr>
              <a:gradFill rotWithShape="0">
                <a:gsLst>
                  <a:gs pos="0">
                    <a:srgbClr val="C0C0C0"/>
                  </a:gs>
                  <a:gs pos="100000">
                    <a:srgbClr val="9B9B9B"/>
                  </a:gs>
                </a:gsLst>
                <a:lin ang="5400000" scaled="1"/>
              </a:gradFill>
              <a:ln w="12700">
                <a:solidFill>
                  <a:srgbClr val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38100" h="38100"/>
                <a:contourClr>
                  <a:srgbClr val="000000"/>
                </a:contourClr>
              </a:sp3d>
            </c:spPr>
          </c:dPt>
          <c:dLbls>
            <c:dLbl>
              <c:idx val="6"/>
              <c:numFmt formatCode="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rgbClr val="595959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accent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Professional Families</c:v>
                </c:pt>
                <c:pt idx="1">
                  <c:v>Working Class Families</c:v>
                </c:pt>
                <c:pt idx="2">
                  <c:v>Poverty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45</c:v>
                </c:pt>
                <c:pt idx="1">
                  <c:v>22</c:v>
                </c:pt>
                <c:pt idx="2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shape val="box"/>
        <c:axId val="72987008"/>
        <c:axId val="72988544"/>
        <c:axId val="0"/>
      </c:bar3DChart>
      <c:catAx>
        <c:axId val="7298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25400">
            <a:noFill/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59595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/>
                <a:ea typeface="Arial"/>
                <a:cs typeface="Arial"/>
              </a:defRPr>
            </a:pPr>
            <a:endParaRPr lang="en-US"/>
          </a:p>
        </c:txPr>
        <c:crossAx val="72988544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72988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2987008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25" b="1" i="0" u="none" strike="noStrike" baseline="0">
          <a:solidFill>
            <a:schemeClr val="tx1"/>
          </a:solidFill>
          <a:latin typeface="MS P????"/>
          <a:ea typeface="MS P????"/>
          <a:cs typeface="MS P????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8023238337067318"/>
          <c:y val="9.534653447745621E-2"/>
          <c:w val="0.59348406232711237"/>
          <c:h val="0.78656063766347162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Produkt A</c:v>
                </c:pt>
              </c:strCache>
            </c:strRef>
          </c:tx>
          <c:spPr>
            <a:gradFill rotWithShape="0">
              <a:gsLst>
                <a:gs pos="0">
                  <a:srgbClr val="99CC00"/>
                </a:gs>
                <a:gs pos="100000">
                  <a:srgbClr val="99CC00">
                    <a:gamma/>
                    <a:tint val="54902"/>
                    <a:invGamma/>
                  </a:srgbClr>
                </a:gs>
              </a:gsLst>
              <a:lin ang="5400000" scaled="1"/>
            </a:gradFill>
            <a:ln w="76200">
              <a:noFill/>
              <a:prstDash val="solid"/>
            </a:ln>
            <a:scene3d>
              <a:camera prst="orthographicFront"/>
              <a:lightRig rig="threePt" dir="t"/>
            </a:scene3d>
            <a:sp3d prstMaterial="plastic">
              <a:bevelT w="3175000" h="3175000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rgbClr val="B7D6FB"/>
              </a:solidFill>
              <a:ln w="76200">
                <a:noFill/>
                <a:prstDash val="solid"/>
              </a:ln>
              <a:scene3d>
                <a:camera prst="orthographicFront"/>
                <a:lightRig rig="threePt" dir="t"/>
              </a:scene3d>
              <a:sp3d prstMaterial="plastic">
                <a:bevelT w="3175000" h="3175000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prstClr val="white">
                      <a:lumMod val="75000"/>
                    </a:prstClr>
                  </a:gs>
                </a:gsLst>
                <a:lin ang="18900000" scaled="1"/>
                <a:tileRect/>
              </a:gradFill>
              <a:ln w="76200">
                <a:noFill/>
                <a:prstDash val="solid"/>
              </a:ln>
              <a:scene3d>
                <a:camera prst="orthographicFront"/>
                <a:lightRig rig="threePt" dir="t"/>
              </a:scene3d>
              <a:sp3d prstMaterial="plastic">
                <a:bevelT w="3175000" h="3175000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1"/>
              </a:solidFill>
              <a:ln w="76200">
                <a:noFill/>
                <a:prstDash val="solid"/>
              </a:ln>
              <a:scene3d>
                <a:camera prst="orthographicFront"/>
                <a:lightRig rig="threePt" dir="t"/>
              </a:scene3d>
              <a:sp3d prstMaterial="plastic">
                <a:bevelT w="3175000" h="3175000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76200">
                <a:noFill/>
                <a:prstDash val="solid"/>
              </a:ln>
              <a:scene3d>
                <a:camera prst="orthographicFront"/>
                <a:lightRig rig="threePt" dir="t"/>
              </a:scene3d>
              <a:sp3d prstMaterial="plastic">
                <a:bevelT w="3175000" h="3175000"/>
                <a:contourClr>
                  <a:srgbClr val="000000"/>
                </a:contourClr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67</c:v>
                </c:pt>
                <c:pt idx="1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noFill/>
    <a:ln>
      <a:noFill/>
    </a:ln>
    <a:scene3d>
      <a:camera prst="orthographicFront"/>
      <a:lightRig rig="threePt" dir="t"/>
    </a:scene3d>
    <a:sp3d prstMaterial="plastic"/>
  </c:spPr>
  <c:txPr>
    <a:bodyPr/>
    <a:lstStyle/>
    <a:p>
      <a:pPr>
        <a:defRPr sz="97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2325581395349"/>
          <c:y val="5.019305019305019E-2"/>
          <c:w val="0.64534883720930936"/>
          <c:h val="0.85714285714285765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  <a:scene3d>
      <a:camera prst="orthographicFront"/>
      <a:lightRig rig="threePt" dir="t"/>
    </a:scene3d>
    <a:sp3d prstMaterial="plastic"/>
  </c:spPr>
  <c:txPr>
    <a:bodyPr/>
    <a:lstStyle/>
    <a:p>
      <a:pPr>
        <a:defRPr sz="975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82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52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15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baseline="0"/>
            </a:lvl1pPr>
          </a:lstStyle>
          <a:p>
            <a:r>
              <a:rPr lang="de-DE" dirty="0" smtClean="0"/>
              <a:t>Master Title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4267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03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0656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0656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02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415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8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96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37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57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40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Master Title Slide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038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BD7B9-32D5-4CD2-82E6-375ED63BDD4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F0C61-997E-4609-BDA4-206E46EAC25F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upper 5"/>
          <p:cNvGrpSpPr>
            <a:grpSpLocks/>
          </p:cNvGrpSpPr>
          <p:nvPr/>
        </p:nvGrpSpPr>
        <p:grpSpPr bwMode="auto">
          <a:xfrm>
            <a:off x="-38100" y="5532438"/>
            <a:ext cx="9296400" cy="1325562"/>
            <a:chOff x="-38100" y="5366940"/>
            <a:chExt cx="9296400" cy="1325917"/>
          </a:xfrm>
        </p:grpSpPr>
        <p:sp>
          <p:nvSpPr>
            <p:cNvPr id="10" name="Rektangel 54"/>
            <p:cNvSpPr>
              <a:spLocks noChangeArrowheads="1"/>
            </p:cNvSpPr>
            <p:nvPr/>
          </p:nvSpPr>
          <p:spPr bwMode="auto">
            <a:xfrm>
              <a:off x="-3175" y="5549551"/>
              <a:ext cx="9226550" cy="1143306"/>
            </a:xfrm>
            <a:prstGeom prst="rect">
              <a:avLst/>
            </a:prstGeom>
            <a:gradFill rotWithShape="1">
              <a:gsLst>
                <a:gs pos="0">
                  <a:srgbClr val="171717"/>
                </a:gs>
                <a:gs pos="100000">
                  <a:srgbClr val="3A3A3A"/>
                </a:gs>
              </a:gsLst>
              <a:lin ang="5400000"/>
            </a:gradFill>
            <a:ln w="9525">
              <a:solidFill>
                <a:srgbClr val="171717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Calibri" pitchFamily="-111" charset="0"/>
              </a:endParaRPr>
            </a:p>
          </p:txBody>
        </p:sp>
        <p:grpSp>
          <p:nvGrpSpPr>
            <p:cNvPr id="11" name="Grupper 13"/>
            <p:cNvGrpSpPr>
              <a:grpSpLocks/>
            </p:cNvGrpSpPr>
            <p:nvPr/>
          </p:nvGrpSpPr>
          <p:grpSpPr bwMode="auto">
            <a:xfrm>
              <a:off x="-38100" y="5366940"/>
              <a:ext cx="9296400" cy="212782"/>
              <a:chOff x="0" y="1536700"/>
              <a:chExt cx="9144000" cy="317275"/>
            </a:xfrm>
          </p:grpSpPr>
          <p:sp>
            <p:nvSpPr>
              <p:cNvPr id="12" name="Rektangel 58"/>
              <p:cNvSpPr>
                <a:spLocks noChangeArrowheads="1"/>
              </p:cNvSpPr>
              <p:nvPr/>
            </p:nvSpPr>
            <p:spPr bwMode="auto">
              <a:xfrm>
                <a:off x="0" y="1536700"/>
                <a:ext cx="9144000" cy="317275"/>
              </a:xfrm>
              <a:prstGeom prst="rect">
                <a:avLst/>
              </a:prstGeom>
              <a:solidFill>
                <a:srgbClr val="948F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Calibri" pitchFamily="-111" charset="0"/>
                </a:endParaRPr>
              </a:p>
            </p:txBody>
          </p:sp>
          <p:sp>
            <p:nvSpPr>
              <p:cNvPr id="13" name="Rektangel 59"/>
              <p:cNvSpPr/>
              <p:nvPr/>
            </p:nvSpPr>
            <p:spPr>
              <a:xfrm>
                <a:off x="0" y="1574800"/>
                <a:ext cx="9144000" cy="152400"/>
              </a:xfrm>
              <a:prstGeom prst="rect">
                <a:avLst/>
              </a:prstGeom>
              <a:gradFill rotWithShape="1">
                <a:gsLst>
                  <a:gs pos="100000">
                    <a:srgbClr val="FFFCF9">
                      <a:alpha val="79000"/>
                    </a:srgbClr>
                  </a:gs>
                  <a:gs pos="0">
                    <a:srgbClr val="E6E6E6">
                      <a:tint val="50000"/>
                      <a:shade val="100000"/>
                      <a:satMod val="350000"/>
                      <a:alpha val="0"/>
                    </a:srgbClr>
                  </a:gs>
                </a:gsLst>
                <a:lin ang="162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Calibri" pitchFamily="-111" charset="0"/>
                </a:endParaRPr>
              </a:p>
            </p:txBody>
          </p:sp>
        </p:grpSp>
      </p:grp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3" y="5758415"/>
            <a:ext cx="2328152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 Box 17"/>
          <p:cNvSpPr txBox="1">
            <a:spLocks noChangeArrowheads="1"/>
          </p:cNvSpPr>
          <p:nvPr userDrawn="1"/>
        </p:nvSpPr>
        <p:spPr bwMode="auto">
          <a:xfrm>
            <a:off x="5029200" y="5935662"/>
            <a:ext cx="3746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defTabSz="801688">
              <a:spcBef>
                <a:spcPct val="20000"/>
              </a:spcBef>
            </a:pPr>
            <a:r>
              <a:rPr lang="en-US" sz="1800" dirty="0" smtClean="0">
                <a:solidFill>
                  <a:srgbClr val="FFFFFF"/>
                </a:solidFill>
                <a:latin typeface="Calibri" pitchFamily="-111" charset="0"/>
                <a:cs typeface="Arial" charset="0"/>
              </a:rPr>
              <a:t>www.raising</a:t>
            </a:r>
            <a:r>
              <a:rPr lang="en-US" sz="1800" baseline="0" dirty="0" smtClean="0">
                <a:solidFill>
                  <a:srgbClr val="FFFFFF"/>
                </a:solidFill>
                <a:latin typeface="Calibri" pitchFamily="-111" charset="0"/>
                <a:cs typeface="Arial" charset="0"/>
              </a:rPr>
              <a:t>change.org</a:t>
            </a:r>
            <a:endParaRPr lang="en-US" sz="1050" baseline="0" dirty="0" smtClean="0">
              <a:solidFill>
                <a:srgbClr val="FFFFFF"/>
              </a:solidFill>
              <a:latin typeface="Calibri" pitchFamily="-111" charset="0"/>
              <a:cs typeface="Arial" charset="0"/>
            </a:endParaRPr>
          </a:p>
          <a:p>
            <a:pPr algn="ctr" defTabSz="801688">
              <a:spcBef>
                <a:spcPct val="20000"/>
              </a:spcBef>
            </a:pPr>
            <a:r>
              <a:rPr lang="en-US" sz="1400" baseline="0" dirty="0" smtClean="0">
                <a:solidFill>
                  <a:srgbClr val="FFFFFF"/>
                </a:solidFill>
                <a:latin typeface="Calibri" pitchFamily="-111" charset="0"/>
                <a:cs typeface="Arial" charset="0"/>
              </a:rPr>
              <a:t>(under construction)  All rights reserved</a:t>
            </a:r>
            <a:endParaRPr lang="en-US" sz="1400" dirty="0">
              <a:solidFill>
                <a:srgbClr val="FFFFFF"/>
              </a:solidFill>
              <a:latin typeface="Calibri" pitchFamily="-111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17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Raising Change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2" y="1143000"/>
            <a:ext cx="9144000" cy="115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2819401"/>
          </a:xfrm>
        </p:spPr>
        <p:txBody>
          <a:bodyPr>
            <a:normAutofit fontScale="92500"/>
          </a:bodyPr>
          <a:lstStyle/>
          <a:p>
            <a:r>
              <a:rPr lang="en-US" sz="1800" dirty="0" smtClean="0"/>
              <a:t>More children than ever are living in poverty</a:t>
            </a:r>
          </a:p>
          <a:p>
            <a:r>
              <a:rPr lang="en-US" sz="1800" dirty="0" smtClean="0"/>
              <a:t>Poverty stricken youth show higher rates of academic failure…and increased possibility of grade retention</a:t>
            </a:r>
          </a:p>
          <a:p>
            <a:r>
              <a:rPr lang="en-US" sz="1800" dirty="0" smtClean="0"/>
              <a:t>Children from poor families are twice as likely to repeat a grade and ten times as likely to drop out of high school</a:t>
            </a:r>
          </a:p>
          <a:p>
            <a:r>
              <a:rPr lang="en-US" sz="1800" dirty="0" smtClean="0"/>
              <a:t>Early childhood is the single most prolific period of development for children</a:t>
            </a:r>
          </a:p>
          <a:p>
            <a:r>
              <a:rPr lang="en-US" sz="1800" dirty="0" smtClean="0"/>
              <a:t>90% of a child’s brain growth occurs between birth and the age of 3 </a:t>
            </a:r>
            <a:endParaRPr lang="en-US" sz="1800" dirty="0"/>
          </a:p>
          <a:p>
            <a:r>
              <a:rPr lang="en-US" sz="1800" dirty="0" smtClean="0"/>
              <a:t>Children in poverty do not have access to the same educational and developmental resources as their counterparts from higher-income families during this vital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447800"/>
            <a:ext cx="9116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“Fighting the war on Poverty with Early Childhood Education”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0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statistics</a:t>
            </a:r>
            <a:endParaRPr lang="en-US" dirty="0"/>
          </a:p>
        </p:txBody>
      </p:sp>
      <p:grpSp>
        <p:nvGrpSpPr>
          <p:cNvPr id="17" name="Gruppieren 2"/>
          <p:cNvGrpSpPr/>
          <p:nvPr/>
        </p:nvGrpSpPr>
        <p:grpSpPr>
          <a:xfrm>
            <a:off x="213249" y="1003022"/>
            <a:ext cx="4176000" cy="4354515"/>
            <a:chOff x="323850" y="3752854"/>
            <a:chExt cx="4176000" cy="2049461"/>
          </a:xfrm>
        </p:grpSpPr>
        <p:grpSp>
          <p:nvGrpSpPr>
            <p:cNvPr id="18" name="Gruppieren 24"/>
            <p:cNvGrpSpPr/>
            <p:nvPr/>
          </p:nvGrpSpPr>
          <p:grpSpPr>
            <a:xfrm>
              <a:off x="323850" y="3752854"/>
              <a:ext cx="4176000" cy="2049461"/>
              <a:chOff x="323850" y="3752918"/>
              <a:chExt cx="4176000" cy="2049461"/>
            </a:xfrm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Rectangle 2"/>
              <p:cNvSpPr>
                <a:spLocks noChangeArrowheads="1"/>
              </p:cNvSpPr>
              <p:nvPr/>
            </p:nvSpPr>
            <p:spPr bwMode="auto">
              <a:xfrm>
                <a:off x="323850" y="4113212"/>
                <a:ext cx="4175125" cy="1689167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16200000" scaled="1"/>
                <a:tileRect/>
              </a:gradFill>
              <a:ln w="12700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0" tIns="0" rIns="0" bIns="0" anchor="ctr" anchorCtr="0"/>
              <a:lstStyle/>
              <a:p>
                <a:pPr marL="190500" indent="-190500" algn="ctr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defRPr/>
                </a:pPr>
                <a:endParaRPr lang="de-DE" sz="1400" b="1" noProof="1">
                  <a:solidFill>
                    <a:schemeClr val="bg1">
                      <a:lumMod val="50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cs typeface="Arial" charset="0"/>
                </a:endParaRPr>
              </a:p>
            </p:txBody>
          </p:sp>
          <p:sp>
            <p:nvSpPr>
              <p:cNvPr id="27" name="Rectangle 19"/>
              <p:cNvSpPr>
                <a:spLocks noChangeArrowheads="1"/>
              </p:cNvSpPr>
              <p:nvPr/>
            </p:nvSpPr>
            <p:spPr bwMode="gray">
              <a:xfrm>
                <a:off x="323850" y="3752918"/>
                <a:ext cx="4176000" cy="360295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7D7D7"/>
                  </a:gs>
                </a:gsLst>
                <a:lin ang="5400000" scaled="1"/>
              </a:gradFill>
              <a:ln w="127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108000" tIns="72000" rIns="108000" bIns="72000" anchor="ctr"/>
              <a:lstStyle/>
              <a:p>
                <a:pPr defTabSz="801688" eaLnBrk="0" hangingPunct="0"/>
                <a:endParaRPr lang="de-DE" sz="1600" b="1" noProof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19" name="Gruppieren 82"/>
            <p:cNvGrpSpPr/>
            <p:nvPr/>
          </p:nvGrpSpPr>
          <p:grpSpPr bwMode="gray">
            <a:xfrm>
              <a:off x="327025" y="5253747"/>
              <a:ext cx="4162747" cy="482687"/>
              <a:chOff x="0" y="4236720"/>
              <a:chExt cx="9144000" cy="2404428"/>
            </a:xfrm>
          </p:grpSpPr>
          <p:sp>
            <p:nvSpPr>
              <p:cNvPr id="24" name="Rechteck 51"/>
              <p:cNvSpPr/>
              <p:nvPr/>
            </p:nvSpPr>
            <p:spPr bwMode="gray">
              <a:xfrm>
                <a:off x="0" y="4389120"/>
                <a:ext cx="9144000" cy="2252028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  <p:sp>
            <p:nvSpPr>
              <p:cNvPr id="25" name="Rechteck 52"/>
              <p:cNvSpPr/>
              <p:nvPr/>
            </p:nvSpPr>
            <p:spPr bwMode="gray">
              <a:xfrm flipV="1">
                <a:off x="0" y="4236720"/>
                <a:ext cx="9144000" cy="152400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</p:grpSp>
        <p:graphicFrame>
          <p:nvGraphicFramePr>
            <p:cNvPr id="20" name="Object 11"/>
            <p:cNvGraphicFramePr>
              <a:graphicFrameLocks noChangeAspect="1"/>
            </p:cNvGraphicFramePr>
            <p:nvPr>
              <p:custDataLst>
                <p:tags r:id="rId1"/>
              </p:custDataLst>
              <p:extLst>
                <p:ext uri="{D42A27DB-BD31-4B8C-83A1-F6EECF244321}">
                  <p14:modId xmlns:p14="http://schemas.microsoft.com/office/powerpoint/2010/main" val="796679700"/>
                </p:ext>
              </p:extLst>
            </p:nvPr>
          </p:nvGraphicFramePr>
          <p:xfrm>
            <a:off x="327025" y="4113148"/>
            <a:ext cx="4172825" cy="16883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1" name="Group 98"/>
            <p:cNvGrpSpPr>
              <a:grpSpLocks/>
            </p:cNvGrpSpPr>
            <p:nvPr/>
          </p:nvGrpSpPr>
          <p:grpSpPr bwMode="auto">
            <a:xfrm>
              <a:off x="398766" y="3856880"/>
              <a:ext cx="3978278" cy="150813"/>
              <a:chOff x="314" y="2743"/>
              <a:chExt cx="2506" cy="95"/>
            </a:xfrm>
          </p:grpSpPr>
          <p:sp>
            <p:nvSpPr>
              <p:cNvPr id="22" name="Rectangle 99"/>
              <p:cNvSpPr>
                <a:spLocks noChangeArrowheads="1"/>
              </p:cNvSpPr>
              <p:nvPr/>
            </p:nvSpPr>
            <p:spPr bwMode="auto">
              <a:xfrm>
                <a:off x="314" y="2756"/>
                <a:ext cx="132" cy="68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</a:gra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de-DE"/>
              </a:p>
            </p:txBody>
          </p:sp>
          <p:sp>
            <p:nvSpPr>
              <p:cNvPr id="23" name="Rectangle 4"/>
              <p:cNvSpPr>
                <a:spLocks noChangeArrowheads="1"/>
              </p:cNvSpPr>
              <p:nvPr/>
            </p:nvSpPr>
            <p:spPr bwMode="gray">
              <a:xfrm>
                <a:off x="486" y="2743"/>
                <a:ext cx="233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defTabSz="801688" eaLnBrk="0" hangingPunct="0"/>
                <a:r>
                  <a:rPr lang="en-GB" dirty="0" smtClean="0"/>
                  <a:t>Millions of words spoken by children</a:t>
                </a:r>
                <a:endParaRPr lang="en-GB" dirty="0"/>
              </a:p>
            </p:txBody>
          </p:sp>
        </p:grpSp>
      </p:grpSp>
      <p:grpSp>
        <p:nvGrpSpPr>
          <p:cNvPr id="28" name="Gruppieren 1"/>
          <p:cNvGrpSpPr/>
          <p:nvPr/>
        </p:nvGrpSpPr>
        <p:grpSpPr>
          <a:xfrm>
            <a:off x="4701969" y="990600"/>
            <a:ext cx="4176000" cy="4366937"/>
            <a:chOff x="323850" y="1554957"/>
            <a:chExt cx="4176000" cy="2047875"/>
          </a:xfrm>
        </p:grpSpPr>
        <p:grpSp>
          <p:nvGrpSpPr>
            <p:cNvPr id="29" name="Gruppieren 22"/>
            <p:cNvGrpSpPr/>
            <p:nvPr/>
          </p:nvGrpSpPr>
          <p:grpSpPr>
            <a:xfrm>
              <a:off x="323850" y="1554957"/>
              <a:ext cx="4176000" cy="2047875"/>
              <a:chOff x="323850" y="1554955"/>
              <a:chExt cx="4176000" cy="2047875"/>
            </a:xfrm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Rectangle 2"/>
              <p:cNvSpPr>
                <a:spLocks noChangeArrowheads="1"/>
              </p:cNvSpPr>
              <p:nvPr/>
            </p:nvSpPr>
            <p:spPr bwMode="auto">
              <a:xfrm>
                <a:off x="323850" y="1915249"/>
                <a:ext cx="4175125" cy="1687581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16200000" scaled="1"/>
                <a:tileRect/>
              </a:gradFill>
              <a:ln w="12700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0" tIns="0" rIns="0" bIns="0" anchor="ctr" anchorCtr="0"/>
              <a:lstStyle/>
              <a:p>
                <a:pPr marL="190500" indent="-190500" algn="ctr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defRPr/>
                </a:pPr>
                <a:endParaRPr lang="de-DE" sz="1400" b="1" noProof="1">
                  <a:solidFill>
                    <a:schemeClr val="bg1">
                      <a:lumMod val="50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cs typeface="Arial" charset="0"/>
                </a:endParaRPr>
              </a:p>
            </p:txBody>
          </p:sp>
          <p:sp>
            <p:nvSpPr>
              <p:cNvPr id="42" name="Rectangle 41"/>
              <p:cNvSpPr>
                <a:spLocks noChangeArrowheads="1"/>
              </p:cNvSpPr>
              <p:nvPr/>
            </p:nvSpPr>
            <p:spPr bwMode="gray">
              <a:xfrm>
                <a:off x="323850" y="1554955"/>
                <a:ext cx="4176000" cy="360295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7D7D7"/>
                  </a:gs>
                </a:gsLst>
                <a:lin ang="5400000" scaled="1"/>
              </a:gradFill>
              <a:ln w="127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108000" tIns="72000" rIns="108000" bIns="72000" anchor="ctr"/>
              <a:lstStyle/>
              <a:p>
                <a:pPr defTabSz="801688" eaLnBrk="0" hangingPunct="0"/>
                <a:endParaRPr lang="de-DE" sz="1600" b="1" noProof="1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0" name="Gruppieren 82"/>
            <p:cNvGrpSpPr/>
            <p:nvPr/>
          </p:nvGrpSpPr>
          <p:grpSpPr bwMode="gray">
            <a:xfrm>
              <a:off x="327025" y="3048597"/>
              <a:ext cx="4162747" cy="482687"/>
              <a:chOff x="0" y="4236720"/>
              <a:chExt cx="9144000" cy="2404428"/>
            </a:xfrm>
          </p:grpSpPr>
          <p:sp>
            <p:nvSpPr>
              <p:cNvPr id="39" name="Rechteck 30"/>
              <p:cNvSpPr/>
              <p:nvPr/>
            </p:nvSpPr>
            <p:spPr bwMode="gray">
              <a:xfrm>
                <a:off x="0" y="4389120"/>
                <a:ext cx="9144000" cy="2252028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  <p:sp>
            <p:nvSpPr>
              <p:cNvPr id="40" name="Rechteck 31"/>
              <p:cNvSpPr/>
              <p:nvPr/>
            </p:nvSpPr>
            <p:spPr bwMode="gray">
              <a:xfrm flipV="1">
                <a:off x="0" y="4236720"/>
                <a:ext cx="9144000" cy="152400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</p:grpSp>
        <p:sp>
          <p:nvSpPr>
            <p:cNvPr id="31" name="Ellipse 64"/>
            <p:cNvSpPr/>
            <p:nvPr/>
          </p:nvSpPr>
          <p:spPr bwMode="auto">
            <a:xfrm>
              <a:off x="1600199" y="3303261"/>
              <a:ext cx="1678238" cy="29957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59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de-DE" dirty="0"/>
            </a:p>
          </p:txBody>
        </p:sp>
        <p:graphicFrame>
          <p:nvGraphicFramePr>
            <p:cNvPr id="32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09130552"/>
                </p:ext>
              </p:extLst>
            </p:nvPr>
          </p:nvGraphicFramePr>
          <p:xfrm>
            <a:off x="327025" y="1915251"/>
            <a:ext cx="4162747" cy="16875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4" name="Group 98"/>
            <p:cNvGrpSpPr>
              <a:grpSpLocks/>
            </p:cNvGrpSpPr>
            <p:nvPr/>
          </p:nvGrpSpPr>
          <p:grpSpPr bwMode="auto">
            <a:xfrm>
              <a:off x="424101" y="1662310"/>
              <a:ext cx="4052892" cy="152400"/>
              <a:chOff x="1072" y="2587"/>
              <a:chExt cx="2553" cy="96"/>
            </a:xfrm>
          </p:grpSpPr>
          <p:sp>
            <p:nvSpPr>
              <p:cNvPr id="35" name="Rectangle 99"/>
              <p:cNvSpPr>
                <a:spLocks noChangeArrowheads="1"/>
              </p:cNvSpPr>
              <p:nvPr/>
            </p:nvSpPr>
            <p:spPr bwMode="auto">
              <a:xfrm>
                <a:off x="1072" y="2600"/>
                <a:ext cx="132" cy="68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</a:gra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de-DE"/>
              </a:p>
            </p:txBody>
          </p:sp>
          <p:sp>
            <p:nvSpPr>
              <p:cNvPr id="36" name="Rectangle 4"/>
              <p:cNvSpPr>
                <a:spLocks noChangeArrowheads="1"/>
              </p:cNvSpPr>
              <p:nvPr/>
            </p:nvSpPr>
            <p:spPr bwMode="gray">
              <a:xfrm>
                <a:off x="1263" y="2587"/>
                <a:ext cx="2362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defTabSz="801688" eaLnBrk="0" hangingPunct="0"/>
                <a:r>
                  <a:rPr lang="en-GB" dirty="0" smtClean="0"/>
                  <a:t>Families in poverty that do not possess a </a:t>
                </a:r>
                <a:r>
                  <a:rPr lang="en-GB" dirty="0" smtClean="0"/>
                  <a:t>single </a:t>
                </a:r>
                <a:r>
                  <a:rPr lang="en-GB" dirty="0" smtClean="0"/>
                  <a:t>book for a child under 5</a:t>
                </a:r>
                <a:endParaRPr lang="en-GB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865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76200"/>
            <a:ext cx="88392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far behind are low income children?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431702"/>
          </a:xfrm>
        </p:spPr>
        <p:txBody>
          <a:bodyPr>
            <a:normAutofit/>
          </a:bodyPr>
          <a:lstStyle/>
          <a:p>
            <a:r>
              <a:rPr lang="en-US" dirty="0" smtClean="0"/>
              <a:t>The inequality is startling, and this early disadvantage is only compounded by these children’s lack of access to quality preschool education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09900" y="3664803"/>
            <a:ext cx="175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Low Income</a:t>
            </a:r>
          </a:p>
          <a:p>
            <a:r>
              <a:rPr lang="en-US" dirty="0" smtClean="0"/>
              <a:t>communities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8191500" y="3803302"/>
            <a:ext cx="876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Peers</a:t>
            </a:r>
          </a:p>
        </p:txBody>
      </p:sp>
      <p:sp>
        <p:nvSpPr>
          <p:cNvPr id="10" name="Left Arrow 9"/>
          <p:cNvSpPr/>
          <p:nvPr/>
        </p:nvSpPr>
        <p:spPr>
          <a:xfrm>
            <a:off x="4457700" y="3803302"/>
            <a:ext cx="3657600" cy="369332"/>
          </a:xfrm>
          <a:prstGeom prst="lef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 rot="16200000">
            <a:off x="5924550" y="1093053"/>
            <a:ext cx="228599" cy="4914900"/>
          </a:xfrm>
          <a:prstGeom prst="rightBrace">
            <a:avLst>
              <a:gd name="adj1" fmla="val 4415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987688" y="4126468"/>
            <a:ext cx="22669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12-14 </a:t>
            </a:r>
            <a:r>
              <a:rPr lang="en-US" dirty="0"/>
              <a:t>m</a:t>
            </a:r>
            <a:r>
              <a:rPr lang="en-US" dirty="0" smtClean="0"/>
              <a:t>onths behind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717702"/>
            <a:ext cx="1562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@4 years old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91500" y="4717702"/>
            <a:ext cx="876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Peers</a:t>
            </a:r>
          </a:p>
        </p:txBody>
      </p:sp>
      <p:sp>
        <p:nvSpPr>
          <p:cNvPr id="15" name="Left Arrow 14"/>
          <p:cNvSpPr/>
          <p:nvPr/>
        </p:nvSpPr>
        <p:spPr>
          <a:xfrm>
            <a:off x="2019299" y="4717702"/>
            <a:ext cx="6096001" cy="369332"/>
          </a:xfrm>
          <a:prstGeom prst="lef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/>
          <p:cNvSpPr/>
          <p:nvPr/>
        </p:nvSpPr>
        <p:spPr>
          <a:xfrm rot="16200000">
            <a:off x="4746801" y="968201"/>
            <a:ext cx="221902" cy="7277099"/>
          </a:xfrm>
          <a:prstGeom prst="rightBrace">
            <a:avLst>
              <a:gd name="adj1" fmla="val 4415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038600" y="5040868"/>
            <a:ext cx="22669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18 months behind</a:t>
            </a:r>
          </a:p>
        </p:txBody>
      </p:sp>
    </p:spTree>
    <p:extLst>
      <p:ext uri="{BB962C8B-B14F-4D97-AF65-F5344CB8AC3E}">
        <p14:creationId xmlns:p14="http://schemas.microsoft.com/office/powerpoint/2010/main" val="336349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imperative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Academic success is an important indicator of children’s future income (ending poverty cycle) and crime rates</a:t>
            </a:r>
          </a:p>
          <a:p>
            <a:r>
              <a:rPr lang="en-US" dirty="0" smtClean="0"/>
              <a:t>High-quality preschool education is proven to raise academic performance and give children skills and tools to be successful and contribute to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8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Imperative </a:t>
            </a:r>
            <a:endParaRPr lang="en-US" dirty="0"/>
          </a:p>
        </p:txBody>
      </p:sp>
      <p:grpSp>
        <p:nvGrpSpPr>
          <p:cNvPr id="4" name="Gruppieren 2"/>
          <p:cNvGrpSpPr/>
          <p:nvPr/>
        </p:nvGrpSpPr>
        <p:grpSpPr>
          <a:xfrm>
            <a:off x="228600" y="3340895"/>
            <a:ext cx="4176000" cy="2049462"/>
            <a:chOff x="323850" y="3752851"/>
            <a:chExt cx="4176000" cy="2049462"/>
          </a:xfrm>
        </p:grpSpPr>
        <p:graphicFrame>
          <p:nvGraphicFramePr>
            <p:cNvPr id="8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12618141"/>
                </p:ext>
              </p:extLst>
            </p:nvPr>
          </p:nvGraphicFramePr>
          <p:xfrm>
            <a:off x="327025" y="4113145"/>
            <a:ext cx="4171950" cy="16891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5" name="Gruppieren 24"/>
            <p:cNvGrpSpPr/>
            <p:nvPr/>
          </p:nvGrpSpPr>
          <p:grpSpPr>
            <a:xfrm>
              <a:off x="323850" y="3752851"/>
              <a:ext cx="4176000" cy="2049461"/>
              <a:chOff x="323850" y="3752918"/>
              <a:chExt cx="4176000" cy="2049461"/>
            </a:xfrm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Rectangle 2"/>
              <p:cNvSpPr>
                <a:spLocks noChangeArrowheads="1"/>
              </p:cNvSpPr>
              <p:nvPr/>
            </p:nvSpPr>
            <p:spPr bwMode="auto">
              <a:xfrm>
                <a:off x="323850" y="4113212"/>
                <a:ext cx="4175125" cy="1689167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16200000" scaled="1"/>
                <a:tileRect/>
              </a:gradFill>
              <a:ln w="12700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0" tIns="0" rIns="0" bIns="0" anchor="ctr" anchorCtr="0"/>
              <a:lstStyle/>
              <a:p>
                <a:pPr marL="190500" indent="-190500" algn="ctr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defRPr/>
                </a:pPr>
                <a:endParaRPr lang="de-DE" sz="1400" b="1" noProof="1">
                  <a:solidFill>
                    <a:schemeClr val="bg1">
                      <a:lumMod val="50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cs typeface="Arial" charset="0"/>
                </a:endParaRPr>
              </a:p>
            </p:txBody>
          </p:sp>
          <p:sp>
            <p:nvSpPr>
              <p:cNvPr id="24" name="Rectangle 19"/>
              <p:cNvSpPr>
                <a:spLocks noChangeArrowheads="1"/>
              </p:cNvSpPr>
              <p:nvPr/>
            </p:nvSpPr>
            <p:spPr bwMode="gray">
              <a:xfrm>
                <a:off x="323850" y="3752918"/>
                <a:ext cx="4176000" cy="360295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7D7D7"/>
                  </a:gs>
                </a:gsLst>
                <a:lin ang="5400000" scaled="1"/>
              </a:gradFill>
              <a:ln w="127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108000" tIns="72000" rIns="108000" bIns="72000" anchor="ctr"/>
              <a:lstStyle/>
              <a:p>
                <a:pPr defTabSz="801688" eaLnBrk="0" hangingPunct="0"/>
                <a:r>
                  <a:rPr lang="de-DE" sz="1600" b="1" noProof="1">
                    <a:solidFill>
                      <a:srgbClr val="000000"/>
                    </a:solidFill>
                    <a:cs typeface="Arial" charset="0"/>
                  </a:rPr>
                  <a:t>This is a placeholder</a:t>
                </a:r>
              </a:p>
            </p:txBody>
          </p:sp>
        </p:grpSp>
        <p:grpSp>
          <p:nvGrpSpPr>
            <p:cNvPr id="6" name="Gruppieren 82"/>
            <p:cNvGrpSpPr/>
            <p:nvPr/>
          </p:nvGrpSpPr>
          <p:grpSpPr bwMode="gray">
            <a:xfrm>
              <a:off x="327025" y="5253744"/>
              <a:ext cx="4162747" cy="482687"/>
              <a:chOff x="0" y="4236720"/>
              <a:chExt cx="9144000" cy="2404428"/>
            </a:xfrm>
          </p:grpSpPr>
          <p:sp>
            <p:nvSpPr>
              <p:cNvPr id="21" name="Rechteck 51"/>
              <p:cNvSpPr/>
              <p:nvPr/>
            </p:nvSpPr>
            <p:spPr bwMode="gray">
              <a:xfrm>
                <a:off x="0" y="4389120"/>
                <a:ext cx="9144000" cy="2252028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  <p:sp>
            <p:nvSpPr>
              <p:cNvPr id="22" name="Rechteck 52"/>
              <p:cNvSpPr/>
              <p:nvPr/>
            </p:nvSpPr>
            <p:spPr bwMode="gray">
              <a:xfrm flipV="1">
                <a:off x="0" y="4236720"/>
                <a:ext cx="9144000" cy="152400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</p:grpSp>
      </p:grpSp>
      <p:grpSp>
        <p:nvGrpSpPr>
          <p:cNvPr id="25" name="Gruppieren 1"/>
          <p:cNvGrpSpPr/>
          <p:nvPr/>
        </p:nvGrpSpPr>
        <p:grpSpPr>
          <a:xfrm>
            <a:off x="228600" y="1143001"/>
            <a:ext cx="4176000" cy="2047875"/>
            <a:chOff x="323850" y="1554957"/>
            <a:chExt cx="4176000" cy="2047875"/>
          </a:xfrm>
        </p:grpSpPr>
        <p:grpSp>
          <p:nvGrpSpPr>
            <p:cNvPr id="26" name="Gruppieren 22"/>
            <p:cNvGrpSpPr/>
            <p:nvPr/>
          </p:nvGrpSpPr>
          <p:grpSpPr>
            <a:xfrm>
              <a:off x="323850" y="1554957"/>
              <a:ext cx="4176000" cy="2047875"/>
              <a:chOff x="323850" y="1554955"/>
              <a:chExt cx="4176000" cy="2047875"/>
            </a:xfrm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Rectangle 2"/>
              <p:cNvSpPr>
                <a:spLocks noChangeArrowheads="1"/>
              </p:cNvSpPr>
              <p:nvPr/>
            </p:nvSpPr>
            <p:spPr bwMode="auto">
              <a:xfrm>
                <a:off x="323850" y="1915249"/>
                <a:ext cx="4175125" cy="1687581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16200000" scaled="1"/>
                <a:tileRect/>
              </a:gradFill>
              <a:ln w="12700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0" tIns="0" rIns="0" bIns="0" anchor="ctr" anchorCtr="0"/>
              <a:lstStyle/>
              <a:p>
                <a:pPr marL="190500" indent="-190500" algn="ctr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defRPr/>
                </a:pPr>
                <a:endParaRPr lang="de-DE" sz="1400" b="1" noProof="1">
                  <a:solidFill>
                    <a:schemeClr val="bg1">
                      <a:lumMod val="50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cs typeface="Arial" charset="0"/>
                </a:endParaRPr>
              </a:p>
            </p:txBody>
          </p:sp>
          <p:sp>
            <p:nvSpPr>
              <p:cNvPr id="39" name="Rectangle 38"/>
              <p:cNvSpPr>
                <a:spLocks noChangeArrowheads="1"/>
              </p:cNvSpPr>
              <p:nvPr/>
            </p:nvSpPr>
            <p:spPr bwMode="gray">
              <a:xfrm>
                <a:off x="323850" y="1554955"/>
                <a:ext cx="4176000" cy="360295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7D7D7"/>
                  </a:gs>
                </a:gsLst>
                <a:lin ang="5400000" scaled="1"/>
              </a:gradFill>
              <a:ln w="127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108000" tIns="72000" rIns="108000" bIns="72000" anchor="ctr"/>
              <a:lstStyle/>
              <a:p>
                <a:pPr defTabSz="801688" eaLnBrk="0" hangingPunct="0"/>
                <a:r>
                  <a:rPr lang="de-DE" sz="1600" b="1" noProof="1">
                    <a:solidFill>
                      <a:srgbClr val="000000"/>
                    </a:solidFill>
                    <a:cs typeface="Arial" charset="0"/>
                  </a:rPr>
                  <a:t>This is a placeholder</a:t>
                </a:r>
              </a:p>
            </p:txBody>
          </p:sp>
        </p:grpSp>
        <p:grpSp>
          <p:nvGrpSpPr>
            <p:cNvPr id="27" name="Gruppieren 82"/>
            <p:cNvGrpSpPr/>
            <p:nvPr/>
          </p:nvGrpSpPr>
          <p:grpSpPr bwMode="gray">
            <a:xfrm>
              <a:off x="327025" y="3048597"/>
              <a:ext cx="4162747" cy="482687"/>
              <a:chOff x="0" y="4236720"/>
              <a:chExt cx="9144000" cy="2404428"/>
            </a:xfrm>
          </p:grpSpPr>
          <p:sp>
            <p:nvSpPr>
              <p:cNvPr id="36" name="Rechteck 30"/>
              <p:cNvSpPr/>
              <p:nvPr/>
            </p:nvSpPr>
            <p:spPr bwMode="gray">
              <a:xfrm>
                <a:off x="0" y="4389120"/>
                <a:ext cx="9144000" cy="2252028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  <p:sp>
            <p:nvSpPr>
              <p:cNvPr id="37" name="Rechteck 31"/>
              <p:cNvSpPr/>
              <p:nvPr/>
            </p:nvSpPr>
            <p:spPr bwMode="gray">
              <a:xfrm flipV="1">
                <a:off x="0" y="4236720"/>
                <a:ext cx="9144000" cy="152400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</p:grpSp>
      </p:grpSp>
      <p:grpSp>
        <p:nvGrpSpPr>
          <p:cNvPr id="40" name="Gruppieren 12"/>
          <p:cNvGrpSpPr/>
          <p:nvPr/>
        </p:nvGrpSpPr>
        <p:grpSpPr>
          <a:xfrm>
            <a:off x="4550574" y="1143000"/>
            <a:ext cx="4175125" cy="2047875"/>
            <a:chOff x="4645824" y="1554956"/>
            <a:chExt cx="4175125" cy="2047875"/>
          </a:xfrm>
        </p:grpSpPr>
        <p:grpSp>
          <p:nvGrpSpPr>
            <p:cNvPr id="41" name="Gruppieren 23"/>
            <p:cNvGrpSpPr/>
            <p:nvPr/>
          </p:nvGrpSpPr>
          <p:grpSpPr>
            <a:xfrm>
              <a:off x="4645824" y="1554956"/>
              <a:ext cx="4175125" cy="2047875"/>
              <a:chOff x="4645818" y="1554955"/>
              <a:chExt cx="4175125" cy="2047875"/>
            </a:xfrm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Rectangle 22"/>
              <p:cNvSpPr>
                <a:spLocks noChangeArrowheads="1"/>
              </p:cNvSpPr>
              <p:nvPr/>
            </p:nvSpPr>
            <p:spPr bwMode="auto">
              <a:xfrm>
                <a:off x="4645818" y="1915249"/>
                <a:ext cx="4175125" cy="1687581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16200000" scaled="1"/>
                <a:tileRect/>
              </a:gradFill>
              <a:ln w="12700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0" tIns="0" rIns="0" bIns="0" anchor="ctr" anchorCtr="0"/>
              <a:lstStyle/>
              <a:p>
                <a:pPr marL="190500" indent="-190500" algn="ctr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defRPr/>
                </a:pPr>
                <a:endParaRPr lang="de-DE" sz="1400" b="1" noProof="1">
                  <a:solidFill>
                    <a:schemeClr val="bg1">
                      <a:lumMod val="50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cs typeface="Arial" charset="0"/>
                </a:endParaRPr>
              </a:p>
            </p:txBody>
          </p:sp>
          <p:sp>
            <p:nvSpPr>
              <p:cNvPr id="62" name="Rectangle 19"/>
              <p:cNvSpPr>
                <a:spLocks noChangeArrowheads="1"/>
              </p:cNvSpPr>
              <p:nvPr/>
            </p:nvSpPr>
            <p:spPr bwMode="gray">
              <a:xfrm>
                <a:off x="4648993" y="1554955"/>
                <a:ext cx="4171950" cy="360295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7D7D7"/>
                  </a:gs>
                </a:gsLst>
                <a:lin ang="5400000" scaled="1"/>
              </a:gradFill>
              <a:ln w="127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108000" tIns="72000" rIns="108000" bIns="72000" anchor="ctr"/>
              <a:lstStyle/>
              <a:p>
                <a:pPr defTabSz="801688" eaLnBrk="0" hangingPunct="0"/>
                <a:r>
                  <a:rPr lang="de-DE" sz="1600" b="1" noProof="1">
                    <a:solidFill>
                      <a:srgbClr val="000000"/>
                    </a:solidFill>
                    <a:cs typeface="Arial" charset="0"/>
                  </a:rPr>
                  <a:t>This is a placeholder</a:t>
                </a:r>
              </a:p>
            </p:txBody>
          </p:sp>
        </p:grpSp>
        <p:grpSp>
          <p:nvGrpSpPr>
            <p:cNvPr id="42" name="Gruppieren 82"/>
            <p:cNvGrpSpPr/>
            <p:nvPr/>
          </p:nvGrpSpPr>
          <p:grpSpPr bwMode="gray">
            <a:xfrm>
              <a:off x="4651381" y="3048596"/>
              <a:ext cx="4162747" cy="482687"/>
              <a:chOff x="0" y="4236720"/>
              <a:chExt cx="9144000" cy="2404428"/>
            </a:xfrm>
          </p:grpSpPr>
          <p:sp>
            <p:nvSpPr>
              <p:cNvPr id="59" name="Rechteck 27"/>
              <p:cNvSpPr/>
              <p:nvPr/>
            </p:nvSpPr>
            <p:spPr bwMode="gray">
              <a:xfrm>
                <a:off x="0" y="4389120"/>
                <a:ext cx="9144000" cy="2252028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  <p:sp>
            <p:nvSpPr>
              <p:cNvPr id="60" name="Rechteck 28"/>
              <p:cNvSpPr/>
              <p:nvPr/>
            </p:nvSpPr>
            <p:spPr bwMode="gray">
              <a:xfrm flipV="1">
                <a:off x="0" y="4236720"/>
                <a:ext cx="9144000" cy="152400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</p:grpSp>
      </p:grpSp>
      <p:grpSp>
        <p:nvGrpSpPr>
          <p:cNvPr id="63" name="Gruppieren 13"/>
          <p:cNvGrpSpPr/>
          <p:nvPr/>
        </p:nvGrpSpPr>
        <p:grpSpPr>
          <a:xfrm>
            <a:off x="4550574" y="3340895"/>
            <a:ext cx="4175125" cy="2049462"/>
            <a:chOff x="4645824" y="3752851"/>
            <a:chExt cx="4175125" cy="2049462"/>
          </a:xfrm>
        </p:grpSpPr>
        <p:grpSp>
          <p:nvGrpSpPr>
            <p:cNvPr id="64" name="Gruppieren 25"/>
            <p:cNvGrpSpPr/>
            <p:nvPr/>
          </p:nvGrpSpPr>
          <p:grpSpPr>
            <a:xfrm>
              <a:off x="4645824" y="3752851"/>
              <a:ext cx="4175125" cy="2049462"/>
              <a:chOff x="4645818" y="3752851"/>
              <a:chExt cx="4175125" cy="2049462"/>
            </a:xfrm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Rectangle 24"/>
              <p:cNvSpPr>
                <a:spLocks noChangeArrowheads="1"/>
              </p:cNvSpPr>
              <p:nvPr/>
            </p:nvSpPr>
            <p:spPr bwMode="gray">
              <a:xfrm>
                <a:off x="4645818" y="4113213"/>
                <a:ext cx="4175125" cy="16891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16200000" scaled="1"/>
                <a:tileRect/>
              </a:gradFill>
              <a:ln w="12700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108000" tIns="108000" rIns="144000" bIns="72000"/>
              <a:lstStyle/>
              <a:p>
                <a:pPr marL="190500" indent="-190500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buFont typeface="Wingdings" pitchFamily="2" charset="2"/>
                  <a:buChar char="§"/>
                  <a:defRPr/>
                </a:pPr>
                <a:endParaRPr lang="de-DE" sz="1400" noProof="1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85" name="Rectangle 19"/>
              <p:cNvSpPr>
                <a:spLocks noChangeArrowheads="1"/>
              </p:cNvSpPr>
              <p:nvPr/>
            </p:nvSpPr>
            <p:spPr bwMode="gray">
              <a:xfrm>
                <a:off x="4648993" y="3752851"/>
                <a:ext cx="4171950" cy="360362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7D7D7"/>
                  </a:gs>
                </a:gsLst>
                <a:lin ang="5400000" scaled="1"/>
              </a:gradFill>
              <a:ln w="127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lIns="108000" tIns="72000" rIns="108000" bIns="72000" anchor="ctr"/>
              <a:lstStyle/>
              <a:p>
                <a:pPr defTabSz="801688" eaLnBrk="0" hangingPunct="0"/>
                <a:r>
                  <a:rPr lang="de-DE" sz="1600" b="1" noProof="1">
                    <a:solidFill>
                      <a:srgbClr val="000000"/>
                    </a:solidFill>
                    <a:cs typeface="Arial" charset="0"/>
                  </a:rPr>
                  <a:t>This is a placeholder</a:t>
                </a:r>
              </a:p>
            </p:txBody>
          </p:sp>
        </p:grpSp>
        <p:grpSp>
          <p:nvGrpSpPr>
            <p:cNvPr id="65" name="Gruppieren 82"/>
            <p:cNvGrpSpPr/>
            <p:nvPr/>
          </p:nvGrpSpPr>
          <p:grpSpPr bwMode="gray">
            <a:xfrm>
              <a:off x="4651381" y="5253744"/>
              <a:ext cx="4162747" cy="482687"/>
              <a:chOff x="0" y="4236720"/>
              <a:chExt cx="9144000" cy="2404428"/>
            </a:xfrm>
          </p:grpSpPr>
          <p:sp>
            <p:nvSpPr>
              <p:cNvPr id="82" name="Rechteck 48"/>
              <p:cNvSpPr/>
              <p:nvPr/>
            </p:nvSpPr>
            <p:spPr bwMode="gray">
              <a:xfrm>
                <a:off x="0" y="4389120"/>
                <a:ext cx="9144000" cy="2252028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  <p:sp>
            <p:nvSpPr>
              <p:cNvPr id="83" name="Rechteck 49"/>
              <p:cNvSpPr/>
              <p:nvPr/>
            </p:nvSpPr>
            <p:spPr bwMode="gray">
              <a:xfrm flipV="1">
                <a:off x="0" y="4236720"/>
                <a:ext cx="9144000" cy="152400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0">
                    <a:schemeClr val="tx1">
                      <a:alpha val="1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de-DE" noProof="1"/>
              </a:p>
            </p:txBody>
          </p:sp>
        </p:grpSp>
      </p:grpSp>
      <p:sp>
        <p:nvSpPr>
          <p:cNvPr id="86" name="Down Arrow 85"/>
          <p:cNvSpPr/>
          <p:nvPr/>
        </p:nvSpPr>
        <p:spPr>
          <a:xfrm>
            <a:off x="685800" y="1676400"/>
            <a:ext cx="990600" cy="8382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Down Arrow 86"/>
          <p:cNvSpPr/>
          <p:nvPr/>
        </p:nvSpPr>
        <p:spPr>
          <a:xfrm rot="10800000">
            <a:off x="4800600" y="1676399"/>
            <a:ext cx="990600" cy="838200"/>
          </a:xfrm>
          <a:prstGeom prst="downArrow">
            <a:avLst/>
          </a:prstGeom>
          <a:solidFill>
            <a:srgbClr val="2A7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Down Arrow 87"/>
          <p:cNvSpPr/>
          <p:nvPr/>
        </p:nvSpPr>
        <p:spPr>
          <a:xfrm rot="10800000">
            <a:off x="685800" y="3886200"/>
            <a:ext cx="990600" cy="838200"/>
          </a:xfrm>
          <a:prstGeom prst="downArrow">
            <a:avLst/>
          </a:prstGeom>
          <a:solidFill>
            <a:srgbClr val="2A7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2038765" y="2051865"/>
            <a:ext cx="2219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Crime Rates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172198" y="2154366"/>
            <a:ext cx="2256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Median Income Rates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2318875" y="1525885"/>
            <a:ext cx="14940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Lower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179024" y="1555034"/>
            <a:ext cx="1595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Higher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060374" y="4395352"/>
            <a:ext cx="1842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Graduation Rates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065587" y="3811363"/>
            <a:ext cx="1595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Higher</a:t>
            </a:r>
          </a:p>
        </p:txBody>
      </p:sp>
      <p:sp>
        <p:nvSpPr>
          <p:cNvPr id="95" name="Down Arrow 94"/>
          <p:cNvSpPr/>
          <p:nvPr/>
        </p:nvSpPr>
        <p:spPr>
          <a:xfrm rot="10800000">
            <a:off x="4800600" y="3886200"/>
            <a:ext cx="990600" cy="838200"/>
          </a:xfrm>
          <a:prstGeom prst="downArrow">
            <a:avLst/>
          </a:prstGeom>
          <a:solidFill>
            <a:srgbClr val="2A7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6249304" y="4395352"/>
            <a:ext cx="1814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Higher Education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249304" y="3811693"/>
            <a:ext cx="21018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2X Times</a:t>
            </a:r>
          </a:p>
        </p:txBody>
      </p:sp>
    </p:spTree>
    <p:extLst>
      <p:ext uri="{BB962C8B-B14F-4D97-AF65-F5344CB8AC3E}">
        <p14:creationId xmlns:p14="http://schemas.microsoft.com/office/powerpoint/2010/main" val="248030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benefits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1066800"/>
            <a:ext cx="14318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6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$7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3600" y="2209800"/>
            <a:ext cx="18351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6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90391" y="2190633"/>
            <a:ext cx="29712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6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Every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4202" y="1066800"/>
            <a:ext cx="36560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6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Return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78798" y="2236795"/>
            <a:ext cx="14318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6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$1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3581400"/>
            <a:ext cx="73848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5400" b="1" noProof="1" smtClean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Arial" charset="0"/>
              </a:rPr>
              <a:t>Invested in ECE Programs</a:t>
            </a:r>
          </a:p>
        </p:txBody>
      </p:sp>
    </p:spTree>
    <p:extLst>
      <p:ext uri="{BB962C8B-B14F-4D97-AF65-F5344CB8AC3E}">
        <p14:creationId xmlns:p14="http://schemas.microsoft.com/office/powerpoint/2010/main" val="235694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Society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Cost for elementary school will drop dramatically – less likely to repeat grades and reduced special education programs</a:t>
            </a:r>
          </a:p>
          <a:p>
            <a:r>
              <a:rPr lang="en-US" dirty="0" smtClean="0"/>
              <a:t>Decreased crimes rates = less expense for justice system</a:t>
            </a:r>
          </a:p>
          <a:p>
            <a:r>
              <a:rPr lang="en-US" dirty="0" smtClean="0"/>
              <a:t>ECE Participants = higher income = greater contributions to tax system</a:t>
            </a:r>
          </a:p>
          <a:p>
            <a:r>
              <a:rPr lang="en-US" dirty="0" smtClean="0"/>
              <a:t>ECE Participants consume less government assistance and welfare programs</a:t>
            </a:r>
          </a:p>
          <a:p>
            <a:r>
              <a:rPr lang="en-US" dirty="0" smtClean="0"/>
              <a:t>ECE Programs combat poverty and make significant differences in our school systems’ success.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48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Language and literacy skills are critical to success in school</a:t>
            </a:r>
          </a:p>
          <a:p>
            <a:r>
              <a:rPr lang="en-US" dirty="0" smtClean="0"/>
              <a:t>For low-income preschoolers, increasing literacy and math skills is vital to closing the achievement gap between them and their more advantaged peers.</a:t>
            </a:r>
          </a:p>
          <a:p>
            <a:r>
              <a:rPr lang="en-US" dirty="0" smtClean="0"/>
              <a:t>Children starting with a disadvantage are unlikely to catch up</a:t>
            </a:r>
          </a:p>
          <a:p>
            <a:r>
              <a:rPr lang="en-US" dirty="0" smtClean="0"/>
              <a:t>Quality ECE programs improve school readiness and chances for school success, financial independence and social stability.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00600" y="5029200"/>
            <a:ext cx="4208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 NCCP.org/Earlyed.newamerica.net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07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Moral Imperative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Raising Change feels a moral imperative to help kids in need. </a:t>
            </a:r>
          </a:p>
          <a:p>
            <a:r>
              <a:rPr lang="en-US" dirty="0" smtClean="0"/>
              <a:t>Another moral imperative is to teach our children </a:t>
            </a:r>
            <a:r>
              <a:rPr lang="en-US" dirty="0" smtClean="0"/>
              <a:t>the </a:t>
            </a:r>
            <a:r>
              <a:rPr lang="en-US" dirty="0" smtClean="0"/>
              <a:t>importance of helping those in need</a:t>
            </a:r>
          </a:p>
          <a:p>
            <a:r>
              <a:rPr lang="en-US" dirty="0" smtClean="0"/>
              <a:t>Finally, we believe in Raising the Change we want to see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79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Raising Change – who we 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social</a:t>
            </a:r>
            <a:r>
              <a:rPr lang="en-US" i="1" dirty="0" smtClean="0"/>
              <a:t> </a:t>
            </a:r>
            <a:r>
              <a:rPr lang="en-US" dirty="0" smtClean="0"/>
              <a:t>non profit organization dedicated to raising money to support:</a:t>
            </a:r>
          </a:p>
          <a:p>
            <a:pPr lvl="1"/>
            <a:r>
              <a:rPr lang="en-US" dirty="0" smtClean="0"/>
              <a:t>Quality early childhood education for children in poverty</a:t>
            </a:r>
          </a:p>
          <a:p>
            <a:pPr lvl="1"/>
            <a:r>
              <a:rPr lang="en-US" dirty="0" smtClean="0"/>
              <a:t>Supporting </a:t>
            </a:r>
            <a:r>
              <a:rPr lang="en-US" dirty="0" smtClean="0"/>
              <a:t>educational </a:t>
            </a:r>
            <a:r>
              <a:rPr lang="en-US" dirty="0" smtClean="0"/>
              <a:t>programs (such as after school programs for </a:t>
            </a:r>
            <a:r>
              <a:rPr lang="en-US" dirty="0" smtClean="0"/>
              <a:t>children)</a:t>
            </a:r>
            <a:endParaRPr lang="en-US" dirty="0" smtClean="0"/>
          </a:p>
          <a:p>
            <a:pPr lvl="1"/>
            <a:r>
              <a:rPr lang="en-US" dirty="0" smtClean="0"/>
              <a:t>Giving to additional causes that fill current gaps in our education system</a:t>
            </a:r>
          </a:p>
        </p:txBody>
      </p:sp>
    </p:spTree>
    <p:extLst>
      <p:ext uri="{BB962C8B-B14F-4D97-AF65-F5344CB8AC3E}">
        <p14:creationId xmlns:p14="http://schemas.microsoft.com/office/powerpoint/2010/main" val="338672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Raising Change – our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14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Inception began upon hearing a speech that connected us to our life – we bless the bless, but fall short in serving the least of us</a:t>
            </a:r>
          </a:p>
          <a:p>
            <a:r>
              <a:rPr lang="en-US" dirty="0" smtClean="0"/>
              <a:t>A calling fell on our hearts that our purpose was right, but needed a new direction</a:t>
            </a:r>
          </a:p>
          <a:p>
            <a:r>
              <a:rPr lang="en-US" dirty="0" smtClean="0"/>
              <a:t>This cause was reinforced by a series of coincidences that made it overwhelmingly obvious that we should pursue this gap</a:t>
            </a:r>
          </a:p>
          <a:p>
            <a:r>
              <a:rPr lang="en-US" dirty="0" smtClean="0"/>
              <a:t>We overcame discomfort because we learned to expect it</a:t>
            </a:r>
          </a:p>
          <a:p>
            <a:r>
              <a:rPr lang="en-US" dirty="0" smtClean="0"/>
              <a:t>We overcame the lack of answers by understanding it’s okay to not be perfect in our pursuit of help</a:t>
            </a:r>
          </a:p>
          <a:p>
            <a:r>
              <a:rPr lang="en-US" dirty="0" smtClean="0"/>
              <a:t>We we’re sold when we realized that parents in poverty yearn for their children to thrive, just as we do </a:t>
            </a:r>
          </a:p>
        </p:txBody>
      </p:sp>
    </p:spTree>
    <p:extLst>
      <p:ext uri="{BB962C8B-B14F-4D97-AF65-F5344CB8AC3E}">
        <p14:creationId xmlns:p14="http://schemas.microsoft.com/office/powerpoint/2010/main" val="316924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Raising Change – what we believe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We believe:</a:t>
            </a:r>
          </a:p>
          <a:p>
            <a:pPr lvl="1"/>
            <a:r>
              <a:rPr lang="en-US" dirty="0"/>
              <a:t>in </a:t>
            </a:r>
            <a:r>
              <a:rPr lang="en-US" dirty="0" smtClean="0"/>
              <a:t>“Do Something”</a:t>
            </a:r>
          </a:p>
          <a:p>
            <a:pPr lvl="1"/>
            <a:r>
              <a:rPr lang="en-US" dirty="0" smtClean="0"/>
              <a:t>It won’t be perfect, so don’t wait on perfect</a:t>
            </a:r>
          </a:p>
          <a:p>
            <a:pPr lvl="1"/>
            <a:r>
              <a:rPr lang="en-US" dirty="0" smtClean="0"/>
              <a:t>We don’t have all the answers, its no reason to stop</a:t>
            </a:r>
          </a:p>
          <a:p>
            <a:pPr lvl="1"/>
            <a:r>
              <a:rPr lang="en-US" dirty="0" smtClean="0"/>
              <a:t>Steps forward, big or small, are steps forward</a:t>
            </a:r>
          </a:p>
          <a:p>
            <a:pPr lvl="1"/>
            <a:r>
              <a:rPr lang="en-US" dirty="0" smtClean="0"/>
              <a:t>This will be hard, messy and tiresome</a:t>
            </a:r>
          </a:p>
          <a:p>
            <a:pPr lvl="1"/>
            <a:r>
              <a:rPr lang="en-US" dirty="0" smtClean="0"/>
              <a:t>Obstacles will not get in our way</a:t>
            </a:r>
          </a:p>
          <a:p>
            <a:pPr lvl="1"/>
            <a:r>
              <a:rPr lang="en-US" dirty="0" smtClean="0"/>
              <a:t>This is not about us, it’s about them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2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Raising Change –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Two primary objectives:  </a:t>
            </a:r>
          </a:p>
          <a:p>
            <a:pPr lvl="1"/>
            <a:r>
              <a:rPr lang="en-US" dirty="0" smtClean="0"/>
              <a:t>Create, market and conduct </a:t>
            </a:r>
            <a:r>
              <a:rPr lang="en-US" dirty="0" smtClean="0"/>
              <a:t>fund </a:t>
            </a:r>
            <a:r>
              <a:rPr lang="en-US" dirty="0" smtClean="0"/>
              <a:t>raising activities:</a:t>
            </a:r>
          </a:p>
          <a:p>
            <a:pPr lvl="2"/>
            <a:r>
              <a:rPr lang="en-US" dirty="0" smtClean="0"/>
              <a:t>“Do Something” campaigns – donation campaigns to raise money for early education programs</a:t>
            </a:r>
          </a:p>
          <a:p>
            <a:pPr lvl="2"/>
            <a:r>
              <a:rPr lang="en-US" dirty="0" smtClean="0"/>
              <a:t>“Play with Purpose” events – activity campaigns to raise awareness and money  </a:t>
            </a:r>
          </a:p>
          <a:p>
            <a:pPr lvl="1"/>
            <a:r>
              <a:rPr lang="en-US" dirty="0" smtClean="0"/>
              <a:t>Fund early childhood education</a:t>
            </a:r>
          </a:p>
          <a:p>
            <a:pPr lvl="2"/>
            <a:r>
              <a:rPr lang="en-US" dirty="0" smtClean="0"/>
              <a:t>Provide community scholarships for quality pre-school education (est. 60%)</a:t>
            </a:r>
          </a:p>
          <a:p>
            <a:pPr lvl="2"/>
            <a:r>
              <a:rPr lang="en-US" dirty="0" smtClean="0"/>
              <a:t>Provide financial assistance for educational purposes (est.20%)</a:t>
            </a:r>
          </a:p>
          <a:p>
            <a:pPr lvl="2"/>
            <a:r>
              <a:rPr lang="en-US" dirty="0" smtClean="0"/>
              <a:t>Fund additional causes to fill gaps in the education system (est. 20%)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02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“Do Something” Campaigns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297180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Donations campaigns to contribute to Raising Change</a:t>
            </a:r>
          </a:p>
          <a:p>
            <a:r>
              <a:rPr lang="en-US" dirty="0" smtClean="0"/>
              <a:t>One time and monthly recurring donations</a:t>
            </a:r>
          </a:p>
          <a:p>
            <a:r>
              <a:rPr lang="en-US" dirty="0" smtClean="0"/>
              <a:t>Individual, Family, Small Business and Enterprise donation levels</a:t>
            </a:r>
          </a:p>
          <a:p>
            <a:r>
              <a:rPr lang="en-US" dirty="0" smtClean="0"/>
              <a:t>Donors become Raising Change members</a:t>
            </a:r>
          </a:p>
          <a:p>
            <a:endParaRPr lang="en-US" dirty="0"/>
          </a:p>
        </p:txBody>
      </p:sp>
      <p:pic>
        <p:nvPicPr>
          <p:cNvPr id="4" name="Picture 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2" y="1143000"/>
            <a:ext cx="9144000" cy="115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9600" y="1457980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“A Positive Anything is better than a Negative Nothing”</a:t>
            </a:r>
          </a:p>
        </p:txBody>
      </p:sp>
    </p:spTree>
    <p:extLst>
      <p:ext uri="{BB962C8B-B14F-4D97-AF65-F5344CB8AC3E}">
        <p14:creationId xmlns:p14="http://schemas.microsoft.com/office/powerpoint/2010/main" val="13429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Signup and donate at RaisingChange.org</a:t>
            </a:r>
          </a:p>
          <a:p>
            <a:r>
              <a:rPr lang="en-US" dirty="0" smtClean="0"/>
              <a:t>Like us on Facebook</a:t>
            </a:r>
          </a:p>
          <a:p>
            <a:r>
              <a:rPr lang="en-US" dirty="0" smtClean="0"/>
              <a:t>Invite others by sharing posts on </a:t>
            </a:r>
            <a:r>
              <a:rPr lang="en-US" dirty="0" err="1" smtClean="0"/>
              <a:t>facebook</a:t>
            </a:r>
            <a:endParaRPr lang="en-US" dirty="0" smtClean="0"/>
          </a:p>
          <a:p>
            <a:r>
              <a:rPr lang="en-US" dirty="0" smtClean="0"/>
              <a:t>Follow us on Twitter, enable notifications</a:t>
            </a:r>
          </a:p>
          <a:p>
            <a:r>
              <a:rPr lang="en-US" dirty="0" smtClean="0"/>
              <a:t>Buy a shirt and wear around town</a:t>
            </a:r>
          </a:p>
          <a:p>
            <a:r>
              <a:rPr lang="en-US" dirty="0" smtClean="0"/>
              <a:t>Receive automatic updates as to new members, new events and member recognition/profiles</a:t>
            </a:r>
          </a:p>
          <a:p>
            <a:r>
              <a:rPr lang="en-US" dirty="0" smtClean="0"/>
              <a:t>Participate in “Play with Purpose” events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079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 with Purpose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Family friendly events to play, volunteer or witness</a:t>
            </a:r>
          </a:p>
          <a:p>
            <a:r>
              <a:rPr lang="en-US" dirty="0" smtClean="0"/>
              <a:t>Events are coordinated, planned and purposefully different than any other</a:t>
            </a:r>
          </a:p>
          <a:p>
            <a:pPr lvl="1"/>
            <a:r>
              <a:rPr lang="en-US" dirty="0" smtClean="0"/>
              <a:t>Family movie night</a:t>
            </a:r>
          </a:p>
          <a:p>
            <a:pPr lvl="1"/>
            <a:r>
              <a:rPr lang="en-US" dirty="0" smtClean="0"/>
              <a:t>Family camp out</a:t>
            </a:r>
          </a:p>
          <a:p>
            <a:pPr lvl="1"/>
            <a:r>
              <a:rPr lang="en-US" dirty="0" smtClean="0"/>
              <a:t>Largest outdoor scavenger hunt</a:t>
            </a:r>
          </a:p>
          <a:p>
            <a:r>
              <a:rPr lang="en-US" dirty="0" smtClean="0"/>
              <a:t>Events will require a small donation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93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Starter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Initial funds are needed to seed Raising Change</a:t>
            </a:r>
          </a:p>
          <a:p>
            <a:r>
              <a:rPr lang="en-US" dirty="0" smtClean="0"/>
              <a:t>Initial one time donors for seed funds will be part of the permanent “Founders Tile” found on the website</a:t>
            </a:r>
          </a:p>
          <a:p>
            <a:r>
              <a:rPr lang="en-US" dirty="0" smtClean="0"/>
              <a:t>Seed funds will be used to pay for initial filings, website creation and status filing with IRS.</a:t>
            </a:r>
          </a:p>
          <a:p>
            <a:r>
              <a:rPr lang="en-US" dirty="0" smtClean="0"/>
              <a:t>Raising change will seek to raise $5,000</a:t>
            </a:r>
          </a:p>
        </p:txBody>
      </p:sp>
    </p:spTree>
    <p:extLst>
      <p:ext uri="{BB962C8B-B14F-4D97-AF65-F5344CB8AC3E}">
        <p14:creationId xmlns:p14="http://schemas.microsoft.com/office/powerpoint/2010/main" val="204299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Founders Tile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52400" y="1422780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Tom Smith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52400" y="2098344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Mike Green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52400" y="2773908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Rick Matthews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52400" y="3449472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Tracy Rome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52400" y="4125036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Law Family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52400" y="4800600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Kelly Jackson</a:t>
            </a:r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1981200" y="1422780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1981200" y="2098344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CHIP ROSALES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1981200" y="2773908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981200" y="3449472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981200" y="4125036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1981200" y="4800600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3810000" y="1422780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3810000" y="2098344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3810000" y="2773908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3810000" y="3449472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3810000" y="4125036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3810000" y="4800600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5638800" y="1422780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5638800" y="2098344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5638800" y="2773908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5638800" y="3449472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5638800" y="4125036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5638800" y="4800600"/>
            <a:ext cx="1371600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152400" y="1219200"/>
            <a:ext cx="701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29" idx="3"/>
          </p:cNvCxnSpPr>
          <p:nvPr/>
        </p:nvCxnSpPr>
        <p:spPr>
          <a:xfrm flipV="1">
            <a:off x="3352800" y="2209800"/>
            <a:ext cx="1143000" cy="1933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4495800" y="1727580"/>
            <a:ext cx="3408528" cy="2026692"/>
          </a:xfrm>
          <a:prstGeom prst="roundRect">
            <a:avLst/>
          </a:prstGeom>
          <a:solidFill>
            <a:srgbClr val="F3F3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chemeClr val="tx1"/>
                </a:solidFill>
              </a:rPr>
              <a:t>Founder: Chip Rosales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Member Since: 12/15/16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Location: Frisco, TX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Company: roguemarketing.com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Twitter:  @</a:t>
            </a:r>
            <a:r>
              <a:rPr lang="en-US" dirty="0" err="1" smtClean="0">
                <a:solidFill>
                  <a:schemeClr val="tx1"/>
                </a:solidFill>
              </a:rPr>
              <a:t>chiprosales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Comment:  </a:t>
            </a:r>
            <a:r>
              <a:rPr lang="en-US" dirty="0" smtClean="0">
                <a:solidFill>
                  <a:schemeClr val="tx1"/>
                </a:solidFill>
              </a:rPr>
              <a:t>Our brand partner.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16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56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76400"/>
            <a:ext cx="427355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676400"/>
            <a:ext cx="42735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2311400"/>
            <a:ext cx="285908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2311400"/>
            <a:ext cx="285908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30913" y="2290763"/>
            <a:ext cx="28590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2955925"/>
            <a:ext cx="21526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4600" y="2955925"/>
            <a:ext cx="21526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2955925"/>
            <a:ext cx="21526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1800" y="2974975"/>
            <a:ext cx="21637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1000" y="3641725"/>
            <a:ext cx="10969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47800" y="3641725"/>
            <a:ext cx="10969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4600" y="3641725"/>
            <a:ext cx="10969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3641725"/>
            <a:ext cx="10969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48200" y="3641725"/>
            <a:ext cx="10969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5000" y="3641725"/>
            <a:ext cx="10969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81800" y="3641725"/>
            <a:ext cx="10969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48600" y="3660775"/>
            <a:ext cx="10969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1000" y="43275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5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111250" y="43275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5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19275" y="43275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27300" y="43275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35325" y="43275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5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43350" y="43275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62488" y="4327525"/>
            <a:ext cx="7445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81625" y="43275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00763" y="4327525"/>
            <a:ext cx="7445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19900" y="43275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505700" y="43275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191500" y="43275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Box 61"/>
          <p:cNvSpPr txBox="1">
            <a:spLocks noChangeArrowheads="1"/>
          </p:cNvSpPr>
          <p:nvPr/>
        </p:nvSpPr>
        <p:spPr bwMode="auto">
          <a:xfrm>
            <a:off x="533400" y="4419600"/>
            <a:ext cx="27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1</a:t>
            </a:r>
          </a:p>
        </p:txBody>
      </p:sp>
      <p:sp>
        <p:nvSpPr>
          <p:cNvPr id="32" name="Text Box 62"/>
          <p:cNvSpPr txBox="1">
            <a:spLocks noChangeArrowheads="1"/>
          </p:cNvSpPr>
          <p:nvPr/>
        </p:nvSpPr>
        <p:spPr bwMode="auto">
          <a:xfrm>
            <a:off x="1325563" y="4419600"/>
            <a:ext cx="274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2</a:t>
            </a:r>
          </a:p>
        </p:txBody>
      </p:sp>
      <p:sp>
        <p:nvSpPr>
          <p:cNvPr id="33" name="Text Box 63"/>
          <p:cNvSpPr txBox="1">
            <a:spLocks noChangeArrowheads="1"/>
          </p:cNvSpPr>
          <p:nvPr/>
        </p:nvSpPr>
        <p:spPr bwMode="auto">
          <a:xfrm>
            <a:off x="2087563" y="4419600"/>
            <a:ext cx="274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3</a:t>
            </a:r>
          </a:p>
        </p:txBody>
      </p:sp>
      <p:sp>
        <p:nvSpPr>
          <p:cNvPr id="34" name="Text Box 64"/>
          <p:cNvSpPr txBox="1">
            <a:spLocks noChangeArrowheads="1"/>
          </p:cNvSpPr>
          <p:nvPr/>
        </p:nvSpPr>
        <p:spPr bwMode="auto">
          <a:xfrm>
            <a:off x="2849563" y="4419600"/>
            <a:ext cx="274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4</a:t>
            </a:r>
          </a:p>
        </p:txBody>
      </p:sp>
      <p:sp>
        <p:nvSpPr>
          <p:cNvPr id="35" name="Text Box 65"/>
          <p:cNvSpPr txBox="1">
            <a:spLocks noChangeArrowheads="1"/>
          </p:cNvSpPr>
          <p:nvPr/>
        </p:nvSpPr>
        <p:spPr bwMode="auto">
          <a:xfrm>
            <a:off x="3535363" y="4419600"/>
            <a:ext cx="274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5</a:t>
            </a:r>
          </a:p>
        </p:txBody>
      </p:sp>
      <p:sp>
        <p:nvSpPr>
          <p:cNvPr id="36" name="Text Box 66"/>
          <p:cNvSpPr txBox="1">
            <a:spLocks noChangeArrowheads="1"/>
          </p:cNvSpPr>
          <p:nvPr/>
        </p:nvSpPr>
        <p:spPr bwMode="auto">
          <a:xfrm>
            <a:off x="4144963" y="4419600"/>
            <a:ext cx="274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6</a:t>
            </a:r>
          </a:p>
        </p:txBody>
      </p:sp>
      <p:sp>
        <p:nvSpPr>
          <p:cNvPr id="37" name="Text Box 67"/>
          <p:cNvSpPr txBox="1">
            <a:spLocks noChangeArrowheads="1"/>
          </p:cNvSpPr>
          <p:nvPr/>
        </p:nvSpPr>
        <p:spPr bwMode="auto">
          <a:xfrm>
            <a:off x="4906963" y="4419600"/>
            <a:ext cx="274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7</a:t>
            </a:r>
          </a:p>
        </p:txBody>
      </p:sp>
      <p:sp>
        <p:nvSpPr>
          <p:cNvPr id="38" name="Text Box 68"/>
          <p:cNvSpPr txBox="1">
            <a:spLocks noChangeArrowheads="1"/>
          </p:cNvSpPr>
          <p:nvPr/>
        </p:nvSpPr>
        <p:spPr bwMode="auto">
          <a:xfrm>
            <a:off x="5592763" y="4419600"/>
            <a:ext cx="274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8</a:t>
            </a:r>
          </a:p>
        </p:txBody>
      </p:sp>
      <p:sp>
        <p:nvSpPr>
          <p:cNvPr id="39" name="Text Box 69"/>
          <p:cNvSpPr txBox="1">
            <a:spLocks noChangeArrowheads="1"/>
          </p:cNvSpPr>
          <p:nvPr/>
        </p:nvSpPr>
        <p:spPr bwMode="auto">
          <a:xfrm>
            <a:off x="6278563" y="4419600"/>
            <a:ext cx="274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9</a:t>
            </a:r>
          </a:p>
        </p:txBody>
      </p:sp>
      <p:sp>
        <p:nvSpPr>
          <p:cNvPr id="40" name="Text Box 70"/>
          <p:cNvSpPr txBox="1">
            <a:spLocks noChangeArrowheads="1"/>
          </p:cNvSpPr>
          <p:nvPr/>
        </p:nvSpPr>
        <p:spPr bwMode="auto">
          <a:xfrm>
            <a:off x="6959600" y="4419600"/>
            <a:ext cx="365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10</a:t>
            </a:r>
          </a:p>
        </p:txBody>
      </p:sp>
      <p:sp>
        <p:nvSpPr>
          <p:cNvPr id="41" name="Text Box 71"/>
          <p:cNvSpPr txBox="1">
            <a:spLocks noChangeArrowheads="1"/>
          </p:cNvSpPr>
          <p:nvPr/>
        </p:nvSpPr>
        <p:spPr bwMode="auto">
          <a:xfrm>
            <a:off x="7635875" y="4419600"/>
            <a:ext cx="365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11</a:t>
            </a:r>
          </a:p>
        </p:txBody>
      </p:sp>
      <p:sp>
        <p:nvSpPr>
          <p:cNvPr id="42" name="Text Box 72"/>
          <p:cNvSpPr txBox="1">
            <a:spLocks noChangeArrowheads="1"/>
          </p:cNvSpPr>
          <p:nvPr/>
        </p:nvSpPr>
        <p:spPr bwMode="auto">
          <a:xfrm>
            <a:off x="8361363" y="4419600"/>
            <a:ext cx="365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-111" charset="0"/>
              </a:rPr>
              <a:t>12</a:t>
            </a:r>
          </a:p>
        </p:txBody>
      </p:sp>
      <p:sp>
        <p:nvSpPr>
          <p:cNvPr id="43" name="Rectangle 73"/>
          <p:cNvSpPr>
            <a:spLocks noChangeArrowheads="1"/>
          </p:cNvSpPr>
          <p:nvPr/>
        </p:nvSpPr>
        <p:spPr bwMode="auto">
          <a:xfrm>
            <a:off x="685800" y="37338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2010</a:t>
            </a:r>
          </a:p>
        </p:txBody>
      </p:sp>
      <p:sp>
        <p:nvSpPr>
          <p:cNvPr id="44" name="Rectangle 74"/>
          <p:cNvSpPr>
            <a:spLocks noChangeArrowheads="1"/>
          </p:cNvSpPr>
          <p:nvPr/>
        </p:nvSpPr>
        <p:spPr bwMode="auto">
          <a:xfrm>
            <a:off x="1676400" y="37338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2011</a:t>
            </a:r>
          </a:p>
        </p:txBody>
      </p:sp>
      <p:sp>
        <p:nvSpPr>
          <p:cNvPr id="45" name="Rectangle 75"/>
          <p:cNvSpPr>
            <a:spLocks noChangeArrowheads="1"/>
          </p:cNvSpPr>
          <p:nvPr/>
        </p:nvSpPr>
        <p:spPr bwMode="auto">
          <a:xfrm>
            <a:off x="2743200" y="37338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2012</a:t>
            </a:r>
          </a:p>
        </p:txBody>
      </p:sp>
      <p:sp>
        <p:nvSpPr>
          <p:cNvPr id="46" name="Rectangle 76"/>
          <p:cNvSpPr>
            <a:spLocks noChangeArrowheads="1"/>
          </p:cNvSpPr>
          <p:nvPr/>
        </p:nvSpPr>
        <p:spPr bwMode="auto">
          <a:xfrm>
            <a:off x="3886200" y="37338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2013</a:t>
            </a:r>
          </a:p>
        </p:txBody>
      </p:sp>
      <p:sp>
        <p:nvSpPr>
          <p:cNvPr id="47" name="Rectangle 77"/>
          <p:cNvSpPr>
            <a:spLocks noChangeArrowheads="1"/>
          </p:cNvSpPr>
          <p:nvPr/>
        </p:nvSpPr>
        <p:spPr bwMode="auto">
          <a:xfrm>
            <a:off x="4953000" y="37338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2014</a:t>
            </a:r>
          </a:p>
        </p:txBody>
      </p:sp>
      <p:sp>
        <p:nvSpPr>
          <p:cNvPr id="48" name="Rectangle 78"/>
          <p:cNvSpPr>
            <a:spLocks noChangeArrowheads="1"/>
          </p:cNvSpPr>
          <p:nvPr/>
        </p:nvSpPr>
        <p:spPr bwMode="auto">
          <a:xfrm>
            <a:off x="5943600" y="37338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2015</a:t>
            </a:r>
          </a:p>
        </p:txBody>
      </p:sp>
      <p:sp>
        <p:nvSpPr>
          <p:cNvPr id="49" name="Rectangle 79"/>
          <p:cNvSpPr>
            <a:spLocks noChangeArrowheads="1"/>
          </p:cNvSpPr>
          <p:nvPr/>
        </p:nvSpPr>
        <p:spPr bwMode="auto">
          <a:xfrm>
            <a:off x="7086600" y="37338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2016</a:t>
            </a:r>
          </a:p>
        </p:txBody>
      </p:sp>
      <p:sp>
        <p:nvSpPr>
          <p:cNvPr id="50" name="Rectangle 80"/>
          <p:cNvSpPr>
            <a:spLocks noChangeArrowheads="1"/>
          </p:cNvSpPr>
          <p:nvPr/>
        </p:nvSpPr>
        <p:spPr bwMode="auto">
          <a:xfrm>
            <a:off x="8077200" y="37338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-111" charset="0"/>
              </a:rPr>
              <a:t>2017</a:t>
            </a:r>
          </a:p>
        </p:txBody>
      </p:sp>
      <p:sp>
        <p:nvSpPr>
          <p:cNvPr id="51" name="Rectangle 81"/>
          <p:cNvSpPr>
            <a:spLocks noChangeArrowheads="1"/>
          </p:cNvSpPr>
          <p:nvPr/>
        </p:nvSpPr>
        <p:spPr bwMode="auto">
          <a:xfrm>
            <a:off x="838200" y="30480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2010</a:t>
            </a:r>
          </a:p>
        </p:txBody>
      </p:sp>
      <p:sp>
        <p:nvSpPr>
          <p:cNvPr id="52" name="Rectangle 82"/>
          <p:cNvSpPr>
            <a:spLocks noChangeArrowheads="1"/>
          </p:cNvSpPr>
          <p:nvPr/>
        </p:nvSpPr>
        <p:spPr bwMode="auto">
          <a:xfrm>
            <a:off x="3124200" y="30480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2011</a:t>
            </a:r>
          </a:p>
        </p:txBody>
      </p:sp>
      <p:sp>
        <p:nvSpPr>
          <p:cNvPr id="53" name="Rectangle 83"/>
          <p:cNvSpPr>
            <a:spLocks noChangeArrowheads="1"/>
          </p:cNvSpPr>
          <p:nvPr/>
        </p:nvSpPr>
        <p:spPr bwMode="auto">
          <a:xfrm>
            <a:off x="5410200" y="30480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2012</a:t>
            </a:r>
          </a:p>
        </p:txBody>
      </p:sp>
      <p:sp>
        <p:nvSpPr>
          <p:cNvPr id="54" name="Rectangle 84"/>
          <p:cNvSpPr>
            <a:spLocks noChangeArrowheads="1"/>
          </p:cNvSpPr>
          <p:nvPr/>
        </p:nvSpPr>
        <p:spPr bwMode="auto">
          <a:xfrm>
            <a:off x="7315200" y="30480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-111" charset="0"/>
              </a:rPr>
              <a:t>2013</a:t>
            </a:r>
          </a:p>
        </p:txBody>
      </p:sp>
      <p:sp>
        <p:nvSpPr>
          <p:cNvPr id="55" name="Rectangle 85"/>
          <p:cNvSpPr>
            <a:spLocks noChangeArrowheads="1"/>
          </p:cNvSpPr>
          <p:nvPr/>
        </p:nvSpPr>
        <p:spPr bwMode="auto">
          <a:xfrm>
            <a:off x="1357313" y="2371725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2010</a:t>
            </a:r>
          </a:p>
        </p:txBody>
      </p:sp>
      <p:sp>
        <p:nvSpPr>
          <p:cNvPr id="56" name="Rectangle 86"/>
          <p:cNvSpPr>
            <a:spLocks noChangeArrowheads="1"/>
          </p:cNvSpPr>
          <p:nvPr/>
        </p:nvSpPr>
        <p:spPr bwMode="auto">
          <a:xfrm>
            <a:off x="4287838" y="2371725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2011</a:t>
            </a:r>
          </a:p>
        </p:txBody>
      </p:sp>
      <p:sp>
        <p:nvSpPr>
          <p:cNvPr id="57" name="Rectangle 87"/>
          <p:cNvSpPr>
            <a:spLocks noChangeArrowheads="1"/>
          </p:cNvSpPr>
          <p:nvPr/>
        </p:nvSpPr>
        <p:spPr bwMode="auto">
          <a:xfrm>
            <a:off x="7062788" y="2371725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-111" charset="0"/>
              </a:rPr>
              <a:t>2012</a:t>
            </a:r>
          </a:p>
        </p:txBody>
      </p:sp>
      <p:sp>
        <p:nvSpPr>
          <p:cNvPr id="58" name="Rectangle 88"/>
          <p:cNvSpPr>
            <a:spLocks noChangeArrowheads="1"/>
          </p:cNvSpPr>
          <p:nvPr/>
        </p:nvSpPr>
        <p:spPr bwMode="auto">
          <a:xfrm>
            <a:off x="1790700" y="17526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2010</a:t>
            </a:r>
          </a:p>
        </p:txBody>
      </p:sp>
      <p:sp>
        <p:nvSpPr>
          <p:cNvPr id="59" name="Rectangle 89"/>
          <p:cNvSpPr>
            <a:spLocks noChangeArrowheads="1"/>
          </p:cNvSpPr>
          <p:nvPr/>
        </p:nvSpPr>
        <p:spPr bwMode="auto">
          <a:xfrm>
            <a:off x="6235700" y="17526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-111" charset="0"/>
              </a:rPr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15795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60500"/>
            <a:ext cx="42672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460500"/>
            <a:ext cx="427355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146300"/>
            <a:ext cx="28527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2146300"/>
            <a:ext cx="28527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2146300"/>
            <a:ext cx="2852738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2832100"/>
            <a:ext cx="21463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2832100"/>
            <a:ext cx="21463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84688" y="2832100"/>
            <a:ext cx="21463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2832100"/>
            <a:ext cx="2157413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" y="3517900"/>
            <a:ext cx="1090613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84288" y="3517900"/>
            <a:ext cx="1090612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1088" y="3517900"/>
            <a:ext cx="1090612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52800" y="3517900"/>
            <a:ext cx="1090613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19600" y="3517900"/>
            <a:ext cx="1090613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86400" y="3517900"/>
            <a:ext cx="1090613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53200" y="3517900"/>
            <a:ext cx="1090613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20000" y="3517900"/>
            <a:ext cx="1090613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8600" y="4203700"/>
            <a:ext cx="7381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36625" y="4203700"/>
            <a:ext cx="7381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644650" y="4203700"/>
            <a:ext cx="7381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52675" y="4203700"/>
            <a:ext cx="7381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71813" y="4203700"/>
            <a:ext cx="73818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79838" y="4203700"/>
            <a:ext cx="73818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487863" y="4203700"/>
            <a:ext cx="73818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07000" y="4203700"/>
            <a:ext cx="7381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15025" y="4203700"/>
            <a:ext cx="7381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623050" y="4203700"/>
            <a:ext cx="7381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31075" y="4203700"/>
            <a:ext cx="73818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016875" y="4203700"/>
            <a:ext cx="738188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33"/>
          <p:cNvSpPr txBox="1">
            <a:spLocks noChangeArrowheads="1"/>
          </p:cNvSpPr>
          <p:nvPr/>
        </p:nvSpPr>
        <p:spPr bwMode="auto">
          <a:xfrm>
            <a:off x="495300" y="4302125"/>
            <a:ext cx="27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1</a:t>
            </a: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1235075" y="4302125"/>
            <a:ext cx="27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2</a:t>
            </a:r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1844675" y="4302125"/>
            <a:ext cx="27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3</a:t>
            </a:r>
          </a:p>
        </p:txBody>
      </p:sp>
      <p:sp>
        <p:nvSpPr>
          <p:cNvPr id="37" name="Text Box 36"/>
          <p:cNvSpPr txBox="1">
            <a:spLocks noChangeArrowheads="1"/>
          </p:cNvSpPr>
          <p:nvPr/>
        </p:nvSpPr>
        <p:spPr bwMode="auto">
          <a:xfrm>
            <a:off x="2606675" y="4302125"/>
            <a:ext cx="27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4</a:t>
            </a: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3292475" y="4302125"/>
            <a:ext cx="27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5</a:t>
            </a: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3902075" y="4302125"/>
            <a:ext cx="27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6</a:t>
            </a: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4664075" y="4302125"/>
            <a:ext cx="27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7</a:t>
            </a:r>
          </a:p>
        </p:txBody>
      </p:sp>
      <p:sp>
        <p:nvSpPr>
          <p:cNvPr id="41" name="Text Box 40"/>
          <p:cNvSpPr txBox="1">
            <a:spLocks noChangeArrowheads="1"/>
          </p:cNvSpPr>
          <p:nvPr/>
        </p:nvSpPr>
        <p:spPr bwMode="auto">
          <a:xfrm>
            <a:off x="5349875" y="4302125"/>
            <a:ext cx="27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8</a:t>
            </a:r>
          </a:p>
        </p:txBody>
      </p:sp>
      <p:sp>
        <p:nvSpPr>
          <p:cNvPr id="42" name="Text Box 41"/>
          <p:cNvSpPr txBox="1">
            <a:spLocks noChangeArrowheads="1"/>
          </p:cNvSpPr>
          <p:nvPr/>
        </p:nvSpPr>
        <p:spPr bwMode="auto">
          <a:xfrm>
            <a:off x="6035675" y="4302125"/>
            <a:ext cx="27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9</a:t>
            </a:r>
          </a:p>
        </p:txBody>
      </p:sp>
      <p:sp>
        <p:nvSpPr>
          <p:cNvPr id="43" name="Text Box 42"/>
          <p:cNvSpPr txBox="1">
            <a:spLocks noChangeArrowheads="1"/>
          </p:cNvSpPr>
          <p:nvPr/>
        </p:nvSpPr>
        <p:spPr bwMode="auto">
          <a:xfrm>
            <a:off x="6721475" y="4302125"/>
            <a:ext cx="365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10</a:t>
            </a:r>
          </a:p>
        </p:txBody>
      </p:sp>
      <p:sp>
        <p:nvSpPr>
          <p:cNvPr id="44" name="Text Box 43"/>
          <p:cNvSpPr txBox="1">
            <a:spLocks noChangeArrowheads="1"/>
          </p:cNvSpPr>
          <p:nvPr/>
        </p:nvSpPr>
        <p:spPr bwMode="auto">
          <a:xfrm>
            <a:off x="7407275" y="4302125"/>
            <a:ext cx="365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11" charset="0"/>
              </a:rPr>
              <a:t>11</a:t>
            </a:r>
          </a:p>
        </p:txBody>
      </p:sp>
      <p:sp>
        <p:nvSpPr>
          <p:cNvPr id="45" name="Text Box 44"/>
          <p:cNvSpPr txBox="1">
            <a:spLocks noChangeArrowheads="1"/>
          </p:cNvSpPr>
          <p:nvPr/>
        </p:nvSpPr>
        <p:spPr bwMode="auto">
          <a:xfrm>
            <a:off x="8016875" y="4302125"/>
            <a:ext cx="365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-111" charset="0"/>
              </a:rPr>
              <a:t>12</a:t>
            </a: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466725" y="35941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2010</a:t>
            </a: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1457325" y="35941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2011</a:t>
            </a: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2524125" y="35941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2012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3667125" y="35941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2013</a:t>
            </a: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733925" y="35941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2014</a:t>
            </a: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5724525" y="35941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2015</a:t>
            </a: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6867525" y="35941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2016</a:t>
            </a: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7858125" y="35941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-111" charset="0"/>
              </a:rPr>
              <a:t>2017</a:t>
            </a: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838200" y="29083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2010</a:t>
            </a: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3124200" y="29083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2011</a:t>
            </a: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5410200" y="29083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2012</a:t>
            </a: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7315200" y="290830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-111" charset="0"/>
              </a:rPr>
              <a:t>2013</a:t>
            </a: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1357313" y="2244725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2010</a:t>
            </a: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4287838" y="2244725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2011</a:t>
            </a: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7062788" y="2244725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-111" charset="0"/>
              </a:rPr>
              <a:t>2012</a:t>
            </a: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1790700" y="156845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-111" charset="0"/>
              </a:rPr>
              <a:t>2010</a:t>
            </a: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6235700" y="1568450"/>
            <a:ext cx="546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alibri" pitchFamily="-111" charset="0"/>
              </a:rPr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272344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5"/>
          <p:cNvSpPr>
            <a:spLocks noChangeArrowheads="1"/>
          </p:cNvSpPr>
          <p:nvPr/>
        </p:nvSpPr>
        <p:spPr bwMode="auto">
          <a:xfrm>
            <a:off x="276225" y="3184525"/>
            <a:ext cx="8366125" cy="320675"/>
          </a:xfrm>
          <a:prstGeom prst="rect">
            <a:avLst/>
          </a:prstGeom>
          <a:gradFill rotWithShape="1">
            <a:gsLst>
              <a:gs pos="0">
                <a:schemeClr val="accent1">
                  <a:lumMod val="10000"/>
                </a:schemeClr>
              </a:gs>
              <a:gs pos="100000">
                <a:schemeClr val="tx2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Calibri" pitchFamily="-111" charset="0"/>
            </a:endParaRPr>
          </a:p>
        </p:txBody>
      </p:sp>
      <p:grpSp>
        <p:nvGrpSpPr>
          <p:cNvPr id="3" name="Gruppe 107"/>
          <p:cNvGrpSpPr>
            <a:grpSpLocks/>
          </p:cNvGrpSpPr>
          <p:nvPr/>
        </p:nvGrpSpPr>
        <p:grpSpPr bwMode="auto">
          <a:xfrm>
            <a:off x="266700" y="2884488"/>
            <a:ext cx="8582025" cy="457200"/>
            <a:chOff x="282575" y="3461036"/>
            <a:chExt cx="8582155" cy="457200"/>
          </a:xfrm>
        </p:grpSpPr>
        <p:sp>
          <p:nvSpPr>
            <p:cNvPr id="4" name="Pentagon 104"/>
            <p:cNvSpPr>
              <a:spLocks noChangeArrowheads="1"/>
            </p:cNvSpPr>
            <p:nvPr/>
          </p:nvSpPr>
          <p:spPr bwMode="auto">
            <a:xfrm>
              <a:off x="7370870" y="3461036"/>
              <a:ext cx="1457347" cy="457200"/>
            </a:xfrm>
            <a:prstGeom prst="homePlate">
              <a:avLst>
                <a:gd name="adj" fmla="val 40317"/>
              </a:avLst>
            </a:prstGeom>
            <a:gradFill rotWithShape="1">
              <a:gsLst>
                <a:gs pos="0">
                  <a:srgbClr val="C0FF4D"/>
                </a:gs>
                <a:gs pos="100000">
                  <a:srgbClr val="A4D329"/>
                </a:gs>
              </a:gsLst>
              <a:lin ang="5400000" scaled="1"/>
            </a:gradFill>
            <a:ln w="19050">
              <a:solidFill>
                <a:srgbClr val="92D050"/>
              </a:solidFill>
              <a:round/>
              <a:headEnd/>
              <a:tailEnd/>
            </a:ln>
          </p:spPr>
          <p:txBody>
            <a:bodyPr anchor="ctr"/>
            <a:lstStyle/>
            <a:p>
              <a:pPr indent="-342900" algn="ctr" defTabSz="914400">
                <a:buFont typeface="Calibri" pitchFamily="-111" charset="0"/>
                <a:buAutoNum type="arabicPeriod"/>
              </a:pPr>
              <a:endParaRPr lang="en-US" noProof="1">
                <a:latin typeface="Calibri" pitchFamily="-111" charset="0"/>
              </a:endParaRPr>
            </a:p>
          </p:txBody>
        </p:sp>
        <p:grpSp>
          <p:nvGrpSpPr>
            <p:cNvPr id="5" name="Gruppe 62"/>
            <p:cNvGrpSpPr>
              <a:grpSpLocks/>
            </p:cNvGrpSpPr>
            <p:nvPr/>
          </p:nvGrpSpPr>
          <p:grpSpPr bwMode="auto">
            <a:xfrm>
              <a:off x="282575" y="3461036"/>
              <a:ext cx="7213730" cy="457200"/>
              <a:chOff x="282575" y="3462341"/>
              <a:chExt cx="7213730" cy="457200"/>
            </a:xfrm>
          </p:grpSpPr>
          <p:grpSp>
            <p:nvGrpSpPr>
              <p:cNvPr id="7" name="Gruppe 75"/>
              <p:cNvGrpSpPr>
                <a:grpSpLocks/>
              </p:cNvGrpSpPr>
              <p:nvPr/>
            </p:nvGrpSpPr>
            <p:grpSpPr bwMode="auto">
              <a:xfrm>
                <a:off x="282575" y="3462341"/>
                <a:ext cx="7080380" cy="457200"/>
                <a:chOff x="272143" y="2949958"/>
                <a:chExt cx="8556211" cy="457921"/>
              </a:xfrm>
            </p:grpSpPr>
            <p:sp>
              <p:nvSpPr>
                <p:cNvPr id="13" name="Rectangle 445"/>
                <p:cNvSpPr>
                  <a:spLocks noChangeArrowheads="1"/>
                </p:cNvSpPr>
                <p:nvPr/>
              </p:nvSpPr>
              <p:spPr bwMode="auto">
                <a:xfrm>
                  <a:off x="1985299" y="2949958"/>
                  <a:ext cx="1707400" cy="457921"/>
                </a:xfrm>
                <a:prstGeom prst="rect">
                  <a:avLst/>
                </a:prstGeom>
                <a:gradFill rotWithShape="1">
                  <a:gsLst>
                    <a:gs pos="0">
                      <a:srgbClr val="C0FF4D"/>
                    </a:gs>
                    <a:gs pos="100000">
                      <a:srgbClr val="A4D329"/>
                    </a:gs>
                  </a:gsLst>
                  <a:lin ang="5400000" scaled="1"/>
                </a:gradFill>
                <a:ln w="19050">
                  <a:solidFill>
                    <a:srgbClr val="92D05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indent="-342900" algn="ctr" defTabSz="914400"/>
                  <a:endParaRPr lang="en-US" noProof="1">
                    <a:latin typeface="Calibri" pitchFamily="-111" charset="0"/>
                  </a:endParaRPr>
                </a:p>
              </p:txBody>
            </p:sp>
            <p:sp>
              <p:nvSpPr>
                <p:cNvPr id="14" name="Rectangle 446"/>
                <p:cNvSpPr>
                  <a:spLocks noChangeArrowheads="1"/>
                </p:cNvSpPr>
                <p:nvPr/>
              </p:nvSpPr>
              <p:spPr bwMode="auto">
                <a:xfrm>
                  <a:off x="3694616" y="2949958"/>
                  <a:ext cx="1709319" cy="457921"/>
                </a:xfrm>
                <a:prstGeom prst="rect">
                  <a:avLst/>
                </a:prstGeom>
                <a:gradFill rotWithShape="1">
                  <a:gsLst>
                    <a:gs pos="0">
                      <a:srgbClr val="C0FF4D"/>
                    </a:gs>
                    <a:gs pos="100000">
                      <a:srgbClr val="A4D329"/>
                    </a:gs>
                  </a:gsLst>
                  <a:lin ang="5400000" scaled="1"/>
                </a:gradFill>
                <a:ln w="19050">
                  <a:solidFill>
                    <a:srgbClr val="92D05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indent="-342900" algn="ctr" defTabSz="914400"/>
                  <a:endParaRPr lang="en-US" noProof="1">
                    <a:latin typeface="Calibri" pitchFamily="-111" charset="0"/>
                  </a:endParaRPr>
                </a:p>
              </p:txBody>
            </p:sp>
            <p:sp>
              <p:nvSpPr>
                <p:cNvPr id="15" name="Rectangle 447"/>
                <p:cNvSpPr>
                  <a:spLocks noChangeArrowheads="1"/>
                </p:cNvSpPr>
                <p:nvPr/>
              </p:nvSpPr>
              <p:spPr bwMode="auto">
                <a:xfrm>
                  <a:off x="5405853" y="2949958"/>
                  <a:ext cx="1709319" cy="457921"/>
                </a:xfrm>
                <a:prstGeom prst="rect">
                  <a:avLst/>
                </a:prstGeom>
                <a:gradFill rotWithShape="1">
                  <a:gsLst>
                    <a:gs pos="0">
                      <a:srgbClr val="C0FF4D"/>
                    </a:gs>
                    <a:gs pos="100000">
                      <a:srgbClr val="A4D329"/>
                    </a:gs>
                  </a:gsLst>
                  <a:lin ang="5400000" scaled="1"/>
                </a:gradFill>
                <a:ln w="19050">
                  <a:solidFill>
                    <a:srgbClr val="92D05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indent="-342900" algn="ctr" defTabSz="914400"/>
                  <a:endParaRPr lang="en-US" noProof="1">
                    <a:latin typeface="Calibri" pitchFamily="-111" charset="0"/>
                  </a:endParaRPr>
                </a:p>
              </p:txBody>
            </p:sp>
            <p:sp>
              <p:nvSpPr>
                <p:cNvPr id="16" name="Rectangle 448"/>
                <p:cNvSpPr>
                  <a:spLocks noChangeArrowheads="1"/>
                </p:cNvSpPr>
                <p:nvPr/>
              </p:nvSpPr>
              <p:spPr bwMode="auto">
                <a:xfrm>
                  <a:off x="7119009" y="2949958"/>
                  <a:ext cx="1709318" cy="457921"/>
                </a:xfrm>
                <a:prstGeom prst="rect">
                  <a:avLst/>
                </a:prstGeom>
                <a:gradFill rotWithShape="1">
                  <a:gsLst>
                    <a:gs pos="0">
                      <a:srgbClr val="C0FF4D"/>
                    </a:gs>
                    <a:gs pos="100000">
                      <a:srgbClr val="A4D329"/>
                    </a:gs>
                  </a:gsLst>
                  <a:lin ang="5400000" scaled="1"/>
                </a:gradFill>
                <a:ln w="19050">
                  <a:solidFill>
                    <a:srgbClr val="92D05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indent="-342900" algn="ctr" defTabSz="914400"/>
                  <a:endParaRPr lang="en-US" noProof="1">
                    <a:latin typeface="Calibri" pitchFamily="-111" charset="0"/>
                  </a:endParaRPr>
                </a:p>
              </p:txBody>
            </p:sp>
            <p:sp>
              <p:nvSpPr>
                <p:cNvPr id="17" name="Rectangle 445"/>
                <p:cNvSpPr>
                  <a:spLocks noChangeArrowheads="1"/>
                </p:cNvSpPr>
                <p:nvPr/>
              </p:nvSpPr>
              <p:spPr bwMode="auto">
                <a:xfrm>
                  <a:off x="272143" y="2949958"/>
                  <a:ext cx="1707400" cy="457921"/>
                </a:xfrm>
                <a:prstGeom prst="rect">
                  <a:avLst/>
                </a:prstGeom>
                <a:gradFill rotWithShape="1">
                  <a:gsLst>
                    <a:gs pos="0">
                      <a:srgbClr val="C0FF4D"/>
                    </a:gs>
                    <a:gs pos="100000">
                      <a:srgbClr val="A4D329"/>
                    </a:gs>
                  </a:gsLst>
                  <a:lin ang="5400000" scaled="1"/>
                </a:gradFill>
                <a:ln w="19050">
                  <a:solidFill>
                    <a:srgbClr val="92D05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indent="-342900" algn="ctr" defTabSz="914400"/>
                  <a:endParaRPr lang="en-US" noProof="1">
                    <a:latin typeface="Calibri" pitchFamily="-111" charset="0"/>
                  </a:endParaRPr>
                </a:p>
              </p:txBody>
            </p:sp>
          </p:grpSp>
          <p:sp>
            <p:nvSpPr>
              <p:cNvPr id="8" name="Rectangle 445"/>
              <p:cNvSpPr>
                <a:spLocks noChangeArrowheads="1"/>
              </p:cNvSpPr>
              <p:nvPr/>
            </p:nvSpPr>
            <p:spPr bwMode="auto">
              <a:xfrm>
                <a:off x="1833586" y="3556003"/>
                <a:ext cx="1412896" cy="300038"/>
              </a:xfrm>
              <a:prstGeom prst="rect">
                <a:avLst/>
              </a:prstGeom>
              <a:no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 defTabSz="914400"/>
                <a:r>
                  <a:rPr lang="en-US" noProof="1">
                    <a:latin typeface="Calibri" pitchFamily="-111" charset="0"/>
                  </a:rPr>
                  <a:t>2008</a:t>
                </a:r>
              </a:p>
            </p:txBody>
          </p:sp>
          <p:sp>
            <p:nvSpPr>
              <p:cNvPr id="9" name="Rectangle 446"/>
              <p:cNvSpPr>
                <a:spLocks noChangeArrowheads="1"/>
              </p:cNvSpPr>
              <p:nvPr/>
            </p:nvSpPr>
            <p:spPr bwMode="auto">
              <a:xfrm>
                <a:off x="3248070" y="3556003"/>
                <a:ext cx="1414484" cy="300038"/>
              </a:xfrm>
              <a:prstGeom prst="rect">
                <a:avLst/>
              </a:prstGeom>
              <a:no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 defTabSz="914400"/>
                <a:r>
                  <a:rPr lang="en-US" noProof="1">
                    <a:latin typeface="Calibri" pitchFamily="-111" charset="0"/>
                  </a:rPr>
                  <a:t>2009</a:t>
                </a:r>
              </a:p>
            </p:txBody>
          </p:sp>
          <p:sp>
            <p:nvSpPr>
              <p:cNvPr id="10" name="Rectangle 447"/>
              <p:cNvSpPr>
                <a:spLocks noChangeArrowheads="1"/>
              </p:cNvSpPr>
              <p:nvPr/>
            </p:nvSpPr>
            <p:spPr bwMode="auto">
              <a:xfrm>
                <a:off x="4664141" y="3556003"/>
                <a:ext cx="1414484" cy="300038"/>
              </a:xfrm>
              <a:prstGeom prst="rect">
                <a:avLst/>
              </a:prstGeom>
              <a:no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 defTabSz="914400"/>
                <a:r>
                  <a:rPr lang="en-US" noProof="1">
                    <a:latin typeface="Calibri" pitchFamily="-111" charset="0"/>
                  </a:rPr>
                  <a:t>2010</a:t>
                </a:r>
              </a:p>
            </p:txBody>
          </p:sp>
          <p:sp>
            <p:nvSpPr>
              <p:cNvPr id="11" name="Rectangle 448"/>
              <p:cNvSpPr>
                <a:spLocks noChangeArrowheads="1"/>
              </p:cNvSpPr>
              <p:nvPr/>
            </p:nvSpPr>
            <p:spPr bwMode="auto">
              <a:xfrm>
                <a:off x="6081801" y="3556003"/>
                <a:ext cx="1414483" cy="300038"/>
              </a:xfrm>
              <a:prstGeom prst="rect">
                <a:avLst/>
              </a:prstGeom>
              <a:no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 defTabSz="914400"/>
                <a:r>
                  <a:rPr lang="en-US" noProof="1">
                    <a:latin typeface="Calibri" pitchFamily="-111" charset="0"/>
                  </a:rPr>
                  <a:t>2011</a:t>
                </a:r>
              </a:p>
            </p:txBody>
          </p:sp>
          <p:sp>
            <p:nvSpPr>
              <p:cNvPr id="12" name="Rectangle 445"/>
              <p:cNvSpPr>
                <a:spLocks noChangeArrowheads="1"/>
              </p:cNvSpPr>
              <p:nvPr/>
            </p:nvSpPr>
            <p:spPr bwMode="auto">
              <a:xfrm>
                <a:off x="409577" y="3556003"/>
                <a:ext cx="1412896" cy="300038"/>
              </a:xfrm>
              <a:prstGeom prst="rect">
                <a:avLst/>
              </a:prstGeom>
              <a:no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indent="-342900" algn="ctr" defTabSz="914400"/>
                <a:r>
                  <a:rPr lang="en-US" noProof="1">
                    <a:latin typeface="Calibri" pitchFamily="-111" charset="0"/>
                  </a:rPr>
                  <a:t>2007</a:t>
                </a:r>
              </a:p>
            </p:txBody>
          </p:sp>
        </p:grpSp>
        <p:sp>
          <p:nvSpPr>
            <p:cNvPr id="6" name="Rectangle 448"/>
            <p:cNvSpPr>
              <a:spLocks noChangeArrowheads="1"/>
            </p:cNvSpPr>
            <p:nvPr/>
          </p:nvSpPr>
          <p:spPr bwMode="auto">
            <a:xfrm>
              <a:off x="7450247" y="3556286"/>
              <a:ext cx="1414483" cy="300037"/>
            </a:xfrm>
            <a:prstGeom prst="rect">
              <a:avLst/>
            </a:prstGeom>
            <a:no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indent="-342900" algn="ctr" defTabSz="914400"/>
              <a:r>
                <a:rPr lang="en-US" noProof="1">
                  <a:latin typeface="Calibri" pitchFamily="-111" charset="0"/>
                </a:rPr>
                <a:t>2012</a:t>
              </a:r>
            </a:p>
          </p:txBody>
        </p:sp>
      </p:grpSp>
      <p:sp>
        <p:nvSpPr>
          <p:cNvPr id="18" name="Rektangel 82"/>
          <p:cNvSpPr>
            <a:spLocks noChangeArrowheads="1"/>
          </p:cNvSpPr>
          <p:nvPr/>
        </p:nvSpPr>
        <p:spPr bwMode="auto">
          <a:xfrm>
            <a:off x="304800" y="1404938"/>
            <a:ext cx="1954213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01688">
              <a:spcBef>
                <a:spcPct val="20000"/>
              </a:spcBef>
            </a:pPr>
            <a:r>
              <a:rPr lang="en-US" sz="1400" b="1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This is an example text</a:t>
            </a:r>
          </a:p>
          <a:p>
            <a:pPr defTabSz="801688">
              <a:spcBef>
                <a:spcPct val="20000"/>
              </a:spcBef>
            </a:pPr>
            <a:r>
              <a:rPr lang="en-US" sz="1400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Go ahead an replace it with your own text. This is an example text.</a:t>
            </a:r>
          </a:p>
        </p:txBody>
      </p:sp>
      <p:sp>
        <p:nvSpPr>
          <p:cNvPr id="19" name="Nedadgående pil 90"/>
          <p:cNvSpPr>
            <a:spLocks noChangeArrowheads="1"/>
          </p:cNvSpPr>
          <p:nvPr/>
        </p:nvSpPr>
        <p:spPr bwMode="auto">
          <a:xfrm>
            <a:off x="898525" y="2428875"/>
            <a:ext cx="250825" cy="538163"/>
          </a:xfrm>
          <a:prstGeom prst="downArrow">
            <a:avLst>
              <a:gd name="adj1" fmla="val 50000"/>
              <a:gd name="adj2" fmla="val 50004"/>
            </a:avLst>
          </a:prstGeom>
          <a:gradFill rotWithShape="1">
            <a:gsLst>
              <a:gs pos="0">
                <a:srgbClr val="FFC000"/>
              </a:gs>
              <a:gs pos="100000">
                <a:srgbClr val="E36119"/>
              </a:gs>
            </a:gsLst>
            <a:lin ang="2700000" scaled="1"/>
          </a:gradFill>
          <a:ln w="9525">
            <a:solidFill>
              <a:srgbClr val="FC7E00"/>
            </a:solidFill>
            <a:miter lim="800000"/>
            <a:headEnd/>
            <a:tailEnd/>
          </a:ln>
          <a:effectLst>
            <a:outerShdw blurRad="63500" dist="38100" dir="5400000" algn="t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indent="-342900" algn="ctr">
              <a:buFont typeface="Calibri" pitchFamily="-111" charset="0"/>
              <a:buAutoNum type="arabicPeriod"/>
              <a:defRPr/>
            </a:pPr>
            <a:endParaRPr lang="en-US">
              <a:solidFill>
                <a:srgbClr val="FFFFFF"/>
              </a:solidFill>
              <a:latin typeface="Calibri" pitchFamily="-111" charset="0"/>
            </a:endParaRPr>
          </a:p>
        </p:txBody>
      </p:sp>
      <p:sp>
        <p:nvSpPr>
          <p:cNvPr id="20" name="Rektangel 91"/>
          <p:cNvSpPr>
            <a:spLocks noChangeArrowheads="1"/>
          </p:cNvSpPr>
          <p:nvPr/>
        </p:nvSpPr>
        <p:spPr bwMode="auto">
          <a:xfrm>
            <a:off x="2830513" y="1404938"/>
            <a:ext cx="1954212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01688">
              <a:spcBef>
                <a:spcPct val="20000"/>
              </a:spcBef>
            </a:pPr>
            <a:r>
              <a:rPr lang="en-US" sz="1400" b="1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This is an example text</a:t>
            </a:r>
          </a:p>
          <a:p>
            <a:pPr defTabSz="801688">
              <a:spcBef>
                <a:spcPct val="20000"/>
              </a:spcBef>
            </a:pPr>
            <a:r>
              <a:rPr lang="en-US" sz="1400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Go ahead an replace it with your own text. This is an example text.</a:t>
            </a:r>
          </a:p>
        </p:txBody>
      </p:sp>
      <p:sp>
        <p:nvSpPr>
          <p:cNvPr id="21" name="Nedadgående pil 92"/>
          <p:cNvSpPr>
            <a:spLocks noChangeArrowheads="1"/>
          </p:cNvSpPr>
          <p:nvPr/>
        </p:nvSpPr>
        <p:spPr bwMode="auto">
          <a:xfrm>
            <a:off x="3522663" y="2428875"/>
            <a:ext cx="249237" cy="538163"/>
          </a:xfrm>
          <a:prstGeom prst="downArrow">
            <a:avLst>
              <a:gd name="adj1" fmla="val 50000"/>
              <a:gd name="adj2" fmla="val 50002"/>
            </a:avLst>
          </a:prstGeom>
          <a:gradFill rotWithShape="1">
            <a:gsLst>
              <a:gs pos="0">
                <a:srgbClr val="FFC000"/>
              </a:gs>
              <a:gs pos="100000">
                <a:srgbClr val="E36119"/>
              </a:gs>
            </a:gsLst>
            <a:lin ang="2700000" scaled="1"/>
          </a:gradFill>
          <a:ln w="9525">
            <a:solidFill>
              <a:srgbClr val="FC7E00"/>
            </a:solidFill>
            <a:miter lim="800000"/>
            <a:headEnd/>
            <a:tailEnd/>
          </a:ln>
          <a:effectLst>
            <a:outerShdw blurRad="63500" dist="38100" dir="5400000" algn="t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indent="-342900" algn="ctr">
              <a:buFont typeface="Calibri" pitchFamily="-111" charset="0"/>
              <a:buAutoNum type="arabicPeriod"/>
              <a:defRPr/>
            </a:pPr>
            <a:endParaRPr lang="en-US">
              <a:solidFill>
                <a:srgbClr val="FFFFFF"/>
              </a:solidFill>
              <a:latin typeface="Calibri" pitchFamily="-111" charset="0"/>
            </a:endParaRPr>
          </a:p>
        </p:txBody>
      </p:sp>
      <p:sp>
        <p:nvSpPr>
          <p:cNvPr id="22" name="Rektangel 93"/>
          <p:cNvSpPr>
            <a:spLocks noChangeArrowheads="1"/>
          </p:cNvSpPr>
          <p:nvPr/>
        </p:nvSpPr>
        <p:spPr bwMode="auto">
          <a:xfrm>
            <a:off x="5638800" y="1371600"/>
            <a:ext cx="1954213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01688">
              <a:spcBef>
                <a:spcPct val="20000"/>
              </a:spcBef>
            </a:pPr>
            <a:r>
              <a:rPr lang="en-US" sz="1400" b="1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This is an example text</a:t>
            </a:r>
          </a:p>
          <a:p>
            <a:pPr defTabSz="801688">
              <a:spcBef>
                <a:spcPct val="20000"/>
              </a:spcBef>
            </a:pPr>
            <a:r>
              <a:rPr lang="en-US" sz="1400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Go ahead an replace it with your own text. This is an example text.</a:t>
            </a:r>
          </a:p>
        </p:txBody>
      </p:sp>
      <p:sp>
        <p:nvSpPr>
          <p:cNvPr id="23" name="Nedadgående pil 94"/>
          <p:cNvSpPr>
            <a:spLocks noChangeArrowheads="1"/>
          </p:cNvSpPr>
          <p:nvPr/>
        </p:nvSpPr>
        <p:spPr bwMode="auto">
          <a:xfrm>
            <a:off x="6330950" y="2395538"/>
            <a:ext cx="249238" cy="538162"/>
          </a:xfrm>
          <a:prstGeom prst="downArrow">
            <a:avLst>
              <a:gd name="adj1" fmla="val 50000"/>
              <a:gd name="adj2" fmla="val 50002"/>
            </a:avLst>
          </a:prstGeom>
          <a:gradFill rotWithShape="1">
            <a:gsLst>
              <a:gs pos="0">
                <a:srgbClr val="FFC000"/>
              </a:gs>
              <a:gs pos="100000">
                <a:srgbClr val="E36119"/>
              </a:gs>
            </a:gsLst>
            <a:lin ang="2700000" scaled="1"/>
          </a:gradFill>
          <a:ln w="9525">
            <a:solidFill>
              <a:srgbClr val="FC7E00"/>
            </a:solidFill>
            <a:miter lim="800000"/>
            <a:headEnd/>
            <a:tailEnd/>
          </a:ln>
          <a:effectLst>
            <a:outerShdw blurRad="63500" dist="38100" dir="5400000" algn="t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indent="-342900" algn="ctr">
              <a:buFont typeface="Calibri" pitchFamily="-111" charset="0"/>
              <a:buAutoNum type="arabicPeriod"/>
              <a:defRPr/>
            </a:pPr>
            <a:endParaRPr lang="en-US">
              <a:solidFill>
                <a:srgbClr val="FFFFFF"/>
              </a:solidFill>
              <a:latin typeface="Calibri" pitchFamily="-111" charset="0"/>
            </a:endParaRPr>
          </a:p>
        </p:txBody>
      </p:sp>
      <p:sp>
        <p:nvSpPr>
          <p:cNvPr id="24" name="Rektangel 95"/>
          <p:cNvSpPr>
            <a:spLocks noChangeArrowheads="1"/>
          </p:cNvSpPr>
          <p:nvPr/>
        </p:nvSpPr>
        <p:spPr bwMode="auto">
          <a:xfrm>
            <a:off x="1370013" y="3857625"/>
            <a:ext cx="1954212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01688">
              <a:spcBef>
                <a:spcPct val="20000"/>
              </a:spcBef>
            </a:pPr>
            <a:r>
              <a:rPr lang="en-US" sz="1400" b="1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This is an example text</a:t>
            </a:r>
          </a:p>
          <a:p>
            <a:pPr defTabSz="801688">
              <a:spcBef>
                <a:spcPct val="20000"/>
              </a:spcBef>
            </a:pPr>
            <a:r>
              <a:rPr lang="en-US" sz="1400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Go ahead an replace it with your own text. This is an example text.</a:t>
            </a:r>
          </a:p>
        </p:txBody>
      </p:sp>
      <p:sp>
        <p:nvSpPr>
          <p:cNvPr id="25" name="Nedadgående pil 96"/>
          <p:cNvSpPr>
            <a:spLocks noChangeArrowheads="1"/>
          </p:cNvSpPr>
          <p:nvPr/>
        </p:nvSpPr>
        <p:spPr bwMode="auto">
          <a:xfrm rot="10800000">
            <a:off x="2149475" y="3249613"/>
            <a:ext cx="249238" cy="538162"/>
          </a:xfrm>
          <a:prstGeom prst="downArrow">
            <a:avLst>
              <a:gd name="adj1" fmla="val 50000"/>
              <a:gd name="adj2" fmla="val 50002"/>
            </a:avLst>
          </a:prstGeom>
          <a:gradFill rotWithShape="1">
            <a:gsLst>
              <a:gs pos="0">
                <a:srgbClr val="FFC000"/>
              </a:gs>
              <a:gs pos="100000">
                <a:srgbClr val="E36119"/>
              </a:gs>
            </a:gsLst>
            <a:lin ang="2700000" scaled="1"/>
          </a:gradFill>
          <a:ln w="9525">
            <a:solidFill>
              <a:srgbClr val="FC7E00"/>
            </a:solidFill>
            <a:miter lim="800000"/>
            <a:headEnd/>
            <a:tailEnd/>
          </a:ln>
          <a:effectLst>
            <a:outerShdw blurRad="63500" dist="38100" dir="5400000" algn="t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indent="-342900" algn="ctr">
              <a:buFont typeface="Calibri" pitchFamily="-111" charset="0"/>
              <a:buAutoNum type="arabicPeriod"/>
              <a:defRPr/>
            </a:pPr>
            <a:endParaRPr lang="en-US">
              <a:solidFill>
                <a:srgbClr val="FFFFFF"/>
              </a:solidFill>
              <a:latin typeface="Calibri" pitchFamily="-111" charset="0"/>
            </a:endParaRPr>
          </a:p>
        </p:txBody>
      </p:sp>
      <p:sp>
        <p:nvSpPr>
          <p:cNvPr id="26" name="Rektangel 98"/>
          <p:cNvSpPr>
            <a:spLocks noChangeArrowheads="1"/>
          </p:cNvSpPr>
          <p:nvPr/>
        </p:nvSpPr>
        <p:spPr bwMode="auto">
          <a:xfrm>
            <a:off x="4189413" y="3879850"/>
            <a:ext cx="1954212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01688">
              <a:spcBef>
                <a:spcPct val="20000"/>
              </a:spcBef>
            </a:pPr>
            <a:r>
              <a:rPr lang="en-US" sz="1400" b="1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This is an example text</a:t>
            </a:r>
          </a:p>
          <a:p>
            <a:pPr defTabSz="801688">
              <a:spcBef>
                <a:spcPct val="20000"/>
              </a:spcBef>
            </a:pPr>
            <a:r>
              <a:rPr lang="en-US" sz="1400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Go ahead an replace it with your own text. This is an example text.</a:t>
            </a:r>
          </a:p>
        </p:txBody>
      </p:sp>
      <p:sp>
        <p:nvSpPr>
          <p:cNvPr id="27" name="Nedadgående pil 99"/>
          <p:cNvSpPr>
            <a:spLocks noChangeArrowheads="1"/>
          </p:cNvSpPr>
          <p:nvPr/>
        </p:nvSpPr>
        <p:spPr bwMode="auto">
          <a:xfrm rot="10800000">
            <a:off x="4968875" y="3270250"/>
            <a:ext cx="249238" cy="538163"/>
          </a:xfrm>
          <a:prstGeom prst="downArrow">
            <a:avLst>
              <a:gd name="adj1" fmla="val 50000"/>
              <a:gd name="adj2" fmla="val 50002"/>
            </a:avLst>
          </a:prstGeom>
          <a:gradFill rotWithShape="1">
            <a:gsLst>
              <a:gs pos="0">
                <a:srgbClr val="FFC000"/>
              </a:gs>
              <a:gs pos="100000">
                <a:srgbClr val="E36119"/>
              </a:gs>
            </a:gsLst>
            <a:lin ang="2700000" scaled="1"/>
          </a:gradFill>
          <a:ln w="9525">
            <a:solidFill>
              <a:srgbClr val="FC7E00"/>
            </a:solidFill>
            <a:miter lim="800000"/>
            <a:headEnd/>
            <a:tailEnd/>
          </a:ln>
          <a:effectLst>
            <a:outerShdw blurRad="63500" dist="38100" dir="5400000" algn="t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indent="-342900" algn="ctr">
              <a:buFont typeface="Calibri" pitchFamily="-111" charset="0"/>
              <a:buAutoNum type="arabicPeriod"/>
              <a:defRPr/>
            </a:pPr>
            <a:endParaRPr lang="en-US">
              <a:solidFill>
                <a:srgbClr val="FFFFFF"/>
              </a:solidFill>
              <a:latin typeface="Calibri" pitchFamily="-111" charset="0"/>
            </a:endParaRPr>
          </a:p>
        </p:txBody>
      </p:sp>
      <p:sp>
        <p:nvSpPr>
          <p:cNvPr id="28" name="Rektangel 100"/>
          <p:cNvSpPr>
            <a:spLocks noChangeArrowheads="1"/>
          </p:cNvSpPr>
          <p:nvPr/>
        </p:nvSpPr>
        <p:spPr bwMode="auto">
          <a:xfrm>
            <a:off x="6856413" y="3862388"/>
            <a:ext cx="1954212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01688">
              <a:spcBef>
                <a:spcPct val="20000"/>
              </a:spcBef>
            </a:pPr>
            <a:r>
              <a:rPr lang="en-US" sz="1400" b="1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This is an example text</a:t>
            </a:r>
          </a:p>
          <a:p>
            <a:pPr defTabSz="801688">
              <a:spcBef>
                <a:spcPct val="20000"/>
              </a:spcBef>
            </a:pPr>
            <a:r>
              <a:rPr lang="en-US" sz="1400" noProof="1">
                <a:solidFill>
                  <a:srgbClr val="080808"/>
                </a:solidFill>
                <a:latin typeface="Calibri" pitchFamily="-111" charset="0"/>
                <a:cs typeface="Arial" charset="0"/>
              </a:rPr>
              <a:t>Go ahead an replace it with your own text. This is an example text.</a:t>
            </a:r>
          </a:p>
        </p:txBody>
      </p:sp>
      <p:sp>
        <p:nvSpPr>
          <p:cNvPr id="29" name="Nedadgående pil 40"/>
          <p:cNvSpPr>
            <a:spLocks noChangeArrowheads="1"/>
          </p:cNvSpPr>
          <p:nvPr/>
        </p:nvSpPr>
        <p:spPr bwMode="auto">
          <a:xfrm rot="10800000">
            <a:off x="7635875" y="3252788"/>
            <a:ext cx="249238" cy="538162"/>
          </a:xfrm>
          <a:prstGeom prst="downArrow">
            <a:avLst>
              <a:gd name="adj1" fmla="val 50000"/>
              <a:gd name="adj2" fmla="val 50002"/>
            </a:avLst>
          </a:prstGeom>
          <a:gradFill rotWithShape="1">
            <a:gsLst>
              <a:gs pos="0">
                <a:srgbClr val="FB0036"/>
              </a:gs>
              <a:gs pos="100000">
                <a:srgbClr val="C00000"/>
              </a:gs>
            </a:gsLst>
            <a:lin ang="5400000" scaled="1"/>
          </a:gradFill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indent="-342900" algn="ctr">
              <a:buFont typeface="Calibri" pitchFamily="-111" charset="0"/>
              <a:buAutoNum type="arabicPeriod"/>
              <a:defRPr/>
            </a:pPr>
            <a:endParaRPr lang="en-US" noProof="1">
              <a:solidFill>
                <a:srgbClr val="FFFFFF"/>
              </a:solidFill>
              <a:latin typeface="Calibri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97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0XTnlB3KpkK7LJ09MxjVs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1196</Words>
  <Application>Microsoft Office PowerPoint</Application>
  <PresentationFormat>On-screen Show (4:3)</PresentationFormat>
  <Paragraphs>211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Raising Change </vt:lpstr>
      <vt:lpstr>The purpose</vt:lpstr>
      <vt:lpstr>Key statistics</vt:lpstr>
      <vt:lpstr>How far behind are low income children?</vt:lpstr>
      <vt:lpstr>Economic imperative</vt:lpstr>
      <vt:lpstr>Social Imperative </vt:lpstr>
      <vt:lpstr>Economic benefits</vt:lpstr>
      <vt:lpstr>Society Benefits</vt:lpstr>
      <vt:lpstr>Summary</vt:lpstr>
      <vt:lpstr>Moral Imperative </vt:lpstr>
      <vt:lpstr>Raising Change – who we are</vt:lpstr>
      <vt:lpstr>Raising Change – our story</vt:lpstr>
      <vt:lpstr>Raising Change – what we believe</vt:lpstr>
      <vt:lpstr>Raising Change – objectives</vt:lpstr>
      <vt:lpstr>“Do Something” Campaigns</vt:lpstr>
      <vt:lpstr>What to do</vt:lpstr>
      <vt:lpstr>Play with Purpose Events</vt:lpstr>
      <vt:lpstr>Initial Starter Campaign</vt:lpstr>
      <vt:lpstr>Founders Tile</vt:lpstr>
      <vt:lpstr>Appendix</vt:lpstr>
      <vt:lpstr>PowerPoint Presentation</vt:lpstr>
      <vt:lpstr>PowerPoint Presentation</vt:lpstr>
      <vt:lpstr>PowerPoint Presentation</vt:lpstr>
    </vt:vector>
  </TitlesOfParts>
  <Company>Securus Technology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Russell Roberts</dc:creator>
  <cp:lastModifiedBy>Russell Roberts</cp:lastModifiedBy>
  <cp:revision>26</cp:revision>
  <dcterms:created xsi:type="dcterms:W3CDTF">2013-12-13T03:02:13Z</dcterms:created>
  <dcterms:modified xsi:type="dcterms:W3CDTF">2013-12-15T15:25:30Z</dcterms:modified>
</cp:coreProperties>
</file>