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57" r:id="rId5"/>
    <p:sldId id="263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35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45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9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41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9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4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66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1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9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A13C8-7AEA-4848-BE6D-FCE9D9FBB94C}" type="datetimeFigureOut">
              <a:rPr lang="en-US" smtClean="0"/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9CC3-877B-4F10-B3C4-FDFE503F94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65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tel:(732)%20477-7750" TargetMode="External"/><Relationship Id="rId7" Type="http://schemas.openxmlformats.org/officeDocument/2006/relationships/image" Target="../media/image5.jpg"/><Relationship Id="rId2" Type="http://schemas.openxmlformats.org/officeDocument/2006/relationships/hyperlink" Target="http://www.hud.gov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hyperlink" Target="tel:(732)%20920-9649" TargetMode="External"/><Relationship Id="rId10" Type="http://schemas.openxmlformats.org/officeDocument/2006/relationships/image" Target="../media/image8.jpg"/><Relationship Id="rId4" Type="http://schemas.openxmlformats.org/officeDocument/2006/relationships/hyperlink" Target="http://aol.com/" TargetMode="External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tel:(732)%20920-9649" TargetMode="External"/><Relationship Id="rId4" Type="http://schemas.openxmlformats.org/officeDocument/2006/relationships/hyperlink" Target="tel:(732)%20477-77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>
            <a:stCxn id="19" idx="2"/>
          </p:cNvCxnSpPr>
          <p:nvPr/>
        </p:nvCxnSpPr>
        <p:spPr>
          <a:xfrm flipH="1">
            <a:off x="7724368" y="3340271"/>
            <a:ext cx="1" cy="1307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066800" y="304800"/>
            <a:ext cx="1455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Rehabco, Inc.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97611" y="2497720"/>
            <a:ext cx="967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Home </a:t>
            </a:r>
            <a:r>
              <a:rPr lang="en-US" sz="1400" b="1" dirty="0" smtClean="0">
                <a:solidFill>
                  <a:prstClr val="black"/>
                </a:solidFill>
              </a:rPr>
              <a:t> Our Company      Services    Housing </a:t>
            </a:r>
            <a:r>
              <a:rPr lang="en-US" sz="1400" b="1" dirty="0">
                <a:solidFill>
                  <a:prstClr val="black"/>
                </a:solidFill>
              </a:rPr>
              <a:t>Rehab </a:t>
            </a:r>
            <a:r>
              <a:rPr lang="en-US" sz="1400" b="1" dirty="0" smtClean="0">
                <a:solidFill>
                  <a:prstClr val="black"/>
                </a:solidFill>
              </a:rPr>
              <a:t>Application          Affordable Application               Contact </a:t>
            </a:r>
            <a:r>
              <a:rPr lang="en-US" sz="1400" b="1" dirty="0">
                <a:solidFill>
                  <a:prstClr val="black"/>
                </a:solidFill>
              </a:rPr>
              <a:t>Us </a:t>
            </a:r>
            <a:r>
              <a:rPr lang="en-US" sz="1000" b="1" dirty="0">
                <a:solidFill>
                  <a:prstClr val="black"/>
                </a:solidFill>
              </a:rPr>
              <a:t> </a:t>
            </a:r>
            <a:endParaRPr lang="en-US" sz="1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23622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79476" y="2797331"/>
            <a:ext cx="0" cy="6294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93853" y="2807395"/>
            <a:ext cx="768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LAKEWOOD </a:t>
            </a:r>
            <a:endParaRPr lang="en-US" sz="900" u="sng" dirty="0" smtClean="0"/>
          </a:p>
          <a:p>
            <a:r>
              <a:rPr lang="en-US" sz="900" dirty="0" smtClean="0"/>
              <a:t>BRICK </a:t>
            </a:r>
            <a:endParaRPr lang="en-US" sz="900" u="sng" dirty="0" smtClean="0"/>
          </a:p>
          <a:p>
            <a:r>
              <a:rPr lang="en-US" sz="900" dirty="0" smtClean="0"/>
              <a:t>JACKSON</a:t>
            </a:r>
            <a:endParaRPr lang="en-US" sz="900" u="sng" dirty="0" smtClean="0"/>
          </a:p>
          <a:p>
            <a:r>
              <a:rPr lang="en-US" sz="900" dirty="0" smtClean="0"/>
              <a:t>WARREN </a:t>
            </a:r>
            <a:endParaRPr lang="en-US" sz="900" u="sng" dirty="0"/>
          </a:p>
        </p:txBody>
      </p:sp>
      <p:sp>
        <p:nvSpPr>
          <p:cNvPr id="11" name="Rectangle 10"/>
          <p:cNvSpPr/>
          <p:nvPr/>
        </p:nvSpPr>
        <p:spPr>
          <a:xfrm>
            <a:off x="5334000" y="27547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/>
              <a:t>LAKEWOOD - </a:t>
            </a:r>
            <a:r>
              <a:rPr lang="en-US" sz="900" u="sng" dirty="0" smtClean="0"/>
              <a:t>APPLICABLE</a:t>
            </a:r>
          </a:p>
          <a:p>
            <a:r>
              <a:rPr lang="en-US" sz="900" dirty="0" smtClean="0"/>
              <a:t>BRICK - </a:t>
            </a:r>
            <a:r>
              <a:rPr lang="en-US" sz="900" u="sng" dirty="0" smtClean="0"/>
              <a:t>APPLICABLE</a:t>
            </a:r>
          </a:p>
          <a:p>
            <a:r>
              <a:rPr lang="en-US" sz="900" dirty="0" smtClean="0"/>
              <a:t>JACKSON </a:t>
            </a:r>
            <a:r>
              <a:rPr lang="en-US" sz="900" u="sng" dirty="0" smtClean="0"/>
              <a:t>- APPLICABLE</a:t>
            </a:r>
          </a:p>
          <a:p>
            <a:r>
              <a:rPr lang="en-US" sz="900" dirty="0" smtClean="0"/>
              <a:t>WARREN - </a:t>
            </a:r>
            <a:r>
              <a:rPr lang="en-US" sz="900" u="sng" dirty="0" smtClean="0"/>
              <a:t>APPLICABLE</a:t>
            </a:r>
            <a:endParaRPr lang="en-US" sz="900" u="sng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0" y="2788230"/>
            <a:ext cx="0" cy="619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32605" y="2763189"/>
            <a:ext cx="0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32605" y="2761287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BIO’S</a:t>
            </a:r>
          </a:p>
          <a:p>
            <a:r>
              <a:rPr lang="en-US" sz="900" dirty="0" smtClean="0"/>
              <a:t>PHOTOS</a:t>
            </a:r>
          </a:p>
          <a:p>
            <a:r>
              <a:rPr lang="en-US" sz="900" dirty="0" smtClean="0"/>
              <a:t>PRINCIPAL</a:t>
            </a:r>
          </a:p>
          <a:p>
            <a:r>
              <a:rPr lang="en-US" sz="900" dirty="0" smtClean="0"/>
              <a:t>EMPLOYEES</a:t>
            </a:r>
            <a:endParaRPr lang="en-US" sz="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2" t="31671" r="32061" b="38042"/>
          <a:stretch/>
        </p:blipFill>
        <p:spPr bwMode="auto">
          <a:xfrm>
            <a:off x="6857999" y="3810000"/>
            <a:ext cx="1752600" cy="674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276970" y="2832440"/>
            <a:ext cx="89479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CONTACT INFO</a:t>
            </a:r>
          </a:p>
          <a:p>
            <a:r>
              <a:rPr lang="en-US" sz="900" dirty="0" smtClean="0"/>
              <a:t>DIRECTIONS</a:t>
            </a:r>
          </a:p>
          <a:p>
            <a:r>
              <a:rPr lang="en-US" sz="900" dirty="0" smtClean="0"/>
              <a:t>SLIDING MAP</a:t>
            </a:r>
            <a:endParaRPr lang="en-US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35990" r="48887" b="17396"/>
          <a:stretch/>
        </p:blipFill>
        <p:spPr bwMode="auto">
          <a:xfrm>
            <a:off x="6701529" y="4648200"/>
            <a:ext cx="2065541" cy="154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7289910" y="2895600"/>
            <a:ext cx="0" cy="444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400800" y="674132"/>
            <a:ext cx="198002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u="sng" dirty="0" smtClean="0">
                <a:solidFill>
                  <a:schemeClr val="accent1">
                    <a:lumMod val="75000"/>
                  </a:schemeClr>
                </a:solidFill>
              </a:rPr>
              <a:t>Conduct placement lotteries</a:t>
            </a:r>
            <a:endParaRPr lang="en-US" sz="11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71736" y="942931"/>
            <a:ext cx="14221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Explain implementation</a:t>
            </a:r>
          </a:p>
          <a:p>
            <a:r>
              <a:rPr lang="en-US" sz="1000" dirty="0"/>
              <a:t>o</a:t>
            </a:r>
            <a:r>
              <a:rPr lang="en-US" sz="1000" dirty="0" smtClean="0"/>
              <a:t>f a lottery </a:t>
            </a:r>
          </a:p>
          <a:p>
            <a:r>
              <a:rPr lang="en-US" sz="1000" dirty="0" smtClean="0"/>
              <a:t>and select applicants </a:t>
            </a:r>
          </a:p>
          <a:p>
            <a:r>
              <a:rPr lang="en-US" sz="1000" dirty="0" smtClean="0"/>
              <a:t>and keep you </a:t>
            </a:r>
          </a:p>
          <a:p>
            <a:r>
              <a:rPr lang="en-US" sz="1000" dirty="0" smtClean="0"/>
              <a:t>out of that process</a:t>
            </a:r>
            <a:endParaRPr lang="en-US" sz="10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6771736" y="966877"/>
            <a:ext cx="0" cy="837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2" r="13315"/>
          <a:stretch/>
        </p:blipFill>
        <p:spPr bwMode="auto">
          <a:xfrm>
            <a:off x="2895600" y="304801"/>
            <a:ext cx="2628900" cy="1900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" name="Straight Connector 1023"/>
          <p:cNvCxnSpPr/>
          <p:nvPr/>
        </p:nvCxnSpPr>
        <p:spPr>
          <a:xfrm>
            <a:off x="2133600" y="2754734"/>
            <a:ext cx="0" cy="585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TextBox 1024"/>
          <p:cNvSpPr txBox="1"/>
          <p:nvPr/>
        </p:nvSpPr>
        <p:spPr>
          <a:xfrm>
            <a:off x="2133600" y="2830536"/>
            <a:ext cx="5998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List all of</a:t>
            </a:r>
          </a:p>
          <a:p>
            <a:r>
              <a:rPr lang="en-US" sz="900" dirty="0" smtClean="0"/>
              <a:t>Your </a:t>
            </a:r>
          </a:p>
          <a:p>
            <a:r>
              <a:rPr lang="en-US" sz="900" dirty="0" smtClean="0"/>
              <a:t>services</a:t>
            </a:r>
            <a:endParaRPr lang="en-US" sz="900" dirty="0"/>
          </a:p>
        </p:txBody>
      </p:sp>
      <p:sp>
        <p:nvSpPr>
          <p:cNvPr id="1029" name="Rectangle 1028"/>
          <p:cNvSpPr/>
          <p:nvPr/>
        </p:nvSpPr>
        <p:spPr>
          <a:xfrm>
            <a:off x="5640835" y="3558298"/>
            <a:ext cx="1062729" cy="489502"/>
          </a:xfrm>
          <a:prstGeom prst="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1031" name="Straight Connector 1030"/>
          <p:cNvCxnSpPr/>
          <p:nvPr/>
        </p:nvCxnSpPr>
        <p:spPr>
          <a:xfrm>
            <a:off x="6172200" y="3340271"/>
            <a:ext cx="0" cy="196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Rectangle 1031"/>
          <p:cNvSpPr/>
          <p:nvPr/>
        </p:nvSpPr>
        <p:spPr>
          <a:xfrm>
            <a:off x="5029200" y="3558298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800" dirty="0">
                <a:solidFill>
                  <a:prstClr val="black"/>
                </a:solidFill>
              </a:rPr>
              <a:t>SEPARTE PAGE</a:t>
            </a:r>
          </a:p>
          <a:p>
            <a:pPr lvl="0" algn="ctr"/>
            <a:r>
              <a:rPr lang="en-US" sz="800" dirty="0">
                <a:solidFill>
                  <a:prstClr val="black"/>
                </a:solidFill>
              </a:rPr>
              <a:t>APPLICABLE OR </a:t>
            </a:r>
            <a:endParaRPr lang="en-US" sz="800" dirty="0" smtClean="0">
              <a:solidFill>
                <a:prstClr val="black"/>
              </a:solidFill>
            </a:endParaRPr>
          </a:p>
          <a:p>
            <a:pPr lvl="0" algn="ctr"/>
            <a:r>
              <a:rPr lang="en-US" sz="800" dirty="0" smtClean="0">
                <a:solidFill>
                  <a:prstClr val="black"/>
                </a:solidFill>
              </a:rPr>
              <a:t>NON </a:t>
            </a:r>
            <a:r>
              <a:rPr lang="en-US" sz="800" dirty="0">
                <a:solidFill>
                  <a:prstClr val="black"/>
                </a:solidFill>
              </a:rPr>
              <a:t>APPLICABLE</a:t>
            </a:r>
          </a:p>
        </p:txBody>
      </p:sp>
    </p:spTree>
    <p:extLst>
      <p:ext uri="{BB962C8B-B14F-4D97-AF65-F5344CB8AC3E}">
        <p14:creationId xmlns:p14="http://schemas.microsoft.com/office/powerpoint/2010/main" val="403168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5147" y="3251598"/>
            <a:ext cx="4572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 </a:t>
            </a:r>
          </a:p>
          <a:p>
            <a:r>
              <a:rPr lang="en-US" sz="1000" dirty="0"/>
              <a:t> </a:t>
            </a:r>
          </a:p>
          <a:p>
            <a:r>
              <a:rPr lang="en-US" sz="900" dirty="0"/>
              <a:t> </a:t>
            </a:r>
          </a:p>
          <a:p>
            <a:r>
              <a:rPr lang="en-US" sz="900" b="1" dirty="0"/>
              <a:t>Rehabco, Inc.</a:t>
            </a:r>
            <a:r>
              <a:rPr lang="en-US" sz="900" dirty="0"/>
              <a:t> is a city planning firm that specializes in community development and housing rehabilitation program planning, design and implementation. We have over twenty years of experience in developing and administering income base-base housing and programs in accordance with US Department of Housing and Urban Development (HUD) and New Jersey Council on Affordable Housing (COAH) rules and regulations,</a:t>
            </a:r>
          </a:p>
          <a:p>
            <a:r>
              <a:rPr lang="en-US" sz="900" dirty="0"/>
              <a:t> </a:t>
            </a:r>
          </a:p>
          <a:p>
            <a:r>
              <a:rPr lang="en-US" sz="900" dirty="0"/>
              <a:t>In addition, our firm is capable of providing the technical and administrative assistance our clients require for implementation of their income based housing programs. E. Eugene </a:t>
            </a:r>
            <a:r>
              <a:rPr lang="en-US" sz="900" dirty="0" err="1"/>
              <a:t>Oross</a:t>
            </a:r>
            <a:r>
              <a:rPr lang="en-US" sz="900" dirty="0"/>
              <a:t> Associates is one of the most experience urban planning firms in New Jersey, with over forty years of as consulting planners. </a:t>
            </a:r>
          </a:p>
          <a:p>
            <a:r>
              <a:rPr lang="en-US" sz="900" dirty="0"/>
              <a:t> </a:t>
            </a:r>
          </a:p>
          <a:p>
            <a:r>
              <a:rPr lang="en-US" sz="900" dirty="0"/>
              <a:t>To find out more about federal housing programs that we will administer, please go to </a:t>
            </a:r>
            <a:r>
              <a:rPr lang="en-US" sz="900" dirty="0">
                <a:hlinkClick r:id="rId2"/>
              </a:rPr>
              <a:t>www.hud.gov</a:t>
            </a:r>
            <a:endParaRPr lang="en-US" sz="900" dirty="0"/>
          </a:p>
          <a:p>
            <a:r>
              <a:rPr lang="en-US" sz="1000" b="1" dirty="0"/>
              <a:t> </a:t>
            </a:r>
            <a:r>
              <a:rPr lang="en-US" sz="1000" dirty="0" smtClean="0"/>
              <a:t> </a:t>
            </a:r>
            <a:endParaRPr lang="en-US" sz="1000" dirty="0"/>
          </a:p>
          <a:p>
            <a:r>
              <a:rPr lang="en-US" sz="1000" b="1" dirty="0"/>
              <a:t> </a:t>
            </a:r>
            <a:endParaRPr lang="en-US" sz="1000" dirty="0"/>
          </a:p>
          <a:p>
            <a:r>
              <a:rPr lang="en-US" sz="1000" b="1" dirty="0" smtClean="0"/>
              <a:t> </a:t>
            </a:r>
            <a:endParaRPr lang="en-US" sz="1000" dirty="0"/>
          </a:p>
          <a:p>
            <a:r>
              <a:rPr lang="en-US" b="1" dirty="0"/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30792" y="3251598"/>
            <a:ext cx="4038600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endParaRPr lang="en-US" dirty="0"/>
          </a:p>
          <a:p>
            <a:r>
              <a:rPr lang="en-US" sz="1200" b="1" dirty="0"/>
              <a:t> </a:t>
            </a:r>
            <a:endParaRPr lang="en-US" sz="1200" dirty="0"/>
          </a:p>
          <a:p>
            <a:r>
              <a:rPr lang="en-US" sz="900" b="1" dirty="0"/>
              <a:t>WE GET RESULTS:</a:t>
            </a:r>
            <a:endParaRPr lang="en-US" sz="9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dirty="0"/>
              <a:t>Rehabco</a:t>
            </a:r>
            <a:r>
              <a:rPr lang="en-US" sz="900" b="1" dirty="0"/>
              <a:t> </a:t>
            </a:r>
            <a:r>
              <a:rPr lang="en-US" sz="900" dirty="0"/>
              <a:t>designs income based programs to be supported by federal placement lotteries state funding.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dirty="0"/>
              <a:t>We implement local programs to benefit people seeking access to affordable housing.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dirty="0"/>
              <a:t>Our experienced staff screen applicants for local affordable housing.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dirty="0"/>
              <a:t>We pre-qualify persons who have applied for housing rehabilitation.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u="sng" dirty="0">
                <a:solidFill>
                  <a:schemeClr val="accent1">
                    <a:lumMod val="75000"/>
                  </a:schemeClr>
                </a:solidFill>
              </a:rPr>
              <a:t>Conduct placement lotteries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900" dirty="0"/>
              <a:t>Through local housing rehabilitation programs, our experience construction inspectors determine what improvements are required at eligible units based on local building codes and health and safety issues.</a:t>
            </a:r>
          </a:p>
          <a:p>
            <a:r>
              <a:rPr lang="en-US" sz="900" b="1" dirty="0"/>
              <a:t>For more information about out services, please contact us today at REHABCO </a:t>
            </a:r>
            <a:r>
              <a:rPr lang="en-US" sz="900" b="1" dirty="0">
                <a:hlinkClick r:id="rId3"/>
              </a:rPr>
              <a:t>(732) 477-7750</a:t>
            </a:r>
            <a:r>
              <a:rPr lang="en-US" sz="900" b="1" dirty="0"/>
              <a:t> or </a:t>
            </a:r>
            <a:r>
              <a:rPr lang="en-US" sz="900" b="1" dirty="0" err="1"/>
              <a:t>rehabco</a:t>
            </a:r>
            <a:r>
              <a:rPr lang="en-US" sz="900" b="1" dirty="0"/>
              <a:t>@ </a:t>
            </a:r>
            <a:r>
              <a:rPr lang="en-US" sz="900" b="1" dirty="0">
                <a:hlinkClick r:id="rId4"/>
              </a:rPr>
              <a:t>aol.com</a:t>
            </a:r>
            <a:endParaRPr lang="en-US" sz="900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657600" y="350808"/>
            <a:ext cx="55356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b="1" dirty="0">
                <a:solidFill>
                  <a:prstClr val="black"/>
                </a:solidFill>
              </a:rPr>
              <a:t>Home </a:t>
            </a:r>
            <a:r>
              <a:rPr lang="en-US" sz="1000" b="1" dirty="0" smtClean="0">
                <a:solidFill>
                  <a:prstClr val="black"/>
                </a:solidFill>
              </a:rPr>
              <a:t>/Our </a:t>
            </a:r>
            <a:r>
              <a:rPr lang="en-US" sz="1000" b="1" dirty="0">
                <a:solidFill>
                  <a:prstClr val="black"/>
                </a:solidFill>
              </a:rPr>
              <a:t>Company </a:t>
            </a:r>
            <a:r>
              <a:rPr lang="en-US" sz="1000" b="1" dirty="0" smtClean="0">
                <a:solidFill>
                  <a:prstClr val="black"/>
                </a:solidFill>
              </a:rPr>
              <a:t>/Housing Rehab Application/Affordable Application/ Contact Us </a:t>
            </a:r>
            <a:r>
              <a:rPr lang="en-US" sz="1000" b="1" dirty="0">
                <a:solidFill>
                  <a:prstClr val="black"/>
                </a:solidFill>
              </a:rPr>
              <a:t> </a:t>
            </a:r>
            <a:r>
              <a:rPr lang="en-US" sz="1000" b="1" dirty="0" smtClean="0">
                <a:solidFill>
                  <a:prstClr val="black"/>
                </a:solidFill>
              </a:rPr>
              <a:t> 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25159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/>
              <a:t>Community Development Planning * Housing Rehabilitation Administration * US Department of Housing and Urban Development (HUD) Program Management * Implementation of Programs under the Jurisdiction of New Jersey Council of Affordable Housing (COAH</a:t>
            </a:r>
            <a:r>
              <a:rPr lang="en-US" sz="900" dirty="0" smtClean="0"/>
              <a:t>)</a:t>
            </a:r>
            <a:endParaRPr lang="en-US" sz="900" dirty="0"/>
          </a:p>
        </p:txBody>
      </p:sp>
      <p:sp>
        <p:nvSpPr>
          <p:cNvPr id="13" name="Rectangle 12"/>
          <p:cNvSpPr/>
          <p:nvPr/>
        </p:nvSpPr>
        <p:spPr>
          <a:xfrm>
            <a:off x="685800" y="597029"/>
            <a:ext cx="7724955" cy="26545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0422" y="5716719"/>
            <a:ext cx="8610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b="1" dirty="0">
                <a:solidFill>
                  <a:prstClr val="black"/>
                </a:solidFill>
              </a:rPr>
              <a:t>Memberships</a:t>
            </a:r>
            <a:endParaRPr lang="en-US" sz="1100" dirty="0">
              <a:solidFill>
                <a:prstClr val="black"/>
              </a:solidFill>
            </a:endParaRPr>
          </a:p>
          <a:p>
            <a:pPr lvl="0" algn="ctr"/>
            <a:r>
              <a:rPr lang="en-US" sz="1100" dirty="0">
                <a:solidFill>
                  <a:prstClr val="black"/>
                </a:solidFill>
              </a:rPr>
              <a:t>National Community Development </a:t>
            </a:r>
            <a:r>
              <a:rPr lang="en-US" sz="1100" dirty="0" smtClean="0">
                <a:solidFill>
                  <a:prstClr val="black"/>
                </a:solidFill>
              </a:rPr>
              <a:t>Association    New </a:t>
            </a:r>
            <a:r>
              <a:rPr lang="en-US" sz="1100" dirty="0">
                <a:solidFill>
                  <a:prstClr val="black"/>
                </a:solidFill>
              </a:rPr>
              <a:t>Jersey American Planning </a:t>
            </a:r>
            <a:r>
              <a:rPr lang="en-US" sz="1100" dirty="0" smtClean="0">
                <a:solidFill>
                  <a:prstClr val="black"/>
                </a:solidFill>
              </a:rPr>
              <a:t>Association</a:t>
            </a:r>
          </a:p>
          <a:p>
            <a:pPr lvl="0" algn="ctr"/>
            <a:r>
              <a:rPr lang="en-US" sz="1100" dirty="0" smtClean="0">
                <a:solidFill>
                  <a:prstClr val="black"/>
                </a:solidFill>
              </a:rPr>
              <a:t>New </a:t>
            </a:r>
            <a:r>
              <a:rPr lang="en-US" sz="1100" dirty="0">
                <a:solidFill>
                  <a:prstClr val="black"/>
                </a:solidFill>
              </a:rPr>
              <a:t>Jersey Planning Officials New Jersey Community Development Association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6619628"/>
            <a:ext cx="8763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/>
              <a:t>Copy Right 2014 Rehabco, 470 Mantoloking Road, Brick, New Jersey, 08723   TEL </a:t>
            </a:r>
            <a:r>
              <a:rPr lang="en-US" sz="900" dirty="0" smtClean="0">
                <a:hlinkClick r:id="rId3"/>
              </a:rPr>
              <a:t>(732) 477-7750</a:t>
            </a:r>
            <a:r>
              <a:rPr lang="en-US" sz="900" dirty="0" smtClean="0"/>
              <a:t> Fax </a:t>
            </a:r>
            <a:r>
              <a:rPr lang="en-US" sz="900" dirty="0" smtClean="0">
                <a:hlinkClick r:id="rId5"/>
              </a:rPr>
              <a:t>(732) 920-9649</a:t>
            </a:r>
            <a:endParaRPr lang="en-US" sz="9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95377" y="6329364"/>
            <a:ext cx="8305800" cy="33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600" y="236003"/>
            <a:ext cx="1884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Rehabco, Inc.</a:t>
            </a:r>
            <a:endParaRPr lang="en-US" sz="24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1" y="597029"/>
            <a:ext cx="7709523" cy="264594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0" y="587264"/>
            <a:ext cx="7709524" cy="26557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576184"/>
            <a:ext cx="7772401" cy="266678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97029"/>
            <a:ext cx="7772400" cy="26272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22" y="592716"/>
            <a:ext cx="7924800" cy="263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867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Lottery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505200" y="381000"/>
            <a:ext cx="937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/Housing Rehab Application/Affordable Application/ Contact Us </a:t>
            </a:r>
            <a:r>
              <a:rPr lang="en-US" b="1" dirty="0">
                <a:solidFill>
                  <a:prstClr val="black"/>
                </a:solidFill>
              </a:rPr>
              <a:t> 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750332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5038112"/>
            <a:ext cx="3081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Explain how your lottery works</a:t>
            </a:r>
            <a:endParaRPr lang="en-US" dirty="0"/>
          </a:p>
        </p:txBody>
      </p:sp>
      <p:pic>
        <p:nvPicPr>
          <p:cNvPr id="3076" name="Picture 4" descr="Bingo Lotto machine Royalty Free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57250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7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457200"/>
            <a:ext cx="1670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OUR COMPANY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505200" y="536348"/>
            <a:ext cx="8610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</a:t>
            </a:r>
            <a:r>
              <a:rPr lang="en-US" sz="1000" b="1" dirty="0" smtClean="0">
                <a:solidFill>
                  <a:prstClr val="black"/>
                </a:solidFill>
              </a:rPr>
              <a:t>/Services/Housing </a:t>
            </a:r>
            <a:r>
              <a:rPr lang="en-US" sz="1000" b="1" dirty="0">
                <a:solidFill>
                  <a:prstClr val="black"/>
                </a:solidFill>
              </a:rPr>
              <a:t>Rehab Application/Affordable Application/ Contact Us  </a:t>
            </a:r>
            <a:endParaRPr lang="en-US" sz="1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826532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65305"/>
            <a:ext cx="2638296" cy="17565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09625" y="3324743"/>
            <a:ext cx="362897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effectLst/>
              </a:rPr>
              <a:t>Rehabco, </a:t>
            </a:r>
            <a:r>
              <a:rPr lang="en-US" sz="1000" dirty="0" err="1" smtClean="0">
                <a:effectLst/>
              </a:rPr>
              <a:t>Inc</a:t>
            </a:r>
            <a:r>
              <a:rPr lang="en-US" sz="1000" dirty="0" smtClean="0">
                <a:effectLst/>
              </a:rPr>
              <a:t> stands for Community, Grants, Planning and Housing.  We specialize in all aspects of affordable housing, planning, COAH compliance, and the procurement of grants and loans for our clients.</a:t>
            </a:r>
          </a:p>
          <a:p>
            <a:r>
              <a:rPr lang="en-US" sz="1000" dirty="0" smtClean="0">
                <a:effectLst/>
              </a:rPr>
              <a:t>Founded in 1975, Rehabco has grown to be the only full service affordable housing implementation company in New Jersey.  Seasoned in all facets of community development, Rehabco boasts a team that includes professional planners, expert grant-writers, COAH certified housing specialists, licensed building inspectors, lead testers, and knowledgeable support staff. Client needs are promptly met with continuity, efficiency and individual attention to detail.</a:t>
            </a:r>
          </a:p>
          <a:p>
            <a:r>
              <a:rPr lang="en-US" sz="1000" dirty="0" smtClean="0">
                <a:effectLst/>
              </a:rPr>
              <a:t>Rehabco serves as the Administrative Agent for more than 1,700 affordable homes and has also supervised the rehabilitation of more than 2,500 homes.  Rehabco grant writing team secures more than $15 million each year for our clients. More than $250 million has been realized to date for Rehabco clients.</a:t>
            </a:r>
            <a:endParaRPr lang="en-US" sz="1000" dirty="0"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0" y="1643415"/>
            <a:ext cx="53059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References- Quotations from Clients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Projects you have </a:t>
            </a:r>
            <a:r>
              <a:rPr lang="en-US" dirty="0" smtClean="0"/>
              <a:t>worked – You have an impressive list</a:t>
            </a:r>
          </a:p>
          <a:p>
            <a:r>
              <a:rPr lang="en-US" dirty="0" smtClean="0"/>
              <a:t>This might be presented on home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1070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SERVICES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505200" y="381000"/>
            <a:ext cx="937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/Housing Rehab Application/Affordable Application/ Contact Us </a:t>
            </a:r>
            <a:r>
              <a:rPr lang="en-US" b="1" dirty="0">
                <a:solidFill>
                  <a:prstClr val="black"/>
                </a:solidFill>
              </a:rPr>
              <a:t> 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40856" y="77964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133600" y="25146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Our full scope of services includes assisting civic, government organizations and private development firms with strategic thinking, planning, funding solutions, implementation and management of projects including:</a:t>
            </a:r>
          </a:p>
          <a:p>
            <a:r>
              <a:rPr lang="en-US" sz="1200" dirty="0" smtClean="0"/>
              <a:t>Housing and Relocation</a:t>
            </a:r>
          </a:p>
          <a:p>
            <a:pPr lvl="1"/>
            <a:r>
              <a:rPr lang="en-US" sz="1200" dirty="0" smtClean="0"/>
              <a:t>Housing Development</a:t>
            </a:r>
          </a:p>
          <a:p>
            <a:pPr lvl="1"/>
            <a:r>
              <a:rPr lang="en-US" sz="1200" dirty="0" smtClean="0"/>
              <a:t>Relocation</a:t>
            </a:r>
          </a:p>
          <a:p>
            <a:pPr lvl="1"/>
            <a:r>
              <a:rPr lang="en-US" sz="1200" dirty="0" smtClean="0"/>
              <a:t>COAH Compliance </a:t>
            </a:r>
          </a:p>
          <a:p>
            <a:pPr lvl="1"/>
            <a:r>
              <a:rPr lang="en-US" sz="1200" dirty="0" smtClean="0"/>
              <a:t>Property Acquisition</a:t>
            </a:r>
          </a:p>
          <a:p>
            <a:r>
              <a:rPr lang="en-US" sz="1200" dirty="0" smtClean="0"/>
              <a:t>Community and Economic Development</a:t>
            </a:r>
          </a:p>
          <a:p>
            <a:pPr lvl="1"/>
            <a:r>
              <a:rPr lang="en-US" sz="1200" dirty="0" smtClean="0"/>
              <a:t>Strategic Planning</a:t>
            </a:r>
          </a:p>
          <a:p>
            <a:pPr lvl="1"/>
            <a:r>
              <a:rPr lang="en-US" sz="1200" dirty="0" smtClean="0"/>
              <a:t>Redevelopment Plans</a:t>
            </a:r>
          </a:p>
          <a:p>
            <a:pPr lvl="1"/>
            <a:r>
              <a:rPr lang="en-US" sz="1200" dirty="0" smtClean="0"/>
              <a:t>CDBG/HOME</a:t>
            </a:r>
          </a:p>
          <a:p>
            <a:pPr lvl="1"/>
            <a:r>
              <a:rPr lang="en-US" sz="1200" dirty="0" smtClean="0"/>
              <a:t>Economic Development</a:t>
            </a:r>
          </a:p>
          <a:p>
            <a:r>
              <a:rPr lang="en-US" sz="1200" dirty="0" smtClean="0"/>
              <a:t>Grants and Funding Opportunities</a:t>
            </a:r>
          </a:p>
          <a:p>
            <a:pPr lvl="1"/>
            <a:r>
              <a:rPr lang="en-US" sz="1200" dirty="0" smtClean="0"/>
              <a:t>Strategic Funding</a:t>
            </a:r>
          </a:p>
          <a:p>
            <a:pPr lvl="1"/>
            <a:r>
              <a:rPr lang="en-US" sz="1200" dirty="0" smtClean="0"/>
              <a:t>Grant Writing</a:t>
            </a:r>
          </a:p>
          <a:p>
            <a:pPr lvl="1"/>
            <a:r>
              <a:rPr lang="en-US" sz="1200" dirty="0" smtClean="0"/>
              <a:t>Our Grants Committee</a:t>
            </a:r>
          </a:p>
          <a:p>
            <a:pPr lvl="1"/>
            <a:r>
              <a:rPr lang="en-US" sz="1200" dirty="0" smtClean="0"/>
              <a:t>Grants Consultant for the New Jersey League of Municipalities</a:t>
            </a:r>
          </a:p>
          <a:p>
            <a:pPr lvl="1"/>
            <a:r>
              <a:rPr lang="en-US" sz="1200" dirty="0" smtClean="0"/>
              <a:t>Public/Private Partnerships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56" y="884826"/>
            <a:ext cx="2263000" cy="1506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56" y="884826"/>
            <a:ext cx="2263000" cy="1506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owner\Pictures\stock-photo-3513244-blueprints-seri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656" y="884826"/>
            <a:ext cx="1600200" cy="1506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83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9" y="316468"/>
            <a:ext cx="320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HOUSING REHAB APPLICATION.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962400" y="316468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/Housing Rehab Application/Affordable Application/ Contact Us </a:t>
            </a:r>
            <a:r>
              <a:rPr lang="en-US" b="1" dirty="0">
                <a:solidFill>
                  <a:prstClr val="black"/>
                </a:solidFill>
              </a:rPr>
              <a:t> 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4800" y="685800"/>
            <a:ext cx="81534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57200" y="1143000"/>
            <a:ext cx="3924300" cy="5334000"/>
          </a:xfrm>
          <a:prstGeom prst="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914400"/>
            <a:ext cx="1371600" cy="20682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35378" y="1219200"/>
            <a:ext cx="1403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LAKEWOOD  </a:t>
            </a:r>
            <a:endParaRPr lang="en-US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3009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AFFOR0RDABLE APPLICATION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886200" y="1524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/Housing Rehab Application/Affordable Application/ Contact Us </a:t>
            </a:r>
            <a:r>
              <a:rPr lang="en-US" b="1" dirty="0">
                <a:solidFill>
                  <a:prstClr val="black"/>
                </a:solidFill>
              </a:rPr>
              <a:t> 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521732"/>
            <a:ext cx="830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57200" y="1143000"/>
            <a:ext cx="3924300" cy="5334000"/>
          </a:xfrm>
          <a:prstGeom prst="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4400"/>
            <a:ext cx="2447882" cy="16297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41807" y="2971800"/>
            <a:ext cx="2591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LAKEWOOD - </a:t>
            </a:r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APPLICABLE</a:t>
            </a:r>
          </a:p>
        </p:txBody>
      </p:sp>
    </p:spTree>
    <p:extLst>
      <p:ext uri="{BB962C8B-B14F-4D97-AF65-F5344CB8AC3E}">
        <p14:creationId xmlns:p14="http://schemas.microsoft.com/office/powerpoint/2010/main" val="7058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1394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CONTACT US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4038600" y="324928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</a:rPr>
              <a:t>Home /Our Company /Housing Rehab Application/Affordable Application/ Contact Us </a:t>
            </a:r>
            <a:r>
              <a:rPr lang="en-US" b="1" dirty="0">
                <a:solidFill>
                  <a:prstClr val="black"/>
                </a:solidFill>
              </a:rPr>
              <a:t> 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" y="674132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674132"/>
            <a:ext cx="8077200" cy="20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2" t="31671" r="32061" b="38042"/>
          <a:stretch/>
        </p:blipFill>
        <p:spPr bwMode="auto">
          <a:xfrm>
            <a:off x="419100" y="4495800"/>
            <a:ext cx="5348232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35990" r="48887" b="17396"/>
          <a:stretch/>
        </p:blipFill>
        <p:spPr bwMode="auto">
          <a:xfrm>
            <a:off x="333225" y="990600"/>
            <a:ext cx="396142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495800" y="1295400"/>
            <a:ext cx="411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Rehabco, </a:t>
            </a:r>
          </a:p>
          <a:p>
            <a:r>
              <a:rPr lang="en-US" dirty="0" smtClean="0"/>
              <a:t>470 Mantoloking Road, </a:t>
            </a:r>
          </a:p>
          <a:p>
            <a:r>
              <a:rPr lang="en-US" dirty="0" smtClean="0"/>
              <a:t>Brick, New Jersey, 08723   </a:t>
            </a:r>
          </a:p>
          <a:p>
            <a:r>
              <a:rPr lang="en-US" dirty="0" smtClean="0"/>
              <a:t>TEL </a:t>
            </a:r>
            <a:r>
              <a:rPr lang="en-US" dirty="0" smtClean="0">
                <a:hlinkClick r:id="rId4"/>
              </a:rPr>
              <a:t>(732) 477-7750</a:t>
            </a:r>
            <a:r>
              <a:rPr lang="en-US" dirty="0" smtClean="0"/>
              <a:t> </a:t>
            </a:r>
          </a:p>
          <a:p>
            <a:r>
              <a:rPr lang="en-US" dirty="0" smtClean="0"/>
              <a:t>Fax </a:t>
            </a:r>
            <a:r>
              <a:rPr lang="en-US" dirty="0" smtClean="0">
                <a:hlinkClick r:id="rId5"/>
              </a:rPr>
              <a:t>(732) 920-9649</a:t>
            </a:r>
            <a:endParaRPr lang="en-US" dirty="0" smtClean="0"/>
          </a:p>
          <a:p>
            <a:r>
              <a:rPr lang="en-US" dirty="0" smtClean="0"/>
              <a:t>Email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4648200"/>
            <a:ext cx="12757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Directions:</a:t>
            </a:r>
          </a:p>
          <a:p>
            <a:endParaRPr lang="en-US" dirty="0" smtClean="0"/>
          </a:p>
          <a:p>
            <a:r>
              <a:rPr lang="en-US" dirty="0" smtClean="0"/>
              <a:t>From North</a:t>
            </a:r>
          </a:p>
          <a:p>
            <a:endParaRPr lang="en-US" dirty="0"/>
          </a:p>
          <a:p>
            <a:r>
              <a:rPr lang="en-US" dirty="0" smtClean="0"/>
              <a:t>From South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376</Words>
  <Application>Microsoft Office PowerPoint</Application>
  <PresentationFormat>On-screen Show (4:3)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David Hunziker</cp:lastModifiedBy>
  <cp:revision>24</cp:revision>
  <dcterms:created xsi:type="dcterms:W3CDTF">2014-03-26T12:50:26Z</dcterms:created>
  <dcterms:modified xsi:type="dcterms:W3CDTF">2014-03-27T13:02:17Z</dcterms:modified>
</cp:coreProperties>
</file>