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30" d="100"/>
          <a:sy n="30" d="100"/>
        </p:scale>
        <p:origin x="-249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022CA-7098-F84B-B655-DF3D878DD2CB}" type="datetimeFigureOut">
              <a:rPr lang="en-US" smtClean="0"/>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58240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022CA-7098-F84B-B655-DF3D878DD2CB}" type="datetimeFigureOut">
              <a:rPr lang="en-US" smtClean="0"/>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1508157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022CA-7098-F84B-B655-DF3D878DD2CB}" type="datetimeFigureOut">
              <a:rPr lang="en-US" smtClean="0"/>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450402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022CA-7098-F84B-B655-DF3D878DD2CB}" type="datetimeFigureOut">
              <a:rPr lang="en-US" smtClean="0"/>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33360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022CA-7098-F84B-B655-DF3D878DD2CB}" type="datetimeFigureOut">
              <a:rPr lang="en-US" smtClean="0"/>
              <a:t>1/10/14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80233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022CA-7098-F84B-B655-DF3D878DD2CB}" type="datetimeFigureOut">
              <a:rPr lang="en-US" smtClean="0"/>
              <a:t>1/10/14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910810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022CA-7098-F84B-B655-DF3D878DD2CB}" type="datetimeFigureOut">
              <a:rPr lang="en-US" smtClean="0"/>
              <a:t>1/10/14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39850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022CA-7098-F84B-B655-DF3D878DD2CB}" type="datetimeFigureOut">
              <a:rPr lang="en-US" smtClean="0"/>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56088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022CA-7098-F84B-B655-DF3D878DD2CB}" type="datetimeFigureOut">
              <a:rPr lang="en-US" smtClean="0"/>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305555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022CA-7098-F84B-B655-DF3D878DD2CB}" type="datetimeFigureOut">
              <a:rPr lang="en-US" smtClean="0"/>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2562260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022CA-7098-F84B-B655-DF3D878DD2CB}" type="datetimeFigureOut">
              <a:rPr lang="en-US" smtClean="0"/>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5A70-18A6-2640-A22A-F82B9960D495}" type="slidenum">
              <a:rPr lang="en-US" smtClean="0"/>
              <a:t>‹#›</a:t>
            </a:fld>
            <a:endParaRPr lang="en-US"/>
          </a:p>
        </p:txBody>
      </p:sp>
    </p:spTree>
    <p:extLst>
      <p:ext uri="{BB962C8B-B14F-4D97-AF65-F5344CB8AC3E}">
        <p14:creationId xmlns:p14="http://schemas.microsoft.com/office/powerpoint/2010/main" val="37196477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022CA-7098-F84B-B655-DF3D878DD2CB}" type="datetimeFigureOut">
              <a:rPr lang="en-US" smtClean="0"/>
              <a:t>1/10/14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F25A70-18A6-2640-A22A-F82B9960D495}" type="slidenum">
              <a:rPr lang="en-US" smtClean="0"/>
              <a:t>‹#›</a:t>
            </a:fld>
            <a:endParaRPr lang="en-US"/>
          </a:p>
        </p:txBody>
      </p:sp>
    </p:spTree>
    <p:extLst>
      <p:ext uri="{BB962C8B-B14F-4D97-AF65-F5344CB8AC3E}">
        <p14:creationId xmlns:p14="http://schemas.microsoft.com/office/powerpoint/2010/main" val="2310001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523875"/>
            <a:ext cx="90106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4" name="TextBox 7"/>
          <p:cNvSpPr txBox="1">
            <a:spLocks noChangeArrowheads="1"/>
          </p:cNvSpPr>
          <p:nvPr/>
        </p:nvSpPr>
        <p:spPr bwMode="auto">
          <a:xfrm>
            <a:off x="36513" y="6477000"/>
            <a:ext cx="1639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 2013 PodPonics, LLC</a:t>
            </a:r>
            <a:endParaRPr lang="en-US" sz="1800" b="1">
              <a:solidFill>
                <a:srgbClr val="4F6228"/>
              </a:solidFill>
              <a:latin typeface="Calibri" charset="0"/>
            </a:endParaRPr>
          </a:p>
        </p:txBody>
      </p:sp>
      <p:sp>
        <p:nvSpPr>
          <p:cNvPr id="14345" name="TextBox 8"/>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6E92F027-8ACF-4D43-9F03-DE8F1E8E4DCD}" type="slidenum">
              <a:rPr lang="en-US" sz="1200" b="1">
                <a:solidFill>
                  <a:srgbClr val="4F6228"/>
                </a:solidFill>
                <a:latin typeface="Calibri" charset="0"/>
              </a:rPr>
              <a:pPr eaLnBrk="1" hangingPunct="1"/>
              <a:t>1</a:t>
            </a:fld>
            <a:r>
              <a:rPr lang="en-US" sz="1200" b="1">
                <a:solidFill>
                  <a:srgbClr val="4F6228"/>
                </a:solidFill>
                <a:latin typeface="Calibri" charset="0"/>
              </a:rPr>
              <a:t> of 34</a:t>
            </a:r>
            <a:endParaRPr lang="en-US" sz="1800" b="1">
              <a:solidFill>
                <a:srgbClr val="4F6228"/>
              </a:solidFill>
              <a:latin typeface="Calibri" charset="0"/>
            </a:endParaRPr>
          </a:p>
        </p:txBody>
      </p:sp>
      <p:pic>
        <p:nvPicPr>
          <p:cNvPr id="10" name="Picture 9" descr="podponics_horizontal-01Trans.png"/>
          <p:cNvPicPr>
            <a:picLocks noChangeAspect="1"/>
          </p:cNvPicPr>
          <p:nvPr/>
        </p:nvPicPr>
        <p:blipFill>
          <a:blip r:embed="rId3" cstate="print"/>
          <a:stretch>
            <a:fillRect/>
          </a:stretch>
        </p:blipFill>
        <p:spPr>
          <a:xfrm>
            <a:off x="7315196" y="6398564"/>
            <a:ext cx="1752604" cy="383236"/>
          </a:xfrm>
          <a:prstGeom prst="rect">
            <a:avLst/>
          </a:prstGeom>
          <a:effectLst>
            <a:glow rad="63500">
              <a:schemeClr val="bg1">
                <a:alpha val="40000"/>
              </a:schemeClr>
            </a:glow>
          </a:effectLst>
        </p:spPr>
      </p:pic>
      <p:pic>
        <p:nvPicPr>
          <p:cNvPr id="11" name="Picture 10" descr="podponics_horizontal-01Trans.png"/>
          <p:cNvPicPr>
            <a:picLocks noChangeAspect="1"/>
          </p:cNvPicPr>
          <p:nvPr/>
        </p:nvPicPr>
        <p:blipFill>
          <a:blip r:embed="rId4" cstate="print"/>
          <a:stretch>
            <a:fillRect/>
          </a:stretch>
        </p:blipFill>
        <p:spPr>
          <a:xfrm>
            <a:off x="2209800" y="76200"/>
            <a:ext cx="4648200" cy="1016406"/>
          </a:xfrm>
          <a:prstGeom prst="rect">
            <a:avLst/>
          </a:prstGeom>
          <a:effectLst>
            <a:glow rad="101600">
              <a:schemeClr val="bg1">
                <a:alpha val="60000"/>
              </a:schemeClr>
            </a:glow>
          </a:effectLst>
        </p:spPr>
      </p:pic>
      <p:sp>
        <p:nvSpPr>
          <p:cNvPr id="14348" name="Rectangle 1"/>
          <p:cNvSpPr txBox="1">
            <a:spLocks noChangeArrowheads="1"/>
          </p:cNvSpPr>
          <p:nvPr/>
        </p:nvSpPr>
        <p:spPr bwMode="auto">
          <a:xfrm>
            <a:off x="0" y="990600"/>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a:solidFill>
                  <a:srgbClr val="4F6128"/>
                </a:solidFill>
                <a:latin typeface="Calibri" charset="0"/>
                <a:sym typeface="Calibri Bold" charset="0"/>
              </a:rPr>
              <a:t>Next-Generation Urban Agriculture</a:t>
            </a:r>
          </a:p>
          <a:p>
            <a:pPr algn="ctr" eaLnBrk="1" hangingPunct="1"/>
            <a:r>
              <a:rPr lang="en-US" sz="3200" b="1">
                <a:solidFill>
                  <a:srgbClr val="4F6128"/>
                </a:solidFill>
                <a:latin typeface="Calibri" charset="0"/>
                <a:sym typeface="Calibri Bold" charset="0"/>
              </a:rPr>
              <a:t>Kingdom of Saudi Arabia</a:t>
            </a:r>
          </a:p>
          <a:p>
            <a:pPr algn="ctr" eaLnBrk="1" hangingPunct="1"/>
            <a:endParaRPr lang="en-US" sz="1100" b="1">
              <a:solidFill>
                <a:srgbClr val="4F6128"/>
              </a:solidFill>
              <a:latin typeface="Calibri" charset="0"/>
              <a:sym typeface="Calibri Bold" charset="0"/>
            </a:endParaRPr>
          </a:p>
          <a:p>
            <a:pPr algn="ctr" eaLnBrk="1" hangingPunct="1"/>
            <a:endParaRPr lang="en-US" sz="800">
              <a:solidFill>
                <a:srgbClr val="4F6128"/>
              </a:solidFill>
              <a:latin typeface="Calibri" charset="0"/>
              <a:sym typeface="Calibri Bold" charset="0"/>
            </a:endParaRPr>
          </a:p>
          <a:p>
            <a:pPr algn="ctr" eaLnBrk="1" hangingPunct="1"/>
            <a:r>
              <a:rPr lang="en-US">
                <a:solidFill>
                  <a:srgbClr val="4F6128"/>
                </a:solidFill>
                <a:latin typeface="Calibri" charset="0"/>
                <a:sym typeface="Calibri Bold" charset="0"/>
              </a:rPr>
              <a:t>November 2013</a:t>
            </a:r>
            <a:endParaRPr lang="en-US" sz="2800">
              <a:solidFill>
                <a:srgbClr val="4F6128"/>
              </a:solidFill>
              <a:latin typeface="Calibri" charset="0"/>
              <a:sym typeface="Calibri Bold" charset="0"/>
            </a:endParaRPr>
          </a:p>
          <a:p>
            <a:pPr algn="ctr" eaLnBrk="1" hangingPunct="1"/>
            <a:endParaRPr lang="en-US" sz="4400">
              <a:solidFill>
                <a:srgbClr val="4F6128"/>
              </a:solidFill>
              <a:latin typeface="Calibri Bold" charset="0"/>
              <a:ea typeface="ヒラギノ角ゴ ProN W6" charset="0"/>
              <a:cs typeface="ヒラギノ角ゴ ProN W6" charset="0"/>
              <a:sym typeface="Calibri Bold" charset="0"/>
            </a:endParaRPr>
          </a:p>
        </p:txBody>
      </p:sp>
    </p:spTree>
    <p:extLst>
      <p:ext uri="{BB962C8B-B14F-4D97-AF65-F5344CB8AC3E}">
        <p14:creationId xmlns:p14="http://schemas.microsoft.com/office/powerpoint/2010/main" val="1476795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8" name="Picture 7" descr="Sprout_Trans.png"/>
          <p:cNvPicPr>
            <a:picLocks noChangeAspect="1"/>
          </p:cNvPicPr>
          <p:nvPr/>
        </p:nvPicPr>
        <p:blipFill>
          <a:blip r:embed="rId2" cstate="print">
            <a:lum bright="10000"/>
          </a:blip>
          <a:stretch>
            <a:fillRect/>
          </a:stretch>
        </p:blipFill>
        <p:spPr>
          <a:xfrm>
            <a:off x="152400" y="128588"/>
            <a:ext cx="555057" cy="938212"/>
          </a:xfrm>
          <a:prstGeom prst="rect">
            <a:avLst/>
          </a:prstGeom>
          <a:effectLst>
            <a:glow rad="63500">
              <a:schemeClr val="bg1">
                <a:alpha val="40000"/>
              </a:schemeClr>
            </a:glow>
          </a:effectLst>
        </p:spPr>
      </p:pic>
      <p:sp>
        <p:nvSpPr>
          <p:cNvPr id="9" name="Rectangle 8"/>
          <p:cNvSpPr/>
          <p:nvPr/>
        </p:nvSpPr>
        <p:spPr>
          <a:xfrm>
            <a:off x="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ectangle 1"/>
          <p:cNvSpPr txBox="1">
            <a:spLocks noChangeArrowheads="1"/>
          </p:cNvSpPr>
          <p:nvPr/>
        </p:nvSpPr>
        <p:spPr>
          <a:xfrm>
            <a:off x="838200" y="0"/>
            <a:ext cx="8305800" cy="1143000"/>
          </a:xfrm>
          <a:prstGeom prst="rect">
            <a:avLst/>
          </a:prstGeom>
        </p:spPr>
        <p:txBody>
          <a:bodyPr anchor="ctr">
            <a:normAutofit/>
          </a:bodyPr>
          <a:lstStyle/>
          <a:p>
            <a:pPr fontAlgn="auto">
              <a:spcAft>
                <a:spcPts val="0"/>
              </a:spcAft>
              <a:defRPr/>
            </a:pPr>
            <a:r>
              <a:rPr lang="en-US" sz="4000" dirty="0">
                <a:solidFill>
                  <a:srgbClr val="4F6228"/>
                </a:solidFill>
                <a:latin typeface="Calibri Bold" charset="0"/>
                <a:ea typeface="+mj-ea"/>
                <a:cs typeface="Calibri Bold" charset="0"/>
                <a:sym typeface="Calibri Bold" charset="0"/>
              </a:rPr>
              <a:t>Contents</a:t>
            </a:r>
            <a:endParaRPr lang="en-US" sz="4000" dirty="0">
              <a:solidFill>
                <a:srgbClr val="4F6228"/>
              </a:solidFill>
              <a:latin typeface="Calibri Bold" charset="0"/>
              <a:ea typeface="ヒラギノ角ゴ ProN W6" charset="0"/>
              <a:cs typeface="ヒラギノ角ゴ ProN W6" charset="0"/>
              <a:sym typeface="Calibri Bold" charset="0"/>
            </a:endParaRPr>
          </a:p>
        </p:txBody>
      </p:sp>
      <p:sp>
        <p:nvSpPr>
          <p:cNvPr id="11" name="TextBox 10"/>
          <p:cNvSpPr txBox="1"/>
          <p:nvPr/>
        </p:nvSpPr>
        <p:spPr>
          <a:xfrm>
            <a:off x="36656" y="6477000"/>
            <a:ext cx="1639744" cy="276999"/>
          </a:xfrm>
          <a:prstGeom prst="rect">
            <a:avLst/>
          </a:prstGeom>
          <a:noFill/>
          <a:effectLst>
            <a:glow rad="63500">
              <a:schemeClr val="accent3">
                <a:satMod val="175000"/>
                <a:alpha val="40000"/>
              </a:schemeClr>
            </a:glow>
          </a:effec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1200" b="1" smtClean="0">
                <a:solidFill>
                  <a:srgbClr val="4F6228"/>
                </a:solidFill>
                <a:latin typeface="Calibri" charset="0"/>
              </a:rPr>
              <a:t>© 2013 PodPonics, LLC</a:t>
            </a:r>
            <a:endParaRPr lang="en-US" b="1" smtClean="0">
              <a:solidFill>
                <a:srgbClr val="4F6228"/>
              </a:solidFill>
              <a:latin typeface="Calibri" charset="0"/>
            </a:endParaRPr>
          </a:p>
        </p:txBody>
      </p:sp>
      <p:sp>
        <p:nvSpPr>
          <p:cNvPr id="15372" name="TextBox 11"/>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207C66EC-75A7-3044-8049-C58290694EB6}" type="slidenum">
              <a:rPr lang="en-US" sz="1200" b="1">
                <a:solidFill>
                  <a:srgbClr val="4F6228"/>
                </a:solidFill>
                <a:latin typeface="Calibri" charset="0"/>
              </a:rPr>
              <a:pPr eaLnBrk="1" hangingPunct="1"/>
              <a:t>2</a:t>
            </a:fld>
            <a:r>
              <a:rPr lang="en-US" sz="1200" b="1">
                <a:solidFill>
                  <a:srgbClr val="4F6228"/>
                </a:solidFill>
                <a:latin typeface="Calibri" charset="0"/>
              </a:rPr>
              <a:t> of 34</a:t>
            </a:r>
            <a:endParaRPr lang="en-US" sz="1800" b="1">
              <a:solidFill>
                <a:srgbClr val="4F6228"/>
              </a:solidFill>
              <a:latin typeface="Calibri" charset="0"/>
            </a:endParaRPr>
          </a:p>
        </p:txBody>
      </p:sp>
      <p:pic>
        <p:nvPicPr>
          <p:cNvPr id="13" name="Picture 12" descr="podponics_horizontal-01Trans.png"/>
          <p:cNvPicPr>
            <a:picLocks noChangeAspect="1"/>
          </p:cNvPicPr>
          <p:nvPr/>
        </p:nvPicPr>
        <p:blipFill>
          <a:blip r:embed="rId3" cstate="print"/>
          <a:stretch>
            <a:fillRect/>
          </a:stretch>
        </p:blipFill>
        <p:spPr>
          <a:xfrm>
            <a:off x="7315200" y="6398564"/>
            <a:ext cx="1752604" cy="383236"/>
          </a:xfrm>
          <a:prstGeom prst="rect">
            <a:avLst/>
          </a:prstGeom>
          <a:effectLst>
            <a:glow rad="63500">
              <a:schemeClr val="bg1">
                <a:alpha val="40000"/>
              </a:schemeClr>
            </a:glow>
          </a:effectLst>
        </p:spPr>
      </p:pic>
      <p:sp>
        <p:nvSpPr>
          <p:cNvPr id="15374" name="Rectangle 3"/>
          <p:cNvSpPr>
            <a:spLocks/>
          </p:cNvSpPr>
          <p:nvPr/>
        </p:nvSpPr>
        <p:spPr bwMode="auto">
          <a:xfrm>
            <a:off x="304800" y="1219200"/>
            <a:ext cx="86233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lstStyle/>
          <a:p>
            <a:pPr>
              <a:lnSpc>
                <a:spcPct val="150000"/>
              </a:lnSpc>
              <a:spcBef>
                <a:spcPts val="600"/>
              </a:spcBef>
              <a:buSzPct val="155000"/>
              <a:buFontTx/>
              <a:buBlip>
                <a:blip r:embed="rId4"/>
              </a:buBlip>
            </a:pPr>
            <a:r>
              <a:rPr lang="en-US" sz="2800">
                <a:solidFill>
                  <a:srgbClr val="4F6128"/>
                </a:solidFill>
                <a:latin typeface="Calibri" charset="0"/>
                <a:sym typeface="Calibri" charset="0"/>
              </a:rPr>
              <a:t> Company Overview</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 Industrial Agriculture: A Broken Industry</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 PodPonics</a:t>
            </a:r>
            <a:r>
              <a:rPr lang="ja-JP" altLang="en-US" sz="2800">
                <a:solidFill>
                  <a:srgbClr val="4F6128"/>
                </a:solidFill>
                <a:latin typeface="Calibri" charset="0"/>
                <a:sym typeface="Calibri" charset="0"/>
              </a:rPr>
              <a:t>’</a:t>
            </a:r>
            <a:r>
              <a:rPr lang="en-US" altLang="ja-JP" sz="2800">
                <a:solidFill>
                  <a:srgbClr val="4F6128"/>
                </a:solidFill>
                <a:latin typeface="Calibri" charset="0"/>
                <a:sym typeface="Calibri" charset="0"/>
              </a:rPr>
              <a:t> Approach</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 PodPonics</a:t>
            </a:r>
            <a:r>
              <a:rPr lang="ja-JP" altLang="en-US" sz="2800">
                <a:solidFill>
                  <a:srgbClr val="4F6128"/>
                </a:solidFill>
                <a:latin typeface="Calibri" charset="0"/>
                <a:sym typeface="Calibri" charset="0"/>
              </a:rPr>
              <a:t>’</a:t>
            </a:r>
            <a:r>
              <a:rPr lang="en-US" altLang="ja-JP" sz="2800">
                <a:solidFill>
                  <a:srgbClr val="4F6128"/>
                </a:solidFill>
                <a:latin typeface="Calibri" charset="0"/>
                <a:sym typeface="Calibri" charset="0"/>
              </a:rPr>
              <a:t> Growing Advantage</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Industry Disruption</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Saudi Arabian Market</a:t>
            </a:r>
          </a:p>
          <a:p>
            <a:pPr>
              <a:lnSpc>
                <a:spcPct val="150000"/>
              </a:lnSpc>
              <a:spcBef>
                <a:spcPts val="600"/>
              </a:spcBef>
              <a:buSzPct val="155000"/>
              <a:buFontTx/>
              <a:buBlip>
                <a:blip r:embed="rId4"/>
              </a:buBlip>
            </a:pPr>
            <a:r>
              <a:rPr lang="en-US" sz="2800">
                <a:solidFill>
                  <a:srgbClr val="4F6128"/>
                </a:solidFill>
                <a:latin typeface="Calibri" charset="0"/>
                <a:sym typeface="Calibri" charset="0"/>
              </a:rPr>
              <a:t>Management</a:t>
            </a:r>
          </a:p>
          <a:p>
            <a:pPr>
              <a:lnSpc>
                <a:spcPct val="150000"/>
              </a:lnSpc>
              <a:spcBef>
                <a:spcPts val="600"/>
              </a:spcBef>
              <a:buSzPct val="155000"/>
            </a:pPr>
            <a:endParaRPr lang="en-US" sz="2800">
              <a:solidFill>
                <a:srgbClr val="4F6128"/>
              </a:solidFill>
              <a:latin typeface="Calibri" charset="0"/>
              <a:sym typeface="Calibri" charset="0"/>
            </a:endParaRPr>
          </a:p>
          <a:p>
            <a:pPr>
              <a:lnSpc>
                <a:spcPct val="150000"/>
              </a:lnSpc>
              <a:spcBef>
                <a:spcPts val="600"/>
              </a:spcBef>
              <a:buSzPct val="155000"/>
            </a:pPr>
            <a:endParaRPr lang="en-US" sz="2800">
              <a:solidFill>
                <a:srgbClr val="4F6128"/>
              </a:solidFill>
              <a:latin typeface="Calibri" charset="0"/>
              <a:sym typeface="Calibri" charset="0"/>
            </a:endParaRPr>
          </a:p>
        </p:txBody>
      </p:sp>
    </p:spTree>
    <p:extLst>
      <p:ext uri="{BB962C8B-B14F-4D97-AF65-F5344CB8AC3E}">
        <p14:creationId xmlns:p14="http://schemas.microsoft.com/office/powerpoint/2010/main" val="1012633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523875"/>
            <a:ext cx="90106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392" name="TextBox 8"/>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049B7DE8-CD51-E54A-B45A-30898F5C6E45}" type="slidenum">
              <a:rPr lang="en-US" sz="1200" b="1">
                <a:solidFill>
                  <a:srgbClr val="4F6228"/>
                </a:solidFill>
                <a:latin typeface="Calibri" charset="0"/>
              </a:rPr>
              <a:pPr eaLnBrk="1" hangingPunct="1"/>
              <a:t>3</a:t>
            </a:fld>
            <a:r>
              <a:rPr lang="en-US" sz="1200" b="1">
                <a:solidFill>
                  <a:srgbClr val="4F6228"/>
                </a:solidFill>
                <a:latin typeface="Calibri" charset="0"/>
              </a:rPr>
              <a:t> of 34</a:t>
            </a:r>
            <a:endParaRPr lang="en-US" sz="1800" b="1">
              <a:solidFill>
                <a:srgbClr val="4F6228"/>
              </a:solidFill>
              <a:latin typeface="Calibri" charset="0"/>
            </a:endParaRPr>
          </a:p>
        </p:txBody>
      </p:sp>
      <p:pic>
        <p:nvPicPr>
          <p:cNvPr id="10" name="Picture 9" descr="podponics_horizontal-01Trans.png"/>
          <p:cNvPicPr>
            <a:picLocks noChangeAspect="1"/>
          </p:cNvPicPr>
          <p:nvPr/>
        </p:nvPicPr>
        <p:blipFill>
          <a:blip r:embed="rId3" cstate="print"/>
          <a:stretch>
            <a:fillRect/>
          </a:stretch>
        </p:blipFill>
        <p:spPr>
          <a:xfrm>
            <a:off x="7315196" y="6398564"/>
            <a:ext cx="1752604" cy="383236"/>
          </a:xfrm>
          <a:prstGeom prst="rect">
            <a:avLst/>
          </a:prstGeom>
          <a:effectLst>
            <a:glow rad="63500">
              <a:schemeClr val="bg1">
                <a:alpha val="40000"/>
              </a:schemeClr>
            </a:glow>
          </a:effectLst>
        </p:spPr>
      </p:pic>
      <p:pic>
        <p:nvPicPr>
          <p:cNvPr id="11" name="Picture 10" descr="podponics_horizontal-01Trans.png"/>
          <p:cNvPicPr>
            <a:picLocks noChangeAspect="1"/>
          </p:cNvPicPr>
          <p:nvPr/>
        </p:nvPicPr>
        <p:blipFill>
          <a:blip r:embed="rId4" cstate="print"/>
          <a:stretch>
            <a:fillRect/>
          </a:stretch>
        </p:blipFill>
        <p:spPr>
          <a:xfrm>
            <a:off x="2209800" y="76200"/>
            <a:ext cx="4648200" cy="1016406"/>
          </a:xfrm>
          <a:prstGeom prst="rect">
            <a:avLst/>
          </a:prstGeom>
          <a:effectLst>
            <a:glow rad="101600">
              <a:schemeClr val="bg1">
                <a:alpha val="60000"/>
              </a:schemeClr>
            </a:glow>
          </a:effectLst>
        </p:spPr>
      </p:pic>
      <p:sp>
        <p:nvSpPr>
          <p:cNvPr id="6" name="Rectangle 1"/>
          <p:cNvSpPr txBox="1">
            <a:spLocks noChangeArrowheads="1"/>
          </p:cNvSpPr>
          <p:nvPr/>
        </p:nvSpPr>
        <p:spPr>
          <a:xfrm>
            <a:off x="0" y="1066800"/>
            <a:ext cx="9144000" cy="3200400"/>
          </a:xfrm>
          <a:prstGeom prst="rect">
            <a:avLst/>
          </a:prstGeom>
        </p:spPr>
        <p:txBody>
          <a:bodyPr anchor="ctr">
            <a:normAutofit/>
          </a:bodyPr>
          <a:lstStyle/>
          <a:p>
            <a:pPr algn="ctr" fontAlgn="auto">
              <a:spcAft>
                <a:spcPts val="0"/>
              </a:spcAft>
              <a:defRPr/>
            </a:pPr>
            <a:r>
              <a:rPr lang="en-US" sz="2800" b="1" dirty="0">
                <a:solidFill>
                  <a:srgbClr val="4F6128"/>
                </a:solidFill>
                <a:latin typeface="+mj-lt"/>
                <a:ea typeface="+mj-ea"/>
                <a:cs typeface="Calibri Bold" charset="0"/>
                <a:sym typeface="Calibri Bold" charset="0"/>
              </a:rPr>
              <a:t> </a:t>
            </a:r>
          </a:p>
          <a:p>
            <a:pPr algn="ctr" fontAlgn="auto">
              <a:spcAft>
                <a:spcPts val="0"/>
              </a:spcAft>
              <a:defRPr/>
            </a:pPr>
            <a:endParaRPr lang="en-US" sz="1100" b="1" dirty="0">
              <a:solidFill>
                <a:srgbClr val="4F6128"/>
              </a:solidFill>
              <a:latin typeface="+mj-lt"/>
              <a:ea typeface="+mj-ea"/>
              <a:cs typeface="Calibri Bold" charset="0"/>
              <a:sym typeface="Calibri Bold" charset="0"/>
            </a:endParaRPr>
          </a:p>
          <a:p>
            <a:pPr algn="ctr" fontAlgn="auto">
              <a:spcAft>
                <a:spcPts val="0"/>
              </a:spcAft>
              <a:defRPr/>
            </a:pPr>
            <a:endParaRPr lang="en-US" sz="1100" b="1" dirty="0">
              <a:solidFill>
                <a:srgbClr val="4F6128"/>
              </a:solidFill>
              <a:latin typeface="+mj-lt"/>
              <a:ea typeface="+mj-ea"/>
              <a:cs typeface="Calibri Bold" charset="0"/>
              <a:sym typeface="Calibri Bold" charset="0"/>
            </a:endParaRPr>
          </a:p>
          <a:p>
            <a:pPr algn="ctr" fontAlgn="auto">
              <a:spcAft>
                <a:spcPts val="0"/>
              </a:spcAft>
              <a:defRPr/>
            </a:pPr>
            <a:r>
              <a:rPr lang="en-US" sz="4000" b="1" dirty="0">
                <a:solidFill>
                  <a:srgbClr val="4F6128"/>
                </a:solidFill>
                <a:latin typeface="+mj-lt"/>
                <a:ea typeface="+mj-ea"/>
                <a:cs typeface="Calibri Bold" charset="0"/>
                <a:sym typeface="Calibri Bold" charset="0"/>
              </a:rPr>
              <a:t>Company Overview</a:t>
            </a:r>
          </a:p>
          <a:p>
            <a:pPr algn="ctr" fontAlgn="auto">
              <a:spcAft>
                <a:spcPts val="0"/>
              </a:spcAft>
              <a:defRPr/>
            </a:pPr>
            <a:endParaRPr lang="en-US" sz="1000" dirty="0">
              <a:solidFill>
                <a:srgbClr val="4F6128"/>
              </a:solidFill>
              <a:latin typeface="+mj-lt"/>
              <a:ea typeface="+mj-ea"/>
              <a:cs typeface="Calibri Bold" charset="0"/>
              <a:sym typeface="Calibri Bold" charset="0"/>
            </a:endParaRPr>
          </a:p>
          <a:p>
            <a:pPr algn="ctr" fontAlgn="auto">
              <a:spcAft>
                <a:spcPts val="0"/>
              </a:spcAft>
              <a:defRPr/>
            </a:pPr>
            <a:r>
              <a:rPr lang="en-US" sz="2400" dirty="0">
                <a:solidFill>
                  <a:srgbClr val="4F6128"/>
                </a:solidFill>
                <a:latin typeface="+mj-lt"/>
                <a:ea typeface="+mj-ea"/>
                <a:cs typeface="Calibri Bold" charset="0"/>
                <a:sym typeface="Calibri Bold" charset="0"/>
              </a:rPr>
              <a:t> </a:t>
            </a:r>
            <a:endParaRPr lang="en-US" sz="2800" dirty="0">
              <a:solidFill>
                <a:srgbClr val="4F6128"/>
              </a:solidFill>
              <a:latin typeface="+mj-lt"/>
              <a:ea typeface="+mj-ea"/>
              <a:cs typeface="Calibri Bold" charset="0"/>
              <a:sym typeface="Calibri Bold" charset="0"/>
            </a:endParaRPr>
          </a:p>
          <a:p>
            <a:pPr algn="ctr" fontAlgn="auto">
              <a:spcAft>
                <a:spcPts val="0"/>
              </a:spcAft>
              <a:defRPr/>
            </a:pPr>
            <a:endParaRPr lang="en-US" sz="4400" dirty="0">
              <a:solidFill>
                <a:srgbClr val="4F6128"/>
              </a:solidFill>
              <a:latin typeface="Calibri Bold" charset="0"/>
              <a:ea typeface="ヒラギノ角ゴ ProN W6" charset="0"/>
              <a:cs typeface="ヒラギノ角ゴ ProN W6" charset="0"/>
              <a:sym typeface="Calibri Bold" charset="0"/>
            </a:endParaRPr>
          </a:p>
        </p:txBody>
      </p:sp>
      <p:sp>
        <p:nvSpPr>
          <p:cNvPr id="12" name="TextBox 11"/>
          <p:cNvSpPr txBox="1"/>
          <p:nvPr/>
        </p:nvSpPr>
        <p:spPr>
          <a:xfrm>
            <a:off x="36656" y="6477000"/>
            <a:ext cx="1639744" cy="276999"/>
          </a:xfrm>
          <a:prstGeom prst="rect">
            <a:avLst/>
          </a:prstGeom>
          <a:noFill/>
          <a:effectLst>
            <a:glow rad="63500">
              <a:schemeClr val="accent3">
                <a:satMod val="175000"/>
                <a:alpha val="40000"/>
              </a:schemeClr>
            </a:glow>
          </a:effec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1200" b="1" smtClean="0">
                <a:solidFill>
                  <a:srgbClr val="4F6228"/>
                </a:solidFill>
                <a:latin typeface="Calibri" charset="0"/>
              </a:rPr>
              <a:t>© 2013 PodPonics, LLC</a:t>
            </a:r>
            <a:endParaRPr lang="en-US" b="1" smtClean="0">
              <a:solidFill>
                <a:srgbClr val="4F6228"/>
              </a:solidFill>
              <a:latin typeface="Calibri" charset="0"/>
            </a:endParaRPr>
          </a:p>
        </p:txBody>
      </p:sp>
    </p:spTree>
    <p:extLst>
      <p:ext uri="{BB962C8B-B14F-4D97-AF65-F5344CB8AC3E}">
        <p14:creationId xmlns:p14="http://schemas.microsoft.com/office/powerpoint/2010/main" val="63221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8" name="Picture 7" descr="Sprout_Trans.png"/>
          <p:cNvPicPr>
            <a:picLocks noChangeAspect="1"/>
          </p:cNvPicPr>
          <p:nvPr/>
        </p:nvPicPr>
        <p:blipFill>
          <a:blip r:embed="rId2" cstate="print">
            <a:lum bright="10000"/>
          </a:blip>
          <a:stretch>
            <a:fillRect/>
          </a:stretch>
        </p:blipFill>
        <p:spPr>
          <a:xfrm>
            <a:off x="152400" y="128588"/>
            <a:ext cx="555057" cy="938212"/>
          </a:xfrm>
          <a:prstGeom prst="rect">
            <a:avLst/>
          </a:prstGeom>
          <a:effectLst>
            <a:glow rad="63500">
              <a:schemeClr val="bg1">
                <a:alpha val="40000"/>
              </a:schemeClr>
            </a:glow>
          </a:effectLst>
        </p:spPr>
      </p:pic>
      <p:sp>
        <p:nvSpPr>
          <p:cNvPr id="9" name="Rectangle 8"/>
          <p:cNvSpPr/>
          <p:nvPr/>
        </p:nvSpPr>
        <p:spPr>
          <a:xfrm>
            <a:off x="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ectangle 1"/>
          <p:cNvSpPr txBox="1">
            <a:spLocks noChangeArrowheads="1"/>
          </p:cNvSpPr>
          <p:nvPr/>
        </p:nvSpPr>
        <p:spPr>
          <a:xfrm>
            <a:off x="838200" y="0"/>
            <a:ext cx="8305800" cy="1143000"/>
          </a:xfrm>
          <a:prstGeom prst="rect">
            <a:avLst/>
          </a:prstGeom>
        </p:spPr>
        <p:txBody>
          <a:bodyPr anchor="ctr">
            <a:normAutofit/>
          </a:bodyPr>
          <a:lstStyle/>
          <a:p>
            <a:pPr fontAlgn="auto">
              <a:spcAft>
                <a:spcPts val="0"/>
              </a:spcAft>
              <a:defRPr/>
            </a:pPr>
            <a:r>
              <a:rPr lang="en-US" sz="4000" dirty="0">
                <a:solidFill>
                  <a:srgbClr val="4F6128"/>
                </a:solidFill>
                <a:latin typeface="Calibri Bold" charset="0"/>
                <a:ea typeface="+mj-ea"/>
                <a:cs typeface="Calibri Bold" charset="0"/>
                <a:sym typeface="Calibri Bold" charset="0"/>
              </a:rPr>
              <a:t>PodPonics Overview</a:t>
            </a:r>
            <a:endParaRPr lang="en-US" sz="4000" dirty="0">
              <a:solidFill>
                <a:srgbClr val="4F6128"/>
              </a:solidFill>
              <a:latin typeface="Calibri Bold" charset="0"/>
              <a:ea typeface="ヒラギノ角ゴ ProN W6" charset="0"/>
              <a:cs typeface="ヒラギノ角ゴ ProN W6" charset="0"/>
              <a:sym typeface="Calibri Bold" charset="0"/>
            </a:endParaRPr>
          </a:p>
        </p:txBody>
      </p:sp>
      <p:sp>
        <p:nvSpPr>
          <p:cNvPr id="11" name="TextBox 10"/>
          <p:cNvSpPr txBox="1"/>
          <p:nvPr/>
        </p:nvSpPr>
        <p:spPr>
          <a:xfrm>
            <a:off x="36656" y="6477000"/>
            <a:ext cx="1639744" cy="276999"/>
          </a:xfrm>
          <a:prstGeom prst="rect">
            <a:avLst/>
          </a:prstGeom>
          <a:noFill/>
          <a:effectLst>
            <a:glow rad="63500">
              <a:schemeClr val="accent3">
                <a:satMod val="175000"/>
                <a:alpha val="40000"/>
              </a:schemeClr>
            </a:glow>
          </a:effec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1200" b="1" smtClean="0">
                <a:solidFill>
                  <a:srgbClr val="4F6228"/>
                </a:solidFill>
                <a:latin typeface="Calibri" charset="0"/>
              </a:rPr>
              <a:t>© 2013 PodPonics, LLC</a:t>
            </a:r>
            <a:endParaRPr lang="en-US" b="1" smtClean="0">
              <a:solidFill>
                <a:srgbClr val="4F6228"/>
              </a:solidFill>
              <a:latin typeface="Calibri" charset="0"/>
            </a:endParaRPr>
          </a:p>
        </p:txBody>
      </p:sp>
      <p:pic>
        <p:nvPicPr>
          <p:cNvPr id="13" name="Picture 12" descr="podponics_horizontal-01Trans.png"/>
          <p:cNvPicPr>
            <a:picLocks noChangeAspect="1"/>
          </p:cNvPicPr>
          <p:nvPr/>
        </p:nvPicPr>
        <p:blipFill>
          <a:blip r:embed="rId3" cstate="print"/>
          <a:stretch>
            <a:fillRect/>
          </a:stretch>
        </p:blipFill>
        <p:spPr>
          <a:xfrm>
            <a:off x="7315200" y="6398564"/>
            <a:ext cx="1752604" cy="383236"/>
          </a:xfrm>
          <a:prstGeom prst="rect">
            <a:avLst/>
          </a:prstGeom>
          <a:effectLst>
            <a:glow rad="63500">
              <a:schemeClr val="bg1">
                <a:alpha val="40000"/>
              </a:schemeClr>
            </a:glow>
          </a:effectLst>
        </p:spPr>
      </p:pic>
      <p:sp>
        <p:nvSpPr>
          <p:cNvPr id="17421" name="Rectangle 3"/>
          <p:cNvSpPr>
            <a:spLocks/>
          </p:cNvSpPr>
          <p:nvPr/>
        </p:nvSpPr>
        <p:spPr bwMode="auto">
          <a:xfrm>
            <a:off x="152400" y="1219200"/>
            <a:ext cx="8839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lstStyle/>
          <a:p>
            <a:pPr>
              <a:buFontTx/>
              <a:buBlip>
                <a:blip r:embed="rId4"/>
              </a:buBlip>
            </a:pPr>
            <a:r>
              <a:rPr lang="en-US" sz="1600">
                <a:solidFill>
                  <a:srgbClr val="4F6228"/>
                </a:solidFill>
                <a:latin typeface="Calibri" charset="0"/>
                <a:sym typeface="Calibri" charset="0"/>
              </a:rPr>
              <a:t> PodPonics, founded in 2010 and based in Atlanta, USA is focused on:</a:t>
            </a:r>
          </a:p>
          <a:p>
            <a:endParaRPr lang="en-US" sz="1600">
              <a:solidFill>
                <a:srgbClr val="4F6228"/>
              </a:solidFill>
              <a:latin typeface="Calibri" charset="0"/>
              <a:sym typeface="Calibri" charset="0"/>
            </a:endParaRPr>
          </a:p>
          <a:p>
            <a:pPr marL="857250" lvl="1" indent="-400050">
              <a:buFontTx/>
              <a:buBlip>
                <a:blip r:embed="rId4"/>
              </a:buBlip>
            </a:pPr>
            <a:r>
              <a:rPr lang="en-US" sz="1600">
                <a:solidFill>
                  <a:srgbClr val="4F6228"/>
                </a:solidFill>
                <a:latin typeface="Calibri" charset="0"/>
                <a:sym typeface="Calibri" charset="0"/>
              </a:rPr>
              <a:t> Producing and distributing a variety of fresh produce, primarily in the bagged salad segment.</a:t>
            </a:r>
          </a:p>
          <a:p>
            <a:pPr marL="857250" lvl="1" indent="-400050">
              <a:buFontTx/>
              <a:buBlip>
                <a:blip r:embed="rId4"/>
              </a:buBlip>
            </a:pPr>
            <a:r>
              <a:rPr lang="en-US" sz="1600">
                <a:solidFill>
                  <a:srgbClr val="4F6228"/>
                </a:solidFill>
                <a:latin typeface="Calibri" charset="0"/>
                <a:sym typeface="Calibri" charset="0"/>
              </a:rPr>
              <a:t> Expanding distribution throughout US domestic market.</a:t>
            </a:r>
          </a:p>
          <a:p>
            <a:pPr marL="857250" lvl="1" indent="-400050">
              <a:buFontTx/>
              <a:buBlip>
                <a:blip r:embed="rId4"/>
              </a:buBlip>
            </a:pPr>
            <a:r>
              <a:rPr lang="en-US" sz="1600">
                <a:solidFill>
                  <a:srgbClr val="4F6228"/>
                </a:solidFill>
                <a:latin typeface="Calibri" charset="0"/>
                <a:sym typeface="Calibri" charset="0"/>
              </a:rPr>
              <a:t> Expanding operations to select international markets. </a:t>
            </a:r>
          </a:p>
          <a:p>
            <a:endParaRPr lang="en-US" sz="1000">
              <a:solidFill>
                <a:srgbClr val="4F6228"/>
              </a:solidFill>
              <a:latin typeface="Calibri" charset="0"/>
              <a:sym typeface="Calibri" charset="0"/>
            </a:endParaRPr>
          </a:p>
          <a:p>
            <a:endParaRPr lang="en-US" sz="1000">
              <a:solidFill>
                <a:srgbClr val="4F6228"/>
              </a:solidFill>
              <a:latin typeface="Calibri" charset="0"/>
              <a:sym typeface="Calibri" charset="0"/>
            </a:endParaRPr>
          </a:p>
          <a:p>
            <a:pPr>
              <a:buFontTx/>
              <a:buBlip>
                <a:blip r:embed="rId4"/>
              </a:buBlip>
            </a:pPr>
            <a:r>
              <a:rPr lang="en-US" sz="1600">
                <a:solidFill>
                  <a:srgbClr val="4F6228"/>
                </a:solidFill>
                <a:latin typeface="Calibri" charset="0"/>
                <a:sym typeface="Calibri" charset="0"/>
              </a:rPr>
              <a:t>PodPonics has developed proprietary, patent-pending systems, utilizable in both Grow-Pods and warehouse environments, which are superior to existing agricultural processes:</a:t>
            </a:r>
          </a:p>
          <a:p>
            <a:pPr>
              <a:buFontTx/>
              <a:buChar char="•"/>
            </a:pPr>
            <a:endParaRPr lang="en-US" sz="800">
              <a:solidFill>
                <a:srgbClr val="4F6228"/>
              </a:solidFill>
              <a:latin typeface="Calibri" charset="0"/>
              <a:sym typeface="Calibri" charset="0"/>
            </a:endParaRPr>
          </a:p>
          <a:p>
            <a:pPr marL="857250" lvl="1" indent="-400050">
              <a:buFontTx/>
              <a:buBlip>
                <a:blip r:embed="rId4"/>
              </a:buBlip>
            </a:pPr>
            <a:r>
              <a:rPr lang="en-US" sz="1700" b="1">
                <a:solidFill>
                  <a:srgbClr val="4F6228"/>
                </a:solidFill>
                <a:latin typeface="Calibri" charset="0"/>
                <a:sym typeface="Calibri" charset="0"/>
              </a:rPr>
              <a:t>Yield improvement </a:t>
            </a:r>
            <a:r>
              <a:rPr lang="en-US" sz="1600">
                <a:solidFill>
                  <a:srgbClr val="4F6228"/>
                </a:solidFill>
                <a:latin typeface="Calibri" charset="0"/>
                <a:sym typeface="Calibri" charset="0"/>
              </a:rPr>
              <a:t>– Yield is 150x greater than traditional US agricultural methods.</a:t>
            </a:r>
          </a:p>
          <a:p>
            <a:pPr marL="857250" lvl="1" indent="-400050">
              <a:buFontTx/>
              <a:buBlip>
                <a:blip r:embed="rId4"/>
              </a:buBlip>
            </a:pPr>
            <a:r>
              <a:rPr lang="en-US" sz="1700" b="1">
                <a:solidFill>
                  <a:srgbClr val="4F6228"/>
                </a:solidFill>
                <a:latin typeface="Calibri" charset="0"/>
                <a:sym typeface="Calibri" charset="0"/>
              </a:rPr>
              <a:t>Higher quality product </a:t>
            </a:r>
            <a:r>
              <a:rPr lang="en-US" sz="1600">
                <a:solidFill>
                  <a:srgbClr val="4F6228"/>
                </a:solidFill>
                <a:latin typeface="Calibri" charset="0"/>
                <a:sym typeface="Calibri" charset="0"/>
              </a:rPr>
              <a:t>– Locally produced, fresher product with lower risk of contamination and longer shelf life</a:t>
            </a:r>
          </a:p>
          <a:p>
            <a:pPr marL="857250" lvl="1" indent="-400050">
              <a:buFontTx/>
              <a:buBlip>
                <a:blip r:embed="rId4"/>
              </a:buBlip>
            </a:pPr>
            <a:r>
              <a:rPr lang="en-US" sz="1700" b="1">
                <a:solidFill>
                  <a:srgbClr val="4F6228"/>
                </a:solidFill>
                <a:latin typeface="Calibri" charset="0"/>
              </a:rPr>
              <a:t>Controlled growing environment</a:t>
            </a:r>
            <a:r>
              <a:rPr lang="en-US" sz="1700">
                <a:solidFill>
                  <a:srgbClr val="4F6228"/>
                </a:solidFill>
                <a:latin typeface="Calibri" charset="0"/>
              </a:rPr>
              <a:t> </a:t>
            </a:r>
            <a:r>
              <a:rPr lang="en-US" sz="1600">
                <a:solidFill>
                  <a:srgbClr val="4F6228"/>
                </a:solidFill>
                <a:latin typeface="Calibri" charset="0"/>
              </a:rPr>
              <a:t>– Ability to control critical issues of safety, supply, seasonality and price stability</a:t>
            </a:r>
          </a:p>
          <a:p>
            <a:pPr marL="857250" lvl="1" indent="-400050">
              <a:buFontTx/>
              <a:buBlip>
                <a:blip r:embed="rId4"/>
              </a:buBlip>
            </a:pPr>
            <a:r>
              <a:rPr lang="en-US" sz="1700" b="1">
                <a:solidFill>
                  <a:srgbClr val="4F6228"/>
                </a:solidFill>
                <a:latin typeface="Calibri" charset="0"/>
                <a:sym typeface="Calibri" charset="0"/>
              </a:rPr>
              <a:t>Lower cost  &amp; higher margins </a:t>
            </a:r>
            <a:r>
              <a:rPr lang="en-US" sz="1600">
                <a:solidFill>
                  <a:srgbClr val="4F6228"/>
                </a:solidFill>
                <a:latin typeface="Calibri" charset="0"/>
                <a:sym typeface="Calibri" charset="0"/>
              </a:rPr>
              <a:t>– Grown at or near the point of consumption, thereby greatly reducing the need for costly transport.</a:t>
            </a:r>
          </a:p>
          <a:p>
            <a:pPr marL="857250" lvl="1" indent="-400050">
              <a:buFontTx/>
              <a:buBlip>
                <a:blip r:embed="rId4"/>
              </a:buBlip>
            </a:pPr>
            <a:r>
              <a:rPr lang="en-US" sz="1700" b="1">
                <a:solidFill>
                  <a:srgbClr val="4F6228"/>
                </a:solidFill>
                <a:latin typeface="Calibri" charset="0"/>
                <a:sym typeface="Calibri" charset="0"/>
              </a:rPr>
              <a:t>Environmental benefits </a:t>
            </a:r>
            <a:r>
              <a:rPr lang="en-US" sz="1600">
                <a:solidFill>
                  <a:srgbClr val="4F6228"/>
                </a:solidFill>
                <a:latin typeface="Calibri" charset="0"/>
                <a:sym typeface="Calibri" charset="0"/>
              </a:rPr>
              <a:t>– Zero pesticides. </a:t>
            </a:r>
            <a:r>
              <a:rPr lang="en-US" sz="1600">
                <a:solidFill>
                  <a:srgbClr val="4F6228"/>
                </a:solidFill>
                <a:latin typeface="Calibri" charset="0"/>
              </a:rPr>
              <a:t>Consumes 90% less water and 80% less fertilizer with no run-off. Local production reduces environmental footprint.</a:t>
            </a:r>
          </a:p>
          <a:p>
            <a:pPr marL="857250" lvl="1" indent="-400050">
              <a:buFontTx/>
              <a:buBlip>
                <a:blip r:embed="rId4"/>
              </a:buBlip>
            </a:pPr>
            <a:endParaRPr lang="en-US" sz="1000">
              <a:solidFill>
                <a:srgbClr val="4F6228"/>
              </a:solidFill>
              <a:latin typeface="Calibri" charset="0"/>
              <a:sym typeface="Calibri" charset="0"/>
            </a:endParaRPr>
          </a:p>
        </p:txBody>
      </p:sp>
      <p:sp>
        <p:nvSpPr>
          <p:cNvPr id="17422" name="TextBox 11"/>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AC169910-53E3-5144-95B1-B91AD539761F}" type="slidenum">
              <a:rPr lang="en-US" sz="1200" b="1">
                <a:solidFill>
                  <a:srgbClr val="4F6228"/>
                </a:solidFill>
                <a:latin typeface="Calibri" charset="0"/>
              </a:rPr>
              <a:pPr eaLnBrk="1" hangingPunct="1"/>
              <a:t>4</a:t>
            </a:fld>
            <a:r>
              <a:rPr lang="en-US" sz="1200" b="1">
                <a:solidFill>
                  <a:srgbClr val="4F6228"/>
                </a:solidFill>
                <a:latin typeface="Calibri" charset="0"/>
              </a:rPr>
              <a:t> of 34</a:t>
            </a:r>
            <a:endParaRPr lang="en-US" sz="1800" b="1">
              <a:solidFill>
                <a:srgbClr val="4F6228"/>
              </a:solidFill>
              <a:latin typeface="Calibri" charset="0"/>
            </a:endParaRPr>
          </a:p>
        </p:txBody>
      </p:sp>
    </p:spTree>
    <p:extLst>
      <p:ext uri="{BB962C8B-B14F-4D97-AF65-F5344CB8AC3E}">
        <p14:creationId xmlns:p14="http://schemas.microsoft.com/office/powerpoint/2010/main" val="2703321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523875"/>
            <a:ext cx="90106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440" name="TextBox 8"/>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8851F62C-3241-1A46-AE5F-120E18D322FA}" type="slidenum">
              <a:rPr lang="en-US" sz="1200" b="1">
                <a:solidFill>
                  <a:srgbClr val="4F6228"/>
                </a:solidFill>
                <a:latin typeface="Calibri" charset="0"/>
              </a:rPr>
              <a:pPr eaLnBrk="1" hangingPunct="1"/>
              <a:t>5</a:t>
            </a:fld>
            <a:r>
              <a:rPr lang="en-US" sz="1200" b="1">
                <a:solidFill>
                  <a:srgbClr val="4F6228"/>
                </a:solidFill>
                <a:latin typeface="Calibri" charset="0"/>
              </a:rPr>
              <a:t> of 34</a:t>
            </a:r>
            <a:endParaRPr lang="en-US" sz="1800" b="1">
              <a:solidFill>
                <a:srgbClr val="4F6228"/>
              </a:solidFill>
              <a:latin typeface="Calibri" charset="0"/>
            </a:endParaRPr>
          </a:p>
        </p:txBody>
      </p:sp>
      <p:pic>
        <p:nvPicPr>
          <p:cNvPr id="10" name="Picture 9" descr="podponics_horizontal-01Trans.png"/>
          <p:cNvPicPr>
            <a:picLocks noChangeAspect="1"/>
          </p:cNvPicPr>
          <p:nvPr/>
        </p:nvPicPr>
        <p:blipFill>
          <a:blip r:embed="rId3" cstate="print"/>
          <a:stretch>
            <a:fillRect/>
          </a:stretch>
        </p:blipFill>
        <p:spPr>
          <a:xfrm>
            <a:off x="7315196" y="6398564"/>
            <a:ext cx="1752604" cy="383236"/>
          </a:xfrm>
          <a:prstGeom prst="rect">
            <a:avLst/>
          </a:prstGeom>
          <a:effectLst>
            <a:glow rad="63500">
              <a:schemeClr val="bg1">
                <a:alpha val="40000"/>
              </a:schemeClr>
            </a:glow>
          </a:effectLst>
        </p:spPr>
      </p:pic>
      <p:pic>
        <p:nvPicPr>
          <p:cNvPr id="11" name="Picture 10" descr="podponics_horizontal-01Trans.png"/>
          <p:cNvPicPr>
            <a:picLocks noChangeAspect="1"/>
          </p:cNvPicPr>
          <p:nvPr/>
        </p:nvPicPr>
        <p:blipFill>
          <a:blip r:embed="rId4" cstate="print"/>
          <a:stretch>
            <a:fillRect/>
          </a:stretch>
        </p:blipFill>
        <p:spPr>
          <a:xfrm>
            <a:off x="2209800" y="76200"/>
            <a:ext cx="4648200" cy="1016406"/>
          </a:xfrm>
          <a:prstGeom prst="rect">
            <a:avLst/>
          </a:prstGeom>
          <a:effectLst>
            <a:glow rad="101600">
              <a:schemeClr val="bg1">
                <a:alpha val="60000"/>
              </a:schemeClr>
            </a:glow>
          </a:effectLst>
        </p:spPr>
      </p:pic>
      <p:sp>
        <p:nvSpPr>
          <p:cNvPr id="6" name="Rectangle 1"/>
          <p:cNvSpPr txBox="1">
            <a:spLocks noChangeArrowheads="1"/>
          </p:cNvSpPr>
          <p:nvPr/>
        </p:nvSpPr>
        <p:spPr>
          <a:xfrm>
            <a:off x="0" y="1066800"/>
            <a:ext cx="9144000" cy="3200400"/>
          </a:xfrm>
          <a:prstGeom prst="rect">
            <a:avLst/>
          </a:prstGeom>
        </p:spPr>
        <p:txBody>
          <a:bodyPr anchor="ctr">
            <a:normAutofit/>
          </a:bodyPr>
          <a:lstStyle/>
          <a:p>
            <a:pPr algn="ctr" fontAlgn="auto">
              <a:spcAft>
                <a:spcPts val="0"/>
              </a:spcAft>
              <a:defRPr/>
            </a:pPr>
            <a:r>
              <a:rPr lang="en-US" sz="2800" b="1" dirty="0">
                <a:solidFill>
                  <a:srgbClr val="4F6128"/>
                </a:solidFill>
                <a:latin typeface="+mj-lt"/>
                <a:ea typeface="+mj-ea"/>
                <a:cs typeface="Calibri Bold" charset="0"/>
                <a:sym typeface="Calibri Bold" charset="0"/>
              </a:rPr>
              <a:t> </a:t>
            </a:r>
          </a:p>
          <a:p>
            <a:pPr algn="ctr" fontAlgn="auto">
              <a:spcAft>
                <a:spcPts val="0"/>
              </a:spcAft>
              <a:defRPr/>
            </a:pPr>
            <a:endParaRPr lang="en-US" sz="1100" b="1" dirty="0">
              <a:solidFill>
                <a:srgbClr val="4F6128"/>
              </a:solidFill>
              <a:latin typeface="+mj-lt"/>
              <a:ea typeface="+mj-ea"/>
              <a:cs typeface="Calibri Bold" charset="0"/>
              <a:sym typeface="Calibri Bold" charset="0"/>
            </a:endParaRPr>
          </a:p>
          <a:p>
            <a:pPr algn="ctr" fontAlgn="auto">
              <a:spcAft>
                <a:spcPts val="0"/>
              </a:spcAft>
              <a:defRPr/>
            </a:pPr>
            <a:endParaRPr lang="en-US" sz="1100" b="1" dirty="0">
              <a:solidFill>
                <a:srgbClr val="4F6128"/>
              </a:solidFill>
              <a:latin typeface="+mj-lt"/>
              <a:ea typeface="+mj-ea"/>
              <a:cs typeface="Calibri Bold" charset="0"/>
              <a:sym typeface="Calibri Bold" charset="0"/>
            </a:endParaRPr>
          </a:p>
          <a:p>
            <a:pPr algn="ctr" fontAlgn="auto">
              <a:spcAft>
                <a:spcPts val="0"/>
              </a:spcAft>
              <a:defRPr/>
            </a:pPr>
            <a:r>
              <a:rPr lang="en-US" sz="4000" b="1" dirty="0">
                <a:solidFill>
                  <a:srgbClr val="4F6128"/>
                </a:solidFill>
                <a:latin typeface="+mj-lt"/>
                <a:ea typeface="+mj-ea"/>
                <a:cs typeface="Calibri Bold" charset="0"/>
                <a:sym typeface="Calibri Bold" charset="0"/>
              </a:rPr>
              <a:t>Industrial Agriculture: A Broken Industry</a:t>
            </a:r>
            <a:endParaRPr lang="en-US" sz="4000" b="1" dirty="0">
              <a:solidFill>
                <a:srgbClr val="FF0000"/>
              </a:solidFill>
              <a:latin typeface="+mj-lt"/>
              <a:ea typeface="+mj-ea"/>
              <a:cs typeface="Calibri Bold" charset="0"/>
              <a:sym typeface="Calibri Bold" charset="0"/>
            </a:endParaRPr>
          </a:p>
          <a:p>
            <a:pPr algn="ctr" fontAlgn="auto">
              <a:spcAft>
                <a:spcPts val="0"/>
              </a:spcAft>
              <a:defRPr/>
            </a:pPr>
            <a:endParaRPr lang="en-US" sz="1000" dirty="0">
              <a:solidFill>
                <a:srgbClr val="4F6128"/>
              </a:solidFill>
              <a:latin typeface="+mj-lt"/>
              <a:ea typeface="+mj-ea"/>
              <a:cs typeface="Calibri Bold" charset="0"/>
              <a:sym typeface="Calibri Bold" charset="0"/>
            </a:endParaRPr>
          </a:p>
          <a:p>
            <a:pPr algn="ctr" fontAlgn="auto">
              <a:spcAft>
                <a:spcPts val="0"/>
              </a:spcAft>
              <a:defRPr/>
            </a:pPr>
            <a:r>
              <a:rPr lang="en-US" sz="2400" dirty="0">
                <a:solidFill>
                  <a:srgbClr val="4F6128"/>
                </a:solidFill>
                <a:latin typeface="+mj-lt"/>
                <a:ea typeface="+mj-ea"/>
                <a:cs typeface="Calibri Bold" charset="0"/>
                <a:sym typeface="Calibri Bold" charset="0"/>
              </a:rPr>
              <a:t> </a:t>
            </a:r>
            <a:endParaRPr lang="en-US" sz="2800" dirty="0">
              <a:solidFill>
                <a:srgbClr val="4F6128"/>
              </a:solidFill>
              <a:latin typeface="+mj-lt"/>
              <a:ea typeface="+mj-ea"/>
              <a:cs typeface="Calibri Bold" charset="0"/>
              <a:sym typeface="Calibri Bold" charset="0"/>
            </a:endParaRPr>
          </a:p>
          <a:p>
            <a:pPr algn="ctr" fontAlgn="auto">
              <a:spcAft>
                <a:spcPts val="0"/>
              </a:spcAft>
              <a:defRPr/>
            </a:pPr>
            <a:endParaRPr lang="en-US" sz="4400" dirty="0">
              <a:solidFill>
                <a:srgbClr val="4F6128"/>
              </a:solidFill>
              <a:latin typeface="Calibri Bold" charset="0"/>
              <a:ea typeface="ヒラギノ角ゴ ProN W6" charset="0"/>
              <a:cs typeface="ヒラギノ角ゴ ProN W6" charset="0"/>
              <a:sym typeface="Calibri Bold" charset="0"/>
            </a:endParaRPr>
          </a:p>
        </p:txBody>
      </p:sp>
      <p:sp>
        <p:nvSpPr>
          <p:cNvPr id="12" name="TextBox 11"/>
          <p:cNvSpPr txBox="1"/>
          <p:nvPr/>
        </p:nvSpPr>
        <p:spPr>
          <a:xfrm>
            <a:off x="36656" y="6477000"/>
            <a:ext cx="1639744" cy="276999"/>
          </a:xfrm>
          <a:prstGeom prst="rect">
            <a:avLst/>
          </a:prstGeom>
          <a:noFill/>
          <a:effectLst>
            <a:glow rad="63500">
              <a:schemeClr val="accent3">
                <a:satMod val="175000"/>
                <a:alpha val="40000"/>
              </a:schemeClr>
            </a:glow>
          </a:effec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1200" b="1" smtClean="0">
                <a:solidFill>
                  <a:srgbClr val="4F6228"/>
                </a:solidFill>
                <a:latin typeface="Calibri" charset="0"/>
              </a:rPr>
              <a:t>© 2013 PodPonics, LLC</a:t>
            </a:r>
            <a:endParaRPr lang="en-US" b="1" smtClean="0">
              <a:solidFill>
                <a:srgbClr val="4F6228"/>
              </a:solidFill>
              <a:latin typeface="Calibri" charset="0"/>
            </a:endParaRPr>
          </a:p>
        </p:txBody>
      </p:sp>
    </p:spTree>
    <p:extLst>
      <p:ext uri="{BB962C8B-B14F-4D97-AF65-F5344CB8AC3E}">
        <p14:creationId xmlns:p14="http://schemas.microsoft.com/office/powerpoint/2010/main" val="682876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143000"/>
          </a:xfrm>
          <a:prstGeom prst="rect">
            <a:avLst/>
          </a:prstGeom>
          <a:solidFill>
            <a:srgbClr val="AFDC7E">
              <a:alpha val="60784"/>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descr="Sprout_Trans.png"/>
          <p:cNvPicPr>
            <a:picLocks noChangeAspect="1"/>
          </p:cNvPicPr>
          <p:nvPr/>
        </p:nvPicPr>
        <p:blipFill>
          <a:blip r:embed="rId2" cstate="print">
            <a:lum bright="10000"/>
          </a:blip>
          <a:stretch>
            <a:fillRect/>
          </a:stretch>
        </p:blipFill>
        <p:spPr>
          <a:xfrm>
            <a:off x="152400" y="128588"/>
            <a:ext cx="555057" cy="938212"/>
          </a:xfrm>
          <a:prstGeom prst="rect">
            <a:avLst/>
          </a:prstGeom>
          <a:effectLst>
            <a:glow rad="63500">
              <a:schemeClr val="bg1">
                <a:alpha val="40000"/>
              </a:schemeClr>
            </a:glow>
          </a:effectLst>
        </p:spPr>
      </p:pic>
      <p:sp>
        <p:nvSpPr>
          <p:cNvPr id="9" name="Rectangle 8"/>
          <p:cNvSpPr/>
          <p:nvPr/>
        </p:nvSpPr>
        <p:spPr>
          <a:xfrm>
            <a:off x="25400" y="6324600"/>
            <a:ext cx="9144000" cy="533400"/>
          </a:xfrm>
          <a:prstGeom prst="rect">
            <a:avLst/>
          </a:prstGeom>
          <a:solidFill>
            <a:schemeClr val="bg1">
              <a:lumMod val="75000"/>
              <a:alpha val="60784"/>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464" name="Rectangle 1"/>
          <p:cNvSpPr txBox="1">
            <a:spLocks noChangeArrowheads="1"/>
          </p:cNvSpPr>
          <p:nvPr/>
        </p:nvSpPr>
        <p:spPr bwMode="auto">
          <a:xfrm>
            <a:off x="838200" y="-76200"/>
            <a:ext cx="8305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4000">
                <a:solidFill>
                  <a:srgbClr val="4F6128"/>
                </a:solidFill>
                <a:latin typeface="Calibri Bold" charset="0"/>
                <a:sym typeface="Calibri Bold" charset="0"/>
              </a:rPr>
              <a:t>Global Agriculture: A need for change</a:t>
            </a:r>
            <a:endParaRPr lang="en-US" sz="4000">
              <a:solidFill>
                <a:srgbClr val="4F6128"/>
              </a:solidFill>
              <a:latin typeface="Calibri Bold" charset="0"/>
              <a:ea typeface="ヒラギノ角ゴ ProN W6" charset="0"/>
              <a:cs typeface="ヒラギノ角ゴ ProN W6" charset="0"/>
              <a:sym typeface="Calibri Bold" charset="0"/>
            </a:endParaRPr>
          </a:p>
        </p:txBody>
      </p:sp>
      <p:pic>
        <p:nvPicPr>
          <p:cNvPr id="13" name="Picture 12" descr="podponics_horizontal-01Trans.png"/>
          <p:cNvPicPr>
            <a:picLocks noChangeAspect="1"/>
          </p:cNvPicPr>
          <p:nvPr/>
        </p:nvPicPr>
        <p:blipFill>
          <a:blip r:embed="rId3" cstate="print"/>
          <a:stretch>
            <a:fillRect/>
          </a:stretch>
        </p:blipFill>
        <p:spPr>
          <a:xfrm>
            <a:off x="7315200" y="6398564"/>
            <a:ext cx="1752604" cy="383236"/>
          </a:xfrm>
          <a:prstGeom prst="rect">
            <a:avLst/>
          </a:prstGeom>
          <a:effectLst>
            <a:glow rad="63500">
              <a:schemeClr val="bg1">
                <a:alpha val="40000"/>
              </a:schemeClr>
            </a:glow>
          </a:effectLst>
        </p:spPr>
      </p:pic>
      <p:sp>
        <p:nvSpPr>
          <p:cNvPr id="19466" name="Rectangle 3"/>
          <p:cNvSpPr>
            <a:spLocks/>
          </p:cNvSpPr>
          <p:nvPr/>
        </p:nvSpPr>
        <p:spPr bwMode="auto">
          <a:xfrm>
            <a:off x="292100" y="1143000"/>
            <a:ext cx="86995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lstStyle/>
          <a:p>
            <a:pPr>
              <a:spcBef>
                <a:spcPts val="600"/>
              </a:spcBef>
              <a:buSzPct val="155000"/>
              <a:buFontTx/>
              <a:buBlip>
                <a:blip r:embed="rId4"/>
              </a:buBlip>
            </a:pPr>
            <a:r>
              <a:rPr lang="en-US" sz="1600">
                <a:solidFill>
                  <a:srgbClr val="4F6128"/>
                </a:solidFill>
                <a:latin typeface="Calibri" charset="0"/>
                <a:sym typeface="Calibri" charset="0"/>
              </a:rPr>
              <a:t> Traditional agricultural methods are inadequate for meeting global food requirements. U.N. estimates that by 2030, the world will need at least 50 percent more food, 45 percent more energy and 30 percent more water. </a:t>
            </a:r>
          </a:p>
          <a:p>
            <a:pPr>
              <a:spcBef>
                <a:spcPts val="600"/>
              </a:spcBef>
              <a:buSzPct val="155000"/>
            </a:pPr>
            <a:endParaRPr lang="en-US" sz="800">
              <a:solidFill>
                <a:srgbClr val="4F6128"/>
              </a:solidFill>
              <a:latin typeface="Calibri" charset="0"/>
              <a:sym typeface="Calibri" charset="0"/>
            </a:endParaRPr>
          </a:p>
          <a:p>
            <a:pPr>
              <a:spcBef>
                <a:spcPts val="600"/>
              </a:spcBef>
              <a:buSzPct val="155000"/>
              <a:buFontTx/>
              <a:buBlip>
                <a:blip r:embed="rId4"/>
              </a:buBlip>
            </a:pPr>
            <a:r>
              <a:rPr lang="en-US" sz="1600">
                <a:solidFill>
                  <a:srgbClr val="4F6128"/>
                </a:solidFill>
                <a:latin typeface="Calibri" charset="0"/>
                <a:sym typeface="Calibri" charset="0"/>
              </a:rPr>
              <a:t> Traditional agriculture</a:t>
            </a:r>
            <a:r>
              <a:rPr lang="ja-JP" altLang="en-US" sz="1600">
                <a:solidFill>
                  <a:srgbClr val="4F6128"/>
                </a:solidFill>
                <a:latin typeface="Calibri" charset="0"/>
                <a:sym typeface="Calibri" charset="0"/>
              </a:rPr>
              <a:t>’</a:t>
            </a:r>
            <a:r>
              <a:rPr lang="en-US" altLang="ja-JP" sz="1600">
                <a:solidFill>
                  <a:srgbClr val="4F6128"/>
                </a:solidFill>
                <a:latin typeface="Calibri" charset="0"/>
                <a:sym typeface="Calibri" charset="0"/>
              </a:rPr>
              <a:t>s primary inputs – oil, arable land, fertilizer, pesticides, water and migrant farm labor – are under increasing pressure from reduced supply and higher costs.</a:t>
            </a:r>
          </a:p>
          <a:p>
            <a:pPr>
              <a:spcBef>
                <a:spcPts val="600"/>
              </a:spcBef>
              <a:buSzPct val="155000"/>
              <a:buFontTx/>
              <a:buBlip>
                <a:blip r:embed="rId4"/>
              </a:buBlip>
            </a:pPr>
            <a:endParaRPr lang="en-US" sz="1600">
              <a:solidFill>
                <a:srgbClr val="4F6128"/>
              </a:solidFill>
              <a:latin typeface="Calibri" charset="0"/>
              <a:sym typeface="Calibri" charset="0"/>
            </a:endParaRPr>
          </a:p>
          <a:p>
            <a:pPr>
              <a:spcBef>
                <a:spcPts val="600"/>
              </a:spcBef>
              <a:buSzPct val="155000"/>
              <a:buFontTx/>
              <a:buBlip>
                <a:blip r:embed="rId4"/>
              </a:buBlip>
            </a:pPr>
            <a:endParaRPr lang="en-US" sz="1600">
              <a:solidFill>
                <a:srgbClr val="4F6128"/>
              </a:solidFill>
              <a:latin typeface="Calibri" charset="0"/>
              <a:sym typeface="Calibri" charset="0"/>
            </a:endParaRPr>
          </a:p>
          <a:p>
            <a:pPr>
              <a:spcBef>
                <a:spcPts val="600"/>
              </a:spcBef>
              <a:buSzPct val="155000"/>
              <a:buFontTx/>
              <a:buBlip>
                <a:blip r:embed="rId4"/>
              </a:buBlip>
            </a:pPr>
            <a:endParaRPr lang="en-US" sz="1600">
              <a:solidFill>
                <a:srgbClr val="4F6128"/>
              </a:solidFill>
              <a:latin typeface="Calibri" charset="0"/>
              <a:sym typeface="Calibri" charset="0"/>
            </a:endParaRPr>
          </a:p>
          <a:p>
            <a:pPr>
              <a:spcBef>
                <a:spcPts val="600"/>
              </a:spcBef>
              <a:buSzPct val="155000"/>
              <a:buFontTx/>
              <a:buBlip>
                <a:blip r:embed="rId4"/>
              </a:buBlip>
            </a:pPr>
            <a:endParaRPr lang="en-US" sz="1600">
              <a:solidFill>
                <a:srgbClr val="4F6128"/>
              </a:solidFill>
              <a:latin typeface="Calibri" charset="0"/>
              <a:sym typeface="Calibri" charset="0"/>
            </a:endParaRPr>
          </a:p>
          <a:p>
            <a:pPr>
              <a:spcBef>
                <a:spcPts val="600"/>
              </a:spcBef>
              <a:buSzPct val="155000"/>
              <a:buFontTx/>
              <a:buBlip>
                <a:blip r:embed="rId4"/>
              </a:buBlip>
            </a:pPr>
            <a:endParaRPr lang="en-US" sz="1600">
              <a:solidFill>
                <a:srgbClr val="4F6128"/>
              </a:solidFill>
              <a:latin typeface="Calibri" charset="0"/>
              <a:sym typeface="Calibri" charset="0"/>
            </a:endParaRPr>
          </a:p>
          <a:p>
            <a:endParaRPr lang="en-US" sz="1600">
              <a:solidFill>
                <a:srgbClr val="4F6128"/>
              </a:solidFill>
              <a:latin typeface="Calibri" charset="0"/>
              <a:sym typeface="Calibri" charset="0"/>
            </a:endParaRPr>
          </a:p>
          <a:p>
            <a:endParaRPr lang="en-US" sz="3600">
              <a:solidFill>
                <a:srgbClr val="4F6128"/>
              </a:solidFill>
              <a:latin typeface="Calibri" charset="0"/>
              <a:sym typeface="Calibri" charset="0"/>
            </a:endParaRPr>
          </a:p>
          <a:p>
            <a:pPr>
              <a:spcBef>
                <a:spcPts val="600"/>
              </a:spcBef>
              <a:buSzPct val="155000"/>
              <a:buFontTx/>
              <a:buBlip>
                <a:blip r:embed="rId4"/>
              </a:buBlip>
            </a:pPr>
            <a:r>
              <a:rPr lang="en-US" sz="1600">
                <a:solidFill>
                  <a:srgbClr val="4F6128"/>
                </a:solidFill>
                <a:latin typeface="Calibri" charset="0"/>
                <a:sym typeface="Calibri" charset="0"/>
              </a:rPr>
              <a:t> Consumers are becoming increasingly aware of the harm caused by agriculture on the environment, thus increasing public conscience on going </a:t>
            </a:r>
            <a:r>
              <a:rPr lang="ja-JP" altLang="en-US" sz="1600">
                <a:solidFill>
                  <a:srgbClr val="4F6128"/>
                </a:solidFill>
                <a:latin typeface="Calibri" charset="0"/>
                <a:sym typeface="Calibri" charset="0"/>
              </a:rPr>
              <a:t>“</a:t>
            </a:r>
            <a:r>
              <a:rPr lang="en-US" altLang="ja-JP" sz="1600">
                <a:solidFill>
                  <a:srgbClr val="4F6128"/>
                </a:solidFill>
                <a:latin typeface="Calibri" charset="0"/>
                <a:sym typeface="Calibri" charset="0"/>
              </a:rPr>
              <a:t>Green</a:t>
            </a:r>
            <a:r>
              <a:rPr lang="ja-JP" altLang="en-US" sz="1600">
                <a:solidFill>
                  <a:srgbClr val="4F6128"/>
                </a:solidFill>
                <a:latin typeface="Calibri" charset="0"/>
                <a:sym typeface="Calibri" charset="0"/>
              </a:rPr>
              <a:t>”</a:t>
            </a:r>
            <a:r>
              <a:rPr lang="en-US" altLang="ja-JP" sz="1600">
                <a:solidFill>
                  <a:srgbClr val="4F6128"/>
                </a:solidFill>
                <a:latin typeface="Calibri" charset="0"/>
                <a:sym typeface="Calibri" charset="0"/>
              </a:rPr>
              <a:t>.</a:t>
            </a:r>
          </a:p>
          <a:p>
            <a:pPr>
              <a:spcBef>
                <a:spcPts val="600"/>
              </a:spcBef>
              <a:buSzPct val="155000"/>
            </a:pPr>
            <a:endParaRPr lang="en-US" sz="800">
              <a:solidFill>
                <a:srgbClr val="4F6128"/>
              </a:solidFill>
              <a:latin typeface="Calibri" charset="0"/>
              <a:sym typeface="Calibri" charset="0"/>
            </a:endParaRPr>
          </a:p>
          <a:p>
            <a:pPr>
              <a:spcBef>
                <a:spcPts val="600"/>
              </a:spcBef>
              <a:buSzPct val="155000"/>
              <a:buFontTx/>
              <a:buBlip>
                <a:blip r:embed="rId4"/>
              </a:buBlip>
            </a:pPr>
            <a:r>
              <a:rPr lang="en-US" sz="1600">
                <a:solidFill>
                  <a:srgbClr val="4F6128"/>
                </a:solidFill>
                <a:latin typeface="Calibri" charset="0"/>
                <a:sym typeface="Calibri" charset="0"/>
              </a:rPr>
              <a:t> By 2050, the world will require additional cropland the size of Brazil. A rapidly growing population places tremendous pressure on food supply and demands a new </a:t>
            </a:r>
            <a:r>
              <a:rPr lang="ja-JP" altLang="en-US" sz="1600">
                <a:solidFill>
                  <a:srgbClr val="4F6128"/>
                </a:solidFill>
                <a:latin typeface="Calibri" charset="0"/>
                <a:sym typeface="Calibri" charset="0"/>
              </a:rPr>
              <a:t>“</a:t>
            </a:r>
            <a:r>
              <a:rPr lang="en-US" altLang="ja-JP" sz="1600">
                <a:solidFill>
                  <a:srgbClr val="4F6128"/>
                </a:solidFill>
                <a:latin typeface="Calibri" charset="0"/>
                <a:sym typeface="Calibri" charset="0"/>
              </a:rPr>
              <a:t>Green Revolution</a:t>
            </a:r>
            <a:r>
              <a:rPr lang="ja-JP" altLang="en-US" sz="1600">
                <a:solidFill>
                  <a:srgbClr val="4F6128"/>
                </a:solidFill>
                <a:latin typeface="Calibri" charset="0"/>
                <a:sym typeface="Calibri" charset="0"/>
              </a:rPr>
              <a:t>”</a:t>
            </a:r>
            <a:r>
              <a:rPr lang="en-US" altLang="ja-JP" sz="1600">
                <a:solidFill>
                  <a:srgbClr val="4F6128"/>
                </a:solidFill>
                <a:latin typeface="Calibri" charset="0"/>
                <a:sym typeface="Calibri" charset="0"/>
              </a:rPr>
              <a:t>. </a:t>
            </a:r>
            <a:endParaRPr lang="en-US" sz="1600">
              <a:solidFill>
                <a:srgbClr val="4F6128"/>
              </a:solidFill>
              <a:latin typeface="Calibri" charset="0"/>
              <a:sym typeface="Calibri" charset="0"/>
            </a:endParaRPr>
          </a:p>
        </p:txBody>
      </p:sp>
      <p:sp>
        <p:nvSpPr>
          <p:cNvPr id="19467" name="TextBox 15"/>
          <p:cNvSpPr txBox="1">
            <a:spLocks noChangeArrowheads="1"/>
          </p:cNvSpPr>
          <p:nvPr/>
        </p:nvSpPr>
        <p:spPr bwMode="auto">
          <a:xfrm>
            <a:off x="3608388" y="6477000"/>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4F6228"/>
                </a:solidFill>
                <a:latin typeface="Calibri" charset="0"/>
              </a:rPr>
              <a:t>Confidential / Page </a:t>
            </a:r>
            <a:fld id="{07F28888-1DC6-DB4C-AB88-8B1296A7D72A}" type="slidenum">
              <a:rPr lang="en-US" sz="1200" b="1">
                <a:solidFill>
                  <a:srgbClr val="4F6228"/>
                </a:solidFill>
                <a:latin typeface="Calibri" charset="0"/>
              </a:rPr>
              <a:pPr eaLnBrk="1" hangingPunct="1"/>
              <a:t>6</a:t>
            </a:fld>
            <a:r>
              <a:rPr lang="en-US" sz="1200" b="1">
                <a:solidFill>
                  <a:srgbClr val="4F6228"/>
                </a:solidFill>
                <a:latin typeface="Calibri" charset="0"/>
              </a:rPr>
              <a:t> of 34</a:t>
            </a:r>
            <a:endParaRPr lang="en-US" sz="1800" b="1">
              <a:solidFill>
                <a:srgbClr val="4F6228"/>
              </a:solidFill>
              <a:latin typeface="Calibri" charset="0"/>
            </a:endParaRPr>
          </a:p>
        </p:txBody>
      </p:sp>
      <p:pic>
        <p:nvPicPr>
          <p:cNvPr id="1946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667000"/>
            <a:ext cx="52181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36656" y="6477000"/>
            <a:ext cx="1639744" cy="276999"/>
          </a:xfrm>
          <a:prstGeom prst="rect">
            <a:avLst/>
          </a:prstGeom>
          <a:noFill/>
          <a:effectLst>
            <a:glow rad="63500">
              <a:schemeClr val="accent3">
                <a:satMod val="175000"/>
                <a:alpha val="40000"/>
              </a:schemeClr>
            </a:glow>
          </a:effec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US" sz="1200" b="1" smtClean="0">
                <a:solidFill>
                  <a:srgbClr val="4F6228"/>
                </a:solidFill>
                <a:latin typeface="Calibri" charset="0"/>
              </a:rPr>
              <a:t>© 2013 PodPonics, LLC</a:t>
            </a:r>
            <a:endParaRPr lang="en-US" b="1" smtClean="0">
              <a:solidFill>
                <a:srgbClr val="4F6228"/>
              </a:solidFill>
              <a:latin typeface="Calibri" charset="0"/>
            </a:endParaRPr>
          </a:p>
        </p:txBody>
      </p:sp>
    </p:spTree>
    <p:extLst>
      <p:ext uri="{BB962C8B-B14F-4D97-AF65-F5344CB8AC3E}">
        <p14:creationId xmlns:p14="http://schemas.microsoft.com/office/powerpoint/2010/main" val="2313316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434</Words>
  <Application>Microsoft Macintosh PowerPoint</Application>
  <PresentationFormat>On-screen Show (4:3)</PresentationFormat>
  <Paragraphs>66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SGA Japan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Harry Riggs</dc:creator>
  <cp:lastModifiedBy>Harry Riggs</cp:lastModifiedBy>
  <cp:revision>1</cp:revision>
  <dcterms:created xsi:type="dcterms:W3CDTF">2014-01-09T20:19:52Z</dcterms:created>
  <dcterms:modified xsi:type="dcterms:W3CDTF">2014-01-09T20:20:24Z</dcterms:modified>
</cp:coreProperties>
</file>