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9" r:id="rId2"/>
    <p:sldId id="270" r:id="rId3"/>
    <p:sldId id="264" r:id="rId4"/>
    <p:sldId id="265" r:id="rId5"/>
    <p:sldId id="259" r:id="rId6"/>
    <p:sldId id="263" r:id="rId7"/>
    <p:sldId id="257" r:id="rId8"/>
    <p:sldId id="261" r:id="rId9"/>
    <p:sldId id="256" r:id="rId10"/>
    <p:sldId id="262" r:id="rId11"/>
    <p:sldId id="258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64" autoAdjust="0"/>
  </p:normalViewPr>
  <p:slideViewPr>
    <p:cSldViewPr>
      <p:cViewPr varScale="1">
        <p:scale>
          <a:sx n="65" d="100"/>
          <a:sy n="65" d="100"/>
        </p:scale>
        <p:origin x="-1536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8DCE2E-3AA0-49EE-9459-05F6E86B738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EA5F43-5779-4C9C-90ED-7160B053EC90}">
      <dgm:prSet phldrT="[Text]"/>
      <dgm:spPr/>
      <dgm:t>
        <a:bodyPr/>
        <a:lstStyle/>
        <a:p>
          <a:r>
            <a:rPr lang="en-US" i="1" dirty="0" smtClean="0"/>
            <a:t>Gorge</a:t>
          </a:r>
        </a:p>
        <a:p>
          <a:r>
            <a:rPr lang="en-US" dirty="0" smtClean="0"/>
            <a:t>Spring 2015</a:t>
          </a:r>
          <a:endParaRPr lang="en-US" dirty="0"/>
        </a:p>
      </dgm:t>
    </dgm:pt>
    <dgm:pt modelId="{D3EF9AF4-6B3E-4981-AA25-C03DBDEAB958}" type="parTrans" cxnId="{95F5B8C6-3D74-44F3-BA85-1B778FF3F8D7}">
      <dgm:prSet/>
      <dgm:spPr/>
      <dgm:t>
        <a:bodyPr/>
        <a:lstStyle/>
        <a:p>
          <a:endParaRPr lang="en-US"/>
        </a:p>
      </dgm:t>
    </dgm:pt>
    <dgm:pt modelId="{4E62C8A0-67CC-4F66-A3D1-6019CAF88A15}" type="sibTrans" cxnId="{95F5B8C6-3D74-44F3-BA85-1B778FF3F8D7}">
      <dgm:prSet/>
      <dgm:spPr/>
      <dgm:t>
        <a:bodyPr/>
        <a:lstStyle/>
        <a:p>
          <a:endParaRPr lang="en-US"/>
        </a:p>
      </dgm:t>
    </dgm:pt>
    <dgm:pt modelId="{35BDFD99-AF46-4BF5-B9B9-6ED8E6B0680B}">
      <dgm:prSet phldrT="[Text]"/>
      <dgm:spPr/>
      <dgm:t>
        <a:bodyPr/>
        <a:lstStyle/>
        <a:p>
          <a:r>
            <a:rPr lang="en-US" dirty="0" smtClean="0"/>
            <a:t>Documentary</a:t>
          </a:r>
        </a:p>
        <a:p>
          <a:r>
            <a:rPr lang="en-US" dirty="0" smtClean="0"/>
            <a:t>TLC ,Weather Channel </a:t>
          </a:r>
        </a:p>
        <a:p>
          <a:r>
            <a:rPr lang="en-US" dirty="0" smtClean="0"/>
            <a:t>Or Outside Magazine </a:t>
          </a:r>
        </a:p>
        <a:p>
          <a:r>
            <a:rPr lang="en-US" dirty="0" smtClean="0"/>
            <a:t>Online series</a:t>
          </a:r>
          <a:endParaRPr lang="en-US" dirty="0"/>
        </a:p>
      </dgm:t>
    </dgm:pt>
    <dgm:pt modelId="{FF772A4E-2DD3-480E-9E00-92B5ED10DA8F}" type="parTrans" cxnId="{6D356004-E659-4897-A6B7-981F7D0CA7E5}">
      <dgm:prSet/>
      <dgm:spPr/>
      <dgm:t>
        <a:bodyPr/>
        <a:lstStyle/>
        <a:p>
          <a:endParaRPr lang="en-US"/>
        </a:p>
      </dgm:t>
    </dgm:pt>
    <dgm:pt modelId="{478A5476-1BF7-4459-8F31-850A17DFCD84}" type="sibTrans" cxnId="{6D356004-E659-4897-A6B7-981F7D0CA7E5}">
      <dgm:prSet/>
      <dgm:spPr/>
      <dgm:t>
        <a:bodyPr/>
        <a:lstStyle/>
        <a:p>
          <a:endParaRPr lang="en-US"/>
        </a:p>
      </dgm:t>
    </dgm:pt>
    <dgm:pt modelId="{921D12C7-6049-4370-A120-F4CAF6FAF7D6}">
      <dgm:prSet phldrT="[Text]"/>
      <dgm:spPr/>
      <dgm:t>
        <a:bodyPr/>
        <a:lstStyle/>
        <a:p>
          <a:r>
            <a:rPr lang="en-US" dirty="0" smtClean="0"/>
            <a:t>Gorge-</a:t>
          </a:r>
          <a:r>
            <a:rPr lang="en-US" dirty="0" err="1" smtClean="0"/>
            <a:t>ous</a:t>
          </a:r>
          <a:r>
            <a:rPr lang="en-US" dirty="0" smtClean="0"/>
            <a:t>.</a:t>
          </a:r>
        </a:p>
        <a:p>
          <a:r>
            <a:rPr lang="en-US" dirty="0" smtClean="0"/>
            <a:t>Plus-size Active Clothing Line</a:t>
          </a:r>
        </a:p>
        <a:p>
          <a:r>
            <a:rPr lang="en-US" dirty="0" smtClean="0"/>
            <a:t>By </a:t>
          </a:r>
          <a:r>
            <a:rPr lang="en-US" dirty="0" err="1" smtClean="0"/>
            <a:t>Junonia</a:t>
          </a:r>
          <a:r>
            <a:rPr lang="en-US" dirty="0" smtClean="0"/>
            <a:t> in REI Stores</a:t>
          </a:r>
        </a:p>
      </dgm:t>
    </dgm:pt>
    <dgm:pt modelId="{E15C6837-D691-4A06-B336-671F3BACA2D8}" type="parTrans" cxnId="{6CF69788-FCED-4559-860D-D65A2C208807}">
      <dgm:prSet/>
      <dgm:spPr/>
      <dgm:t>
        <a:bodyPr/>
        <a:lstStyle/>
        <a:p>
          <a:endParaRPr lang="en-US"/>
        </a:p>
      </dgm:t>
    </dgm:pt>
    <dgm:pt modelId="{D64CD22A-E61D-40A7-85DC-0CC19307AB19}" type="sibTrans" cxnId="{6CF69788-FCED-4559-860D-D65A2C208807}">
      <dgm:prSet/>
      <dgm:spPr/>
      <dgm:t>
        <a:bodyPr/>
        <a:lstStyle/>
        <a:p>
          <a:endParaRPr lang="en-US"/>
        </a:p>
      </dgm:t>
    </dgm:pt>
    <dgm:pt modelId="{29CC10FB-6514-4A95-9507-5EAF762FD9D0}">
      <dgm:prSet phldrT="[Text]"/>
      <dgm:spPr/>
      <dgm:t>
        <a:bodyPr/>
        <a:lstStyle/>
        <a:p>
          <a:r>
            <a:rPr lang="en-US" dirty="0" smtClean="0"/>
            <a:t>Speaking Engagements</a:t>
          </a:r>
        </a:p>
        <a:p>
          <a:r>
            <a:rPr lang="en-US" dirty="0" smtClean="0"/>
            <a:t>Wilderness Writers Conference</a:t>
          </a:r>
        </a:p>
        <a:p>
          <a:r>
            <a:rPr lang="en-US" dirty="0" smtClean="0"/>
            <a:t>Tour /National Parks(125 REIs)</a:t>
          </a:r>
          <a:endParaRPr lang="en-US" dirty="0"/>
        </a:p>
      </dgm:t>
    </dgm:pt>
    <dgm:pt modelId="{7FD2426C-80AC-49DE-B634-2C479B239611}" type="parTrans" cxnId="{08C1D8C4-F5BA-4CE6-8194-FC974A993BB0}">
      <dgm:prSet/>
      <dgm:spPr/>
      <dgm:t>
        <a:bodyPr/>
        <a:lstStyle/>
        <a:p>
          <a:endParaRPr lang="en-US"/>
        </a:p>
      </dgm:t>
    </dgm:pt>
    <dgm:pt modelId="{917ADE8A-D644-45E8-882D-284169E933FF}" type="sibTrans" cxnId="{08C1D8C4-F5BA-4CE6-8194-FC974A993BB0}">
      <dgm:prSet/>
      <dgm:spPr/>
      <dgm:t>
        <a:bodyPr/>
        <a:lstStyle/>
        <a:p>
          <a:endParaRPr lang="en-US"/>
        </a:p>
      </dgm:t>
    </dgm:pt>
    <dgm:pt modelId="{82B32A7F-0B8A-484E-8EFD-744169089885}">
      <dgm:prSet phldrT="[Text]"/>
      <dgm:spPr/>
      <dgm:t>
        <a:bodyPr/>
        <a:lstStyle/>
        <a:p>
          <a:r>
            <a:rPr lang="en-US" dirty="0" smtClean="0"/>
            <a:t>Media</a:t>
          </a:r>
        </a:p>
        <a:p>
          <a:r>
            <a:rPr lang="en-US" dirty="0" smtClean="0"/>
            <a:t>Seal Press provides publicist </a:t>
          </a:r>
        </a:p>
        <a:p>
          <a:r>
            <a:rPr lang="en-US" smtClean="0"/>
            <a:t>- Wow-factor </a:t>
          </a:r>
          <a:endParaRPr lang="en-US" dirty="0"/>
        </a:p>
      </dgm:t>
    </dgm:pt>
    <dgm:pt modelId="{136B7EAC-CF92-4945-8181-B7193CE5B344}" type="parTrans" cxnId="{C199E1D0-AF52-4314-8534-2C0B86E75600}">
      <dgm:prSet/>
      <dgm:spPr/>
      <dgm:t>
        <a:bodyPr/>
        <a:lstStyle/>
        <a:p>
          <a:endParaRPr lang="en-US"/>
        </a:p>
      </dgm:t>
    </dgm:pt>
    <dgm:pt modelId="{3DA33208-9DC0-4B4E-AA73-70F075ED4F39}" type="sibTrans" cxnId="{C199E1D0-AF52-4314-8534-2C0B86E75600}">
      <dgm:prSet/>
      <dgm:spPr/>
      <dgm:t>
        <a:bodyPr/>
        <a:lstStyle/>
        <a:p>
          <a:endParaRPr lang="en-US"/>
        </a:p>
      </dgm:t>
    </dgm:pt>
    <dgm:pt modelId="{18B0B5D8-603F-4867-833F-59809E8B4951}" type="pres">
      <dgm:prSet presAssocID="{C38DCE2E-3AA0-49EE-9459-05F6E86B738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A98226-8853-44C2-A86A-5E3A85F48894}" type="pres">
      <dgm:prSet presAssocID="{C38DCE2E-3AA0-49EE-9459-05F6E86B738C}" presName="matrix" presStyleCnt="0"/>
      <dgm:spPr/>
    </dgm:pt>
    <dgm:pt modelId="{A7793E03-932E-43D8-92E0-F41AE2294D98}" type="pres">
      <dgm:prSet presAssocID="{C38DCE2E-3AA0-49EE-9459-05F6E86B738C}" presName="tile1" presStyleLbl="node1" presStyleIdx="0" presStyleCnt="4" custLinFactNeighborX="-6452" custLinFactNeighborY="0"/>
      <dgm:spPr/>
      <dgm:t>
        <a:bodyPr/>
        <a:lstStyle/>
        <a:p>
          <a:endParaRPr lang="en-US"/>
        </a:p>
      </dgm:t>
    </dgm:pt>
    <dgm:pt modelId="{DFA50854-28BC-453A-8AAA-9B9E892EE0A5}" type="pres">
      <dgm:prSet presAssocID="{C38DCE2E-3AA0-49EE-9459-05F6E86B738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E4AD1B-DF3A-43E6-AF71-22686CDA12B9}" type="pres">
      <dgm:prSet presAssocID="{C38DCE2E-3AA0-49EE-9459-05F6E86B738C}" presName="tile2" presStyleLbl="node1" presStyleIdx="1" presStyleCnt="4"/>
      <dgm:spPr/>
      <dgm:t>
        <a:bodyPr/>
        <a:lstStyle/>
        <a:p>
          <a:endParaRPr lang="en-US"/>
        </a:p>
      </dgm:t>
    </dgm:pt>
    <dgm:pt modelId="{433AC7ED-5566-404C-A6DC-061B11857AF5}" type="pres">
      <dgm:prSet presAssocID="{C38DCE2E-3AA0-49EE-9459-05F6E86B738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540FA-D188-4BFD-82E3-014F7DA0CD56}" type="pres">
      <dgm:prSet presAssocID="{C38DCE2E-3AA0-49EE-9459-05F6E86B738C}" presName="tile3" presStyleLbl="node1" presStyleIdx="2" presStyleCnt="4"/>
      <dgm:spPr/>
      <dgm:t>
        <a:bodyPr/>
        <a:lstStyle/>
        <a:p>
          <a:endParaRPr lang="en-US"/>
        </a:p>
      </dgm:t>
    </dgm:pt>
    <dgm:pt modelId="{A1BB1F66-9858-40D5-BE53-4425EF03AB5D}" type="pres">
      <dgm:prSet presAssocID="{C38DCE2E-3AA0-49EE-9459-05F6E86B738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F9C29-AD3E-4F7B-8D4C-18D02C4CC58F}" type="pres">
      <dgm:prSet presAssocID="{C38DCE2E-3AA0-49EE-9459-05F6E86B738C}" presName="tile4" presStyleLbl="node1" presStyleIdx="3" presStyleCnt="4"/>
      <dgm:spPr/>
      <dgm:t>
        <a:bodyPr/>
        <a:lstStyle/>
        <a:p>
          <a:endParaRPr lang="en-US"/>
        </a:p>
      </dgm:t>
    </dgm:pt>
    <dgm:pt modelId="{92F1A7E5-A622-4279-BDC1-F00295F65C39}" type="pres">
      <dgm:prSet presAssocID="{C38DCE2E-3AA0-49EE-9459-05F6E86B738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AA9F3A-C419-4225-B2F7-B836171214FC}" type="pres">
      <dgm:prSet presAssocID="{C38DCE2E-3AA0-49EE-9459-05F6E86B738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3D6DCB6-4E19-45A1-9DC7-17B4D8244C72}" type="presOf" srcId="{35BDFD99-AF46-4BF5-B9B9-6ED8E6B0680B}" destId="{DFA50854-28BC-453A-8AAA-9B9E892EE0A5}" srcOrd="1" destOrd="0" presId="urn:microsoft.com/office/officeart/2005/8/layout/matrix1"/>
    <dgm:cxn modelId="{DBBA9C02-4309-4D76-968C-E9FFA9A5ABA1}" type="presOf" srcId="{35BDFD99-AF46-4BF5-B9B9-6ED8E6B0680B}" destId="{A7793E03-932E-43D8-92E0-F41AE2294D98}" srcOrd="0" destOrd="0" presId="urn:microsoft.com/office/officeart/2005/8/layout/matrix1"/>
    <dgm:cxn modelId="{6D356004-E659-4897-A6B7-981F7D0CA7E5}" srcId="{F9EA5F43-5779-4C9C-90ED-7160B053EC90}" destId="{35BDFD99-AF46-4BF5-B9B9-6ED8E6B0680B}" srcOrd="0" destOrd="0" parTransId="{FF772A4E-2DD3-480E-9E00-92B5ED10DA8F}" sibTransId="{478A5476-1BF7-4459-8F31-850A17DFCD84}"/>
    <dgm:cxn modelId="{95F5B8C6-3D74-44F3-BA85-1B778FF3F8D7}" srcId="{C38DCE2E-3AA0-49EE-9459-05F6E86B738C}" destId="{F9EA5F43-5779-4C9C-90ED-7160B053EC90}" srcOrd="0" destOrd="0" parTransId="{D3EF9AF4-6B3E-4981-AA25-C03DBDEAB958}" sibTransId="{4E62C8A0-67CC-4F66-A3D1-6019CAF88A15}"/>
    <dgm:cxn modelId="{37B50608-87A3-4601-9181-62BAD625BB00}" type="presOf" srcId="{921D12C7-6049-4370-A120-F4CAF6FAF7D6}" destId="{433AC7ED-5566-404C-A6DC-061B11857AF5}" srcOrd="1" destOrd="0" presId="urn:microsoft.com/office/officeart/2005/8/layout/matrix1"/>
    <dgm:cxn modelId="{08C1D8C4-F5BA-4CE6-8194-FC974A993BB0}" srcId="{F9EA5F43-5779-4C9C-90ED-7160B053EC90}" destId="{29CC10FB-6514-4A95-9507-5EAF762FD9D0}" srcOrd="2" destOrd="0" parTransId="{7FD2426C-80AC-49DE-B634-2C479B239611}" sibTransId="{917ADE8A-D644-45E8-882D-284169E933FF}"/>
    <dgm:cxn modelId="{311DD31C-2CFA-4E5A-9910-3D72E18D109E}" type="presOf" srcId="{29CC10FB-6514-4A95-9507-5EAF762FD9D0}" destId="{A1BB1F66-9858-40D5-BE53-4425EF03AB5D}" srcOrd="1" destOrd="0" presId="urn:microsoft.com/office/officeart/2005/8/layout/matrix1"/>
    <dgm:cxn modelId="{6CF69788-FCED-4559-860D-D65A2C208807}" srcId="{F9EA5F43-5779-4C9C-90ED-7160B053EC90}" destId="{921D12C7-6049-4370-A120-F4CAF6FAF7D6}" srcOrd="1" destOrd="0" parTransId="{E15C6837-D691-4A06-B336-671F3BACA2D8}" sibTransId="{D64CD22A-E61D-40A7-85DC-0CC19307AB19}"/>
    <dgm:cxn modelId="{6EF8DCF8-36F0-4933-878B-48B20E59AC20}" type="presOf" srcId="{29CC10FB-6514-4A95-9507-5EAF762FD9D0}" destId="{30C540FA-D188-4BFD-82E3-014F7DA0CD56}" srcOrd="0" destOrd="0" presId="urn:microsoft.com/office/officeart/2005/8/layout/matrix1"/>
    <dgm:cxn modelId="{C66F930F-0C5B-4685-85F0-AFF0C00CED3A}" type="presOf" srcId="{921D12C7-6049-4370-A120-F4CAF6FAF7D6}" destId="{C5E4AD1B-DF3A-43E6-AF71-22686CDA12B9}" srcOrd="0" destOrd="0" presId="urn:microsoft.com/office/officeart/2005/8/layout/matrix1"/>
    <dgm:cxn modelId="{AF48506D-0F36-4A75-BCBC-8C9A4F75A249}" type="presOf" srcId="{82B32A7F-0B8A-484E-8EFD-744169089885}" destId="{C13F9C29-AD3E-4F7B-8D4C-18D02C4CC58F}" srcOrd="0" destOrd="0" presId="urn:microsoft.com/office/officeart/2005/8/layout/matrix1"/>
    <dgm:cxn modelId="{C199E1D0-AF52-4314-8534-2C0B86E75600}" srcId="{F9EA5F43-5779-4C9C-90ED-7160B053EC90}" destId="{82B32A7F-0B8A-484E-8EFD-744169089885}" srcOrd="3" destOrd="0" parTransId="{136B7EAC-CF92-4945-8181-B7193CE5B344}" sibTransId="{3DA33208-9DC0-4B4E-AA73-70F075ED4F39}"/>
    <dgm:cxn modelId="{CCABE902-C14D-456E-B5EC-F91D079CB7F5}" type="presOf" srcId="{C38DCE2E-3AA0-49EE-9459-05F6E86B738C}" destId="{18B0B5D8-603F-4867-833F-59809E8B4951}" srcOrd="0" destOrd="0" presId="urn:microsoft.com/office/officeart/2005/8/layout/matrix1"/>
    <dgm:cxn modelId="{4E03423C-809B-4242-A78D-A098C7A5420A}" type="presOf" srcId="{82B32A7F-0B8A-484E-8EFD-744169089885}" destId="{92F1A7E5-A622-4279-BDC1-F00295F65C39}" srcOrd="1" destOrd="0" presId="urn:microsoft.com/office/officeart/2005/8/layout/matrix1"/>
    <dgm:cxn modelId="{9F7CE571-84F6-4283-9085-D072799A272D}" type="presOf" srcId="{F9EA5F43-5779-4C9C-90ED-7160B053EC90}" destId="{B0AA9F3A-C419-4225-B2F7-B836171214FC}" srcOrd="0" destOrd="0" presId="urn:microsoft.com/office/officeart/2005/8/layout/matrix1"/>
    <dgm:cxn modelId="{F63B5226-4A49-4737-B0C0-4B8924B01597}" type="presParOf" srcId="{18B0B5D8-603F-4867-833F-59809E8B4951}" destId="{D0A98226-8853-44C2-A86A-5E3A85F48894}" srcOrd="0" destOrd="0" presId="urn:microsoft.com/office/officeart/2005/8/layout/matrix1"/>
    <dgm:cxn modelId="{DEAC5043-626B-454C-AF5C-5DA9CB154D71}" type="presParOf" srcId="{D0A98226-8853-44C2-A86A-5E3A85F48894}" destId="{A7793E03-932E-43D8-92E0-F41AE2294D98}" srcOrd="0" destOrd="0" presId="urn:microsoft.com/office/officeart/2005/8/layout/matrix1"/>
    <dgm:cxn modelId="{7F2507A0-7FFD-446E-A503-4AF386C25F6D}" type="presParOf" srcId="{D0A98226-8853-44C2-A86A-5E3A85F48894}" destId="{DFA50854-28BC-453A-8AAA-9B9E892EE0A5}" srcOrd="1" destOrd="0" presId="urn:microsoft.com/office/officeart/2005/8/layout/matrix1"/>
    <dgm:cxn modelId="{9F00B279-128A-40B0-8812-2757B539B87E}" type="presParOf" srcId="{D0A98226-8853-44C2-A86A-5E3A85F48894}" destId="{C5E4AD1B-DF3A-43E6-AF71-22686CDA12B9}" srcOrd="2" destOrd="0" presId="urn:microsoft.com/office/officeart/2005/8/layout/matrix1"/>
    <dgm:cxn modelId="{F5877671-54C0-4140-B55D-25A1DA3ABD92}" type="presParOf" srcId="{D0A98226-8853-44C2-A86A-5E3A85F48894}" destId="{433AC7ED-5566-404C-A6DC-061B11857AF5}" srcOrd="3" destOrd="0" presId="urn:microsoft.com/office/officeart/2005/8/layout/matrix1"/>
    <dgm:cxn modelId="{FF1EE6A1-AD27-4D74-83DB-BFF91FE49187}" type="presParOf" srcId="{D0A98226-8853-44C2-A86A-5E3A85F48894}" destId="{30C540FA-D188-4BFD-82E3-014F7DA0CD56}" srcOrd="4" destOrd="0" presId="urn:microsoft.com/office/officeart/2005/8/layout/matrix1"/>
    <dgm:cxn modelId="{9A708760-D176-4FB6-90DC-8862D90CE467}" type="presParOf" srcId="{D0A98226-8853-44C2-A86A-5E3A85F48894}" destId="{A1BB1F66-9858-40D5-BE53-4425EF03AB5D}" srcOrd="5" destOrd="0" presId="urn:microsoft.com/office/officeart/2005/8/layout/matrix1"/>
    <dgm:cxn modelId="{5999D9EE-4B85-4273-A5F5-30AF565B5AFD}" type="presParOf" srcId="{D0A98226-8853-44C2-A86A-5E3A85F48894}" destId="{C13F9C29-AD3E-4F7B-8D4C-18D02C4CC58F}" srcOrd="6" destOrd="0" presId="urn:microsoft.com/office/officeart/2005/8/layout/matrix1"/>
    <dgm:cxn modelId="{C568F0AF-188D-4A8C-9363-442E6E535377}" type="presParOf" srcId="{D0A98226-8853-44C2-A86A-5E3A85F48894}" destId="{92F1A7E5-A622-4279-BDC1-F00295F65C39}" srcOrd="7" destOrd="0" presId="urn:microsoft.com/office/officeart/2005/8/layout/matrix1"/>
    <dgm:cxn modelId="{5EEF906D-BA0B-497B-A95A-266789C8B959}" type="presParOf" srcId="{18B0B5D8-603F-4867-833F-59809E8B4951}" destId="{B0AA9F3A-C419-4225-B2F7-B836171214F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793E03-932E-43D8-92E0-F41AE2294D98}">
      <dsp:nvSpPr>
        <dsp:cNvPr id="0" name=""/>
        <dsp:cNvSpPr/>
      </dsp:nvSpPr>
      <dsp:spPr>
        <a:xfrm rot="16200000">
          <a:off x="-19050" y="19050"/>
          <a:ext cx="2400300" cy="23621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Documentary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TLC ,Weather Channel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Or Outside Magazine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Online series</a:t>
          </a:r>
          <a:endParaRPr lang="en-US" sz="1700" kern="1200" dirty="0"/>
        </a:p>
      </dsp:txBody>
      <dsp:txXfrm rot="16200000">
        <a:off x="280987" y="-280987"/>
        <a:ext cx="1800225" cy="2362199"/>
      </dsp:txXfrm>
    </dsp:sp>
    <dsp:sp modelId="{C5E4AD1B-DF3A-43E6-AF71-22686CDA12B9}">
      <dsp:nvSpPr>
        <dsp:cNvPr id="0" name=""/>
        <dsp:cNvSpPr/>
      </dsp:nvSpPr>
      <dsp:spPr>
        <a:xfrm>
          <a:off x="2362199" y="0"/>
          <a:ext cx="2362199" cy="24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Gorge-</a:t>
          </a:r>
          <a:r>
            <a:rPr lang="en-US" sz="1700" kern="1200" dirty="0" err="1" smtClean="0"/>
            <a:t>ous</a:t>
          </a:r>
          <a:r>
            <a:rPr lang="en-US" sz="1700" kern="1200" dirty="0" smtClean="0"/>
            <a:t>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Plus-size Active Clothing Line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By </a:t>
          </a:r>
          <a:r>
            <a:rPr lang="en-US" sz="1700" kern="1200" dirty="0" err="1" smtClean="0"/>
            <a:t>Junonia</a:t>
          </a:r>
          <a:r>
            <a:rPr lang="en-US" sz="1700" kern="1200" dirty="0" smtClean="0"/>
            <a:t> in REI Stores</a:t>
          </a:r>
        </a:p>
      </dsp:txBody>
      <dsp:txXfrm>
        <a:off x="2362199" y="0"/>
        <a:ext cx="2362199" cy="1800225"/>
      </dsp:txXfrm>
    </dsp:sp>
    <dsp:sp modelId="{30C540FA-D188-4BFD-82E3-014F7DA0CD56}">
      <dsp:nvSpPr>
        <dsp:cNvPr id="0" name=""/>
        <dsp:cNvSpPr/>
      </dsp:nvSpPr>
      <dsp:spPr>
        <a:xfrm rot="10800000">
          <a:off x="0" y="2400300"/>
          <a:ext cx="2362199" cy="24003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Speaking Engagements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Wilderness Writers Conference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Tour /National Parks(125 REIs)</a:t>
          </a:r>
          <a:endParaRPr lang="en-US" sz="1700" kern="1200" dirty="0"/>
        </a:p>
      </dsp:txBody>
      <dsp:txXfrm rot="10800000">
        <a:off x="0" y="3000374"/>
        <a:ext cx="2362199" cy="1800225"/>
      </dsp:txXfrm>
    </dsp:sp>
    <dsp:sp modelId="{C13F9C29-AD3E-4F7B-8D4C-18D02C4CC58F}">
      <dsp:nvSpPr>
        <dsp:cNvPr id="0" name=""/>
        <dsp:cNvSpPr/>
      </dsp:nvSpPr>
      <dsp:spPr>
        <a:xfrm rot="5400000">
          <a:off x="2343149" y="2419350"/>
          <a:ext cx="2400300" cy="23621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Media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Seal Press provides publicist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- Wow-factor </a:t>
          </a:r>
          <a:endParaRPr lang="en-US" sz="1700" kern="1200" dirty="0"/>
        </a:p>
      </dsp:txBody>
      <dsp:txXfrm rot="5400000">
        <a:off x="2643187" y="2719387"/>
        <a:ext cx="1800225" cy="2362199"/>
      </dsp:txXfrm>
    </dsp:sp>
    <dsp:sp modelId="{B0AA9F3A-C419-4225-B2F7-B836171214FC}">
      <dsp:nvSpPr>
        <dsp:cNvPr id="0" name=""/>
        <dsp:cNvSpPr/>
      </dsp:nvSpPr>
      <dsp:spPr>
        <a:xfrm>
          <a:off x="1653539" y="1800224"/>
          <a:ext cx="1417320" cy="12001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smtClean="0"/>
            <a:t>Gorge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Spring 2015</a:t>
          </a:r>
          <a:endParaRPr lang="en-US" sz="1700" kern="1200" dirty="0"/>
        </a:p>
      </dsp:txBody>
      <dsp:txXfrm>
        <a:off x="1653539" y="1800224"/>
        <a:ext cx="1417320" cy="1200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B7D48-D100-4B7F-925E-F140593FAB44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D608-48AD-47D0-A79A-044BAE1C3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Love the photo-centric look of this site. Very simple but amazing.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D608-48AD-47D0-A79A-044BAE1C35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 friend </a:t>
            </a:r>
            <a:r>
              <a:rPr lang="en-US" dirty="0" err="1" smtClean="0"/>
              <a:t>Roni’s</a:t>
            </a:r>
            <a:r>
              <a:rPr lang="en-US" dirty="0" smtClean="0"/>
              <a:t> blog.  Love the action shot.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D608-48AD-47D0-A79A-044BAE1C35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</a:t>
            </a:r>
            <a:r>
              <a:rPr lang="en-US" baseline="0" dirty="0" smtClean="0"/>
              <a:t> has great emphasis on events. Probably </a:t>
            </a:r>
            <a:r>
              <a:rPr lang="en-US" baseline="0" dirty="0" err="1" smtClean="0"/>
              <a:t>bse</a:t>
            </a:r>
            <a:r>
              <a:rPr lang="en-US" baseline="0" dirty="0" smtClean="0"/>
              <a:t> he gets paid $15,000 for a keynote.  Love his copy. (In line w/his customer service bent) Kind of like his autograph logo… makes you automatically think he’s famous.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D608-48AD-47D0-A79A-044BAE1C353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</a:t>
            </a:r>
            <a:r>
              <a:rPr lang="en-US" baseline="0" dirty="0" smtClean="0"/>
              <a:t> the author who I’m compared to most. (Gorge is called a plus-size Wild)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D608-48AD-47D0-A79A-044BAE1C353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Kind of like the hand</a:t>
            </a:r>
            <a:r>
              <a:rPr lang="en-US" baseline="0" dirty="0" smtClean="0"/>
              <a:t> writing because it conveys that honesty.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D608-48AD-47D0-A79A-044BAE1C353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D57AB-8F4A-488F-A03D-4FCDBC9E85CD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492E7-02D9-4A54-ADC6-9A42161F98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hyperlink" Target="http://www.istockphoto.com/stock-photo-20655049-mountain-landscape.php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hyperlink" Target="http://www.istockphoto.com/stock-photo-11403454-sunset-over-the-kilimanjaro.php" TargetMode="External"/><Relationship Id="rId7" Type="http://schemas.openxmlformats.org/officeDocument/2006/relationships/hyperlink" Target="http://www.istockphoto.com/stock-photo-25285128-kilimanjaro-sunrise.php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hyperlink" Target="http://www.istockphoto.com/stock-photo-2099000-road-to-kilimanjaro.php" TargetMode="Externa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 Whitely – Logo &amp; Website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19400" y="1447800"/>
            <a:ext cx="33528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2819400" y="3048000"/>
            <a:ext cx="1981200" cy="32004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 flipH="1">
            <a:off x="4648200" y="3048000"/>
            <a:ext cx="1524000" cy="32004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24200" y="18288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Narkisim" pitchFamily="34" charset="-79"/>
                <a:cs typeface="Narkisim" pitchFamily="34" charset="-79"/>
              </a:rPr>
              <a:t>Gorge</a:t>
            </a:r>
          </a:p>
          <a:p>
            <a:pPr algn="ctr"/>
            <a:r>
              <a:rPr lang="en-US" dirty="0" smtClean="0">
                <a:latin typeface="Narkisim" pitchFamily="34" charset="-79"/>
                <a:cs typeface="Narkisim" pitchFamily="34" charset="-79"/>
              </a:rPr>
              <a:t>By Kara Whitely</a:t>
            </a:r>
            <a:endParaRPr lang="en-US" dirty="0">
              <a:latin typeface="Narkisim" pitchFamily="34" charset="-79"/>
              <a:cs typeface="Narkisim" pitchFamily="34" charset="-79"/>
            </a:endParaRPr>
          </a:p>
        </p:txBody>
      </p:sp>
      <p:cxnSp>
        <p:nvCxnSpPr>
          <p:cNvPr id="9" name="Curved Connector 8"/>
          <p:cNvCxnSpPr/>
          <p:nvPr/>
        </p:nvCxnSpPr>
        <p:spPr>
          <a:xfrm rot="16200000" flipH="1">
            <a:off x="1905000" y="2514600"/>
            <a:ext cx="762000" cy="7620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6800" y="189607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Possible book cover</a:t>
            </a:r>
          </a:p>
          <a:p>
            <a:r>
              <a:rPr lang="en-US" dirty="0" smtClean="0"/>
              <a:t>World’s </a:t>
            </a:r>
            <a:r>
              <a:rPr lang="en-US" dirty="0" smtClean="0"/>
              <a:t>worst computer design.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Works</a:t>
            </a:r>
            <a:endParaRPr lang="en-US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</p:nvPr>
        </p:nvGraphicFramePr>
        <p:xfrm>
          <a:off x="2209800" y="1524000"/>
          <a:ext cx="4724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Pentagon 5"/>
          <p:cNvSpPr/>
          <p:nvPr/>
        </p:nvSpPr>
        <p:spPr>
          <a:xfrm>
            <a:off x="6934200" y="2362200"/>
            <a:ext cx="1600200" cy="6858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/>
          <p:nvPr/>
        </p:nvSpPr>
        <p:spPr>
          <a:xfrm>
            <a:off x="6934200" y="4724400"/>
            <a:ext cx="1600200" cy="6858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 flipH="1">
            <a:off x="609600" y="4724400"/>
            <a:ext cx="1600200" cy="6858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 flipH="1">
            <a:off x="609600" y="2362200"/>
            <a:ext cx="1600200" cy="6858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90600" y="251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Millions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Millions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Millions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400" y="251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List 400K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en-US" dirty="0" smtClean="0"/>
              <a:t>Current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3962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Fat Woman on the Mountain off the market</a:t>
            </a:r>
          </a:p>
          <a:p>
            <a:r>
              <a:rPr lang="en-US" dirty="0" smtClean="0"/>
              <a:t>Not really excited about FWOTM label any more.</a:t>
            </a:r>
          </a:p>
          <a:p>
            <a:r>
              <a:rPr lang="en-US" dirty="0" smtClean="0"/>
              <a:t>Will shut down when new website is up, w/redirect.</a:t>
            </a:r>
          </a:p>
          <a:p>
            <a:r>
              <a:rPr lang="en-US" dirty="0" smtClean="0"/>
              <a:t>No allegiance to the colors or logo. But would like a natural edge/feeling (</a:t>
            </a:r>
            <a:r>
              <a:rPr lang="en-US" dirty="0" err="1" smtClean="0"/>
              <a:t>ie</a:t>
            </a:r>
            <a:r>
              <a:rPr lang="en-US" dirty="0" smtClean="0"/>
              <a:t> Trickle Up)  invoking feeling of outdoors and possibilities. 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12727" r="39893"/>
          <a:stretch>
            <a:fillRect/>
          </a:stretch>
        </p:blipFill>
        <p:spPr bwMode="auto">
          <a:xfrm>
            <a:off x="1295400" y="914400"/>
            <a:ext cx="6400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My logo will probably just be </a:t>
            </a:r>
            <a:br>
              <a:rPr lang="en-US" sz="2400" dirty="0" smtClean="0"/>
            </a:br>
            <a:r>
              <a:rPr lang="en-US" sz="2400" dirty="0" smtClean="0"/>
              <a:t>“Kara Whitely” typeset – but here are some logos/Images loved by my audience</a:t>
            </a:r>
            <a:endParaRPr lang="en-US" sz="2400" dirty="0"/>
          </a:p>
        </p:txBody>
      </p:sp>
      <p:pic>
        <p:nvPicPr>
          <p:cNvPr id="4100" name="Picture 4" descr="http://ts1.mm.bing.net/th?id=H.5004625924982701&amp;w=103&amp;h=103&amp;c=8&amp;pid=3.1&amp;qlt=90&amp;rm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495800"/>
            <a:ext cx="1447800" cy="1447801"/>
          </a:xfrm>
          <a:prstGeom prst="rect">
            <a:avLst/>
          </a:prstGeom>
          <a:noFill/>
        </p:spPr>
      </p:pic>
      <p:pic>
        <p:nvPicPr>
          <p:cNvPr id="4104" name="Picture 8" descr="http://ts2.mm.bing.net/th?id=H.4941004562958149&amp;w=186&amp;h=176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31767"/>
            <a:ext cx="2533651" cy="2397433"/>
          </a:xfrm>
          <a:prstGeom prst="rect">
            <a:avLst/>
          </a:prstGeom>
          <a:noFill/>
        </p:spPr>
      </p:pic>
      <p:pic>
        <p:nvPicPr>
          <p:cNvPr id="4106" name="Picture 10" descr="http://ts3.mm.bing.net/th?id=H.4979500368921022&amp;w=117&amp;h=176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447800"/>
            <a:ext cx="1419225" cy="2134903"/>
          </a:xfrm>
          <a:prstGeom prst="rect">
            <a:avLst/>
          </a:prstGeom>
          <a:noFill/>
        </p:spPr>
      </p:pic>
      <p:pic>
        <p:nvPicPr>
          <p:cNvPr id="4108" name="Picture 12" descr="http://ts4.mm.bing.net/th?id=H.4557030255036175&amp;w=117&amp;h=181&amp;c=7&amp;rs=1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2057400"/>
            <a:ext cx="1190625" cy="1841907"/>
          </a:xfrm>
          <a:prstGeom prst="rect">
            <a:avLst/>
          </a:prstGeom>
          <a:noFill/>
        </p:spPr>
      </p:pic>
      <p:pic>
        <p:nvPicPr>
          <p:cNvPr id="4110" name="Picture 14" descr="http://ts2.mm.bing.net/th?id=H.5012013282363825&amp;w=102&amp;h=167&amp;c=7&amp;rs=1&amp;pid=1.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4191000"/>
            <a:ext cx="1276350" cy="2089710"/>
          </a:xfrm>
          <a:prstGeom prst="rect">
            <a:avLst/>
          </a:prstGeom>
          <a:noFill/>
        </p:spPr>
      </p:pic>
      <p:pic>
        <p:nvPicPr>
          <p:cNvPr id="4112" name="Picture 16" descr="http://ts2.mm.bing.net/th?id=H.4775352021287893&amp;w=271&amp;h=178&amp;c=7&amp;rs=1&amp;pid=1.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6725" y="4495800"/>
            <a:ext cx="2581275" cy="1695451"/>
          </a:xfrm>
          <a:prstGeom prst="rect">
            <a:avLst/>
          </a:prstGeom>
          <a:noFill/>
        </p:spPr>
      </p:pic>
      <p:pic>
        <p:nvPicPr>
          <p:cNvPr id="4114" name="Picture 18" descr="http://ts1.mm.bing.net/th?id=H.4856870480249932&amp;w=211&amp;h=188&amp;c=7&amp;rs=1&amp;pid=1.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2819400"/>
            <a:ext cx="1753208" cy="1562101"/>
          </a:xfrm>
          <a:prstGeom prst="rect">
            <a:avLst/>
          </a:prstGeom>
          <a:noFill/>
        </p:spPr>
      </p:pic>
      <p:pic>
        <p:nvPicPr>
          <p:cNvPr id="4116" name="Picture 20" descr="Juno Active by Junoni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2400" y="1295400"/>
            <a:ext cx="1447800" cy="1447801"/>
          </a:xfrm>
          <a:prstGeom prst="rect">
            <a:avLst/>
          </a:prstGeom>
          <a:noFill/>
        </p:spPr>
      </p:pic>
      <p:pic>
        <p:nvPicPr>
          <p:cNvPr id="4118" name="Picture 22" descr="http://ts1.mm.bing.net/th?id=H.4638097756588275&amp;w=207&amp;h=207&amp;c=8&amp;pid=3.1&amp;qlt=90&amp;rm=2"/>
          <p:cNvPicPr>
            <a:picLocks noChangeAspect="1" noChangeArrowheads="1"/>
          </p:cNvPicPr>
          <p:nvPr/>
        </p:nvPicPr>
        <p:blipFill>
          <a:blip r:embed="rId10" cstate="print"/>
          <a:srcRect t="27053" b="26570"/>
          <a:stretch>
            <a:fillRect/>
          </a:stretch>
        </p:blipFill>
        <p:spPr bwMode="auto">
          <a:xfrm>
            <a:off x="4953000" y="3581400"/>
            <a:ext cx="2135981" cy="990600"/>
          </a:xfrm>
          <a:prstGeom prst="rect">
            <a:avLst/>
          </a:prstGeom>
          <a:noFill/>
        </p:spPr>
      </p:pic>
      <p:pic>
        <p:nvPicPr>
          <p:cNvPr id="4120" name="Picture 24" descr="http://ts1.mm.bing.net/th?id=H.5033621259158516&amp;w=273&amp;h=181&amp;c=7&amp;rs=1&amp;pid=1.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4726459"/>
            <a:ext cx="2295525" cy="1521941"/>
          </a:xfrm>
          <a:prstGeom prst="rect">
            <a:avLst/>
          </a:prstGeom>
          <a:noFill/>
        </p:spPr>
      </p:pic>
      <p:pic>
        <p:nvPicPr>
          <p:cNvPr id="4122" name="Picture 26" descr="http://ts2.mm.bing.net/th?id=H.5059721745203845&amp;w=263&amp;h=90&amp;c=7&amp;rs=1&amp;pid=1.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5800" y="1447800"/>
            <a:ext cx="2894750" cy="990600"/>
          </a:xfrm>
          <a:prstGeom prst="rect">
            <a:avLst/>
          </a:prstGeom>
          <a:noFill/>
        </p:spPr>
      </p:pic>
      <p:pic>
        <p:nvPicPr>
          <p:cNvPr id="4102" name="Picture 6" descr="http://ts1.mm.bing.net/th?id=H.4923768866474732&amp;w=265&amp;h=50&amp;c=7&amp;rs=1&amp;pid=1.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3400" y="2667000"/>
            <a:ext cx="252412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Inspiration: Websites I Like &amp; 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514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Logo just typeset (though </a:t>
            </a:r>
            <a:r>
              <a:rPr lang="en-US" dirty="0" err="1" smtClean="0"/>
              <a:t>Shankman</a:t>
            </a:r>
            <a:r>
              <a:rPr lang="en-US" dirty="0" smtClean="0"/>
              <a:t> uses his autograph, which makes you assume he’s famous)</a:t>
            </a:r>
          </a:p>
          <a:p>
            <a:r>
              <a:rPr lang="en-US" dirty="0" smtClean="0"/>
              <a:t>Photo focused</a:t>
            </a:r>
          </a:p>
          <a:p>
            <a:r>
              <a:rPr lang="en-US" dirty="0" smtClean="0"/>
              <a:t>Emphasis on events/news</a:t>
            </a:r>
          </a:p>
          <a:p>
            <a:endParaRPr lang="en-US" dirty="0"/>
          </a:p>
        </p:txBody>
      </p:sp>
      <p:pic>
        <p:nvPicPr>
          <p:cNvPr id="4" name="Content Placeholder 3" descr="go confident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02938">
            <a:off x="5522564" y="2651826"/>
            <a:ext cx="2702529" cy="3570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0872"/>
          <a:stretch>
            <a:fillRect/>
          </a:stretch>
        </p:blipFill>
        <p:spPr bwMode="auto">
          <a:xfrm>
            <a:off x="0" y="1219200"/>
            <a:ext cx="914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10946"/>
          <a:stretch>
            <a:fillRect/>
          </a:stretch>
        </p:blipFill>
        <p:spPr bwMode="auto">
          <a:xfrm>
            <a:off x="0" y="914400"/>
            <a:ext cx="9144001" cy="433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10375" b="5139"/>
          <a:stretch>
            <a:fillRect/>
          </a:stretch>
        </p:blipFill>
        <p:spPr bwMode="auto">
          <a:xfrm>
            <a:off x="0" y="1828800"/>
            <a:ext cx="914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Typical Best-Selling Author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30480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Events</a:t>
            </a:r>
          </a:p>
          <a:p>
            <a:pPr>
              <a:buFontTx/>
              <a:buChar char="-"/>
            </a:pPr>
            <a:r>
              <a:rPr lang="en-US" dirty="0" smtClean="0"/>
              <a:t>Bio</a:t>
            </a:r>
          </a:p>
          <a:p>
            <a:pPr>
              <a:buFontTx/>
              <a:buChar char="-"/>
            </a:pPr>
            <a:r>
              <a:rPr lang="en-US" dirty="0" smtClean="0"/>
              <a:t>Books</a:t>
            </a:r>
          </a:p>
          <a:p>
            <a:pPr>
              <a:buFontTx/>
              <a:buChar char="-"/>
            </a:pPr>
            <a:r>
              <a:rPr lang="en-US" dirty="0" smtClean="0"/>
              <a:t>Social Media or Newsletter Engagement</a:t>
            </a:r>
          </a:p>
          <a:p>
            <a:pPr>
              <a:buFontTx/>
              <a:buChar char="-"/>
            </a:pPr>
            <a:r>
              <a:rPr lang="en-US" dirty="0" smtClean="0"/>
              <a:t>Contact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1384"/>
          <a:stretch>
            <a:fillRect/>
          </a:stretch>
        </p:blipFill>
        <p:spPr bwMode="auto">
          <a:xfrm>
            <a:off x="1219200" y="685800"/>
            <a:ext cx="677656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t="10345"/>
          <a:stretch>
            <a:fillRect/>
          </a:stretch>
        </p:blipFill>
        <p:spPr bwMode="auto">
          <a:xfrm>
            <a:off x="0" y="3886200"/>
            <a:ext cx="542223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13769" t="11961" r="15217"/>
          <a:stretch>
            <a:fillRect/>
          </a:stretch>
        </p:blipFill>
        <p:spPr bwMode="auto">
          <a:xfrm>
            <a:off x="4876800" y="3886200"/>
            <a:ext cx="4267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New Website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38600"/>
            <a:ext cx="7772400" cy="20113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Same </a:t>
            </a:r>
            <a:r>
              <a:rPr lang="en-US" dirty="0" err="1" smtClean="0"/>
              <a:t>nav</a:t>
            </a:r>
            <a:r>
              <a:rPr lang="en-US" dirty="0" smtClean="0"/>
              <a:t> bar on each page</a:t>
            </a:r>
          </a:p>
          <a:p>
            <a:r>
              <a:rPr lang="en-US" dirty="0" smtClean="0"/>
              <a:t>Social media engagement on each page</a:t>
            </a:r>
          </a:p>
          <a:p>
            <a:r>
              <a:rPr lang="en-US" dirty="0" smtClean="0"/>
              <a:t>Secondary pages can have static hero images.</a:t>
            </a:r>
          </a:p>
          <a:p>
            <a:r>
              <a:rPr lang="en-US" dirty="0" smtClean="0"/>
              <a:t>Very simple and clean look/navigation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57600" y="1371600"/>
            <a:ext cx="1524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28956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0" y="28956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0" y="28956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0" y="28956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010400" y="28956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14400" y="2971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Bio/</a:t>
            </a:r>
          </a:p>
          <a:p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3048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Book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86200" y="2971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2971801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Speaking/</a:t>
            </a:r>
          </a:p>
          <a:p>
            <a:r>
              <a:rPr lang="en-US" dirty="0" smtClean="0"/>
              <a:t>Contact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10400" y="296287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Tour/</a:t>
            </a:r>
          </a:p>
          <a:p>
            <a:r>
              <a:rPr lang="en-US" dirty="0" smtClean="0"/>
              <a:t>Speaking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62400" y="18404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Use Many of My Images/Video Stills</a:t>
            </a:r>
            <a:endParaRPr lang="en-US" dirty="0"/>
          </a:p>
        </p:txBody>
      </p:sp>
      <p:pic>
        <p:nvPicPr>
          <p:cNvPr id="1026" name="Picture 2" descr="C:\Users\Kara\Pictures\See Fore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24000"/>
            <a:ext cx="3551227" cy="2362200"/>
          </a:xfrm>
          <a:prstGeom prst="rect">
            <a:avLst/>
          </a:prstGeom>
          <a:noFill/>
        </p:spPr>
      </p:pic>
      <p:pic>
        <p:nvPicPr>
          <p:cNvPr id="1027" name="Picture 3" descr="C:\Users\Kara\Pictures\hikerh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2613660" cy="3200400"/>
          </a:xfrm>
          <a:prstGeom prst="rect">
            <a:avLst/>
          </a:prstGeom>
          <a:noFill/>
        </p:spPr>
      </p:pic>
      <p:pic>
        <p:nvPicPr>
          <p:cNvPr id="1028" name="Picture 4" descr="C:\Users\Kara\Pictures\2011-08-09 kiliphotos\kiliphotos 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886200"/>
            <a:ext cx="3450662" cy="2579370"/>
          </a:xfrm>
          <a:prstGeom prst="rect">
            <a:avLst/>
          </a:prstGeom>
          <a:noFill/>
        </p:spPr>
      </p:pic>
      <p:pic>
        <p:nvPicPr>
          <p:cNvPr id="1029" name="Picture 5" descr="C:\Users\Kara\Pictures\2011-08-09 kiliphotos\kiliphotos 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4343400"/>
            <a:ext cx="3041701" cy="2271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Brave, Inspiring, Compelling &amp; Healing</a:t>
            </a:r>
            <a:endParaRPr lang="en-US" dirty="0"/>
          </a:p>
        </p:txBody>
      </p:sp>
      <p:pic>
        <p:nvPicPr>
          <p:cNvPr id="1026" name="Picture 2" descr="http://ts3.mm.bing.net/th?id=H.4962277534140678&amp;w=251&amp;h=188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3225" y="1219200"/>
            <a:ext cx="2390775" cy="1790701"/>
          </a:xfrm>
          <a:prstGeom prst="rect">
            <a:avLst/>
          </a:prstGeom>
          <a:noFill/>
        </p:spPr>
      </p:pic>
      <p:pic>
        <p:nvPicPr>
          <p:cNvPr id="1028" name="Picture 4" descr="http://ts1.mm.bing.net/th?id=H.4865095350159519&amp;pid=1.9&amp;m=&amp;w=300&amp;h=30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914400"/>
            <a:ext cx="2857500" cy="2857500"/>
          </a:xfrm>
          <a:prstGeom prst="rect">
            <a:avLst/>
          </a:prstGeom>
          <a:noFill/>
        </p:spPr>
      </p:pic>
      <p:pic>
        <p:nvPicPr>
          <p:cNvPr id="1030" name="Picture 6" descr="http://ts3.mm.bing.net/th?id=H.5005660972319670&amp;w=209&amp;h=170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143000"/>
            <a:ext cx="1990725" cy="1619251"/>
          </a:xfrm>
          <a:prstGeom prst="rect">
            <a:avLst/>
          </a:prstGeom>
          <a:noFill/>
        </p:spPr>
      </p:pic>
      <p:pic>
        <p:nvPicPr>
          <p:cNvPr id="1032" name="Picture 8" descr="http://ts1.mm.bing.net/th?id=H.4590689911899688&amp;w=254&amp;h=174&amp;c=7&amp;rs=1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" y="2971800"/>
            <a:ext cx="2419350" cy="1657351"/>
          </a:xfrm>
          <a:prstGeom prst="rect">
            <a:avLst/>
          </a:prstGeom>
          <a:noFill/>
        </p:spPr>
      </p:pic>
      <p:pic>
        <p:nvPicPr>
          <p:cNvPr id="1034" name="Picture 10" descr="http://ts2.mm.bing.net/th?id=H.4835159407330033&amp;w=176&amp;h=177&amp;c=7&amp;rs=1&amp;pid=1.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2895600"/>
            <a:ext cx="2133600" cy="2145724"/>
          </a:xfrm>
          <a:prstGeom prst="rect">
            <a:avLst/>
          </a:prstGeom>
          <a:noFill/>
        </p:spPr>
      </p:pic>
      <p:pic>
        <p:nvPicPr>
          <p:cNvPr id="1036" name="Picture 12" descr="http://ts3.mm.bing.net/th?id=H.4776743571097578&amp;w=219&amp;h=176&amp;c=7&amp;rs=1&amp;pid=1.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1143000"/>
            <a:ext cx="2085975" cy="1676400"/>
          </a:xfrm>
          <a:prstGeom prst="rect">
            <a:avLst/>
          </a:prstGeom>
          <a:noFill/>
        </p:spPr>
      </p:pic>
      <p:pic>
        <p:nvPicPr>
          <p:cNvPr id="1038" name="Picture 14" descr="http://ts3.mm.bing.net/th?id=H.4534936919279178&amp;w=172&amp;h=175&amp;c=7&amp;rs=1&amp;pid=1.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4953000"/>
            <a:ext cx="1638300" cy="1666875"/>
          </a:xfrm>
          <a:prstGeom prst="rect">
            <a:avLst/>
          </a:prstGeom>
          <a:noFill/>
        </p:spPr>
      </p:pic>
      <p:pic>
        <p:nvPicPr>
          <p:cNvPr id="1040" name="Picture 16" descr="http://ts4.mm.bing.net/th?id=H.4886312451574363&amp;w=244&amp;h=178&amp;c=7&amp;rs=1&amp;pid=1.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5162549"/>
            <a:ext cx="2324100" cy="1695451"/>
          </a:xfrm>
          <a:prstGeom prst="rect">
            <a:avLst/>
          </a:prstGeom>
          <a:noFill/>
        </p:spPr>
      </p:pic>
      <p:pic>
        <p:nvPicPr>
          <p:cNvPr id="1042" name="Picture 18" descr="http://ts3.mm.bing.net/th?id=H.4673269230142430&amp;w=259&amp;h=182&amp;c=7&amp;rs=1&amp;pid=1.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77025" y="4953000"/>
            <a:ext cx="2466975" cy="1733551"/>
          </a:xfrm>
          <a:prstGeom prst="rect">
            <a:avLst/>
          </a:prstGeom>
          <a:noFill/>
        </p:spPr>
      </p:pic>
      <p:pic>
        <p:nvPicPr>
          <p:cNvPr id="1046" name="Picture 22" descr="http://ts1.mm.bing.net/th?id=H.4751733985643236&amp;w=226&amp;h=179&amp;c=7&amp;rs=1&amp;pid=1.7"/>
          <p:cNvPicPr>
            <a:picLocks noChangeAspect="1" noChangeArrowheads="1"/>
          </p:cNvPicPr>
          <p:nvPr/>
        </p:nvPicPr>
        <p:blipFill>
          <a:blip r:embed="rId11" cstate="print"/>
          <a:srcRect l="7080" r="22124"/>
          <a:stretch>
            <a:fillRect/>
          </a:stretch>
        </p:blipFill>
        <p:spPr bwMode="auto">
          <a:xfrm>
            <a:off x="7467600" y="3124200"/>
            <a:ext cx="1524000" cy="1704976"/>
          </a:xfrm>
          <a:prstGeom prst="rect">
            <a:avLst/>
          </a:prstGeom>
          <a:noFill/>
        </p:spPr>
      </p:pic>
      <p:pic>
        <p:nvPicPr>
          <p:cNvPr id="1048" name="Picture 24" descr="http://ts3.mm.bing.net/th?id=H.4760826426819006&amp;w=240&amp;h=188&amp;c=7&amp;rs=1&amp;pid=1.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0600" y="3962400"/>
            <a:ext cx="2286000" cy="1790701"/>
          </a:xfrm>
          <a:prstGeom prst="rect">
            <a:avLst/>
          </a:prstGeom>
          <a:noFill/>
        </p:spPr>
      </p:pic>
      <p:sp>
        <p:nvSpPr>
          <p:cNvPr id="14" name="Down Arrow 13"/>
          <p:cNvSpPr/>
          <p:nvPr/>
        </p:nvSpPr>
        <p:spPr>
          <a:xfrm>
            <a:off x="2438400" y="914400"/>
            <a:ext cx="2362200" cy="228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124200" y="1219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Favorite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Brave, Inspiring, Compelling &amp; Healing</a:t>
            </a:r>
            <a:endParaRPr lang="en-US" dirty="0"/>
          </a:p>
        </p:txBody>
      </p:sp>
      <p:pic>
        <p:nvPicPr>
          <p:cNvPr id="32770" name="Picture 2" descr="http://ts1.mm.bing.net/th?id=H.4886312445741511&amp;pid=1.9&amp;m=&amp;w=300&amp;h=30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2857500" cy="1895476"/>
          </a:xfrm>
          <a:prstGeom prst="rect">
            <a:avLst/>
          </a:prstGeom>
          <a:noFill/>
        </p:spPr>
      </p:pic>
      <p:pic>
        <p:nvPicPr>
          <p:cNvPr id="32772" name="Picture 4" descr="http://ts2.mm.bing.net/th?id=H.4823975279593501&amp;w=244&amp;h=186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295400"/>
            <a:ext cx="2324100" cy="1771651"/>
          </a:xfrm>
          <a:prstGeom prst="rect">
            <a:avLst/>
          </a:prstGeom>
          <a:noFill/>
        </p:spPr>
      </p:pic>
      <p:pic>
        <p:nvPicPr>
          <p:cNvPr id="32774" name="Picture 6" descr="http://ts2.mm.bing.net/th?id=H.5026487294297673&amp;w=273&amp;h=188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371600"/>
            <a:ext cx="2600325" cy="1790701"/>
          </a:xfrm>
          <a:prstGeom prst="rect">
            <a:avLst/>
          </a:prstGeom>
          <a:noFill/>
        </p:spPr>
      </p:pic>
      <p:pic>
        <p:nvPicPr>
          <p:cNvPr id="32776" name="Picture 8" descr="http://ts1.mm.bing.net/th?id=H.5049091733260412&amp;w=247&amp;h=179&amp;c=7&amp;rs=1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476624"/>
            <a:ext cx="2352675" cy="1704976"/>
          </a:xfrm>
          <a:prstGeom prst="rect">
            <a:avLst/>
          </a:prstGeom>
          <a:noFill/>
        </p:spPr>
      </p:pic>
      <p:pic>
        <p:nvPicPr>
          <p:cNvPr id="32778" name="Picture 10" descr="http://ts1.mm.bing.net/th?id=H.4539712937920920&amp;w=319&amp;h=188&amp;c=7&amp;rs=1&amp;pid=1.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5067299"/>
            <a:ext cx="3038475" cy="1790701"/>
          </a:xfrm>
          <a:prstGeom prst="rect">
            <a:avLst/>
          </a:prstGeom>
          <a:noFill/>
        </p:spPr>
      </p:pic>
      <p:pic>
        <p:nvPicPr>
          <p:cNvPr id="32780" name="Picture 12" descr="http://ts3.mm.bing.net/th?id=H.4595083635853194&amp;w=179&amp;h=175&amp;c=7&amp;rs=1&amp;pid=1.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5191125"/>
            <a:ext cx="1704975" cy="1666875"/>
          </a:xfrm>
          <a:prstGeom prst="rect">
            <a:avLst/>
          </a:prstGeom>
          <a:noFill/>
        </p:spPr>
      </p:pic>
      <p:pic>
        <p:nvPicPr>
          <p:cNvPr id="32782" name="Picture 14" descr="http://ts1.mm.bing.net/th?id=H.4545433821905804&amp;w=175&amp;h=178&amp;c=7&amp;rs=1&amp;pid=1.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3352800"/>
            <a:ext cx="1666875" cy="1695451"/>
          </a:xfrm>
          <a:prstGeom prst="rect">
            <a:avLst/>
          </a:prstGeom>
          <a:noFill/>
        </p:spPr>
      </p:pic>
      <p:pic>
        <p:nvPicPr>
          <p:cNvPr id="32784" name="Picture 16" descr="http://ts3.mm.bing.net/th?id=H.4704089899467814&amp;w=225&amp;h=176&amp;c=7&amp;rs=1&amp;pid=1.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5200" y="3124200"/>
            <a:ext cx="2143125" cy="1676400"/>
          </a:xfrm>
          <a:prstGeom prst="rect">
            <a:avLst/>
          </a:prstGeom>
          <a:noFill/>
        </p:spPr>
      </p:pic>
      <p:pic>
        <p:nvPicPr>
          <p:cNvPr id="12" name="Picture 20" descr="http://ts3.mm.bing.net/th?id=H.4530032089108042&amp;w=265&amp;h=188&amp;c=7&amp;rs=1&amp;pid=1.7"/>
          <p:cNvPicPr>
            <a:picLocks noChangeAspect="1" noChangeArrowheads="1"/>
          </p:cNvPicPr>
          <p:nvPr/>
        </p:nvPicPr>
        <p:blipFill>
          <a:blip r:embed="rId10" cstate="print"/>
          <a:srcRect r="18491"/>
          <a:stretch>
            <a:fillRect/>
          </a:stretch>
        </p:blipFill>
        <p:spPr bwMode="auto">
          <a:xfrm>
            <a:off x="6400800" y="5067299"/>
            <a:ext cx="2057400" cy="179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76200"/>
            <a:ext cx="510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Sunrise/Sunset Images</a:t>
            </a:r>
            <a:endParaRPr lang="en-US" dirty="0"/>
          </a:p>
        </p:txBody>
      </p:sp>
      <p:pic>
        <p:nvPicPr>
          <p:cNvPr id="5" name="Content Placeholder 4" descr="stock-photo-1299131-sun-rising-over-mountain-vall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4343400"/>
            <a:ext cx="7124095" cy="2362200"/>
          </a:xfrm>
        </p:spPr>
      </p:pic>
      <p:pic>
        <p:nvPicPr>
          <p:cNvPr id="4" name="Picture 3" descr="stock-photo-11869650-morning-gl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0482" y="4419600"/>
            <a:ext cx="3433518" cy="2286000"/>
          </a:xfrm>
          <a:prstGeom prst="rect">
            <a:avLst/>
          </a:prstGeom>
        </p:spPr>
      </p:pic>
      <p:pic>
        <p:nvPicPr>
          <p:cNvPr id="33795" name="Picture 3" descr="mountain landscape">
            <a:hlinkClick r:id="rId4" tooltip="mountain landscap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04800"/>
            <a:ext cx="3238500" cy="3619500"/>
          </a:xfrm>
          <a:prstGeom prst="rect">
            <a:avLst/>
          </a:prstGeom>
          <a:noFill/>
        </p:spPr>
      </p:pic>
      <p:pic>
        <p:nvPicPr>
          <p:cNvPr id="7" name="Picture 2" descr="majestic sunrise over the mountains Royalty Free Stock Phot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838200"/>
            <a:ext cx="36195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34820" name="Picture 4" descr="Mount Kilimanjaro. Savanna in Amboseli, Kenya Royalty Free Stock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3619500" cy="2409825"/>
          </a:xfrm>
          <a:prstGeom prst="rect">
            <a:avLst/>
          </a:prstGeom>
          <a:noFill/>
        </p:spPr>
      </p:pic>
      <p:pic>
        <p:nvPicPr>
          <p:cNvPr id="34822" name="Picture 6" descr="Sunset over the Kilimanjaro">
            <a:hlinkClick r:id="rId3" tooltip="Sunset over the Kilimanjaro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81000"/>
            <a:ext cx="3619500" cy="2400301"/>
          </a:xfrm>
          <a:prstGeom prst="rect">
            <a:avLst/>
          </a:prstGeom>
          <a:noFill/>
        </p:spPr>
      </p:pic>
      <p:pic>
        <p:nvPicPr>
          <p:cNvPr id="34824" name="Picture 8" descr="Road to Kilimanjaro">
            <a:hlinkClick r:id="rId5" tooltip="Road to Kilimanjaro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971800"/>
            <a:ext cx="2409825" cy="3619500"/>
          </a:xfrm>
          <a:prstGeom prst="rect">
            <a:avLst/>
          </a:prstGeom>
          <a:noFill/>
        </p:spPr>
      </p:pic>
      <p:pic>
        <p:nvPicPr>
          <p:cNvPr id="34826" name="Picture 10" descr="Kilimanjaro Sunrise">
            <a:hlinkClick r:id="rId7" tooltip="Kilimanjaro Sunris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3124200"/>
            <a:ext cx="3619500" cy="2714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jestic sunrise over the mountains Royalty Free Stock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42210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76400" y="2438400"/>
            <a:ext cx="6248400" cy="403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0" y="1066801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K</a:t>
            </a: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ARA</a:t>
            </a: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W</a:t>
            </a: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HITELY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2743200"/>
            <a:ext cx="13716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/>
        </p:nvSpPr>
        <p:spPr>
          <a:xfrm>
            <a:off x="6096000" y="3429000"/>
            <a:ext cx="682336" cy="15240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/>
          <p:cNvSpPr/>
          <p:nvPr/>
        </p:nvSpPr>
        <p:spPr>
          <a:xfrm flipH="1">
            <a:off x="6705600" y="3479800"/>
            <a:ext cx="762000" cy="14732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983432" y="2933581"/>
            <a:ext cx="1636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Narkisim" pitchFamily="34" charset="-79"/>
                <a:cs typeface="Narkisim" pitchFamily="34" charset="-79"/>
              </a:rPr>
              <a:t>Gorge</a:t>
            </a:r>
          </a:p>
          <a:p>
            <a:pPr algn="ctr"/>
            <a:r>
              <a:rPr lang="en-US" sz="1400" dirty="0" smtClean="0">
                <a:latin typeface="Narkisim" pitchFamily="34" charset="-79"/>
                <a:cs typeface="Narkisim" pitchFamily="34" charset="-79"/>
              </a:rPr>
              <a:t>By Kara Whitely</a:t>
            </a:r>
            <a:endParaRPr lang="en-US" sz="1400" dirty="0"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Projects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943600" y="2057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Events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Contact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38600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About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majestic sunrise over the mountains Royalty Free Stock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842210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76400" y="2438400"/>
            <a:ext cx="6248400" cy="403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0" y="1066801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Kara Whitely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Projects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2057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Events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Contact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38600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About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2895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Bio </a:t>
            </a:r>
          </a:p>
          <a:p>
            <a:endParaRPr lang="en-US" dirty="0" smtClean="0"/>
          </a:p>
          <a:p>
            <a:r>
              <a:rPr lang="en-US" dirty="0" smtClean="0"/>
              <a:t>Blah, blah, blah. </a:t>
            </a:r>
          </a:p>
          <a:p>
            <a:endParaRPr lang="en-US" dirty="0"/>
          </a:p>
        </p:txBody>
      </p:sp>
      <p:pic>
        <p:nvPicPr>
          <p:cNvPr id="17" name="Picture 3" descr="C:\Users\Kara\Pictures\hikerh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048000"/>
            <a:ext cx="2302510" cy="2819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562600" y="4038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New Headshot coming 12/26</a:t>
            </a:r>
            <a:endParaRPr 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majestic sunrise over the mountains Royalty Free Stock 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842210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76400" y="2438400"/>
            <a:ext cx="6248400" cy="403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1455003"/>
            <a:ext cx="64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haroni" pitchFamily="2" charset="-79"/>
              </a:rPr>
              <a:t>Kara Whitely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Projects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2057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Events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Contact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38600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About</a:t>
            </a:r>
            <a:endParaRPr lang="en-US" b="1" dirty="0"/>
          </a:p>
        </p:txBody>
      </p:sp>
      <p:pic>
        <p:nvPicPr>
          <p:cNvPr id="35842" name="Picture 2" descr="Global Studies - United States Royalty Free Stock Pho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819400"/>
            <a:ext cx="2705100" cy="20288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133600" y="2971800"/>
            <a:ext cx="2362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Find Kara on tour….</a:t>
            </a:r>
          </a:p>
          <a:p>
            <a:endParaRPr lang="en-US" dirty="0" smtClean="0"/>
          </a:p>
          <a:p>
            <a:r>
              <a:rPr lang="en-US" dirty="0" smtClean="0"/>
              <a:t>XXXXX</a:t>
            </a:r>
          </a:p>
          <a:p>
            <a:r>
              <a:rPr lang="en-US" dirty="0" smtClean="0"/>
              <a:t>XXXX</a:t>
            </a:r>
          </a:p>
          <a:p>
            <a:endParaRPr lang="en-US" dirty="0" smtClean="0"/>
          </a:p>
          <a:p>
            <a:r>
              <a:rPr lang="en-US" dirty="0" smtClean="0"/>
              <a:t>XXXXX</a:t>
            </a:r>
          </a:p>
          <a:p>
            <a:endParaRPr lang="en-US" dirty="0" smtClean="0"/>
          </a:p>
          <a:p>
            <a:r>
              <a:rPr lang="en-US" dirty="0" smtClean="0"/>
              <a:t>XXXXX</a:t>
            </a:r>
          </a:p>
          <a:p>
            <a:endParaRPr lang="en-US" dirty="0" smtClean="0"/>
          </a:p>
          <a:p>
            <a:r>
              <a:rPr lang="en-US" dirty="0" smtClean="0"/>
              <a:t>/</a:t>
            </a:r>
            <a:r>
              <a:rPr lang="en-US" dirty="0" err="1" smtClean="0"/>
              <a:t>xxxxxx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</TotalTime>
  <Words>383</Words>
  <Application>Microsoft Office PowerPoint</Application>
  <PresentationFormat>On-screen Show (4:3)</PresentationFormat>
  <Paragraphs>101</Paragraphs>
  <Slides>20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Kara Whitely – Logo &amp; Website</vt:lpstr>
      <vt:lpstr>In the Works</vt:lpstr>
      <vt:lpstr>Current Website</vt:lpstr>
      <vt:lpstr>Slide 4</vt:lpstr>
      <vt:lpstr>My logo will probably just be  “Kara Whitely” typeset – but here are some logos/Images loved by my audience</vt:lpstr>
      <vt:lpstr>Inspiration: Websites I Like &amp; Why</vt:lpstr>
      <vt:lpstr>Slide 7</vt:lpstr>
      <vt:lpstr>Slide 8</vt:lpstr>
      <vt:lpstr>Slide 9</vt:lpstr>
      <vt:lpstr>Typical Best-Selling Author Websites</vt:lpstr>
      <vt:lpstr>Slide 11</vt:lpstr>
      <vt:lpstr>Possible New Website Architecture</vt:lpstr>
      <vt:lpstr>Can Use Many of My Images/Video Stills</vt:lpstr>
      <vt:lpstr>Brave, Inspiring, Compelling &amp; Healing</vt:lpstr>
      <vt:lpstr>Brave, Inspiring, Compelling &amp; Healing</vt:lpstr>
      <vt:lpstr>Sunrise/Sunset Images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Kara</dc:creator>
  <cp:lastModifiedBy>Kara</cp:lastModifiedBy>
  <cp:revision>133</cp:revision>
  <dcterms:created xsi:type="dcterms:W3CDTF">2013-11-19T21:51:08Z</dcterms:created>
  <dcterms:modified xsi:type="dcterms:W3CDTF">2013-11-27T18:14:35Z</dcterms:modified>
</cp:coreProperties>
</file>