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96" userDrawn="1">
          <p15:clr>
            <a:srgbClr val="A4A3A4"/>
          </p15:clr>
        </p15:guide>
        <p15:guide id="2" pos="249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E58"/>
    <a:srgbClr val="8CA0C0"/>
    <a:srgbClr val="6C71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652" autoAdjust="0"/>
    <p:restoredTop sz="94660"/>
  </p:normalViewPr>
  <p:slideViewPr>
    <p:cSldViewPr snapToGrid="0" showGuides="1">
      <p:cViewPr>
        <p:scale>
          <a:sx n="262" d="100"/>
          <a:sy n="262" d="100"/>
        </p:scale>
        <p:origin x="-6390" y="-4896"/>
      </p:cViewPr>
      <p:guideLst>
        <p:guide orient="horz" pos="2496"/>
        <p:guide pos="24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E9C01-316C-4897-984C-645F02A8A67F}" type="datetimeFigureOut">
              <a:rPr lang="en-US" smtClean="0"/>
              <a:t>10/23/2013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C2CBB-95A6-4394-9461-FD2E9F747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900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E9C01-316C-4897-984C-645F02A8A67F}" type="datetimeFigureOut">
              <a:rPr lang="en-US" smtClean="0"/>
              <a:t>10/23/2013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C2CBB-95A6-4394-9461-FD2E9F747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546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E9C01-316C-4897-984C-645F02A8A67F}" type="datetimeFigureOut">
              <a:rPr lang="en-US" smtClean="0"/>
              <a:t>10/23/2013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C2CBB-95A6-4394-9461-FD2E9F747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21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E9C01-316C-4897-984C-645F02A8A67F}" type="datetimeFigureOut">
              <a:rPr lang="en-US" smtClean="0"/>
              <a:t>10/23/2013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C2CBB-95A6-4394-9461-FD2E9F747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212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E9C01-316C-4897-984C-645F02A8A67F}" type="datetimeFigureOut">
              <a:rPr lang="en-US" smtClean="0"/>
              <a:t>10/23/2013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C2CBB-95A6-4394-9461-FD2E9F747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296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E9C01-316C-4897-984C-645F02A8A67F}" type="datetimeFigureOut">
              <a:rPr lang="en-US" smtClean="0"/>
              <a:t>10/23/2013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C2CBB-95A6-4394-9461-FD2E9F747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941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E9C01-316C-4897-984C-645F02A8A67F}" type="datetimeFigureOut">
              <a:rPr lang="en-US" smtClean="0"/>
              <a:t>10/23/2013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C2CBB-95A6-4394-9461-FD2E9F747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802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E9C01-316C-4897-984C-645F02A8A67F}" type="datetimeFigureOut">
              <a:rPr lang="en-US" smtClean="0"/>
              <a:t>10/23/2013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C2CBB-95A6-4394-9461-FD2E9F747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20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E9C01-316C-4897-984C-645F02A8A67F}" type="datetimeFigureOut">
              <a:rPr lang="en-US" smtClean="0"/>
              <a:t>10/23/2013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C2CBB-95A6-4394-9461-FD2E9F747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193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E9C01-316C-4897-984C-645F02A8A67F}" type="datetimeFigureOut">
              <a:rPr lang="en-US" smtClean="0"/>
              <a:t>10/23/2013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C2CBB-95A6-4394-9461-FD2E9F747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054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E9C01-316C-4897-984C-645F02A8A67F}" type="datetimeFigureOut">
              <a:rPr lang="en-US" smtClean="0"/>
              <a:t>10/23/2013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C2CBB-95A6-4394-9461-FD2E9F747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565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8E9C01-316C-4897-984C-645F02A8A67F}" type="datetimeFigureOut">
              <a:rPr lang="en-US" smtClean="0"/>
              <a:t>10/23/2013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C2CBB-95A6-4394-9461-FD2E9F747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498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621365" y="790576"/>
            <a:ext cx="3818467" cy="1997408"/>
          </a:xfrm>
          <a:prstGeom prst="rect">
            <a:avLst/>
          </a:prstGeom>
          <a:gradFill flip="none" rotWithShape="1">
            <a:gsLst>
              <a:gs pos="0">
                <a:srgbClr val="262E58">
                  <a:shade val="30000"/>
                  <a:satMod val="115000"/>
                </a:srgbClr>
              </a:gs>
              <a:gs pos="50000">
                <a:srgbClr val="262E58">
                  <a:shade val="67500"/>
                  <a:satMod val="115000"/>
                </a:srgbClr>
              </a:gs>
              <a:gs pos="100000">
                <a:srgbClr val="262E58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  <a:latin typeface="Copperplate Gothic Light" panose="020E05070202060204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29831" y="1150084"/>
            <a:ext cx="28082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85000"/>
                  </a:schemeClr>
                </a:solidFill>
                <a:latin typeface="Copperplate Gothic Light" panose="020E0507020206020404" pitchFamily="34" charset="0"/>
              </a:rPr>
              <a:t>Hadrian Consulting Group LLC</a:t>
            </a:r>
            <a:endParaRPr lang="en-US" sz="1200" dirty="0">
              <a:solidFill>
                <a:schemeClr val="bg1">
                  <a:lumMod val="85000"/>
                </a:schemeClr>
              </a:solidFill>
              <a:latin typeface="Copperplate Gothic Light" panose="020E05070202060204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92992" y="1825854"/>
            <a:ext cx="1689886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>
                    <a:lumMod val="85000"/>
                  </a:schemeClr>
                </a:solidFill>
                <a:latin typeface="Copperplate Gothic Light" panose="020E0507020206020404" pitchFamily="34" charset="0"/>
              </a:rPr>
              <a:t>Adrian K. Hee</a:t>
            </a:r>
            <a:endParaRPr lang="en-US" sz="800" dirty="0" smtClean="0">
              <a:solidFill>
                <a:schemeClr val="bg1">
                  <a:lumMod val="85000"/>
                </a:schemeClr>
              </a:solidFill>
              <a:latin typeface="Copperplate Gothic Light" panose="020E0507020206020404" pitchFamily="34" charset="0"/>
            </a:endParaRPr>
          </a:p>
          <a:p>
            <a:pPr algn="ctr"/>
            <a:r>
              <a:rPr lang="en-US" sz="700" dirty="0" smtClean="0">
                <a:solidFill>
                  <a:schemeClr val="bg1">
                    <a:lumMod val="85000"/>
                  </a:schemeClr>
                </a:solidFill>
                <a:latin typeface="Copperplate Gothic Light" panose="020E0507020206020404" pitchFamily="34" charset="0"/>
              </a:rPr>
              <a:t>CHIEF SOLUTIONS ARCHITECT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2700867" y="2231403"/>
            <a:ext cx="1679898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530599" y="2231403"/>
            <a:ext cx="1" cy="435605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975368" y="2274594"/>
            <a:ext cx="15552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700" dirty="0" smtClean="0">
                <a:solidFill>
                  <a:schemeClr val="bg1">
                    <a:lumMod val="85000"/>
                  </a:schemeClr>
                </a:solidFill>
                <a:latin typeface="Copperplate Gothic Light" panose="020E0507020206020404" pitchFamily="34" charset="0"/>
              </a:rPr>
              <a:t>4960 Fairview rd., Suite 400</a:t>
            </a:r>
          </a:p>
          <a:p>
            <a:pPr algn="r"/>
            <a:r>
              <a:rPr lang="en-US" sz="700" dirty="0" smtClean="0">
                <a:solidFill>
                  <a:schemeClr val="bg1">
                    <a:lumMod val="85000"/>
                  </a:schemeClr>
                </a:solidFill>
                <a:latin typeface="Copperplate Gothic Light" panose="020E0507020206020404" pitchFamily="34" charset="0"/>
              </a:rPr>
              <a:t>Charlotte, NC 28210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47491" y="2274594"/>
            <a:ext cx="179408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solidFill>
                  <a:schemeClr val="bg1">
                    <a:lumMod val="85000"/>
                  </a:schemeClr>
                </a:solidFill>
                <a:latin typeface="Copperplate Gothic Light" panose="020E0507020206020404" pitchFamily="34" charset="0"/>
              </a:rPr>
              <a:t>o</a:t>
            </a:r>
            <a:r>
              <a:rPr lang="en-US" sz="700" dirty="0" smtClean="0">
                <a:solidFill>
                  <a:schemeClr val="bg1">
                    <a:lumMod val="85000"/>
                  </a:schemeClr>
                </a:solidFill>
                <a:latin typeface="Copperplate Gothic Light" panose="020E0507020206020404" pitchFamily="34" charset="0"/>
              </a:rPr>
              <a:t>: 704.496.2665</a:t>
            </a:r>
          </a:p>
          <a:p>
            <a:r>
              <a:rPr lang="en-US" sz="700" dirty="0">
                <a:solidFill>
                  <a:schemeClr val="bg1">
                    <a:lumMod val="85000"/>
                  </a:schemeClr>
                </a:solidFill>
                <a:latin typeface="Copperplate Gothic Light" panose="020E0507020206020404" pitchFamily="34" charset="0"/>
              </a:rPr>
              <a:t>c</a:t>
            </a:r>
            <a:r>
              <a:rPr lang="en-US" sz="700" dirty="0" smtClean="0">
                <a:solidFill>
                  <a:schemeClr val="bg1">
                    <a:lumMod val="85000"/>
                  </a:schemeClr>
                </a:solidFill>
                <a:latin typeface="Copperplate Gothic Light" panose="020E0507020206020404" pitchFamily="34" charset="0"/>
              </a:rPr>
              <a:t>: 704.293.4340</a:t>
            </a:r>
          </a:p>
          <a:p>
            <a:r>
              <a:rPr lang="en-US" sz="700" dirty="0" smtClean="0">
                <a:solidFill>
                  <a:schemeClr val="bg1">
                    <a:lumMod val="85000"/>
                  </a:schemeClr>
                </a:solidFill>
                <a:latin typeface="Copperplate Gothic Light" panose="020E0507020206020404" pitchFamily="34" charset="0"/>
              </a:rPr>
              <a:t>e: ahee@hadrianconsulting.com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201831" y="691312"/>
            <a:ext cx="3818467" cy="2096671"/>
          </a:xfrm>
          <a:prstGeom prst="rect">
            <a:avLst/>
          </a:prstGeom>
          <a:solidFill>
            <a:srgbClr val="262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584594" y="3203151"/>
            <a:ext cx="3818467" cy="2053712"/>
          </a:xfrm>
          <a:prstGeom prst="rect">
            <a:avLst/>
          </a:prstGeom>
          <a:solidFill>
            <a:schemeClr val="bg1"/>
          </a:solidFill>
          <a:ln w="3175">
            <a:solidFill>
              <a:srgbClr val="262E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62E58"/>
              </a:solidFill>
              <a:latin typeface="Copperplate Gothic Light" panose="020E05070202060204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84109" y="4095286"/>
            <a:ext cx="2808205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262E58"/>
                </a:solidFill>
                <a:latin typeface="Copperplate Gothic Light" panose="020E0507020206020404" pitchFamily="34" charset="0"/>
              </a:rPr>
              <a:t>Hadrian Consulting Group LLC</a:t>
            </a:r>
            <a:endParaRPr lang="en-US" sz="1200" dirty="0">
              <a:solidFill>
                <a:srgbClr val="262E58"/>
              </a:solidFill>
              <a:latin typeface="Copperplate Gothic Light" panose="020E05070202060204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80721" y="4537158"/>
            <a:ext cx="1340431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262E58"/>
                </a:solidFill>
                <a:latin typeface="Copperplate Gothic Light" panose="020E0507020206020404" pitchFamily="34" charset="0"/>
              </a:rPr>
              <a:t>Adrian K. Hee</a:t>
            </a:r>
            <a:endParaRPr lang="en-US" sz="800" dirty="0" smtClean="0">
              <a:solidFill>
                <a:srgbClr val="262E58"/>
              </a:solidFill>
              <a:latin typeface="Copperplate Gothic Light" panose="020E0507020206020404" pitchFamily="34" charset="0"/>
            </a:endParaRPr>
          </a:p>
          <a:p>
            <a:pPr algn="ctr"/>
            <a:r>
              <a:rPr lang="en-US" sz="800" dirty="0" smtClean="0">
                <a:solidFill>
                  <a:srgbClr val="262E58"/>
                </a:solidFill>
                <a:latin typeface="Copperplate Gothic Light" panose="020E0507020206020404" pitchFamily="34" charset="0"/>
              </a:rPr>
              <a:t>President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3027541" y="4416132"/>
            <a:ext cx="6392" cy="700262"/>
          </a:xfrm>
          <a:prstGeom prst="line">
            <a:avLst/>
          </a:prstGeom>
          <a:ln w="9525">
            <a:solidFill>
              <a:srgbClr val="262E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569914" y="4675350"/>
            <a:ext cx="1555233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700" dirty="0" smtClean="0">
                <a:solidFill>
                  <a:srgbClr val="262E58"/>
                </a:solidFill>
                <a:latin typeface="Copperplate Gothic Light" panose="020E0507020206020404" pitchFamily="34" charset="0"/>
              </a:rPr>
              <a:t>4960 Fairview rd., Suite 400</a:t>
            </a:r>
          </a:p>
          <a:p>
            <a:pPr algn="r"/>
            <a:r>
              <a:rPr lang="en-US" sz="700" dirty="0" smtClean="0">
                <a:solidFill>
                  <a:srgbClr val="262E58"/>
                </a:solidFill>
                <a:latin typeface="Copperplate Gothic Light" panose="020E0507020206020404" pitchFamily="34" charset="0"/>
              </a:rPr>
              <a:t>Charlotte, NC 28210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077258" y="4561649"/>
            <a:ext cx="1737976" cy="41549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700" dirty="0">
                <a:solidFill>
                  <a:srgbClr val="262E58"/>
                </a:solidFill>
                <a:latin typeface="Copperplate Gothic Light" panose="020E0507020206020404" pitchFamily="34" charset="0"/>
              </a:rPr>
              <a:t>o</a:t>
            </a:r>
            <a:r>
              <a:rPr lang="en-US" sz="700" dirty="0" smtClean="0">
                <a:solidFill>
                  <a:srgbClr val="262E58"/>
                </a:solidFill>
                <a:latin typeface="Copperplate Gothic Light" panose="020E0507020206020404" pitchFamily="34" charset="0"/>
              </a:rPr>
              <a:t>: 704.496.2665</a:t>
            </a:r>
          </a:p>
          <a:p>
            <a:r>
              <a:rPr lang="en-US" sz="700" dirty="0">
                <a:solidFill>
                  <a:srgbClr val="262E58"/>
                </a:solidFill>
                <a:latin typeface="Copperplate Gothic Light" panose="020E0507020206020404" pitchFamily="34" charset="0"/>
              </a:rPr>
              <a:t>c</a:t>
            </a:r>
            <a:r>
              <a:rPr lang="en-US" sz="700" dirty="0" smtClean="0">
                <a:solidFill>
                  <a:srgbClr val="262E58"/>
                </a:solidFill>
                <a:latin typeface="Copperplate Gothic Light" panose="020E0507020206020404" pitchFamily="34" charset="0"/>
              </a:rPr>
              <a:t>: 704.293.4340</a:t>
            </a:r>
          </a:p>
          <a:p>
            <a:r>
              <a:rPr lang="en-US" sz="700" dirty="0" smtClean="0">
                <a:solidFill>
                  <a:srgbClr val="262E58"/>
                </a:solidFill>
                <a:latin typeface="Copperplate Gothic Light" panose="020E0507020206020404" pitchFamily="34" charset="0"/>
              </a:rPr>
              <a:t>e: ahee@hadrianconsulting.com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269563" y="3140698"/>
            <a:ext cx="3818467" cy="2096671"/>
          </a:xfrm>
          <a:prstGeom prst="rect">
            <a:avLst/>
          </a:prstGeom>
          <a:solidFill>
            <a:schemeClr val="bg1"/>
          </a:solidFill>
          <a:ln w="3175">
            <a:solidFill>
              <a:srgbClr val="262E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62E58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376364" y="5584309"/>
            <a:ext cx="879310" cy="718967"/>
          </a:xfrm>
          <a:prstGeom prst="rect">
            <a:avLst/>
          </a:prstGeom>
          <a:solidFill>
            <a:srgbClr val="262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opperplate Gothic Light" panose="020E0507020206020404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4455436" y="922091"/>
            <a:ext cx="576086" cy="570214"/>
          </a:xfrm>
          <a:prstGeom prst="ellipse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4716775" y="929039"/>
            <a:ext cx="576086" cy="570214"/>
          </a:xfrm>
          <a:prstGeom prst="ellipse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Isosceles Triangle 10"/>
          <p:cNvSpPr/>
          <p:nvPr/>
        </p:nvSpPr>
        <p:spPr>
          <a:xfrm rot="2960857">
            <a:off x="4646468" y="942229"/>
            <a:ext cx="295308" cy="431800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pperplate Gothic Light" panose="020E0507020206020404" pitchFamily="34" charset="0"/>
            </a:endParaRPr>
          </a:p>
        </p:txBody>
      </p:sp>
      <p:sp>
        <p:nvSpPr>
          <p:cNvPr id="12" name="Isosceles Triangle 11"/>
          <p:cNvSpPr/>
          <p:nvPr/>
        </p:nvSpPr>
        <p:spPr>
          <a:xfrm rot="2960857">
            <a:off x="4903323" y="957930"/>
            <a:ext cx="295308" cy="431800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pperplate Gothic Light" panose="020E0507020206020404" pitchFamily="34" charset="0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1425985" y="5659343"/>
            <a:ext cx="576086" cy="570214"/>
          </a:xfrm>
          <a:prstGeom prst="ellipse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1632244" y="5659550"/>
            <a:ext cx="576086" cy="570214"/>
          </a:xfrm>
          <a:prstGeom prst="ellipse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Isosceles Triangle 39"/>
          <p:cNvSpPr/>
          <p:nvPr/>
        </p:nvSpPr>
        <p:spPr>
          <a:xfrm rot="2960857">
            <a:off x="1581647" y="5701642"/>
            <a:ext cx="295308" cy="431800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pperplate Gothic Light" panose="020E0507020206020404" pitchFamily="34" charset="0"/>
            </a:endParaRPr>
          </a:p>
        </p:txBody>
      </p:sp>
      <p:sp>
        <p:nvSpPr>
          <p:cNvPr id="41" name="Isosceles Triangle 40"/>
          <p:cNvSpPr/>
          <p:nvPr/>
        </p:nvSpPr>
        <p:spPr>
          <a:xfrm rot="2960857">
            <a:off x="1848028" y="5717343"/>
            <a:ext cx="295308" cy="431800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pperplate Gothic Light" panose="020E0507020206020404" pitchFamily="34" charset="0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2659410" y="3620975"/>
            <a:ext cx="489641" cy="486585"/>
          </a:xfrm>
          <a:prstGeom prst="ellipse">
            <a:avLst/>
          </a:prstGeom>
          <a:noFill/>
          <a:ln w="9525">
            <a:solidFill>
              <a:srgbClr val="262E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2954331" y="3627923"/>
            <a:ext cx="484432" cy="489767"/>
          </a:xfrm>
          <a:prstGeom prst="ellipse">
            <a:avLst/>
          </a:prstGeom>
          <a:noFill/>
          <a:ln w="9525">
            <a:solidFill>
              <a:srgbClr val="262E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Isosceles Triangle 43"/>
          <p:cNvSpPr/>
          <p:nvPr/>
        </p:nvSpPr>
        <p:spPr>
          <a:xfrm rot="2960857">
            <a:off x="2846768" y="3656958"/>
            <a:ext cx="247779" cy="341835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pperplate Gothic Light" panose="020E0507020206020404" pitchFamily="34" charset="0"/>
            </a:endParaRPr>
          </a:p>
        </p:txBody>
      </p:sp>
      <p:sp>
        <p:nvSpPr>
          <p:cNvPr id="45" name="Isosceles Triangle 44"/>
          <p:cNvSpPr/>
          <p:nvPr/>
        </p:nvSpPr>
        <p:spPr>
          <a:xfrm rot="2960857">
            <a:off x="3121305" y="3656958"/>
            <a:ext cx="247779" cy="341835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pperplate Gothic Light" panose="020E05070202060204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69359" y="5807175"/>
            <a:ext cx="69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HCG</a:t>
            </a:r>
          </a:p>
        </p:txBody>
      </p:sp>
      <p:cxnSp>
        <p:nvCxnSpPr>
          <p:cNvPr id="48" name="Straight Connector 47"/>
          <p:cNvCxnSpPr>
            <a:stCxn id="29" idx="1"/>
            <a:endCxn id="29" idx="3"/>
          </p:cNvCxnSpPr>
          <p:nvPr/>
        </p:nvCxnSpPr>
        <p:spPr>
          <a:xfrm>
            <a:off x="1621365" y="1789280"/>
            <a:ext cx="3818467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45"/>
          <p:cNvSpPr/>
          <p:nvPr/>
        </p:nvSpPr>
        <p:spPr>
          <a:xfrm>
            <a:off x="7796305" y="3845918"/>
            <a:ext cx="576086" cy="570214"/>
          </a:xfrm>
          <a:prstGeom prst="ellipse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8002564" y="3846125"/>
            <a:ext cx="576086" cy="570214"/>
          </a:xfrm>
          <a:prstGeom prst="ellipse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Isosceles Triangle 48"/>
          <p:cNvSpPr/>
          <p:nvPr/>
        </p:nvSpPr>
        <p:spPr>
          <a:xfrm rot="2960857">
            <a:off x="7951967" y="3888217"/>
            <a:ext cx="295308" cy="431800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pperplate Gothic Light" panose="020E0507020206020404" pitchFamily="34" charset="0"/>
            </a:endParaRPr>
          </a:p>
        </p:txBody>
      </p:sp>
      <p:sp>
        <p:nvSpPr>
          <p:cNvPr id="50" name="Isosceles Triangle 49"/>
          <p:cNvSpPr/>
          <p:nvPr/>
        </p:nvSpPr>
        <p:spPr>
          <a:xfrm rot="2960857">
            <a:off x="8218348" y="3903918"/>
            <a:ext cx="295308" cy="431800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pperplate Gothic Light" panose="020E05070202060204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839679" y="3993750"/>
            <a:ext cx="69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HCG</a:t>
            </a:r>
          </a:p>
        </p:txBody>
      </p:sp>
      <p:sp>
        <p:nvSpPr>
          <p:cNvPr id="61" name="Oval 60"/>
          <p:cNvSpPr/>
          <p:nvPr/>
        </p:nvSpPr>
        <p:spPr>
          <a:xfrm>
            <a:off x="7752931" y="1419199"/>
            <a:ext cx="576086" cy="570214"/>
          </a:xfrm>
          <a:prstGeom prst="ellipse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7959190" y="1419406"/>
            <a:ext cx="576086" cy="570214"/>
          </a:xfrm>
          <a:prstGeom prst="ellipse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Isosceles Triangle 62"/>
          <p:cNvSpPr/>
          <p:nvPr/>
        </p:nvSpPr>
        <p:spPr>
          <a:xfrm rot="2960857">
            <a:off x="7954258" y="1390808"/>
            <a:ext cx="295308" cy="431800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pperplate Gothic Light" panose="020E0507020206020404" pitchFamily="34" charset="0"/>
            </a:endParaRPr>
          </a:p>
        </p:txBody>
      </p:sp>
      <p:sp>
        <p:nvSpPr>
          <p:cNvPr id="64" name="Isosceles Triangle 63"/>
          <p:cNvSpPr/>
          <p:nvPr/>
        </p:nvSpPr>
        <p:spPr>
          <a:xfrm rot="2960857">
            <a:off x="8189221" y="1415032"/>
            <a:ext cx="295308" cy="431800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pperplate Gothic Light" panose="020E05070202060204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9185526" y="1450726"/>
            <a:ext cx="69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HCG</a:t>
            </a:r>
          </a:p>
        </p:txBody>
      </p:sp>
      <p:sp>
        <p:nvSpPr>
          <p:cNvPr id="3" name="Rectangle 2"/>
          <p:cNvSpPr/>
          <p:nvPr/>
        </p:nvSpPr>
        <p:spPr>
          <a:xfrm>
            <a:off x="1584595" y="5116394"/>
            <a:ext cx="3818467" cy="144987"/>
          </a:xfrm>
          <a:prstGeom prst="rect">
            <a:avLst/>
          </a:prstGeom>
          <a:solidFill>
            <a:srgbClr val="262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Connector 51"/>
          <p:cNvCxnSpPr/>
          <p:nvPr/>
        </p:nvCxnSpPr>
        <p:spPr>
          <a:xfrm>
            <a:off x="3034118" y="3203151"/>
            <a:ext cx="1" cy="363223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044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621365" y="790576"/>
            <a:ext cx="3818467" cy="1997408"/>
          </a:xfrm>
          <a:prstGeom prst="rect">
            <a:avLst/>
          </a:prstGeom>
          <a:gradFill flip="none" rotWithShape="1">
            <a:gsLst>
              <a:gs pos="0">
                <a:srgbClr val="262E58">
                  <a:shade val="30000"/>
                  <a:satMod val="115000"/>
                </a:srgbClr>
              </a:gs>
              <a:gs pos="50000">
                <a:srgbClr val="262E58">
                  <a:shade val="67500"/>
                  <a:satMod val="115000"/>
                </a:srgbClr>
              </a:gs>
              <a:gs pos="100000">
                <a:srgbClr val="262E58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  <a:latin typeface="Copperplate Gothic Light" panose="020E05070202060204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29831" y="1150084"/>
            <a:ext cx="28082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85000"/>
                  </a:schemeClr>
                </a:solidFill>
                <a:latin typeface="Copperplate Gothic Light" panose="020E0507020206020404" pitchFamily="34" charset="0"/>
              </a:rPr>
              <a:t>Hadrian Consulting Group LLC</a:t>
            </a:r>
            <a:endParaRPr lang="en-US" sz="1200" dirty="0">
              <a:solidFill>
                <a:schemeClr val="bg1">
                  <a:lumMod val="85000"/>
                </a:schemeClr>
              </a:solidFill>
              <a:latin typeface="Copperplate Gothic Light" panose="020E05070202060204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92992" y="1825854"/>
            <a:ext cx="1689886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>
                    <a:lumMod val="85000"/>
                  </a:schemeClr>
                </a:solidFill>
                <a:latin typeface="Copperplate Gothic Light" panose="020E0507020206020404" pitchFamily="34" charset="0"/>
              </a:rPr>
              <a:t>Adrian K. Hee</a:t>
            </a:r>
            <a:endParaRPr lang="en-US" sz="800" dirty="0" smtClean="0">
              <a:solidFill>
                <a:schemeClr val="bg1">
                  <a:lumMod val="85000"/>
                </a:schemeClr>
              </a:solidFill>
              <a:latin typeface="Copperplate Gothic Light" panose="020E0507020206020404" pitchFamily="34" charset="0"/>
            </a:endParaRPr>
          </a:p>
          <a:p>
            <a:pPr algn="ctr"/>
            <a:r>
              <a:rPr lang="en-US" sz="700" dirty="0" smtClean="0">
                <a:solidFill>
                  <a:schemeClr val="bg1">
                    <a:lumMod val="85000"/>
                  </a:schemeClr>
                </a:solidFill>
                <a:latin typeface="Copperplate Gothic Light" panose="020E0507020206020404" pitchFamily="34" charset="0"/>
              </a:rPr>
              <a:t>CHIEF SOLUTIONS ARCHITECT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2700867" y="2231403"/>
            <a:ext cx="1679898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530599" y="2231403"/>
            <a:ext cx="1" cy="435605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975368" y="2274594"/>
            <a:ext cx="15552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700" dirty="0" smtClean="0">
                <a:solidFill>
                  <a:schemeClr val="bg1">
                    <a:lumMod val="85000"/>
                  </a:schemeClr>
                </a:solidFill>
                <a:latin typeface="Copperplate Gothic Light" panose="020E0507020206020404" pitchFamily="34" charset="0"/>
              </a:rPr>
              <a:t>4960 Fairview rd., Suite 400</a:t>
            </a:r>
          </a:p>
          <a:p>
            <a:pPr algn="r"/>
            <a:r>
              <a:rPr lang="en-US" sz="700" dirty="0" smtClean="0">
                <a:solidFill>
                  <a:schemeClr val="bg1">
                    <a:lumMod val="85000"/>
                  </a:schemeClr>
                </a:solidFill>
                <a:latin typeface="Copperplate Gothic Light" panose="020E0507020206020404" pitchFamily="34" charset="0"/>
              </a:rPr>
              <a:t>Charlotte, NC 28210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47491" y="2274594"/>
            <a:ext cx="179408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solidFill>
                  <a:schemeClr val="bg1">
                    <a:lumMod val="85000"/>
                  </a:schemeClr>
                </a:solidFill>
                <a:latin typeface="Copperplate Gothic Light" panose="020E0507020206020404" pitchFamily="34" charset="0"/>
              </a:rPr>
              <a:t>o</a:t>
            </a:r>
            <a:r>
              <a:rPr lang="en-US" sz="700" dirty="0" smtClean="0">
                <a:solidFill>
                  <a:schemeClr val="bg1">
                    <a:lumMod val="85000"/>
                  </a:schemeClr>
                </a:solidFill>
                <a:latin typeface="Copperplate Gothic Light" panose="020E0507020206020404" pitchFamily="34" charset="0"/>
              </a:rPr>
              <a:t>: 704.496.2665</a:t>
            </a:r>
          </a:p>
          <a:p>
            <a:r>
              <a:rPr lang="en-US" sz="700" dirty="0">
                <a:solidFill>
                  <a:schemeClr val="bg1">
                    <a:lumMod val="85000"/>
                  </a:schemeClr>
                </a:solidFill>
                <a:latin typeface="Copperplate Gothic Light" panose="020E0507020206020404" pitchFamily="34" charset="0"/>
              </a:rPr>
              <a:t>c</a:t>
            </a:r>
            <a:r>
              <a:rPr lang="en-US" sz="700" dirty="0" smtClean="0">
                <a:solidFill>
                  <a:schemeClr val="bg1">
                    <a:lumMod val="85000"/>
                  </a:schemeClr>
                </a:solidFill>
                <a:latin typeface="Copperplate Gothic Light" panose="020E0507020206020404" pitchFamily="34" charset="0"/>
              </a:rPr>
              <a:t>: 704.293.4340</a:t>
            </a:r>
          </a:p>
          <a:p>
            <a:r>
              <a:rPr lang="en-US" sz="700" dirty="0" smtClean="0">
                <a:solidFill>
                  <a:schemeClr val="bg1">
                    <a:lumMod val="85000"/>
                  </a:schemeClr>
                </a:solidFill>
                <a:latin typeface="Copperplate Gothic Light" panose="020E0507020206020404" pitchFamily="34" charset="0"/>
              </a:rPr>
              <a:t>e: ahee@hadrianconsulting.com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201831" y="691312"/>
            <a:ext cx="3818467" cy="2096671"/>
          </a:xfrm>
          <a:prstGeom prst="rect">
            <a:avLst/>
          </a:prstGeom>
          <a:solidFill>
            <a:srgbClr val="262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584594" y="3203151"/>
            <a:ext cx="3818467" cy="2053712"/>
          </a:xfrm>
          <a:prstGeom prst="rect">
            <a:avLst/>
          </a:prstGeom>
          <a:solidFill>
            <a:srgbClr val="262E58"/>
          </a:solidFill>
          <a:ln w="3175">
            <a:solidFill>
              <a:srgbClr val="262E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62E58"/>
              </a:solidFill>
              <a:latin typeface="Copperplate Gothic Light" panose="020E05070202060204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84109" y="4095286"/>
            <a:ext cx="2808205" cy="276999"/>
          </a:xfrm>
          <a:prstGeom prst="rect">
            <a:avLst/>
          </a:prstGeom>
          <a:solidFill>
            <a:srgbClr val="262E58"/>
          </a:solidFill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Copperplate Gothic Light" panose="020E0507020206020404" pitchFamily="34" charset="0"/>
              </a:rPr>
              <a:t>Hadrian Consulting Group LLC</a:t>
            </a:r>
            <a:endParaRPr lang="en-US" sz="1200" dirty="0">
              <a:solidFill>
                <a:schemeClr val="bg1"/>
              </a:solidFill>
              <a:latin typeface="Copperplate Gothic Light" panose="020E05070202060204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80721" y="4537158"/>
            <a:ext cx="1340431" cy="400110"/>
          </a:xfrm>
          <a:prstGeom prst="rect">
            <a:avLst/>
          </a:prstGeom>
          <a:solidFill>
            <a:srgbClr val="262E58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Copperplate Gothic Light" panose="020E0507020206020404" pitchFamily="34" charset="0"/>
              </a:rPr>
              <a:t>Adrian K. Hee</a:t>
            </a:r>
            <a:endParaRPr lang="en-US" sz="800" dirty="0" smtClean="0">
              <a:solidFill>
                <a:schemeClr val="bg1"/>
              </a:solidFill>
              <a:latin typeface="Copperplate Gothic Light" panose="020E0507020206020404" pitchFamily="34" charset="0"/>
            </a:endParaRPr>
          </a:p>
          <a:p>
            <a:pPr algn="ctr"/>
            <a:r>
              <a:rPr lang="en-US" sz="800" dirty="0" smtClean="0">
                <a:solidFill>
                  <a:schemeClr val="bg1"/>
                </a:solidFill>
                <a:latin typeface="Copperplate Gothic Light" panose="020E0507020206020404" pitchFamily="34" charset="0"/>
              </a:rPr>
              <a:t>President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3027541" y="4416132"/>
            <a:ext cx="6392" cy="700262"/>
          </a:xfrm>
          <a:prstGeom prst="line">
            <a:avLst/>
          </a:prstGeom>
          <a:ln w="95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569914" y="4675350"/>
            <a:ext cx="1555233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700" dirty="0" smtClean="0">
                <a:solidFill>
                  <a:srgbClr val="262E58"/>
                </a:solidFill>
                <a:latin typeface="Copperplate Gothic Light" panose="020E0507020206020404" pitchFamily="34" charset="0"/>
              </a:rPr>
              <a:t>4960 Fairview rd., Suite 400</a:t>
            </a:r>
          </a:p>
          <a:p>
            <a:pPr algn="r"/>
            <a:r>
              <a:rPr lang="en-US" sz="700" dirty="0" smtClean="0">
                <a:solidFill>
                  <a:srgbClr val="262E58"/>
                </a:solidFill>
                <a:latin typeface="Copperplate Gothic Light" panose="020E0507020206020404" pitchFamily="34" charset="0"/>
              </a:rPr>
              <a:t>Charlotte, NC 28210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077258" y="4561649"/>
            <a:ext cx="1737976" cy="415498"/>
          </a:xfrm>
          <a:prstGeom prst="rect">
            <a:avLst/>
          </a:prstGeom>
          <a:solidFill>
            <a:srgbClr val="262E58"/>
          </a:solidFill>
        </p:spPr>
        <p:txBody>
          <a:bodyPr wrap="none" rtlCol="0">
            <a:spAutoFit/>
          </a:bodyPr>
          <a:lstStyle/>
          <a:p>
            <a:r>
              <a:rPr lang="en-US" sz="7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o</a:t>
            </a:r>
            <a:r>
              <a:rPr lang="en-US" sz="700" dirty="0" smtClean="0">
                <a:solidFill>
                  <a:schemeClr val="bg1"/>
                </a:solidFill>
                <a:latin typeface="Copperplate Gothic Light" panose="020E0507020206020404" pitchFamily="34" charset="0"/>
              </a:rPr>
              <a:t>: 704.496.2665</a:t>
            </a:r>
          </a:p>
          <a:p>
            <a:r>
              <a:rPr lang="en-US" sz="7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c</a:t>
            </a:r>
            <a:r>
              <a:rPr lang="en-US" sz="700" dirty="0" smtClean="0">
                <a:solidFill>
                  <a:schemeClr val="bg1"/>
                </a:solidFill>
                <a:latin typeface="Copperplate Gothic Light" panose="020E0507020206020404" pitchFamily="34" charset="0"/>
              </a:rPr>
              <a:t>: 704.293.4340</a:t>
            </a:r>
          </a:p>
          <a:p>
            <a:r>
              <a:rPr lang="en-US" sz="700" dirty="0" smtClean="0">
                <a:solidFill>
                  <a:schemeClr val="bg1"/>
                </a:solidFill>
                <a:latin typeface="Copperplate Gothic Light" panose="020E0507020206020404" pitchFamily="34" charset="0"/>
              </a:rPr>
              <a:t>e: ahee@hadrianconsulting.com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269563" y="3140698"/>
            <a:ext cx="3818467" cy="2096671"/>
          </a:xfrm>
          <a:prstGeom prst="rect">
            <a:avLst/>
          </a:prstGeom>
          <a:solidFill>
            <a:schemeClr val="bg1"/>
          </a:solidFill>
          <a:ln w="3175">
            <a:solidFill>
              <a:srgbClr val="262E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62E58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339458" y="5346808"/>
            <a:ext cx="879310" cy="718967"/>
          </a:xfrm>
          <a:prstGeom prst="rect">
            <a:avLst/>
          </a:prstGeom>
          <a:solidFill>
            <a:srgbClr val="262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opperplate Gothic Light" panose="020E0507020206020404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4455436" y="922091"/>
            <a:ext cx="576086" cy="570214"/>
          </a:xfrm>
          <a:prstGeom prst="ellipse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4716775" y="929039"/>
            <a:ext cx="576086" cy="570214"/>
          </a:xfrm>
          <a:prstGeom prst="ellipse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Isosceles Triangle 10"/>
          <p:cNvSpPr/>
          <p:nvPr/>
        </p:nvSpPr>
        <p:spPr>
          <a:xfrm rot="2960857">
            <a:off x="4646468" y="942229"/>
            <a:ext cx="295308" cy="431800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pperplate Gothic Light" panose="020E0507020206020404" pitchFamily="34" charset="0"/>
            </a:endParaRPr>
          </a:p>
        </p:txBody>
      </p:sp>
      <p:sp>
        <p:nvSpPr>
          <p:cNvPr id="12" name="Isosceles Triangle 11"/>
          <p:cNvSpPr/>
          <p:nvPr/>
        </p:nvSpPr>
        <p:spPr>
          <a:xfrm rot="2960857">
            <a:off x="4903323" y="957930"/>
            <a:ext cx="295308" cy="431800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pperplate Gothic Light" panose="020E0507020206020404" pitchFamily="34" charset="0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4493558" y="3311876"/>
            <a:ext cx="576086" cy="570214"/>
          </a:xfrm>
          <a:prstGeom prst="ellipse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4699817" y="3312083"/>
            <a:ext cx="576086" cy="570214"/>
          </a:xfrm>
          <a:prstGeom prst="ellipse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Isosceles Triangle 39"/>
          <p:cNvSpPr/>
          <p:nvPr/>
        </p:nvSpPr>
        <p:spPr>
          <a:xfrm rot="2960857">
            <a:off x="4649220" y="3354175"/>
            <a:ext cx="295308" cy="431800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pperplate Gothic Light" panose="020E0507020206020404" pitchFamily="34" charset="0"/>
            </a:endParaRPr>
          </a:p>
        </p:txBody>
      </p:sp>
      <p:sp>
        <p:nvSpPr>
          <p:cNvPr id="41" name="Isosceles Triangle 40"/>
          <p:cNvSpPr/>
          <p:nvPr/>
        </p:nvSpPr>
        <p:spPr>
          <a:xfrm rot="2960857">
            <a:off x="4915601" y="3369876"/>
            <a:ext cx="295308" cy="431800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pperplate Gothic Light" panose="020E0507020206020404" pitchFamily="34" charset="0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2659410" y="3620975"/>
            <a:ext cx="489641" cy="486585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2954331" y="3627923"/>
            <a:ext cx="484432" cy="489767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Isosceles Triangle 43"/>
          <p:cNvSpPr/>
          <p:nvPr/>
        </p:nvSpPr>
        <p:spPr>
          <a:xfrm rot="2960857">
            <a:off x="2846768" y="3656958"/>
            <a:ext cx="247779" cy="341835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pperplate Gothic Light" panose="020E0507020206020404" pitchFamily="34" charset="0"/>
            </a:endParaRPr>
          </a:p>
        </p:txBody>
      </p:sp>
      <p:sp>
        <p:nvSpPr>
          <p:cNvPr id="45" name="Isosceles Triangle 44"/>
          <p:cNvSpPr/>
          <p:nvPr/>
        </p:nvSpPr>
        <p:spPr>
          <a:xfrm rot="2960857">
            <a:off x="3121305" y="3656958"/>
            <a:ext cx="247779" cy="341835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pperplate Gothic Light" panose="020E05070202060204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36932" y="3459708"/>
            <a:ext cx="69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HCG</a:t>
            </a:r>
          </a:p>
        </p:txBody>
      </p:sp>
      <p:cxnSp>
        <p:nvCxnSpPr>
          <p:cNvPr id="48" name="Straight Connector 47"/>
          <p:cNvCxnSpPr>
            <a:stCxn id="29" idx="1"/>
            <a:endCxn id="29" idx="3"/>
          </p:cNvCxnSpPr>
          <p:nvPr/>
        </p:nvCxnSpPr>
        <p:spPr>
          <a:xfrm>
            <a:off x="1621365" y="1789280"/>
            <a:ext cx="3818467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45"/>
          <p:cNvSpPr/>
          <p:nvPr/>
        </p:nvSpPr>
        <p:spPr>
          <a:xfrm>
            <a:off x="7796305" y="3845918"/>
            <a:ext cx="576086" cy="570214"/>
          </a:xfrm>
          <a:prstGeom prst="ellipse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8002564" y="3846125"/>
            <a:ext cx="576086" cy="570214"/>
          </a:xfrm>
          <a:prstGeom prst="ellipse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Isosceles Triangle 48"/>
          <p:cNvSpPr/>
          <p:nvPr/>
        </p:nvSpPr>
        <p:spPr>
          <a:xfrm rot="2960857">
            <a:off x="7951967" y="3888217"/>
            <a:ext cx="295308" cy="431800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pperplate Gothic Light" panose="020E0507020206020404" pitchFamily="34" charset="0"/>
            </a:endParaRPr>
          </a:p>
        </p:txBody>
      </p:sp>
      <p:sp>
        <p:nvSpPr>
          <p:cNvPr id="50" name="Isosceles Triangle 49"/>
          <p:cNvSpPr/>
          <p:nvPr/>
        </p:nvSpPr>
        <p:spPr>
          <a:xfrm rot="2960857">
            <a:off x="8218348" y="3903918"/>
            <a:ext cx="295308" cy="431800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pperplate Gothic Light" panose="020E05070202060204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839679" y="3993750"/>
            <a:ext cx="69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HCG</a:t>
            </a:r>
          </a:p>
        </p:txBody>
      </p:sp>
      <p:sp>
        <p:nvSpPr>
          <p:cNvPr id="61" name="Oval 60"/>
          <p:cNvSpPr/>
          <p:nvPr/>
        </p:nvSpPr>
        <p:spPr>
          <a:xfrm>
            <a:off x="7752931" y="1419199"/>
            <a:ext cx="576086" cy="570214"/>
          </a:xfrm>
          <a:prstGeom prst="ellipse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7959190" y="1419406"/>
            <a:ext cx="576086" cy="570214"/>
          </a:xfrm>
          <a:prstGeom prst="ellipse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Isosceles Triangle 62"/>
          <p:cNvSpPr/>
          <p:nvPr/>
        </p:nvSpPr>
        <p:spPr>
          <a:xfrm rot="2960857">
            <a:off x="7954258" y="1390808"/>
            <a:ext cx="295308" cy="431800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pperplate Gothic Light" panose="020E0507020206020404" pitchFamily="34" charset="0"/>
            </a:endParaRPr>
          </a:p>
        </p:txBody>
      </p:sp>
      <p:sp>
        <p:nvSpPr>
          <p:cNvPr id="64" name="Isosceles Triangle 63"/>
          <p:cNvSpPr/>
          <p:nvPr/>
        </p:nvSpPr>
        <p:spPr>
          <a:xfrm rot="2960857">
            <a:off x="8189221" y="1415032"/>
            <a:ext cx="295308" cy="431800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pperplate Gothic Light" panose="020E05070202060204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9185526" y="1450726"/>
            <a:ext cx="69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HCG</a:t>
            </a:r>
          </a:p>
        </p:txBody>
      </p:sp>
      <p:cxnSp>
        <p:nvCxnSpPr>
          <p:cNvPr id="52" name="Straight Connector 51"/>
          <p:cNvCxnSpPr/>
          <p:nvPr/>
        </p:nvCxnSpPr>
        <p:spPr>
          <a:xfrm>
            <a:off x="3034118" y="3203151"/>
            <a:ext cx="1" cy="363223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584594" y="5116394"/>
            <a:ext cx="3818467" cy="14046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6288" y="3768582"/>
            <a:ext cx="792549" cy="58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306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621364" y="3175405"/>
            <a:ext cx="3818467" cy="2036563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62E58"/>
              </a:solidFill>
              <a:latin typeface="Copperplate Gothic Light" panose="020E05070202060204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269563" y="3140698"/>
            <a:ext cx="3818467" cy="2096671"/>
          </a:xfrm>
          <a:prstGeom prst="rect">
            <a:avLst/>
          </a:prstGeom>
          <a:solidFill>
            <a:schemeClr val="bg1"/>
          </a:solidFill>
          <a:ln w="31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62E58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376364" y="5584309"/>
            <a:ext cx="879310" cy="718967"/>
          </a:xfrm>
          <a:prstGeom prst="rect">
            <a:avLst/>
          </a:prstGeom>
          <a:solidFill>
            <a:srgbClr val="262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opperplate Gothic Light" panose="020E0507020206020404" pitchFamily="34" charset="0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1425985" y="5659343"/>
            <a:ext cx="576086" cy="570214"/>
          </a:xfrm>
          <a:prstGeom prst="ellipse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1632244" y="5659550"/>
            <a:ext cx="576086" cy="570214"/>
          </a:xfrm>
          <a:prstGeom prst="ellipse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Isosceles Triangle 39"/>
          <p:cNvSpPr/>
          <p:nvPr/>
        </p:nvSpPr>
        <p:spPr>
          <a:xfrm rot="2960857">
            <a:off x="1581647" y="5701642"/>
            <a:ext cx="295308" cy="431800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pperplate Gothic Light" panose="020E0507020206020404" pitchFamily="34" charset="0"/>
            </a:endParaRPr>
          </a:p>
        </p:txBody>
      </p:sp>
      <p:sp>
        <p:nvSpPr>
          <p:cNvPr id="41" name="Isosceles Triangle 40"/>
          <p:cNvSpPr/>
          <p:nvPr/>
        </p:nvSpPr>
        <p:spPr>
          <a:xfrm rot="2960857">
            <a:off x="1848028" y="5717343"/>
            <a:ext cx="295308" cy="431800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pperplate Gothic Light" panose="020E05070202060204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69359" y="5807175"/>
            <a:ext cx="69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Copperplate Gothic Light" panose="020E0507020206020404" pitchFamily="34" charset="0"/>
              </a:rPr>
              <a:t>HCG</a:t>
            </a:r>
          </a:p>
        </p:txBody>
      </p:sp>
      <p:sp>
        <p:nvSpPr>
          <p:cNvPr id="3" name="Rectangle 2"/>
          <p:cNvSpPr/>
          <p:nvPr/>
        </p:nvSpPr>
        <p:spPr>
          <a:xfrm>
            <a:off x="1735691" y="3276600"/>
            <a:ext cx="3597414" cy="1854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/>
          <p:cNvGrpSpPr/>
          <p:nvPr/>
        </p:nvGrpSpPr>
        <p:grpSpPr>
          <a:xfrm>
            <a:off x="3036174" y="3816110"/>
            <a:ext cx="837425" cy="577162"/>
            <a:chOff x="4418374" y="3343769"/>
            <a:chExt cx="837425" cy="577162"/>
          </a:xfrm>
        </p:grpSpPr>
        <p:sp>
          <p:nvSpPr>
            <p:cNvPr id="42" name="Oval 41"/>
            <p:cNvSpPr/>
            <p:nvPr/>
          </p:nvSpPr>
          <p:spPr>
            <a:xfrm>
              <a:off x="4418374" y="3343769"/>
              <a:ext cx="576086" cy="570214"/>
            </a:xfrm>
            <a:prstGeom prst="ellipse">
              <a:avLst/>
            </a:prstGeom>
            <a:noFill/>
            <a:ln w="9525">
              <a:solidFill>
                <a:srgbClr val="262E5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4679713" y="3350717"/>
              <a:ext cx="576086" cy="570214"/>
            </a:xfrm>
            <a:prstGeom prst="ellipse">
              <a:avLst/>
            </a:prstGeom>
            <a:noFill/>
            <a:ln w="9525">
              <a:solidFill>
                <a:srgbClr val="262E5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44" name="Isosceles Triangle 43"/>
            <p:cNvSpPr/>
            <p:nvPr/>
          </p:nvSpPr>
          <p:spPr>
            <a:xfrm rot="2960857">
              <a:off x="4574036" y="3386068"/>
              <a:ext cx="295308" cy="431800"/>
            </a:xfrm>
            <a:prstGeom prst="triangle">
              <a:avLst/>
            </a:prstGeom>
            <a:gradFill flip="none" rotWithShape="1">
              <a:gsLst>
                <a:gs pos="0">
                  <a:srgbClr val="C00000">
                    <a:shade val="30000"/>
                    <a:satMod val="115000"/>
                  </a:srgbClr>
                </a:gs>
                <a:gs pos="50000">
                  <a:srgbClr val="C00000">
                    <a:shade val="67500"/>
                    <a:satMod val="115000"/>
                  </a:srgbClr>
                </a:gs>
                <a:gs pos="100000">
                  <a:srgbClr val="C0000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2">
                    <a:lumMod val="25000"/>
                  </a:schemeClr>
                </a:solidFill>
                <a:latin typeface="Copperplate Gothic Light" panose="020E0507020206020404" pitchFamily="34" charset="0"/>
              </a:endParaRPr>
            </a:p>
          </p:txBody>
        </p:sp>
        <p:sp>
          <p:nvSpPr>
            <p:cNvPr id="45" name="Isosceles Triangle 44"/>
            <p:cNvSpPr/>
            <p:nvPr/>
          </p:nvSpPr>
          <p:spPr>
            <a:xfrm rot="2960857">
              <a:off x="4840417" y="3401769"/>
              <a:ext cx="295308" cy="431800"/>
            </a:xfrm>
            <a:prstGeom prst="triangle">
              <a:avLst/>
            </a:prstGeom>
            <a:gradFill flip="none" rotWithShape="1">
              <a:gsLst>
                <a:gs pos="0">
                  <a:schemeClr val="bg1">
                    <a:lumMod val="75000"/>
                    <a:shade val="30000"/>
                    <a:satMod val="115000"/>
                  </a:schemeClr>
                </a:gs>
                <a:gs pos="50000">
                  <a:schemeClr val="bg1">
                    <a:lumMod val="75000"/>
                    <a:shade val="67500"/>
                    <a:satMod val="115000"/>
                  </a:schemeClr>
                </a:gs>
                <a:gs pos="100000">
                  <a:schemeClr val="bg1">
                    <a:lumMod val="75000"/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2">
                    <a:lumMod val="25000"/>
                  </a:schemeClr>
                </a:solidFill>
                <a:latin typeface="Copperplate Gothic Light" panose="020E0507020206020404" pitchFamily="34" charset="0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2092712" y="4414676"/>
            <a:ext cx="28082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  <a:latin typeface="Copperplate Gothic Light" panose="020E0507020206020404" pitchFamily="34" charset="0"/>
              </a:rPr>
              <a:t>Hadrian Consulting Group LLC</a:t>
            </a:r>
            <a:endParaRPr lang="en-US" sz="1200" dirty="0">
              <a:solidFill>
                <a:schemeClr val="bg2">
                  <a:lumMod val="25000"/>
                </a:schemeClr>
              </a:solidFill>
              <a:latin typeface="Copperplate Gothic Light" panose="020E05070202060204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890690" y="3455896"/>
            <a:ext cx="10940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  <a:latin typeface="Copperplate Gothic Light" panose="020E0507020206020404" pitchFamily="34" charset="0"/>
              </a:rPr>
              <a:t>Adrian Hee</a:t>
            </a:r>
          </a:p>
        </p:txBody>
      </p:sp>
      <p:sp>
        <p:nvSpPr>
          <p:cNvPr id="5" name="Rectangle 4"/>
          <p:cNvSpPr/>
          <p:nvPr/>
        </p:nvSpPr>
        <p:spPr>
          <a:xfrm>
            <a:off x="1882987" y="4626688"/>
            <a:ext cx="98890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>
                <a:solidFill>
                  <a:schemeClr val="bg2">
                    <a:lumMod val="25000"/>
                  </a:schemeClr>
                </a:solidFill>
                <a:latin typeface="Copperplate Gothic Light" panose="020E0507020206020404" pitchFamily="34" charset="0"/>
              </a:rPr>
              <a:t>704.293.4340</a:t>
            </a:r>
            <a:endParaRPr lang="en-US" sz="800" dirty="0">
              <a:solidFill>
                <a:schemeClr val="bg2">
                  <a:lumMod val="25000"/>
                </a:schemeClr>
              </a:solidFill>
              <a:latin typeface="Copperplate Gothic Light" panose="020E0507020206020404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099948" y="4626688"/>
            <a:ext cx="216086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800" dirty="0" smtClean="0">
                <a:solidFill>
                  <a:schemeClr val="bg2">
                    <a:lumMod val="25000"/>
                  </a:schemeClr>
                </a:solidFill>
                <a:latin typeface="Copperplate Gothic Light" panose="020E0507020206020404" pitchFamily="34" charset="0"/>
              </a:rPr>
              <a:t>AHEE@HADRIANCONSULTING.COM</a:t>
            </a:r>
            <a:endParaRPr lang="en-US" sz="800" dirty="0">
              <a:solidFill>
                <a:schemeClr val="bg2">
                  <a:lumMod val="25000"/>
                </a:schemeClr>
              </a:solidFill>
              <a:latin typeface="Copperplate Gothic Light" panose="020E0507020206020404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1621364" y="560585"/>
            <a:ext cx="3818467" cy="2036563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62E58"/>
              </a:solidFill>
              <a:latin typeface="Copperplate Gothic Light" panose="020E0507020206020404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1729301" y="661159"/>
            <a:ext cx="3597414" cy="1854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>
            <a:off x="6269563" y="515851"/>
            <a:ext cx="3818467" cy="2036563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62E58"/>
              </a:solidFill>
              <a:latin typeface="Copperplate Gothic Light" panose="020E0507020206020404" pitchFamily="34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6392357" y="601252"/>
            <a:ext cx="3597414" cy="1854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3" name="Group 22"/>
          <p:cNvGrpSpPr/>
          <p:nvPr/>
        </p:nvGrpSpPr>
        <p:grpSpPr>
          <a:xfrm>
            <a:off x="1989292" y="990885"/>
            <a:ext cx="3207929" cy="1109962"/>
            <a:chOff x="6657440" y="954406"/>
            <a:chExt cx="3207929" cy="1109962"/>
          </a:xfrm>
        </p:grpSpPr>
        <p:sp>
          <p:nvSpPr>
            <p:cNvPr id="66" name="TextBox 65"/>
            <p:cNvSpPr txBox="1"/>
            <p:nvPr/>
          </p:nvSpPr>
          <p:spPr>
            <a:xfrm>
              <a:off x="7425241" y="954406"/>
              <a:ext cx="14814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2">
                      <a:lumMod val="25000"/>
                    </a:schemeClr>
                  </a:solidFill>
                  <a:latin typeface="Copperplate Gothic Light" panose="020E0507020206020404" pitchFamily="34" charset="0"/>
                </a:rPr>
                <a:t>Adrian Hee</a:t>
              </a:r>
              <a:endParaRPr lang="en-US" sz="900" dirty="0">
                <a:solidFill>
                  <a:schemeClr val="bg2">
                    <a:lumMod val="25000"/>
                  </a:schemeClr>
                </a:solidFill>
                <a:latin typeface="Copperplate Gothic Light" panose="020E0507020206020404" pitchFamily="34" charset="0"/>
              </a:endParaRPr>
            </a:p>
            <a:p>
              <a:pPr algn="ctr"/>
              <a:r>
                <a:rPr lang="en-US" sz="1000" dirty="0" smtClean="0">
                  <a:solidFill>
                    <a:schemeClr val="bg2">
                      <a:lumMod val="25000"/>
                    </a:schemeClr>
                  </a:solidFill>
                  <a:latin typeface="Bradley Hand ITC" panose="03070402050302030203" pitchFamily="66" charset="0"/>
                </a:rPr>
                <a:t>Chief solutions architect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657440" y="1833536"/>
              <a:ext cx="320792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>
                  <a:solidFill>
                    <a:schemeClr val="bg2">
                      <a:lumMod val="25000"/>
                    </a:schemeClr>
                  </a:solidFill>
                  <a:latin typeface="Copperplate Gothic Light" panose="020E0507020206020404" pitchFamily="34" charset="0"/>
                </a:rPr>
                <a:t>T</a:t>
              </a:r>
              <a:r>
                <a:rPr lang="en-US" sz="900" dirty="0">
                  <a:solidFill>
                    <a:schemeClr val="bg2">
                      <a:lumMod val="25000"/>
                    </a:schemeClr>
                  </a:solidFill>
                  <a:latin typeface="Copperplate Gothic Light" panose="020E0507020206020404" pitchFamily="34" charset="0"/>
                </a:rPr>
                <a:t>.</a:t>
              </a:r>
              <a:r>
                <a:rPr lang="en-US" sz="900" dirty="0" smtClean="0">
                  <a:solidFill>
                    <a:schemeClr val="bg2">
                      <a:lumMod val="25000"/>
                    </a:schemeClr>
                  </a:solidFill>
                  <a:latin typeface="Copperplate Gothic Light" panose="020E0507020206020404" pitchFamily="34" charset="0"/>
                </a:rPr>
                <a:t> 704.293.4340    ahee@hadrianconsulting.com</a:t>
              </a:r>
            </a:p>
          </p:txBody>
        </p:sp>
        <p:sp>
          <p:nvSpPr>
            <p:cNvPr id="19" name="Oval 18"/>
            <p:cNvSpPr/>
            <p:nvPr/>
          </p:nvSpPr>
          <p:spPr>
            <a:xfrm>
              <a:off x="8118281" y="1586641"/>
              <a:ext cx="95416" cy="8188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/>
            <p:cNvSpPr/>
            <p:nvPr/>
          </p:nvSpPr>
          <p:spPr>
            <a:xfrm>
              <a:off x="8165989" y="1586641"/>
              <a:ext cx="95416" cy="8188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4" name="Freeform 73"/>
          <p:cNvSpPr/>
          <p:nvPr/>
        </p:nvSpPr>
        <p:spPr>
          <a:xfrm>
            <a:off x="6719363" y="1051568"/>
            <a:ext cx="1153265" cy="864080"/>
          </a:xfrm>
          <a:custGeom>
            <a:avLst/>
            <a:gdLst>
              <a:gd name="connsiteX0" fmla="*/ 570199 w 1153265"/>
              <a:gd name="connsiteY0" fmla="*/ 719537 h 864080"/>
              <a:gd name="connsiteX1" fmla="*/ 642404 w 1153265"/>
              <a:gd name="connsiteY1" fmla="*/ 789242 h 864080"/>
              <a:gd name="connsiteX2" fmla="*/ 564882 w 1153265"/>
              <a:gd name="connsiteY2" fmla="*/ 864080 h 864080"/>
              <a:gd name="connsiteX3" fmla="*/ 492677 w 1153265"/>
              <a:gd name="connsiteY3" fmla="*/ 794375 h 864080"/>
              <a:gd name="connsiteX4" fmla="*/ 583067 w 1153265"/>
              <a:gd name="connsiteY4" fmla="*/ 139552 h 864080"/>
              <a:gd name="connsiteX5" fmla="*/ 877023 w 1153265"/>
              <a:gd name="connsiteY5" fmla="*/ 423333 h 864080"/>
              <a:gd name="connsiteX6" fmla="*/ 570199 w 1153265"/>
              <a:gd name="connsiteY6" fmla="*/ 719537 h 864080"/>
              <a:gd name="connsiteX7" fmla="*/ 276242 w 1153265"/>
              <a:gd name="connsiteY7" fmla="*/ 435756 h 864080"/>
              <a:gd name="connsiteX8" fmla="*/ 564882 w 1153265"/>
              <a:gd name="connsiteY8" fmla="*/ 17415 h 864080"/>
              <a:gd name="connsiteX9" fmla="*/ 637233 w 1153265"/>
              <a:gd name="connsiteY9" fmla="*/ 87261 h 864080"/>
              <a:gd name="connsiteX10" fmla="*/ 583067 w 1153265"/>
              <a:gd name="connsiteY10" fmla="*/ 139552 h 864080"/>
              <a:gd name="connsiteX11" fmla="*/ 510717 w 1153265"/>
              <a:gd name="connsiteY11" fmla="*/ 69706 h 864080"/>
              <a:gd name="connsiteX12" fmla="*/ 714754 w 1153265"/>
              <a:gd name="connsiteY12" fmla="*/ 12423 h 864080"/>
              <a:gd name="connsiteX13" fmla="*/ 1153265 w 1153265"/>
              <a:gd name="connsiteY13" fmla="*/ 435756 h 864080"/>
              <a:gd name="connsiteX14" fmla="*/ 714754 w 1153265"/>
              <a:gd name="connsiteY14" fmla="*/ 859088 h 864080"/>
              <a:gd name="connsiteX15" fmla="*/ 642404 w 1153265"/>
              <a:gd name="connsiteY15" fmla="*/ 789242 h 864080"/>
              <a:gd name="connsiteX16" fmla="*/ 1003393 w 1153265"/>
              <a:gd name="connsiteY16" fmla="*/ 440748 h 864080"/>
              <a:gd name="connsiteX17" fmla="*/ 637233 w 1153265"/>
              <a:gd name="connsiteY17" fmla="*/ 87261 h 864080"/>
              <a:gd name="connsiteX18" fmla="*/ 438512 w 1153265"/>
              <a:gd name="connsiteY18" fmla="*/ 0 h 864080"/>
              <a:gd name="connsiteX19" fmla="*/ 510717 w 1153265"/>
              <a:gd name="connsiteY19" fmla="*/ 69706 h 864080"/>
              <a:gd name="connsiteX20" fmla="*/ 126370 w 1153265"/>
              <a:gd name="connsiteY20" fmla="*/ 440748 h 864080"/>
              <a:gd name="connsiteX21" fmla="*/ 492677 w 1153265"/>
              <a:gd name="connsiteY21" fmla="*/ 794375 h 864080"/>
              <a:gd name="connsiteX22" fmla="*/ 438512 w 1153265"/>
              <a:gd name="connsiteY22" fmla="*/ 846665 h 864080"/>
              <a:gd name="connsiteX23" fmla="*/ 0 w 1153265"/>
              <a:gd name="connsiteY23" fmla="*/ 423333 h 864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153265" h="864080">
                <a:moveTo>
                  <a:pt x="570199" y="719537"/>
                </a:moveTo>
                <a:lnTo>
                  <a:pt x="642404" y="789242"/>
                </a:lnTo>
                <a:lnTo>
                  <a:pt x="564882" y="864080"/>
                </a:lnTo>
                <a:lnTo>
                  <a:pt x="492677" y="794375"/>
                </a:lnTo>
                <a:close/>
                <a:moveTo>
                  <a:pt x="583067" y="139552"/>
                </a:moveTo>
                <a:lnTo>
                  <a:pt x="877023" y="423333"/>
                </a:lnTo>
                <a:lnTo>
                  <a:pt x="570199" y="719537"/>
                </a:lnTo>
                <a:lnTo>
                  <a:pt x="276242" y="435756"/>
                </a:lnTo>
                <a:close/>
                <a:moveTo>
                  <a:pt x="564882" y="17415"/>
                </a:moveTo>
                <a:lnTo>
                  <a:pt x="637233" y="87261"/>
                </a:lnTo>
                <a:lnTo>
                  <a:pt x="583067" y="139552"/>
                </a:lnTo>
                <a:lnTo>
                  <a:pt x="510717" y="69706"/>
                </a:lnTo>
                <a:close/>
                <a:moveTo>
                  <a:pt x="714754" y="12423"/>
                </a:moveTo>
                <a:lnTo>
                  <a:pt x="1153265" y="435756"/>
                </a:lnTo>
                <a:lnTo>
                  <a:pt x="714754" y="859088"/>
                </a:lnTo>
                <a:lnTo>
                  <a:pt x="642404" y="789242"/>
                </a:lnTo>
                <a:lnTo>
                  <a:pt x="1003393" y="440748"/>
                </a:lnTo>
                <a:lnTo>
                  <a:pt x="637233" y="87261"/>
                </a:lnTo>
                <a:close/>
                <a:moveTo>
                  <a:pt x="438512" y="0"/>
                </a:moveTo>
                <a:lnTo>
                  <a:pt x="510717" y="69706"/>
                </a:lnTo>
                <a:lnTo>
                  <a:pt x="126370" y="440748"/>
                </a:lnTo>
                <a:lnTo>
                  <a:pt x="492677" y="794375"/>
                </a:lnTo>
                <a:lnTo>
                  <a:pt x="438512" y="846665"/>
                </a:lnTo>
                <a:lnTo>
                  <a:pt x="0" y="42333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7016079" y="1313647"/>
            <a:ext cx="8994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accent3">
                    <a:lumMod val="50000"/>
                  </a:schemeClr>
                </a:solidFill>
                <a:latin typeface="Copperplate Gothic Light" panose="020E0507020206020404" pitchFamily="34" charset="0"/>
              </a:rPr>
              <a:t>H C G</a:t>
            </a:r>
            <a:endParaRPr lang="en-US" sz="1600" dirty="0">
              <a:solidFill>
                <a:schemeClr val="accent3">
                  <a:lumMod val="50000"/>
                </a:schemeClr>
              </a:solidFill>
              <a:latin typeface="Copperplate Gothic Light" panose="020E0507020206020404" pitchFamily="34" charset="0"/>
            </a:endParaRPr>
          </a:p>
        </p:txBody>
      </p:sp>
      <p:sp>
        <p:nvSpPr>
          <p:cNvPr id="10" name="Diamond 9"/>
          <p:cNvSpPr/>
          <p:nvPr/>
        </p:nvSpPr>
        <p:spPr>
          <a:xfrm>
            <a:off x="7274818" y="1470391"/>
            <a:ext cx="45719" cy="45719"/>
          </a:xfrm>
          <a:prstGeom prst="diamond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Diamond 56"/>
          <p:cNvSpPr/>
          <p:nvPr/>
        </p:nvSpPr>
        <p:spPr>
          <a:xfrm>
            <a:off x="7499865" y="1468573"/>
            <a:ext cx="45719" cy="45719"/>
          </a:xfrm>
          <a:prstGeom prst="diamond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extBox 71"/>
          <p:cNvSpPr txBox="1"/>
          <p:nvPr/>
        </p:nvSpPr>
        <p:spPr>
          <a:xfrm>
            <a:off x="7515072" y="1708432"/>
            <a:ext cx="23319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  <a:latin typeface="Copperplate Gothic Light" panose="020E0507020206020404" pitchFamily="34" charset="0"/>
              </a:rPr>
              <a:t>Management consultants</a:t>
            </a:r>
            <a:endParaRPr lang="en-US" sz="1200" dirty="0">
              <a:solidFill>
                <a:schemeClr val="bg2">
                  <a:lumMod val="25000"/>
                </a:schemeClr>
              </a:solidFill>
              <a:latin typeface="Copperplate Gothic Light" panose="020E0507020206020404" pitchFamily="34" charset="0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6407039" y="3261933"/>
            <a:ext cx="3597414" cy="1854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6893529" y="4016665"/>
            <a:ext cx="25310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Century" panose="02040604050505020304" pitchFamily="18" charset="0"/>
              </a:rPr>
              <a:t>www.hadrianconsulting.com</a:t>
            </a:r>
            <a:endParaRPr lang="en-US" sz="1400" dirty="0">
              <a:solidFill>
                <a:schemeClr val="bg2">
                  <a:lumMod val="25000"/>
                </a:schemeClr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01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2029</TotalTime>
  <Words>146</Words>
  <Application>Microsoft Office PowerPoint</Application>
  <PresentationFormat>Widescreen</PresentationFormat>
  <Paragraphs>49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Bradley Hand ITC</vt:lpstr>
      <vt:lpstr>Calibri</vt:lpstr>
      <vt:lpstr>Calibri Light</vt:lpstr>
      <vt:lpstr>Century</vt:lpstr>
      <vt:lpstr>Copperplate Gothic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Adrian Hee</dc:creator>
  <cp:lastModifiedBy>Adrian Hee</cp:lastModifiedBy>
  <cp:revision>21</cp:revision>
  <dcterms:created xsi:type="dcterms:W3CDTF">2013-10-11T00:48:03Z</dcterms:created>
  <dcterms:modified xsi:type="dcterms:W3CDTF">2013-10-24T14:14:13Z</dcterms:modified>
</cp:coreProperties>
</file>