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302" r:id="rId4"/>
    <p:sldId id="303" r:id="rId5"/>
    <p:sldId id="256" r:id="rId6"/>
    <p:sldId id="275" r:id="rId7"/>
    <p:sldId id="292" r:id="rId8"/>
    <p:sldId id="282" r:id="rId9"/>
    <p:sldId id="28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E21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2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2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4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7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50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2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7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82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50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5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6EAE8-001D-4B16-BE1B-904CBD54197B}" type="datetimeFigureOut">
              <a:rPr lang="en-US" smtClean="0"/>
              <a:t>11/12/2013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6ABDB-8283-4243-8AE5-81C26FC9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49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us/app/prep4-gmat-hd/id717804156?mt=8" TargetMode="External"/><Relationship Id="rId2" Type="http://schemas.openxmlformats.org/officeDocument/2006/relationships/hyperlink" Target="https://itunes.apple.com/us/app/ltg-prep4gmat-exam/id551555867?mt=8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us/app/runkeeper-gps-track-running/id300235330" TargetMode="External"/><Relationship Id="rId2" Type="http://schemas.openxmlformats.org/officeDocument/2006/relationships/hyperlink" Target="https://itunes.apple.com/us/app/ltg-prep4gmat-exam/id551555867?mt=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tunes.apple.com/us/app/twitter/id333903271" TargetMode="External"/><Relationship Id="rId5" Type="http://schemas.openxmlformats.org/officeDocument/2006/relationships/hyperlink" Target="https://itunes.apple.com/us/app/lumosity-mobile/id577232024" TargetMode="External"/><Relationship Id="rId4" Type="http://schemas.openxmlformats.org/officeDocument/2006/relationships/hyperlink" Target="https://itunes.apple.com/us/app/sidecar-ride/id524617679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7.xml"/><Relationship Id="rId7" Type="http://schemas.openxmlformats.org/officeDocument/2006/relationships/slide" Target="slide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Prep4GMAT is an iPhone/iPad app that is currently available in the </a:t>
            </a:r>
            <a:r>
              <a:rPr lang="en-US" dirty="0" err="1" smtClean="0"/>
              <a:t>appstore</a:t>
            </a:r>
            <a:r>
              <a:rPr lang="en-US" dirty="0" smtClean="0"/>
              <a:t>. It is meant for studying the GMAT test and consists of flashcards, practice questions, sample tests and a whole bunch of analytics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Download for free at: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itunes.apple.com/us/app/ltg-prep4gmat-exam/id551555867?mt=8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iPad version is the same as iPhone (no landscape orientation yet):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https://itunes.apple.com/us/app/prep4-gmat-hd/id717804156?mt=8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new design we are asking for is meant to be an update of the current available design, but will also include new navigation &amp; functionality. 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70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(2):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Here are only 5 screens out of a total of 40-50 screens. Once we select a design to go with we will award you the project for designing the whole app (if you want to). This will be paid separately (value $1000) and will include:</a:t>
            </a:r>
          </a:p>
          <a:p>
            <a:pPr>
              <a:buFontTx/>
              <a:buChar char="-"/>
            </a:pPr>
            <a:r>
              <a:rPr lang="en-US" dirty="0" smtClean="0"/>
              <a:t>40-50 new screens based on the already designed template pages (PSD/AI format)</a:t>
            </a:r>
          </a:p>
          <a:p>
            <a:pPr>
              <a:buFontTx/>
              <a:buChar char="-"/>
            </a:pPr>
            <a:r>
              <a:rPr lang="en-US" dirty="0" smtClean="0"/>
              <a:t>Format all design elements for use by </a:t>
            </a:r>
            <a:r>
              <a:rPr lang="en-US" dirty="0" err="1" smtClean="0"/>
              <a:t>iOS</a:t>
            </a:r>
            <a:r>
              <a:rPr lang="en-US" dirty="0" smtClean="0"/>
              <a:t> developer (jpg/</a:t>
            </a:r>
            <a:r>
              <a:rPr lang="en-US" dirty="0" err="1" smtClean="0"/>
              <a:t>png</a:t>
            </a:r>
            <a:r>
              <a:rPr lang="en-US" dirty="0" smtClean="0"/>
              <a:t> in right formats)</a:t>
            </a:r>
          </a:p>
          <a:p>
            <a:pPr>
              <a:buFontTx/>
              <a:buChar char="-"/>
            </a:pPr>
            <a:r>
              <a:rPr lang="en-US" dirty="0" smtClean="0"/>
              <a:t>3 review rounds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67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our existing app to get a feel for the functionality: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itunes.apple.com/us/app/ltg-prep4gmat-exam/id551555867?mt=8</a:t>
            </a:r>
            <a:endParaRPr lang="en-US" dirty="0" smtClean="0"/>
          </a:p>
          <a:p>
            <a:r>
              <a:rPr lang="en-US" dirty="0" smtClean="0"/>
              <a:t>Have a look at the reference apps: apps we really like because of their design (don’t look at the functionality):</a:t>
            </a:r>
          </a:p>
          <a:p>
            <a:pPr lvl="1"/>
            <a:r>
              <a:rPr lang="en-US" dirty="0" err="1" smtClean="0"/>
              <a:t>Runkeeper</a:t>
            </a:r>
            <a:r>
              <a:rPr lang="en-US" dirty="0" smtClean="0"/>
              <a:t> (</a:t>
            </a:r>
            <a:r>
              <a:rPr lang="en-US" dirty="0">
                <a:hlinkClick r:id="rId3"/>
              </a:rPr>
              <a:t>https://itunes.apple.com/us/app/runkeeper-gps-track-running/id300235330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SideCar</a:t>
            </a:r>
            <a:r>
              <a:rPr lang="en-US" dirty="0" smtClean="0"/>
              <a:t> (</a:t>
            </a:r>
            <a:r>
              <a:rPr lang="en-US" dirty="0">
                <a:hlinkClick r:id="rId4"/>
              </a:rPr>
              <a:t>https://itunes.apple.com/us/app/sidecar-ride/id524617679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Lumosity</a:t>
            </a:r>
            <a:r>
              <a:rPr lang="en-US" dirty="0" smtClean="0"/>
              <a:t> (</a:t>
            </a:r>
            <a:r>
              <a:rPr lang="en-US" dirty="0">
                <a:hlinkClick r:id="rId5"/>
              </a:rPr>
              <a:t>https://itunes.apple.com/us/app/lumosity-mobile/id577232024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Twitter (</a:t>
            </a:r>
            <a:r>
              <a:rPr lang="en-US" dirty="0">
                <a:hlinkClick r:id="rId6"/>
              </a:rPr>
              <a:t>https://itunes.apple.com/us/app/twitter/id333903271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017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Keep to the wireframes as a list of elements needed on the page, but don’t use it as guidance for design. For example: we don’t need a “blue” CTA button at the bottom, it can be any kind of button.</a:t>
            </a:r>
          </a:p>
          <a:p>
            <a:r>
              <a:rPr lang="en-US" dirty="0" smtClean="0"/>
              <a:t>Recognizable Icons are important</a:t>
            </a:r>
          </a:p>
          <a:p>
            <a:r>
              <a:rPr lang="en-US" dirty="0" smtClean="0"/>
              <a:t>Be consistent in the </a:t>
            </a:r>
            <a:r>
              <a:rPr lang="en-US" dirty="0" smtClean="0"/>
              <a:t>design</a:t>
            </a:r>
          </a:p>
          <a:p>
            <a:r>
              <a:rPr lang="en-US" dirty="0" smtClean="0"/>
              <a:t>Currently the design is </a:t>
            </a:r>
            <a:r>
              <a:rPr lang="en-US" dirty="0" err="1" smtClean="0"/>
              <a:t>iOS</a:t>
            </a:r>
            <a:r>
              <a:rPr lang="en-US" dirty="0" smtClean="0"/>
              <a:t> only, but please keep in mind that we will soon develop an Android app as well. Therefore, please try to make it an uniform designed ap</a:t>
            </a:r>
            <a:r>
              <a:rPr lang="en-US" dirty="0" smtClean="0"/>
              <a:t>p, not </a:t>
            </a:r>
            <a:r>
              <a:rPr lang="en-US" dirty="0" err="1" smtClean="0"/>
              <a:t>iOS</a:t>
            </a:r>
            <a:r>
              <a:rPr lang="en-US" dirty="0" smtClean="0"/>
              <a:t> specific.</a:t>
            </a:r>
          </a:p>
          <a:p>
            <a:r>
              <a:rPr lang="en-US" dirty="0" smtClean="0"/>
              <a:t>Make sure to design it for iPhone4 resolution: </a:t>
            </a:r>
            <a:r>
              <a:rPr lang="en-US" dirty="0" smtClean="0"/>
              <a:t>960×640. this way it can scale to newer versions more easily.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24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50772" y="-38637"/>
            <a:ext cx="5460642" cy="6593984"/>
          </a:xfrm>
          <a:prstGeom prst="roundRect">
            <a:avLst>
              <a:gd name="adj" fmla="val 7469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2508797" y="257886"/>
            <a:ext cx="369177" cy="274820"/>
            <a:chOff x="8814514" y="1120462"/>
            <a:chExt cx="296214" cy="150252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8814514" y="1120462"/>
              <a:ext cx="29621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814514" y="1195588"/>
              <a:ext cx="29621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8814514" y="1270714"/>
              <a:ext cx="29621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3090931" y="978591"/>
            <a:ext cx="2360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Score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4800" b="1" dirty="0" smtClean="0"/>
              <a:t>650</a:t>
            </a:r>
            <a:r>
              <a:rPr lang="en-US" sz="3200" dirty="0" smtClean="0"/>
              <a:t> 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303500" y="927282"/>
            <a:ext cx="0" cy="3047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16379" y="901523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-18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150245" y="1582823"/>
            <a:ext cx="214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20"/>
            </a:pPr>
            <a:r>
              <a:rPr lang="en-US" dirty="0" smtClean="0"/>
              <a:t>  +3         18    +10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Sessions     Min.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4530682" y="1626956"/>
            <a:ext cx="3845" cy="22428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>
            <a:hlinkClick r:id="rId3" action="ppaction://hlinksldjump"/>
          </p:cNvPr>
          <p:cNvSpPr/>
          <p:nvPr/>
        </p:nvSpPr>
        <p:spPr>
          <a:xfrm>
            <a:off x="3309873" y="4597754"/>
            <a:ext cx="3155324" cy="5537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Up Next: Sentence Correction Lesson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68237" y="296214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Home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10306" y="175328"/>
            <a:ext cx="2735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Welcome back, Elad</a:t>
            </a:r>
            <a:endParaRPr lang="en-US" sz="2400" b="1" dirty="0"/>
          </a:p>
        </p:txBody>
      </p:sp>
      <p:cxnSp>
        <p:nvCxnSpPr>
          <p:cNvPr id="55" name="Straight Arrow Connector 54"/>
          <p:cNvCxnSpPr/>
          <p:nvPr/>
        </p:nvCxnSpPr>
        <p:spPr>
          <a:xfrm flipH="1" flipV="1">
            <a:off x="5687642" y="1624809"/>
            <a:ext cx="3845" cy="22428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278702" y="2408352"/>
            <a:ext cx="4916325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394613" y="704183"/>
            <a:ext cx="4916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>
            <a:hlinkClick r:id="rId4" action="ppaction://hlinksldjump"/>
          </p:cNvPr>
          <p:cNvSpPr/>
          <p:nvPr/>
        </p:nvSpPr>
        <p:spPr>
          <a:xfrm>
            <a:off x="2421794" y="2601534"/>
            <a:ext cx="1574471" cy="8242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Analytics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Chevron 68"/>
          <p:cNvSpPr/>
          <p:nvPr/>
        </p:nvSpPr>
        <p:spPr>
          <a:xfrm>
            <a:off x="3794525" y="2741055"/>
            <a:ext cx="131389" cy="48939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Rounded Rectangle 75">
            <a:hlinkClick r:id="" action="ppaction://noaction"/>
          </p:cNvPr>
          <p:cNvSpPr/>
          <p:nvPr/>
        </p:nvSpPr>
        <p:spPr>
          <a:xfrm>
            <a:off x="4065427" y="2610123"/>
            <a:ext cx="1574471" cy="8242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Course Overview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7" name="Chevron 76"/>
          <p:cNvSpPr/>
          <p:nvPr/>
        </p:nvSpPr>
        <p:spPr>
          <a:xfrm>
            <a:off x="5423705" y="2760376"/>
            <a:ext cx="131389" cy="48939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150772" y="5847008"/>
            <a:ext cx="5460642" cy="884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hlinkClick r:id="rId5" action="ppaction://hlinksldjump"/>
          </p:cNvPr>
          <p:cNvSpPr/>
          <p:nvPr/>
        </p:nvSpPr>
        <p:spPr>
          <a:xfrm>
            <a:off x="2150772" y="5851298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hlinkClick r:id="" action="ppaction://noaction"/>
          </p:cNvPr>
          <p:cNvSpPr/>
          <p:nvPr/>
        </p:nvSpPr>
        <p:spPr>
          <a:xfrm>
            <a:off x="3204693" y="5862030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Practice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3" name="Rectangle 82">
            <a:hlinkClick r:id="" action="ppaction://noaction"/>
          </p:cNvPr>
          <p:cNvSpPr/>
          <p:nvPr/>
        </p:nvSpPr>
        <p:spPr>
          <a:xfrm>
            <a:off x="6576811" y="5847004"/>
            <a:ext cx="1034603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>
            <a:hlinkClick r:id="" action="ppaction://noaction"/>
          </p:cNvPr>
          <p:cNvSpPr/>
          <p:nvPr/>
        </p:nvSpPr>
        <p:spPr>
          <a:xfrm>
            <a:off x="5544346" y="5844857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ounded Rectangle 30">
            <a:hlinkClick r:id="rId6" action="ppaction://hlinksldjump"/>
          </p:cNvPr>
          <p:cNvSpPr/>
          <p:nvPr/>
        </p:nvSpPr>
        <p:spPr>
          <a:xfrm>
            <a:off x="4247883" y="5670996"/>
            <a:ext cx="1296463" cy="1119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Home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21794" y="88067"/>
            <a:ext cx="501710" cy="548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2355632" y="52525"/>
            <a:ext cx="656823" cy="592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512483" y="1580675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34%       +4       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Completion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H="1" flipV="1">
            <a:off x="3150496" y="1611929"/>
            <a:ext cx="3845" cy="22428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hlinkClick r:id="rId7" action="ppaction://hlinksldjump"/>
          </p:cNvPr>
          <p:cNvSpPr/>
          <p:nvPr/>
        </p:nvSpPr>
        <p:spPr>
          <a:xfrm>
            <a:off x="5756854" y="2614413"/>
            <a:ext cx="1574471" cy="8242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Days until test </a:t>
            </a:r>
            <a:r>
              <a:rPr lang="en-US" sz="2400" b="1" dirty="0" smtClean="0">
                <a:solidFill>
                  <a:schemeClr val="tx1"/>
                </a:solidFill>
              </a:rPr>
              <a:t>33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1" name="Chevron 50"/>
          <p:cNvSpPr/>
          <p:nvPr/>
        </p:nvSpPr>
        <p:spPr>
          <a:xfrm>
            <a:off x="7128009" y="2803303"/>
            <a:ext cx="131389" cy="48939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Chevron 51">
            <a:hlinkClick r:id="rId8" action="ppaction://hlinksldjump"/>
          </p:cNvPr>
          <p:cNvSpPr/>
          <p:nvPr/>
        </p:nvSpPr>
        <p:spPr>
          <a:xfrm flipH="1">
            <a:off x="2331079" y="1771823"/>
            <a:ext cx="75778" cy="32958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53" name="Chevron 52">
            <a:hlinkClick r:id="rId8" action="ppaction://hlinksldjump"/>
          </p:cNvPr>
          <p:cNvSpPr/>
          <p:nvPr/>
        </p:nvSpPr>
        <p:spPr>
          <a:xfrm>
            <a:off x="7289444" y="1769676"/>
            <a:ext cx="93601" cy="32958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28816" y="1836014"/>
            <a:ext cx="1112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This week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8268236" y="3979572"/>
            <a:ext cx="3734873" cy="2060620"/>
          </a:xfrm>
          <a:prstGeom prst="wedgeRoundRectCallout">
            <a:avLst>
              <a:gd name="adj1" fmla="val -69393"/>
              <a:gd name="adj2" fmla="val 705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Please design good icons instead of using these words.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Theory: </a:t>
            </a:r>
            <a:r>
              <a:rPr lang="en-US" sz="1600" dirty="0" err="1" smtClean="0">
                <a:solidFill>
                  <a:schemeClr val="tx1"/>
                </a:solidFill>
              </a:rPr>
              <a:t>studybook</a:t>
            </a:r>
            <a:r>
              <a:rPr lang="en-US" sz="1600" dirty="0" smtClean="0">
                <a:solidFill>
                  <a:schemeClr val="tx1"/>
                </a:solidFill>
              </a:rPr>
              <a:t>?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Practice: </a:t>
            </a:r>
            <a:r>
              <a:rPr lang="en-US" sz="1600" dirty="0" err="1" smtClean="0">
                <a:solidFill>
                  <a:schemeClr val="tx1"/>
                </a:solidFill>
              </a:rPr>
              <a:t>mulitiple</a:t>
            </a:r>
            <a:r>
              <a:rPr lang="en-US" sz="1600" dirty="0" smtClean="0">
                <a:solidFill>
                  <a:schemeClr val="tx1"/>
                </a:solidFill>
              </a:rPr>
              <a:t> choice question?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Home: icon of a house?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Games: some kind of gaming icon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Test: some icon that can be recognized as a test.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7817476" y="1378701"/>
            <a:ext cx="4374524" cy="1673592"/>
          </a:xfrm>
          <a:prstGeom prst="wedgeRoundRectCallout">
            <a:avLst>
              <a:gd name="adj1" fmla="val -59095"/>
              <a:gd name="adj2" fmla="val -1306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row with </a:t>
            </a:r>
            <a:r>
              <a:rPr lang="en-US" dirty="0" err="1" smtClean="0">
                <a:solidFill>
                  <a:schemeClr val="tx1"/>
                </a:solidFill>
              </a:rPr>
              <a:t>subscores</a:t>
            </a:r>
            <a:r>
              <a:rPr lang="en-US" dirty="0" smtClean="0">
                <a:solidFill>
                  <a:schemeClr val="tx1"/>
                </a:solidFill>
              </a:rPr>
              <a:t> changes when you slide it to your left/right. </a:t>
            </a:r>
            <a:r>
              <a:rPr lang="en-US" dirty="0">
                <a:solidFill>
                  <a:schemeClr val="tx1"/>
                </a:solidFill>
              </a:rPr>
              <a:t>We don’t care whether you use arrows or not, as long as the user understands </a:t>
            </a:r>
            <a:r>
              <a:rPr lang="en-US" dirty="0" smtClean="0">
                <a:solidFill>
                  <a:schemeClr val="tx1"/>
                </a:solidFill>
              </a:rPr>
              <a:t>that it can slide it left and right.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50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11609" y="188755"/>
            <a:ext cx="2004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Practice - SC</a:t>
            </a:r>
            <a:endParaRPr lang="en-US" sz="2800" b="1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394613" y="665546"/>
            <a:ext cx="4916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2381731" y="984647"/>
            <a:ext cx="4929207" cy="8242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Lesson 1 - Sentence Correction</a:t>
            </a: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Chevron 41"/>
          <p:cNvSpPr/>
          <p:nvPr/>
        </p:nvSpPr>
        <p:spPr>
          <a:xfrm>
            <a:off x="6981005" y="1197146"/>
            <a:ext cx="131389" cy="48939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extBox 1">
            <a:hlinkClick r:id="" action="ppaction://noaction"/>
          </p:cNvPr>
          <p:cNvSpPr txBox="1"/>
          <p:nvPr/>
        </p:nvSpPr>
        <p:spPr>
          <a:xfrm>
            <a:off x="2506983" y="265699"/>
            <a:ext cx="850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 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409904" y="711975"/>
            <a:ext cx="1789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Practice 3rd level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405342" y="1935533"/>
            <a:ext cx="4929207" cy="8242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Lesson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2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- Sentence Correction</a:t>
            </a: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7004616" y="2148032"/>
            <a:ext cx="131389" cy="48939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Rounded Rectangle 23">
            <a:hlinkClick r:id="" action="ppaction://noaction"/>
          </p:cNvPr>
          <p:cNvSpPr/>
          <p:nvPr/>
        </p:nvSpPr>
        <p:spPr>
          <a:xfrm>
            <a:off x="2428953" y="2886419"/>
            <a:ext cx="4929207" cy="8242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Lesson </a:t>
            </a:r>
            <a:r>
              <a:rPr lang="en-US" dirty="0" smtClean="0">
                <a:solidFill>
                  <a:schemeClr val="tx1"/>
                </a:solidFill>
              </a:rPr>
              <a:t>3 </a:t>
            </a:r>
            <a:r>
              <a:rPr lang="en-US" dirty="0">
                <a:solidFill>
                  <a:schemeClr val="tx1"/>
                </a:solidFill>
              </a:rPr>
              <a:t>- Sentence Correction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7028227" y="3098918"/>
            <a:ext cx="131389" cy="48939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060165" y="1314445"/>
            <a:ext cx="244699" cy="248673"/>
          </a:xfrm>
          <a:custGeom>
            <a:avLst/>
            <a:gdLst>
              <a:gd name="connsiteX0" fmla="*/ 0 w 631065"/>
              <a:gd name="connsiteY0" fmla="*/ 65667 h 430250"/>
              <a:gd name="connsiteX1" fmla="*/ 38637 w 631065"/>
              <a:gd name="connsiteY1" fmla="*/ 168698 h 430250"/>
              <a:gd name="connsiteX2" fmla="*/ 51516 w 631065"/>
              <a:gd name="connsiteY2" fmla="*/ 258850 h 430250"/>
              <a:gd name="connsiteX3" fmla="*/ 77273 w 631065"/>
              <a:gd name="connsiteY3" fmla="*/ 336123 h 430250"/>
              <a:gd name="connsiteX4" fmla="*/ 90152 w 631065"/>
              <a:gd name="connsiteY4" fmla="*/ 426275 h 430250"/>
              <a:gd name="connsiteX5" fmla="*/ 128789 w 631065"/>
              <a:gd name="connsiteY5" fmla="*/ 413397 h 430250"/>
              <a:gd name="connsiteX6" fmla="*/ 193183 w 631065"/>
              <a:gd name="connsiteY6" fmla="*/ 323244 h 430250"/>
              <a:gd name="connsiteX7" fmla="*/ 231820 w 631065"/>
              <a:gd name="connsiteY7" fmla="*/ 284608 h 430250"/>
              <a:gd name="connsiteX8" fmla="*/ 283335 w 631065"/>
              <a:gd name="connsiteY8" fmla="*/ 207335 h 430250"/>
              <a:gd name="connsiteX9" fmla="*/ 296214 w 631065"/>
              <a:gd name="connsiteY9" fmla="*/ 168698 h 430250"/>
              <a:gd name="connsiteX10" fmla="*/ 373488 w 631065"/>
              <a:gd name="connsiteY10" fmla="*/ 117182 h 430250"/>
              <a:gd name="connsiteX11" fmla="*/ 437882 w 631065"/>
              <a:gd name="connsiteY11" fmla="*/ 65667 h 430250"/>
              <a:gd name="connsiteX12" fmla="*/ 528034 w 631065"/>
              <a:gd name="connsiteY12" fmla="*/ 39909 h 430250"/>
              <a:gd name="connsiteX13" fmla="*/ 605307 w 631065"/>
              <a:gd name="connsiteY13" fmla="*/ 1273 h 430250"/>
              <a:gd name="connsiteX14" fmla="*/ 618186 w 631065"/>
              <a:gd name="connsiteY14" fmla="*/ 52788 h 430250"/>
              <a:gd name="connsiteX15" fmla="*/ 631065 w 631065"/>
              <a:gd name="connsiteY15" fmla="*/ 65667 h 4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31065" h="430250">
                <a:moveTo>
                  <a:pt x="0" y="65667"/>
                </a:moveTo>
                <a:cubicBezTo>
                  <a:pt x="3295" y="73906"/>
                  <a:pt x="34599" y="148507"/>
                  <a:pt x="38637" y="168698"/>
                </a:cubicBezTo>
                <a:cubicBezTo>
                  <a:pt x="44590" y="198464"/>
                  <a:pt x="44690" y="229272"/>
                  <a:pt x="51516" y="258850"/>
                </a:cubicBezTo>
                <a:cubicBezTo>
                  <a:pt x="57621" y="285306"/>
                  <a:pt x="77273" y="336123"/>
                  <a:pt x="77273" y="336123"/>
                </a:cubicBezTo>
                <a:cubicBezTo>
                  <a:pt x="81566" y="366174"/>
                  <a:pt x="73314" y="401017"/>
                  <a:pt x="90152" y="426275"/>
                </a:cubicBezTo>
                <a:cubicBezTo>
                  <a:pt x="97682" y="437571"/>
                  <a:pt x="118360" y="422088"/>
                  <a:pt x="128789" y="413397"/>
                </a:cubicBezTo>
                <a:cubicBezTo>
                  <a:pt x="154103" y="392302"/>
                  <a:pt x="171824" y="348875"/>
                  <a:pt x="193183" y="323244"/>
                </a:cubicBezTo>
                <a:cubicBezTo>
                  <a:pt x="204843" y="309252"/>
                  <a:pt x="218941" y="297487"/>
                  <a:pt x="231820" y="284608"/>
                </a:cubicBezTo>
                <a:cubicBezTo>
                  <a:pt x="262443" y="192738"/>
                  <a:pt x="219021" y="303807"/>
                  <a:pt x="283335" y="207335"/>
                </a:cubicBezTo>
                <a:cubicBezTo>
                  <a:pt x="290865" y="196039"/>
                  <a:pt x="286615" y="178297"/>
                  <a:pt x="296214" y="168698"/>
                </a:cubicBezTo>
                <a:cubicBezTo>
                  <a:pt x="318104" y="146808"/>
                  <a:pt x="349314" y="136521"/>
                  <a:pt x="373488" y="117182"/>
                </a:cubicBezTo>
                <a:cubicBezTo>
                  <a:pt x="394953" y="100010"/>
                  <a:pt x="414572" y="80236"/>
                  <a:pt x="437882" y="65667"/>
                </a:cubicBezTo>
                <a:cubicBezTo>
                  <a:pt x="450201" y="57968"/>
                  <a:pt x="519557" y="42028"/>
                  <a:pt x="528034" y="39909"/>
                </a:cubicBezTo>
                <a:cubicBezTo>
                  <a:pt x="531475" y="37615"/>
                  <a:pt x="592761" y="-8137"/>
                  <a:pt x="605307" y="1273"/>
                </a:cubicBezTo>
                <a:cubicBezTo>
                  <a:pt x="619467" y="11893"/>
                  <a:pt x="611612" y="36354"/>
                  <a:pt x="618186" y="52788"/>
                </a:cubicBezTo>
                <a:cubicBezTo>
                  <a:pt x="620441" y="58425"/>
                  <a:pt x="626772" y="61374"/>
                  <a:pt x="631065" y="65667"/>
                </a:cubicBezTo>
              </a:path>
            </a:pathLst>
          </a:cu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6060164" y="2303551"/>
            <a:ext cx="244699" cy="248673"/>
          </a:xfrm>
          <a:custGeom>
            <a:avLst/>
            <a:gdLst>
              <a:gd name="connsiteX0" fmla="*/ 0 w 631065"/>
              <a:gd name="connsiteY0" fmla="*/ 65667 h 430250"/>
              <a:gd name="connsiteX1" fmla="*/ 38637 w 631065"/>
              <a:gd name="connsiteY1" fmla="*/ 168698 h 430250"/>
              <a:gd name="connsiteX2" fmla="*/ 51516 w 631065"/>
              <a:gd name="connsiteY2" fmla="*/ 258850 h 430250"/>
              <a:gd name="connsiteX3" fmla="*/ 77273 w 631065"/>
              <a:gd name="connsiteY3" fmla="*/ 336123 h 430250"/>
              <a:gd name="connsiteX4" fmla="*/ 90152 w 631065"/>
              <a:gd name="connsiteY4" fmla="*/ 426275 h 430250"/>
              <a:gd name="connsiteX5" fmla="*/ 128789 w 631065"/>
              <a:gd name="connsiteY5" fmla="*/ 413397 h 430250"/>
              <a:gd name="connsiteX6" fmla="*/ 193183 w 631065"/>
              <a:gd name="connsiteY6" fmla="*/ 323244 h 430250"/>
              <a:gd name="connsiteX7" fmla="*/ 231820 w 631065"/>
              <a:gd name="connsiteY7" fmla="*/ 284608 h 430250"/>
              <a:gd name="connsiteX8" fmla="*/ 283335 w 631065"/>
              <a:gd name="connsiteY8" fmla="*/ 207335 h 430250"/>
              <a:gd name="connsiteX9" fmla="*/ 296214 w 631065"/>
              <a:gd name="connsiteY9" fmla="*/ 168698 h 430250"/>
              <a:gd name="connsiteX10" fmla="*/ 373488 w 631065"/>
              <a:gd name="connsiteY10" fmla="*/ 117182 h 430250"/>
              <a:gd name="connsiteX11" fmla="*/ 437882 w 631065"/>
              <a:gd name="connsiteY11" fmla="*/ 65667 h 430250"/>
              <a:gd name="connsiteX12" fmla="*/ 528034 w 631065"/>
              <a:gd name="connsiteY12" fmla="*/ 39909 h 430250"/>
              <a:gd name="connsiteX13" fmla="*/ 605307 w 631065"/>
              <a:gd name="connsiteY13" fmla="*/ 1273 h 430250"/>
              <a:gd name="connsiteX14" fmla="*/ 618186 w 631065"/>
              <a:gd name="connsiteY14" fmla="*/ 52788 h 430250"/>
              <a:gd name="connsiteX15" fmla="*/ 631065 w 631065"/>
              <a:gd name="connsiteY15" fmla="*/ 65667 h 4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31065" h="430250">
                <a:moveTo>
                  <a:pt x="0" y="65667"/>
                </a:moveTo>
                <a:cubicBezTo>
                  <a:pt x="3295" y="73906"/>
                  <a:pt x="34599" y="148507"/>
                  <a:pt x="38637" y="168698"/>
                </a:cubicBezTo>
                <a:cubicBezTo>
                  <a:pt x="44590" y="198464"/>
                  <a:pt x="44690" y="229272"/>
                  <a:pt x="51516" y="258850"/>
                </a:cubicBezTo>
                <a:cubicBezTo>
                  <a:pt x="57621" y="285306"/>
                  <a:pt x="77273" y="336123"/>
                  <a:pt x="77273" y="336123"/>
                </a:cubicBezTo>
                <a:cubicBezTo>
                  <a:pt x="81566" y="366174"/>
                  <a:pt x="73314" y="401017"/>
                  <a:pt x="90152" y="426275"/>
                </a:cubicBezTo>
                <a:cubicBezTo>
                  <a:pt x="97682" y="437571"/>
                  <a:pt x="118360" y="422088"/>
                  <a:pt x="128789" y="413397"/>
                </a:cubicBezTo>
                <a:cubicBezTo>
                  <a:pt x="154103" y="392302"/>
                  <a:pt x="171824" y="348875"/>
                  <a:pt x="193183" y="323244"/>
                </a:cubicBezTo>
                <a:cubicBezTo>
                  <a:pt x="204843" y="309252"/>
                  <a:pt x="218941" y="297487"/>
                  <a:pt x="231820" y="284608"/>
                </a:cubicBezTo>
                <a:cubicBezTo>
                  <a:pt x="262443" y="192738"/>
                  <a:pt x="219021" y="303807"/>
                  <a:pt x="283335" y="207335"/>
                </a:cubicBezTo>
                <a:cubicBezTo>
                  <a:pt x="290865" y="196039"/>
                  <a:pt x="286615" y="178297"/>
                  <a:pt x="296214" y="168698"/>
                </a:cubicBezTo>
                <a:cubicBezTo>
                  <a:pt x="318104" y="146808"/>
                  <a:pt x="349314" y="136521"/>
                  <a:pt x="373488" y="117182"/>
                </a:cubicBezTo>
                <a:cubicBezTo>
                  <a:pt x="394953" y="100010"/>
                  <a:pt x="414572" y="80236"/>
                  <a:pt x="437882" y="65667"/>
                </a:cubicBezTo>
                <a:cubicBezTo>
                  <a:pt x="450201" y="57968"/>
                  <a:pt x="519557" y="42028"/>
                  <a:pt x="528034" y="39909"/>
                </a:cubicBezTo>
                <a:cubicBezTo>
                  <a:pt x="531475" y="37615"/>
                  <a:pt x="592761" y="-8137"/>
                  <a:pt x="605307" y="1273"/>
                </a:cubicBezTo>
                <a:cubicBezTo>
                  <a:pt x="619467" y="11893"/>
                  <a:pt x="611612" y="36354"/>
                  <a:pt x="618186" y="52788"/>
                </a:cubicBezTo>
                <a:cubicBezTo>
                  <a:pt x="620441" y="58425"/>
                  <a:pt x="626772" y="61374"/>
                  <a:pt x="631065" y="65667"/>
                </a:cubicBezTo>
              </a:path>
            </a:pathLst>
          </a:cu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2150772" y="115910"/>
            <a:ext cx="5460642" cy="6593984"/>
          </a:xfrm>
          <a:prstGeom prst="roundRect">
            <a:avLst>
              <a:gd name="adj" fmla="val 629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2150772" y="5847008"/>
            <a:ext cx="5460642" cy="884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hlinkClick r:id="rId2" action="ppaction://hlinksldjump"/>
          </p:cNvPr>
          <p:cNvSpPr/>
          <p:nvPr/>
        </p:nvSpPr>
        <p:spPr>
          <a:xfrm>
            <a:off x="2150772" y="5851298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hlinkClick r:id="" action="ppaction://noaction"/>
          </p:cNvPr>
          <p:cNvSpPr/>
          <p:nvPr/>
        </p:nvSpPr>
        <p:spPr>
          <a:xfrm>
            <a:off x="3204693" y="5862030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Practice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hlinkClick r:id="" action="ppaction://noaction"/>
          </p:cNvPr>
          <p:cNvSpPr/>
          <p:nvPr/>
        </p:nvSpPr>
        <p:spPr>
          <a:xfrm>
            <a:off x="6576811" y="5847004"/>
            <a:ext cx="1034603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Rectangle 49">
            <a:hlinkClick r:id="" action="ppaction://noaction"/>
          </p:cNvPr>
          <p:cNvSpPr/>
          <p:nvPr/>
        </p:nvSpPr>
        <p:spPr>
          <a:xfrm>
            <a:off x="5544346" y="5844857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ounded Rectangle 50">
            <a:hlinkClick r:id="rId3" action="ppaction://hlinksldjump"/>
          </p:cNvPr>
          <p:cNvSpPr/>
          <p:nvPr/>
        </p:nvSpPr>
        <p:spPr>
          <a:xfrm>
            <a:off x="4247883" y="5670996"/>
            <a:ext cx="1296463" cy="1119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Home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7865984" y="1265247"/>
            <a:ext cx="3850783" cy="4437359"/>
          </a:xfrm>
          <a:prstGeom prst="wedgeRoundRectCallout">
            <a:avLst>
              <a:gd name="adj1" fmla="val -63308"/>
              <a:gd name="adj2" fmla="val -3340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Lesson 1 &amp; 2 in this example have been completed but can still be accessed.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Lesson 3 is new.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We </a:t>
            </a:r>
            <a:r>
              <a:rPr lang="en-US" dirty="0">
                <a:solidFill>
                  <a:schemeClr val="tx1"/>
                </a:solidFill>
              </a:rPr>
              <a:t>don’t care whether you use arrows or not, as long as the user understands </a:t>
            </a:r>
            <a:r>
              <a:rPr lang="en-US" dirty="0" smtClean="0">
                <a:solidFill>
                  <a:schemeClr val="tx1"/>
                </a:solidFill>
              </a:rPr>
              <a:t>that tapping on the bars can bring you to a deeper level. The bars can be thicker, wider, any color or not bars at all, but do understand that in some case we have 20 lessons here, so a scrollable set of bars seems best to us…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9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19181" y="188755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Menu</a:t>
            </a:r>
            <a:endParaRPr lang="en-US" sz="2800" b="1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394613" y="665546"/>
            <a:ext cx="4916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hlinkClick r:id="" action="ppaction://noaction"/>
          </p:cNvPr>
          <p:cNvSpPr txBox="1"/>
          <p:nvPr/>
        </p:nvSpPr>
        <p:spPr>
          <a:xfrm>
            <a:off x="2257241" y="1496971"/>
            <a:ext cx="1154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My Tutor</a:t>
            </a:r>
            <a:endParaRPr lang="en-US" sz="16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2257090" y="954614"/>
            <a:ext cx="883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Profile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2355976" y="1409735"/>
            <a:ext cx="461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353828" y="2000021"/>
            <a:ext cx="461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351680" y="2500154"/>
            <a:ext cx="461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349532" y="3760141"/>
            <a:ext cx="461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347384" y="4350427"/>
            <a:ext cx="461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345236" y="4953592"/>
            <a:ext cx="461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394613" y="881702"/>
            <a:ext cx="461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3472221" y="1494025"/>
            <a:ext cx="430078" cy="3862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8</a:t>
            </a:r>
            <a:endParaRPr lang="en-US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2257241" y="3875135"/>
            <a:ext cx="1524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Marketplace</a:t>
            </a:r>
            <a:endParaRPr lang="en-US" sz="1600" dirty="0" smtClean="0"/>
          </a:p>
        </p:txBody>
      </p:sp>
      <p:sp>
        <p:nvSpPr>
          <p:cNvPr id="50" name="TextBox 49"/>
          <p:cNvSpPr txBox="1"/>
          <p:nvPr/>
        </p:nvSpPr>
        <p:spPr>
          <a:xfrm>
            <a:off x="2257241" y="2644764"/>
            <a:ext cx="803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Social</a:t>
            </a:r>
            <a:endParaRPr lang="en-US" sz="1600" dirty="0" smtClean="0"/>
          </a:p>
        </p:txBody>
      </p:sp>
      <p:sp>
        <p:nvSpPr>
          <p:cNvPr id="51" name="TextBox 50"/>
          <p:cNvSpPr txBox="1"/>
          <p:nvPr/>
        </p:nvSpPr>
        <p:spPr>
          <a:xfrm>
            <a:off x="2257241" y="4469837"/>
            <a:ext cx="1032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Settings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267972" y="2075947"/>
            <a:ext cx="4124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Advanced Writing Assignment (AWA)</a:t>
            </a:r>
            <a:endParaRPr lang="en-US" sz="1600" dirty="0" smtClean="0"/>
          </a:p>
        </p:txBody>
      </p:sp>
      <p:grpSp>
        <p:nvGrpSpPr>
          <p:cNvPr id="54" name="Group 53"/>
          <p:cNvGrpSpPr/>
          <p:nvPr/>
        </p:nvGrpSpPr>
        <p:grpSpPr>
          <a:xfrm>
            <a:off x="2508797" y="257886"/>
            <a:ext cx="369177" cy="274820"/>
            <a:chOff x="8814514" y="1120462"/>
            <a:chExt cx="296214" cy="150252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8814514" y="1120462"/>
              <a:ext cx="29621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8814514" y="1195588"/>
              <a:ext cx="29621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8814514" y="1270714"/>
              <a:ext cx="29621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/>
          <p:cNvSpPr/>
          <p:nvPr/>
        </p:nvSpPr>
        <p:spPr>
          <a:xfrm>
            <a:off x="2421794" y="88067"/>
            <a:ext cx="501710" cy="548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hlinkClick r:id="rId2" action="ppaction://hlinksldjump"/>
          </p:cNvPr>
          <p:cNvSpPr/>
          <p:nvPr/>
        </p:nvSpPr>
        <p:spPr>
          <a:xfrm>
            <a:off x="2355632" y="52525"/>
            <a:ext cx="656823" cy="592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2150772" y="115910"/>
            <a:ext cx="5460642" cy="6593984"/>
          </a:xfrm>
          <a:prstGeom prst="roundRect">
            <a:avLst>
              <a:gd name="adj" fmla="val 629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2150772" y="5847008"/>
            <a:ext cx="5460642" cy="884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hlinkClick r:id="rId3" action="ppaction://hlinksldjump"/>
          </p:cNvPr>
          <p:cNvSpPr/>
          <p:nvPr/>
        </p:nvSpPr>
        <p:spPr>
          <a:xfrm>
            <a:off x="2150772" y="5851298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hlinkClick r:id="" action="ppaction://noaction"/>
          </p:cNvPr>
          <p:cNvSpPr/>
          <p:nvPr/>
        </p:nvSpPr>
        <p:spPr>
          <a:xfrm>
            <a:off x="3204693" y="5862030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Practice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ectangle 63">
            <a:hlinkClick r:id="" action="ppaction://noaction"/>
          </p:cNvPr>
          <p:cNvSpPr/>
          <p:nvPr/>
        </p:nvSpPr>
        <p:spPr>
          <a:xfrm>
            <a:off x="6576811" y="5847004"/>
            <a:ext cx="1034603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hlinkClick r:id="" action="ppaction://noaction"/>
          </p:cNvPr>
          <p:cNvSpPr/>
          <p:nvPr/>
        </p:nvSpPr>
        <p:spPr>
          <a:xfrm>
            <a:off x="5544346" y="5844857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Rounded Rectangle 65">
            <a:hlinkClick r:id="rId2" action="ppaction://hlinksldjump"/>
          </p:cNvPr>
          <p:cNvSpPr/>
          <p:nvPr/>
        </p:nvSpPr>
        <p:spPr>
          <a:xfrm>
            <a:off x="4247883" y="5670996"/>
            <a:ext cx="1296463" cy="1119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Home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280851" y="5047243"/>
            <a:ext cx="1963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About the GMAT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2386022" y="3126929"/>
            <a:ext cx="461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2267972" y="3299440"/>
            <a:ext cx="1374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Vocabulary</a:t>
            </a:r>
            <a:endParaRPr lang="en-US" sz="1600" dirty="0" smtClean="0"/>
          </a:p>
        </p:txBody>
      </p:sp>
      <p:sp>
        <p:nvSpPr>
          <p:cNvPr id="39" name="Rounded Rectangular Callout 38"/>
          <p:cNvSpPr/>
          <p:nvPr/>
        </p:nvSpPr>
        <p:spPr>
          <a:xfrm>
            <a:off x="7920507" y="1808895"/>
            <a:ext cx="3850783" cy="1539612"/>
          </a:xfrm>
          <a:prstGeom prst="wedgeRoundRectCallout">
            <a:avLst>
              <a:gd name="adj1" fmla="val -61301"/>
              <a:gd name="adj2" fmla="val -1947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This is the open menu which appears when you press the </a:t>
            </a:r>
            <a:r>
              <a:rPr lang="en-US" i="1" dirty="0" smtClean="0">
                <a:solidFill>
                  <a:schemeClr val="tx1"/>
                </a:solidFill>
              </a:rPr>
              <a:t>hamburger</a:t>
            </a:r>
            <a:r>
              <a:rPr lang="en-US" dirty="0" smtClean="0">
                <a:solidFill>
                  <a:schemeClr val="tx1"/>
                </a:solidFill>
              </a:rPr>
              <a:t>-menu on the top left.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86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11609" y="188755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Timeline</a:t>
            </a:r>
            <a:endParaRPr lang="en-US" sz="2800" b="1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394613" y="665546"/>
            <a:ext cx="4916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hlinkClick r:id="rId2" action="ppaction://hlinksldjump"/>
          </p:cNvPr>
          <p:cNvSpPr txBox="1"/>
          <p:nvPr/>
        </p:nvSpPr>
        <p:spPr>
          <a:xfrm>
            <a:off x="2506983" y="265699"/>
            <a:ext cx="850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 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409904" y="711975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537138" y="1043193"/>
            <a:ext cx="262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Your </a:t>
            </a:r>
            <a:r>
              <a:rPr lang="en-US" dirty="0" err="1" smtClean="0"/>
              <a:t>Testdate</a:t>
            </a:r>
            <a:r>
              <a:rPr lang="en-US" dirty="0" smtClean="0"/>
              <a:t>: 4 Nov 2013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5549095" y="1043193"/>
            <a:ext cx="1378040" cy="360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change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795118" y="2240928"/>
            <a:ext cx="4132017" cy="27174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795118" y="2232311"/>
            <a:ext cx="4132017" cy="2713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958772" y="2746114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Ahead of schedule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881093" y="4359296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Behind schedule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595815" y="4981943"/>
            <a:ext cx="1015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Nov 13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728240" y="5026297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Sep 13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150772" y="2159291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100%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356768" y="470733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0%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 rot="16200000">
            <a:off x="1883454" y="3545870"/>
            <a:ext cx="1249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completion</a:t>
            </a:r>
            <a:endParaRPr lang="en-US" dirty="0"/>
          </a:p>
        </p:txBody>
      </p:sp>
      <p:sp>
        <p:nvSpPr>
          <p:cNvPr id="36" name="Freeform 35"/>
          <p:cNvSpPr/>
          <p:nvPr/>
        </p:nvSpPr>
        <p:spPr>
          <a:xfrm>
            <a:off x="2820473" y="3528815"/>
            <a:ext cx="2923505" cy="1390918"/>
          </a:xfrm>
          <a:custGeom>
            <a:avLst/>
            <a:gdLst>
              <a:gd name="connsiteX0" fmla="*/ 0 w 2923505"/>
              <a:gd name="connsiteY0" fmla="*/ 1390918 h 1390918"/>
              <a:gd name="connsiteX1" fmla="*/ 450761 w 2923505"/>
              <a:gd name="connsiteY1" fmla="*/ 592428 h 1390918"/>
              <a:gd name="connsiteX2" fmla="*/ 2408350 w 2923505"/>
              <a:gd name="connsiteY2" fmla="*/ 437882 h 1390918"/>
              <a:gd name="connsiteX3" fmla="*/ 2923505 w 2923505"/>
              <a:gd name="connsiteY3" fmla="*/ 0 h 139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3505" h="1390918">
                <a:moveTo>
                  <a:pt x="0" y="1390918"/>
                </a:moveTo>
                <a:cubicBezTo>
                  <a:pt x="24684" y="1071092"/>
                  <a:pt x="49369" y="751267"/>
                  <a:pt x="450761" y="592428"/>
                </a:cubicBezTo>
                <a:cubicBezTo>
                  <a:pt x="852153" y="433589"/>
                  <a:pt x="1996226" y="536620"/>
                  <a:pt x="2408350" y="437882"/>
                </a:cubicBezTo>
                <a:cubicBezTo>
                  <a:pt x="2820474" y="339144"/>
                  <a:pt x="2871989" y="169572"/>
                  <a:pt x="2923505" y="0"/>
                </a:cubicBezTo>
              </a:path>
            </a:pathLst>
          </a:cu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623396" y="5067937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38" name="Chevron 37"/>
          <p:cNvSpPr/>
          <p:nvPr/>
        </p:nvSpPr>
        <p:spPr>
          <a:xfrm>
            <a:off x="7201217" y="2691686"/>
            <a:ext cx="212947" cy="186314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37137" y="1568783"/>
            <a:ext cx="1392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Completion: </a:t>
            </a:r>
            <a:endParaRPr lang="en-US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4408861" y="1770545"/>
            <a:ext cx="24762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4395982" y="1770545"/>
            <a:ext cx="1347996" cy="1962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53197" y="1777192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100%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189179" y="1788124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0%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383842" y="1839228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48%</a:t>
            </a:r>
            <a:endParaRPr lang="en-US" sz="1200" dirty="0"/>
          </a:p>
        </p:txBody>
      </p:sp>
      <p:sp>
        <p:nvSpPr>
          <p:cNvPr id="52" name="Rounded Rectangle 51"/>
          <p:cNvSpPr/>
          <p:nvPr/>
        </p:nvSpPr>
        <p:spPr>
          <a:xfrm>
            <a:off x="2150772" y="115910"/>
            <a:ext cx="5460642" cy="6593984"/>
          </a:xfrm>
          <a:prstGeom prst="roundRect">
            <a:avLst>
              <a:gd name="adj" fmla="val 629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2150772" y="5847008"/>
            <a:ext cx="5460642" cy="884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hlinkClick r:id="rId3" action="ppaction://hlinksldjump"/>
          </p:cNvPr>
          <p:cNvSpPr/>
          <p:nvPr/>
        </p:nvSpPr>
        <p:spPr>
          <a:xfrm>
            <a:off x="2150772" y="5851298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hlinkClick r:id="" action="ppaction://noaction"/>
          </p:cNvPr>
          <p:cNvSpPr/>
          <p:nvPr/>
        </p:nvSpPr>
        <p:spPr>
          <a:xfrm>
            <a:off x="3204693" y="5862030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Practice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ectangle 55">
            <a:hlinkClick r:id="" action="ppaction://noaction"/>
          </p:cNvPr>
          <p:cNvSpPr/>
          <p:nvPr/>
        </p:nvSpPr>
        <p:spPr>
          <a:xfrm>
            <a:off x="6576811" y="5847004"/>
            <a:ext cx="1034603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>
            <a:hlinkClick r:id="" action="ppaction://noaction"/>
          </p:cNvPr>
          <p:cNvSpPr/>
          <p:nvPr/>
        </p:nvSpPr>
        <p:spPr>
          <a:xfrm>
            <a:off x="5544346" y="5844857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ounded Rectangle 57">
            <a:hlinkClick r:id="rId2" action="ppaction://hlinksldjump"/>
          </p:cNvPr>
          <p:cNvSpPr/>
          <p:nvPr/>
        </p:nvSpPr>
        <p:spPr>
          <a:xfrm>
            <a:off x="4247883" y="5670996"/>
            <a:ext cx="1296463" cy="1119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Home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ounded Rectangular Callout 38"/>
          <p:cNvSpPr/>
          <p:nvPr/>
        </p:nvSpPr>
        <p:spPr>
          <a:xfrm>
            <a:off x="7920507" y="1808895"/>
            <a:ext cx="3850783" cy="1539612"/>
          </a:xfrm>
          <a:prstGeom prst="wedgeRoundRectCallout">
            <a:avLst>
              <a:gd name="adj1" fmla="val -61301"/>
              <a:gd name="adj2" fmla="val -1947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Please show us how you would design a graph like this. It needs to become clear that you can see more graphs if you slide to the right.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68237" y="296214"/>
            <a:ext cx="1964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Analytics – 1</a:t>
            </a:r>
            <a:r>
              <a:rPr lang="en-US" baseline="30000" dirty="0" smtClean="0"/>
              <a:t>st</a:t>
            </a:r>
            <a:r>
              <a:rPr lang="en-US" dirty="0" smtClean="0"/>
              <a:t> level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11609" y="188755"/>
            <a:ext cx="1539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Analytics</a:t>
            </a:r>
            <a:endParaRPr lang="en-US" sz="2800" b="1" dirty="0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394613" y="2408349"/>
            <a:ext cx="4916325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394613" y="665546"/>
            <a:ext cx="4916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hlinkClick r:id="rId2" action="ppaction://hlinksldjump"/>
          </p:cNvPr>
          <p:cNvSpPr txBox="1"/>
          <p:nvPr/>
        </p:nvSpPr>
        <p:spPr>
          <a:xfrm>
            <a:off x="2506983" y="265699"/>
            <a:ext cx="850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 BACK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332739" y="2671663"/>
            <a:ext cx="1667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Sentence Correction</a:t>
            </a:r>
          </a:p>
        </p:txBody>
      </p:sp>
      <p:sp>
        <p:nvSpPr>
          <p:cNvPr id="41" name="Rounded Rectangle 40">
            <a:hlinkClick r:id="" action="ppaction://noaction"/>
          </p:cNvPr>
          <p:cNvSpPr/>
          <p:nvPr/>
        </p:nvSpPr>
        <p:spPr>
          <a:xfrm>
            <a:off x="4224267" y="2640166"/>
            <a:ext cx="3097381" cy="284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hlinkClick r:id="" action="ppaction://noaction"/>
          </p:cNvPr>
          <p:cNvSpPr/>
          <p:nvPr/>
        </p:nvSpPr>
        <p:spPr>
          <a:xfrm>
            <a:off x="4234998" y="2638018"/>
            <a:ext cx="2132573" cy="286711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286055" y="261226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710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343955" y="3010514"/>
            <a:ext cx="1481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Critical Reasoning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234998" y="3037267"/>
            <a:ext cx="3097381" cy="284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4245730" y="3035119"/>
            <a:ext cx="662994" cy="286711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8" name="TextBox 47"/>
          <p:cNvSpPr txBox="1"/>
          <p:nvPr/>
        </p:nvSpPr>
        <p:spPr>
          <a:xfrm>
            <a:off x="4296786" y="3009361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225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344804" y="3435468"/>
            <a:ext cx="1969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Reading Comprehension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245729" y="3434368"/>
            <a:ext cx="3097381" cy="284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4256460" y="3443431"/>
            <a:ext cx="1576721" cy="27581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4307517" y="3406462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465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328858" y="3864602"/>
            <a:ext cx="13492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Data Sufficiency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234998" y="3875461"/>
            <a:ext cx="3097381" cy="284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4245729" y="3873313"/>
            <a:ext cx="2132573" cy="286711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4296786" y="384755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710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328858" y="4289556"/>
            <a:ext cx="136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Problem Solving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245729" y="4272562"/>
            <a:ext cx="3097381" cy="284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4256461" y="4270414"/>
            <a:ext cx="662994" cy="286711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1" name="TextBox 60"/>
          <p:cNvSpPr txBox="1"/>
          <p:nvPr/>
        </p:nvSpPr>
        <p:spPr>
          <a:xfrm>
            <a:off x="4307517" y="424465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225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2336970" y="4669663"/>
            <a:ext cx="525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Pace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256460" y="4669663"/>
            <a:ext cx="3097381" cy="284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4267191" y="4678726"/>
            <a:ext cx="1576721" cy="275816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4318248" y="464175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465</a:t>
            </a:r>
            <a:endParaRPr lang="en-US" dirty="0"/>
          </a:p>
        </p:txBody>
      </p:sp>
      <p:sp>
        <p:nvSpPr>
          <p:cNvPr id="73" name="Chevron 72"/>
          <p:cNvSpPr/>
          <p:nvPr/>
        </p:nvSpPr>
        <p:spPr>
          <a:xfrm>
            <a:off x="7382315" y="2641452"/>
            <a:ext cx="162969" cy="28327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Chevron 73"/>
          <p:cNvSpPr/>
          <p:nvPr/>
        </p:nvSpPr>
        <p:spPr>
          <a:xfrm>
            <a:off x="7380167" y="2999916"/>
            <a:ext cx="162969" cy="28327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Chevron 74"/>
          <p:cNvSpPr/>
          <p:nvPr/>
        </p:nvSpPr>
        <p:spPr>
          <a:xfrm>
            <a:off x="7378019" y="3448533"/>
            <a:ext cx="162969" cy="28327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Chevron 88"/>
          <p:cNvSpPr/>
          <p:nvPr/>
        </p:nvSpPr>
        <p:spPr>
          <a:xfrm>
            <a:off x="7375871" y="3871392"/>
            <a:ext cx="162969" cy="28327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Chevron 89"/>
          <p:cNvSpPr/>
          <p:nvPr/>
        </p:nvSpPr>
        <p:spPr>
          <a:xfrm>
            <a:off x="7373723" y="4268493"/>
            <a:ext cx="162969" cy="28327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1" name="Chevron 90"/>
          <p:cNvSpPr/>
          <p:nvPr/>
        </p:nvSpPr>
        <p:spPr>
          <a:xfrm>
            <a:off x="7371575" y="4665594"/>
            <a:ext cx="162969" cy="28327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2150772" y="115910"/>
            <a:ext cx="5460642" cy="6593984"/>
          </a:xfrm>
          <a:prstGeom prst="roundRect">
            <a:avLst>
              <a:gd name="adj" fmla="val 629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/>
          <p:cNvSpPr/>
          <p:nvPr/>
        </p:nvSpPr>
        <p:spPr>
          <a:xfrm>
            <a:off x="2150772" y="5847008"/>
            <a:ext cx="5460642" cy="8842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hlinkClick r:id="rId3" action="ppaction://hlinksldjump"/>
          </p:cNvPr>
          <p:cNvSpPr/>
          <p:nvPr/>
        </p:nvSpPr>
        <p:spPr>
          <a:xfrm>
            <a:off x="2150772" y="5851298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Rectangle 91">
            <a:hlinkClick r:id="" action="ppaction://noaction"/>
          </p:cNvPr>
          <p:cNvSpPr/>
          <p:nvPr/>
        </p:nvSpPr>
        <p:spPr>
          <a:xfrm>
            <a:off x="3204693" y="5862030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Practice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3" name="Rectangle 92">
            <a:hlinkClick r:id="" action="ppaction://noaction"/>
          </p:cNvPr>
          <p:cNvSpPr/>
          <p:nvPr/>
        </p:nvSpPr>
        <p:spPr>
          <a:xfrm>
            <a:off x="6576811" y="5847004"/>
            <a:ext cx="1034603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4" name="Rectangle 93">
            <a:hlinkClick r:id="" action="ppaction://noaction"/>
          </p:cNvPr>
          <p:cNvSpPr/>
          <p:nvPr/>
        </p:nvSpPr>
        <p:spPr>
          <a:xfrm>
            <a:off x="5544346" y="5844857"/>
            <a:ext cx="1043190" cy="8799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Games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5" name="Rounded Rectangle 94">
            <a:hlinkClick r:id="rId2" action="ppaction://hlinksldjump"/>
          </p:cNvPr>
          <p:cNvSpPr/>
          <p:nvPr/>
        </p:nvSpPr>
        <p:spPr>
          <a:xfrm>
            <a:off x="4247883" y="5670996"/>
            <a:ext cx="1296463" cy="1119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Home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150245" y="1505551"/>
            <a:ext cx="214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20"/>
            </a:pPr>
            <a:r>
              <a:rPr lang="en-US" dirty="0" smtClean="0"/>
              <a:t>  +3         18    +10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Sessions     Min.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97" name="Straight Arrow Connector 96"/>
          <p:cNvCxnSpPr/>
          <p:nvPr/>
        </p:nvCxnSpPr>
        <p:spPr>
          <a:xfrm flipH="1" flipV="1">
            <a:off x="4530682" y="1549684"/>
            <a:ext cx="3845" cy="22428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H="1" flipV="1">
            <a:off x="5687642" y="1547537"/>
            <a:ext cx="3845" cy="22428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2512483" y="1503403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34%       +4       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Completion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0" name="Straight Arrow Connector 99"/>
          <p:cNvCxnSpPr/>
          <p:nvPr/>
        </p:nvCxnSpPr>
        <p:spPr>
          <a:xfrm flipH="1" flipV="1">
            <a:off x="3150496" y="1534657"/>
            <a:ext cx="3845" cy="22428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Chevron 100"/>
          <p:cNvSpPr/>
          <p:nvPr/>
        </p:nvSpPr>
        <p:spPr>
          <a:xfrm flipH="1">
            <a:off x="2331079" y="1694551"/>
            <a:ext cx="75778" cy="32958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02" name="Chevron 101"/>
          <p:cNvSpPr/>
          <p:nvPr/>
        </p:nvSpPr>
        <p:spPr>
          <a:xfrm>
            <a:off x="7289444" y="1692404"/>
            <a:ext cx="93601" cy="32958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128816" y="1758742"/>
            <a:ext cx="1112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This week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4" name="TextBox 103">
            <a:hlinkClick r:id="rId4" action="ppaction://hlinksldjump"/>
          </p:cNvPr>
          <p:cNvSpPr txBox="1"/>
          <p:nvPr/>
        </p:nvSpPr>
        <p:spPr>
          <a:xfrm>
            <a:off x="3090931" y="978591"/>
            <a:ext cx="2360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Score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4800" b="1" dirty="0" smtClean="0"/>
              <a:t>650</a:t>
            </a:r>
            <a:r>
              <a:rPr lang="en-US" sz="3200" dirty="0" smtClean="0"/>
              <a:t> </a:t>
            </a:r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5303500" y="927282"/>
            <a:ext cx="0" cy="3047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5316379" y="901523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-18 </a:t>
            </a:r>
            <a:endParaRPr lang="en-US" dirty="0"/>
          </a:p>
        </p:txBody>
      </p:sp>
      <p:sp>
        <p:nvSpPr>
          <p:cNvPr id="55" name="Rounded Rectangular Callout 54"/>
          <p:cNvSpPr/>
          <p:nvPr/>
        </p:nvSpPr>
        <p:spPr>
          <a:xfrm>
            <a:off x="7960178" y="1808895"/>
            <a:ext cx="3811112" cy="2742876"/>
          </a:xfrm>
          <a:prstGeom prst="wedgeRoundRectCallout">
            <a:avLst>
              <a:gd name="adj1" fmla="val -61301"/>
              <a:gd name="adj2" fmla="val -1947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 don’t care whether you use arrows or not, as long as the user understands that you can tap on the bars to see more detail (tap on the </a:t>
            </a:r>
            <a:r>
              <a:rPr lang="en-US" dirty="0">
                <a:solidFill>
                  <a:schemeClr val="tx1"/>
                </a:solidFill>
              </a:rPr>
              <a:t>critical </a:t>
            </a:r>
            <a:r>
              <a:rPr lang="en-US" dirty="0" smtClean="0">
                <a:solidFill>
                  <a:schemeClr val="tx1"/>
                </a:solidFill>
              </a:rPr>
              <a:t>reasoning bar will bring you to a new screen where you can see a detailed breakdown of the 225 </a:t>
            </a:r>
            <a:r>
              <a:rPr lang="en-US" dirty="0" err="1" smtClean="0">
                <a:solidFill>
                  <a:schemeClr val="tx1"/>
                </a:solidFill>
              </a:rPr>
              <a:t>subscore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4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</TotalTime>
  <Words>823</Words>
  <Application>Microsoft Office PowerPoint</Application>
  <PresentationFormat>Widescreen</PresentationFormat>
  <Paragraphs>132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Introduction:</vt:lpstr>
      <vt:lpstr>Introduction (2):</vt:lpstr>
      <vt:lpstr>requirements</vt:lpstr>
      <vt:lpstr>Requirements (2)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Arnout Hemel</dc:creator>
  <cp:lastModifiedBy>Arnout Hemel</cp:lastModifiedBy>
  <cp:revision>68</cp:revision>
  <dcterms:created xsi:type="dcterms:W3CDTF">2013-11-03T01:47:13Z</dcterms:created>
  <dcterms:modified xsi:type="dcterms:W3CDTF">2013-11-12T19:22:05Z</dcterms:modified>
</cp:coreProperties>
</file>