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97" r:id="rId2"/>
    <p:sldId id="293" r:id="rId3"/>
    <p:sldId id="303" r:id="rId4"/>
    <p:sldId id="301" r:id="rId5"/>
    <p:sldId id="294" r:id="rId6"/>
    <p:sldId id="30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B54C07"/>
    <a:srgbClr val="B24B07"/>
    <a:srgbClr val="BC6B18"/>
    <a:srgbClr val="C0670C"/>
    <a:srgbClr val="7B922D"/>
    <a:srgbClr val="9BB839"/>
    <a:srgbClr val="98B84F"/>
    <a:srgbClr val="8CA848"/>
    <a:srgbClr val="758C3C"/>
    <a:srgbClr val="CF6D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933" autoAdjust="0"/>
  </p:normalViewPr>
  <p:slideViewPr>
    <p:cSldViewPr snapToGrid="0" snapToObjects="1" showGuides="1">
      <p:cViewPr varScale="1">
        <p:scale>
          <a:sx n="143" d="100"/>
          <a:sy n="143" d="100"/>
        </p:scale>
        <p:origin x="-1504" y="-104"/>
      </p:cViewPr>
      <p:guideLst>
        <p:guide orient="horz" pos="3910"/>
        <p:guide pos="235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01C52-931D-2C4C-80DA-554B1E1025F7}" type="datetimeFigureOut">
              <a:rPr lang="en-US" smtClean="0"/>
              <a:t>23/10/13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279DA5-21F2-D84E-92EF-983341784636}" type="slidenum">
              <a:rPr lang="en-US" smtClean="0"/>
              <a:t>‹#›</a:t>
            </a:fld>
            <a:endParaRPr lang="en-US"/>
          </a:p>
        </p:txBody>
      </p:sp>
    </p:spTree>
    <p:extLst>
      <p:ext uri="{BB962C8B-B14F-4D97-AF65-F5344CB8AC3E}">
        <p14:creationId xmlns:p14="http://schemas.microsoft.com/office/powerpoint/2010/main" val="3886903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7B339E32-27C0-E345-B8E6-A4E697CDCDFA}" type="datetimeFigureOut">
              <a:rPr lang="en-US" smtClean="0"/>
              <a:pPr/>
              <a:t>20/10/13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7B339E32-27C0-E345-B8E6-A4E697CDCDFA}" type="datetimeFigureOut">
              <a:rPr lang="en-US" smtClean="0"/>
              <a:pPr/>
              <a:t>20/10/13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7B339E32-27C0-E345-B8E6-A4E697CDCDFA}" type="datetimeFigureOut">
              <a:rPr lang="en-US" smtClean="0"/>
              <a:pPr/>
              <a:t>20/10/13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7B339E32-27C0-E345-B8E6-A4E697CDCDFA}" type="datetimeFigureOut">
              <a:rPr lang="en-US" smtClean="0"/>
              <a:pPr/>
              <a:t>20/10/13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7B339E32-27C0-E345-B8E6-A4E697CDCDFA}" type="datetimeFigureOut">
              <a:rPr lang="en-US" smtClean="0"/>
              <a:pPr/>
              <a:t>20/10/13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7B339E32-27C0-E345-B8E6-A4E697CDCDFA}" type="datetimeFigureOut">
              <a:rPr lang="en-US" smtClean="0"/>
              <a:pPr/>
              <a:t>20/10/13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339E32-27C0-E345-B8E6-A4E697CDCDFA}" type="datetimeFigureOut">
              <a:rPr lang="en-US" smtClean="0"/>
              <a:pPr/>
              <a:t>20/10/13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7B339E32-27C0-E345-B8E6-A4E697CDCDFA}" type="datetimeFigureOut">
              <a:rPr lang="en-US" smtClean="0"/>
              <a:pPr/>
              <a:t>20/10/13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7B339E32-27C0-E345-B8E6-A4E697CDCDFA}" type="datetimeFigureOut">
              <a:rPr lang="en-US" smtClean="0"/>
              <a:pPr/>
              <a:t>20/10/13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7B339E32-27C0-E345-B8E6-A4E697CDCDFA}" type="datetimeFigureOut">
              <a:rPr lang="en-US" smtClean="0"/>
              <a:pPr/>
              <a:t>20/10/13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7B339E32-27C0-E345-B8E6-A4E697CDCDFA}" type="datetimeFigureOut">
              <a:rPr lang="en-US" smtClean="0"/>
              <a:pPr/>
              <a:t>20/10/13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F8E77-EF9A-5143-91CE-2EAE9DD3AC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39E32-27C0-E345-B8E6-A4E697CDCDFA}" type="datetimeFigureOut">
              <a:rPr lang="en-US" smtClean="0"/>
              <a:pPr/>
              <a:t>20/10/13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8F8E77-EF9A-5143-91CE-2EAE9DD3AC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5" Type="http://schemas.openxmlformats.org/officeDocument/2006/relationships/image" Target="../media/image4.emf"/><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5" Type="http://schemas.openxmlformats.org/officeDocument/2006/relationships/image" Target="../media/image8.emf"/><Relationship Id="rId6" Type="http://schemas.openxmlformats.org/officeDocument/2006/relationships/image" Target="../media/image3.emf"/><Relationship Id="rId7" Type="http://schemas.openxmlformats.org/officeDocument/2006/relationships/image" Target="../media/image1.emf"/><Relationship Id="rId8"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1" Type="http://schemas.openxmlformats.org/officeDocument/2006/relationships/slideLayout" Target="../slideLayouts/slideLayout1.xml"/><Relationship Id="rId2"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291022" y="234050"/>
            <a:ext cx="8566371" cy="1064822"/>
          </a:xfrm>
          <a:prstGeom prst="rect">
            <a:avLst/>
          </a:prstGeom>
          <a:solidFill>
            <a:srgbClr val="B54C07">
              <a:alpha val="83000"/>
            </a:srgb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nchorCtr="0"/>
          <a:lstStyle/>
          <a:p>
            <a:pPr algn="ctr"/>
            <a:r>
              <a:rPr lang="en-US" sz="6000" b="1" dirty="0" smtClean="0">
                <a:solidFill>
                  <a:srgbClr val="595959"/>
                </a:solidFill>
                <a:latin typeface="+mj-lt"/>
                <a:cs typeface="Lucida Grande CE"/>
              </a:rPr>
              <a:t>Covington Maine</a:t>
            </a:r>
            <a:endParaRPr lang="en-US" sz="6000" b="1" dirty="0">
              <a:solidFill>
                <a:srgbClr val="595959"/>
              </a:solidFill>
              <a:latin typeface="+mj-lt"/>
              <a:cs typeface="Lucida Grande CE"/>
            </a:endParaRPr>
          </a:p>
        </p:txBody>
      </p:sp>
      <p:sp>
        <p:nvSpPr>
          <p:cNvPr id="103" name="Rectangle 102"/>
          <p:cNvSpPr/>
          <p:nvPr/>
        </p:nvSpPr>
        <p:spPr>
          <a:xfrm>
            <a:off x="213624" y="130311"/>
            <a:ext cx="8721167" cy="6586074"/>
          </a:xfrm>
          <a:prstGeom prst="rect">
            <a:avLst/>
          </a:prstGeom>
          <a:noFill/>
          <a:ln w="25400" cmpd="sng">
            <a:solidFill>
              <a:srgbClr val="CF6D2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243398" y="160085"/>
            <a:ext cx="8721167" cy="6586074"/>
          </a:xfrm>
          <a:prstGeom prst="rect">
            <a:avLst/>
          </a:prstGeom>
          <a:noFill/>
          <a:ln w="25400" cmpd="sng">
            <a:solidFill>
              <a:srgbClr val="9BB83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91022" y="5890832"/>
            <a:ext cx="8566371" cy="798532"/>
          </a:xfrm>
          <a:prstGeom prst="rect">
            <a:avLst/>
          </a:prstGeom>
          <a:solidFill>
            <a:schemeClr val="tx1">
              <a:lumMod val="75000"/>
              <a:lumOff val="25000"/>
              <a:alpha val="83000"/>
            </a:scheme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lstStyle/>
          <a:p>
            <a:pPr algn="ctr"/>
            <a:r>
              <a:rPr lang="en-US" sz="2800" b="1" dirty="0" smtClean="0">
                <a:solidFill>
                  <a:srgbClr val="9BB839"/>
                </a:solidFill>
              </a:rPr>
              <a:t>Purpose    Mastery    Autonomy</a:t>
            </a:r>
            <a:endParaRPr lang="en-US" sz="2800" b="1" dirty="0">
              <a:solidFill>
                <a:srgbClr val="9BB839"/>
              </a:solidFill>
            </a:endParaRPr>
          </a:p>
        </p:txBody>
      </p:sp>
      <p:sp>
        <p:nvSpPr>
          <p:cNvPr id="2" name="TextBox 1"/>
          <p:cNvSpPr txBox="1"/>
          <p:nvPr/>
        </p:nvSpPr>
        <p:spPr>
          <a:xfrm>
            <a:off x="4359218" y="2305892"/>
            <a:ext cx="4125045" cy="1446550"/>
          </a:xfrm>
          <a:prstGeom prst="rect">
            <a:avLst/>
          </a:prstGeom>
          <a:noFill/>
        </p:spPr>
        <p:txBody>
          <a:bodyPr wrap="square" rtlCol="0">
            <a:spAutoFit/>
          </a:bodyPr>
          <a:lstStyle/>
          <a:p>
            <a:pPr algn="r"/>
            <a:r>
              <a:rPr lang="en-US" sz="4800" b="1" dirty="0" smtClean="0">
                <a:solidFill>
                  <a:schemeClr val="tx1">
                    <a:lumMod val="65000"/>
                    <a:lumOff val="35000"/>
                  </a:schemeClr>
                </a:solidFill>
              </a:rPr>
              <a:t>Value Curation</a:t>
            </a:r>
          </a:p>
          <a:p>
            <a:pPr algn="r"/>
            <a:r>
              <a:rPr lang="en-US" sz="2000" b="1" dirty="0" smtClean="0">
                <a:solidFill>
                  <a:schemeClr val="tx1">
                    <a:lumMod val="65000"/>
                    <a:lumOff val="35000"/>
                  </a:schemeClr>
                </a:solidFill>
              </a:rPr>
              <a:t>The Truth About Value In Business</a:t>
            </a:r>
          </a:p>
          <a:p>
            <a:pPr algn="r"/>
            <a:endParaRPr lang="en-US" sz="2000" b="1" dirty="0" smtClean="0">
              <a:solidFill>
                <a:schemeClr val="tx1">
                  <a:lumMod val="65000"/>
                  <a:lumOff val="35000"/>
                </a:schemeClr>
              </a:solidFill>
            </a:endParaRPr>
          </a:p>
        </p:txBody>
      </p:sp>
    </p:spTree>
    <p:extLst>
      <p:ext uri="{BB962C8B-B14F-4D97-AF65-F5344CB8AC3E}">
        <p14:creationId xmlns:p14="http://schemas.microsoft.com/office/powerpoint/2010/main" val="34888666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291022" y="234050"/>
            <a:ext cx="8566371" cy="1064822"/>
          </a:xfrm>
          <a:prstGeom prst="rect">
            <a:avLst/>
          </a:prstGeom>
          <a:solidFill>
            <a:srgbClr val="B54C07">
              <a:alpha val="83000"/>
            </a:srgb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lstStyle/>
          <a:p>
            <a:pPr algn="ctr"/>
            <a:r>
              <a:rPr lang="en-US" sz="3200" b="1" dirty="0" smtClean="0">
                <a:solidFill>
                  <a:schemeClr val="tx1">
                    <a:lumMod val="75000"/>
                    <a:lumOff val="25000"/>
                  </a:schemeClr>
                </a:solidFill>
              </a:rPr>
              <a:t>Covington Maine</a:t>
            </a:r>
            <a:endParaRPr lang="en-US" sz="3200" b="1" dirty="0">
              <a:solidFill>
                <a:schemeClr val="tx1">
                  <a:lumMod val="75000"/>
                  <a:lumOff val="25000"/>
                </a:schemeClr>
              </a:solidFill>
            </a:endParaRPr>
          </a:p>
          <a:p>
            <a:pPr algn="ctr"/>
            <a:r>
              <a:rPr lang="en-US" sz="2400" b="1" dirty="0" smtClean="0">
                <a:solidFill>
                  <a:schemeClr val="tx1">
                    <a:lumMod val="75000"/>
                    <a:lumOff val="25000"/>
                  </a:schemeClr>
                </a:solidFill>
              </a:rPr>
              <a:t>The Truth About Value In Business</a:t>
            </a:r>
            <a:endParaRPr lang="en-US" sz="2400" b="1" dirty="0">
              <a:solidFill>
                <a:schemeClr val="tx1">
                  <a:lumMod val="75000"/>
                  <a:lumOff val="25000"/>
                </a:schemeClr>
              </a:solidFill>
            </a:endParaRPr>
          </a:p>
        </p:txBody>
      </p:sp>
      <p:sp>
        <p:nvSpPr>
          <p:cNvPr id="103" name="Rectangle 102"/>
          <p:cNvSpPr/>
          <p:nvPr/>
        </p:nvSpPr>
        <p:spPr>
          <a:xfrm>
            <a:off x="213624" y="130311"/>
            <a:ext cx="8721167" cy="6586074"/>
          </a:xfrm>
          <a:prstGeom prst="rect">
            <a:avLst/>
          </a:prstGeom>
          <a:noFill/>
          <a:ln w="25400" cmpd="sng">
            <a:solidFill>
              <a:srgbClr val="CF6D2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243398" y="160085"/>
            <a:ext cx="8721167" cy="6586074"/>
          </a:xfrm>
          <a:prstGeom prst="rect">
            <a:avLst/>
          </a:prstGeom>
          <a:noFill/>
          <a:ln w="25400" cmpd="sng">
            <a:solidFill>
              <a:srgbClr val="9BB83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99904" y="1393560"/>
            <a:ext cx="8566370" cy="5232201"/>
          </a:xfrm>
          <a:prstGeom prst="rect">
            <a:avLst/>
          </a:prstGeom>
        </p:spPr>
        <p:txBody>
          <a:bodyPr wrap="square">
            <a:spAutoFit/>
          </a:bodyPr>
          <a:lstStyle/>
          <a:p>
            <a:r>
              <a:rPr lang="en-AU" sz="1400" dirty="0"/>
              <a:t>The pace of change today makes it difficult for organisations to stay relevant let alone prosper and create value. Every garage start</a:t>
            </a:r>
            <a:r>
              <a:rPr lang="en-AU" sz="1400" dirty="0" smtClean="0"/>
              <a:t>-up</a:t>
            </a:r>
            <a:r>
              <a:rPr lang="en-AU" sz="1400" dirty="0"/>
              <a:t>, every dorm</a:t>
            </a:r>
            <a:r>
              <a:rPr lang="en-AU" sz="1400" dirty="0" smtClean="0"/>
              <a:t>-room </a:t>
            </a:r>
            <a:r>
              <a:rPr lang="en-AU" sz="1400" dirty="0"/>
              <a:t>project, is tomorrow’s potential world</a:t>
            </a:r>
            <a:r>
              <a:rPr lang="en-AU" sz="1400" dirty="0" smtClean="0"/>
              <a:t>-beater</a:t>
            </a:r>
            <a:r>
              <a:rPr lang="en-AU" sz="1400" dirty="0"/>
              <a:t>. It is very difficult to pick them, let alone work out what makes them valuable and keeps them valuable</a:t>
            </a:r>
            <a:r>
              <a:rPr lang="en-AU" sz="1400" dirty="0" smtClean="0"/>
              <a:t>.</a:t>
            </a:r>
          </a:p>
          <a:p>
            <a:endParaRPr lang="en-AU" sz="1000" dirty="0"/>
          </a:p>
          <a:p>
            <a:r>
              <a:rPr lang="en-AU" sz="1400" dirty="0"/>
              <a:t>At Covington Maine we are concerned with </a:t>
            </a:r>
            <a:r>
              <a:rPr lang="en-AU" sz="1400" i="1" dirty="0"/>
              <a:t>endurance: </a:t>
            </a:r>
            <a:r>
              <a:rPr lang="en-AU" sz="1400" dirty="0"/>
              <a:t>how we can keep our organisations relevant, viable and valuable in this fast changing world, a world where the veteran and the start-up are both a threat? This has been the domain of ‘strategy and change’ and the trend has been to change more, faster to remain competitive</a:t>
            </a:r>
            <a:r>
              <a:rPr lang="en-AU" sz="1400" dirty="0" smtClean="0"/>
              <a:t>.</a:t>
            </a:r>
          </a:p>
          <a:p>
            <a:endParaRPr lang="en-AU" sz="1000" dirty="0"/>
          </a:p>
          <a:p>
            <a:r>
              <a:rPr lang="en-AU" sz="1400" dirty="0"/>
              <a:t>Most change interventions are hard work, are disruptive, cost a lot, and do not add value to the enterprise in the long term. Put simply change fails because change is not a manageable attribute of any human system, it’s connected to the belief system of every individual in the system and cannot be controlled through some central process. Rather, there is an evolutionary capacity we need in our organisations that we call </a:t>
            </a:r>
            <a:r>
              <a:rPr lang="en-AU" sz="1400" i="1" dirty="0"/>
              <a:t>Value Curation -­ </a:t>
            </a:r>
            <a:r>
              <a:rPr lang="en-AU" sz="1400" dirty="0"/>
              <a:t>the deliberate nurturing of brand value and the development of a culture that suits the unique purpose of every organisation</a:t>
            </a:r>
            <a:r>
              <a:rPr lang="en-AU" sz="1400" dirty="0" smtClean="0"/>
              <a:t>.</a:t>
            </a:r>
          </a:p>
          <a:p>
            <a:endParaRPr lang="en-AU" sz="1000" dirty="0" smtClean="0"/>
          </a:p>
          <a:p>
            <a:r>
              <a:rPr lang="en-AU" sz="1400" dirty="0"/>
              <a:t>Studies of enduring organisations, from the oldest religions to Apple today reveal three </a:t>
            </a:r>
            <a:r>
              <a:rPr lang="en-AU" sz="1400" i="1" dirty="0"/>
              <a:t>endurance literacies</a:t>
            </a:r>
            <a:r>
              <a:rPr lang="en-AU" sz="1400" dirty="0"/>
              <a:t>, things they inherently know and do and which are key to their existence.  The first endurance literacy is Brand Resonance, which describes the extent to which followers; customers, employees and investors believe in their cause, their reason for existence. Second is the concept of Leveraged Value, the extent to which the vision and the results of the organisation amplify one another in determining value. And third is a Viability Culture, which describes its ability to continually choose the most appropriate behaviours for the organisation to thrive</a:t>
            </a:r>
            <a:r>
              <a:rPr lang="en-AU" sz="1400" dirty="0" smtClean="0"/>
              <a:t>.</a:t>
            </a:r>
          </a:p>
          <a:p>
            <a:endParaRPr lang="en-AU" sz="1000" dirty="0"/>
          </a:p>
          <a:p>
            <a:r>
              <a:rPr lang="en-AU" sz="1400" dirty="0"/>
              <a:t>Where the traditional formulaic ‘best practice’ approaches eliminate competitive advantage by embedding it in process and systems that are easily copied, Value Curation builds a viability culture as the foundation of a valuable brand that resonates with its followers. And when brand resonates with culture, vision and results amplify value</a:t>
            </a:r>
            <a:r>
              <a:rPr lang="en-AU" sz="1400" dirty="0" smtClean="0"/>
              <a:t>.</a:t>
            </a:r>
            <a:endParaRPr lang="en-AU" sz="1400" dirty="0"/>
          </a:p>
        </p:txBody>
      </p:sp>
    </p:spTree>
    <p:extLst>
      <p:ext uri="{BB962C8B-B14F-4D97-AF65-F5344CB8AC3E}">
        <p14:creationId xmlns:p14="http://schemas.microsoft.com/office/powerpoint/2010/main" val="25605642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291022" y="234050"/>
            <a:ext cx="8566371" cy="1064822"/>
          </a:xfrm>
          <a:prstGeom prst="rect">
            <a:avLst/>
          </a:prstGeom>
          <a:solidFill>
            <a:srgbClr val="B54C07">
              <a:alpha val="83000"/>
            </a:srgb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lstStyle/>
          <a:p>
            <a:pPr algn="ctr"/>
            <a:r>
              <a:rPr lang="en-US" sz="3200" b="1" dirty="0" smtClean="0">
                <a:solidFill>
                  <a:schemeClr val="tx1">
                    <a:lumMod val="75000"/>
                    <a:lumOff val="25000"/>
                  </a:schemeClr>
                </a:solidFill>
              </a:rPr>
              <a:t>Covington Maine</a:t>
            </a:r>
            <a:endParaRPr lang="en-US" sz="3200" b="1" dirty="0">
              <a:solidFill>
                <a:schemeClr val="tx1">
                  <a:lumMod val="75000"/>
                  <a:lumOff val="25000"/>
                </a:schemeClr>
              </a:solidFill>
            </a:endParaRPr>
          </a:p>
          <a:p>
            <a:pPr algn="ctr"/>
            <a:r>
              <a:rPr lang="en-US" sz="2400" b="1" dirty="0" smtClean="0">
                <a:solidFill>
                  <a:schemeClr val="tx1">
                    <a:lumMod val="75000"/>
                    <a:lumOff val="25000"/>
                  </a:schemeClr>
                </a:solidFill>
              </a:rPr>
              <a:t>Value Curation for Enduring Organisations</a:t>
            </a:r>
            <a:endParaRPr lang="en-US" sz="2400" b="1" dirty="0">
              <a:solidFill>
                <a:schemeClr val="tx1">
                  <a:lumMod val="75000"/>
                  <a:lumOff val="25000"/>
                </a:schemeClr>
              </a:solidFill>
            </a:endParaRPr>
          </a:p>
        </p:txBody>
      </p:sp>
      <p:sp>
        <p:nvSpPr>
          <p:cNvPr id="103" name="Rectangle 102"/>
          <p:cNvSpPr/>
          <p:nvPr/>
        </p:nvSpPr>
        <p:spPr>
          <a:xfrm>
            <a:off x="213624" y="130311"/>
            <a:ext cx="8721167" cy="6586074"/>
          </a:xfrm>
          <a:prstGeom prst="rect">
            <a:avLst/>
          </a:prstGeom>
          <a:noFill/>
          <a:ln w="25400" cmpd="sng">
            <a:solidFill>
              <a:srgbClr val="CF6D2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243398" y="160085"/>
            <a:ext cx="8721167" cy="6586074"/>
          </a:xfrm>
          <a:prstGeom prst="rect">
            <a:avLst/>
          </a:prstGeom>
          <a:noFill/>
          <a:ln w="25400" cmpd="sng">
            <a:solidFill>
              <a:srgbClr val="9BB83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99642" y="1600660"/>
            <a:ext cx="8330286" cy="5016759"/>
          </a:xfrm>
          <a:prstGeom prst="rect">
            <a:avLst/>
          </a:prstGeom>
        </p:spPr>
        <p:txBody>
          <a:bodyPr wrap="square">
            <a:spAutoFit/>
          </a:bodyPr>
          <a:lstStyle/>
          <a:p>
            <a:r>
              <a:rPr lang="en-AU" sz="1600" b="1" dirty="0">
                <a:solidFill>
                  <a:schemeClr val="tx1">
                    <a:lumMod val="75000"/>
                    <a:lumOff val="25000"/>
                  </a:schemeClr>
                </a:solidFill>
              </a:rPr>
              <a:t>Covington Maine </a:t>
            </a:r>
            <a:r>
              <a:rPr lang="en-AU" sz="1600" dirty="0">
                <a:solidFill>
                  <a:schemeClr val="tx1">
                    <a:lumMod val="75000"/>
                    <a:lumOff val="25000"/>
                  </a:schemeClr>
                </a:solidFill>
              </a:rPr>
              <a:t>is an organisation of masters of the competencies of Value Curation. An organisation of Corporate Curators if you will, each selected for their domain experience and its applicability to the specific engagement. We approach our work with the mindset of the curator, masters at understanding how to grow our clients’ capacity for endurance, developing competencies they already have, eliminating the redundant and building those they need</a:t>
            </a:r>
            <a:r>
              <a:rPr lang="en-AU" sz="1600" dirty="0" smtClean="0">
                <a:solidFill>
                  <a:schemeClr val="tx1">
                    <a:lumMod val="75000"/>
                    <a:lumOff val="25000"/>
                  </a:schemeClr>
                </a:solidFill>
              </a:rPr>
              <a:t>.</a:t>
            </a:r>
          </a:p>
          <a:p>
            <a:endParaRPr lang="en-AU" sz="1600" dirty="0">
              <a:solidFill>
                <a:schemeClr val="tx1">
                  <a:lumMod val="75000"/>
                  <a:lumOff val="25000"/>
                </a:schemeClr>
              </a:solidFill>
            </a:endParaRPr>
          </a:p>
          <a:p>
            <a:r>
              <a:rPr lang="en-AU" sz="1600" dirty="0">
                <a:solidFill>
                  <a:schemeClr val="tx1">
                    <a:lumMod val="75000"/>
                    <a:lumOff val="25000"/>
                  </a:schemeClr>
                </a:solidFill>
              </a:rPr>
              <a:t>Ultimately the Value Curation competencies are evolved </a:t>
            </a:r>
            <a:r>
              <a:rPr lang="en-AU" sz="1600" i="1" dirty="0">
                <a:solidFill>
                  <a:schemeClr val="tx1">
                    <a:lumMod val="75000"/>
                    <a:lumOff val="25000"/>
                  </a:schemeClr>
                </a:solidFill>
              </a:rPr>
              <a:t>within</a:t>
            </a:r>
            <a:r>
              <a:rPr lang="en-AU" sz="1600" dirty="0">
                <a:solidFill>
                  <a:schemeClr val="tx1">
                    <a:lumMod val="75000"/>
                    <a:lumOff val="25000"/>
                  </a:schemeClr>
                </a:solidFill>
              </a:rPr>
              <a:t> the organisation, </a:t>
            </a:r>
            <a:r>
              <a:rPr lang="en-AU" sz="1600" i="1" dirty="0">
                <a:solidFill>
                  <a:schemeClr val="tx1">
                    <a:lumMod val="75000"/>
                    <a:lumOff val="25000"/>
                  </a:schemeClr>
                </a:solidFill>
              </a:rPr>
              <a:t>for</a:t>
            </a:r>
            <a:r>
              <a:rPr lang="en-AU" sz="1600" dirty="0">
                <a:solidFill>
                  <a:schemeClr val="tx1">
                    <a:lumMod val="75000"/>
                    <a:lumOff val="25000"/>
                  </a:schemeClr>
                </a:solidFill>
              </a:rPr>
              <a:t> the organisation with the </a:t>
            </a:r>
            <a:r>
              <a:rPr lang="en-AU" sz="1600" i="1" dirty="0">
                <a:solidFill>
                  <a:schemeClr val="tx1">
                    <a:lumMod val="75000"/>
                    <a:lumOff val="25000"/>
                  </a:schemeClr>
                </a:solidFill>
              </a:rPr>
              <a:t>minimum</a:t>
            </a:r>
            <a:r>
              <a:rPr lang="en-AU" sz="1600" dirty="0">
                <a:solidFill>
                  <a:schemeClr val="tx1">
                    <a:lumMod val="75000"/>
                    <a:lumOff val="25000"/>
                  </a:schemeClr>
                </a:solidFill>
              </a:rPr>
              <a:t> of external consulting, to keep answering the 3 questions of endurance literacy</a:t>
            </a:r>
            <a:r>
              <a:rPr lang="en-AU" sz="1600" dirty="0" smtClean="0">
                <a:solidFill>
                  <a:schemeClr val="tx1">
                    <a:lumMod val="75000"/>
                    <a:lumOff val="25000"/>
                  </a:schemeClr>
                </a:solidFill>
              </a:rPr>
              <a:t>.</a:t>
            </a:r>
          </a:p>
          <a:p>
            <a:endParaRPr lang="en-AU" sz="1600" dirty="0">
              <a:solidFill>
                <a:schemeClr val="tx1">
                  <a:lumMod val="75000"/>
                  <a:lumOff val="25000"/>
                </a:schemeClr>
              </a:solidFill>
            </a:endParaRPr>
          </a:p>
          <a:p>
            <a:pPr marL="800100" lvl="1" indent="-342900">
              <a:buFont typeface="+mj-lt"/>
              <a:buAutoNum type="arabicPeriod"/>
            </a:pPr>
            <a:r>
              <a:rPr lang="en-AU" sz="1600" b="1" dirty="0">
                <a:solidFill>
                  <a:schemeClr val="tx1">
                    <a:lumMod val="75000"/>
                    <a:lumOff val="25000"/>
                  </a:schemeClr>
                </a:solidFill>
              </a:rPr>
              <a:t>Brand Resonance: </a:t>
            </a:r>
            <a:r>
              <a:rPr lang="en-AU" sz="1600" dirty="0">
                <a:solidFill>
                  <a:schemeClr val="tx1">
                    <a:lumMod val="75000"/>
                    <a:lumOff val="25000"/>
                  </a:schemeClr>
                </a:solidFill>
              </a:rPr>
              <a:t>What do we want our followers to believe about us and about our organisation?</a:t>
            </a:r>
          </a:p>
          <a:p>
            <a:pPr marL="800100" lvl="1" indent="-342900">
              <a:buFont typeface="+mj-lt"/>
              <a:buAutoNum type="arabicPeriod"/>
            </a:pPr>
            <a:r>
              <a:rPr lang="en-AU" sz="1600" b="1" dirty="0">
                <a:solidFill>
                  <a:schemeClr val="tx1">
                    <a:lumMod val="75000"/>
                    <a:lumOff val="25000"/>
                  </a:schemeClr>
                </a:solidFill>
              </a:rPr>
              <a:t>Leveraged Value: </a:t>
            </a:r>
            <a:r>
              <a:rPr lang="en-AU" sz="1600" dirty="0">
                <a:solidFill>
                  <a:schemeClr val="tx1">
                    <a:lumMod val="75000"/>
                    <a:lumOff val="25000"/>
                  </a:schemeClr>
                </a:solidFill>
              </a:rPr>
              <a:t>What would it be worth to our followers if our results reflected our vision?</a:t>
            </a:r>
          </a:p>
          <a:p>
            <a:pPr marL="800100" lvl="1" indent="-342900">
              <a:buFont typeface="+mj-lt"/>
              <a:buAutoNum type="arabicPeriod"/>
            </a:pPr>
            <a:r>
              <a:rPr lang="en-AU" sz="1600" b="1" dirty="0">
                <a:solidFill>
                  <a:schemeClr val="tx1">
                    <a:lumMod val="75000"/>
                    <a:lumOff val="25000"/>
                  </a:schemeClr>
                </a:solidFill>
              </a:rPr>
              <a:t>Viability Culture: </a:t>
            </a:r>
            <a:r>
              <a:rPr lang="en-AU" sz="1600" dirty="0">
                <a:solidFill>
                  <a:schemeClr val="tx1">
                    <a:lumMod val="75000"/>
                    <a:lumOff val="25000"/>
                  </a:schemeClr>
                </a:solidFill>
              </a:rPr>
              <a:t>What must change to keep getting more of the behaviours we want from our followers?</a:t>
            </a:r>
          </a:p>
          <a:p>
            <a:endParaRPr lang="en-AU" sz="1600" dirty="0" smtClean="0">
              <a:solidFill>
                <a:schemeClr val="tx1">
                  <a:lumMod val="75000"/>
                  <a:lumOff val="25000"/>
                </a:schemeClr>
              </a:solidFill>
            </a:endParaRPr>
          </a:p>
          <a:p>
            <a:r>
              <a:rPr lang="en-AU" sz="1600" dirty="0" smtClean="0">
                <a:solidFill>
                  <a:schemeClr val="tx1">
                    <a:lumMod val="75000"/>
                    <a:lumOff val="25000"/>
                  </a:schemeClr>
                </a:solidFill>
              </a:rPr>
              <a:t>The </a:t>
            </a:r>
            <a:r>
              <a:rPr lang="en-AU" sz="1600" dirty="0">
                <a:solidFill>
                  <a:schemeClr val="tx1">
                    <a:lumMod val="75000"/>
                    <a:lumOff val="25000"/>
                  </a:schemeClr>
                </a:solidFill>
              </a:rPr>
              <a:t>answers to these questions may change over time but the questions themselves remain. Leaders of enduring organisations know this and </a:t>
            </a:r>
            <a:r>
              <a:rPr lang="en-AU" sz="1600" b="1" dirty="0">
                <a:solidFill>
                  <a:schemeClr val="tx1">
                    <a:lumMod val="75000"/>
                    <a:lumOff val="25000"/>
                  </a:schemeClr>
                </a:solidFill>
              </a:rPr>
              <a:t>Covington Maine </a:t>
            </a:r>
            <a:r>
              <a:rPr lang="en-AU" sz="1600" dirty="0">
                <a:solidFill>
                  <a:schemeClr val="tx1">
                    <a:lumMod val="75000"/>
                    <a:lumOff val="25000"/>
                  </a:schemeClr>
                </a:solidFill>
              </a:rPr>
              <a:t>exists to keep delivering the answers for our clients.</a:t>
            </a:r>
          </a:p>
        </p:txBody>
      </p:sp>
    </p:spTree>
    <p:extLst>
      <p:ext uri="{BB962C8B-B14F-4D97-AF65-F5344CB8AC3E}">
        <p14:creationId xmlns:p14="http://schemas.microsoft.com/office/powerpoint/2010/main" val="9479132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905041" y="690284"/>
            <a:ext cx="5298747" cy="5949470"/>
            <a:chOff x="1905041" y="690284"/>
            <a:chExt cx="5298747" cy="5949470"/>
          </a:xfrm>
        </p:grpSpPr>
        <p:pic>
          <p:nvPicPr>
            <p:cNvPr id="19" name="Picture 18"/>
            <p:cNvPicPr>
              <a:picLocks noChangeAspect="1"/>
            </p:cNvPicPr>
            <p:nvPr/>
          </p:nvPicPr>
          <p:blipFill>
            <a:blip r:embed="rId2"/>
            <a:stretch>
              <a:fillRect/>
            </a:stretch>
          </p:blipFill>
          <p:spPr>
            <a:xfrm>
              <a:off x="3484739" y="1470942"/>
              <a:ext cx="1907998" cy="2340716"/>
            </a:xfrm>
            <a:prstGeom prst="rect">
              <a:avLst/>
            </a:prstGeom>
          </p:spPr>
        </p:pic>
        <p:pic>
          <p:nvPicPr>
            <p:cNvPr id="20" name="Picture 19"/>
            <p:cNvPicPr>
              <a:picLocks noChangeAspect="1"/>
            </p:cNvPicPr>
            <p:nvPr/>
          </p:nvPicPr>
          <p:blipFill>
            <a:blip r:embed="rId3"/>
            <a:stretch>
              <a:fillRect/>
            </a:stretch>
          </p:blipFill>
          <p:spPr>
            <a:xfrm>
              <a:off x="5021968" y="3837880"/>
              <a:ext cx="1691998" cy="1878903"/>
            </a:xfrm>
            <a:prstGeom prst="rect">
              <a:avLst/>
            </a:prstGeom>
          </p:spPr>
        </p:pic>
        <p:pic>
          <p:nvPicPr>
            <p:cNvPr id="21" name="Picture 20"/>
            <p:cNvPicPr>
              <a:picLocks noChangeAspect="1"/>
            </p:cNvPicPr>
            <p:nvPr/>
          </p:nvPicPr>
          <p:blipFill>
            <a:blip r:embed="rId4"/>
            <a:stretch>
              <a:fillRect/>
            </a:stretch>
          </p:blipFill>
          <p:spPr>
            <a:xfrm>
              <a:off x="2358029" y="3837880"/>
              <a:ext cx="1691998" cy="1832222"/>
            </a:xfrm>
            <a:prstGeom prst="rect">
              <a:avLst/>
            </a:prstGeom>
          </p:spPr>
        </p:pic>
        <p:pic>
          <p:nvPicPr>
            <p:cNvPr id="22" name="Picture 21"/>
            <p:cNvPicPr>
              <a:picLocks noChangeAspect="1"/>
            </p:cNvPicPr>
            <p:nvPr/>
          </p:nvPicPr>
          <p:blipFill>
            <a:blip r:embed="rId5">
              <a:alphaModFix amt="34000"/>
            </a:blip>
            <a:stretch>
              <a:fillRect/>
            </a:stretch>
          </p:blipFill>
          <p:spPr>
            <a:xfrm>
              <a:off x="1905041" y="690284"/>
              <a:ext cx="5298747" cy="5949470"/>
            </a:xfrm>
            <a:prstGeom prst="rect">
              <a:avLst/>
            </a:prstGeom>
          </p:spPr>
        </p:pic>
      </p:grpSp>
      <p:sp>
        <p:nvSpPr>
          <p:cNvPr id="56" name="Rectangle 55"/>
          <p:cNvSpPr/>
          <p:nvPr/>
        </p:nvSpPr>
        <p:spPr>
          <a:xfrm>
            <a:off x="291022" y="234050"/>
            <a:ext cx="8566371" cy="1064822"/>
          </a:xfrm>
          <a:prstGeom prst="rect">
            <a:avLst/>
          </a:prstGeom>
          <a:solidFill>
            <a:srgbClr val="B54C07">
              <a:alpha val="83000"/>
            </a:srgb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lstStyle/>
          <a:p>
            <a:pPr algn="ctr"/>
            <a:r>
              <a:rPr lang="en-US" sz="3200" b="1" dirty="0">
                <a:solidFill>
                  <a:schemeClr val="tx1">
                    <a:lumMod val="75000"/>
                    <a:lumOff val="25000"/>
                  </a:schemeClr>
                </a:solidFill>
              </a:rPr>
              <a:t>Value Curation  </a:t>
            </a:r>
          </a:p>
          <a:p>
            <a:pPr algn="ctr"/>
            <a:r>
              <a:rPr lang="en-US" sz="2400" b="1" dirty="0" smtClean="0">
                <a:solidFill>
                  <a:schemeClr val="tx1">
                    <a:lumMod val="75000"/>
                    <a:lumOff val="25000"/>
                  </a:schemeClr>
                </a:solidFill>
              </a:rPr>
              <a:t>3 Literacies of Enduring Organisations</a:t>
            </a:r>
            <a:endParaRPr lang="en-US" sz="2400" b="1" dirty="0">
              <a:solidFill>
                <a:schemeClr val="tx1">
                  <a:lumMod val="75000"/>
                  <a:lumOff val="25000"/>
                </a:schemeClr>
              </a:solidFill>
            </a:endParaRPr>
          </a:p>
        </p:txBody>
      </p:sp>
      <p:sp>
        <p:nvSpPr>
          <p:cNvPr id="103" name="Rectangle 102"/>
          <p:cNvSpPr/>
          <p:nvPr/>
        </p:nvSpPr>
        <p:spPr>
          <a:xfrm>
            <a:off x="213624" y="130311"/>
            <a:ext cx="8721167" cy="6586074"/>
          </a:xfrm>
          <a:prstGeom prst="rect">
            <a:avLst/>
          </a:prstGeom>
          <a:noFill/>
          <a:ln w="25400" cmpd="sng">
            <a:solidFill>
              <a:srgbClr val="CF6D2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243398" y="160085"/>
            <a:ext cx="8721167" cy="6586074"/>
          </a:xfrm>
          <a:prstGeom prst="rect">
            <a:avLst/>
          </a:prstGeom>
          <a:noFill/>
          <a:ln w="25400" cmpd="sng">
            <a:solidFill>
              <a:srgbClr val="9BB83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Oval 1"/>
          <p:cNvSpPr>
            <a:spLocks noChangeAspect="1"/>
          </p:cNvSpPr>
          <p:nvPr/>
        </p:nvSpPr>
        <p:spPr>
          <a:xfrm>
            <a:off x="4047369" y="2413979"/>
            <a:ext cx="133704" cy="144000"/>
          </a:xfrm>
          <a:prstGeom prst="ellipse">
            <a:avLst/>
          </a:prstGeom>
          <a:solidFill>
            <a:srgbClr val="CF6D29"/>
          </a:solidFill>
          <a:ln w="28575" cmpd="sng">
            <a:solidFill>
              <a:srgbClr val="CF6D2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4828119" y="2595188"/>
            <a:ext cx="133704" cy="144000"/>
          </a:xfrm>
          <a:prstGeom prst="ellipse">
            <a:avLst/>
          </a:prstGeom>
          <a:solidFill>
            <a:srgbClr val="758C3C"/>
          </a:solidFill>
          <a:ln w="28575" cmpd="sng">
            <a:solidFill>
              <a:srgbClr val="7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265379" y="5003379"/>
            <a:ext cx="3022802" cy="1591569"/>
          </a:xfrm>
          <a:prstGeom prst="roundRect">
            <a:avLst>
              <a:gd name="adj" fmla="val 7379"/>
            </a:avLst>
          </a:prstGeom>
          <a:noFill/>
          <a:ln w="3175" cap="flat" cmpd="sng" algn="ctr">
            <a:no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36000" tIns="0" rIns="180000" bIns="0" rtlCol="0" anchor="t" anchorCtr="0"/>
          <a:lstStyle/>
          <a:p>
            <a:pPr marL="90488">
              <a:spcBef>
                <a:spcPts val="300"/>
              </a:spcBef>
            </a:pPr>
            <a:r>
              <a:rPr lang="en-US" b="1" u="sng" dirty="0" smtClean="0">
                <a:solidFill>
                  <a:srgbClr val="CF6D29"/>
                </a:solidFill>
              </a:rPr>
              <a:t>2. Viability Culture </a:t>
            </a:r>
          </a:p>
          <a:p>
            <a:pPr marL="90488">
              <a:spcBef>
                <a:spcPts val="300"/>
              </a:spcBef>
              <a:spcAft>
                <a:spcPts val="1800"/>
              </a:spcAft>
            </a:pPr>
            <a:r>
              <a:rPr lang="en-US" sz="1600" b="1" dirty="0" smtClean="0">
                <a:solidFill>
                  <a:srgbClr val="CF6D29"/>
                </a:solidFill>
              </a:rPr>
              <a:t>It’s seen as their key             competitive advantage.</a:t>
            </a:r>
          </a:p>
          <a:p>
            <a:pPr marL="90488" defTabSz="-176213">
              <a:spcBef>
                <a:spcPts val="300"/>
              </a:spcBef>
            </a:pPr>
            <a:r>
              <a:rPr lang="en-US" sz="1600" b="1" dirty="0" smtClean="0">
                <a:solidFill>
                  <a:srgbClr val="CF6D29"/>
                </a:solidFill>
              </a:rPr>
              <a:t>‘Belief shows up in </a:t>
            </a:r>
            <a:r>
              <a:rPr lang="en-US" sz="1600" b="1" dirty="0" err="1" smtClean="0">
                <a:solidFill>
                  <a:srgbClr val="CF6D29"/>
                </a:solidFill>
              </a:rPr>
              <a:t>behaviour</a:t>
            </a:r>
            <a:r>
              <a:rPr lang="en-US" sz="1600" b="1" dirty="0" smtClean="0">
                <a:solidFill>
                  <a:srgbClr val="CF6D29"/>
                </a:solidFill>
              </a:rPr>
              <a:t>.’</a:t>
            </a:r>
            <a:endParaRPr lang="en-US" sz="1600" b="1" dirty="0">
              <a:solidFill>
                <a:srgbClr val="CF6D29"/>
              </a:solidFill>
            </a:endParaRPr>
          </a:p>
        </p:txBody>
      </p:sp>
      <p:grpSp>
        <p:nvGrpSpPr>
          <p:cNvPr id="4" name="Group 3"/>
          <p:cNvGrpSpPr/>
          <p:nvPr/>
        </p:nvGrpSpPr>
        <p:grpSpPr>
          <a:xfrm>
            <a:off x="6515955" y="1542998"/>
            <a:ext cx="2269687" cy="1712299"/>
            <a:chOff x="6515955" y="1542998"/>
            <a:chExt cx="2269687" cy="1712299"/>
          </a:xfrm>
        </p:grpSpPr>
        <p:sp>
          <p:nvSpPr>
            <p:cNvPr id="28" name="Rounded Rectangle 27"/>
            <p:cNvSpPr/>
            <p:nvPr/>
          </p:nvSpPr>
          <p:spPr>
            <a:xfrm>
              <a:off x="6515955" y="1542998"/>
              <a:ext cx="2269687" cy="1591569"/>
            </a:xfrm>
            <a:prstGeom prst="roundRect">
              <a:avLst>
                <a:gd name="adj" fmla="val 7379"/>
              </a:avLst>
            </a:prstGeom>
            <a:noFill/>
            <a:ln w="3175" cap="flat" cmpd="sng" algn="ctr">
              <a:no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0" tIns="0" rIns="72000" bIns="0" rtlCol="0" anchor="t" anchorCtr="0"/>
            <a:lstStyle/>
            <a:p>
              <a:pPr marL="90488">
                <a:spcBef>
                  <a:spcPts val="300"/>
                </a:spcBef>
              </a:pPr>
              <a:r>
                <a:rPr lang="en-US" b="1" u="sng" dirty="0" smtClean="0">
                  <a:solidFill>
                    <a:srgbClr val="7B922D"/>
                  </a:solidFill>
                </a:rPr>
                <a:t>1. Brand Resonance</a:t>
              </a:r>
            </a:p>
            <a:p>
              <a:pPr marL="90488" algn="r">
                <a:spcBef>
                  <a:spcPts val="300"/>
                </a:spcBef>
                <a:spcAft>
                  <a:spcPts val="600"/>
                </a:spcAft>
              </a:pPr>
              <a:r>
                <a:rPr lang="en-US" sz="1600" b="1" dirty="0" smtClean="0">
                  <a:solidFill>
                    <a:srgbClr val="7B922D"/>
                  </a:solidFill>
                </a:rPr>
                <a:t>Stakeholders believe in their cause.</a:t>
              </a:r>
            </a:p>
            <a:p>
              <a:pPr marL="900113" defTabSz="-176213">
                <a:spcBef>
                  <a:spcPts val="300"/>
                </a:spcBef>
              </a:pPr>
              <a:r>
                <a:rPr lang="en-US" sz="1600" b="1" dirty="0" smtClean="0">
                  <a:solidFill>
                    <a:srgbClr val="7B922D"/>
                  </a:solidFill>
                </a:rPr>
                <a:t>Employees</a:t>
              </a:r>
            </a:p>
            <a:p>
              <a:pPr marL="900113" defTabSz="-176213">
                <a:spcBef>
                  <a:spcPts val="300"/>
                </a:spcBef>
              </a:pPr>
              <a:r>
                <a:rPr lang="en-US" sz="1600" b="1" dirty="0" smtClean="0">
                  <a:solidFill>
                    <a:srgbClr val="7B922D"/>
                  </a:solidFill>
                </a:rPr>
                <a:t>Customers</a:t>
              </a:r>
            </a:p>
            <a:p>
              <a:pPr marL="900113" defTabSz="-176213">
                <a:spcBef>
                  <a:spcPts val="300"/>
                </a:spcBef>
              </a:pPr>
              <a:r>
                <a:rPr lang="en-US" sz="1600" b="1" dirty="0" smtClean="0">
                  <a:solidFill>
                    <a:srgbClr val="7B922D"/>
                  </a:solidFill>
                </a:rPr>
                <a:t>Investors</a:t>
              </a:r>
              <a:endParaRPr lang="en-US" sz="1600" b="1" dirty="0">
                <a:solidFill>
                  <a:srgbClr val="7B922D"/>
                </a:solidFill>
              </a:endParaRPr>
            </a:p>
          </p:txBody>
        </p:sp>
        <p:sp>
          <p:nvSpPr>
            <p:cNvPr id="26" name="Oval 25"/>
            <p:cNvSpPr/>
            <p:nvPr/>
          </p:nvSpPr>
          <p:spPr>
            <a:xfrm>
              <a:off x="7235985" y="2586491"/>
              <a:ext cx="117087" cy="126103"/>
            </a:xfrm>
            <a:prstGeom prst="ellipse">
              <a:avLst/>
            </a:prstGeom>
            <a:solidFill>
              <a:srgbClr val="CF6D29"/>
            </a:solidFill>
            <a:ln>
              <a:solidFill>
                <a:srgbClr val="CF6D2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235985" y="3129194"/>
              <a:ext cx="117087" cy="126103"/>
            </a:xfrm>
            <a:prstGeom prst="ellipse">
              <a:avLst/>
            </a:prstGeom>
            <a:solidFill>
              <a:srgbClr val="758C3C"/>
            </a:solidFill>
            <a:ln>
              <a:solidFill>
                <a:srgbClr val="7B92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7235985" y="2860468"/>
              <a:ext cx="117087" cy="126103"/>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ounded Rectangle 31"/>
          <p:cNvSpPr/>
          <p:nvPr/>
        </p:nvSpPr>
        <p:spPr>
          <a:xfrm>
            <a:off x="6665104" y="5021164"/>
            <a:ext cx="2269687" cy="1591569"/>
          </a:xfrm>
          <a:prstGeom prst="roundRect">
            <a:avLst>
              <a:gd name="adj" fmla="val 7379"/>
            </a:avLst>
          </a:prstGeom>
          <a:noFill/>
          <a:ln w="3175" cap="flat" cmpd="sng" algn="ctr">
            <a:no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0" tIns="0" rIns="72000" bIns="0" rtlCol="0" anchor="t" anchorCtr="0"/>
          <a:lstStyle/>
          <a:p>
            <a:pPr marL="90488" algn="r">
              <a:spcBef>
                <a:spcPts val="300"/>
              </a:spcBef>
            </a:pPr>
            <a:r>
              <a:rPr lang="en-US" b="1" u="sng" dirty="0" smtClean="0">
                <a:solidFill>
                  <a:schemeClr val="tx1">
                    <a:lumMod val="50000"/>
                    <a:lumOff val="50000"/>
                  </a:schemeClr>
                </a:solidFill>
              </a:rPr>
              <a:t>3. Leveraged Value</a:t>
            </a:r>
          </a:p>
          <a:p>
            <a:pPr marL="90488" algn="r">
              <a:spcBef>
                <a:spcPts val="300"/>
              </a:spcBef>
              <a:spcAft>
                <a:spcPts val="1800"/>
              </a:spcAft>
            </a:pPr>
            <a:r>
              <a:rPr lang="en-US" sz="1600" b="1" dirty="0" smtClean="0">
                <a:solidFill>
                  <a:schemeClr val="tx1">
                    <a:lumMod val="50000"/>
                    <a:lumOff val="50000"/>
                  </a:schemeClr>
                </a:solidFill>
              </a:rPr>
              <a:t>Both Value Levers are exercised.</a:t>
            </a:r>
          </a:p>
          <a:p>
            <a:pPr marL="90488" defTabSz="-176213">
              <a:spcBef>
                <a:spcPts val="300"/>
              </a:spcBef>
            </a:pPr>
            <a:r>
              <a:rPr lang="en-US" sz="1600" b="1" dirty="0" smtClean="0">
                <a:solidFill>
                  <a:schemeClr val="tx1">
                    <a:lumMod val="50000"/>
                    <a:lumOff val="50000"/>
                  </a:schemeClr>
                </a:solidFill>
              </a:rPr>
              <a:t>Vision x Results = Value</a:t>
            </a:r>
            <a:endParaRPr lang="en-US" sz="1600" b="1" dirty="0">
              <a:solidFill>
                <a:schemeClr val="tx1">
                  <a:lumMod val="50000"/>
                  <a:lumOff val="50000"/>
                </a:schemeClr>
              </a:solidFill>
            </a:endParaRPr>
          </a:p>
        </p:txBody>
      </p:sp>
      <p:sp>
        <p:nvSpPr>
          <p:cNvPr id="33" name="Rounded Rectangle 32"/>
          <p:cNvSpPr/>
          <p:nvPr/>
        </p:nvSpPr>
        <p:spPr>
          <a:xfrm>
            <a:off x="265379" y="1542998"/>
            <a:ext cx="2131142" cy="1591569"/>
          </a:xfrm>
          <a:prstGeom prst="roundRect">
            <a:avLst>
              <a:gd name="adj" fmla="val 7379"/>
            </a:avLst>
          </a:prstGeom>
          <a:noFill/>
          <a:ln w="3175" cap="flat" cmpd="sng" algn="ctr">
            <a:no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36000" tIns="0" rIns="144000" bIns="0" rtlCol="0" anchor="t" anchorCtr="0"/>
          <a:lstStyle/>
          <a:p>
            <a:pPr marL="90488">
              <a:spcBef>
                <a:spcPts val="300"/>
              </a:spcBef>
            </a:pPr>
            <a:r>
              <a:rPr lang="en-US" b="1" dirty="0" smtClean="0">
                <a:solidFill>
                  <a:schemeClr val="tx1">
                    <a:lumMod val="50000"/>
                    <a:lumOff val="50000"/>
                  </a:schemeClr>
                </a:solidFill>
              </a:rPr>
              <a:t>Literacies are the important things you know </a:t>
            </a:r>
            <a:r>
              <a:rPr lang="en-US" b="1" i="1" dirty="0" smtClean="0">
                <a:solidFill>
                  <a:schemeClr val="tx1">
                    <a:lumMod val="50000"/>
                    <a:lumOff val="50000"/>
                  </a:schemeClr>
                </a:solidFill>
              </a:rPr>
              <a:t>and</a:t>
            </a:r>
            <a:r>
              <a:rPr lang="en-US" b="1" dirty="0" smtClean="0">
                <a:solidFill>
                  <a:schemeClr val="tx1">
                    <a:lumMod val="50000"/>
                    <a:lumOff val="50000"/>
                  </a:schemeClr>
                </a:solidFill>
              </a:rPr>
              <a:t>  practice to your advantage.</a:t>
            </a:r>
          </a:p>
        </p:txBody>
      </p:sp>
    </p:spTree>
    <p:extLst>
      <p:ext uri="{BB962C8B-B14F-4D97-AF65-F5344CB8AC3E}">
        <p14:creationId xmlns:p14="http://schemas.microsoft.com/office/powerpoint/2010/main" val="27123947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3"/>
          <p:cNvPicPr>
            <a:picLocks noChangeAspect="1"/>
          </p:cNvPicPr>
          <p:nvPr/>
        </p:nvPicPr>
        <p:blipFill>
          <a:blip r:embed="rId2"/>
          <a:stretch>
            <a:fillRect/>
          </a:stretch>
        </p:blipFill>
        <p:spPr>
          <a:xfrm>
            <a:off x="930140" y="5278329"/>
            <a:ext cx="1141471" cy="1154901"/>
          </a:xfrm>
          <a:prstGeom prst="rect">
            <a:avLst/>
          </a:prstGeom>
        </p:spPr>
      </p:pic>
      <p:pic>
        <p:nvPicPr>
          <p:cNvPr id="135" name="Picture 134"/>
          <p:cNvPicPr>
            <a:picLocks noChangeAspect="1"/>
          </p:cNvPicPr>
          <p:nvPr/>
        </p:nvPicPr>
        <p:blipFill>
          <a:blip r:embed="rId3"/>
          <a:stretch>
            <a:fillRect/>
          </a:stretch>
        </p:blipFill>
        <p:spPr>
          <a:xfrm>
            <a:off x="2806186" y="5303484"/>
            <a:ext cx="1060897" cy="1188474"/>
          </a:xfrm>
          <a:prstGeom prst="rect">
            <a:avLst/>
          </a:prstGeom>
        </p:spPr>
      </p:pic>
      <p:pic>
        <p:nvPicPr>
          <p:cNvPr id="136" name="Picture 135"/>
          <p:cNvPicPr>
            <a:picLocks noChangeAspect="1"/>
          </p:cNvPicPr>
          <p:nvPr/>
        </p:nvPicPr>
        <p:blipFill>
          <a:blip r:embed="rId4"/>
          <a:stretch>
            <a:fillRect/>
          </a:stretch>
        </p:blipFill>
        <p:spPr>
          <a:xfrm>
            <a:off x="4618225" y="5305890"/>
            <a:ext cx="1154901" cy="1175044"/>
          </a:xfrm>
          <a:prstGeom prst="rect">
            <a:avLst/>
          </a:prstGeom>
        </p:spPr>
      </p:pic>
      <p:pic>
        <p:nvPicPr>
          <p:cNvPr id="137" name="Picture 136"/>
          <p:cNvPicPr>
            <a:picLocks noChangeAspect="1"/>
          </p:cNvPicPr>
          <p:nvPr/>
        </p:nvPicPr>
        <p:blipFill>
          <a:blip r:embed="rId5"/>
          <a:stretch>
            <a:fillRect/>
          </a:stretch>
        </p:blipFill>
        <p:spPr>
          <a:xfrm>
            <a:off x="6607265" y="5177612"/>
            <a:ext cx="1224219" cy="1314345"/>
          </a:xfrm>
          <a:prstGeom prst="rect">
            <a:avLst/>
          </a:prstGeom>
        </p:spPr>
      </p:pic>
      <p:pic>
        <p:nvPicPr>
          <p:cNvPr id="132" name="Picture 131"/>
          <p:cNvPicPr>
            <a:picLocks noChangeAspect="1"/>
          </p:cNvPicPr>
          <p:nvPr/>
        </p:nvPicPr>
        <p:blipFill>
          <a:blip r:embed="rId6"/>
          <a:stretch>
            <a:fillRect/>
          </a:stretch>
        </p:blipFill>
        <p:spPr>
          <a:xfrm>
            <a:off x="725857" y="3209719"/>
            <a:ext cx="1525803" cy="1652251"/>
          </a:xfrm>
          <a:prstGeom prst="rect">
            <a:avLst/>
          </a:prstGeom>
        </p:spPr>
      </p:pic>
      <p:pic>
        <p:nvPicPr>
          <p:cNvPr id="126" name="Picture 125"/>
          <p:cNvPicPr>
            <a:picLocks noChangeAspect="1"/>
          </p:cNvPicPr>
          <p:nvPr/>
        </p:nvPicPr>
        <p:blipFill>
          <a:blip r:embed="rId7"/>
          <a:stretch>
            <a:fillRect/>
          </a:stretch>
        </p:blipFill>
        <p:spPr>
          <a:xfrm>
            <a:off x="6463542" y="1498088"/>
            <a:ext cx="1440000" cy="1766582"/>
          </a:xfrm>
          <a:prstGeom prst="rect">
            <a:avLst/>
          </a:prstGeom>
        </p:spPr>
      </p:pic>
      <p:sp>
        <p:nvSpPr>
          <p:cNvPr id="54" name="Rounded Rectangle 53"/>
          <p:cNvSpPr/>
          <p:nvPr/>
        </p:nvSpPr>
        <p:spPr>
          <a:xfrm>
            <a:off x="5923542" y="1498087"/>
            <a:ext cx="2520000" cy="4993871"/>
          </a:xfrm>
          <a:prstGeom prst="roundRect">
            <a:avLst>
              <a:gd name="adj" fmla="val 7379"/>
            </a:avLst>
          </a:prstGeom>
          <a:solidFill>
            <a:srgbClr val="9BB839">
              <a:alpha val="11000"/>
            </a:srgbClr>
          </a:solidFill>
          <a:ln w="3175" cap="flat" cmpd="sng" algn="ctr">
            <a:solidFill>
              <a:srgbClr val="7B922D"/>
            </a:solid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216000" tIns="0" rIns="216000" bIns="0" rtlCol="0" anchor="ctr" anchorCtr="0"/>
          <a:lstStyle/>
          <a:p>
            <a:pPr>
              <a:spcBef>
                <a:spcPts val="300"/>
              </a:spcBef>
            </a:pPr>
            <a:r>
              <a:rPr lang="en-US" b="1" u="sng" dirty="0" smtClean="0">
                <a:solidFill>
                  <a:srgbClr val="7B922D"/>
                </a:solidFill>
              </a:rPr>
              <a:t>1. Brand Resonance</a:t>
            </a:r>
          </a:p>
          <a:p>
            <a:pPr marL="90488">
              <a:spcBef>
                <a:spcPts val="300"/>
              </a:spcBef>
            </a:pPr>
            <a:r>
              <a:rPr lang="en-US" b="1" dirty="0" smtClean="0">
                <a:solidFill>
                  <a:srgbClr val="7B922D"/>
                </a:solidFill>
              </a:rPr>
              <a:t>People don’t buy ‘what’ you do, they buy ‘why’ you do it.</a:t>
            </a:r>
            <a:endParaRPr lang="en-US" b="1" dirty="0">
              <a:solidFill>
                <a:srgbClr val="7B922D"/>
              </a:solidFill>
            </a:endParaRPr>
          </a:p>
        </p:txBody>
      </p:sp>
      <p:pic>
        <p:nvPicPr>
          <p:cNvPr id="133" name="Picture 132"/>
          <p:cNvPicPr>
            <a:picLocks noChangeAspect="1"/>
          </p:cNvPicPr>
          <p:nvPr/>
        </p:nvPicPr>
        <p:blipFill>
          <a:blip r:embed="rId8"/>
          <a:stretch>
            <a:fillRect/>
          </a:stretch>
        </p:blipFill>
        <p:spPr>
          <a:xfrm>
            <a:off x="725856" y="1506582"/>
            <a:ext cx="1525805" cy="1694353"/>
          </a:xfrm>
          <a:prstGeom prst="rect">
            <a:avLst/>
          </a:prstGeom>
        </p:spPr>
      </p:pic>
      <p:sp>
        <p:nvSpPr>
          <p:cNvPr id="56" name="Rectangle 55"/>
          <p:cNvSpPr/>
          <p:nvPr/>
        </p:nvSpPr>
        <p:spPr>
          <a:xfrm>
            <a:off x="291022" y="234050"/>
            <a:ext cx="8566371" cy="1064822"/>
          </a:xfrm>
          <a:prstGeom prst="rect">
            <a:avLst/>
          </a:prstGeom>
          <a:solidFill>
            <a:srgbClr val="B54C07">
              <a:alpha val="83000"/>
            </a:srgb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lstStyle/>
          <a:p>
            <a:pPr algn="ctr"/>
            <a:r>
              <a:rPr lang="en-US" sz="3200" b="1" dirty="0">
                <a:solidFill>
                  <a:srgbClr val="404040"/>
                </a:solidFill>
              </a:rPr>
              <a:t>Value Curation  </a:t>
            </a:r>
          </a:p>
          <a:p>
            <a:pPr algn="ctr"/>
            <a:r>
              <a:rPr lang="en-US" sz="2400" b="1" dirty="0" smtClean="0">
                <a:solidFill>
                  <a:srgbClr val="404040"/>
                </a:solidFill>
              </a:rPr>
              <a:t>3 Literacies of Enduring Organisations</a:t>
            </a:r>
            <a:endParaRPr lang="en-US" sz="2400" b="1" dirty="0">
              <a:solidFill>
                <a:srgbClr val="404040"/>
              </a:solidFill>
            </a:endParaRPr>
          </a:p>
        </p:txBody>
      </p:sp>
      <p:sp>
        <p:nvSpPr>
          <p:cNvPr id="103" name="Rectangle 102"/>
          <p:cNvSpPr/>
          <p:nvPr/>
        </p:nvSpPr>
        <p:spPr>
          <a:xfrm>
            <a:off x="213624" y="130311"/>
            <a:ext cx="8721167" cy="6586074"/>
          </a:xfrm>
          <a:prstGeom prst="rect">
            <a:avLst/>
          </a:prstGeom>
          <a:noFill/>
          <a:ln w="25400" cmpd="sng">
            <a:solidFill>
              <a:srgbClr val="CF6D2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243398" y="160085"/>
            <a:ext cx="8721167" cy="6586074"/>
          </a:xfrm>
          <a:prstGeom prst="rect">
            <a:avLst/>
          </a:prstGeom>
          <a:noFill/>
          <a:ln w="25400" cmpd="sng">
            <a:solidFill>
              <a:srgbClr val="9BB83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ounded Rectangle 81"/>
          <p:cNvSpPr/>
          <p:nvPr/>
        </p:nvSpPr>
        <p:spPr>
          <a:xfrm>
            <a:off x="725858" y="1498088"/>
            <a:ext cx="5119324" cy="1620000"/>
          </a:xfrm>
          <a:prstGeom prst="roundRect">
            <a:avLst>
              <a:gd name="adj" fmla="val 9523"/>
            </a:avLst>
          </a:prstGeom>
          <a:solidFill>
            <a:srgbClr val="9BB839">
              <a:alpha val="11000"/>
            </a:srgbClr>
          </a:solidFill>
          <a:ln w="3175" cap="flat" cmpd="sng" algn="ctr">
            <a:solidFill>
              <a:srgbClr val="7B922D"/>
            </a:solid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1620000" tIns="0" rIns="720000" bIns="0" rtlCol="0" anchor="ctr" anchorCtr="0"/>
          <a:lstStyle/>
          <a:p>
            <a:pPr algn="ctr">
              <a:spcBef>
                <a:spcPts val="300"/>
              </a:spcBef>
            </a:pPr>
            <a:r>
              <a:rPr lang="en-US" b="1" u="sng" dirty="0" smtClean="0">
                <a:solidFill>
                  <a:srgbClr val="7B922D"/>
                </a:solidFill>
              </a:rPr>
              <a:t>2. Leveraged Value</a:t>
            </a:r>
          </a:p>
          <a:p>
            <a:pPr algn="ctr">
              <a:spcBef>
                <a:spcPts val="300"/>
              </a:spcBef>
            </a:pPr>
            <a:r>
              <a:rPr lang="en-US" b="1" dirty="0" smtClean="0">
                <a:solidFill>
                  <a:srgbClr val="7B922D"/>
                </a:solidFill>
              </a:rPr>
              <a:t>Value is the product of our Vision and our Results.</a:t>
            </a:r>
            <a:endParaRPr lang="en-US" b="1" dirty="0">
              <a:solidFill>
                <a:srgbClr val="7B922D"/>
              </a:solidFill>
            </a:endParaRPr>
          </a:p>
        </p:txBody>
      </p:sp>
      <p:sp>
        <p:nvSpPr>
          <p:cNvPr id="84" name="Rounded Rectangle 83"/>
          <p:cNvSpPr/>
          <p:nvPr/>
        </p:nvSpPr>
        <p:spPr>
          <a:xfrm>
            <a:off x="725857" y="3185046"/>
            <a:ext cx="5119325" cy="3306913"/>
          </a:xfrm>
          <a:prstGeom prst="roundRect">
            <a:avLst>
              <a:gd name="adj" fmla="val 5165"/>
            </a:avLst>
          </a:prstGeom>
          <a:solidFill>
            <a:srgbClr val="CF6D29">
              <a:alpha val="11000"/>
            </a:srgbClr>
          </a:solidFill>
          <a:ln w="3175" cap="flat" cmpd="sng" algn="ctr">
            <a:solidFill>
              <a:srgbClr val="CF6D29"/>
            </a:solid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1440000" tIns="234000" rIns="108000" bIns="0" rtlCol="0" anchor="t" anchorCtr="0"/>
          <a:lstStyle/>
          <a:p>
            <a:pPr algn="ctr">
              <a:spcBef>
                <a:spcPts val="300"/>
              </a:spcBef>
            </a:pPr>
            <a:r>
              <a:rPr lang="en-US" b="1" u="sng" dirty="0" smtClean="0">
                <a:solidFill>
                  <a:srgbClr val="CF6D29"/>
                </a:solidFill>
              </a:rPr>
              <a:t>3. Viability Culture </a:t>
            </a:r>
          </a:p>
          <a:p>
            <a:pPr algn="ctr">
              <a:spcBef>
                <a:spcPts val="300"/>
              </a:spcBef>
            </a:pPr>
            <a:r>
              <a:rPr lang="en-US" b="1" dirty="0" smtClean="0">
                <a:solidFill>
                  <a:srgbClr val="CF6D29"/>
                </a:solidFill>
              </a:rPr>
              <a:t>Belief shows up in </a:t>
            </a:r>
            <a:r>
              <a:rPr lang="en-US" b="1" dirty="0" err="1" smtClean="0">
                <a:solidFill>
                  <a:srgbClr val="CF6D29"/>
                </a:solidFill>
              </a:rPr>
              <a:t>behaviour</a:t>
            </a:r>
            <a:r>
              <a:rPr lang="en-US" b="1" dirty="0" smtClean="0">
                <a:solidFill>
                  <a:srgbClr val="CF6D29"/>
                </a:solidFill>
              </a:rPr>
              <a:t> through the mechanism of choice.</a:t>
            </a:r>
          </a:p>
          <a:p>
            <a:pPr algn="ctr">
              <a:spcBef>
                <a:spcPts val="300"/>
              </a:spcBef>
            </a:pPr>
            <a:endParaRPr lang="en-US" sz="600" b="1" dirty="0">
              <a:solidFill>
                <a:srgbClr val="CF6D29"/>
              </a:solidFill>
            </a:endParaRPr>
          </a:p>
          <a:p>
            <a:pPr marL="720725" algn="ctr">
              <a:spcBef>
                <a:spcPts val="300"/>
              </a:spcBef>
            </a:pPr>
            <a:r>
              <a:rPr lang="en-US" b="1" dirty="0" smtClean="0">
                <a:solidFill>
                  <a:srgbClr val="CF6D29"/>
                </a:solidFill>
              </a:rPr>
              <a:t>‘Some things need to be believed to be seen’</a:t>
            </a:r>
            <a:endParaRPr lang="en-US" b="1" dirty="0">
              <a:solidFill>
                <a:srgbClr val="CF6D29"/>
              </a:solidFill>
            </a:endParaRPr>
          </a:p>
        </p:txBody>
      </p:sp>
      <p:cxnSp>
        <p:nvCxnSpPr>
          <p:cNvPr id="13" name="Straight Arrow Connector 12"/>
          <p:cNvCxnSpPr/>
          <p:nvPr/>
        </p:nvCxnSpPr>
        <p:spPr>
          <a:xfrm>
            <a:off x="2251660" y="5719691"/>
            <a:ext cx="360266" cy="0"/>
          </a:xfrm>
          <a:prstGeom prst="straightConnector1">
            <a:avLst/>
          </a:prstGeom>
          <a:ln w="47625">
            <a:solidFill>
              <a:srgbClr val="CF6D29"/>
            </a:solidFill>
            <a:tailEnd type="arrow"/>
          </a:ln>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p:nvPr/>
        </p:nvCxnSpPr>
        <p:spPr>
          <a:xfrm>
            <a:off x="3962210" y="5736980"/>
            <a:ext cx="360266" cy="0"/>
          </a:xfrm>
          <a:prstGeom prst="straightConnector1">
            <a:avLst/>
          </a:prstGeom>
          <a:ln w="47625">
            <a:solidFill>
              <a:srgbClr val="CF6D29"/>
            </a:solidFill>
            <a:tailEnd type="arrow"/>
          </a:ln>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a:off x="6033026" y="5754269"/>
            <a:ext cx="360266" cy="0"/>
          </a:xfrm>
          <a:prstGeom prst="straightConnector1">
            <a:avLst/>
          </a:prstGeom>
          <a:ln w="47625">
            <a:solidFill>
              <a:srgbClr val="CF6D29"/>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1779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2179" y="3252229"/>
            <a:ext cx="1403997" cy="1477037"/>
          </a:xfrm>
          <a:prstGeom prst="rect">
            <a:avLst/>
          </a:prstGeom>
        </p:spPr>
      </p:pic>
      <p:pic>
        <p:nvPicPr>
          <p:cNvPr id="6" name="Picture 5"/>
          <p:cNvPicPr>
            <a:picLocks noChangeAspect="1"/>
          </p:cNvPicPr>
          <p:nvPr/>
        </p:nvPicPr>
        <p:blipFill>
          <a:blip r:embed="rId3"/>
          <a:stretch>
            <a:fillRect/>
          </a:stretch>
        </p:blipFill>
        <p:spPr>
          <a:xfrm>
            <a:off x="802176" y="4986509"/>
            <a:ext cx="1404000" cy="1468183"/>
          </a:xfrm>
          <a:prstGeom prst="rect">
            <a:avLst/>
          </a:prstGeom>
        </p:spPr>
      </p:pic>
      <p:pic>
        <p:nvPicPr>
          <p:cNvPr id="16" name="Picture 15"/>
          <p:cNvPicPr>
            <a:picLocks noChangeAspect="1"/>
          </p:cNvPicPr>
          <p:nvPr/>
        </p:nvPicPr>
        <p:blipFill>
          <a:blip r:embed="rId4"/>
          <a:stretch>
            <a:fillRect/>
          </a:stretch>
        </p:blipFill>
        <p:spPr>
          <a:xfrm>
            <a:off x="784165" y="1523069"/>
            <a:ext cx="1403997" cy="1689998"/>
          </a:xfrm>
          <a:prstGeom prst="rect">
            <a:avLst/>
          </a:prstGeom>
        </p:spPr>
      </p:pic>
      <p:sp>
        <p:nvSpPr>
          <p:cNvPr id="84" name="Rounded Rectangle 83"/>
          <p:cNvSpPr/>
          <p:nvPr/>
        </p:nvSpPr>
        <p:spPr>
          <a:xfrm>
            <a:off x="725856" y="4986509"/>
            <a:ext cx="7703769" cy="1620000"/>
          </a:xfrm>
          <a:prstGeom prst="roundRect">
            <a:avLst>
              <a:gd name="adj" fmla="val 7389"/>
            </a:avLst>
          </a:prstGeom>
          <a:solidFill>
            <a:srgbClr val="CF6D29">
              <a:alpha val="11000"/>
            </a:srgbClr>
          </a:solidFill>
          <a:ln w="3175" cap="flat" cmpd="sng" algn="ctr">
            <a:solidFill>
              <a:srgbClr val="CF6D29"/>
            </a:solid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1800000" tIns="0" rIns="468000" bIns="0" rtlCol="0" anchor="ctr" anchorCtr="0"/>
          <a:lstStyle/>
          <a:p>
            <a:pPr>
              <a:spcAft>
                <a:spcPts val="600"/>
              </a:spcAft>
            </a:pPr>
            <a:r>
              <a:rPr lang="en-US" sz="2000" b="1" dirty="0" smtClean="0">
                <a:solidFill>
                  <a:srgbClr val="CF6D29"/>
                </a:solidFill>
              </a:rPr>
              <a:t>It is our vision to have our followers find purpose through choice, mastery of their domain literacies and autonomy in their execution.</a:t>
            </a:r>
            <a:endParaRPr lang="en-US" b="1" dirty="0">
              <a:solidFill>
                <a:srgbClr val="CF6D29"/>
              </a:solidFill>
            </a:endParaRPr>
          </a:p>
        </p:txBody>
      </p:sp>
      <p:sp>
        <p:nvSpPr>
          <p:cNvPr id="82" name="Rounded Rectangle 81"/>
          <p:cNvSpPr/>
          <p:nvPr/>
        </p:nvSpPr>
        <p:spPr>
          <a:xfrm>
            <a:off x="729379" y="3252229"/>
            <a:ext cx="7703768" cy="1619996"/>
          </a:xfrm>
          <a:prstGeom prst="roundRect">
            <a:avLst>
              <a:gd name="adj" fmla="val 7299"/>
            </a:avLst>
          </a:prstGeom>
          <a:solidFill>
            <a:srgbClr val="9BB839">
              <a:alpha val="11000"/>
            </a:srgbClr>
          </a:solidFill>
          <a:ln w="3175" cap="flat" cmpd="sng" algn="ctr">
            <a:solidFill>
              <a:srgbClr val="7B922D"/>
            </a:solid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1800000" tIns="0" rIns="468000" bIns="0" rtlCol="0" anchor="ctr" anchorCtr="0"/>
          <a:lstStyle/>
          <a:p>
            <a:pPr>
              <a:spcBef>
                <a:spcPts val="600"/>
              </a:spcBef>
              <a:spcAft>
                <a:spcPts val="600"/>
              </a:spcAft>
            </a:pPr>
            <a:r>
              <a:rPr lang="en-US" sz="2000" b="1" dirty="0" smtClean="0">
                <a:solidFill>
                  <a:srgbClr val="8CA848"/>
                </a:solidFill>
              </a:rPr>
              <a:t>Our mission is to curate the endurance literacies of brand resonance, leveraged value and a </a:t>
            </a:r>
            <a:r>
              <a:rPr lang="en-US" sz="2000" b="1" dirty="0">
                <a:solidFill>
                  <a:srgbClr val="8CA848"/>
                </a:solidFill>
              </a:rPr>
              <a:t>viability </a:t>
            </a:r>
            <a:r>
              <a:rPr lang="en-US" sz="2000" b="1" dirty="0" smtClean="0">
                <a:solidFill>
                  <a:srgbClr val="8CA848"/>
                </a:solidFill>
              </a:rPr>
              <a:t>culture with our clients and our people.</a:t>
            </a:r>
            <a:endParaRPr lang="en-US" sz="2000" b="1" dirty="0">
              <a:solidFill>
                <a:srgbClr val="8CA848"/>
              </a:solidFill>
            </a:endParaRPr>
          </a:p>
        </p:txBody>
      </p:sp>
      <p:sp>
        <p:nvSpPr>
          <p:cNvPr id="56" name="Rectangle 55"/>
          <p:cNvSpPr/>
          <p:nvPr/>
        </p:nvSpPr>
        <p:spPr>
          <a:xfrm>
            <a:off x="291022" y="234050"/>
            <a:ext cx="8566371" cy="1064822"/>
          </a:xfrm>
          <a:prstGeom prst="rect">
            <a:avLst/>
          </a:prstGeom>
          <a:solidFill>
            <a:srgbClr val="B54C07">
              <a:alpha val="83000"/>
            </a:srgbClr>
          </a:solidFill>
          <a:ln w="7620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tIns="46800" rtlCol="0" anchor="ctr"/>
          <a:lstStyle/>
          <a:p>
            <a:pPr algn="ctr"/>
            <a:r>
              <a:rPr lang="en-US" sz="6000" b="1" dirty="0" smtClean="0">
                <a:solidFill>
                  <a:srgbClr val="595959"/>
                </a:solidFill>
              </a:rPr>
              <a:t>Covington Maine</a:t>
            </a:r>
            <a:endParaRPr lang="en-US" sz="6000" b="1" dirty="0">
              <a:solidFill>
                <a:srgbClr val="595959"/>
              </a:solidFill>
            </a:endParaRPr>
          </a:p>
        </p:txBody>
      </p:sp>
      <p:sp>
        <p:nvSpPr>
          <p:cNvPr id="103" name="Rectangle 102"/>
          <p:cNvSpPr/>
          <p:nvPr/>
        </p:nvSpPr>
        <p:spPr>
          <a:xfrm>
            <a:off x="213624" y="130311"/>
            <a:ext cx="8721167" cy="6586074"/>
          </a:xfrm>
          <a:prstGeom prst="rect">
            <a:avLst/>
          </a:prstGeom>
          <a:noFill/>
          <a:ln w="25400" cmpd="sng">
            <a:solidFill>
              <a:srgbClr val="CF6D2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243398" y="160085"/>
            <a:ext cx="8721167" cy="6586074"/>
          </a:xfrm>
          <a:prstGeom prst="rect">
            <a:avLst/>
          </a:prstGeom>
          <a:noFill/>
          <a:ln w="25400" cmpd="sng">
            <a:solidFill>
              <a:srgbClr val="9BB839">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725856" y="1517949"/>
            <a:ext cx="7703769" cy="1619996"/>
          </a:xfrm>
          <a:prstGeom prst="roundRect">
            <a:avLst>
              <a:gd name="adj" fmla="val 7945"/>
            </a:avLst>
          </a:prstGeom>
          <a:solidFill>
            <a:srgbClr val="CF6D29">
              <a:alpha val="11000"/>
            </a:srgbClr>
          </a:solidFill>
          <a:ln w="3175" cap="flat" cmpd="sng" algn="ctr">
            <a:solidFill>
              <a:srgbClr val="CF6D29"/>
            </a:solidFill>
            <a:prstDash val="solid"/>
            <a:round/>
            <a:headEnd type="none" w="med" len="med"/>
            <a:tailEnd type="none" w="med" len="med"/>
          </a:ln>
          <a:effectLst>
            <a:outerShdw blurRad="40000" dist="12700" dir="3600000" rotWithShape="0">
              <a:schemeClr val="tx2">
                <a:lumMod val="60000"/>
                <a:lumOff val="40000"/>
                <a:alpha val="35000"/>
              </a:schemeClr>
            </a:outerShdw>
          </a:effectLst>
        </p:spPr>
        <p:style>
          <a:lnRef idx="1">
            <a:schemeClr val="accent1"/>
          </a:lnRef>
          <a:fillRef idx="3">
            <a:schemeClr val="accent1"/>
          </a:fillRef>
          <a:effectRef idx="2">
            <a:schemeClr val="accent1"/>
          </a:effectRef>
          <a:fontRef idx="minor">
            <a:schemeClr val="lt1"/>
          </a:fontRef>
        </p:style>
        <p:txBody>
          <a:bodyPr lIns="1800000" tIns="0" rIns="468000" bIns="0" rtlCol="0" anchor="ctr" anchorCtr="0"/>
          <a:lstStyle/>
          <a:p>
            <a:pPr>
              <a:spcBef>
                <a:spcPts val="600"/>
              </a:spcBef>
              <a:spcAft>
                <a:spcPts val="600"/>
              </a:spcAft>
            </a:pPr>
            <a:r>
              <a:rPr lang="en-US" sz="2000" b="1" dirty="0" smtClean="0">
                <a:solidFill>
                  <a:srgbClr val="CF6D29"/>
                </a:solidFill>
              </a:rPr>
              <a:t>Covington Maine is an organisation of Corporate Curators that help our clients define their role in their chosen cause and develop the capacity for endurance in its pursuit.</a:t>
            </a:r>
          </a:p>
        </p:txBody>
      </p:sp>
    </p:spTree>
    <p:extLst>
      <p:ext uri="{BB962C8B-B14F-4D97-AF65-F5344CB8AC3E}">
        <p14:creationId xmlns:p14="http://schemas.microsoft.com/office/powerpoint/2010/main" val="27736878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51984</TotalTime>
  <Words>840</Words>
  <Application>Microsoft Macintosh PowerPoint</Application>
  <PresentationFormat>On-screen Show (4:3)</PresentationFormat>
  <Paragraphs>54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CharterMason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Stuart McGregor</dc:creator>
  <cp:keywords/>
  <dc:description/>
  <cp:lastModifiedBy>Stuart McGregor</cp:lastModifiedBy>
  <cp:revision>80</cp:revision>
  <cp:lastPrinted>2013-10-23T09:29:18Z</cp:lastPrinted>
  <dcterms:created xsi:type="dcterms:W3CDTF">2013-08-18T02:49:45Z</dcterms:created>
  <dcterms:modified xsi:type="dcterms:W3CDTF">2013-11-05T07:29:55Z</dcterms:modified>
  <cp:category/>
</cp:coreProperties>
</file>