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930" y="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fld id="{F61C106B-502C-4EC7-B7B9-E5F0B366CC11}" type="datetimeFigureOut">
              <a:rPr lang="en-US" smtClean="0"/>
              <a:pPr/>
              <a:t>9/27/2013</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F61C106B-502C-4EC7-B7B9-E5F0B366CC11}" type="datetimeFigureOut">
              <a:rPr lang="en-US" smtClean="0"/>
              <a:pPr/>
              <a:t>9/27/2013</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1C106B-502C-4EC7-B7B9-E5F0B366CC11}" type="datetimeFigureOut">
              <a:rPr lang="en-US" smtClean="0"/>
              <a:pPr/>
              <a:t>9/27/2013</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p>
            <a:fld id="{F61C106B-502C-4EC7-B7B9-E5F0B366CC11}" type="datetimeFigureOut">
              <a:rPr lang="en-US" smtClean="0"/>
              <a:pPr/>
              <a:t>9/27/2013</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p>
            <a:fld id="{F61C106B-502C-4EC7-B7B9-E5F0B366CC11}" type="datetimeFigureOut">
              <a:rPr lang="en-US" smtClean="0"/>
              <a:pPr/>
              <a:t>9/27/2013</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p>
            <a:fld id="{F61C106B-502C-4EC7-B7B9-E5F0B366CC11}" type="datetimeFigureOut">
              <a:rPr lang="en-US" smtClean="0"/>
              <a:pPr/>
              <a:t>9/27/2013</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1C106B-502C-4EC7-B7B9-E5F0B366CC11}" type="datetimeFigureOut">
              <a:rPr lang="en-US" smtClean="0"/>
              <a:pPr/>
              <a:t>9/27/2013</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1C106B-502C-4EC7-B7B9-E5F0B366CC11}" type="datetimeFigureOut">
              <a:rPr lang="en-US" smtClean="0"/>
              <a:pPr/>
              <a:t>9/27/2013</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1C106B-502C-4EC7-B7B9-E5F0B366CC11}" type="datetimeFigureOut">
              <a:rPr lang="en-US" smtClean="0"/>
              <a:pPr/>
              <a:t>9/27/2013</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F61C106B-502C-4EC7-B7B9-E5F0B366CC11}" type="datetimeFigureOut">
              <a:rPr lang="en-US" smtClean="0"/>
              <a:pPr/>
              <a:t>9/27/2013</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F61C106B-502C-4EC7-B7B9-E5F0B366CC11}" type="datetimeFigureOut">
              <a:rPr lang="en-US" smtClean="0"/>
              <a:pPr/>
              <a:t>9/27/2013</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07393BF-6926-473E-BC50-C1D759555534}" type="slidenum">
              <a:rPr lang="en-MY" smtClean="0"/>
              <a:pPr/>
              <a:t>‹#›</a:t>
            </a:fld>
            <a:endParaRPr lang="en-M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MY"/>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1C106B-502C-4EC7-B7B9-E5F0B366CC11}" type="datetimeFigureOut">
              <a:rPr lang="en-US" smtClean="0"/>
              <a:pPr/>
              <a:t>9/27/2013</a:t>
            </a:fld>
            <a:endParaRPr lang="en-M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7393BF-6926-473E-BC50-C1D759555534}" type="slidenum">
              <a:rPr lang="en-MY" smtClean="0"/>
              <a:pPr/>
              <a:t>‹#›</a:t>
            </a:fld>
            <a:endParaRPr lang="en-M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mimijumi@asia.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rot="5400000">
            <a:off x="-535793" y="3393281"/>
            <a:ext cx="685800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2821793" y="3393257"/>
            <a:ext cx="6858000" cy="71438"/>
          </a:xfrm>
          <a:prstGeom prst="line">
            <a:avLst/>
          </a:prstGeom>
        </p:spPr>
        <p:style>
          <a:lnRef idx="1">
            <a:schemeClr val="accent1"/>
          </a:lnRef>
          <a:fillRef idx="0">
            <a:schemeClr val="accent1"/>
          </a:fillRef>
          <a:effectRef idx="0">
            <a:schemeClr val="accent1"/>
          </a:effectRef>
          <a:fontRef idx="minor">
            <a:schemeClr val="tx1"/>
          </a:fontRef>
        </p:style>
      </p:cxnSp>
      <p:sp>
        <p:nvSpPr>
          <p:cNvPr id="11265" name="Rectangle 1"/>
          <p:cNvSpPr>
            <a:spLocks noChangeArrowheads="1"/>
          </p:cNvSpPr>
          <p:nvPr/>
        </p:nvSpPr>
        <p:spPr bwMode="auto">
          <a:xfrm>
            <a:off x="3000364" y="71414"/>
            <a:ext cx="3071834" cy="674030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AF23A5"/>
                </a:solidFill>
                <a:effectLst/>
                <a:latin typeface="Georgia" pitchFamily="18" charset="0"/>
                <a:ea typeface="Times New Roman" pitchFamily="18" charset="0"/>
                <a:cs typeface="Arial" pitchFamily="34" charset="0"/>
              </a:rPr>
              <a:t>Squooshi’s</a:t>
            </a:r>
            <a:r>
              <a:rPr kumimoji="0" lang="en-US" sz="1600" b="0" i="0" u="none" strike="noStrike" cap="none" normalizeH="0" baseline="0" dirty="0" smtClean="0">
                <a:ln>
                  <a:noFill/>
                </a:ln>
                <a:solidFill>
                  <a:srgbClr val="AF23A5"/>
                </a:solidFill>
                <a:effectLst/>
                <a:latin typeface="Georgia" pitchFamily="18" charset="0"/>
                <a:ea typeface="Times New Roman" pitchFamily="18" charset="0"/>
                <a:cs typeface="Arial" pitchFamily="34" charset="0"/>
              </a:rPr>
              <a:t> Famous “Little Green Monster”</a:t>
            </a: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This blend is packed with vitamins, minerals, protein and healthy fat.  It blends up a beautiful bright green and is just delicious.  Sweet and creamy without a hint of spinach grit.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222221"/>
                </a:solidFill>
                <a:effectLst/>
                <a:latin typeface="Helvetica"/>
                <a:ea typeface="Times New Roman" pitchFamily="18" charset="0"/>
                <a:cs typeface="Arial" pitchFamily="34" charset="0"/>
              </a:rPr>
              <a:t>Ingredients:</a:t>
            </a: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1/2 banana</a:t>
            </a:r>
            <a:b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b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1/4 avocado</a:t>
            </a:r>
            <a:b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b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1 handful chopped fresh spinach</a:t>
            </a:r>
            <a:b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b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1 scoop Greek yogurt</a:t>
            </a:r>
            <a:b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b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3/4 c fresh or frozen mango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Puree all ingredients together in a food processor or blender.  Pour into your </a:t>
            </a:r>
            <a:r>
              <a:rPr kumimoji="0" lang="en-US" sz="1200" b="0" i="0" u="none" strike="noStrike" cap="none" normalizeH="0" baseline="0" dirty="0" err="1" smtClean="0">
                <a:ln>
                  <a:noFill/>
                </a:ln>
                <a:solidFill>
                  <a:srgbClr val="222221"/>
                </a:solidFill>
                <a:effectLst/>
                <a:latin typeface="Helvetica"/>
                <a:ea typeface="Times New Roman" pitchFamily="18" charset="0"/>
                <a:cs typeface="Arial" pitchFamily="34" charset="0"/>
              </a:rPr>
              <a:t>favourite</a:t>
            </a: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 </a:t>
            </a:r>
            <a:r>
              <a:rPr kumimoji="0" lang="en-US" sz="1200" b="0" i="0" u="none" strike="noStrike" cap="none" normalizeH="0" baseline="0" dirty="0" err="1" smtClean="0">
                <a:ln>
                  <a:noFill/>
                </a:ln>
                <a:solidFill>
                  <a:srgbClr val="222221"/>
                </a:solidFill>
                <a:effectLst/>
                <a:latin typeface="Helvetica"/>
                <a:ea typeface="Times New Roman" pitchFamily="18" charset="0"/>
                <a:cs typeface="Arial" pitchFamily="34" charset="0"/>
              </a:rPr>
              <a:t>Squooshi</a:t>
            </a: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 Enjoy now or freeze for later.</a:t>
            </a: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
            </a:r>
            <a:b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br>
            <a:r>
              <a:rPr kumimoji="0" lang="en-US" sz="1600" b="0" i="0" u="none" strike="noStrike" cap="none" normalizeH="0" baseline="0" dirty="0" smtClean="0">
                <a:ln>
                  <a:noFill/>
                </a:ln>
                <a:solidFill>
                  <a:srgbClr val="AF23A5"/>
                </a:solidFill>
                <a:effectLst/>
                <a:latin typeface="Georgia" pitchFamily="18" charset="0"/>
                <a:ea typeface="Times New Roman" pitchFamily="18" charset="0"/>
                <a:cs typeface="Arial" pitchFamily="34" charset="0"/>
              </a:rPr>
              <a:t>Apple, Carrot, Sweet Potato &amp; Broccoli </a:t>
            </a:r>
            <a:r>
              <a:rPr kumimoji="0" lang="en-US" sz="1600" b="0" i="0" u="none" strike="noStrike" cap="none" normalizeH="0" baseline="0" dirty="0" err="1" smtClean="0">
                <a:ln>
                  <a:noFill/>
                </a:ln>
                <a:solidFill>
                  <a:srgbClr val="AF23A5"/>
                </a:solidFill>
                <a:effectLst/>
                <a:latin typeface="Georgia" pitchFamily="18" charset="0"/>
                <a:ea typeface="Times New Roman" pitchFamily="18" charset="0"/>
                <a:cs typeface="Arial" pitchFamily="34" charset="0"/>
              </a:rPr>
              <a:t>Squooshi</a:t>
            </a:r>
            <a:endParaRPr kumimoji="0" lang="en-US" sz="1600" b="0" i="0" u="none" strike="noStrike" cap="none" normalizeH="0" baseline="0" dirty="0" smtClean="0">
              <a:ln>
                <a:noFill/>
              </a:ln>
              <a:solidFill>
                <a:srgbClr val="AF23A5"/>
              </a:solidFill>
              <a:effectLst/>
              <a:latin typeface="Georgia"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222221"/>
                </a:solidFill>
                <a:effectLst/>
                <a:latin typeface="Helvetica"/>
                <a:ea typeface="Times New Roman" pitchFamily="18" charset="0"/>
                <a:cs typeface="Arial" pitchFamily="34" charset="0"/>
              </a:rPr>
              <a:t>Ingredients:</a:t>
            </a: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2 small apples</a:t>
            </a:r>
            <a:b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b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2 medium carrots</a:t>
            </a:r>
            <a:b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b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1 1/2 cup sweet potato, cubed</a:t>
            </a:r>
            <a:b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b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1 cup broccoli, chopped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22221"/>
                </a:solidFill>
                <a:effectLst/>
                <a:latin typeface="Helvetica"/>
                <a:ea typeface="Times New Roman" pitchFamily="18" charset="0"/>
                <a:cs typeface="Arial" pitchFamily="34" charset="0"/>
              </a:rPr>
              <a:t>Steam carrots, sweet potato and broccoli together until tender, adding apple at the very end. Save the steaming water. Puree using your wand, blender, mixer of choice using the steaming water to achieve desired consistency.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266" name="Picture 2"/>
          <p:cNvPicPr>
            <a:picLocks noChangeAspect="1" noChangeArrowheads="1"/>
          </p:cNvPicPr>
          <p:nvPr/>
        </p:nvPicPr>
        <p:blipFill>
          <a:blip r:embed="rId2"/>
          <a:srcRect/>
          <a:stretch>
            <a:fillRect/>
          </a:stretch>
        </p:blipFill>
        <p:spPr bwMode="auto">
          <a:xfrm>
            <a:off x="6357950" y="71414"/>
            <a:ext cx="2786050" cy="3929090"/>
          </a:xfrm>
          <a:prstGeom prst="rect">
            <a:avLst/>
          </a:prstGeom>
          <a:noFill/>
          <a:ln w="9525">
            <a:noFill/>
            <a:miter lim="800000"/>
            <a:headEnd/>
            <a:tailEnd/>
          </a:ln>
          <a:effectLst/>
        </p:spPr>
      </p:pic>
      <p:sp>
        <p:nvSpPr>
          <p:cNvPr id="7" name="TextBox 6"/>
          <p:cNvSpPr txBox="1"/>
          <p:nvPr/>
        </p:nvSpPr>
        <p:spPr>
          <a:xfrm>
            <a:off x="6753208" y="2273850"/>
            <a:ext cx="2033634" cy="369332"/>
          </a:xfrm>
          <a:prstGeom prst="rect">
            <a:avLst/>
          </a:prstGeom>
          <a:noFill/>
        </p:spPr>
        <p:txBody>
          <a:bodyPr wrap="none" rtlCol="0">
            <a:spAutoFit/>
          </a:bodyPr>
          <a:lstStyle/>
          <a:p>
            <a:r>
              <a:rPr lang="en-US" dirty="0" smtClean="0"/>
              <a:t>Reusable Food Pack</a:t>
            </a:r>
            <a:endParaRPr lang="en-MY" dirty="0"/>
          </a:p>
        </p:txBody>
      </p:sp>
      <p:sp>
        <p:nvSpPr>
          <p:cNvPr id="8" name="TextBox 7"/>
          <p:cNvSpPr txBox="1"/>
          <p:nvPr/>
        </p:nvSpPr>
        <p:spPr>
          <a:xfrm>
            <a:off x="6215074" y="3929066"/>
            <a:ext cx="2928958" cy="2554545"/>
          </a:xfrm>
          <a:prstGeom prst="rect">
            <a:avLst/>
          </a:prstGeom>
          <a:noFill/>
        </p:spPr>
        <p:txBody>
          <a:bodyPr wrap="square" rtlCol="0">
            <a:spAutoFit/>
          </a:bodyPr>
          <a:lstStyle/>
          <a:p>
            <a:pPr algn="ctr"/>
            <a:r>
              <a:rPr lang="en-US" sz="1600" dirty="0" smtClean="0"/>
              <a:t>Give your children wholesome, home made food on-the-go</a:t>
            </a:r>
          </a:p>
          <a:p>
            <a:pPr algn="ctr"/>
            <a:endParaRPr lang="en-US" sz="1600" dirty="0"/>
          </a:p>
          <a:p>
            <a:pPr algn="ctr"/>
            <a:r>
              <a:rPr lang="en-US" sz="1600" dirty="0" smtClean="0"/>
              <a:t>Great for baby food, yogurt, oatmeal, smoothies and more</a:t>
            </a:r>
          </a:p>
          <a:p>
            <a:pPr algn="ctr"/>
            <a:endParaRPr lang="en-US" sz="1600" dirty="0"/>
          </a:p>
          <a:p>
            <a:pPr algn="ctr"/>
            <a:r>
              <a:rPr lang="en-US" sz="1600" dirty="0" smtClean="0"/>
              <a:t>Freeze, store and serve from same container</a:t>
            </a:r>
          </a:p>
          <a:p>
            <a:pPr algn="ctr"/>
            <a:r>
              <a:rPr lang="en-US" sz="1600" dirty="0"/>
              <a:t/>
            </a:r>
            <a:br>
              <a:rPr lang="en-US" sz="1600" dirty="0"/>
            </a:br>
            <a:r>
              <a:rPr lang="en-US" sz="1600" dirty="0" smtClean="0"/>
              <a:t>Award winning &amp; eco-friendly</a:t>
            </a:r>
            <a:endParaRPr lang="en-MY" sz="1600" dirty="0"/>
          </a:p>
        </p:txBody>
      </p:sp>
      <p:sp>
        <p:nvSpPr>
          <p:cNvPr id="11" name="TextBox 10"/>
          <p:cNvSpPr txBox="1"/>
          <p:nvPr/>
        </p:nvSpPr>
        <p:spPr>
          <a:xfrm>
            <a:off x="150777" y="3534321"/>
            <a:ext cx="2706711" cy="1569660"/>
          </a:xfrm>
          <a:prstGeom prst="rect">
            <a:avLst/>
          </a:prstGeom>
          <a:noFill/>
        </p:spPr>
        <p:txBody>
          <a:bodyPr wrap="square" rtlCol="0">
            <a:spAutoFit/>
          </a:bodyPr>
          <a:lstStyle/>
          <a:p>
            <a:r>
              <a:rPr lang="en-US" sz="1600" dirty="0" smtClean="0"/>
              <a:t>“Extremely easy </a:t>
            </a:r>
            <a:r>
              <a:rPr lang="en-US" sz="1600" dirty="0" smtClean="0"/>
              <a:t>for me to pack </a:t>
            </a:r>
            <a:r>
              <a:rPr lang="en-US" sz="1600" dirty="0" smtClean="0"/>
              <a:t>my home cooked mashed food</a:t>
            </a:r>
            <a:r>
              <a:rPr lang="en-US" sz="1600" dirty="0" smtClean="0"/>
              <a:t> </a:t>
            </a:r>
            <a:r>
              <a:rPr lang="en-US" sz="1600" dirty="0" smtClean="0"/>
              <a:t>for my </a:t>
            </a:r>
            <a:r>
              <a:rPr lang="en-US" sz="1600" dirty="0" smtClean="0"/>
              <a:t>baby. A great </a:t>
            </a:r>
            <a:r>
              <a:rPr lang="en-US" sz="1600" dirty="0" smtClean="0"/>
              <a:t>concept and </a:t>
            </a:r>
            <a:r>
              <a:rPr lang="en-US" sz="1600" dirty="0" smtClean="0"/>
              <a:t>he loves the animal designs. “</a:t>
            </a:r>
            <a:endParaRPr lang="en-US" sz="1600" dirty="0"/>
          </a:p>
          <a:p>
            <a:r>
              <a:rPr lang="en-US" sz="1600" dirty="0" smtClean="0"/>
              <a:t>Melissa Ann Tan, Malaysia</a:t>
            </a:r>
            <a:endParaRPr lang="en-MY" sz="1600" dirty="0"/>
          </a:p>
        </p:txBody>
      </p:sp>
      <p:pic>
        <p:nvPicPr>
          <p:cNvPr id="12" name="Picture 2"/>
          <p:cNvPicPr>
            <a:picLocks noChangeAspect="1" noChangeArrowheads="1"/>
          </p:cNvPicPr>
          <p:nvPr/>
        </p:nvPicPr>
        <p:blipFill>
          <a:blip r:embed="rId2"/>
          <a:srcRect/>
          <a:stretch>
            <a:fillRect/>
          </a:stretch>
        </p:blipFill>
        <p:spPr bwMode="auto">
          <a:xfrm>
            <a:off x="285720" y="357166"/>
            <a:ext cx="2071702" cy="2921665"/>
          </a:xfrm>
          <a:prstGeom prst="rect">
            <a:avLst/>
          </a:prstGeom>
          <a:noFill/>
          <a:ln w="9525">
            <a:noFill/>
            <a:miter lim="800000"/>
            <a:headEnd/>
            <a:tailEnd/>
          </a:ln>
          <a:effectLst/>
        </p:spPr>
      </p:pic>
      <p:pic>
        <p:nvPicPr>
          <p:cNvPr id="10" name="Picture 2"/>
          <p:cNvPicPr>
            <a:picLocks noChangeAspect="1" noChangeArrowheads="1"/>
          </p:cNvPicPr>
          <p:nvPr/>
        </p:nvPicPr>
        <p:blipFill>
          <a:blip r:embed="rId3"/>
          <a:srcRect/>
          <a:stretch>
            <a:fillRect/>
          </a:stretch>
        </p:blipFill>
        <p:spPr bwMode="auto">
          <a:xfrm>
            <a:off x="1428728" y="0"/>
            <a:ext cx="1357323" cy="1157062"/>
          </a:xfrm>
          <a:prstGeom prst="rect">
            <a:avLst/>
          </a:prstGeom>
          <a:noFill/>
          <a:ln w="9525">
            <a:noFill/>
            <a:miter lim="800000"/>
            <a:headEnd/>
            <a:tailEnd/>
          </a:ln>
          <a:effectLst/>
        </p:spPr>
      </p:pic>
      <p:sp>
        <p:nvSpPr>
          <p:cNvPr id="13" name="TextBox 12"/>
          <p:cNvSpPr txBox="1"/>
          <p:nvPr/>
        </p:nvSpPr>
        <p:spPr>
          <a:xfrm>
            <a:off x="435999" y="1785926"/>
            <a:ext cx="1921423" cy="307777"/>
          </a:xfrm>
          <a:prstGeom prst="rect">
            <a:avLst/>
          </a:prstGeom>
          <a:noFill/>
        </p:spPr>
        <p:txBody>
          <a:bodyPr wrap="none" rtlCol="0">
            <a:spAutoFit/>
          </a:bodyPr>
          <a:lstStyle/>
          <a:p>
            <a:r>
              <a:rPr lang="en-US" sz="1400" i="1" dirty="0" smtClean="0">
                <a:solidFill>
                  <a:srgbClr val="FF0000"/>
                </a:solidFill>
              </a:rPr>
              <a:t>Show full product range</a:t>
            </a:r>
            <a:endParaRPr lang="en-MY" sz="1400" i="1" dirty="0">
              <a:solidFill>
                <a:srgbClr val="FF0000"/>
              </a:solidFill>
            </a:endParaRPr>
          </a:p>
        </p:txBody>
      </p:sp>
      <p:sp>
        <p:nvSpPr>
          <p:cNvPr id="14" name="Rectangle 13"/>
          <p:cNvSpPr/>
          <p:nvPr/>
        </p:nvSpPr>
        <p:spPr>
          <a:xfrm>
            <a:off x="142844" y="6286520"/>
            <a:ext cx="1285884" cy="507831"/>
          </a:xfrm>
          <a:prstGeom prst="rect">
            <a:avLst/>
          </a:prstGeom>
        </p:spPr>
        <p:txBody>
          <a:bodyPr wrap="square">
            <a:spAutoFit/>
          </a:bodyPr>
          <a:lstStyle/>
          <a:p>
            <a:pPr lvl="0" eaLnBrk="0" fontAlgn="base" hangingPunct="0">
              <a:spcBef>
                <a:spcPct val="0"/>
              </a:spcBef>
              <a:spcAft>
                <a:spcPct val="0"/>
              </a:spcAft>
            </a:pPr>
            <a:r>
              <a:rPr lang="en-US" sz="900" dirty="0" err="1" smtClean="0">
                <a:solidFill>
                  <a:srgbClr val="222221"/>
                </a:solidFill>
                <a:latin typeface="Helvetica"/>
                <a:cs typeface="Arial" pitchFamily="34" charset="0"/>
              </a:rPr>
              <a:t>Portes</a:t>
            </a:r>
            <a:r>
              <a:rPr lang="en-US" sz="900" dirty="0" smtClean="0">
                <a:solidFill>
                  <a:srgbClr val="222221"/>
                </a:solidFill>
                <a:latin typeface="Helvetica"/>
                <a:cs typeface="Arial" pitchFamily="34" charset="0"/>
              </a:rPr>
              <a:t> </a:t>
            </a:r>
            <a:r>
              <a:rPr lang="en-US" sz="900" dirty="0" err="1" smtClean="0">
                <a:solidFill>
                  <a:srgbClr val="222221"/>
                </a:solidFill>
                <a:latin typeface="Helvetica"/>
                <a:cs typeface="Arial" pitchFamily="34" charset="0"/>
              </a:rPr>
              <a:t>Sdn</a:t>
            </a:r>
            <a:r>
              <a:rPr lang="en-US" sz="900" dirty="0" smtClean="0">
                <a:solidFill>
                  <a:srgbClr val="222221"/>
                </a:solidFill>
                <a:latin typeface="Helvetica"/>
                <a:cs typeface="Arial" pitchFamily="34" charset="0"/>
              </a:rPr>
              <a:t> </a:t>
            </a:r>
            <a:r>
              <a:rPr lang="en-US" sz="900" dirty="0" err="1" smtClean="0">
                <a:solidFill>
                  <a:srgbClr val="222221"/>
                </a:solidFill>
                <a:latin typeface="Helvetica"/>
                <a:cs typeface="Arial" pitchFamily="34" charset="0"/>
              </a:rPr>
              <a:t>Bhd</a:t>
            </a:r>
            <a:endParaRPr lang="en-US" sz="900" dirty="0" smtClean="0">
              <a:solidFill>
                <a:srgbClr val="222221"/>
              </a:solidFill>
              <a:latin typeface="Helvetica"/>
              <a:cs typeface="Arial" pitchFamily="34" charset="0"/>
            </a:endParaRPr>
          </a:p>
          <a:p>
            <a:pPr lvl="0" eaLnBrk="0" fontAlgn="base" hangingPunct="0">
              <a:spcBef>
                <a:spcPct val="0"/>
              </a:spcBef>
              <a:spcAft>
                <a:spcPct val="0"/>
              </a:spcAft>
            </a:pPr>
            <a:r>
              <a:rPr kumimoji="0" lang="en-US" sz="900" b="0" i="0" u="none" strike="noStrike" cap="none" normalizeH="0" baseline="0" dirty="0" smtClean="0">
                <a:ln>
                  <a:noFill/>
                </a:ln>
                <a:solidFill>
                  <a:srgbClr val="222221"/>
                </a:solidFill>
                <a:effectLst/>
                <a:latin typeface="Helvetica"/>
                <a:cs typeface="Arial" pitchFamily="34" charset="0"/>
                <a:hlinkClick r:id="rId4"/>
              </a:rPr>
              <a:t>mimijumi@asia.com</a:t>
            </a:r>
            <a:endParaRPr kumimoji="0" lang="en-US" sz="900" b="0" i="0" u="none" strike="noStrike" cap="none" normalizeH="0" baseline="0" dirty="0" smtClean="0">
              <a:ln>
                <a:noFill/>
              </a:ln>
              <a:solidFill>
                <a:srgbClr val="222221"/>
              </a:solidFill>
              <a:effectLst/>
              <a:latin typeface="Helvetica"/>
              <a:cs typeface="Arial" pitchFamily="34" charset="0"/>
            </a:endParaRPr>
          </a:p>
          <a:p>
            <a:pPr lvl="0" eaLnBrk="0" fontAlgn="base" hangingPunct="0">
              <a:spcBef>
                <a:spcPct val="0"/>
              </a:spcBef>
              <a:spcAft>
                <a:spcPct val="0"/>
              </a:spcAft>
            </a:pPr>
            <a:r>
              <a:rPr lang="en-US" sz="900" dirty="0" smtClean="0">
                <a:solidFill>
                  <a:srgbClr val="222221"/>
                </a:solidFill>
                <a:latin typeface="Helvetica"/>
                <a:cs typeface="Arial" pitchFamily="34" charset="0"/>
              </a:rPr>
              <a:t>www.portes.my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rot="5400000">
            <a:off x="-535794" y="3393281"/>
            <a:ext cx="685800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2821793" y="3393257"/>
            <a:ext cx="6858000" cy="71438"/>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a:blip r:embed="rId2"/>
          <a:srcRect/>
          <a:stretch>
            <a:fillRect/>
          </a:stretch>
        </p:blipFill>
        <p:spPr bwMode="auto">
          <a:xfrm>
            <a:off x="0" y="0"/>
            <a:ext cx="2786050" cy="3929090"/>
          </a:xfrm>
          <a:prstGeom prst="rect">
            <a:avLst/>
          </a:prstGeom>
          <a:noFill/>
          <a:ln w="9525">
            <a:noFill/>
            <a:miter lim="800000"/>
            <a:headEnd/>
            <a:tailEnd/>
          </a:ln>
          <a:effectLst/>
        </p:spPr>
      </p:pic>
      <p:pic>
        <p:nvPicPr>
          <p:cNvPr id="8" name="Picture 7" descr="Cycle of Squooshi!"/>
          <p:cNvPicPr/>
          <p:nvPr/>
        </p:nvPicPr>
        <p:blipFill>
          <a:blip r:embed="rId3"/>
          <a:srcRect/>
          <a:stretch>
            <a:fillRect/>
          </a:stretch>
        </p:blipFill>
        <p:spPr bwMode="auto">
          <a:xfrm>
            <a:off x="3071802" y="142852"/>
            <a:ext cx="3000396" cy="6500858"/>
          </a:xfrm>
          <a:prstGeom prst="rect">
            <a:avLst/>
          </a:prstGeom>
          <a:noFill/>
          <a:ln w="9525">
            <a:noFill/>
            <a:miter lim="800000"/>
            <a:headEnd/>
            <a:tailEnd/>
          </a:ln>
        </p:spPr>
      </p:pic>
      <p:sp>
        <p:nvSpPr>
          <p:cNvPr id="12289" name="Rectangle 1"/>
          <p:cNvSpPr>
            <a:spLocks noChangeArrowheads="1"/>
          </p:cNvSpPr>
          <p:nvPr/>
        </p:nvSpPr>
        <p:spPr bwMode="auto">
          <a:xfrm>
            <a:off x="6357950" y="288124"/>
            <a:ext cx="2714612" cy="635558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B0CA"/>
                </a:solidFill>
                <a:effectLst/>
                <a:latin typeface="Georgia" pitchFamily="18" charset="0"/>
                <a:ea typeface="Times New Roman" pitchFamily="18" charset="0"/>
                <a:cs typeface="Times New Roman" pitchFamily="18" charset="0"/>
              </a:rPr>
              <a:t>WHAT CAN I PUT IN A SQUOOSHI?</a:t>
            </a: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err="1" smtClean="0">
                <a:ln>
                  <a:noFill/>
                </a:ln>
                <a:solidFill>
                  <a:srgbClr val="222221"/>
                </a:solidFill>
                <a:effectLst/>
                <a:latin typeface="Helvetica"/>
                <a:ea typeface="Times New Roman" pitchFamily="18" charset="0"/>
                <a:cs typeface="Times New Roman" pitchFamily="18" charset="0"/>
              </a:rPr>
              <a:t>Squooshi</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 refillable pouches are perfect for any squishy food. We fill them with applesauce, smoothies, fruit, grain and veggie purees, homemade baby food, yogurts, oatmeal </a:t>
            </a:r>
            <a:r>
              <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rPr>
              <a:t>–</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 anything of a squishy consistency.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B0CA"/>
                </a:solidFill>
                <a:effectLst/>
                <a:latin typeface="Georgia" pitchFamily="18" charset="0"/>
                <a:ea typeface="Times New Roman" pitchFamily="18" charset="0"/>
                <a:cs typeface="Times New Roman" pitchFamily="18" charset="0"/>
              </a:rPr>
              <a:t>WHERE CAN SQUOOSHI POUCHES GO?</a:t>
            </a: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err="1" smtClean="0">
                <a:ln>
                  <a:noFill/>
                </a:ln>
                <a:solidFill>
                  <a:srgbClr val="222221"/>
                </a:solidFill>
                <a:effectLst/>
                <a:latin typeface="Helvetica"/>
                <a:ea typeface="Times New Roman" pitchFamily="18" charset="0"/>
                <a:cs typeface="Times New Roman" pitchFamily="18" charset="0"/>
              </a:rPr>
              <a:t>Squooshis</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 are easy to fill and take with you wherever you go. </a:t>
            </a:r>
            <a:r>
              <a:rPr kumimoji="0" lang="en-US" sz="800" b="0" i="0" u="none" strike="noStrike" cap="none" normalizeH="0" baseline="0" dirty="0" err="1" smtClean="0">
                <a:ln>
                  <a:noFill/>
                </a:ln>
                <a:solidFill>
                  <a:srgbClr val="222221"/>
                </a:solidFill>
                <a:effectLst/>
                <a:latin typeface="Helvetica"/>
                <a:ea typeface="Times New Roman" pitchFamily="18" charset="0"/>
                <a:cs typeface="Times New Roman" pitchFamily="18" charset="0"/>
              </a:rPr>
              <a:t>School.The</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 park.</a:t>
            </a:r>
            <a:r>
              <a:rPr lang="en-US" sz="400" dirty="0" smtClean="0">
                <a:latin typeface="Arial" pitchFamily="34" charset="0"/>
                <a:cs typeface="Arial" pitchFamily="34" charset="0"/>
              </a:rPr>
              <a:t> </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For homemade baby food, </a:t>
            </a:r>
            <a:r>
              <a:rPr kumimoji="0" lang="en-US" sz="800" b="0" i="0" u="none" strike="noStrike" cap="none" normalizeH="0" baseline="0" dirty="0" err="1" smtClean="0">
                <a:ln>
                  <a:noFill/>
                </a:ln>
                <a:solidFill>
                  <a:srgbClr val="222221"/>
                </a:solidFill>
                <a:effectLst/>
                <a:latin typeface="Helvetica"/>
                <a:ea typeface="Times New Roman" pitchFamily="18" charset="0"/>
                <a:cs typeface="Times New Roman" pitchFamily="18" charset="0"/>
              </a:rPr>
              <a:t>Squooshi</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 reusable squeeze packs mean no more frozen cubes or fussing around with freezer trays, no extra bowls and spoons, and no breakable jars or double-dipping. They can go straight from filling, to the freezer, to your bag, to your child's hand (and mouth) with no fuss (and less mess!).</a:t>
            </a:r>
            <a:r>
              <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B0CA"/>
                </a:solidFill>
                <a:effectLst/>
                <a:latin typeface="Georgia" pitchFamily="18" charset="0"/>
                <a:ea typeface="Times New Roman" pitchFamily="18" charset="0"/>
                <a:cs typeface="Times New Roman" pitchFamily="18" charset="0"/>
              </a:rPr>
              <a:t>HOW DO I FILL MY SQUOOSHI?</a:t>
            </a: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eaLnBrk="0" fontAlgn="base" hangingPunct="0">
              <a:spcBef>
                <a:spcPct val="0"/>
              </a:spcBef>
              <a:spcAft>
                <a:spcPct val="0"/>
              </a:spcAft>
            </a:pPr>
            <a:r>
              <a:rPr kumimoji="0" lang="en-US" sz="800" b="0" i="0" u="none" strike="noStrike" cap="none" normalizeH="0" baseline="0" dirty="0" err="1" smtClean="0">
                <a:ln>
                  <a:noFill/>
                </a:ln>
                <a:solidFill>
                  <a:srgbClr val="222221"/>
                </a:solidFill>
                <a:effectLst/>
                <a:latin typeface="Helvetica"/>
                <a:ea typeface="Times New Roman" pitchFamily="18" charset="0"/>
                <a:cs typeface="Times New Roman" pitchFamily="18" charset="0"/>
              </a:rPr>
              <a:t>Squooshi</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 pouches can be filled through an extra sturdy zipper located on the bottom of the pouch. </a:t>
            </a:r>
            <a:r>
              <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rPr>
              <a:t> </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Simply turn the pouch over, pull apart the zipper, make sure your cap is on and pour or spoon in your favorite squishy food. </a:t>
            </a:r>
            <a:r>
              <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rPr>
              <a:t> </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For optimal use, </a:t>
            </a:r>
            <a:r>
              <a:rPr kumimoji="0" lang="en-US" sz="800" b="0" i="0" u="none" strike="noStrike" cap="none" normalizeH="0" baseline="0" dirty="0" err="1" smtClean="0">
                <a:ln>
                  <a:noFill/>
                </a:ln>
                <a:solidFill>
                  <a:srgbClr val="222221"/>
                </a:solidFill>
                <a:effectLst/>
                <a:latin typeface="Helvetica"/>
                <a:ea typeface="Times New Roman" pitchFamily="18" charset="0"/>
                <a:cs typeface="Times New Roman" pitchFamily="18" charset="0"/>
              </a:rPr>
              <a:t>Squooshi</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 pouches should be filled about </a:t>
            </a:r>
            <a:r>
              <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rPr>
              <a:t>¾</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 full depending on the content. </a:t>
            </a:r>
            <a:r>
              <a:rPr kumimoji="0" lang="en-US" sz="800" b="0" u="none" strike="noStrike" cap="none" normalizeH="0" baseline="0" dirty="0" smtClean="0">
                <a:ln>
                  <a:noFill/>
                </a:ln>
                <a:solidFill>
                  <a:srgbClr val="222221"/>
                </a:solidFill>
                <a:effectLst/>
                <a:latin typeface="Helvetica"/>
                <a:ea typeface="Times New Roman" pitchFamily="18" charset="0"/>
                <a:cs typeface="Times New Roman" pitchFamily="18" charset="0"/>
              </a:rPr>
              <a:t>Wipe away any seeds or food bits from the zipper, and make sure the bottom is sealed completely after filling.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Avoid the microwave, boiling liquids, and anything with a consistency thinner than applesauce.</a:t>
            </a:r>
            <a:r>
              <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1" i="0" u="none" strike="noStrike" cap="none" normalizeH="0" baseline="0" dirty="0" smtClean="0">
                <a:ln>
                  <a:noFill/>
                </a:ln>
                <a:solidFill>
                  <a:srgbClr val="00B0CA"/>
                </a:solidFill>
                <a:effectLst/>
                <a:latin typeface="Georgia" pitchFamily="18" charset="0"/>
                <a:ea typeface="Times New Roman" pitchFamily="18" charset="0"/>
                <a:cs typeface="Times New Roman" pitchFamily="18" charset="0"/>
              </a:rPr>
              <a:t>HOW DO I CLEAN MY SQUOOSHI?</a:t>
            </a:r>
            <a:endParaRPr kumimoji="0" lang="en-US"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Our pouches were designed specifically for ease of cleaning. </a:t>
            </a:r>
            <a:r>
              <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rPr>
              <a:t> </a:t>
            </a:r>
            <a:r>
              <a:rPr kumimoji="0" lang="en-US" sz="800" b="0" i="0" u="none" strike="noStrike" cap="none" normalizeH="0" baseline="0" dirty="0" smtClean="0">
                <a:ln>
                  <a:noFill/>
                </a:ln>
                <a:solidFill>
                  <a:srgbClr val="222221"/>
                </a:solidFill>
                <a:effectLst/>
                <a:latin typeface="Helvetica"/>
                <a:ea typeface="Times New Roman" pitchFamily="18" charset="0"/>
                <a:cs typeface="Times New Roman" pitchFamily="18" charset="0"/>
              </a:rPr>
              <a:t>Every section of the interior of our pouch is easily rinsed with a direct stream of water. Just pop them in the top rack of your dishwasher or wash them by hand with warm soapy water. </a:t>
            </a:r>
            <a:r>
              <a:rPr kumimoji="0" lang="en-US" sz="800" b="0" i="0" u="none" strike="noStrike" cap="none" normalizeH="0" baseline="0" dirty="0" smtClean="0">
                <a:ln>
                  <a:noFill/>
                </a:ln>
                <a:solidFill>
                  <a:srgbClr val="222221"/>
                </a:solidFill>
                <a:effectLst/>
                <a:latin typeface="Calibri"/>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sz="800" dirty="0">
              <a:solidFill>
                <a:srgbClr val="222221"/>
              </a:solidFill>
              <a:latin typeface="Calibri"/>
              <a:cs typeface="Times New Roman" pitchFamily="18" charset="0"/>
            </a:endParaRPr>
          </a:p>
          <a:p>
            <a:pPr eaLnBrk="0" fontAlgn="base" hangingPunct="0">
              <a:spcBef>
                <a:spcPct val="0"/>
              </a:spcBef>
              <a:spcAft>
                <a:spcPct val="0"/>
              </a:spcAft>
            </a:pPr>
            <a:r>
              <a:rPr lang="en-MY" sz="800" b="1" dirty="0">
                <a:solidFill>
                  <a:srgbClr val="00B0CA"/>
                </a:solidFill>
                <a:latin typeface="Georgia" pitchFamily="18" charset="0"/>
                <a:ea typeface="Times New Roman" pitchFamily="18" charset="0"/>
                <a:cs typeface="Times New Roman" pitchFamily="18" charset="0"/>
              </a:rPr>
              <a:t>ABOUT THE POUCH </a:t>
            </a:r>
            <a:r>
              <a:rPr lang="en-MY" sz="800" b="1" dirty="0" smtClean="0">
                <a:solidFill>
                  <a:srgbClr val="00B0CA"/>
                </a:solidFill>
                <a:latin typeface="Georgia" pitchFamily="18" charset="0"/>
                <a:ea typeface="Times New Roman" pitchFamily="18" charset="0"/>
                <a:cs typeface="Times New Roman" pitchFamily="18" charset="0"/>
              </a:rPr>
              <a:t>SAFETY &amp; MATERIALS</a:t>
            </a:r>
            <a:endParaRPr lang="en-MY" sz="800" b="1" dirty="0">
              <a:solidFill>
                <a:srgbClr val="00B0CA"/>
              </a:solidFill>
              <a:latin typeface="Georgia" pitchFamily="18" charset="0"/>
              <a:ea typeface="Times New Roman" pitchFamily="18" charset="0"/>
              <a:cs typeface="Times New Roman" pitchFamily="18" charset="0"/>
            </a:endParaRPr>
          </a:p>
          <a:p>
            <a:pPr fontAlgn="base"/>
            <a:r>
              <a:rPr lang="en-MY" sz="800" dirty="0">
                <a:solidFill>
                  <a:srgbClr val="222221"/>
                </a:solidFill>
                <a:latin typeface="Helvetica"/>
                <a:ea typeface="Times New Roman" pitchFamily="18" charset="0"/>
                <a:cs typeface="Times New Roman" pitchFamily="18" charset="0"/>
              </a:rPr>
              <a:t>As eco-minded parents, we made sure </a:t>
            </a:r>
            <a:r>
              <a:rPr lang="en-MY" sz="800" dirty="0" err="1">
                <a:solidFill>
                  <a:srgbClr val="222221"/>
                </a:solidFill>
                <a:latin typeface="Helvetica"/>
                <a:ea typeface="Times New Roman" pitchFamily="18" charset="0"/>
                <a:cs typeface="Times New Roman" pitchFamily="18" charset="0"/>
              </a:rPr>
              <a:t>Squooshi</a:t>
            </a:r>
            <a:r>
              <a:rPr lang="en-MY" sz="800" dirty="0">
                <a:solidFill>
                  <a:srgbClr val="222221"/>
                </a:solidFill>
                <a:latin typeface="Helvetica"/>
                <a:ea typeface="Times New Roman" pitchFamily="18" charset="0"/>
                <a:cs typeface="Times New Roman" pitchFamily="18" charset="0"/>
              </a:rPr>
              <a:t> reusable food pouches are made with the greatest of care.  This product is has gone through very stringent test and is US FDA approved. </a:t>
            </a:r>
            <a:r>
              <a:rPr lang="en-MY" sz="800" dirty="0" err="1">
                <a:solidFill>
                  <a:srgbClr val="222221"/>
                </a:solidFill>
                <a:latin typeface="Helvetica"/>
                <a:ea typeface="Times New Roman" pitchFamily="18" charset="0"/>
                <a:cs typeface="Times New Roman" pitchFamily="18" charset="0"/>
              </a:rPr>
              <a:t>Squooshi</a:t>
            </a:r>
            <a:r>
              <a:rPr lang="en-MY" sz="800" dirty="0">
                <a:solidFill>
                  <a:srgbClr val="222221"/>
                </a:solidFill>
                <a:latin typeface="Helvetica"/>
                <a:ea typeface="Times New Roman" pitchFamily="18" charset="0"/>
                <a:cs typeface="Times New Roman" pitchFamily="18" charset="0"/>
              </a:rPr>
              <a:t> are BPA-free, PVC-free, Lead-free, Phthalate-free, puncture resistant plastic, to provide convenience and durability without unnecessary chemicals. ISO 9001 certified and BRC rated, meaning the company meets international standards for quality and safety protocols as pertains to ingredients, allergens, hygiene, humane trade practices, and foreign ingredient exposures.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extBox 10"/>
          <p:cNvSpPr txBox="1"/>
          <p:nvPr/>
        </p:nvSpPr>
        <p:spPr>
          <a:xfrm>
            <a:off x="0" y="3929066"/>
            <a:ext cx="2928958" cy="2308324"/>
          </a:xfrm>
          <a:prstGeom prst="rect">
            <a:avLst/>
          </a:prstGeom>
          <a:noFill/>
        </p:spPr>
        <p:txBody>
          <a:bodyPr wrap="square" rtlCol="0">
            <a:spAutoFit/>
          </a:bodyPr>
          <a:lstStyle/>
          <a:p>
            <a:pPr algn="ctr"/>
            <a:r>
              <a:rPr lang="en-US" sz="1600" dirty="0" smtClean="0"/>
              <a:t>Extra sturdy zip-lock bottom, prevent spills</a:t>
            </a:r>
          </a:p>
          <a:p>
            <a:pPr algn="ctr"/>
            <a:endParaRPr lang="en-US" sz="1600" dirty="0"/>
          </a:p>
          <a:p>
            <a:pPr algn="ctr"/>
            <a:r>
              <a:rPr lang="en-US" sz="1600" dirty="0" smtClean="0"/>
              <a:t>Easy-to-clean convenience </a:t>
            </a:r>
          </a:p>
          <a:p>
            <a:pPr algn="ctr"/>
            <a:endParaRPr lang="en-US" sz="1600" dirty="0"/>
          </a:p>
          <a:p>
            <a:pPr algn="ctr"/>
            <a:r>
              <a:rPr lang="en-US" sz="1600" dirty="0" smtClean="0"/>
              <a:t>Compatible with spoon attachments</a:t>
            </a:r>
          </a:p>
          <a:p>
            <a:pPr algn="ctr"/>
            <a:r>
              <a:rPr lang="en-US" sz="1600" dirty="0"/>
              <a:t/>
            </a:r>
            <a:br>
              <a:rPr lang="en-US" sz="1600" dirty="0"/>
            </a:br>
            <a:r>
              <a:rPr lang="en-US" sz="1600" dirty="0" smtClean="0"/>
              <a:t>Easy to fill</a:t>
            </a:r>
            <a:endParaRPr lang="en-MY"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241</Words>
  <Application>Microsoft Office PowerPoint</Application>
  <PresentationFormat>On-screen Show (4:3)</PresentationFormat>
  <Paragraphs>51</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dc:creator>
  <cp:lastModifiedBy>ST</cp:lastModifiedBy>
  <cp:revision>5</cp:revision>
  <dcterms:created xsi:type="dcterms:W3CDTF">2013-09-23T11:27:11Z</dcterms:created>
  <dcterms:modified xsi:type="dcterms:W3CDTF">2013-09-27T03:12:41Z</dcterms:modified>
</cp:coreProperties>
</file>