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media/image38.jp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3" r:id="rId1"/>
  </p:sldMasterIdLst>
  <p:notesMasterIdLst>
    <p:notesMasterId r:id="rId43"/>
  </p:notesMasterIdLst>
  <p:sldIdLst>
    <p:sldId id="300" r:id="rId2"/>
    <p:sldId id="326" r:id="rId3"/>
    <p:sldId id="392" r:id="rId4"/>
    <p:sldId id="335" r:id="rId5"/>
    <p:sldId id="336" r:id="rId6"/>
    <p:sldId id="393" r:id="rId7"/>
    <p:sldId id="309" r:id="rId8"/>
    <p:sldId id="394" r:id="rId9"/>
    <p:sldId id="338" r:id="rId10"/>
    <p:sldId id="381" r:id="rId11"/>
    <p:sldId id="382" r:id="rId12"/>
    <p:sldId id="383" r:id="rId13"/>
    <p:sldId id="384" r:id="rId14"/>
    <p:sldId id="385" r:id="rId15"/>
    <p:sldId id="386" r:id="rId16"/>
    <p:sldId id="387" r:id="rId17"/>
    <p:sldId id="388" r:id="rId18"/>
    <p:sldId id="389" r:id="rId19"/>
    <p:sldId id="390" r:id="rId20"/>
    <p:sldId id="391" r:id="rId21"/>
    <p:sldId id="377" r:id="rId22"/>
    <p:sldId id="378" r:id="rId23"/>
    <p:sldId id="380" r:id="rId24"/>
    <p:sldId id="362" r:id="rId25"/>
    <p:sldId id="363" r:id="rId26"/>
    <p:sldId id="364" r:id="rId27"/>
    <p:sldId id="365" r:id="rId28"/>
    <p:sldId id="366" r:id="rId29"/>
    <p:sldId id="339" r:id="rId30"/>
    <p:sldId id="340" r:id="rId31"/>
    <p:sldId id="343" r:id="rId32"/>
    <p:sldId id="346" r:id="rId33"/>
    <p:sldId id="347" r:id="rId34"/>
    <p:sldId id="348" r:id="rId35"/>
    <p:sldId id="350" r:id="rId36"/>
    <p:sldId id="351" r:id="rId37"/>
    <p:sldId id="352" r:id="rId38"/>
    <p:sldId id="353" r:id="rId39"/>
    <p:sldId id="354" r:id="rId40"/>
    <p:sldId id="355" r:id="rId41"/>
    <p:sldId id="323" r:id="rId42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C700"/>
    <a:srgbClr val="7099CA"/>
    <a:srgbClr val="457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5" autoAdjust="0"/>
    <p:restoredTop sz="99788" autoAdjust="0"/>
  </p:normalViewPr>
  <p:slideViewPr>
    <p:cSldViewPr snapToGrid="0" snapToObjects="1">
      <p:cViewPr varScale="1">
        <p:scale>
          <a:sx n="120" d="100"/>
          <a:sy n="120" d="100"/>
        </p:scale>
        <p:origin x="-456" y="-112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471F8-94FC-7743-AC11-ED0FF69968BB}" type="datetimeFigureOut">
              <a:rPr lang="en-US" smtClean="0"/>
              <a:t>31/07/13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6ADD8-B274-824F-A4F7-BBD218401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04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solidFill>
            <a:srgbClr val="FFFFFF"/>
          </a:solidFill>
          <a:ln/>
        </p:spPr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latin typeface="Avenir Light" charset="0"/>
                <a:ea typeface="ＭＳ Ｐゴシック" charset="0"/>
                <a:cs typeface="Avenir Light" charset="0"/>
                <a:sym typeface="Avenir Light" charset="0"/>
              </a:rPr>
              <a:t>-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latin typeface="Avenir Light" charset="0"/>
                <a:ea typeface="ＭＳ Ｐゴシック" charset="0"/>
                <a:cs typeface="Avenir Light" charset="0"/>
                <a:sym typeface="Avenir Light" charset="0"/>
              </a:rPr>
              <a:t>-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latin typeface="Avenir Light" charset="0"/>
                <a:ea typeface="ＭＳ Ｐゴシック" charset="0"/>
                <a:cs typeface="Avenir Light" charset="0"/>
                <a:sym typeface="Avenir Light" charset="0"/>
              </a:rPr>
              <a:t>- Fully configurable collection engine, integrated as a native application with the Watch4net (W4N) Collector Managers, allowing use of standard W4N filters and connectors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solidFill>
            <a:srgbClr val="FFFFFF"/>
          </a:solidFill>
          <a:ln/>
        </p:spPr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latin typeface="Avenir Light" charset="0"/>
                <a:ea typeface="ＭＳ Ｐゴシック" charset="0"/>
                <a:cs typeface="Avenir Light" charset="0"/>
                <a:sym typeface="Avenir Light" charset="0"/>
              </a:rPr>
              <a:t>-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latin typeface="Avenir Light" charset="0"/>
                <a:ea typeface="ＭＳ Ｐゴシック" charset="0"/>
                <a:cs typeface="Avenir Light" charset="0"/>
                <a:sym typeface="Avenir Light" charset="0"/>
              </a:rPr>
              <a:t>-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latin typeface="Avenir Light" charset="0"/>
                <a:ea typeface="ＭＳ Ｐゴシック" charset="0"/>
                <a:cs typeface="Avenir Light" charset="0"/>
                <a:sym typeface="Avenir Light" charset="0"/>
              </a:rPr>
              <a:t>- Fully configurable collection engine, integrated as a native application with the Watch4net (W4N) Collector Managers, allowing use of standard W4N filters and connectors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Storage environment may have grown organically in response to project and department demands without overall master</a:t>
            </a:r>
            <a:r>
              <a:rPr lang="en-US" baseline="0" dirty="0" smtClean="0"/>
              <a:t> plan - need to be able to gain a view of the entire storage environment in order to plan for the future.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Respond to audit requirements and ensure that the storage environment is in a vendor supported configuration</a:t>
            </a:r>
          </a:p>
          <a:p>
            <a:endParaRPr lang="en-US" baseline="0" dirty="0" smtClean="0"/>
          </a:p>
          <a:p>
            <a:r>
              <a:rPr lang="en-US" dirty="0" smtClean="0"/>
              <a:t>Address</a:t>
            </a:r>
            <a:r>
              <a:rPr lang="en-US" baseline="0" dirty="0" smtClean="0"/>
              <a:t> immediate issues with storage performance, capacity, configuration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Current toolset may not support this kind of analysis across the entire storage architecture – focusing only a smaller areas (SAN only, switch only, </a:t>
            </a:r>
            <a:r>
              <a:rPr lang="en-US" baseline="0" dirty="0" err="1" smtClean="0"/>
              <a:t>Virtualisation</a:t>
            </a:r>
            <a:r>
              <a:rPr lang="en-US" baseline="0" dirty="0" smtClean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6ADD8-B274-824F-A4F7-BBD21840120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808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 day offering</a:t>
            </a:r>
            <a:r>
              <a:rPr lang="en-US" baseline="0" dirty="0" smtClean="0"/>
              <a:t> for up to mid sized </a:t>
            </a:r>
            <a:r>
              <a:rPr lang="en-US" baseline="0" dirty="0" err="1" smtClean="0"/>
              <a:t>organisations</a:t>
            </a:r>
            <a:r>
              <a:rPr lang="en-US" baseline="0" dirty="0" smtClean="0"/>
              <a:t> limited size to storage environment 4 storage systems and associated switches, hosts.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Prosphere and SCA only – these products are meant to be used long term  - little benefit for installing W4N given the timeframe</a:t>
            </a:r>
          </a:p>
          <a:p>
            <a:endParaRPr lang="en-US" baseline="0" dirty="0" smtClean="0"/>
          </a:p>
          <a:p>
            <a:r>
              <a:rPr lang="en-US" baseline="0" dirty="0" smtClean="0"/>
              <a:t>30 day period for data collection – could be shorter or longer depending on customer requirements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6ADD8-B274-824F-A4F7-BBD21840120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871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Executive summary contains immediate recommendations depending</a:t>
            </a:r>
          </a:p>
          <a:p>
            <a:endParaRPr lang="en-US" dirty="0" smtClean="0"/>
          </a:p>
          <a:p>
            <a:r>
              <a:rPr lang="en-US" dirty="0" smtClean="0"/>
              <a:t>Support</a:t>
            </a:r>
            <a:r>
              <a:rPr lang="en-US" baseline="0" dirty="0" smtClean="0"/>
              <a:t> Matrix and Best Practice</a:t>
            </a:r>
          </a:p>
          <a:p>
            <a:endParaRPr lang="en-US" baseline="0" dirty="0"/>
          </a:p>
          <a:p>
            <a:r>
              <a:rPr lang="en-US" baseline="0" dirty="0" smtClean="0"/>
              <a:t>Capacity and performance will be somewhat of a snapshot with trending limited to the data collection phase</a:t>
            </a:r>
          </a:p>
          <a:p>
            <a:endParaRPr lang="en-US" baseline="0" dirty="0" smtClean="0"/>
          </a:p>
          <a:p>
            <a:r>
              <a:rPr lang="en-US" baseline="0" dirty="0" smtClean="0"/>
              <a:t>Detailed configuration report – describe all components of </a:t>
            </a:r>
            <a:r>
              <a:rPr lang="en-US" baseline="0" smtClean="0"/>
              <a:t>storage system.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6ADD8-B274-824F-A4F7-BBD21840120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167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solidFill>
            <a:srgbClr val="FFFFFF"/>
          </a:solidFill>
          <a:ln/>
        </p:spPr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latin typeface="Avenir Light" charset="0"/>
                <a:cs typeface="Avenir Light" charset="0"/>
                <a:sym typeface="Avenir Light" charset="0"/>
              </a:rPr>
              <a:t>-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latin typeface="Avenir Light" charset="0"/>
                <a:cs typeface="Avenir Light" charset="0"/>
                <a:sym typeface="Avenir Light" charset="0"/>
              </a:rPr>
              <a:t>-</a:t>
            </a:r>
          </a:p>
          <a:p>
            <a:pPr eaLnBrk="1" hangingPunct="1">
              <a:defRPr/>
            </a:pPr>
            <a:r>
              <a:rPr lang="en-US" smtClean="0">
                <a:solidFill>
                  <a:srgbClr val="000000"/>
                </a:solidFill>
                <a:latin typeface="Avenir Light" charset="0"/>
                <a:cs typeface="Avenir Light" charset="0"/>
                <a:sym typeface="Avenir Light" charset="0"/>
              </a:rPr>
              <a:t>- Fully configurable collection engine, integrated as a native application with the Watch4net (W4N) Collector Managers, allowing use of standard W4N filters and connectors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>
            <a:normAutofit/>
          </a:bodyPr>
          <a:lstStyle>
            <a:lvl1pPr>
              <a:defRPr sz="38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49" y="5309843"/>
            <a:ext cx="9162149" cy="427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C:\Users\WILHEL~1\AppData\Local\Temp\Rar$DR03.259\Logo Files\Full colour\JPEG\Small-JPE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7187"/>
            <a:ext cx="2405460" cy="1215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C:\Users\WILHEL~1\AppData\Local\Temp\Rar$DR03.259\Logo Files\Full colour\JPEG\Small-JPE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196" y="37187"/>
            <a:ext cx="1037308" cy="52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footer-1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35496" y="4306743"/>
            <a:ext cx="9090366" cy="13710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851"/>
            <a:ext cx="8229600" cy="588409"/>
          </a:xfrm>
        </p:spPr>
        <p:txBody>
          <a:bodyPr>
            <a:normAutofit/>
          </a:bodyPr>
          <a:lstStyle>
            <a:lvl1pPr algn="l">
              <a:defRPr sz="28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7295"/>
            <a:ext cx="8229600" cy="4107842"/>
          </a:xfrm>
        </p:spPr>
        <p:txBody>
          <a:bodyPr/>
          <a:lstStyle>
            <a:lvl1pPr>
              <a:defRPr sz="2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 sz="26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67544" y="817273"/>
            <a:ext cx="820891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444624"/>
            <a:ext cx="4686300" cy="427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57235"/>
            <a:ext cx="7772400" cy="1135062"/>
          </a:xfrm>
        </p:spPr>
        <p:txBody>
          <a:bodyPr anchor="t">
            <a:normAutofit/>
          </a:bodyPr>
          <a:lstStyle>
            <a:lvl1pPr algn="l">
              <a:defRPr sz="3200" b="1" cap="all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5973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footer-1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35496" y="4306743"/>
            <a:ext cx="9090366" cy="137107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45013"/>
            <a:ext cx="4040188" cy="3292740"/>
          </a:xfrm>
        </p:spPr>
        <p:txBody>
          <a:bodyPr/>
          <a:lstStyle>
            <a:lvl1pPr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 sz="17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67544" y="817273"/>
            <a:ext cx="820891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5" descr="C:\Users\WILHEL~1\AppData\Local\Temp\Rar$DR03.259\Logo Files\Full colour\JPEG\Small-JPE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196" y="37187"/>
            <a:ext cx="1037308" cy="52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3"/>
          <p:cNvSpPr>
            <a:spLocks noGrp="1"/>
          </p:cNvSpPr>
          <p:nvPr>
            <p:ph sz="half" idx="13"/>
          </p:nvPr>
        </p:nvSpPr>
        <p:spPr>
          <a:xfrm>
            <a:off x="4646612" y="1837387"/>
            <a:ext cx="4040188" cy="3292740"/>
          </a:xfrm>
        </p:spPr>
        <p:txBody>
          <a:bodyPr/>
          <a:lstStyle>
            <a:lvl1pPr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 sz="17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108851"/>
            <a:ext cx="8229600" cy="588409"/>
          </a:xfrm>
        </p:spPr>
        <p:txBody>
          <a:bodyPr>
            <a:normAutofit/>
          </a:bodyPr>
          <a:lstStyle>
            <a:lvl1pPr algn="l">
              <a:defRPr sz="28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" Target="slide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0" Type="http://schemas.openxmlformats.org/officeDocument/2006/relationships/image" Target="../media/image24.png"/><Relationship Id="rId21" Type="http://schemas.openxmlformats.org/officeDocument/2006/relationships/image" Target="../media/image25.png"/><Relationship Id="rId22" Type="http://schemas.openxmlformats.org/officeDocument/2006/relationships/image" Target="../media/image26.png"/><Relationship Id="rId23" Type="http://schemas.openxmlformats.org/officeDocument/2006/relationships/image" Target="../media/image27.png"/><Relationship Id="rId24" Type="http://schemas.openxmlformats.org/officeDocument/2006/relationships/image" Target="../media/image28.png"/><Relationship Id="rId25" Type="http://schemas.openxmlformats.org/officeDocument/2006/relationships/image" Target="../media/image29.png"/><Relationship Id="rId26" Type="http://schemas.openxmlformats.org/officeDocument/2006/relationships/image" Target="../media/image30.png"/><Relationship Id="rId27" Type="http://schemas.openxmlformats.org/officeDocument/2006/relationships/image" Target="../media/image31.png"/><Relationship Id="rId28" Type="http://schemas.openxmlformats.org/officeDocument/2006/relationships/image" Target="../media/image32.png"/><Relationship Id="rId29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jpg"/><Relationship Id="rId30" Type="http://schemas.openxmlformats.org/officeDocument/2006/relationships/image" Target="../media/image34.png"/><Relationship Id="rId31" Type="http://schemas.openxmlformats.org/officeDocument/2006/relationships/image" Target="../media/image35.png"/><Relationship Id="rId32" Type="http://schemas.openxmlformats.org/officeDocument/2006/relationships/image" Target="../media/image36.png"/><Relationship Id="rId9" Type="http://schemas.openxmlformats.org/officeDocument/2006/relationships/image" Target="../media/image13.jpg"/><Relationship Id="rId6" Type="http://schemas.openxmlformats.org/officeDocument/2006/relationships/image" Target="../media/image10.jpg"/><Relationship Id="rId7" Type="http://schemas.openxmlformats.org/officeDocument/2006/relationships/image" Target="../media/image11.jpg"/><Relationship Id="rId8" Type="http://schemas.openxmlformats.org/officeDocument/2006/relationships/image" Target="../media/image12.jpg"/><Relationship Id="rId33" Type="http://schemas.openxmlformats.org/officeDocument/2006/relationships/image" Target="../media/image37.png"/><Relationship Id="rId34" Type="http://schemas.openxmlformats.org/officeDocument/2006/relationships/image" Target="../media/image38.jpg"/><Relationship Id="rId10" Type="http://schemas.openxmlformats.org/officeDocument/2006/relationships/image" Target="../media/image14.jpg"/><Relationship Id="rId11" Type="http://schemas.openxmlformats.org/officeDocument/2006/relationships/image" Target="../media/image15.jpg"/><Relationship Id="rId12" Type="http://schemas.openxmlformats.org/officeDocument/2006/relationships/image" Target="../media/image16.png"/><Relationship Id="rId13" Type="http://schemas.openxmlformats.org/officeDocument/2006/relationships/image" Target="../media/image17.gif"/><Relationship Id="rId14" Type="http://schemas.openxmlformats.org/officeDocument/2006/relationships/image" Target="../media/image18.png"/><Relationship Id="rId15" Type="http://schemas.openxmlformats.org/officeDocument/2006/relationships/image" Target="../media/image19.png"/><Relationship Id="rId16" Type="http://schemas.openxmlformats.org/officeDocument/2006/relationships/image" Target="../media/image20.jpg"/><Relationship Id="rId17" Type="http://schemas.openxmlformats.org/officeDocument/2006/relationships/image" Target="../media/image21.jpeg"/><Relationship Id="rId18" Type="http://schemas.openxmlformats.org/officeDocument/2006/relationships/image" Target="../media/image22.png"/><Relationship Id="rId19" Type="http://schemas.openxmlformats.org/officeDocument/2006/relationships/image" Target="../media/image2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4" Type="http://schemas.openxmlformats.org/officeDocument/2006/relationships/slide" Target="slide24.xml"/><Relationship Id="rId5" Type="http://schemas.openxmlformats.org/officeDocument/2006/relationships/slide" Target="slide35.xml"/><Relationship Id="rId6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2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png"/><Relationship Id="rId3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47.png"/><Relationship Id="rId11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41.png"/><Relationship Id="rId5" Type="http://schemas.openxmlformats.org/officeDocument/2006/relationships/image" Target="../media/image49.png"/><Relationship Id="rId6" Type="http://schemas.openxmlformats.org/officeDocument/2006/relationships/image" Target="../media/image43.png"/><Relationship Id="rId7" Type="http://schemas.openxmlformats.org/officeDocument/2006/relationships/image" Target="../media/image50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47.png"/><Relationship Id="rId11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40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40.png"/><Relationship Id="rId5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40.png"/><Relationship Id="rId5" Type="http://schemas.openxmlformats.org/officeDocument/2006/relationships/image" Target="../media/image56.png"/><Relationship Id="rId6" Type="http://schemas.openxmlformats.org/officeDocument/2006/relationships/image" Target="../media/image57.jpeg"/><Relationship Id="rId7" Type="http://schemas.openxmlformats.org/officeDocument/2006/relationships/image" Target="../media/image58.png"/><Relationship Id="rId8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40.png"/><Relationship Id="rId5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40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3.jpeg"/><Relationship Id="rId5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hyperlink" Target="http://www.iqconsult.com.au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png"/><Relationship Id="rId3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67.png"/><Relationship Id="rId7" Type="http://schemas.openxmlformats.org/officeDocument/2006/relationships/image" Target="../media/image70.png"/><Relationship Id="rId8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2.gi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gi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0.png"/><Relationship Id="rId12" Type="http://schemas.openxmlformats.org/officeDocument/2006/relationships/image" Target="../media/image81.png"/><Relationship Id="rId13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image" Target="../media/image3.jpeg"/><Relationship Id="rId7" Type="http://schemas.openxmlformats.org/officeDocument/2006/relationships/image" Target="../media/image40.png"/><Relationship Id="rId8" Type="http://schemas.openxmlformats.org/officeDocument/2006/relationships/image" Target="../media/image77.png"/><Relationship Id="rId9" Type="http://schemas.openxmlformats.org/officeDocument/2006/relationships/image" Target="../media/image78.png"/><Relationship Id="rId10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40.png"/><Relationship Id="rId5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AU" sz="3800" dirty="0" smtClean="0">
                <a:latin typeface="Avenir Black"/>
                <a:cs typeface="Avenir Black"/>
              </a:rPr>
              <a:t>iQ Consult</a:t>
            </a:r>
            <a:endParaRPr lang="en-AU" sz="2800" dirty="0">
              <a:latin typeface="Avenir Black"/>
              <a:cs typeface="Avenir Black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3894055"/>
            <a:ext cx="6400800" cy="804946"/>
          </a:xfrm>
        </p:spPr>
        <p:txBody>
          <a:bodyPr>
            <a:normAutofit fontScale="92500" lnSpcReduction="10000"/>
          </a:bodyPr>
          <a:lstStyle/>
          <a:p>
            <a:pPr algn="l"/>
            <a:endParaRPr lang="en-AU" sz="1600" dirty="0">
              <a:latin typeface="Avenir Book"/>
              <a:cs typeface="Avenir Book"/>
            </a:endParaRPr>
          </a:p>
          <a:p>
            <a:r>
              <a:rPr lang="en-AU" sz="1600" b="1" dirty="0">
                <a:latin typeface="Avenir Book"/>
                <a:cs typeface="Avenir Book"/>
              </a:rPr>
              <a:t>iQ Consult is a Proud Sponsor of the Mawson’s Huts Foundation  </a:t>
            </a:r>
            <a:r>
              <a:rPr lang="en-AU" sz="1600" b="1" dirty="0">
                <a:latin typeface="Avenir Book"/>
                <a:cs typeface="Avenir Book"/>
                <a:hlinkClick r:id="rId2" action="ppaction://hlinksldjump"/>
              </a:rPr>
              <a:t>www.mawsons-huts.org.au</a:t>
            </a:r>
            <a:endParaRPr lang="en-AU" sz="1600" b="1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290096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venir Black"/>
                <a:cs typeface="Avenir Black"/>
              </a:rPr>
              <a:t>About iQ Consult</a:t>
            </a:r>
            <a:endParaRPr lang="en-US" dirty="0">
              <a:latin typeface="Avenir Black"/>
              <a:cs typeface="Avenir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366" y="876369"/>
            <a:ext cx="8581218" cy="473279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1224"/>
              </a:spcBef>
            </a:pPr>
            <a:r>
              <a:rPr lang="en-US" dirty="0">
                <a:latin typeface="Avenir Book"/>
                <a:cs typeface="Avenir Book"/>
              </a:rPr>
              <a:t>Offering IT infrastructure monitoring and analysis tools</a:t>
            </a:r>
          </a:p>
          <a:p>
            <a:pPr>
              <a:lnSpc>
                <a:spcPct val="120000"/>
              </a:lnSpc>
              <a:spcBef>
                <a:spcPts val="1224"/>
              </a:spcBef>
            </a:pPr>
            <a:r>
              <a:rPr lang="en-US" dirty="0">
                <a:latin typeface="Avenir Book"/>
                <a:cs typeface="Avenir Book"/>
              </a:rPr>
              <a:t>Helping companies avoid infrastructure failure</a:t>
            </a:r>
          </a:p>
          <a:p>
            <a:pPr>
              <a:lnSpc>
                <a:spcPct val="120000"/>
              </a:lnSpc>
              <a:spcBef>
                <a:spcPts val="1224"/>
              </a:spcBef>
            </a:pPr>
            <a:r>
              <a:rPr lang="en-US" dirty="0" err="1">
                <a:latin typeface="Avenir Book"/>
                <a:cs typeface="Avenir Book"/>
              </a:rPr>
              <a:t>Optimising</a:t>
            </a:r>
            <a:r>
              <a:rPr lang="en-US" dirty="0">
                <a:latin typeface="Avenir Book"/>
                <a:cs typeface="Avenir Book"/>
              </a:rPr>
              <a:t> the health &amp; performance of all infrastructure elements</a:t>
            </a:r>
          </a:p>
          <a:p>
            <a:pPr lvl="1">
              <a:lnSpc>
                <a:spcPct val="120000"/>
              </a:lnSpc>
              <a:spcBef>
                <a:spcPts val="1224"/>
              </a:spcBef>
            </a:pPr>
            <a:r>
              <a:rPr lang="en-US" dirty="0">
                <a:latin typeface="Avenir Book"/>
                <a:cs typeface="Avenir Book"/>
              </a:rPr>
              <a:t>any device, any platform, anywhere</a:t>
            </a:r>
          </a:p>
          <a:p>
            <a:pPr>
              <a:lnSpc>
                <a:spcPct val="120000"/>
              </a:lnSpc>
              <a:spcBef>
                <a:spcPts val="1224"/>
              </a:spcBef>
            </a:pPr>
            <a:endParaRPr lang="en-US" dirty="0" smtClean="0">
              <a:latin typeface="Avenir Book"/>
              <a:cs typeface="Avenir Book"/>
            </a:endParaRPr>
          </a:p>
          <a:p>
            <a:pPr>
              <a:lnSpc>
                <a:spcPct val="120000"/>
              </a:lnSpc>
              <a:spcBef>
                <a:spcPts val="1224"/>
              </a:spcBef>
            </a:pPr>
            <a:r>
              <a:rPr lang="en-US" dirty="0" smtClean="0">
                <a:latin typeface="Avenir Book"/>
                <a:cs typeface="Avenir Book"/>
              </a:rPr>
              <a:t>Privately </a:t>
            </a:r>
            <a:r>
              <a:rPr lang="en-US" dirty="0">
                <a:latin typeface="Avenir Book"/>
                <a:cs typeface="Avenir Book"/>
              </a:rPr>
              <a:t>held </a:t>
            </a:r>
            <a:r>
              <a:rPr lang="en-US" dirty="0" smtClean="0">
                <a:latin typeface="Avenir Book"/>
                <a:cs typeface="Avenir Book"/>
              </a:rPr>
              <a:t>Australian software and services company</a:t>
            </a:r>
          </a:p>
          <a:p>
            <a:pPr lvl="1">
              <a:lnSpc>
                <a:spcPct val="120000"/>
              </a:lnSpc>
              <a:spcBef>
                <a:spcPts val="1224"/>
              </a:spcBef>
            </a:pPr>
            <a:r>
              <a:rPr lang="en-US" dirty="0" smtClean="0">
                <a:latin typeface="Avenir Book"/>
                <a:cs typeface="Avenir Book"/>
              </a:rPr>
              <a:t>Sydney and Melbourne, Australia </a:t>
            </a:r>
          </a:p>
          <a:p>
            <a:pPr>
              <a:lnSpc>
                <a:spcPct val="120000"/>
              </a:lnSpc>
              <a:spcBef>
                <a:spcPts val="1224"/>
              </a:spcBef>
            </a:pPr>
            <a:r>
              <a:rPr lang="en-US" sz="2900" dirty="0">
                <a:latin typeface="Avenir Book"/>
                <a:cs typeface="Avenir Book"/>
              </a:rPr>
              <a:t>A</a:t>
            </a:r>
            <a:r>
              <a:rPr lang="en-US" sz="2900" dirty="0" smtClean="0">
                <a:latin typeface="Avenir Book"/>
                <a:cs typeface="Avenir Book"/>
              </a:rPr>
              <a:t>s a company of scientists and engineers</a:t>
            </a:r>
            <a:r>
              <a:rPr lang="en-US" sz="2900" dirty="0">
                <a:latin typeface="Avenir Book"/>
                <a:cs typeface="Avenir Book"/>
              </a:rPr>
              <a:t>,</a:t>
            </a:r>
            <a:endParaRPr lang="en-US" sz="2900" dirty="0" smtClean="0">
              <a:latin typeface="Avenir Book"/>
              <a:cs typeface="Avenir Book"/>
            </a:endParaRPr>
          </a:p>
          <a:p>
            <a:pPr lvl="1">
              <a:lnSpc>
                <a:spcPct val="120000"/>
              </a:lnSpc>
              <a:spcBef>
                <a:spcPts val="1224"/>
              </a:spcBef>
            </a:pPr>
            <a:r>
              <a:rPr lang="en-US" dirty="0">
                <a:latin typeface="Avenir Book"/>
                <a:cs typeface="Avenir Book"/>
              </a:rPr>
              <a:t>we proudly support the </a:t>
            </a:r>
            <a:r>
              <a:rPr lang="en-US" dirty="0" err="1">
                <a:latin typeface="Avenir Book"/>
                <a:cs typeface="Avenir Book"/>
              </a:rPr>
              <a:t>Mawson’s</a:t>
            </a:r>
            <a:r>
              <a:rPr lang="en-US" dirty="0">
                <a:latin typeface="Avenir Book"/>
                <a:cs typeface="Avenir Book"/>
              </a:rPr>
              <a:t> Huts Foundation as a Corporate </a:t>
            </a:r>
            <a:r>
              <a:rPr lang="en-US" dirty="0" smtClean="0">
                <a:latin typeface="Avenir Book"/>
                <a:cs typeface="Avenir Book"/>
              </a:rPr>
              <a:t>Sponsor</a:t>
            </a:r>
          </a:p>
          <a:p>
            <a:pPr lvl="1">
              <a:lnSpc>
                <a:spcPct val="120000"/>
              </a:lnSpc>
              <a:spcBef>
                <a:spcPts val="1224"/>
              </a:spcBef>
            </a:pPr>
            <a:r>
              <a:rPr lang="en-US" dirty="0" smtClean="0">
                <a:latin typeface="Avenir Book"/>
                <a:cs typeface="Avenir Book"/>
              </a:rPr>
              <a:t>we </a:t>
            </a:r>
            <a:r>
              <a:rPr lang="en-US" dirty="0">
                <a:latin typeface="Avenir Book"/>
                <a:cs typeface="Avenir Book"/>
              </a:rPr>
              <a:t>ascribe to </a:t>
            </a:r>
            <a:r>
              <a:rPr lang="en-US" dirty="0" smtClean="0">
                <a:latin typeface="Avenir Book"/>
                <a:cs typeface="Avenir Book"/>
              </a:rPr>
              <a:t>achievement through </a:t>
            </a:r>
            <a:r>
              <a:rPr lang="en-US" dirty="0">
                <a:latin typeface="Avenir Book"/>
                <a:cs typeface="Avenir Book"/>
              </a:rPr>
              <a:t>scientific </a:t>
            </a:r>
            <a:r>
              <a:rPr lang="en-US" dirty="0" err="1" smtClean="0">
                <a:latin typeface="Avenir Book"/>
                <a:cs typeface="Avenir Book"/>
              </a:rPr>
              <a:t>endeavour</a:t>
            </a:r>
            <a:r>
              <a:rPr lang="en-US" dirty="0" smtClean="0">
                <a:latin typeface="Avenir Book"/>
                <a:cs typeface="Avenir Book"/>
              </a:rPr>
              <a:t>, as </a:t>
            </a:r>
            <a:r>
              <a:rPr lang="en-US" dirty="0" err="1">
                <a:latin typeface="Avenir Book"/>
                <a:cs typeface="Avenir Book"/>
              </a:rPr>
              <a:t>epitomised</a:t>
            </a:r>
            <a:r>
              <a:rPr lang="en-US" dirty="0">
                <a:latin typeface="Avenir Book"/>
                <a:cs typeface="Avenir Book"/>
              </a:rPr>
              <a:t> by </a:t>
            </a:r>
            <a:r>
              <a:rPr lang="en-US" dirty="0" smtClean="0">
                <a:latin typeface="Avenir Book"/>
                <a:cs typeface="Avenir Book"/>
              </a:rPr>
              <a:t>explorer/scientist/engineer, Douglas </a:t>
            </a:r>
            <a:r>
              <a:rPr lang="en-US" dirty="0" err="1">
                <a:latin typeface="Avenir Book"/>
                <a:cs typeface="Avenir Book"/>
              </a:rPr>
              <a:t>Mawson</a:t>
            </a:r>
            <a:r>
              <a:rPr lang="en-US" dirty="0">
                <a:latin typeface="Avenir Book"/>
                <a:cs typeface="Avenir Book"/>
              </a:rPr>
              <a:t> and his </a:t>
            </a:r>
            <a:r>
              <a:rPr lang="en-US" dirty="0" smtClean="0">
                <a:latin typeface="Avenir Book"/>
                <a:cs typeface="Avenir Book"/>
              </a:rPr>
              <a:t>Antarctica expedition team (1911-1914)</a:t>
            </a:r>
            <a:endParaRPr lang="en-US" dirty="0">
              <a:latin typeface="Avenir Book"/>
              <a:cs typeface="Avenir Book"/>
            </a:endParaRPr>
          </a:p>
          <a:p>
            <a:pPr>
              <a:spcBef>
                <a:spcPts val="1224"/>
              </a:spcBef>
            </a:pPr>
            <a:endParaRPr lang="en-US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744941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1626" y="953810"/>
            <a:ext cx="2454805" cy="508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022" y="3961539"/>
            <a:ext cx="1371600" cy="1143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560" y="480554"/>
            <a:ext cx="1917700" cy="5926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808" y="480554"/>
            <a:ext cx="1524000" cy="762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372" y="1461810"/>
            <a:ext cx="2148830" cy="10147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369" y="0"/>
            <a:ext cx="3323972" cy="5909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562" y="1461811"/>
            <a:ext cx="1199135" cy="14074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9" y="1461810"/>
            <a:ext cx="1047969" cy="8733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333" y="39433"/>
            <a:ext cx="2111140" cy="9538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260" y="3762381"/>
            <a:ext cx="1881486" cy="70033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304" y="3169434"/>
            <a:ext cx="982365" cy="7204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810" y="1185904"/>
            <a:ext cx="2772865" cy="55181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7" y="3310506"/>
            <a:ext cx="3055818" cy="768916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826" y="3094128"/>
            <a:ext cx="2133600" cy="58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7" descr="Jordan Telecom Logo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22" y="2748249"/>
            <a:ext cx="2032000" cy="666750"/>
          </a:xfrm>
          <a:prstGeom prst="rect">
            <a:avLst/>
          </a:prstGeom>
        </p:spPr>
      </p:pic>
      <p:pic>
        <p:nvPicPr>
          <p:cNvPr id="19" name="Picture 18" descr="images-16.jpe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342" y="1633770"/>
            <a:ext cx="1808219" cy="57762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54563" y="4590166"/>
            <a:ext cx="1689100" cy="635000"/>
          </a:xfrm>
          <a:prstGeom prst="rect">
            <a:avLst/>
          </a:prstGeom>
        </p:spPr>
      </p:pic>
      <p:pic>
        <p:nvPicPr>
          <p:cNvPr id="13" name="Picture 12" descr="First Data Logo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569" y="1205885"/>
            <a:ext cx="2282056" cy="42788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21525" y="596179"/>
            <a:ext cx="2070100" cy="43391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302395" y="3310507"/>
            <a:ext cx="940960" cy="8803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61101" y="2310914"/>
            <a:ext cx="1306537" cy="77071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38" y="3887355"/>
            <a:ext cx="1500191" cy="472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768547" y="4474528"/>
            <a:ext cx="1377882" cy="84907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97740" y="4149639"/>
            <a:ext cx="1069896" cy="84978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209014" y="4253836"/>
            <a:ext cx="1034343" cy="8619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60337" y="268094"/>
            <a:ext cx="1245874" cy="10382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83597" y="39432"/>
            <a:ext cx="1323728" cy="62280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542202" y="2117872"/>
            <a:ext cx="1245875" cy="103822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894067" y="2541466"/>
            <a:ext cx="1780469" cy="770396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84" y="2291213"/>
            <a:ext cx="1043912" cy="730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443155" y="1935787"/>
            <a:ext cx="1200407" cy="75025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-17081" y="4035178"/>
            <a:ext cx="1418315" cy="786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590166"/>
            <a:ext cx="1492831" cy="68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35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500"/>
                            </p:stCondLst>
                            <p:childTnLst>
                              <p:par>
                                <p:cTn id="9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500"/>
                            </p:stCondLst>
                            <p:childTnLst>
                              <p:par>
                                <p:cTn id="11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1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500"/>
                            </p:stCondLst>
                            <p:childTnLst>
                              <p:par>
                                <p:cTn id="1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9000"/>
                            </p:stCondLst>
                            <p:childTnLst>
                              <p:par>
                                <p:cTn id="1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9500"/>
                            </p:stCondLst>
                            <p:childTnLst>
                              <p:par>
                                <p:cTn id="13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4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6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7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8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9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5500"/>
                            </p:stCondLst>
                            <p:childTnLst>
                              <p:par>
                                <p:cTn id="21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6000"/>
                            </p:stCondLst>
                            <p:childTnLst>
                              <p:par>
                                <p:cTn id="22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6500"/>
                            </p:stCondLst>
                            <p:childTnLst>
                              <p:par>
                                <p:cTn id="23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152041"/>
            <a:ext cx="4040188" cy="4562960"/>
          </a:xfrm>
        </p:spPr>
        <p:txBody>
          <a:bodyPr>
            <a:normAutofit fontScale="700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b="1" u="sng" dirty="0" err="1">
                <a:latin typeface="Avenir Book"/>
                <a:cs typeface="Avenir Book"/>
              </a:rPr>
              <a:t>Dept</a:t>
            </a:r>
            <a:r>
              <a:rPr lang="en-US" b="1" u="sng" dirty="0">
                <a:latin typeface="Avenir Book"/>
                <a:cs typeface="Avenir Book"/>
              </a:rPr>
              <a:t> of Foreign Affairs &amp; Trade</a:t>
            </a:r>
            <a:r>
              <a:rPr lang="en-US" b="1" dirty="0">
                <a:latin typeface="Avenir Book"/>
                <a:cs typeface="Avenir Book"/>
              </a:rPr>
              <a:t> </a:t>
            </a:r>
            <a:r>
              <a:rPr lang="en-US" dirty="0">
                <a:latin typeface="Avenir Book"/>
                <a:cs typeface="Avenir Book"/>
              </a:rPr>
              <a:t>– implement the largest instance of VMware vCloud Director in Australia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u="sng" dirty="0" smtClean="0">
                <a:latin typeface="Avenir Book"/>
                <a:cs typeface="Avenir Book"/>
              </a:rPr>
              <a:t>Infoplex/</a:t>
            </a:r>
            <a:r>
              <a:rPr lang="en-US" b="1" u="sng" dirty="0" err="1" smtClean="0">
                <a:latin typeface="Avenir Book"/>
                <a:cs typeface="Avenir Book"/>
              </a:rPr>
              <a:t>NextGen</a:t>
            </a:r>
            <a:r>
              <a:rPr lang="en-US" dirty="0" smtClean="0">
                <a:latin typeface="Avenir Book"/>
                <a:cs typeface="Avenir Book"/>
              </a:rPr>
              <a:t> – design and implement Cloud Delivery Platform (EMC Smarts &amp; W4N, integrated with BMC Remedy and Cisco Portal)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u="sng" dirty="0" err="1" smtClean="0">
                <a:latin typeface="Avenir Book"/>
                <a:cs typeface="Avenir Book"/>
              </a:rPr>
              <a:t>Bpay</a:t>
            </a:r>
            <a:r>
              <a:rPr lang="en-US" dirty="0" smtClean="0">
                <a:latin typeface="Avenir Book"/>
                <a:cs typeface="Avenir Book"/>
              </a:rPr>
              <a:t> – root cause analysis and service level management (EMC Smarts &amp; W4N)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u="sng" dirty="0">
                <a:latin typeface="Avenir Book"/>
                <a:cs typeface="Avenir Book"/>
              </a:rPr>
              <a:t>UGL</a:t>
            </a:r>
            <a:r>
              <a:rPr lang="en-US" dirty="0">
                <a:latin typeface="Avenir Book"/>
                <a:cs typeface="Avenir Book"/>
              </a:rPr>
              <a:t> – </a:t>
            </a:r>
            <a:r>
              <a:rPr lang="en-US" dirty="0" smtClean="0">
                <a:latin typeface="Avenir Book"/>
                <a:cs typeface="Avenir Book"/>
              </a:rPr>
              <a:t>integrate </a:t>
            </a:r>
            <a:r>
              <a:rPr lang="en-US" dirty="0">
                <a:latin typeface="Avenir Book"/>
                <a:cs typeface="Avenir Book"/>
              </a:rPr>
              <a:t>Huawei mobile network with Smarts &amp; W4N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u="sng" dirty="0" smtClean="0">
                <a:latin typeface="Avenir Book"/>
                <a:cs typeface="Avenir Book"/>
              </a:rPr>
              <a:t>Prime Minister &amp; Cabinet </a:t>
            </a:r>
            <a:r>
              <a:rPr lang="en-US" dirty="0" smtClean="0">
                <a:latin typeface="Avenir Book"/>
                <a:cs typeface="Avenir Book"/>
              </a:rPr>
              <a:t>– operational framework for network management solution</a:t>
            </a:r>
            <a:endParaRPr lang="en-US" b="1" dirty="0" smtClean="0">
              <a:latin typeface="Avenir Book"/>
              <a:cs typeface="Avenir Book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b="1" u="sng" dirty="0" smtClean="0">
                <a:latin typeface="Avenir Book"/>
                <a:cs typeface="Avenir Book"/>
              </a:rPr>
              <a:t>Macquarie Telecom </a:t>
            </a:r>
            <a:r>
              <a:rPr lang="en-US" dirty="0" smtClean="0">
                <a:latin typeface="Avenir Book"/>
                <a:cs typeface="Avenir Book"/>
              </a:rPr>
              <a:t>– design Government Department hosted cloud monitoring service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u="sng" dirty="0" smtClean="0">
                <a:latin typeface="Avenir Book"/>
                <a:cs typeface="Avenir Book"/>
              </a:rPr>
              <a:t>CSIRO</a:t>
            </a:r>
            <a:r>
              <a:rPr lang="en-US" dirty="0" smtClean="0">
                <a:latin typeface="Avenir Book"/>
                <a:cs typeface="Avenir Book"/>
              </a:rPr>
              <a:t> – remediate and upgrade EMC Smarts monitoring and infrastructure performance reporting (W4N) platform;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u="sng" dirty="0" smtClean="0">
                <a:latin typeface="Avenir Book"/>
                <a:cs typeface="Avenir Book"/>
              </a:rPr>
              <a:t>AEMO</a:t>
            </a:r>
            <a:r>
              <a:rPr lang="en-US" dirty="0" smtClean="0">
                <a:latin typeface="Avenir Book"/>
                <a:cs typeface="Avenir Book"/>
              </a:rPr>
              <a:t> – EMC Smarts ~ operational support services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u="sng" dirty="0" err="1" smtClean="0">
                <a:latin typeface="Avenir Book"/>
                <a:cs typeface="Avenir Book"/>
              </a:rPr>
              <a:t>Gilbert+Tobin</a:t>
            </a:r>
            <a:r>
              <a:rPr lang="en-US" b="1" u="sng" dirty="0" smtClean="0">
                <a:latin typeface="Avenir Book"/>
                <a:cs typeface="Avenir Book"/>
              </a:rPr>
              <a:t> </a:t>
            </a:r>
            <a:r>
              <a:rPr lang="en-US" dirty="0" smtClean="0">
                <a:latin typeface="Avenir Book"/>
                <a:cs typeface="Avenir Book"/>
              </a:rPr>
              <a:t>– Disaster Recovery solution (VMware SRM)</a:t>
            </a:r>
          </a:p>
          <a:p>
            <a:endParaRPr lang="en-US" dirty="0">
              <a:latin typeface="Avenir Book"/>
              <a:cs typeface="Avenir Book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3"/>
          </p:nvPr>
        </p:nvSpPr>
        <p:spPr>
          <a:xfrm>
            <a:off x="4646612" y="1344402"/>
            <a:ext cx="4040188" cy="4362972"/>
          </a:xfrm>
        </p:spPr>
        <p:txBody>
          <a:bodyPr>
            <a:normAutofit fontScale="85000" lnSpcReduction="10000"/>
          </a:bodyPr>
          <a:lstStyle/>
          <a:p>
            <a:pPr marL="0" indent="0">
              <a:spcBef>
                <a:spcPts val="432"/>
              </a:spcBef>
              <a:spcAft>
                <a:spcPts val="600"/>
              </a:spcAft>
              <a:buNone/>
            </a:pPr>
            <a:r>
              <a:rPr lang="en-US" b="1" u="sng" dirty="0" smtClean="0">
                <a:latin typeface="Avenir Book"/>
                <a:cs typeface="Avenir Book"/>
              </a:rPr>
              <a:t>Jordan Telecom </a:t>
            </a:r>
            <a:r>
              <a:rPr lang="en-US" dirty="0" smtClean="0">
                <a:latin typeface="Avenir Book"/>
                <a:cs typeface="Avenir Book"/>
              </a:rPr>
              <a:t>– large scale, complex implementation of Watch4Net as a customer portal to display all of their connections</a:t>
            </a:r>
          </a:p>
          <a:p>
            <a:pPr marL="0" indent="0">
              <a:spcBef>
                <a:spcPts val="432"/>
              </a:spcBef>
              <a:spcAft>
                <a:spcPts val="600"/>
              </a:spcAft>
              <a:buNone/>
            </a:pPr>
            <a:r>
              <a:rPr lang="en-US" b="1" u="sng" dirty="0" smtClean="0">
                <a:latin typeface="Avenir Book"/>
                <a:cs typeface="Avenir Book"/>
              </a:rPr>
              <a:t>Investec Bank (</a:t>
            </a:r>
            <a:r>
              <a:rPr lang="en-US" b="1" u="sng" dirty="0" err="1" smtClean="0">
                <a:latin typeface="Avenir Book"/>
                <a:cs typeface="Avenir Book"/>
              </a:rPr>
              <a:t>S.Africa</a:t>
            </a:r>
            <a:r>
              <a:rPr lang="en-US" b="1" u="sng" dirty="0" smtClean="0">
                <a:latin typeface="Avenir Book"/>
                <a:cs typeface="Avenir Book"/>
              </a:rPr>
              <a:t>)</a:t>
            </a:r>
            <a:r>
              <a:rPr lang="en-US" u="sng" dirty="0" smtClean="0">
                <a:latin typeface="Avenir Book"/>
                <a:cs typeface="Avenir Book"/>
              </a:rPr>
              <a:t> </a:t>
            </a:r>
            <a:r>
              <a:rPr lang="en-US" dirty="0" smtClean="0">
                <a:latin typeface="Avenir Book"/>
                <a:cs typeface="Avenir Book"/>
              </a:rPr>
              <a:t>– design and implement network monitoring and performance analysis (W4N) giving true end to end storage view of all storage layers</a:t>
            </a:r>
          </a:p>
          <a:p>
            <a:pPr marL="0" indent="0">
              <a:spcBef>
                <a:spcPts val="432"/>
              </a:spcBef>
              <a:spcAft>
                <a:spcPts val="600"/>
              </a:spcAft>
              <a:buNone/>
            </a:pPr>
            <a:r>
              <a:rPr lang="en-US" b="1" u="sng" dirty="0" smtClean="0">
                <a:latin typeface="Avenir Book"/>
                <a:cs typeface="Avenir Book"/>
              </a:rPr>
              <a:t>Dimension Data (UK) </a:t>
            </a:r>
            <a:r>
              <a:rPr lang="en-US" dirty="0" smtClean="0">
                <a:latin typeface="Avenir Book"/>
                <a:cs typeface="Avenir Book"/>
              </a:rPr>
              <a:t>– advise on design of their global Managed Service for Microsoft </a:t>
            </a:r>
            <a:r>
              <a:rPr lang="en-US" dirty="0" err="1" smtClean="0">
                <a:latin typeface="Avenir Book"/>
                <a:cs typeface="Avenir Book"/>
              </a:rPr>
              <a:t>Lync</a:t>
            </a:r>
            <a:r>
              <a:rPr lang="en-US" dirty="0" smtClean="0">
                <a:latin typeface="Avenir Book"/>
                <a:cs typeface="Avenir Book"/>
              </a:rPr>
              <a:t> (MSML) network; part of Global Services Operational Architecture (GSOA)</a:t>
            </a:r>
          </a:p>
          <a:p>
            <a:pPr marL="0" indent="0">
              <a:spcBef>
                <a:spcPts val="432"/>
              </a:spcBef>
              <a:spcAft>
                <a:spcPts val="600"/>
              </a:spcAft>
              <a:buNone/>
            </a:pPr>
            <a:r>
              <a:rPr lang="en-US" b="1" u="sng" dirty="0" smtClean="0">
                <a:latin typeface="Avenir Book"/>
                <a:cs typeface="Avenir Book"/>
              </a:rPr>
              <a:t>First Data (Greece)</a:t>
            </a:r>
            <a:r>
              <a:rPr lang="en-US" dirty="0">
                <a:latin typeface="Avenir Book"/>
                <a:cs typeface="Avenir Book"/>
              </a:rPr>
              <a:t> </a:t>
            </a:r>
            <a:r>
              <a:rPr lang="en-US" dirty="0" smtClean="0">
                <a:latin typeface="Avenir Book"/>
                <a:cs typeface="Avenir Book"/>
              </a:rPr>
              <a:t>– custom network monitoring reporting (EMC W4N) ; custom VMAX reporting</a:t>
            </a:r>
          </a:p>
          <a:p>
            <a:pPr marL="0" indent="0">
              <a:spcBef>
                <a:spcPts val="432"/>
              </a:spcBef>
              <a:spcAft>
                <a:spcPts val="600"/>
              </a:spcAft>
              <a:buNone/>
            </a:pPr>
            <a:r>
              <a:rPr lang="en-US" b="1" u="sng" dirty="0" smtClean="0">
                <a:latin typeface="Avenir Book"/>
                <a:cs typeface="Avenir Book"/>
              </a:rPr>
              <a:t>NZ Telecom</a:t>
            </a:r>
            <a:r>
              <a:rPr lang="en-US" b="1" dirty="0" smtClean="0">
                <a:latin typeface="Avenir Book"/>
                <a:cs typeface="Avenir Book"/>
              </a:rPr>
              <a:t> </a:t>
            </a:r>
            <a:r>
              <a:rPr lang="en-US" dirty="0" smtClean="0">
                <a:latin typeface="Avenir Book"/>
                <a:cs typeface="Avenir Book"/>
              </a:rPr>
              <a:t>– Network Configuration management (EMC NCM)</a:t>
            </a:r>
            <a:endParaRPr lang="en-US" b="1" dirty="0" smtClean="0">
              <a:latin typeface="Avenir Book"/>
              <a:cs typeface="Avenir Book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venir Black"/>
                <a:cs typeface="Avenir Black"/>
              </a:rPr>
              <a:t>Some recent experiences</a:t>
            </a:r>
            <a:endParaRPr lang="en-US" dirty="0">
              <a:latin typeface="Avenir Black"/>
              <a:cs typeface="Avenir Blac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767321"/>
            <a:ext cx="3891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latin typeface="Avenir Black"/>
                <a:cs typeface="Avenir Black"/>
              </a:rPr>
              <a:t>Local</a:t>
            </a:r>
            <a:endParaRPr lang="en-US" sz="2400" b="1" u="sng" dirty="0">
              <a:latin typeface="Avenir Black"/>
              <a:cs typeface="Avenir Black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6612" y="778048"/>
            <a:ext cx="3891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latin typeface="Avenir Black"/>
                <a:cs typeface="Avenir Black"/>
              </a:rPr>
              <a:t>International</a:t>
            </a:r>
            <a:endParaRPr lang="en-US" b="1" u="sng" dirty="0">
              <a:latin typeface="Avenir Black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586126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3568" y="281709"/>
            <a:ext cx="7772400" cy="647397"/>
          </a:xfrm>
        </p:spPr>
        <p:txBody>
          <a:bodyPr/>
          <a:lstStyle/>
          <a:p>
            <a:r>
              <a:rPr lang="en-US" dirty="0" smtClean="0">
                <a:latin typeface="Avenir Black"/>
                <a:cs typeface="Avenir Black"/>
              </a:rPr>
              <a:t>Our emc partnership</a:t>
            </a:r>
            <a:endParaRPr lang="en-US" dirty="0">
              <a:latin typeface="Avenir Black"/>
              <a:cs typeface="Avenir Black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83568" y="840233"/>
            <a:ext cx="7772400" cy="4760176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iQ Consult are dedicated champions for EMC Advanced Software Division (ASD) solutions, using:</a:t>
            </a:r>
          </a:p>
          <a:p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	</a:t>
            </a:r>
            <a:r>
              <a:rPr lang="en-US" b="1" dirty="0" smtClean="0">
                <a:solidFill>
                  <a:schemeClr val="tx1"/>
                </a:solidFill>
                <a:latin typeface="Avenir Book"/>
                <a:cs typeface="Avenir Book"/>
              </a:rPr>
              <a:t>EMC Smarts Suite:	</a:t>
            </a:r>
          </a:p>
          <a:p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		Service </a:t>
            </a:r>
            <a:r>
              <a:rPr lang="en-US" dirty="0">
                <a:solidFill>
                  <a:schemeClr val="tx1"/>
                </a:solidFill>
                <a:latin typeface="Avenir Book"/>
                <a:cs typeface="Avenir Book"/>
              </a:rPr>
              <a:t>Assurance Manager (SAM</a:t>
            </a:r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)</a:t>
            </a:r>
            <a:r>
              <a:rPr lang="en-US" dirty="0">
                <a:solidFill>
                  <a:schemeClr val="tx1"/>
                </a:solidFill>
                <a:latin typeface="Avenir Book"/>
                <a:cs typeface="Avenir Book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	</a:t>
            </a:r>
          </a:p>
          <a:p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		Network Configuration Manager (NCM)</a:t>
            </a:r>
          </a:p>
          <a:p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		IT Orchestrator </a:t>
            </a:r>
          </a:p>
          <a:p>
            <a:r>
              <a:rPr lang="en-US" dirty="0">
                <a:solidFill>
                  <a:schemeClr val="tx1"/>
                </a:solidFill>
                <a:latin typeface="Avenir Book"/>
                <a:cs typeface="Avenir Book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	Business Impact Manager (BIM)</a:t>
            </a:r>
          </a:p>
          <a:p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		Availability and Performance Manager (AM-PM) </a:t>
            </a:r>
          </a:p>
          <a:p>
            <a:r>
              <a:rPr lang="en-US" dirty="0">
                <a:solidFill>
                  <a:schemeClr val="tx1"/>
                </a:solidFill>
                <a:latin typeface="Avenir Book"/>
                <a:cs typeface="Avenir Book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Watch4Net</a:t>
            </a:r>
          </a:p>
          <a:p>
            <a:pPr marL="1793875" indent="-1793875"/>
            <a:r>
              <a:rPr lang="en-US" dirty="0">
                <a:solidFill>
                  <a:schemeClr val="tx1"/>
                </a:solidFill>
                <a:latin typeface="Avenir Book"/>
                <a:cs typeface="Avenir Book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	End </a:t>
            </a:r>
            <a:r>
              <a:rPr lang="en-US" dirty="0">
                <a:solidFill>
                  <a:schemeClr val="tx1"/>
                </a:solidFill>
                <a:latin typeface="Avenir Book"/>
                <a:cs typeface="Avenir Book"/>
              </a:rPr>
              <a:t>to end view of performance and </a:t>
            </a:r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capacity across all technology stacks</a:t>
            </a:r>
          </a:p>
          <a:p>
            <a:r>
              <a:rPr lang="en-US" dirty="0">
                <a:solidFill>
                  <a:schemeClr val="tx1"/>
                </a:solidFill>
                <a:latin typeface="Avenir Book"/>
                <a:cs typeface="Avenir Book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	Topology</a:t>
            </a:r>
          </a:p>
          <a:p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		Custom metric collection and report packs</a:t>
            </a:r>
          </a:p>
          <a:p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		Custom portal</a:t>
            </a:r>
          </a:p>
          <a:p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	EMC Storage Resource Management (SRM) Suite:</a:t>
            </a:r>
          </a:p>
          <a:p>
            <a:r>
              <a:rPr lang="en-US" dirty="0">
                <a:solidFill>
                  <a:schemeClr val="tx1"/>
                </a:solidFill>
                <a:latin typeface="Avenir Book"/>
                <a:cs typeface="Avenir Book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	Watch4Net (including iQC custom </a:t>
            </a:r>
            <a:r>
              <a:rPr lang="en-US" dirty="0">
                <a:solidFill>
                  <a:schemeClr val="tx1"/>
                </a:solidFill>
                <a:latin typeface="Avenir Book"/>
                <a:cs typeface="Avenir Book"/>
              </a:rPr>
              <a:t>R</a:t>
            </a:r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eport Packs)</a:t>
            </a:r>
          </a:p>
          <a:p>
            <a:r>
              <a:rPr lang="en-US" dirty="0">
                <a:solidFill>
                  <a:schemeClr val="tx1"/>
                </a:solidFill>
                <a:latin typeface="Avenir Book"/>
                <a:cs typeface="Avenir Book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Avenir Book"/>
                <a:cs typeface="Avenir Book"/>
              </a:rPr>
              <a:t>Prosphere</a:t>
            </a:r>
            <a:endParaRPr lang="en-US" dirty="0" smtClean="0">
              <a:solidFill>
                <a:schemeClr val="tx1"/>
              </a:solidFill>
              <a:latin typeface="Avenir Book"/>
              <a:cs typeface="Avenir Book"/>
            </a:endParaRPr>
          </a:p>
          <a:p>
            <a:r>
              <a:rPr lang="en-US" dirty="0">
                <a:solidFill>
                  <a:schemeClr val="tx1"/>
                </a:solidFill>
                <a:latin typeface="Avenir Book"/>
                <a:cs typeface="Avenir Book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	Storage Configuration Advisor (SCA)</a:t>
            </a:r>
          </a:p>
          <a:p>
            <a:r>
              <a:rPr lang="en-US" dirty="0">
                <a:solidFill>
                  <a:schemeClr val="tx1"/>
                </a:solidFill>
                <a:latin typeface="Avenir Book"/>
                <a:cs typeface="Avenir Book"/>
              </a:rPr>
              <a:t>	</a:t>
            </a:r>
            <a:endParaRPr lang="en-US" dirty="0" smtClean="0">
              <a:solidFill>
                <a:schemeClr val="tx1"/>
              </a:solidFill>
              <a:latin typeface="Avenir Book"/>
              <a:cs typeface="Avenir Book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EMC Certified Training Partner</a:t>
            </a:r>
          </a:p>
          <a:p>
            <a:r>
              <a:rPr lang="en-US" dirty="0">
                <a:solidFill>
                  <a:schemeClr val="tx1"/>
                </a:solidFill>
                <a:latin typeface="Avenir Book"/>
                <a:cs typeface="Avenir Book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Avenir Book"/>
                <a:cs typeface="Avenir Book"/>
              </a:rPr>
              <a:t>Certified Trainers for Smarts &amp; Watch4Net</a:t>
            </a:r>
          </a:p>
          <a:p>
            <a:endParaRPr lang="en-US" dirty="0" smtClean="0">
              <a:solidFill>
                <a:schemeClr val="tx1"/>
              </a:solidFill>
              <a:latin typeface="Avenir Book"/>
              <a:cs typeface="Avenir Book"/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Avenir Black"/>
                <a:cs typeface="Avenir Black"/>
              </a:rPr>
              <a:t>Globally acknowledged Smarts and Watch4Net experts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690238" y="1416770"/>
            <a:ext cx="3200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4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205272"/>
            <a:ext cx="7772400" cy="122502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venir Black"/>
                <a:cs typeface="Avenir Black"/>
              </a:rPr>
              <a:t>iQ Consult is committed to making our customer’s investment in EMC Advanced Software solutions</a:t>
            </a:r>
            <a:br>
              <a:rPr lang="en-US" dirty="0" smtClean="0">
                <a:latin typeface="Avenir Black"/>
                <a:cs typeface="Avenir Black"/>
              </a:rPr>
            </a:br>
            <a:r>
              <a:rPr lang="en-US" dirty="0">
                <a:latin typeface="Avenir Black"/>
                <a:cs typeface="Avenir Black"/>
              </a:rPr>
              <a:t/>
            </a:r>
            <a:br>
              <a:rPr lang="en-US" dirty="0">
                <a:latin typeface="Avenir Black"/>
                <a:cs typeface="Avenir Black"/>
              </a:rPr>
            </a:br>
            <a:r>
              <a:rPr lang="en-US" dirty="0" smtClean="0">
                <a:latin typeface="Avenir Black"/>
                <a:cs typeface="Avenir Black"/>
              </a:rPr>
              <a:t>exceed expectations</a:t>
            </a:r>
            <a:endParaRPr lang="en-US" dirty="0">
              <a:latin typeface="Avenir Black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1776210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Our approach: Support Services</a:t>
            </a:r>
            <a:endParaRPr lang="en-AU" dirty="0"/>
          </a:p>
        </p:txBody>
      </p:sp>
      <p:sp>
        <p:nvSpPr>
          <p:cNvPr id="8" name="Text Placeholder 7"/>
          <p:cNvSpPr txBox="1">
            <a:spLocks/>
          </p:cNvSpPr>
          <p:nvPr/>
        </p:nvSpPr>
        <p:spPr>
          <a:xfrm>
            <a:off x="462223" y="978225"/>
            <a:ext cx="8224577" cy="413382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AU" b="1" dirty="0" smtClean="0">
                <a:solidFill>
                  <a:schemeClr val="tx1"/>
                </a:solidFill>
                <a:latin typeface="Avenir Black"/>
                <a:cs typeface="Avenir Black"/>
              </a:rPr>
              <a:t>Remediation</a:t>
            </a:r>
            <a:r>
              <a:rPr lang="en-AU" b="1" dirty="0" smtClean="0">
                <a:solidFill>
                  <a:schemeClr val="tx1"/>
                </a:solidFill>
                <a:latin typeface="Avenir Book"/>
                <a:cs typeface="Avenir Book"/>
              </a:rPr>
              <a:t> – </a:t>
            </a:r>
            <a:r>
              <a:rPr lang="en-AU" dirty="0" smtClean="0">
                <a:solidFill>
                  <a:schemeClr val="tx1"/>
                </a:solidFill>
                <a:latin typeface="Avenir Book"/>
                <a:cs typeface="Avenir Book"/>
              </a:rPr>
              <a:t>enhance the existing solution set (whether this is configuration, upgrade or customisation) to a standard where a demonstrable business benefit may be realised;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endParaRPr lang="en-AU" b="1" dirty="0" smtClean="0">
              <a:solidFill>
                <a:schemeClr val="tx1"/>
              </a:solidFill>
              <a:latin typeface="Avenir Book"/>
              <a:cs typeface="Avenir Book"/>
            </a:endParaRP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AU" b="1" dirty="0" smtClean="0">
                <a:solidFill>
                  <a:schemeClr val="tx1"/>
                </a:solidFill>
                <a:latin typeface="Avenir Black"/>
                <a:cs typeface="Avenir Black"/>
              </a:rPr>
              <a:t>Licensing</a:t>
            </a:r>
            <a:r>
              <a:rPr lang="en-AU" dirty="0" smtClean="0">
                <a:solidFill>
                  <a:schemeClr val="tx1"/>
                </a:solidFill>
                <a:latin typeface="Avenir Book"/>
                <a:cs typeface="Avenir Book"/>
              </a:rPr>
              <a:t> - applying </a:t>
            </a:r>
            <a:r>
              <a:rPr lang="en-AU" dirty="0">
                <a:solidFill>
                  <a:schemeClr val="tx1"/>
                </a:solidFill>
                <a:latin typeface="Avenir Book"/>
                <a:cs typeface="Avenir Book"/>
              </a:rPr>
              <a:t>the right mix of software licensing to the actual business and technical needs of </a:t>
            </a:r>
            <a:r>
              <a:rPr lang="en-AU" dirty="0" smtClean="0">
                <a:solidFill>
                  <a:schemeClr val="tx1"/>
                </a:solidFill>
                <a:latin typeface="Avenir Book"/>
                <a:cs typeface="Avenir Book"/>
              </a:rPr>
              <a:t>businesses</a:t>
            </a:r>
          </a:p>
          <a:p>
            <a:pPr marL="742950" lvl="1" indent="-285750">
              <a:lnSpc>
                <a:spcPct val="150000"/>
              </a:lnSpc>
              <a:spcAft>
                <a:spcPts val="1200"/>
              </a:spcAft>
              <a:buFont typeface="Arial"/>
              <a:buChar char="•"/>
            </a:pPr>
            <a:r>
              <a:rPr lang="en-AU" dirty="0" smtClean="0">
                <a:solidFill>
                  <a:schemeClr val="tx1"/>
                </a:solidFill>
                <a:latin typeface="Avenir Book"/>
                <a:cs typeface="Avenir Book"/>
              </a:rPr>
              <a:t>Promotion of EMC ELA as appropriate licensing vehicle</a:t>
            </a:r>
          </a:p>
          <a:p>
            <a:pPr lvl="2">
              <a:lnSpc>
                <a:spcPct val="150000"/>
              </a:lnSpc>
              <a:spcAft>
                <a:spcPts val="1200"/>
              </a:spcAft>
            </a:pPr>
            <a:endParaRPr lang="en-AU" dirty="0">
              <a:solidFill>
                <a:schemeClr val="tx1"/>
              </a:solidFill>
              <a:latin typeface="Avenir Book"/>
              <a:cs typeface="Avenir Book"/>
            </a:endParaRP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AU" b="1" dirty="0" smtClean="0">
                <a:solidFill>
                  <a:schemeClr val="tx1"/>
                </a:solidFill>
                <a:latin typeface="Avenir Black"/>
                <a:cs typeface="Avenir Black"/>
              </a:rPr>
              <a:t>Operational Support </a:t>
            </a:r>
            <a:r>
              <a:rPr lang="en-AU" b="1" dirty="0" smtClean="0">
                <a:solidFill>
                  <a:schemeClr val="tx1"/>
                </a:solidFill>
                <a:latin typeface="Avenir Book"/>
                <a:cs typeface="Avenir Book"/>
              </a:rPr>
              <a:t>– </a:t>
            </a:r>
            <a:r>
              <a:rPr lang="en-AU" dirty="0" smtClean="0">
                <a:solidFill>
                  <a:schemeClr val="tx1"/>
                </a:solidFill>
                <a:latin typeface="Avenir Book"/>
                <a:cs typeface="Avenir Book"/>
              </a:rPr>
              <a:t>take on the 1st, 2nd and 3rd level support for the environment as well as the engagement structures within the customer’s business units</a:t>
            </a:r>
          </a:p>
          <a:p>
            <a:pPr marL="457200" indent="-457200">
              <a:buFont typeface="+mj-lt"/>
              <a:buAutoNum type="arabicPeriod"/>
            </a:pPr>
            <a:endParaRPr lang="en-AU" b="1" dirty="0" smtClean="0">
              <a:solidFill>
                <a:schemeClr val="tx1"/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2660893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approach: Architect/Design/Implement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 smtClean="0">
                <a:latin typeface="Avenir Black"/>
                <a:cs typeface="Avenir Black"/>
              </a:rPr>
              <a:t>Enhancement Project Services (EPS) </a:t>
            </a:r>
            <a:r>
              <a:rPr lang="en-AU" b="1" dirty="0" smtClean="0">
                <a:latin typeface="Avenir Book"/>
                <a:cs typeface="Avenir Book"/>
              </a:rPr>
              <a:t>– </a:t>
            </a:r>
            <a:r>
              <a:rPr lang="en-AU" dirty="0">
                <a:latin typeface="Avenir Book"/>
                <a:cs typeface="Avenir Book"/>
              </a:rPr>
              <a:t>additional professional services for project-based work and new solution development based on the development of reference </a:t>
            </a:r>
            <a:r>
              <a:rPr lang="en-AU" dirty="0" smtClean="0">
                <a:latin typeface="Avenir Book"/>
                <a:cs typeface="Avenir Book"/>
              </a:rPr>
              <a:t>architectures</a:t>
            </a:r>
          </a:p>
          <a:p>
            <a:pPr lvl="1"/>
            <a:r>
              <a:rPr lang="en-AU" dirty="0" smtClean="0"/>
              <a:t>C</a:t>
            </a:r>
            <a:r>
              <a:rPr lang="en-US" dirty="0" err="1" smtClean="0"/>
              <a:t>omplimentary</a:t>
            </a:r>
            <a:r>
              <a:rPr lang="en-US" dirty="0" smtClean="0"/>
              <a:t> scoping (2 iterations)</a:t>
            </a:r>
          </a:p>
          <a:p>
            <a:pPr lvl="1"/>
            <a:r>
              <a:rPr lang="en-US" dirty="0" smtClean="0"/>
              <a:t>Costing and Delivery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733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62844"/>
            <a:ext cx="7772400" cy="1225021"/>
          </a:xfrm>
        </p:spPr>
        <p:txBody>
          <a:bodyPr/>
          <a:lstStyle/>
          <a:p>
            <a:r>
              <a:rPr lang="en-US" dirty="0" smtClean="0">
                <a:latin typeface="Avenir Black"/>
                <a:cs typeface="Avenir Black"/>
              </a:rPr>
              <a:t>iQ Consult Offerings</a:t>
            </a:r>
            <a:endParaRPr lang="en-US" dirty="0">
              <a:latin typeface="Avenir Black"/>
              <a:cs typeface="Avenir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371600" y="2271995"/>
            <a:ext cx="6400800" cy="24270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latin typeface="Avenir Book"/>
                <a:cs typeface="Avenir Book"/>
                <a:hlinkClick r:id="rId2" action="ppaction://hlinksldjump"/>
              </a:rPr>
              <a:t>m.Reports (W4N)</a:t>
            </a:r>
            <a:endParaRPr lang="en-US" sz="2800" dirty="0">
              <a:latin typeface="Avenir Book"/>
              <a:cs typeface="Avenir Book"/>
            </a:endParaRPr>
          </a:p>
          <a:p>
            <a:pPr marL="0" indent="0">
              <a:buNone/>
            </a:pPr>
            <a:r>
              <a:rPr lang="en-US" sz="2800" smtClean="0">
                <a:latin typeface="Avenir Book"/>
                <a:cs typeface="Avenir Book"/>
                <a:hlinkClick r:id="rId3" action="ppaction://hlinksldjump"/>
              </a:rPr>
              <a:t>m.Monitor </a:t>
            </a:r>
            <a:r>
              <a:rPr lang="en-US" sz="2800" dirty="0">
                <a:latin typeface="Avenir Book"/>
                <a:cs typeface="Avenir Book"/>
                <a:hlinkClick r:id="rId3" action="ppaction://hlinksldjump"/>
              </a:rPr>
              <a:t>(Smarts)</a:t>
            </a:r>
            <a:endParaRPr lang="en-US" sz="2800" dirty="0">
              <a:latin typeface="Avenir Book"/>
              <a:cs typeface="Avenir Book"/>
            </a:endParaRPr>
          </a:p>
          <a:p>
            <a:r>
              <a:rPr lang="en-US" sz="2800" dirty="0">
                <a:latin typeface="Avenir Book"/>
                <a:cs typeface="Avenir Book"/>
                <a:hlinkClick r:id="rId4" action="ppaction://hlinksldjump"/>
              </a:rPr>
              <a:t>E2E for Storage (W4N)</a:t>
            </a:r>
            <a:endParaRPr lang="en-US" sz="2800" dirty="0">
              <a:latin typeface="Avenir Book"/>
              <a:cs typeface="Avenir Book"/>
            </a:endParaRPr>
          </a:p>
          <a:p>
            <a:pPr marL="0" indent="0">
              <a:buNone/>
            </a:pPr>
            <a:r>
              <a:rPr lang="en-US" sz="2800" dirty="0" smtClean="0">
                <a:latin typeface="Avenir Book"/>
                <a:cs typeface="Avenir Book"/>
                <a:hlinkClick r:id="rId5" action="ppaction://hlinksldjump"/>
              </a:rPr>
              <a:t>vCloud Director – Solution Pack (W4N)</a:t>
            </a:r>
            <a:endParaRPr lang="en-US" sz="2800" dirty="0" smtClean="0">
              <a:latin typeface="Avenir Book"/>
              <a:cs typeface="Avenir Book"/>
            </a:endParaRPr>
          </a:p>
          <a:p>
            <a:r>
              <a:rPr lang="en-US" sz="2800" dirty="0" smtClean="0">
                <a:latin typeface="Avenir Book"/>
                <a:cs typeface="Avenir Book"/>
                <a:hlinkClick r:id="rId6" action="ppaction://hlinksldjump"/>
              </a:rPr>
              <a:t>Storage </a:t>
            </a:r>
            <a:r>
              <a:rPr lang="en-US" sz="2800" dirty="0">
                <a:latin typeface="Avenir Book"/>
                <a:cs typeface="Avenir Book"/>
                <a:hlinkClick r:id="rId6" action="ppaction://hlinksldjump"/>
              </a:rPr>
              <a:t>Assessment </a:t>
            </a:r>
            <a:r>
              <a:rPr lang="en-US" sz="2800" dirty="0" smtClean="0">
                <a:latin typeface="Avenir Book"/>
                <a:cs typeface="Avenir Book"/>
                <a:hlinkClick r:id="rId6" action="ppaction://hlinksldjump"/>
              </a:rPr>
              <a:t>Service</a:t>
            </a: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209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468" y="1085517"/>
            <a:ext cx="4464844" cy="268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316" y="36278"/>
            <a:ext cx="2405435" cy="1215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3995090"/>
            <a:ext cx="6400800" cy="927137"/>
          </a:xfrm>
        </p:spPr>
        <p:txBody>
          <a:bodyPr>
            <a:normAutofit/>
          </a:bodyPr>
          <a:lstStyle/>
          <a:p>
            <a:r>
              <a:rPr lang="en-US" dirty="0">
                <a:latin typeface="Avenir Book" charset="0"/>
                <a:cs typeface="Avenir Book" charset="0"/>
                <a:sym typeface="Avenir Book" charset="0"/>
              </a:rPr>
              <a:t>Device monitoring and </a:t>
            </a:r>
            <a:endParaRPr lang="en-US" dirty="0" smtClean="0">
              <a:latin typeface="Avenir Book" charset="0"/>
              <a:cs typeface="Avenir Book" charset="0"/>
              <a:sym typeface="Avenir Book" charset="0"/>
            </a:endParaRPr>
          </a:p>
          <a:p>
            <a:r>
              <a:rPr lang="en-US" dirty="0" smtClean="0">
                <a:latin typeface="Avenir Book" charset="0"/>
                <a:cs typeface="Avenir Book" charset="0"/>
                <a:sym typeface="Avenir Book" charset="0"/>
              </a:rPr>
              <a:t>Service </a:t>
            </a:r>
            <a:r>
              <a:rPr lang="en-US" dirty="0">
                <a:latin typeface="Avenir Book" charset="0"/>
                <a:cs typeface="Avenir Book" charset="0"/>
                <a:sym typeface="Avenir Book" charset="0"/>
              </a:rPr>
              <a:t>Level Agreement </a:t>
            </a:r>
            <a:r>
              <a:rPr lang="en-US" dirty="0" smtClean="0">
                <a:latin typeface="Avenir Book" charset="0"/>
                <a:cs typeface="Avenir Book" charset="0"/>
                <a:sym typeface="Avenir Book" charset="0"/>
              </a:rPr>
              <a:t>(SLA) reporting</a:t>
            </a:r>
            <a:endParaRPr lang="en-US" dirty="0"/>
          </a:p>
        </p:txBody>
      </p:sp>
      <p:sp>
        <p:nvSpPr>
          <p:cNvPr id="6149" name="TextBox 1"/>
          <p:cNvSpPr txBox="1">
            <a:spLocks noChangeArrowheads="1"/>
          </p:cNvSpPr>
          <p:nvPr/>
        </p:nvSpPr>
        <p:spPr bwMode="auto">
          <a:xfrm>
            <a:off x="2755412" y="283703"/>
            <a:ext cx="3544809" cy="957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291" tIns="32146" rIns="64291" bIns="32146">
            <a:spAutoFit/>
          </a:bodyPr>
          <a:lstStyle>
            <a:lvl1pPr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3366FF"/>
                </a:solidFill>
              </a:rPr>
              <a:t>m</a:t>
            </a:r>
            <a:r>
              <a:rPr lang="en-US" dirty="0">
                <a:latin typeface="Avenir Book" charset="0"/>
                <a:cs typeface="Avenir Book" charset="0"/>
                <a:sym typeface="Avenir Book" charset="0"/>
              </a:rPr>
              <a:t>.Reports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95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171" name="Line 3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466578" y="279983"/>
            <a:ext cx="8641705" cy="587871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000" dirty="0">
                <a:latin typeface="Avenir Black"/>
                <a:cs typeface="Avenir Black"/>
              </a:rPr>
              <a:t>m.Reports = W4N reports on any </a:t>
            </a:r>
            <a:r>
              <a:rPr lang="en-US" sz="3000" dirty="0" err="1">
                <a:latin typeface="Avenir Black"/>
                <a:cs typeface="Avenir Black"/>
              </a:rPr>
              <a:t>iOS</a:t>
            </a:r>
            <a:r>
              <a:rPr lang="en-US" sz="3000" dirty="0">
                <a:latin typeface="Avenir Black"/>
                <a:cs typeface="Avenir Black"/>
              </a:rPr>
              <a:t> device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73943" y="941701"/>
            <a:ext cx="3487646" cy="535782"/>
          </a:xfrm>
        </p:spPr>
        <p:txBody>
          <a:bodyPr>
            <a:normAutofit/>
          </a:bodyPr>
          <a:lstStyle/>
          <a:p>
            <a:pPr marL="268288" indent="-268288" eaLnBrk="1" hangingPunct="1">
              <a:buSzPct val="38000"/>
              <a:buBlip>
                <a:blip r:embed="rId3"/>
              </a:buBlip>
              <a:defRPr/>
            </a:pPr>
            <a:r>
              <a:rPr lang="en-US" dirty="0">
                <a:latin typeface="Avenir Book" charset="0"/>
                <a:ea typeface="ＭＳ Ｐゴシック" charset="0"/>
                <a:cs typeface="ＭＳ Ｐゴシック" charset="0"/>
              </a:rPr>
              <a:t>Graphical reports</a:t>
            </a:r>
          </a:p>
        </p:txBody>
      </p:sp>
      <p:grpSp>
        <p:nvGrpSpPr>
          <p:cNvPr id="9224" name="Group 8"/>
          <p:cNvGrpSpPr>
            <a:grpSpLocks/>
          </p:cNvGrpSpPr>
          <p:nvPr/>
        </p:nvGrpSpPr>
        <p:grpSpPr bwMode="auto">
          <a:xfrm>
            <a:off x="3241278" y="1407191"/>
            <a:ext cx="5027414" cy="3199806"/>
            <a:chOff x="0" y="0"/>
            <a:chExt cx="4504" cy="3439"/>
          </a:xfrm>
        </p:grpSpPr>
        <p:pic>
          <p:nvPicPr>
            <p:cNvPr id="7186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23884">
              <a:off x="122" y="161"/>
              <a:ext cx="4266" cy="3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7" name="Picture 7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504" cy="3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27" name="Group 11"/>
          <p:cNvGrpSpPr>
            <a:grpSpLocks/>
          </p:cNvGrpSpPr>
          <p:nvPr/>
        </p:nvGrpSpPr>
        <p:grpSpPr bwMode="auto">
          <a:xfrm>
            <a:off x="3284812" y="1444398"/>
            <a:ext cx="4938117" cy="3125391"/>
            <a:chOff x="0" y="0"/>
            <a:chExt cx="4424" cy="3359"/>
          </a:xfrm>
        </p:grpSpPr>
        <p:pic>
          <p:nvPicPr>
            <p:cNvPr id="7184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00905">
              <a:off x="111" y="145"/>
              <a:ext cx="4208" cy="3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5" name="Picture 10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424" cy="3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30" name="Group 14"/>
          <p:cNvGrpSpPr>
            <a:grpSpLocks/>
          </p:cNvGrpSpPr>
          <p:nvPr/>
        </p:nvGrpSpPr>
        <p:grpSpPr bwMode="auto">
          <a:xfrm>
            <a:off x="3454476" y="1602528"/>
            <a:ext cx="4598789" cy="2812852"/>
            <a:chOff x="0" y="0"/>
            <a:chExt cx="4120" cy="3024"/>
          </a:xfrm>
        </p:grpSpPr>
        <p:pic>
          <p:nvPicPr>
            <p:cNvPr id="7182" name="Picture 1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24"/>
              <a:ext cx="4072" cy="2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3" name="Picture 13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120" cy="3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33" name="Group 17"/>
          <p:cNvGrpSpPr>
            <a:grpSpLocks/>
          </p:cNvGrpSpPr>
          <p:nvPr/>
        </p:nvGrpSpPr>
        <p:grpSpPr bwMode="auto">
          <a:xfrm>
            <a:off x="3145284" y="1696476"/>
            <a:ext cx="4902398" cy="3058419"/>
            <a:chOff x="0" y="0"/>
            <a:chExt cx="4392" cy="3288"/>
          </a:xfrm>
        </p:grpSpPr>
        <p:pic>
          <p:nvPicPr>
            <p:cNvPr id="7180" name="Picture 1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7186">
              <a:off x="76" y="96"/>
              <a:ext cx="4240" cy="3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1" name="Picture 16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392" cy="3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34" name="Rectangle 18"/>
          <p:cNvSpPr>
            <a:spLocks/>
          </p:cNvSpPr>
          <p:nvPr/>
        </p:nvSpPr>
        <p:spPr bwMode="auto">
          <a:xfrm>
            <a:off x="437555" y="2136298"/>
            <a:ext cx="3401814" cy="270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241093" indent="-241093">
              <a:lnSpc>
                <a:spcPct val="200000"/>
              </a:lnSpc>
              <a:spcBef>
                <a:spcPts val="765"/>
              </a:spcBef>
              <a:buSzPct val="38000"/>
              <a:buBlip>
                <a:blip r:embed="rId3"/>
              </a:buBlip>
            </a:pPr>
            <a:r>
              <a:rPr lang="en-US" sz="2800" dirty="0" smtClean="0">
                <a:latin typeface="Avenir Book" charset="0"/>
                <a:ea typeface="ＭＳ Ｐゴシック" charset="0"/>
                <a:cs typeface="ＭＳ Ｐゴシック" charset="0"/>
                <a:sym typeface="Avenir Book" charset="0"/>
              </a:rPr>
              <a:t>Alerts</a:t>
            </a:r>
          </a:p>
          <a:p>
            <a:pPr marL="241093" indent="-241093">
              <a:lnSpc>
                <a:spcPct val="200000"/>
              </a:lnSpc>
              <a:spcBef>
                <a:spcPts val="765"/>
              </a:spcBef>
              <a:buSzPct val="38000"/>
              <a:buBlip>
                <a:blip r:embed="rId3"/>
              </a:buBlip>
            </a:pPr>
            <a:r>
              <a:rPr lang="en-US" sz="2800" dirty="0">
                <a:latin typeface="Avenir Book" charset="0"/>
                <a:ea typeface="ＭＳ Ｐゴシック" charset="0"/>
                <a:cs typeface="ＭＳ Ｐゴシック" charset="0"/>
                <a:sym typeface="Avenir Book" charset="0"/>
              </a:rPr>
              <a:t>Sharing</a:t>
            </a:r>
          </a:p>
          <a:p>
            <a:pPr marL="241093" indent="-241093">
              <a:lnSpc>
                <a:spcPct val="200000"/>
              </a:lnSpc>
              <a:spcBef>
                <a:spcPts val="765"/>
              </a:spcBef>
              <a:buSzPct val="38000"/>
              <a:buBlip>
                <a:blip r:embed="rId3"/>
              </a:buBlip>
            </a:pPr>
            <a:r>
              <a:rPr lang="en-US" sz="2800" dirty="0" smtClean="0">
                <a:latin typeface="Avenir Book" charset="0"/>
                <a:ea typeface="ＭＳ Ｐゴシック" charset="0"/>
                <a:cs typeface="ＭＳ Ｐゴシック" charset="0"/>
                <a:sym typeface="Avenir Book" charset="0"/>
              </a:rPr>
              <a:t>Easy to use</a:t>
            </a:r>
          </a:p>
        </p:txBody>
      </p:sp>
      <p:sp>
        <p:nvSpPr>
          <p:cNvPr id="9235" name="Rectangle 19"/>
          <p:cNvSpPr>
            <a:spLocks/>
          </p:cNvSpPr>
          <p:nvPr/>
        </p:nvSpPr>
        <p:spPr bwMode="auto">
          <a:xfrm>
            <a:off x="1096028" y="1700281"/>
            <a:ext cx="2903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3400" dirty="0">
                <a:latin typeface="Avenir Black" charset="0"/>
                <a:ea typeface="ＭＳ Ｐゴシック" charset="0"/>
                <a:cs typeface="ＭＳ Ｐゴシック" charset="0"/>
                <a:sym typeface="Avenir Black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84723373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utoUpdateAnimBg="0"/>
      <p:bldP spid="9234" grpId="0" build="p" autoUpdateAnimBg="0" advAuto="1000"/>
      <p:bldP spid="923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8195" name="Group 7"/>
          <p:cNvGrpSpPr>
            <a:grpSpLocks/>
          </p:cNvGrpSpPr>
          <p:nvPr/>
        </p:nvGrpSpPr>
        <p:grpSpPr bwMode="auto">
          <a:xfrm>
            <a:off x="4563070" y="0"/>
            <a:ext cx="4580930" cy="2811922"/>
            <a:chOff x="0" y="0"/>
            <a:chExt cx="4104" cy="3024"/>
          </a:xfrm>
        </p:grpSpPr>
        <p:pic>
          <p:nvPicPr>
            <p:cNvPr id="8206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8910">
              <a:off x="27" y="29"/>
              <a:ext cx="4056" cy="2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7" name="Picture 6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104" cy="3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196" name="Group 10"/>
          <p:cNvGrpSpPr>
            <a:grpSpLocks/>
          </p:cNvGrpSpPr>
          <p:nvPr/>
        </p:nvGrpSpPr>
        <p:grpSpPr bwMode="auto">
          <a:xfrm>
            <a:off x="4572000" y="2917031"/>
            <a:ext cx="4572000" cy="2797969"/>
            <a:chOff x="0" y="0"/>
            <a:chExt cx="4096" cy="3008"/>
          </a:xfrm>
        </p:grpSpPr>
        <p:pic>
          <p:nvPicPr>
            <p:cNvPr id="8204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00">
              <a:off x="26" y="27"/>
              <a:ext cx="4048" cy="2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5" name="Picture 9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096" cy="3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197" name="Group 13"/>
          <p:cNvGrpSpPr>
            <a:grpSpLocks/>
          </p:cNvGrpSpPr>
          <p:nvPr/>
        </p:nvGrpSpPr>
        <p:grpSpPr bwMode="auto">
          <a:xfrm>
            <a:off x="0" y="-2789"/>
            <a:ext cx="4572000" cy="2812852"/>
            <a:chOff x="0" y="0"/>
            <a:chExt cx="4120" cy="3024"/>
          </a:xfrm>
        </p:grpSpPr>
        <p:pic>
          <p:nvPicPr>
            <p:cNvPr id="8202" name="Picture 1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24"/>
              <a:ext cx="4072" cy="2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3" name="Picture 12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120" cy="3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198" name="Group 16"/>
          <p:cNvGrpSpPr>
            <a:grpSpLocks/>
          </p:cNvGrpSpPr>
          <p:nvPr/>
        </p:nvGrpSpPr>
        <p:grpSpPr bwMode="auto">
          <a:xfrm>
            <a:off x="-3349" y="2941216"/>
            <a:ext cx="4588744" cy="2812852"/>
            <a:chOff x="0" y="0"/>
            <a:chExt cx="4112" cy="3024"/>
          </a:xfrm>
        </p:grpSpPr>
        <p:pic>
          <p:nvPicPr>
            <p:cNvPr id="8200" name="Picture 1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7662">
              <a:off x="27" y="28"/>
              <a:ext cx="4064" cy="2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1" name="Picture 15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112" cy="3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9" name="Rectangle 1"/>
          <p:cNvSpPr>
            <a:spLocks noChangeArrowheads="1"/>
          </p:cNvSpPr>
          <p:nvPr/>
        </p:nvSpPr>
        <p:spPr bwMode="auto">
          <a:xfrm rot="-2102552">
            <a:off x="-833810" y="2425437"/>
            <a:ext cx="10771436" cy="834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pPr lvl="1"/>
            <a:r>
              <a:rPr lang="en-US" sz="5000" dirty="0">
                <a:solidFill>
                  <a:srgbClr val="FF0000"/>
                </a:solidFill>
                <a:latin typeface="Avenir Book"/>
                <a:cs typeface="Avenir Book"/>
              </a:rPr>
              <a:t>Monitor any device on any platform</a:t>
            </a:r>
          </a:p>
        </p:txBody>
      </p:sp>
    </p:spTree>
    <p:extLst>
      <p:ext uri="{BB962C8B-B14F-4D97-AF65-F5344CB8AC3E}">
        <p14:creationId xmlns:p14="http://schemas.microsoft.com/office/powerpoint/2010/main" val="59127595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venir Black"/>
                <a:cs typeface="Avenir Black"/>
              </a:rPr>
              <a:t>Alerts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41101" y="997150"/>
            <a:ext cx="4241602" cy="907852"/>
          </a:xfrm>
        </p:spPr>
        <p:txBody>
          <a:bodyPr>
            <a:normAutofit lnSpcReduction="10000"/>
          </a:bodyPr>
          <a:lstStyle/>
          <a:p>
            <a:pPr eaLnBrk="1" hangingPunct="1">
              <a:buSzPct val="38000"/>
              <a:buFontTx/>
              <a:buBlip>
                <a:blip r:embed="rId4"/>
              </a:buBlip>
              <a:defRPr/>
            </a:pPr>
            <a:r>
              <a:rPr lang="en-US" dirty="0">
                <a:latin typeface="Avenir Book"/>
                <a:cs typeface="Avenir Book"/>
              </a:rPr>
              <a:t>Monitor your system anywhere, </a:t>
            </a:r>
            <a:r>
              <a:rPr lang="en-US" dirty="0" smtClean="0">
                <a:latin typeface="Avenir Book"/>
                <a:cs typeface="Avenir Book"/>
              </a:rPr>
              <a:t>anytime</a:t>
            </a:r>
            <a:endParaRPr lang="en-US" dirty="0">
              <a:latin typeface="Avenir Book"/>
              <a:cs typeface="Avenir Book"/>
            </a:endParaRP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41" y="915294"/>
            <a:ext cx="4384477" cy="2463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73" name="Group 9"/>
          <p:cNvGrpSpPr>
            <a:grpSpLocks/>
          </p:cNvGrpSpPr>
          <p:nvPr/>
        </p:nvGrpSpPr>
        <p:grpSpPr bwMode="auto">
          <a:xfrm>
            <a:off x="276822" y="3526297"/>
            <a:ext cx="4143375" cy="1996158"/>
            <a:chOff x="0" y="0"/>
            <a:chExt cx="3712" cy="2146"/>
          </a:xfrm>
        </p:grpSpPr>
        <p:pic>
          <p:nvPicPr>
            <p:cNvPr id="9224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707"/>
            <a:stretch>
              <a:fillRect/>
            </a:stretch>
          </p:blipFill>
          <p:spPr bwMode="auto">
            <a:xfrm>
              <a:off x="232" y="1196"/>
              <a:ext cx="3277" cy="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5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4" b="70493"/>
            <a:stretch>
              <a:fillRect/>
            </a:stretch>
          </p:blipFill>
          <p:spPr bwMode="auto">
            <a:xfrm>
              <a:off x="29" y="21"/>
              <a:ext cx="3683" cy="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309192" y="2629712"/>
            <a:ext cx="3800103" cy="90785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38000"/>
              <a:buBlip>
                <a:blip r:embed="rId4"/>
              </a:buBlip>
              <a:defRPr/>
            </a:pPr>
            <a:r>
              <a:rPr lang="en-US" dirty="0">
                <a:latin typeface="Avenir Book"/>
                <a:cs typeface="Avenir Book"/>
              </a:rPr>
              <a:t>Customisable PUSH notifications</a:t>
            </a:r>
          </a:p>
        </p:txBody>
      </p:sp>
    </p:spTree>
    <p:extLst>
      <p:ext uri="{BB962C8B-B14F-4D97-AF65-F5344CB8AC3E}">
        <p14:creationId xmlns:p14="http://schemas.microsoft.com/office/powerpoint/2010/main" val="3519405521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venir Black"/>
                <a:cs typeface="Avenir Black"/>
              </a:rPr>
              <a:t>Flexible &amp; User Friendly</a:t>
            </a:r>
          </a:p>
        </p:txBody>
      </p:sp>
      <p:sp>
        <p:nvSpPr>
          <p:cNvPr id="12294" name="Rectangle 6"/>
          <p:cNvSpPr>
            <a:spLocks/>
          </p:cNvSpPr>
          <p:nvPr/>
        </p:nvSpPr>
        <p:spPr bwMode="auto">
          <a:xfrm>
            <a:off x="724421" y="789721"/>
            <a:ext cx="6920508" cy="591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241093" indent="-241093">
              <a:spcBef>
                <a:spcPts val="765"/>
              </a:spcBef>
              <a:buSzPct val="38000"/>
              <a:buBlip>
                <a:blip r:embed="rId4"/>
              </a:buBlip>
            </a:pPr>
            <a:r>
              <a:rPr lang="en-US" sz="2800" dirty="0">
                <a:latin typeface="Avenir Book" charset="0"/>
                <a:ea typeface="ＭＳ Ｐゴシック" charset="0"/>
                <a:cs typeface="ＭＳ Ｐゴシック" charset="0"/>
                <a:sym typeface="Avenir Book" charset="0"/>
              </a:rPr>
              <a:t>Customisable Dashboard</a:t>
            </a:r>
          </a:p>
          <a:p>
            <a:pPr marL="562550" lvl="1" indent="-241093">
              <a:spcBef>
                <a:spcPts val="765"/>
              </a:spcBef>
              <a:buSzPct val="38000"/>
              <a:buBlip>
                <a:blip r:embed="rId4"/>
              </a:buBlip>
            </a:pPr>
            <a:r>
              <a:rPr lang="en-US" sz="2200" dirty="0">
                <a:latin typeface="Avenir Book" charset="0"/>
                <a:ea typeface="ＭＳ Ｐゴシック" charset="0"/>
                <a:cs typeface="ＭＳ Ｐゴシック" charset="0"/>
                <a:sym typeface="Avenir Book" charset="0"/>
              </a:rPr>
              <a:t>c</a:t>
            </a:r>
            <a:r>
              <a:rPr lang="en-US" sz="2200" dirty="0" smtClean="0">
                <a:latin typeface="Avenir Book" charset="0"/>
                <a:ea typeface="ＭＳ Ｐゴシック" charset="0"/>
                <a:cs typeface="ＭＳ Ｐゴシック" charset="0"/>
                <a:sym typeface="Avenir Book" charset="0"/>
              </a:rPr>
              <a:t>hoose </a:t>
            </a:r>
            <a:r>
              <a:rPr lang="en-US" sz="2200" dirty="0">
                <a:latin typeface="Avenir Book" charset="0"/>
                <a:ea typeface="ＭＳ Ｐゴシック" charset="0"/>
                <a:cs typeface="ＭＳ Ｐゴシック" charset="0"/>
                <a:sym typeface="Avenir Book" charset="0"/>
              </a:rPr>
              <a:t>any </a:t>
            </a:r>
            <a:r>
              <a:rPr lang="en-US" sz="2200" dirty="0" smtClean="0">
                <a:latin typeface="Avenir Book" charset="0"/>
                <a:ea typeface="ＭＳ Ｐゴシック" charset="0"/>
                <a:cs typeface="ＭＳ Ｐゴシック" charset="0"/>
                <a:sym typeface="Avenir Book" charset="0"/>
              </a:rPr>
              <a:t>graph ~ follow </a:t>
            </a:r>
            <a:r>
              <a:rPr lang="en-US" sz="2200" dirty="0">
                <a:latin typeface="Avenir Book" charset="0"/>
                <a:ea typeface="ＭＳ Ｐゴシック" charset="0"/>
                <a:cs typeface="ＭＳ Ｐゴシック" charset="0"/>
                <a:sym typeface="Avenir Book" charset="0"/>
              </a:rPr>
              <a:t>any </a:t>
            </a:r>
            <a:r>
              <a:rPr lang="en-US" sz="2200" dirty="0" smtClean="0">
                <a:latin typeface="Avenir Book" charset="0"/>
                <a:ea typeface="ＭＳ Ｐゴシック" charset="0"/>
                <a:cs typeface="ＭＳ Ｐゴシック" charset="0"/>
                <a:sym typeface="Avenir Book" charset="0"/>
              </a:rPr>
              <a:t>device</a:t>
            </a:r>
            <a:endParaRPr lang="en-US" sz="2200" dirty="0">
              <a:latin typeface="Avenir Book" charset="0"/>
              <a:ea typeface="ＭＳ Ｐゴシック" charset="0"/>
              <a:cs typeface="ＭＳ Ｐゴシック" charset="0"/>
              <a:sym typeface="Avenir Book" charset="0"/>
            </a:endParaRPr>
          </a:p>
        </p:txBody>
      </p:sp>
      <p:pic>
        <p:nvPicPr>
          <p:cNvPr id="2" name="Picture 1" descr="m.Reports dashboar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067" y="1591531"/>
            <a:ext cx="6480721" cy="4050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56383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1266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100" dirty="0">
                <a:latin typeface="Avenir Black"/>
                <a:cs typeface="Avenir Black"/>
              </a:rPr>
              <a:t>Flexible &amp; User Friendly</a:t>
            </a:r>
          </a:p>
        </p:txBody>
      </p:sp>
      <p:sp>
        <p:nvSpPr>
          <p:cNvPr id="11269" name="Rectangle 6"/>
          <p:cNvSpPr>
            <a:spLocks/>
          </p:cNvSpPr>
          <p:nvPr/>
        </p:nvSpPr>
        <p:spPr bwMode="auto">
          <a:xfrm rot="232177">
            <a:off x="8931922" y="6076839"/>
            <a:ext cx="852785" cy="3007259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 sz="3400"/>
          </a:p>
        </p:txBody>
      </p:sp>
      <p:sp>
        <p:nvSpPr>
          <p:cNvPr id="13319" name="Rectangle 7"/>
          <p:cNvSpPr>
            <a:spLocks/>
          </p:cNvSpPr>
          <p:nvPr/>
        </p:nvSpPr>
        <p:spPr bwMode="auto">
          <a:xfrm>
            <a:off x="2232422" y="892970"/>
            <a:ext cx="4116586" cy="587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401822" indent="-401822">
              <a:spcBef>
                <a:spcPts val="765"/>
              </a:spcBef>
              <a:buSzPct val="38000"/>
              <a:buBlip>
                <a:blip r:embed="rId4"/>
              </a:buBlip>
            </a:pPr>
            <a:r>
              <a:rPr lang="en-US" sz="2200" dirty="0">
                <a:latin typeface="Avenir Book" charset="0"/>
                <a:ea typeface="ＭＳ Ｐゴシック" charset="0"/>
                <a:cs typeface="ＭＳ Ｐゴシック" charset="0"/>
                <a:sym typeface="Avenir Book" charset="0"/>
              </a:rPr>
              <a:t>Easy, natural navigation</a:t>
            </a:r>
          </a:p>
        </p:txBody>
      </p:sp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12962"/>
            <a:ext cx="928688" cy="4422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176" y="1423170"/>
            <a:ext cx="1539255" cy="383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IMG_0009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37" y="1423170"/>
            <a:ext cx="6056561" cy="37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" y="1169813"/>
            <a:ext cx="888507" cy="4261411"/>
          </a:xfrm>
          <a:prstGeom prst="rect">
            <a:avLst/>
          </a:prstGeom>
          <a:noFill/>
        </p:spPr>
        <p:txBody>
          <a:bodyPr vert="wordArtVert" lIns="64291" tIns="32146" rIns="64291" bIns="32146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en-US" sz="3400" spc="700" dirty="0">
                <a:latin typeface="Avenir Book"/>
                <a:cs typeface="Avenir Book"/>
              </a:rPr>
              <a:t>Infrastructure Stack</a:t>
            </a:r>
          </a:p>
        </p:txBody>
      </p:sp>
      <p:sp>
        <p:nvSpPr>
          <p:cNvPr id="5" name="Frame 4"/>
          <p:cNvSpPr/>
          <p:nvPr/>
        </p:nvSpPr>
        <p:spPr bwMode="auto">
          <a:xfrm>
            <a:off x="7660557" y="1676177"/>
            <a:ext cx="759023" cy="253008"/>
          </a:xfrm>
          <a:prstGeom prst="frame">
            <a:avLst/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64291" tIns="32146" rIns="64291" bIns="32146"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IMG_0010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36" y="1423170"/>
            <a:ext cx="6328916" cy="395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ame 5"/>
          <p:cNvSpPr/>
          <p:nvPr/>
        </p:nvSpPr>
        <p:spPr bwMode="auto">
          <a:xfrm>
            <a:off x="1281410" y="1929184"/>
            <a:ext cx="556990" cy="422300"/>
          </a:xfrm>
          <a:prstGeom prst="frame">
            <a:avLst/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64291" tIns="32146" rIns="64291" bIns="32146"/>
          <a:lstStyle/>
          <a:p>
            <a:pPr>
              <a:defRPr/>
            </a:pPr>
            <a:endParaRPr lang="en-US"/>
          </a:p>
        </p:txBody>
      </p:sp>
      <p:sp>
        <p:nvSpPr>
          <p:cNvPr id="4" name="Left Brace 3"/>
          <p:cNvSpPr/>
          <p:nvPr/>
        </p:nvSpPr>
        <p:spPr>
          <a:xfrm>
            <a:off x="908050" y="1009923"/>
            <a:ext cx="469900" cy="4503993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2232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 autoUpdateAnimBg="0"/>
      <p:bldP spid="13319" grpId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venir Black"/>
                <a:cs typeface="Avenir Black"/>
              </a:rPr>
              <a:t>Flexible &amp; User Friendly</a:t>
            </a:r>
          </a:p>
        </p:txBody>
      </p:sp>
      <p:sp>
        <p:nvSpPr>
          <p:cNvPr id="12293" name="Rectangle 6"/>
          <p:cNvSpPr>
            <a:spLocks/>
          </p:cNvSpPr>
          <p:nvPr/>
        </p:nvSpPr>
        <p:spPr bwMode="auto">
          <a:xfrm rot="232177">
            <a:off x="8931922" y="6076839"/>
            <a:ext cx="852785" cy="3007259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343" name="Rectangle 7"/>
          <p:cNvSpPr>
            <a:spLocks/>
          </p:cNvSpPr>
          <p:nvPr/>
        </p:nvSpPr>
        <p:spPr bwMode="auto">
          <a:xfrm>
            <a:off x="622846" y="789719"/>
            <a:ext cx="8233172" cy="59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401822" indent="-401822">
              <a:spcBef>
                <a:spcPts val="765"/>
              </a:spcBef>
              <a:buSzPct val="38000"/>
              <a:buBlip>
                <a:blip r:embed="rId4"/>
              </a:buBlip>
            </a:pPr>
            <a:r>
              <a:rPr lang="en-US" sz="2800">
                <a:latin typeface="Avenir Book" charset="0"/>
                <a:ea typeface="ＭＳ Ｐゴシック" charset="0"/>
                <a:cs typeface="ＭＳ Ｐゴシック" charset="0"/>
                <a:sym typeface="Avenir Book" charset="0"/>
              </a:rPr>
              <a:t>Zoom &amp; crop graphs with pin-point accuracy</a:t>
            </a:r>
          </a:p>
        </p:txBody>
      </p:sp>
      <p:pic>
        <p:nvPicPr>
          <p:cNvPr id="2" name="Picture 1" descr="IMG_001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305" y="1212019"/>
            <a:ext cx="6901532" cy="4313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ame 2"/>
          <p:cNvSpPr/>
          <p:nvPr/>
        </p:nvSpPr>
        <p:spPr bwMode="auto">
          <a:xfrm>
            <a:off x="5142310" y="4623472"/>
            <a:ext cx="1619622" cy="633449"/>
          </a:xfrm>
          <a:prstGeom prst="frame">
            <a:avLst/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64291" tIns="32146" rIns="64291" bIns="32146"/>
          <a:lstStyle/>
          <a:p>
            <a:pPr>
              <a:defRPr/>
            </a:pPr>
            <a:endParaRPr lang="en-US"/>
          </a:p>
        </p:txBody>
      </p:sp>
      <p:sp>
        <p:nvSpPr>
          <p:cNvPr id="4" name="Frame 3"/>
          <p:cNvSpPr/>
          <p:nvPr/>
        </p:nvSpPr>
        <p:spPr bwMode="auto">
          <a:xfrm>
            <a:off x="3989898" y="2140336"/>
            <a:ext cx="1771427" cy="506946"/>
          </a:xfrm>
          <a:prstGeom prst="frame">
            <a:avLst/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64291" tIns="32146" rIns="64291" bIns="32146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4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venir Black"/>
                <a:cs typeface="Avenir Black"/>
              </a:rPr>
              <a:t>Shared Intelligence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71041" y="874366"/>
            <a:ext cx="8233172" cy="38881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Blip>
                <a:blip r:embed="rId4"/>
              </a:buBlip>
              <a:defRPr/>
            </a:pPr>
            <a:r>
              <a:rPr lang="en-US" sz="2200" dirty="0"/>
              <a:t>Email graphs or tables immediately from your mobile device</a:t>
            </a:r>
          </a:p>
        </p:txBody>
      </p:sp>
      <p:sp>
        <p:nvSpPr>
          <p:cNvPr id="15366" name="Rectangle 6"/>
          <p:cNvSpPr>
            <a:spLocks/>
          </p:cNvSpPr>
          <p:nvPr/>
        </p:nvSpPr>
        <p:spPr bwMode="auto">
          <a:xfrm>
            <a:off x="471041" y="874365"/>
            <a:ext cx="8233172" cy="35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241093" indent="-241093">
              <a:spcBef>
                <a:spcPts val="765"/>
              </a:spcBef>
              <a:buSzPct val="38000"/>
              <a:buBlip>
                <a:blip r:embed="rId4"/>
              </a:buBlip>
            </a:pPr>
            <a:r>
              <a:rPr lang="en-US" sz="2200">
                <a:latin typeface="Avenir Book" charset="0"/>
                <a:ea typeface="ＭＳ Ｐゴシック" charset="0"/>
                <a:cs typeface="ＭＳ Ｐゴシック" charset="0"/>
                <a:sym typeface="Avenir Book" charset="0"/>
              </a:rPr>
              <a:t>Email a query directly to your Service Desk</a:t>
            </a:r>
          </a:p>
        </p:txBody>
      </p:sp>
      <p:pic>
        <p:nvPicPr>
          <p:cNvPr id="9" name="Picture 8" descr="IMG_001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21" y="1296665"/>
            <a:ext cx="6750844" cy="4219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ame 1"/>
          <p:cNvSpPr/>
          <p:nvPr/>
        </p:nvSpPr>
        <p:spPr bwMode="auto">
          <a:xfrm>
            <a:off x="3356449" y="1296666"/>
            <a:ext cx="354955" cy="294866"/>
          </a:xfrm>
          <a:prstGeom prst="frame">
            <a:avLst/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64291" tIns="32146" rIns="64291" bIns="32146"/>
          <a:lstStyle/>
          <a:p>
            <a:pPr>
              <a:defRPr/>
            </a:pPr>
            <a:endParaRPr lang="en-US"/>
          </a:p>
        </p:txBody>
      </p:sp>
      <p:pic>
        <p:nvPicPr>
          <p:cNvPr id="3" name="Picture 2" descr="IMG_001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21" y="1253878"/>
            <a:ext cx="6731868" cy="4207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ame 3"/>
          <p:cNvSpPr/>
          <p:nvPr/>
        </p:nvSpPr>
        <p:spPr bwMode="auto">
          <a:xfrm>
            <a:off x="6141393" y="1253878"/>
            <a:ext cx="455414" cy="253008"/>
          </a:xfrm>
          <a:prstGeom prst="frame">
            <a:avLst/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64291" tIns="32146" rIns="64291" bIns="32146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0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17" presetID="2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125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" fill="hold"/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" fill="hold"/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4450"/>
                            </p:stCondLst>
                            <p:childTnLst>
                              <p:par>
                                <p:cTn id="3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bldLvl="5" autoUpdateAnimBg="0"/>
      <p:bldP spid="15365" grpId="1"/>
      <p:bldP spid="15366" grpId="0" build="p" autoUpdateAnimBg="0" advAuto="300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3556992"/>
            <a:ext cx="1946672" cy="1421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753" y="747861"/>
            <a:ext cx="2464594" cy="2053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>
          <a:xfrm>
            <a:off x="466578" y="250859"/>
            <a:ext cx="2193655" cy="51252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dirty="0" smtClean="0">
                <a:latin typeface="Avenir Black"/>
                <a:cs typeface="Avenir Black"/>
              </a:rPr>
              <a:t>Secure</a:t>
            </a:r>
          </a:p>
        </p:txBody>
      </p:sp>
      <p:sp>
        <p:nvSpPr>
          <p:cNvPr id="16390" name="Rectangle 6"/>
          <p:cNvSpPr>
            <a:spLocks/>
          </p:cNvSpPr>
          <p:nvPr/>
        </p:nvSpPr>
        <p:spPr bwMode="auto">
          <a:xfrm>
            <a:off x="1941093" y="3616523"/>
            <a:ext cx="7063383" cy="1518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602732" indent="-602732">
              <a:buSzPct val="38000"/>
              <a:buBlip>
                <a:blip r:embed="rId5"/>
              </a:buBlip>
            </a:pPr>
            <a:r>
              <a:rPr lang="en-US" sz="2800" dirty="0">
                <a:solidFill>
                  <a:srgbClr val="0E002D"/>
                </a:solidFill>
                <a:latin typeface="Avenir Book" charset="0"/>
                <a:ea typeface="ＭＳ Ｐゴシック" charset="0"/>
                <a:cs typeface="ＭＳ Ｐゴシック" charset="0"/>
                <a:sym typeface="Avenir Book" charset="0"/>
              </a:rPr>
              <a:t>Caching achieves a </a:t>
            </a:r>
            <a:r>
              <a:rPr lang="en-US" sz="2800" dirty="0">
                <a:latin typeface="Avenir Book" charset="0"/>
                <a:cs typeface="Avenir Book" charset="0"/>
                <a:sym typeface="Avenir Book" charset="0"/>
              </a:rPr>
              <a:t>more responsive user experience</a:t>
            </a:r>
          </a:p>
          <a:p>
            <a:pPr marL="602732" indent="-602732">
              <a:buSzPct val="38000"/>
              <a:buBlip>
                <a:blip r:embed="rId5"/>
              </a:buBlip>
            </a:pPr>
            <a:endParaRPr lang="en-US" sz="2800" dirty="0">
              <a:latin typeface="Avenir Book" charset="0"/>
              <a:cs typeface="Avenir Book" charset="0"/>
              <a:sym typeface="Avenir Book" charset="0"/>
            </a:endParaRPr>
          </a:p>
          <a:p>
            <a:pPr marL="602732" indent="-602732">
              <a:buSzPct val="38000"/>
              <a:buBlip>
                <a:blip r:embed="rId5"/>
              </a:buBlip>
            </a:pPr>
            <a:r>
              <a:rPr lang="en-US" sz="2800" dirty="0">
                <a:latin typeface="Avenir Book" charset="0"/>
                <a:cs typeface="Avenir Book" charset="0"/>
                <a:sym typeface="Avenir Book" charset="0"/>
              </a:rPr>
              <a:t>Low data usage .. on your mobile device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938860" y="1000871"/>
            <a:ext cx="6737449" cy="2173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291" tIns="32146" rIns="64291" bIns="32146">
            <a:spAutoFit/>
          </a:bodyPr>
          <a:lstStyle>
            <a:lvl1pPr marL="857250" indent="-85725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1314450" indent="-85725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marL="625475" indent="-625475" algn="l" eaLnBrk="1" hangingPunct="1">
              <a:buSzPct val="38000"/>
              <a:buFontTx/>
              <a:buBlip>
                <a:blip r:embed="rId5"/>
              </a:buBlip>
            </a:pPr>
            <a:r>
              <a:rPr lang="en-US" sz="2800" b="1" dirty="0">
                <a:latin typeface="Avenir Book" charset="0"/>
                <a:cs typeface="Avenir Book" charset="0"/>
              </a:rPr>
              <a:t>m</a:t>
            </a:r>
            <a:r>
              <a:rPr lang="en-US" sz="2800" dirty="0">
                <a:latin typeface="Avenir Book" charset="0"/>
                <a:cs typeface="Avenir Book" charset="0"/>
              </a:rPr>
              <a:t>.Reports supports Watch4net authentication </a:t>
            </a:r>
          </a:p>
          <a:p>
            <a:pPr marL="893763" lvl="1" indent="-436563" algn="l" eaLnBrk="1" hangingPunct="1">
              <a:buSzPct val="38000"/>
              <a:buFontTx/>
              <a:buBlip>
                <a:blip r:embed="rId5"/>
              </a:buBlip>
            </a:pPr>
            <a:r>
              <a:rPr lang="en-US" sz="2500" dirty="0">
                <a:latin typeface="Avenir Book" charset="0"/>
                <a:cs typeface="Avenir Book" charset="0"/>
              </a:rPr>
              <a:t>no additional user management</a:t>
            </a:r>
          </a:p>
          <a:p>
            <a:pPr algn="l" eaLnBrk="1" hangingPunct="1">
              <a:buSzPct val="38000"/>
              <a:buFontTx/>
              <a:buBlip>
                <a:blip r:embed="rId5"/>
              </a:buBlip>
            </a:pPr>
            <a:endParaRPr lang="en-US" sz="2800" dirty="0">
              <a:latin typeface="Avenir Book" charset="0"/>
              <a:cs typeface="Avenir Book" charset="0"/>
            </a:endParaRPr>
          </a:p>
          <a:p>
            <a:pPr marL="625475" indent="-625475" algn="l" eaLnBrk="1" hangingPunct="1">
              <a:buSzPct val="38000"/>
              <a:buFontTx/>
              <a:buBlip>
                <a:blip r:embed="rId5"/>
              </a:buBlip>
            </a:pPr>
            <a:r>
              <a:rPr lang="en-US" sz="2800" dirty="0">
                <a:latin typeface="Avenir Book" charset="0"/>
                <a:cs typeface="Avenir Book" charset="0"/>
              </a:rPr>
              <a:t>Communication is secured by SSL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990205" y="241845"/>
            <a:ext cx="6834559" cy="61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spcBef>
                <a:spcPts val="765"/>
              </a:spcBef>
            </a:pPr>
            <a:r>
              <a:rPr lang="en-US" sz="3600" dirty="0">
                <a:solidFill>
                  <a:schemeClr val="tx1"/>
                </a:solidFill>
                <a:latin typeface="Avenir Black" charset="0"/>
                <a:ea typeface="ＭＳ Ｐゴシック" charset="0"/>
                <a:cs typeface="ＭＳ Ｐゴシック" charset="0"/>
                <a:sym typeface="Avenir Black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Avenir Black" charset="0"/>
                <a:ea typeface="ＭＳ Ｐゴシック" charset="0"/>
                <a:cs typeface="ＭＳ Ｐゴシック" charset="0"/>
                <a:sym typeface="Avenir Black" charset="0"/>
              </a:rPr>
              <a:t>yet requires </a:t>
            </a:r>
            <a:r>
              <a:rPr lang="en-US" sz="3600" dirty="0">
                <a:solidFill>
                  <a:schemeClr val="tx1"/>
                </a:solidFill>
                <a:latin typeface="Avenir Black" charset="0"/>
                <a:ea typeface="ＭＳ Ｐゴシック" charset="0"/>
                <a:cs typeface="ＭＳ Ｐゴシック" charset="0"/>
                <a:sym typeface="Avenir Black" charset="0"/>
              </a:rPr>
              <a:t>Low Bandwidth</a:t>
            </a:r>
            <a:endParaRPr lang="en-US" sz="3600" dirty="0">
              <a:solidFill>
                <a:srgbClr val="0E002D"/>
              </a:solidFill>
              <a:latin typeface="Avenir Book" charset="0"/>
              <a:ea typeface="ＭＳ Ｐゴシック" charset="0"/>
              <a:cs typeface="ＭＳ Ｐゴシック" charset="0"/>
              <a:sym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481026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3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6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5362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 smtClean="0">
                <a:latin typeface="Avenir Black"/>
                <a:cs typeface="Avenir Black"/>
              </a:rPr>
              <a:t>What</a:t>
            </a:r>
            <a:r>
              <a:rPr lang="ja-JP" altLang="en-US" sz="3200" dirty="0" smtClean="0">
                <a:latin typeface="Avenir Black"/>
                <a:cs typeface="Avenir Black"/>
              </a:rPr>
              <a:t>’</a:t>
            </a:r>
            <a:r>
              <a:rPr lang="en-US" sz="3200" dirty="0" smtClean="0">
                <a:latin typeface="Avenir Black"/>
                <a:cs typeface="Avenir Black"/>
              </a:rPr>
              <a:t>s involved?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5414" y="1085515"/>
            <a:ext cx="8220894" cy="441781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lnSpc>
                <a:spcPct val="140000"/>
              </a:lnSpc>
              <a:buSzPct val="100000"/>
              <a:buFont typeface="+mj-lt"/>
              <a:buAutoNum type="arabicPlain"/>
              <a:defRPr/>
            </a:pPr>
            <a:r>
              <a:rPr lang="en-US" b="1" u="sng" dirty="0">
                <a:latin typeface="Avenir Book"/>
                <a:cs typeface="Avenir Book"/>
              </a:rPr>
              <a:t>Install</a:t>
            </a:r>
            <a:r>
              <a:rPr lang="en-US" dirty="0">
                <a:latin typeface="Avenir Book"/>
                <a:cs typeface="Avenir Book"/>
              </a:rPr>
              <a:t> virtual appliance in your DMZ</a:t>
            </a:r>
          </a:p>
          <a:p>
            <a:pPr lvl="1">
              <a:lnSpc>
                <a:spcPct val="140000"/>
              </a:lnSpc>
              <a:buSzPct val="38000"/>
              <a:buFontTx/>
              <a:buBlip>
                <a:blip r:embed="rId4"/>
              </a:buBlip>
              <a:defRPr/>
            </a:pPr>
            <a:r>
              <a:rPr lang="en-US" dirty="0">
                <a:latin typeface="Avenir Book"/>
                <a:cs typeface="Avenir Book"/>
              </a:rPr>
              <a:t>r</a:t>
            </a:r>
            <a:r>
              <a:rPr lang="en-US" dirty="0" smtClean="0">
                <a:latin typeface="Avenir Book"/>
                <a:cs typeface="Avenir Book"/>
              </a:rPr>
              <a:t>equires direct access to W4N server</a:t>
            </a:r>
          </a:p>
          <a:p>
            <a:pPr marL="514350" indent="-514350">
              <a:lnSpc>
                <a:spcPct val="140000"/>
              </a:lnSpc>
              <a:buSzPct val="100000"/>
              <a:buFont typeface="+mj-lt"/>
              <a:buAutoNum type="arabicPlain"/>
              <a:defRPr/>
            </a:pPr>
            <a:r>
              <a:rPr lang="en-US" b="1" u="sng" dirty="0">
                <a:latin typeface="Avenir Book"/>
                <a:cs typeface="Avenir Book"/>
              </a:rPr>
              <a:t>Configuration</a:t>
            </a:r>
            <a:r>
              <a:rPr lang="en-US" dirty="0">
                <a:latin typeface="Avenir Book"/>
                <a:cs typeface="Avenir Book"/>
              </a:rPr>
              <a:t> by iQ Consult</a:t>
            </a:r>
          </a:p>
          <a:p>
            <a:pPr marL="514350" indent="-514350" eaLnBrk="1" hangingPunct="1">
              <a:lnSpc>
                <a:spcPct val="140000"/>
              </a:lnSpc>
              <a:buSzPct val="100000"/>
              <a:buFont typeface="+mj-lt"/>
              <a:buAutoNum type="arabicPlain"/>
              <a:defRPr/>
            </a:pPr>
            <a:r>
              <a:rPr lang="en-US" b="1" u="sng" dirty="0" smtClean="0">
                <a:latin typeface="Avenir Book"/>
                <a:cs typeface="Avenir Book"/>
              </a:rPr>
              <a:t>Deploy</a:t>
            </a:r>
            <a:r>
              <a:rPr lang="en-US" dirty="0" smtClean="0">
                <a:latin typeface="Avenir Book"/>
                <a:cs typeface="Avenir Book"/>
              </a:rPr>
              <a:t> apps via App-Store to your devices</a:t>
            </a:r>
          </a:p>
          <a:p>
            <a:pPr lvl="1">
              <a:lnSpc>
                <a:spcPct val="140000"/>
              </a:lnSpc>
              <a:buSzPct val="38000"/>
              <a:buFontTx/>
              <a:buBlip>
                <a:blip r:embed="rId4"/>
              </a:buBlip>
              <a:defRPr/>
            </a:pPr>
            <a:r>
              <a:rPr lang="en-US" dirty="0">
                <a:latin typeface="Avenir Book"/>
                <a:cs typeface="Avenir Book"/>
              </a:rPr>
              <a:t>p</a:t>
            </a:r>
            <a:r>
              <a:rPr lang="en-US" dirty="0" smtClean="0">
                <a:latin typeface="Avenir Book"/>
                <a:cs typeface="Avenir Book"/>
              </a:rPr>
              <a:t>oint app to virtual appliance</a:t>
            </a:r>
          </a:p>
          <a:p>
            <a:pPr lvl="1">
              <a:lnSpc>
                <a:spcPct val="140000"/>
              </a:lnSpc>
              <a:buSzPct val="38000"/>
              <a:buFontTx/>
              <a:buBlip>
                <a:blip r:embed="rId4"/>
              </a:buBlip>
              <a:defRPr/>
            </a:pPr>
            <a:r>
              <a:rPr lang="en-US" dirty="0">
                <a:latin typeface="Avenir Book"/>
                <a:cs typeface="Avenir Book"/>
              </a:rPr>
              <a:t>l</a:t>
            </a:r>
            <a:r>
              <a:rPr lang="en-US" dirty="0" smtClean="0">
                <a:latin typeface="Avenir Book"/>
                <a:cs typeface="Avenir Book"/>
              </a:rPr>
              <a:t>og on and monitor your infrastructure</a:t>
            </a:r>
          </a:p>
          <a:p>
            <a:pPr>
              <a:lnSpc>
                <a:spcPct val="140000"/>
              </a:lnSpc>
              <a:buSzPct val="38000"/>
              <a:buFontTx/>
              <a:buBlip>
                <a:blip r:embed="rId4"/>
              </a:buBlip>
              <a:defRPr/>
            </a:pPr>
            <a:endParaRPr lang="en-US" b="1" u="sng" dirty="0" smtClean="0">
              <a:latin typeface="Avenir Book"/>
              <a:cs typeface="Avenir Book"/>
            </a:endParaRPr>
          </a:p>
          <a:p>
            <a:pPr marL="0" indent="0">
              <a:lnSpc>
                <a:spcPct val="140000"/>
              </a:lnSpc>
              <a:buSzPct val="38000"/>
              <a:buNone/>
              <a:defRPr/>
            </a:pPr>
            <a:r>
              <a:rPr lang="en-US" b="1" u="sng" dirty="0" smtClean="0">
                <a:latin typeface="Avenir Book"/>
                <a:cs typeface="Avenir Book"/>
              </a:rPr>
              <a:t>All potentially within 2-3 day</a:t>
            </a:r>
            <a:r>
              <a:rPr lang="en-US" u="sng" dirty="0" smtClean="0">
                <a:latin typeface="Avenir Book"/>
                <a:cs typeface="Avenir Book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423839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4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4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4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 bldLvl="5" autoUpdateAnimBg="0" advAuto="200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5363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5364" name="Line 3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455414" y="235336"/>
            <a:ext cx="5143500" cy="587871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Cost </a:t>
            </a:r>
            <a:r>
              <a:rPr lang="en-US" sz="1700" dirty="0" smtClean="0">
                <a:latin typeface="Avenir Book" charset="0"/>
                <a:cs typeface="Avenir Book" charset="0"/>
                <a:sym typeface="Avenir Book" charset="0"/>
              </a:rPr>
              <a:t>(AUD </a:t>
            </a:r>
            <a:r>
              <a:rPr lang="en-US" sz="1700" dirty="0">
                <a:latin typeface="Avenir Book" charset="0"/>
                <a:cs typeface="Avenir Book" charset="0"/>
                <a:sym typeface="Avenir Book" charset="0"/>
              </a:rPr>
              <a:t>excluding GST)</a:t>
            </a:r>
            <a:endParaRPr lang="en-US" sz="1700" dirty="0">
              <a:latin typeface="Avenir Book" charset="0"/>
              <a:ea typeface="ヒラギノ角ゴ ProN W3" charset="0"/>
              <a:cs typeface="ヒラギノ角ゴ ProN W3" charset="0"/>
              <a:sym typeface="Avenir Book" charset="0"/>
            </a:endParaRP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5414" y="885529"/>
            <a:ext cx="8233172" cy="2403574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SzPct val="38000"/>
              <a:buFontTx/>
              <a:buBlip>
                <a:blip r:embed="rId4"/>
              </a:buBlip>
              <a:tabLst>
                <a:tab pos="6011863" algn="l"/>
              </a:tabLst>
              <a:defRPr/>
            </a:pPr>
            <a:r>
              <a:rPr lang="en-US" dirty="0" smtClean="0"/>
              <a:t>On premise server software	$30,000</a:t>
            </a:r>
          </a:p>
          <a:p>
            <a:pPr marL="522368" lvl="1">
              <a:buSzPct val="38000"/>
              <a:buBlip>
                <a:blip r:embed="rId4"/>
              </a:buBlip>
              <a:defRPr/>
            </a:pPr>
            <a:r>
              <a:rPr lang="en-US" dirty="0" smtClean="0"/>
              <a:t>includes up to 10 users </a:t>
            </a:r>
            <a:r>
              <a:rPr lang="en-US" sz="2000" dirty="0"/>
              <a:t>(up to 2 devices per user)</a:t>
            </a:r>
            <a:endParaRPr lang="en-US" sz="2800" dirty="0"/>
          </a:p>
          <a:p>
            <a:pPr marL="522368" lvl="1">
              <a:buSzPct val="38000"/>
              <a:buBlip>
                <a:blip r:embed="rId4"/>
              </a:buBlip>
              <a:tabLst>
                <a:tab pos="6011863" algn="l"/>
              </a:tabLst>
              <a:defRPr/>
            </a:pPr>
            <a:r>
              <a:rPr lang="en-US" dirty="0" smtClean="0"/>
              <a:t>annual support and maintenance	$6,000</a:t>
            </a:r>
          </a:p>
          <a:p>
            <a:pPr eaLnBrk="1" hangingPunct="1">
              <a:buSzPct val="38000"/>
              <a:buFontTx/>
              <a:buBlip>
                <a:blip r:embed="rId4"/>
              </a:buBlip>
              <a:defRPr/>
            </a:pPr>
            <a:r>
              <a:rPr lang="en-US" dirty="0" smtClean="0"/>
              <a:t>Device software application    </a:t>
            </a:r>
          </a:p>
          <a:p>
            <a:pPr lvl="1">
              <a:buSzPct val="38000"/>
              <a:buFontTx/>
              <a:buBlip>
                <a:blip r:embed="rId4"/>
              </a:buBlip>
              <a:defRPr/>
            </a:pPr>
            <a:r>
              <a:rPr lang="en-US" dirty="0" smtClean="0"/>
              <a:t>*</a:t>
            </a:r>
            <a:r>
              <a:rPr lang="en-US" sz="2300" dirty="0"/>
              <a:t>Free from </a:t>
            </a:r>
            <a:r>
              <a:rPr lang="en-US" sz="2300" dirty="0" err="1"/>
              <a:t>AppStore</a:t>
            </a:r>
            <a:r>
              <a:rPr lang="en-US" sz="2300" dirty="0"/>
              <a:t> </a:t>
            </a:r>
            <a:endParaRPr lang="en-US" dirty="0" smtClean="0"/>
          </a:p>
          <a:p>
            <a:pPr eaLnBrk="1" hangingPunct="1">
              <a:buSzPct val="38000"/>
              <a:buFontTx/>
              <a:buBlip>
                <a:blip r:embed="rId4"/>
              </a:buBlip>
              <a:tabLst>
                <a:tab pos="5565775" algn="l"/>
              </a:tabLst>
              <a:defRPr/>
            </a:pPr>
            <a:r>
              <a:rPr lang="en-US" dirty="0" smtClean="0"/>
              <a:t>Setup - 2-3 days	$3,200-$4,800</a:t>
            </a:r>
          </a:p>
        </p:txBody>
      </p:sp>
      <p:sp>
        <p:nvSpPr>
          <p:cNvPr id="17414" name="Rectangle 6"/>
          <p:cNvSpPr>
            <a:spLocks/>
          </p:cNvSpPr>
          <p:nvPr/>
        </p:nvSpPr>
        <p:spPr bwMode="auto">
          <a:xfrm>
            <a:off x="473273" y="3341192"/>
            <a:ext cx="8697516" cy="218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241093" indent="-241093">
              <a:spcBef>
                <a:spcPts val="765"/>
              </a:spcBef>
              <a:buSzPct val="38000"/>
              <a:buBlip>
                <a:blip r:embed="rId4"/>
              </a:buBlip>
            </a:pPr>
            <a:r>
              <a:rPr lang="en-US" sz="2500">
                <a:latin typeface="Avenir Book" charset="0"/>
                <a:ea typeface="MS PGothic" charset="0"/>
                <a:cs typeface="MS PGothic" charset="0"/>
                <a:sym typeface="Avenir Book" charset="0"/>
              </a:rPr>
              <a:t>Additional 10 users </a:t>
            </a:r>
            <a:r>
              <a:rPr lang="en-US" sz="1700">
                <a:latin typeface="Avenir Book" charset="0"/>
                <a:ea typeface="MS PGothic" charset="0"/>
                <a:cs typeface="MS PGothic" charset="0"/>
                <a:sym typeface="Avenir Book" charset="0"/>
              </a:rPr>
              <a:t>(</a:t>
            </a:r>
            <a:r>
              <a:rPr lang="en-US" sz="2000">
                <a:latin typeface="Avenir Book" charset="0"/>
                <a:ea typeface="MS PGothic" charset="0"/>
                <a:cs typeface="MS PGothic" charset="0"/>
                <a:sym typeface="Avenir Book" charset="0"/>
              </a:rPr>
              <a:t>up to 2 devices per user)     </a:t>
            </a:r>
            <a:r>
              <a:rPr lang="en-US" sz="2500">
                <a:latin typeface="Avenir Book" charset="0"/>
                <a:ea typeface="MS PGothic" charset="0"/>
                <a:cs typeface="MS PGothic" charset="0"/>
                <a:sym typeface="Avenir Book" charset="0"/>
              </a:rPr>
              <a:t>$5,000</a:t>
            </a:r>
          </a:p>
          <a:p>
            <a:pPr marL="562550" lvl="1" indent="-241093">
              <a:spcBef>
                <a:spcPts val="765"/>
              </a:spcBef>
              <a:buSzPct val="38000"/>
              <a:buBlip>
                <a:blip r:embed="rId4"/>
              </a:buBlip>
            </a:pPr>
            <a:r>
              <a:rPr lang="en-US" sz="2500">
                <a:latin typeface="Avenir Book" charset="0"/>
                <a:ea typeface="MS PGothic" charset="0"/>
                <a:cs typeface="MS PGothic" charset="0"/>
                <a:sym typeface="Avenir Book" charset="0"/>
              </a:rPr>
              <a:t>site licensing available</a:t>
            </a:r>
          </a:p>
          <a:p>
            <a:pPr marL="562550" lvl="1" indent="-241093">
              <a:spcBef>
                <a:spcPts val="668"/>
              </a:spcBef>
              <a:buSzPct val="38000"/>
              <a:buBlip>
                <a:blip r:embed="rId4"/>
              </a:buBlip>
            </a:pPr>
            <a:r>
              <a:rPr lang="en-US" sz="2500">
                <a:latin typeface="Avenir Book" charset="0"/>
                <a:ea typeface="MS PGothic" charset="0"/>
                <a:cs typeface="MS PGothic" charset="0"/>
                <a:sym typeface="Avenir Book" charset="0"/>
              </a:rPr>
              <a:t>annual support and maintenance       $1,000</a:t>
            </a:r>
          </a:p>
          <a:p>
            <a:pPr marL="241093" indent="-241093">
              <a:spcBef>
                <a:spcPts val="765"/>
              </a:spcBef>
              <a:buSzPct val="38000"/>
              <a:buBlip>
                <a:blip r:embed="rId4"/>
              </a:buBlip>
            </a:pPr>
            <a:r>
              <a:rPr lang="en-US" sz="2500">
                <a:latin typeface="Avenir Book" charset="0"/>
                <a:ea typeface="MS PGothic" charset="0"/>
                <a:cs typeface="MS PGothic" charset="0"/>
                <a:sym typeface="Avenir Book" charset="0"/>
              </a:rPr>
              <a:t>Customised Reports </a:t>
            </a:r>
            <a:r>
              <a:rPr lang="en-US" sz="2000">
                <a:latin typeface="Avenir Book" charset="0"/>
                <a:ea typeface="MS PGothic" charset="0"/>
                <a:cs typeface="MS PGothic" charset="0"/>
                <a:sym typeface="Avenir Book" charset="0"/>
              </a:rPr>
              <a:t>(scoped and quoted separately)</a:t>
            </a:r>
          </a:p>
          <a:p>
            <a:pPr marL="241093" indent="-241093">
              <a:spcBef>
                <a:spcPts val="765"/>
              </a:spcBef>
              <a:buSzPct val="38000"/>
              <a:buBlip>
                <a:blip r:embed="rId4"/>
              </a:buBlip>
            </a:pPr>
            <a:r>
              <a:rPr lang="en-US" sz="2500">
                <a:latin typeface="Avenir Book" charset="0"/>
                <a:ea typeface="MS PGothic" charset="0"/>
                <a:cs typeface="MS PGothic" charset="0"/>
                <a:sym typeface="Avenir Book" charset="0"/>
              </a:rPr>
              <a:t>Customise to your branding                  $5,000</a:t>
            </a:r>
          </a:p>
        </p:txBody>
      </p:sp>
      <p:sp>
        <p:nvSpPr>
          <p:cNvPr id="17415" name="Rectangle 7"/>
          <p:cNvSpPr>
            <a:spLocks/>
          </p:cNvSpPr>
          <p:nvPr/>
        </p:nvSpPr>
        <p:spPr bwMode="auto">
          <a:xfrm rot="1572729">
            <a:off x="2348510" y="1741290"/>
            <a:ext cx="4188023" cy="69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l"/>
            <a:r>
              <a:rPr lang="en-US" sz="4500">
                <a:solidFill>
                  <a:srgbClr val="003DCC"/>
                </a:solidFill>
                <a:latin typeface="Avenir Black" charset="0"/>
                <a:ea typeface="MS PGothic" charset="0"/>
                <a:cs typeface="MS PGothic" charset="0"/>
                <a:sym typeface="Avenir Black" charset="0"/>
              </a:rPr>
              <a:t>About $40,000</a:t>
            </a:r>
          </a:p>
        </p:txBody>
      </p:sp>
      <p:sp>
        <p:nvSpPr>
          <p:cNvPr id="15369" name="Line 8"/>
          <p:cNvSpPr>
            <a:spLocks noChangeShapeType="1"/>
          </p:cNvSpPr>
          <p:nvPr/>
        </p:nvSpPr>
        <p:spPr bwMode="auto">
          <a:xfrm>
            <a:off x="424160" y="3225850"/>
            <a:ext cx="8359304" cy="22324"/>
          </a:xfrm>
          <a:prstGeom prst="line">
            <a:avLst/>
          </a:prstGeom>
          <a:noFill/>
          <a:ln w="38100">
            <a:solidFill>
              <a:srgbClr val="005A7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699717"/>
      </p:ext>
    </p:extLst>
  </p:cSld>
  <p:clrMapOvr>
    <a:masterClrMapping/>
  </p:clrMapOvr>
  <p:transition xmlns:p14="http://schemas.microsoft.com/office/powerpoint/2010/main" spd="slow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8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 autoUpdateAnimBg="0"/>
      <p:bldP spid="1741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914" y="1444564"/>
            <a:ext cx="4688086" cy="427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3121" y="1924535"/>
            <a:ext cx="7768828" cy="13989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en-US" dirty="0" smtClean="0">
                <a:latin typeface="Avenir Book"/>
                <a:cs typeface="Avenir Book"/>
              </a:rPr>
              <a:t>iQ Consult</a:t>
            </a:r>
          </a:p>
          <a:p>
            <a:pPr marL="0" indent="0">
              <a:buNone/>
              <a:defRPr/>
            </a:pPr>
            <a:r>
              <a:rPr lang="en-US" dirty="0" smtClean="0">
                <a:latin typeface="Avenir Book"/>
                <a:cs typeface="Avenir Book"/>
              </a:rPr>
              <a:t>visit: </a:t>
            </a:r>
            <a:r>
              <a:rPr lang="en-US" u="sng" dirty="0" smtClean="0">
                <a:latin typeface="Avenir Book"/>
                <a:cs typeface="Avenir Book"/>
                <a:sym typeface="Avenir Black" charset="0"/>
                <a:hlinkClick r:id="rId3"/>
              </a:rPr>
              <a:t>www.iqconsult.com.au</a:t>
            </a:r>
            <a:endParaRPr lang="en-US" dirty="0" smtClean="0">
              <a:latin typeface="Avenir Book"/>
              <a:cs typeface="Avenir Book"/>
            </a:endParaRPr>
          </a:p>
          <a:p>
            <a:pPr marL="0" indent="0">
              <a:buNone/>
              <a:defRPr/>
            </a:pPr>
            <a:r>
              <a:rPr lang="en-US" dirty="0" smtClean="0">
                <a:latin typeface="Avenir Book"/>
                <a:cs typeface="Avenir Book"/>
              </a:rPr>
              <a:t>call: </a:t>
            </a:r>
            <a:r>
              <a:rPr lang="en-US" dirty="0" smtClean="0">
                <a:latin typeface="Avenir Book"/>
                <a:cs typeface="Avenir Book"/>
                <a:sym typeface="Avenir Black" charset="0"/>
              </a:rPr>
              <a:t>1300 725 925</a:t>
            </a:r>
            <a:endParaRPr lang="en-US" dirty="0" smtClean="0">
              <a:latin typeface="Avenir Book"/>
              <a:ea typeface="ヒラギノ角ゴ ProN W6" charset="0"/>
              <a:cs typeface="Avenir Book"/>
              <a:sym typeface="Avenir Black" charset="0"/>
            </a:endParaRPr>
          </a:p>
        </p:txBody>
      </p:sp>
      <p:sp>
        <p:nvSpPr>
          <p:cNvPr id="16387" name="Rectangle 3"/>
          <p:cNvSpPr>
            <a:spLocks/>
          </p:cNvSpPr>
          <p:nvPr/>
        </p:nvSpPr>
        <p:spPr bwMode="auto">
          <a:xfrm>
            <a:off x="8715377" y="1384103"/>
            <a:ext cx="267891" cy="29765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6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468" y="1085517"/>
            <a:ext cx="4464844" cy="268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316" y="36278"/>
            <a:ext cx="2405435" cy="1215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3904146"/>
            <a:ext cx="6400800" cy="634784"/>
          </a:xfrm>
        </p:spPr>
        <p:txBody>
          <a:bodyPr/>
          <a:lstStyle/>
          <a:p>
            <a:r>
              <a:rPr lang="en-US" dirty="0" smtClean="0">
                <a:latin typeface="Avenir Book" charset="0"/>
                <a:cs typeface="Avenir Book" charset="0"/>
                <a:sym typeface="Avenir Book" charset="0"/>
              </a:rPr>
              <a:t>Event monitoring </a:t>
            </a:r>
            <a:r>
              <a:rPr lang="en-US" dirty="0">
                <a:latin typeface="Avenir Book" charset="0"/>
                <a:cs typeface="Avenir Book" charset="0"/>
                <a:sym typeface="Avenir Book" charset="0"/>
              </a:rPr>
              <a:t>and </a:t>
            </a:r>
            <a:r>
              <a:rPr lang="en-US" dirty="0" smtClean="0">
                <a:latin typeface="Avenir Book" charset="0"/>
                <a:cs typeface="Avenir Book" charset="0"/>
                <a:sym typeface="Avenir Book" charset="0"/>
              </a:rPr>
              <a:t>reporting</a:t>
            </a: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015129" y="4692272"/>
            <a:ext cx="7189514" cy="449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sz="2500" dirty="0">
                <a:latin typeface="Avenir Book" charset="0"/>
                <a:cs typeface="Avenir Book" charset="0"/>
                <a:sym typeface="Avenir Book" charset="0"/>
              </a:rPr>
              <a:t>Enhancing the experience of  EMC’s </a:t>
            </a:r>
            <a:r>
              <a:rPr lang="en-US" sz="2500" b="1" dirty="0" smtClean="0">
                <a:solidFill>
                  <a:srgbClr val="3366FF"/>
                </a:solidFill>
                <a:latin typeface="Avenir Book" charset="0"/>
                <a:cs typeface="Avenir Book" charset="0"/>
                <a:sym typeface="Avenir Book" charset="0"/>
              </a:rPr>
              <a:t>Smarts</a:t>
            </a:r>
            <a:endParaRPr lang="en-US" sz="2500" dirty="0"/>
          </a:p>
        </p:txBody>
      </p:sp>
      <p:sp>
        <p:nvSpPr>
          <p:cNvPr id="6149" name="TextBox 1"/>
          <p:cNvSpPr txBox="1">
            <a:spLocks noChangeArrowheads="1"/>
          </p:cNvSpPr>
          <p:nvPr/>
        </p:nvSpPr>
        <p:spPr bwMode="auto">
          <a:xfrm>
            <a:off x="2755412" y="283703"/>
            <a:ext cx="3544809" cy="957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291" tIns="32146" rIns="64291" bIns="32146">
            <a:spAutoFit/>
          </a:bodyPr>
          <a:lstStyle>
            <a:lvl1pPr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dirty="0" err="1" smtClean="0">
                <a:solidFill>
                  <a:srgbClr val="3366FF"/>
                </a:solidFill>
              </a:rPr>
              <a:t>m</a:t>
            </a:r>
            <a:r>
              <a:rPr lang="en-US" dirty="0" err="1" smtClean="0">
                <a:latin typeface="Avenir Book" charset="0"/>
                <a:cs typeface="Avenir Book" charset="0"/>
                <a:sym typeface="Avenir Book" charset="0"/>
              </a:rPr>
              <a:t>.Monitor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0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Beta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Release date expected in August,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725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59" y="5309444"/>
            <a:ext cx="9161859" cy="427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316" y="36278"/>
            <a:ext cx="2405435" cy="1215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>
              <a:spcBef>
                <a:spcPts val="773"/>
              </a:spcBef>
              <a:spcAft>
                <a:spcPts val="1200"/>
              </a:spcAft>
              <a:defRPr/>
            </a:pPr>
            <a:r>
              <a:rPr lang="en-US" sz="4000" dirty="0" smtClean="0">
                <a:latin typeface="Avenir Black"/>
                <a:cs typeface="Avenir Black"/>
                <a:sym typeface="Avenir Black" charset="0"/>
              </a:rPr>
              <a:t>E2E Storage</a:t>
            </a:r>
            <a:r>
              <a:rPr lang="en-US" dirty="0" smtClean="0">
                <a:sym typeface="Avenir Black" charset="0"/>
              </a:rPr>
              <a:t/>
            </a:r>
            <a:br>
              <a:rPr lang="en-US" dirty="0" smtClean="0">
                <a:sym typeface="Avenir Black" charset="0"/>
              </a:rPr>
            </a:br>
            <a:r>
              <a:rPr lang="en-US" dirty="0" smtClean="0">
                <a:sym typeface="Avenir Black" charset="0"/>
              </a:rPr>
              <a:t/>
            </a:r>
            <a:br>
              <a:rPr lang="en-US" dirty="0" smtClean="0">
                <a:sym typeface="Avenir Black" charset="0"/>
              </a:rPr>
            </a:br>
            <a:r>
              <a:rPr lang="en-US" dirty="0">
                <a:latin typeface="Avenir Book"/>
                <a:cs typeface="Avenir Book"/>
                <a:sym typeface="Avenir Black" charset="0"/>
              </a:rPr>
              <a:t>Watch4net </a:t>
            </a:r>
            <a:r>
              <a:rPr lang="en-US" dirty="0" err="1">
                <a:latin typeface="Avenir Book"/>
                <a:cs typeface="Avenir Book"/>
                <a:sym typeface="Avenir Black" charset="0"/>
              </a:rPr>
              <a:t>SolutionPack</a:t>
            </a:r>
            <a:r>
              <a:rPr lang="en-US" dirty="0">
                <a:latin typeface="Avenir Book"/>
                <a:cs typeface="Avenir Book"/>
                <a:sym typeface="Avenir Black" charset="0"/>
              </a:rPr>
              <a:t> </a:t>
            </a:r>
            <a:r>
              <a:rPr lang="en-US" dirty="0" smtClean="0">
                <a:latin typeface="Avenir Book"/>
                <a:cs typeface="Avenir Book"/>
                <a:sym typeface="Avenir Black" charset="0"/>
              </a:rPr>
              <a:t/>
            </a:r>
            <a:br>
              <a:rPr lang="en-US" dirty="0" smtClean="0">
                <a:latin typeface="Avenir Book"/>
                <a:cs typeface="Avenir Book"/>
                <a:sym typeface="Avenir Black" charset="0"/>
              </a:rPr>
            </a:br>
            <a:r>
              <a:rPr lang="en-US" dirty="0" smtClean="0">
                <a:latin typeface="Avenir Book"/>
                <a:cs typeface="Avenir Book"/>
                <a:sym typeface="Avenir Black" charset="0"/>
              </a:rPr>
              <a:t>for </a:t>
            </a:r>
            <a:r>
              <a:rPr lang="en-US" dirty="0">
                <a:latin typeface="Avenir Book"/>
                <a:cs typeface="Avenir Book"/>
                <a:sym typeface="Avenir Black" charset="0"/>
              </a:rPr>
              <a:t>End-to-End Storage</a:t>
            </a:r>
            <a:br>
              <a:rPr lang="en-US" dirty="0">
                <a:latin typeface="Avenir Book"/>
                <a:cs typeface="Avenir Book"/>
                <a:sym typeface="Avenir Black" charset="0"/>
              </a:rPr>
            </a:br>
            <a:r>
              <a:rPr lang="en-US" sz="2500" dirty="0">
                <a:sym typeface="Avenir Black" charset="0"/>
              </a:rPr>
              <a:t/>
            </a:r>
            <a:br>
              <a:rPr lang="en-US" sz="2500" dirty="0">
                <a:sym typeface="Avenir Black" charset="0"/>
              </a:rPr>
            </a:br>
            <a:r>
              <a:rPr lang="en-US" dirty="0">
                <a:latin typeface="Avenir Book" charset="0"/>
                <a:ea typeface="ヒラギノ角ゴ ProN W3" charset="0"/>
                <a:cs typeface="ヒラギノ角ゴ ProN W3" charset="0"/>
                <a:sym typeface="Avenir Book" charset="0"/>
              </a:rPr>
              <a:t/>
            </a:r>
            <a:br>
              <a:rPr lang="en-US" dirty="0">
                <a:latin typeface="Avenir Book" charset="0"/>
                <a:ea typeface="ヒラギノ角ゴ ProN W3" charset="0"/>
                <a:cs typeface="ヒラギノ角ゴ ProN W3" charset="0"/>
                <a:sym typeface="Avenir Book" charset="0"/>
              </a:rPr>
            </a:br>
            <a:endParaRPr lang="en-US" dirty="0" smtClean="0">
              <a:sym typeface="Avenir Black" charset="0"/>
            </a:endParaRP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133481" y="3238500"/>
            <a:ext cx="6992314" cy="14605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sz="2200" dirty="0">
                <a:sym typeface="Avenir Book" charset="0"/>
              </a:rPr>
              <a:t>Storage reporting across the technology stack</a:t>
            </a:r>
            <a:endParaRPr lang="en-US" sz="22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0" indent="0">
              <a:spcBef>
                <a:spcPts val="773"/>
              </a:spcBef>
              <a:defRPr/>
            </a:pPr>
            <a:endParaRPr lang="en-US" sz="2200" dirty="0">
              <a:sym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581246"/>
      </p:ext>
    </p:extLst>
  </p:cSld>
  <p:clrMapOvr>
    <a:masterClrMapping/>
  </p:clrMapOvr>
  <p:transition xmlns:p14="http://schemas.microsoft.com/office/powerpoint/2010/main" spd="med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1506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AU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venir Black"/>
                <a:cs typeface="Avenir Black"/>
                <a:sym typeface="Avenir Black" charset="0"/>
              </a:rPr>
              <a:t>E2E Storage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5414" y="915293"/>
            <a:ext cx="8233172" cy="4717852"/>
          </a:xfrm>
        </p:spPr>
        <p:txBody>
          <a:bodyPr>
            <a:normAutofit lnSpcReduction="10000"/>
          </a:bodyPr>
          <a:lstStyle/>
          <a:p>
            <a:pPr marL="0" indent="0">
              <a:buSzPct val="38000"/>
              <a:buNone/>
              <a:defRPr/>
            </a:pPr>
            <a:r>
              <a:rPr lang="en-US" sz="3600" dirty="0">
                <a:latin typeface="Avenir Book"/>
                <a:cs typeface="Avenir Book"/>
                <a:sym typeface="Avenir Black" charset="0"/>
              </a:rPr>
              <a:t>Solution Pack = Collector + Reports</a:t>
            </a:r>
            <a:endParaRPr lang="en-US" sz="3600" dirty="0">
              <a:latin typeface="Avenir Book"/>
              <a:cs typeface="Avenir Book"/>
              <a:sym typeface="Avenir Book" charset="0"/>
            </a:endParaRPr>
          </a:p>
          <a:p>
            <a:pPr eaLnBrk="1" hangingPunct="1">
              <a:buFontTx/>
              <a:buBlip>
                <a:blip r:embed="rId5"/>
              </a:buBlip>
              <a:defRPr/>
            </a:pPr>
            <a:endParaRPr lang="en-US" dirty="0" smtClean="0">
              <a:latin typeface="Avenir Book"/>
              <a:cs typeface="Avenir Book"/>
              <a:sym typeface="Avenir Book" charset="0"/>
            </a:endParaRPr>
          </a:p>
          <a:p>
            <a:pPr eaLnBrk="1" hangingPunct="1">
              <a:buSzPct val="38000"/>
              <a:buFontTx/>
              <a:buBlip>
                <a:blip r:embed="rId5"/>
              </a:buBlip>
              <a:defRPr/>
            </a:pPr>
            <a:r>
              <a:rPr lang="en-US" dirty="0" smtClean="0">
                <a:latin typeface="Avenir Book"/>
                <a:cs typeface="Avenir Book"/>
                <a:sym typeface="Avenir Book" charset="0"/>
              </a:rPr>
              <a:t>Collects information from:</a:t>
            </a:r>
          </a:p>
          <a:p>
            <a:pPr lvl="1" eaLnBrk="1" hangingPunct="1">
              <a:buSzPct val="38000"/>
              <a:buFontTx/>
              <a:buBlip>
                <a:blip r:embed="rId5"/>
              </a:buBlip>
              <a:defRPr/>
            </a:pPr>
            <a:r>
              <a:rPr lang="en-US" dirty="0" smtClean="0">
                <a:latin typeface="Avenir Book"/>
                <a:cs typeface="Avenir Book"/>
                <a:sym typeface="Avenir Book" charset="0"/>
              </a:rPr>
              <a:t>File systems</a:t>
            </a:r>
          </a:p>
          <a:p>
            <a:pPr lvl="1" eaLnBrk="1" hangingPunct="1">
              <a:buSzPct val="38000"/>
              <a:buFontTx/>
              <a:buBlip>
                <a:blip r:embed="rId5"/>
              </a:buBlip>
              <a:defRPr/>
            </a:pPr>
            <a:r>
              <a:rPr lang="en-US" dirty="0" smtClean="0">
                <a:latin typeface="Avenir Book"/>
                <a:cs typeface="Avenir Book"/>
                <a:sym typeface="Avenir Book" charset="0"/>
              </a:rPr>
              <a:t>Partitions</a:t>
            </a:r>
          </a:p>
          <a:p>
            <a:pPr lvl="1" eaLnBrk="1" hangingPunct="1">
              <a:buSzPct val="38000"/>
              <a:buFontTx/>
              <a:buBlip>
                <a:blip r:embed="rId5"/>
              </a:buBlip>
              <a:defRPr/>
            </a:pPr>
            <a:r>
              <a:rPr lang="en-US" dirty="0" smtClean="0">
                <a:latin typeface="Avenir Book"/>
                <a:cs typeface="Avenir Book"/>
                <a:sym typeface="Avenir Book" charset="0"/>
              </a:rPr>
              <a:t>Logical devices</a:t>
            </a:r>
          </a:p>
          <a:p>
            <a:pPr lvl="1" eaLnBrk="1" hangingPunct="1">
              <a:buSzPct val="38000"/>
              <a:buFontTx/>
              <a:buBlip>
                <a:blip r:embed="rId5"/>
              </a:buBlip>
              <a:defRPr/>
            </a:pPr>
            <a:r>
              <a:rPr lang="en-US" dirty="0" smtClean="0">
                <a:latin typeface="Avenir Book"/>
                <a:cs typeface="Avenir Book"/>
                <a:sym typeface="Avenir Book" charset="0"/>
              </a:rPr>
              <a:t>Physical devices</a:t>
            </a:r>
          </a:p>
          <a:p>
            <a:pPr lvl="1" eaLnBrk="1" hangingPunct="1">
              <a:buSzPct val="38000"/>
              <a:buFontTx/>
              <a:buBlip>
                <a:blip r:embed="rId5"/>
              </a:buBlip>
              <a:defRPr/>
            </a:pPr>
            <a:r>
              <a:rPr lang="en-US" dirty="0" smtClean="0">
                <a:latin typeface="Avenir Book"/>
                <a:cs typeface="Avenir Book"/>
                <a:sym typeface="Avenir Book" charset="0"/>
              </a:rPr>
              <a:t>Storage Arrays</a:t>
            </a:r>
          </a:p>
          <a:p>
            <a:pPr eaLnBrk="1" hangingPunct="1">
              <a:buFontTx/>
              <a:buBlip>
                <a:blip r:embed="rId5"/>
              </a:buBlip>
              <a:defRPr/>
            </a:pPr>
            <a:endParaRPr lang="en-US" dirty="0" smtClean="0">
              <a:latin typeface="Avenir Book"/>
              <a:cs typeface="Avenir Book"/>
              <a:sym typeface="Avenir Book" charset="0"/>
            </a:endParaRPr>
          </a:p>
          <a:p>
            <a:pPr eaLnBrk="1" hangingPunct="1">
              <a:buSzPct val="38000"/>
              <a:buFontTx/>
              <a:buBlip>
                <a:blip r:embed="rId5"/>
              </a:buBlip>
              <a:defRPr/>
            </a:pPr>
            <a:r>
              <a:rPr lang="en-US" dirty="0" smtClean="0">
                <a:latin typeface="Avenir Book"/>
                <a:cs typeface="Avenir Book"/>
                <a:sym typeface="Avenir Book" charset="0"/>
              </a:rPr>
              <a:t>Consolidated Storage Report</a:t>
            </a:r>
          </a:p>
        </p:txBody>
      </p:sp>
    </p:spTree>
    <p:extLst>
      <p:ext uri="{BB962C8B-B14F-4D97-AF65-F5344CB8AC3E}">
        <p14:creationId xmlns:p14="http://schemas.microsoft.com/office/powerpoint/2010/main" val="1286130140"/>
      </p:ext>
    </p:extLst>
  </p:cSld>
  <p:clrMapOvr>
    <a:masterClrMapping/>
  </p:clrMapOvr>
  <p:transition xmlns:p14="http://schemas.microsoft.com/office/powerpoint/2010/main" spd="med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1506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AU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 dirty="0" smtClean="0">
                <a:latin typeface="Avenir Black"/>
                <a:cs typeface="Avenir Black"/>
                <a:sym typeface="Avenir Black" charset="0"/>
              </a:rPr>
              <a:t>E2E Storage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5414" y="915293"/>
            <a:ext cx="8233172" cy="4717852"/>
          </a:xfrm>
        </p:spPr>
        <p:txBody>
          <a:bodyPr>
            <a:normAutofit/>
          </a:bodyPr>
          <a:lstStyle/>
          <a:p>
            <a:pPr>
              <a:buSzPct val="38000"/>
              <a:buBlip>
                <a:blip r:embed="rId5"/>
              </a:buBlip>
              <a:defRPr/>
            </a:pPr>
            <a:r>
              <a:rPr lang="en-US" dirty="0">
                <a:latin typeface="Avenir Book"/>
                <a:cs typeface="Avenir Book"/>
                <a:sym typeface="Avenir Black" charset="0"/>
              </a:rPr>
              <a:t>Current supported technologies</a:t>
            </a:r>
            <a:endParaRPr lang="en-US" dirty="0">
              <a:latin typeface="Avenir Book"/>
              <a:cs typeface="Avenir Book"/>
              <a:sym typeface="Avenir Book" charset="0"/>
            </a:endParaRPr>
          </a:p>
          <a:p>
            <a:pPr lvl="1" eaLnBrk="1" hangingPunct="1">
              <a:buSzPct val="38000"/>
              <a:buFontTx/>
              <a:buBlip>
                <a:blip r:embed="rId5"/>
              </a:buBlip>
              <a:defRPr/>
            </a:pPr>
            <a:r>
              <a:rPr lang="en-US" dirty="0" smtClean="0">
                <a:latin typeface="Avenir Book"/>
                <a:cs typeface="Avenir Book"/>
                <a:sym typeface="Avenir Book" charset="0"/>
              </a:rPr>
              <a:t>Windows, Linux (CentOS, </a:t>
            </a:r>
            <a:r>
              <a:rPr lang="en-US" dirty="0" err="1" smtClean="0">
                <a:latin typeface="Avenir Book"/>
                <a:cs typeface="Avenir Book"/>
                <a:sym typeface="Avenir Book" charset="0"/>
              </a:rPr>
              <a:t>RHEL,Ubuntu</a:t>
            </a:r>
            <a:r>
              <a:rPr lang="en-US" dirty="0" smtClean="0">
                <a:latin typeface="Avenir Book"/>
                <a:cs typeface="Avenir Book"/>
                <a:sym typeface="Avenir Book" charset="0"/>
              </a:rPr>
              <a:t>), Solaris and HPUX</a:t>
            </a:r>
          </a:p>
          <a:p>
            <a:pPr lvl="1" eaLnBrk="1" hangingPunct="1">
              <a:buSzPct val="38000"/>
              <a:buFontTx/>
              <a:buBlip>
                <a:blip r:embed="rId5"/>
              </a:buBlip>
              <a:defRPr/>
            </a:pPr>
            <a:r>
              <a:rPr lang="en-US" dirty="0" smtClean="0">
                <a:latin typeface="Avenir Book"/>
                <a:cs typeface="Avenir Book"/>
                <a:sym typeface="Avenir Book" charset="0"/>
              </a:rPr>
              <a:t>VMware</a:t>
            </a:r>
          </a:p>
          <a:p>
            <a:pPr lvl="1" eaLnBrk="1" hangingPunct="1">
              <a:buSzPct val="38000"/>
              <a:buFontTx/>
              <a:buBlip>
                <a:blip r:embed="rId5"/>
              </a:buBlip>
              <a:defRPr/>
            </a:pPr>
            <a:r>
              <a:rPr lang="en-US" dirty="0" smtClean="0">
                <a:latin typeface="Avenir Book"/>
                <a:cs typeface="Avenir Book"/>
                <a:sym typeface="Avenir Book" charset="0"/>
              </a:rPr>
              <a:t>Logical devices</a:t>
            </a:r>
          </a:p>
          <a:p>
            <a:pPr lvl="1" eaLnBrk="1" hangingPunct="1">
              <a:buSzPct val="38000"/>
              <a:buFontTx/>
              <a:buBlip>
                <a:blip r:embed="rId5"/>
              </a:buBlip>
              <a:defRPr/>
            </a:pPr>
            <a:r>
              <a:rPr lang="en-US" dirty="0" smtClean="0">
                <a:latin typeface="Avenir Book"/>
                <a:cs typeface="Avenir Book"/>
                <a:sym typeface="Avenir Book" charset="0"/>
              </a:rPr>
              <a:t>Physical devices</a:t>
            </a:r>
          </a:p>
          <a:p>
            <a:pPr lvl="1" eaLnBrk="1" hangingPunct="1">
              <a:buSzPct val="38000"/>
              <a:buFontTx/>
              <a:buBlip>
                <a:blip r:embed="rId5"/>
              </a:buBlip>
              <a:defRPr/>
            </a:pPr>
            <a:r>
              <a:rPr lang="en-US" dirty="0" smtClean="0">
                <a:latin typeface="Avenir Book"/>
                <a:cs typeface="Avenir Book"/>
                <a:sym typeface="Avenir Book" charset="0"/>
              </a:rPr>
              <a:t>Storage Arrays (all arrays supported by SRM)</a:t>
            </a:r>
          </a:p>
          <a:p>
            <a:pPr eaLnBrk="1" hangingPunct="1">
              <a:buFontTx/>
              <a:buBlip>
                <a:blip r:embed="rId5"/>
              </a:buBlip>
              <a:defRPr/>
            </a:pPr>
            <a:endParaRPr lang="en-US" dirty="0" smtClean="0">
              <a:latin typeface="Avenir Book"/>
              <a:cs typeface="Avenir Book"/>
              <a:sym typeface="Avenir Book" charset="0"/>
            </a:endParaRPr>
          </a:p>
          <a:p>
            <a:pPr>
              <a:buSzPct val="38000"/>
              <a:buBlip>
                <a:blip r:embed="rId5"/>
              </a:buBlip>
              <a:defRPr/>
            </a:pPr>
            <a:r>
              <a:rPr lang="en-US" dirty="0">
                <a:latin typeface="Avenir Book"/>
                <a:cs typeface="Avenir Book"/>
                <a:sym typeface="Avenir Book" charset="0"/>
              </a:rPr>
              <a:t>Consolidated Storage Report</a:t>
            </a:r>
          </a:p>
        </p:txBody>
      </p:sp>
    </p:spTree>
    <p:extLst>
      <p:ext uri="{BB962C8B-B14F-4D97-AF65-F5344CB8AC3E}">
        <p14:creationId xmlns:p14="http://schemas.microsoft.com/office/powerpoint/2010/main" val="2426525720"/>
      </p:ext>
    </p:extLst>
  </p:cSld>
  <p:clrMapOvr>
    <a:masterClrMapping/>
  </p:clrMapOvr>
  <p:transition xmlns:p14="http://schemas.microsoft.com/office/powerpoint/2010/main" spd="med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3557" name="Picture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AU"/>
          </a:p>
        </p:txBody>
      </p:sp>
      <p:sp>
        <p:nvSpPr>
          <p:cNvPr id="23566" name="Rectangle 24"/>
          <p:cNvSpPr>
            <a:spLocks/>
          </p:cNvSpPr>
          <p:nvPr/>
        </p:nvSpPr>
        <p:spPr bwMode="auto">
          <a:xfrm>
            <a:off x="455414" y="235336"/>
            <a:ext cx="8233172" cy="587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3500" dirty="0">
                <a:latin typeface="Avenir Black"/>
                <a:ea typeface="MS PGothic" pitchFamily="34" charset="-128"/>
                <a:cs typeface="Avenir Black"/>
                <a:sym typeface="Avenir Black" pitchFamily="-84" charset="0"/>
              </a:rPr>
              <a:t>Reports (physical)</a:t>
            </a:r>
          </a:p>
        </p:txBody>
      </p:sp>
      <p:pic>
        <p:nvPicPr>
          <p:cNvPr id="34818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76" y="1127621"/>
            <a:ext cx="8222010" cy="1464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15" y="1115447"/>
            <a:ext cx="7689434" cy="3640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14" y="1115447"/>
            <a:ext cx="8220894" cy="2167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81611"/>
      </p:ext>
    </p:extLst>
  </p:cSld>
  <p:clrMapOvr>
    <a:masterClrMapping/>
  </p:clrMapOvr>
  <p:transition xmlns:p14="http://schemas.microsoft.com/office/powerpoint/2010/main" spd="med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3557" name="Picture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AU"/>
          </a:p>
        </p:txBody>
      </p:sp>
      <p:sp>
        <p:nvSpPr>
          <p:cNvPr id="23566" name="Rectangle 24"/>
          <p:cNvSpPr>
            <a:spLocks/>
          </p:cNvSpPr>
          <p:nvPr/>
        </p:nvSpPr>
        <p:spPr bwMode="auto">
          <a:xfrm>
            <a:off x="455414" y="235336"/>
            <a:ext cx="8233172" cy="587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3500" dirty="0">
                <a:latin typeface="Avenir Black"/>
                <a:ea typeface="MS PGothic" pitchFamily="34" charset="-128"/>
                <a:cs typeface="Avenir Black"/>
                <a:sym typeface="Avenir Black" pitchFamily="-84" charset="0"/>
              </a:rPr>
              <a:t>Reports </a:t>
            </a:r>
            <a:r>
              <a:rPr lang="en-US" sz="3500" dirty="0" smtClean="0">
                <a:latin typeface="Avenir Black"/>
                <a:ea typeface="MS PGothic" pitchFamily="34" charset="-128"/>
                <a:cs typeface="Avenir Black"/>
                <a:sym typeface="Avenir Black" pitchFamily="-84" charset="0"/>
              </a:rPr>
              <a:t>(virtual</a:t>
            </a:r>
            <a:r>
              <a:rPr lang="en-US" sz="3500" dirty="0">
                <a:latin typeface="Avenir Black"/>
                <a:ea typeface="MS PGothic" pitchFamily="34" charset="-128"/>
                <a:cs typeface="Avenir Black"/>
                <a:sym typeface="Avenir Black" pitchFamily="-84" charset="0"/>
              </a:rPr>
              <a:t>)</a:t>
            </a:r>
          </a:p>
        </p:txBody>
      </p:sp>
      <p:pic>
        <p:nvPicPr>
          <p:cNvPr id="35842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31" y="2895468"/>
            <a:ext cx="8199579" cy="25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31" y="1001044"/>
            <a:ext cx="8199579" cy="1772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" y="990251"/>
            <a:ext cx="7341441" cy="1935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32" y="2807465"/>
            <a:ext cx="6593547" cy="273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6" y="1001045"/>
            <a:ext cx="8199579" cy="119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5612"/>
      </p:ext>
    </p:extLst>
  </p:cSld>
  <p:clrMapOvr>
    <a:masterClrMapping/>
  </p:clrMapOvr>
  <p:transition xmlns:p14="http://schemas.microsoft.com/office/powerpoint/2010/main" spd="med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>
                <a:latin typeface="Avenir Black"/>
                <a:cs typeface="Avenir Black"/>
              </a:rPr>
              <a:t>Storage Assessment Service</a:t>
            </a:r>
            <a:endParaRPr lang="en-AU" sz="2800" dirty="0">
              <a:latin typeface="Avenir Black"/>
              <a:cs typeface="Avenir Black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85800" y="3238500"/>
            <a:ext cx="7772400" cy="1460500"/>
          </a:xfrm>
        </p:spPr>
        <p:txBody>
          <a:bodyPr>
            <a:normAutofit/>
          </a:bodyPr>
          <a:lstStyle/>
          <a:p>
            <a:endParaRPr lang="en-AU" dirty="0">
              <a:latin typeface="Avenir Book"/>
              <a:cs typeface="Avenir Book"/>
            </a:endParaRPr>
          </a:p>
          <a:p>
            <a:r>
              <a:rPr lang="en-US" sz="2000" i="1" dirty="0">
                <a:solidFill>
                  <a:schemeClr val="tx1"/>
                </a:solidFill>
                <a:latin typeface="Avenir Book"/>
                <a:cs typeface="Avenir Book"/>
              </a:rPr>
              <a:t>When storage goes down you have </a:t>
            </a:r>
            <a:r>
              <a:rPr lang="en-US" sz="2000" i="1" dirty="0" smtClean="0">
                <a:solidFill>
                  <a:schemeClr val="tx1"/>
                </a:solidFill>
                <a:latin typeface="Avenir Book"/>
                <a:cs typeface="Avenir Book"/>
              </a:rPr>
              <a:t>significant problems to resolve</a:t>
            </a:r>
            <a:endParaRPr lang="en-US" sz="2000" i="1" dirty="0">
              <a:solidFill>
                <a:schemeClr val="tx1"/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48727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venir Black"/>
                <a:cs typeface="Avenir Black"/>
              </a:rPr>
              <a:t>Why Perform a Storage Assessment?</a:t>
            </a:r>
            <a:endParaRPr lang="en-US" dirty="0">
              <a:latin typeface="Avenir Black"/>
              <a:cs typeface="Avenir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Avenir Book"/>
                <a:cs typeface="Avenir Book"/>
              </a:rPr>
              <a:t>Arm yourself against storage failure</a:t>
            </a:r>
          </a:p>
          <a:p>
            <a:pPr lvl="1"/>
            <a:endParaRPr lang="en-US" dirty="0" smtClean="0">
              <a:latin typeface="Avenir Book"/>
              <a:cs typeface="Avenir Book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venir Book"/>
                <a:cs typeface="Avenir Book"/>
              </a:rPr>
              <a:t>Find the root cause of storage system </a:t>
            </a:r>
            <a:r>
              <a:rPr lang="en-US" dirty="0" smtClean="0">
                <a:latin typeface="Avenir Book"/>
                <a:cs typeface="Avenir Book"/>
              </a:rPr>
              <a:t>issues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Avenir Book"/>
              <a:cs typeface="Avenir Book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venir Book"/>
                <a:cs typeface="Avenir Book"/>
              </a:rPr>
              <a:t>Discover </a:t>
            </a:r>
            <a:r>
              <a:rPr lang="en-US" dirty="0">
                <a:latin typeface="Avenir Book"/>
                <a:cs typeface="Avenir Book"/>
              </a:rPr>
              <a:t>non-compliant, non-supported storage configurations; satisfy audit requirements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>
              <a:latin typeface="Avenir Book"/>
              <a:cs typeface="Avenir Book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venir Book"/>
                <a:cs typeface="Avenir Book"/>
              </a:rPr>
              <a:t>Consolidated &amp; Detailed inventory of all storage system components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Avenir Book"/>
              <a:cs typeface="Avenir Book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venir Book"/>
                <a:cs typeface="Avenir Book"/>
              </a:rPr>
              <a:t>View current capacity and storage consumption trends</a:t>
            </a:r>
            <a:r>
              <a:rPr lang="en-US" dirty="0">
                <a:latin typeface="Avenir Book"/>
                <a:cs typeface="Avenir Book"/>
              </a:rPr>
              <a:t> </a:t>
            </a:r>
            <a:r>
              <a:rPr lang="en-US" dirty="0" smtClean="0">
                <a:latin typeface="Avenir Book"/>
                <a:cs typeface="Avenir Book"/>
              </a:rPr>
              <a:t>(health </a:t>
            </a:r>
            <a:r>
              <a:rPr lang="en-US" dirty="0">
                <a:latin typeface="Avenir Book"/>
                <a:cs typeface="Avenir Book"/>
              </a:rPr>
              <a:t>of </a:t>
            </a:r>
            <a:r>
              <a:rPr lang="en-US" dirty="0" smtClean="0">
                <a:latin typeface="Avenir Book"/>
                <a:cs typeface="Avenir Book"/>
              </a:rPr>
              <a:t>storage)</a:t>
            </a:r>
            <a:endParaRPr lang="en-US" dirty="0">
              <a:latin typeface="Avenir Book"/>
              <a:cs typeface="Avenir Book"/>
            </a:endParaRPr>
          </a:p>
          <a:p>
            <a:pPr marL="514350" indent="-514350">
              <a:buFont typeface="+mj-lt"/>
              <a:buAutoNum type="arabicPeriod"/>
            </a:pPr>
            <a:endParaRPr lang="en-US" dirty="0" smtClean="0">
              <a:latin typeface="Avenir Book"/>
              <a:cs typeface="Avenir Book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Avenir Book"/>
              <a:cs typeface="Avenir Book"/>
            </a:endParaRPr>
          </a:p>
          <a:p>
            <a:endParaRPr lang="en-US" dirty="0" smtClean="0">
              <a:latin typeface="Avenir Book"/>
              <a:cs typeface="Avenir Book"/>
            </a:endParaRPr>
          </a:p>
          <a:p>
            <a:endParaRPr lang="en-US" dirty="0">
              <a:latin typeface="Avenir Book"/>
              <a:cs typeface="Avenir Book"/>
            </a:endParaRPr>
          </a:p>
          <a:p>
            <a:endParaRPr lang="en-US" dirty="0">
              <a:latin typeface="Avenir Book"/>
              <a:cs typeface="Avenir Book"/>
            </a:endParaRPr>
          </a:p>
          <a:p>
            <a:endParaRPr lang="en-US" dirty="0" smtClean="0">
              <a:latin typeface="Avenir Book"/>
              <a:cs typeface="Avenir Book"/>
            </a:endParaRPr>
          </a:p>
          <a:p>
            <a:endParaRPr lang="en-US" dirty="0" smtClean="0">
              <a:latin typeface="Avenir Book"/>
              <a:cs typeface="Avenir Book"/>
            </a:endParaRPr>
          </a:p>
          <a:p>
            <a:endParaRPr lang="en-US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29539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venir Black"/>
                <a:cs typeface="Avenir Black"/>
              </a:rPr>
              <a:t>Storage Assessment process</a:t>
            </a:r>
            <a:endParaRPr lang="en-US" dirty="0">
              <a:latin typeface="Avenir Black"/>
              <a:cs typeface="Avenir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729" y="997295"/>
            <a:ext cx="8602031" cy="4107842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venir Book"/>
                <a:cs typeface="Avenir Book"/>
              </a:rPr>
              <a:t>Conduct workshops ~ scope storage environment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Avenir Book"/>
              <a:cs typeface="Avenir Book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venir Book"/>
                <a:cs typeface="Avenir Book"/>
              </a:rPr>
              <a:t>Install the Storage Assessment components:</a:t>
            </a:r>
          </a:p>
          <a:p>
            <a:pPr lvl="1"/>
            <a:r>
              <a:rPr lang="en-US" dirty="0" smtClean="0">
                <a:latin typeface="Avenir Book"/>
                <a:cs typeface="Avenir Book"/>
              </a:rPr>
              <a:t>EMC </a:t>
            </a:r>
            <a:r>
              <a:rPr lang="en-US" dirty="0" err="1" smtClean="0">
                <a:latin typeface="Avenir Book"/>
                <a:cs typeface="Avenir Book"/>
              </a:rPr>
              <a:t>Prosphere</a:t>
            </a:r>
            <a:r>
              <a:rPr lang="en-US" dirty="0" smtClean="0">
                <a:latin typeface="Avenir Book"/>
                <a:cs typeface="Avenir Book"/>
              </a:rPr>
              <a:t> and Storage Configuration Advisor (SCA)</a:t>
            </a:r>
          </a:p>
          <a:p>
            <a:pPr lvl="1"/>
            <a:r>
              <a:rPr lang="en-US" dirty="0" smtClean="0">
                <a:latin typeface="Avenir Book"/>
                <a:cs typeface="Avenir Book"/>
              </a:rPr>
              <a:t>Preconfigured virtual appliances (VMware)</a:t>
            </a:r>
          </a:p>
          <a:p>
            <a:pPr lvl="1"/>
            <a:r>
              <a:rPr lang="en-US" dirty="0" smtClean="0">
                <a:latin typeface="Avenir Book"/>
                <a:cs typeface="Avenir Book"/>
              </a:rPr>
              <a:t>Agentless operation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>
              <a:latin typeface="Avenir Book"/>
              <a:cs typeface="Avenir Book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venir Book"/>
                <a:cs typeface="Avenir Book"/>
              </a:rPr>
              <a:t>Data is collected for ~30 days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Avenir Book"/>
              <a:cs typeface="Avenir Book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venir Book"/>
                <a:cs typeface="Avenir Book"/>
              </a:rPr>
              <a:t>Report back with recommendations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Avenir Book"/>
              <a:cs typeface="Avenir Book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venir Book"/>
                <a:cs typeface="Avenir Book"/>
              </a:rPr>
              <a:t>About 10 days in duration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Avenir Book"/>
              <a:cs typeface="Avenir Book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venir Book"/>
                <a:cs typeface="Avenir Book"/>
              </a:rPr>
              <a:t>Remediation if required</a:t>
            </a:r>
          </a:p>
        </p:txBody>
      </p:sp>
    </p:spTree>
    <p:extLst>
      <p:ext uri="{BB962C8B-B14F-4D97-AF65-F5344CB8AC3E}">
        <p14:creationId xmlns:p14="http://schemas.microsoft.com/office/powerpoint/2010/main" val="161880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venir Black"/>
                <a:cs typeface="Avenir Black"/>
              </a:rPr>
              <a:t>Storage Assessment report</a:t>
            </a:r>
            <a:endParaRPr lang="en-US" dirty="0">
              <a:latin typeface="Avenir Black"/>
              <a:cs typeface="Avenir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SzPct val="38000"/>
              <a:buBlip>
                <a:blip r:embed="rId3"/>
              </a:buBlip>
            </a:pPr>
            <a:r>
              <a:rPr lang="en-US" sz="3300" dirty="0">
                <a:latin typeface="Avenir Book"/>
                <a:cs typeface="Avenir Book"/>
              </a:rPr>
              <a:t>Immediate</a:t>
            </a:r>
            <a:r>
              <a:rPr lang="en-US" dirty="0" smtClean="0">
                <a:latin typeface="Avenir Book"/>
                <a:cs typeface="Avenir Book"/>
              </a:rPr>
              <a:t> storage issues</a:t>
            </a:r>
          </a:p>
          <a:p>
            <a:pPr lvl="1">
              <a:buSzPct val="38000"/>
              <a:buBlip>
                <a:blip r:embed="rId3"/>
              </a:buBlip>
            </a:pPr>
            <a:r>
              <a:rPr lang="en-US" dirty="0" smtClean="0">
                <a:latin typeface="Avenir Book"/>
                <a:cs typeface="Avenir Book"/>
              </a:rPr>
              <a:t>Configuration, capacity, performance</a:t>
            </a:r>
          </a:p>
          <a:p>
            <a:endParaRPr lang="en-US" dirty="0">
              <a:latin typeface="Avenir Book"/>
              <a:cs typeface="Avenir Book"/>
            </a:endParaRPr>
          </a:p>
          <a:p>
            <a:pPr>
              <a:buSzPct val="38000"/>
              <a:buBlip>
                <a:blip r:embed="rId3"/>
              </a:buBlip>
            </a:pPr>
            <a:r>
              <a:rPr lang="en-US" sz="3300" dirty="0">
                <a:latin typeface="Avenir Book"/>
                <a:cs typeface="Avenir Book"/>
              </a:rPr>
              <a:t>Validation, comparison against EMC Support Matrix and EMC’s and iQ Consult’s Best Practice</a:t>
            </a:r>
          </a:p>
          <a:p>
            <a:pPr lvl="1"/>
            <a:endParaRPr lang="en-US" dirty="0" smtClean="0">
              <a:latin typeface="Avenir Book"/>
              <a:cs typeface="Avenir Book"/>
            </a:endParaRPr>
          </a:p>
          <a:p>
            <a:pPr lvl="1"/>
            <a:endParaRPr lang="en-US" dirty="0">
              <a:latin typeface="Avenir Book"/>
              <a:cs typeface="Avenir Book"/>
            </a:endParaRPr>
          </a:p>
          <a:p>
            <a:pPr>
              <a:buSzPct val="38000"/>
              <a:buBlip>
                <a:blip r:embed="rId3"/>
              </a:buBlip>
            </a:pPr>
            <a:r>
              <a:rPr lang="en-US" sz="3300" dirty="0">
                <a:latin typeface="Avenir Book"/>
                <a:cs typeface="Avenir Book"/>
              </a:rPr>
              <a:t>Capacity and Performance (including trends if available)</a:t>
            </a:r>
          </a:p>
          <a:p>
            <a:pPr lvl="1">
              <a:buSzPct val="38000"/>
              <a:buBlip>
                <a:blip r:embed="rId3"/>
              </a:buBlip>
            </a:pPr>
            <a:r>
              <a:rPr lang="en-US" dirty="0">
                <a:latin typeface="Avenir Book"/>
                <a:cs typeface="Avenir Book"/>
              </a:rPr>
              <a:t>Advice on remediation of issues</a:t>
            </a:r>
          </a:p>
          <a:p>
            <a:endParaRPr lang="en-US" dirty="0">
              <a:latin typeface="Avenir Book"/>
              <a:cs typeface="Avenir Book"/>
            </a:endParaRPr>
          </a:p>
          <a:p>
            <a:pPr>
              <a:buSzPct val="38000"/>
              <a:buBlip>
                <a:blip r:embed="rId3"/>
              </a:buBlip>
            </a:pPr>
            <a:r>
              <a:rPr lang="en-US" sz="3400" dirty="0">
                <a:latin typeface="Avenir Book"/>
                <a:cs typeface="Avenir Book"/>
              </a:rPr>
              <a:t>Configuration detailed report, including models, versions, highlighting issues</a:t>
            </a:r>
          </a:p>
          <a:p>
            <a:pPr lvl="1">
              <a:buSzPct val="38000"/>
              <a:buBlip>
                <a:blip r:embed="rId3"/>
              </a:buBlip>
            </a:pPr>
            <a:r>
              <a:rPr lang="en-US" dirty="0">
                <a:latin typeface="Avenir Book"/>
                <a:cs typeface="Avenir Book"/>
              </a:rPr>
              <a:t>Include diagrams where appropriate</a:t>
            </a:r>
          </a:p>
        </p:txBody>
      </p:sp>
    </p:spTree>
    <p:extLst>
      <p:ext uri="{BB962C8B-B14F-4D97-AF65-F5344CB8AC3E}">
        <p14:creationId xmlns:p14="http://schemas.microsoft.com/office/powerpoint/2010/main" val="305782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venir Black"/>
                <a:cs typeface="Avenir Black"/>
              </a:rPr>
              <a:t>Scope of SAS</a:t>
            </a:r>
            <a:endParaRPr lang="en-US" dirty="0">
              <a:latin typeface="Avenir Black"/>
              <a:cs typeface="Avenir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38000"/>
              <a:buBlip>
                <a:blip r:embed="rId2"/>
              </a:buBlip>
            </a:pPr>
            <a:r>
              <a:rPr lang="en-US" dirty="0" smtClean="0">
                <a:latin typeface="Avenir Book"/>
                <a:cs typeface="Avenir Book"/>
              </a:rPr>
              <a:t>4 storage systems</a:t>
            </a:r>
          </a:p>
          <a:p>
            <a:pPr>
              <a:buSzPct val="38000"/>
              <a:buBlip>
                <a:blip r:embed="rId2"/>
              </a:buBlip>
            </a:pPr>
            <a:r>
              <a:rPr lang="en-US" dirty="0" smtClean="0">
                <a:latin typeface="Avenir Book"/>
                <a:cs typeface="Avenir Book"/>
              </a:rPr>
              <a:t>2 physical sites</a:t>
            </a:r>
          </a:p>
          <a:p>
            <a:pPr>
              <a:buSzPct val="38000"/>
              <a:buBlip>
                <a:blip r:embed="rId2"/>
              </a:buBlip>
            </a:pPr>
            <a:r>
              <a:rPr lang="en-US" dirty="0" smtClean="0">
                <a:latin typeface="Avenir Book"/>
                <a:cs typeface="Avenir Book"/>
              </a:rPr>
              <a:t>2 vSphere environments</a:t>
            </a:r>
          </a:p>
          <a:p>
            <a:pPr>
              <a:buSzPct val="38000"/>
              <a:buBlip>
                <a:blip r:embed="rId2"/>
              </a:buBlip>
            </a:pPr>
            <a:r>
              <a:rPr lang="en-US" dirty="0" smtClean="0">
                <a:latin typeface="Avenir Book"/>
                <a:cs typeface="Avenir Book"/>
              </a:rPr>
              <a:t>larger will be scoped and </a:t>
            </a:r>
            <a:r>
              <a:rPr lang="en-US" dirty="0" err="1" smtClean="0">
                <a:latin typeface="Avenir Book"/>
                <a:cs typeface="Avenir Book"/>
              </a:rPr>
              <a:t>costed</a:t>
            </a:r>
            <a:endParaRPr lang="en-US" dirty="0" smtClean="0">
              <a:latin typeface="Avenir Book"/>
              <a:cs typeface="Avenir Book"/>
            </a:endParaRPr>
          </a:p>
          <a:p>
            <a:endParaRPr lang="en-US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418864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venir Black"/>
                <a:cs typeface="Avenir Black"/>
              </a:rPr>
              <a:t>Potential licensing revenue to EMC</a:t>
            </a:r>
            <a:endParaRPr lang="en-US" dirty="0">
              <a:latin typeface="Avenir Black"/>
              <a:cs typeface="Avenir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7295"/>
            <a:ext cx="8482684" cy="4107842"/>
          </a:xfrm>
        </p:spPr>
        <p:txBody>
          <a:bodyPr>
            <a:normAutofit fontScale="92500" lnSpcReduction="10000"/>
          </a:bodyPr>
          <a:lstStyle/>
          <a:p>
            <a:pPr>
              <a:tabLst>
                <a:tab pos="8066088" algn="r"/>
              </a:tabLst>
            </a:pPr>
            <a:r>
              <a:rPr lang="en-US" dirty="0" err="1" smtClean="0">
                <a:latin typeface="Avenir Book"/>
                <a:cs typeface="Avenir Book"/>
              </a:rPr>
              <a:t>Prosphere</a:t>
            </a:r>
            <a:r>
              <a:rPr lang="en-US" dirty="0" smtClean="0">
                <a:latin typeface="Avenir Book"/>
                <a:cs typeface="Avenir Book"/>
              </a:rPr>
              <a:t>	$40,000</a:t>
            </a:r>
          </a:p>
          <a:p>
            <a:pPr>
              <a:tabLst>
                <a:tab pos="7900988" algn="r"/>
              </a:tabLst>
            </a:pPr>
            <a:r>
              <a:rPr lang="en-US" dirty="0" smtClean="0">
                <a:latin typeface="Avenir Book"/>
                <a:cs typeface="Avenir Book"/>
              </a:rPr>
              <a:t>Storage Configuration Advisor </a:t>
            </a:r>
            <a:r>
              <a:rPr lang="en-US" sz="2000" dirty="0" smtClean="0">
                <a:latin typeface="Avenir Book"/>
                <a:cs typeface="Avenir Book"/>
              </a:rPr>
              <a:t>(SCA)</a:t>
            </a:r>
            <a:r>
              <a:rPr lang="en-US" dirty="0" smtClean="0">
                <a:latin typeface="Avenir Book"/>
                <a:cs typeface="Avenir Book"/>
              </a:rPr>
              <a:t>	$24,000</a:t>
            </a:r>
          </a:p>
          <a:p>
            <a:pPr marL="0" indent="0" algn="ctr">
              <a:buNone/>
              <a:tabLst>
                <a:tab pos="7900988" algn="r"/>
              </a:tabLst>
            </a:pPr>
            <a:r>
              <a:rPr lang="en-US" dirty="0" smtClean="0">
                <a:latin typeface="Avenir Book"/>
                <a:cs typeface="Avenir Book"/>
              </a:rPr>
              <a:t>or</a:t>
            </a:r>
          </a:p>
          <a:p>
            <a:pPr>
              <a:tabLst>
                <a:tab pos="8066088" algn="r"/>
              </a:tabLst>
            </a:pPr>
            <a:r>
              <a:rPr lang="en-US" dirty="0" smtClean="0">
                <a:latin typeface="Avenir Book"/>
                <a:cs typeface="Avenir Book"/>
              </a:rPr>
              <a:t>Storage Resource Manager </a:t>
            </a:r>
            <a:r>
              <a:rPr lang="en-US" sz="2000" dirty="0" smtClean="0">
                <a:latin typeface="Avenir Book"/>
                <a:cs typeface="Avenir Book"/>
              </a:rPr>
              <a:t>(SRM)</a:t>
            </a:r>
            <a:r>
              <a:rPr lang="en-US" dirty="0" smtClean="0">
                <a:latin typeface="Avenir Book"/>
                <a:cs typeface="Avenir Book"/>
              </a:rPr>
              <a:t>	$75,000</a:t>
            </a:r>
          </a:p>
          <a:p>
            <a:pPr marL="0" indent="0" algn="ctr">
              <a:buNone/>
              <a:tabLst>
                <a:tab pos="7900988" algn="r"/>
              </a:tabLst>
            </a:pPr>
            <a:r>
              <a:rPr lang="en-US" dirty="0" smtClean="0">
                <a:latin typeface="Avenir Book"/>
                <a:cs typeface="Avenir Book"/>
              </a:rPr>
              <a:t>(includes W4N for storage)</a:t>
            </a:r>
            <a:endParaRPr lang="en-US" dirty="0">
              <a:latin typeface="Avenir Book"/>
              <a:cs typeface="Avenir Book"/>
            </a:endParaRPr>
          </a:p>
          <a:p>
            <a:pPr marL="0" indent="0" algn="ctr">
              <a:buNone/>
              <a:tabLst>
                <a:tab pos="7900988" algn="r"/>
              </a:tabLst>
            </a:pPr>
            <a:r>
              <a:rPr lang="en-US" dirty="0" smtClean="0">
                <a:latin typeface="Avenir Book"/>
                <a:cs typeface="Avenir Book"/>
              </a:rPr>
              <a:t>+</a:t>
            </a:r>
          </a:p>
          <a:p>
            <a:pPr>
              <a:tabLst>
                <a:tab pos="7900988" algn="r"/>
              </a:tabLst>
            </a:pPr>
            <a:r>
              <a:rPr lang="en-US" dirty="0" smtClean="0">
                <a:latin typeface="Avenir Book"/>
                <a:cs typeface="Avenir Book"/>
              </a:rPr>
              <a:t>Additional storage	$??</a:t>
            </a:r>
          </a:p>
          <a:p>
            <a:pPr marL="0" indent="0" algn="ctr">
              <a:buNone/>
              <a:tabLst>
                <a:tab pos="7900988" algn="r"/>
              </a:tabLst>
            </a:pPr>
            <a:r>
              <a:rPr lang="en-US" dirty="0" smtClean="0">
                <a:latin typeface="Avenir Book"/>
                <a:cs typeface="Avenir Book"/>
              </a:rPr>
              <a:t>+</a:t>
            </a:r>
          </a:p>
          <a:p>
            <a:pPr>
              <a:tabLst>
                <a:tab pos="7900988" algn="r"/>
              </a:tabLst>
            </a:pPr>
            <a:r>
              <a:rPr lang="en-US" dirty="0" smtClean="0">
                <a:latin typeface="Avenir Book"/>
                <a:cs typeface="Avenir Book"/>
              </a:rPr>
              <a:t>Watch4Net + Smarts	$75,000 - $400,000</a:t>
            </a:r>
            <a:endParaRPr lang="en-US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989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59" y="5309444"/>
            <a:ext cx="9161859" cy="427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316" y="36278"/>
            <a:ext cx="2405435" cy="1215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521245"/>
            <a:ext cx="7772400" cy="2819262"/>
          </a:xfrm>
        </p:spPr>
        <p:txBody>
          <a:bodyPr>
            <a:normAutofit fontScale="90000"/>
          </a:bodyPr>
          <a:lstStyle/>
          <a:p>
            <a:pPr>
              <a:spcBef>
                <a:spcPts val="773"/>
              </a:spcBef>
              <a:defRPr/>
            </a:pPr>
            <a:r>
              <a:rPr lang="en-US" sz="4400" dirty="0">
                <a:latin typeface="Avenir Book"/>
                <a:cs typeface="Avenir Book"/>
              </a:rPr>
              <a:t/>
            </a:r>
            <a:br>
              <a:rPr lang="en-US" sz="4400" dirty="0">
                <a:latin typeface="Avenir Book"/>
                <a:cs typeface="Avenir Book"/>
              </a:rPr>
            </a:br>
            <a:r>
              <a:rPr lang="en-US" sz="4400" dirty="0">
                <a:latin typeface="Arial Black"/>
                <a:cs typeface="Arial Black"/>
              </a:rPr>
              <a:t>VCD-SP</a:t>
            </a:r>
            <a:r>
              <a:rPr lang="en-US" dirty="0">
                <a:latin typeface="Avenir Book"/>
                <a:cs typeface="Avenir Book"/>
              </a:rPr>
              <a:t/>
            </a:r>
            <a:br>
              <a:rPr lang="en-US" dirty="0">
                <a:latin typeface="Avenir Book"/>
                <a:cs typeface="Avenir Book"/>
              </a:rPr>
            </a:br>
            <a:r>
              <a:rPr lang="en-US" dirty="0">
                <a:latin typeface="Avenir Book"/>
                <a:cs typeface="Avenir Book"/>
              </a:rPr>
              <a:t/>
            </a:r>
            <a:br>
              <a:rPr lang="en-US" dirty="0">
                <a:latin typeface="Avenir Book"/>
                <a:cs typeface="Avenir Book"/>
              </a:rPr>
            </a:br>
            <a:r>
              <a:rPr lang="en-US" dirty="0">
                <a:latin typeface="Avenir Book"/>
                <a:cs typeface="Avenir Book"/>
              </a:rPr>
              <a:t>Watch4net </a:t>
            </a:r>
            <a:r>
              <a:rPr lang="en-US" dirty="0" err="1">
                <a:latin typeface="Avenir Book"/>
                <a:cs typeface="Avenir Book"/>
              </a:rPr>
              <a:t>SolutionPack</a:t>
            </a:r>
            <a:r>
              <a:rPr lang="en-US" dirty="0">
                <a:latin typeface="Avenir Book"/>
                <a:cs typeface="Avenir Book"/>
              </a:rPr>
              <a:t> for vCloud Director</a:t>
            </a:r>
            <a:br>
              <a:rPr lang="en-US" dirty="0">
                <a:latin typeface="Avenir Book"/>
                <a:cs typeface="Avenir Book"/>
              </a:rPr>
            </a:br>
            <a:r>
              <a:rPr lang="en-US" dirty="0" smtClean="0">
                <a:latin typeface="Avenir Book"/>
                <a:cs typeface="Avenir Book"/>
              </a:rPr>
              <a:t/>
            </a:r>
            <a:br>
              <a:rPr lang="en-US" dirty="0" smtClean="0">
                <a:latin typeface="Avenir Book"/>
                <a:cs typeface="Avenir Book"/>
              </a:rPr>
            </a:br>
            <a:r>
              <a:rPr lang="en-US" sz="2700" dirty="0" smtClean="0">
                <a:latin typeface="Avenir Book"/>
                <a:cs typeface="Avenir Book"/>
              </a:rPr>
              <a:t>supports </a:t>
            </a:r>
            <a:r>
              <a:rPr lang="en-US" sz="2700" dirty="0">
                <a:latin typeface="Avenir Book"/>
                <a:cs typeface="Avenir Book"/>
              </a:rPr>
              <a:t>both VMware</a:t>
            </a:r>
            <a:r>
              <a:rPr lang="en-US" sz="2700" baseline="32000" dirty="0">
                <a:latin typeface="Avenir Book"/>
                <a:cs typeface="Avenir Book"/>
                <a:sym typeface="Times" charset="0"/>
              </a:rPr>
              <a:t> </a:t>
            </a:r>
            <a:r>
              <a:rPr lang="en-US" sz="2700" dirty="0">
                <a:latin typeface="Avenir Book"/>
                <a:cs typeface="Avenir Book"/>
              </a:rPr>
              <a:t>vCloud Director v1.5 and v5.1</a:t>
            </a:r>
            <a:r>
              <a:rPr lang="en-US" sz="2700" dirty="0">
                <a:latin typeface="Avenir Book"/>
                <a:ea typeface="ヒラギノ明朝 ProN W3" charset="0"/>
                <a:cs typeface="Avenir Book"/>
                <a:sym typeface="Times" charset="0"/>
              </a:rPr>
              <a:t/>
            </a:r>
            <a:br>
              <a:rPr lang="en-US" sz="2700" dirty="0">
                <a:latin typeface="Avenir Book"/>
                <a:ea typeface="ヒラギノ明朝 ProN W3" charset="0"/>
                <a:cs typeface="Avenir Book"/>
                <a:sym typeface="Times" charset="0"/>
              </a:rPr>
            </a:br>
            <a:r>
              <a:rPr lang="en-US" sz="2700" dirty="0" smtClean="0">
                <a:latin typeface="Avenir Book"/>
                <a:cs typeface="Avenir Book"/>
              </a:rPr>
              <a:t/>
            </a:r>
            <a:br>
              <a:rPr lang="en-US" sz="2700" dirty="0" smtClean="0">
                <a:latin typeface="Avenir Book"/>
                <a:cs typeface="Avenir Book"/>
              </a:rPr>
            </a:br>
            <a:r>
              <a:rPr lang="en-US" dirty="0">
                <a:latin typeface="Avenir Book"/>
                <a:cs typeface="Avenir Book"/>
              </a:rPr>
              <a:t/>
            </a:r>
            <a:br>
              <a:rPr lang="en-US" dirty="0">
                <a:latin typeface="Avenir Book"/>
                <a:cs typeface="Avenir Book"/>
              </a:rPr>
            </a:br>
            <a:r>
              <a:rPr lang="en-US" dirty="0">
                <a:latin typeface="Avenir Book"/>
                <a:ea typeface="ヒラギノ角ゴ ProN W3" charset="0"/>
                <a:cs typeface="Avenir Book"/>
                <a:sym typeface="Avenir Book" charset="0"/>
              </a:rPr>
              <a:t/>
            </a:r>
            <a:br>
              <a:rPr lang="en-US" dirty="0">
                <a:latin typeface="Avenir Book"/>
                <a:ea typeface="ヒラギノ角ゴ ProN W3" charset="0"/>
                <a:cs typeface="Avenir Book"/>
                <a:sym typeface="Avenir Book" charset="0"/>
              </a:rPr>
            </a:br>
            <a:endParaRPr lang="en-US" dirty="0" smtClean="0">
              <a:latin typeface="Avenir Book"/>
              <a:cs typeface="Avenir Book"/>
            </a:endParaRP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47986"/>
            <a:ext cx="6400800" cy="755340"/>
          </a:xfrm>
        </p:spPr>
        <p:txBody>
          <a:bodyPr>
            <a:noAutofit/>
          </a:bodyPr>
          <a:lstStyle/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sz="1600" dirty="0">
                <a:latin typeface="Avenir Book"/>
                <a:cs typeface="Avenir Book"/>
              </a:rPr>
              <a:t>Fully integrated into m.Reports </a:t>
            </a:r>
            <a:br>
              <a:rPr lang="en-US" sz="1600" dirty="0">
                <a:latin typeface="Avenir Book"/>
                <a:cs typeface="Avenir Book"/>
              </a:rPr>
            </a:br>
            <a:r>
              <a:rPr lang="en-US" sz="1600" dirty="0">
                <a:latin typeface="Avenir Book"/>
                <a:cs typeface="Avenir Book"/>
              </a:rPr>
              <a:t>(mobile reporting app)</a:t>
            </a:r>
            <a:br>
              <a:rPr lang="en-US" sz="1600" dirty="0">
                <a:latin typeface="Avenir Book"/>
                <a:cs typeface="Avenir Book"/>
              </a:rPr>
            </a:br>
            <a:endParaRPr lang="en-US" sz="1200" dirty="0">
              <a:latin typeface="Avenir Book"/>
              <a:ea typeface="ヒラギノ明朝 ProN W3" charset="0"/>
              <a:cs typeface="Avenir Book"/>
              <a:sym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438154"/>
      </p:ext>
    </p:extLst>
  </p:cSld>
  <p:clrMapOvr>
    <a:masterClrMapping/>
  </p:clrMapOvr>
  <p:transition xmlns:p14="http://schemas.microsoft.com/office/powerpoint/2010/main" spd="med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1506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 smtClean="0">
                <a:latin typeface="Arial Black"/>
                <a:cs typeface="Arial Black"/>
              </a:rPr>
              <a:t>VCD-SP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5414" y="915293"/>
            <a:ext cx="8233172" cy="4717852"/>
          </a:xfrm>
        </p:spPr>
        <p:txBody>
          <a:bodyPr>
            <a:normAutofit fontScale="92500"/>
          </a:bodyPr>
          <a:lstStyle/>
          <a:p>
            <a:pPr marL="0" indent="0" eaLnBrk="1" hangingPunct="1">
              <a:buNone/>
              <a:defRPr/>
            </a:pPr>
            <a:r>
              <a:rPr lang="en-US" sz="3400" dirty="0">
                <a:latin typeface="Avenir Black" charset="0"/>
                <a:cs typeface="Avenir Black" charset="0"/>
                <a:sym typeface="Avenir Black" charset="0"/>
              </a:rPr>
              <a:t>Solution Pack = Collector + Reports</a:t>
            </a:r>
            <a:endParaRPr lang="en-US" sz="3400" dirty="0"/>
          </a:p>
          <a:p>
            <a:pPr eaLnBrk="1" hangingPunct="1">
              <a:buFontTx/>
              <a:buBlip>
                <a:blip r:embed="rId5"/>
              </a:buBlip>
              <a:defRPr/>
            </a:pPr>
            <a:endParaRPr lang="en-US" dirty="0" smtClean="0"/>
          </a:p>
          <a:p>
            <a:pPr eaLnBrk="1" hangingPunct="1">
              <a:buSzPct val="38000"/>
              <a:buFontTx/>
              <a:buBlip>
                <a:blip r:embed="rId5"/>
              </a:buBlip>
              <a:defRPr/>
            </a:pPr>
            <a:r>
              <a:rPr lang="en-US" dirty="0" smtClean="0"/>
              <a:t>Native collector application, leveraging W4N filters and connectors</a:t>
            </a:r>
          </a:p>
          <a:p>
            <a:pPr eaLnBrk="1" hangingPunct="1">
              <a:buSzPct val="38000"/>
              <a:buFontTx/>
              <a:buBlip>
                <a:blip r:embed="rId5"/>
              </a:buBlip>
              <a:defRPr/>
            </a:pPr>
            <a:endParaRPr lang="en-US" dirty="0" smtClean="0"/>
          </a:p>
          <a:p>
            <a:pPr eaLnBrk="1" hangingPunct="1">
              <a:buSzPct val="38000"/>
              <a:buFontTx/>
              <a:buBlip>
                <a:blip r:embed="rId5"/>
              </a:buBlip>
              <a:defRPr/>
            </a:pPr>
            <a:r>
              <a:rPr lang="en-US" dirty="0" smtClean="0"/>
              <a:t>Consolidated performance report on the virtual datacenter constructs and performance statistics (for vCloud Director)</a:t>
            </a:r>
          </a:p>
          <a:p>
            <a:pPr eaLnBrk="1" hangingPunct="1">
              <a:buSzPct val="38000"/>
              <a:buFontTx/>
              <a:buBlip>
                <a:blip r:embed="rId5"/>
              </a:buBlip>
              <a:defRPr/>
            </a:pPr>
            <a:endParaRPr lang="en-US" dirty="0" smtClean="0"/>
          </a:p>
          <a:p>
            <a:pPr eaLnBrk="1" hangingPunct="1">
              <a:buSzPct val="38000"/>
              <a:buFontTx/>
              <a:buBlip>
                <a:blip r:embed="rId5"/>
              </a:buBlip>
              <a:defRPr/>
            </a:pPr>
            <a:r>
              <a:rPr lang="en-US" dirty="0" smtClean="0"/>
              <a:t>Multi-tenant support</a:t>
            </a:r>
          </a:p>
        </p:txBody>
      </p:sp>
    </p:spTree>
    <p:extLst>
      <p:ext uri="{BB962C8B-B14F-4D97-AF65-F5344CB8AC3E}">
        <p14:creationId xmlns:p14="http://schemas.microsoft.com/office/powerpoint/2010/main" val="2797463728"/>
      </p:ext>
    </p:extLst>
  </p:cSld>
  <p:clrMapOvr>
    <a:masterClrMapping/>
  </p:clrMapOvr>
  <p:transition xmlns:p14="http://schemas.microsoft.com/office/powerpoint/2010/main" spd="med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25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5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build="p" autoUpdateAnimBg="0" advAuto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736" y="4199047"/>
            <a:ext cx="550655" cy="372119"/>
          </a:xfrm>
          <a:prstGeom prst="rect">
            <a:avLst/>
          </a:prstGeom>
        </p:spPr>
      </p:pic>
      <p:pic>
        <p:nvPicPr>
          <p:cNvPr id="25601" name="Picture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344" y="2047316"/>
            <a:ext cx="2178844" cy="818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2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759" y="1113421"/>
            <a:ext cx="2214563" cy="982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759" y="3332556"/>
            <a:ext cx="1919883" cy="109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37924" y="1250156"/>
            <a:ext cx="4170164" cy="4107657"/>
          </a:xfrm>
        </p:spPr>
        <p:txBody>
          <a:bodyPr>
            <a:normAutofit/>
          </a:bodyPr>
          <a:lstStyle/>
          <a:p>
            <a:pPr eaLnBrk="1" hangingPunct="1">
              <a:buSzPct val="38000"/>
              <a:buFontTx/>
              <a:buBlip>
                <a:blip r:embed="rId7"/>
              </a:buBlip>
              <a:defRPr/>
            </a:pPr>
            <a:r>
              <a:rPr lang="en-US" sz="2500" dirty="0"/>
              <a:t>provider Virtual Data Centers (</a:t>
            </a:r>
            <a:r>
              <a:rPr lang="en-US" sz="2500" dirty="0" err="1"/>
              <a:t>pVDC</a:t>
            </a:r>
            <a:r>
              <a:rPr lang="ja-JP" altLang="en-US" sz="2500" dirty="0">
                <a:latin typeface="Arial"/>
              </a:rPr>
              <a:t>’</a:t>
            </a:r>
            <a:r>
              <a:rPr lang="en-US" sz="2500" dirty="0"/>
              <a:t>s)</a:t>
            </a:r>
          </a:p>
          <a:p>
            <a:pPr>
              <a:spcBef>
                <a:spcPts val="3094"/>
              </a:spcBef>
              <a:buSzPct val="38000"/>
              <a:buBlip>
                <a:blip r:embed="rId7"/>
              </a:buBlip>
              <a:defRPr/>
            </a:pPr>
            <a:r>
              <a:rPr lang="en-US" sz="2500" dirty="0"/>
              <a:t>Virtual Data Centers (VDC</a:t>
            </a:r>
            <a:r>
              <a:rPr lang="ja-JP" altLang="en-US" sz="2500" dirty="0">
                <a:latin typeface="Arial"/>
              </a:rPr>
              <a:t>’</a:t>
            </a:r>
            <a:r>
              <a:rPr lang="en-US" sz="2500" dirty="0"/>
              <a:t>s)</a:t>
            </a:r>
          </a:p>
          <a:p>
            <a:pPr>
              <a:spcBef>
                <a:spcPts val="3094"/>
              </a:spcBef>
              <a:buSzPct val="38000"/>
              <a:buBlip>
                <a:blip r:embed="rId7"/>
              </a:buBlip>
              <a:defRPr/>
            </a:pPr>
            <a:r>
              <a:rPr lang="en-US" sz="2500" dirty="0" err="1"/>
              <a:t>vApps</a:t>
            </a:r>
            <a:endParaRPr lang="en-US" sz="2500" dirty="0"/>
          </a:p>
          <a:p>
            <a:pPr>
              <a:spcBef>
                <a:spcPts val="3094"/>
              </a:spcBef>
              <a:buSzPct val="38000"/>
              <a:buBlip>
                <a:blip r:embed="rId7"/>
              </a:buBlip>
              <a:defRPr/>
            </a:pPr>
            <a:r>
              <a:rPr lang="en-US" sz="2500" dirty="0"/>
              <a:t>Individual Virtual Machines (VM</a:t>
            </a:r>
            <a:r>
              <a:rPr lang="ja-JP" altLang="en-US" sz="2500" dirty="0">
                <a:latin typeface="Arial"/>
              </a:rPr>
              <a:t>’</a:t>
            </a:r>
            <a:r>
              <a:rPr lang="en-US" sz="2500" dirty="0"/>
              <a:t>s)</a:t>
            </a:r>
          </a:p>
        </p:txBody>
      </p:sp>
      <p:grpSp>
        <p:nvGrpSpPr>
          <p:cNvPr id="25617" name="Group 17"/>
          <p:cNvGrpSpPr>
            <a:grpSpLocks/>
          </p:cNvGrpSpPr>
          <p:nvPr/>
        </p:nvGrpSpPr>
        <p:grpSpPr bwMode="auto">
          <a:xfrm>
            <a:off x="6920852" y="1382608"/>
            <a:ext cx="2211214" cy="3290962"/>
            <a:chOff x="0" y="0"/>
            <a:chExt cx="1981" cy="3537"/>
          </a:xfrm>
        </p:grpSpPr>
        <p:grpSp>
          <p:nvGrpSpPr>
            <p:cNvPr id="23569" name="Group 12"/>
            <p:cNvGrpSpPr>
              <a:grpSpLocks/>
            </p:cNvGrpSpPr>
            <p:nvPr/>
          </p:nvGrpSpPr>
          <p:grpSpPr bwMode="auto">
            <a:xfrm>
              <a:off x="0" y="2360"/>
              <a:ext cx="1981" cy="1177"/>
              <a:chOff x="0" y="0"/>
              <a:chExt cx="1981" cy="1177"/>
            </a:xfrm>
          </p:grpSpPr>
          <p:pic>
            <p:nvPicPr>
              <p:cNvPr id="23574" name="Picture 9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6" cy="1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75" name="Picture 10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8" y="520"/>
                <a:ext cx="968" cy="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576" name="Rectangle 11"/>
              <p:cNvSpPr>
                <a:spLocks/>
              </p:cNvSpPr>
              <p:nvPr/>
            </p:nvSpPr>
            <p:spPr bwMode="auto">
              <a:xfrm>
                <a:off x="763" y="677"/>
                <a:ext cx="1218" cy="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/>
              <a:p>
                <a:r>
                  <a:rPr lang="en-US" sz="1300" b="1">
                    <a:solidFill>
                      <a:srgbClr val="414141"/>
                    </a:solidFill>
                    <a:latin typeface="Helvetica Neue" charset="0"/>
                    <a:ea typeface="ＭＳ Ｐゴシック" charset="0"/>
                    <a:sym typeface="Helvetica Neue" charset="0"/>
                  </a:rPr>
                  <a:t>vCloud Director</a:t>
                </a:r>
              </a:p>
            </p:txBody>
          </p:sp>
        </p:grpSp>
        <p:grpSp>
          <p:nvGrpSpPr>
            <p:cNvPr id="23570" name="Group 16"/>
            <p:cNvGrpSpPr>
              <a:grpSpLocks/>
            </p:cNvGrpSpPr>
            <p:nvPr/>
          </p:nvGrpSpPr>
          <p:grpSpPr bwMode="auto">
            <a:xfrm>
              <a:off x="0" y="0"/>
              <a:ext cx="1795" cy="1177"/>
              <a:chOff x="0" y="0"/>
              <a:chExt cx="1795" cy="1177"/>
            </a:xfrm>
          </p:grpSpPr>
          <p:pic>
            <p:nvPicPr>
              <p:cNvPr id="23571" name="Picture 13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5" cy="1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72" name="Picture 14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" y="472"/>
                <a:ext cx="747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573" name="Rectangle 15"/>
              <p:cNvSpPr>
                <a:spLocks/>
              </p:cNvSpPr>
              <p:nvPr/>
            </p:nvSpPr>
            <p:spPr bwMode="auto">
              <a:xfrm>
                <a:off x="922" y="725"/>
                <a:ext cx="873" cy="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/>
              <a:p>
                <a:r>
                  <a:rPr lang="en-US" sz="1300" b="1">
                    <a:solidFill>
                      <a:srgbClr val="414141"/>
                    </a:solidFill>
                    <a:latin typeface="Helvetica Neue" charset="0"/>
                    <a:ea typeface="ＭＳ Ｐゴシック" charset="0"/>
                    <a:sym typeface="Helvetica Neue" charset="0"/>
                  </a:rPr>
                  <a:t>Watch4Net</a:t>
                </a:r>
              </a:p>
            </p:txBody>
          </p:sp>
        </p:grpSp>
      </p:grpSp>
      <p:grpSp>
        <p:nvGrpSpPr>
          <p:cNvPr id="25620" name="Group 20"/>
          <p:cNvGrpSpPr>
            <a:grpSpLocks/>
          </p:cNvGrpSpPr>
          <p:nvPr/>
        </p:nvGrpSpPr>
        <p:grpSpPr bwMode="auto">
          <a:xfrm>
            <a:off x="3947957" y="2215214"/>
            <a:ext cx="1432098" cy="1532930"/>
            <a:chOff x="0" y="0"/>
            <a:chExt cx="1282" cy="1647"/>
          </a:xfrm>
        </p:grpSpPr>
        <p:pic>
          <p:nvPicPr>
            <p:cNvPr id="23567" name="Picture 1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65"/>
              <a:ext cx="1282" cy="1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8" name="Rectangle 19"/>
            <p:cNvSpPr>
              <a:spLocks/>
            </p:cNvSpPr>
            <p:nvPr/>
          </p:nvSpPr>
          <p:spPr bwMode="auto">
            <a:xfrm>
              <a:off x="97" y="0"/>
              <a:ext cx="1091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pPr algn="ctr"/>
              <a:r>
                <a:rPr lang="en-US" sz="2500" dirty="0">
                  <a:solidFill>
                    <a:srgbClr val="0090A5"/>
                  </a:solidFill>
                  <a:latin typeface="Helvetica Neue Black Condensed" charset="0"/>
                  <a:ea typeface="ＭＳ Ｐゴシック" charset="0"/>
                  <a:sym typeface="Helvetica Neue Black Condensed" charset="0"/>
                </a:rPr>
                <a:t>VCD</a:t>
              </a:r>
              <a:r>
                <a:rPr lang="en-US" sz="2500" dirty="0" smtClean="0">
                  <a:solidFill>
                    <a:srgbClr val="0090A5"/>
                  </a:solidFill>
                  <a:latin typeface="Helvetica Neue Black Condensed" charset="0"/>
                  <a:ea typeface="ＭＳ Ｐゴシック" charset="0"/>
                  <a:sym typeface="Helvetica Neue Black Condensed" charset="0"/>
                </a:rPr>
                <a:t>/SP                                             </a:t>
              </a:r>
              <a:endParaRPr lang="en-US" sz="2500" dirty="0">
                <a:solidFill>
                  <a:srgbClr val="0090A5"/>
                </a:solidFill>
                <a:latin typeface="Helvetica Neue Black Condensed" charset="0"/>
                <a:ea typeface="ＭＳ Ｐゴシック" charset="0"/>
                <a:sym typeface="Helvetica Neue Black Condensed" charset="0"/>
              </a:endParaRPr>
            </a:p>
          </p:txBody>
        </p:sp>
      </p:grpSp>
      <p:pic>
        <p:nvPicPr>
          <p:cNvPr id="25621" name="Picture 2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391" y="1708268"/>
            <a:ext cx="1134070" cy="50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2" name="Picture 2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95" y="1170529"/>
            <a:ext cx="705445" cy="42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23" name="Rectangle 23"/>
          <p:cNvSpPr>
            <a:spLocks/>
          </p:cNvSpPr>
          <p:nvPr/>
        </p:nvSpPr>
        <p:spPr bwMode="auto">
          <a:xfrm>
            <a:off x="5402463" y="892968"/>
            <a:ext cx="284148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dirty="0">
                <a:latin typeface="Avenir Black" charset="0"/>
                <a:ea typeface="ＭＳ Ｐゴシック" charset="0"/>
                <a:sym typeface="Avenir Black" charset="0"/>
              </a:rPr>
              <a:t>Compatible with m.Reports </a:t>
            </a:r>
          </a:p>
        </p:txBody>
      </p:sp>
      <p:sp>
        <p:nvSpPr>
          <p:cNvPr id="23566" name="Rectangle 24"/>
          <p:cNvSpPr>
            <a:spLocks/>
          </p:cNvSpPr>
          <p:nvPr/>
        </p:nvSpPr>
        <p:spPr bwMode="auto">
          <a:xfrm>
            <a:off x="455414" y="235336"/>
            <a:ext cx="8233172" cy="587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3500" dirty="0">
                <a:latin typeface="Avenir Black" charset="0"/>
                <a:ea typeface="ＭＳ Ｐゴシック" charset="0"/>
                <a:sym typeface="Avenir Black" charset="0"/>
              </a:rPr>
              <a:t>Information Collected</a:t>
            </a:r>
          </a:p>
        </p:txBody>
      </p:sp>
    </p:spTree>
    <p:extLst>
      <p:ext uri="{BB962C8B-B14F-4D97-AF65-F5344CB8AC3E}">
        <p14:creationId xmlns:p14="http://schemas.microsoft.com/office/powerpoint/2010/main" val="1827786667"/>
      </p:ext>
    </p:extLst>
  </p:cSld>
  <p:clrMapOvr>
    <a:masterClrMapping/>
  </p:clrMapOvr>
  <p:transition xmlns:p14="http://schemas.microsoft.com/office/powerpoint/2010/main" spd="med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2 -0.0044 L -0.28983 -0.2223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1" y="-109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983 -0.22233 L 0.01492 -0.4645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38" y="-121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000"/>
                            </p:stCondLst>
                            <p:childTnLst>
                              <p:par>
                                <p:cTn id="4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204 -0.14058 " pathEditMode="relative" ptsTypes="AA">
                                      <p:cBhvr>
                                        <p:cTn id="44" dur="2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5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3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4578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7156" y="204618"/>
            <a:ext cx="8643938" cy="44515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  <a:defRPr/>
            </a:pPr>
            <a:r>
              <a:rPr lang="en-US" sz="2500" dirty="0" smtClean="0">
                <a:latin typeface="Avenir Black"/>
                <a:cs typeface="Avenir Black"/>
              </a:rPr>
              <a:t>vCloud Director – Solution Pack for W4N</a:t>
            </a:r>
            <a:endParaRPr lang="en-US" sz="2500" dirty="0">
              <a:latin typeface="Avenir Black"/>
              <a:cs typeface="Avenir Black"/>
            </a:endParaRPr>
          </a:p>
        </p:txBody>
      </p:sp>
      <p:sp>
        <p:nvSpPr>
          <p:cNvPr id="26629" name="Rectangle 5"/>
          <p:cNvSpPr>
            <a:spLocks/>
          </p:cNvSpPr>
          <p:nvPr/>
        </p:nvSpPr>
        <p:spPr bwMode="auto">
          <a:xfrm>
            <a:off x="5831086" y="1465958"/>
            <a:ext cx="3036094" cy="332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241093" indent="-241093">
              <a:spcBef>
                <a:spcPts val="2180"/>
              </a:spcBef>
              <a:buSzPct val="38000"/>
              <a:buBlip>
                <a:blip r:embed="rId4"/>
              </a:buBlip>
            </a:pPr>
            <a:r>
              <a:rPr lang="en-US" sz="2500" dirty="0" smtClean="0">
                <a:latin typeface="Avenir Book" charset="0"/>
                <a:ea typeface="ＭＳ Ｐゴシック" charset="0"/>
                <a:sym typeface="Avenir Book" charset="0"/>
              </a:rPr>
              <a:t>In</a:t>
            </a:r>
            <a:r>
              <a:rPr lang="en-US" sz="2500" dirty="0">
                <a:latin typeface="Avenir Book" charset="0"/>
                <a:ea typeface="ＭＳ Ｐゴシック" charset="0"/>
                <a:sym typeface="Avenir Book" charset="0"/>
              </a:rPr>
              <a:t>-depth </a:t>
            </a:r>
            <a:r>
              <a:rPr lang="en-US" sz="2500" dirty="0" smtClean="0">
                <a:latin typeface="Avenir Book" charset="0"/>
                <a:ea typeface="ＭＳ Ｐゴシック" charset="0"/>
                <a:sym typeface="Avenir Book" charset="0"/>
              </a:rPr>
              <a:t>VM drill</a:t>
            </a:r>
            <a:r>
              <a:rPr lang="en-US" sz="2500" dirty="0">
                <a:latin typeface="Avenir Book" charset="0"/>
                <a:ea typeface="ＭＳ Ｐゴシック" charset="0"/>
                <a:sym typeface="Avenir Book" charset="0"/>
              </a:rPr>
              <a:t>-down capability for metrics and performance reporting </a:t>
            </a:r>
            <a:endParaRPr lang="en-US" sz="2500" dirty="0" smtClean="0">
              <a:latin typeface="Avenir Book" charset="0"/>
              <a:ea typeface="ＭＳ Ｐゴシック" charset="0"/>
              <a:sym typeface="Avenir Book" charset="0"/>
            </a:endParaRPr>
          </a:p>
          <a:p>
            <a:pPr marL="241093" indent="-241093">
              <a:spcBef>
                <a:spcPts val="2180"/>
              </a:spcBef>
              <a:buSzPct val="38000"/>
              <a:buBlip>
                <a:blip r:embed="rId4"/>
              </a:buBlip>
            </a:pPr>
            <a:r>
              <a:rPr lang="en-US" sz="2500" dirty="0" smtClean="0">
                <a:latin typeface="Avenir Book" charset="0"/>
                <a:ea typeface="ＭＳ Ｐゴシック" charset="0"/>
                <a:sym typeface="Avenir Book" charset="0"/>
              </a:rPr>
              <a:t>Based </a:t>
            </a:r>
            <a:r>
              <a:rPr lang="en-US" sz="2500" dirty="0">
                <a:latin typeface="Avenir Book" charset="0"/>
                <a:ea typeface="ＭＳ Ｐゴシック" charset="0"/>
                <a:sym typeface="Avenir Book" charset="0"/>
              </a:rPr>
              <a:t>on the VMware vCenter API </a:t>
            </a:r>
            <a:r>
              <a:rPr lang="en-US" sz="2500" dirty="0" smtClean="0">
                <a:latin typeface="Avenir Book" charset="0"/>
                <a:ea typeface="ＭＳ Ｐゴシック" charset="0"/>
                <a:sym typeface="Avenir Book" charset="0"/>
              </a:rPr>
              <a:t>collection</a:t>
            </a:r>
            <a:endParaRPr lang="en-US" sz="2500" dirty="0">
              <a:latin typeface="Avenir Book" charset="0"/>
              <a:ea typeface="ＭＳ Ｐゴシック" charset="0"/>
              <a:sym typeface="Avenir Book" charset="0"/>
            </a:endParaRPr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75" y="822276"/>
            <a:ext cx="5072063" cy="4877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799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5602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venir Black"/>
                <a:cs typeface="Avenir Black"/>
              </a:rPr>
              <a:t>VCD-Solution Pack at </a:t>
            </a:r>
            <a:r>
              <a:rPr lang="en-US" dirty="0" err="1" smtClean="0">
                <a:latin typeface="Avenir Black"/>
                <a:cs typeface="Avenir Black"/>
              </a:rPr>
              <a:t>NextGen</a:t>
            </a:r>
            <a:r>
              <a:rPr lang="en-US" dirty="0" smtClean="0">
                <a:latin typeface="Avenir Black"/>
                <a:cs typeface="Avenir Black"/>
              </a:rPr>
              <a:t> Cloud Services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18779" y="934828"/>
            <a:ext cx="8554641" cy="4263926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130000"/>
              </a:lnSpc>
              <a:defRPr/>
            </a:pPr>
            <a:endParaRPr lang="en-US" dirty="0" smtClean="0">
              <a:latin typeface="Avenir Book"/>
              <a:cs typeface="Avenir Book"/>
              <a:sym typeface="Avenir Book Oblique" charset="0"/>
            </a:endParaRPr>
          </a:p>
          <a:p>
            <a:pPr marL="0" indent="0" algn="just">
              <a:lnSpc>
                <a:spcPct val="130000"/>
              </a:lnSpc>
              <a:spcBef>
                <a:spcPts val="844"/>
              </a:spcBef>
              <a:buNone/>
              <a:defRPr/>
            </a:pPr>
            <a:endParaRPr lang="en-AU" altLang="ja-JP" dirty="0" smtClean="0">
              <a:latin typeface="Avenir Book"/>
              <a:cs typeface="Avenir Book"/>
              <a:sym typeface="Avenir Book Oblique" charset="0"/>
            </a:endParaRPr>
          </a:p>
          <a:p>
            <a:pPr marL="0" indent="0" algn="just">
              <a:lnSpc>
                <a:spcPct val="130000"/>
              </a:lnSpc>
              <a:spcBef>
                <a:spcPts val="844"/>
              </a:spcBef>
              <a:buNone/>
              <a:defRPr/>
            </a:pPr>
            <a:r>
              <a:rPr lang="ja-JP" altLang="en-US" dirty="0" smtClean="0">
                <a:latin typeface="Avenir Book"/>
                <a:cs typeface="Avenir Book"/>
                <a:sym typeface="Avenir Book Oblique" charset="0"/>
              </a:rPr>
              <a:t>“</a:t>
            </a:r>
            <a:r>
              <a:rPr lang="en-US" dirty="0" smtClean="0">
                <a:latin typeface="Avenir Book"/>
                <a:cs typeface="Avenir Book"/>
                <a:sym typeface="Avenir Book Oblique" charset="0"/>
              </a:rPr>
              <a:t>Having a clear understanding of the logical constructs of our vCloud environment, and how these map to our underlying infrastructure and VMware environments has been essential in delivering our customer </a:t>
            </a:r>
            <a:r>
              <a:rPr lang="en-US" dirty="0" err="1" smtClean="0">
                <a:latin typeface="Avenir Book"/>
                <a:cs typeface="Avenir Book"/>
                <a:sym typeface="Avenir Book Oblique" charset="0"/>
              </a:rPr>
              <a:t>IaaS</a:t>
            </a:r>
            <a:r>
              <a:rPr lang="en-US" dirty="0" smtClean="0">
                <a:latin typeface="Avenir Book"/>
                <a:cs typeface="Avenir Book"/>
                <a:sym typeface="Avenir Book Oblique" charset="0"/>
              </a:rPr>
              <a:t> solutions ...</a:t>
            </a:r>
            <a:r>
              <a:rPr lang="ja-JP" altLang="en-US" dirty="0" smtClean="0">
                <a:latin typeface="Avenir Book"/>
                <a:cs typeface="Avenir Book"/>
                <a:sym typeface="Avenir Book Oblique" charset="0"/>
              </a:rPr>
              <a:t>”</a:t>
            </a:r>
            <a:r>
              <a:rPr lang="en-US" dirty="0" smtClean="0">
                <a:latin typeface="Avenir Book"/>
                <a:cs typeface="Avenir Book"/>
              </a:rPr>
              <a:t> </a:t>
            </a:r>
          </a:p>
          <a:p>
            <a:pPr marL="0" indent="0">
              <a:lnSpc>
                <a:spcPct val="130000"/>
              </a:lnSpc>
              <a:spcBef>
                <a:spcPts val="844"/>
              </a:spcBef>
              <a:buNone/>
              <a:defRPr/>
            </a:pPr>
            <a:r>
              <a:rPr lang="en-US" dirty="0" smtClean="0">
                <a:latin typeface="Avenir Book"/>
                <a:cs typeface="Avenir Book"/>
              </a:rPr>
              <a:t>  </a:t>
            </a:r>
          </a:p>
          <a:p>
            <a:pPr marL="0" indent="0" algn="r">
              <a:lnSpc>
                <a:spcPct val="130000"/>
              </a:lnSpc>
              <a:spcBef>
                <a:spcPts val="844"/>
              </a:spcBef>
              <a:buNone/>
              <a:defRPr/>
            </a:pPr>
            <a:r>
              <a:rPr lang="en-US" dirty="0" err="1" smtClean="0">
                <a:latin typeface="Avenir Book"/>
                <a:cs typeface="Avenir Book"/>
              </a:rPr>
              <a:t>Aakash</a:t>
            </a:r>
            <a:r>
              <a:rPr lang="en-US" dirty="0" smtClean="0">
                <a:latin typeface="Avenir Book"/>
                <a:cs typeface="Avenir Book"/>
              </a:rPr>
              <a:t> Gandhi, Head of Nextgen Cloud Services</a:t>
            </a:r>
            <a:endParaRPr lang="en-US" dirty="0" smtClean="0">
              <a:latin typeface="Avenir Book"/>
              <a:ea typeface="ヒラギノ角ゴ ProN W6" charset="0"/>
              <a:cs typeface="Avenir Book"/>
            </a:endParaRPr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86" y="937618"/>
            <a:ext cx="1285875" cy="66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5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06" y="36278"/>
            <a:ext cx="1038076" cy="52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6626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" y="4343922"/>
            <a:ext cx="9089306" cy="137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466576" y="816694"/>
            <a:ext cx="8209732" cy="0"/>
          </a:xfrm>
          <a:prstGeom prst="line">
            <a:avLst/>
          </a:prstGeom>
          <a:noFill/>
          <a:ln w="38100">
            <a:solidFill>
              <a:srgbClr val="4A7DB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venir Black"/>
                <a:cs typeface="Avenir Black"/>
              </a:rPr>
              <a:t>Cost (excluding GST)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250000"/>
              </a:lnSpc>
              <a:buSzPct val="38000"/>
              <a:buFontTx/>
              <a:buBlip>
                <a:blip r:embed="rId4"/>
              </a:buBlip>
              <a:defRPr/>
            </a:pPr>
            <a:r>
              <a:rPr lang="en-US" sz="2400" dirty="0" smtClean="0">
                <a:latin typeface="Avenir Book"/>
                <a:cs typeface="Avenir Book"/>
              </a:rPr>
              <a:t>VCD-SP is loadable on the W4N server</a:t>
            </a:r>
          </a:p>
          <a:p>
            <a:pPr>
              <a:lnSpc>
                <a:spcPct val="250000"/>
              </a:lnSpc>
              <a:buSzPct val="38000"/>
              <a:buBlip>
                <a:blip r:embed="rId4"/>
              </a:buBlip>
              <a:tabLst>
                <a:tab pos="7897813" algn="r"/>
              </a:tabLst>
              <a:defRPr/>
            </a:pPr>
            <a:r>
              <a:rPr lang="en-US" sz="2400" dirty="0" smtClean="0">
                <a:latin typeface="Avenir Book"/>
                <a:cs typeface="Avenir Book"/>
              </a:rPr>
              <a:t>Software </a:t>
            </a:r>
            <a:r>
              <a:rPr lang="en-US" sz="2400" dirty="0" err="1" smtClean="0">
                <a:latin typeface="Avenir Book"/>
                <a:cs typeface="Avenir Book"/>
              </a:rPr>
              <a:t>licence</a:t>
            </a:r>
            <a:r>
              <a:rPr lang="en-US" sz="2400" dirty="0">
                <a:latin typeface="Avenir Book"/>
                <a:cs typeface="Avenir Book"/>
              </a:rPr>
              <a:t>	$30,000</a:t>
            </a:r>
          </a:p>
          <a:p>
            <a:pPr>
              <a:lnSpc>
                <a:spcPct val="250000"/>
              </a:lnSpc>
              <a:buSzPct val="38000"/>
              <a:buBlip>
                <a:blip r:embed="rId4"/>
              </a:buBlip>
              <a:tabLst>
                <a:tab pos="7897813" algn="r"/>
              </a:tabLst>
              <a:defRPr/>
            </a:pPr>
            <a:r>
              <a:rPr lang="en-US" sz="2400" dirty="0" smtClean="0">
                <a:latin typeface="Avenir Book"/>
                <a:cs typeface="Avenir Book"/>
              </a:rPr>
              <a:t>Annual Support and </a:t>
            </a:r>
            <a:r>
              <a:rPr lang="en-US" sz="2400" dirty="0">
                <a:latin typeface="Avenir Book"/>
                <a:cs typeface="Avenir Book"/>
              </a:rPr>
              <a:t>Maintenance	$6,000</a:t>
            </a:r>
          </a:p>
          <a:p>
            <a:pPr eaLnBrk="1" hangingPunct="1">
              <a:lnSpc>
                <a:spcPct val="250000"/>
              </a:lnSpc>
              <a:buSzPct val="38000"/>
              <a:buFontTx/>
              <a:buBlip>
                <a:blip r:embed="rId4"/>
              </a:buBlip>
              <a:tabLst>
                <a:tab pos="7897813" algn="r"/>
              </a:tabLst>
              <a:defRPr/>
            </a:pPr>
            <a:r>
              <a:rPr lang="en-US" sz="2400" dirty="0" smtClean="0">
                <a:latin typeface="Avenir Book"/>
                <a:cs typeface="Avenir Book"/>
              </a:rPr>
              <a:t>Installation &amp; configuration services 	$3,200</a:t>
            </a:r>
          </a:p>
        </p:txBody>
      </p:sp>
    </p:spTree>
    <p:extLst>
      <p:ext uri="{BB962C8B-B14F-4D97-AF65-F5344CB8AC3E}">
        <p14:creationId xmlns:p14="http://schemas.microsoft.com/office/powerpoint/2010/main" val="4188055309"/>
      </p:ext>
    </p:extLst>
  </p:cSld>
  <p:clrMapOvr>
    <a:masterClrMapping/>
  </p:clrMapOvr>
  <p:transition xmlns:p14="http://schemas.microsoft.com/office/powerpoint/2010/main" spd="med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>
              <a:ea typeface="+mn-ea"/>
            </a:endParaRPr>
          </a:p>
        </p:txBody>
      </p:sp>
      <p:pic>
        <p:nvPicPr>
          <p:cNvPr id="3076" name="Picture 4" descr="book cover im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31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hlinkClick r:id="" action="ppaction://hlinkshowjump?jump=firstslide"/>
          </p:cNvPr>
          <p:cNvSpPr/>
          <p:nvPr/>
        </p:nvSpPr>
        <p:spPr>
          <a:xfrm>
            <a:off x="7772402" y="3906214"/>
            <a:ext cx="1059873" cy="1106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5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19154</TotalTime>
  <Words>1523</Words>
  <Application>Microsoft Macintosh PowerPoint</Application>
  <PresentationFormat>On-screen Show (16:10)</PresentationFormat>
  <Paragraphs>283</Paragraphs>
  <Slides>41</Slides>
  <Notes>6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iQ Consult</vt:lpstr>
      <vt:lpstr>About iQ Consult</vt:lpstr>
      <vt:lpstr>PowerPoint Presentation</vt:lpstr>
      <vt:lpstr>Some recent experiences</vt:lpstr>
      <vt:lpstr>Our emc partnership</vt:lpstr>
      <vt:lpstr>iQ Consult is committed to making our customer’s investment in EMC Advanced Software solutions  exceed expectations</vt:lpstr>
      <vt:lpstr>Our approach: Support Services</vt:lpstr>
      <vt:lpstr>Our approach: Architect/Design/Implement</vt:lpstr>
      <vt:lpstr>iQ Consult Offerings</vt:lpstr>
      <vt:lpstr>PowerPoint Presentation</vt:lpstr>
      <vt:lpstr>m.Reports = W4N reports on any iOS device</vt:lpstr>
      <vt:lpstr>PowerPoint Presentation</vt:lpstr>
      <vt:lpstr>Alerts</vt:lpstr>
      <vt:lpstr>Flexible &amp; User Friendly</vt:lpstr>
      <vt:lpstr>Flexible &amp; User Friendly</vt:lpstr>
      <vt:lpstr>Flexible &amp; User Friendly</vt:lpstr>
      <vt:lpstr>Shared Intelligence</vt:lpstr>
      <vt:lpstr>Secure</vt:lpstr>
      <vt:lpstr>What’s involved?</vt:lpstr>
      <vt:lpstr>Cost (AUD excluding GST)</vt:lpstr>
      <vt:lpstr>PowerPoint Presentation</vt:lpstr>
      <vt:lpstr>PowerPoint Presentation</vt:lpstr>
      <vt:lpstr>In Beta</vt:lpstr>
      <vt:lpstr>E2E Storage  Watch4net SolutionPack  for End-to-End Storage   </vt:lpstr>
      <vt:lpstr>E2E Storage</vt:lpstr>
      <vt:lpstr>E2E Storage</vt:lpstr>
      <vt:lpstr>PowerPoint Presentation</vt:lpstr>
      <vt:lpstr>PowerPoint Presentation</vt:lpstr>
      <vt:lpstr>Storage Assessment Service</vt:lpstr>
      <vt:lpstr>Why Perform a Storage Assessment?</vt:lpstr>
      <vt:lpstr>Storage Assessment process</vt:lpstr>
      <vt:lpstr>Storage Assessment report</vt:lpstr>
      <vt:lpstr>Scope of SAS</vt:lpstr>
      <vt:lpstr>Potential licensing revenue to EMC</vt:lpstr>
      <vt:lpstr> VCD-SP  Watch4net SolutionPack for vCloud Director  supports both VMware vCloud Director v1.5 and v5.1    </vt:lpstr>
      <vt:lpstr>VCD-SP</vt:lpstr>
      <vt:lpstr>PowerPoint Presentation</vt:lpstr>
      <vt:lpstr>PowerPoint Presentation</vt:lpstr>
      <vt:lpstr>VCD-Solution Pack at NextGen Cloud Services</vt:lpstr>
      <vt:lpstr>Cost (excluding GST)</vt:lpstr>
      <vt:lpstr>PowerPoint Presentation</vt:lpstr>
    </vt:vector>
  </TitlesOfParts>
  <Company>iQ Consult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Meeting</dc:title>
  <dc:creator>Brad Jelfs</dc:creator>
  <cp:lastModifiedBy>Brad Jelfs</cp:lastModifiedBy>
  <cp:revision>420</cp:revision>
  <dcterms:created xsi:type="dcterms:W3CDTF">2013-01-05T02:32:34Z</dcterms:created>
  <dcterms:modified xsi:type="dcterms:W3CDTF">2013-07-31T06:48:18Z</dcterms:modified>
</cp:coreProperties>
</file>