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1730" autoAdjust="0"/>
  </p:normalViewPr>
  <p:slideViewPr>
    <p:cSldViewPr snapToGrid="0" snapToObjects="1">
      <p:cViewPr varScale="1">
        <p:scale>
          <a:sx n="89" d="100"/>
          <a:sy n="89" d="100"/>
        </p:scale>
        <p:origin x="-112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3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55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6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8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7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71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11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1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58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15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BD2B4-CEBD-B04A-BB5D-6CEFD788F605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FEDA3-13F9-6842-8504-122861A0C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5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SC-colo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04800"/>
            <a:ext cx="1825813" cy="6461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591975" y="1541881"/>
            <a:ext cx="3244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 smtClean="0">
                <a:latin typeface="KG Fall For You"/>
                <a:cs typeface="KG Fall For You"/>
              </a:rPr>
              <a:t>Inhibitors</a:t>
            </a:r>
            <a:endParaRPr lang="en-US" sz="1200" u="sng" dirty="0">
              <a:latin typeface="KG Fall For You"/>
              <a:cs typeface="KG Fall For You"/>
            </a:endParaRP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KG Fall For You"/>
                <a:cs typeface="KG Fall For You"/>
              </a:rPr>
              <a:t>Inside </a:t>
            </a:r>
            <a:r>
              <a:rPr lang="en-US" sz="1200" dirty="0">
                <a:latin typeface="KG Fall For You"/>
                <a:cs typeface="KG Fall For You"/>
              </a:rPr>
              <a:t>Out Thinking </a:t>
            </a:r>
            <a:r>
              <a:rPr lang="en-US" sz="1200" dirty="0" smtClean="0">
                <a:latin typeface="KG Fall For You"/>
                <a:cs typeface="KG Fall For You"/>
              </a:rPr>
              <a:t>and "</a:t>
            </a:r>
            <a:r>
              <a:rPr lang="en-US" sz="1200" dirty="0">
                <a:latin typeface="KG Fall For You"/>
                <a:cs typeface="KG Fall For You"/>
              </a:rPr>
              <a:t>Me Too" </a:t>
            </a:r>
            <a:r>
              <a:rPr lang="en-US" sz="1200" dirty="0" smtClean="0">
                <a:latin typeface="KG Fall For You"/>
                <a:cs typeface="KG Fall For You"/>
              </a:rPr>
              <a:t>Message (</a:t>
            </a:r>
            <a:r>
              <a:rPr lang="en-US" sz="1200" dirty="0" err="1" smtClean="0">
                <a:latin typeface="KG Fall For You"/>
                <a:cs typeface="KG Fall For You"/>
              </a:rPr>
              <a:t>Koolaid</a:t>
            </a:r>
            <a:r>
              <a:rPr lang="en-US" sz="1200" dirty="0" smtClean="0">
                <a:latin typeface="KG Fall For You"/>
                <a:cs typeface="KG Fall For You"/>
              </a:rPr>
              <a:t>)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KG Fall For You"/>
                <a:cs typeface="KG Fall For You"/>
              </a:rPr>
              <a:t>Time to Marketing Impact (Day Jobs)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KG Fall For You"/>
                <a:cs typeface="KG Fall For You"/>
              </a:rPr>
              <a:t>Lack of Attribution (Measurement)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88709" y="1541881"/>
            <a:ext cx="2400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 smtClean="0">
                <a:latin typeface="KG Fall For You"/>
                <a:cs typeface="KG Fall For You"/>
              </a:rPr>
              <a:t>Goals</a:t>
            </a:r>
            <a:endParaRPr lang="en-US" sz="1200" u="sng" dirty="0">
              <a:latin typeface="KG Fall For You"/>
              <a:cs typeface="KG Fall For You"/>
            </a:endParaRP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KG Fall For You"/>
                <a:cs typeface="KG Fall For You"/>
              </a:rPr>
              <a:t>Increase </a:t>
            </a:r>
            <a:r>
              <a:rPr lang="en-US" sz="1200" dirty="0">
                <a:latin typeface="KG Fall For You"/>
                <a:cs typeface="KG Fall For You"/>
              </a:rPr>
              <a:t>Your Market </a:t>
            </a:r>
            <a:r>
              <a:rPr lang="en-US" sz="1200" dirty="0" smtClean="0">
                <a:latin typeface="KG Fall For You"/>
                <a:cs typeface="KG Fall For You"/>
              </a:rPr>
              <a:t>Relevance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KG Fall For You"/>
                <a:cs typeface="KG Fall For You"/>
              </a:rPr>
              <a:t>Increase Sales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latin typeface="KG Fall For You"/>
                <a:cs typeface="KG Fall For You"/>
              </a:rPr>
              <a:t>Improve </a:t>
            </a:r>
            <a:r>
              <a:rPr lang="en-US" sz="1200" dirty="0">
                <a:latin typeface="KG Fall For You"/>
                <a:cs typeface="KG Fall For You"/>
              </a:rPr>
              <a:t>Return on Marketing </a:t>
            </a:r>
            <a:r>
              <a:rPr lang="en-US" sz="1200" dirty="0" smtClean="0">
                <a:latin typeface="KG Fall For You"/>
                <a:cs typeface="KG Fall For You"/>
              </a:rPr>
              <a:t>Investments</a:t>
            </a:r>
            <a:endParaRPr lang="en-US" sz="1200" dirty="0">
              <a:latin typeface="KG Fall For You"/>
              <a:cs typeface="KG Fall For You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5717" y="1122570"/>
            <a:ext cx="1287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KG Fall For You"/>
                <a:cs typeface="KG Fall For You"/>
              </a:rPr>
              <a:t>Your World</a:t>
            </a:r>
            <a:endParaRPr lang="en-US" sz="2400" dirty="0">
              <a:latin typeface="KG Fall For You"/>
              <a:cs typeface="KG Fall For You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0442" y="170805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KG Fall For You"/>
                <a:cs typeface="KG Fall For You"/>
              </a:rPr>
              <a:t>Scan</a:t>
            </a:r>
            <a:endParaRPr lang="en-US" sz="1600" dirty="0">
              <a:latin typeface="KG Fall For You"/>
              <a:cs typeface="KG Fall For You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94836" y="2431706"/>
            <a:ext cx="684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KG Fall For You"/>
                <a:cs typeface="KG Fall For You"/>
              </a:rPr>
              <a:t>Develop</a:t>
            </a:r>
            <a:endParaRPr lang="en-US" sz="1600" dirty="0">
              <a:latin typeface="KG Fall For You"/>
              <a:cs typeface="KG Fall For You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1482" y="3114561"/>
            <a:ext cx="4706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KG Fall For You"/>
                <a:cs typeface="KG Fall For You"/>
              </a:rPr>
              <a:t>Test</a:t>
            </a:r>
            <a:endParaRPr lang="en-US" sz="1600" dirty="0">
              <a:latin typeface="KG Fall For You"/>
              <a:cs typeface="KG Fall For You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998" y="243170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KG Fall For You"/>
                <a:cs typeface="KG Fall For You"/>
              </a:rPr>
              <a:t>Refine</a:t>
            </a:r>
            <a:endParaRPr lang="en-US" sz="1600" dirty="0">
              <a:latin typeface="KG Fall For You"/>
              <a:cs typeface="KG Fall For You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461" y="3483283"/>
            <a:ext cx="1582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KG Fall For You"/>
                <a:cs typeface="KG Fall For You"/>
              </a:rPr>
              <a:t>"Outside Insight" Method</a:t>
            </a:r>
          </a:p>
        </p:txBody>
      </p:sp>
      <p:sp>
        <p:nvSpPr>
          <p:cNvPr id="29" name="Oval 28"/>
          <p:cNvSpPr/>
          <p:nvPr/>
        </p:nvSpPr>
        <p:spPr>
          <a:xfrm>
            <a:off x="7187942" y="3113634"/>
            <a:ext cx="1388133" cy="52558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KG Fall For You"/>
                <a:cs typeface="KG Fall For You"/>
              </a:rPr>
              <a:t>Enablement</a:t>
            </a:r>
            <a:endParaRPr lang="en-US" sz="1600" dirty="0">
              <a:solidFill>
                <a:schemeClr val="tx1"/>
              </a:solidFill>
              <a:latin typeface="KG Fall For You"/>
              <a:cs typeface="KG Fall For You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629600" y="3113634"/>
            <a:ext cx="1388133" cy="52558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KG Fall For You"/>
                <a:cs typeface="KG Fall For You"/>
              </a:rPr>
              <a:t>Campaigns</a:t>
            </a:r>
            <a:endParaRPr lang="en-US" sz="1600" dirty="0">
              <a:solidFill>
                <a:schemeClr val="tx1"/>
              </a:solidFill>
              <a:latin typeface="KG Fall For You"/>
              <a:cs typeface="KG Fall For You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088501" y="3113634"/>
            <a:ext cx="1388133" cy="52558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KG Fall For You"/>
                <a:cs typeface="KG Fall For You"/>
              </a:rPr>
              <a:t>Messaging</a:t>
            </a:r>
            <a:endParaRPr lang="en-US" sz="1600" dirty="0">
              <a:solidFill>
                <a:schemeClr val="tx1"/>
              </a:solidFill>
              <a:latin typeface="KG Fall For You"/>
              <a:cs typeface="KG Fall For You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2533584" y="3113634"/>
            <a:ext cx="1388133" cy="52558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KG Fall For You"/>
                <a:cs typeface="KG Fall For You"/>
              </a:rPr>
              <a:t>Strategy</a:t>
            </a:r>
            <a:endParaRPr lang="en-US" sz="1600" dirty="0">
              <a:solidFill>
                <a:schemeClr val="tx1"/>
              </a:solidFill>
              <a:latin typeface="KG Fall For You"/>
              <a:cs typeface="KG Fall For You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4002810" y="3050572"/>
            <a:ext cx="0" cy="746096"/>
          </a:xfrm>
          <a:prstGeom prst="line">
            <a:avLst/>
          </a:prstGeom>
          <a:ln w="9525" cmpd="sng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559837" y="3050572"/>
            <a:ext cx="0" cy="746096"/>
          </a:xfrm>
          <a:prstGeom prst="line">
            <a:avLst/>
          </a:prstGeom>
          <a:ln w="9525" cmpd="sng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100928" y="3050572"/>
            <a:ext cx="0" cy="746096"/>
          </a:xfrm>
          <a:prstGeom prst="line">
            <a:avLst/>
          </a:prstGeom>
          <a:ln w="9525" cmpd="sng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2102462" y="2801786"/>
            <a:ext cx="391843" cy="588642"/>
          </a:xfrm>
          <a:prstGeom prst="line">
            <a:avLst/>
          </a:prstGeom>
          <a:ln w="9525" cmpd="sng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ight Arrow 40"/>
          <p:cNvSpPr/>
          <p:nvPr/>
        </p:nvSpPr>
        <p:spPr>
          <a:xfrm>
            <a:off x="2533584" y="3954398"/>
            <a:ext cx="6343641" cy="512064"/>
          </a:xfrm>
          <a:prstGeom prst="rightArrow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KG Fall For You"/>
                <a:cs typeface="KG Fall For You"/>
              </a:rPr>
              <a:t>FutureSight B2B Sales &amp; Marketing Services</a:t>
            </a:r>
            <a:endParaRPr lang="en-US" sz="1400" dirty="0">
              <a:solidFill>
                <a:schemeClr val="tx1"/>
              </a:solidFill>
              <a:latin typeface="KG Fall For You"/>
              <a:cs typeface="KG Fall For You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605559" y="4582912"/>
            <a:ext cx="1303065" cy="69871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KG Fall For You"/>
                <a:cs typeface="KG Fall For You"/>
              </a:rPr>
              <a:t>Strategic Partner Business Plan</a:t>
            </a:r>
            <a:endParaRPr lang="en-US" sz="1600" dirty="0">
              <a:solidFill>
                <a:srgbClr val="000000"/>
              </a:solidFill>
              <a:latin typeface="KG Fall For You"/>
              <a:cs typeface="KG Fall For You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173569" y="4591278"/>
            <a:ext cx="1303065" cy="69871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KG Fall For You"/>
                <a:cs typeface="KG Fall For You"/>
              </a:rPr>
              <a:t>Messaging Makeover</a:t>
            </a:r>
            <a:endParaRPr lang="en-US" sz="1600" dirty="0">
              <a:solidFill>
                <a:srgbClr val="000000"/>
              </a:solidFill>
              <a:latin typeface="KG Fall For You"/>
              <a:cs typeface="KG Fall For You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701575" y="4591278"/>
            <a:ext cx="1303065" cy="69871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KG Fall For You"/>
                <a:cs typeface="KG Fall For You"/>
              </a:rPr>
              <a:t>Content Marketing</a:t>
            </a:r>
            <a:endParaRPr lang="en-US" sz="1600" dirty="0">
              <a:solidFill>
                <a:srgbClr val="000000"/>
              </a:solidFill>
              <a:latin typeface="KG Fall For You"/>
              <a:cs typeface="KG Fall For You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273010" y="4591278"/>
            <a:ext cx="1303065" cy="69871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KG Fall For You"/>
                <a:cs typeface="KG Fall For You"/>
              </a:rPr>
              <a:t>Sales Enablement Kit</a:t>
            </a:r>
            <a:endParaRPr lang="en-US" sz="1600" dirty="0">
              <a:solidFill>
                <a:srgbClr val="000000"/>
              </a:solidFill>
              <a:latin typeface="KG Fall For You"/>
              <a:cs typeface="KG Fall For You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701575" y="5365696"/>
            <a:ext cx="2874500" cy="2618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KG Fall For You"/>
                <a:cs typeface="KG Fall For You"/>
              </a:rPr>
              <a:t>Value Insight Tools</a:t>
            </a:r>
            <a:endParaRPr lang="en-US" sz="1600" dirty="0">
              <a:solidFill>
                <a:srgbClr val="000000"/>
              </a:solidFill>
              <a:latin typeface="KG Fall For You"/>
              <a:cs typeface="KG Fall For You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701575" y="5740694"/>
            <a:ext cx="2874500" cy="2618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KG Fall For You"/>
                <a:cs typeface="KG Fall For You"/>
              </a:rPr>
              <a:t>Marketing Performance Platform</a:t>
            </a:r>
            <a:endParaRPr lang="en-US" sz="1600" dirty="0">
              <a:solidFill>
                <a:srgbClr val="000000"/>
              </a:solidFill>
              <a:latin typeface="KG Fall For You"/>
              <a:cs typeface="KG Fall For You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565559" y="6154974"/>
            <a:ext cx="6010515" cy="2618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KG Fall For You"/>
                <a:cs typeface="KG Fall For You"/>
              </a:rPr>
              <a:t>Outsourced Marketing</a:t>
            </a:r>
            <a:endParaRPr lang="en-US" sz="1600" dirty="0">
              <a:solidFill>
                <a:srgbClr val="000000"/>
              </a:solidFill>
              <a:latin typeface="KG Fall For You"/>
              <a:cs typeface="KG Fall For You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5281230" y="1551934"/>
            <a:ext cx="0" cy="746096"/>
          </a:xfrm>
          <a:prstGeom prst="line">
            <a:avLst/>
          </a:prstGeom>
          <a:ln w="9525" cmpd="sng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66"/>
          <p:cNvCxnSpPr>
            <a:stCxn id="17" idx="3"/>
            <a:endCxn id="18" idx="0"/>
          </p:cNvCxnSpPr>
          <p:nvPr/>
        </p:nvCxnSpPr>
        <p:spPr>
          <a:xfrm>
            <a:off x="1322885" y="1877327"/>
            <a:ext cx="614353" cy="554379"/>
          </a:xfrm>
          <a:prstGeom prst="curvedConnector2">
            <a:avLst/>
          </a:prstGeom>
          <a:ln w="952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67"/>
          <p:cNvCxnSpPr>
            <a:stCxn id="18" idx="2"/>
            <a:endCxn id="19" idx="3"/>
          </p:cNvCxnSpPr>
          <p:nvPr/>
        </p:nvCxnSpPr>
        <p:spPr>
          <a:xfrm rot="5400000">
            <a:off x="1372872" y="2719472"/>
            <a:ext cx="513578" cy="615154"/>
          </a:xfrm>
          <a:prstGeom prst="curvedConnector2">
            <a:avLst/>
          </a:prstGeom>
          <a:ln w="952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urved Connector 71"/>
          <p:cNvCxnSpPr>
            <a:stCxn id="19" idx="1"/>
            <a:endCxn id="20" idx="2"/>
          </p:cNvCxnSpPr>
          <p:nvPr/>
        </p:nvCxnSpPr>
        <p:spPr>
          <a:xfrm rot="10800000">
            <a:off x="309516" y="2770260"/>
            <a:ext cx="541966" cy="513578"/>
          </a:xfrm>
          <a:prstGeom prst="curvedConnector2">
            <a:avLst/>
          </a:prstGeom>
          <a:ln w="952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urved Connector 74"/>
          <p:cNvCxnSpPr>
            <a:stCxn id="20" idx="0"/>
            <a:endCxn id="17" idx="1"/>
          </p:cNvCxnSpPr>
          <p:nvPr/>
        </p:nvCxnSpPr>
        <p:spPr>
          <a:xfrm rot="5400000" flipH="1" flipV="1">
            <a:off x="292790" y="1894054"/>
            <a:ext cx="554379" cy="520926"/>
          </a:xfrm>
          <a:prstGeom prst="curvedConnector2">
            <a:avLst/>
          </a:prstGeom>
          <a:ln w="952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800316" y="4072786"/>
            <a:ext cx="1210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KG Fall For You"/>
                <a:cs typeface="KG Fall For You"/>
              </a:rPr>
              <a:t>E2E Commitment</a:t>
            </a:r>
            <a:endParaRPr lang="en-US" sz="1400" b="1" dirty="0" smtClean="0">
              <a:latin typeface="KG Fall For You"/>
              <a:cs typeface="KG Fall For You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53735" y="4657425"/>
            <a:ext cx="1236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KG Fall For You"/>
                <a:cs typeface="KG Fall For You"/>
              </a:rPr>
              <a:t>Packaged Services</a:t>
            </a:r>
            <a:endParaRPr lang="en-US" sz="1400" dirty="0" smtClean="0">
              <a:latin typeface="KG Fall For You"/>
              <a:cs typeface="KG Fall For You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53735" y="5324151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KG Fall For You"/>
                <a:cs typeface="KG Fall For You"/>
              </a:rPr>
              <a:t>Insight Specialists</a:t>
            </a:r>
            <a:endParaRPr lang="en-US" sz="1400" b="1" dirty="0" smtClean="0">
              <a:latin typeface="KG Fall For You"/>
              <a:cs typeface="KG Fall For You"/>
            </a:endParaRPr>
          </a:p>
        </p:txBody>
      </p:sp>
      <p:pic>
        <p:nvPicPr>
          <p:cNvPr id="85" name="Picture 84" descr="eye7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16" y="2197781"/>
            <a:ext cx="569401" cy="56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096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7" grpId="0"/>
      <p:bldP spid="18" grpId="0"/>
      <p:bldP spid="19" grpId="0"/>
      <p:bldP spid="20" grpId="0"/>
      <p:bldP spid="23" grpId="0"/>
      <p:bldP spid="29" grpId="0" animBg="1"/>
      <p:bldP spid="30" grpId="0" animBg="1"/>
      <p:bldP spid="31" grpId="0" animBg="1"/>
      <p:bldP spid="32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82" grpId="0"/>
      <p:bldP spid="83" grpId="0"/>
      <p:bldP spid="8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85</Words>
  <Application>Microsoft Macintosh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Scheer</dc:creator>
  <cp:lastModifiedBy>Bruce Scheer</cp:lastModifiedBy>
  <cp:revision>12</cp:revision>
  <dcterms:created xsi:type="dcterms:W3CDTF">2013-06-14T02:04:40Z</dcterms:created>
  <dcterms:modified xsi:type="dcterms:W3CDTF">2013-06-14T16:36:51Z</dcterms:modified>
</cp:coreProperties>
</file>