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notesSlides/notesSlide2.xml" ContentType="application/vnd.openxmlformats-officedocument.presentationml.notesSlide+xml"/>
  <Override PartName="/ppt/charts/chart20.xml" ContentType="application/vnd.openxmlformats-officedocument.drawingml.chart+xml"/>
  <Override PartName="/ppt/notesSlides/notesSlide3.xml" ContentType="application/vnd.openxmlformats-officedocument.presentationml.notesSlide+xml"/>
  <Override PartName="/ppt/charts/chart21.xml" ContentType="application/vnd.openxmlformats-officedocument.drawingml.chart+xml"/>
  <Override PartName="/ppt/notesSlides/notesSlide4.xml" ContentType="application/vnd.openxmlformats-officedocument.presentationml.notesSlide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</p:sldMasterIdLst>
  <p:notesMasterIdLst>
    <p:notesMasterId r:id="rId36"/>
  </p:notesMasterIdLst>
  <p:sldIdLst>
    <p:sldId id="706" r:id="rId2"/>
    <p:sldId id="1278" r:id="rId3"/>
    <p:sldId id="1287" r:id="rId4"/>
    <p:sldId id="1299" r:id="rId5"/>
    <p:sldId id="1300" r:id="rId6"/>
    <p:sldId id="1280" r:id="rId7"/>
    <p:sldId id="1281" r:id="rId8"/>
    <p:sldId id="1282" r:id="rId9"/>
    <p:sldId id="1284" r:id="rId10"/>
    <p:sldId id="1303" r:id="rId11"/>
    <p:sldId id="1285" r:id="rId12"/>
    <p:sldId id="1286" r:id="rId13"/>
    <p:sldId id="1307" r:id="rId14"/>
    <p:sldId id="1283" r:id="rId15"/>
    <p:sldId id="1259" r:id="rId16"/>
    <p:sldId id="1261" r:id="rId17"/>
    <p:sldId id="1302" r:id="rId18"/>
    <p:sldId id="1310" r:id="rId19"/>
    <p:sldId id="1291" r:id="rId20"/>
    <p:sldId id="1292" r:id="rId21"/>
    <p:sldId id="1311" r:id="rId22"/>
    <p:sldId id="1313" r:id="rId23"/>
    <p:sldId id="1312" r:id="rId24"/>
    <p:sldId id="1267" r:id="rId25"/>
    <p:sldId id="1293" r:id="rId26"/>
    <p:sldId id="1314" r:id="rId27"/>
    <p:sldId id="1333" r:id="rId28"/>
    <p:sldId id="1334" r:id="rId29"/>
    <p:sldId id="1270" r:id="rId30"/>
    <p:sldId id="1294" r:id="rId31"/>
    <p:sldId id="1295" r:id="rId32"/>
    <p:sldId id="1296" r:id="rId33"/>
    <p:sldId id="1272" r:id="rId34"/>
    <p:sldId id="1315" r:id="rId3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 scaleToFitPaper="1"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40"/>
    <a:srgbClr val="66FF66"/>
    <a:srgbClr val="00FF00"/>
    <a:srgbClr val="44B6B3"/>
    <a:srgbClr val="FFFFFF"/>
    <a:srgbClr val="666066"/>
    <a:srgbClr val="55569E"/>
    <a:srgbClr val="BBE0E3"/>
    <a:srgbClr val="4F81BD"/>
    <a:srgbClr val="C05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9824" autoAdjust="0"/>
  </p:normalViewPr>
  <p:slideViewPr>
    <p:cSldViewPr>
      <p:cViewPr>
        <p:scale>
          <a:sx n="94" d="100"/>
          <a:sy n="94" d="100"/>
        </p:scale>
        <p:origin x="-312" y="-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248"/>
    </p:cViewPr>
  </p:sorterViewPr>
  <p:notesViewPr>
    <p:cSldViewPr>
      <p:cViewPr varScale="1">
        <p:scale>
          <a:sx n="99" d="100"/>
          <a:sy n="99" d="100"/>
        </p:scale>
        <p:origin x="-2392" y="-1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8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0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1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2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reporting top box profit</c:v>
                </c:pt>
              </c:strCache>
            </c:strRef>
          </c:tx>
          <c:spPr>
            <a:solidFill>
              <a:srgbClr val="55569E"/>
            </a:solidFill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0.0</c:v>
                </c:pt>
                <c:pt idx="1">
                  <c:v>1.0</c:v>
                </c:pt>
                <c:pt idx="2">
                  <c:v>2.0</c:v>
                </c:pt>
                <c:pt idx="3">
                  <c:v>3.0</c:v>
                </c:pt>
                <c:pt idx="4">
                  <c:v>4.0</c:v>
                </c:pt>
                <c:pt idx="5">
                  <c:v>5.0</c:v>
                </c:pt>
                <c:pt idx="6">
                  <c:v>6.0</c:v>
                </c:pt>
              </c:numCache>
            </c:numRef>
          </c:cat>
          <c:val>
            <c:numRef>
              <c:f>Sheet1!$B$2:$B$8</c:f>
              <c:numCache>
                <c:formatCode>0%</c:formatCode>
                <c:ptCount val="7"/>
                <c:pt idx="0">
                  <c:v>0.0789473684210526</c:v>
                </c:pt>
                <c:pt idx="1">
                  <c:v>0.2</c:v>
                </c:pt>
                <c:pt idx="2">
                  <c:v>0.133333333333333</c:v>
                </c:pt>
                <c:pt idx="3">
                  <c:v>0.526315789473684</c:v>
                </c:pt>
                <c:pt idx="4">
                  <c:v>0.772727272727273</c:v>
                </c:pt>
                <c:pt idx="5">
                  <c:v>0.6875</c:v>
                </c:pt>
                <c:pt idx="6">
                  <c:v>0.869565217391304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94864088"/>
        <c:axId val="394855448"/>
      </c:barChart>
      <c:catAx>
        <c:axId val="3948640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 smtClean="0"/>
                  <a:t>Reported</a:t>
                </a:r>
                <a:r>
                  <a:rPr lang="en-US" sz="1600" baseline="0" dirty="0" smtClean="0"/>
                  <a:t> n</a:t>
                </a:r>
                <a:r>
                  <a:rPr lang="en-US" sz="1600" dirty="0" smtClean="0"/>
                  <a:t>umber of top-box business effects excluding profit</a:t>
                </a:r>
                <a:endParaRPr lang="en-US" sz="16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394855448"/>
        <c:crosses val="autoZero"/>
        <c:auto val="1"/>
        <c:lblAlgn val="ctr"/>
        <c:lblOffset val="100"/>
        <c:noMultiLvlLbl val="0"/>
      </c:catAx>
      <c:valAx>
        <c:axId val="39485544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b="1" i="0" baseline="0" dirty="0" smtClean="0">
                    <a:effectLst/>
                  </a:rPr>
                  <a:t>% Campaigns reporting top box profit growth</a:t>
                </a:r>
                <a:endParaRPr lang="en-US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.0200617283950617"/>
              <c:y val="0.09607811641412"/>
            </c:manualLayout>
          </c:layout>
          <c:overlay val="0"/>
        </c:title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3948640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% of campaigns pursuing each primary objective</a:t>
            </a:r>
            <a:endParaRPr lang="en-US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0726254009915427"/>
          <c:y val="0.118453685989037"/>
          <c:w val="0.907312870613395"/>
          <c:h val="0.391406646497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Campaigns using</c:v>
                </c:pt>
              </c:strCache>
            </c:strRef>
          </c:tx>
          <c:spPr>
            <a:solidFill>
              <a:srgbClr val="55569E"/>
            </a:solidFill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New customer acquisition</c:v>
                </c:pt>
                <c:pt idx="1">
                  <c:v>Sales volume gain</c:v>
                </c:pt>
                <c:pt idx="2">
                  <c:v>Customer retention /  purchase loyalty</c:v>
                </c:pt>
                <c:pt idx="3">
                  <c:v>Drive web traffic / social media affiliations</c:v>
                </c:pt>
                <c:pt idx="4">
                  <c:v>Market share gain</c:v>
                </c:pt>
                <c:pt idx="5">
                  <c:v>New development category</c:v>
                </c:pt>
                <c:pt idx="6">
                  <c:v>Market share defence / arrest decline</c:v>
                </c:pt>
                <c:pt idx="7">
                  <c:v>Sales value gain</c:v>
                </c:pt>
                <c:pt idx="8">
                  <c:v>Acquire customer contacts for future use</c:v>
                </c:pt>
                <c:pt idx="9">
                  <c:v>Reduce price sensitivity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0.247422680412371</c:v>
                </c:pt>
                <c:pt idx="1">
                  <c:v>0.216494845360825</c:v>
                </c:pt>
                <c:pt idx="2">
                  <c:v>0.216494845360825</c:v>
                </c:pt>
                <c:pt idx="3">
                  <c:v>0.0876288659793814</c:v>
                </c:pt>
                <c:pt idx="4">
                  <c:v>0.077319587628866</c:v>
                </c:pt>
                <c:pt idx="5">
                  <c:v>0.0515463917525773</c:v>
                </c:pt>
                <c:pt idx="6">
                  <c:v>0.0412371134020618</c:v>
                </c:pt>
                <c:pt idx="7">
                  <c:v>0.0309278350515464</c:v>
                </c:pt>
                <c:pt idx="8">
                  <c:v>0.0309278350515464</c:v>
                </c:pt>
                <c:pt idx="9">
                  <c:v>0.0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59283128"/>
        <c:axId val="459291064"/>
      </c:barChart>
      <c:catAx>
        <c:axId val="459283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en-US"/>
          </a:p>
        </c:txPr>
        <c:crossAx val="459291064"/>
        <c:crosses val="autoZero"/>
        <c:auto val="1"/>
        <c:lblAlgn val="ctr"/>
        <c:lblOffset val="100"/>
        <c:noMultiLvlLbl val="0"/>
      </c:catAx>
      <c:valAx>
        <c:axId val="459291064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459283128"/>
        <c:crosses val="autoZero"/>
        <c:crossBetween val="between"/>
        <c:majorUnit val="0.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973167590162341"/>
          <c:y val="0.118453685989037"/>
          <c:w val="0.882621512588704"/>
          <c:h val="0.6046651287250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campaigns</c:v>
                </c:pt>
              </c:strCache>
            </c:strRef>
          </c:tx>
          <c:spPr>
            <a:solidFill>
              <a:srgbClr val="55569E"/>
            </a:solidFill>
          </c:spPr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Brand awareness / positioning</c:v>
                </c:pt>
                <c:pt idx="1">
                  <c:v>Acquisition campaign</c:v>
                </c:pt>
                <c:pt idx="2">
                  <c:v>Retention / loyalty campaign</c:v>
                </c:pt>
                <c:pt idx="3">
                  <c:v>Data capture / lead generation</c:v>
                </c:pt>
                <c:pt idx="4">
                  <c:v>Sales promotion / incentive</c:v>
                </c:pt>
                <c:pt idx="5">
                  <c:v>Referral</c:v>
                </c:pt>
                <c:pt idx="6">
                  <c:v>Other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0.666666666666667</c:v>
                </c:pt>
                <c:pt idx="1">
                  <c:v>0.384615384615385</c:v>
                </c:pt>
                <c:pt idx="2">
                  <c:v>0.333333333333333</c:v>
                </c:pt>
                <c:pt idx="3">
                  <c:v>0.261538461538462</c:v>
                </c:pt>
                <c:pt idx="4">
                  <c:v>0.215384615384615</c:v>
                </c:pt>
                <c:pt idx="5">
                  <c:v>0.0923076923076923</c:v>
                </c:pt>
                <c:pt idx="6">
                  <c:v>0.0615384615384615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59328456"/>
        <c:axId val="459336360"/>
      </c:barChart>
      <c:catAx>
        <c:axId val="459328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en-US"/>
          </a:p>
        </c:txPr>
        <c:crossAx val="459336360"/>
        <c:crosses val="autoZero"/>
        <c:auto val="1"/>
        <c:lblAlgn val="ctr"/>
        <c:lblOffset val="100"/>
        <c:noMultiLvlLbl val="0"/>
      </c:catAx>
      <c:valAx>
        <c:axId val="4593363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 smtClean="0"/>
                  <a:t>% of campaigns using each approach</a:t>
                </a:r>
                <a:endParaRPr lang="en-US" sz="1400" dirty="0"/>
              </a:p>
            </c:rich>
          </c:tx>
          <c:layout>
            <c:manualLayout>
              <c:xMode val="edge"/>
              <c:yMode val="edge"/>
              <c:x val="0.0091416350733936"/>
              <c:y val="0.0735571634147252"/>
            </c:manualLayout>
          </c:layout>
          <c:overlay val="0"/>
        </c:title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 b="0"/>
            </a:pPr>
            <a:endParaRPr lang="en-US"/>
          </a:p>
        </c:txPr>
        <c:crossAx val="459328456"/>
        <c:crosses val="autoZero"/>
        <c:crossBetween val="between"/>
        <c:majorUnit val="0.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4292067658209"/>
          <c:y val="0.118453685989037"/>
          <c:w val="0.865646203946729"/>
          <c:h val="0.666397847264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campaigns</c:v>
                </c:pt>
              </c:strCache>
            </c:strRef>
          </c:tx>
          <c:spPr>
            <a:solidFill>
              <a:srgbClr val="55569E"/>
            </a:solidFill>
          </c:spPr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Brand</c:v>
                </c:pt>
                <c:pt idx="1">
                  <c:v>Brand-response</c:v>
                </c:pt>
                <c:pt idx="2">
                  <c:v>Response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0.218085106382979</c:v>
                </c:pt>
                <c:pt idx="1">
                  <c:v>0.473404255319149</c:v>
                </c:pt>
                <c:pt idx="2">
                  <c:v>0.308510638297872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59374072"/>
        <c:axId val="459381928"/>
      </c:barChart>
      <c:catAx>
        <c:axId val="459374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459381928"/>
        <c:crosses val="autoZero"/>
        <c:auto val="1"/>
        <c:lblAlgn val="ctr"/>
        <c:lblOffset val="100"/>
        <c:noMultiLvlLbl val="0"/>
      </c:catAx>
      <c:valAx>
        <c:axId val="45938192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b="1" i="0" baseline="0" dirty="0" smtClean="0">
                    <a:effectLst/>
                  </a:rPr>
                  <a:t>% of campaigns using each approach</a:t>
                </a:r>
                <a:endParaRPr lang="en-US" sz="14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.0184008943326529"/>
              <c:y val="0.104423522684565"/>
            </c:manualLayout>
          </c:layout>
          <c:overlay val="0"/>
        </c:title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459374072"/>
        <c:crosses val="autoZero"/>
        <c:crossBetween val="between"/>
        <c:majorUnit val="0.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Campaigns</c:v>
                </c:pt>
              </c:strCache>
            </c:strRef>
          </c:tx>
          <c:spPr>
            <a:solidFill>
              <a:srgbClr val="55569E"/>
            </a:solidFill>
          </c:spPr>
          <c:invertIfNegative val="0"/>
          <c:cat>
            <c:strRef>
              <c:f>Sheet1!$A$2:$A$6</c:f>
              <c:strCache>
                <c:ptCount val="5"/>
                <c:pt idx="0">
                  <c:v>&lt;1</c:v>
                </c:pt>
                <c:pt idx="1">
                  <c:v>1 to 3</c:v>
                </c:pt>
                <c:pt idx="2">
                  <c:v>3 to 6</c:v>
                </c:pt>
                <c:pt idx="3">
                  <c:v>6 to 12</c:v>
                </c:pt>
                <c:pt idx="4">
                  <c:v>Ongoing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0.0833333333333333</c:v>
                </c:pt>
                <c:pt idx="1">
                  <c:v>0.395833333333333</c:v>
                </c:pt>
                <c:pt idx="2">
                  <c:v>0.244791666666667</c:v>
                </c:pt>
                <c:pt idx="3">
                  <c:v>0.114583333333333</c:v>
                </c:pt>
                <c:pt idx="4">
                  <c:v>0.161458333333333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59424712"/>
        <c:axId val="459430392"/>
      </c:barChart>
      <c:catAx>
        <c:axId val="4594247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Evaluation period - months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459430392"/>
        <c:crosses val="autoZero"/>
        <c:auto val="1"/>
        <c:lblAlgn val="ctr"/>
        <c:lblOffset val="100"/>
        <c:noMultiLvlLbl val="0"/>
      </c:catAx>
      <c:valAx>
        <c:axId val="45943039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b="1" i="0" baseline="0" dirty="0" smtClean="0">
                    <a:effectLst/>
                  </a:rPr>
                  <a:t>% of campaigns</a:t>
                </a:r>
                <a:endParaRPr lang="en-US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.0138888888888889"/>
              <c:y val="0.286888337354945"/>
            </c:manualLayout>
          </c:layout>
          <c:overlay val="0"/>
        </c:title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4594247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663638572956158"/>
          <c:y val="0.0409680768490595"/>
          <c:w val="0.73122375328084"/>
          <c:h val="0.7270852634014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creatively awarded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Number of top-box Business Effects</c:v>
                </c:pt>
                <c:pt idx="1">
                  <c:v>Number of top-box Intermediate Effects</c:v>
                </c:pt>
                <c:pt idx="2">
                  <c:v>Total number of top-box effects</c:v>
                </c:pt>
              </c:strCache>
            </c:strRef>
          </c:cat>
          <c:val>
            <c:numRef>
              <c:f>Sheet1!$B$2:$D$2</c:f>
              <c:numCache>
                <c:formatCode>0.0</c:formatCode>
                <c:ptCount val="3"/>
                <c:pt idx="0">
                  <c:v>2.486486486486486</c:v>
                </c:pt>
                <c:pt idx="1">
                  <c:v>3.658536585365854</c:v>
                </c:pt>
                <c:pt idx="2">
                  <c:v>5.853658536585366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non-awarded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Number of top-box Business Effects</c:v>
                </c:pt>
                <c:pt idx="1">
                  <c:v>Number of top-box Intermediate Effects</c:v>
                </c:pt>
                <c:pt idx="2">
                  <c:v>Total number of top-box effects</c:v>
                </c:pt>
              </c:strCache>
            </c:strRef>
          </c:cat>
          <c:val>
            <c:numRef>
              <c:f>Sheet1!$B$3:$D$3</c:f>
              <c:numCache>
                <c:formatCode>0.0</c:formatCode>
                <c:ptCount val="3"/>
                <c:pt idx="0">
                  <c:v>3.206451612903226</c:v>
                </c:pt>
                <c:pt idx="1">
                  <c:v>2.854922279792746</c:v>
                </c:pt>
                <c:pt idx="2">
                  <c:v>5.331606217616581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9477192"/>
        <c:axId val="459480168"/>
      </c:barChart>
      <c:catAx>
        <c:axId val="459477192"/>
        <c:scaling>
          <c:orientation val="minMax"/>
        </c:scaling>
        <c:delete val="0"/>
        <c:axPos val="b"/>
        <c:majorTickMark val="out"/>
        <c:minorTickMark val="none"/>
        <c:tickLblPos val="nextTo"/>
        <c:crossAx val="459480168"/>
        <c:crosses val="autoZero"/>
        <c:auto val="1"/>
        <c:lblAlgn val="ctr"/>
        <c:lblOffset val="100"/>
        <c:noMultiLvlLbl val="0"/>
      </c:catAx>
      <c:valAx>
        <c:axId val="45948016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4594771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5303659959172"/>
          <c:y val="0.309473144168434"/>
          <c:w val="0.174634611645766"/>
          <c:h val="0.29967854354973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Business effects</a:t>
            </a:r>
            <a:endParaRPr lang="en-US" dirty="0"/>
          </a:p>
        </c:rich>
      </c:tx>
      <c:layout>
        <c:manualLayout>
          <c:xMode val="edge"/>
          <c:yMode val="edge"/>
          <c:x val="0.23790791776028"/>
          <c:y val="0.0364784245916283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112968795567221"/>
          <c:y val="0.0409680768490595"/>
          <c:w val="0.684618815009235"/>
          <c:h val="0.8483058743520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creatively awarded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All time scales</c:v>
                </c:pt>
                <c:pt idx="1">
                  <c:v>&lt; 6 months</c:v>
                </c:pt>
                <c:pt idx="2">
                  <c:v>&gt; 6 months</c:v>
                </c:pt>
              </c:strCache>
            </c:strRef>
          </c:cat>
          <c:val>
            <c:numRef>
              <c:f>Sheet1!$B$2:$D$2</c:f>
              <c:numCache>
                <c:formatCode>0.0</c:formatCode>
                <c:ptCount val="3"/>
                <c:pt idx="0">
                  <c:v>2.486486486486486</c:v>
                </c:pt>
                <c:pt idx="1">
                  <c:v>2.21875</c:v>
                </c:pt>
                <c:pt idx="2">
                  <c:v>4.2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non-awarded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All time scales</c:v>
                </c:pt>
                <c:pt idx="1">
                  <c:v>&lt; 6 months</c:v>
                </c:pt>
                <c:pt idx="2">
                  <c:v>&gt; 6 months</c:v>
                </c:pt>
              </c:strCache>
            </c:strRef>
          </c:cat>
          <c:val>
            <c:numRef>
              <c:f>Sheet1!$B$3:$D$3</c:f>
              <c:numCache>
                <c:formatCode>0.0</c:formatCode>
                <c:ptCount val="3"/>
                <c:pt idx="0">
                  <c:v>3.206451612903226</c:v>
                </c:pt>
                <c:pt idx="1">
                  <c:v>3.224299065420561</c:v>
                </c:pt>
                <c:pt idx="2">
                  <c:v>3.166666666666666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9528600"/>
        <c:axId val="459531576"/>
      </c:barChart>
      <c:catAx>
        <c:axId val="459528600"/>
        <c:scaling>
          <c:orientation val="minMax"/>
        </c:scaling>
        <c:delete val="0"/>
        <c:axPos val="b"/>
        <c:majorTickMark val="out"/>
        <c:minorTickMark val="none"/>
        <c:tickLblPos val="nextTo"/>
        <c:crossAx val="459531576"/>
        <c:crosses val="autoZero"/>
        <c:auto val="1"/>
        <c:lblAlgn val="ctr"/>
        <c:lblOffset val="100"/>
        <c:noMultiLvlLbl val="0"/>
      </c:catAx>
      <c:valAx>
        <c:axId val="45953157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 smtClean="0"/>
                  <a:t>Number of top-box business effects</a:t>
                </a:r>
                <a:endParaRPr lang="en-US" sz="1600" dirty="0"/>
              </a:p>
            </c:rich>
          </c:tx>
          <c:layout/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459528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2278968601147"/>
          <c:y val="0.357175699403641"/>
          <c:w val="0.165375352386507"/>
          <c:h val="0.33335093548047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Business effects</a:t>
            </a:r>
            <a:endParaRPr lang="en-US" dirty="0"/>
          </a:p>
        </c:rich>
      </c:tx>
      <c:layout>
        <c:manualLayout>
          <c:xMode val="edge"/>
          <c:yMode val="edge"/>
          <c:x val="0.23790791776028"/>
          <c:y val="0.0364784245916283"/>
        </c:manualLayout>
      </c:layout>
      <c:overlay val="1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less creative</c:v>
                </c:pt>
              </c:strCache>
            </c:strRef>
          </c:tx>
          <c:spPr>
            <a:pattFill prst="pct40">
              <a:fgClr>
                <a:srgbClr val="00FF00"/>
              </a:fgClr>
              <a:bgClr>
                <a:prstClr val="white"/>
              </a:bgClr>
            </a:pattFill>
          </c:spPr>
          <c:invertIfNegative val="0"/>
          <c:cat>
            <c:strRef>
              <c:f>Sheet1!$B$1:$D$1</c:f>
              <c:strCache>
                <c:ptCount val="3"/>
                <c:pt idx="0">
                  <c:v>All time scales</c:v>
                </c:pt>
                <c:pt idx="1">
                  <c:v>&lt; 6 months</c:v>
                </c:pt>
                <c:pt idx="2">
                  <c:v>&gt; 6 months</c:v>
                </c:pt>
              </c:strCache>
            </c:strRef>
          </c:cat>
          <c:val>
            <c:numRef>
              <c:f>Sheet1!$B$2:$D$2</c:f>
              <c:numCache>
                <c:formatCode>0.0</c:formatCode>
                <c:ptCount val="3"/>
                <c:pt idx="0">
                  <c:v>3.129213483146068</c:v>
                </c:pt>
                <c:pt idx="1">
                  <c:v>3.109375</c:v>
                </c:pt>
                <c:pt idx="2">
                  <c:v>3.18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highly creative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cat>
            <c:strRef>
              <c:f>Sheet1!$B$1:$D$1</c:f>
              <c:strCache>
                <c:ptCount val="3"/>
                <c:pt idx="0">
                  <c:v>All time scales</c:v>
                </c:pt>
                <c:pt idx="1">
                  <c:v>&lt; 6 months</c:v>
                </c:pt>
                <c:pt idx="2">
                  <c:v>&gt; 6 months</c:v>
                </c:pt>
              </c:strCache>
            </c:strRef>
          </c:cat>
          <c:val>
            <c:numRef>
              <c:f>Sheet1!$B$3:$D$3</c:f>
              <c:numCache>
                <c:formatCode>0.0</c:formatCode>
                <c:ptCount val="3"/>
                <c:pt idx="0">
                  <c:v>2.285714285714286</c:v>
                </c:pt>
                <c:pt idx="1">
                  <c:v>1.636363636363636</c:v>
                </c:pt>
                <c:pt idx="2">
                  <c:v>4.666666666666667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59586616"/>
        <c:axId val="459589592"/>
      </c:barChart>
      <c:catAx>
        <c:axId val="459586616"/>
        <c:scaling>
          <c:orientation val="minMax"/>
        </c:scaling>
        <c:delete val="0"/>
        <c:axPos val="b"/>
        <c:majorTickMark val="out"/>
        <c:minorTickMark val="none"/>
        <c:tickLblPos val="nextTo"/>
        <c:crossAx val="459589592"/>
        <c:crosses val="autoZero"/>
        <c:auto val="1"/>
        <c:lblAlgn val="ctr"/>
        <c:lblOffset val="100"/>
        <c:noMultiLvlLbl val="0"/>
      </c:catAx>
      <c:valAx>
        <c:axId val="45958959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 smtClean="0"/>
                  <a:t>Number of top-box business effects</a:t>
                </a:r>
                <a:endParaRPr lang="en-US" sz="1600" dirty="0"/>
              </a:p>
            </c:rich>
          </c:tx>
          <c:layout/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4595866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winning effectiveness awards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creatively awarded</c:v>
                </c:pt>
                <c:pt idx="1">
                  <c:v>creatively non-awarded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0.463414634146341</c:v>
                </c:pt>
                <c:pt idx="1">
                  <c:v>0.10880829015544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59631576"/>
        <c:axId val="459640472"/>
      </c:barChart>
      <c:catAx>
        <c:axId val="459631576"/>
        <c:scaling>
          <c:orientation val="minMax"/>
        </c:scaling>
        <c:delete val="0"/>
        <c:axPos val="b"/>
        <c:majorTickMark val="out"/>
        <c:minorTickMark val="none"/>
        <c:tickLblPos val="nextTo"/>
        <c:crossAx val="459640472"/>
        <c:crosses val="autoZero"/>
        <c:auto val="1"/>
        <c:lblAlgn val="ctr"/>
        <c:lblOffset val="100"/>
        <c:noMultiLvlLbl val="0"/>
      </c:catAx>
      <c:valAx>
        <c:axId val="45964047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 smtClean="0"/>
                  <a:t>% Winning effectiveness awards</a:t>
                </a:r>
                <a:endParaRPr lang="en-US" sz="1600" dirty="0"/>
              </a:p>
            </c:rich>
          </c:tx>
          <c:layout>
            <c:manualLayout>
              <c:xMode val="edge"/>
              <c:yMode val="edge"/>
              <c:x val="0.0138888888888889"/>
              <c:y val="0.113475739859119"/>
            </c:manualLayout>
          </c:layout>
          <c:overlay val="0"/>
        </c:title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600" b="0"/>
            </a:pPr>
            <a:endParaRPr lang="en-US"/>
          </a:p>
        </c:txPr>
        <c:crossAx val="459631576"/>
        <c:crosses val="autoZero"/>
        <c:crossBetween val="between"/>
        <c:majorUnit val="0.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n-US" sz="2000" dirty="0" smtClean="0"/>
              <a:t>Campaign business effects over all time periods</a:t>
            </a:r>
            <a:endParaRPr lang="en-US" sz="2000" dirty="0"/>
          </a:p>
        </c:rich>
      </c:tx>
      <c:layout>
        <c:manualLayout>
          <c:xMode val="edge"/>
          <c:yMode val="edge"/>
          <c:x val="0.159204214056576"/>
          <c:y val="0.00841809798268346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112968795567221"/>
          <c:y val="0.0858645994233713"/>
          <c:w val="0.727860406338097"/>
          <c:h val="0.7793335915472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creatively awarded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numFmt formatCode="0.0" sourceLinked="0"/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FMCG</c:v>
                </c:pt>
                <c:pt idx="1">
                  <c:v>Non-financial services</c:v>
                </c:pt>
                <c:pt idx="2">
                  <c:v>Financial services</c:v>
                </c:pt>
                <c:pt idx="3">
                  <c:v>Durables</c:v>
                </c:pt>
                <c:pt idx="4">
                  <c:v>All for-profit</c:v>
                </c:pt>
                <c:pt idx="5">
                  <c:v>Not-for-profit</c:v>
                </c:pt>
              </c:strCache>
            </c:strRef>
          </c:cat>
          <c:val>
            <c:numRef>
              <c:f>Sheet1!$B$2:$G$2</c:f>
              <c:numCache>
                <c:formatCode>0.00</c:formatCode>
                <c:ptCount val="6"/>
                <c:pt idx="0">
                  <c:v>2.333333333333333</c:v>
                </c:pt>
                <c:pt idx="1">
                  <c:v>1.916666666666667</c:v>
                </c:pt>
                <c:pt idx="2">
                  <c:v>2.5</c:v>
                </c:pt>
                <c:pt idx="3">
                  <c:v>3.666666666666666</c:v>
                </c:pt>
                <c:pt idx="4">
                  <c:v>2.321428571428572</c:v>
                </c:pt>
                <c:pt idx="5">
                  <c:v>3.0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non-awarded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numFmt formatCode="0.0" sourceLinked="0"/>
            <c:txPr>
              <a:bodyPr/>
              <a:lstStyle/>
              <a:p>
                <a:pPr>
                  <a:defRPr sz="1600" baseline="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FMCG</c:v>
                </c:pt>
                <c:pt idx="1">
                  <c:v>Non-financial services</c:v>
                </c:pt>
                <c:pt idx="2">
                  <c:v>Financial services</c:v>
                </c:pt>
                <c:pt idx="3">
                  <c:v>Durables</c:v>
                </c:pt>
                <c:pt idx="4">
                  <c:v>All for-profit</c:v>
                </c:pt>
                <c:pt idx="5">
                  <c:v>Not-for-profit</c:v>
                </c:pt>
              </c:strCache>
            </c:strRef>
          </c:cat>
          <c:val>
            <c:numRef>
              <c:f>Sheet1!$B$3:$G$3</c:f>
              <c:numCache>
                <c:formatCode>0.00</c:formatCode>
                <c:ptCount val="6"/>
                <c:pt idx="0">
                  <c:v>3.4375</c:v>
                </c:pt>
                <c:pt idx="1">
                  <c:v>3.078125</c:v>
                </c:pt>
                <c:pt idx="2">
                  <c:v>3.357142857142857</c:v>
                </c:pt>
                <c:pt idx="3">
                  <c:v>4.062499999999999</c:v>
                </c:pt>
                <c:pt idx="4">
                  <c:v>3.326241134751772</c:v>
                </c:pt>
                <c:pt idx="5">
                  <c:v>2.0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59693592"/>
        <c:axId val="459696536"/>
      </c:barChart>
      <c:catAx>
        <c:axId val="4596935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459696536"/>
        <c:crosses val="autoZero"/>
        <c:auto val="1"/>
        <c:lblAlgn val="ctr"/>
        <c:lblOffset val="100"/>
        <c:noMultiLvlLbl val="0"/>
      </c:catAx>
      <c:valAx>
        <c:axId val="45969653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 smtClean="0"/>
                  <a:t>Number of top-box business effects</a:t>
                </a:r>
                <a:endParaRPr lang="en-US" sz="1600" dirty="0"/>
              </a:p>
            </c:rich>
          </c:tx>
          <c:layout>
            <c:manualLayout>
              <c:xMode val="edge"/>
              <c:yMode val="edge"/>
              <c:x val="0.0169753086419753"/>
              <c:y val="0.043774109509954"/>
            </c:manualLayout>
          </c:layout>
          <c:overlay val="0"/>
        </c:title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4596935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1569942646058"/>
          <c:y val="0.292636948203067"/>
          <c:w val="0.156084378341596"/>
          <c:h val="0.28564838024526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n-US" sz="2000" dirty="0" smtClean="0"/>
              <a:t>Campaign</a:t>
            </a:r>
            <a:r>
              <a:rPr lang="en-US" sz="2000" baseline="0" dirty="0" smtClean="0"/>
              <a:t> b</a:t>
            </a:r>
            <a:r>
              <a:rPr lang="en-US" sz="2000" dirty="0" smtClean="0"/>
              <a:t>usiness effects for periods longer than 6 months</a:t>
            </a:r>
            <a:endParaRPr lang="en-US" sz="20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2968795567221"/>
          <c:y val="0.102700795388738"/>
          <c:w val="0.727860406338097"/>
          <c:h val="0.7621600088202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creatively awarded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numFmt formatCode="0.0" sourceLinked="0"/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FMCG</c:v>
                </c:pt>
                <c:pt idx="1">
                  <c:v>Non-financial services</c:v>
                </c:pt>
                <c:pt idx="2">
                  <c:v>Financial services</c:v>
                </c:pt>
                <c:pt idx="3">
                  <c:v>All for-profit</c:v>
                </c:pt>
              </c:strCache>
            </c:strRef>
          </c:cat>
          <c:val>
            <c:numRef>
              <c:f>Sheet1!$B$2:$E$2</c:f>
              <c:numCache>
                <c:formatCode>0.00</c:formatCode>
                <c:ptCount val="4"/>
                <c:pt idx="0">
                  <c:v>7.0</c:v>
                </c:pt>
                <c:pt idx="1">
                  <c:v>3.0</c:v>
                </c:pt>
                <c:pt idx="2">
                  <c:v>5.0</c:v>
                </c:pt>
                <c:pt idx="3">
                  <c:v>4.2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non-awarded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numFmt formatCode="0.0" sourceLinked="0"/>
            <c:txPr>
              <a:bodyPr/>
              <a:lstStyle/>
              <a:p>
                <a:pPr>
                  <a:defRPr sz="1600" baseline="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FMCG</c:v>
                </c:pt>
                <c:pt idx="1">
                  <c:v>Non-financial services</c:v>
                </c:pt>
                <c:pt idx="2">
                  <c:v>Financial services</c:v>
                </c:pt>
                <c:pt idx="3">
                  <c:v>All for-profit</c:v>
                </c:pt>
              </c:strCache>
            </c:strRef>
          </c:cat>
          <c:val>
            <c:numRef>
              <c:f>Sheet1!$B$3:$E$3</c:f>
              <c:numCache>
                <c:formatCode>0.00</c:formatCode>
                <c:ptCount val="4"/>
                <c:pt idx="0">
                  <c:v>3.428571428571428</c:v>
                </c:pt>
                <c:pt idx="1">
                  <c:v>2.75</c:v>
                </c:pt>
                <c:pt idx="2">
                  <c:v>3.357142857142857</c:v>
                </c:pt>
                <c:pt idx="3">
                  <c:v>3.272727272727272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59749448"/>
        <c:axId val="459752392"/>
      </c:barChart>
      <c:catAx>
        <c:axId val="4597494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459752392"/>
        <c:crosses val="autoZero"/>
        <c:auto val="1"/>
        <c:lblAlgn val="ctr"/>
        <c:lblOffset val="100"/>
        <c:noMultiLvlLbl val="0"/>
      </c:catAx>
      <c:valAx>
        <c:axId val="45975239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 smtClean="0"/>
                  <a:t>Number of top-box business effects</a:t>
                </a:r>
                <a:endParaRPr lang="en-US" sz="1600" dirty="0"/>
              </a:p>
            </c:rich>
          </c:tx>
          <c:layout>
            <c:manualLayout>
              <c:xMode val="edge"/>
              <c:yMode val="edge"/>
              <c:x val="0.0169753086419753"/>
              <c:y val="0.043774109509954"/>
            </c:manualLayout>
          </c:layout>
          <c:overlay val="0"/>
        </c:title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4597494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1569942646058"/>
          <c:y val="0.292636948203067"/>
          <c:w val="0.156084378341596"/>
          <c:h val="0.28564838024526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reporting top box share</c:v>
                </c:pt>
              </c:strCache>
            </c:strRef>
          </c:tx>
          <c:spPr>
            <a:solidFill>
              <a:srgbClr val="55569E"/>
            </a:solidFill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0.0</c:v>
                </c:pt>
                <c:pt idx="1">
                  <c:v>1.0</c:v>
                </c:pt>
                <c:pt idx="2">
                  <c:v>2.0</c:v>
                </c:pt>
                <c:pt idx="3">
                  <c:v>3.0</c:v>
                </c:pt>
                <c:pt idx="4">
                  <c:v>4.0</c:v>
                </c:pt>
                <c:pt idx="5">
                  <c:v>5.0</c:v>
                </c:pt>
                <c:pt idx="6">
                  <c:v>6.0</c:v>
                </c:pt>
              </c:numCache>
            </c:numRef>
          </c:cat>
          <c:val>
            <c:numRef>
              <c:f>Sheet1!$B$2:$B$8</c:f>
              <c:numCache>
                <c:formatCode>0%</c:formatCode>
                <c:ptCount val="7"/>
                <c:pt idx="0">
                  <c:v>0.204545454545455</c:v>
                </c:pt>
                <c:pt idx="1">
                  <c:v>0.5</c:v>
                </c:pt>
                <c:pt idx="2">
                  <c:v>0.464285714285714</c:v>
                </c:pt>
                <c:pt idx="3">
                  <c:v>0.5</c:v>
                </c:pt>
                <c:pt idx="4">
                  <c:v>0.606060606060606</c:v>
                </c:pt>
                <c:pt idx="5">
                  <c:v>0.75</c:v>
                </c:pt>
                <c:pt idx="6">
                  <c:v>0.8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2886152"/>
        <c:axId val="442892120"/>
      </c:barChart>
      <c:catAx>
        <c:axId val="4428861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 smtClean="0"/>
                  <a:t>Reported</a:t>
                </a:r>
                <a:r>
                  <a:rPr lang="en-US" sz="1600" baseline="0" dirty="0" smtClean="0"/>
                  <a:t> n</a:t>
                </a:r>
                <a:r>
                  <a:rPr lang="en-US" sz="1600" dirty="0" smtClean="0"/>
                  <a:t>umber of top-box business effects excluding share</a:t>
                </a:r>
                <a:endParaRPr lang="en-US" sz="16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442892120"/>
        <c:crosses val="autoZero"/>
        <c:auto val="1"/>
        <c:lblAlgn val="ctr"/>
        <c:lblOffset val="100"/>
        <c:noMultiLvlLbl val="0"/>
      </c:catAx>
      <c:valAx>
        <c:axId val="44289212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b="1" i="0" baseline="0" dirty="0" smtClean="0">
                    <a:effectLst/>
                  </a:rPr>
                  <a:t>% Campaigns reporting top box share growth</a:t>
                </a:r>
                <a:endParaRPr lang="en-US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.0200617283950617"/>
              <c:y val="0.135362573666643"/>
            </c:manualLayout>
          </c:layout>
          <c:overlay val="0"/>
        </c:title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4428861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Average campaign creativity score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FMCG</c:v>
                </c:pt>
                <c:pt idx="1">
                  <c:v>Services - non-financial</c:v>
                </c:pt>
                <c:pt idx="2">
                  <c:v>Financial services</c:v>
                </c:pt>
                <c:pt idx="3">
                  <c:v>Durables</c:v>
                </c:pt>
                <c:pt idx="4">
                  <c:v>Not-for-profit</c:v>
                </c:pt>
                <c:pt idx="5">
                  <c:v>All</c:v>
                </c:pt>
              </c:strCache>
            </c:strRef>
          </c:cat>
          <c:val>
            <c:numRef>
              <c:f>Sheet1!$B$2:$B$7</c:f>
              <c:numCache>
                <c:formatCode>0.0</c:formatCode>
                <c:ptCount val="6"/>
                <c:pt idx="0">
                  <c:v>0.628571428571428</c:v>
                </c:pt>
                <c:pt idx="1">
                  <c:v>0.477777777777778</c:v>
                </c:pt>
                <c:pt idx="2">
                  <c:v>0.26</c:v>
                </c:pt>
                <c:pt idx="3">
                  <c:v>0.173913043478261</c:v>
                </c:pt>
                <c:pt idx="4">
                  <c:v>0.96</c:v>
                </c:pt>
                <c:pt idx="5">
                  <c:v>0.457264957264957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Average campaign effectiveness score</c:v>
                </c:pt>
              </c:strCache>
            </c:strRef>
          </c:tx>
          <c:spPr>
            <a:solidFill>
              <a:srgbClr val="666066"/>
            </a:solidFill>
          </c:spPr>
          <c:invertIfNegative val="0"/>
          <c:dLbls>
            <c:dLbl>
              <c:idx val="3"/>
              <c:layout>
                <c:manualLayout>
                  <c:x val="0.00462962962962963"/>
                  <c:y val="0.00628087326387776"/>
                </c:manualLayout>
              </c:layout>
              <c:numFmt formatCode="0.00" sourceLinked="0"/>
              <c:spPr/>
              <c:txPr>
                <a:bodyPr/>
                <a:lstStyle/>
                <a:p>
                  <a:pPr>
                    <a:defRPr sz="1200" b="1"/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FMCG</c:v>
                </c:pt>
                <c:pt idx="1">
                  <c:v>Services - non-financial</c:v>
                </c:pt>
                <c:pt idx="2">
                  <c:v>Financial services</c:v>
                </c:pt>
                <c:pt idx="3">
                  <c:v>Durables</c:v>
                </c:pt>
                <c:pt idx="4">
                  <c:v>Not-for-profit</c:v>
                </c:pt>
                <c:pt idx="5">
                  <c:v>All</c:v>
                </c:pt>
              </c:strCache>
            </c:strRef>
          </c:cat>
          <c:val>
            <c:numRef>
              <c:f>Sheet1!$C$2:$C$7</c:f>
              <c:numCache>
                <c:formatCode>0.0</c:formatCode>
                <c:ptCount val="6"/>
                <c:pt idx="0">
                  <c:v>0.4</c:v>
                </c:pt>
                <c:pt idx="1">
                  <c:v>0.37</c:v>
                </c:pt>
                <c:pt idx="2">
                  <c:v>0.32</c:v>
                </c:pt>
                <c:pt idx="3">
                  <c:v>0.04</c:v>
                </c:pt>
                <c:pt idx="4">
                  <c:v>0.48</c:v>
                </c:pt>
                <c:pt idx="5">
                  <c:v>0.32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59811336"/>
        <c:axId val="459816968"/>
      </c:barChart>
      <c:catAx>
        <c:axId val="45981133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Sector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459816968"/>
        <c:crosses val="autoZero"/>
        <c:auto val="1"/>
        <c:lblAlgn val="ctr"/>
        <c:lblOffset val="100"/>
        <c:noMultiLvlLbl val="0"/>
      </c:catAx>
      <c:valAx>
        <c:axId val="459816968"/>
        <c:scaling>
          <c:orientation val="minMax"/>
          <c:max val="1.0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b="1" i="0" baseline="0" dirty="0" smtClean="0">
                    <a:effectLst/>
                  </a:rPr>
                  <a:t>Average campaign score* for creativity or effectiveness</a:t>
                </a:r>
                <a:endParaRPr lang="en-US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.00617283950617284"/>
              <c:y val="0.110108279718592"/>
            </c:manualLayout>
          </c:layout>
          <c:overlay val="0"/>
        </c:title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1400" b="0"/>
            </a:pPr>
            <a:endParaRPr lang="en-US"/>
          </a:p>
        </c:txPr>
        <c:crossAx val="45981133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66671284145037"/>
          <c:y val="0.0701508165223622"/>
          <c:w val="0.768509162049188"/>
          <c:h val="0.0596730463770914"/>
        </c:manualLayout>
      </c:layout>
      <c:overlay val="0"/>
      <c:txPr>
        <a:bodyPr/>
        <a:lstStyle/>
        <a:p>
          <a:pPr>
            <a:defRPr sz="13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786332264023"/>
          <c:y val="0.0364784245916283"/>
          <c:w val="0.841151939340916"/>
          <c:h val="0.7824650798073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Creativity uplift creativity score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dLbl>
              <c:idx val="1"/>
              <c:layout>
                <c:manualLayout>
                  <c:x val="-0.00462962962962974"/>
                  <c:y val="0.10662924111399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Profit gain</c:v>
                </c:pt>
                <c:pt idx="1">
                  <c:v>Market share gain </c:v>
                </c:pt>
                <c:pt idx="2">
                  <c:v>Reduce price sensitivity 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0.2</c:v>
                </c:pt>
                <c:pt idx="1">
                  <c:v>-0.0068965517241379</c:v>
                </c:pt>
                <c:pt idx="2">
                  <c:v>1.258823529411765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59870888"/>
        <c:axId val="459876392"/>
      </c:barChart>
      <c:catAx>
        <c:axId val="4598708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 dirty="0" smtClean="0"/>
                  <a:t>Business effect over more than 6 months </a:t>
                </a:r>
                <a:endParaRPr lang="en-US" sz="14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459876392"/>
        <c:crosses val="autoZero"/>
        <c:auto val="1"/>
        <c:lblAlgn val="ctr"/>
        <c:lblOffset val="100"/>
        <c:noMultiLvlLbl val="0"/>
      </c:catAx>
      <c:valAx>
        <c:axId val="45987639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b="1" i="0" baseline="0" dirty="0" smtClean="0">
                    <a:effectLst/>
                  </a:rPr>
                  <a:t>Uplift: creatively awarded vs. non-awarded</a:t>
                </a:r>
                <a:endParaRPr lang="en-US" sz="14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.0138888888888889"/>
              <c:y val="0.0175092019090744"/>
            </c:manualLayout>
          </c:layout>
          <c:overlay val="0"/>
        </c:title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 b="0"/>
            </a:pPr>
            <a:endParaRPr lang="en-US"/>
          </a:p>
        </c:txPr>
        <c:crossAx val="4598708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786332264023"/>
          <c:y val="0.0364784245916283"/>
          <c:w val="0.841151939340916"/>
          <c:h val="0.5439523036312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Creativity uplift creativity score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awareness/knowledge  </c:v>
                </c:pt>
                <c:pt idx="1">
                  <c:v>web trafffic/search/click-throughs etc</c:v>
                </c:pt>
                <c:pt idx="2">
                  <c:v>Fame/buzz</c:v>
                </c:pt>
                <c:pt idx="3">
                  <c:v>Differentiation</c:v>
                </c:pt>
                <c:pt idx="4">
                  <c:v>perceived quality/esteem</c:v>
                </c:pt>
                <c:pt idx="5">
                  <c:v>Brand values/imagery</c:v>
                </c:pt>
                <c:pt idx="6">
                  <c:v>commitment</c:v>
                </c:pt>
                <c:pt idx="7">
                  <c:v> trust  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0.691787941787941</c:v>
                </c:pt>
                <c:pt idx="1">
                  <c:v>0.26778093883357</c:v>
                </c:pt>
                <c:pt idx="2">
                  <c:v>0.264660887302397</c:v>
                </c:pt>
                <c:pt idx="3">
                  <c:v>0.186936936936937</c:v>
                </c:pt>
                <c:pt idx="4">
                  <c:v>0.163663663663664</c:v>
                </c:pt>
                <c:pt idx="5">
                  <c:v>0.0790335790335791</c:v>
                </c:pt>
                <c:pt idx="6">
                  <c:v>0.063921063921064</c:v>
                </c:pt>
                <c:pt idx="7">
                  <c:v>-0.143120393120393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59923816"/>
        <c:axId val="459934488"/>
      </c:barChart>
      <c:catAx>
        <c:axId val="4599238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 dirty="0" smtClean="0"/>
                  <a:t>Intermediate effect </a:t>
                </a:r>
                <a:endParaRPr lang="en-US" sz="14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459934488"/>
        <c:crosses val="autoZero"/>
        <c:auto val="1"/>
        <c:lblAlgn val="ctr"/>
        <c:lblOffset val="100"/>
        <c:noMultiLvlLbl val="0"/>
      </c:catAx>
      <c:valAx>
        <c:axId val="45993448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b="1" i="0" baseline="0" dirty="0" smtClean="0">
                    <a:effectLst/>
                  </a:rPr>
                  <a:t>Uplift: creatively awarded vs. non-awarded</a:t>
                </a:r>
                <a:endParaRPr lang="en-US" sz="14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.0138888888888889"/>
              <c:y val="0.0175092019090744"/>
            </c:manualLayout>
          </c:layout>
          <c:overlay val="0"/>
        </c:title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 b="0"/>
            </a:pPr>
            <a:endParaRPr lang="en-US"/>
          </a:p>
        </c:txPr>
        <c:crossAx val="4599238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Uplift in top-box business </a:t>
            </a:r>
            <a:r>
              <a:rPr lang="en-US" dirty="0" smtClean="0"/>
              <a:t>effects associated with addition of campaign strand</a:t>
            </a:r>
            <a:endParaRPr lang="en-US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Uplift in top-box business effects</c:v>
                </c:pt>
              </c:strCache>
            </c:strRef>
          </c:tx>
          <c:spPr>
            <a:solidFill>
              <a:srgbClr val="666066"/>
            </a:solidFill>
            <a:ln>
              <a:solidFill>
                <a:srgbClr val="666066"/>
              </a:solidFill>
            </a:ln>
          </c:spPr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Acquisition</c:v>
                </c:pt>
                <c:pt idx="1">
                  <c:v>Loyalty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0.0965693487183458</c:v>
                </c:pt>
                <c:pt idx="1">
                  <c:v>-0.153808721691933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9984840"/>
        <c:axId val="459990472"/>
      </c:barChart>
      <c:catAx>
        <c:axId val="45998484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Campaign strand added</a:t>
                </a:r>
                <a:endParaRPr lang="en-US" dirty="0"/>
              </a:p>
            </c:rich>
          </c:tx>
          <c:layout/>
          <c:overlay val="0"/>
        </c:title>
        <c:majorTickMark val="out"/>
        <c:minorTickMark val="none"/>
        <c:tickLblPos val="nextTo"/>
        <c:crossAx val="459990472"/>
        <c:crosses val="autoZero"/>
        <c:auto val="1"/>
        <c:lblAlgn val="ctr"/>
        <c:lblOffset val="100"/>
        <c:noMultiLvlLbl val="0"/>
      </c:catAx>
      <c:valAx>
        <c:axId val="45999047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459984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Uplift in top-box business </a:t>
            </a:r>
            <a:r>
              <a:rPr lang="en-US" dirty="0" smtClean="0"/>
              <a:t>effects associated with addition of campaign strand</a:t>
            </a:r>
            <a:endParaRPr lang="en-US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0798200398561291"/>
          <c:y val="0.213931488171689"/>
          <c:w val="0.900118231748809"/>
          <c:h val="0.5726980092413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Uplift in top-box business effects</c:v>
                </c:pt>
              </c:strCache>
            </c:strRef>
          </c:tx>
          <c:spPr>
            <a:solidFill>
              <a:srgbClr val="666066"/>
            </a:solidFill>
            <a:ln>
              <a:solidFill>
                <a:srgbClr val="666066"/>
              </a:solidFill>
            </a:ln>
          </c:spPr>
          <c:invertIfNegative val="0"/>
          <c:dLbls>
            <c:dLbl>
              <c:idx val="5"/>
              <c:layout>
                <c:manualLayout>
                  <c:x val="0.0"/>
                  <c:y val="0.0084180979826834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 i="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Acquisition</c:v>
                </c:pt>
                <c:pt idx="1">
                  <c:v>Sales promotion / incentive</c:v>
                </c:pt>
                <c:pt idx="2">
                  <c:v>Brand awareness / positioning</c:v>
                </c:pt>
                <c:pt idx="3">
                  <c:v>Data capture / lead generation</c:v>
                </c:pt>
                <c:pt idx="4">
                  <c:v>Loyalty</c:v>
                </c:pt>
                <c:pt idx="5">
                  <c:v>Referral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0.0965693487183458</c:v>
                </c:pt>
                <c:pt idx="1">
                  <c:v>0.0518053375196233</c:v>
                </c:pt>
                <c:pt idx="2">
                  <c:v>0.0338541666666667</c:v>
                </c:pt>
                <c:pt idx="3">
                  <c:v>-0.0814959912536444</c:v>
                </c:pt>
                <c:pt idx="4">
                  <c:v>-0.153808721691933</c:v>
                </c:pt>
                <c:pt idx="5">
                  <c:v>-0.27676399026764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60036568"/>
        <c:axId val="460042040"/>
      </c:barChart>
      <c:catAx>
        <c:axId val="4600365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Campaign strand added</a:t>
                </a:r>
                <a:endParaRPr lang="en-US" dirty="0"/>
              </a:p>
            </c:rich>
          </c:tx>
          <c:layout/>
          <c:overlay val="0"/>
        </c:title>
        <c:majorTickMark val="out"/>
        <c:minorTickMark val="none"/>
        <c:tickLblPos val="low"/>
        <c:txPr>
          <a:bodyPr anchor="ctr" anchorCtr="1"/>
          <a:lstStyle/>
          <a:p>
            <a:pPr>
              <a:defRPr sz="1200" b="1" i="0"/>
            </a:pPr>
            <a:endParaRPr lang="en-US"/>
          </a:p>
        </c:txPr>
        <c:crossAx val="460042040"/>
        <c:crosses val="autoZero"/>
        <c:auto val="1"/>
        <c:lblAlgn val="ctr"/>
        <c:lblOffset val="100"/>
        <c:noMultiLvlLbl val="0"/>
      </c:catAx>
      <c:valAx>
        <c:axId val="460042040"/>
        <c:scaling>
          <c:orientation val="minMax"/>
          <c:max val="0.1"/>
        </c:scaling>
        <c:delete val="0"/>
        <c:axPos val="l"/>
        <c:majorGridlines>
          <c:spPr>
            <a:ln>
              <a:noFill/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4600365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Uplift in top-box business </a:t>
            </a:r>
            <a:r>
              <a:rPr lang="en-US" dirty="0" smtClean="0"/>
              <a:t>effects over 6+ months associated with addition of campaign strand</a:t>
            </a:r>
            <a:endParaRPr lang="en-US" dirty="0"/>
          </a:p>
        </c:rich>
      </c:tx>
      <c:layout>
        <c:manualLayout>
          <c:xMode val="edge"/>
          <c:yMode val="edge"/>
          <c:x val="0.131888913191407"/>
          <c:y val="0.0224482612871559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798200398561291"/>
          <c:y val="0.213931488171689"/>
          <c:w val="0.900118231748809"/>
          <c:h val="0.5726980092413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Uplift in top-box business effects</c:v>
                </c:pt>
              </c:strCache>
            </c:strRef>
          </c:tx>
          <c:spPr>
            <a:solidFill>
              <a:srgbClr val="666066"/>
            </a:solidFill>
            <a:ln>
              <a:solidFill>
                <a:srgbClr val="666066"/>
              </a:solidFill>
            </a:ln>
          </c:spPr>
          <c:invertIfNegative val="0"/>
          <c:dLbls>
            <c:dLbl>
              <c:idx val="5"/>
              <c:layout>
                <c:manualLayout>
                  <c:x val="0.0"/>
                  <c:y val="0.0084180979826834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 i="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Brand awareness / positioning</c:v>
                </c:pt>
                <c:pt idx="1">
                  <c:v>Sales promotion / incentive</c:v>
                </c:pt>
                <c:pt idx="2">
                  <c:v>Acquisition</c:v>
                </c:pt>
                <c:pt idx="3">
                  <c:v>Loyalty</c:v>
                </c:pt>
                <c:pt idx="4">
                  <c:v>Data capture / lead generation</c:v>
                </c:pt>
                <c:pt idx="5">
                  <c:v>Referral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0.3073538654934</c:v>
                </c:pt>
                <c:pt idx="1">
                  <c:v>0.27768115942029</c:v>
                </c:pt>
                <c:pt idx="2">
                  <c:v>0.1071761416589</c:v>
                </c:pt>
                <c:pt idx="3">
                  <c:v>-0.251810136765889</c:v>
                </c:pt>
                <c:pt idx="4">
                  <c:v>-0.27125</c:v>
                </c:pt>
                <c:pt idx="5">
                  <c:v>-0.55379188712522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60087000"/>
        <c:axId val="460092472"/>
      </c:barChart>
      <c:catAx>
        <c:axId val="4600870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Campaign strand added</a:t>
                </a:r>
                <a:endParaRPr lang="en-US" dirty="0"/>
              </a:p>
            </c:rich>
          </c:tx>
          <c:layout/>
          <c:overlay val="0"/>
        </c:title>
        <c:majorTickMark val="out"/>
        <c:minorTickMark val="none"/>
        <c:tickLblPos val="low"/>
        <c:txPr>
          <a:bodyPr anchor="ctr" anchorCtr="1"/>
          <a:lstStyle/>
          <a:p>
            <a:pPr>
              <a:defRPr sz="1200" b="1" i="0"/>
            </a:pPr>
            <a:endParaRPr lang="en-US"/>
          </a:p>
        </c:txPr>
        <c:crossAx val="460092472"/>
        <c:crosses val="autoZero"/>
        <c:auto val="1"/>
        <c:lblAlgn val="ctr"/>
        <c:lblOffset val="100"/>
        <c:noMultiLvlLbl val="0"/>
      </c:catAx>
      <c:valAx>
        <c:axId val="46009247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4600870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4292067658209"/>
          <c:y val="0.118453685989037"/>
          <c:w val="0.865646203946729"/>
          <c:h val="0.666397847264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Top-box business effects</c:v>
                </c:pt>
              </c:strCache>
            </c:strRef>
          </c:tx>
          <c:spPr>
            <a:solidFill>
              <a:srgbClr val="55569E"/>
            </a:solidFill>
          </c:spPr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Brand</c:v>
                </c:pt>
                <c:pt idx="1">
                  <c:v>Brand-response</c:v>
                </c:pt>
                <c:pt idx="2">
                  <c:v>Response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2.65</c:v>
                </c:pt>
                <c:pt idx="1">
                  <c:v>3.306818181818175</c:v>
                </c:pt>
                <c:pt idx="2">
                  <c:v>2.947368421052631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60128504"/>
        <c:axId val="460136568"/>
      </c:barChart>
      <c:catAx>
        <c:axId val="460128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460136568"/>
        <c:crosses val="autoZero"/>
        <c:auto val="1"/>
        <c:lblAlgn val="ctr"/>
        <c:lblOffset val="100"/>
        <c:noMultiLvlLbl val="0"/>
      </c:catAx>
      <c:valAx>
        <c:axId val="46013656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b="1" i="0" baseline="0" dirty="0" smtClean="0">
                    <a:effectLst/>
                  </a:rPr>
                  <a:t>Average number of top-box business effects</a:t>
                </a:r>
                <a:endParaRPr lang="en-US" sz="14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.0184008943326529"/>
              <c:y val="0.104423522684565"/>
            </c:manualLayout>
          </c:layout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460128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4292067658209"/>
          <c:y val="0.118453685989037"/>
          <c:w val="0.743732623699815"/>
          <c:h val="0.666397847264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 6 month campaigns</c:v>
                </c:pt>
              </c:strCache>
            </c:strRef>
          </c:tx>
          <c:spPr>
            <a:solidFill>
              <a:srgbClr val="55569E"/>
            </a:solidFill>
          </c:spPr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Brand</c:v>
                </c:pt>
                <c:pt idx="1">
                  <c:v>Brand-response</c:v>
                </c:pt>
                <c:pt idx="2">
                  <c:v>Response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2.571428571428572</c:v>
                </c:pt>
                <c:pt idx="1">
                  <c:v>3.160714285714286</c:v>
                </c:pt>
                <c:pt idx="2">
                  <c:v>3.095238095238094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&gt; 6 month campaigns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Brand</c:v>
                </c:pt>
                <c:pt idx="1">
                  <c:v>Brand-response</c:v>
                </c:pt>
                <c:pt idx="2">
                  <c:v>Response</c:v>
                </c:pt>
              </c:strCache>
            </c:strRef>
          </c:cat>
          <c:val>
            <c:numRef>
              <c:f>Sheet1!$C$2:$C$4</c:f>
              <c:numCache>
                <c:formatCode>0.0</c:formatCode>
                <c:ptCount val="3"/>
                <c:pt idx="0">
                  <c:v>3.2</c:v>
                </c:pt>
                <c:pt idx="1">
                  <c:v>3.5625</c:v>
                </c:pt>
                <c:pt idx="2">
                  <c:v>2.533333333333333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60187560"/>
        <c:axId val="460190648"/>
      </c:barChart>
      <c:catAx>
        <c:axId val="460187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460190648"/>
        <c:crosses val="autoZero"/>
        <c:auto val="1"/>
        <c:lblAlgn val="ctr"/>
        <c:lblOffset val="100"/>
        <c:noMultiLvlLbl val="0"/>
      </c:catAx>
      <c:valAx>
        <c:axId val="46019064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b="1" i="0" baseline="0" dirty="0" smtClean="0">
                    <a:effectLst/>
                  </a:rPr>
                  <a:t>Average number of top-box business effects</a:t>
                </a:r>
                <a:endParaRPr lang="en-US" sz="14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.0184008943326529"/>
              <c:y val="0.104423522684565"/>
            </c:manualLayout>
          </c:layout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460187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232186254496"/>
          <c:y val="0.275800752237701"/>
          <c:w val="0.155332458442695"/>
          <c:h val="0.383859523376572"/>
        </c:manualLayout>
      </c:layout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Uplift in top-box business </a:t>
            </a:r>
            <a:r>
              <a:rPr lang="en-US" dirty="0" smtClean="0"/>
              <a:t>effects associated with primary objectives vs.</a:t>
            </a:r>
            <a:r>
              <a:rPr lang="en-US" baseline="0" dirty="0" smtClean="0"/>
              <a:t> all others</a:t>
            </a:r>
            <a:endParaRPr lang="en-US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Uplift in top-box business effects</c:v>
                </c:pt>
              </c:strCache>
            </c:strRef>
          </c:tx>
          <c:spPr>
            <a:solidFill>
              <a:srgbClr val="666066"/>
            </a:solidFill>
          </c:spPr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Develop new category</c:v>
                </c:pt>
                <c:pt idx="1">
                  <c:v>New customer acquisition</c:v>
                </c:pt>
                <c:pt idx="2">
                  <c:v>Customer retention / increase purchase loyalty</c:v>
                </c:pt>
                <c:pt idx="3">
                  <c:v>Drive web traffic / social media affiliations</c:v>
                </c:pt>
              </c:strCache>
            </c:strRef>
          </c:cat>
          <c:val>
            <c:numRef>
              <c:f>Sheet1!$B$2:$E$2</c:f>
              <c:numCache>
                <c:formatCode>0%</c:formatCode>
                <c:ptCount val="4"/>
                <c:pt idx="0">
                  <c:v>0.533333333333333</c:v>
                </c:pt>
                <c:pt idx="1">
                  <c:v>0.226671452009844</c:v>
                </c:pt>
                <c:pt idx="2">
                  <c:v>-0.0636112814224403</c:v>
                </c:pt>
                <c:pt idx="3">
                  <c:v>-0.753146701388889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0232616"/>
        <c:axId val="460238296"/>
      </c:barChart>
      <c:catAx>
        <c:axId val="4602326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Primary campaign objective</a:t>
                </a:r>
                <a:endParaRPr lang="en-US" dirty="0"/>
              </a:p>
            </c:rich>
          </c:tx>
          <c:layout/>
          <c:overlay val="0"/>
        </c:title>
        <c:majorTickMark val="out"/>
        <c:minorTickMark val="none"/>
        <c:tickLblPos val="low"/>
        <c:txPr>
          <a:bodyPr/>
          <a:lstStyle/>
          <a:p>
            <a:pPr>
              <a:defRPr sz="1200"/>
            </a:pPr>
            <a:endParaRPr lang="en-US"/>
          </a:p>
        </c:txPr>
        <c:crossAx val="460238296"/>
        <c:crosses val="autoZero"/>
        <c:auto val="1"/>
        <c:lblAlgn val="ctr"/>
        <c:lblOffset val="100"/>
        <c:noMultiLvlLbl val="0"/>
      </c:catAx>
      <c:valAx>
        <c:axId val="46023829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 smtClean="0"/>
                  <a:t>Uplift in top-box business effects</a:t>
                </a:r>
                <a:endParaRPr lang="en-US" sz="1600" dirty="0"/>
              </a:p>
            </c:rich>
          </c:tx>
          <c:layout>
            <c:manualLayout>
              <c:xMode val="edge"/>
              <c:yMode val="edge"/>
              <c:x val="0.0185185185185185"/>
              <c:y val="0.12133241036217"/>
            </c:manualLayout>
          </c:layout>
          <c:overlay val="0"/>
        </c:title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400" b="1" i="0"/>
            </a:pPr>
            <a:endParaRPr lang="en-US"/>
          </a:p>
        </c:txPr>
        <c:crossAx val="4602326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200"/>
            </a:pPr>
            <a:r>
              <a:rPr lang="en-US" sz="2200" b="1" i="0" baseline="0" dirty="0" smtClean="0">
                <a:effectLst/>
              </a:rPr>
              <a:t>Uplift in top-box business effects associated with primary objectives vs. all others</a:t>
            </a:r>
            <a:endParaRPr lang="en-US" sz="2200" dirty="0">
              <a:effectLst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Uplift in top-box business effects</c:v>
                </c:pt>
              </c:strCache>
            </c:strRef>
          </c:tx>
          <c:spPr>
            <a:solidFill>
              <a:srgbClr val="666066"/>
            </a:solidFill>
            <a:ln>
              <a:solidFill>
                <a:srgbClr val="666066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400" b="1" i="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Market share gain</c:v>
                </c:pt>
                <c:pt idx="1">
                  <c:v>Sales value or volume gain</c:v>
                </c:pt>
                <c:pt idx="2">
                  <c:v>Market share defence / arrest decline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0.160199004975124</c:v>
                </c:pt>
                <c:pt idx="1">
                  <c:v>0.0342465753424658</c:v>
                </c:pt>
                <c:pt idx="2">
                  <c:v>-0.112433862433862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60279368"/>
        <c:axId val="460290152"/>
      </c:barChart>
      <c:catAx>
        <c:axId val="4602793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Primary campaign objective</a:t>
                </a:r>
                <a:endParaRPr lang="en-US" dirty="0"/>
              </a:p>
            </c:rich>
          </c:tx>
          <c:layout/>
          <c:overlay val="0"/>
        </c:title>
        <c:majorTickMark val="out"/>
        <c:minorTickMark val="none"/>
        <c:tickLblPos val="low"/>
        <c:txPr>
          <a:bodyPr anchor="ctr" anchorCtr="1"/>
          <a:lstStyle/>
          <a:p>
            <a:pPr>
              <a:defRPr sz="1200" b="1" i="0"/>
            </a:pPr>
            <a:endParaRPr lang="en-US"/>
          </a:p>
        </c:txPr>
        <c:crossAx val="460290152"/>
        <c:crosses val="autoZero"/>
        <c:auto val="1"/>
        <c:lblAlgn val="ctr"/>
        <c:lblOffset val="100"/>
        <c:noMultiLvlLbl val="0"/>
      </c:catAx>
      <c:valAx>
        <c:axId val="46029015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1800" b="1" i="0" baseline="0" dirty="0" smtClean="0">
                    <a:effectLst/>
                  </a:rPr>
                  <a:t>Uplift in top-box business effects</a:t>
                </a:r>
                <a:endParaRPr lang="en-US" dirty="0">
                  <a:effectLst/>
                </a:endParaRPr>
              </a:p>
            </c:rich>
          </c:tx>
          <c:layout/>
          <c:overlay val="0"/>
        </c:title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4602793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number of campaigns reporting</c:v>
                </c:pt>
              </c:strCache>
            </c:strRef>
          </c:tx>
          <c:spPr>
            <a:solidFill>
              <a:srgbClr val="55569E"/>
            </a:solidFill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0.0</c:v>
                </c:pt>
                <c:pt idx="1">
                  <c:v>1.0</c:v>
                </c:pt>
                <c:pt idx="2">
                  <c:v>2.0</c:v>
                </c:pt>
                <c:pt idx="3">
                  <c:v>3.0</c:v>
                </c:pt>
                <c:pt idx="4">
                  <c:v>4.0</c:v>
                </c:pt>
                <c:pt idx="5">
                  <c:v>5.0</c:v>
                </c:pt>
                <c:pt idx="6">
                  <c:v>6.0</c:v>
                </c:pt>
                <c:pt idx="7">
                  <c:v>7.0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35.0</c:v>
                </c:pt>
                <c:pt idx="1">
                  <c:v>23.0</c:v>
                </c:pt>
                <c:pt idx="2">
                  <c:v>31.0</c:v>
                </c:pt>
                <c:pt idx="3">
                  <c:v>22.0</c:v>
                </c:pt>
                <c:pt idx="4">
                  <c:v>24.0</c:v>
                </c:pt>
                <c:pt idx="5">
                  <c:v>23.0</c:v>
                </c:pt>
                <c:pt idx="6">
                  <c:v>11.0</c:v>
                </c:pt>
                <c:pt idx="7">
                  <c:v>23.0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2933384"/>
        <c:axId val="442939064"/>
      </c:barChart>
      <c:catAx>
        <c:axId val="44293338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 smtClean="0"/>
                  <a:t>Number of top-box business effects</a:t>
                </a:r>
                <a:endParaRPr lang="en-US" sz="16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442939064"/>
        <c:crosses val="autoZero"/>
        <c:auto val="1"/>
        <c:lblAlgn val="ctr"/>
        <c:lblOffset val="100"/>
        <c:noMultiLvlLbl val="0"/>
      </c:catAx>
      <c:valAx>
        <c:axId val="442939064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b="1" i="0" baseline="0" dirty="0" smtClean="0">
                    <a:effectLst/>
                  </a:rPr>
                  <a:t>Number of campaigns reporting</a:t>
                </a:r>
                <a:endParaRPr lang="en-US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.0200617283950617"/>
              <c:y val="0.135362573666643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4429333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Uplift in top-box business </a:t>
            </a:r>
            <a:r>
              <a:rPr lang="en-US" dirty="0" smtClean="0"/>
              <a:t>effects associated with addition of channel to campaign</a:t>
            </a:r>
            <a:endParaRPr lang="en-US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Uplift in top-box business effects</c:v>
                </c:pt>
              </c:strCache>
            </c:strRef>
          </c:tx>
          <c:spPr>
            <a:solidFill>
              <a:srgbClr val="666066"/>
            </a:solidFill>
            <a:ln>
              <a:solidFill>
                <a:srgbClr val="666066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400" b="1" i="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Sheet1!$A$2:$A$18</c:f>
              <c:strCache>
                <c:ptCount val="17"/>
                <c:pt idx="0">
                  <c:v>Online Display</c:v>
                </c:pt>
                <c:pt idx="1">
                  <c:v>Cons Magazines</c:v>
                </c:pt>
                <c:pt idx="2">
                  <c:v>Nat Newspapers</c:v>
                </c:pt>
                <c:pt idx="3">
                  <c:v>TV - Advertising</c:v>
                </c:pt>
                <c:pt idx="4">
                  <c:v>Outdoor</c:v>
                </c:pt>
                <c:pt idx="5">
                  <c:v>Search</c:v>
                </c:pt>
                <c:pt idx="6">
                  <c:v>Radio</c:v>
                </c:pt>
                <c:pt idx="7">
                  <c:v>Direct mail</c:v>
                </c:pt>
                <c:pt idx="8">
                  <c:v>Mobile / Apps</c:v>
                </c:pt>
                <c:pt idx="9">
                  <c:v>Social Media</c:v>
                </c:pt>
                <c:pt idx="10">
                  <c:v>PoP / In-Store</c:v>
                </c:pt>
                <c:pt idx="11">
                  <c:v>Internet - Viral</c:v>
                </c:pt>
                <c:pt idx="12">
                  <c:v>Online Video</c:v>
                </c:pt>
                <c:pt idx="13">
                  <c:v>e-mail marketing</c:v>
                </c:pt>
                <c:pt idx="14">
                  <c:v>Web/Microsite</c:v>
                </c:pt>
                <c:pt idx="15">
                  <c:v>Experiential</c:v>
                </c:pt>
                <c:pt idx="16">
                  <c:v>PR</c:v>
                </c:pt>
              </c:strCache>
            </c:strRef>
          </c:cat>
          <c:val>
            <c:numRef>
              <c:f>Sheet1!$B$2:$B$18</c:f>
              <c:numCache>
                <c:formatCode>0%</c:formatCode>
                <c:ptCount val="17"/>
                <c:pt idx="0">
                  <c:v>0.440889493986839</c:v>
                </c:pt>
                <c:pt idx="1">
                  <c:v>0.393696483876845</c:v>
                </c:pt>
                <c:pt idx="2">
                  <c:v>0.387731481481481</c:v>
                </c:pt>
                <c:pt idx="3">
                  <c:v>0.343457943925234</c:v>
                </c:pt>
                <c:pt idx="4">
                  <c:v>0.227305737109659</c:v>
                </c:pt>
                <c:pt idx="5">
                  <c:v>0.113668107748587</c:v>
                </c:pt>
                <c:pt idx="6">
                  <c:v>0.106471816283925</c:v>
                </c:pt>
                <c:pt idx="7">
                  <c:v>0.0821530841266155</c:v>
                </c:pt>
                <c:pt idx="8">
                  <c:v>0.0803944773175541</c:v>
                </c:pt>
                <c:pt idx="9">
                  <c:v>0.0345026915712273</c:v>
                </c:pt>
                <c:pt idx="10">
                  <c:v>-0.0617739258712889</c:v>
                </c:pt>
                <c:pt idx="11">
                  <c:v>-0.0885330235645535</c:v>
                </c:pt>
                <c:pt idx="12">
                  <c:v>-0.12209026128266</c:v>
                </c:pt>
                <c:pt idx="13">
                  <c:v>-0.124490919097413</c:v>
                </c:pt>
                <c:pt idx="14">
                  <c:v>-0.135127606977473</c:v>
                </c:pt>
                <c:pt idx="15">
                  <c:v>-0.2</c:v>
                </c:pt>
                <c:pt idx="16">
                  <c:v>-0.325757009345794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64540440"/>
        <c:axId val="464548760"/>
      </c:barChart>
      <c:catAx>
        <c:axId val="464540440"/>
        <c:scaling>
          <c:orientation val="minMax"/>
        </c:scaling>
        <c:delete val="0"/>
        <c:axPos val="b"/>
        <c:majorTickMark val="out"/>
        <c:minorTickMark val="none"/>
        <c:tickLblPos val="low"/>
        <c:txPr>
          <a:bodyPr anchor="ctr" anchorCtr="1"/>
          <a:lstStyle/>
          <a:p>
            <a:pPr>
              <a:defRPr sz="1000" b="1" i="0"/>
            </a:pPr>
            <a:endParaRPr lang="en-US"/>
          </a:p>
        </c:txPr>
        <c:crossAx val="464548760"/>
        <c:crosses val="autoZero"/>
        <c:auto val="1"/>
        <c:lblAlgn val="ctr"/>
        <c:lblOffset val="100"/>
        <c:noMultiLvlLbl val="0"/>
      </c:catAx>
      <c:valAx>
        <c:axId val="464548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464540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Number of top-box</a:t>
            </a:r>
            <a:r>
              <a:rPr lang="en-US" baseline="0" dirty="0" smtClean="0"/>
              <a:t> </a:t>
            </a:r>
            <a:r>
              <a:rPr lang="en-US" dirty="0" smtClean="0"/>
              <a:t>business effects</a:t>
            </a:r>
            <a:endParaRPr lang="en-US" dirty="0"/>
          </a:p>
        </c:rich>
      </c:tx>
      <c:layout>
        <c:manualLayout>
          <c:xMode val="edge"/>
          <c:yMode val="edge"/>
          <c:x val="0.21879313696899"/>
          <c:y val="0.00841809798268346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726254009915427"/>
          <c:y val="0.118453685989037"/>
          <c:w val="0.907312870613395"/>
          <c:h val="0.6046651287250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Average number of top-box busienss effects</c:v>
                </c:pt>
              </c:strCache>
            </c:strRef>
          </c:tx>
          <c:spPr>
            <a:solidFill>
              <a:srgbClr val="666066"/>
            </a:solidFill>
          </c:spPr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Used DM but not EM</c:v>
                </c:pt>
                <c:pt idx="1">
                  <c:v>Used both DM &amp; EM</c:v>
                </c:pt>
                <c:pt idx="2">
                  <c:v>Used neither</c:v>
                </c:pt>
                <c:pt idx="3">
                  <c:v>Used EM but not DM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3.311111111111111</c:v>
                </c:pt>
                <c:pt idx="1">
                  <c:v>3.153846153846154</c:v>
                </c:pt>
                <c:pt idx="2">
                  <c:v>3.071428571428572</c:v>
                </c:pt>
                <c:pt idx="3">
                  <c:v>2.634146341463415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64588312"/>
        <c:axId val="464596376"/>
      </c:barChart>
      <c:catAx>
        <c:axId val="464588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 i="0"/>
            </a:pPr>
            <a:endParaRPr lang="en-US"/>
          </a:p>
        </c:txPr>
        <c:crossAx val="464596376"/>
        <c:crosses val="autoZero"/>
        <c:auto val="1"/>
        <c:lblAlgn val="ctr"/>
        <c:lblOffset val="100"/>
        <c:noMultiLvlLbl val="0"/>
      </c:catAx>
      <c:valAx>
        <c:axId val="46459637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4645883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3453752308739"/>
          <c:y val="0.0443353160421329"/>
          <c:w val="0.667301934480412"/>
          <c:h val="0.774787818636608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Direct response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ymbol val="diamond"/>
            <c:size val="8"/>
            <c:spPr>
              <a:solidFill>
                <a:srgbClr val="0000FF"/>
              </a:solidFill>
              <a:ln>
                <a:solidFill>
                  <a:srgbClr val="0000FF"/>
                </a:solidFill>
              </a:ln>
            </c:spPr>
          </c:marker>
          <c:cat>
            <c:strRef>
              <c:f>Sheet1!$B$1:$D$1</c:f>
              <c:strCache>
                <c:ptCount val="3"/>
                <c:pt idx="0">
                  <c:v>0-3 months</c:v>
                </c:pt>
                <c:pt idx="1">
                  <c:v>3-6 months</c:v>
                </c:pt>
                <c:pt idx="2">
                  <c:v>6+ months</c:v>
                </c:pt>
              </c:strCache>
            </c:strRef>
          </c:cat>
          <c:val>
            <c:numRef>
              <c:f>Sheet1!$B$2:$D$2</c:f>
              <c:numCache>
                <c:formatCode>0.0%</c:formatCode>
                <c:ptCount val="3"/>
                <c:pt idx="0">
                  <c:v>0.608695652173913</c:v>
                </c:pt>
                <c:pt idx="1">
                  <c:v>0.468085106382979</c:v>
                </c:pt>
                <c:pt idx="2">
                  <c:v>0.39622641509434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Profit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diamond"/>
            <c:size val="8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cat>
            <c:strRef>
              <c:f>Sheet1!$B$1:$D$1</c:f>
              <c:strCache>
                <c:ptCount val="3"/>
                <c:pt idx="0">
                  <c:v>0-3 months</c:v>
                </c:pt>
                <c:pt idx="1">
                  <c:v>3-6 months</c:v>
                </c:pt>
                <c:pt idx="2">
                  <c:v>6+ months</c:v>
                </c:pt>
              </c:strCache>
            </c:strRef>
          </c:cat>
          <c:val>
            <c:numRef>
              <c:f>Sheet1!$B$3:$D$3</c:f>
              <c:numCache>
                <c:formatCode>0.0%</c:formatCode>
                <c:ptCount val="3"/>
                <c:pt idx="0">
                  <c:v>0.347826086956522</c:v>
                </c:pt>
                <c:pt idx="1">
                  <c:v>0.446808510638298</c:v>
                </c:pt>
                <c:pt idx="2">
                  <c:v>0.509433962264151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Share</c:v>
                </c:pt>
              </c:strCache>
            </c:strRef>
          </c:tx>
          <c:spPr>
            <a:ln>
              <a:solidFill>
                <a:srgbClr val="008000"/>
              </a:solidFill>
            </a:ln>
          </c:spPr>
          <c:marker>
            <c:symbol val="diamond"/>
            <c:size val="8"/>
            <c:spPr>
              <a:solidFill>
                <a:srgbClr val="008000"/>
              </a:solidFill>
              <a:ln>
                <a:solidFill>
                  <a:srgbClr val="008000"/>
                </a:solidFill>
              </a:ln>
            </c:spPr>
          </c:marker>
          <c:cat>
            <c:strRef>
              <c:f>Sheet1!$B$1:$D$1</c:f>
              <c:strCache>
                <c:ptCount val="3"/>
                <c:pt idx="0">
                  <c:v>0-3 months</c:v>
                </c:pt>
                <c:pt idx="1">
                  <c:v>3-6 months</c:v>
                </c:pt>
                <c:pt idx="2">
                  <c:v>6+ months</c:v>
                </c:pt>
              </c:strCache>
            </c:strRef>
          </c:cat>
          <c:val>
            <c:numRef>
              <c:f>Sheet1!$B$4:$D$4</c:f>
              <c:numCache>
                <c:formatCode>0.0%</c:formatCode>
                <c:ptCount val="3"/>
                <c:pt idx="0">
                  <c:v>0.41304347826087</c:v>
                </c:pt>
                <c:pt idx="1">
                  <c:v>0.553191489361702</c:v>
                </c:pt>
                <c:pt idx="2">
                  <c:v>0.60377358490566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Price</c:v>
                </c:pt>
              </c:strCache>
            </c:strRef>
          </c:tx>
          <c:marker>
            <c:symbol val="diamond"/>
            <c:size val="8"/>
            <c:spPr>
              <a:solidFill>
                <a:schemeClr val="tx1"/>
              </a:solidFill>
            </c:spPr>
          </c:marker>
          <c:cat>
            <c:strRef>
              <c:f>Sheet1!$B$1:$D$1</c:f>
              <c:strCache>
                <c:ptCount val="3"/>
                <c:pt idx="0">
                  <c:v>0-3 months</c:v>
                </c:pt>
                <c:pt idx="1">
                  <c:v>3-6 months</c:v>
                </c:pt>
                <c:pt idx="2">
                  <c:v>6+ months</c:v>
                </c:pt>
              </c:strCache>
            </c:strRef>
          </c:cat>
          <c:val>
            <c:numRef>
              <c:f>Sheet1!$B$5:$D$5</c:f>
              <c:numCache>
                <c:formatCode>0.0%</c:formatCode>
                <c:ptCount val="3"/>
                <c:pt idx="0">
                  <c:v>0.293478260869565</c:v>
                </c:pt>
                <c:pt idx="1">
                  <c:v>0.340425531914894</c:v>
                </c:pt>
                <c:pt idx="2">
                  <c:v>0.39622641509434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2384232"/>
        <c:axId val="469207992"/>
      </c:lineChart>
      <c:catAx>
        <c:axId val="4723842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Campaign evaluation period</a:t>
                </a:r>
                <a:endParaRPr lang="en-US" dirty="0"/>
              </a:p>
            </c:rich>
          </c:tx>
          <c:layout/>
          <c:overlay val="0"/>
        </c:title>
        <c:majorTickMark val="out"/>
        <c:minorTickMark val="none"/>
        <c:tickLblPos val="nextTo"/>
        <c:crossAx val="469207992"/>
        <c:crosses val="autoZero"/>
        <c:auto val="1"/>
        <c:lblAlgn val="ctr"/>
        <c:lblOffset val="100"/>
        <c:noMultiLvlLbl val="0"/>
      </c:catAx>
      <c:valAx>
        <c:axId val="46920799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 smtClean="0"/>
                  <a:t>% campaigns achieving top-box shifts</a:t>
                </a:r>
                <a:endParaRPr lang="en-US" sz="1400" dirty="0"/>
              </a:p>
            </c:rich>
          </c:tx>
          <c:layout/>
          <c:overlay val="0"/>
        </c:title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4723842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7730995431126"/>
          <c:y val="0.228381672585481"/>
          <c:w val="0.189923325556528"/>
          <c:h val="0.55726659718605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1972270827258"/>
          <c:y val="0.0443353160421329"/>
          <c:w val="0.648783415961894"/>
          <c:h val="0.774787818636608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Brand-building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diamond"/>
            <c:size val="8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cat>
            <c:strRef>
              <c:f>Sheet1!$B$1:$D$1</c:f>
              <c:strCache>
                <c:ptCount val="3"/>
                <c:pt idx="0">
                  <c:v>0-3 months</c:v>
                </c:pt>
                <c:pt idx="1">
                  <c:v>3-6 months</c:v>
                </c:pt>
                <c:pt idx="2">
                  <c:v>6+ months</c:v>
                </c:pt>
              </c:strCache>
            </c:strRef>
          </c:cat>
          <c:val>
            <c:numRef>
              <c:f>Sheet1!$B$2:$D$2</c:f>
              <c:numCache>
                <c:formatCode>0%</c:formatCode>
                <c:ptCount val="3"/>
                <c:pt idx="0">
                  <c:v>0.333333333333333</c:v>
                </c:pt>
                <c:pt idx="1">
                  <c:v>0.454545454545454</c:v>
                </c:pt>
                <c:pt idx="2">
                  <c:v>0.6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Brand-response</c:v>
                </c:pt>
              </c:strCache>
            </c:strRef>
          </c:tx>
          <c:spPr>
            <a:ln>
              <a:solidFill>
                <a:srgbClr val="660066"/>
              </a:solidFill>
            </a:ln>
          </c:spPr>
          <c:marker>
            <c:symbol val="diamond"/>
            <c:size val="8"/>
            <c:spPr>
              <a:solidFill>
                <a:srgbClr val="660066"/>
              </a:solidFill>
              <a:ln>
                <a:solidFill>
                  <a:srgbClr val="660066"/>
                </a:solidFill>
              </a:ln>
            </c:spPr>
          </c:marker>
          <c:cat>
            <c:strRef>
              <c:f>Sheet1!$B$1:$D$1</c:f>
              <c:strCache>
                <c:ptCount val="3"/>
                <c:pt idx="0">
                  <c:v>0-3 months</c:v>
                </c:pt>
                <c:pt idx="1">
                  <c:v>3-6 months</c:v>
                </c:pt>
                <c:pt idx="2">
                  <c:v>6+ months</c:v>
                </c:pt>
              </c:strCache>
            </c:strRef>
          </c:cat>
          <c:val>
            <c:numRef>
              <c:f>Sheet1!$B$3:$D$3</c:f>
              <c:numCache>
                <c:formatCode>0%</c:formatCode>
                <c:ptCount val="3"/>
                <c:pt idx="0">
                  <c:v>0.378378378378378</c:v>
                </c:pt>
                <c:pt idx="1">
                  <c:v>0.65</c:v>
                </c:pt>
                <c:pt idx="2">
                  <c:v>0.65625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Response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ymbol val="diamond"/>
            <c:size val="8"/>
            <c:spPr>
              <a:solidFill>
                <a:srgbClr val="3366FF"/>
              </a:solidFill>
              <a:ln>
                <a:solidFill>
                  <a:srgbClr val="3366FF"/>
                </a:solidFill>
              </a:ln>
            </c:spPr>
          </c:marker>
          <c:cat>
            <c:strRef>
              <c:f>Sheet1!$B$1:$D$1</c:f>
              <c:strCache>
                <c:ptCount val="3"/>
                <c:pt idx="0">
                  <c:v>0-3 months</c:v>
                </c:pt>
                <c:pt idx="1">
                  <c:v>3-6 months</c:v>
                </c:pt>
                <c:pt idx="2">
                  <c:v>6+ months</c:v>
                </c:pt>
              </c:strCache>
            </c:strRef>
          </c:cat>
          <c:val>
            <c:numRef>
              <c:f>Sheet1!$B$4:$D$4</c:f>
              <c:numCache>
                <c:formatCode>0%</c:formatCode>
                <c:ptCount val="3"/>
                <c:pt idx="0">
                  <c:v>0.592592592592593</c:v>
                </c:pt>
                <c:pt idx="1">
                  <c:v>0.5</c:v>
                </c:pt>
                <c:pt idx="2">
                  <c:v>0.466666666666667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2428840"/>
        <c:axId val="472545656"/>
      </c:lineChart>
      <c:catAx>
        <c:axId val="47242884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1800" b="1" i="0" baseline="0" dirty="0" smtClean="0">
                    <a:effectLst/>
                  </a:rPr>
                  <a:t>Campaign evaluation period</a:t>
                </a:r>
                <a:endParaRPr lang="en-US" dirty="0">
                  <a:effectLst/>
                </a:endParaRPr>
              </a:p>
            </c:rich>
          </c:tx>
          <c:layout/>
          <c:overlay val="0"/>
        </c:title>
        <c:majorTickMark val="out"/>
        <c:minorTickMark val="none"/>
        <c:tickLblPos val="nextTo"/>
        <c:crossAx val="472545656"/>
        <c:crosses val="autoZero"/>
        <c:auto val="1"/>
        <c:lblAlgn val="ctr"/>
        <c:lblOffset val="100"/>
        <c:noMultiLvlLbl val="0"/>
      </c:catAx>
      <c:valAx>
        <c:axId val="47254565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 smtClean="0"/>
                  <a:t>% campaigns achieving top-box share growth</a:t>
                </a:r>
                <a:endParaRPr lang="en-US" sz="1400" dirty="0"/>
              </a:p>
            </c:rich>
          </c:tx>
          <c:layout/>
          <c:overlay val="0"/>
        </c:title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4724288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7730995431126"/>
          <c:y val="0.228381672585481"/>
          <c:w val="0.189923325556528"/>
          <c:h val="0.55726659718605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reporting top box share</c:v>
                </c:pt>
              </c:strCache>
            </c:strRef>
          </c:tx>
          <c:spPr>
            <a:solidFill>
              <a:srgbClr val="55569E"/>
            </a:solidFill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0.0</c:v>
                </c:pt>
                <c:pt idx="1">
                  <c:v>1.0</c:v>
                </c:pt>
                <c:pt idx="2">
                  <c:v>2.0</c:v>
                </c:pt>
                <c:pt idx="3">
                  <c:v>3.0</c:v>
                </c:pt>
                <c:pt idx="4">
                  <c:v>4.0</c:v>
                </c:pt>
                <c:pt idx="5">
                  <c:v>5.0</c:v>
                </c:pt>
                <c:pt idx="6">
                  <c:v>6.0</c:v>
                </c:pt>
                <c:pt idx="7">
                  <c:v>7.0</c:v>
                </c:pt>
                <c:pt idx="8">
                  <c:v>8.0</c:v>
                </c:pt>
                <c:pt idx="9">
                  <c:v>9.0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17.0</c:v>
                </c:pt>
                <c:pt idx="1">
                  <c:v>36.0</c:v>
                </c:pt>
                <c:pt idx="2">
                  <c:v>19.0</c:v>
                </c:pt>
                <c:pt idx="3">
                  <c:v>24.0</c:v>
                </c:pt>
                <c:pt idx="4">
                  <c:v>25.0</c:v>
                </c:pt>
                <c:pt idx="5">
                  <c:v>25.0</c:v>
                </c:pt>
                <c:pt idx="6">
                  <c:v>11.0</c:v>
                </c:pt>
                <c:pt idx="7">
                  <c:v>17.0</c:v>
                </c:pt>
                <c:pt idx="8">
                  <c:v>17.0</c:v>
                </c:pt>
                <c:pt idx="9">
                  <c:v>1.0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2981320"/>
        <c:axId val="442987208"/>
      </c:barChart>
      <c:catAx>
        <c:axId val="44298132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 smtClean="0"/>
                  <a:t>Number of top-box intermediate</a:t>
                </a:r>
                <a:r>
                  <a:rPr lang="en-US" sz="1600" baseline="0" dirty="0" smtClean="0"/>
                  <a:t> </a:t>
                </a:r>
                <a:r>
                  <a:rPr lang="en-US" sz="1600" dirty="0" smtClean="0"/>
                  <a:t>effects</a:t>
                </a:r>
                <a:endParaRPr lang="en-US" sz="16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442987208"/>
        <c:crosses val="autoZero"/>
        <c:auto val="1"/>
        <c:lblAlgn val="ctr"/>
        <c:lblOffset val="100"/>
        <c:noMultiLvlLbl val="0"/>
      </c:catAx>
      <c:valAx>
        <c:axId val="44298720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b="1" i="0" baseline="0" dirty="0" smtClean="0">
                    <a:effectLst/>
                  </a:rPr>
                  <a:t>Number of campaigns reporting</a:t>
                </a:r>
                <a:endParaRPr lang="en-US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.0200617283950617"/>
              <c:y val="0.135362573666643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4429813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Number of campaigns</c:v>
                </c:pt>
              </c:strCache>
            </c:strRef>
          </c:tx>
          <c:spPr>
            <a:solidFill>
              <a:srgbClr val="55569E"/>
            </a:solidFill>
          </c:spPr>
          <c:invertIfNegative val="0"/>
          <c:cat>
            <c:strRef>
              <c:f>Sheet1!$A$2:$A$10</c:f>
              <c:strCache>
                <c:ptCount val="9"/>
                <c:pt idx="0">
                  <c:v>fmcg - food</c:v>
                </c:pt>
                <c:pt idx="1">
                  <c:v>fmcg - drink</c:v>
                </c:pt>
                <c:pt idx="2">
                  <c:v>fmcg - other</c:v>
                </c:pt>
                <c:pt idx="3">
                  <c:v>Services - non-financial</c:v>
                </c:pt>
                <c:pt idx="4">
                  <c:v>Financial services</c:v>
                </c:pt>
                <c:pt idx="5">
                  <c:v>Durables - autos</c:v>
                </c:pt>
                <c:pt idx="6">
                  <c:v>Durables - other</c:v>
                </c:pt>
                <c:pt idx="7">
                  <c:v>Not-for-profit</c:v>
                </c:pt>
                <c:pt idx="8">
                  <c:v>B to B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9.0</c:v>
                </c:pt>
                <c:pt idx="1">
                  <c:v>18.0</c:v>
                </c:pt>
                <c:pt idx="2">
                  <c:v>8.0</c:v>
                </c:pt>
                <c:pt idx="3">
                  <c:v>90.0</c:v>
                </c:pt>
                <c:pt idx="4">
                  <c:v>50.0</c:v>
                </c:pt>
                <c:pt idx="5">
                  <c:v>13.0</c:v>
                </c:pt>
                <c:pt idx="6">
                  <c:v>10.0</c:v>
                </c:pt>
                <c:pt idx="7">
                  <c:v>25.0</c:v>
                </c:pt>
                <c:pt idx="8">
                  <c:v>11.0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3027992"/>
        <c:axId val="443031000"/>
      </c:barChart>
      <c:catAx>
        <c:axId val="443027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443031000"/>
        <c:crosses val="autoZero"/>
        <c:auto val="1"/>
        <c:lblAlgn val="ctr"/>
        <c:lblOffset val="100"/>
        <c:noMultiLvlLbl val="0"/>
      </c:catAx>
      <c:valAx>
        <c:axId val="44303100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b="1" i="0" baseline="0" dirty="0" smtClean="0">
                    <a:effectLst/>
                  </a:rPr>
                  <a:t>Number of campaigns</a:t>
                </a:r>
                <a:endParaRPr lang="en-US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.0216049382716049"/>
              <c:y val="0.126944475683959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4430279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Number of campaigns</c:v>
                </c:pt>
              </c:strCache>
            </c:strRef>
          </c:tx>
          <c:spPr>
            <a:solidFill>
              <a:srgbClr val="55569E"/>
            </a:solidFill>
          </c:spPr>
          <c:invertIfNegative val="0"/>
          <c:cat>
            <c:strRef>
              <c:f>Sheet1!$A$2:$A$9</c:f>
              <c:strCache>
                <c:ptCount val="8"/>
                <c:pt idx="0">
                  <c:v>Education</c:v>
                </c:pt>
                <c:pt idx="1">
                  <c:v>Media</c:v>
                </c:pt>
                <c:pt idx="2">
                  <c:v>Utilities</c:v>
                </c:pt>
                <c:pt idx="3">
                  <c:v>Telcos</c:v>
                </c:pt>
                <c:pt idx="4">
                  <c:v>Travel</c:v>
                </c:pt>
                <c:pt idx="5">
                  <c:v>Entertainment</c:v>
                </c:pt>
                <c:pt idx="6">
                  <c:v>Retail</c:v>
                </c:pt>
                <c:pt idx="7">
                  <c:v>Other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4.0</c:v>
                </c:pt>
                <c:pt idx="1">
                  <c:v>8.0</c:v>
                </c:pt>
                <c:pt idx="2">
                  <c:v>8.0</c:v>
                </c:pt>
                <c:pt idx="3">
                  <c:v>11.0</c:v>
                </c:pt>
                <c:pt idx="4">
                  <c:v>11.0</c:v>
                </c:pt>
                <c:pt idx="5">
                  <c:v>12.0</c:v>
                </c:pt>
                <c:pt idx="6">
                  <c:v>14.0</c:v>
                </c:pt>
                <c:pt idx="7">
                  <c:v>22.0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3073864"/>
        <c:axId val="443076872"/>
      </c:barChart>
      <c:catAx>
        <c:axId val="443073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443076872"/>
        <c:crosses val="autoZero"/>
        <c:auto val="1"/>
        <c:lblAlgn val="ctr"/>
        <c:lblOffset val="100"/>
        <c:noMultiLvlLbl val="0"/>
      </c:catAx>
      <c:valAx>
        <c:axId val="44307687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b="1" i="0" baseline="0" dirty="0" smtClean="0">
                    <a:effectLst/>
                  </a:rPr>
                  <a:t>Number of campaigns</a:t>
                </a:r>
                <a:endParaRPr lang="en-US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.0138888888888889"/>
              <c:y val="0.18867719422363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4430738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5736244774959"/>
          <c:y val="0.0443353160421329"/>
          <c:w val="0.604602775347526"/>
          <c:h val="0.84493863515897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Regional (&lt;8 states)</c:v>
                </c:pt>
              </c:strCache>
            </c:strRef>
          </c:tx>
          <c:spPr>
            <a:solidFill>
              <a:srgbClr val="BBE0E3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Sheet1!$B$2</c:f>
              <c:numCache>
                <c:formatCode>0%</c:formatCode>
                <c:ptCount val="1"/>
                <c:pt idx="0">
                  <c:v>0.471794871794872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National</c:v>
                </c:pt>
              </c:strCache>
            </c:strRef>
          </c:tx>
          <c:spPr>
            <a:solidFill>
              <a:srgbClr val="55569E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Sheet1!$B$3</c:f>
              <c:numCache>
                <c:formatCode>0%</c:formatCode>
                <c:ptCount val="1"/>
                <c:pt idx="0">
                  <c:v>0.451282051282051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International</c:v>
                </c:pt>
              </c:strCache>
            </c:strRef>
          </c:tx>
          <c:spPr>
            <a:solidFill>
              <a:srgbClr val="666666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Sheet1!$B$4</c:f>
              <c:numCache>
                <c:formatCode>0%</c:formatCode>
                <c:ptCount val="1"/>
                <c:pt idx="0">
                  <c:v>0.0769230769230769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43131544"/>
        <c:axId val="443134680"/>
      </c:barChart>
      <c:catAx>
        <c:axId val="4431315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FFFFFF"/>
                </a:solidFill>
              </a:defRPr>
            </a:pPr>
            <a:endParaRPr lang="en-US"/>
          </a:p>
        </c:txPr>
        <c:crossAx val="443134680"/>
        <c:crosses val="autoZero"/>
        <c:auto val="1"/>
        <c:lblAlgn val="ctr"/>
        <c:lblOffset val="100"/>
        <c:noMultiLvlLbl val="0"/>
      </c:catAx>
      <c:valAx>
        <c:axId val="44313468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4431315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2005686789151"/>
          <c:y val="0.245076241233081"/>
          <c:w val="0.183179498396034"/>
          <c:h val="0.47617512560310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% of campaigns using each channel</a:t>
            </a:r>
            <a:endParaRPr lang="en-US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0726254009915427"/>
          <c:y val="0.118453685989037"/>
          <c:w val="0.907312870613395"/>
          <c:h val="0.391406646497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Campaigns using</c:v>
                </c:pt>
              </c:strCache>
            </c:strRef>
          </c:tx>
          <c:spPr>
            <a:solidFill>
              <a:srgbClr val="55569E"/>
            </a:solidFill>
          </c:spPr>
          <c:invertIfNegative val="0"/>
          <c:dLbls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Sheet1!$A$2:$A$34</c:f>
              <c:strCache>
                <c:ptCount val="33"/>
                <c:pt idx="0">
                  <c:v>Internet - Social Media</c:v>
                </c:pt>
                <c:pt idx="1">
                  <c:v>Internet - Website/Microsite</c:v>
                </c:pt>
                <c:pt idx="2">
                  <c:v>Direct mail</c:v>
                </c:pt>
                <c:pt idx="3">
                  <c:v>e-mail marketing</c:v>
                </c:pt>
                <c:pt idx="4">
                  <c:v>Internet - Online Display</c:v>
                </c:pt>
                <c:pt idx="5">
                  <c:v>Internet - Online Video</c:v>
                </c:pt>
                <c:pt idx="6">
                  <c:v>TV - Advertising</c:v>
                </c:pt>
                <c:pt idx="7">
                  <c:v>Outdoor / Poster / Billboards / Bus Sides etc</c:v>
                </c:pt>
                <c:pt idx="8">
                  <c:v>Point of Purchase / In-Store Media</c:v>
                </c:pt>
                <c:pt idx="9">
                  <c:v>Radio</c:v>
                </c:pt>
                <c:pt idx="10">
                  <c:v>Internet - Search</c:v>
                </c:pt>
                <c:pt idx="11">
                  <c:v>Brand experience / experiential</c:v>
                </c:pt>
                <c:pt idx="12">
                  <c:v>Newspapers - National</c:v>
                </c:pt>
                <c:pt idx="13">
                  <c:v>PR</c:v>
                </c:pt>
                <c:pt idx="14">
                  <c:v>Mobile / Apps</c:v>
                </c:pt>
                <c:pt idx="15">
                  <c:v>Internet - Viral</c:v>
                </c:pt>
                <c:pt idx="16">
                  <c:v>Magazines - Consumer</c:v>
                </c:pt>
                <c:pt idx="17">
                  <c:v>Video / DVD</c:v>
                </c:pt>
                <c:pt idx="18">
                  <c:v>Word of Mouth Marketing</c:v>
                </c:pt>
                <c:pt idx="19">
                  <c:v>Newspapers - Regional</c:v>
                </c:pt>
                <c:pt idx="20">
                  <c:v>Sales Promotion</c:v>
                </c:pt>
                <c:pt idx="21">
                  <c:v>Mobile Advertising</c:v>
                </c:pt>
                <c:pt idx="22">
                  <c:v>Sponsorship</c:v>
                </c:pt>
                <c:pt idx="23">
                  <c:v>Packaging - design / re-design</c:v>
                </c:pt>
                <c:pt idx="24">
                  <c:v>Product and other sampling</c:v>
                </c:pt>
                <c:pt idx="25">
                  <c:v>Ambient Media</c:v>
                </c:pt>
                <c:pt idx="26">
                  <c:v>TV - Sponsorship</c:v>
                </c:pt>
                <c:pt idx="27">
                  <c:v>TV - Direct Response</c:v>
                </c:pt>
                <c:pt idx="28">
                  <c:v>Cinema</c:v>
                </c:pt>
                <c:pt idx="29">
                  <c:v>Magazines - Business / Trade</c:v>
                </c:pt>
                <c:pt idx="30">
                  <c:v>Couponing</c:v>
                </c:pt>
                <c:pt idx="31">
                  <c:v>TV - Product placement</c:v>
                </c:pt>
                <c:pt idx="32">
                  <c:v>Other</c:v>
                </c:pt>
              </c:strCache>
            </c:strRef>
          </c:cat>
          <c:val>
            <c:numRef>
              <c:f>Sheet1!$B$2:$B$34</c:f>
              <c:numCache>
                <c:formatCode>0%</c:formatCode>
                <c:ptCount val="33"/>
                <c:pt idx="0">
                  <c:v>0.461538461538462</c:v>
                </c:pt>
                <c:pt idx="1">
                  <c:v>0.4</c:v>
                </c:pt>
                <c:pt idx="2">
                  <c:v>0.374358974358974</c:v>
                </c:pt>
                <c:pt idx="3">
                  <c:v>0.358974358974359</c:v>
                </c:pt>
                <c:pt idx="4">
                  <c:v>0.333333333333333</c:v>
                </c:pt>
                <c:pt idx="5">
                  <c:v>0.312820512820513</c:v>
                </c:pt>
                <c:pt idx="6">
                  <c:v>0.215384615384615</c:v>
                </c:pt>
                <c:pt idx="7">
                  <c:v>0.184615384615385</c:v>
                </c:pt>
                <c:pt idx="8">
                  <c:v>0.174358974358974</c:v>
                </c:pt>
                <c:pt idx="9">
                  <c:v>0.169230769230769</c:v>
                </c:pt>
                <c:pt idx="10">
                  <c:v>0.158974358974359</c:v>
                </c:pt>
                <c:pt idx="11">
                  <c:v>0.158974358974359</c:v>
                </c:pt>
                <c:pt idx="12">
                  <c:v>0.138461538461538</c:v>
                </c:pt>
                <c:pt idx="13">
                  <c:v>0.133333333333333</c:v>
                </c:pt>
                <c:pt idx="14">
                  <c:v>0.128205128205128</c:v>
                </c:pt>
                <c:pt idx="15">
                  <c:v>0.117948717948718</c:v>
                </c:pt>
                <c:pt idx="16">
                  <c:v>0.112820512820513</c:v>
                </c:pt>
                <c:pt idx="17">
                  <c:v>0.102564102564103</c:v>
                </c:pt>
                <c:pt idx="18">
                  <c:v>0.0974358974358974</c:v>
                </c:pt>
                <c:pt idx="19">
                  <c:v>0.082051282051282</c:v>
                </c:pt>
                <c:pt idx="20">
                  <c:v>0.0666666666666667</c:v>
                </c:pt>
                <c:pt idx="21">
                  <c:v>0.0615384615384615</c:v>
                </c:pt>
                <c:pt idx="22">
                  <c:v>0.0512820512820513</c:v>
                </c:pt>
                <c:pt idx="23">
                  <c:v>0.0461538461538461</c:v>
                </c:pt>
                <c:pt idx="24">
                  <c:v>0.041025641025641</c:v>
                </c:pt>
                <c:pt idx="25">
                  <c:v>0.0358974358974359</c:v>
                </c:pt>
                <c:pt idx="26">
                  <c:v>0.0307692307692308</c:v>
                </c:pt>
                <c:pt idx="27">
                  <c:v>0.0307692307692308</c:v>
                </c:pt>
                <c:pt idx="28">
                  <c:v>0.0307692307692308</c:v>
                </c:pt>
                <c:pt idx="29">
                  <c:v>0.0205128205128205</c:v>
                </c:pt>
                <c:pt idx="30">
                  <c:v>0.0153846153846154</c:v>
                </c:pt>
                <c:pt idx="31">
                  <c:v>0.0102564102564103</c:v>
                </c:pt>
                <c:pt idx="32">
                  <c:v>0.0769230769230769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3169544"/>
        <c:axId val="443177832"/>
      </c:barChart>
      <c:catAx>
        <c:axId val="443169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0"/>
            </a:pPr>
            <a:endParaRPr lang="en-US"/>
          </a:p>
        </c:txPr>
        <c:crossAx val="443177832"/>
        <c:crosses val="autoZero"/>
        <c:auto val="1"/>
        <c:lblAlgn val="ctr"/>
        <c:lblOffset val="100"/>
        <c:noMultiLvlLbl val="0"/>
      </c:catAx>
      <c:valAx>
        <c:axId val="44317783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443169544"/>
        <c:crosses val="autoZero"/>
        <c:crossBetween val="between"/>
        <c:majorUnit val="0.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Campaigns</c:v>
                </c:pt>
              </c:strCache>
            </c:strRef>
          </c:tx>
          <c:spPr>
            <a:solidFill>
              <a:srgbClr val="55569E"/>
            </a:solidFill>
          </c:spPr>
          <c:invertIfNegative val="0"/>
          <c:cat>
            <c:numRef>
              <c:f>Sheet1!$A$2:$A$19</c:f>
              <c:numCache>
                <c:formatCode>General</c:formatCode>
                <c:ptCount val="18"/>
                <c:pt idx="0">
                  <c:v>1.0</c:v>
                </c:pt>
                <c:pt idx="1">
                  <c:v>2.0</c:v>
                </c:pt>
                <c:pt idx="2">
                  <c:v>3.0</c:v>
                </c:pt>
                <c:pt idx="3">
                  <c:v>4.0</c:v>
                </c:pt>
                <c:pt idx="4">
                  <c:v>5.0</c:v>
                </c:pt>
                <c:pt idx="5">
                  <c:v>6.0</c:v>
                </c:pt>
                <c:pt idx="6">
                  <c:v>7.0</c:v>
                </c:pt>
                <c:pt idx="7">
                  <c:v>8.0</c:v>
                </c:pt>
                <c:pt idx="8">
                  <c:v>9.0</c:v>
                </c:pt>
                <c:pt idx="9">
                  <c:v>10.0</c:v>
                </c:pt>
                <c:pt idx="10">
                  <c:v>11.0</c:v>
                </c:pt>
                <c:pt idx="11">
                  <c:v>12.0</c:v>
                </c:pt>
                <c:pt idx="12">
                  <c:v>13.0</c:v>
                </c:pt>
                <c:pt idx="13">
                  <c:v>14.0</c:v>
                </c:pt>
                <c:pt idx="14">
                  <c:v>15.0</c:v>
                </c:pt>
                <c:pt idx="15">
                  <c:v>16.0</c:v>
                </c:pt>
                <c:pt idx="16">
                  <c:v>17.0</c:v>
                </c:pt>
                <c:pt idx="17">
                  <c:v>18.0</c:v>
                </c:pt>
              </c:numCache>
            </c:numRef>
          </c:cat>
          <c:val>
            <c:numRef>
              <c:f>Sheet1!$B$2:$B$19</c:f>
              <c:numCache>
                <c:formatCode>0%</c:formatCode>
                <c:ptCount val="18"/>
                <c:pt idx="0">
                  <c:v>0.204081632653061</c:v>
                </c:pt>
                <c:pt idx="1">
                  <c:v>0.13265306122449</c:v>
                </c:pt>
                <c:pt idx="2">
                  <c:v>0.102040816326531</c:v>
                </c:pt>
                <c:pt idx="3">
                  <c:v>0.158163265306122</c:v>
                </c:pt>
                <c:pt idx="4">
                  <c:v>0.076530612244898</c:v>
                </c:pt>
                <c:pt idx="5">
                  <c:v>0.0510204081632653</c:v>
                </c:pt>
                <c:pt idx="6">
                  <c:v>0.0510204081632653</c:v>
                </c:pt>
                <c:pt idx="7">
                  <c:v>0.0306122448979592</c:v>
                </c:pt>
                <c:pt idx="8">
                  <c:v>0.0714285714285714</c:v>
                </c:pt>
                <c:pt idx="9">
                  <c:v>0.0204081632653061</c:v>
                </c:pt>
                <c:pt idx="10">
                  <c:v>0.0153061224489796</c:v>
                </c:pt>
                <c:pt idx="11">
                  <c:v>0.0204081632653061</c:v>
                </c:pt>
                <c:pt idx="12">
                  <c:v>0.00510204081632653</c:v>
                </c:pt>
                <c:pt idx="13">
                  <c:v>0.0153061224489796</c:v>
                </c:pt>
                <c:pt idx="14">
                  <c:v>0.0204081632653061</c:v>
                </c:pt>
                <c:pt idx="15">
                  <c:v>0.0153061224489796</c:v>
                </c:pt>
                <c:pt idx="16">
                  <c:v>0.0</c:v>
                </c:pt>
                <c:pt idx="17">
                  <c:v>0.0102040816326531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3221576"/>
        <c:axId val="443227256"/>
      </c:barChart>
      <c:catAx>
        <c:axId val="44322157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Number of channels used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443227256"/>
        <c:crosses val="autoZero"/>
        <c:auto val="1"/>
        <c:lblAlgn val="ctr"/>
        <c:lblOffset val="100"/>
        <c:noMultiLvlLbl val="0"/>
      </c:catAx>
      <c:valAx>
        <c:axId val="44322725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b="1" i="0" baseline="0" dirty="0" smtClean="0">
                    <a:effectLst/>
                  </a:rPr>
                  <a:t>% of campaigns</a:t>
                </a:r>
                <a:endParaRPr lang="en-US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.0138888888888889"/>
              <c:y val="0.286888337354945"/>
            </c:manualLayout>
          </c:layout>
          <c:overlay val="0"/>
        </c:title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4432215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52228" name="Placeholder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2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CBBB8F7-C9DC-4D0E-BCE0-65286F014D87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3554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103733-DB60-4B29-A97D-C42BA7D5EE0A}" type="slidenum">
              <a:rPr lang="en-GB"/>
              <a:pPr/>
              <a:t>1</a:t>
            </a:fld>
            <a:endParaRPr lang="en-GB"/>
          </a:p>
        </p:txBody>
      </p:sp>
      <p:sp>
        <p:nvSpPr>
          <p:cNvPr id="970754" name="Placeholder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0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en-GB" b="1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BB8F7-C9DC-4D0E-BCE0-65286F014D87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758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BB8F7-C9DC-4D0E-BCE0-65286F014D87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758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BB8F7-C9DC-4D0E-BCE0-65286F014D87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758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B1349B-0FD0-409B-804F-AA3AA408A90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0E1C29-F667-4C1C-9F7A-38FFD99AFF7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126163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126163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14413-B614-45E1-8014-F7EDC3F8ED6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007D09C-E91B-4929-AB63-7A39F3E1490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smtClean="0"/>
              <a:t>Click icon to add chart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8EE260D-E5ED-42DF-80C4-36DEEC5DB3C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9"/>
          <p:cNvSpPr>
            <a:spLocks noChangeShapeType="1"/>
          </p:cNvSpPr>
          <p:nvPr userDrawn="1"/>
        </p:nvSpPr>
        <p:spPr bwMode="auto">
          <a:xfrm>
            <a:off x="561975" y="1447800"/>
            <a:ext cx="80200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fr-FR"/>
          </a:p>
        </p:txBody>
      </p:sp>
      <p:sp>
        <p:nvSpPr>
          <p:cNvPr id="6" name="Espace réservé du texte 6"/>
          <p:cNvSpPr>
            <a:spLocks noGrp="1"/>
          </p:cNvSpPr>
          <p:nvPr>
            <p:ph type="body" sz="quarter" idx="12"/>
          </p:nvPr>
        </p:nvSpPr>
        <p:spPr>
          <a:xfrm>
            <a:off x="541338" y="824266"/>
            <a:ext cx="8061325" cy="360362"/>
          </a:xfrm>
        </p:spPr>
        <p:txBody>
          <a:bodyPr/>
          <a:lstStyle>
            <a:lvl1pPr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1D75E-F122-4D4C-8EF8-D3864C5AA8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Title of the presentation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083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3F698-6379-4D03-9FEE-5E0072F7C68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24D095-5386-47A6-AEB4-785DDD4FD5A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0B78F8-FF82-4F24-AF1A-036D117CED1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D2114-A5F4-45C8-9BFA-75E3165FEF2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CEA7D5-09AD-47E9-9B61-F6410F0C1F5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2FE58E-C002-44C4-AD82-AD6D0BBA76F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838DC-B30D-47AF-99BB-487FB4FF0F5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6CDB5B-29E5-4EB3-AD50-0073E283440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1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417638"/>
          </a:xfrm>
          <a:prstGeom prst="rect">
            <a:avLst/>
          </a:prstGeom>
          <a:solidFill>
            <a:srgbClr val="66606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1115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11151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/>
          </a:p>
        </p:txBody>
      </p:sp>
      <p:sp>
        <p:nvSpPr>
          <p:cNvPr id="11151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1151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E33E312-6893-4B53-9813-58E9A32381AD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6" r:id="rId14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666066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666066"/>
          </a:solidFill>
          <a:latin typeface="+mn-lt"/>
          <a:ea typeface="ＭＳ Ｐゴシック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666066"/>
          </a:solidFill>
          <a:latin typeface="+mn-lt"/>
          <a:ea typeface="ＭＳ Ｐゴシック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666066"/>
          </a:solidFill>
          <a:latin typeface="+mn-lt"/>
          <a:ea typeface="ＭＳ Ｐゴシック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666066"/>
          </a:solidFill>
          <a:latin typeface="+mn-lt"/>
          <a:ea typeface="ＭＳ Ｐゴシック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666066"/>
          </a:solidFill>
          <a:latin typeface="+mn-lt"/>
          <a:ea typeface="ＭＳ Ｐゴシック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666066"/>
          </a:solidFill>
          <a:latin typeface="+mn-lt"/>
          <a:ea typeface="ＭＳ Ｐゴシック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666066"/>
          </a:solidFill>
          <a:latin typeface="+mn-lt"/>
          <a:ea typeface="ＭＳ Ｐゴシック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666066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684" name="Rectangle 4"/>
          <p:cNvSpPr>
            <a:spLocks noChangeArrowheads="1"/>
          </p:cNvSpPr>
          <p:nvPr/>
        </p:nvSpPr>
        <p:spPr bwMode="auto">
          <a:xfrm>
            <a:off x="4238625" y="44624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6768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2534334"/>
            <a:ext cx="7772400" cy="646331"/>
          </a:xfrm>
        </p:spPr>
        <p:txBody>
          <a:bodyPr>
            <a:spAutoFit/>
          </a:bodyPr>
          <a:lstStyle/>
          <a:p>
            <a:r>
              <a:rPr lang="en-GB" dirty="0" smtClean="0"/>
              <a:t>ADMA report</a:t>
            </a:r>
            <a:r>
              <a:rPr lang="en-GB" dirty="0"/>
              <a:t> </a:t>
            </a:r>
            <a:r>
              <a:rPr lang="en-GB" dirty="0" smtClean="0"/>
              <a:t>charts</a:t>
            </a:r>
            <a:endParaRPr lang="en-GB" dirty="0"/>
          </a:p>
        </p:txBody>
      </p:sp>
      <p:sp>
        <p:nvSpPr>
          <p:cNvPr id="967686" name="Rectangle 6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</a:t>
            </a:r>
            <a:r>
              <a:rPr lang="en-GB" dirty="0"/>
              <a:t>9</a:t>
            </a:r>
            <a:r>
              <a:rPr lang="en-GB" dirty="0" smtClean="0"/>
              <a:t>. Campaign channel usage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741024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769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10. Primary </a:t>
            </a:r>
            <a:r>
              <a:rPr lang="en-GB" dirty="0"/>
              <a:t>c</a:t>
            </a:r>
            <a:r>
              <a:rPr lang="en-GB" dirty="0" smtClean="0"/>
              <a:t>ampaign objectives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733590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974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11. Campaign approaches used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622079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2078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12. Campaign approaches used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512688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1096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13. Campaign evaluation period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170040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836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14. No immediately apparent link between creativity and business effects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212733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3804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15. </a:t>
            </a:r>
            <a:r>
              <a:rPr lang="en-GB" dirty="0"/>
              <a:t>T</a:t>
            </a:r>
            <a:r>
              <a:rPr lang="en-GB" dirty="0" smtClean="0"/>
              <a:t>he link with business effects appears over longer timescales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93505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3247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16. Greater creativity delivers over longer timescales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652243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732240" y="4581128"/>
            <a:ext cx="2113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Less creative = 1 or 2 points</a:t>
            </a:r>
          </a:p>
          <a:p>
            <a:r>
              <a:rPr lang="en-GB" sz="1200" dirty="0" smtClean="0"/>
              <a:t>Highly creative = 3+ points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77480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17. Creatively awarded campaigns win more effectiveness awards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010454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7851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18. Only not-for-profit shows a different pattern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084880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5385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1. </a:t>
            </a:r>
            <a:r>
              <a:rPr lang="en-US" dirty="0" smtClean="0"/>
              <a:t>The number </a:t>
            </a:r>
            <a:r>
              <a:rPr lang="en-US" dirty="0"/>
              <a:t>of top-box business effects correlates well with profit </a:t>
            </a:r>
            <a:r>
              <a:rPr lang="en-US" dirty="0" smtClean="0"/>
              <a:t>growth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967815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0468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19. The long-term link is evident across all for-profit sectors*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640814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75656" y="6237312"/>
            <a:ext cx="53017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* Insufficient data to examine Durables and Not-for-profit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95354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20. The more creatively awarded sectors also win more effectiveness awards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661153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87624" y="6309320"/>
            <a:ext cx="2814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*</a:t>
            </a:r>
            <a:r>
              <a:rPr lang="en-GB" sz="1400" dirty="0" smtClean="0"/>
              <a:t> Gold = 3, Silver = 2, Bronze = 1 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56403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21. </a:t>
            </a:r>
            <a:r>
              <a:rPr lang="en-GB" dirty="0"/>
              <a:t>C</a:t>
            </a:r>
            <a:r>
              <a:rPr lang="en-GB" dirty="0" smtClean="0"/>
              <a:t>reativity boosts profit mostly via pricing over the long term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209724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9860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22. The impact of creativity on intermediate effects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88439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4451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23. Acquisition is more effective than loyalty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573897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559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24. Broad outreach is more effective than looking inwards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140211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073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25. Brand-building impacts increase after 6 months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320676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7654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26. The broad business effectiveness of different campaign approaches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383823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8425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27. The effectiveness of campaign approaches over time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095533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8499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Fig 28. Building new relationships is better than deepening existing relationships</a:t>
            </a:r>
            <a:endParaRPr lang="en-GB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567771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9999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2. The </a:t>
            </a:r>
            <a:r>
              <a:rPr lang="en-US" dirty="0" smtClean="0"/>
              <a:t>number </a:t>
            </a:r>
            <a:r>
              <a:rPr lang="en-US" dirty="0"/>
              <a:t>of top-box business effects correlates well with share </a:t>
            </a:r>
            <a:r>
              <a:rPr lang="en-US" dirty="0" smtClean="0"/>
              <a:t>growth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664298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3870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29. Aggressive objectives promote effectiveness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602582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9994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30. Uplifts associated with channel use*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365509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75656" y="6237312"/>
            <a:ext cx="31488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*Only channels with &gt;10% usage examined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60418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31. Direct mail is more effective than </a:t>
            </a:r>
            <a:r>
              <a:rPr lang="en-GB" dirty="0"/>
              <a:t>e</a:t>
            </a:r>
            <a:r>
              <a:rPr lang="en-GB" dirty="0" smtClean="0"/>
              <a:t>-mail marketing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147554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4354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32. Different metrics favour different campaign durations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11767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6339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/>
              <a:t>Fig 33. Different measurement timescales favour different kinds of campaign</a:t>
            </a:r>
            <a:endParaRPr lang="en-GB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82930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6655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3. The spread of number of business effects across campaigns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104341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128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4. The Spread of number of intermediate effects across campaigns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989511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8644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5. The number of campaigns by brand sector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928306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203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6. Break-down of the non-financial services campaigns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93334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5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7. Geographical Campaign reach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719489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7364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Fig 8. Campaign channel usage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66914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3807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theme/theme1.xml><?xml version="1.0" encoding="utf-8"?>
<a:theme xmlns:a="http://schemas.openxmlformats.org/drawingml/2006/main" name="Peter Field powerpoint template">
  <a:themeElements>
    <a:clrScheme name="Barclays cred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arclays cred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Barclays cred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clays cred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clays cred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clays cred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clays cred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clays cred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rclays cred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rclays cred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rclays cred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rclays cred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rclays cred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rclays cred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Peter Field powerpoint template.potx</Template>
  <TotalTime>33977</TotalTime>
  <Words>755</Words>
  <Application>Microsoft Macintosh PowerPoint</Application>
  <PresentationFormat>On-screen Show (4:3)</PresentationFormat>
  <Paragraphs>100</Paragraphs>
  <Slides>34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Peter Field powerpoint template</vt:lpstr>
      <vt:lpstr>ADMA report charts</vt:lpstr>
      <vt:lpstr>Fig 1. The number of top-box business effects correlates well with profit growth</vt:lpstr>
      <vt:lpstr>Fig 2. The number of top-box business effects correlates well with share growth</vt:lpstr>
      <vt:lpstr>Fig 3. The spread of number of business effects across campaigns</vt:lpstr>
      <vt:lpstr>Fig 4. The Spread of number of intermediate effects across campaigns</vt:lpstr>
      <vt:lpstr>Fig 5. The number of campaigns by brand sector</vt:lpstr>
      <vt:lpstr>Fig 6. Break-down of the non-financial services campaigns</vt:lpstr>
      <vt:lpstr>Fig 7. Geographical Campaign reach</vt:lpstr>
      <vt:lpstr>Fig 8. Campaign channel usage</vt:lpstr>
      <vt:lpstr>Fig 9. Campaign channel usage</vt:lpstr>
      <vt:lpstr>Fig 10. Primary campaign objectives</vt:lpstr>
      <vt:lpstr>Fig 11. Campaign approaches used</vt:lpstr>
      <vt:lpstr>Fig 12. Campaign approaches used</vt:lpstr>
      <vt:lpstr>Fig 13. Campaign evaluation period</vt:lpstr>
      <vt:lpstr>Fig 14. No immediately apparent link between creativity and business effects</vt:lpstr>
      <vt:lpstr>Fig 15. The link with business effects appears over longer timescales</vt:lpstr>
      <vt:lpstr>Fig 16. Greater creativity delivers over longer timescales</vt:lpstr>
      <vt:lpstr>Fig 17. Creatively awarded campaigns win more effectiveness awards</vt:lpstr>
      <vt:lpstr>Fig 18. Only not-for-profit shows a different pattern</vt:lpstr>
      <vt:lpstr>Fig 19. The long-term link is evident across all for-profit sectors*</vt:lpstr>
      <vt:lpstr>Fig 20. The more creatively awarded sectors also win more effectiveness awards</vt:lpstr>
      <vt:lpstr>Fig 21. Creativity boosts profit mostly via pricing over the long term</vt:lpstr>
      <vt:lpstr>Fig 22. The impact of creativity on intermediate effects</vt:lpstr>
      <vt:lpstr>Fig 23. Acquisition is more effective than loyalty</vt:lpstr>
      <vt:lpstr>Fig 24. Broad outreach is more effective than looking inwards</vt:lpstr>
      <vt:lpstr>Fig 25. Brand-building impacts increase after 6 months</vt:lpstr>
      <vt:lpstr>Fig 26. The broad business effectiveness of different campaign approaches</vt:lpstr>
      <vt:lpstr>Fig 27. The effectiveness of campaign approaches over time</vt:lpstr>
      <vt:lpstr>Fig 28. Building new relationships is better than deepening existing relationships</vt:lpstr>
      <vt:lpstr>Fig 29. Aggressive objectives promote effectiveness</vt:lpstr>
      <vt:lpstr>Fig 30. Uplifts associated with channel use*</vt:lpstr>
      <vt:lpstr>Fig 31. Direct mail is more effective than e-mail marketing</vt:lpstr>
      <vt:lpstr>Fig 32. Different metrics favour different campaign durations</vt:lpstr>
      <vt:lpstr>Fig 33. Different measurement timescales favour different kinds of campaign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Datamine launch</dc:title>
  <dc:subject/>
  <dc:creator>Peter Field</dc:creator>
  <cp:keywords/>
  <dc:description/>
  <cp:lastModifiedBy>Peter Field</cp:lastModifiedBy>
  <cp:revision>1319</cp:revision>
  <cp:lastPrinted>2013-02-18T17:51:45Z</cp:lastPrinted>
  <dcterms:created xsi:type="dcterms:W3CDTF">2007-05-29T10:17:28Z</dcterms:created>
  <dcterms:modified xsi:type="dcterms:W3CDTF">2013-05-26T01:04:45Z</dcterms:modified>
  <cp:category/>
</cp:coreProperties>
</file>