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C850F-4B32-4378-B4BF-00F700CE776D}" type="datetimeFigureOut">
              <a:rPr lang="en-US" smtClean="0"/>
              <a:t>5/8/2014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8261D-06D4-4EC5-9E8F-9DA4730B3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3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98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A335-F96B-4055-BEDB-5E62A560C929}" type="datetime1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59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16E6F-7A8F-493A-BE0D-CF7E57ADDDE0}" type="datetime1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0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B53E8-3821-4182-B676-00B4B41858CF}" type="datetime1">
              <a:rPr lang="en-US" smtClean="0"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1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9D104-0186-45F8-9D84-F9C94D3ADFE8}" type="datetime1">
              <a:rPr lang="en-US" smtClean="0"/>
              <a:t>5/8/2014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6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D55BC-BA35-4CA0-A4EC-8C58B36415D7}" type="datetime1">
              <a:rPr lang="en-US" smtClean="0"/>
              <a:t>5/8/2014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22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BAA3-18BC-4610-873A-63B49EEA28EE}" type="datetime1">
              <a:rPr lang="en-US" smtClean="0"/>
              <a:t>5/8/2014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7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C169-3086-4E8A-BFCE-677189C8D4E3}" type="datetime1">
              <a:rPr lang="en-US" smtClean="0"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5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2777-BCED-4124-8352-B3FBC5B55E28}" type="datetime1">
              <a:rPr lang="en-US" smtClean="0"/>
              <a:t>5/8/2014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4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20B2-2D27-4B92-AECF-29CBF794459F}" type="datetime1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0DAF-2C64-4D3F-A9D3-354AD6035D9F}" type="datetime1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77E90-A289-413B-93E8-116063DDB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33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82C4-E79F-4892-ABCD-BA10D5E8B90C}" type="datetime1">
              <a:rPr lang="en-US" smtClean="0"/>
              <a:t>5/8/2014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©2014 Charter School Business Officer Certification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275" y="433107"/>
            <a:ext cx="305752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csboc.org" TargetMode="External"/><Relationship Id="rId2" Type="http://schemas.openxmlformats.org/officeDocument/2006/relationships/hyperlink" Target="http://www.csboc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TCSA’s Charter School Business Officer Certification (CSBOC)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9400" y="3919538"/>
            <a:ext cx="9144000" cy="16557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www.csboc.org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17530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TCSA’s CSBOC?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u="sng" dirty="0" smtClean="0"/>
              <a:t>Charter Specific  Training and Certification Program</a:t>
            </a:r>
          </a:p>
          <a:p>
            <a:pPr marL="0" indent="0">
              <a:buNone/>
            </a:pPr>
            <a:endParaRPr lang="en-US" sz="1200" u="sng" dirty="0" smtClean="0"/>
          </a:p>
          <a:p>
            <a:r>
              <a:rPr lang="en-US" b="1" dirty="0" smtClean="0"/>
              <a:t>Objective:   </a:t>
            </a:r>
            <a:r>
              <a:rPr lang="en-US" dirty="0" smtClean="0"/>
              <a:t>Provide training to produce Texas knowledgeable Charter School Business Officers and Business Office staff.</a:t>
            </a:r>
          </a:p>
          <a:p>
            <a:r>
              <a:rPr lang="en-US" b="1" dirty="0" smtClean="0"/>
              <a:t>Certifier: </a:t>
            </a:r>
            <a:r>
              <a:rPr lang="en-US" dirty="0" smtClean="0"/>
              <a:t>TCSA is the governing body that commences the designation of all Charter School Business Officer Certification.</a:t>
            </a:r>
          </a:p>
          <a:p>
            <a:r>
              <a:rPr lang="en-US" b="1" dirty="0" smtClean="0"/>
              <a:t>Goal: </a:t>
            </a:r>
            <a:r>
              <a:rPr lang="en-US" dirty="0" smtClean="0"/>
              <a:t>All Charter School Business Officers obtain the status of efficient, stable, and fiscally sound business practices and well managed business functions of the Charter School.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2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CSBOC Course Outline/Trainings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825625"/>
            <a:ext cx="11099800" cy="4351338"/>
          </a:xfrm>
        </p:spPr>
        <p:txBody>
          <a:bodyPr/>
          <a:lstStyle/>
          <a:p>
            <a:r>
              <a:rPr lang="en-US" dirty="0"/>
              <a:t>Focuses on 7 main areas of business officer responsibility</a:t>
            </a:r>
          </a:p>
          <a:p>
            <a:pPr lvl="1"/>
            <a:r>
              <a:rPr lang="en-US" sz="3200" dirty="0"/>
              <a:t>Finance</a:t>
            </a:r>
          </a:p>
          <a:p>
            <a:pPr lvl="1"/>
            <a:r>
              <a:rPr lang="en-US" sz="3200" dirty="0"/>
              <a:t>Facility</a:t>
            </a:r>
          </a:p>
          <a:p>
            <a:pPr lvl="1"/>
            <a:r>
              <a:rPr lang="en-US" sz="3200" dirty="0"/>
              <a:t>Personnel</a:t>
            </a:r>
          </a:p>
          <a:p>
            <a:pPr lvl="1"/>
            <a:r>
              <a:rPr lang="en-US" sz="3200" dirty="0"/>
              <a:t>Technology</a:t>
            </a:r>
          </a:p>
          <a:p>
            <a:pPr lvl="1"/>
            <a:r>
              <a:rPr lang="en-US" sz="3200" dirty="0"/>
              <a:t>Leadership</a:t>
            </a:r>
          </a:p>
          <a:p>
            <a:pPr lvl="1"/>
            <a:r>
              <a:rPr lang="en-US" sz="3200" dirty="0"/>
              <a:t>Marketing</a:t>
            </a:r>
          </a:p>
          <a:p>
            <a:pPr lvl="1"/>
            <a:r>
              <a:rPr lang="en-US" sz="3200" dirty="0"/>
              <a:t>Student Services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91" y="2415730"/>
            <a:ext cx="8532409" cy="294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1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 of Membership Offered</a:t>
            </a:r>
          </a:p>
          <a:p>
            <a:pPr lvl="1"/>
            <a:r>
              <a:rPr lang="en-US" dirty="0" smtClean="0"/>
              <a:t>Individual- one member per charter </a:t>
            </a:r>
          </a:p>
          <a:p>
            <a:pPr lvl="1"/>
            <a:r>
              <a:rPr lang="en-US" dirty="0" smtClean="0"/>
              <a:t>Organizational- unlimited members per charter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Members Receive</a:t>
            </a:r>
          </a:p>
          <a:p>
            <a:pPr lvl="1"/>
            <a:r>
              <a:rPr lang="en-US" dirty="0" smtClean="0"/>
              <a:t>Opportunity to pursue a Charter School </a:t>
            </a:r>
            <a:r>
              <a:rPr lang="en-US" dirty="0" err="1" smtClean="0"/>
              <a:t>Busienss</a:t>
            </a:r>
            <a:r>
              <a:rPr lang="en-US" dirty="0" smtClean="0"/>
              <a:t> Officer Certification</a:t>
            </a:r>
          </a:p>
          <a:p>
            <a:pPr lvl="1"/>
            <a:r>
              <a:rPr lang="en-US" dirty="0" smtClean="0"/>
              <a:t>Reduced Pricing on Training</a:t>
            </a:r>
          </a:p>
          <a:p>
            <a:pPr lvl="1"/>
            <a:r>
              <a:rPr lang="en-US" dirty="0" smtClean="0"/>
              <a:t>Weekly Newsletter “Tuesday Tip” with compliance reminders, tips, tricks and how-</a:t>
            </a:r>
            <a:r>
              <a:rPr lang="en-US" dirty="0" err="1" smtClean="0"/>
              <a:t>to’s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2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to everyone: member, non-member, business officer, superintendent, board member, etc.</a:t>
            </a:r>
          </a:p>
          <a:p>
            <a:r>
              <a:rPr lang="en-US" dirty="0" smtClean="0"/>
              <a:t>Types of Courses</a:t>
            </a:r>
          </a:p>
          <a:p>
            <a:pPr lvl="1"/>
            <a:r>
              <a:rPr lang="en-US" dirty="0" smtClean="0"/>
              <a:t>Live Webinars</a:t>
            </a:r>
          </a:p>
          <a:p>
            <a:pPr lvl="1"/>
            <a:r>
              <a:rPr lang="en-US" dirty="0" smtClean="0"/>
              <a:t>Live Training Days- once a month throughout the state</a:t>
            </a:r>
          </a:p>
          <a:p>
            <a:pPr lvl="1"/>
            <a:r>
              <a:rPr lang="en-US" dirty="0" smtClean="0"/>
              <a:t>Documentation Workshops- opportunity to develop or review policies and procedures for your charter with expert advice and peer communication</a:t>
            </a:r>
          </a:p>
          <a:p>
            <a:pPr lvl="1"/>
            <a:r>
              <a:rPr lang="en-US" dirty="0" smtClean="0"/>
              <a:t>Online Courses- live trainings converted to online courses after the fact</a:t>
            </a:r>
          </a:p>
          <a:p>
            <a:r>
              <a:rPr lang="en-US" dirty="0" smtClean="0"/>
              <a:t>Continuing Education for TEA, CPA and TASBO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 our website: </a:t>
            </a:r>
            <a:r>
              <a:rPr lang="en-US" dirty="0" smtClean="0">
                <a:hlinkClick r:id="rId2"/>
              </a:rPr>
              <a:t>www.csboc.org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Email us! </a:t>
            </a:r>
            <a:r>
              <a:rPr lang="en-US" dirty="0" smtClean="0">
                <a:hlinkClick r:id="rId3"/>
              </a:rPr>
              <a:t>support@csboc.org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Looking forward to seeing you soon at one of our </a:t>
            </a:r>
            <a:r>
              <a:rPr lang="en-US" smtClean="0"/>
              <a:t>upcoming trainings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©2014 Charter School Business Officer Certification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100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CSA’s Charter School Business Officer Certification (CSBOC)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What is TCSA’s CSBOC?&amp;quot;&quot;/&gt;&lt;property id=&quot;20307&quot; value=&quot;257&quot;/&gt;&lt;/object&gt;&lt;object type=&quot;3&quot; unique_id=&quot;10005&quot;&gt;&lt;property id=&quot;20148&quot; value=&quot;5&quot;/&gt;&lt;property id=&quot;20300&quot; value=&quot;Slide 4 - &amp;quot;Membership&amp;quot;&quot;/&gt;&lt;property id=&quot;20307&quot; value=&quot;258&quot;/&gt;&lt;/object&gt;&lt;object type=&quot;3&quot; unique_id=&quot;10006&quot;&gt;&lt;property id=&quot;20148&quot; value=&quot;5&quot;/&gt;&lt;property id=&quot;20300&quot; value=&quot;Slide 5 - &amp;quot;Training&amp;quot;&quot;/&gt;&lt;property id=&quot;20307&quot; value=&quot;259&quot;/&gt;&lt;/object&gt;&lt;object type=&quot;3&quot; unique_id=&quot;10007&quot;&gt;&lt;property id=&quot;20148&quot; value=&quot;5&quot;/&gt;&lt;property id=&quot;20300&quot; value=&quot;Slide 6 - &amp;quot;For More Information&amp;quot;&quot;/&gt;&lt;property id=&quot;20307&quot; value=&quot;260&quot;/&gt;&lt;/object&gt;&lt;object type=&quot;3&quot; unique_id=&quot;10036&quot;&gt;&lt;property id=&quot;20148&quot; value=&quot;5&quot;/&gt;&lt;property id=&quot;20300&quot; value=&quot;Slide 3 - &amp;quot;CSBOC Course Outline/Trainings &amp;quot;&quot;/&gt;&lt;property id=&quot;20307&quot; value=&quot;261&quot;/&gt;&lt;/object&gt;&lt;/object&gt;&lt;object type=&quot;8&quot; unique_id=&quot;1001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SBOC Colors">
      <a:dk1>
        <a:srgbClr val="842D1C"/>
      </a:dk1>
      <a:lt1>
        <a:srgbClr val="C7C4B9"/>
      </a:lt1>
      <a:dk2>
        <a:srgbClr val="842D1C"/>
      </a:dk2>
      <a:lt2>
        <a:srgbClr val="842D1C"/>
      </a:lt2>
      <a:accent1>
        <a:srgbClr val="7A7563"/>
      </a:accent1>
      <a:accent2>
        <a:srgbClr val="842D1C"/>
      </a:accent2>
      <a:accent3>
        <a:srgbClr val="A5A5A5"/>
      </a:accent3>
      <a:accent4>
        <a:srgbClr val="AC3B24"/>
      </a:accent4>
      <a:accent5>
        <a:srgbClr val="756E52"/>
      </a:accent5>
      <a:accent6>
        <a:srgbClr val="454131"/>
      </a:accent6>
      <a:hlink>
        <a:srgbClr val="0563C1"/>
      </a:hlink>
      <a:folHlink>
        <a:srgbClr val="AC3B2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F3081B8-71C6-443C-83EB-B3E87B9FE7EF}" vid="{2A9B7D8B-060C-41CE-A039-425C96761E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CSBOC PP Template- Version2</Template>
  <TotalTime>34</TotalTime>
  <Words>283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TCSA’s Charter School Business Officer Certification (CSBOC)</vt:lpstr>
      <vt:lpstr>What is TCSA’s CSBOC?</vt:lpstr>
      <vt:lpstr>CSBOC Course Outline/Trainings </vt:lpstr>
      <vt:lpstr>Membership</vt:lpstr>
      <vt:lpstr>Training</vt:lpstr>
      <vt:lpstr>For More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Mowbray</dc:creator>
  <cp:lastModifiedBy>Karen Mowbray</cp:lastModifiedBy>
  <cp:revision>6</cp:revision>
  <dcterms:created xsi:type="dcterms:W3CDTF">2014-05-08T14:43:43Z</dcterms:created>
  <dcterms:modified xsi:type="dcterms:W3CDTF">2014-05-08T15:55:12Z</dcterms:modified>
</cp:coreProperties>
</file>