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9"/>
  </p:notesMasterIdLst>
  <p:handoutMasterIdLst>
    <p:handoutMasterId r:id="rId10"/>
  </p:handoutMasterIdLst>
  <p:sldIdLst>
    <p:sldId id="346" r:id="rId2"/>
    <p:sldId id="319" r:id="rId3"/>
    <p:sldId id="343" r:id="rId4"/>
    <p:sldId id="356" r:id="rId5"/>
    <p:sldId id="357" r:id="rId6"/>
    <p:sldId id="358" r:id="rId7"/>
    <p:sldId id="347" r:id="rId8"/>
  </p:sldIdLst>
  <p:sldSz cx="9664700" cy="7434263"/>
  <p:notesSz cx="7077075" cy="9393238"/>
  <p:defaultTextStyle>
    <a:defPPr>
      <a:defRPr lang="en-US"/>
    </a:defPPr>
    <a:lvl1pPr algn="ctr" rtl="0" eaLnBrk="0" fontAlgn="base" hangingPunct="0">
      <a:spcBef>
        <a:spcPct val="50000"/>
      </a:spcBef>
      <a:spcAft>
        <a:spcPct val="0"/>
      </a:spcAft>
      <a:defRPr sz="1400" b="1" kern="1200">
        <a:solidFill>
          <a:schemeClr val="tx1"/>
        </a:solidFill>
        <a:latin typeface="Times New Roman" pitchFamily="18" charset="0"/>
        <a:ea typeface="+mn-ea"/>
        <a:cs typeface="+mn-cs"/>
      </a:defRPr>
    </a:lvl1pPr>
    <a:lvl2pPr marL="457200" algn="ctr" rtl="0" eaLnBrk="0" fontAlgn="base" hangingPunct="0">
      <a:spcBef>
        <a:spcPct val="50000"/>
      </a:spcBef>
      <a:spcAft>
        <a:spcPct val="0"/>
      </a:spcAft>
      <a:defRPr sz="1400" b="1" kern="1200">
        <a:solidFill>
          <a:schemeClr val="tx1"/>
        </a:solidFill>
        <a:latin typeface="Times New Roman" pitchFamily="18" charset="0"/>
        <a:ea typeface="+mn-ea"/>
        <a:cs typeface="+mn-cs"/>
      </a:defRPr>
    </a:lvl2pPr>
    <a:lvl3pPr marL="914400" algn="ctr" rtl="0" eaLnBrk="0" fontAlgn="base" hangingPunct="0">
      <a:spcBef>
        <a:spcPct val="50000"/>
      </a:spcBef>
      <a:spcAft>
        <a:spcPct val="0"/>
      </a:spcAft>
      <a:defRPr sz="1400" b="1" kern="1200">
        <a:solidFill>
          <a:schemeClr val="tx1"/>
        </a:solidFill>
        <a:latin typeface="Times New Roman" pitchFamily="18" charset="0"/>
        <a:ea typeface="+mn-ea"/>
        <a:cs typeface="+mn-cs"/>
      </a:defRPr>
    </a:lvl3pPr>
    <a:lvl4pPr marL="1371600" algn="ctr" rtl="0" eaLnBrk="0" fontAlgn="base" hangingPunct="0">
      <a:spcBef>
        <a:spcPct val="50000"/>
      </a:spcBef>
      <a:spcAft>
        <a:spcPct val="0"/>
      </a:spcAft>
      <a:defRPr sz="1400" b="1" kern="1200">
        <a:solidFill>
          <a:schemeClr val="tx1"/>
        </a:solidFill>
        <a:latin typeface="Times New Roman" pitchFamily="18" charset="0"/>
        <a:ea typeface="+mn-ea"/>
        <a:cs typeface="+mn-cs"/>
      </a:defRPr>
    </a:lvl4pPr>
    <a:lvl5pPr marL="1828800" algn="ctr" rtl="0" eaLnBrk="0" fontAlgn="base" hangingPunct="0">
      <a:spcBef>
        <a:spcPct val="50000"/>
      </a:spcBef>
      <a:spcAft>
        <a:spcPct val="0"/>
      </a:spcAft>
      <a:defRPr sz="1400" b="1" kern="1200">
        <a:solidFill>
          <a:schemeClr val="tx1"/>
        </a:solidFill>
        <a:latin typeface="Times New Roman" pitchFamily="18" charset="0"/>
        <a:ea typeface="+mn-ea"/>
        <a:cs typeface="+mn-cs"/>
      </a:defRPr>
    </a:lvl5pPr>
    <a:lvl6pPr marL="2286000" algn="l" defTabSz="914400" rtl="0" eaLnBrk="1" latinLnBrk="0" hangingPunct="1">
      <a:defRPr sz="1400" b="1" kern="1200">
        <a:solidFill>
          <a:schemeClr val="tx1"/>
        </a:solidFill>
        <a:latin typeface="Times New Roman" pitchFamily="18" charset="0"/>
        <a:ea typeface="+mn-ea"/>
        <a:cs typeface="+mn-cs"/>
      </a:defRPr>
    </a:lvl6pPr>
    <a:lvl7pPr marL="2743200" algn="l" defTabSz="914400" rtl="0" eaLnBrk="1" latinLnBrk="0" hangingPunct="1">
      <a:defRPr sz="1400" b="1" kern="1200">
        <a:solidFill>
          <a:schemeClr val="tx1"/>
        </a:solidFill>
        <a:latin typeface="Times New Roman" pitchFamily="18" charset="0"/>
        <a:ea typeface="+mn-ea"/>
        <a:cs typeface="+mn-cs"/>
      </a:defRPr>
    </a:lvl7pPr>
    <a:lvl8pPr marL="3200400" algn="l" defTabSz="914400" rtl="0" eaLnBrk="1" latinLnBrk="0" hangingPunct="1">
      <a:defRPr sz="1400" b="1" kern="1200">
        <a:solidFill>
          <a:schemeClr val="tx1"/>
        </a:solidFill>
        <a:latin typeface="Times New Roman" pitchFamily="18" charset="0"/>
        <a:ea typeface="+mn-ea"/>
        <a:cs typeface="+mn-cs"/>
      </a:defRPr>
    </a:lvl8pPr>
    <a:lvl9pPr marL="3657600" algn="l" defTabSz="914400" rtl="0" eaLnBrk="1" latinLnBrk="0" hangingPunct="1">
      <a:defRPr sz="1400" b="1"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A06E"/>
    <a:srgbClr val="A0D0A0"/>
    <a:srgbClr val="00006E"/>
    <a:srgbClr val="FF9F00"/>
    <a:srgbClr val="FFFFC9"/>
    <a:srgbClr val="9FD0CF"/>
    <a:srgbClr val="C5FFE2"/>
    <a:srgbClr val="1F5F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553" autoAdjust="0"/>
  </p:normalViewPr>
  <p:slideViewPr>
    <p:cSldViewPr>
      <p:cViewPr>
        <p:scale>
          <a:sx n="100" d="100"/>
          <a:sy n="100" d="100"/>
        </p:scale>
        <p:origin x="-72" y="-72"/>
      </p:cViewPr>
      <p:guideLst>
        <p:guide orient="horz" pos="2197"/>
        <p:guide pos="136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1752" y="-78"/>
      </p:cViewPr>
      <p:guideLst>
        <p:guide orient="horz" pos="295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1"/>
            <a:ext cx="3067040" cy="469041"/>
          </a:xfrm>
          <a:prstGeom prst="rect">
            <a:avLst/>
          </a:prstGeom>
          <a:noFill/>
          <a:ln w="9525">
            <a:noFill/>
            <a:miter lim="800000"/>
            <a:headEnd/>
            <a:tailEnd/>
          </a:ln>
          <a:effectLst/>
        </p:spPr>
        <p:txBody>
          <a:bodyPr vert="horz" wrap="square" lIns="94005" tIns="47004" rIns="94005" bIns="47004" numCol="1" anchor="t" anchorCtr="0" compatLnSpc="1">
            <a:prstTxWarp prst="textNoShape">
              <a:avLst/>
            </a:prstTxWarp>
          </a:bodyPr>
          <a:lstStyle>
            <a:lvl1pPr algn="l" defTabSz="939536">
              <a:spcBef>
                <a:spcPct val="0"/>
              </a:spcBef>
              <a:defRPr sz="1200" b="0"/>
            </a:lvl1pPr>
          </a:lstStyle>
          <a:p>
            <a:pPr>
              <a:defRPr/>
            </a:pPr>
            <a:endParaRPr lang="en-US" dirty="0"/>
          </a:p>
        </p:txBody>
      </p:sp>
      <p:sp>
        <p:nvSpPr>
          <p:cNvPr id="12291" name="Rectangle 3"/>
          <p:cNvSpPr>
            <a:spLocks noGrp="1" noChangeArrowheads="1"/>
          </p:cNvSpPr>
          <p:nvPr>
            <p:ph type="dt" sz="quarter" idx="1"/>
          </p:nvPr>
        </p:nvSpPr>
        <p:spPr bwMode="auto">
          <a:xfrm>
            <a:off x="4010037" y="1"/>
            <a:ext cx="3067039" cy="469041"/>
          </a:xfrm>
          <a:prstGeom prst="rect">
            <a:avLst/>
          </a:prstGeom>
          <a:noFill/>
          <a:ln w="9525">
            <a:noFill/>
            <a:miter lim="800000"/>
            <a:headEnd/>
            <a:tailEnd/>
          </a:ln>
          <a:effectLst/>
        </p:spPr>
        <p:txBody>
          <a:bodyPr vert="horz" wrap="square" lIns="94005" tIns="47004" rIns="94005" bIns="47004" numCol="1" anchor="t" anchorCtr="0" compatLnSpc="1">
            <a:prstTxWarp prst="textNoShape">
              <a:avLst/>
            </a:prstTxWarp>
          </a:bodyPr>
          <a:lstStyle>
            <a:lvl1pPr algn="r" defTabSz="939536">
              <a:spcBef>
                <a:spcPct val="0"/>
              </a:spcBef>
              <a:defRPr sz="1200" b="0"/>
            </a:lvl1pPr>
          </a:lstStyle>
          <a:p>
            <a:pPr>
              <a:defRPr/>
            </a:pPr>
            <a:endParaRPr lang="en-US" dirty="0"/>
          </a:p>
        </p:txBody>
      </p:sp>
      <p:sp>
        <p:nvSpPr>
          <p:cNvPr id="12292" name="Rectangle 4"/>
          <p:cNvSpPr>
            <a:spLocks noGrp="1" noChangeArrowheads="1"/>
          </p:cNvSpPr>
          <p:nvPr>
            <p:ph type="ftr" sz="quarter" idx="2"/>
          </p:nvPr>
        </p:nvSpPr>
        <p:spPr bwMode="auto">
          <a:xfrm>
            <a:off x="0" y="8924199"/>
            <a:ext cx="3067040" cy="469041"/>
          </a:xfrm>
          <a:prstGeom prst="rect">
            <a:avLst/>
          </a:prstGeom>
          <a:noFill/>
          <a:ln w="9525">
            <a:noFill/>
            <a:miter lim="800000"/>
            <a:headEnd/>
            <a:tailEnd/>
          </a:ln>
          <a:effectLst/>
        </p:spPr>
        <p:txBody>
          <a:bodyPr vert="horz" wrap="square" lIns="94005" tIns="47004" rIns="94005" bIns="47004" numCol="1" anchor="b" anchorCtr="0" compatLnSpc="1">
            <a:prstTxWarp prst="textNoShape">
              <a:avLst/>
            </a:prstTxWarp>
          </a:bodyPr>
          <a:lstStyle>
            <a:lvl1pPr algn="l" defTabSz="939536">
              <a:spcBef>
                <a:spcPct val="0"/>
              </a:spcBef>
              <a:defRPr sz="1200" b="0"/>
            </a:lvl1pPr>
          </a:lstStyle>
          <a:p>
            <a:pPr>
              <a:defRPr/>
            </a:pPr>
            <a:endParaRPr lang="en-US" dirty="0"/>
          </a:p>
        </p:txBody>
      </p:sp>
      <p:sp>
        <p:nvSpPr>
          <p:cNvPr id="12293" name="Rectangle 5"/>
          <p:cNvSpPr>
            <a:spLocks noGrp="1" noChangeArrowheads="1"/>
          </p:cNvSpPr>
          <p:nvPr>
            <p:ph type="sldNum" sz="quarter" idx="3"/>
          </p:nvPr>
        </p:nvSpPr>
        <p:spPr bwMode="auto">
          <a:xfrm>
            <a:off x="4010037" y="8924199"/>
            <a:ext cx="3067039" cy="469041"/>
          </a:xfrm>
          <a:prstGeom prst="rect">
            <a:avLst/>
          </a:prstGeom>
          <a:noFill/>
          <a:ln w="9525">
            <a:noFill/>
            <a:miter lim="800000"/>
            <a:headEnd/>
            <a:tailEnd/>
          </a:ln>
          <a:effectLst/>
        </p:spPr>
        <p:txBody>
          <a:bodyPr vert="horz" wrap="square" lIns="94005" tIns="47004" rIns="94005" bIns="47004" numCol="1" anchor="b" anchorCtr="0" compatLnSpc="1">
            <a:prstTxWarp prst="textNoShape">
              <a:avLst/>
            </a:prstTxWarp>
          </a:bodyPr>
          <a:lstStyle>
            <a:lvl1pPr algn="r" defTabSz="939536">
              <a:spcBef>
                <a:spcPct val="0"/>
              </a:spcBef>
              <a:defRPr sz="1200" b="0"/>
            </a:lvl1pPr>
          </a:lstStyle>
          <a:p>
            <a:pPr>
              <a:defRPr/>
            </a:pPr>
            <a:fld id="{850DD2A9-6C1E-4043-BFC2-A6598EF24031}" type="slidenum">
              <a:rPr lang="en-US"/>
              <a:pPr>
                <a:defRPr/>
              </a:pPr>
              <a:t>‹#›</a:t>
            </a:fld>
            <a:endParaRPr lang="en-US" dirty="0"/>
          </a:p>
        </p:txBody>
      </p:sp>
    </p:spTree>
    <p:extLst>
      <p:ext uri="{BB962C8B-B14F-4D97-AF65-F5344CB8AC3E}">
        <p14:creationId xmlns:p14="http://schemas.microsoft.com/office/powerpoint/2010/main" val="702684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1"/>
            <a:ext cx="3067040" cy="469041"/>
          </a:xfrm>
          <a:prstGeom prst="rect">
            <a:avLst/>
          </a:prstGeom>
          <a:noFill/>
          <a:ln w="9525">
            <a:noFill/>
            <a:miter lim="800000"/>
            <a:headEnd/>
            <a:tailEnd/>
          </a:ln>
          <a:effectLst/>
        </p:spPr>
        <p:txBody>
          <a:bodyPr vert="horz" wrap="square" lIns="94005" tIns="47004" rIns="94005" bIns="47004" numCol="1" anchor="t" anchorCtr="0" compatLnSpc="1">
            <a:prstTxWarp prst="textNoShape">
              <a:avLst/>
            </a:prstTxWarp>
          </a:bodyPr>
          <a:lstStyle>
            <a:lvl1pPr algn="l" defTabSz="939536">
              <a:spcBef>
                <a:spcPct val="0"/>
              </a:spcBef>
              <a:defRPr sz="1200" b="0"/>
            </a:lvl1pPr>
          </a:lstStyle>
          <a:p>
            <a:pPr>
              <a:defRPr/>
            </a:pPr>
            <a:endParaRPr lang="en-US" dirty="0"/>
          </a:p>
        </p:txBody>
      </p:sp>
      <p:sp>
        <p:nvSpPr>
          <p:cNvPr id="7171" name="Rectangle 3"/>
          <p:cNvSpPr>
            <a:spLocks noGrp="1" noChangeArrowheads="1"/>
          </p:cNvSpPr>
          <p:nvPr>
            <p:ph type="dt" idx="1"/>
          </p:nvPr>
        </p:nvSpPr>
        <p:spPr bwMode="auto">
          <a:xfrm>
            <a:off x="4010037" y="1"/>
            <a:ext cx="3067039" cy="469041"/>
          </a:xfrm>
          <a:prstGeom prst="rect">
            <a:avLst/>
          </a:prstGeom>
          <a:noFill/>
          <a:ln w="9525">
            <a:noFill/>
            <a:miter lim="800000"/>
            <a:headEnd/>
            <a:tailEnd/>
          </a:ln>
          <a:effectLst/>
        </p:spPr>
        <p:txBody>
          <a:bodyPr vert="horz" wrap="square" lIns="94005" tIns="47004" rIns="94005" bIns="47004" numCol="1" anchor="t" anchorCtr="0" compatLnSpc="1">
            <a:prstTxWarp prst="textNoShape">
              <a:avLst/>
            </a:prstTxWarp>
          </a:bodyPr>
          <a:lstStyle>
            <a:lvl1pPr algn="r" defTabSz="939536">
              <a:spcBef>
                <a:spcPct val="0"/>
              </a:spcBef>
              <a:defRPr sz="1200" b="0"/>
            </a:lvl1pPr>
          </a:lstStyle>
          <a:p>
            <a:pPr>
              <a:defRPr/>
            </a:pPr>
            <a:endParaRPr lang="en-US" dirty="0"/>
          </a:p>
        </p:txBody>
      </p:sp>
      <p:sp>
        <p:nvSpPr>
          <p:cNvPr id="17412" name="Rectangle 4"/>
          <p:cNvSpPr>
            <a:spLocks noGrp="1" noRot="1" noChangeAspect="1" noChangeArrowheads="1" noTextEdit="1"/>
          </p:cNvSpPr>
          <p:nvPr>
            <p:ph type="sldImg" idx="2"/>
          </p:nvPr>
        </p:nvSpPr>
        <p:spPr bwMode="auto">
          <a:xfrm>
            <a:off x="1252538" y="708025"/>
            <a:ext cx="4572000" cy="35179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44533" y="4462101"/>
            <a:ext cx="5188012" cy="4221366"/>
          </a:xfrm>
          <a:prstGeom prst="rect">
            <a:avLst/>
          </a:prstGeom>
          <a:noFill/>
          <a:ln w="9525">
            <a:noFill/>
            <a:miter lim="800000"/>
            <a:headEnd/>
            <a:tailEnd/>
          </a:ln>
          <a:effectLst/>
        </p:spPr>
        <p:txBody>
          <a:bodyPr vert="horz" wrap="square" lIns="94005" tIns="47004" rIns="94005" bIns="4700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924199"/>
            <a:ext cx="3067040" cy="469041"/>
          </a:xfrm>
          <a:prstGeom prst="rect">
            <a:avLst/>
          </a:prstGeom>
          <a:noFill/>
          <a:ln w="9525">
            <a:noFill/>
            <a:miter lim="800000"/>
            <a:headEnd/>
            <a:tailEnd/>
          </a:ln>
          <a:effectLst/>
        </p:spPr>
        <p:txBody>
          <a:bodyPr vert="horz" wrap="square" lIns="94005" tIns="47004" rIns="94005" bIns="47004" numCol="1" anchor="b" anchorCtr="0" compatLnSpc="1">
            <a:prstTxWarp prst="textNoShape">
              <a:avLst/>
            </a:prstTxWarp>
          </a:bodyPr>
          <a:lstStyle>
            <a:lvl1pPr algn="l" defTabSz="939536">
              <a:spcBef>
                <a:spcPct val="0"/>
              </a:spcBef>
              <a:defRPr sz="1200" b="0"/>
            </a:lvl1pPr>
          </a:lstStyle>
          <a:p>
            <a:pPr>
              <a:defRPr/>
            </a:pPr>
            <a:endParaRPr lang="en-US" dirty="0"/>
          </a:p>
        </p:txBody>
      </p:sp>
      <p:sp>
        <p:nvSpPr>
          <p:cNvPr id="7175" name="Rectangle 7"/>
          <p:cNvSpPr>
            <a:spLocks noGrp="1" noChangeArrowheads="1"/>
          </p:cNvSpPr>
          <p:nvPr>
            <p:ph type="sldNum" sz="quarter" idx="5"/>
          </p:nvPr>
        </p:nvSpPr>
        <p:spPr bwMode="auto">
          <a:xfrm>
            <a:off x="4010037" y="8924199"/>
            <a:ext cx="3067039" cy="469041"/>
          </a:xfrm>
          <a:prstGeom prst="rect">
            <a:avLst/>
          </a:prstGeom>
          <a:noFill/>
          <a:ln w="9525">
            <a:noFill/>
            <a:miter lim="800000"/>
            <a:headEnd/>
            <a:tailEnd/>
          </a:ln>
          <a:effectLst/>
        </p:spPr>
        <p:txBody>
          <a:bodyPr vert="horz" wrap="square" lIns="94005" tIns="47004" rIns="94005" bIns="47004" numCol="1" anchor="b" anchorCtr="0" compatLnSpc="1">
            <a:prstTxWarp prst="textNoShape">
              <a:avLst/>
            </a:prstTxWarp>
          </a:bodyPr>
          <a:lstStyle>
            <a:lvl1pPr algn="r" defTabSz="939536">
              <a:spcBef>
                <a:spcPct val="0"/>
              </a:spcBef>
              <a:defRPr sz="1200" b="0"/>
            </a:lvl1pPr>
          </a:lstStyle>
          <a:p>
            <a:pPr>
              <a:defRPr/>
            </a:pPr>
            <a:fld id="{CAB23D6C-829D-465E-910B-0DF9F7BD05AD}" type="slidenum">
              <a:rPr lang="en-US"/>
              <a:pPr>
                <a:defRPr/>
              </a:pPr>
              <a:t>‹#›</a:t>
            </a:fld>
            <a:endParaRPr lang="en-US" dirty="0"/>
          </a:p>
        </p:txBody>
      </p:sp>
    </p:spTree>
    <p:extLst>
      <p:ext uri="{BB962C8B-B14F-4D97-AF65-F5344CB8AC3E}">
        <p14:creationId xmlns:p14="http://schemas.microsoft.com/office/powerpoint/2010/main" val="19072164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pPr defTabSz="938057"/>
            <a:fld id="{0F077340-F50D-4399-B80C-39FEF5F07380}" type="slidenum">
              <a:rPr lang="en-US" smtClean="0"/>
              <a:pPr defTabSz="938057"/>
              <a:t>1</a:t>
            </a:fld>
            <a:endParaRPr lang="en-US" dirty="0"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pPr defTabSz="938057"/>
            <a:fld id="{A9C05FE3-A36A-4DEE-8090-0D598A4D8E46}" type="slidenum">
              <a:rPr lang="en-US" smtClean="0"/>
              <a:pPr defTabSz="938057"/>
              <a:t>2</a:t>
            </a:fld>
            <a:endParaRPr lang="en-US" dirty="0"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pPr defTabSz="938057"/>
            <a:fld id="{A8EE1830-A88E-4763-8F0D-A260043DE754}" type="slidenum">
              <a:rPr lang="en-US" smtClean="0"/>
              <a:pPr defTabSz="938057"/>
              <a:t>3</a:t>
            </a:fld>
            <a:endParaRPr lang="en-US" dirty="0"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pPr defTabSz="938057"/>
            <a:fld id="{4A2AD8D9-BDE4-4722-BDC9-8BF846CF6C5A}" type="slidenum">
              <a:rPr lang="en-US" smtClean="0"/>
              <a:pPr defTabSz="938057"/>
              <a:t>4</a:t>
            </a:fld>
            <a:endParaRPr lang="en-US" dirty="0"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pPr defTabSz="938057"/>
            <a:fld id="{D90585B0-443C-4D23-A4B3-49655E0377C8}" type="slidenum">
              <a:rPr lang="en-US" smtClean="0"/>
              <a:pPr defTabSz="938057"/>
              <a:t>7</a:t>
            </a:fld>
            <a:endParaRPr lang="en-US" dirty="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82600" y="298450"/>
            <a:ext cx="8699500" cy="1238250"/>
          </a:xfrm>
          <a:prstGeom prst="rect">
            <a:avLst/>
          </a:prstGeom>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pPr>
              <a:defRPr/>
            </a:pPr>
            <a:fld id="{C859AFF0-3C0A-45BF-9E35-AA73CAA23DFD}"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2600" y="298450"/>
            <a:ext cx="8699500" cy="123825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82600" y="1735138"/>
            <a:ext cx="8699500" cy="49053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
          <p:cNvSpPr>
            <a:spLocks noGrp="1" noChangeArrowheads="1"/>
          </p:cNvSpPr>
          <p:nvPr>
            <p:ph type="sldNum" sz="quarter" idx="10"/>
          </p:nvPr>
        </p:nvSpPr>
        <p:spPr>
          <a:ln/>
        </p:spPr>
        <p:txBody>
          <a:bodyPr/>
          <a:lstStyle>
            <a:lvl1pPr>
              <a:defRPr/>
            </a:lvl1pPr>
          </a:lstStyle>
          <a:p>
            <a:pPr>
              <a:defRPr/>
            </a:pPr>
            <a:fld id="{74BDB503-2EE4-47D5-AD89-873BC4CCE401}"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3588" y="4776788"/>
            <a:ext cx="8215312" cy="14763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63588" y="3151188"/>
            <a:ext cx="8215312" cy="1625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8"/>
          <p:cNvSpPr>
            <a:spLocks noGrp="1" noChangeArrowheads="1"/>
          </p:cNvSpPr>
          <p:nvPr>
            <p:ph type="sldNum" sz="quarter" idx="10"/>
          </p:nvPr>
        </p:nvSpPr>
        <p:spPr>
          <a:ln/>
        </p:spPr>
        <p:txBody>
          <a:bodyPr/>
          <a:lstStyle>
            <a:lvl1pPr>
              <a:defRPr/>
            </a:lvl1pPr>
          </a:lstStyle>
          <a:p>
            <a:pPr>
              <a:defRPr/>
            </a:pPr>
            <a:fld id="{C6BF5683-76A0-4EBE-A754-5031491BE39F}"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82600" y="298450"/>
            <a:ext cx="8699500" cy="123825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82600" y="1735138"/>
            <a:ext cx="4273550" cy="49053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08550" y="1735138"/>
            <a:ext cx="4273550" cy="49053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8"/>
          <p:cNvSpPr>
            <a:spLocks noGrp="1" noChangeArrowheads="1"/>
          </p:cNvSpPr>
          <p:nvPr>
            <p:ph type="sldNum" sz="quarter" idx="10"/>
          </p:nvPr>
        </p:nvSpPr>
        <p:spPr>
          <a:ln/>
        </p:spPr>
        <p:txBody>
          <a:bodyPr/>
          <a:lstStyle>
            <a:lvl1pPr>
              <a:defRPr/>
            </a:lvl1pPr>
          </a:lstStyle>
          <a:p>
            <a:pPr>
              <a:defRPr/>
            </a:pPr>
            <a:fld id="{372B9EEB-3BD2-49D8-B9F1-63B90F555C6A}"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82600" y="298450"/>
            <a:ext cx="8699500" cy="123825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82600" y="1663700"/>
            <a:ext cx="4270375" cy="693738"/>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82600" y="2357438"/>
            <a:ext cx="4270375" cy="42830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10138" y="1663700"/>
            <a:ext cx="4271962" cy="693738"/>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10138" y="2357438"/>
            <a:ext cx="4271962" cy="42830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8"/>
          <p:cNvSpPr>
            <a:spLocks noGrp="1" noChangeArrowheads="1"/>
          </p:cNvSpPr>
          <p:nvPr>
            <p:ph type="sldNum" sz="quarter" idx="10"/>
          </p:nvPr>
        </p:nvSpPr>
        <p:spPr>
          <a:ln/>
        </p:spPr>
        <p:txBody>
          <a:bodyPr/>
          <a:lstStyle>
            <a:lvl1pPr>
              <a:defRPr/>
            </a:lvl1pPr>
          </a:lstStyle>
          <a:p>
            <a:pPr>
              <a:defRPr/>
            </a:pPr>
            <a:fld id="{FCA03706-2C15-4D20-B8C0-5501AEB627B4}"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82600" y="298450"/>
            <a:ext cx="8699500" cy="1238250"/>
          </a:xfrm>
          <a:prstGeom prst="rect">
            <a:avLst/>
          </a:prstGeom>
        </p:spPr>
        <p:txBody>
          <a:bodyPr/>
          <a:lstStyle/>
          <a:p>
            <a:r>
              <a:rPr lang="en-US" smtClean="0"/>
              <a:t>Click to edit Master title style</a:t>
            </a:r>
            <a:endParaRPr lang="en-US"/>
          </a:p>
        </p:txBody>
      </p:sp>
      <p:sp>
        <p:nvSpPr>
          <p:cNvPr id="3" name="Rectangle 28"/>
          <p:cNvSpPr>
            <a:spLocks noGrp="1" noChangeArrowheads="1"/>
          </p:cNvSpPr>
          <p:nvPr>
            <p:ph type="sldNum" sz="quarter" idx="10"/>
          </p:nvPr>
        </p:nvSpPr>
        <p:spPr>
          <a:ln/>
        </p:spPr>
        <p:txBody>
          <a:bodyPr/>
          <a:lstStyle>
            <a:lvl1pPr>
              <a:defRPr/>
            </a:lvl1pPr>
          </a:lstStyle>
          <a:p>
            <a:pPr>
              <a:defRPr/>
            </a:pPr>
            <a:fld id="{7E675AE0-0CE5-403F-AD7E-319B0CCA4C2A}"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8"/>
          <p:cNvSpPr>
            <a:spLocks noGrp="1" noChangeArrowheads="1"/>
          </p:cNvSpPr>
          <p:nvPr>
            <p:ph type="sldNum" sz="quarter" idx="10"/>
          </p:nvPr>
        </p:nvSpPr>
        <p:spPr>
          <a:ln/>
        </p:spPr>
        <p:txBody>
          <a:bodyPr/>
          <a:lstStyle>
            <a:lvl1pPr>
              <a:defRPr/>
            </a:lvl1pPr>
          </a:lstStyle>
          <a:p>
            <a:pPr>
              <a:defRPr/>
            </a:pPr>
            <a:fld id="{09833E72-45C5-48D8-BEAC-465F70F40FA2}"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2600" y="295275"/>
            <a:ext cx="3179763" cy="1260475"/>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778250" y="295275"/>
            <a:ext cx="5403850" cy="6345238"/>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2600" y="1555750"/>
            <a:ext cx="3179763" cy="50847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8"/>
          <p:cNvSpPr>
            <a:spLocks noGrp="1" noChangeArrowheads="1"/>
          </p:cNvSpPr>
          <p:nvPr>
            <p:ph type="sldNum" sz="quarter" idx="10"/>
          </p:nvPr>
        </p:nvSpPr>
        <p:spPr>
          <a:ln/>
        </p:spPr>
        <p:txBody>
          <a:bodyPr/>
          <a:lstStyle>
            <a:lvl1pPr>
              <a:defRPr/>
            </a:lvl1pPr>
          </a:lstStyle>
          <a:p>
            <a:pPr>
              <a:defRPr/>
            </a:pPr>
            <a:fld id="{571DEE22-B431-4804-8154-6FE8D3C015A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93888" y="5203825"/>
            <a:ext cx="5799137" cy="614363"/>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93888" y="663575"/>
            <a:ext cx="5799137" cy="446087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893888" y="5818188"/>
            <a:ext cx="5799137" cy="87312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8"/>
          <p:cNvSpPr>
            <a:spLocks noGrp="1" noChangeArrowheads="1"/>
          </p:cNvSpPr>
          <p:nvPr>
            <p:ph type="sldNum" sz="quarter" idx="10"/>
          </p:nvPr>
        </p:nvSpPr>
        <p:spPr>
          <a:ln/>
        </p:spPr>
        <p:txBody>
          <a:bodyPr/>
          <a:lstStyle>
            <a:lvl1pPr>
              <a:defRPr/>
            </a:lvl1pPr>
          </a:lstStyle>
          <a:p>
            <a:pPr>
              <a:defRPr/>
            </a:pPr>
            <a:fld id="{E6C53BC0-2DD9-40BE-9B38-0C8219F9DC9C}"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82600" y="298450"/>
            <a:ext cx="8699500" cy="123825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82600" y="1735138"/>
            <a:ext cx="8699500" cy="49053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
          <p:cNvSpPr>
            <a:spLocks noGrp="1" noChangeArrowheads="1"/>
          </p:cNvSpPr>
          <p:nvPr>
            <p:ph type="sldNum" sz="quarter" idx="10"/>
          </p:nvPr>
        </p:nvSpPr>
        <p:spPr>
          <a:ln/>
        </p:spPr>
        <p:txBody>
          <a:bodyPr/>
          <a:lstStyle>
            <a:lvl1pPr>
              <a:defRPr/>
            </a:lvl1pPr>
          </a:lstStyle>
          <a:p>
            <a:pPr>
              <a:defRPr/>
            </a:pPr>
            <a:fld id="{00CA639C-6ED3-4AB7-AEF1-5D60748E9757}"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7225" y="298450"/>
            <a:ext cx="2174875" cy="6342063"/>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82600" y="298450"/>
            <a:ext cx="6372225" cy="63420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
          <p:cNvSpPr>
            <a:spLocks noGrp="1" noChangeArrowheads="1"/>
          </p:cNvSpPr>
          <p:nvPr>
            <p:ph type="sldNum" sz="quarter" idx="10"/>
          </p:nvPr>
        </p:nvSpPr>
        <p:spPr>
          <a:ln/>
        </p:spPr>
        <p:txBody>
          <a:bodyPr/>
          <a:lstStyle>
            <a:lvl1pPr>
              <a:defRPr/>
            </a:lvl1pPr>
          </a:lstStyle>
          <a:p>
            <a:pPr>
              <a:defRPr/>
            </a:pPr>
            <a:fld id="{4680409B-304A-4C56-AAE7-C375FBCCC268}"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2" name="Rectangle 28"/>
          <p:cNvSpPr>
            <a:spLocks noGrp="1" noChangeArrowheads="1"/>
          </p:cNvSpPr>
          <p:nvPr>
            <p:ph type="sldNum" sz="quarter" idx="4"/>
          </p:nvPr>
        </p:nvSpPr>
        <p:spPr bwMode="auto">
          <a:xfrm>
            <a:off x="8489950" y="6842125"/>
            <a:ext cx="533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spcBef>
                <a:spcPct val="0"/>
              </a:spcBef>
              <a:defRPr sz="1100" b="0"/>
            </a:lvl1pPr>
          </a:lstStyle>
          <a:p>
            <a:pPr>
              <a:defRPr/>
            </a:pPr>
            <a:fld id="{C859AFF0-3C0A-45BF-9E35-AA73CAA23DFD}" type="slidenum">
              <a:rPr lang="en-US"/>
              <a:pPr>
                <a:defRPr/>
              </a:pPr>
              <a:t>‹#›</a:t>
            </a:fld>
            <a:endParaRPr lang="en-US" dirty="0"/>
          </a:p>
        </p:txBody>
      </p:sp>
      <p:sp>
        <p:nvSpPr>
          <p:cNvPr id="1053" name="Line 29"/>
          <p:cNvSpPr>
            <a:spLocks noChangeShapeType="1"/>
          </p:cNvSpPr>
          <p:nvPr userDrawn="1"/>
        </p:nvSpPr>
        <p:spPr bwMode="auto">
          <a:xfrm>
            <a:off x="488950" y="898525"/>
            <a:ext cx="8534400" cy="0"/>
          </a:xfrm>
          <a:prstGeom prst="line">
            <a:avLst/>
          </a:prstGeom>
          <a:noFill/>
          <a:ln w="19050">
            <a:solidFill>
              <a:schemeClr val="tx1"/>
            </a:solidFill>
            <a:round/>
            <a:headEnd/>
            <a:tailEnd/>
          </a:ln>
          <a:effectLst/>
        </p:spPr>
        <p:txBody>
          <a:bodyPr/>
          <a:lstStyle/>
          <a:p>
            <a:pPr>
              <a:defRPr/>
            </a:pPr>
            <a:endParaRPr lang="en-US" dirty="0"/>
          </a:p>
        </p:txBody>
      </p:sp>
      <p:sp>
        <p:nvSpPr>
          <p:cNvPr id="1054" name="Line 30"/>
          <p:cNvSpPr>
            <a:spLocks noChangeShapeType="1"/>
          </p:cNvSpPr>
          <p:nvPr userDrawn="1"/>
        </p:nvSpPr>
        <p:spPr bwMode="auto">
          <a:xfrm>
            <a:off x="488950" y="6689725"/>
            <a:ext cx="8534400" cy="0"/>
          </a:xfrm>
          <a:prstGeom prst="line">
            <a:avLst/>
          </a:prstGeom>
          <a:noFill/>
          <a:ln w="19050">
            <a:solidFill>
              <a:schemeClr val="tx1"/>
            </a:solidFill>
            <a:round/>
            <a:headEnd/>
            <a:tailEnd/>
          </a:ln>
          <a:effectLst/>
        </p:spPr>
        <p:txBody>
          <a:body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Lst>
  <p:hf hdr="0" ftr="0" dt="0"/>
  <p:txStyles>
    <p:titleStyle>
      <a:lvl1pPr algn="l" defTabSz="976313" rtl="0" eaLnBrk="0" fontAlgn="base" hangingPunct="0">
        <a:spcBef>
          <a:spcPct val="0"/>
        </a:spcBef>
        <a:spcAft>
          <a:spcPct val="0"/>
        </a:spcAft>
        <a:defRPr sz="3400" b="1">
          <a:solidFill>
            <a:schemeClr val="tx2"/>
          </a:solidFill>
          <a:latin typeface="+mj-lt"/>
          <a:ea typeface="+mj-ea"/>
          <a:cs typeface="+mj-cs"/>
        </a:defRPr>
      </a:lvl1pPr>
      <a:lvl2pPr algn="l" defTabSz="976313" rtl="0" eaLnBrk="0" fontAlgn="base" hangingPunct="0">
        <a:spcBef>
          <a:spcPct val="0"/>
        </a:spcBef>
        <a:spcAft>
          <a:spcPct val="0"/>
        </a:spcAft>
        <a:defRPr sz="3400" b="1">
          <a:solidFill>
            <a:schemeClr val="tx2"/>
          </a:solidFill>
          <a:latin typeface="Times" pitchFamily="18" charset="0"/>
        </a:defRPr>
      </a:lvl2pPr>
      <a:lvl3pPr algn="l" defTabSz="976313" rtl="0" eaLnBrk="0" fontAlgn="base" hangingPunct="0">
        <a:spcBef>
          <a:spcPct val="0"/>
        </a:spcBef>
        <a:spcAft>
          <a:spcPct val="0"/>
        </a:spcAft>
        <a:defRPr sz="3400" b="1">
          <a:solidFill>
            <a:schemeClr val="tx2"/>
          </a:solidFill>
          <a:latin typeface="Times" pitchFamily="18" charset="0"/>
        </a:defRPr>
      </a:lvl3pPr>
      <a:lvl4pPr algn="l" defTabSz="976313" rtl="0" eaLnBrk="0" fontAlgn="base" hangingPunct="0">
        <a:spcBef>
          <a:spcPct val="0"/>
        </a:spcBef>
        <a:spcAft>
          <a:spcPct val="0"/>
        </a:spcAft>
        <a:defRPr sz="3400" b="1">
          <a:solidFill>
            <a:schemeClr val="tx2"/>
          </a:solidFill>
          <a:latin typeface="Times" pitchFamily="18" charset="0"/>
        </a:defRPr>
      </a:lvl4pPr>
      <a:lvl5pPr algn="l" defTabSz="976313" rtl="0" eaLnBrk="0" fontAlgn="base" hangingPunct="0">
        <a:spcBef>
          <a:spcPct val="0"/>
        </a:spcBef>
        <a:spcAft>
          <a:spcPct val="0"/>
        </a:spcAft>
        <a:defRPr sz="3400" b="1">
          <a:solidFill>
            <a:schemeClr val="tx2"/>
          </a:solidFill>
          <a:latin typeface="Times" pitchFamily="18" charset="0"/>
        </a:defRPr>
      </a:lvl5pPr>
      <a:lvl6pPr marL="457200" algn="l" defTabSz="976313" rtl="0" eaLnBrk="0" fontAlgn="base" hangingPunct="0">
        <a:spcBef>
          <a:spcPct val="0"/>
        </a:spcBef>
        <a:spcAft>
          <a:spcPct val="0"/>
        </a:spcAft>
        <a:defRPr sz="3400" b="1">
          <a:solidFill>
            <a:schemeClr val="tx2"/>
          </a:solidFill>
          <a:latin typeface="Times" pitchFamily="18" charset="0"/>
        </a:defRPr>
      </a:lvl6pPr>
      <a:lvl7pPr marL="914400" algn="l" defTabSz="976313" rtl="0" eaLnBrk="0" fontAlgn="base" hangingPunct="0">
        <a:spcBef>
          <a:spcPct val="0"/>
        </a:spcBef>
        <a:spcAft>
          <a:spcPct val="0"/>
        </a:spcAft>
        <a:defRPr sz="3400" b="1">
          <a:solidFill>
            <a:schemeClr val="tx2"/>
          </a:solidFill>
          <a:latin typeface="Times" pitchFamily="18" charset="0"/>
        </a:defRPr>
      </a:lvl7pPr>
      <a:lvl8pPr marL="1371600" algn="l" defTabSz="976313" rtl="0" eaLnBrk="0" fontAlgn="base" hangingPunct="0">
        <a:spcBef>
          <a:spcPct val="0"/>
        </a:spcBef>
        <a:spcAft>
          <a:spcPct val="0"/>
        </a:spcAft>
        <a:defRPr sz="3400" b="1">
          <a:solidFill>
            <a:schemeClr val="tx2"/>
          </a:solidFill>
          <a:latin typeface="Times" pitchFamily="18" charset="0"/>
        </a:defRPr>
      </a:lvl8pPr>
      <a:lvl9pPr marL="1828800" algn="l" defTabSz="976313" rtl="0" eaLnBrk="0" fontAlgn="base" hangingPunct="0">
        <a:spcBef>
          <a:spcPct val="0"/>
        </a:spcBef>
        <a:spcAft>
          <a:spcPct val="0"/>
        </a:spcAft>
        <a:defRPr sz="3400" b="1">
          <a:solidFill>
            <a:schemeClr val="tx2"/>
          </a:solidFill>
          <a:latin typeface="Times" pitchFamily="18" charset="0"/>
        </a:defRPr>
      </a:lvl9pPr>
    </p:titleStyle>
    <p:bodyStyle>
      <a:lvl1pPr marL="342900" indent="-341313" algn="l" defTabSz="976313" rtl="0" eaLnBrk="0" fontAlgn="base" hangingPunct="0">
        <a:spcBef>
          <a:spcPct val="20000"/>
        </a:spcBef>
        <a:spcAft>
          <a:spcPct val="0"/>
        </a:spcAft>
        <a:defRPr>
          <a:solidFill>
            <a:schemeClr val="tx1"/>
          </a:solidFill>
          <a:latin typeface="+mn-lt"/>
          <a:ea typeface="+mn-ea"/>
          <a:cs typeface="+mn-cs"/>
        </a:defRPr>
      </a:lvl1pPr>
      <a:lvl2pPr marL="307975" indent="-184150" algn="l" defTabSz="976313" rtl="0" eaLnBrk="0" fontAlgn="base" hangingPunct="0">
        <a:spcBef>
          <a:spcPct val="20000"/>
        </a:spcBef>
        <a:spcAft>
          <a:spcPct val="0"/>
        </a:spcAft>
        <a:buChar char="•"/>
        <a:defRPr>
          <a:solidFill>
            <a:schemeClr val="tx1"/>
          </a:solidFill>
          <a:latin typeface="+mn-lt"/>
        </a:defRPr>
      </a:lvl2pPr>
      <a:lvl3pPr marL="612775" indent="-182563" algn="l" defTabSz="976313" rtl="0" eaLnBrk="0" fontAlgn="base" hangingPunct="0">
        <a:spcBef>
          <a:spcPct val="20000"/>
        </a:spcBef>
        <a:spcAft>
          <a:spcPct val="0"/>
        </a:spcAft>
        <a:buChar char="–"/>
        <a:defRPr sz="1600">
          <a:solidFill>
            <a:schemeClr val="tx1"/>
          </a:solidFill>
          <a:latin typeface="+mn-lt"/>
        </a:defRPr>
      </a:lvl3pPr>
      <a:lvl4pPr marL="914400" indent="-179388" algn="l" defTabSz="976313" rtl="0" eaLnBrk="0" fontAlgn="base" hangingPunct="0">
        <a:spcBef>
          <a:spcPct val="20000"/>
        </a:spcBef>
        <a:spcAft>
          <a:spcPct val="0"/>
        </a:spcAft>
        <a:buChar char="–"/>
        <a:defRPr sz="1400">
          <a:solidFill>
            <a:schemeClr val="tx1"/>
          </a:solidFill>
          <a:latin typeface="+mn-lt"/>
        </a:defRPr>
      </a:lvl4pPr>
      <a:lvl5pPr marL="1227138" indent="-190500" algn="l" defTabSz="976313" rtl="0" eaLnBrk="0" fontAlgn="base" hangingPunct="0">
        <a:spcBef>
          <a:spcPct val="20000"/>
        </a:spcBef>
        <a:spcAft>
          <a:spcPct val="0"/>
        </a:spcAft>
        <a:buChar char="»"/>
        <a:defRPr sz="1200">
          <a:solidFill>
            <a:schemeClr val="tx1"/>
          </a:solidFill>
          <a:latin typeface="+mn-lt"/>
        </a:defRPr>
      </a:lvl5pPr>
      <a:lvl6pPr marL="1684338" indent="-190500" algn="l" defTabSz="976313" rtl="0" eaLnBrk="0" fontAlgn="base" hangingPunct="0">
        <a:spcBef>
          <a:spcPct val="20000"/>
        </a:spcBef>
        <a:spcAft>
          <a:spcPct val="0"/>
        </a:spcAft>
        <a:buChar char="»"/>
        <a:defRPr sz="1200">
          <a:solidFill>
            <a:schemeClr val="tx1"/>
          </a:solidFill>
          <a:latin typeface="+mn-lt"/>
        </a:defRPr>
      </a:lvl6pPr>
      <a:lvl7pPr marL="2141538" indent="-190500" algn="l" defTabSz="976313" rtl="0" eaLnBrk="0" fontAlgn="base" hangingPunct="0">
        <a:spcBef>
          <a:spcPct val="20000"/>
        </a:spcBef>
        <a:spcAft>
          <a:spcPct val="0"/>
        </a:spcAft>
        <a:buChar char="»"/>
        <a:defRPr sz="1200">
          <a:solidFill>
            <a:schemeClr val="tx1"/>
          </a:solidFill>
          <a:latin typeface="+mn-lt"/>
        </a:defRPr>
      </a:lvl7pPr>
      <a:lvl8pPr marL="2598738" indent="-190500" algn="l" defTabSz="976313" rtl="0" eaLnBrk="0" fontAlgn="base" hangingPunct="0">
        <a:spcBef>
          <a:spcPct val="20000"/>
        </a:spcBef>
        <a:spcAft>
          <a:spcPct val="0"/>
        </a:spcAft>
        <a:buChar char="»"/>
        <a:defRPr sz="1200">
          <a:solidFill>
            <a:schemeClr val="tx1"/>
          </a:solidFill>
          <a:latin typeface="+mn-lt"/>
        </a:defRPr>
      </a:lvl8pPr>
      <a:lvl9pPr marL="3055938" indent="-190500" algn="l" defTabSz="976313" rtl="0" eaLnBrk="0" fontAlgn="base" hangingPunct="0">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717550" y="3031330"/>
            <a:ext cx="8229600" cy="1387475"/>
          </a:xfrm>
          <a:prstGeom prst="rect">
            <a:avLst/>
          </a:prstGeom>
          <a:noFill/>
          <a:ln w="9525">
            <a:noFill/>
            <a:miter lim="800000"/>
            <a:headEnd/>
            <a:tailEnd/>
          </a:ln>
        </p:spPr>
        <p:txBody>
          <a:bodyPr/>
          <a:lstStyle/>
          <a:p>
            <a:pPr defTabSz="976313">
              <a:spcBef>
                <a:spcPct val="0"/>
              </a:spcBef>
            </a:pPr>
            <a:endParaRPr lang="en-US" altLang="en-US" sz="5400" dirty="0" smtClean="0">
              <a:solidFill>
                <a:schemeClr val="tx2"/>
              </a:solidFill>
            </a:endParaRPr>
          </a:p>
          <a:p>
            <a:pPr defTabSz="976313">
              <a:spcBef>
                <a:spcPct val="0"/>
              </a:spcBef>
            </a:pPr>
            <a:endParaRPr lang="en-US" altLang="en-US" sz="1100" b="0" i="1" dirty="0" smtClean="0">
              <a:solidFill>
                <a:schemeClr val="tx2"/>
              </a:solidFill>
              <a:latin typeface="+mn-lt"/>
            </a:endParaRPr>
          </a:p>
          <a:p>
            <a:pPr defTabSz="976313">
              <a:spcBef>
                <a:spcPct val="0"/>
              </a:spcBef>
            </a:pPr>
            <a:endParaRPr lang="en-US" altLang="en-US" sz="1000" b="0" i="1" dirty="0" smtClean="0">
              <a:solidFill>
                <a:schemeClr val="tx1">
                  <a:lumMod val="65000"/>
                  <a:lumOff val="35000"/>
                </a:schemeClr>
              </a:solidFill>
              <a:latin typeface="+mn-lt"/>
            </a:endParaRPr>
          </a:p>
          <a:p>
            <a:pPr defTabSz="976313">
              <a:spcBef>
                <a:spcPct val="0"/>
              </a:spcBef>
            </a:pPr>
            <a:r>
              <a:rPr lang="en-US" altLang="en-US" sz="1800" b="0" i="1" dirty="0" smtClean="0">
                <a:solidFill>
                  <a:schemeClr val="tx1">
                    <a:lumMod val="65000"/>
                    <a:lumOff val="35000"/>
                  </a:schemeClr>
                </a:solidFill>
                <a:latin typeface="+mn-lt"/>
              </a:rPr>
              <a:t>where recruiting transforms culture</a:t>
            </a:r>
            <a:endParaRPr lang="en-US" altLang="en-US" sz="1800" b="0" i="1" dirty="0">
              <a:solidFill>
                <a:schemeClr val="tx1">
                  <a:lumMod val="65000"/>
                  <a:lumOff val="35000"/>
                </a:schemeClr>
              </a:solidFill>
              <a:latin typeface="+mn-lt"/>
            </a:endParaRPr>
          </a:p>
        </p:txBody>
      </p:sp>
      <p:sp>
        <p:nvSpPr>
          <p:cNvPr id="2051" name="Rectangle 6"/>
          <p:cNvSpPr>
            <a:spLocks noChangeArrowheads="1"/>
          </p:cNvSpPr>
          <p:nvPr/>
        </p:nvSpPr>
        <p:spPr bwMode="auto">
          <a:xfrm>
            <a:off x="304800" y="4799806"/>
            <a:ext cx="9067800" cy="669925"/>
          </a:xfrm>
          <a:prstGeom prst="rect">
            <a:avLst/>
          </a:prstGeom>
          <a:noFill/>
          <a:ln w="9525">
            <a:noFill/>
            <a:miter lim="800000"/>
            <a:headEnd/>
            <a:tailEnd/>
          </a:ln>
        </p:spPr>
        <p:txBody>
          <a:bodyPr/>
          <a:lstStyle/>
          <a:p>
            <a:pPr defTabSz="976313">
              <a:spcBef>
                <a:spcPct val="0"/>
              </a:spcBef>
            </a:pPr>
            <a:endParaRPr lang="en-US" altLang="en-US" sz="3400" b="0" i="1" dirty="0">
              <a:solidFill>
                <a:schemeClr val="tx1">
                  <a:lumMod val="65000"/>
                  <a:lumOff val="35000"/>
                </a:schemeClr>
              </a:solidFill>
            </a:endParaRPr>
          </a:p>
        </p:txBody>
      </p:sp>
      <p:sp>
        <p:nvSpPr>
          <p:cNvPr id="4" name="Rectangle 6"/>
          <p:cNvSpPr>
            <a:spLocks noChangeArrowheads="1"/>
          </p:cNvSpPr>
          <p:nvPr/>
        </p:nvSpPr>
        <p:spPr bwMode="auto">
          <a:xfrm>
            <a:off x="260350" y="6400006"/>
            <a:ext cx="9067800" cy="974725"/>
          </a:xfrm>
          <a:prstGeom prst="rect">
            <a:avLst/>
          </a:prstGeom>
          <a:noFill/>
          <a:ln w="9525">
            <a:noFill/>
            <a:miter lim="800000"/>
            <a:headEnd/>
            <a:tailEnd/>
          </a:ln>
        </p:spPr>
        <p:txBody>
          <a:bodyPr anchor="ctr"/>
          <a:lstStyle/>
          <a:p>
            <a:pPr defTabSz="976313">
              <a:spcBef>
                <a:spcPct val="0"/>
              </a:spcBef>
            </a:pPr>
            <a:r>
              <a:rPr lang="en-US" altLang="en-US" sz="1200" b="0" dirty="0" smtClean="0">
                <a:solidFill>
                  <a:schemeClr val="tx1">
                    <a:lumMod val="65000"/>
                    <a:lumOff val="35000"/>
                  </a:schemeClr>
                </a:solidFill>
              </a:rPr>
              <a:t>Monica Giarratana</a:t>
            </a:r>
          </a:p>
          <a:p>
            <a:pPr defTabSz="976313">
              <a:spcBef>
                <a:spcPct val="0"/>
              </a:spcBef>
            </a:pPr>
            <a:r>
              <a:rPr lang="en-US" altLang="en-US" sz="1200" b="0" dirty="0" smtClean="0">
                <a:solidFill>
                  <a:schemeClr val="tx1">
                    <a:lumMod val="65000"/>
                    <a:lumOff val="35000"/>
                  </a:schemeClr>
                </a:solidFill>
              </a:rPr>
              <a:t>www.tdrecruit.com</a:t>
            </a:r>
          </a:p>
          <a:p>
            <a:pPr defTabSz="976313">
              <a:spcBef>
                <a:spcPct val="0"/>
              </a:spcBef>
            </a:pPr>
            <a:r>
              <a:rPr lang="en-US" altLang="en-US" sz="1200" b="0" dirty="0" smtClean="0">
                <a:solidFill>
                  <a:schemeClr val="tx1">
                    <a:lumMod val="65000"/>
                    <a:lumOff val="35000"/>
                  </a:schemeClr>
                </a:solidFill>
              </a:rPr>
              <a:t>monica@tdrecruit.com</a:t>
            </a:r>
            <a:endParaRPr lang="en-US" altLang="en-US" sz="1200" b="0" dirty="0">
              <a:solidFill>
                <a:schemeClr val="tx1">
                  <a:lumMod val="65000"/>
                  <a:lumOff val="35000"/>
                </a:schemeClr>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4536" y="2733219"/>
            <a:ext cx="4888328" cy="139411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1"/>
          <p:cNvSpPr>
            <a:spLocks noGrp="1"/>
          </p:cNvSpPr>
          <p:nvPr>
            <p:ph type="sldNum" sz="quarter" idx="10"/>
          </p:nvPr>
        </p:nvSpPr>
        <p:spPr>
          <a:noFill/>
        </p:spPr>
        <p:txBody>
          <a:bodyPr/>
          <a:lstStyle/>
          <a:p>
            <a:fld id="{12966047-5255-47A1-B6BF-502B8A517C4B}" type="slidenum">
              <a:rPr lang="en-US" smtClean="0"/>
              <a:pPr/>
              <a:t>2</a:t>
            </a:fld>
            <a:endParaRPr lang="en-US" dirty="0" smtClean="0"/>
          </a:p>
        </p:txBody>
      </p:sp>
      <p:sp>
        <p:nvSpPr>
          <p:cNvPr id="405506" name="Rectangle 2"/>
          <p:cNvSpPr>
            <a:spLocks noChangeArrowheads="1"/>
          </p:cNvSpPr>
          <p:nvPr/>
        </p:nvSpPr>
        <p:spPr bwMode="auto">
          <a:xfrm>
            <a:off x="457200" y="304800"/>
            <a:ext cx="8402638" cy="658813"/>
          </a:xfrm>
          <a:prstGeom prst="rect">
            <a:avLst/>
          </a:prstGeom>
          <a:noFill/>
          <a:ln w="9525">
            <a:noFill/>
            <a:miter lim="800000"/>
            <a:headEnd/>
            <a:tailEnd/>
          </a:ln>
          <a:effectLst/>
        </p:spPr>
        <p:txBody>
          <a:bodyPr lIns="97696" tIns="48849" rIns="97696" bIns="48849" anchor="ctr"/>
          <a:lstStyle/>
          <a:p>
            <a:pPr algn="l" defTabSz="976313">
              <a:spcBef>
                <a:spcPct val="0"/>
              </a:spcBef>
              <a:defRPr/>
            </a:pPr>
            <a:r>
              <a:rPr lang="en-US" altLang="en-US" sz="3100" i="1" dirty="0" smtClean="0">
                <a:effectLst>
                  <a:outerShdw blurRad="38100" dist="38100" dir="2700000" algn="tl">
                    <a:srgbClr val="C0C0C0"/>
                  </a:outerShdw>
                </a:effectLst>
              </a:rPr>
              <a:t>TDR </a:t>
            </a:r>
            <a:r>
              <a:rPr lang="en-US" altLang="en-US" sz="3100" i="1" dirty="0">
                <a:effectLst>
                  <a:outerShdw blurRad="38100" dist="38100" dir="2700000" algn="tl">
                    <a:srgbClr val="C0C0C0"/>
                  </a:outerShdw>
                </a:effectLst>
              </a:rPr>
              <a:t>– Firm Profile</a:t>
            </a:r>
          </a:p>
        </p:txBody>
      </p:sp>
      <p:sp>
        <p:nvSpPr>
          <p:cNvPr id="3076" name="Rectangle 3"/>
          <p:cNvSpPr>
            <a:spLocks noChangeArrowheads="1"/>
          </p:cNvSpPr>
          <p:nvPr/>
        </p:nvSpPr>
        <p:spPr bwMode="auto">
          <a:xfrm>
            <a:off x="488950" y="1126331"/>
            <a:ext cx="8686800" cy="4267200"/>
          </a:xfrm>
          <a:prstGeom prst="rect">
            <a:avLst/>
          </a:prstGeom>
          <a:noFill/>
          <a:ln w="9525">
            <a:noFill/>
            <a:miter lim="800000"/>
            <a:headEnd/>
            <a:tailEnd/>
          </a:ln>
        </p:spPr>
        <p:txBody>
          <a:bodyPr/>
          <a:lstStyle/>
          <a:p>
            <a:pPr marL="342900" indent="-342900" algn="l" defTabSz="976313">
              <a:spcBef>
                <a:spcPct val="20000"/>
              </a:spcBef>
              <a:buFontTx/>
              <a:buChar char="•"/>
              <a:tabLst>
                <a:tab pos="1482725" algn="l"/>
              </a:tabLst>
            </a:pPr>
            <a:r>
              <a:rPr lang="en-US" b="0" dirty="0" smtClean="0">
                <a:latin typeface="Times" pitchFamily="18" charset="0"/>
              </a:rPr>
              <a:t>TDR is an executive recruiting firm built on the pursuit of in-depth knowledge and understanding of our clients and the delivery of exceptional client service.</a:t>
            </a:r>
            <a:endParaRPr lang="en-US" b="0" dirty="0">
              <a:latin typeface="Times" pitchFamily="18" charset="0"/>
            </a:endParaRPr>
          </a:p>
          <a:p>
            <a:pPr marL="746125" lvl="2" indent="-174625" algn="l" defTabSz="976313">
              <a:spcBef>
                <a:spcPct val="20000"/>
              </a:spcBef>
              <a:buSzPct val="75000"/>
              <a:buFont typeface="Wingdings" pitchFamily="2" charset="2"/>
              <a:buChar char="Ø"/>
              <a:tabLst>
                <a:tab pos="1482725" algn="l"/>
              </a:tabLst>
            </a:pPr>
            <a:r>
              <a:rPr lang="en-US" sz="1300" b="0" dirty="0" smtClean="0">
                <a:latin typeface="Times" pitchFamily="18" charset="0"/>
              </a:rPr>
              <a:t>We believe the key to a successful search is to understand our client’s DNA</a:t>
            </a:r>
            <a:endParaRPr lang="en-US" sz="1300" b="0" dirty="0">
              <a:latin typeface="Times" pitchFamily="18" charset="0"/>
            </a:endParaRPr>
          </a:p>
          <a:p>
            <a:pPr marL="746125" lvl="2" indent="-174625" algn="l" defTabSz="976313">
              <a:spcBef>
                <a:spcPct val="20000"/>
              </a:spcBef>
              <a:spcAft>
                <a:spcPts val="600"/>
              </a:spcAft>
              <a:buSzPct val="75000"/>
              <a:buFont typeface="Wingdings" pitchFamily="2" charset="2"/>
              <a:buChar char="Ø"/>
              <a:tabLst>
                <a:tab pos="1482725" algn="l"/>
              </a:tabLst>
            </a:pPr>
            <a:r>
              <a:rPr lang="en-US" sz="1300" b="0" dirty="0" smtClean="0">
                <a:latin typeface="Times" pitchFamily="18" charset="0"/>
              </a:rPr>
              <a:t>When we understand a company’s DNA, we not only identify and recruit the most qualified person for the position – we identify the best fit for the company</a:t>
            </a:r>
            <a:endParaRPr lang="en-US" sz="1300" b="0" dirty="0">
              <a:latin typeface="Times" pitchFamily="18" charset="0"/>
            </a:endParaRPr>
          </a:p>
          <a:p>
            <a:pPr marL="342900" indent="-342900" algn="l" defTabSz="976313">
              <a:spcBef>
                <a:spcPct val="20000"/>
              </a:spcBef>
              <a:buFontTx/>
              <a:buChar char="•"/>
              <a:tabLst>
                <a:tab pos="1482725" algn="l"/>
              </a:tabLst>
            </a:pPr>
            <a:r>
              <a:rPr lang="en-US" b="0" dirty="0" smtClean="0">
                <a:latin typeface="Times" pitchFamily="18" charset="0"/>
              </a:rPr>
              <a:t>We specialize in mid-size companies undergoing change.</a:t>
            </a:r>
            <a:endParaRPr lang="en-US" b="0" dirty="0">
              <a:latin typeface="Times" pitchFamily="18" charset="0"/>
            </a:endParaRPr>
          </a:p>
          <a:p>
            <a:pPr marL="746125" lvl="2" indent="-174625" algn="l" defTabSz="976313">
              <a:spcBef>
                <a:spcPct val="20000"/>
              </a:spcBef>
              <a:buSzPct val="75000"/>
              <a:buFont typeface="Wingdings" pitchFamily="2" charset="2"/>
              <a:buChar char="Ø"/>
              <a:tabLst>
                <a:tab pos="1482725" algn="l"/>
              </a:tabLst>
            </a:pPr>
            <a:r>
              <a:rPr lang="en-US" sz="1300" b="0" dirty="0" smtClean="0">
                <a:latin typeface="Times" pitchFamily="18" charset="0"/>
              </a:rPr>
              <a:t>We embrace CEOs and leaders who recognize human capital is paramount to successfully growing and improving their organizations</a:t>
            </a:r>
          </a:p>
          <a:p>
            <a:pPr marL="746125" lvl="2" indent="-174625" algn="l" defTabSz="976313">
              <a:spcBef>
                <a:spcPct val="20000"/>
              </a:spcBef>
              <a:spcAft>
                <a:spcPts val="600"/>
              </a:spcAft>
              <a:buSzPct val="75000"/>
              <a:buFont typeface="Wingdings" pitchFamily="2" charset="2"/>
              <a:buChar char="Ø"/>
              <a:tabLst>
                <a:tab pos="1482725" algn="l"/>
              </a:tabLst>
            </a:pPr>
            <a:r>
              <a:rPr lang="en-US" sz="1300" b="0" dirty="0" smtClean="0">
                <a:latin typeface="Times" pitchFamily="18" charset="0"/>
              </a:rPr>
              <a:t>We seek clients who value culture and the transformative change it brings to an organization</a:t>
            </a:r>
          </a:p>
          <a:p>
            <a:pPr marL="342900" lvl="1" indent="-342900" algn="l" defTabSz="976313">
              <a:spcBef>
                <a:spcPct val="20000"/>
              </a:spcBef>
              <a:spcAft>
                <a:spcPts val="600"/>
              </a:spcAft>
              <a:buSzPct val="100000"/>
              <a:buFont typeface="Arial" pitchFamily="34" charset="0"/>
              <a:buChar char="•"/>
              <a:tabLst>
                <a:tab pos="1482725" algn="l"/>
              </a:tabLst>
            </a:pPr>
            <a:r>
              <a:rPr lang="en-US" b="0" dirty="0" smtClean="0">
                <a:latin typeface="Times" pitchFamily="18" charset="0"/>
              </a:rPr>
              <a:t>Our searches tend to reflect our personality – we like to compete and we like to succeed.  We enjoy our work and perform our best when tasked with searches focused on leadership, sales driven executives, game changers and candidates seeking outsized goals and opportunities.</a:t>
            </a:r>
            <a:endParaRPr lang="en-US" b="0" dirty="0"/>
          </a:p>
          <a:p>
            <a:pPr marL="342900" lvl="1" indent="-342900" algn="l" defTabSz="976313">
              <a:spcBef>
                <a:spcPct val="20000"/>
              </a:spcBef>
              <a:buSzPct val="100000"/>
              <a:buFont typeface="Arial" pitchFamily="34" charset="0"/>
              <a:buChar char="•"/>
              <a:tabLst>
                <a:tab pos="1482725" algn="l"/>
              </a:tabLst>
            </a:pPr>
            <a:r>
              <a:rPr lang="en-US" b="0" dirty="0" smtClean="0"/>
              <a:t>We have particular success in working with investor-backed companies – we understand the expectations, urgency and standards of such investors and their management teams.</a:t>
            </a:r>
          </a:p>
          <a:p>
            <a:pPr marL="746125" lvl="2" indent="-174625" algn="l" defTabSz="976313">
              <a:spcBef>
                <a:spcPct val="20000"/>
              </a:spcBef>
              <a:buSzPct val="75000"/>
              <a:buFont typeface="Wingdings" pitchFamily="2" charset="2"/>
              <a:buChar char="Ø"/>
              <a:tabLst>
                <a:tab pos="1482725" algn="l"/>
              </a:tabLst>
            </a:pPr>
            <a:r>
              <a:rPr lang="en-US" sz="1300" b="0" dirty="0" smtClean="0"/>
              <a:t>Our competitive drive and fundamental understanding of the traits and cultural attitudes valued by investors and CEOs allows us to maintain a high success rate and an enviable record of repeat business with our clients</a:t>
            </a:r>
            <a:endParaRPr lang="en-US" sz="1300" b="0" dirty="0"/>
          </a:p>
        </p:txBody>
      </p:sp>
      <p:sp>
        <p:nvSpPr>
          <p:cNvPr id="3083" name="Text Box 29"/>
          <p:cNvSpPr txBox="1">
            <a:spLocks noChangeArrowheads="1"/>
          </p:cNvSpPr>
          <p:nvPr/>
        </p:nvSpPr>
        <p:spPr bwMode="auto">
          <a:xfrm>
            <a:off x="1250950" y="5622131"/>
            <a:ext cx="7086600" cy="523220"/>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wrap="square" anchorCtr="1">
            <a:spAutoFit/>
          </a:bodyPr>
          <a:lstStyle/>
          <a:p>
            <a:r>
              <a:rPr lang="en-US" b="0" i="1" dirty="0" smtClean="0"/>
              <a:t>Our mission is to deliver the best qualified candidates that meet your objectives – culture, values, skills and compensation.</a:t>
            </a:r>
            <a:r>
              <a:rPr lang="en-US" dirty="0" smtClean="0"/>
              <a:t>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1"/>
          <p:cNvSpPr>
            <a:spLocks noGrp="1"/>
          </p:cNvSpPr>
          <p:nvPr>
            <p:ph type="sldNum" sz="quarter" idx="10"/>
          </p:nvPr>
        </p:nvSpPr>
        <p:spPr>
          <a:noFill/>
        </p:spPr>
        <p:txBody>
          <a:bodyPr/>
          <a:lstStyle/>
          <a:p>
            <a:fld id="{B0F10101-C05B-4E0F-A24C-FEBEA7F1D6EA}" type="slidenum">
              <a:rPr lang="en-US" smtClean="0"/>
              <a:pPr/>
              <a:t>3</a:t>
            </a:fld>
            <a:endParaRPr lang="en-US" dirty="0" smtClean="0"/>
          </a:p>
        </p:txBody>
      </p:sp>
      <p:sp>
        <p:nvSpPr>
          <p:cNvPr id="457730" name="Rectangle 2"/>
          <p:cNvSpPr>
            <a:spLocks noChangeArrowheads="1"/>
          </p:cNvSpPr>
          <p:nvPr/>
        </p:nvSpPr>
        <p:spPr bwMode="auto">
          <a:xfrm>
            <a:off x="457200" y="304800"/>
            <a:ext cx="9099550" cy="658813"/>
          </a:xfrm>
          <a:prstGeom prst="rect">
            <a:avLst/>
          </a:prstGeom>
          <a:noFill/>
          <a:ln w="9525">
            <a:noFill/>
            <a:miter lim="800000"/>
            <a:headEnd/>
            <a:tailEnd/>
          </a:ln>
          <a:effectLst/>
        </p:spPr>
        <p:txBody>
          <a:bodyPr lIns="97696" tIns="48849" rIns="97696" bIns="48849" anchor="ctr"/>
          <a:lstStyle/>
          <a:p>
            <a:pPr algn="l" defTabSz="976313">
              <a:spcBef>
                <a:spcPct val="0"/>
              </a:spcBef>
              <a:defRPr/>
            </a:pPr>
            <a:r>
              <a:rPr lang="en-US" altLang="en-US" sz="3100" i="1" dirty="0" smtClean="0">
                <a:effectLst>
                  <a:outerShdw blurRad="38100" dist="38100" dir="2700000" algn="tl">
                    <a:srgbClr val="C0C0C0"/>
                  </a:outerShdw>
                </a:effectLst>
              </a:rPr>
              <a:t>TDR </a:t>
            </a:r>
            <a:r>
              <a:rPr lang="en-US" altLang="en-US" sz="3100" i="1" dirty="0">
                <a:effectLst>
                  <a:outerShdw blurRad="38100" dist="38100" dir="2700000" algn="tl">
                    <a:srgbClr val="C0C0C0"/>
                  </a:outerShdw>
                </a:effectLst>
              </a:rPr>
              <a:t>– </a:t>
            </a:r>
            <a:r>
              <a:rPr lang="en-US" altLang="en-US" sz="3100" i="1" dirty="0" smtClean="0">
                <a:effectLst>
                  <a:outerShdw blurRad="38100" dist="38100" dir="2700000" algn="tl">
                    <a:srgbClr val="C0C0C0"/>
                  </a:outerShdw>
                </a:effectLst>
              </a:rPr>
              <a:t>Our Searches</a:t>
            </a:r>
            <a:endParaRPr lang="en-US" altLang="en-US" sz="3100" i="1" dirty="0">
              <a:effectLst>
                <a:outerShdw blurRad="38100" dist="38100" dir="2700000" algn="tl">
                  <a:srgbClr val="C0C0C0"/>
                </a:outerShdw>
              </a:effectLst>
            </a:endParaRPr>
          </a:p>
        </p:txBody>
      </p:sp>
      <p:sp>
        <p:nvSpPr>
          <p:cNvPr id="6148" name="Rectangle 3"/>
          <p:cNvSpPr>
            <a:spLocks noChangeArrowheads="1"/>
          </p:cNvSpPr>
          <p:nvPr/>
        </p:nvSpPr>
        <p:spPr bwMode="auto">
          <a:xfrm>
            <a:off x="565150" y="1126331"/>
            <a:ext cx="8534400" cy="838200"/>
          </a:xfrm>
          <a:prstGeom prst="rect">
            <a:avLst/>
          </a:prstGeom>
          <a:noFill/>
          <a:ln w="9525">
            <a:noFill/>
            <a:miter lim="800000"/>
            <a:headEnd/>
            <a:tailEnd/>
          </a:ln>
        </p:spPr>
        <p:txBody>
          <a:bodyPr/>
          <a:lstStyle/>
          <a:p>
            <a:pPr marL="347663" indent="-347663" algn="l" defTabSz="976313">
              <a:spcBef>
                <a:spcPct val="20000"/>
              </a:spcBef>
              <a:buFontTx/>
              <a:buChar char="•"/>
            </a:pPr>
            <a:r>
              <a:rPr lang="en-US" b="0" dirty="0" smtClean="0">
                <a:latin typeface="Times" pitchFamily="18" charset="0"/>
              </a:rPr>
              <a:t>We have completed searches for a wide range of companies, across multiple industries and in various life cycle stages.</a:t>
            </a:r>
          </a:p>
          <a:p>
            <a:pPr marL="742950" lvl="2" indent="-171450" algn="l" defTabSz="976313">
              <a:spcBef>
                <a:spcPct val="20000"/>
              </a:spcBef>
              <a:buSzPct val="75000"/>
              <a:buFont typeface="Wingdings" pitchFamily="2" charset="2"/>
              <a:buChar char="Ø"/>
            </a:pPr>
            <a:r>
              <a:rPr lang="en-US" sz="1300" b="0" dirty="0" smtClean="0">
                <a:latin typeface="Times" pitchFamily="18" charset="0"/>
              </a:rPr>
              <a:t>We embrace companies undergoing change</a:t>
            </a:r>
            <a:endParaRPr lang="en-US" b="0" dirty="0"/>
          </a:p>
          <a:p>
            <a:pPr marL="347663" indent="-347663" algn="l" defTabSz="976313">
              <a:spcBef>
                <a:spcPct val="20000"/>
              </a:spcBef>
              <a:buFontTx/>
              <a:buChar char="•"/>
            </a:pPr>
            <a:endParaRPr lang="en-US" b="0" dirty="0"/>
          </a:p>
          <a:p>
            <a:pPr marL="977900" lvl="3" algn="l" defTabSz="976313">
              <a:spcBef>
                <a:spcPct val="20000"/>
              </a:spcBef>
            </a:pPr>
            <a:endParaRPr lang="en-US" b="0" dirty="0"/>
          </a:p>
          <a:p>
            <a:pPr marL="347663" indent="-347663" defTabSz="976313">
              <a:spcBef>
                <a:spcPct val="20000"/>
              </a:spcBef>
            </a:pPr>
            <a:endParaRPr lang="en-US" dirty="0"/>
          </a:p>
        </p:txBody>
      </p:sp>
      <p:sp>
        <p:nvSpPr>
          <p:cNvPr id="6149" name="Text Box 4"/>
          <p:cNvSpPr txBox="1">
            <a:spLocks noChangeArrowheads="1"/>
          </p:cNvSpPr>
          <p:nvPr/>
        </p:nvSpPr>
        <p:spPr bwMode="auto">
          <a:xfrm>
            <a:off x="4070350" y="3880643"/>
            <a:ext cx="1508125" cy="502920"/>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anchor="ctr" anchorCtr="1"/>
          <a:lstStyle/>
          <a:p>
            <a:r>
              <a:rPr lang="en-US" sz="1200" dirty="0" smtClean="0"/>
              <a:t>Industries</a:t>
            </a:r>
            <a:endParaRPr lang="en-US" sz="1200" dirty="0"/>
          </a:p>
        </p:txBody>
      </p:sp>
      <p:sp>
        <p:nvSpPr>
          <p:cNvPr id="6150" name="Text Box 5"/>
          <p:cNvSpPr txBox="1">
            <a:spLocks noChangeArrowheads="1"/>
          </p:cNvSpPr>
          <p:nvPr/>
        </p:nvSpPr>
        <p:spPr bwMode="auto">
          <a:xfrm>
            <a:off x="6813550" y="3900011"/>
            <a:ext cx="1508125" cy="502920"/>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anchor="ctr" anchorCtr="1"/>
          <a:lstStyle/>
          <a:p>
            <a:r>
              <a:rPr lang="en-US" sz="1200" dirty="0" smtClean="0"/>
              <a:t>Positions</a:t>
            </a:r>
            <a:endParaRPr lang="en-US" sz="1200" dirty="0"/>
          </a:p>
        </p:txBody>
      </p:sp>
      <p:sp>
        <p:nvSpPr>
          <p:cNvPr id="6152" name="Text Box 7"/>
          <p:cNvSpPr txBox="1">
            <a:spLocks noChangeArrowheads="1"/>
          </p:cNvSpPr>
          <p:nvPr/>
        </p:nvSpPr>
        <p:spPr bwMode="auto">
          <a:xfrm>
            <a:off x="1403350" y="3890168"/>
            <a:ext cx="1508125" cy="502920"/>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anchor="ctr" anchorCtr="1"/>
          <a:lstStyle/>
          <a:p>
            <a:pPr algn="l"/>
            <a:r>
              <a:rPr lang="en-US" sz="1200" dirty="0" smtClean="0"/>
              <a:t>Ownership</a:t>
            </a:r>
            <a:endParaRPr lang="en-US" sz="1200" dirty="0"/>
          </a:p>
        </p:txBody>
      </p:sp>
      <p:sp>
        <p:nvSpPr>
          <p:cNvPr id="6154" name="Text Box 9"/>
          <p:cNvSpPr txBox="1">
            <a:spLocks noChangeArrowheads="1"/>
          </p:cNvSpPr>
          <p:nvPr/>
        </p:nvSpPr>
        <p:spPr bwMode="auto">
          <a:xfrm>
            <a:off x="1327150" y="4427360"/>
            <a:ext cx="1524000" cy="1074140"/>
          </a:xfrm>
          <a:prstGeom prst="rect">
            <a:avLst/>
          </a:prstGeom>
          <a:noFill/>
          <a:ln w="9525">
            <a:noFill/>
            <a:miter lim="800000"/>
            <a:headEnd/>
            <a:tailEnd/>
          </a:ln>
        </p:spPr>
        <p:txBody>
          <a:bodyPr>
            <a:spAutoFit/>
          </a:bodyPr>
          <a:lstStyle/>
          <a:p>
            <a:pPr marL="111125" indent="-111125" algn="l">
              <a:spcBef>
                <a:spcPct val="20000"/>
              </a:spcBef>
              <a:buFontTx/>
              <a:buChar char="•"/>
            </a:pPr>
            <a:r>
              <a:rPr lang="en-US" sz="1100" b="0" dirty="0" smtClean="0"/>
              <a:t>Venture Capital</a:t>
            </a:r>
          </a:p>
          <a:p>
            <a:pPr marL="111125" indent="-111125" algn="l">
              <a:spcBef>
                <a:spcPct val="20000"/>
              </a:spcBef>
              <a:buFontTx/>
              <a:buChar char="•"/>
            </a:pPr>
            <a:r>
              <a:rPr lang="en-US" sz="1100" b="0" dirty="0" smtClean="0"/>
              <a:t>Private Equity</a:t>
            </a:r>
          </a:p>
          <a:p>
            <a:pPr marL="111125" indent="-111125" algn="l">
              <a:spcBef>
                <a:spcPct val="20000"/>
              </a:spcBef>
              <a:buFontTx/>
              <a:buChar char="•"/>
            </a:pPr>
            <a:r>
              <a:rPr lang="en-US" sz="1100" b="0" dirty="0" smtClean="0"/>
              <a:t>Growth Capital</a:t>
            </a:r>
          </a:p>
          <a:p>
            <a:pPr marL="111125" indent="-111125" algn="l">
              <a:spcBef>
                <a:spcPct val="20000"/>
              </a:spcBef>
              <a:buFontTx/>
              <a:buChar char="•"/>
            </a:pPr>
            <a:r>
              <a:rPr lang="en-US" sz="1100" b="0" dirty="0" smtClean="0"/>
              <a:t>Publicly-traded</a:t>
            </a:r>
          </a:p>
          <a:p>
            <a:pPr marL="111125" indent="-111125" algn="l">
              <a:spcBef>
                <a:spcPct val="20000"/>
              </a:spcBef>
              <a:buFontTx/>
              <a:buChar char="•"/>
            </a:pPr>
            <a:r>
              <a:rPr lang="en-US" sz="1100" b="0" dirty="0" smtClean="0"/>
              <a:t>Closely-held</a:t>
            </a:r>
            <a:endParaRPr lang="en-US" sz="1100" b="0" dirty="0"/>
          </a:p>
        </p:txBody>
      </p:sp>
      <p:sp>
        <p:nvSpPr>
          <p:cNvPr id="6155" name="Text Box 10"/>
          <p:cNvSpPr txBox="1">
            <a:spLocks noChangeArrowheads="1"/>
          </p:cNvSpPr>
          <p:nvPr/>
        </p:nvSpPr>
        <p:spPr bwMode="auto">
          <a:xfrm>
            <a:off x="6737350" y="4446728"/>
            <a:ext cx="1676400" cy="2089803"/>
          </a:xfrm>
          <a:prstGeom prst="rect">
            <a:avLst/>
          </a:prstGeom>
          <a:noFill/>
          <a:ln w="9525">
            <a:noFill/>
            <a:miter lim="800000"/>
            <a:headEnd/>
            <a:tailEnd/>
          </a:ln>
        </p:spPr>
        <p:txBody>
          <a:bodyPr>
            <a:spAutoFit/>
          </a:bodyPr>
          <a:lstStyle/>
          <a:p>
            <a:pPr marL="111125" indent="-111125" algn="l">
              <a:spcBef>
                <a:spcPct val="20000"/>
              </a:spcBef>
              <a:buFontTx/>
              <a:buChar char="•"/>
            </a:pPr>
            <a:r>
              <a:rPr lang="en-US" sz="1100" b="0" dirty="0" smtClean="0"/>
              <a:t>Chief Marketing Officer</a:t>
            </a:r>
          </a:p>
          <a:p>
            <a:pPr marL="111125" indent="-111125" algn="l">
              <a:spcBef>
                <a:spcPct val="20000"/>
              </a:spcBef>
              <a:buFontTx/>
              <a:buChar char="•"/>
            </a:pPr>
            <a:r>
              <a:rPr lang="en-US" sz="1100" b="0" dirty="0" smtClean="0"/>
              <a:t>Chief Sales Officer</a:t>
            </a:r>
          </a:p>
          <a:p>
            <a:pPr marL="111125" indent="-111125" algn="l">
              <a:spcBef>
                <a:spcPct val="20000"/>
              </a:spcBef>
              <a:buFontTx/>
              <a:buChar char="•"/>
            </a:pPr>
            <a:r>
              <a:rPr lang="en-US" sz="1100" b="0" dirty="0" smtClean="0"/>
              <a:t>Corporate Development</a:t>
            </a:r>
          </a:p>
          <a:p>
            <a:pPr marL="111125" indent="-111125" algn="l">
              <a:spcBef>
                <a:spcPct val="20000"/>
              </a:spcBef>
              <a:buFontTx/>
              <a:buChar char="•"/>
            </a:pPr>
            <a:r>
              <a:rPr lang="en-US" sz="1100" b="0" dirty="0" smtClean="0"/>
              <a:t>Business Development</a:t>
            </a:r>
          </a:p>
          <a:p>
            <a:pPr marL="111125" indent="-111125" algn="l">
              <a:spcBef>
                <a:spcPct val="20000"/>
              </a:spcBef>
              <a:buFontTx/>
              <a:buChar char="•"/>
            </a:pPr>
            <a:r>
              <a:rPr lang="en-US" sz="1100" b="0" dirty="0" smtClean="0"/>
              <a:t>Project Management</a:t>
            </a:r>
          </a:p>
          <a:p>
            <a:pPr marL="111125" indent="-111125" algn="l">
              <a:spcBef>
                <a:spcPct val="20000"/>
              </a:spcBef>
              <a:buFontTx/>
              <a:buChar char="•"/>
            </a:pPr>
            <a:r>
              <a:rPr lang="en-US" sz="1100" b="0" dirty="0" smtClean="0"/>
              <a:t>Sales Executive</a:t>
            </a:r>
          </a:p>
          <a:p>
            <a:pPr marL="111125" indent="-111125" algn="l">
              <a:spcBef>
                <a:spcPct val="20000"/>
              </a:spcBef>
              <a:buFontTx/>
              <a:buChar char="•"/>
            </a:pPr>
            <a:r>
              <a:rPr lang="en-US" sz="1100" b="0" dirty="0" smtClean="0"/>
              <a:t>Human Resources</a:t>
            </a:r>
          </a:p>
          <a:p>
            <a:pPr marL="111125" indent="-111125" algn="l">
              <a:spcBef>
                <a:spcPct val="20000"/>
              </a:spcBef>
              <a:buFontTx/>
              <a:buChar char="•"/>
            </a:pPr>
            <a:r>
              <a:rPr lang="en-US" sz="1100" b="0" dirty="0" smtClean="0"/>
              <a:t>Executive Leadership</a:t>
            </a:r>
            <a:endParaRPr lang="en-US" sz="1100" b="0" dirty="0"/>
          </a:p>
          <a:p>
            <a:pPr marL="111125" indent="-111125" algn="l">
              <a:spcBef>
                <a:spcPct val="20000"/>
              </a:spcBef>
              <a:buFontTx/>
              <a:buChar char="•"/>
            </a:pPr>
            <a:r>
              <a:rPr lang="en-US" sz="1100" b="0" dirty="0" smtClean="0"/>
              <a:t>Regional Leadership</a:t>
            </a:r>
          </a:p>
          <a:p>
            <a:pPr marL="111125" indent="-111125" algn="l">
              <a:spcBef>
                <a:spcPct val="20000"/>
              </a:spcBef>
              <a:buFontTx/>
              <a:buChar char="•"/>
            </a:pPr>
            <a:r>
              <a:rPr lang="en-US" sz="1100" b="0" dirty="0" smtClean="0"/>
              <a:t>Functional Leaders</a:t>
            </a:r>
            <a:endParaRPr lang="en-US" sz="1100" b="0" dirty="0"/>
          </a:p>
        </p:txBody>
      </p:sp>
      <p:sp>
        <p:nvSpPr>
          <p:cNvPr id="6156" name="Text Box 11"/>
          <p:cNvSpPr txBox="1">
            <a:spLocks noChangeArrowheads="1"/>
          </p:cNvSpPr>
          <p:nvPr/>
        </p:nvSpPr>
        <p:spPr bwMode="auto">
          <a:xfrm>
            <a:off x="3994150" y="4427360"/>
            <a:ext cx="1676400" cy="1683538"/>
          </a:xfrm>
          <a:prstGeom prst="rect">
            <a:avLst/>
          </a:prstGeom>
          <a:noFill/>
          <a:ln w="9525">
            <a:noFill/>
            <a:miter lim="800000"/>
            <a:headEnd/>
            <a:tailEnd/>
          </a:ln>
        </p:spPr>
        <p:txBody>
          <a:bodyPr>
            <a:spAutoFit/>
          </a:bodyPr>
          <a:lstStyle/>
          <a:p>
            <a:pPr marL="111125" indent="-111125" algn="l">
              <a:spcBef>
                <a:spcPct val="20000"/>
              </a:spcBef>
              <a:buFontTx/>
              <a:buChar char="•"/>
            </a:pPr>
            <a:r>
              <a:rPr lang="en-US" sz="1100" b="0" dirty="0" smtClean="0"/>
              <a:t>Data Centers</a:t>
            </a:r>
          </a:p>
          <a:p>
            <a:pPr marL="111125" indent="-111125" algn="l">
              <a:spcBef>
                <a:spcPct val="20000"/>
              </a:spcBef>
              <a:buFontTx/>
              <a:buChar char="•"/>
            </a:pPr>
            <a:r>
              <a:rPr lang="en-US" sz="1100" b="0" dirty="0" smtClean="0"/>
              <a:t>Managed Services</a:t>
            </a:r>
          </a:p>
          <a:p>
            <a:pPr marL="111125" indent="-111125" algn="l">
              <a:spcBef>
                <a:spcPct val="20000"/>
              </a:spcBef>
              <a:buFontTx/>
              <a:buChar char="•"/>
            </a:pPr>
            <a:r>
              <a:rPr lang="en-US" sz="1100" b="0" dirty="0" smtClean="0"/>
              <a:t>Enterprise Software</a:t>
            </a:r>
          </a:p>
          <a:p>
            <a:pPr marL="111125" indent="-111125" algn="l">
              <a:spcBef>
                <a:spcPct val="20000"/>
              </a:spcBef>
              <a:buFontTx/>
              <a:buChar char="•"/>
            </a:pPr>
            <a:r>
              <a:rPr lang="en-US" sz="1100" b="0" dirty="0" smtClean="0"/>
              <a:t>Technology Consulting</a:t>
            </a:r>
          </a:p>
          <a:p>
            <a:pPr marL="111125" indent="-111125" algn="l">
              <a:spcBef>
                <a:spcPct val="20000"/>
              </a:spcBef>
              <a:buFontTx/>
              <a:buChar char="•"/>
            </a:pPr>
            <a:r>
              <a:rPr lang="en-US" sz="1100" b="0" dirty="0" smtClean="0"/>
              <a:t>Telecom</a:t>
            </a:r>
            <a:endParaRPr lang="en-US" sz="1100" b="0" dirty="0"/>
          </a:p>
          <a:p>
            <a:pPr marL="111125" indent="-111125" algn="l">
              <a:spcBef>
                <a:spcPct val="20000"/>
              </a:spcBef>
              <a:buFontTx/>
              <a:buChar char="•"/>
            </a:pPr>
            <a:r>
              <a:rPr lang="en-US" sz="1100" b="0" dirty="0" smtClean="0"/>
              <a:t>Franchising</a:t>
            </a:r>
          </a:p>
          <a:p>
            <a:pPr marL="111125" indent="-111125" algn="l">
              <a:spcBef>
                <a:spcPct val="20000"/>
              </a:spcBef>
              <a:buFontTx/>
              <a:buChar char="•"/>
            </a:pPr>
            <a:r>
              <a:rPr lang="en-US" sz="1100" b="0" dirty="0" smtClean="0"/>
              <a:t>Healthcare</a:t>
            </a:r>
          </a:p>
          <a:p>
            <a:pPr marL="111125" indent="-111125" algn="l">
              <a:spcBef>
                <a:spcPct val="20000"/>
              </a:spcBef>
              <a:buFontTx/>
              <a:buChar char="•"/>
            </a:pPr>
            <a:r>
              <a:rPr lang="en-US" sz="1100" b="0" dirty="0" smtClean="0"/>
              <a:t>General Industrial</a:t>
            </a:r>
            <a:endParaRPr lang="en-US" sz="1100" b="0" dirty="0"/>
          </a:p>
        </p:txBody>
      </p:sp>
      <p:sp>
        <p:nvSpPr>
          <p:cNvPr id="11" name="Rectangle 3"/>
          <p:cNvSpPr>
            <a:spLocks noChangeArrowheads="1"/>
          </p:cNvSpPr>
          <p:nvPr/>
        </p:nvSpPr>
        <p:spPr bwMode="auto">
          <a:xfrm>
            <a:off x="565150" y="2497931"/>
            <a:ext cx="8534400" cy="1066800"/>
          </a:xfrm>
          <a:prstGeom prst="rect">
            <a:avLst/>
          </a:prstGeom>
          <a:noFill/>
          <a:ln w="9525">
            <a:noFill/>
            <a:miter lim="800000"/>
            <a:headEnd/>
            <a:tailEnd/>
          </a:ln>
        </p:spPr>
        <p:txBody>
          <a:bodyPr/>
          <a:lstStyle/>
          <a:p>
            <a:pPr marL="347663" indent="-347663" algn="l" defTabSz="976313">
              <a:spcBef>
                <a:spcPct val="20000"/>
              </a:spcBef>
              <a:buFontTx/>
              <a:buChar char="•"/>
            </a:pPr>
            <a:r>
              <a:rPr lang="en-US" b="0" dirty="0" smtClean="0"/>
              <a:t>We have particular expertise in working with companies backed by private equity, venture capital and growth equity firms.</a:t>
            </a:r>
          </a:p>
          <a:p>
            <a:pPr marL="742950" lvl="3" indent="-171450" algn="l" defTabSz="976313">
              <a:spcBef>
                <a:spcPct val="20000"/>
              </a:spcBef>
              <a:buSzPct val="75000"/>
              <a:buFont typeface="Wingdings" pitchFamily="2" charset="2"/>
              <a:buChar char="Ø"/>
              <a:tabLst>
                <a:tab pos="742950" algn="l"/>
              </a:tabLst>
            </a:pPr>
            <a:r>
              <a:rPr lang="en-US" sz="1300" b="0" dirty="0" smtClean="0">
                <a:latin typeface="Times" pitchFamily="18" charset="0"/>
              </a:rPr>
              <a:t>We understand the expectations and sense of urgency created by professional investors and their CEOs.  We actively and successfully translate this to our search process, how we qualify candidates and how we present career opportunities to candidates</a:t>
            </a:r>
            <a:endParaRPr lang="en-US" b="0" dirty="0"/>
          </a:p>
          <a:p>
            <a:pPr marL="977900" lvl="3" algn="l" defTabSz="976313">
              <a:spcBef>
                <a:spcPct val="20000"/>
              </a:spcBef>
            </a:pPr>
            <a:endParaRPr lang="en-US" b="0" dirty="0"/>
          </a:p>
          <a:p>
            <a:pPr marL="347663" indent="-347663" defTabSz="976313">
              <a:spcBef>
                <a:spcPct val="20000"/>
              </a:spcBef>
            </a:pPr>
            <a:r>
              <a:rPr lang="en-US" b="0" dirty="0"/>
              <a:t>`</a:t>
            </a:r>
            <a:endParaRPr lang="en-US" dirty="0"/>
          </a:p>
        </p:txBody>
      </p:sp>
      <p:graphicFrame>
        <p:nvGraphicFramePr>
          <p:cNvPr id="12" name="Group 8"/>
          <p:cNvGraphicFramePr>
            <a:graphicFrameLocks noGrp="1"/>
          </p:cNvGraphicFramePr>
          <p:nvPr>
            <p:extLst>
              <p:ext uri="{D42A27DB-BD31-4B8C-83A1-F6EECF244321}">
                <p14:modId xmlns:p14="http://schemas.microsoft.com/office/powerpoint/2010/main" val="859451747"/>
              </p:ext>
            </p:extLst>
          </p:nvPr>
        </p:nvGraphicFramePr>
        <p:xfrm>
          <a:off x="1403350" y="1888331"/>
          <a:ext cx="4343400" cy="493776"/>
        </p:xfrm>
        <a:graphic>
          <a:graphicData uri="http://schemas.openxmlformats.org/drawingml/2006/table">
            <a:tbl>
              <a:tblPr/>
              <a:tblGrid>
                <a:gridCol w="2209800"/>
                <a:gridCol w="2133600"/>
              </a:tblGrid>
              <a:tr h="457200">
                <a:tc>
                  <a:txBody>
                    <a:bodyPr/>
                    <a:lstStyle/>
                    <a:p>
                      <a:pPr marL="114300" marR="0" lvl="0" indent="-112713" algn="l" defTabSz="976313" rtl="0" eaLnBrk="0" fontAlgn="base" latinLnBrk="0" hangingPunct="0">
                        <a:lnSpc>
                          <a:spcPct val="100000"/>
                        </a:lnSpc>
                        <a:spcBef>
                          <a:spcPct val="20000"/>
                        </a:spcBef>
                        <a:spcAft>
                          <a:spcPct val="0"/>
                        </a:spcAft>
                        <a:buClrTx/>
                        <a:buSzPct val="75000"/>
                        <a:buFont typeface="Wingdings" pitchFamily="2" charset="2"/>
                        <a:buChar char="Ø"/>
                        <a:tabLst/>
                      </a:pPr>
                      <a:r>
                        <a:rPr kumimoji="0" lang="en-US" sz="1200" b="0" i="0" u="none" strike="noStrike" cap="none" normalizeH="0" baseline="0" dirty="0" smtClean="0">
                          <a:ln>
                            <a:noFill/>
                          </a:ln>
                          <a:solidFill>
                            <a:schemeClr val="tx1"/>
                          </a:solidFill>
                          <a:effectLst/>
                          <a:latin typeface="Times" pitchFamily="18" charset="0"/>
                        </a:rPr>
                        <a:t> High growth</a:t>
                      </a:r>
                    </a:p>
                    <a:p>
                      <a:pPr marL="114300" marR="0" lvl="0" indent="-112713" algn="l" defTabSz="976313" rtl="0" eaLnBrk="0" fontAlgn="base" latinLnBrk="0" hangingPunct="0">
                        <a:lnSpc>
                          <a:spcPct val="100000"/>
                        </a:lnSpc>
                        <a:spcBef>
                          <a:spcPct val="10000"/>
                        </a:spcBef>
                        <a:spcAft>
                          <a:spcPct val="0"/>
                        </a:spcAft>
                        <a:buClrTx/>
                        <a:buSzPct val="75000"/>
                        <a:buFont typeface="Wingdings" pitchFamily="2" charset="2"/>
                        <a:buChar char="Ø"/>
                        <a:tabLst/>
                      </a:pPr>
                      <a:r>
                        <a:rPr kumimoji="0" lang="en-US" sz="1200" b="0" i="0" u="none" strike="noStrike" cap="none" normalizeH="0" baseline="0" dirty="0" smtClean="0">
                          <a:ln>
                            <a:noFill/>
                          </a:ln>
                          <a:solidFill>
                            <a:schemeClr val="tx1"/>
                          </a:solidFill>
                          <a:effectLst/>
                          <a:latin typeface="Times" pitchFamily="18" charset="0"/>
                        </a:rPr>
                        <a:t> Change in ownership</a:t>
                      </a:r>
                    </a:p>
                  </a:txBody>
                  <a:tcPr horzOverflow="overflow">
                    <a:lnL cap="flat">
                      <a:noFill/>
                    </a:lnL>
                    <a:lnR>
                      <a:noFill/>
                    </a:lnR>
                    <a:lnT cap="flat">
                      <a:noFill/>
                    </a:lnT>
                    <a:lnB cap="flat">
                      <a:noFill/>
                    </a:lnB>
                    <a:lnTlToBr>
                      <a:noFill/>
                    </a:lnTlToBr>
                    <a:lnBlToTr>
                      <a:noFill/>
                    </a:lnBlToTr>
                    <a:noFill/>
                  </a:tcPr>
                </a:tc>
                <a:tc>
                  <a:txBody>
                    <a:bodyPr/>
                    <a:lstStyle/>
                    <a:p>
                      <a:pPr marL="114300" marR="0" lvl="0" indent="-112713" algn="l" defTabSz="976313" rtl="0" eaLnBrk="0" fontAlgn="base" latinLnBrk="0" hangingPunct="0">
                        <a:lnSpc>
                          <a:spcPct val="100000"/>
                        </a:lnSpc>
                        <a:spcBef>
                          <a:spcPct val="20000"/>
                        </a:spcBef>
                        <a:spcAft>
                          <a:spcPct val="0"/>
                        </a:spcAft>
                        <a:buClrTx/>
                        <a:buSzPct val="75000"/>
                        <a:buFont typeface="Wingdings" pitchFamily="2" charset="2"/>
                        <a:buChar char="Ø"/>
                        <a:tabLst/>
                      </a:pPr>
                      <a:r>
                        <a:rPr kumimoji="0" lang="en-US" sz="1200" b="0" i="0" u="none" strike="noStrike" cap="none" normalizeH="0" baseline="0" dirty="0" smtClean="0">
                          <a:ln>
                            <a:noFill/>
                          </a:ln>
                          <a:solidFill>
                            <a:schemeClr val="tx1"/>
                          </a:solidFill>
                          <a:effectLst/>
                          <a:latin typeface="Times" pitchFamily="18" charset="0"/>
                        </a:rPr>
                        <a:t> Turn-around</a:t>
                      </a:r>
                    </a:p>
                    <a:p>
                      <a:pPr marL="114300" marR="0" lvl="0" indent="-112713" algn="l" defTabSz="976313" rtl="0" eaLnBrk="0" fontAlgn="base" latinLnBrk="0" hangingPunct="0">
                        <a:lnSpc>
                          <a:spcPct val="100000"/>
                        </a:lnSpc>
                        <a:spcBef>
                          <a:spcPct val="20000"/>
                        </a:spcBef>
                        <a:spcAft>
                          <a:spcPct val="0"/>
                        </a:spcAft>
                        <a:buClrTx/>
                        <a:buSzPct val="75000"/>
                        <a:buFont typeface="Wingdings" pitchFamily="2" charset="2"/>
                        <a:buChar char="Ø"/>
                        <a:tabLst/>
                      </a:pPr>
                      <a:r>
                        <a:rPr kumimoji="0" lang="en-US" sz="1200" b="0" i="0" u="none" strike="noStrike" cap="none" normalizeH="0" baseline="0" dirty="0" smtClean="0">
                          <a:ln>
                            <a:noFill/>
                          </a:ln>
                          <a:solidFill>
                            <a:schemeClr val="tx1"/>
                          </a:solidFill>
                          <a:effectLst/>
                          <a:latin typeface="Times" pitchFamily="18" charset="0"/>
                        </a:rPr>
                        <a:t> Start-up</a:t>
                      </a:r>
                    </a:p>
                  </a:txBody>
                  <a:tcPr horzOverflow="overflow">
                    <a:lnL>
                      <a:noFill/>
                    </a:lnL>
                    <a:lnR cap="flat">
                      <a:noFill/>
                    </a:lnR>
                    <a:lnT cap="flat">
                      <a:noFill/>
                    </a:lnT>
                    <a:lnB cap="flat">
                      <a:noFill/>
                    </a:lnB>
                    <a:lnTlToBr>
                      <a:noFill/>
                    </a:lnTlToBr>
                    <a:lnBlToTr>
                      <a:noFill/>
                    </a:lnBlToTr>
                    <a:noFill/>
                  </a:tcPr>
                </a:tc>
              </a:tr>
            </a:tbl>
          </a:graphicData>
        </a:graphic>
      </p:graphicFrame>
      <p:graphicFrame>
        <p:nvGraphicFramePr>
          <p:cNvPr id="13" name="Group 28"/>
          <p:cNvGraphicFramePr>
            <a:graphicFrameLocks noGrp="1"/>
          </p:cNvGraphicFramePr>
          <p:nvPr>
            <p:extLst>
              <p:ext uri="{D42A27DB-BD31-4B8C-83A1-F6EECF244321}">
                <p14:modId xmlns:p14="http://schemas.microsoft.com/office/powerpoint/2010/main" val="1842308853"/>
              </p:ext>
            </p:extLst>
          </p:nvPr>
        </p:nvGraphicFramePr>
        <p:xfrm>
          <a:off x="5289550" y="1888331"/>
          <a:ext cx="3917950" cy="493776"/>
        </p:xfrm>
        <a:graphic>
          <a:graphicData uri="http://schemas.openxmlformats.org/drawingml/2006/table">
            <a:tbl>
              <a:tblPr/>
              <a:tblGrid>
                <a:gridCol w="2017504"/>
                <a:gridCol w="1900446"/>
              </a:tblGrid>
              <a:tr h="455613">
                <a:tc>
                  <a:txBody>
                    <a:bodyPr/>
                    <a:lstStyle/>
                    <a:p>
                      <a:pPr marL="114300" marR="0" lvl="0" indent="-112713" algn="l" defTabSz="976313" rtl="0" eaLnBrk="0" fontAlgn="base" latinLnBrk="0" hangingPunct="0">
                        <a:lnSpc>
                          <a:spcPct val="100000"/>
                        </a:lnSpc>
                        <a:spcBef>
                          <a:spcPct val="20000"/>
                        </a:spcBef>
                        <a:spcAft>
                          <a:spcPct val="0"/>
                        </a:spcAft>
                        <a:buClrTx/>
                        <a:buSzPct val="75000"/>
                        <a:buFont typeface="Wingdings" pitchFamily="2" charset="2"/>
                        <a:buChar char="Ø"/>
                        <a:tabLst/>
                      </a:pPr>
                      <a:r>
                        <a:rPr kumimoji="0" lang="en-US" sz="1200" b="0" i="0" u="none" strike="noStrike" cap="none" normalizeH="0" baseline="0" dirty="0" smtClean="0">
                          <a:ln>
                            <a:noFill/>
                          </a:ln>
                          <a:solidFill>
                            <a:schemeClr val="tx1"/>
                          </a:solidFill>
                          <a:effectLst/>
                          <a:latin typeface="Times" pitchFamily="18" charset="0"/>
                        </a:rPr>
                        <a:t> New product launch</a:t>
                      </a:r>
                    </a:p>
                    <a:p>
                      <a:pPr marL="114300" marR="0" lvl="0" indent="-112713" algn="l" defTabSz="976313" rtl="0" eaLnBrk="0" fontAlgn="base" latinLnBrk="0" hangingPunct="0">
                        <a:lnSpc>
                          <a:spcPct val="100000"/>
                        </a:lnSpc>
                        <a:spcBef>
                          <a:spcPct val="20000"/>
                        </a:spcBef>
                        <a:spcAft>
                          <a:spcPct val="0"/>
                        </a:spcAft>
                        <a:buClrTx/>
                        <a:buSzPct val="75000"/>
                        <a:buFont typeface="Wingdings" pitchFamily="2" charset="2"/>
                        <a:buChar char="Ø"/>
                        <a:tabLst/>
                      </a:pPr>
                      <a:r>
                        <a:rPr kumimoji="0" lang="en-US" sz="1200" b="0" i="0" u="none" strike="noStrike" cap="none" normalizeH="0" baseline="0" dirty="0" smtClean="0">
                          <a:ln>
                            <a:noFill/>
                          </a:ln>
                          <a:solidFill>
                            <a:schemeClr val="tx1"/>
                          </a:solidFill>
                          <a:effectLst/>
                          <a:latin typeface="Times" pitchFamily="18" charset="0"/>
                        </a:rPr>
                        <a:t> Restructuring</a:t>
                      </a:r>
                      <a:endParaRPr kumimoji="0" lang="en-US" sz="1600" b="0" i="0" u="none" strike="noStrike" cap="none" normalizeH="0" baseline="0" dirty="0" smtClean="0">
                        <a:ln>
                          <a:noFill/>
                        </a:ln>
                        <a:solidFill>
                          <a:schemeClr val="tx1"/>
                        </a:solidFill>
                        <a:effectLst/>
                        <a:latin typeface="Times" pitchFamily="18" charset="0"/>
                      </a:endParaRPr>
                    </a:p>
                  </a:txBody>
                  <a:tcPr horzOverflow="overflow">
                    <a:lnL cap="flat">
                      <a:noFill/>
                    </a:lnL>
                    <a:lnR>
                      <a:noFill/>
                    </a:lnR>
                    <a:lnT cap="flat">
                      <a:noFill/>
                    </a:lnT>
                    <a:lnB cap="flat">
                      <a:noFill/>
                    </a:lnB>
                    <a:lnTlToBr>
                      <a:noFill/>
                    </a:lnTlToBr>
                    <a:lnBlToTr>
                      <a:noFill/>
                    </a:lnBlToTr>
                    <a:noFill/>
                  </a:tcPr>
                </a:tc>
                <a:tc>
                  <a:txBody>
                    <a:bodyPr/>
                    <a:lstStyle/>
                    <a:p>
                      <a:pPr marL="114300" marR="0" lvl="0" indent="-112713" algn="l" defTabSz="976313" rtl="0" eaLnBrk="0" fontAlgn="base" latinLnBrk="0" hangingPunct="0">
                        <a:lnSpc>
                          <a:spcPct val="100000"/>
                        </a:lnSpc>
                        <a:spcBef>
                          <a:spcPct val="20000"/>
                        </a:spcBef>
                        <a:spcAft>
                          <a:spcPct val="0"/>
                        </a:spcAft>
                        <a:buClrTx/>
                        <a:buSzPct val="75000"/>
                        <a:buFont typeface="Wingdings" pitchFamily="2" charset="2"/>
                        <a:buChar char="Ø"/>
                        <a:tabLst/>
                      </a:pPr>
                      <a:r>
                        <a:rPr kumimoji="0" lang="en-US" sz="1200" b="0" i="0" u="none" strike="noStrike" cap="none" normalizeH="0" baseline="0" dirty="0" smtClean="0">
                          <a:ln>
                            <a:noFill/>
                          </a:ln>
                          <a:solidFill>
                            <a:schemeClr val="tx1"/>
                          </a:solidFill>
                          <a:effectLst/>
                          <a:latin typeface="Times" pitchFamily="18" charset="0"/>
                        </a:rPr>
                        <a:t> Reorganization</a:t>
                      </a:r>
                      <a:endParaRPr kumimoji="0" lang="en-US" sz="1600" b="0" i="0" u="none" strike="noStrike" cap="none" normalizeH="0" baseline="0" dirty="0" smtClean="0">
                        <a:ln>
                          <a:noFill/>
                        </a:ln>
                        <a:solidFill>
                          <a:schemeClr val="tx1"/>
                        </a:solidFill>
                        <a:effectLst/>
                        <a:latin typeface="Times" pitchFamily="18" charset="0"/>
                      </a:endParaRPr>
                    </a:p>
                    <a:p>
                      <a:pPr marL="114300" marR="0" lvl="0" indent="-112713" algn="l" defTabSz="976313" rtl="0" eaLnBrk="0" fontAlgn="base" latinLnBrk="0" hangingPunct="0">
                        <a:lnSpc>
                          <a:spcPct val="100000"/>
                        </a:lnSpc>
                        <a:spcBef>
                          <a:spcPct val="20000"/>
                        </a:spcBef>
                        <a:spcAft>
                          <a:spcPct val="0"/>
                        </a:spcAft>
                        <a:buClrTx/>
                        <a:buSzPct val="75000"/>
                        <a:buFont typeface="Wingdings" pitchFamily="2" charset="2"/>
                        <a:buChar char="Ø"/>
                        <a:tabLst/>
                      </a:pPr>
                      <a:r>
                        <a:rPr kumimoji="0" lang="en-US" sz="1200" b="0" i="0" u="none" strike="noStrike" cap="none" normalizeH="0" baseline="0" dirty="0" smtClean="0">
                          <a:ln>
                            <a:noFill/>
                          </a:ln>
                          <a:solidFill>
                            <a:schemeClr val="tx1"/>
                          </a:solidFill>
                          <a:effectLst/>
                          <a:latin typeface="Times" pitchFamily="18" charset="0"/>
                        </a:rPr>
                        <a:t> Cultural reboot</a:t>
                      </a:r>
                      <a:endParaRPr kumimoji="0" lang="en-US" sz="1600" b="0" i="0" u="none" strike="noStrike" cap="none" normalizeH="0" baseline="0" dirty="0" smtClean="0">
                        <a:ln>
                          <a:noFill/>
                        </a:ln>
                        <a:solidFill>
                          <a:schemeClr val="tx1"/>
                        </a:solidFill>
                        <a:effectLst/>
                        <a:latin typeface="Times" pitchFamily="18" charset="0"/>
                      </a:endParaRPr>
                    </a:p>
                  </a:txBody>
                  <a:tcPr horzOverflow="overflow">
                    <a:lnL>
                      <a:noFill/>
                    </a:lnL>
                    <a:lnR cap="flat">
                      <a:noFill/>
                    </a:lnR>
                    <a:lnT cap="fla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a:noFill/>
        </p:spPr>
        <p:txBody>
          <a:bodyPr/>
          <a:lstStyle/>
          <a:p>
            <a:fld id="{F0C365F1-E24E-418E-8F4C-4492FFEC4399}" type="slidenum">
              <a:rPr lang="en-US" smtClean="0"/>
              <a:pPr/>
              <a:t>4</a:t>
            </a:fld>
            <a:endParaRPr lang="en-US" dirty="0" smtClean="0"/>
          </a:p>
        </p:txBody>
      </p:sp>
      <p:sp>
        <p:nvSpPr>
          <p:cNvPr id="522242" name="Rectangle 2"/>
          <p:cNvSpPr>
            <a:spLocks noChangeArrowheads="1"/>
          </p:cNvSpPr>
          <p:nvPr/>
        </p:nvSpPr>
        <p:spPr bwMode="auto">
          <a:xfrm>
            <a:off x="457200" y="304800"/>
            <a:ext cx="8402638" cy="658813"/>
          </a:xfrm>
          <a:prstGeom prst="rect">
            <a:avLst/>
          </a:prstGeom>
          <a:noFill/>
          <a:ln w="9525">
            <a:noFill/>
            <a:miter lim="800000"/>
            <a:headEnd/>
            <a:tailEnd/>
          </a:ln>
          <a:effectLst/>
        </p:spPr>
        <p:txBody>
          <a:bodyPr lIns="97696" tIns="48849" rIns="97696" bIns="48849" anchor="ctr"/>
          <a:lstStyle/>
          <a:p>
            <a:pPr algn="l" defTabSz="976313">
              <a:spcBef>
                <a:spcPct val="0"/>
              </a:spcBef>
              <a:defRPr/>
            </a:pPr>
            <a:r>
              <a:rPr lang="en-US" altLang="en-US" sz="3100" i="1" dirty="0" smtClean="0">
                <a:effectLst>
                  <a:outerShdw blurRad="38100" dist="38100" dir="2700000" algn="tl">
                    <a:srgbClr val="C0C0C0"/>
                  </a:outerShdw>
                </a:effectLst>
              </a:rPr>
              <a:t>TDR </a:t>
            </a:r>
            <a:r>
              <a:rPr lang="en-US" altLang="en-US" sz="3100" i="1" dirty="0">
                <a:effectLst>
                  <a:outerShdw blurRad="38100" dist="38100" dir="2700000" algn="tl">
                    <a:srgbClr val="C0C0C0"/>
                  </a:outerShdw>
                </a:effectLst>
              </a:rPr>
              <a:t>– </a:t>
            </a:r>
            <a:r>
              <a:rPr lang="en-US" altLang="en-US" sz="3100" i="1" dirty="0" smtClean="0">
                <a:effectLst>
                  <a:outerShdw blurRad="38100" dist="38100" dir="2700000" algn="tl">
                    <a:srgbClr val="C0C0C0"/>
                  </a:outerShdw>
                </a:effectLst>
              </a:rPr>
              <a:t>Search Process</a:t>
            </a:r>
            <a:endParaRPr lang="en-US" altLang="en-US" sz="3100" i="1" dirty="0">
              <a:effectLst>
                <a:outerShdw blurRad="38100" dist="38100" dir="2700000" algn="tl">
                  <a:srgbClr val="C0C0C0"/>
                </a:outerShdw>
              </a:effectLst>
            </a:endParaRPr>
          </a:p>
        </p:txBody>
      </p:sp>
      <p:sp>
        <p:nvSpPr>
          <p:cNvPr id="7172" name="Rectangle 3"/>
          <p:cNvSpPr>
            <a:spLocks noChangeArrowheads="1"/>
          </p:cNvSpPr>
          <p:nvPr/>
        </p:nvSpPr>
        <p:spPr bwMode="auto">
          <a:xfrm>
            <a:off x="565150" y="1127125"/>
            <a:ext cx="8534400" cy="2056606"/>
          </a:xfrm>
          <a:prstGeom prst="rect">
            <a:avLst/>
          </a:prstGeom>
          <a:noFill/>
          <a:ln w="9525">
            <a:noFill/>
            <a:miter lim="800000"/>
            <a:headEnd/>
            <a:tailEnd/>
          </a:ln>
        </p:spPr>
        <p:txBody>
          <a:bodyPr/>
          <a:lstStyle/>
          <a:p>
            <a:pPr marL="347663" indent="-347663" algn="l" defTabSz="976313">
              <a:spcBef>
                <a:spcPct val="20000"/>
              </a:spcBef>
              <a:buFontTx/>
              <a:buChar char="•"/>
            </a:pPr>
            <a:r>
              <a:rPr lang="en-US" b="0" dirty="0" smtClean="0">
                <a:latin typeface="Times" pitchFamily="18" charset="0"/>
              </a:rPr>
              <a:t>Our process is built upon listening to our clients.  Together, we develop an agreed upon framework that allows us to meet your objectives in the shortest amount of time possible.</a:t>
            </a:r>
            <a:endParaRPr lang="en-US" b="0" dirty="0">
              <a:latin typeface="Times" pitchFamily="18" charset="0"/>
            </a:endParaRPr>
          </a:p>
          <a:p>
            <a:pPr marL="742950" lvl="2" indent="-171450" algn="l" defTabSz="976313">
              <a:spcBef>
                <a:spcPct val="20000"/>
              </a:spcBef>
              <a:spcAft>
                <a:spcPts val="600"/>
              </a:spcAft>
              <a:buSzPct val="75000"/>
              <a:buFont typeface="Wingdings" pitchFamily="2" charset="2"/>
              <a:buChar char="Ø"/>
            </a:pPr>
            <a:r>
              <a:rPr lang="en-US" sz="1300" b="0" dirty="0" smtClean="0">
                <a:latin typeface="Times" pitchFamily="18" charset="0"/>
              </a:rPr>
              <a:t>We focus intensely on understanding your culture and the profile of your leaders.  This fundamental understanding allows us to go beyond finding a good resume – it results in us identifying the right human being</a:t>
            </a:r>
          </a:p>
          <a:p>
            <a:pPr marL="342900" indent="-342900" algn="l" defTabSz="976313">
              <a:spcBef>
                <a:spcPct val="20000"/>
              </a:spcBef>
              <a:buSzPct val="100000"/>
              <a:buFont typeface="Arial" pitchFamily="34" charset="0"/>
              <a:buChar char="•"/>
            </a:pPr>
            <a:r>
              <a:rPr lang="en-US" b="0" dirty="0" smtClean="0"/>
              <a:t>We present candidates who fit the job description – and embrace your culture.</a:t>
            </a:r>
          </a:p>
          <a:p>
            <a:pPr marL="742950" lvl="1" indent="-171450" algn="l" defTabSz="976313">
              <a:spcBef>
                <a:spcPct val="20000"/>
              </a:spcBef>
              <a:buSzPct val="75000"/>
              <a:buFont typeface="Wingdings" pitchFamily="2" charset="2"/>
              <a:buChar char="Ø"/>
            </a:pPr>
            <a:r>
              <a:rPr lang="en-US" sz="1300" b="0" dirty="0" smtClean="0"/>
              <a:t>This results in a better use of your time, and a more efficient search process</a:t>
            </a:r>
            <a:endParaRPr lang="en-US" sz="1300" b="0" dirty="0"/>
          </a:p>
          <a:p>
            <a:pPr marL="347663" indent="-347663" defTabSz="976313">
              <a:spcBef>
                <a:spcPct val="20000"/>
              </a:spcBef>
            </a:pPr>
            <a:r>
              <a:rPr lang="en-US" b="0" dirty="0"/>
              <a:t>`</a:t>
            </a:r>
          </a:p>
        </p:txBody>
      </p:sp>
      <p:sp>
        <p:nvSpPr>
          <p:cNvPr id="7178" name="Text Box 9"/>
          <p:cNvSpPr txBox="1">
            <a:spLocks noChangeArrowheads="1"/>
          </p:cNvSpPr>
          <p:nvPr/>
        </p:nvSpPr>
        <p:spPr bwMode="auto">
          <a:xfrm>
            <a:off x="565150" y="3532631"/>
            <a:ext cx="1752600" cy="2529923"/>
          </a:xfrm>
          <a:prstGeom prst="rect">
            <a:avLst/>
          </a:prstGeom>
          <a:noFill/>
          <a:ln w="9525">
            <a:noFill/>
            <a:miter lim="800000"/>
            <a:headEnd/>
            <a:tailEnd/>
          </a:ln>
        </p:spPr>
        <p:txBody>
          <a:bodyPr wrap="square">
            <a:spAutoFit/>
          </a:bodyPr>
          <a:lstStyle/>
          <a:p>
            <a:pPr marL="111125" indent="-111125" algn="l">
              <a:spcBef>
                <a:spcPct val="20000"/>
              </a:spcBef>
              <a:buFontTx/>
              <a:buChar char="•"/>
            </a:pPr>
            <a:r>
              <a:rPr lang="en-US" sz="1100" b="0" dirty="0" smtClean="0"/>
              <a:t>We listen</a:t>
            </a:r>
            <a:endParaRPr lang="en-US" sz="1100" b="0" dirty="0"/>
          </a:p>
          <a:p>
            <a:pPr marL="111125" indent="-111125" algn="l">
              <a:spcBef>
                <a:spcPct val="20000"/>
              </a:spcBef>
              <a:buFontTx/>
              <a:buChar char="•"/>
            </a:pPr>
            <a:r>
              <a:rPr lang="en-US" sz="1100" b="0" dirty="0" smtClean="0"/>
              <a:t>Company history</a:t>
            </a:r>
            <a:endParaRPr lang="en-US" sz="1100" b="0" dirty="0"/>
          </a:p>
          <a:p>
            <a:pPr marL="111125" indent="-111125" algn="l">
              <a:spcBef>
                <a:spcPct val="20000"/>
              </a:spcBef>
              <a:buFontTx/>
              <a:buChar char="•"/>
            </a:pPr>
            <a:r>
              <a:rPr lang="en-US" sz="1100" b="0" dirty="0" smtClean="0"/>
              <a:t>Ownership profile and philosophy</a:t>
            </a:r>
            <a:endParaRPr lang="en-US" sz="1100" b="0" dirty="0"/>
          </a:p>
          <a:p>
            <a:pPr marL="111125" indent="-111125" algn="l">
              <a:spcBef>
                <a:spcPct val="20000"/>
              </a:spcBef>
              <a:buFontTx/>
              <a:buChar char="•"/>
            </a:pPr>
            <a:r>
              <a:rPr lang="en-US" sz="1100" b="0" dirty="0" smtClean="0"/>
              <a:t>Culture</a:t>
            </a:r>
          </a:p>
          <a:p>
            <a:pPr marL="111125" indent="-111125" algn="l">
              <a:spcBef>
                <a:spcPct val="20000"/>
              </a:spcBef>
              <a:buFontTx/>
              <a:buChar char="•"/>
            </a:pPr>
            <a:r>
              <a:rPr lang="en-US" sz="1100" b="0" dirty="0" smtClean="0"/>
              <a:t>Goals and objectives of investors and senior executives</a:t>
            </a:r>
          </a:p>
          <a:p>
            <a:pPr marL="111125" indent="-111125" algn="l">
              <a:spcBef>
                <a:spcPct val="20000"/>
              </a:spcBef>
              <a:buFontTx/>
              <a:buChar char="•"/>
            </a:pPr>
            <a:r>
              <a:rPr lang="en-US" sz="1100" b="0" dirty="0" smtClean="0"/>
              <a:t>Company needs and open positions</a:t>
            </a:r>
          </a:p>
          <a:p>
            <a:pPr marL="111125" indent="-111125" algn="l">
              <a:spcBef>
                <a:spcPct val="20000"/>
              </a:spcBef>
              <a:buFontTx/>
              <a:buChar char="•"/>
            </a:pPr>
            <a:r>
              <a:rPr lang="en-US" sz="1100" b="0" dirty="0" smtClean="0"/>
              <a:t>Job description and compensation parameters</a:t>
            </a:r>
          </a:p>
          <a:p>
            <a:pPr marL="111125" indent="-111125" algn="l">
              <a:spcBef>
                <a:spcPct val="20000"/>
              </a:spcBef>
              <a:buFontTx/>
              <a:buChar char="•"/>
            </a:pPr>
            <a:r>
              <a:rPr lang="en-US" sz="1100" b="0" dirty="0" smtClean="0"/>
              <a:t>Timing</a:t>
            </a:r>
            <a:endParaRPr lang="en-US" sz="1100" b="0" dirty="0"/>
          </a:p>
        </p:txBody>
      </p:sp>
      <p:sp>
        <p:nvSpPr>
          <p:cNvPr id="7179" name="Text Box 10"/>
          <p:cNvSpPr txBox="1">
            <a:spLocks noChangeArrowheads="1"/>
          </p:cNvSpPr>
          <p:nvPr/>
        </p:nvSpPr>
        <p:spPr bwMode="auto">
          <a:xfrm>
            <a:off x="4070350" y="3542157"/>
            <a:ext cx="1752600" cy="2123658"/>
          </a:xfrm>
          <a:prstGeom prst="rect">
            <a:avLst/>
          </a:prstGeom>
          <a:noFill/>
          <a:ln w="9525">
            <a:noFill/>
            <a:miter lim="800000"/>
            <a:headEnd/>
            <a:tailEnd/>
          </a:ln>
        </p:spPr>
        <p:txBody>
          <a:bodyPr wrap="square">
            <a:spAutoFit/>
          </a:bodyPr>
          <a:lstStyle/>
          <a:p>
            <a:pPr marL="111125" indent="-111125" algn="l">
              <a:spcBef>
                <a:spcPct val="20000"/>
              </a:spcBef>
              <a:buFontTx/>
              <a:buChar char="•"/>
            </a:pPr>
            <a:r>
              <a:rPr lang="en-US" sz="1100" b="0" dirty="0" smtClean="0"/>
              <a:t>TDR network</a:t>
            </a:r>
            <a:endParaRPr lang="en-US" sz="1100" b="0" dirty="0"/>
          </a:p>
          <a:p>
            <a:pPr marL="111125" indent="-111125" algn="l">
              <a:spcBef>
                <a:spcPct val="20000"/>
              </a:spcBef>
              <a:buFontTx/>
              <a:buChar char="•"/>
            </a:pPr>
            <a:r>
              <a:rPr lang="en-US" sz="1100" b="0" dirty="0" smtClean="0"/>
              <a:t>Database tools</a:t>
            </a:r>
            <a:endParaRPr lang="en-US" sz="1100" b="0" dirty="0"/>
          </a:p>
          <a:p>
            <a:pPr marL="111125" indent="-111125" algn="l">
              <a:spcBef>
                <a:spcPct val="20000"/>
              </a:spcBef>
              <a:buFontTx/>
              <a:buChar char="•"/>
            </a:pPr>
            <a:r>
              <a:rPr lang="en-US" sz="1100" b="0" dirty="0" smtClean="0"/>
              <a:t>Online resources</a:t>
            </a:r>
            <a:endParaRPr lang="en-US" sz="1100" b="0" dirty="0"/>
          </a:p>
          <a:p>
            <a:pPr marL="111125" indent="-111125" algn="l">
              <a:spcBef>
                <a:spcPct val="20000"/>
              </a:spcBef>
              <a:buFontTx/>
              <a:buChar char="•"/>
            </a:pPr>
            <a:r>
              <a:rPr lang="en-US" sz="1100" b="0" dirty="0" smtClean="0"/>
              <a:t>Resume review</a:t>
            </a:r>
          </a:p>
          <a:p>
            <a:pPr marL="111125" indent="-111125" algn="l">
              <a:spcBef>
                <a:spcPct val="20000"/>
              </a:spcBef>
              <a:buFontTx/>
              <a:buChar char="•"/>
            </a:pPr>
            <a:r>
              <a:rPr lang="en-US" sz="1100" b="0" dirty="0" smtClean="0"/>
              <a:t>Telephone/Video interviews</a:t>
            </a:r>
          </a:p>
          <a:p>
            <a:pPr marL="111125" indent="-111125" algn="l">
              <a:spcBef>
                <a:spcPct val="20000"/>
              </a:spcBef>
              <a:buFontTx/>
              <a:buChar char="•"/>
            </a:pPr>
            <a:r>
              <a:rPr lang="en-US" sz="1100" b="0" dirty="0" smtClean="0"/>
              <a:t>In-depth qualification – industry experience, leadership, values, cultural fit, compensation and career-expectations</a:t>
            </a:r>
            <a:endParaRPr lang="en-US" sz="1100" b="0" dirty="0"/>
          </a:p>
        </p:txBody>
      </p:sp>
      <p:sp>
        <p:nvSpPr>
          <p:cNvPr id="7180" name="Text Box 11"/>
          <p:cNvSpPr txBox="1">
            <a:spLocks noChangeArrowheads="1"/>
          </p:cNvSpPr>
          <p:nvPr/>
        </p:nvSpPr>
        <p:spPr bwMode="auto">
          <a:xfrm>
            <a:off x="2393950" y="3532632"/>
            <a:ext cx="1676400" cy="2680734"/>
          </a:xfrm>
          <a:prstGeom prst="rect">
            <a:avLst/>
          </a:prstGeom>
          <a:noFill/>
          <a:ln w="9525">
            <a:noFill/>
            <a:miter lim="800000"/>
            <a:headEnd/>
            <a:tailEnd/>
          </a:ln>
        </p:spPr>
        <p:txBody>
          <a:bodyPr>
            <a:spAutoFit/>
          </a:bodyPr>
          <a:lstStyle/>
          <a:p>
            <a:pPr marL="111125" indent="-111125" algn="l">
              <a:spcBef>
                <a:spcPct val="20000"/>
              </a:spcBef>
              <a:buFontTx/>
              <a:buChar char="•"/>
            </a:pPr>
            <a:r>
              <a:rPr lang="en-US" sz="1100" b="0" dirty="0" smtClean="0"/>
              <a:t>Verify needs and objectives</a:t>
            </a:r>
            <a:endParaRPr lang="en-US" sz="1100" b="0" dirty="0"/>
          </a:p>
          <a:p>
            <a:pPr marL="111125" indent="-111125" algn="l">
              <a:spcBef>
                <a:spcPct val="20000"/>
              </a:spcBef>
              <a:buFontTx/>
              <a:buChar char="•"/>
            </a:pPr>
            <a:r>
              <a:rPr lang="en-US" sz="1100" b="0" dirty="0" smtClean="0"/>
              <a:t>Provide market feedback</a:t>
            </a:r>
          </a:p>
          <a:p>
            <a:pPr marL="111125" indent="-111125" algn="l">
              <a:spcBef>
                <a:spcPct val="20000"/>
              </a:spcBef>
              <a:buFontTx/>
              <a:buChar char="•"/>
            </a:pPr>
            <a:r>
              <a:rPr lang="en-US" sz="1100" b="0" dirty="0" smtClean="0"/>
              <a:t>Present challenges and opportunities – company and position</a:t>
            </a:r>
          </a:p>
          <a:p>
            <a:pPr marL="111125" indent="-111125" algn="l">
              <a:spcBef>
                <a:spcPct val="20000"/>
              </a:spcBef>
              <a:buFontTx/>
              <a:buChar char="•"/>
            </a:pPr>
            <a:r>
              <a:rPr lang="en-US" sz="1100" b="0" dirty="0" smtClean="0"/>
              <a:t>Finalize job description</a:t>
            </a:r>
          </a:p>
          <a:p>
            <a:pPr marL="111125" indent="-111125" algn="l">
              <a:spcBef>
                <a:spcPct val="20000"/>
              </a:spcBef>
              <a:buFontTx/>
              <a:buChar char="•"/>
            </a:pPr>
            <a:r>
              <a:rPr lang="en-US" sz="1100" b="0" dirty="0" smtClean="0"/>
              <a:t>Finalize compensation profile</a:t>
            </a:r>
          </a:p>
          <a:p>
            <a:pPr marL="111125" indent="-111125" algn="l">
              <a:spcBef>
                <a:spcPct val="20000"/>
              </a:spcBef>
              <a:buFontTx/>
              <a:buChar char="•"/>
            </a:pPr>
            <a:r>
              <a:rPr lang="en-US" sz="1100" b="0" dirty="0" smtClean="0"/>
              <a:t>Timing</a:t>
            </a:r>
          </a:p>
          <a:p>
            <a:pPr marL="111125" indent="-111125" algn="l">
              <a:spcBef>
                <a:spcPct val="20000"/>
              </a:spcBef>
              <a:buFontTx/>
              <a:buChar char="•"/>
            </a:pPr>
            <a:r>
              <a:rPr lang="en-US" sz="1100" b="0" dirty="0" smtClean="0"/>
              <a:t>Agree on expectations and deliverables</a:t>
            </a:r>
            <a:endParaRPr lang="en-US" sz="1100" b="0" dirty="0"/>
          </a:p>
          <a:p>
            <a:pPr marL="111125" indent="-111125" algn="l">
              <a:spcBef>
                <a:spcPct val="20000"/>
              </a:spcBef>
              <a:buFontTx/>
              <a:buChar char="•"/>
            </a:pPr>
            <a:endParaRPr lang="en-US" sz="1000" b="0" dirty="0"/>
          </a:p>
        </p:txBody>
      </p:sp>
      <p:sp>
        <p:nvSpPr>
          <p:cNvPr id="7181" name="Text Box 12"/>
          <p:cNvSpPr txBox="1">
            <a:spLocks noChangeArrowheads="1"/>
          </p:cNvSpPr>
          <p:nvPr/>
        </p:nvSpPr>
        <p:spPr bwMode="auto">
          <a:xfrm>
            <a:off x="5822950" y="3532632"/>
            <a:ext cx="1752600" cy="2055947"/>
          </a:xfrm>
          <a:prstGeom prst="rect">
            <a:avLst/>
          </a:prstGeom>
          <a:noFill/>
          <a:ln w="9525">
            <a:noFill/>
            <a:miter lim="800000"/>
            <a:headEnd/>
            <a:tailEnd/>
          </a:ln>
        </p:spPr>
        <p:txBody>
          <a:bodyPr wrap="square">
            <a:spAutoFit/>
          </a:bodyPr>
          <a:lstStyle/>
          <a:p>
            <a:pPr marL="111125" indent="-111125" algn="l">
              <a:spcBef>
                <a:spcPct val="20000"/>
              </a:spcBef>
              <a:buFontTx/>
              <a:buChar char="•"/>
            </a:pPr>
            <a:r>
              <a:rPr lang="en-US" sz="1100" b="0" dirty="0" smtClean="0"/>
              <a:t>Series of updates on progress, candidate quality and interest in the company/position</a:t>
            </a:r>
            <a:endParaRPr lang="en-US" sz="1100" b="0" dirty="0"/>
          </a:p>
          <a:p>
            <a:pPr marL="111125" indent="-111125" algn="l">
              <a:spcBef>
                <a:spcPct val="20000"/>
              </a:spcBef>
              <a:buFontTx/>
              <a:buChar char="•"/>
            </a:pPr>
            <a:r>
              <a:rPr lang="en-US" sz="1100" b="0" dirty="0" smtClean="0"/>
              <a:t>Submit resume and profiles</a:t>
            </a:r>
            <a:endParaRPr lang="en-US" sz="1100" b="0" dirty="0"/>
          </a:p>
          <a:p>
            <a:pPr marL="111125" indent="-111125" algn="l">
              <a:spcBef>
                <a:spcPct val="20000"/>
              </a:spcBef>
              <a:buFontTx/>
              <a:buChar char="•"/>
            </a:pPr>
            <a:r>
              <a:rPr lang="en-US" sz="1100" b="0" dirty="0" smtClean="0"/>
              <a:t>Present detailed write-ups of select candidates</a:t>
            </a:r>
            <a:endParaRPr lang="en-US" sz="1100" b="0" dirty="0"/>
          </a:p>
          <a:p>
            <a:pPr marL="111125" indent="-111125" algn="l">
              <a:spcBef>
                <a:spcPct val="20000"/>
              </a:spcBef>
              <a:buFontTx/>
              <a:buChar char="•"/>
            </a:pPr>
            <a:r>
              <a:rPr lang="en-US" sz="1100" b="0" dirty="0" smtClean="0"/>
              <a:t>Client feedback, re-calibration of expectations and timing</a:t>
            </a:r>
            <a:endParaRPr lang="en-US" sz="1100" b="0" dirty="0"/>
          </a:p>
        </p:txBody>
      </p:sp>
      <p:sp>
        <p:nvSpPr>
          <p:cNvPr id="7182" name="Text Box 13"/>
          <p:cNvSpPr txBox="1">
            <a:spLocks noChangeArrowheads="1"/>
          </p:cNvSpPr>
          <p:nvPr/>
        </p:nvSpPr>
        <p:spPr bwMode="auto">
          <a:xfrm>
            <a:off x="7575550" y="3532632"/>
            <a:ext cx="1828800" cy="3003899"/>
          </a:xfrm>
          <a:prstGeom prst="rect">
            <a:avLst/>
          </a:prstGeom>
          <a:noFill/>
          <a:ln w="9525">
            <a:noFill/>
            <a:miter lim="800000"/>
            <a:headEnd/>
            <a:tailEnd/>
          </a:ln>
        </p:spPr>
        <p:txBody>
          <a:bodyPr>
            <a:spAutoFit/>
          </a:bodyPr>
          <a:lstStyle/>
          <a:p>
            <a:pPr marL="111125" indent="-111125" algn="l">
              <a:spcBef>
                <a:spcPct val="20000"/>
              </a:spcBef>
              <a:buFontTx/>
              <a:buChar char="•"/>
            </a:pPr>
            <a:r>
              <a:rPr lang="en-US" sz="1100" b="0" dirty="0" smtClean="0"/>
              <a:t>Confirm compensation and career expectations</a:t>
            </a:r>
            <a:endParaRPr lang="en-US" sz="1100" b="0" dirty="0"/>
          </a:p>
          <a:p>
            <a:pPr marL="111125" indent="-111125" algn="l">
              <a:spcBef>
                <a:spcPct val="20000"/>
              </a:spcBef>
              <a:buFontTx/>
              <a:buChar char="•"/>
            </a:pPr>
            <a:r>
              <a:rPr lang="en-US" sz="1100" b="0" dirty="0" smtClean="0"/>
              <a:t>Confirm culture and value fit</a:t>
            </a:r>
            <a:endParaRPr lang="en-US" sz="1100" b="0" dirty="0"/>
          </a:p>
          <a:p>
            <a:pPr marL="111125" indent="-111125" algn="l">
              <a:spcBef>
                <a:spcPct val="20000"/>
              </a:spcBef>
              <a:buFontTx/>
              <a:buChar char="•"/>
            </a:pPr>
            <a:r>
              <a:rPr lang="en-US" sz="1100" b="0" dirty="0" smtClean="0"/>
              <a:t>Address questions and concerns</a:t>
            </a:r>
            <a:endParaRPr lang="en-US" sz="1100" b="0" dirty="0"/>
          </a:p>
          <a:p>
            <a:pPr marL="111125" indent="-111125" algn="l">
              <a:spcBef>
                <a:spcPct val="20000"/>
              </a:spcBef>
              <a:buFontTx/>
              <a:buChar char="•"/>
            </a:pPr>
            <a:r>
              <a:rPr lang="en-US" sz="1100" b="0" dirty="0" smtClean="0"/>
              <a:t>Complete negotiation and confirm start date</a:t>
            </a:r>
          </a:p>
          <a:p>
            <a:pPr marL="111125" indent="-111125" algn="l">
              <a:spcBef>
                <a:spcPct val="20000"/>
              </a:spcBef>
              <a:buFontTx/>
              <a:buChar char="•"/>
            </a:pPr>
            <a:r>
              <a:rPr lang="en-US" sz="1100" b="0" dirty="0" smtClean="0"/>
              <a:t>Assist candidate with resignation process and other transition issues</a:t>
            </a:r>
          </a:p>
          <a:p>
            <a:pPr marL="111125" indent="-111125" algn="l">
              <a:spcBef>
                <a:spcPct val="20000"/>
              </a:spcBef>
              <a:buFontTx/>
              <a:buChar char="•"/>
            </a:pPr>
            <a:r>
              <a:rPr lang="en-US" sz="1100" b="0" dirty="0" smtClean="0"/>
              <a:t>Ongoing transition communication with candidate and client</a:t>
            </a:r>
          </a:p>
          <a:p>
            <a:pPr marL="111125" indent="-111125" algn="l">
              <a:spcBef>
                <a:spcPct val="20000"/>
              </a:spcBef>
              <a:buFontTx/>
              <a:buChar char="•"/>
            </a:pPr>
            <a:r>
              <a:rPr lang="en-US" sz="1100" b="0" dirty="0" smtClean="0"/>
              <a:t>Client de-brief – good, bad and the ugly</a:t>
            </a:r>
          </a:p>
        </p:txBody>
      </p:sp>
      <p:sp>
        <p:nvSpPr>
          <p:cNvPr id="15" name="Pentagon 14"/>
          <p:cNvSpPr/>
          <p:nvPr/>
        </p:nvSpPr>
        <p:spPr bwMode="auto">
          <a:xfrm>
            <a:off x="641350" y="3031331"/>
            <a:ext cx="1511808" cy="457200"/>
          </a:xfrm>
          <a:prstGeom prst="homePlate">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ctr" anchorCtr="1" compatLnSpc="1">
            <a:prstTxWarp prst="textNoShape">
              <a:avLst/>
            </a:prstTxWarp>
          </a:bodyPr>
          <a:lstStyle/>
          <a:p>
            <a:r>
              <a:rPr lang="en-US" sz="1200" dirty="0" smtClean="0"/>
              <a:t>Client Engagement</a:t>
            </a:r>
            <a:endParaRPr kumimoji="0" lang="en-US" sz="1200" b="1" i="0" u="none" strike="noStrike" cap="none" normalizeH="0" baseline="0" dirty="0" smtClean="0">
              <a:ln>
                <a:noFill/>
              </a:ln>
              <a:solidFill>
                <a:schemeClr val="tx1"/>
              </a:solidFill>
              <a:effectLst/>
              <a:latin typeface="Times New Roman" pitchFamily="18" charset="0"/>
            </a:endParaRPr>
          </a:p>
        </p:txBody>
      </p:sp>
      <p:sp>
        <p:nvSpPr>
          <p:cNvPr id="16" name="Pentagon 15"/>
          <p:cNvSpPr/>
          <p:nvPr/>
        </p:nvSpPr>
        <p:spPr bwMode="auto">
          <a:xfrm>
            <a:off x="2482342" y="3031331"/>
            <a:ext cx="1511808" cy="457200"/>
          </a:xfrm>
          <a:prstGeom prst="homePlate">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ctr" anchorCtr="1" compatLnSpc="1">
            <a:prstTxWarp prst="textNoShape">
              <a:avLst/>
            </a:prstTxWarp>
          </a:bodyPr>
          <a:lstStyle/>
          <a:p>
            <a:r>
              <a:rPr lang="en-US" sz="1200" dirty="0" smtClean="0"/>
              <a:t>Goal Setting</a:t>
            </a:r>
            <a:endParaRPr kumimoji="0" lang="en-US" sz="1200" b="1" i="0" u="none" strike="noStrike" cap="none" normalizeH="0" baseline="0" dirty="0" smtClean="0">
              <a:ln>
                <a:noFill/>
              </a:ln>
              <a:solidFill>
                <a:schemeClr val="tx1"/>
              </a:solidFill>
              <a:effectLst/>
              <a:latin typeface="Times New Roman" pitchFamily="18" charset="0"/>
            </a:endParaRPr>
          </a:p>
        </p:txBody>
      </p:sp>
      <p:sp>
        <p:nvSpPr>
          <p:cNvPr id="17" name="Pentagon 16"/>
          <p:cNvSpPr/>
          <p:nvPr/>
        </p:nvSpPr>
        <p:spPr bwMode="auto">
          <a:xfrm>
            <a:off x="4158742" y="3031331"/>
            <a:ext cx="1511808" cy="457200"/>
          </a:xfrm>
          <a:prstGeom prst="homePlate">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ctr" anchorCtr="1" compatLnSpc="1">
            <a:prstTxWarp prst="textNoShape">
              <a:avLst/>
            </a:prstTxWarp>
          </a:bodyPr>
          <a:lstStyle/>
          <a:p>
            <a:r>
              <a:rPr lang="en-US" sz="1200" dirty="0" smtClean="0"/>
              <a:t>Research / Qualification</a:t>
            </a:r>
            <a:endParaRPr kumimoji="0" lang="en-US" sz="1200" b="1" i="0" u="none" strike="noStrike" cap="none" normalizeH="0" baseline="0" dirty="0" smtClean="0">
              <a:ln>
                <a:noFill/>
              </a:ln>
              <a:solidFill>
                <a:schemeClr val="tx1"/>
              </a:solidFill>
              <a:effectLst/>
              <a:latin typeface="Times New Roman" pitchFamily="18" charset="0"/>
            </a:endParaRPr>
          </a:p>
        </p:txBody>
      </p:sp>
      <p:sp>
        <p:nvSpPr>
          <p:cNvPr id="18" name="Pentagon 17"/>
          <p:cNvSpPr/>
          <p:nvPr/>
        </p:nvSpPr>
        <p:spPr bwMode="auto">
          <a:xfrm>
            <a:off x="5911342" y="3031331"/>
            <a:ext cx="1511808" cy="457200"/>
          </a:xfrm>
          <a:prstGeom prst="homePlate">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ctr" anchorCtr="1" compatLnSpc="1">
            <a:prstTxWarp prst="textNoShape">
              <a:avLst/>
            </a:prstTxWarp>
          </a:bodyPr>
          <a:lstStyle/>
          <a:p>
            <a:r>
              <a:rPr lang="en-US" sz="1200" dirty="0" smtClean="0"/>
              <a:t>Presentment / Interviews</a:t>
            </a:r>
            <a:endParaRPr kumimoji="0" lang="en-US" sz="1200" b="1" i="0" u="none" strike="noStrike" cap="none" normalizeH="0" baseline="0" dirty="0" smtClean="0">
              <a:ln>
                <a:noFill/>
              </a:ln>
              <a:solidFill>
                <a:schemeClr val="tx1"/>
              </a:solidFill>
              <a:effectLst/>
              <a:latin typeface="Times New Roman" pitchFamily="18" charset="0"/>
            </a:endParaRPr>
          </a:p>
        </p:txBody>
      </p:sp>
      <p:sp>
        <p:nvSpPr>
          <p:cNvPr id="19" name="Pentagon 18"/>
          <p:cNvSpPr/>
          <p:nvPr/>
        </p:nvSpPr>
        <p:spPr bwMode="auto">
          <a:xfrm>
            <a:off x="7663942" y="3031331"/>
            <a:ext cx="1511808" cy="457200"/>
          </a:xfrm>
          <a:prstGeom prst="homePlate">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ctr" anchorCtr="1" compatLnSpc="1">
            <a:prstTxWarp prst="textNoShape">
              <a:avLst/>
            </a:prstTxWarp>
          </a:bodyPr>
          <a:lstStyle/>
          <a:p>
            <a:r>
              <a:rPr lang="en-US" sz="1200" dirty="0" smtClean="0"/>
              <a:t>Negotiate / Close</a:t>
            </a:r>
            <a:endParaRPr kumimoji="0" lang="en-US" sz="1200" b="1" i="0" u="none" strike="noStrike" cap="none" normalizeH="0" baseline="0" dirty="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1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TDR </a:t>
            </a:r>
            <a:r>
              <a:rPr lang="en-US" sz="31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Searches</a:t>
            </a:r>
            <a:br>
              <a:rPr lang="en-US" sz="31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1200" b="0" i="1" dirty="0">
                <a:latin typeface="Times New Roman" panose="02020603050405020304" pitchFamily="18" charset="0"/>
                <a:cs typeface="Times New Roman" panose="02020603050405020304" pitchFamily="18" charset="0"/>
              </a:rPr>
              <a:t/>
            </a:r>
            <a:br>
              <a:rPr lang="en-US" sz="1200" b="0" i="1" dirty="0">
                <a:latin typeface="Times New Roman" panose="02020603050405020304" pitchFamily="18" charset="0"/>
                <a:cs typeface="Times New Roman" panose="02020603050405020304" pitchFamily="18" charset="0"/>
              </a:rPr>
            </a:br>
            <a:r>
              <a:rPr lang="en-US" sz="1200" b="0" i="1" dirty="0" smtClean="0">
                <a:latin typeface="Times New Roman" panose="02020603050405020304" pitchFamily="18" charset="0"/>
                <a:cs typeface="Times New Roman" panose="02020603050405020304" pitchFamily="18" charset="0"/>
              </a:rPr>
              <a:t/>
            </a:r>
            <a:br>
              <a:rPr lang="en-US" sz="1200" b="0" i="1" dirty="0" smtClean="0">
                <a:latin typeface="Times New Roman" panose="02020603050405020304" pitchFamily="18" charset="0"/>
                <a:cs typeface="Times New Roman" panose="02020603050405020304" pitchFamily="18" charset="0"/>
              </a:rPr>
            </a:br>
            <a:r>
              <a:rPr lang="en-US" sz="1200" b="0" i="1" dirty="0" smtClean="0">
                <a:latin typeface="Times New Roman" panose="02020603050405020304" pitchFamily="18" charset="0"/>
                <a:cs typeface="Times New Roman" panose="02020603050405020304" pitchFamily="18" charset="0"/>
              </a:rPr>
              <a:t>*The following represents transactions worked on by TDR professionals</a:t>
            </a:r>
            <a:endParaRPr lang="en-US" sz="31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idx="1"/>
          </p:nvPr>
        </p:nvSpPr>
        <p:spPr/>
        <p:style>
          <a:lnRef idx="2">
            <a:schemeClr val="accent5"/>
          </a:lnRef>
          <a:fillRef idx="1">
            <a:schemeClr val="lt1"/>
          </a:fillRef>
          <a:effectRef idx="0">
            <a:schemeClr val="accent5"/>
          </a:effectRef>
          <a:fontRef idx="minor">
            <a:schemeClr val="dk1"/>
          </a:fontRef>
        </p:style>
        <p:txBody>
          <a:bodyPr anchor="ctr"/>
          <a:lstStyle/>
          <a:p>
            <a:r>
              <a:rPr lang="en-US" sz="2000" dirty="0" smtClean="0">
                <a:solidFill>
                  <a:schemeClr val="tx1">
                    <a:lumMod val="75000"/>
                    <a:lumOff val="25000"/>
                  </a:schemeClr>
                </a:solidFill>
                <a:latin typeface="Times New Roman" panose="02020603050405020304" pitchFamily="18" charset="0"/>
                <a:cs typeface="Times New Roman" panose="02020603050405020304" pitchFamily="18" charset="0"/>
              </a:rPr>
              <a:t>Company – Investor</a:t>
            </a:r>
            <a:endParaRPr lang="en-US" sz="20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p:txBody>
          <a:bodyPr/>
          <a:lstStyle/>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Driven Brands – Harvest Partners</a:t>
            </a:r>
          </a:p>
          <a:p>
            <a:pPr marL="344487" indent="-342900">
              <a:buFont typeface="Arial" panose="020B0604020202020204" pitchFamily="34" charset="0"/>
              <a:buChar char="•"/>
            </a:pPr>
            <a:endParaRPr lang="en-US" sz="1100" dirty="0">
              <a:latin typeface="Times New Roman" panose="02020603050405020304" pitchFamily="18" charset="0"/>
              <a:cs typeface="Times New Roman" panose="02020603050405020304" pitchFamily="18" charset="0"/>
            </a:endParaRPr>
          </a:p>
          <a:p>
            <a:pPr marL="344487" indent="-342900">
              <a:buFont typeface="Arial" panose="020B0604020202020204" pitchFamily="34" charset="0"/>
              <a:buChar char="•"/>
            </a:pPr>
            <a:endParaRPr lang="en-US" sz="1100" dirty="0" smtClean="0">
              <a:latin typeface="Times New Roman" panose="02020603050405020304" pitchFamily="18" charset="0"/>
              <a:cs typeface="Times New Roman" panose="02020603050405020304" pitchFamily="18" charset="0"/>
            </a:endParaRP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Cologix – Privately-held</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Kastle Systems – Mark Ein</a:t>
            </a:r>
          </a:p>
          <a:p>
            <a:pPr marL="344487" indent="-342900">
              <a:buFont typeface="Arial" panose="020B0604020202020204" pitchFamily="34" charset="0"/>
              <a:buChar char="•"/>
            </a:pPr>
            <a:endParaRPr lang="en-US" sz="1100" dirty="0">
              <a:latin typeface="Times New Roman" panose="02020603050405020304" pitchFamily="18" charset="0"/>
              <a:cs typeface="Times New Roman" panose="02020603050405020304" pitchFamily="18" charset="0"/>
            </a:endParaRP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VSGi – Mark Ein</a:t>
            </a:r>
          </a:p>
          <a:p>
            <a:pPr marL="344487" indent="-342900">
              <a:buFont typeface="Arial" panose="020B0604020202020204" pitchFamily="34" charset="0"/>
              <a:buChar char="•"/>
            </a:pPr>
            <a:endParaRPr lang="en-US" sz="1100" dirty="0">
              <a:latin typeface="Times New Roman" panose="02020603050405020304" pitchFamily="18" charset="0"/>
              <a:cs typeface="Times New Roman" panose="02020603050405020304" pitchFamily="18" charset="0"/>
            </a:endParaRP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Avectra – Sterling Venture Partners, HarbourVest Partners</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Core 180 – Privately-held</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Reality Mobile – Chevron Technology Ventures </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Pivot 3 – Lightspeed, Samsung Ventures</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Windward IT – Privately-held</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ePals – Former AOL Executives</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Carpathia Hosting – Spire capital</a:t>
            </a:r>
          </a:p>
          <a:p>
            <a:pPr marL="344487" indent="-342900">
              <a:buFont typeface="Arial" panose="020B0604020202020204" pitchFamily="34" charset="0"/>
              <a:buChar char="•"/>
            </a:pPr>
            <a:endParaRPr lang="en-US" sz="1100" dirty="0">
              <a:latin typeface="Times New Roman" panose="02020603050405020304" pitchFamily="18" charset="0"/>
              <a:cs typeface="Times New Roman" panose="02020603050405020304" pitchFamily="18" charset="0"/>
            </a:endParaRP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Quality Technology Services – General Atlantic</a:t>
            </a:r>
          </a:p>
          <a:p>
            <a:pPr marL="344487" indent="-342900">
              <a:buFont typeface="Arial" panose="020B0604020202020204" pitchFamily="34" charset="0"/>
              <a:buChar char="•"/>
            </a:pPr>
            <a:endParaRPr lang="en-US" sz="1100" dirty="0">
              <a:latin typeface="Times New Roman" panose="02020603050405020304" pitchFamily="18" charset="0"/>
              <a:cs typeface="Times New Roman" panose="02020603050405020304" pitchFamily="18" charset="0"/>
            </a:endParaRPr>
          </a:p>
          <a:p>
            <a:pPr marL="344487" indent="-342900">
              <a:buFont typeface="Arial" panose="020B0604020202020204" pitchFamily="34" charset="0"/>
              <a:buChar char="•"/>
            </a:pPr>
            <a:endParaRPr lang="en-US" sz="1100" dirty="0" smtClean="0">
              <a:latin typeface="Times New Roman" panose="02020603050405020304" pitchFamily="18" charset="0"/>
              <a:cs typeface="Times New Roman" panose="02020603050405020304" pitchFamily="18" charset="0"/>
            </a:endParaRP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CoreSite – The Carlyle Group</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Tata Communications – Tata Group</a:t>
            </a:r>
            <a:endParaRPr lang="en-US" sz="1100" dirty="0">
              <a:latin typeface="Times New Roman" panose="02020603050405020304" pitchFamily="18" charset="0"/>
              <a:cs typeface="Times New Roman" panose="02020603050405020304" pitchFamily="18" charset="0"/>
            </a:endParaRPr>
          </a:p>
        </p:txBody>
      </p:sp>
      <p:sp>
        <p:nvSpPr>
          <p:cNvPr id="6" name="Text Placeholder 5"/>
          <p:cNvSpPr>
            <a:spLocks noGrp="1"/>
          </p:cNvSpPr>
          <p:nvPr>
            <p:ph type="body" sz="quarter" idx="3"/>
          </p:nvPr>
        </p:nvSpPr>
        <p:spPr/>
        <p:style>
          <a:lnRef idx="2">
            <a:schemeClr val="accent5"/>
          </a:lnRef>
          <a:fillRef idx="1">
            <a:schemeClr val="lt1"/>
          </a:fillRef>
          <a:effectRef idx="0">
            <a:schemeClr val="accent5"/>
          </a:effectRef>
          <a:fontRef idx="minor">
            <a:schemeClr val="dk1"/>
          </a:fontRef>
        </p:style>
        <p:txBody>
          <a:bodyPr numCol="3" anchor="ctr"/>
          <a:lstStyle/>
          <a:p>
            <a:r>
              <a:rPr lang="en-US" sz="2000" dirty="0" smtClean="0">
                <a:solidFill>
                  <a:schemeClr val="tx1">
                    <a:lumMod val="75000"/>
                    <a:lumOff val="25000"/>
                  </a:schemeClr>
                </a:solidFill>
                <a:latin typeface="Times New Roman" panose="02020603050405020304" pitchFamily="18" charset="0"/>
                <a:cs typeface="Times New Roman" panose="02020603050405020304" pitchFamily="18" charset="0"/>
              </a:rPr>
              <a:t>Position</a:t>
            </a:r>
            <a:endParaRPr lang="en-US" sz="20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sz="quarter" idx="4"/>
          </p:nvPr>
        </p:nvSpPr>
        <p:spPr/>
        <p:txBody>
          <a:bodyPr/>
          <a:lstStyle/>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CMO, Corporate Analyst - Finance, Corporate Analyst – M&amp;A, Corporate Analyst – Marketing, VP of Marketing, Director of Marketing, HR Manager, Product Director, Franchise Business Consultant (multiple), Business Development - Canada  </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Account Executive  </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VP of Marketing, Director of Business Development, VP and General Manager, Director of Federal Sales</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Contacts and Proposals Director, Inside Sales Executive (multiple), Account Manager (multiple)</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Sales Executive (multiple)</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Project  Manager – Federal</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VP of Federal Sales, Director of Commercial Sales</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Director of Federal Sales</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Sales Director – Northeast, Sales Director – Southeast</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Director of Business Development</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VP of Federal Sales, Commercial Sales Executive (multiple), Federal Sales Executive (multiple)</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Senior EVP of Sales, EVP of Enterprise Sales, Commercial Sales Executive, GM, Enterprise Sales Executive (multiple), Federal Sales Executive (multiple), Sales Engineer (multiple)</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VP of Federal Sales, Sales Director – Enterprise</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HR Director – US, QA Systems Engineer</a:t>
            </a:r>
            <a:endParaRPr lang="en-US" sz="110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pPr>
              <a:defRPr/>
            </a:pPr>
            <a:fld id="{09833E72-45C5-48D8-BEAC-465F70F40FA2}" type="slidenum">
              <a:rPr lang="en-US" smtClean="0"/>
              <a:pPr>
                <a:defRPr/>
              </a:pPr>
              <a:t>5</a:t>
            </a:fld>
            <a:endParaRPr lang="en-US" dirty="0"/>
          </a:p>
        </p:txBody>
      </p:sp>
    </p:spTree>
    <p:extLst>
      <p:ext uri="{BB962C8B-B14F-4D97-AF65-F5344CB8AC3E}">
        <p14:creationId xmlns:p14="http://schemas.microsoft.com/office/powerpoint/2010/main" val="30926177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1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TDR </a:t>
            </a:r>
            <a:r>
              <a:rPr lang="en-US" sz="31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Searches</a:t>
            </a:r>
            <a:br>
              <a:rPr lang="en-US" sz="31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12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sz="12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12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sz="12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1200" b="0" i="1" dirty="0" smtClean="0">
                <a:latin typeface="Times New Roman" panose="02020603050405020304" pitchFamily="18" charset="0"/>
                <a:cs typeface="Times New Roman" panose="02020603050405020304" pitchFamily="18" charset="0"/>
              </a:rPr>
              <a:t>*The following represents transactions worked on by </a:t>
            </a:r>
            <a:r>
              <a:rPr lang="en-US" sz="1200" b="0" i="1" dirty="0" smtClean="0">
                <a:latin typeface="Times New Roman" panose="02020603050405020304" pitchFamily="18" charset="0"/>
                <a:cs typeface="Times New Roman" panose="02020603050405020304" pitchFamily="18" charset="0"/>
              </a:rPr>
              <a:t>TDR </a:t>
            </a:r>
            <a:r>
              <a:rPr lang="en-US" sz="1200" b="0" i="1" dirty="0" smtClean="0">
                <a:latin typeface="Times New Roman" panose="02020603050405020304" pitchFamily="18" charset="0"/>
                <a:cs typeface="Times New Roman" panose="02020603050405020304" pitchFamily="18" charset="0"/>
              </a:rPr>
              <a:t>professionals</a:t>
            </a:r>
            <a:r>
              <a:rPr lang="en-US" sz="31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sz="31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31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sz="31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en-US" sz="31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style>
          <a:lnRef idx="2">
            <a:schemeClr val="accent5"/>
          </a:lnRef>
          <a:fillRef idx="1">
            <a:schemeClr val="lt1"/>
          </a:fillRef>
          <a:effectRef idx="0">
            <a:schemeClr val="accent5"/>
          </a:effectRef>
          <a:fontRef idx="minor">
            <a:schemeClr val="dk1"/>
          </a:fontRef>
        </p:style>
        <p:txBody>
          <a:bodyPr anchor="ctr"/>
          <a:lstStyle/>
          <a:p>
            <a:r>
              <a:rPr lang="en-US" sz="2000" dirty="0" smtClean="0">
                <a:latin typeface="Times New Roman" panose="02020603050405020304" pitchFamily="18" charset="0"/>
                <a:cs typeface="Times New Roman" panose="02020603050405020304" pitchFamily="18" charset="0"/>
              </a:rPr>
              <a:t>Company – Investor</a:t>
            </a:r>
            <a:endParaRPr lang="en-US" sz="20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Volkswagen – Public</a:t>
            </a:r>
          </a:p>
          <a:p>
            <a:pPr>
              <a:buFont typeface="Arial" panose="020B0604020202020204" pitchFamily="34" charset="0"/>
              <a:buChar char="•"/>
            </a:pPr>
            <a:endParaRPr lang="en-US" sz="11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sz="1100"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1100" dirty="0" err="1" smtClean="0">
                <a:latin typeface="Times New Roman" panose="02020603050405020304" pitchFamily="18" charset="0"/>
                <a:cs typeface="Times New Roman" panose="02020603050405020304" pitchFamily="18" charset="0"/>
              </a:rPr>
              <a:t>HighJump</a:t>
            </a:r>
            <a:r>
              <a:rPr lang="en-US" sz="1100" dirty="0" smtClean="0">
                <a:latin typeface="Times New Roman" panose="02020603050405020304" pitchFamily="18" charset="0"/>
                <a:cs typeface="Times New Roman" panose="02020603050405020304" pitchFamily="18" charset="0"/>
              </a:rPr>
              <a:t> </a:t>
            </a:r>
            <a:r>
              <a:rPr lang="en-US" sz="1100" dirty="0" smtClean="0">
                <a:latin typeface="Times New Roman" panose="02020603050405020304" pitchFamily="18" charset="0"/>
                <a:cs typeface="Times New Roman" panose="02020603050405020304" pitchFamily="18" charset="0"/>
              </a:rPr>
              <a:t>Software – Private   </a:t>
            </a:r>
            <a:endParaRPr lang="en-US" sz="1100"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SkyBitz – Private </a:t>
            </a:r>
          </a:p>
          <a:p>
            <a:pPr>
              <a:buFont typeface="Arial" panose="020B0604020202020204" pitchFamily="34" charset="0"/>
              <a:buChar char="•"/>
            </a:pPr>
            <a:endParaRPr lang="en-US" sz="11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Ellucian – Private </a:t>
            </a:r>
          </a:p>
          <a:p>
            <a:pPr>
              <a:buFont typeface="Arial" panose="020B0604020202020204" pitchFamily="34" charset="0"/>
              <a:buChar char="•"/>
            </a:pPr>
            <a:endParaRPr lang="en-US" sz="1100"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sz="1100"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sz="11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Empower IT – Private </a:t>
            </a:r>
            <a:endParaRPr lang="en-US" sz="1100" dirty="0">
              <a:latin typeface="Times New Roman" panose="02020603050405020304" pitchFamily="18" charset="0"/>
              <a:cs typeface="Times New Roman" panose="02020603050405020304" pitchFamily="18" charset="0"/>
            </a:endParaRPr>
          </a:p>
          <a:p>
            <a:endParaRPr lang="en-US" sz="1100" dirty="0">
              <a:latin typeface="Times New Roman" panose="02020603050405020304" pitchFamily="18" charset="0"/>
              <a:cs typeface="Times New Roman" panose="02020603050405020304" pitchFamily="18" charset="0"/>
            </a:endParaRPr>
          </a:p>
        </p:txBody>
      </p:sp>
      <p:sp>
        <p:nvSpPr>
          <p:cNvPr id="5" name="Text Placeholder 4"/>
          <p:cNvSpPr>
            <a:spLocks noGrp="1"/>
          </p:cNvSpPr>
          <p:nvPr>
            <p:ph type="body" sz="quarter" idx="3"/>
          </p:nvPr>
        </p:nvSpPr>
        <p:spPr/>
        <p:style>
          <a:lnRef idx="2">
            <a:schemeClr val="accent5"/>
          </a:lnRef>
          <a:fillRef idx="1">
            <a:schemeClr val="lt1"/>
          </a:fillRef>
          <a:effectRef idx="0">
            <a:schemeClr val="accent5"/>
          </a:effectRef>
          <a:fontRef idx="minor">
            <a:schemeClr val="dk1"/>
          </a:fontRef>
        </p:style>
        <p:txBody>
          <a:bodyPr anchor="ctr"/>
          <a:lstStyle/>
          <a:p>
            <a:r>
              <a:rPr lang="en-US" sz="2000" dirty="0" smtClean="0"/>
              <a:t>Position</a:t>
            </a:r>
            <a:endParaRPr lang="en-US" sz="2000" dirty="0"/>
          </a:p>
        </p:txBody>
      </p:sp>
      <p:sp>
        <p:nvSpPr>
          <p:cNvPr id="6" name="Content Placeholder 5"/>
          <p:cNvSpPr>
            <a:spLocks noGrp="1"/>
          </p:cNvSpPr>
          <p:nvPr>
            <p:ph sz="quarter" idx="4"/>
          </p:nvPr>
        </p:nvSpPr>
        <p:spPr/>
        <p:txBody>
          <a:bodyPr/>
          <a:lstStyle/>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GM - </a:t>
            </a:r>
            <a:r>
              <a:rPr lang="en-US" sz="1100" dirty="0">
                <a:latin typeface="Times New Roman" panose="02020603050405020304" pitchFamily="18" charset="0"/>
                <a:cs typeface="Times New Roman" panose="02020603050405020304" pitchFamily="18" charset="0"/>
              </a:rPr>
              <a:t>Digital </a:t>
            </a:r>
            <a:r>
              <a:rPr lang="en-US" sz="1100" dirty="0" smtClean="0">
                <a:latin typeface="Times New Roman" panose="02020603050405020304" pitchFamily="18" charset="0"/>
                <a:cs typeface="Times New Roman" panose="02020603050405020304" pitchFamily="18" charset="0"/>
              </a:rPr>
              <a:t>Marketing, GM -Brand </a:t>
            </a:r>
            <a:r>
              <a:rPr lang="en-US" sz="1100" dirty="0">
                <a:latin typeface="Times New Roman" panose="02020603050405020304" pitchFamily="18" charset="0"/>
                <a:cs typeface="Times New Roman" panose="02020603050405020304" pitchFamily="18" charset="0"/>
              </a:rPr>
              <a:t>&amp; Marketing </a:t>
            </a:r>
            <a:r>
              <a:rPr lang="en-US" sz="1100" dirty="0" smtClean="0">
                <a:latin typeface="Times New Roman" panose="02020603050405020304" pitchFamily="18" charset="0"/>
                <a:cs typeface="Times New Roman" panose="02020603050405020304" pitchFamily="18" charset="0"/>
              </a:rPr>
              <a:t>Communications, GM- </a:t>
            </a:r>
            <a:r>
              <a:rPr lang="en-US" sz="1100" dirty="0">
                <a:latin typeface="Times New Roman" panose="02020603050405020304" pitchFamily="18" charset="0"/>
                <a:cs typeface="Times New Roman" panose="02020603050405020304" pitchFamily="18" charset="0"/>
              </a:rPr>
              <a:t>Product </a:t>
            </a:r>
            <a:r>
              <a:rPr lang="en-US" sz="1100" dirty="0" smtClean="0">
                <a:latin typeface="Times New Roman" panose="02020603050405020304" pitchFamily="18" charset="0"/>
                <a:cs typeface="Times New Roman" panose="02020603050405020304" pitchFamily="18" charset="0"/>
              </a:rPr>
              <a:t>Marketing, GM - </a:t>
            </a:r>
            <a:r>
              <a:rPr lang="en-US" sz="1100" dirty="0">
                <a:latin typeface="Times New Roman" panose="02020603050405020304" pitchFamily="18" charset="0"/>
                <a:cs typeface="Times New Roman" panose="02020603050405020304" pitchFamily="18" charset="0"/>
              </a:rPr>
              <a:t>Product </a:t>
            </a:r>
            <a:r>
              <a:rPr lang="en-US" sz="1100" dirty="0" smtClean="0">
                <a:latin typeface="Times New Roman" panose="02020603050405020304" pitchFamily="18" charset="0"/>
                <a:cs typeface="Times New Roman" panose="02020603050405020304" pitchFamily="18" charset="0"/>
              </a:rPr>
              <a:t>Communications, Senior </a:t>
            </a:r>
            <a:r>
              <a:rPr lang="en-US" sz="1100" dirty="0">
                <a:latin typeface="Times New Roman" panose="02020603050405020304" pitchFamily="18" charset="0"/>
                <a:cs typeface="Times New Roman" panose="02020603050405020304" pitchFamily="18" charset="0"/>
              </a:rPr>
              <a:t>Digital Marketing </a:t>
            </a:r>
            <a:r>
              <a:rPr lang="en-US" sz="1100" dirty="0" smtClean="0">
                <a:latin typeface="Times New Roman" panose="02020603050405020304" pitchFamily="18" charset="0"/>
                <a:cs typeface="Times New Roman" panose="02020603050405020304" pitchFamily="18" charset="0"/>
              </a:rPr>
              <a:t>Specialist,</a:t>
            </a:r>
            <a:r>
              <a:rPr lang="en-US" sz="1100" dirty="0">
                <a:latin typeface="Times New Roman" panose="02020603050405020304" pitchFamily="18" charset="0"/>
                <a:cs typeface="Times New Roman" panose="02020603050405020304" pitchFamily="18" charset="0"/>
              </a:rPr>
              <a:t/>
            </a:r>
            <a:br>
              <a:rPr lang="en-US" sz="1100" dirty="0">
                <a:latin typeface="Times New Roman" panose="02020603050405020304" pitchFamily="18" charset="0"/>
                <a:cs typeface="Times New Roman" panose="02020603050405020304" pitchFamily="18" charset="0"/>
              </a:rPr>
            </a:br>
            <a:r>
              <a:rPr lang="en-US" sz="1100" dirty="0">
                <a:latin typeface="Times New Roman" panose="02020603050405020304" pitchFamily="18" charset="0"/>
                <a:cs typeface="Times New Roman" panose="02020603050405020304" pitchFamily="18" charset="0"/>
              </a:rPr>
              <a:t>Marketing Specialist </a:t>
            </a:r>
            <a:r>
              <a:rPr lang="en-US" sz="1100" dirty="0" smtClean="0">
                <a:latin typeface="Times New Roman" panose="02020603050405020304" pitchFamily="18" charset="0"/>
                <a:cs typeface="Times New Roman" panose="02020603050405020304" pitchFamily="18" charset="0"/>
              </a:rPr>
              <a:t>– </a:t>
            </a:r>
            <a:r>
              <a:rPr lang="en-US" sz="1100" dirty="0" smtClean="0">
                <a:latin typeface="Times New Roman" panose="02020603050405020304" pitchFamily="18" charset="0"/>
                <a:cs typeface="Times New Roman" panose="02020603050405020304" pitchFamily="18" charset="0"/>
              </a:rPr>
              <a:t>Brand</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Director </a:t>
            </a:r>
            <a:r>
              <a:rPr lang="en-US" sz="1100" dirty="0" smtClean="0">
                <a:latin typeface="Times New Roman" panose="02020603050405020304" pitchFamily="18" charset="0"/>
                <a:cs typeface="Times New Roman" panose="02020603050405020304" pitchFamily="18" charset="0"/>
              </a:rPr>
              <a:t>of </a:t>
            </a:r>
            <a:r>
              <a:rPr lang="en-US" sz="1100" dirty="0" smtClean="0">
                <a:latin typeface="Times New Roman" panose="02020603050405020304" pitchFamily="18" charset="0"/>
                <a:cs typeface="Times New Roman" panose="02020603050405020304" pitchFamily="18" charset="0"/>
              </a:rPr>
              <a:t>Marketing,</a:t>
            </a:r>
            <a:r>
              <a:rPr lang="en-US" sz="1100" dirty="0"/>
              <a:t> </a:t>
            </a:r>
            <a:endParaRPr lang="en-US" sz="1100" dirty="0" smtClean="0"/>
          </a:p>
          <a:p>
            <a:pPr marL="344487" indent="-342900">
              <a:buFont typeface="Arial" panose="020B0604020202020204" pitchFamily="34" charset="0"/>
              <a:buChar char="•"/>
            </a:pPr>
            <a:r>
              <a:rPr lang="en-US" sz="1100" dirty="0" smtClean="0"/>
              <a:t>Director of </a:t>
            </a:r>
            <a:r>
              <a:rPr lang="en-US" sz="1100" dirty="0"/>
              <a:t>Product </a:t>
            </a:r>
            <a:r>
              <a:rPr lang="en-US" sz="1100" dirty="0" smtClean="0"/>
              <a:t>Management, General Manager - </a:t>
            </a:r>
            <a:r>
              <a:rPr lang="en-US" sz="1100" dirty="0"/>
              <a:t>Sales Operations</a:t>
            </a:r>
            <a:endParaRPr lang="en-US" sz="1100" dirty="0" smtClean="0">
              <a:latin typeface="Times New Roman" panose="02020603050405020304" pitchFamily="18" charset="0"/>
              <a:cs typeface="Times New Roman" panose="02020603050405020304" pitchFamily="18" charset="0"/>
            </a:endParaRP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SVP of </a:t>
            </a:r>
            <a:r>
              <a:rPr lang="en-US" sz="1100" dirty="0" smtClean="0">
                <a:latin typeface="Times New Roman" panose="02020603050405020304" pitchFamily="18" charset="0"/>
                <a:cs typeface="Times New Roman" panose="02020603050405020304" pitchFamily="18" charset="0"/>
              </a:rPr>
              <a:t>Marketing, VP </a:t>
            </a:r>
            <a:r>
              <a:rPr lang="en-US" sz="1100" dirty="0" smtClean="0">
                <a:latin typeface="Times New Roman" panose="02020603050405020304" pitchFamily="18" charset="0"/>
                <a:cs typeface="Times New Roman" panose="02020603050405020304" pitchFamily="18" charset="0"/>
              </a:rPr>
              <a:t>of Marketing, </a:t>
            </a:r>
            <a:r>
              <a:rPr lang="en-US" sz="1100" dirty="0" smtClean="0">
                <a:latin typeface="Times New Roman" panose="02020603050405020304" pitchFamily="18" charset="0"/>
                <a:cs typeface="Times New Roman" panose="02020603050405020304" pitchFamily="18" charset="0"/>
              </a:rPr>
              <a:t>VP of Strategic Development,  SVP of Operations, Director of Inside Sales, Sales </a:t>
            </a:r>
            <a:r>
              <a:rPr lang="en-US" sz="1100" dirty="0" smtClean="0">
                <a:latin typeface="Times New Roman" panose="02020603050405020304" pitchFamily="18" charset="0"/>
                <a:cs typeface="Times New Roman" panose="02020603050405020304" pitchFamily="18" charset="0"/>
              </a:rPr>
              <a:t>Executive (multiple), Inside Sales Executive (multiple</a:t>
            </a:r>
            <a:r>
              <a:rPr lang="en-US" sz="1100" dirty="0" smtClean="0">
                <a:latin typeface="Times New Roman" panose="02020603050405020304" pitchFamily="18" charset="0"/>
                <a:cs typeface="Times New Roman" panose="02020603050405020304" pitchFamily="18" charset="0"/>
              </a:rPr>
              <a:t>), Digital Marketing Director</a:t>
            </a:r>
          </a:p>
          <a:p>
            <a:pPr marL="344487" indent="-342900">
              <a:buFont typeface="Arial" panose="020B0604020202020204" pitchFamily="34" charset="0"/>
              <a:buChar char="•"/>
            </a:pPr>
            <a:r>
              <a:rPr lang="en-US" sz="1100" dirty="0" smtClean="0">
                <a:latin typeface="Times New Roman" panose="02020603050405020304" pitchFamily="18" charset="0"/>
                <a:cs typeface="Times New Roman" panose="02020603050405020304" pitchFamily="18" charset="0"/>
              </a:rPr>
              <a:t>SVP Marketing</a:t>
            </a:r>
            <a:r>
              <a:rPr lang="en-US" sz="1100" dirty="0">
                <a:latin typeface="Times New Roman" panose="02020603050405020304" pitchFamily="18" charset="0"/>
                <a:cs typeface="Times New Roman" panose="02020603050405020304" pitchFamily="18" charset="0"/>
              </a:rPr>
              <a:t/>
            </a:r>
            <a:br>
              <a:rPr lang="en-US" sz="1100" dirty="0">
                <a:latin typeface="Times New Roman" panose="02020603050405020304" pitchFamily="18" charset="0"/>
                <a:cs typeface="Times New Roman" panose="02020603050405020304" pitchFamily="18" charset="0"/>
              </a:rPr>
            </a:br>
            <a:endParaRPr lang="en-US" sz="1100" dirty="0">
              <a:latin typeface="Times New Roman" panose="02020603050405020304" pitchFamily="18" charset="0"/>
              <a:cs typeface="Times New Roman" panose="02020603050405020304" pitchFamily="18" charset="0"/>
            </a:endParaRPr>
          </a:p>
        </p:txBody>
      </p:sp>
      <p:sp>
        <p:nvSpPr>
          <p:cNvPr id="7" name="Slide Number Placeholder 6"/>
          <p:cNvSpPr>
            <a:spLocks noGrp="1"/>
          </p:cNvSpPr>
          <p:nvPr>
            <p:ph type="sldNum" sz="quarter" idx="10"/>
          </p:nvPr>
        </p:nvSpPr>
        <p:spPr/>
        <p:txBody>
          <a:bodyPr/>
          <a:lstStyle/>
          <a:p>
            <a:pPr>
              <a:defRPr/>
            </a:pPr>
            <a:fld id="{FCA03706-2C15-4D20-B8C0-5501AEB627B4}" type="slidenum">
              <a:rPr lang="en-US" smtClean="0"/>
              <a:pPr>
                <a:defRPr/>
              </a:pPr>
              <a:t>6</a:t>
            </a:fld>
            <a:endParaRPr lang="en-US" dirty="0"/>
          </a:p>
        </p:txBody>
      </p:sp>
    </p:spTree>
    <p:extLst>
      <p:ext uri="{BB962C8B-B14F-4D97-AF65-F5344CB8AC3E}">
        <p14:creationId xmlns:p14="http://schemas.microsoft.com/office/powerpoint/2010/main" val="3273533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p:cNvSpPr>
            <a:spLocks noGrp="1"/>
          </p:cNvSpPr>
          <p:nvPr>
            <p:ph type="sldNum" sz="quarter" idx="10"/>
          </p:nvPr>
        </p:nvSpPr>
        <p:spPr>
          <a:noFill/>
        </p:spPr>
        <p:txBody>
          <a:bodyPr/>
          <a:lstStyle/>
          <a:p>
            <a:fld id="{4574ED05-D7A5-4578-A0E9-7B22849C9719}" type="slidenum">
              <a:rPr lang="en-US" smtClean="0"/>
              <a:pPr/>
              <a:t>7</a:t>
            </a:fld>
            <a:endParaRPr lang="en-US" dirty="0" smtClean="0"/>
          </a:p>
        </p:txBody>
      </p:sp>
      <p:sp>
        <p:nvSpPr>
          <p:cNvPr id="499714" name="Rectangle 2"/>
          <p:cNvSpPr>
            <a:spLocks noChangeArrowheads="1"/>
          </p:cNvSpPr>
          <p:nvPr/>
        </p:nvSpPr>
        <p:spPr bwMode="auto">
          <a:xfrm>
            <a:off x="457200" y="304800"/>
            <a:ext cx="8402638" cy="658813"/>
          </a:xfrm>
          <a:prstGeom prst="rect">
            <a:avLst/>
          </a:prstGeom>
          <a:noFill/>
          <a:ln w="9525">
            <a:noFill/>
            <a:miter lim="800000"/>
            <a:headEnd/>
            <a:tailEnd/>
          </a:ln>
          <a:effectLst/>
        </p:spPr>
        <p:txBody>
          <a:bodyPr lIns="97696" tIns="48849" rIns="97696" bIns="48849" anchor="ctr"/>
          <a:lstStyle/>
          <a:p>
            <a:pPr algn="l" defTabSz="976313">
              <a:spcBef>
                <a:spcPct val="0"/>
              </a:spcBef>
              <a:defRPr/>
            </a:pPr>
            <a:r>
              <a:rPr lang="en-US" altLang="en-US" sz="3100" i="1" dirty="0" smtClean="0">
                <a:effectLst>
                  <a:outerShdw blurRad="38100" dist="38100" dir="2700000" algn="tl">
                    <a:srgbClr val="C0C0C0"/>
                  </a:outerShdw>
                </a:effectLst>
              </a:rPr>
              <a:t>TDR – Biographies</a:t>
            </a:r>
            <a:endParaRPr lang="en-US" altLang="en-US" sz="3100" i="1" dirty="0">
              <a:effectLst>
                <a:outerShdw blurRad="38100" dist="38100" dir="2700000" algn="tl">
                  <a:srgbClr val="C0C0C0"/>
                </a:outerShdw>
              </a:effectLst>
            </a:endParaRPr>
          </a:p>
        </p:txBody>
      </p:sp>
      <p:sp>
        <p:nvSpPr>
          <p:cNvPr id="11268" name="Rectangle 3"/>
          <p:cNvSpPr>
            <a:spLocks noChangeArrowheads="1"/>
          </p:cNvSpPr>
          <p:nvPr/>
        </p:nvSpPr>
        <p:spPr bwMode="auto">
          <a:xfrm>
            <a:off x="488950" y="1127125"/>
            <a:ext cx="8534400" cy="5485606"/>
          </a:xfrm>
          <a:prstGeom prst="rect">
            <a:avLst/>
          </a:prstGeom>
          <a:noFill/>
          <a:ln w="9525">
            <a:noFill/>
            <a:miter lim="800000"/>
            <a:headEnd/>
            <a:tailEnd/>
          </a:ln>
        </p:spPr>
        <p:txBody>
          <a:bodyPr/>
          <a:lstStyle/>
          <a:p>
            <a:pPr algn="l" defTabSz="976313">
              <a:spcBef>
                <a:spcPct val="20000"/>
              </a:spcBef>
            </a:pPr>
            <a:r>
              <a:rPr lang="en-US" b="0" dirty="0" smtClean="0">
                <a:latin typeface="Times" pitchFamily="18" charset="0"/>
              </a:rPr>
              <a:t>We undertake each search with a clear understanding of what resources are required to successfully complete each assignment.  We draw on a deep pool of experts ranging from industry expertise to functional experience.  In addition, we utilize researchers and recruiters with relevant experience for each search.</a:t>
            </a:r>
          </a:p>
          <a:p>
            <a:pPr algn="l" defTabSz="976313">
              <a:spcBef>
                <a:spcPct val="0"/>
              </a:spcBef>
            </a:pPr>
            <a:endParaRPr lang="en-US" sz="1300" dirty="0"/>
          </a:p>
          <a:p>
            <a:pPr algn="l" defTabSz="976313">
              <a:spcBef>
                <a:spcPct val="0"/>
              </a:spcBef>
            </a:pPr>
            <a:r>
              <a:rPr lang="en-US" dirty="0" smtClean="0"/>
              <a:t>Monica E. Giarratana, </a:t>
            </a:r>
            <a:r>
              <a:rPr lang="en-US" i="1" dirty="0" smtClean="0"/>
              <a:t>Founder and Managing Partner</a:t>
            </a:r>
          </a:p>
          <a:p>
            <a:pPr algn="l" defTabSz="976313">
              <a:spcBef>
                <a:spcPct val="0"/>
              </a:spcBef>
            </a:pPr>
            <a:endParaRPr lang="en-US" sz="1000" b="0" dirty="0" smtClean="0"/>
          </a:p>
          <a:p>
            <a:pPr algn="l" defTabSz="976313">
              <a:spcBef>
                <a:spcPts val="0"/>
              </a:spcBef>
            </a:pPr>
            <a:r>
              <a:rPr lang="en-US" sz="1050" b="0" dirty="0" smtClean="0"/>
              <a:t>Ms. Giarratana formed TDR in 2012 after 15 years of sales experience in a diverse range of industries including technology, healthcare, insurance, and banking.  Prior to forming TDR, Monica was an executive recruiter with The Heiden Group, a search firm based in Washington D.C. and San Francisco.  During her tenure at The Heiden Group, Monica earned recruiter of the year for three consecutive years.</a:t>
            </a:r>
          </a:p>
          <a:p>
            <a:pPr algn="l" defTabSz="976313">
              <a:spcBef>
                <a:spcPts val="0"/>
              </a:spcBef>
            </a:pPr>
            <a:endParaRPr lang="en-US" sz="1050" b="0" dirty="0" smtClean="0"/>
          </a:p>
          <a:p>
            <a:pPr algn="l" defTabSz="976313">
              <a:spcBef>
                <a:spcPts val="0"/>
              </a:spcBef>
            </a:pPr>
            <a:r>
              <a:rPr lang="en-US" sz="1050" b="0" dirty="0" smtClean="0"/>
              <a:t>Prior to The Heiden Group, Monica worked in the banking industry as an Account Executive at Decision One.  During her tenure, she built her territory and clientele from the ground up developing relationships throughout the South.  She relocated to New Jersey following a promotion to work in outside sales covering the New Jersey region.  Monica was ranked consistently in the top 5% out of 300 account executives during her seven years at the firm.  Prior thereto, she served in various sales roles within the healthcare and insurance industries.  Monica began her career at Management Recruiters International where she worked for 5+ years while attending the University of North Carolina – Charlotte.</a:t>
            </a:r>
          </a:p>
          <a:p>
            <a:pPr algn="l" defTabSz="976313">
              <a:spcBef>
                <a:spcPts val="0"/>
              </a:spcBef>
            </a:pPr>
            <a:endParaRPr lang="en-US" sz="1050" b="0" dirty="0" smtClean="0"/>
          </a:p>
          <a:p>
            <a:pPr algn="l" defTabSz="976313">
              <a:spcBef>
                <a:spcPts val="0"/>
              </a:spcBef>
            </a:pPr>
            <a:r>
              <a:rPr lang="en-US" sz="1050" b="0" dirty="0" smtClean="0"/>
              <a:t>Monica comes by her competitive nature from an early age through gymnastics training under the legendary coach Bela Karolyi and participating on the U.S. Olympic Gymnastics qualifying team.  Monica resides in Charlotte, NC with her two children.  Monica enjoys golf, yoga and the outdoors.</a:t>
            </a:r>
          </a:p>
          <a:p>
            <a:pPr algn="l" defTabSz="976313">
              <a:spcBef>
                <a:spcPts val="0"/>
              </a:spcBef>
            </a:pPr>
            <a:endParaRPr lang="en-US" sz="1300" b="0" dirty="0"/>
          </a:p>
          <a:p>
            <a:pPr algn="l" defTabSz="976313">
              <a:spcBef>
                <a:spcPts val="0"/>
              </a:spcBef>
            </a:pPr>
            <a:r>
              <a:rPr lang="en-US" dirty="0" smtClean="0"/>
              <a:t>Holly Ramey, </a:t>
            </a:r>
            <a:r>
              <a:rPr lang="en-US" i="1" dirty="0" smtClean="0"/>
              <a:t>Partner</a:t>
            </a:r>
          </a:p>
          <a:p>
            <a:pPr algn="l" defTabSz="976313">
              <a:spcBef>
                <a:spcPts val="0"/>
              </a:spcBef>
            </a:pPr>
            <a:endParaRPr lang="en-US" sz="1300" i="1" dirty="0" smtClean="0"/>
          </a:p>
          <a:p>
            <a:pPr algn="l" defTabSz="976313">
              <a:spcBef>
                <a:spcPts val="0"/>
              </a:spcBef>
            </a:pPr>
            <a:r>
              <a:rPr lang="en-US" sz="1050" b="0" dirty="0" smtClean="0"/>
              <a:t>As </a:t>
            </a:r>
            <a:r>
              <a:rPr lang="en-US" sz="1050" b="0" dirty="0"/>
              <a:t>a seasoned </a:t>
            </a:r>
            <a:r>
              <a:rPr lang="en-US" sz="1050" b="0" dirty="0" smtClean="0"/>
              <a:t>executive recruiter</a:t>
            </a:r>
            <a:r>
              <a:rPr lang="en-US" sz="1050" b="0" dirty="0"/>
              <a:t>, </a:t>
            </a:r>
            <a:r>
              <a:rPr lang="en-US" sz="1050" b="0" dirty="0" smtClean="0"/>
              <a:t>Ms</a:t>
            </a:r>
            <a:r>
              <a:rPr lang="en-US" sz="1050" b="0" dirty="0" smtClean="0"/>
              <a:t>. Ramey </a:t>
            </a:r>
            <a:r>
              <a:rPr lang="en-US" sz="1050" b="0" dirty="0"/>
              <a:t>brings considerable knowledge and insight to the recruiting </a:t>
            </a:r>
            <a:r>
              <a:rPr lang="en-US" sz="1050" b="0" dirty="0" smtClean="0"/>
              <a:t>process </a:t>
            </a:r>
            <a:r>
              <a:rPr lang="en-US" sz="1050" b="0" dirty="0"/>
              <a:t>at TDR.  Holly has 10+ </a:t>
            </a:r>
            <a:r>
              <a:rPr lang="en-US" sz="1050" b="0" dirty="0" smtClean="0"/>
              <a:t>years of </a:t>
            </a:r>
            <a:r>
              <a:rPr lang="en-US" sz="1050" b="0" dirty="0"/>
              <a:t>recruiting </a:t>
            </a:r>
            <a:r>
              <a:rPr lang="en-US" sz="1050" b="0" dirty="0" smtClean="0"/>
              <a:t>experience in </a:t>
            </a:r>
            <a:r>
              <a:rPr lang="en-US" sz="1050" b="0" dirty="0"/>
              <a:t>multiple </a:t>
            </a:r>
            <a:r>
              <a:rPr lang="en-US" sz="1050" b="0" dirty="0" smtClean="0"/>
              <a:t>industries, </a:t>
            </a:r>
            <a:r>
              <a:rPr lang="en-US" sz="1050" b="0" dirty="0"/>
              <a:t>including </a:t>
            </a:r>
            <a:r>
              <a:rPr lang="en-US" sz="1050" b="0" dirty="0" smtClean="0"/>
              <a:t>technology</a:t>
            </a:r>
            <a:r>
              <a:rPr lang="en-US" sz="1050" b="0" dirty="0"/>
              <a:t>, healthcare, automotive </a:t>
            </a:r>
            <a:r>
              <a:rPr lang="en-US" sz="1050" b="0" dirty="0" smtClean="0"/>
              <a:t>and  </a:t>
            </a:r>
            <a:r>
              <a:rPr lang="en-US" sz="1050" b="0" dirty="0"/>
              <a:t>IT.  She </a:t>
            </a:r>
            <a:r>
              <a:rPr lang="en-US" sz="1050" b="0" dirty="0" smtClean="0"/>
              <a:t>has </a:t>
            </a:r>
            <a:r>
              <a:rPr lang="en-US" sz="1050" b="0" dirty="0"/>
              <a:t>experience in both </a:t>
            </a:r>
            <a:r>
              <a:rPr lang="en-US" sz="1050" b="0" dirty="0" smtClean="0"/>
              <a:t>agency </a:t>
            </a:r>
            <a:r>
              <a:rPr lang="en-US" sz="1050" b="0" dirty="0"/>
              <a:t>and </a:t>
            </a:r>
            <a:r>
              <a:rPr lang="en-US" sz="1050" b="0" dirty="0" smtClean="0"/>
              <a:t>corporate </a:t>
            </a:r>
            <a:r>
              <a:rPr lang="en-US" sz="1050" b="0" dirty="0"/>
              <a:t>recruiting, which allows her </a:t>
            </a:r>
            <a:r>
              <a:rPr lang="en-US" sz="1050" b="0" dirty="0" smtClean="0"/>
              <a:t>to fully </a:t>
            </a:r>
            <a:r>
              <a:rPr lang="en-US" sz="1050" b="0" dirty="0"/>
              <a:t>understand a client’s </a:t>
            </a:r>
            <a:r>
              <a:rPr lang="en-US" sz="1050" b="0" dirty="0" smtClean="0"/>
              <a:t>needs.  </a:t>
            </a:r>
            <a:r>
              <a:rPr lang="en-US" sz="1050" b="0" dirty="0"/>
              <a:t>Holly enjoys working closely with her hiring managers to determine the exact qualifications and skills required to meet their specific needs.  </a:t>
            </a:r>
            <a:r>
              <a:rPr lang="en-US" sz="1050" b="0" dirty="0" smtClean="0"/>
              <a:t>  </a:t>
            </a:r>
            <a:endParaRPr lang="en-US" sz="1050" b="0" dirty="0"/>
          </a:p>
          <a:p>
            <a:pPr algn="l"/>
            <a:r>
              <a:rPr lang="en-US" sz="1050" b="0" dirty="0"/>
              <a:t>Prior to TDR, Holly worked </a:t>
            </a:r>
            <a:r>
              <a:rPr lang="en-US" sz="1050" b="0" dirty="0" smtClean="0"/>
              <a:t>alongside Monica at The Heiden Group for 4 years.  </a:t>
            </a:r>
            <a:r>
              <a:rPr lang="en-US" sz="1050" b="0" dirty="0" smtClean="0"/>
              <a:t>After </a:t>
            </a:r>
            <a:r>
              <a:rPr lang="en-US" sz="1050" b="0" dirty="0" smtClean="0"/>
              <a:t>leaving The Heiden Group, she spent </a:t>
            </a:r>
            <a:r>
              <a:rPr lang="en-US" sz="1050" b="0" dirty="0" smtClean="0"/>
              <a:t>time </a:t>
            </a:r>
            <a:r>
              <a:rPr lang="en-US" sz="1050" b="0" dirty="0" smtClean="0"/>
              <a:t>in corporate recruiting at Volkswagen and Ellucian (formally </a:t>
            </a:r>
            <a:r>
              <a:rPr lang="en-US" sz="1050" b="0" dirty="0" err="1" smtClean="0"/>
              <a:t>Datatel</a:t>
            </a:r>
            <a:r>
              <a:rPr lang="en-US" sz="1050" b="0" dirty="0" smtClean="0"/>
              <a:t> and </a:t>
            </a:r>
            <a:r>
              <a:rPr lang="en-US" sz="1050" b="0" dirty="0" smtClean="0"/>
              <a:t>SunGard HE).  </a:t>
            </a:r>
            <a:r>
              <a:rPr lang="en-US" sz="1050" b="0" dirty="0" smtClean="0"/>
              <a:t>Her </a:t>
            </a:r>
            <a:r>
              <a:rPr lang="en-US" sz="1050" b="0" dirty="0"/>
              <a:t>entrepreneurial spirit and </a:t>
            </a:r>
            <a:r>
              <a:rPr lang="en-US" sz="1050" b="0" dirty="0" smtClean="0"/>
              <a:t>collaborative </a:t>
            </a:r>
            <a:r>
              <a:rPr lang="en-US" sz="1050" b="0" dirty="0"/>
              <a:t>approach have afforded her </a:t>
            </a:r>
            <a:r>
              <a:rPr lang="en-US" sz="1050" b="0" dirty="0" smtClean="0"/>
              <a:t>long-term </a:t>
            </a:r>
            <a:r>
              <a:rPr lang="en-US" sz="1050" b="0" dirty="0"/>
              <a:t>and trusting relationships with her clients</a:t>
            </a:r>
            <a:r>
              <a:rPr lang="en-US" sz="1050" b="0" dirty="0" smtClean="0"/>
              <a:t>.</a:t>
            </a:r>
            <a:endParaRPr lang="en-US" sz="1050" b="0" dirty="0"/>
          </a:p>
          <a:p>
            <a:pPr algn="l"/>
            <a:r>
              <a:rPr lang="en-US" sz="1050" b="0" dirty="0"/>
              <a:t>Holly resides in Northern Virginia with her husband and two children.  She enjoys spending time with her family, </a:t>
            </a:r>
            <a:r>
              <a:rPr lang="en-US" sz="1050" b="0" dirty="0" smtClean="0"/>
              <a:t>reading </a:t>
            </a:r>
            <a:r>
              <a:rPr lang="en-US" sz="1050" b="0" dirty="0"/>
              <a:t>and running.  </a:t>
            </a:r>
            <a:r>
              <a:rPr lang="en-US" sz="1050" b="0" dirty="0" smtClean="0"/>
              <a:t>   </a:t>
            </a:r>
            <a:endParaRPr lang="en-US" sz="1050" b="0" dirty="0"/>
          </a:p>
          <a:p>
            <a:pPr algn="l" defTabSz="976313">
              <a:spcBef>
                <a:spcPts val="0"/>
              </a:spcBef>
            </a:pPr>
            <a:endParaRPr lang="en-US" sz="1000" i="1" dirty="0" smtClean="0"/>
          </a:p>
          <a:p>
            <a:pPr algn="l" defTabSz="976313">
              <a:spcBef>
                <a:spcPts val="0"/>
              </a:spcBef>
            </a:pPr>
            <a:endParaRPr lang="en-US" sz="1300" i="1" dirty="0"/>
          </a:p>
          <a:p>
            <a:pPr algn="l" defTabSz="976313">
              <a:spcBef>
                <a:spcPts val="0"/>
              </a:spcBef>
            </a:pPr>
            <a:endParaRPr lang="en-US" sz="1300" b="0" dirty="0" smtClean="0"/>
          </a:p>
          <a:p>
            <a:pPr algn="l" defTabSz="976313">
              <a:spcBef>
                <a:spcPts val="0"/>
              </a:spcBef>
            </a:pPr>
            <a:endParaRPr lang="en-US" sz="1300" i="1" dirty="0"/>
          </a:p>
          <a:p>
            <a:pPr algn="l" defTabSz="976313">
              <a:spcBef>
                <a:spcPts val="0"/>
              </a:spcBef>
            </a:pPr>
            <a:endParaRPr lang="en-US" sz="1300" i="1" dirty="0" smtClean="0"/>
          </a:p>
          <a:p>
            <a:pPr algn="l" defTabSz="976313">
              <a:spcBef>
                <a:spcPts val="0"/>
              </a:spcBef>
            </a:pPr>
            <a:endParaRPr lang="en-US" sz="1300" b="0" dirty="0">
              <a:latin typeface="Times" pitchFamily="18" charset="0"/>
              <a:cs typeface="Times New Roman" pitchFamily="18" charset="0"/>
            </a:endParaRPr>
          </a:p>
          <a:p>
            <a:pPr algn="l" defTabSz="976313">
              <a:spcBef>
                <a:spcPts val="0"/>
              </a:spcBef>
            </a:pPr>
            <a:endParaRPr lang="en-US" sz="1300" b="0" dirty="0">
              <a:latin typeface="Times"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ower Point">
  <a:themeElements>
    <a:clrScheme name="Power Poin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ower Point">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ower Poin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ower Poin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ower Poin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ower Poin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ower Poin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ower Poin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ower Poin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K:\Analysts\Lane Jackson\Templates\Power Point.pot</Template>
  <TotalTime>30216</TotalTime>
  <Words>1481</Words>
  <Application>Microsoft Office PowerPoint</Application>
  <PresentationFormat>Custom</PresentationFormat>
  <Paragraphs>192</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Power Point</vt:lpstr>
      <vt:lpstr>PowerPoint Presentation</vt:lpstr>
      <vt:lpstr>PowerPoint Presentation</vt:lpstr>
      <vt:lpstr>PowerPoint Presentation</vt:lpstr>
      <vt:lpstr>PowerPoint Presentation</vt:lpstr>
      <vt:lpstr>TDR – Searches   *The following represents transactions worked on by TDR professionals</vt:lpstr>
      <vt:lpstr>TDR – Searches   *The following represents transactions worked on by TDR professionals  </vt:lpstr>
      <vt:lpstr>PowerPoint Presentation</vt:lpstr>
    </vt:vector>
  </TitlesOfParts>
  <Company>Denver, Colroado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 Recapitalization</dc:title>
  <dc:creator>MEG</dc:creator>
  <cp:lastModifiedBy>Monica</cp:lastModifiedBy>
  <cp:revision>1092</cp:revision>
  <cp:lastPrinted>2013-03-21T01:36:32Z</cp:lastPrinted>
  <dcterms:created xsi:type="dcterms:W3CDTF">2001-11-29T22:08:59Z</dcterms:created>
  <dcterms:modified xsi:type="dcterms:W3CDTF">2015-01-02T02:54:18Z</dcterms:modified>
</cp:coreProperties>
</file>