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94" r:id="rId17"/>
    <p:sldId id="282" r:id="rId18"/>
    <p:sldId id="297" r:id="rId19"/>
    <p:sldId id="289" r:id="rId20"/>
    <p:sldId id="290" r:id="rId21"/>
    <p:sldId id="295" r:id="rId22"/>
    <p:sldId id="286" r:id="rId23"/>
    <p:sldId id="287" r:id="rId24"/>
    <p:sldId id="279" r:id="rId25"/>
    <p:sldId id="298" r:id="rId26"/>
    <p:sldId id="274" r:id="rId27"/>
    <p:sldId id="275" r:id="rId28"/>
    <p:sldId id="276" r:id="rId29"/>
    <p:sldId id="277" r:id="rId30"/>
    <p:sldId id="278" r:id="rId31"/>
    <p:sldId id="281" r:id="rId32"/>
  </p:sldIdLst>
  <p:sldSz cx="24384000" cy="13716000"/>
  <p:notesSz cx="6858000" cy="9144000"/>
  <p:defaultTextStyle>
    <a:lvl1pPr algn="ctr" defTabSz="825500">
      <a:defRPr sz="5000">
        <a:latin typeface="+mn-lt"/>
        <a:ea typeface="+mn-ea"/>
        <a:cs typeface="+mn-cs"/>
        <a:sym typeface="Helvetica Light"/>
      </a:defRPr>
    </a:lvl1pPr>
    <a:lvl2pPr indent="228600" algn="ctr" defTabSz="825500">
      <a:defRPr sz="5000">
        <a:latin typeface="+mn-lt"/>
        <a:ea typeface="+mn-ea"/>
        <a:cs typeface="+mn-cs"/>
        <a:sym typeface="Helvetica Light"/>
      </a:defRPr>
    </a:lvl2pPr>
    <a:lvl3pPr indent="457200" algn="ctr" defTabSz="825500">
      <a:defRPr sz="5000">
        <a:latin typeface="+mn-lt"/>
        <a:ea typeface="+mn-ea"/>
        <a:cs typeface="+mn-cs"/>
        <a:sym typeface="Helvetica Light"/>
      </a:defRPr>
    </a:lvl3pPr>
    <a:lvl4pPr indent="685800" algn="ctr" defTabSz="825500">
      <a:defRPr sz="5000">
        <a:latin typeface="+mn-lt"/>
        <a:ea typeface="+mn-ea"/>
        <a:cs typeface="+mn-cs"/>
        <a:sym typeface="Helvetica Light"/>
      </a:defRPr>
    </a:lvl4pPr>
    <a:lvl5pPr indent="914400" algn="ctr" defTabSz="825500">
      <a:defRPr sz="5000">
        <a:latin typeface="+mn-lt"/>
        <a:ea typeface="+mn-ea"/>
        <a:cs typeface="+mn-cs"/>
        <a:sym typeface="Helvetica Light"/>
      </a:defRPr>
    </a:lvl5pPr>
    <a:lvl6pPr indent="1143000" algn="ctr" defTabSz="825500">
      <a:defRPr sz="5000">
        <a:latin typeface="+mn-lt"/>
        <a:ea typeface="+mn-ea"/>
        <a:cs typeface="+mn-cs"/>
        <a:sym typeface="Helvetica Light"/>
      </a:defRPr>
    </a:lvl6pPr>
    <a:lvl7pPr indent="1371600" algn="ctr" defTabSz="825500">
      <a:defRPr sz="5000">
        <a:latin typeface="+mn-lt"/>
        <a:ea typeface="+mn-ea"/>
        <a:cs typeface="+mn-cs"/>
        <a:sym typeface="Helvetica Light"/>
      </a:defRPr>
    </a:lvl7pPr>
    <a:lvl8pPr indent="1600200" algn="ctr" defTabSz="825500">
      <a:defRPr sz="5000">
        <a:latin typeface="+mn-lt"/>
        <a:ea typeface="+mn-ea"/>
        <a:cs typeface="+mn-cs"/>
        <a:sym typeface="Helvetica Light"/>
      </a:defRPr>
    </a:lvl8pPr>
    <a:lvl9pPr indent="1828800" algn="ctr" defTabSz="825500">
      <a:defRPr sz="5000">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74"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title>
      <c:tx>
        <c:rich>
          <a:bodyPr rot="0"/>
          <a:lstStyle/>
          <a:p>
            <a:pPr lvl="0">
              <a:defRPr sz="4500" b="0" i="0" u="none" strike="noStrike">
                <a:solidFill>
                  <a:srgbClr val="000000"/>
                </a:solidFill>
                <a:effectLst/>
                <a:latin typeface="Montserrat-Regular"/>
              </a:defRPr>
            </a:pPr>
            <a:r>
              <a:rPr lang="en-US" sz="4500" b="0" i="0" u="none" strike="noStrike">
                <a:solidFill>
                  <a:srgbClr val="000000"/>
                </a:solidFill>
                <a:effectLst/>
                <a:latin typeface="Montserrat-Regular"/>
              </a:rPr>
              <a:t>Title</a:t>
            </a:r>
          </a:p>
        </c:rich>
      </c:tx>
      <c:layout>
        <c:manualLayout>
          <c:xMode val="edge"/>
          <c:yMode val="edge"/>
          <c:x val="0.42501100000000003"/>
          <c:y val="5.0000000000000001E-3"/>
          <c:w val="0.149977"/>
          <c:h val="0.120805"/>
        </c:manualLayout>
      </c:layout>
      <c:overlay val="1"/>
      <c:spPr>
        <a:noFill/>
        <a:effectLst/>
      </c:spPr>
    </c:title>
    <c:autoTitleDeleted val="0"/>
    <c:plotArea>
      <c:layout>
        <c:manualLayout>
          <c:layoutTarget val="inner"/>
          <c:xMode val="edge"/>
          <c:yMode val="edge"/>
          <c:x val="5.0000000000000001E-3"/>
          <c:y val="0.120805"/>
          <c:w val="1"/>
          <c:h val="0.87919499999999995"/>
        </c:manualLayout>
      </c:layout>
      <c:pieChart>
        <c:varyColors val="0"/>
        <c:ser>
          <c:idx val="0"/>
          <c:order val="0"/>
          <c:tx>
            <c:strRef>
              <c:f>Sheet1!$A$2</c:f>
              <c:strCache>
                <c:ptCount val="1"/>
                <c:pt idx="0">
                  <c:v>Region 1</c:v>
                </c:pt>
              </c:strCache>
            </c:strRef>
          </c:tx>
          <c:spPr>
            <a:solidFill>
              <a:srgbClr val="009AD9"/>
            </a:solidFill>
            <a:ln w="12700" cap="flat">
              <a:noFill/>
              <a:miter lim="400000"/>
            </a:ln>
            <a:effectLst/>
          </c:spPr>
          <c:dPt>
            <c:idx val="0"/>
            <c:bubble3D val="0"/>
          </c:dPt>
          <c:dPt>
            <c:idx val="1"/>
            <c:bubble3D val="0"/>
            <c:spPr>
              <a:solidFill>
                <a:srgbClr val="00B63D"/>
              </a:solidFill>
              <a:ln w="12700" cap="flat">
                <a:noFill/>
                <a:miter lim="400000"/>
              </a:ln>
              <a:effectLst/>
            </c:spPr>
          </c:dPt>
          <c:dPt>
            <c:idx val="2"/>
            <c:bubble3D val="0"/>
            <c:spPr>
              <a:solidFill>
                <a:srgbClr val="EC5D57"/>
              </a:solidFill>
              <a:ln w="12700" cap="flat">
                <a:noFill/>
                <a:miter lim="400000"/>
              </a:ln>
              <a:effectLst/>
            </c:spPr>
          </c:dPt>
          <c:dPt>
            <c:idx val="3"/>
            <c:bubble3D val="0"/>
            <c:spPr>
              <a:solidFill>
                <a:srgbClr val="70BF41"/>
              </a:solidFill>
              <a:ln w="12700" cap="flat">
                <a:noFill/>
                <a:miter lim="400000"/>
              </a:ln>
              <a:effectLst/>
            </c:spPr>
          </c:dPt>
          <c:dPt>
            <c:idx val="4"/>
            <c:bubble3D val="0"/>
            <c:spPr>
              <a:solidFill>
                <a:srgbClr val="F5D328"/>
              </a:solidFill>
              <a:ln w="12700" cap="flat">
                <a:noFill/>
                <a:miter lim="400000"/>
              </a:ln>
              <a:effectLst/>
            </c:spPr>
          </c:dPt>
          <c:dLbls>
            <c:dLbl>
              <c:idx val="0"/>
              <c:numFmt formatCode="#,##0%" sourceLinked="0"/>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dLbl>
            <c:dLbl>
              <c:idx val="1"/>
              <c:numFmt formatCode="#,##0%" sourceLinked="0"/>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dLbl>
            <c:dLbl>
              <c:idx val="2"/>
              <c:numFmt formatCode="#,##0%" sourceLinked="0"/>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dLbl>
            <c:dLbl>
              <c:idx val="3"/>
              <c:numFmt formatCode="#,##0%" sourceLinked="0"/>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dLbl>
            <c:dLbl>
              <c:idx val="4"/>
              <c:numFmt formatCode="#,##0%" sourceLinked="0"/>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dLbl>
            <c:numFmt formatCode="#,##0%" sourceLinked="0"/>
            <c:spPr>
              <a:noFill/>
              <a:ln>
                <a:noFill/>
              </a:ln>
              <a:effectLst/>
            </c:spPr>
            <c:txPr>
              <a:bodyPr/>
              <a:lstStyle/>
              <a:p>
                <a:pPr lvl="0">
                  <a:defRPr sz="4500" b="0" i="0" u="none" strike="noStrike">
                    <a:solidFill>
                      <a:srgbClr val="FFFFFF"/>
                    </a:solidFill>
                    <a:effectLst/>
                    <a:latin typeface="Montserrat-Regular"/>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Sheet1!$B$1:$F$1</c:f>
              <c:strCache>
                <c:ptCount val="5"/>
                <c:pt idx="0">
                  <c:v>April</c:v>
                </c:pt>
                <c:pt idx="1">
                  <c:v>May</c:v>
                </c:pt>
                <c:pt idx="2">
                  <c:v>June</c:v>
                </c:pt>
                <c:pt idx="3">
                  <c:v>July</c:v>
                </c:pt>
                <c:pt idx="4">
                  <c:v>August</c:v>
                </c:pt>
              </c:strCache>
            </c:strRef>
          </c:cat>
          <c:val>
            <c:numRef>
              <c:f>Sheet1!$B$2:$F$2</c:f>
              <c:numCache>
                <c:formatCode>General</c:formatCode>
                <c:ptCount val="5"/>
                <c:pt idx="0">
                  <c:v>91</c:v>
                </c:pt>
                <c:pt idx="1">
                  <c:v>76</c:v>
                </c:pt>
                <c:pt idx="2">
                  <c:v>28</c:v>
                </c:pt>
                <c:pt idx="3">
                  <c:v>26</c:v>
                </c:pt>
                <c:pt idx="4">
                  <c:v>21</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title>
      <c:tx>
        <c:rich>
          <a:bodyPr rot="0"/>
          <a:lstStyle/>
          <a:p>
            <a:pPr lvl="0">
              <a:defRPr sz="5000" b="0" i="0" u="none" strike="noStrike">
                <a:solidFill>
                  <a:srgbClr val="53585F"/>
                </a:solidFill>
                <a:effectLst/>
                <a:latin typeface="Montserrat-Regular"/>
              </a:defRPr>
            </a:pPr>
            <a:r>
              <a:rPr lang="en-US" sz="5000" b="0" i="0" u="none" strike="noStrike">
                <a:solidFill>
                  <a:srgbClr val="53585F"/>
                </a:solidFill>
                <a:effectLst/>
                <a:latin typeface="Montserrat-Regular"/>
              </a:rPr>
              <a:t>Title</a:t>
            </a:r>
          </a:p>
        </c:rich>
      </c:tx>
      <c:layout>
        <c:manualLayout>
          <c:xMode val="edge"/>
          <c:yMode val="edge"/>
          <c:x val="0.459152"/>
          <c:y val="5.0000000000000001E-3"/>
          <c:w val="8.1696299999999999E-2"/>
          <c:h val="0.157139"/>
        </c:manualLayout>
      </c:layout>
      <c:overlay val="1"/>
      <c:spPr>
        <a:noFill/>
        <a:effectLst/>
      </c:spPr>
    </c:title>
    <c:autoTitleDeleted val="0"/>
    <c:plotArea>
      <c:layout>
        <c:manualLayout>
          <c:layoutTarget val="inner"/>
          <c:xMode val="edge"/>
          <c:yMode val="edge"/>
          <c:x val="6.0536800000000002E-2"/>
          <c:y val="0.157139"/>
          <c:w val="0.93946300000000005"/>
          <c:h val="0.60474300000000003"/>
        </c:manualLayout>
      </c:layout>
      <c:barChart>
        <c:barDir val="col"/>
        <c:grouping val="clustered"/>
        <c:varyColors val="0"/>
        <c:ser>
          <c:idx val="0"/>
          <c:order val="0"/>
          <c:tx>
            <c:strRef>
              <c:f>Sheet1!$A$2</c:f>
              <c:strCache>
                <c:ptCount val="1"/>
                <c:pt idx="0">
                  <c:v>Lorem 1</c:v>
                </c:pt>
              </c:strCache>
            </c:strRef>
          </c:tx>
          <c:spPr>
            <a:solidFill>
              <a:srgbClr val="EC5D57"/>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Sheet1!$B$2:$E$2</c:f>
              <c:numCache>
                <c:formatCode>General</c:formatCode>
                <c:ptCount val="4"/>
                <c:pt idx="0">
                  <c:v>17</c:v>
                </c:pt>
                <c:pt idx="1">
                  <c:v>26</c:v>
                </c:pt>
                <c:pt idx="2">
                  <c:v>42</c:v>
                </c:pt>
                <c:pt idx="3">
                  <c:v>96</c:v>
                </c:pt>
              </c:numCache>
            </c:numRef>
          </c:val>
        </c:ser>
        <c:ser>
          <c:idx val="1"/>
          <c:order val="1"/>
          <c:tx>
            <c:strRef>
              <c:f>Sheet1!$A$3</c:f>
              <c:strCache>
                <c:ptCount val="1"/>
                <c:pt idx="0">
                  <c:v>Lorem 2</c:v>
                </c:pt>
              </c:strCache>
            </c:strRef>
          </c:tx>
          <c:spPr>
            <a:solidFill>
              <a:srgbClr val="009AD9"/>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54</c:v>
                </c:pt>
                <c:pt idx="3">
                  <c:v>58</c:v>
                </c:pt>
              </c:numCache>
            </c:numRef>
          </c:val>
        </c:ser>
        <c:ser>
          <c:idx val="2"/>
          <c:order val="2"/>
          <c:tx>
            <c:strRef>
              <c:f>Sheet1!$A$4</c:f>
              <c:strCache>
                <c:ptCount val="1"/>
                <c:pt idx="0">
                  <c:v>Lorem 3</c:v>
                </c:pt>
              </c:strCache>
            </c:strRef>
          </c:tx>
          <c:spPr>
            <a:solidFill>
              <a:srgbClr val="F5D328"/>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Sheet1!$B$4:$E$4</c:f>
              <c:numCache>
                <c:formatCode>General</c:formatCode>
                <c:ptCount val="4"/>
                <c:pt idx="0">
                  <c:v>36</c:v>
                </c:pt>
                <c:pt idx="1">
                  <c:v>76</c:v>
                </c:pt>
                <c:pt idx="2">
                  <c:v>73</c:v>
                </c:pt>
                <c:pt idx="3">
                  <c:v>73</c:v>
                </c:pt>
              </c:numCache>
            </c:numRef>
          </c:val>
        </c:ser>
        <c:ser>
          <c:idx val="3"/>
          <c:order val="3"/>
          <c:tx>
            <c:strRef>
              <c:f>Sheet1!$A$5</c:f>
              <c:strCache>
                <c:ptCount val="1"/>
                <c:pt idx="0">
                  <c:v>Lorem 4</c:v>
                </c:pt>
              </c:strCache>
            </c:strRef>
          </c:tx>
          <c:spPr>
            <a:solidFill>
              <a:srgbClr val="70BF41"/>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Sheet1!$B$5:$E$5</c:f>
              <c:numCache>
                <c:formatCode>General</c:formatCode>
                <c:ptCount val="4"/>
                <c:pt idx="0">
                  <c:v>74</c:v>
                </c:pt>
                <c:pt idx="1">
                  <c:v>53</c:v>
                </c:pt>
                <c:pt idx="2">
                  <c:v>84</c:v>
                </c:pt>
                <c:pt idx="3">
                  <c:v>47</c:v>
                </c:pt>
              </c:numCache>
            </c:numRef>
          </c:val>
        </c:ser>
        <c:dLbls>
          <c:showLegendKey val="0"/>
          <c:showVal val="0"/>
          <c:showCatName val="0"/>
          <c:showSerName val="0"/>
          <c:showPercent val="0"/>
          <c:showBubbleSize val="0"/>
        </c:dLbls>
        <c:gapWidth val="110"/>
        <c:axId val="321827712"/>
        <c:axId val="321823792"/>
      </c:barChart>
      <c:catAx>
        <c:axId val="32182771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lvl="0">
              <a:defRPr sz="3200" b="0" i="0" u="none" strike="noStrike">
                <a:solidFill>
                  <a:srgbClr val="000000"/>
                </a:solidFill>
                <a:effectLst/>
                <a:latin typeface="Lato Regular"/>
              </a:defRPr>
            </a:pPr>
            <a:endParaRPr lang="en-US"/>
          </a:p>
        </c:txPr>
        <c:crossAx val="321823792"/>
        <c:crosses val="autoZero"/>
        <c:auto val="1"/>
        <c:lblAlgn val="ctr"/>
        <c:lblOffset val="100"/>
        <c:noMultiLvlLbl val="1"/>
      </c:catAx>
      <c:valAx>
        <c:axId val="321823792"/>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lvl="0">
              <a:defRPr sz="3200" b="0" i="0" u="none" strike="noStrike">
                <a:solidFill>
                  <a:srgbClr val="000000"/>
                </a:solidFill>
                <a:effectLst/>
                <a:latin typeface="Lato Regular"/>
              </a:defRPr>
            </a:pPr>
            <a:endParaRPr lang="en-US"/>
          </a:p>
        </c:txPr>
        <c:crossAx val="321827712"/>
        <c:crosses val="autoZero"/>
        <c:crossBetween val="between"/>
        <c:majorUnit val="25"/>
        <c:minorUnit val="12.5"/>
      </c:valAx>
      <c:spPr>
        <a:noFill/>
        <a:ln w="12700" cap="flat">
          <a:noFill/>
          <a:miter lim="400000"/>
        </a:ln>
        <a:effectLst/>
      </c:spPr>
    </c:plotArea>
    <c:legend>
      <c:legendPos val="b"/>
      <c:layout>
        <c:manualLayout>
          <c:xMode val="edge"/>
          <c:yMode val="edge"/>
          <c:x val="4.2915200000000001E-2"/>
          <c:y val="0.92771599999999999"/>
          <c:w val="0.944913"/>
          <c:h val="8.4783899999999995E-2"/>
        </c:manualLayout>
      </c:layout>
      <c:overlay val="1"/>
      <c:spPr>
        <a:noFill/>
        <a:ln w="12700" cap="flat">
          <a:noFill/>
          <a:miter lim="400000"/>
        </a:ln>
        <a:effectLst/>
      </c:spPr>
      <c:txPr>
        <a:bodyPr/>
        <a:lstStyle/>
        <a:p>
          <a:pPr lvl="0">
            <a:defRPr sz="3800" b="0" i="0" u="none" strike="noStrike">
              <a:solidFill>
                <a:srgbClr val="53585F"/>
              </a:solidFill>
              <a:effectLst/>
              <a:latin typeface="Lato Regular"/>
            </a:defRPr>
          </a:pPr>
          <a:endParaRPr lang="en-US"/>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hape 5"/>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6" name="Shape 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099052581"/>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37906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fr-CH" dirty="0" smtClean="0"/>
              <a:t>CH </a:t>
            </a:r>
            <a:r>
              <a:rPr lang="fr-CH" dirty="0" err="1" smtClean="0"/>
              <a:t>reference</a:t>
            </a:r>
            <a:r>
              <a:rPr lang="fr-CH" dirty="0" smtClean="0"/>
              <a:t>:</a:t>
            </a:r>
            <a:r>
              <a:rPr lang="fr-CH" baseline="0" dirty="0" smtClean="0"/>
              <a:t> http://www.swissinfo.ch/eng/more-swiss-treated-for-depression/28749348</a:t>
            </a:r>
          </a:p>
          <a:p>
            <a:r>
              <a:rPr lang="fr-CH" baseline="0" dirty="0" smtClean="0"/>
              <a:t>UK </a:t>
            </a:r>
            <a:r>
              <a:rPr lang="fr-CH" baseline="0" dirty="0" err="1" smtClean="0"/>
              <a:t>references</a:t>
            </a:r>
            <a:r>
              <a:rPr lang="fr-CH" baseline="0" dirty="0" smtClean="0"/>
              <a:t>: http://www.mentalhealth.org.uk/help-information/mental-health-statistics/UK-worldwide/</a:t>
            </a:r>
            <a:endParaRPr lang="en-US" dirty="0"/>
          </a:p>
        </p:txBody>
      </p:sp>
    </p:spTree>
    <p:extLst>
      <p:ext uri="{BB962C8B-B14F-4D97-AF65-F5344CB8AC3E}">
        <p14:creationId xmlns:p14="http://schemas.microsoft.com/office/powerpoint/2010/main" val="1178911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algn="ctr" defTabSz="457200">
        <a:defRPr sz="11600">
          <a:uFill>
            <a:solidFill/>
          </a:uFill>
          <a:latin typeface="Calibri"/>
          <a:ea typeface="Calibri"/>
          <a:cs typeface="Calibri"/>
          <a:sym typeface="Calibri"/>
        </a:defRPr>
      </a:lvl1pPr>
      <a:lvl2pPr algn="ctr" defTabSz="457200">
        <a:defRPr sz="11600">
          <a:uFill>
            <a:solidFill/>
          </a:uFill>
          <a:latin typeface="Calibri"/>
          <a:ea typeface="Calibri"/>
          <a:cs typeface="Calibri"/>
          <a:sym typeface="Calibri"/>
        </a:defRPr>
      </a:lvl2pPr>
      <a:lvl3pPr algn="ctr" defTabSz="457200">
        <a:defRPr sz="11600">
          <a:uFill>
            <a:solidFill/>
          </a:uFill>
          <a:latin typeface="Calibri"/>
          <a:ea typeface="Calibri"/>
          <a:cs typeface="Calibri"/>
          <a:sym typeface="Calibri"/>
        </a:defRPr>
      </a:lvl3pPr>
      <a:lvl4pPr algn="ctr" defTabSz="457200">
        <a:defRPr sz="11600">
          <a:uFill>
            <a:solidFill/>
          </a:uFill>
          <a:latin typeface="Calibri"/>
          <a:ea typeface="Calibri"/>
          <a:cs typeface="Calibri"/>
          <a:sym typeface="Calibri"/>
        </a:defRPr>
      </a:lvl4pPr>
      <a:lvl5pPr algn="ctr" defTabSz="457200">
        <a:defRPr sz="11600">
          <a:uFill>
            <a:solidFill/>
          </a:uFill>
          <a:latin typeface="Calibri"/>
          <a:ea typeface="Calibri"/>
          <a:cs typeface="Calibri"/>
          <a:sym typeface="Calibri"/>
        </a:defRPr>
      </a:lvl5pPr>
      <a:lvl6pPr algn="ctr" defTabSz="457200">
        <a:defRPr sz="11600">
          <a:uFill>
            <a:solidFill/>
          </a:uFill>
          <a:latin typeface="Calibri"/>
          <a:ea typeface="Calibri"/>
          <a:cs typeface="Calibri"/>
          <a:sym typeface="Calibri"/>
        </a:defRPr>
      </a:lvl6pPr>
      <a:lvl7pPr algn="ctr" defTabSz="457200">
        <a:defRPr sz="11600">
          <a:uFill>
            <a:solidFill/>
          </a:uFill>
          <a:latin typeface="Calibri"/>
          <a:ea typeface="Calibri"/>
          <a:cs typeface="Calibri"/>
          <a:sym typeface="Calibri"/>
        </a:defRPr>
      </a:lvl7pPr>
      <a:lvl8pPr algn="ctr" defTabSz="457200">
        <a:defRPr sz="11600">
          <a:uFill>
            <a:solidFill/>
          </a:uFill>
          <a:latin typeface="Calibri"/>
          <a:ea typeface="Calibri"/>
          <a:cs typeface="Calibri"/>
          <a:sym typeface="Calibri"/>
        </a:defRPr>
      </a:lvl8pPr>
      <a:lvl9pPr algn="ctr" defTabSz="457200">
        <a:defRPr sz="11600">
          <a:uFill>
            <a:solidFill/>
          </a:uFill>
          <a:latin typeface="Calibri"/>
          <a:ea typeface="Calibri"/>
          <a:cs typeface="Calibri"/>
          <a:sym typeface="Calibri"/>
        </a:defRPr>
      </a:lvl9pPr>
    </p:titleStyle>
    <p:bodyStyle>
      <a:lvl1pPr marL="900112" indent="-900112" defTabSz="457200">
        <a:spcBef>
          <a:spcPts val="700"/>
        </a:spcBef>
        <a:buSzPct val="100000"/>
        <a:buFont typeface="Arial"/>
        <a:buChar char="•"/>
        <a:defRPr sz="8400">
          <a:uFill>
            <a:solidFill/>
          </a:uFill>
          <a:latin typeface="Calibri"/>
          <a:ea typeface="Calibri"/>
          <a:cs typeface="Calibri"/>
          <a:sym typeface="Calibri"/>
        </a:defRPr>
      </a:lvl1pPr>
      <a:lvl2pPr marL="1314450" indent="-857250" defTabSz="457200">
        <a:spcBef>
          <a:spcPts val="700"/>
        </a:spcBef>
        <a:buSzPct val="100000"/>
        <a:buFont typeface="Arial"/>
        <a:buChar char="–"/>
        <a:defRPr sz="8400">
          <a:uFill>
            <a:solidFill/>
          </a:uFill>
          <a:latin typeface="Calibri"/>
          <a:ea typeface="Calibri"/>
          <a:cs typeface="Calibri"/>
          <a:sym typeface="Calibri"/>
        </a:defRPr>
      </a:lvl2pPr>
      <a:lvl3pPr marL="1714500" indent="-800100" defTabSz="457200">
        <a:spcBef>
          <a:spcPts val="700"/>
        </a:spcBef>
        <a:buSzPct val="100000"/>
        <a:buFont typeface="Arial"/>
        <a:buChar char="•"/>
        <a:defRPr sz="8400">
          <a:uFill>
            <a:solidFill/>
          </a:uFill>
          <a:latin typeface="Calibri"/>
          <a:ea typeface="Calibri"/>
          <a:cs typeface="Calibri"/>
          <a:sym typeface="Calibri"/>
        </a:defRPr>
      </a:lvl3pPr>
      <a:lvl4pPr marL="2331720" indent="-960120" defTabSz="457200">
        <a:spcBef>
          <a:spcPts val="700"/>
        </a:spcBef>
        <a:buSzPct val="100000"/>
        <a:buFont typeface="Arial"/>
        <a:buChar char="–"/>
        <a:defRPr sz="8400">
          <a:uFill>
            <a:solidFill/>
          </a:uFill>
          <a:latin typeface="Calibri"/>
          <a:ea typeface="Calibri"/>
          <a:cs typeface="Calibri"/>
          <a:sym typeface="Calibri"/>
        </a:defRPr>
      </a:lvl4pPr>
      <a:lvl5pPr marL="2788920" indent="-960120" defTabSz="457200">
        <a:spcBef>
          <a:spcPts val="700"/>
        </a:spcBef>
        <a:buSzPct val="100000"/>
        <a:buFont typeface="Arial"/>
        <a:buChar char="»"/>
        <a:defRPr sz="8400">
          <a:uFill>
            <a:solidFill/>
          </a:uFill>
          <a:latin typeface="Calibri"/>
          <a:ea typeface="Calibri"/>
          <a:cs typeface="Calibri"/>
          <a:sym typeface="Calibri"/>
        </a:defRPr>
      </a:lvl5pPr>
      <a:lvl6pPr marL="3246120" indent="-960120" defTabSz="457200">
        <a:spcBef>
          <a:spcPts val="700"/>
        </a:spcBef>
        <a:buSzPct val="100000"/>
        <a:buFont typeface="Arial"/>
        <a:buChar char="•"/>
        <a:defRPr sz="8400">
          <a:uFill>
            <a:solidFill/>
          </a:uFill>
          <a:latin typeface="Calibri"/>
          <a:ea typeface="Calibri"/>
          <a:cs typeface="Calibri"/>
          <a:sym typeface="Calibri"/>
        </a:defRPr>
      </a:lvl6pPr>
      <a:lvl7pPr marL="3703320" indent="-960120" defTabSz="457200">
        <a:spcBef>
          <a:spcPts val="700"/>
        </a:spcBef>
        <a:buSzPct val="100000"/>
        <a:buFont typeface="Arial"/>
        <a:buChar char="•"/>
        <a:defRPr sz="8400">
          <a:uFill>
            <a:solidFill/>
          </a:uFill>
          <a:latin typeface="Calibri"/>
          <a:ea typeface="Calibri"/>
          <a:cs typeface="Calibri"/>
          <a:sym typeface="Calibri"/>
        </a:defRPr>
      </a:lvl7pPr>
      <a:lvl8pPr marL="4160520" indent="-960120" defTabSz="457200">
        <a:spcBef>
          <a:spcPts val="700"/>
        </a:spcBef>
        <a:buSzPct val="100000"/>
        <a:buFont typeface="Arial"/>
        <a:buChar char="•"/>
        <a:defRPr sz="8400">
          <a:uFill>
            <a:solidFill/>
          </a:uFill>
          <a:latin typeface="Calibri"/>
          <a:ea typeface="Calibri"/>
          <a:cs typeface="Calibri"/>
          <a:sym typeface="Calibri"/>
        </a:defRPr>
      </a:lvl8pPr>
      <a:lvl9pPr marL="4617720" indent="-960120" defTabSz="457200">
        <a:spcBef>
          <a:spcPts val="700"/>
        </a:spcBef>
        <a:buSzPct val="100000"/>
        <a:buFont typeface="Arial"/>
        <a:buChar char="•"/>
        <a:defRPr sz="8400">
          <a:uFill>
            <a:solidFill/>
          </a:uFill>
          <a:latin typeface="Calibri"/>
          <a:ea typeface="Calibri"/>
          <a:cs typeface="Calibri"/>
          <a:sym typeface="Calibri"/>
        </a:defRPr>
      </a:lvl9pPr>
    </p:bodyStyle>
    <p:otherStyle>
      <a:lvl1pPr algn="r" defTabSz="457200">
        <a:defRPr sz="3200">
          <a:solidFill>
            <a:schemeClr val="tx1"/>
          </a:solidFill>
          <a:uFill>
            <a:solidFill/>
          </a:uFill>
          <a:latin typeface="+mn-lt"/>
          <a:ea typeface="+mn-ea"/>
          <a:cs typeface="+mn-cs"/>
          <a:sym typeface="Calibri"/>
        </a:defRPr>
      </a:lvl1pPr>
      <a:lvl2pPr indent="457200" algn="r" defTabSz="457200">
        <a:defRPr sz="3200">
          <a:solidFill>
            <a:schemeClr val="tx1"/>
          </a:solidFill>
          <a:uFill>
            <a:solidFill/>
          </a:uFill>
          <a:latin typeface="+mn-lt"/>
          <a:ea typeface="+mn-ea"/>
          <a:cs typeface="+mn-cs"/>
          <a:sym typeface="Calibri"/>
        </a:defRPr>
      </a:lvl2pPr>
      <a:lvl3pPr indent="914400" algn="r" defTabSz="457200">
        <a:defRPr sz="3200">
          <a:solidFill>
            <a:schemeClr val="tx1"/>
          </a:solidFill>
          <a:uFill>
            <a:solidFill/>
          </a:uFill>
          <a:latin typeface="+mn-lt"/>
          <a:ea typeface="+mn-ea"/>
          <a:cs typeface="+mn-cs"/>
          <a:sym typeface="Calibri"/>
        </a:defRPr>
      </a:lvl3pPr>
      <a:lvl4pPr indent="1371600" algn="r" defTabSz="457200">
        <a:defRPr sz="3200">
          <a:solidFill>
            <a:schemeClr val="tx1"/>
          </a:solidFill>
          <a:uFill>
            <a:solidFill/>
          </a:uFill>
          <a:latin typeface="+mn-lt"/>
          <a:ea typeface="+mn-ea"/>
          <a:cs typeface="+mn-cs"/>
          <a:sym typeface="Calibri"/>
        </a:defRPr>
      </a:lvl4pPr>
      <a:lvl5pPr indent="1828800" algn="r" defTabSz="457200">
        <a:defRPr sz="3200">
          <a:solidFill>
            <a:schemeClr val="tx1"/>
          </a:solidFill>
          <a:uFill>
            <a:solidFill/>
          </a:uFill>
          <a:latin typeface="+mn-lt"/>
          <a:ea typeface="+mn-ea"/>
          <a:cs typeface="+mn-cs"/>
          <a:sym typeface="Calibri"/>
        </a:defRPr>
      </a:lvl5pPr>
      <a:lvl6pPr indent="2286000" algn="r" defTabSz="457200">
        <a:defRPr sz="3200">
          <a:solidFill>
            <a:schemeClr val="tx1"/>
          </a:solidFill>
          <a:uFill>
            <a:solidFill/>
          </a:uFill>
          <a:latin typeface="+mn-lt"/>
          <a:ea typeface="+mn-ea"/>
          <a:cs typeface="+mn-cs"/>
          <a:sym typeface="Calibri"/>
        </a:defRPr>
      </a:lvl6pPr>
      <a:lvl7pPr indent="2743200" algn="r" defTabSz="457200">
        <a:defRPr sz="3200">
          <a:solidFill>
            <a:schemeClr val="tx1"/>
          </a:solidFill>
          <a:uFill>
            <a:solidFill/>
          </a:uFill>
          <a:latin typeface="+mn-lt"/>
          <a:ea typeface="+mn-ea"/>
          <a:cs typeface="+mn-cs"/>
          <a:sym typeface="Calibri"/>
        </a:defRPr>
      </a:lvl7pPr>
      <a:lvl8pPr indent="3200400" algn="r" defTabSz="457200">
        <a:defRPr sz="3200">
          <a:solidFill>
            <a:schemeClr val="tx1"/>
          </a:solidFill>
          <a:uFill>
            <a:solidFill/>
          </a:uFill>
          <a:latin typeface="+mn-lt"/>
          <a:ea typeface="+mn-ea"/>
          <a:cs typeface="+mn-cs"/>
          <a:sym typeface="Calibri"/>
        </a:defRPr>
      </a:lvl8pPr>
      <a:lvl9pPr indent="3657600" algn="r" defTabSz="457200">
        <a:defRPr sz="3200">
          <a:solidFill>
            <a:schemeClr val="tx1"/>
          </a:solidFill>
          <a:uFill>
            <a:solidFill/>
          </a:u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annmarieroepke.files.wordpress.com/2013/08/superbetter-study-results-bulletin-8-15-13.pdf" TargetMode="External"/><Relationship Id="rId5" Type="http://schemas.openxmlformats.org/officeDocument/2006/relationships/hyperlink" Target="https://www.patientslikeme.com/clinical_trials/NCT01819025-Depression-Behavioral-activation-Smartphone-application-Face-to-face-Blended-therapy" TargetMode="External"/><Relationship Id="rId4" Type="http://schemas.openxmlformats.org/officeDocument/2006/relationships/hyperlink" Target="https://clinicaltrials.gov/ct2/show/NCT0181902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www.addiction.com/" TargetMode="External"/><Relationship Id="rId2" Type="http://schemas.openxmlformats.org/officeDocument/2006/relationships/hyperlink" Target="http://www.cushingsconnection.com/" TargetMode="External"/><Relationship Id="rId1" Type="http://schemas.openxmlformats.org/officeDocument/2006/relationships/slideLayout" Target="../slideLayouts/slideLayout2.xml"/><Relationship Id="rId6" Type="http://schemas.openxmlformats.org/officeDocument/2006/relationships/hyperlink" Target="http://www.casacolumbia.org/"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home.redbrickhealth.com/" TargetMode="External"/><Relationship Id="rId1" Type="http://schemas.openxmlformats.org/officeDocument/2006/relationships/slideLayout" Target="../slideLayouts/slideLayout2.xml"/><Relationship Id="rId5" Type="http://schemas.openxmlformats.org/officeDocument/2006/relationships/hyperlink" Target="http://www.healtogether.com/" TargetMode="Externa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4F35"/>
        </a:solidFill>
        <a:effectLst/>
      </p:bgPr>
    </p:bg>
    <p:spTree>
      <p:nvGrpSpPr>
        <p:cNvPr id="1" name=""/>
        <p:cNvGrpSpPr/>
        <p:nvPr/>
      </p:nvGrpSpPr>
      <p:grpSpPr>
        <a:xfrm>
          <a:off x="0" y="0"/>
          <a:ext cx="0" cy="0"/>
          <a:chOff x="0" y="0"/>
          <a:chExt cx="0" cy="0"/>
        </a:xfrm>
      </p:grpSpPr>
      <p:pic>
        <p:nvPicPr>
          <p:cNvPr id="8" name="DeathtoStock_Wired3.jpg"/>
          <p:cNvPicPr/>
          <p:nvPr/>
        </p:nvPicPr>
        <p:blipFill>
          <a:blip r:embed="rId2">
            <a:extLst/>
          </a:blip>
          <a:stretch>
            <a:fillRect/>
          </a:stretch>
        </p:blipFill>
        <p:spPr>
          <a:xfrm>
            <a:off x="0" y="0"/>
            <a:ext cx="24384000" cy="13716000"/>
          </a:xfrm>
          <a:prstGeom prst="rect">
            <a:avLst/>
          </a:prstGeom>
          <a:ln w="12700">
            <a:miter lim="400000"/>
          </a:ln>
        </p:spPr>
      </p:pic>
      <p:sp>
        <p:nvSpPr>
          <p:cNvPr id="9" name="Shape 9"/>
          <p:cNvSpPr/>
          <p:nvPr/>
        </p:nvSpPr>
        <p:spPr>
          <a:xfrm>
            <a:off x="-1" y="0"/>
            <a:ext cx="24384001" cy="13716000"/>
          </a:xfrm>
          <a:prstGeom prst="rect">
            <a:avLst/>
          </a:prstGeom>
          <a:solidFill>
            <a:srgbClr val="009AD9">
              <a:alpha val="71637"/>
            </a:srgbClr>
          </a:solidFill>
          <a:ln w="12700">
            <a:miter lim="400000"/>
          </a:ln>
          <a:effectLst>
            <a:outerShdw blurRad="38100" dist="25400" dir="5400000" rotWithShape="0">
              <a:srgbClr val="000000">
                <a:alpha val="28321"/>
              </a:srgbClr>
            </a:outerShdw>
          </a:effectLst>
        </p:spPr>
        <p:txBody>
          <a:bodyPr lIns="0" tIns="0" rIns="0" bIns="0" anchor="ctr"/>
          <a:lstStyle/>
          <a:p>
            <a:pPr lvl="0">
              <a:defRPr sz="3200">
                <a:solidFill>
                  <a:srgbClr val="FFFFFF"/>
                </a:solidFill>
              </a:defRPr>
            </a:pPr>
            <a:endParaRPr dirty="0"/>
          </a:p>
        </p:txBody>
      </p:sp>
      <p:sp>
        <p:nvSpPr>
          <p:cNvPr id="10" name="Shape 10"/>
          <p:cNvSpPr/>
          <p:nvPr/>
        </p:nvSpPr>
        <p:spPr>
          <a:xfrm>
            <a:off x="1761066" y="8509296"/>
            <a:ext cx="20861869" cy="1822035"/>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p>
            <a:pPr lvl="0" algn="l" defTabSz="457200">
              <a:lnSpc>
                <a:spcPct val="80000"/>
              </a:lnSpc>
              <a:spcBef>
                <a:spcPts val="100"/>
              </a:spcBef>
              <a:defRPr sz="1800"/>
            </a:pPr>
            <a:r>
              <a:rPr lang="fr-CH" sz="12800" dirty="0" smtClean="0">
                <a:solidFill>
                  <a:srgbClr val="FFFFFF"/>
                </a:solidFill>
                <a:uFill>
                  <a:solidFill>
                    <a:srgbClr val="FFFFFF"/>
                  </a:solidFill>
                </a:uFill>
                <a:latin typeface="Montserrat-Regular"/>
                <a:ea typeface="Montserrat-Regular"/>
                <a:cs typeface="Montserrat-Regular"/>
                <a:sym typeface="Montserrat-Regular"/>
              </a:rPr>
              <a:t>Digital </a:t>
            </a:r>
            <a:r>
              <a:rPr lang="fr-CH" sz="12800" dirty="0" err="1" smtClean="0">
                <a:solidFill>
                  <a:srgbClr val="FFFFFF"/>
                </a:solidFill>
                <a:uFill>
                  <a:solidFill>
                    <a:srgbClr val="FFFFFF"/>
                  </a:solidFill>
                </a:uFill>
                <a:latin typeface="Montserrat-Regular"/>
                <a:ea typeface="Montserrat-Regular"/>
                <a:cs typeface="Montserrat-Regular"/>
                <a:sym typeface="Montserrat-Regular"/>
              </a:rPr>
              <a:t>Health</a:t>
            </a:r>
            <a:r>
              <a:rPr lang="fr-CH" sz="12800" dirty="0" smtClean="0">
                <a:solidFill>
                  <a:srgbClr val="FFFFFF"/>
                </a:solidFill>
                <a:uFill>
                  <a:solidFill>
                    <a:srgbClr val="FFFFFF"/>
                  </a:solidFill>
                </a:uFill>
                <a:latin typeface="Montserrat-Regular"/>
                <a:ea typeface="Montserrat-Regular"/>
                <a:cs typeface="Montserrat-Regular"/>
                <a:sym typeface="Montserrat-Regular"/>
              </a:rPr>
              <a:t> Platform</a:t>
            </a:r>
            <a:endParaRPr sz="11600" dirty="0">
              <a:solidFill>
                <a:srgbClr val="808080"/>
              </a:solidFill>
              <a:uFill>
                <a:solidFill>
                  <a:srgbClr val="808080"/>
                </a:solidFill>
              </a:uFill>
              <a:latin typeface="Montserrat-Regular"/>
              <a:ea typeface="Montserrat-Regular"/>
              <a:cs typeface="Montserrat-Regular"/>
              <a:sym typeface="Montserrat-Regular"/>
            </a:endParaRPr>
          </a:p>
        </p:txBody>
      </p:sp>
      <p:sp>
        <p:nvSpPr>
          <p:cNvPr id="11" name="Shape 11"/>
          <p:cNvSpPr/>
          <p:nvPr/>
        </p:nvSpPr>
        <p:spPr>
          <a:xfrm>
            <a:off x="1913466" y="11783910"/>
            <a:ext cx="17305869" cy="704037"/>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l" defTabSz="457200">
              <a:lnSpc>
                <a:spcPct val="140000"/>
              </a:lnSpc>
              <a:spcBef>
                <a:spcPts val="200"/>
              </a:spcBef>
              <a:defRPr sz="2400">
                <a:solidFill>
                  <a:srgbClr val="FFFFFF"/>
                </a:solidFill>
                <a:uFill>
                  <a:solidFill>
                    <a:srgbClr val="A6A6A6"/>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400" dirty="0" smtClean="0">
                <a:solidFill>
                  <a:srgbClr val="FFFFFF"/>
                </a:solidFill>
                <a:uFill>
                  <a:solidFill>
                    <a:srgbClr val="A6A6A6"/>
                  </a:solidFill>
                </a:uFill>
              </a:rPr>
              <a:t>Michel Girault</a:t>
            </a:r>
            <a:endParaRPr sz="2400" dirty="0">
              <a:solidFill>
                <a:srgbClr val="FFFFFF"/>
              </a:solidFill>
              <a:uFill>
                <a:solidFill>
                  <a:srgbClr val="A6A6A6"/>
                </a:solidFill>
              </a:u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3"/>
          <p:cNvSpPr/>
          <p:nvPr/>
        </p:nvSpPr>
        <p:spPr>
          <a:xfrm>
            <a:off x="924367" y="4792133"/>
            <a:ext cx="4209436" cy="4209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C5D57"/>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34" name="Shape 34"/>
          <p:cNvSpPr/>
          <p:nvPr/>
        </p:nvSpPr>
        <p:spPr>
          <a:xfrm>
            <a:off x="1540826" y="6495531"/>
            <a:ext cx="2976518" cy="80264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chor="ctr">
            <a:spAutoFit/>
          </a:bodyPr>
          <a:lstStyle>
            <a:lvl1pPr defTabSz="457200">
              <a:lnSpc>
                <a:spcPct val="80000"/>
              </a:lnSpc>
              <a:spcBef>
                <a:spcPts val="100"/>
              </a:spcBef>
              <a:defRPr sz="36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3600">
                <a:solidFill>
                  <a:srgbClr val="FFFFFF"/>
                </a:solidFill>
                <a:uFill>
                  <a:solidFill>
                    <a:srgbClr val="FFFFFF"/>
                  </a:solidFill>
                </a:uFill>
              </a:rPr>
              <a:t>AUDIENCE</a:t>
            </a:r>
          </a:p>
        </p:txBody>
      </p:sp>
      <p:sp>
        <p:nvSpPr>
          <p:cNvPr id="35" name="Shape 35"/>
          <p:cNvSpPr/>
          <p:nvPr/>
        </p:nvSpPr>
        <p:spPr>
          <a:xfrm>
            <a:off x="5473018" y="4792133"/>
            <a:ext cx="4209436" cy="4209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9AD9"/>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36" name="Shape 36"/>
          <p:cNvSpPr/>
          <p:nvPr/>
        </p:nvSpPr>
        <p:spPr>
          <a:xfrm>
            <a:off x="6089477" y="6495531"/>
            <a:ext cx="2976518" cy="80264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chor="ctr">
            <a:spAutoFit/>
          </a:bodyPr>
          <a:lstStyle>
            <a:lvl1pPr defTabSz="457200">
              <a:lnSpc>
                <a:spcPct val="140000"/>
              </a:lnSpc>
              <a:spcBef>
                <a:spcPts val="100"/>
              </a:spcBef>
              <a:defRPr sz="36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3600">
                <a:solidFill>
                  <a:srgbClr val="FFFFFF"/>
                </a:solidFill>
                <a:uFill>
                  <a:solidFill>
                    <a:srgbClr val="FFFFFF"/>
                  </a:solidFill>
                </a:uFill>
              </a:rPr>
              <a:t>OBJECTIVE</a:t>
            </a:r>
          </a:p>
        </p:txBody>
      </p:sp>
      <p:sp>
        <p:nvSpPr>
          <p:cNvPr id="37" name="Shape 37"/>
          <p:cNvSpPr/>
          <p:nvPr/>
        </p:nvSpPr>
        <p:spPr>
          <a:xfrm>
            <a:off x="10021669" y="4792133"/>
            <a:ext cx="4209436" cy="4209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5D328"/>
          </a:solidFill>
          <a:ln w="12700">
            <a:miter lim="400000"/>
          </a:ln>
        </p:spPr>
        <p:txBody>
          <a:bodyPr lIns="121919" tIns="121919" rIns="121919" bIns="121919" anchor="ctr"/>
          <a:lstStyle/>
          <a:p>
            <a:pPr lvl="0" defTabSz="457200">
              <a:defRPr sz="3600">
                <a:uFill>
                  <a:solidFill/>
                </a:uFill>
                <a:latin typeface="Calibri"/>
                <a:ea typeface="Calibri"/>
                <a:cs typeface="Calibri"/>
                <a:sym typeface="Calibri"/>
              </a:defRPr>
            </a:pPr>
            <a:endParaRPr/>
          </a:p>
        </p:txBody>
      </p:sp>
      <p:sp>
        <p:nvSpPr>
          <p:cNvPr id="38" name="Shape 38"/>
          <p:cNvSpPr/>
          <p:nvPr/>
        </p:nvSpPr>
        <p:spPr>
          <a:xfrm>
            <a:off x="14570319" y="4792133"/>
            <a:ext cx="4209436" cy="4209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9D07E"/>
          </a:solidFill>
          <a:ln w="12700">
            <a:miter lim="400000"/>
          </a:ln>
        </p:spPr>
        <p:txBody>
          <a:bodyPr lIns="121919" tIns="121919" rIns="121919" bIns="121919" anchor="ctr"/>
          <a:lstStyle/>
          <a:p>
            <a:pPr lvl="0" defTabSz="457200">
              <a:defRPr sz="3600">
                <a:uFill>
                  <a:solidFill/>
                </a:uFill>
                <a:latin typeface="Calibri"/>
                <a:ea typeface="Calibri"/>
                <a:cs typeface="Calibri"/>
                <a:sym typeface="Calibri"/>
              </a:defRPr>
            </a:pPr>
            <a:endParaRPr/>
          </a:p>
        </p:txBody>
      </p:sp>
      <p:sp>
        <p:nvSpPr>
          <p:cNvPr id="39" name="Shape 39"/>
          <p:cNvSpPr/>
          <p:nvPr/>
        </p:nvSpPr>
        <p:spPr>
          <a:xfrm>
            <a:off x="15186778" y="6495531"/>
            <a:ext cx="2976518" cy="80264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chor="ctr">
            <a:spAutoFit/>
          </a:bodyPr>
          <a:lstStyle>
            <a:lvl1pPr defTabSz="457200">
              <a:lnSpc>
                <a:spcPct val="80000"/>
              </a:lnSpc>
              <a:spcBef>
                <a:spcPts val="100"/>
              </a:spcBef>
              <a:defRPr sz="36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3600">
                <a:solidFill>
                  <a:srgbClr val="FFFFFF"/>
                </a:solidFill>
                <a:uFill>
                  <a:solidFill>
                    <a:srgbClr val="FFFFFF"/>
                  </a:solidFill>
                </a:uFill>
              </a:rPr>
              <a:t>TIMELINE</a:t>
            </a:r>
          </a:p>
        </p:txBody>
      </p:sp>
      <p:sp>
        <p:nvSpPr>
          <p:cNvPr id="40" name="Shape 40"/>
          <p:cNvSpPr/>
          <p:nvPr/>
        </p:nvSpPr>
        <p:spPr>
          <a:xfrm>
            <a:off x="19118970" y="4792133"/>
            <a:ext cx="4209436" cy="4209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63D"/>
          </a:solidFill>
          <a:ln w="12700">
            <a:miter lim="400000"/>
          </a:ln>
        </p:spPr>
        <p:txBody>
          <a:bodyPr lIns="121919" tIns="121919" rIns="121919" bIns="121919" anchor="ctr"/>
          <a:lstStyle/>
          <a:p>
            <a:pPr lvl="0" defTabSz="457200">
              <a:defRPr sz="3600">
                <a:uFill>
                  <a:solidFill/>
                </a:uFill>
                <a:latin typeface="Calibri"/>
                <a:ea typeface="Calibri"/>
                <a:cs typeface="Calibri"/>
                <a:sym typeface="Calibri"/>
              </a:defRPr>
            </a:pPr>
            <a:endParaRPr/>
          </a:p>
        </p:txBody>
      </p:sp>
      <p:sp>
        <p:nvSpPr>
          <p:cNvPr id="41" name="Shape 41"/>
          <p:cNvSpPr/>
          <p:nvPr/>
        </p:nvSpPr>
        <p:spPr>
          <a:xfrm>
            <a:off x="19735429" y="6495531"/>
            <a:ext cx="2976518" cy="80264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chor="ctr">
            <a:spAutoFit/>
          </a:bodyPr>
          <a:lstStyle>
            <a:lvl1pPr defTabSz="457200">
              <a:lnSpc>
                <a:spcPct val="140000"/>
              </a:lnSpc>
              <a:spcBef>
                <a:spcPts val="100"/>
              </a:spcBef>
              <a:defRPr sz="3600">
                <a:solidFill>
                  <a:srgbClr val="FFFFFF"/>
                </a:solidFill>
                <a:uFill>
                  <a:solidFill>
                    <a:srgbClr val="808080"/>
                  </a:solidFill>
                </a:uFill>
                <a:latin typeface="Montserrat-Regular"/>
                <a:ea typeface="Montserrat-Regular"/>
                <a:cs typeface="Montserrat-Regular"/>
                <a:sym typeface="Montserrat-Regular"/>
              </a:defRPr>
            </a:lvl1pPr>
          </a:lstStyle>
          <a:p>
            <a:pPr lvl="0">
              <a:defRPr sz="1800">
                <a:solidFill>
                  <a:srgbClr val="000000"/>
                </a:solidFill>
                <a:uFillTx/>
              </a:defRPr>
            </a:pPr>
            <a:r>
              <a:rPr sz="3600">
                <a:solidFill>
                  <a:srgbClr val="FFFFFF"/>
                </a:solidFill>
                <a:uFill>
                  <a:solidFill>
                    <a:srgbClr val="808080"/>
                  </a:solidFill>
                </a:uFill>
              </a:rPr>
              <a:t>KPI</a:t>
            </a:r>
          </a:p>
        </p:txBody>
      </p:sp>
      <p:sp>
        <p:nvSpPr>
          <p:cNvPr id="42" name="Shape 42"/>
          <p:cNvSpPr>
            <a:spLocks noGrp="1"/>
          </p:cNvSpPr>
          <p:nvPr>
            <p:ph type="title" idx="4294967295"/>
          </p:nvPr>
        </p:nvSpPr>
        <p:spPr>
          <a:xfrm>
            <a:off x="728132" y="1143000"/>
            <a:ext cx="12801601"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TABLE OF CONTENT </a:t>
            </a:r>
          </a:p>
        </p:txBody>
      </p:sp>
      <p:sp>
        <p:nvSpPr>
          <p:cNvPr id="43" name="Shape 43"/>
          <p:cNvSpPr/>
          <p:nvPr/>
        </p:nvSpPr>
        <p:spPr>
          <a:xfrm>
            <a:off x="10703741" y="6456680"/>
            <a:ext cx="2976518" cy="80264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chor="ctr">
            <a:spAutoFit/>
          </a:bodyPr>
          <a:lstStyle>
            <a:lvl1pPr defTabSz="457200">
              <a:lnSpc>
                <a:spcPct val="80000"/>
              </a:lnSpc>
              <a:spcBef>
                <a:spcPts val="100"/>
              </a:spcBef>
              <a:defRPr sz="36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3600">
                <a:solidFill>
                  <a:srgbClr val="FFFFFF"/>
                </a:solidFill>
                <a:uFill>
                  <a:solidFill>
                    <a:srgbClr val="FFFFFF"/>
                  </a:solidFill>
                </a:uFill>
              </a:rPr>
              <a:t>STRATEGY</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ZLSw0SXxThSrkXRIiCdT_DSC_0345.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
        <p:nvSpPr>
          <p:cNvPr id="46" name="Shape 46"/>
          <p:cNvSpPr/>
          <p:nvPr/>
        </p:nvSpPr>
        <p:spPr>
          <a:xfrm>
            <a:off x="-1" y="-1"/>
            <a:ext cx="24384001" cy="13716001"/>
          </a:xfrm>
          <a:prstGeom prst="rect">
            <a:avLst/>
          </a:prstGeom>
          <a:solidFill>
            <a:srgbClr val="009AD9">
              <a:alpha val="71637"/>
            </a:srgbClr>
          </a:solidFill>
          <a:ln w="12700">
            <a:miter lim="400000"/>
          </a:ln>
          <a:effectLst>
            <a:outerShdw blurRad="38100" dist="25400" dir="5400000" rotWithShape="0">
              <a:srgbClr val="000000">
                <a:alpha val="12808"/>
              </a:srgbClr>
            </a:outerShdw>
          </a:effectLst>
        </p:spPr>
        <p:txBody>
          <a:bodyPr lIns="0" tIns="0" rIns="0" bIns="0" anchor="ctr"/>
          <a:lstStyle/>
          <a:p>
            <a:pPr lvl="0">
              <a:defRPr sz="3200">
                <a:solidFill>
                  <a:srgbClr val="FFFFFF"/>
                </a:solidFill>
              </a:defRPr>
            </a:pPr>
            <a:endParaRPr/>
          </a:p>
        </p:txBody>
      </p:sp>
      <p:sp>
        <p:nvSpPr>
          <p:cNvPr id="47" name="Shape 47"/>
          <p:cNvSpPr/>
          <p:nvPr/>
        </p:nvSpPr>
        <p:spPr>
          <a:xfrm>
            <a:off x="3639565" y="5778499"/>
            <a:ext cx="17104869" cy="2159001"/>
          </a:xfrm>
          <a:prstGeom prst="rect">
            <a:avLst/>
          </a:prstGeom>
          <a:ln w="76200">
            <a:solidFill>
              <a:srgbClr val="FFFFFF"/>
            </a:solidFill>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lgn="l" defTabSz="457200">
              <a:lnSpc>
                <a:spcPct val="80000"/>
              </a:lnSpc>
              <a:spcBef>
                <a:spcPts val="100"/>
              </a:spcBef>
              <a:defRPr sz="128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12800">
                <a:solidFill>
                  <a:srgbClr val="FFFFFF"/>
                </a:solidFill>
                <a:uFill>
                  <a:solidFill>
                    <a:srgbClr val="FFFFFF"/>
                  </a:solidFill>
                </a:uFill>
              </a:rPr>
              <a:t>TARGET AUDIENCES</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8523706757_da4e5ec2a4_b.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12192000" cy="13716000"/>
          </a:xfrm>
          <a:prstGeom prst="rect">
            <a:avLst/>
          </a:prstGeom>
          <a:ln w="12700">
            <a:miter lim="400000"/>
          </a:ln>
        </p:spPr>
      </p:pic>
      <p:sp>
        <p:nvSpPr>
          <p:cNvPr id="50" name="Shape 50"/>
          <p:cNvSpPr>
            <a:spLocks noGrp="1"/>
          </p:cNvSpPr>
          <p:nvPr>
            <p:ph type="title" idx="4294967295"/>
          </p:nvPr>
        </p:nvSpPr>
        <p:spPr>
          <a:xfrm>
            <a:off x="12664811"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TARGET AUDIENCES</a:t>
            </a:r>
          </a:p>
        </p:txBody>
      </p:sp>
      <p:sp>
        <p:nvSpPr>
          <p:cNvPr id="51" name="Shape 51"/>
          <p:cNvSpPr/>
          <p:nvPr/>
        </p:nvSpPr>
        <p:spPr>
          <a:xfrm>
            <a:off x="13222727" y="2945006"/>
            <a:ext cx="10241257" cy="841255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a:defRPr sz="1800"/>
            </a:pPr>
            <a:r>
              <a:rPr lang="en-US" sz="4000" dirty="0" smtClean="0">
                <a:solidFill>
                  <a:srgbClr val="53585F"/>
                </a:solidFill>
                <a:latin typeface="Lato Bold"/>
                <a:ea typeface="Lato Bold"/>
                <a:cs typeface="Lato Bold"/>
                <a:sym typeface="Lato Bold"/>
              </a:rPr>
              <a:t>General: target are person suffering of depression of substance abuse and sexual addiction.</a:t>
            </a:r>
            <a:br>
              <a:rPr lang="en-US" sz="4000" dirty="0" smtClean="0">
                <a:solidFill>
                  <a:srgbClr val="53585F"/>
                </a:solidFill>
                <a:latin typeface="Lato Bold"/>
                <a:ea typeface="Lato Bold"/>
                <a:cs typeface="Lato Bold"/>
                <a:sym typeface="Lato Bold"/>
              </a:rPr>
            </a:br>
            <a:endParaRPr lang="en-US" sz="4000" dirty="0" smtClean="0">
              <a:solidFill>
                <a:srgbClr val="53585F"/>
              </a:solidFill>
              <a:latin typeface="Lato Bold"/>
              <a:ea typeface="Lato Bold"/>
              <a:cs typeface="Lato Bold"/>
              <a:sym typeface="Lato Bold"/>
            </a:endParaRPr>
          </a:p>
          <a:p>
            <a:pPr lvl="0" algn="l">
              <a:defRPr sz="1800"/>
            </a:pPr>
            <a:r>
              <a:rPr sz="4000" dirty="0" smtClean="0">
                <a:solidFill>
                  <a:srgbClr val="53585F"/>
                </a:solidFill>
                <a:latin typeface="Lato Bold"/>
                <a:ea typeface="Lato Bold"/>
                <a:cs typeface="Lato Bold"/>
                <a:sym typeface="Lato Bold"/>
              </a:rPr>
              <a:t>Demographic</a:t>
            </a:r>
            <a:r>
              <a:rPr sz="4000" dirty="0">
                <a:solidFill>
                  <a:srgbClr val="53585F"/>
                </a:solidFill>
                <a:latin typeface="Lato Bold"/>
                <a:ea typeface="Lato Bold"/>
                <a:cs typeface="Lato Bold"/>
                <a:sym typeface="Lato Bold"/>
              </a:rPr>
              <a:t>:</a:t>
            </a:r>
            <a:r>
              <a:rPr sz="4000" b="1" dirty="0">
                <a:latin typeface="RobotoCondensed-Regular"/>
                <a:ea typeface="RobotoCondensed-Regular"/>
                <a:cs typeface="RobotoCondensed-Regular"/>
                <a:sym typeface="RobotoCondensed-Regular"/>
              </a:rPr>
              <a:t> </a:t>
            </a:r>
            <a:r>
              <a:rPr lang="fr-CH" sz="3600" dirty="0" smtClean="0">
                <a:solidFill>
                  <a:srgbClr val="53585F"/>
                </a:solidFill>
                <a:latin typeface="Lato Regular"/>
                <a:ea typeface="Lato Regular"/>
                <a:cs typeface="Lato Regular"/>
                <a:sym typeface="Lato Regular"/>
              </a:rPr>
              <a:t>Dépression affect all </a:t>
            </a:r>
            <a:r>
              <a:rPr lang="fr-CH" sz="3600" dirty="0" err="1" smtClean="0">
                <a:solidFill>
                  <a:srgbClr val="53585F"/>
                </a:solidFill>
                <a:latin typeface="Lato Regular"/>
                <a:ea typeface="Lato Regular"/>
                <a:cs typeface="Lato Regular"/>
                <a:sym typeface="Lato Regular"/>
              </a:rPr>
              <a:t>age</a:t>
            </a:r>
            <a:r>
              <a:rPr lang="fr-CH" sz="3600" dirty="0" smtClean="0">
                <a:solidFill>
                  <a:srgbClr val="53585F"/>
                </a:solidFill>
                <a:latin typeface="Lato Regular"/>
                <a:ea typeface="Lato Regular"/>
                <a:cs typeface="Lato Regular"/>
                <a:sym typeface="Lato Regular"/>
              </a:rPr>
              <a:t> or </a:t>
            </a:r>
            <a:r>
              <a:rPr lang="fr-CH" sz="3600" dirty="0" err="1" smtClean="0">
                <a:solidFill>
                  <a:srgbClr val="53585F"/>
                </a:solidFill>
                <a:latin typeface="Lato Regular"/>
                <a:ea typeface="Lato Regular"/>
                <a:cs typeface="Lato Regular"/>
                <a:sym typeface="Lato Regular"/>
              </a:rPr>
              <a:t>kind</a:t>
            </a:r>
            <a:endParaRPr lang="fr-CH" sz="3600" dirty="0" smtClean="0">
              <a:solidFill>
                <a:srgbClr val="53585F"/>
              </a:solidFill>
              <a:latin typeface="Lato Regular"/>
              <a:ea typeface="Lato Regular"/>
              <a:cs typeface="Lato Regular"/>
              <a:sym typeface="Lato Regular"/>
            </a:endParaRPr>
          </a:p>
          <a:p>
            <a:pPr lvl="0" algn="l">
              <a:defRPr sz="1800"/>
            </a:pPr>
            <a:r>
              <a:rPr lang="fr-CH" sz="3600" dirty="0" err="1" smtClean="0">
                <a:solidFill>
                  <a:srgbClr val="53585F"/>
                </a:solidFill>
                <a:latin typeface="Lato Regular"/>
                <a:ea typeface="Lato Regular"/>
                <a:cs typeface="Lato Regular"/>
                <a:sym typeface="Lato Regular"/>
              </a:rPr>
              <a:t>Woman</a:t>
            </a:r>
            <a:r>
              <a:rPr lang="fr-CH" sz="3600" dirty="0" smtClean="0">
                <a:solidFill>
                  <a:srgbClr val="53585F"/>
                </a:solidFill>
                <a:latin typeface="Lato Regular"/>
                <a:ea typeface="Lato Regular"/>
                <a:cs typeface="Lato Regular"/>
                <a:sym typeface="Lato Regular"/>
              </a:rPr>
              <a:t> </a:t>
            </a:r>
            <a:r>
              <a:rPr lang="fr-CH" sz="3600" dirty="0" err="1" smtClean="0">
                <a:solidFill>
                  <a:srgbClr val="53585F"/>
                </a:solidFill>
                <a:latin typeface="Lato Regular"/>
                <a:ea typeface="Lato Regular"/>
                <a:cs typeface="Lato Regular"/>
                <a:sym typeface="Lato Regular"/>
              </a:rPr>
              <a:t>from</a:t>
            </a:r>
            <a:r>
              <a:rPr lang="fr-CH" sz="3600" dirty="0" smtClean="0">
                <a:solidFill>
                  <a:srgbClr val="53585F"/>
                </a:solidFill>
                <a:latin typeface="Lato Regular"/>
                <a:ea typeface="Lato Regular"/>
                <a:cs typeface="Lato Regular"/>
                <a:sym typeface="Lato Regular"/>
              </a:rPr>
              <a:t> 22-44 and more </a:t>
            </a:r>
            <a:r>
              <a:rPr lang="fr-CH" sz="3600" dirty="0" err="1" smtClean="0">
                <a:solidFill>
                  <a:srgbClr val="53585F"/>
                </a:solidFill>
                <a:latin typeface="Lato Regular"/>
                <a:ea typeface="Lato Regular"/>
                <a:cs typeface="Lato Regular"/>
                <a:sym typeface="Lato Regular"/>
              </a:rPr>
              <a:t>likley</a:t>
            </a:r>
            <a:r>
              <a:rPr lang="fr-CH" sz="3600" dirty="0" smtClean="0">
                <a:solidFill>
                  <a:srgbClr val="53585F"/>
                </a:solidFill>
                <a:latin typeface="Lato Regular"/>
                <a:ea typeface="Lato Regular"/>
                <a:cs typeface="Lato Regular"/>
                <a:sym typeface="Lato Regular"/>
              </a:rPr>
              <a:t> to … </a:t>
            </a:r>
            <a:r>
              <a:rPr lang="fr-CH" sz="3600" dirty="0" err="1" smtClean="0">
                <a:solidFill>
                  <a:srgbClr val="53585F"/>
                </a:solidFill>
                <a:latin typeface="Lato Regular"/>
                <a:ea typeface="Lato Regular"/>
                <a:cs typeface="Lato Regular"/>
                <a:sym typeface="Lato Regular"/>
              </a:rPr>
              <a:t>depression</a:t>
            </a:r>
            <a:endParaRPr sz="4000" dirty="0">
              <a:latin typeface="Lato Regular"/>
              <a:ea typeface="Lato Regular"/>
              <a:cs typeface="Lato Regular"/>
              <a:sym typeface="Lato Regular"/>
            </a:endParaRPr>
          </a:p>
          <a:p>
            <a:pPr lvl="0" algn="l">
              <a:defRPr sz="1800"/>
            </a:pPr>
            <a:endParaRPr lang="fr-CH" sz="4000" dirty="0">
              <a:latin typeface="Lato Regular"/>
              <a:ea typeface="Lato Regular"/>
              <a:cs typeface="Lato Regular"/>
              <a:sym typeface="Lato Regular"/>
            </a:endParaRPr>
          </a:p>
          <a:p>
            <a:pPr lvl="0" algn="l">
              <a:defRPr sz="1800"/>
            </a:pPr>
            <a:r>
              <a:rPr lang="fr-CH" sz="4000" dirty="0" smtClean="0">
                <a:solidFill>
                  <a:schemeClr val="tx1">
                    <a:lumMod val="65000"/>
                    <a:lumOff val="35000"/>
                  </a:schemeClr>
                </a:solidFill>
                <a:latin typeface="Lato Regular"/>
                <a:ea typeface="Lato Regular"/>
                <a:cs typeface="Lato Regular"/>
                <a:sym typeface="Lato Regular"/>
              </a:rPr>
              <a:t>Target country: UK and Switzerland</a:t>
            </a:r>
          </a:p>
          <a:p>
            <a:pPr lvl="0" algn="l">
              <a:defRPr sz="1800"/>
            </a:pPr>
            <a:endParaRPr sz="4000" dirty="0">
              <a:latin typeface="Lato Regular"/>
              <a:ea typeface="Lato Regular"/>
              <a:cs typeface="Lato Regular"/>
              <a:sym typeface="Lato Regular"/>
            </a:endParaRPr>
          </a:p>
          <a:p>
            <a:pPr lvl="0" algn="l">
              <a:defRPr sz="1800"/>
            </a:pPr>
            <a:r>
              <a:rPr sz="4000" i="1" dirty="0">
                <a:solidFill>
                  <a:srgbClr val="53585F"/>
                </a:solidFill>
                <a:latin typeface="Lato Bold"/>
                <a:ea typeface="Lato Bold"/>
                <a:cs typeface="Lato Bold"/>
                <a:sym typeface="Lato Bold"/>
              </a:rPr>
              <a:t>Note: </a:t>
            </a:r>
            <a:r>
              <a:rPr lang="fr-CH" sz="3600" i="1" dirty="0" smtClean="0">
                <a:solidFill>
                  <a:srgbClr val="53585F"/>
                </a:solidFill>
                <a:latin typeface="Lato Regular"/>
                <a:ea typeface="Lato Regular"/>
                <a:cs typeface="Lato Regular"/>
                <a:sym typeface="Lato Regular"/>
              </a:rPr>
              <a:t>The first phase of the </a:t>
            </a:r>
            <a:r>
              <a:rPr lang="fr-CH" sz="3600" i="1" dirty="0" err="1" smtClean="0">
                <a:solidFill>
                  <a:srgbClr val="53585F"/>
                </a:solidFill>
                <a:latin typeface="Lato Regular"/>
                <a:ea typeface="Lato Regular"/>
                <a:cs typeface="Lato Regular"/>
                <a:sym typeface="Lato Regular"/>
              </a:rPr>
              <a:t>project</a:t>
            </a:r>
            <a:r>
              <a:rPr lang="fr-CH" sz="3600" i="1" dirty="0" smtClean="0">
                <a:solidFill>
                  <a:srgbClr val="53585F"/>
                </a:solidFill>
                <a:latin typeface="Lato Regular"/>
                <a:ea typeface="Lato Regular"/>
                <a:cs typeface="Lato Regular"/>
                <a:sym typeface="Lato Regular"/>
              </a:rPr>
              <a:t> </a:t>
            </a:r>
            <a:r>
              <a:rPr lang="fr-CH" sz="3600" i="1" dirty="0" err="1" smtClean="0">
                <a:solidFill>
                  <a:srgbClr val="53585F"/>
                </a:solidFill>
                <a:latin typeface="Lato Regular"/>
                <a:ea typeface="Lato Regular"/>
                <a:cs typeface="Lato Regular"/>
                <a:sym typeface="Lato Regular"/>
              </a:rPr>
              <a:t>will</a:t>
            </a:r>
            <a:r>
              <a:rPr lang="fr-CH" sz="3600" i="1" dirty="0" smtClean="0">
                <a:solidFill>
                  <a:srgbClr val="53585F"/>
                </a:solidFill>
                <a:latin typeface="Lato Regular"/>
                <a:ea typeface="Lato Regular"/>
                <a:cs typeface="Lato Regular"/>
                <a:sym typeface="Lato Regular"/>
              </a:rPr>
              <a:t> focus on Patient, the aime </a:t>
            </a:r>
            <a:r>
              <a:rPr lang="fr-CH" sz="3600" i="1" dirty="0" err="1" smtClean="0">
                <a:solidFill>
                  <a:srgbClr val="53585F"/>
                </a:solidFill>
                <a:latin typeface="Lato Regular"/>
                <a:ea typeface="Lato Regular"/>
                <a:cs typeface="Lato Regular"/>
                <a:sym typeface="Lato Regular"/>
              </a:rPr>
              <a:t>is</a:t>
            </a:r>
            <a:r>
              <a:rPr lang="fr-CH" sz="3600" i="1" dirty="0" smtClean="0">
                <a:solidFill>
                  <a:srgbClr val="53585F"/>
                </a:solidFill>
                <a:latin typeface="Lato Regular"/>
                <a:ea typeface="Lato Regular"/>
                <a:cs typeface="Lato Regular"/>
                <a:sym typeface="Lato Regular"/>
              </a:rPr>
              <a:t> to </a:t>
            </a:r>
            <a:r>
              <a:rPr lang="fr-CH" sz="3600" i="1" dirty="0" err="1" smtClean="0">
                <a:solidFill>
                  <a:srgbClr val="53585F"/>
                </a:solidFill>
                <a:latin typeface="Lato Regular"/>
                <a:ea typeface="Lato Regular"/>
                <a:cs typeface="Lato Regular"/>
                <a:sym typeface="Lato Regular"/>
              </a:rPr>
              <a:t>provide</a:t>
            </a:r>
            <a:r>
              <a:rPr lang="fr-CH" sz="3600" i="1" dirty="0" smtClean="0">
                <a:solidFill>
                  <a:srgbClr val="53585F"/>
                </a:solidFill>
                <a:latin typeface="Lato Regular"/>
                <a:ea typeface="Lato Regular"/>
                <a:cs typeface="Lato Regular"/>
                <a:sym typeface="Lato Regular"/>
              </a:rPr>
              <a:t> as </a:t>
            </a:r>
            <a:r>
              <a:rPr lang="fr-CH" sz="3600" i="1" dirty="0" err="1" smtClean="0">
                <a:solidFill>
                  <a:srgbClr val="53585F"/>
                </a:solidFill>
                <a:latin typeface="Lato Regular"/>
                <a:ea typeface="Lato Regular"/>
                <a:cs typeface="Lato Regular"/>
                <a:sym typeface="Lato Regular"/>
              </a:rPr>
              <a:t>well</a:t>
            </a:r>
            <a:r>
              <a:rPr lang="fr-CH" sz="3600" i="1" dirty="0" smtClean="0">
                <a:solidFill>
                  <a:srgbClr val="53585F"/>
                </a:solidFill>
                <a:latin typeface="Lato Regular"/>
                <a:ea typeface="Lato Regular"/>
                <a:cs typeface="Lato Regular"/>
                <a:sym typeface="Lato Regular"/>
              </a:rPr>
              <a:t> Healthcare </a:t>
            </a:r>
            <a:r>
              <a:rPr lang="fr-CH" sz="3600" i="1" dirty="0" err="1" smtClean="0">
                <a:solidFill>
                  <a:srgbClr val="53585F"/>
                </a:solidFill>
                <a:latin typeface="Lato Regular"/>
                <a:ea typeface="Lato Regular"/>
                <a:cs typeface="Lato Regular"/>
                <a:sym typeface="Lato Regular"/>
              </a:rPr>
              <a:t>professional</a:t>
            </a:r>
            <a:r>
              <a:rPr lang="fr-CH" sz="3600" i="1" dirty="0" smtClean="0">
                <a:solidFill>
                  <a:srgbClr val="53585F"/>
                </a:solidFill>
                <a:latin typeface="Lato Regular"/>
                <a:ea typeface="Lato Regular"/>
                <a:cs typeface="Lato Regular"/>
                <a:sym typeface="Lato Regular"/>
              </a:rPr>
              <a:t> </a:t>
            </a:r>
            <a:r>
              <a:rPr lang="fr-CH" sz="3600" i="1" dirty="0" err="1" smtClean="0">
                <a:solidFill>
                  <a:srgbClr val="53585F"/>
                </a:solidFill>
                <a:latin typeface="Lato Regular"/>
                <a:ea typeface="Lato Regular"/>
                <a:cs typeface="Lato Regular"/>
                <a:sym typeface="Lato Regular"/>
              </a:rPr>
              <a:t>with</a:t>
            </a:r>
            <a:r>
              <a:rPr lang="fr-CH" sz="3600" i="1" dirty="0" smtClean="0">
                <a:solidFill>
                  <a:srgbClr val="53585F"/>
                </a:solidFill>
                <a:latin typeface="Lato Regular"/>
                <a:ea typeface="Lato Regular"/>
                <a:cs typeface="Lato Regular"/>
                <a:sym typeface="Lato Regular"/>
              </a:rPr>
              <a:t> a </a:t>
            </a:r>
            <a:r>
              <a:rPr lang="fr-CH" sz="3600" i="1" dirty="0" err="1" smtClean="0">
                <a:solidFill>
                  <a:srgbClr val="53585F"/>
                </a:solidFill>
                <a:latin typeface="Lato Regular"/>
                <a:ea typeface="Lato Regular"/>
                <a:cs typeface="Lato Regular"/>
                <a:sym typeface="Lato Regular"/>
              </a:rPr>
              <a:t>tool</a:t>
            </a:r>
            <a:r>
              <a:rPr lang="fr-CH" sz="3600" i="1" dirty="0" smtClean="0">
                <a:solidFill>
                  <a:srgbClr val="53585F"/>
                </a:solidFill>
                <a:latin typeface="Lato Regular"/>
                <a:ea typeface="Lato Regular"/>
                <a:cs typeface="Lato Regular"/>
                <a:sym typeface="Lato Regular"/>
              </a:rPr>
              <a:t> to monitor and help patient </a:t>
            </a:r>
            <a:r>
              <a:rPr lang="fr-CH" sz="3600" i="1" dirty="0" err="1" smtClean="0">
                <a:solidFill>
                  <a:srgbClr val="53585F"/>
                </a:solidFill>
                <a:latin typeface="Lato Regular"/>
                <a:ea typeface="Lato Regular"/>
                <a:cs typeface="Lato Regular"/>
                <a:sym typeface="Lato Regular"/>
              </a:rPr>
              <a:t>overcome</a:t>
            </a:r>
            <a:r>
              <a:rPr lang="fr-CH" sz="3600" i="1" dirty="0" smtClean="0">
                <a:solidFill>
                  <a:srgbClr val="53585F"/>
                </a:solidFill>
                <a:latin typeface="Lato Regular"/>
                <a:ea typeface="Lato Regular"/>
                <a:cs typeface="Lato Regular"/>
                <a:sym typeface="Lato Regular"/>
              </a:rPr>
              <a:t> mental challenges</a:t>
            </a:r>
            <a:endParaRPr sz="3600" i="1" dirty="0">
              <a:solidFill>
                <a:srgbClr val="53585F"/>
              </a:solidFill>
              <a:latin typeface="Lato Regular"/>
              <a:ea typeface="Lato Regular"/>
              <a:cs typeface="Lato Regular"/>
              <a:sym typeface="Lato Regular"/>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8009906473_0d81cde46d_b.jpg"/>
          <p:cNvPicPr/>
          <p:nvPr/>
        </p:nvPicPr>
        <p:blipFill>
          <a:blip r:embed="rId3" cstate="email">
            <a:extLst>
              <a:ext uri="{28A0092B-C50C-407E-A947-70E740481C1C}">
                <a14:useLocalDpi xmlns:a14="http://schemas.microsoft.com/office/drawing/2010/main"/>
              </a:ext>
            </a:extLst>
          </a:blip>
          <a:srcRect/>
          <a:stretch>
            <a:fillRect/>
          </a:stretch>
        </p:blipFill>
        <p:spPr>
          <a:xfrm>
            <a:off x="12247355" y="-1"/>
            <a:ext cx="12192001" cy="13716001"/>
          </a:xfrm>
          <a:prstGeom prst="rect">
            <a:avLst/>
          </a:prstGeom>
          <a:ln w="12700">
            <a:miter lim="400000"/>
          </a:ln>
        </p:spPr>
      </p:pic>
      <p:sp>
        <p:nvSpPr>
          <p:cNvPr id="54" name="Shape 54"/>
          <p:cNvSpPr>
            <a:spLocks noGrp="1"/>
          </p:cNvSpPr>
          <p:nvPr>
            <p:ph type="title" idx="4294967295"/>
          </p:nvPr>
        </p:nvSpPr>
        <p:spPr>
          <a:xfrm>
            <a:off x="728133" y="1143000"/>
            <a:ext cx="7726634"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INSIGHTS </a:t>
            </a:r>
          </a:p>
        </p:txBody>
      </p:sp>
      <p:sp>
        <p:nvSpPr>
          <p:cNvPr id="55" name="Shape 55"/>
          <p:cNvSpPr/>
          <p:nvPr/>
        </p:nvSpPr>
        <p:spPr>
          <a:xfrm>
            <a:off x="728133" y="3369574"/>
            <a:ext cx="10010128" cy="849815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latin typeface="Montserrat-Bold"/>
                <a:ea typeface="Montserrat-Bold"/>
                <a:cs typeface="Montserrat-Bold"/>
                <a:sym typeface="Montserrat-Bold"/>
              </a:defRPr>
            </a:lvl1pPr>
          </a:lstStyle>
          <a:p>
            <a:pPr lvl="0">
              <a:defRPr sz="1800">
                <a:solidFill>
                  <a:srgbClr val="000000"/>
                </a:solidFill>
              </a:defRPr>
            </a:pPr>
            <a:r>
              <a:rPr lang="fr-CH" sz="6400" dirty="0" err="1" smtClean="0">
                <a:solidFill>
                  <a:srgbClr val="53585F"/>
                </a:solidFill>
              </a:rPr>
              <a:t>Study</a:t>
            </a:r>
            <a:r>
              <a:rPr lang="fr-CH" sz="6400" dirty="0" smtClean="0">
                <a:solidFill>
                  <a:srgbClr val="53585F"/>
                </a:solidFill>
              </a:rPr>
              <a:t> of </a:t>
            </a:r>
            <a:r>
              <a:rPr lang="fr-CH" sz="6400" dirty="0" err="1" smtClean="0">
                <a:solidFill>
                  <a:srgbClr val="53585F"/>
                </a:solidFill>
              </a:rPr>
              <a:t>managing</a:t>
            </a:r>
            <a:r>
              <a:rPr lang="fr-CH" sz="6400" dirty="0" smtClean="0">
                <a:solidFill>
                  <a:srgbClr val="53585F"/>
                </a:solidFill>
              </a:rPr>
              <a:t> </a:t>
            </a:r>
            <a:r>
              <a:rPr lang="fr-CH" sz="6400" dirty="0" err="1" smtClean="0">
                <a:solidFill>
                  <a:srgbClr val="53585F"/>
                </a:solidFill>
              </a:rPr>
              <a:t>depression</a:t>
            </a:r>
            <a:endParaRPr lang="fr-CH" sz="6400" dirty="0" smtClean="0">
              <a:solidFill>
                <a:srgbClr val="53585F"/>
              </a:solidFill>
            </a:endParaRPr>
          </a:p>
          <a:p>
            <a:pPr lvl="0">
              <a:defRPr sz="1800">
                <a:solidFill>
                  <a:srgbClr val="000000"/>
                </a:solidFill>
              </a:defRPr>
            </a:pPr>
            <a:endParaRPr lang="fr-CH" dirty="0"/>
          </a:p>
          <a:p>
            <a:pPr lvl="0">
              <a:defRPr sz="1800">
                <a:solidFill>
                  <a:srgbClr val="000000"/>
                </a:solidFill>
              </a:defRPr>
            </a:pPr>
            <a:r>
              <a:rPr lang="en-US" dirty="0">
                <a:hlinkClick r:id="rId4"/>
              </a:rPr>
              <a:t>https://</a:t>
            </a:r>
            <a:r>
              <a:rPr lang="en-US" dirty="0" smtClean="0">
                <a:hlinkClick r:id="rId4"/>
              </a:rPr>
              <a:t>clinicaltrials.gov/ct2/show/NCT01819025</a:t>
            </a:r>
            <a:endParaRPr lang="en-US" dirty="0" smtClean="0"/>
          </a:p>
          <a:p>
            <a:pPr lvl="0">
              <a:defRPr sz="1800">
                <a:solidFill>
                  <a:srgbClr val="000000"/>
                </a:solidFill>
              </a:defRPr>
            </a:pPr>
            <a:endParaRPr lang="en-US" sz="6400" dirty="0">
              <a:solidFill>
                <a:srgbClr val="53585F"/>
              </a:solidFill>
            </a:endParaRPr>
          </a:p>
          <a:p>
            <a:pPr lvl="0">
              <a:defRPr sz="1800">
                <a:solidFill>
                  <a:srgbClr val="000000"/>
                </a:solidFill>
              </a:defRPr>
            </a:pPr>
            <a:r>
              <a:rPr lang="en-US" dirty="0">
                <a:hlinkClick r:id="rId5"/>
              </a:rPr>
              <a:t>https://</a:t>
            </a:r>
            <a:r>
              <a:rPr lang="en-US" dirty="0" smtClean="0">
                <a:hlinkClick r:id="rId5"/>
              </a:rPr>
              <a:t>www.patientslikeme.com/clinical_trials/NCT01819025-Depression-Behavioral-activation-Smartphone-application-Face-to-face-Blended-therapy</a:t>
            </a:r>
            <a:endParaRPr lang="en-US" dirty="0" smtClean="0"/>
          </a:p>
          <a:p>
            <a:pPr lvl="0">
              <a:defRPr sz="1800">
                <a:solidFill>
                  <a:srgbClr val="000000"/>
                </a:solidFill>
              </a:defRPr>
            </a:pPr>
            <a:endParaRPr lang="en-US" sz="6400" dirty="0">
              <a:solidFill>
                <a:srgbClr val="53585F"/>
              </a:solidFill>
            </a:endParaRPr>
          </a:p>
          <a:p>
            <a:pPr lvl="0">
              <a:defRPr sz="1800">
                <a:solidFill>
                  <a:srgbClr val="000000"/>
                </a:solidFill>
              </a:defRPr>
            </a:pPr>
            <a:r>
              <a:rPr lang="en-US" dirty="0">
                <a:hlinkClick r:id="rId6"/>
              </a:rPr>
              <a:t>https://</a:t>
            </a:r>
            <a:r>
              <a:rPr lang="en-US" dirty="0" smtClean="0">
                <a:hlinkClick r:id="rId6"/>
              </a:rPr>
              <a:t>annmarieroepke.files.wordpress.com/2013/08/superbetter-study-results-bulletin-8-15-13.pdf</a:t>
            </a:r>
            <a:endParaRPr lang="en-US" dirty="0" smtClean="0"/>
          </a:p>
          <a:p>
            <a:pPr lvl="0">
              <a:defRPr sz="1800">
                <a:solidFill>
                  <a:srgbClr val="000000"/>
                </a:solidFill>
              </a:defRPr>
            </a:pPr>
            <a:endParaRPr lang="en-US" sz="6400" dirty="0">
              <a:solidFill>
                <a:srgbClr val="53585F"/>
              </a:solidFill>
            </a:endParaRPr>
          </a:p>
          <a:p>
            <a:pPr lvl="0">
              <a:defRPr sz="1800">
                <a:solidFill>
                  <a:srgbClr val="000000"/>
                </a:solidFill>
              </a:defRPr>
            </a:pPr>
            <a:r>
              <a:rPr lang="en-US" dirty="0"/>
              <a:t>http://www.mentalhealth.org.uk/content/assets/PDF/publications/fundamental_facts_2007.pdf?view=Standard</a:t>
            </a:r>
            <a:endParaRPr sz="6400" dirty="0">
              <a:solidFill>
                <a:srgbClr val="53585F"/>
              </a:solidFill>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596651"/>
            <a:ext cx="24384000" cy="12192000"/>
          </a:xfrm>
          <a:prstGeom prst="rect">
            <a:avLst/>
          </a:prstGeom>
        </p:spPr>
      </p:pic>
      <p:sp>
        <p:nvSpPr>
          <p:cNvPr id="68" name="Shape 68"/>
          <p:cNvSpPr>
            <a:spLocks noGrp="1"/>
          </p:cNvSpPr>
          <p:nvPr>
            <p:ph type="title" idx="4294967295"/>
          </p:nvPr>
        </p:nvSpPr>
        <p:spPr>
          <a:xfrm>
            <a:off x="1374045" y="1049533"/>
            <a:ext cx="18871173" cy="268031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defTabSz="452627">
              <a:defRPr sz="7722">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7722" dirty="0" err="1" smtClean="0">
                <a:solidFill>
                  <a:srgbClr val="FFFFFF"/>
                </a:solidFill>
                <a:uFill>
                  <a:solidFill>
                    <a:srgbClr val="595959"/>
                  </a:solidFill>
                </a:uFill>
              </a:rPr>
              <a:t>Depression</a:t>
            </a:r>
            <a:r>
              <a:rPr lang="fr-CH" sz="7722" dirty="0" smtClean="0">
                <a:solidFill>
                  <a:srgbClr val="FFFFFF"/>
                </a:solidFill>
                <a:uFill>
                  <a:solidFill>
                    <a:srgbClr val="595959"/>
                  </a:solidFill>
                </a:uFill>
              </a:rPr>
              <a:t> and Addiction</a:t>
            </a:r>
            <a:endParaRPr sz="7722" dirty="0">
              <a:solidFill>
                <a:srgbClr val="FFFFFF"/>
              </a:solidFill>
              <a:uFill>
                <a:solidFill>
                  <a:srgbClr val="595959"/>
                </a:solidFill>
              </a:uFill>
            </a:endParaRPr>
          </a:p>
        </p:txBody>
      </p:sp>
      <p:sp>
        <p:nvSpPr>
          <p:cNvPr id="69" name="Shape 69"/>
          <p:cNvSpPr/>
          <p:nvPr/>
        </p:nvSpPr>
        <p:spPr>
          <a:xfrm>
            <a:off x="2480129" y="3867794"/>
            <a:ext cx="6232475" cy="348813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defTabSz="457200">
              <a:defRPr sz="22000">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19900" dirty="0" smtClean="0">
                <a:solidFill>
                  <a:schemeClr val="bg1"/>
                </a:solidFill>
                <a:uFillTx/>
              </a:rPr>
              <a:t>25</a:t>
            </a:r>
            <a:r>
              <a:rPr sz="22000" dirty="0" smtClean="0">
                <a:solidFill>
                  <a:srgbClr val="FFFFFF"/>
                </a:solidFill>
                <a:uFill>
                  <a:solidFill>
                    <a:srgbClr val="595959"/>
                  </a:solidFill>
                </a:uFill>
              </a:rPr>
              <a:t>% </a:t>
            </a:r>
            <a:endParaRPr sz="22000" dirty="0">
              <a:solidFill>
                <a:srgbClr val="FFFFFF"/>
              </a:solidFill>
              <a:uFill>
                <a:solidFill>
                  <a:srgbClr val="595959"/>
                </a:solidFill>
              </a:uFill>
            </a:endParaRPr>
          </a:p>
        </p:txBody>
      </p:sp>
      <p:sp>
        <p:nvSpPr>
          <p:cNvPr id="70" name="Shape 70"/>
          <p:cNvSpPr/>
          <p:nvPr/>
        </p:nvSpPr>
        <p:spPr>
          <a:xfrm>
            <a:off x="2520612" y="6954082"/>
            <a:ext cx="18871173" cy="268031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defTabSz="457200">
              <a:defRPr sz="5400">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en-US" sz="4400" dirty="0" smtClean="0">
                <a:solidFill>
                  <a:schemeClr val="bg1"/>
                </a:solidFill>
              </a:rPr>
              <a:t>In the UK at </a:t>
            </a:r>
            <a:r>
              <a:rPr lang="en-US" sz="4400" dirty="0">
                <a:solidFill>
                  <a:schemeClr val="bg1"/>
                </a:solidFill>
              </a:rPr>
              <a:t>least one diagnosable mental health problem in any one </a:t>
            </a:r>
            <a:r>
              <a:rPr lang="en-US" sz="4400" dirty="0" smtClean="0">
                <a:solidFill>
                  <a:schemeClr val="bg1"/>
                </a:solidFill>
              </a:rPr>
              <a:t>year</a:t>
            </a:r>
            <a:br>
              <a:rPr lang="en-US" sz="4400" dirty="0" smtClean="0">
                <a:solidFill>
                  <a:schemeClr val="bg1"/>
                </a:solidFill>
              </a:rPr>
            </a:br>
            <a:r>
              <a:rPr lang="en-US" sz="4400" dirty="0" smtClean="0">
                <a:solidFill>
                  <a:schemeClr val="bg1"/>
                </a:solidFill>
              </a:rPr>
              <a:t>In Switzerland </a:t>
            </a:r>
            <a:r>
              <a:rPr lang="en-US" sz="4000" dirty="0" smtClean="0">
                <a:solidFill>
                  <a:schemeClr val="bg1"/>
                </a:solidFill>
              </a:rPr>
              <a:t>345,000 case of depression were diagnosed  In </a:t>
            </a:r>
            <a:r>
              <a:rPr lang="en-US" sz="4000" dirty="0">
                <a:solidFill>
                  <a:schemeClr val="bg1"/>
                </a:solidFill>
              </a:rPr>
              <a:t>2008</a:t>
            </a:r>
            <a:r>
              <a:rPr lang="en-US" sz="1800" dirty="0"/>
              <a:t>,  </a:t>
            </a:r>
            <a:endParaRPr sz="4400" dirty="0">
              <a:solidFill>
                <a:schemeClr val="bg1"/>
              </a:solidFill>
              <a:uFill>
                <a:solidFill>
                  <a:srgbClr val="595959"/>
                </a:solidFill>
              </a:uFill>
            </a:endParaRPr>
          </a:p>
        </p:txBody>
      </p:sp>
      <p:sp>
        <p:nvSpPr>
          <p:cNvPr id="71" name="Shape 71"/>
          <p:cNvSpPr/>
          <p:nvPr/>
        </p:nvSpPr>
        <p:spPr>
          <a:xfrm>
            <a:off x="2631176" y="8958632"/>
            <a:ext cx="2669000" cy="164147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defTabSz="457200">
              <a:defRPr sz="10000">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10000" dirty="0" smtClean="0">
                <a:solidFill>
                  <a:srgbClr val="FFFFFF"/>
                </a:solidFill>
                <a:uFill>
                  <a:solidFill>
                    <a:srgbClr val="595959"/>
                  </a:solidFill>
                </a:uFill>
              </a:rPr>
              <a:t>30</a:t>
            </a:r>
            <a:r>
              <a:rPr sz="10000" dirty="0" smtClean="0">
                <a:solidFill>
                  <a:srgbClr val="FFFFFF"/>
                </a:solidFill>
                <a:uFill>
                  <a:solidFill>
                    <a:srgbClr val="595959"/>
                  </a:solidFill>
                </a:uFill>
              </a:rPr>
              <a:t>%</a:t>
            </a:r>
            <a:endParaRPr sz="10000" dirty="0">
              <a:solidFill>
                <a:srgbClr val="FFFFFF"/>
              </a:solidFill>
              <a:uFill>
                <a:solidFill>
                  <a:srgbClr val="595959"/>
                </a:solidFill>
              </a:uFill>
            </a:endParaRPr>
          </a:p>
        </p:txBody>
      </p:sp>
      <p:sp>
        <p:nvSpPr>
          <p:cNvPr id="72" name="Shape 72"/>
          <p:cNvSpPr/>
          <p:nvPr/>
        </p:nvSpPr>
        <p:spPr>
          <a:xfrm>
            <a:off x="2520612" y="10366355"/>
            <a:ext cx="18871173" cy="268031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defTabSz="457200">
              <a:defRPr sz="5400">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endParaRPr sz="5400" dirty="0">
              <a:solidFill>
                <a:srgbClr val="FFFFFF"/>
              </a:solidFill>
              <a:uFill>
                <a:solidFill>
                  <a:srgbClr val="595959"/>
                </a:solidFill>
              </a:uFill>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CHART</a:t>
            </a:r>
          </a:p>
        </p:txBody>
      </p:sp>
      <p:grpSp>
        <p:nvGrpSpPr>
          <p:cNvPr id="102" name="Group 102"/>
          <p:cNvGrpSpPr/>
          <p:nvPr/>
        </p:nvGrpSpPr>
        <p:grpSpPr>
          <a:xfrm>
            <a:off x="8489063" y="3375508"/>
            <a:ext cx="7405874" cy="7397924"/>
            <a:chOff x="0" y="0"/>
            <a:chExt cx="7405873" cy="7397922"/>
          </a:xfrm>
        </p:grpSpPr>
        <p:grpSp>
          <p:nvGrpSpPr>
            <p:cNvPr id="80" name="Group 80"/>
            <p:cNvGrpSpPr/>
            <p:nvPr/>
          </p:nvGrpSpPr>
          <p:grpSpPr>
            <a:xfrm>
              <a:off x="3762244" y="3"/>
              <a:ext cx="3641088" cy="3644561"/>
              <a:chOff x="0" y="0"/>
              <a:chExt cx="3641086" cy="3644560"/>
            </a:xfrm>
          </p:grpSpPr>
          <p:sp>
            <p:nvSpPr>
              <p:cNvPr id="75" name="Shape 75"/>
              <p:cNvSpPr/>
              <p:nvPr/>
            </p:nvSpPr>
            <p:spPr>
              <a:xfrm rot="16200000">
                <a:off x="3476" y="28226"/>
                <a:ext cx="3612858" cy="3619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135" y="11710"/>
                      <a:pt x="11730" y="21100"/>
                      <a:pt x="0" y="21600"/>
                    </a:cubicBezTo>
                    <a:cubicBezTo>
                      <a:pt x="2003" y="1999"/>
                      <a:pt x="2003" y="1999"/>
                      <a:pt x="2003" y="1999"/>
                    </a:cubicBezTo>
                    <a:lnTo>
                      <a:pt x="21600" y="0"/>
                    </a:lnTo>
                    <a:close/>
                  </a:path>
                </a:pathLst>
              </a:custGeom>
              <a:solidFill>
                <a:srgbClr val="EC5D57"/>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sp>
            <p:nvSpPr>
              <p:cNvPr id="76" name="Shape 76"/>
              <p:cNvSpPr/>
              <p:nvPr/>
            </p:nvSpPr>
            <p:spPr>
              <a:xfrm rot="16200000">
                <a:off x="-1623460" y="1644734"/>
                <a:ext cx="3623287" cy="333818"/>
              </a:xfrm>
              <a:custGeom>
                <a:avLst/>
                <a:gdLst/>
                <a:ahLst/>
                <a:cxnLst>
                  <a:cxn ang="0">
                    <a:pos x="wd2" y="hd2"/>
                  </a:cxn>
                  <a:cxn ang="5400000">
                    <a:pos x="wd2" y="hd2"/>
                  </a:cxn>
                  <a:cxn ang="10800000">
                    <a:pos x="wd2" y="hd2"/>
                  </a:cxn>
                  <a:cxn ang="16200000">
                    <a:pos x="wd2" y="hd2"/>
                  </a:cxn>
                </a:cxnLst>
                <a:rect l="0" t="0" r="r" b="b"/>
                <a:pathLst>
                  <a:path w="21600" h="21600" extrusionOk="0">
                    <a:moveTo>
                      <a:pt x="1990" y="21600"/>
                    </a:moveTo>
                    <a:lnTo>
                      <a:pt x="21600" y="0"/>
                    </a:lnTo>
                    <a:lnTo>
                      <a:pt x="0" y="0"/>
                    </a:lnTo>
                    <a:lnTo>
                      <a:pt x="1990" y="21600"/>
                    </a:lnTo>
                    <a:close/>
                  </a:path>
                </a:pathLst>
              </a:custGeom>
              <a:solidFill>
                <a:srgbClr val="EC5D57"/>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sp>
            <p:nvSpPr>
              <p:cNvPr id="77" name="Shape 77"/>
              <p:cNvSpPr/>
              <p:nvPr/>
            </p:nvSpPr>
            <p:spPr>
              <a:xfrm rot="16200000">
                <a:off x="1664273" y="1646466"/>
                <a:ext cx="333818" cy="36198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992"/>
                    </a:lnTo>
                    <a:lnTo>
                      <a:pt x="0" y="0"/>
                    </a:lnTo>
                    <a:close/>
                  </a:path>
                </a:pathLst>
              </a:custGeom>
              <a:solidFill>
                <a:srgbClr val="EC5D57"/>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sp>
            <p:nvSpPr>
              <p:cNvPr id="78" name="Shape 78"/>
              <p:cNvSpPr/>
              <p:nvPr/>
            </p:nvSpPr>
            <p:spPr>
              <a:xfrm>
                <a:off x="1006492" y="1590219"/>
                <a:ext cx="974084" cy="863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6000">
                    <a:solidFill>
                      <a:srgbClr val="FFFFFF"/>
                    </a:solidFill>
                    <a:latin typeface="Montserrat-Bold"/>
                    <a:ea typeface="Montserrat-Bold"/>
                    <a:cs typeface="Montserrat-Bold"/>
                    <a:sym typeface="Montserrat-Bold"/>
                  </a:defRPr>
                </a:lvl1pPr>
              </a:lstStyle>
              <a:p>
                <a:pPr lvl="0">
                  <a:defRPr sz="1800">
                    <a:solidFill>
                      <a:srgbClr val="000000"/>
                    </a:solidFill>
                  </a:defRPr>
                </a:pPr>
                <a:r>
                  <a:rPr sz="6000">
                    <a:solidFill>
                      <a:srgbClr val="FFFFFF"/>
                    </a:solidFill>
                  </a:rPr>
                  <a:t>W</a:t>
                </a:r>
              </a:p>
            </p:txBody>
          </p:sp>
          <p:sp>
            <p:nvSpPr>
              <p:cNvPr id="79" name="Shape 79"/>
              <p:cNvSpPr/>
              <p:nvPr/>
            </p:nvSpPr>
            <p:spPr>
              <a:xfrm>
                <a:off x="758459" y="1286945"/>
                <a:ext cx="1470150" cy="14701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FFFFFF"/>
                </a:solidFill>
                <a:prstDash val="solid"/>
                <a:round/>
              </a:ln>
              <a:effectLst/>
            </p:spPr>
            <p:txBody>
              <a:bodyPr wrap="square" lIns="45719" tIns="45719" rIns="45719" bIns="45719" numCol="1" anchor="ctr">
                <a:noAutofit/>
              </a:bodyPr>
              <a:lstStyle/>
              <a:p>
                <a:pPr lvl="0" defTabSz="457200">
                  <a:defRPr sz="1800">
                    <a:uFill>
                      <a:solidFill/>
                    </a:uFill>
                    <a:latin typeface="Calibri"/>
                    <a:ea typeface="Calibri"/>
                    <a:cs typeface="Calibri"/>
                    <a:sym typeface="Calibri"/>
                  </a:defRPr>
                </a:pPr>
                <a:endParaRPr/>
              </a:p>
            </p:txBody>
          </p:sp>
        </p:grpSp>
        <p:grpSp>
          <p:nvGrpSpPr>
            <p:cNvPr id="87" name="Group 87"/>
            <p:cNvGrpSpPr/>
            <p:nvPr/>
          </p:nvGrpSpPr>
          <p:grpSpPr>
            <a:xfrm>
              <a:off x="-1" y="0"/>
              <a:ext cx="3641087" cy="3644568"/>
              <a:chOff x="0" y="0"/>
              <a:chExt cx="3641085" cy="3644567"/>
            </a:xfrm>
          </p:grpSpPr>
          <p:grpSp>
            <p:nvGrpSpPr>
              <p:cNvPr id="84" name="Group 84"/>
              <p:cNvGrpSpPr/>
              <p:nvPr/>
            </p:nvGrpSpPr>
            <p:grpSpPr>
              <a:xfrm>
                <a:off x="0" y="-1"/>
                <a:ext cx="3641086" cy="3644568"/>
                <a:chOff x="0" y="0"/>
                <a:chExt cx="3641085" cy="3644567"/>
              </a:xfrm>
            </p:grpSpPr>
            <p:sp>
              <p:nvSpPr>
                <p:cNvPr id="81" name="Shape 81"/>
                <p:cNvSpPr/>
                <p:nvPr/>
              </p:nvSpPr>
              <p:spPr>
                <a:xfrm rot="16200000">
                  <a:off x="24751" y="28232"/>
                  <a:ext cx="3612860" cy="361981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003" y="19636"/>
                        <a:pt x="2003" y="19636"/>
                        <a:pt x="2003" y="19636"/>
                      </a:cubicBezTo>
                      <a:cubicBezTo>
                        <a:pt x="0" y="0"/>
                        <a:pt x="0" y="0"/>
                        <a:pt x="0" y="0"/>
                      </a:cubicBezTo>
                      <a:cubicBezTo>
                        <a:pt x="11730" y="500"/>
                        <a:pt x="21135" y="9890"/>
                        <a:pt x="21600" y="21600"/>
                      </a:cubicBezTo>
                      <a:close/>
                    </a:path>
                  </a:pathLst>
                </a:custGeom>
                <a:solidFill>
                  <a:srgbClr val="F5D328"/>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sp>
              <p:nvSpPr>
                <p:cNvPr id="82" name="Shape 82"/>
                <p:cNvSpPr/>
                <p:nvPr/>
              </p:nvSpPr>
              <p:spPr>
                <a:xfrm rot="16200000">
                  <a:off x="1644736" y="1648212"/>
                  <a:ext cx="3623288" cy="326862"/>
                </a:xfrm>
                <a:custGeom>
                  <a:avLst/>
                  <a:gdLst/>
                  <a:ahLst/>
                  <a:cxnLst>
                    <a:cxn ang="0">
                      <a:pos x="wd2" y="hd2"/>
                    </a:cxn>
                    <a:cxn ang="5400000">
                      <a:pos x="wd2" y="hd2"/>
                    </a:cxn>
                    <a:cxn ang="10800000">
                      <a:pos x="wd2" y="hd2"/>
                    </a:cxn>
                    <a:cxn ang="16200000">
                      <a:pos x="wd2" y="hd2"/>
                    </a:cxn>
                  </a:cxnLst>
                  <a:rect l="0" t="0" r="r" b="b"/>
                  <a:pathLst>
                    <a:path w="21600" h="21600" extrusionOk="0">
                      <a:moveTo>
                        <a:pt x="1990" y="0"/>
                      </a:moveTo>
                      <a:lnTo>
                        <a:pt x="21600" y="21600"/>
                      </a:lnTo>
                      <a:lnTo>
                        <a:pt x="0" y="21600"/>
                      </a:lnTo>
                      <a:lnTo>
                        <a:pt x="1990" y="0"/>
                      </a:lnTo>
                      <a:close/>
                    </a:path>
                  </a:pathLst>
                </a:custGeom>
                <a:solidFill>
                  <a:srgbClr val="F5D328"/>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sp>
              <p:nvSpPr>
                <p:cNvPr id="83" name="Shape 83"/>
                <p:cNvSpPr/>
                <p:nvPr/>
              </p:nvSpPr>
              <p:spPr>
                <a:xfrm rot="16200000">
                  <a:off x="1642997" y="1646474"/>
                  <a:ext cx="333816" cy="36198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19650"/>
                      </a:lnTo>
                      <a:lnTo>
                        <a:pt x="0" y="21600"/>
                      </a:lnTo>
                      <a:close/>
                    </a:path>
                  </a:pathLst>
                </a:custGeom>
                <a:solidFill>
                  <a:srgbClr val="F5D328"/>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grpSp>
          <p:sp>
            <p:nvSpPr>
              <p:cNvPr id="85" name="Shape 85"/>
              <p:cNvSpPr/>
              <p:nvPr/>
            </p:nvSpPr>
            <p:spPr>
              <a:xfrm>
                <a:off x="1377061" y="1286948"/>
                <a:ext cx="1470150" cy="14701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FFFFFF"/>
                </a:solidFill>
                <a:prstDash val="solid"/>
                <a:round/>
              </a:ln>
              <a:effectLst/>
            </p:spPr>
            <p:txBody>
              <a:bodyPr wrap="square" lIns="45719" tIns="45719" rIns="45719" bIns="45719" numCol="1" anchor="ctr">
                <a:noAutofit/>
              </a:bodyPr>
              <a:lstStyle/>
              <a:p>
                <a:pPr lvl="0" defTabSz="457200">
                  <a:defRPr sz="1800">
                    <a:uFill>
                      <a:solidFill/>
                    </a:uFill>
                    <a:latin typeface="Calibri"/>
                    <a:ea typeface="Calibri"/>
                    <a:cs typeface="Calibri"/>
                    <a:sym typeface="Calibri"/>
                  </a:defRPr>
                </a:pPr>
                <a:endParaRPr/>
              </a:p>
            </p:txBody>
          </p:sp>
          <p:sp>
            <p:nvSpPr>
              <p:cNvPr id="86" name="Shape 86"/>
              <p:cNvSpPr/>
              <p:nvPr/>
            </p:nvSpPr>
            <p:spPr>
              <a:xfrm>
                <a:off x="1754316" y="1539422"/>
                <a:ext cx="712863" cy="863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6000">
                    <a:solidFill>
                      <a:srgbClr val="FFFFFF"/>
                    </a:solidFill>
                    <a:latin typeface="Montserrat-Bold"/>
                    <a:ea typeface="Montserrat-Bold"/>
                    <a:cs typeface="Montserrat-Bold"/>
                    <a:sym typeface="Montserrat-Bold"/>
                  </a:defRPr>
                </a:lvl1pPr>
              </a:lstStyle>
              <a:p>
                <a:pPr lvl="0">
                  <a:defRPr sz="1800">
                    <a:solidFill>
                      <a:srgbClr val="000000"/>
                    </a:solidFill>
                  </a:defRPr>
                </a:pPr>
                <a:r>
                  <a:rPr sz="6000">
                    <a:solidFill>
                      <a:srgbClr val="FFFFFF"/>
                    </a:solidFill>
                  </a:rPr>
                  <a:t>S</a:t>
                </a:r>
              </a:p>
            </p:txBody>
          </p:sp>
        </p:grpSp>
        <p:grpSp>
          <p:nvGrpSpPr>
            <p:cNvPr id="94" name="Group 94"/>
            <p:cNvGrpSpPr/>
            <p:nvPr/>
          </p:nvGrpSpPr>
          <p:grpSpPr>
            <a:xfrm>
              <a:off x="3759702" y="3753355"/>
              <a:ext cx="3646172" cy="3644568"/>
              <a:chOff x="0" y="0"/>
              <a:chExt cx="3646171" cy="3644567"/>
            </a:xfrm>
          </p:grpSpPr>
          <p:grpSp>
            <p:nvGrpSpPr>
              <p:cNvPr id="91" name="Group 91"/>
              <p:cNvGrpSpPr/>
              <p:nvPr/>
            </p:nvGrpSpPr>
            <p:grpSpPr>
              <a:xfrm>
                <a:off x="0" y="-1"/>
                <a:ext cx="3646172" cy="3644568"/>
                <a:chOff x="0" y="0"/>
                <a:chExt cx="3646171" cy="3644567"/>
              </a:xfrm>
            </p:grpSpPr>
            <p:sp>
              <p:nvSpPr>
                <p:cNvPr id="88" name="Shape 88"/>
                <p:cNvSpPr/>
                <p:nvPr/>
              </p:nvSpPr>
              <p:spPr>
                <a:xfrm rot="16200000">
                  <a:off x="-4" y="9878"/>
                  <a:ext cx="3634693" cy="363468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890" y="21136"/>
                        <a:pt x="464" y="11746"/>
                        <a:pt x="0" y="0"/>
                      </a:cubicBezTo>
                      <a:cubicBezTo>
                        <a:pt x="19636" y="1999"/>
                        <a:pt x="19636" y="1999"/>
                        <a:pt x="19636" y="1999"/>
                      </a:cubicBezTo>
                      <a:lnTo>
                        <a:pt x="21600" y="21600"/>
                      </a:lnTo>
                      <a:close/>
                    </a:path>
                  </a:pathLst>
                </a:custGeom>
                <a:solidFill>
                  <a:srgbClr val="009AD9"/>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sp>
              <p:nvSpPr>
                <p:cNvPr id="89" name="Shape 89"/>
                <p:cNvSpPr/>
                <p:nvPr/>
              </p:nvSpPr>
              <p:spPr>
                <a:xfrm rot="16200000">
                  <a:off x="-1638268" y="1649754"/>
                  <a:ext cx="3634696" cy="335186"/>
                </a:xfrm>
                <a:custGeom>
                  <a:avLst/>
                  <a:gdLst/>
                  <a:ahLst/>
                  <a:cxnLst>
                    <a:cxn ang="0">
                      <a:pos x="wd2" y="hd2"/>
                    </a:cxn>
                    <a:cxn ang="5400000">
                      <a:pos x="wd2" y="hd2"/>
                    </a:cxn>
                    <a:cxn ang="10800000">
                      <a:pos x="wd2" y="hd2"/>
                    </a:cxn>
                    <a:cxn ang="16200000">
                      <a:pos x="wd2" y="hd2"/>
                    </a:cxn>
                  </a:cxnLst>
                  <a:rect l="0" t="0" r="r" b="b"/>
                  <a:pathLst>
                    <a:path w="21600" h="21600" extrusionOk="0">
                      <a:moveTo>
                        <a:pt x="19629" y="21600"/>
                      </a:moveTo>
                      <a:lnTo>
                        <a:pt x="0" y="0"/>
                      </a:lnTo>
                      <a:lnTo>
                        <a:pt x="21600" y="0"/>
                      </a:lnTo>
                      <a:lnTo>
                        <a:pt x="19629" y="21600"/>
                      </a:lnTo>
                      <a:close/>
                    </a:path>
                  </a:pathLst>
                </a:custGeom>
                <a:solidFill>
                  <a:srgbClr val="009AD9"/>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sp>
              <p:nvSpPr>
                <p:cNvPr id="90" name="Shape 90"/>
                <p:cNvSpPr/>
                <p:nvPr/>
              </p:nvSpPr>
              <p:spPr>
                <a:xfrm rot="16200000">
                  <a:off x="1662979" y="-1630126"/>
                  <a:ext cx="331699" cy="36346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1992"/>
                      </a:lnTo>
                      <a:lnTo>
                        <a:pt x="21600" y="0"/>
                      </a:lnTo>
                      <a:close/>
                    </a:path>
                  </a:pathLst>
                </a:custGeom>
                <a:solidFill>
                  <a:srgbClr val="009AD9"/>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grpSp>
          <p:sp>
            <p:nvSpPr>
              <p:cNvPr id="92" name="Shape 92"/>
              <p:cNvSpPr/>
              <p:nvPr/>
            </p:nvSpPr>
            <p:spPr>
              <a:xfrm>
                <a:off x="749140" y="778080"/>
                <a:ext cx="1476194" cy="14761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FFFFFF"/>
                </a:solidFill>
                <a:prstDash val="solid"/>
                <a:round/>
              </a:ln>
              <a:effectLst/>
            </p:spPr>
            <p:txBody>
              <a:bodyPr wrap="square" lIns="45719" tIns="45719" rIns="45719" bIns="45719" numCol="1" anchor="ctr">
                <a:noAutofit/>
              </a:bodyPr>
              <a:lstStyle/>
              <a:p>
                <a:pPr lvl="0" defTabSz="457200">
                  <a:defRPr sz="1800">
                    <a:uFill>
                      <a:solidFill/>
                    </a:uFill>
                    <a:latin typeface="Calibri"/>
                    <a:ea typeface="Calibri"/>
                    <a:cs typeface="Calibri"/>
                    <a:sym typeface="Calibri"/>
                  </a:defRPr>
                </a:pPr>
                <a:endParaRPr/>
              </a:p>
            </p:txBody>
          </p:sp>
          <p:sp>
            <p:nvSpPr>
              <p:cNvPr id="93" name="Shape 93"/>
              <p:cNvSpPr/>
              <p:nvPr/>
            </p:nvSpPr>
            <p:spPr>
              <a:xfrm>
                <a:off x="1200798" y="1084377"/>
                <a:ext cx="572878" cy="863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6000">
                    <a:solidFill>
                      <a:srgbClr val="FFFFFF"/>
                    </a:solidFill>
                    <a:latin typeface="Montserrat-Bold"/>
                    <a:ea typeface="Montserrat-Bold"/>
                    <a:cs typeface="Montserrat-Bold"/>
                    <a:sym typeface="Montserrat-Bold"/>
                  </a:defRPr>
                </a:lvl1pPr>
              </a:lstStyle>
              <a:p>
                <a:pPr lvl="0">
                  <a:defRPr sz="1800">
                    <a:solidFill>
                      <a:srgbClr val="000000"/>
                    </a:solidFill>
                  </a:defRPr>
                </a:pPr>
                <a:r>
                  <a:rPr sz="6000">
                    <a:solidFill>
                      <a:srgbClr val="FFFFFF"/>
                    </a:solidFill>
                  </a:rPr>
                  <a:t>T</a:t>
                </a:r>
              </a:p>
            </p:txBody>
          </p:sp>
        </p:grpSp>
        <p:grpSp>
          <p:nvGrpSpPr>
            <p:cNvPr id="101" name="Group 101"/>
            <p:cNvGrpSpPr/>
            <p:nvPr/>
          </p:nvGrpSpPr>
          <p:grpSpPr>
            <a:xfrm>
              <a:off x="249" y="3745177"/>
              <a:ext cx="3646306" cy="3644568"/>
              <a:chOff x="0" y="0"/>
              <a:chExt cx="3646304" cy="3644567"/>
            </a:xfrm>
          </p:grpSpPr>
          <p:grpSp>
            <p:nvGrpSpPr>
              <p:cNvPr id="98" name="Group 98"/>
              <p:cNvGrpSpPr/>
              <p:nvPr/>
            </p:nvGrpSpPr>
            <p:grpSpPr>
              <a:xfrm>
                <a:off x="-1" y="-1"/>
                <a:ext cx="3646306" cy="3644569"/>
                <a:chOff x="0" y="0"/>
                <a:chExt cx="3646304" cy="3644567"/>
              </a:xfrm>
            </p:grpSpPr>
            <p:sp>
              <p:nvSpPr>
                <p:cNvPr id="95" name="Shape 95"/>
                <p:cNvSpPr/>
                <p:nvPr/>
              </p:nvSpPr>
              <p:spPr>
                <a:xfrm flipH="1">
                  <a:off x="29999" y="0"/>
                  <a:ext cx="3616306" cy="36232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135" y="11710"/>
                        <a:pt x="11730" y="21100"/>
                        <a:pt x="0" y="21600"/>
                      </a:cubicBezTo>
                      <a:cubicBezTo>
                        <a:pt x="2003" y="1999"/>
                        <a:pt x="2003" y="1999"/>
                        <a:pt x="2003" y="1999"/>
                      </a:cubicBezTo>
                      <a:lnTo>
                        <a:pt x="21600" y="0"/>
                      </a:lnTo>
                      <a:close/>
                    </a:path>
                  </a:pathLst>
                </a:custGeom>
                <a:solidFill>
                  <a:srgbClr val="70BF41"/>
                </a:solidFill>
                <a:ln w="12700" cap="flat">
                  <a:noFill/>
                  <a:miter lim="400000"/>
                </a:ln>
                <a:effectLst/>
              </p:spPr>
              <p:txBody>
                <a:bodyPr wrap="square" lIns="45719" tIns="45719" rIns="45719" bIns="45719" numCol="1" anchor="ctr">
                  <a:noAutofit/>
                </a:bodyPr>
                <a:lstStyle/>
                <a:p>
                  <a:pPr lvl="0" defTabSz="457200">
                    <a:spcBef>
                      <a:spcPts val="300"/>
                    </a:spcBef>
                    <a:defRPr sz="1200">
                      <a:solidFill>
                        <a:srgbClr val="FFFFFF"/>
                      </a:solidFill>
                      <a:uFill>
                        <a:solidFill>
                          <a:srgbClr val="FFFFFF"/>
                        </a:solidFill>
                      </a:uFill>
                      <a:latin typeface="Bebas Neue"/>
                      <a:ea typeface="Bebas Neue"/>
                      <a:cs typeface="Bebas Neue"/>
                      <a:sym typeface="Bebas Neue"/>
                    </a:defRPr>
                  </a:pPr>
                  <a:endParaRPr/>
                </a:p>
              </p:txBody>
            </p:sp>
            <p:sp>
              <p:nvSpPr>
                <p:cNvPr id="96" name="Shape 96"/>
                <p:cNvSpPr/>
                <p:nvPr/>
              </p:nvSpPr>
              <p:spPr>
                <a:xfrm flipH="1">
                  <a:off x="-1" y="19564"/>
                  <a:ext cx="3626748" cy="334137"/>
                </a:xfrm>
                <a:custGeom>
                  <a:avLst/>
                  <a:gdLst/>
                  <a:ahLst/>
                  <a:cxnLst>
                    <a:cxn ang="0">
                      <a:pos x="wd2" y="hd2"/>
                    </a:cxn>
                    <a:cxn ang="5400000">
                      <a:pos x="wd2" y="hd2"/>
                    </a:cxn>
                    <a:cxn ang="10800000">
                      <a:pos x="wd2" y="hd2"/>
                    </a:cxn>
                    <a:cxn ang="16200000">
                      <a:pos x="wd2" y="hd2"/>
                    </a:cxn>
                  </a:cxnLst>
                  <a:rect l="0" t="0" r="r" b="b"/>
                  <a:pathLst>
                    <a:path w="21600" h="21600" extrusionOk="0">
                      <a:moveTo>
                        <a:pt x="1990" y="21600"/>
                      </a:moveTo>
                      <a:lnTo>
                        <a:pt x="21600" y="0"/>
                      </a:lnTo>
                      <a:lnTo>
                        <a:pt x="0" y="0"/>
                      </a:lnTo>
                      <a:lnTo>
                        <a:pt x="1990" y="21600"/>
                      </a:lnTo>
                      <a:close/>
                    </a:path>
                  </a:pathLst>
                </a:custGeom>
                <a:solidFill>
                  <a:srgbClr val="70BF41"/>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sp>
              <p:nvSpPr>
                <p:cNvPr id="97" name="Shape 97"/>
                <p:cNvSpPr/>
                <p:nvPr/>
              </p:nvSpPr>
              <p:spPr>
                <a:xfrm flipH="1">
                  <a:off x="3290877" y="21298"/>
                  <a:ext cx="334136" cy="36232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992"/>
                      </a:lnTo>
                      <a:lnTo>
                        <a:pt x="0" y="0"/>
                      </a:lnTo>
                      <a:close/>
                    </a:path>
                  </a:pathLst>
                </a:custGeom>
                <a:solidFill>
                  <a:srgbClr val="70BF41"/>
                </a:solidFill>
                <a:ln w="12700" cap="flat">
                  <a:noFill/>
                  <a:miter lim="400000"/>
                </a:ln>
                <a:effectLst/>
              </p:spPr>
              <p:txBody>
                <a:bodyPr wrap="square" lIns="45719" tIns="45719" rIns="45719" bIns="45719" numCol="1" anchor="t">
                  <a:noAutofit/>
                </a:bodyPr>
                <a:lstStyle/>
                <a:p>
                  <a:pPr lvl="0" algn="l" defTabSz="457200">
                    <a:defRPr sz="1800">
                      <a:uFill>
                        <a:solidFill/>
                      </a:uFill>
                      <a:latin typeface="Calibri"/>
                      <a:ea typeface="Calibri"/>
                      <a:cs typeface="Calibri"/>
                      <a:sym typeface="Calibri"/>
                    </a:defRPr>
                  </a:pPr>
                  <a:endParaRPr/>
                </a:p>
              </p:txBody>
            </p:sp>
          </p:grpSp>
          <p:sp>
            <p:nvSpPr>
              <p:cNvPr id="99" name="Shape 99"/>
              <p:cNvSpPr/>
              <p:nvPr/>
            </p:nvSpPr>
            <p:spPr>
              <a:xfrm>
                <a:off x="1378127" y="795275"/>
                <a:ext cx="1471554" cy="14715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2700" cap="flat">
                <a:solidFill>
                  <a:srgbClr val="FFFFFF"/>
                </a:solidFill>
                <a:prstDash val="solid"/>
                <a:round/>
              </a:ln>
              <a:effectLst/>
            </p:spPr>
            <p:txBody>
              <a:bodyPr wrap="square" lIns="45719" tIns="45719" rIns="45719" bIns="45719" numCol="1" anchor="ctr">
                <a:noAutofit/>
              </a:bodyPr>
              <a:lstStyle/>
              <a:p>
                <a:pPr lvl="0" defTabSz="457200">
                  <a:defRPr sz="1800">
                    <a:uFill>
                      <a:solidFill/>
                    </a:uFill>
                    <a:latin typeface="Calibri"/>
                    <a:ea typeface="Calibri"/>
                    <a:cs typeface="Calibri"/>
                    <a:sym typeface="Calibri"/>
                  </a:defRPr>
                </a:pPr>
                <a:endParaRPr/>
              </a:p>
            </p:txBody>
          </p:sp>
          <p:sp>
            <p:nvSpPr>
              <p:cNvPr id="100" name="Shape 100"/>
              <p:cNvSpPr/>
              <p:nvPr/>
            </p:nvSpPr>
            <p:spPr>
              <a:xfrm>
                <a:off x="1702010" y="1099252"/>
                <a:ext cx="823788" cy="863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6000">
                    <a:solidFill>
                      <a:srgbClr val="FFFFFF"/>
                    </a:solidFill>
                    <a:latin typeface="Montserrat-Bold"/>
                    <a:ea typeface="Montserrat-Bold"/>
                    <a:cs typeface="Montserrat-Bold"/>
                    <a:sym typeface="Montserrat-Bold"/>
                  </a:defRPr>
                </a:lvl1pPr>
              </a:lstStyle>
              <a:p>
                <a:pPr lvl="0">
                  <a:defRPr sz="1800">
                    <a:solidFill>
                      <a:srgbClr val="000000"/>
                    </a:solidFill>
                  </a:defRPr>
                </a:pPr>
                <a:r>
                  <a:rPr sz="6000">
                    <a:solidFill>
                      <a:srgbClr val="FFFFFF"/>
                    </a:solidFill>
                  </a:rPr>
                  <a:t>O</a:t>
                </a:r>
              </a:p>
            </p:txBody>
          </p:sp>
        </p:grpSp>
      </p:grpSp>
      <p:grpSp>
        <p:nvGrpSpPr>
          <p:cNvPr id="106" name="Group 106"/>
          <p:cNvGrpSpPr/>
          <p:nvPr/>
        </p:nvGrpSpPr>
        <p:grpSpPr>
          <a:xfrm>
            <a:off x="14956611" y="3874779"/>
            <a:ext cx="6991251" cy="985550"/>
            <a:chOff x="0" y="0"/>
            <a:chExt cx="6991250" cy="985548"/>
          </a:xfrm>
        </p:grpSpPr>
        <p:sp>
          <p:nvSpPr>
            <p:cNvPr id="103" name="Shape 103"/>
            <p:cNvSpPr/>
            <p:nvPr/>
          </p:nvSpPr>
          <p:spPr>
            <a:xfrm>
              <a:off x="0" y="948426"/>
              <a:ext cx="1107978" cy="1"/>
            </a:xfrm>
            <a:prstGeom prst="line">
              <a:avLst/>
            </a:prstGeom>
            <a:noFill/>
            <a:ln w="76200" cap="flat">
              <a:solidFill>
                <a:srgbClr val="EC5D57"/>
              </a:solidFill>
              <a:prstDash val="solid"/>
              <a:miter lim="400000"/>
            </a:ln>
            <a:effectLst/>
          </p:spPr>
          <p:txBody>
            <a:bodyPr wrap="square" lIns="0" tIns="0" rIns="0" bIns="0" numCol="1" anchor="ctr">
              <a:noAutofit/>
            </a:bodyPr>
            <a:lstStyle/>
            <a:p>
              <a:pPr lvl="0">
                <a:defRPr sz="3200"/>
              </a:pPr>
              <a:endParaRPr/>
            </a:p>
          </p:txBody>
        </p:sp>
        <p:sp>
          <p:nvSpPr>
            <p:cNvPr id="104" name="Shape 104"/>
            <p:cNvSpPr/>
            <p:nvPr/>
          </p:nvSpPr>
          <p:spPr>
            <a:xfrm flipV="1">
              <a:off x="1077195" y="0"/>
              <a:ext cx="1" cy="985549"/>
            </a:xfrm>
            <a:prstGeom prst="line">
              <a:avLst/>
            </a:prstGeom>
            <a:noFill/>
            <a:ln w="76200" cap="flat">
              <a:solidFill>
                <a:srgbClr val="EC5D57"/>
              </a:solidFill>
              <a:prstDash val="solid"/>
              <a:miter lim="400000"/>
            </a:ln>
            <a:effectLst/>
          </p:spPr>
          <p:txBody>
            <a:bodyPr wrap="square" lIns="0" tIns="0" rIns="0" bIns="0" numCol="1" anchor="ctr">
              <a:noAutofit/>
            </a:bodyPr>
            <a:lstStyle/>
            <a:p>
              <a:pPr lvl="0">
                <a:defRPr sz="3200"/>
              </a:pPr>
              <a:endParaRPr/>
            </a:p>
          </p:txBody>
        </p:sp>
        <p:sp>
          <p:nvSpPr>
            <p:cNvPr id="105" name="Shape 105"/>
            <p:cNvSpPr/>
            <p:nvPr/>
          </p:nvSpPr>
          <p:spPr>
            <a:xfrm>
              <a:off x="1039095" y="10391"/>
              <a:ext cx="5952156" cy="1"/>
            </a:xfrm>
            <a:prstGeom prst="line">
              <a:avLst/>
            </a:prstGeom>
            <a:noFill/>
            <a:ln w="76200" cap="flat">
              <a:solidFill>
                <a:srgbClr val="EC5D57"/>
              </a:solidFill>
              <a:prstDash val="solid"/>
              <a:miter lim="400000"/>
            </a:ln>
            <a:effectLst/>
          </p:spPr>
          <p:txBody>
            <a:bodyPr wrap="square" lIns="0" tIns="0" rIns="0" bIns="0" numCol="1" anchor="ctr">
              <a:noAutofit/>
            </a:bodyPr>
            <a:lstStyle/>
            <a:p>
              <a:pPr lvl="0">
                <a:defRPr sz="3200"/>
              </a:pPr>
              <a:endParaRPr/>
            </a:p>
          </p:txBody>
        </p:sp>
      </p:grpSp>
      <p:grpSp>
        <p:nvGrpSpPr>
          <p:cNvPr id="110" name="Group 110"/>
          <p:cNvGrpSpPr/>
          <p:nvPr/>
        </p:nvGrpSpPr>
        <p:grpSpPr>
          <a:xfrm>
            <a:off x="2497123" y="3757260"/>
            <a:ext cx="7336436" cy="653828"/>
            <a:chOff x="73777" y="29511"/>
            <a:chExt cx="7336434" cy="653826"/>
          </a:xfrm>
        </p:grpSpPr>
        <p:sp>
          <p:nvSpPr>
            <p:cNvPr id="107" name="Shape 107"/>
            <p:cNvSpPr/>
            <p:nvPr/>
          </p:nvSpPr>
          <p:spPr>
            <a:xfrm flipV="1">
              <a:off x="5288869" y="674714"/>
              <a:ext cx="2121344" cy="1"/>
            </a:xfrm>
            <a:prstGeom prst="line">
              <a:avLst/>
            </a:prstGeom>
            <a:noFill/>
            <a:ln w="76200" cap="flat">
              <a:solidFill>
                <a:srgbClr val="F5D328"/>
              </a:solidFill>
              <a:prstDash val="solid"/>
              <a:miter lim="400000"/>
            </a:ln>
            <a:effectLst/>
          </p:spPr>
          <p:txBody>
            <a:bodyPr wrap="square" lIns="0" tIns="0" rIns="0" bIns="0" numCol="1" anchor="ctr">
              <a:noAutofit/>
            </a:bodyPr>
            <a:lstStyle/>
            <a:p>
              <a:pPr lvl="0">
                <a:defRPr sz="3200"/>
              </a:pPr>
              <a:endParaRPr/>
            </a:p>
          </p:txBody>
        </p:sp>
        <p:sp>
          <p:nvSpPr>
            <p:cNvPr id="108" name="Shape 108"/>
            <p:cNvSpPr/>
            <p:nvPr/>
          </p:nvSpPr>
          <p:spPr>
            <a:xfrm flipV="1">
              <a:off x="5322488" y="29511"/>
              <a:ext cx="1" cy="653827"/>
            </a:xfrm>
            <a:prstGeom prst="line">
              <a:avLst/>
            </a:prstGeom>
            <a:noFill/>
            <a:ln w="76200" cap="flat">
              <a:solidFill>
                <a:srgbClr val="F5D328"/>
              </a:solidFill>
              <a:prstDash val="solid"/>
              <a:miter lim="400000"/>
            </a:ln>
            <a:effectLst/>
          </p:spPr>
          <p:txBody>
            <a:bodyPr wrap="square" lIns="0" tIns="0" rIns="0" bIns="0" numCol="1" anchor="ctr">
              <a:noAutofit/>
            </a:bodyPr>
            <a:lstStyle/>
            <a:p>
              <a:pPr lvl="0">
                <a:defRPr sz="3200"/>
              </a:pPr>
              <a:endParaRPr/>
            </a:p>
          </p:txBody>
        </p:sp>
        <p:sp>
          <p:nvSpPr>
            <p:cNvPr id="109" name="Shape 109"/>
            <p:cNvSpPr/>
            <p:nvPr/>
          </p:nvSpPr>
          <p:spPr>
            <a:xfrm flipV="1">
              <a:off x="73777" y="47836"/>
              <a:ext cx="5285145" cy="1"/>
            </a:xfrm>
            <a:prstGeom prst="line">
              <a:avLst/>
            </a:prstGeom>
            <a:noFill/>
            <a:ln w="76200" cap="flat">
              <a:solidFill>
                <a:srgbClr val="F5D328"/>
              </a:solidFill>
              <a:prstDash val="solid"/>
              <a:miter lim="400000"/>
            </a:ln>
            <a:effectLst/>
          </p:spPr>
          <p:txBody>
            <a:bodyPr wrap="square" lIns="0" tIns="0" rIns="0" bIns="0" numCol="1" anchor="ctr">
              <a:noAutofit/>
            </a:bodyPr>
            <a:lstStyle/>
            <a:p>
              <a:pPr lvl="0">
                <a:defRPr sz="3200"/>
              </a:pPr>
              <a:endParaRPr/>
            </a:p>
          </p:txBody>
        </p:sp>
      </p:grpSp>
      <p:grpSp>
        <p:nvGrpSpPr>
          <p:cNvPr id="114" name="Group 114"/>
          <p:cNvGrpSpPr/>
          <p:nvPr/>
        </p:nvGrpSpPr>
        <p:grpSpPr>
          <a:xfrm>
            <a:off x="2474522" y="8679771"/>
            <a:ext cx="6529236" cy="613393"/>
            <a:chOff x="0" y="0"/>
            <a:chExt cx="6529235" cy="613391"/>
          </a:xfrm>
        </p:grpSpPr>
        <p:sp>
          <p:nvSpPr>
            <p:cNvPr id="111" name="Shape 111"/>
            <p:cNvSpPr/>
            <p:nvPr/>
          </p:nvSpPr>
          <p:spPr>
            <a:xfrm>
              <a:off x="5212393" y="8402"/>
              <a:ext cx="1316843" cy="1"/>
            </a:xfrm>
            <a:prstGeom prst="line">
              <a:avLst/>
            </a:prstGeom>
            <a:noFill/>
            <a:ln w="76200" cap="flat">
              <a:solidFill>
                <a:srgbClr val="70BF41"/>
              </a:solidFill>
              <a:prstDash val="solid"/>
              <a:miter lim="400000"/>
            </a:ln>
            <a:effectLst/>
          </p:spPr>
          <p:txBody>
            <a:bodyPr wrap="square" lIns="0" tIns="0" rIns="0" bIns="0" numCol="1" anchor="ctr">
              <a:noAutofit/>
            </a:bodyPr>
            <a:lstStyle/>
            <a:p>
              <a:pPr lvl="0">
                <a:defRPr sz="3200"/>
              </a:pPr>
              <a:endParaRPr/>
            </a:p>
          </p:txBody>
        </p:sp>
        <p:sp>
          <p:nvSpPr>
            <p:cNvPr id="112" name="Shape 112"/>
            <p:cNvSpPr/>
            <p:nvPr/>
          </p:nvSpPr>
          <p:spPr>
            <a:xfrm flipV="1">
              <a:off x="5253354" y="-1"/>
              <a:ext cx="1" cy="613393"/>
            </a:xfrm>
            <a:prstGeom prst="line">
              <a:avLst/>
            </a:prstGeom>
            <a:noFill/>
            <a:ln w="76200" cap="flat">
              <a:solidFill>
                <a:srgbClr val="70BF41"/>
              </a:solidFill>
              <a:prstDash val="solid"/>
              <a:miter lim="400000"/>
            </a:ln>
            <a:effectLst/>
          </p:spPr>
          <p:txBody>
            <a:bodyPr wrap="square" lIns="0" tIns="0" rIns="0" bIns="0" numCol="1" anchor="ctr">
              <a:noAutofit/>
            </a:bodyPr>
            <a:lstStyle/>
            <a:p>
              <a:pPr lvl="0">
                <a:defRPr sz="3200"/>
              </a:pPr>
              <a:endParaRPr/>
            </a:p>
          </p:txBody>
        </p:sp>
        <p:sp>
          <p:nvSpPr>
            <p:cNvPr id="113" name="Shape 113"/>
            <p:cNvSpPr/>
            <p:nvPr/>
          </p:nvSpPr>
          <p:spPr>
            <a:xfrm>
              <a:off x="0" y="575291"/>
              <a:ext cx="5285145" cy="1"/>
            </a:xfrm>
            <a:prstGeom prst="line">
              <a:avLst/>
            </a:prstGeom>
            <a:noFill/>
            <a:ln w="76200" cap="flat">
              <a:solidFill>
                <a:srgbClr val="70BF41"/>
              </a:solidFill>
              <a:prstDash val="solid"/>
              <a:miter lim="400000"/>
            </a:ln>
            <a:effectLst/>
          </p:spPr>
          <p:txBody>
            <a:bodyPr wrap="square" lIns="0" tIns="0" rIns="0" bIns="0" numCol="1" anchor="ctr">
              <a:noAutofit/>
            </a:bodyPr>
            <a:lstStyle/>
            <a:p>
              <a:pPr lvl="0">
                <a:defRPr sz="3200"/>
              </a:pPr>
              <a:endParaRPr/>
            </a:p>
          </p:txBody>
        </p:sp>
      </p:grpSp>
      <p:sp>
        <p:nvSpPr>
          <p:cNvPr id="115" name="Shape 115"/>
          <p:cNvSpPr/>
          <p:nvPr/>
        </p:nvSpPr>
        <p:spPr>
          <a:xfrm>
            <a:off x="2323009" y="4821539"/>
            <a:ext cx="5655944" cy="123572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27403" lvl="0" indent="-427403" algn="l" defTabSz="457200">
              <a:lnSpc>
                <a:spcPct val="130000"/>
              </a:lnSpc>
              <a:spcBef>
                <a:spcPts val="100"/>
              </a:spcBef>
              <a:buSzPct val="100000"/>
              <a:buAutoNum type="arabicPeriod"/>
              <a:defRPr sz="1800"/>
            </a:pPr>
            <a:r>
              <a:rPr lang="fr-CH" sz="2800" dirty="0" err="1" smtClean="0">
                <a:solidFill>
                  <a:srgbClr val="53585F"/>
                </a:solidFill>
                <a:uFill>
                  <a:solidFill>
                    <a:srgbClr val="808080"/>
                  </a:solidFill>
                </a:uFill>
                <a:latin typeface="Lato Regular"/>
                <a:ea typeface="Lato Regular"/>
                <a:cs typeface="Lato Regular"/>
                <a:sym typeface="Lato Regular"/>
              </a:rPr>
              <a:t>Language</a:t>
            </a:r>
            <a:r>
              <a:rPr lang="fr-CH" sz="2800" dirty="0" smtClean="0">
                <a:solidFill>
                  <a:srgbClr val="53585F"/>
                </a:solidFill>
                <a:uFill>
                  <a:solidFill>
                    <a:srgbClr val="808080"/>
                  </a:solidFill>
                </a:uFill>
                <a:latin typeface="Lato Regular"/>
                <a:ea typeface="Lato Regular"/>
                <a:cs typeface="Lato Regular"/>
                <a:sym typeface="Lato Regular"/>
              </a:rPr>
              <a:t>, </a:t>
            </a:r>
            <a:r>
              <a:rPr lang="fr-CH" sz="2800" dirty="0" err="1" smtClean="0">
                <a:solidFill>
                  <a:srgbClr val="53585F"/>
                </a:solidFill>
                <a:uFill>
                  <a:solidFill>
                    <a:srgbClr val="808080"/>
                  </a:solidFill>
                </a:uFill>
                <a:latin typeface="Lato Regular"/>
                <a:ea typeface="Lato Regular"/>
                <a:cs typeface="Lato Regular"/>
                <a:sym typeface="Lato Regular"/>
              </a:rPr>
              <a:t>reach</a:t>
            </a:r>
            <a:endParaRPr sz="2800" dirty="0">
              <a:solidFill>
                <a:srgbClr val="53585F"/>
              </a:solidFill>
              <a:uFill>
                <a:solidFill>
                  <a:srgbClr val="808080"/>
                </a:solidFill>
              </a:uFill>
              <a:latin typeface="Lato Regular"/>
              <a:ea typeface="Lato Regular"/>
              <a:cs typeface="Lato Regular"/>
              <a:sym typeface="Lato Regular"/>
            </a:endParaRPr>
          </a:p>
          <a:p>
            <a:pPr marL="427403" lvl="0" indent="-427403" algn="l" defTabSz="457200">
              <a:lnSpc>
                <a:spcPct val="130000"/>
              </a:lnSpc>
              <a:spcBef>
                <a:spcPts val="100"/>
              </a:spcBef>
              <a:buSzPct val="100000"/>
              <a:buAutoNum type="arabicPeriod"/>
              <a:defRPr sz="1800"/>
            </a:pPr>
            <a:r>
              <a:rPr lang="fr-CH" sz="2800" dirty="0" smtClean="0">
                <a:solidFill>
                  <a:srgbClr val="53585F"/>
                </a:solidFill>
                <a:uFill>
                  <a:solidFill>
                    <a:srgbClr val="808080"/>
                  </a:solidFill>
                </a:uFill>
                <a:latin typeface="Lato Regular"/>
                <a:ea typeface="Lato Regular"/>
                <a:cs typeface="Lato Regular"/>
                <a:sym typeface="Lato Regular"/>
              </a:rPr>
              <a:t>Content</a:t>
            </a:r>
            <a:endParaRPr sz="2800" dirty="0">
              <a:solidFill>
                <a:srgbClr val="53585F"/>
              </a:solidFill>
              <a:uFill>
                <a:solidFill>
                  <a:srgbClr val="808080"/>
                </a:solidFill>
              </a:uFill>
              <a:latin typeface="Lato Regular"/>
              <a:ea typeface="Lato Regular"/>
              <a:cs typeface="Lato Regular"/>
              <a:sym typeface="Lato Regular"/>
            </a:endParaRPr>
          </a:p>
        </p:txBody>
      </p:sp>
      <p:sp>
        <p:nvSpPr>
          <p:cNvPr id="116" name="Shape 116"/>
          <p:cNvSpPr/>
          <p:nvPr/>
        </p:nvSpPr>
        <p:spPr>
          <a:xfrm>
            <a:off x="19283722" y="2930538"/>
            <a:ext cx="3559413" cy="9158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defRPr sz="3500">
                <a:solidFill>
                  <a:srgbClr val="EC5D57"/>
                </a:solidFill>
                <a:latin typeface="Montserrat-Bold"/>
                <a:ea typeface="Montserrat-Bold"/>
                <a:cs typeface="Montserrat-Bold"/>
                <a:sym typeface="Montserrat-Bold"/>
              </a:defRPr>
            </a:lvl1pPr>
          </a:lstStyle>
          <a:p>
            <a:pPr lvl="0">
              <a:defRPr sz="1800">
                <a:solidFill>
                  <a:srgbClr val="000000"/>
                </a:solidFill>
              </a:defRPr>
            </a:pPr>
            <a:r>
              <a:rPr sz="3500">
                <a:solidFill>
                  <a:srgbClr val="EC5D57"/>
                </a:solidFill>
              </a:rPr>
              <a:t>Weakness</a:t>
            </a:r>
          </a:p>
        </p:txBody>
      </p:sp>
      <p:sp>
        <p:nvSpPr>
          <p:cNvPr id="117" name="Shape 117"/>
          <p:cNvSpPr/>
          <p:nvPr/>
        </p:nvSpPr>
        <p:spPr>
          <a:xfrm>
            <a:off x="2124385" y="8319157"/>
            <a:ext cx="3559413" cy="91583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defRPr sz="3500">
                <a:solidFill>
                  <a:srgbClr val="70BF41"/>
                </a:solidFill>
                <a:latin typeface="Montserrat-Bold"/>
                <a:ea typeface="Montserrat-Bold"/>
                <a:cs typeface="Montserrat-Bold"/>
                <a:sym typeface="Montserrat-Bold"/>
              </a:defRPr>
            </a:lvl1pPr>
          </a:lstStyle>
          <a:p>
            <a:pPr lvl="0">
              <a:defRPr sz="1800">
                <a:solidFill>
                  <a:srgbClr val="000000"/>
                </a:solidFill>
              </a:defRPr>
            </a:pPr>
            <a:r>
              <a:rPr sz="3500">
                <a:solidFill>
                  <a:srgbClr val="70BF41"/>
                </a:solidFill>
              </a:rPr>
              <a:t>Opportunities</a:t>
            </a:r>
          </a:p>
        </p:txBody>
      </p:sp>
      <p:sp>
        <p:nvSpPr>
          <p:cNvPr id="118" name="Shape 118"/>
          <p:cNvSpPr/>
          <p:nvPr/>
        </p:nvSpPr>
        <p:spPr>
          <a:xfrm>
            <a:off x="19575822" y="8584476"/>
            <a:ext cx="3559413" cy="9158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defRPr sz="3500">
                <a:solidFill>
                  <a:srgbClr val="009AD9"/>
                </a:solidFill>
                <a:latin typeface="Montserrat-Bold"/>
                <a:ea typeface="Montserrat-Bold"/>
                <a:cs typeface="Montserrat-Bold"/>
                <a:sym typeface="Montserrat-Bold"/>
              </a:defRPr>
            </a:lvl1pPr>
          </a:lstStyle>
          <a:p>
            <a:pPr lvl="0">
              <a:defRPr sz="1800">
                <a:solidFill>
                  <a:srgbClr val="000000"/>
                </a:solidFill>
              </a:defRPr>
            </a:pPr>
            <a:r>
              <a:rPr sz="3500">
                <a:solidFill>
                  <a:srgbClr val="009AD9"/>
                </a:solidFill>
              </a:rPr>
              <a:t>Threats</a:t>
            </a:r>
          </a:p>
        </p:txBody>
      </p:sp>
      <p:sp>
        <p:nvSpPr>
          <p:cNvPr id="119" name="Shape 119"/>
          <p:cNvSpPr/>
          <p:nvPr/>
        </p:nvSpPr>
        <p:spPr>
          <a:xfrm>
            <a:off x="17733280" y="4418758"/>
            <a:ext cx="6028356" cy="285191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27403" lvl="0" indent="-427403" algn="l" defTabSz="457200">
              <a:lnSpc>
                <a:spcPct val="130000"/>
              </a:lnSpc>
              <a:spcBef>
                <a:spcPts val="100"/>
              </a:spcBef>
              <a:buSzPct val="100000"/>
              <a:buAutoNum type="arabicPeriod"/>
              <a:defRPr sz="1800"/>
            </a:pPr>
            <a:r>
              <a:rPr sz="2800" dirty="0">
                <a:solidFill>
                  <a:srgbClr val="53585F"/>
                </a:solidFill>
                <a:uFill>
                  <a:solidFill>
                    <a:srgbClr val="808080"/>
                  </a:solidFill>
                </a:uFill>
                <a:latin typeface="Lato Regular"/>
                <a:ea typeface="Lato Regular"/>
                <a:cs typeface="Lato Regular"/>
                <a:sym typeface="Lato Regular"/>
              </a:rPr>
              <a:t>Lorem ipsum dolor sit </a:t>
            </a:r>
            <a:r>
              <a:rPr sz="2800" dirty="0" err="1">
                <a:solidFill>
                  <a:srgbClr val="53585F"/>
                </a:solidFill>
                <a:uFill>
                  <a:solidFill>
                    <a:srgbClr val="808080"/>
                  </a:solidFill>
                </a:uFill>
                <a:latin typeface="Lato Regular"/>
                <a:ea typeface="Lato Regular"/>
                <a:cs typeface="Lato Regular"/>
                <a:sym typeface="Lato Regular"/>
              </a:rPr>
              <a:t>amet</a:t>
            </a:r>
            <a:r>
              <a:rPr sz="2800" dirty="0">
                <a:solidFill>
                  <a:srgbClr val="53585F"/>
                </a:solidFill>
                <a:uFill>
                  <a:solidFill>
                    <a:srgbClr val="808080"/>
                  </a:solidFill>
                </a:uFill>
                <a:latin typeface="Lato Regular"/>
                <a:ea typeface="Lato Regular"/>
                <a:cs typeface="Lato Regular"/>
                <a:sym typeface="Lato Regular"/>
              </a:rPr>
              <a:t>,</a:t>
            </a:r>
          </a:p>
          <a:p>
            <a:pPr marL="427403" lvl="0" indent="-427403" algn="l" defTabSz="457200">
              <a:lnSpc>
                <a:spcPct val="130000"/>
              </a:lnSpc>
              <a:spcBef>
                <a:spcPts val="100"/>
              </a:spcBef>
              <a:buSzPct val="100000"/>
              <a:buAutoNum type="arabicPeriod"/>
              <a:defRPr sz="1800"/>
            </a:pPr>
            <a:r>
              <a:rPr sz="2800" dirty="0" err="1">
                <a:solidFill>
                  <a:srgbClr val="53585F"/>
                </a:solidFill>
                <a:uFill>
                  <a:solidFill>
                    <a:srgbClr val="808080"/>
                  </a:solidFill>
                </a:uFill>
                <a:latin typeface="Lato Regular"/>
                <a:ea typeface="Lato Regular"/>
                <a:cs typeface="Lato Regular"/>
                <a:sym typeface="Lato Regular"/>
              </a:rPr>
              <a:t>Sed</a:t>
            </a:r>
            <a:r>
              <a:rPr sz="2800" dirty="0">
                <a:solidFill>
                  <a:srgbClr val="53585F"/>
                </a:solidFill>
                <a:uFill>
                  <a:solidFill>
                    <a:srgbClr val="808080"/>
                  </a:solidFill>
                </a:uFill>
                <a:latin typeface="Lato Regular"/>
                <a:ea typeface="Lato Regular"/>
                <a:cs typeface="Lato Regular"/>
                <a:sym typeface="Lato Regular"/>
              </a:rPr>
              <a:t> do </a:t>
            </a:r>
            <a:r>
              <a:rPr sz="2800" dirty="0" err="1">
                <a:solidFill>
                  <a:srgbClr val="53585F"/>
                </a:solidFill>
                <a:uFill>
                  <a:solidFill>
                    <a:srgbClr val="808080"/>
                  </a:solidFill>
                </a:uFill>
                <a:latin typeface="Lato Regular"/>
                <a:ea typeface="Lato Regular"/>
                <a:cs typeface="Lato Regular"/>
                <a:sym typeface="Lato Regular"/>
              </a:rPr>
              <a:t>eiusmod</a:t>
            </a:r>
            <a:r>
              <a:rPr sz="2800" dirty="0">
                <a:solidFill>
                  <a:srgbClr val="53585F"/>
                </a:solidFill>
                <a:uFill>
                  <a:solidFill>
                    <a:srgbClr val="808080"/>
                  </a:solidFill>
                </a:uFill>
                <a:latin typeface="Lato Regular"/>
                <a:ea typeface="Lato Regular"/>
                <a:cs typeface="Lato Regular"/>
                <a:sym typeface="Lato Regular"/>
              </a:rPr>
              <a:t> </a:t>
            </a:r>
            <a:r>
              <a:rPr sz="2800" dirty="0" err="1">
                <a:solidFill>
                  <a:srgbClr val="53585F"/>
                </a:solidFill>
                <a:uFill>
                  <a:solidFill>
                    <a:srgbClr val="808080"/>
                  </a:solidFill>
                </a:uFill>
                <a:latin typeface="Lato Regular"/>
                <a:ea typeface="Lato Regular"/>
                <a:cs typeface="Lato Regular"/>
                <a:sym typeface="Lato Regular"/>
              </a:rPr>
              <a:t>tempor</a:t>
            </a:r>
            <a:r>
              <a:rPr sz="2800" dirty="0">
                <a:solidFill>
                  <a:srgbClr val="53585F"/>
                </a:solidFill>
                <a:uFill>
                  <a:solidFill>
                    <a:srgbClr val="808080"/>
                  </a:solidFill>
                </a:uFill>
                <a:latin typeface="Lato Regular"/>
                <a:ea typeface="Lato Regular"/>
                <a:cs typeface="Lato Regular"/>
                <a:sym typeface="Lato Regular"/>
              </a:rPr>
              <a:t> </a:t>
            </a:r>
            <a:r>
              <a:rPr sz="2800" dirty="0" err="1">
                <a:solidFill>
                  <a:srgbClr val="53585F"/>
                </a:solidFill>
                <a:uFill>
                  <a:solidFill>
                    <a:srgbClr val="808080"/>
                  </a:solidFill>
                </a:uFill>
                <a:latin typeface="Lato Regular"/>
                <a:ea typeface="Lato Regular"/>
                <a:cs typeface="Lato Regular"/>
                <a:sym typeface="Lato Regular"/>
              </a:rPr>
              <a:t>idhkkk</a:t>
            </a:r>
            <a:endParaRPr sz="2800" dirty="0">
              <a:solidFill>
                <a:srgbClr val="53585F"/>
              </a:solidFill>
              <a:uFill>
                <a:solidFill>
                  <a:srgbClr val="808080"/>
                </a:solidFill>
              </a:uFill>
              <a:latin typeface="Lato Regular"/>
              <a:ea typeface="Lato Regular"/>
              <a:cs typeface="Lato Regular"/>
              <a:sym typeface="Lato Regular"/>
            </a:endParaRPr>
          </a:p>
          <a:p>
            <a:pPr marL="427403" lvl="0" indent="-427403" algn="l" defTabSz="457200">
              <a:lnSpc>
                <a:spcPct val="130000"/>
              </a:lnSpc>
              <a:spcBef>
                <a:spcPts val="100"/>
              </a:spcBef>
              <a:buSzPct val="100000"/>
              <a:buAutoNum type="arabicPeriod"/>
              <a:defRPr sz="1800"/>
            </a:pPr>
            <a:r>
              <a:rPr sz="2800" dirty="0" err="1">
                <a:solidFill>
                  <a:srgbClr val="53585F"/>
                </a:solidFill>
                <a:uFill>
                  <a:solidFill>
                    <a:srgbClr val="808080"/>
                  </a:solidFill>
                </a:uFill>
                <a:latin typeface="Lato Regular"/>
                <a:ea typeface="Lato Regular"/>
                <a:cs typeface="Lato Regular"/>
                <a:sym typeface="Lato Regular"/>
              </a:rPr>
              <a:t>Labore</a:t>
            </a:r>
            <a:r>
              <a:rPr sz="2800" dirty="0">
                <a:solidFill>
                  <a:srgbClr val="53585F"/>
                </a:solidFill>
                <a:uFill>
                  <a:solidFill>
                    <a:srgbClr val="808080"/>
                  </a:solidFill>
                </a:uFill>
                <a:latin typeface="Lato Regular"/>
                <a:ea typeface="Lato Regular"/>
                <a:cs typeface="Lato Regular"/>
                <a:sym typeface="Lato Regular"/>
              </a:rPr>
              <a:t> et </a:t>
            </a:r>
            <a:r>
              <a:rPr sz="2800" dirty="0" err="1">
                <a:solidFill>
                  <a:srgbClr val="53585F"/>
                </a:solidFill>
                <a:uFill>
                  <a:solidFill>
                    <a:srgbClr val="808080"/>
                  </a:solidFill>
                </a:uFill>
                <a:latin typeface="Lato Regular"/>
                <a:ea typeface="Lato Regular"/>
                <a:cs typeface="Lato Regular"/>
                <a:sym typeface="Lato Regular"/>
              </a:rPr>
              <a:t>dolore</a:t>
            </a:r>
            <a:r>
              <a:rPr sz="2800" dirty="0">
                <a:solidFill>
                  <a:srgbClr val="53585F"/>
                </a:solidFill>
                <a:uFill>
                  <a:solidFill>
                    <a:srgbClr val="808080"/>
                  </a:solidFill>
                </a:uFill>
                <a:latin typeface="Lato Regular"/>
                <a:ea typeface="Lato Regular"/>
                <a:cs typeface="Lato Regular"/>
                <a:sym typeface="Lato Regular"/>
              </a:rPr>
              <a:t> magna </a:t>
            </a:r>
            <a:r>
              <a:rPr sz="2800" dirty="0" err="1">
                <a:solidFill>
                  <a:srgbClr val="53585F"/>
                </a:solidFill>
                <a:uFill>
                  <a:solidFill>
                    <a:srgbClr val="808080"/>
                  </a:solidFill>
                </a:uFill>
                <a:latin typeface="Lato Regular"/>
                <a:ea typeface="Lato Regular"/>
                <a:cs typeface="Lato Regular"/>
                <a:sym typeface="Lato Regular"/>
              </a:rPr>
              <a:t>aliqua</a:t>
            </a:r>
            <a:r>
              <a:rPr sz="2800" dirty="0">
                <a:solidFill>
                  <a:srgbClr val="53585F"/>
                </a:solidFill>
                <a:uFill>
                  <a:solidFill>
                    <a:srgbClr val="808080"/>
                  </a:solidFill>
                </a:uFill>
                <a:latin typeface="Lato Regular"/>
                <a:ea typeface="Lato Regular"/>
                <a:cs typeface="Lato Regular"/>
                <a:sym typeface="Lato Regular"/>
              </a:rPr>
              <a:t>. </a:t>
            </a:r>
            <a:r>
              <a:rPr sz="2800" dirty="0" err="1">
                <a:solidFill>
                  <a:srgbClr val="53585F"/>
                </a:solidFill>
                <a:uFill>
                  <a:solidFill>
                    <a:srgbClr val="808080"/>
                  </a:solidFill>
                </a:uFill>
                <a:latin typeface="Lato Regular"/>
                <a:ea typeface="Lato Regular"/>
                <a:cs typeface="Lato Regular"/>
                <a:sym typeface="Lato Regular"/>
              </a:rPr>
              <a:t>Uenima</a:t>
            </a:r>
            <a:endParaRPr sz="2800" dirty="0">
              <a:solidFill>
                <a:srgbClr val="53585F"/>
              </a:solidFill>
              <a:uFill>
                <a:solidFill>
                  <a:srgbClr val="808080"/>
                </a:solidFill>
              </a:uFill>
              <a:latin typeface="Lato Regular"/>
              <a:ea typeface="Lato Regular"/>
              <a:cs typeface="Lato Regular"/>
              <a:sym typeface="Lato Regular"/>
            </a:endParaRPr>
          </a:p>
        </p:txBody>
      </p:sp>
      <p:sp>
        <p:nvSpPr>
          <p:cNvPr id="120" name="Shape 120"/>
          <p:cNvSpPr/>
          <p:nvPr/>
        </p:nvSpPr>
        <p:spPr>
          <a:xfrm>
            <a:off x="2437309" y="10019009"/>
            <a:ext cx="5655944" cy="179587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27403" lvl="0" indent="-427403" algn="l" defTabSz="457200">
              <a:lnSpc>
                <a:spcPct val="130000"/>
              </a:lnSpc>
              <a:spcBef>
                <a:spcPts val="100"/>
              </a:spcBef>
              <a:buSzPct val="100000"/>
              <a:buAutoNum type="arabicPeriod"/>
              <a:defRPr sz="1800"/>
            </a:pPr>
            <a:r>
              <a:rPr lang="fr-CH" sz="2800" dirty="0" err="1" smtClean="0">
                <a:solidFill>
                  <a:srgbClr val="53585F"/>
                </a:solidFill>
                <a:uFill>
                  <a:solidFill>
                    <a:srgbClr val="808080"/>
                  </a:solidFill>
                </a:uFill>
                <a:latin typeface="Lato Regular"/>
                <a:ea typeface="Lato Regular"/>
                <a:cs typeface="Lato Regular"/>
                <a:sym typeface="Lato Regular"/>
              </a:rPr>
              <a:t>Numer</a:t>
            </a:r>
            <a:r>
              <a:rPr lang="fr-CH" sz="2800" dirty="0" smtClean="0">
                <a:solidFill>
                  <a:srgbClr val="53585F"/>
                </a:solidFill>
                <a:uFill>
                  <a:solidFill>
                    <a:srgbClr val="808080"/>
                  </a:solidFill>
                </a:uFill>
                <a:latin typeface="Lato Regular"/>
                <a:ea typeface="Lato Regular"/>
                <a:cs typeface="Lato Regular"/>
                <a:sym typeface="Lato Regular"/>
              </a:rPr>
              <a:t> of </a:t>
            </a:r>
            <a:r>
              <a:rPr lang="fr-CH" sz="2800" dirty="0" err="1" smtClean="0">
                <a:solidFill>
                  <a:srgbClr val="53585F"/>
                </a:solidFill>
                <a:uFill>
                  <a:solidFill>
                    <a:srgbClr val="808080"/>
                  </a:solidFill>
                </a:uFill>
                <a:latin typeface="Lato Regular"/>
                <a:ea typeface="Lato Regular"/>
                <a:cs typeface="Lato Regular"/>
                <a:sym typeface="Lato Regular"/>
              </a:rPr>
              <a:t>potential</a:t>
            </a:r>
            <a:r>
              <a:rPr lang="fr-CH" sz="2800" dirty="0" smtClean="0">
                <a:solidFill>
                  <a:srgbClr val="53585F"/>
                </a:solidFill>
                <a:uFill>
                  <a:solidFill>
                    <a:srgbClr val="808080"/>
                  </a:solidFill>
                </a:uFill>
                <a:latin typeface="Lato Regular"/>
                <a:ea typeface="Lato Regular"/>
                <a:cs typeface="Lato Regular"/>
                <a:sym typeface="Lato Regular"/>
              </a:rPr>
              <a:t> patient </a:t>
            </a:r>
            <a:r>
              <a:rPr lang="fr-CH" sz="2800" dirty="0" err="1" smtClean="0">
                <a:solidFill>
                  <a:srgbClr val="53585F"/>
                </a:solidFill>
                <a:uFill>
                  <a:solidFill>
                    <a:srgbClr val="808080"/>
                  </a:solidFill>
                </a:uFill>
                <a:latin typeface="Lato Regular"/>
                <a:ea typeface="Lato Regular"/>
                <a:cs typeface="Lato Regular"/>
                <a:sym typeface="Lato Regular"/>
              </a:rPr>
              <a:t>suffering</a:t>
            </a:r>
            <a:endParaRPr sz="2800" dirty="0">
              <a:solidFill>
                <a:srgbClr val="53585F"/>
              </a:solidFill>
              <a:uFill>
                <a:solidFill>
                  <a:srgbClr val="808080"/>
                </a:solidFill>
              </a:uFill>
              <a:latin typeface="Lato Regular"/>
              <a:ea typeface="Lato Regular"/>
              <a:cs typeface="Lato Regular"/>
              <a:sym typeface="Lato Regular"/>
            </a:endParaRPr>
          </a:p>
          <a:p>
            <a:pPr marL="427403" lvl="0" indent="-427403" algn="l" defTabSz="457200">
              <a:lnSpc>
                <a:spcPct val="130000"/>
              </a:lnSpc>
              <a:spcBef>
                <a:spcPts val="100"/>
              </a:spcBef>
              <a:buSzPct val="100000"/>
              <a:buAutoNum type="arabicPeriod"/>
              <a:defRPr sz="1800"/>
            </a:pPr>
            <a:r>
              <a:rPr lang="fr-CH" sz="2800" dirty="0" err="1" smtClean="0">
                <a:solidFill>
                  <a:srgbClr val="53585F"/>
                </a:solidFill>
                <a:uFill>
                  <a:solidFill>
                    <a:srgbClr val="808080"/>
                  </a:solidFill>
                </a:uFill>
                <a:latin typeface="Lato Regular"/>
                <a:ea typeface="Lato Regular"/>
                <a:cs typeface="Lato Regular"/>
                <a:sym typeface="Lato Regular"/>
              </a:rPr>
              <a:t>Reach</a:t>
            </a:r>
            <a:r>
              <a:rPr lang="fr-CH" sz="2800" dirty="0" smtClean="0">
                <a:solidFill>
                  <a:srgbClr val="53585F"/>
                </a:solidFill>
                <a:uFill>
                  <a:solidFill>
                    <a:srgbClr val="808080"/>
                  </a:solidFill>
                </a:uFill>
                <a:latin typeface="Lato Regular"/>
                <a:ea typeface="Lato Regular"/>
                <a:cs typeface="Lato Regular"/>
                <a:sym typeface="Lato Regular"/>
              </a:rPr>
              <a:t> </a:t>
            </a:r>
            <a:r>
              <a:rPr lang="fr-CH" sz="2800" dirty="0" err="1" smtClean="0">
                <a:solidFill>
                  <a:srgbClr val="53585F"/>
                </a:solidFill>
                <a:uFill>
                  <a:solidFill>
                    <a:srgbClr val="808080"/>
                  </a:solidFill>
                </a:uFill>
                <a:latin typeface="Lato Regular"/>
                <a:ea typeface="Lato Regular"/>
                <a:cs typeface="Lato Regular"/>
                <a:sym typeface="Lato Regular"/>
              </a:rPr>
              <a:t>uncover</a:t>
            </a:r>
            <a:r>
              <a:rPr lang="fr-CH" sz="2800" dirty="0" smtClean="0">
                <a:solidFill>
                  <a:srgbClr val="53585F"/>
                </a:solidFill>
                <a:uFill>
                  <a:solidFill>
                    <a:srgbClr val="808080"/>
                  </a:solidFill>
                </a:uFill>
                <a:latin typeface="Lato Regular"/>
                <a:ea typeface="Lato Regular"/>
                <a:cs typeface="Lato Regular"/>
                <a:sym typeface="Lato Regular"/>
              </a:rPr>
              <a:t> area</a:t>
            </a:r>
            <a:endParaRPr sz="2800" dirty="0">
              <a:solidFill>
                <a:srgbClr val="53585F"/>
              </a:solidFill>
              <a:uFill>
                <a:solidFill>
                  <a:srgbClr val="808080"/>
                </a:solidFill>
              </a:uFill>
              <a:latin typeface="Lato Regular"/>
              <a:ea typeface="Lato Regular"/>
              <a:cs typeface="Lato Regular"/>
              <a:sym typeface="Lato Regular"/>
            </a:endParaRPr>
          </a:p>
        </p:txBody>
      </p:sp>
      <p:sp>
        <p:nvSpPr>
          <p:cNvPr id="121" name="Shape 121"/>
          <p:cNvSpPr/>
          <p:nvPr/>
        </p:nvSpPr>
        <p:spPr>
          <a:xfrm>
            <a:off x="17707185" y="10019009"/>
            <a:ext cx="5655945" cy="179587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27403" lvl="0" indent="-427403" algn="l" defTabSz="457200">
              <a:lnSpc>
                <a:spcPct val="130000"/>
              </a:lnSpc>
              <a:spcBef>
                <a:spcPts val="100"/>
              </a:spcBef>
              <a:buSzPct val="100000"/>
              <a:buAutoNum type="arabicPeriod"/>
              <a:defRPr sz="1800"/>
            </a:pPr>
            <a:r>
              <a:rPr lang="fr-CH" sz="2800" dirty="0" err="1" smtClean="0">
                <a:solidFill>
                  <a:srgbClr val="53585F"/>
                </a:solidFill>
                <a:uFill>
                  <a:solidFill>
                    <a:srgbClr val="808080"/>
                  </a:solidFill>
                </a:uFill>
                <a:latin typeface="Lato Regular"/>
                <a:ea typeface="Lato Regular"/>
                <a:cs typeface="Lato Regular"/>
                <a:sym typeface="Lato Regular"/>
              </a:rPr>
              <a:t>Legal</a:t>
            </a:r>
            <a:r>
              <a:rPr lang="fr-CH" sz="2800" dirty="0" smtClean="0">
                <a:solidFill>
                  <a:srgbClr val="53585F"/>
                </a:solidFill>
                <a:uFill>
                  <a:solidFill>
                    <a:srgbClr val="808080"/>
                  </a:solidFill>
                </a:uFill>
                <a:latin typeface="Lato Regular"/>
                <a:ea typeface="Lato Regular"/>
                <a:cs typeface="Lato Regular"/>
                <a:sym typeface="Lato Regular"/>
              </a:rPr>
              <a:t> or </a:t>
            </a:r>
            <a:r>
              <a:rPr lang="fr-CH" sz="2800" dirty="0" err="1" smtClean="0">
                <a:solidFill>
                  <a:srgbClr val="53585F"/>
                </a:solidFill>
                <a:uFill>
                  <a:solidFill>
                    <a:srgbClr val="808080"/>
                  </a:solidFill>
                </a:uFill>
                <a:latin typeface="Lato Regular"/>
                <a:ea typeface="Lato Regular"/>
                <a:cs typeface="Lato Regular"/>
                <a:sym typeface="Lato Regular"/>
              </a:rPr>
              <a:t>regulatory</a:t>
            </a:r>
            <a:endParaRPr sz="2800" dirty="0">
              <a:solidFill>
                <a:srgbClr val="53585F"/>
              </a:solidFill>
              <a:uFill>
                <a:solidFill>
                  <a:srgbClr val="808080"/>
                </a:solidFill>
              </a:uFill>
              <a:latin typeface="Lato Regular"/>
              <a:ea typeface="Lato Regular"/>
              <a:cs typeface="Lato Regular"/>
              <a:sym typeface="Lato Regular"/>
            </a:endParaRPr>
          </a:p>
          <a:p>
            <a:pPr marL="427403" lvl="0" indent="-427403" algn="l" defTabSz="457200">
              <a:lnSpc>
                <a:spcPct val="130000"/>
              </a:lnSpc>
              <a:spcBef>
                <a:spcPts val="100"/>
              </a:spcBef>
              <a:buSzPct val="100000"/>
              <a:buAutoNum type="arabicPeriod"/>
              <a:defRPr sz="1800"/>
            </a:pPr>
            <a:r>
              <a:rPr lang="fr-CH" sz="2800" dirty="0" smtClean="0">
                <a:solidFill>
                  <a:srgbClr val="53585F"/>
                </a:solidFill>
                <a:uFill>
                  <a:solidFill>
                    <a:srgbClr val="808080"/>
                  </a:solidFill>
                </a:uFill>
                <a:latin typeface="Lato Regular"/>
                <a:ea typeface="Lato Regular"/>
                <a:cs typeface="Lato Regular"/>
                <a:sym typeface="Lato Regular"/>
              </a:rPr>
              <a:t>App </a:t>
            </a:r>
            <a:r>
              <a:rPr lang="fr-CH" sz="2800" dirty="0" err="1" smtClean="0">
                <a:solidFill>
                  <a:srgbClr val="53585F"/>
                </a:solidFill>
                <a:uFill>
                  <a:solidFill>
                    <a:srgbClr val="808080"/>
                  </a:solidFill>
                </a:uFill>
                <a:latin typeface="Lato Regular"/>
                <a:ea typeface="Lato Regular"/>
                <a:cs typeface="Lato Regular"/>
                <a:sym typeface="Lato Regular"/>
              </a:rPr>
              <a:t>my</a:t>
            </a:r>
            <a:r>
              <a:rPr lang="fr-CH" sz="2800" dirty="0" smtClean="0">
                <a:solidFill>
                  <a:srgbClr val="53585F"/>
                </a:solidFill>
                <a:uFill>
                  <a:solidFill>
                    <a:srgbClr val="808080"/>
                  </a:solidFill>
                </a:uFill>
                <a:latin typeface="Lato Regular"/>
                <a:ea typeface="Lato Regular"/>
                <a:cs typeface="Lato Regular"/>
                <a:sym typeface="Lato Regular"/>
              </a:rPr>
              <a:t> </a:t>
            </a:r>
            <a:r>
              <a:rPr lang="fr-CH" sz="2800" dirty="0" err="1" smtClean="0">
                <a:solidFill>
                  <a:srgbClr val="53585F"/>
                </a:solidFill>
                <a:uFill>
                  <a:solidFill>
                    <a:srgbClr val="808080"/>
                  </a:solidFill>
                </a:uFill>
                <a:latin typeface="Lato Regular"/>
                <a:ea typeface="Lato Regular"/>
                <a:cs typeface="Lato Regular"/>
                <a:sym typeface="Lato Regular"/>
              </a:rPr>
              <a:t>need</a:t>
            </a:r>
            <a:r>
              <a:rPr lang="fr-CH" sz="2800" dirty="0" smtClean="0">
                <a:solidFill>
                  <a:srgbClr val="53585F"/>
                </a:solidFill>
                <a:uFill>
                  <a:solidFill>
                    <a:srgbClr val="808080"/>
                  </a:solidFill>
                </a:uFill>
                <a:latin typeface="Lato Regular"/>
                <a:ea typeface="Lato Regular"/>
                <a:cs typeface="Lato Regular"/>
                <a:sym typeface="Lato Regular"/>
              </a:rPr>
              <a:t> </a:t>
            </a:r>
            <a:r>
              <a:rPr lang="fr-CH" sz="2800" dirty="0" err="1" smtClean="0">
                <a:solidFill>
                  <a:srgbClr val="53585F"/>
                </a:solidFill>
                <a:uFill>
                  <a:solidFill>
                    <a:srgbClr val="808080"/>
                  </a:solidFill>
                </a:uFill>
                <a:latin typeface="Lato Regular"/>
                <a:ea typeface="Lato Regular"/>
                <a:cs typeface="Lato Regular"/>
                <a:sym typeface="Lato Regular"/>
              </a:rPr>
              <a:t>some</a:t>
            </a:r>
            <a:r>
              <a:rPr lang="fr-CH" sz="2800" dirty="0" smtClean="0">
                <a:solidFill>
                  <a:srgbClr val="53585F"/>
                </a:solidFill>
                <a:uFill>
                  <a:solidFill>
                    <a:srgbClr val="808080"/>
                  </a:solidFill>
                </a:uFill>
                <a:latin typeface="Lato Regular"/>
                <a:ea typeface="Lato Regular"/>
                <a:cs typeface="Lato Regular"/>
                <a:sym typeface="Lato Regular"/>
              </a:rPr>
              <a:t> extra </a:t>
            </a:r>
            <a:r>
              <a:rPr lang="fr-CH" sz="2800" dirty="0" err="1" smtClean="0">
                <a:solidFill>
                  <a:srgbClr val="53585F"/>
                </a:solidFill>
                <a:uFill>
                  <a:solidFill>
                    <a:srgbClr val="808080"/>
                  </a:solidFill>
                </a:uFill>
                <a:latin typeface="Lato Regular"/>
                <a:ea typeface="Lato Regular"/>
                <a:cs typeface="Lato Regular"/>
                <a:sym typeface="Lato Regular"/>
              </a:rPr>
              <a:t>allowance</a:t>
            </a:r>
            <a:endParaRPr sz="2800" dirty="0">
              <a:solidFill>
                <a:srgbClr val="53585F"/>
              </a:solidFill>
              <a:uFill>
                <a:solidFill>
                  <a:srgbClr val="808080"/>
                </a:solidFill>
              </a:uFill>
              <a:latin typeface="Lato Regular"/>
              <a:ea typeface="Lato Regular"/>
              <a:cs typeface="Lato Regular"/>
              <a:sym typeface="Lato Regular"/>
            </a:endParaRPr>
          </a:p>
        </p:txBody>
      </p:sp>
      <p:grpSp>
        <p:nvGrpSpPr>
          <p:cNvPr id="125" name="Group 125"/>
          <p:cNvGrpSpPr/>
          <p:nvPr/>
        </p:nvGrpSpPr>
        <p:grpSpPr>
          <a:xfrm>
            <a:off x="15326241" y="8830636"/>
            <a:ext cx="6747199" cy="613392"/>
            <a:chOff x="0" y="0"/>
            <a:chExt cx="6747198" cy="613391"/>
          </a:xfrm>
        </p:grpSpPr>
        <p:sp>
          <p:nvSpPr>
            <p:cNvPr id="122" name="Shape 122"/>
            <p:cNvSpPr/>
            <p:nvPr/>
          </p:nvSpPr>
          <p:spPr>
            <a:xfrm>
              <a:off x="1248813" y="574032"/>
              <a:ext cx="5498386" cy="1"/>
            </a:xfrm>
            <a:prstGeom prst="line">
              <a:avLst/>
            </a:prstGeom>
            <a:noFill/>
            <a:ln w="76200" cap="flat">
              <a:solidFill>
                <a:srgbClr val="009AD9"/>
              </a:solidFill>
              <a:prstDash val="solid"/>
              <a:miter lim="400000"/>
            </a:ln>
            <a:effectLst/>
          </p:spPr>
          <p:txBody>
            <a:bodyPr wrap="square" lIns="0" tIns="0" rIns="0" bIns="0" numCol="1" anchor="ctr">
              <a:noAutofit/>
            </a:bodyPr>
            <a:lstStyle/>
            <a:p>
              <a:pPr lvl="0">
                <a:defRPr sz="3200"/>
              </a:pPr>
              <a:endParaRPr/>
            </a:p>
          </p:txBody>
        </p:sp>
        <p:sp>
          <p:nvSpPr>
            <p:cNvPr id="123" name="Shape 123"/>
            <p:cNvSpPr/>
            <p:nvPr/>
          </p:nvSpPr>
          <p:spPr>
            <a:xfrm>
              <a:off x="0" y="19478"/>
              <a:ext cx="1316842" cy="1"/>
            </a:xfrm>
            <a:prstGeom prst="line">
              <a:avLst/>
            </a:prstGeom>
            <a:noFill/>
            <a:ln w="76200" cap="flat">
              <a:solidFill>
                <a:srgbClr val="009AD9"/>
              </a:solidFill>
              <a:prstDash val="solid"/>
              <a:miter lim="400000"/>
            </a:ln>
            <a:effectLst/>
          </p:spPr>
          <p:txBody>
            <a:bodyPr wrap="square" lIns="0" tIns="0" rIns="0" bIns="0" numCol="1" anchor="ctr">
              <a:noAutofit/>
            </a:bodyPr>
            <a:lstStyle/>
            <a:p>
              <a:pPr lvl="0">
                <a:defRPr sz="3200"/>
              </a:pPr>
              <a:endParaRPr/>
            </a:p>
          </p:txBody>
        </p:sp>
        <p:sp>
          <p:nvSpPr>
            <p:cNvPr id="124" name="Shape 124"/>
            <p:cNvSpPr/>
            <p:nvPr/>
          </p:nvSpPr>
          <p:spPr>
            <a:xfrm flipV="1">
              <a:off x="1282943" y="-1"/>
              <a:ext cx="1" cy="613393"/>
            </a:xfrm>
            <a:prstGeom prst="line">
              <a:avLst/>
            </a:prstGeom>
            <a:noFill/>
            <a:ln w="76200" cap="flat">
              <a:solidFill>
                <a:srgbClr val="009AD9"/>
              </a:solidFill>
              <a:prstDash val="solid"/>
              <a:miter lim="400000"/>
            </a:ln>
            <a:effectLst/>
          </p:spPr>
          <p:txBody>
            <a:bodyPr wrap="square" lIns="0" tIns="0" rIns="0" bIns="0" numCol="1" anchor="ctr">
              <a:noAutofit/>
            </a:bodyPr>
            <a:lstStyle/>
            <a:p>
              <a:pPr lvl="0">
                <a:defRPr sz="3200"/>
              </a:pPr>
              <a:endParaRPr/>
            </a:p>
          </p:txBody>
        </p:sp>
      </p:grpSp>
      <p:sp>
        <p:nvSpPr>
          <p:cNvPr id="126" name="Shape 126"/>
          <p:cNvSpPr/>
          <p:nvPr/>
        </p:nvSpPr>
        <p:spPr>
          <a:xfrm>
            <a:off x="1832493" y="2965235"/>
            <a:ext cx="3559413" cy="91583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defRPr sz="3500">
                <a:solidFill>
                  <a:srgbClr val="F5D328"/>
                </a:solidFill>
                <a:latin typeface="Montserrat-Bold"/>
                <a:ea typeface="Montserrat-Bold"/>
                <a:cs typeface="Montserrat-Bold"/>
                <a:sym typeface="Montserrat-Bold"/>
              </a:defRPr>
            </a:lvl1pPr>
          </a:lstStyle>
          <a:p>
            <a:pPr lvl="0">
              <a:defRPr sz="1800">
                <a:solidFill>
                  <a:srgbClr val="000000"/>
                </a:solidFill>
              </a:defRPr>
            </a:pPr>
            <a:r>
              <a:rPr sz="3500">
                <a:solidFill>
                  <a:srgbClr val="F5D328"/>
                </a:solidFill>
              </a:rPr>
              <a:t>Strengths</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8" name="Shape 128"/>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smtClean="0">
                <a:solidFill>
                  <a:srgbClr val="53585F"/>
                </a:solidFill>
                <a:uFill>
                  <a:solidFill>
                    <a:srgbClr val="595959"/>
                  </a:solidFill>
                </a:uFill>
              </a:rPr>
              <a:t>POSITIONING</a:t>
            </a:r>
            <a:endParaRPr sz="6400" dirty="0">
              <a:solidFill>
                <a:srgbClr val="53585F"/>
              </a:solidFill>
              <a:uFill>
                <a:solidFill>
                  <a:srgbClr val="595959"/>
                </a:solidFill>
              </a:uFill>
            </a:endParaRPr>
          </a:p>
        </p:txBody>
      </p:sp>
      <p:sp>
        <p:nvSpPr>
          <p:cNvPr id="129" name="Shape 129"/>
          <p:cNvSpPr/>
          <p:nvPr/>
        </p:nvSpPr>
        <p:spPr>
          <a:xfrm>
            <a:off x="1219438" y="5443125"/>
            <a:ext cx="21945124" cy="4254459"/>
          </a:xfrm>
          <a:prstGeom prst="rect">
            <a:avLst/>
          </a:prstGeom>
          <a:solidFill>
            <a:srgbClr val="F5F5F5"/>
          </a:solidFill>
          <a:ln w="12700">
            <a:miter lim="400000"/>
          </a:ln>
        </p:spPr>
        <p:txBody>
          <a:bodyPr lIns="0" tIns="0" rIns="0" bIns="0" anchor="ctr"/>
          <a:lstStyle/>
          <a:p>
            <a:pPr lvl="0">
              <a:defRPr sz="3200">
                <a:solidFill>
                  <a:srgbClr val="FFFFFF"/>
                </a:solidFill>
              </a:defRPr>
            </a:pPr>
            <a:endParaRPr/>
          </a:p>
        </p:txBody>
      </p:sp>
      <p:sp>
        <p:nvSpPr>
          <p:cNvPr id="130" name="Shape 130"/>
          <p:cNvSpPr/>
          <p:nvPr/>
        </p:nvSpPr>
        <p:spPr>
          <a:xfrm>
            <a:off x="1219438" y="9761402"/>
            <a:ext cx="21945124" cy="1979417"/>
          </a:xfrm>
          <a:prstGeom prst="rect">
            <a:avLst/>
          </a:prstGeom>
          <a:solidFill>
            <a:srgbClr val="F5F5F5"/>
          </a:solidFill>
          <a:ln w="12700">
            <a:miter lim="400000"/>
          </a:ln>
        </p:spPr>
        <p:txBody>
          <a:bodyPr lIns="0" tIns="0" rIns="0" bIns="0" anchor="ctr"/>
          <a:lstStyle/>
          <a:p>
            <a:pPr lvl="0">
              <a:defRPr sz="3200">
                <a:solidFill>
                  <a:srgbClr val="FFFFFF"/>
                </a:solidFill>
              </a:defRPr>
            </a:pPr>
            <a:endParaRPr/>
          </a:p>
        </p:txBody>
      </p:sp>
      <p:sp>
        <p:nvSpPr>
          <p:cNvPr id="131" name="Shape 131"/>
          <p:cNvSpPr/>
          <p:nvPr/>
        </p:nvSpPr>
        <p:spPr>
          <a:xfrm>
            <a:off x="1219438" y="3399890"/>
            <a:ext cx="21945124" cy="1979417"/>
          </a:xfrm>
          <a:prstGeom prst="rect">
            <a:avLst/>
          </a:prstGeom>
          <a:solidFill>
            <a:srgbClr val="F5F5F5"/>
          </a:solidFill>
          <a:ln w="12700">
            <a:miter lim="400000"/>
          </a:ln>
        </p:spPr>
        <p:txBody>
          <a:bodyPr lIns="0" tIns="0" rIns="0" bIns="0" anchor="ctr"/>
          <a:lstStyle/>
          <a:p>
            <a:pPr lvl="0">
              <a:defRPr sz="3200">
                <a:solidFill>
                  <a:srgbClr val="FFFFFF"/>
                </a:solidFill>
              </a:defRPr>
            </a:pPr>
            <a:endParaRPr/>
          </a:p>
        </p:txBody>
      </p:sp>
      <p:sp>
        <p:nvSpPr>
          <p:cNvPr id="136" name="Shape 136"/>
          <p:cNvSpPr/>
          <p:nvPr/>
        </p:nvSpPr>
        <p:spPr>
          <a:xfrm>
            <a:off x="1219438" y="3399890"/>
            <a:ext cx="3868685" cy="1979417"/>
          </a:xfrm>
          <a:prstGeom prst="rect">
            <a:avLst/>
          </a:prstGeom>
          <a:solidFill>
            <a:srgbClr val="009AD9"/>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sz="32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lang="fr-CH" sz="3200" dirty="0" smtClean="0">
                <a:solidFill>
                  <a:srgbClr val="FFFFFF"/>
                </a:solidFill>
              </a:rPr>
              <a:t>Senior 45-70</a:t>
            </a:r>
            <a:endParaRPr sz="3200" dirty="0">
              <a:solidFill>
                <a:srgbClr val="FFFFFF"/>
              </a:solidFill>
            </a:endParaRPr>
          </a:p>
        </p:txBody>
      </p:sp>
      <p:sp>
        <p:nvSpPr>
          <p:cNvPr id="137" name="Shape 137"/>
          <p:cNvSpPr/>
          <p:nvPr/>
        </p:nvSpPr>
        <p:spPr>
          <a:xfrm>
            <a:off x="1219438" y="9761402"/>
            <a:ext cx="3868685" cy="1979417"/>
          </a:xfrm>
          <a:prstGeom prst="rect">
            <a:avLst/>
          </a:prstGeom>
          <a:solidFill>
            <a:srgbClr val="009AD9"/>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sz="32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lang="fr-CH" sz="3200" dirty="0" err="1" smtClean="0">
                <a:solidFill>
                  <a:srgbClr val="FFFFFF"/>
                </a:solidFill>
              </a:rPr>
              <a:t>Teen</a:t>
            </a:r>
            <a:r>
              <a:rPr lang="fr-CH" sz="3200" dirty="0" smtClean="0">
                <a:solidFill>
                  <a:srgbClr val="FFFFFF"/>
                </a:solidFill>
              </a:rPr>
              <a:t> 12-18</a:t>
            </a:r>
            <a:endParaRPr sz="3200" dirty="0">
              <a:solidFill>
                <a:srgbClr val="FFFFFF"/>
              </a:solidFill>
            </a:endParaRPr>
          </a:p>
        </p:txBody>
      </p:sp>
      <p:sp>
        <p:nvSpPr>
          <p:cNvPr id="138" name="Shape 138"/>
          <p:cNvSpPr/>
          <p:nvPr/>
        </p:nvSpPr>
        <p:spPr>
          <a:xfrm>
            <a:off x="1219438" y="5443125"/>
            <a:ext cx="3868685" cy="4254459"/>
          </a:xfrm>
          <a:prstGeom prst="rect">
            <a:avLst/>
          </a:prstGeom>
          <a:solidFill>
            <a:srgbClr val="009AD9"/>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sz="32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lang="fr-CH" sz="3200" dirty="0" err="1" smtClean="0">
                <a:solidFill>
                  <a:srgbClr val="FFFFFF"/>
                </a:solidFill>
              </a:rPr>
              <a:t>Adult</a:t>
            </a:r>
            <a:r>
              <a:rPr lang="fr-CH" sz="3200" dirty="0" smtClean="0">
                <a:solidFill>
                  <a:srgbClr val="FFFFFF"/>
                </a:solidFill>
              </a:rPr>
              <a:t> 18-45</a:t>
            </a:r>
            <a:endParaRPr sz="3200" dirty="0">
              <a:solidFill>
                <a:srgbClr val="FFFFFF"/>
              </a:solidFill>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3084266237_b7d368e1a7_o.jpg"/>
          <p:cNvPicPr/>
          <p:nvPr/>
        </p:nvPicPr>
        <p:blipFill>
          <a:blip r:embed="rId2" cstate="email">
            <a:extLst>
              <a:ext uri="{28A0092B-C50C-407E-A947-70E740481C1C}">
                <a14:useLocalDpi xmlns:a14="http://schemas.microsoft.com/office/drawing/2010/main"/>
              </a:ext>
            </a:extLst>
          </a:blip>
          <a:srcRect/>
          <a:stretch>
            <a:fillRect/>
          </a:stretch>
        </p:blipFill>
        <p:spPr>
          <a:xfrm>
            <a:off x="12192000" y="0"/>
            <a:ext cx="12192000" cy="13716000"/>
          </a:xfrm>
          <a:prstGeom prst="rect">
            <a:avLst/>
          </a:prstGeom>
          <a:ln w="12700">
            <a:miter lim="400000"/>
          </a:ln>
        </p:spPr>
      </p:pic>
      <p:sp>
        <p:nvSpPr>
          <p:cNvPr id="150" name="Shape 150"/>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a:solidFill>
                  <a:srgbClr val="53585F"/>
                </a:solidFill>
                <a:uFill>
                  <a:solidFill>
                    <a:srgbClr val="595959"/>
                  </a:solidFill>
                </a:uFill>
              </a:rPr>
              <a:t>OBJECTIVES</a:t>
            </a:r>
          </a:p>
        </p:txBody>
      </p:sp>
      <p:sp>
        <p:nvSpPr>
          <p:cNvPr id="151" name="Shape 151"/>
          <p:cNvSpPr/>
          <p:nvPr/>
        </p:nvSpPr>
        <p:spPr>
          <a:xfrm>
            <a:off x="1192112" y="4566226"/>
            <a:ext cx="10241257" cy="539634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a:defRPr sz="1800"/>
            </a:pPr>
            <a:r>
              <a:rPr sz="4000" dirty="0">
                <a:solidFill>
                  <a:srgbClr val="53585F"/>
                </a:solidFill>
                <a:latin typeface="Lato Bold"/>
                <a:ea typeface="Lato Bold"/>
                <a:cs typeface="Lato Bold"/>
                <a:sym typeface="Lato Bold"/>
              </a:rPr>
              <a:t>Objective 1:</a:t>
            </a:r>
            <a:r>
              <a:rPr sz="4000" b="1" dirty="0">
                <a:latin typeface="RobotoCondensed-Regular"/>
                <a:ea typeface="RobotoCondensed-Regular"/>
                <a:cs typeface="RobotoCondensed-Regular"/>
                <a:sym typeface="RobotoCondensed-Regular"/>
              </a:rPr>
              <a:t> </a:t>
            </a:r>
            <a:r>
              <a:rPr lang="fr-CH" sz="3600" dirty="0" smtClean="0">
                <a:solidFill>
                  <a:srgbClr val="53585F"/>
                </a:solidFill>
                <a:latin typeface="Lato Regular"/>
                <a:ea typeface="Lato Regular"/>
                <a:cs typeface="Lato Regular"/>
                <a:sym typeface="Lato Regular"/>
              </a:rPr>
              <a:t>To </a:t>
            </a:r>
            <a:r>
              <a:rPr lang="fr-CH" sz="3600" dirty="0" err="1" smtClean="0">
                <a:solidFill>
                  <a:srgbClr val="53585F"/>
                </a:solidFill>
                <a:latin typeface="Lato Regular"/>
                <a:ea typeface="Lato Regular"/>
                <a:cs typeface="Lato Regular"/>
                <a:sym typeface="Lato Regular"/>
              </a:rPr>
              <a:t>provide</a:t>
            </a:r>
            <a:r>
              <a:rPr lang="fr-CH" sz="3600" dirty="0" smtClean="0">
                <a:solidFill>
                  <a:srgbClr val="53585F"/>
                </a:solidFill>
                <a:latin typeface="Lato Regular"/>
                <a:ea typeface="Lato Regular"/>
                <a:cs typeface="Lato Regular"/>
                <a:sym typeface="Lato Regular"/>
              </a:rPr>
              <a:t> information to patient </a:t>
            </a:r>
            <a:r>
              <a:rPr lang="fr-CH" sz="3600" dirty="0" err="1" smtClean="0">
                <a:solidFill>
                  <a:srgbClr val="53585F"/>
                </a:solidFill>
                <a:latin typeface="Lato Regular"/>
                <a:ea typeface="Lato Regular"/>
                <a:cs typeface="Lato Regular"/>
                <a:sym typeface="Lato Regular"/>
              </a:rPr>
              <a:t>suffering</a:t>
            </a:r>
            <a:r>
              <a:rPr lang="fr-CH" sz="3600" dirty="0" smtClean="0">
                <a:solidFill>
                  <a:srgbClr val="53585F"/>
                </a:solidFill>
                <a:latin typeface="Lato Regular"/>
                <a:ea typeface="Lato Regular"/>
                <a:cs typeface="Lato Regular"/>
                <a:sym typeface="Lato Regular"/>
              </a:rPr>
              <a:t> of mental </a:t>
            </a:r>
            <a:r>
              <a:rPr lang="fr-CH" sz="3600" dirty="0" err="1" smtClean="0">
                <a:solidFill>
                  <a:srgbClr val="53585F"/>
                </a:solidFill>
                <a:latin typeface="Lato Regular"/>
                <a:ea typeface="Lato Regular"/>
                <a:cs typeface="Lato Regular"/>
                <a:sym typeface="Lato Regular"/>
              </a:rPr>
              <a:t>disease</a:t>
            </a:r>
            <a:r>
              <a:rPr lang="fr-CH" sz="3600" dirty="0" smtClean="0">
                <a:solidFill>
                  <a:srgbClr val="53585F"/>
                </a:solidFill>
                <a:latin typeface="Lato Regular"/>
                <a:ea typeface="Lato Regular"/>
                <a:cs typeface="Lato Regular"/>
                <a:sym typeface="Lato Regular"/>
              </a:rPr>
              <a:t> </a:t>
            </a:r>
            <a:r>
              <a:rPr lang="fr-CH" sz="3600" dirty="0" err="1" smtClean="0">
                <a:solidFill>
                  <a:srgbClr val="53585F"/>
                </a:solidFill>
                <a:latin typeface="Lato Regular"/>
                <a:ea typeface="Lato Regular"/>
                <a:cs typeface="Lato Regular"/>
                <a:sym typeface="Lato Regular"/>
              </a:rPr>
              <a:t>such</a:t>
            </a:r>
            <a:r>
              <a:rPr lang="fr-CH" sz="3600" dirty="0" smtClean="0">
                <a:solidFill>
                  <a:srgbClr val="53585F"/>
                </a:solidFill>
                <a:latin typeface="Lato Regular"/>
                <a:ea typeface="Lato Regular"/>
                <a:cs typeface="Lato Regular"/>
                <a:sym typeface="Lato Regular"/>
              </a:rPr>
              <a:t> as </a:t>
            </a:r>
            <a:r>
              <a:rPr lang="fr-CH" sz="3600" dirty="0" err="1" smtClean="0">
                <a:solidFill>
                  <a:srgbClr val="53585F"/>
                </a:solidFill>
                <a:latin typeface="Lato Regular"/>
                <a:ea typeface="Lato Regular"/>
                <a:cs typeface="Lato Regular"/>
                <a:sym typeface="Lato Regular"/>
              </a:rPr>
              <a:t>depression</a:t>
            </a:r>
            <a:r>
              <a:rPr lang="fr-CH" sz="3600" dirty="0" smtClean="0">
                <a:solidFill>
                  <a:srgbClr val="53585F"/>
                </a:solidFill>
                <a:latin typeface="Lato Regular"/>
                <a:ea typeface="Lato Regular"/>
                <a:cs typeface="Lato Regular"/>
                <a:sym typeface="Lato Regular"/>
              </a:rPr>
              <a:t>, </a:t>
            </a:r>
            <a:r>
              <a:rPr lang="fr-CH" sz="3600" dirty="0" err="1" smtClean="0">
                <a:solidFill>
                  <a:srgbClr val="53585F"/>
                </a:solidFill>
                <a:latin typeface="Lato Regular"/>
                <a:ea typeface="Lato Regular"/>
                <a:cs typeface="Lato Regular"/>
                <a:sym typeface="Lato Regular"/>
              </a:rPr>
              <a:t>anxiaty</a:t>
            </a:r>
            <a:r>
              <a:rPr lang="fr-CH" sz="3600" dirty="0">
                <a:solidFill>
                  <a:srgbClr val="53585F"/>
                </a:solidFill>
                <a:latin typeface="Lato Regular"/>
                <a:ea typeface="Lato Regular"/>
                <a:cs typeface="Lato Regular"/>
                <a:sym typeface="Lato Regular"/>
              </a:rPr>
              <a:t> </a:t>
            </a:r>
            <a:r>
              <a:rPr lang="fr-CH" sz="3600" dirty="0" smtClean="0">
                <a:solidFill>
                  <a:srgbClr val="53585F"/>
                </a:solidFill>
                <a:latin typeface="Lato Regular"/>
                <a:ea typeface="Lato Regular"/>
                <a:cs typeface="Lato Regular"/>
                <a:sym typeface="Lato Regular"/>
              </a:rPr>
              <a:t>and addiction in an </a:t>
            </a:r>
            <a:r>
              <a:rPr lang="fr-CH" sz="3600" dirty="0" err="1" smtClean="0">
                <a:solidFill>
                  <a:srgbClr val="53585F"/>
                </a:solidFill>
                <a:latin typeface="Lato Regular"/>
                <a:ea typeface="Lato Regular"/>
                <a:cs typeface="Lato Regular"/>
                <a:sym typeface="Lato Regular"/>
              </a:rPr>
              <a:t>anonymous</a:t>
            </a:r>
            <a:r>
              <a:rPr lang="fr-CH" sz="3600" dirty="0" smtClean="0">
                <a:solidFill>
                  <a:srgbClr val="53585F"/>
                </a:solidFill>
                <a:latin typeface="Lato Regular"/>
                <a:ea typeface="Lato Regular"/>
                <a:cs typeface="Lato Regular"/>
                <a:sym typeface="Lato Regular"/>
              </a:rPr>
              <a:t> </a:t>
            </a:r>
            <a:r>
              <a:rPr lang="fr-CH" sz="3600" dirty="0" err="1" smtClean="0">
                <a:solidFill>
                  <a:srgbClr val="53585F"/>
                </a:solidFill>
                <a:latin typeface="Lato Regular"/>
                <a:ea typeface="Lato Regular"/>
                <a:cs typeface="Lato Regular"/>
                <a:sym typeface="Lato Regular"/>
              </a:rPr>
              <a:t>fashion</a:t>
            </a:r>
            <a:endParaRPr sz="4000" dirty="0">
              <a:solidFill>
                <a:srgbClr val="53585F"/>
              </a:solidFill>
              <a:latin typeface="Lato Regular"/>
              <a:ea typeface="Lato Regular"/>
              <a:cs typeface="Lato Regular"/>
              <a:sym typeface="Lato Regular"/>
            </a:endParaRPr>
          </a:p>
          <a:p>
            <a:pPr lvl="0" algn="l">
              <a:defRPr sz="1800"/>
            </a:pPr>
            <a:endParaRPr sz="4000" dirty="0">
              <a:latin typeface="Lato Regular"/>
              <a:ea typeface="Lato Regular"/>
              <a:cs typeface="Lato Regular"/>
              <a:sym typeface="Lato Regular"/>
            </a:endParaRPr>
          </a:p>
          <a:p>
            <a:pPr lvl="0" algn="l">
              <a:defRPr sz="1800"/>
            </a:pPr>
            <a:r>
              <a:rPr sz="4000" dirty="0">
                <a:solidFill>
                  <a:srgbClr val="53585F"/>
                </a:solidFill>
                <a:latin typeface="Lato Bold"/>
                <a:ea typeface="Lato Bold"/>
                <a:cs typeface="Lato Bold"/>
                <a:sym typeface="Lato Bold"/>
              </a:rPr>
              <a:t>Objective 2:</a:t>
            </a:r>
            <a:r>
              <a:rPr sz="4000" dirty="0">
                <a:latin typeface="Lato Regular"/>
                <a:ea typeface="Lato Regular"/>
                <a:cs typeface="Lato Regular"/>
                <a:sym typeface="Lato Regular"/>
              </a:rPr>
              <a:t> </a:t>
            </a:r>
            <a:r>
              <a:rPr lang="fr-CH" sz="3600" dirty="0" smtClean="0">
                <a:solidFill>
                  <a:srgbClr val="53585F"/>
                </a:solidFill>
                <a:latin typeface="Lato Regular"/>
                <a:ea typeface="Lato Regular"/>
                <a:cs typeface="Lato Regular"/>
                <a:sym typeface="Lato Regular"/>
              </a:rPr>
              <a:t>To </a:t>
            </a:r>
            <a:r>
              <a:rPr lang="fr-CH" sz="3600" dirty="0" err="1" smtClean="0">
                <a:solidFill>
                  <a:srgbClr val="53585F"/>
                </a:solidFill>
                <a:latin typeface="Lato Regular"/>
                <a:ea typeface="Lato Regular"/>
                <a:cs typeface="Lato Regular"/>
                <a:sym typeface="Lato Regular"/>
              </a:rPr>
              <a:t>share</a:t>
            </a:r>
            <a:r>
              <a:rPr lang="fr-CH" sz="3600" dirty="0" smtClean="0">
                <a:solidFill>
                  <a:srgbClr val="53585F"/>
                </a:solidFill>
                <a:latin typeface="Lato Regular"/>
                <a:ea typeface="Lato Regular"/>
                <a:cs typeface="Lato Regular"/>
                <a:sym typeface="Lato Regular"/>
              </a:rPr>
              <a:t> data </a:t>
            </a:r>
            <a:r>
              <a:rPr lang="fr-CH" sz="3600" dirty="0" err="1" smtClean="0">
                <a:solidFill>
                  <a:srgbClr val="53585F"/>
                </a:solidFill>
                <a:latin typeface="Lato Regular"/>
                <a:ea typeface="Lato Regular"/>
                <a:cs typeface="Lato Regular"/>
                <a:sym typeface="Lato Regular"/>
              </a:rPr>
              <a:t>between</a:t>
            </a:r>
            <a:r>
              <a:rPr lang="fr-CH" sz="3600" dirty="0" smtClean="0">
                <a:solidFill>
                  <a:srgbClr val="53585F"/>
                </a:solidFill>
                <a:latin typeface="Lato Regular"/>
                <a:ea typeface="Lato Regular"/>
                <a:cs typeface="Lato Regular"/>
                <a:sym typeface="Lato Regular"/>
              </a:rPr>
              <a:t> patient and help </a:t>
            </a:r>
            <a:r>
              <a:rPr lang="fr-CH" sz="3600" dirty="0" err="1" smtClean="0">
                <a:solidFill>
                  <a:srgbClr val="53585F"/>
                </a:solidFill>
                <a:latin typeface="Lato Regular"/>
                <a:ea typeface="Lato Regular"/>
                <a:cs typeface="Lato Regular"/>
                <a:sym typeface="Lato Regular"/>
              </a:rPr>
              <a:t>each</a:t>
            </a:r>
            <a:r>
              <a:rPr lang="fr-CH" sz="3600" dirty="0" smtClean="0">
                <a:solidFill>
                  <a:srgbClr val="53585F"/>
                </a:solidFill>
                <a:latin typeface="Lato Regular"/>
                <a:ea typeface="Lato Regular"/>
                <a:cs typeface="Lato Regular"/>
                <a:sym typeface="Lato Regular"/>
              </a:rPr>
              <a:t> </a:t>
            </a:r>
            <a:r>
              <a:rPr lang="fr-CH" sz="3600" dirty="0" err="1" smtClean="0">
                <a:solidFill>
                  <a:srgbClr val="53585F"/>
                </a:solidFill>
                <a:latin typeface="Lato Regular"/>
                <a:ea typeface="Lato Regular"/>
                <a:cs typeface="Lato Regular"/>
                <a:sym typeface="Lato Regular"/>
              </a:rPr>
              <a:t>other</a:t>
            </a:r>
            <a:r>
              <a:rPr lang="fr-CH" sz="3600" dirty="0" smtClean="0">
                <a:solidFill>
                  <a:srgbClr val="53585F"/>
                </a:solidFill>
                <a:latin typeface="Lato Regular"/>
                <a:ea typeface="Lato Regular"/>
                <a:cs typeface="Lato Regular"/>
                <a:sym typeface="Lato Regular"/>
              </a:rPr>
              <a:t> on a </a:t>
            </a:r>
            <a:r>
              <a:rPr lang="fr-CH" sz="3600" dirty="0" err="1" smtClean="0">
                <a:solidFill>
                  <a:srgbClr val="53585F"/>
                </a:solidFill>
                <a:latin typeface="Lato Regular"/>
                <a:ea typeface="Lato Regular"/>
                <a:cs typeface="Lato Regular"/>
                <a:sym typeface="Lato Regular"/>
              </a:rPr>
              <a:t>daily</a:t>
            </a:r>
            <a:r>
              <a:rPr lang="fr-CH" sz="3600" dirty="0" smtClean="0">
                <a:solidFill>
                  <a:srgbClr val="53585F"/>
                </a:solidFill>
                <a:latin typeface="Lato Regular"/>
                <a:ea typeface="Lato Regular"/>
                <a:cs typeface="Lato Regular"/>
                <a:sym typeface="Lato Regular"/>
              </a:rPr>
              <a:t> basis</a:t>
            </a:r>
            <a:endParaRPr sz="3700" dirty="0">
              <a:latin typeface="Lato Regular"/>
              <a:ea typeface="Lato Regular"/>
              <a:cs typeface="Lato Regular"/>
              <a:sym typeface="Lato Regular"/>
            </a:endParaRPr>
          </a:p>
          <a:p>
            <a:pPr lvl="0" algn="l">
              <a:defRPr sz="1800"/>
            </a:pPr>
            <a:endParaRPr sz="4000" dirty="0">
              <a:latin typeface="Lato Regular"/>
              <a:ea typeface="Lato Regular"/>
              <a:cs typeface="Lato Regular"/>
              <a:sym typeface="Lato Regular"/>
            </a:endParaRPr>
          </a:p>
          <a:p>
            <a:pPr lvl="0" algn="l">
              <a:defRPr sz="1800"/>
            </a:pPr>
            <a:r>
              <a:rPr sz="4000" dirty="0">
                <a:solidFill>
                  <a:srgbClr val="53585F"/>
                </a:solidFill>
                <a:latin typeface="Lato Bold"/>
                <a:ea typeface="Lato Bold"/>
                <a:cs typeface="Lato Bold"/>
                <a:sym typeface="Lato Bold"/>
              </a:rPr>
              <a:t>Objective 3: </a:t>
            </a:r>
            <a:r>
              <a:rPr lang="fr-CH" sz="3600" dirty="0" err="1" smtClean="0">
                <a:solidFill>
                  <a:srgbClr val="53585F"/>
                </a:solidFill>
                <a:latin typeface="Lato Regular"/>
                <a:ea typeface="Lato Bold"/>
                <a:cs typeface="Lato Bold"/>
                <a:sym typeface="Lato Regular"/>
              </a:rPr>
              <a:t>Provide</a:t>
            </a:r>
            <a:r>
              <a:rPr lang="fr-CH" sz="3600" dirty="0" smtClean="0">
                <a:solidFill>
                  <a:srgbClr val="53585F"/>
                </a:solidFill>
                <a:latin typeface="Lato Regular"/>
                <a:ea typeface="Lato Bold"/>
                <a:cs typeface="Lato Bold"/>
                <a:sym typeface="Lato Regular"/>
              </a:rPr>
              <a:t> </a:t>
            </a:r>
            <a:r>
              <a:rPr lang="fr-CH" sz="3600" dirty="0" err="1" smtClean="0">
                <a:solidFill>
                  <a:srgbClr val="53585F"/>
                </a:solidFill>
                <a:latin typeface="Lato Regular"/>
                <a:ea typeface="Lato Bold"/>
                <a:cs typeface="Lato Bold"/>
                <a:sym typeface="Lato Regular"/>
              </a:rPr>
              <a:t>with</a:t>
            </a:r>
            <a:r>
              <a:rPr lang="fr-CH" sz="3600" dirty="0" smtClean="0">
                <a:solidFill>
                  <a:srgbClr val="53585F"/>
                </a:solidFill>
                <a:latin typeface="Lato Regular"/>
                <a:ea typeface="Lato Bold"/>
                <a:cs typeface="Lato Bold"/>
                <a:sym typeface="Lato Regular"/>
              </a:rPr>
              <a:t> patient to </a:t>
            </a:r>
            <a:r>
              <a:rPr lang="fr-CH" sz="3600" dirty="0" err="1" smtClean="0">
                <a:solidFill>
                  <a:srgbClr val="53585F"/>
                </a:solidFill>
                <a:latin typeface="Lato Regular"/>
                <a:ea typeface="Lato Bold"/>
                <a:cs typeface="Lato Bold"/>
                <a:sym typeface="Lato Regular"/>
              </a:rPr>
              <a:t>track</a:t>
            </a:r>
            <a:r>
              <a:rPr lang="fr-CH" sz="3600" dirty="0" smtClean="0">
                <a:solidFill>
                  <a:srgbClr val="53585F"/>
                </a:solidFill>
                <a:latin typeface="Lato Regular"/>
                <a:ea typeface="Lato Bold"/>
                <a:cs typeface="Lato Bold"/>
                <a:sym typeface="Lato Regular"/>
              </a:rPr>
              <a:t>, monitor and manage </a:t>
            </a:r>
            <a:r>
              <a:rPr lang="fr-CH" sz="3600" dirty="0" err="1" smtClean="0">
                <a:solidFill>
                  <a:srgbClr val="53585F"/>
                </a:solidFill>
                <a:latin typeface="Lato Regular"/>
                <a:ea typeface="Lato Bold"/>
                <a:cs typeface="Lato Bold"/>
                <a:sym typeface="Lato Regular"/>
              </a:rPr>
              <a:t>there</a:t>
            </a:r>
            <a:r>
              <a:rPr lang="fr-CH" sz="3600" dirty="0" smtClean="0">
                <a:solidFill>
                  <a:srgbClr val="53585F"/>
                </a:solidFill>
                <a:latin typeface="Lato Regular"/>
                <a:ea typeface="Lato Bold"/>
                <a:cs typeface="Lato Bold"/>
                <a:sym typeface="Lato Regular"/>
              </a:rPr>
              <a:t> </a:t>
            </a:r>
            <a:r>
              <a:rPr lang="fr-CH" sz="3600" dirty="0" err="1" smtClean="0">
                <a:solidFill>
                  <a:srgbClr val="53585F"/>
                </a:solidFill>
                <a:latin typeface="Lato Regular"/>
                <a:ea typeface="Lato Bold"/>
                <a:cs typeface="Lato Bold"/>
                <a:sym typeface="Lato Regular"/>
              </a:rPr>
              <a:t>disease</a:t>
            </a:r>
            <a:endParaRPr sz="3600" dirty="0">
              <a:solidFill>
                <a:srgbClr val="53585F"/>
              </a:solidFill>
              <a:latin typeface="Lato Regular"/>
              <a:ea typeface="Lato Regular"/>
              <a:cs typeface="Lato Regular"/>
              <a:sym typeface="Lato Regular"/>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5825871567_c358eda18e_o.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
        <p:nvSpPr>
          <p:cNvPr id="154" name="Shape 154"/>
          <p:cNvSpPr/>
          <p:nvPr/>
        </p:nvSpPr>
        <p:spPr>
          <a:xfrm rot="10800000">
            <a:off x="15809183" y="4259791"/>
            <a:ext cx="7486433" cy="7482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7200" y="0"/>
                  <a:pt x="3600" y="0"/>
                  <a:pt x="0" y="0"/>
                </a:cubicBezTo>
                <a:cubicBezTo>
                  <a:pt x="0" y="3600"/>
                  <a:pt x="0" y="7200"/>
                  <a:pt x="0" y="10800"/>
                </a:cubicBezTo>
                <a:cubicBezTo>
                  <a:pt x="0" y="16765"/>
                  <a:pt x="4835" y="21600"/>
                  <a:pt x="10800" y="21600"/>
                </a:cubicBezTo>
                <a:cubicBezTo>
                  <a:pt x="16765" y="21600"/>
                  <a:pt x="21600" y="16765"/>
                  <a:pt x="21600" y="10800"/>
                </a:cubicBezTo>
                <a:close/>
              </a:path>
            </a:pathLst>
          </a:custGeom>
          <a:solidFill>
            <a:srgbClr val="009AD9">
              <a:alpha val="89578"/>
            </a:srgbClr>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155" name="Shape 155"/>
          <p:cNvSpPr/>
          <p:nvPr/>
        </p:nvSpPr>
        <p:spPr>
          <a:xfrm>
            <a:off x="16959516" y="7118786"/>
            <a:ext cx="6036815" cy="176458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4300">
                <a:solidFill>
                  <a:srgbClr val="FFFFFF"/>
                </a:solidFill>
                <a:latin typeface="Lato Regular"/>
                <a:ea typeface="Lato Regular"/>
                <a:cs typeface="Lato Regular"/>
                <a:sym typeface="Lato Regular"/>
              </a:defRPr>
            </a:lvl1pPr>
          </a:lstStyle>
          <a:p>
            <a:pPr lvl="0">
              <a:defRPr sz="1800">
                <a:solidFill>
                  <a:srgbClr val="000000"/>
                </a:solidFill>
              </a:defRPr>
            </a:pPr>
            <a:r>
              <a:rPr lang="fr-CH" sz="3600" dirty="0" smtClean="0">
                <a:solidFill>
                  <a:schemeClr val="bg1"/>
                </a:solidFill>
              </a:rPr>
              <a:t>-</a:t>
            </a:r>
            <a:r>
              <a:rPr lang="fr-CH" sz="3600" dirty="0" err="1" smtClean="0">
                <a:solidFill>
                  <a:schemeClr val="bg1"/>
                </a:solidFill>
              </a:rPr>
              <a:t>Together</a:t>
            </a:r>
            <a:r>
              <a:rPr lang="fr-CH" sz="3600" dirty="0" smtClean="0">
                <a:solidFill>
                  <a:schemeClr val="bg1"/>
                </a:solidFill>
              </a:rPr>
              <a:t> </a:t>
            </a:r>
            <a:r>
              <a:rPr lang="fr-CH" sz="3600" dirty="0" err="1" smtClean="0">
                <a:solidFill>
                  <a:schemeClr val="bg1"/>
                </a:solidFill>
              </a:rPr>
              <a:t>we</a:t>
            </a:r>
            <a:r>
              <a:rPr lang="fr-CH" sz="3600" dirty="0" smtClean="0">
                <a:solidFill>
                  <a:schemeClr val="bg1"/>
                </a:solidFill>
              </a:rPr>
              <a:t> </a:t>
            </a:r>
            <a:r>
              <a:rPr lang="fr-CH" sz="3600" dirty="0" err="1" smtClean="0">
                <a:solidFill>
                  <a:schemeClr val="bg1"/>
                </a:solidFill>
              </a:rPr>
              <a:t>can</a:t>
            </a:r>
            <a:r>
              <a:rPr lang="fr-CH" sz="3600" dirty="0" smtClean="0">
                <a:solidFill>
                  <a:schemeClr val="bg1"/>
                </a:solidFill>
              </a:rPr>
              <a:t> </a:t>
            </a:r>
            <a:r>
              <a:rPr lang="fr-CH" sz="3600" dirty="0" err="1" smtClean="0">
                <a:solidFill>
                  <a:schemeClr val="bg1"/>
                </a:solidFill>
              </a:rPr>
              <a:t>get</a:t>
            </a:r>
            <a:r>
              <a:rPr lang="fr-CH" sz="3600" dirty="0" smtClean="0">
                <a:solidFill>
                  <a:schemeClr val="bg1"/>
                </a:solidFill>
              </a:rPr>
              <a:t> </a:t>
            </a:r>
            <a:r>
              <a:rPr lang="fr-CH" sz="3600" dirty="0" err="1" smtClean="0">
                <a:solidFill>
                  <a:schemeClr val="bg1"/>
                </a:solidFill>
              </a:rPr>
              <a:t>heal</a:t>
            </a:r>
            <a:endParaRPr lang="fr-CH" sz="3600" dirty="0" smtClean="0">
              <a:solidFill>
                <a:schemeClr val="bg1"/>
              </a:solidFill>
            </a:endParaRPr>
          </a:p>
          <a:p>
            <a:pPr lvl="0">
              <a:defRPr sz="1800">
                <a:solidFill>
                  <a:srgbClr val="000000"/>
                </a:solidFill>
              </a:defRPr>
            </a:pPr>
            <a:r>
              <a:rPr lang="fr-CH" sz="3600" dirty="0" smtClean="0">
                <a:solidFill>
                  <a:schemeClr val="bg1"/>
                </a:solidFill>
              </a:rPr>
              <a:t>-You are not </a:t>
            </a:r>
            <a:r>
              <a:rPr lang="fr-CH" sz="3600" dirty="0" err="1" smtClean="0">
                <a:solidFill>
                  <a:schemeClr val="bg1"/>
                </a:solidFill>
              </a:rPr>
              <a:t>alone</a:t>
            </a:r>
            <a:endParaRPr lang="fr-CH" sz="3600" dirty="0" smtClean="0">
              <a:solidFill>
                <a:schemeClr val="bg1"/>
              </a:solidFill>
            </a:endParaRPr>
          </a:p>
          <a:p>
            <a:pPr lvl="0">
              <a:defRPr sz="1800">
                <a:solidFill>
                  <a:srgbClr val="000000"/>
                </a:solidFill>
              </a:defRPr>
            </a:pPr>
            <a:endParaRPr sz="3600" dirty="0">
              <a:solidFill>
                <a:schemeClr val="bg1"/>
              </a:solidFill>
            </a:endParaRPr>
          </a:p>
        </p:txBody>
      </p:sp>
      <p:sp>
        <p:nvSpPr>
          <p:cNvPr id="156" name="Shape 156"/>
          <p:cNvSpPr>
            <a:spLocks noGrp="1"/>
          </p:cNvSpPr>
          <p:nvPr>
            <p:ph type="title" idx="4294967295"/>
          </p:nvPr>
        </p:nvSpPr>
        <p:spPr>
          <a:xfrm>
            <a:off x="728133" y="1143000"/>
            <a:ext cx="7726634"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KEY MESSAGE</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a:solidFill>
                  <a:srgbClr val="53585F"/>
                </a:solidFill>
                <a:uFill>
                  <a:solidFill>
                    <a:srgbClr val="595959"/>
                  </a:solidFill>
                </a:uFill>
              </a:rPr>
              <a:t>OUR </a:t>
            </a:r>
            <a:r>
              <a:rPr sz="6400" dirty="0" smtClean="0">
                <a:solidFill>
                  <a:srgbClr val="53585F"/>
                </a:solidFill>
                <a:uFill>
                  <a:solidFill>
                    <a:srgbClr val="595959"/>
                  </a:solidFill>
                </a:uFill>
              </a:rPr>
              <a:t>STRATEGY</a:t>
            </a:r>
            <a:r>
              <a:rPr lang="fr-CH" sz="6400" dirty="0" smtClean="0">
                <a:solidFill>
                  <a:srgbClr val="53585F"/>
                </a:solidFill>
                <a:uFill>
                  <a:solidFill>
                    <a:srgbClr val="595959"/>
                  </a:solidFill>
                </a:uFill>
              </a:rPr>
              <a:t> (TBD)</a:t>
            </a:r>
            <a:endParaRPr sz="6400" dirty="0">
              <a:solidFill>
                <a:srgbClr val="53585F"/>
              </a:solidFill>
              <a:uFill>
                <a:solidFill>
                  <a:srgbClr val="595959"/>
                </a:solidFill>
              </a:uFill>
            </a:endParaRPr>
          </a:p>
        </p:txBody>
      </p:sp>
      <p:sp>
        <p:nvSpPr>
          <p:cNvPr id="159" name="Shape 159"/>
          <p:cNvSpPr/>
          <p:nvPr/>
        </p:nvSpPr>
        <p:spPr>
          <a:xfrm>
            <a:off x="1492806" y="4240180"/>
            <a:ext cx="5894885" cy="58948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C5D57"/>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160" name="Shape 160"/>
          <p:cNvSpPr/>
          <p:nvPr/>
        </p:nvSpPr>
        <p:spPr>
          <a:xfrm>
            <a:off x="11837690" y="4240180"/>
            <a:ext cx="5894885" cy="58948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5D328"/>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161" name="Shape 161"/>
          <p:cNvSpPr/>
          <p:nvPr/>
        </p:nvSpPr>
        <p:spPr>
          <a:xfrm>
            <a:off x="6651425" y="4240180"/>
            <a:ext cx="5894885" cy="58948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9AD9">
              <a:alpha val="90231"/>
            </a:srgbClr>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162" name="Shape 162"/>
          <p:cNvSpPr/>
          <p:nvPr/>
        </p:nvSpPr>
        <p:spPr>
          <a:xfrm>
            <a:off x="16996309" y="4240180"/>
            <a:ext cx="5894886" cy="58948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0BF41">
              <a:alpha val="89985"/>
            </a:srgbClr>
          </a:solidFill>
          <a:ln w="12700">
            <a:miter lim="400000"/>
          </a:ln>
        </p:spPr>
        <p:txBody>
          <a:bodyPr lIns="121919" tIns="121919" rIns="121919" bIns="121919" anchor="ctr"/>
          <a:lstStyle/>
          <a:p>
            <a:pPr lvl="0" defTabSz="457200">
              <a:defRPr sz="4800">
                <a:uFill>
                  <a:solidFill/>
                </a:uFill>
                <a:latin typeface="Calibri"/>
                <a:ea typeface="Calibri"/>
                <a:cs typeface="Calibri"/>
                <a:sym typeface="Calibri"/>
              </a:defRPr>
            </a:pPr>
            <a:endParaRPr/>
          </a:p>
        </p:txBody>
      </p:sp>
      <p:sp>
        <p:nvSpPr>
          <p:cNvPr id="163" name="Shape 163"/>
          <p:cNvSpPr/>
          <p:nvPr/>
        </p:nvSpPr>
        <p:spPr>
          <a:xfrm>
            <a:off x="2600573" y="5201168"/>
            <a:ext cx="3679351" cy="8255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47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sz="4700">
                <a:solidFill>
                  <a:srgbClr val="FFFFFF"/>
                </a:solidFill>
              </a:rPr>
              <a:t>STRATEGY 1 </a:t>
            </a:r>
          </a:p>
        </p:txBody>
      </p:sp>
      <p:sp>
        <p:nvSpPr>
          <p:cNvPr id="164" name="Shape 164"/>
          <p:cNvSpPr/>
          <p:nvPr/>
        </p:nvSpPr>
        <p:spPr>
          <a:xfrm>
            <a:off x="7674471" y="5201168"/>
            <a:ext cx="3848793" cy="8255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47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sz="4700">
                <a:solidFill>
                  <a:srgbClr val="FFFFFF"/>
                </a:solidFill>
              </a:rPr>
              <a:t>STRATEGY 2</a:t>
            </a:r>
          </a:p>
        </p:txBody>
      </p:sp>
      <p:sp>
        <p:nvSpPr>
          <p:cNvPr id="165" name="Shape 165"/>
          <p:cNvSpPr/>
          <p:nvPr/>
        </p:nvSpPr>
        <p:spPr>
          <a:xfrm>
            <a:off x="12917811" y="5201168"/>
            <a:ext cx="3965533" cy="8255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47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sz="4700">
                <a:solidFill>
                  <a:srgbClr val="FFFFFF"/>
                </a:solidFill>
              </a:rPr>
              <a:t>STRATEGY 3</a:t>
            </a:r>
          </a:p>
        </p:txBody>
      </p:sp>
      <p:sp>
        <p:nvSpPr>
          <p:cNvPr id="166" name="Shape 166"/>
          <p:cNvSpPr/>
          <p:nvPr/>
        </p:nvSpPr>
        <p:spPr>
          <a:xfrm>
            <a:off x="18047002" y="5201168"/>
            <a:ext cx="3965533" cy="8255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4700">
                <a:solidFill>
                  <a:srgbClr val="FFFFFF"/>
                </a:solidFill>
                <a:latin typeface="Montserrat-Regular"/>
                <a:ea typeface="Montserrat-Regular"/>
                <a:cs typeface="Montserrat-Regular"/>
                <a:sym typeface="Montserrat-Regular"/>
              </a:defRPr>
            </a:lvl1pPr>
          </a:lstStyle>
          <a:p>
            <a:pPr lvl="0">
              <a:defRPr sz="1800">
                <a:solidFill>
                  <a:srgbClr val="000000"/>
                </a:solidFill>
              </a:defRPr>
            </a:pPr>
            <a:r>
              <a:rPr sz="4700">
                <a:solidFill>
                  <a:srgbClr val="FFFFFF"/>
                </a:solidFill>
              </a:rPr>
              <a:t>STRATEGY 4</a:t>
            </a:r>
          </a:p>
        </p:txBody>
      </p:sp>
      <p:sp>
        <p:nvSpPr>
          <p:cNvPr id="167" name="Shape 167"/>
          <p:cNvSpPr/>
          <p:nvPr/>
        </p:nvSpPr>
        <p:spPr>
          <a:xfrm>
            <a:off x="2255264" y="6221228"/>
            <a:ext cx="4221747" cy="23241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900">
                <a:solidFill>
                  <a:srgbClr val="FFFFFF"/>
                </a:solidFill>
                <a:latin typeface="Lato Regular"/>
                <a:ea typeface="Lato Regular"/>
                <a:cs typeface="Lato Regular"/>
                <a:sym typeface="Lato Regular"/>
              </a:defRPr>
            </a:lvl1pPr>
          </a:lstStyle>
          <a:p>
            <a:pPr lvl="0">
              <a:defRPr sz="1800">
                <a:solidFill>
                  <a:srgbClr val="000000"/>
                </a:solidFill>
              </a:defRPr>
            </a:pPr>
            <a:r>
              <a:rPr sz="2900">
                <a:solidFill>
                  <a:srgbClr val="FFFFFF"/>
                </a:solidFill>
              </a:rPr>
              <a:t>Lorem ipsum dolor sit amet, consectetur adipiscing elit.In volutpat suscipit risus, ac congue mauris sagittis at</a:t>
            </a:r>
          </a:p>
        </p:txBody>
      </p:sp>
      <p:sp>
        <p:nvSpPr>
          <p:cNvPr id="168" name="Shape 168"/>
          <p:cNvSpPr/>
          <p:nvPr/>
        </p:nvSpPr>
        <p:spPr>
          <a:xfrm>
            <a:off x="7487994" y="6831845"/>
            <a:ext cx="4221746" cy="110286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900">
                <a:solidFill>
                  <a:srgbClr val="FFFFFF"/>
                </a:solidFill>
                <a:latin typeface="Lato Regular"/>
                <a:ea typeface="Lato Regular"/>
                <a:cs typeface="Lato Regular"/>
                <a:sym typeface="Lato Regular"/>
              </a:defRPr>
            </a:lvl1pPr>
          </a:lstStyle>
          <a:p>
            <a:pPr lvl="0">
              <a:defRPr sz="1800">
                <a:solidFill>
                  <a:srgbClr val="000000"/>
                </a:solidFill>
              </a:defRPr>
            </a:pPr>
            <a:r>
              <a:rPr lang="fr-CH" sz="1800" dirty="0" smtClean="0">
                <a:solidFill>
                  <a:srgbClr val="000000"/>
                </a:solidFill>
              </a:rPr>
              <a:t>Auto management via the online </a:t>
            </a:r>
            <a:r>
              <a:rPr lang="fr-CH" sz="1800" dirty="0" err="1" smtClean="0">
                <a:solidFill>
                  <a:srgbClr val="000000"/>
                </a:solidFill>
              </a:rPr>
              <a:t>channel</a:t>
            </a:r>
            <a:r>
              <a:rPr lang="fr-CH" sz="1800" dirty="0" smtClean="0">
                <a:solidFill>
                  <a:srgbClr val="000000"/>
                </a:solidFill>
              </a:rPr>
              <a:t> and </a:t>
            </a:r>
            <a:r>
              <a:rPr lang="fr-CH" sz="1800" dirty="0" err="1" smtClean="0">
                <a:solidFill>
                  <a:srgbClr val="000000"/>
                </a:solidFill>
              </a:rPr>
              <a:t>app</a:t>
            </a:r>
            <a:endParaRPr lang="fr-CH" sz="1800" dirty="0" smtClean="0">
              <a:solidFill>
                <a:srgbClr val="000000"/>
              </a:solidFill>
            </a:endParaRPr>
          </a:p>
          <a:p>
            <a:pPr lvl="0">
              <a:defRPr sz="1800">
                <a:solidFill>
                  <a:srgbClr val="000000"/>
                </a:solidFill>
              </a:defRPr>
            </a:pPr>
            <a:endParaRPr sz="2900" dirty="0">
              <a:solidFill>
                <a:srgbClr val="FFFFFF"/>
              </a:solidFill>
            </a:endParaRPr>
          </a:p>
        </p:txBody>
      </p:sp>
      <p:sp>
        <p:nvSpPr>
          <p:cNvPr id="169" name="Shape 169"/>
          <p:cNvSpPr/>
          <p:nvPr/>
        </p:nvSpPr>
        <p:spPr>
          <a:xfrm>
            <a:off x="12720723" y="6221228"/>
            <a:ext cx="4221747" cy="23241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900">
                <a:solidFill>
                  <a:srgbClr val="FFFFFF"/>
                </a:solidFill>
                <a:latin typeface="Lato Regular"/>
                <a:ea typeface="Lato Regular"/>
                <a:cs typeface="Lato Regular"/>
                <a:sym typeface="Lato Regular"/>
              </a:defRPr>
            </a:lvl1pPr>
          </a:lstStyle>
          <a:p>
            <a:pPr lvl="0">
              <a:defRPr sz="1800">
                <a:solidFill>
                  <a:srgbClr val="000000"/>
                </a:solidFill>
              </a:defRPr>
            </a:pPr>
            <a:r>
              <a:rPr sz="2900">
                <a:solidFill>
                  <a:srgbClr val="FFFFFF"/>
                </a:solidFill>
              </a:rPr>
              <a:t>Lorem ipsum dolor sit amet, consectetur adipiscing elit.In volutpat suscipit risus, ac congue mauris sagittis at</a:t>
            </a:r>
          </a:p>
        </p:txBody>
      </p:sp>
      <p:sp>
        <p:nvSpPr>
          <p:cNvPr id="170" name="Shape 170"/>
          <p:cNvSpPr/>
          <p:nvPr/>
        </p:nvSpPr>
        <p:spPr>
          <a:xfrm>
            <a:off x="17962281" y="6221228"/>
            <a:ext cx="4221747" cy="23241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2900">
                <a:solidFill>
                  <a:srgbClr val="FFFFFF"/>
                </a:solidFill>
                <a:latin typeface="Lato Regular"/>
                <a:ea typeface="Lato Regular"/>
                <a:cs typeface="Lato Regular"/>
                <a:sym typeface="Lato Regular"/>
              </a:defRPr>
            </a:lvl1pPr>
          </a:lstStyle>
          <a:p>
            <a:pPr lvl="0">
              <a:defRPr sz="1800">
                <a:solidFill>
                  <a:srgbClr val="000000"/>
                </a:solidFill>
              </a:defRPr>
            </a:pPr>
            <a:r>
              <a:rPr sz="2900">
                <a:solidFill>
                  <a:srgbClr val="FFFFFF"/>
                </a:solidFill>
              </a:rPr>
              <a:t>Lorem ipsum dolor sit amet, consectetur adipiscing elit.In volutpat suscipit risus, ac congue mauris sagittis at</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title" idx="4294967295"/>
          </p:nvPr>
        </p:nvSpPr>
        <p:spPr>
          <a:xfrm>
            <a:off x="723900" y="1143000"/>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6400" dirty="0" smtClean="0">
                <a:solidFill>
                  <a:srgbClr val="53585F"/>
                </a:solidFill>
                <a:uFill>
                  <a:solidFill>
                    <a:srgbClr val="595959"/>
                  </a:solidFill>
                </a:uFill>
              </a:rPr>
              <a:t>PROJECT</a:t>
            </a:r>
            <a:r>
              <a:rPr sz="6400" dirty="0" smtClean="0">
                <a:solidFill>
                  <a:srgbClr val="53585F"/>
                </a:solidFill>
                <a:uFill>
                  <a:solidFill>
                    <a:srgbClr val="595959"/>
                  </a:solidFill>
                </a:uFill>
              </a:rPr>
              <a:t> </a:t>
            </a:r>
            <a:r>
              <a:rPr sz="6400" dirty="0">
                <a:solidFill>
                  <a:srgbClr val="53585F"/>
                </a:solidFill>
                <a:uFill>
                  <a:solidFill>
                    <a:srgbClr val="595959"/>
                  </a:solidFill>
                </a:uFill>
              </a:rPr>
              <a:t>PROGRESS</a:t>
            </a:r>
          </a:p>
        </p:txBody>
      </p:sp>
      <p:sp>
        <p:nvSpPr>
          <p:cNvPr id="173" name="Shape 173"/>
          <p:cNvSpPr/>
          <p:nvPr/>
        </p:nvSpPr>
        <p:spPr>
          <a:xfrm>
            <a:off x="2725168" y="5898544"/>
            <a:ext cx="19182046" cy="340692"/>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21408" y="5400"/>
                </a:lnTo>
                <a:lnTo>
                  <a:pt x="21408" y="0"/>
                </a:lnTo>
                <a:lnTo>
                  <a:pt x="21600" y="10800"/>
                </a:lnTo>
                <a:lnTo>
                  <a:pt x="21408" y="21600"/>
                </a:lnTo>
                <a:lnTo>
                  <a:pt x="21408" y="16200"/>
                </a:lnTo>
                <a:lnTo>
                  <a:pt x="0" y="16200"/>
                </a:lnTo>
                <a:lnTo>
                  <a:pt x="96" y="10800"/>
                </a:lnTo>
                <a:close/>
              </a:path>
            </a:pathLst>
          </a:custGeom>
          <a:solidFill>
            <a:srgbClr val="D9D9D9"/>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76" name="Group 176"/>
          <p:cNvGrpSpPr/>
          <p:nvPr/>
        </p:nvGrpSpPr>
        <p:grpSpPr>
          <a:xfrm>
            <a:off x="2259642" y="3172277"/>
            <a:ext cx="2593673" cy="2593672"/>
            <a:chOff x="0" y="0"/>
            <a:chExt cx="2593671" cy="2593671"/>
          </a:xfrm>
        </p:grpSpPr>
        <p:sp>
          <p:nvSpPr>
            <p:cNvPr id="174" name="Shape 174"/>
            <p:cNvSpPr/>
            <p:nvPr/>
          </p:nvSpPr>
          <p:spPr>
            <a:xfrm rot="13500000" flipH="1">
              <a:off x="379834" y="379834"/>
              <a:ext cx="1834004" cy="1834004"/>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EC5D57"/>
            </a:solidFill>
            <a:ln w="12700" cap="flat">
              <a:noFill/>
              <a:miter lim="400000"/>
            </a:ln>
            <a:effectLst/>
          </p:spPr>
          <p:txBody>
            <a:bodyPr wrap="square" lIns="121919" tIns="121919" rIns="121919" bIns="121919" numCol="1" anchor="ctr">
              <a:noAutofit/>
            </a:bodyP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sp>
          <p:nvSpPr>
            <p:cNvPr id="175" name="Shape 175"/>
            <p:cNvSpPr/>
            <p:nvPr/>
          </p:nvSpPr>
          <p:spPr>
            <a:xfrm>
              <a:off x="553723" y="772517"/>
              <a:ext cx="1486681" cy="1059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defTabSz="457200">
                <a:lnSpc>
                  <a:spcPts val="2600"/>
                </a:lnSpc>
                <a:spcBef>
                  <a:spcPts val="100"/>
                </a:spcBef>
                <a:defRPr sz="1800"/>
              </a:pPr>
              <a:r>
                <a:rPr sz="2600">
                  <a:solidFill>
                    <a:srgbClr val="FFFFFF">
                      <a:alpha val="70000"/>
                    </a:srgbClr>
                  </a:solidFill>
                  <a:uFill>
                    <a:solidFill>
                      <a:srgbClr val="FFFFFF">
                        <a:alpha val="70000"/>
                      </a:srgbClr>
                    </a:solidFill>
                  </a:uFill>
                  <a:latin typeface="Montserrat-Regular"/>
                  <a:ea typeface="Montserrat-Regular"/>
                  <a:cs typeface="Montserrat-Regular"/>
                  <a:sym typeface="Montserrat-Regular"/>
                </a:rPr>
                <a:t>STEP </a:t>
              </a:r>
            </a:p>
            <a:p>
              <a:pPr lvl="0" defTabSz="457200">
                <a:lnSpc>
                  <a:spcPts val="5300"/>
                </a:lnSpc>
                <a:spcBef>
                  <a:spcPts val="100"/>
                </a:spcBef>
                <a:defRPr sz="1800"/>
              </a:pPr>
              <a:r>
                <a:rPr sz="5200">
                  <a:solidFill>
                    <a:srgbClr val="FFFFFF"/>
                  </a:solidFill>
                  <a:uFill>
                    <a:solidFill>
                      <a:srgbClr val="FFFFFF"/>
                    </a:solidFill>
                  </a:uFill>
                  <a:latin typeface="Montserrat-Regular"/>
                  <a:ea typeface="Montserrat-Regular"/>
                  <a:cs typeface="Montserrat-Regular"/>
                  <a:sym typeface="Montserrat-Regular"/>
                </a:rPr>
                <a:t>01</a:t>
              </a:r>
            </a:p>
          </p:txBody>
        </p:sp>
      </p:grpSp>
      <p:sp>
        <p:nvSpPr>
          <p:cNvPr id="177" name="Shape 177"/>
          <p:cNvSpPr/>
          <p:nvPr/>
        </p:nvSpPr>
        <p:spPr>
          <a:xfrm>
            <a:off x="3421012" y="5932408"/>
            <a:ext cx="270934" cy="2709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BFBFBF"/>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80" name="Group 180"/>
          <p:cNvGrpSpPr/>
          <p:nvPr/>
        </p:nvGrpSpPr>
        <p:grpSpPr>
          <a:xfrm>
            <a:off x="6162776" y="3172277"/>
            <a:ext cx="2593672" cy="2593672"/>
            <a:chOff x="0" y="0"/>
            <a:chExt cx="2593671" cy="2593671"/>
          </a:xfrm>
        </p:grpSpPr>
        <p:sp>
          <p:nvSpPr>
            <p:cNvPr id="178" name="Shape 178"/>
            <p:cNvSpPr/>
            <p:nvPr/>
          </p:nvSpPr>
          <p:spPr>
            <a:xfrm rot="13500000" flipH="1">
              <a:off x="379834" y="379834"/>
              <a:ext cx="1834004" cy="1834004"/>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009AD9"/>
            </a:solidFill>
            <a:ln w="12700" cap="flat">
              <a:noFill/>
              <a:miter lim="400000"/>
            </a:ln>
            <a:effectLst/>
          </p:spPr>
          <p:txBody>
            <a:bodyPr wrap="square" lIns="121919" tIns="121919" rIns="121919" bIns="121919" numCol="1" anchor="ctr">
              <a:noAutofit/>
            </a:bodyP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sp>
          <p:nvSpPr>
            <p:cNvPr id="179" name="Shape 179"/>
            <p:cNvSpPr/>
            <p:nvPr/>
          </p:nvSpPr>
          <p:spPr>
            <a:xfrm>
              <a:off x="553723" y="772517"/>
              <a:ext cx="1486681" cy="1059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defTabSz="457200">
                <a:lnSpc>
                  <a:spcPts val="2600"/>
                </a:lnSpc>
                <a:spcBef>
                  <a:spcPts val="100"/>
                </a:spcBef>
                <a:defRPr sz="1800"/>
              </a:pPr>
              <a:r>
                <a:rPr sz="2600">
                  <a:solidFill>
                    <a:srgbClr val="FFFFFF">
                      <a:alpha val="70000"/>
                    </a:srgbClr>
                  </a:solidFill>
                  <a:uFill>
                    <a:solidFill>
                      <a:srgbClr val="FFFFFF">
                        <a:alpha val="70000"/>
                      </a:srgbClr>
                    </a:solidFill>
                  </a:uFill>
                  <a:latin typeface="Montserrat-Regular"/>
                  <a:ea typeface="Montserrat-Regular"/>
                  <a:cs typeface="Montserrat-Regular"/>
                  <a:sym typeface="Montserrat-Regular"/>
                </a:rPr>
                <a:t>STEP </a:t>
              </a:r>
            </a:p>
            <a:p>
              <a:pPr lvl="0" defTabSz="457200">
                <a:lnSpc>
                  <a:spcPts val="5300"/>
                </a:lnSpc>
                <a:spcBef>
                  <a:spcPts val="100"/>
                </a:spcBef>
                <a:defRPr sz="1800"/>
              </a:pPr>
              <a:r>
                <a:rPr sz="5200">
                  <a:solidFill>
                    <a:srgbClr val="FFFFFF"/>
                  </a:solidFill>
                  <a:uFill>
                    <a:solidFill>
                      <a:srgbClr val="FFFFFF"/>
                    </a:solidFill>
                  </a:uFill>
                  <a:latin typeface="Montserrat-Regular"/>
                  <a:ea typeface="Montserrat-Regular"/>
                  <a:cs typeface="Montserrat-Regular"/>
                  <a:sym typeface="Montserrat-Regular"/>
                </a:rPr>
                <a:t>02</a:t>
              </a:r>
            </a:p>
          </p:txBody>
        </p:sp>
      </p:grpSp>
      <p:sp>
        <p:nvSpPr>
          <p:cNvPr id="181" name="Shape 181"/>
          <p:cNvSpPr/>
          <p:nvPr/>
        </p:nvSpPr>
        <p:spPr>
          <a:xfrm>
            <a:off x="7332612" y="5932408"/>
            <a:ext cx="270934" cy="2709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3ADDB"/>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84" name="Group 184"/>
          <p:cNvGrpSpPr/>
          <p:nvPr/>
        </p:nvGrpSpPr>
        <p:grpSpPr>
          <a:xfrm>
            <a:off x="10065910" y="3172277"/>
            <a:ext cx="2593672" cy="2593672"/>
            <a:chOff x="0" y="0"/>
            <a:chExt cx="2593671" cy="2593671"/>
          </a:xfrm>
        </p:grpSpPr>
        <p:sp>
          <p:nvSpPr>
            <p:cNvPr id="182" name="Shape 182"/>
            <p:cNvSpPr/>
            <p:nvPr/>
          </p:nvSpPr>
          <p:spPr>
            <a:xfrm rot="13500000" flipH="1">
              <a:off x="379834" y="379834"/>
              <a:ext cx="1834004" cy="1834004"/>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F5D328"/>
            </a:solidFill>
            <a:ln w="12700" cap="flat">
              <a:noFill/>
              <a:miter lim="400000"/>
            </a:ln>
            <a:effectLst/>
          </p:spPr>
          <p:txBody>
            <a:bodyPr wrap="square" lIns="121919" tIns="121919" rIns="121919" bIns="121919" numCol="1" anchor="ctr">
              <a:noAutofit/>
            </a:bodyP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sp>
          <p:nvSpPr>
            <p:cNvPr id="183" name="Shape 183"/>
            <p:cNvSpPr/>
            <p:nvPr/>
          </p:nvSpPr>
          <p:spPr>
            <a:xfrm>
              <a:off x="553723" y="772517"/>
              <a:ext cx="1486681" cy="1059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defTabSz="457200">
                <a:lnSpc>
                  <a:spcPts val="2600"/>
                </a:lnSpc>
                <a:spcBef>
                  <a:spcPts val="100"/>
                </a:spcBef>
                <a:defRPr sz="1800"/>
              </a:pPr>
              <a:r>
                <a:rPr sz="2600">
                  <a:solidFill>
                    <a:srgbClr val="FFFFFF">
                      <a:alpha val="70000"/>
                    </a:srgbClr>
                  </a:solidFill>
                  <a:uFill>
                    <a:solidFill>
                      <a:srgbClr val="FFFFFF">
                        <a:alpha val="70000"/>
                      </a:srgbClr>
                    </a:solidFill>
                  </a:uFill>
                  <a:latin typeface="Montserrat-Regular"/>
                  <a:ea typeface="Montserrat-Regular"/>
                  <a:cs typeface="Montserrat-Regular"/>
                  <a:sym typeface="Montserrat-Regular"/>
                </a:rPr>
                <a:t>STEP </a:t>
              </a:r>
            </a:p>
            <a:p>
              <a:pPr lvl="0" defTabSz="457200">
                <a:lnSpc>
                  <a:spcPts val="5300"/>
                </a:lnSpc>
                <a:spcBef>
                  <a:spcPts val="100"/>
                </a:spcBef>
                <a:defRPr sz="1800"/>
              </a:pPr>
              <a:r>
                <a:rPr sz="5200">
                  <a:solidFill>
                    <a:srgbClr val="FFFFFF"/>
                  </a:solidFill>
                  <a:uFill>
                    <a:solidFill>
                      <a:srgbClr val="FFFFFF"/>
                    </a:solidFill>
                  </a:uFill>
                  <a:latin typeface="Montserrat-Regular"/>
                  <a:ea typeface="Montserrat-Regular"/>
                  <a:cs typeface="Montserrat-Regular"/>
                  <a:sym typeface="Montserrat-Regular"/>
                </a:rPr>
                <a:t>03</a:t>
              </a:r>
            </a:p>
          </p:txBody>
        </p:sp>
      </p:grpSp>
      <p:sp>
        <p:nvSpPr>
          <p:cNvPr id="185" name="Shape 185"/>
          <p:cNvSpPr/>
          <p:nvPr/>
        </p:nvSpPr>
        <p:spPr>
          <a:xfrm>
            <a:off x="11227278" y="5932408"/>
            <a:ext cx="270934" cy="2709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FCCAA"/>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88" name="Group 188"/>
          <p:cNvGrpSpPr/>
          <p:nvPr/>
        </p:nvGrpSpPr>
        <p:grpSpPr>
          <a:xfrm>
            <a:off x="13969043" y="3172277"/>
            <a:ext cx="2593672" cy="2593672"/>
            <a:chOff x="0" y="0"/>
            <a:chExt cx="2593671" cy="2593671"/>
          </a:xfrm>
        </p:grpSpPr>
        <p:sp>
          <p:nvSpPr>
            <p:cNvPr id="186" name="Shape 186"/>
            <p:cNvSpPr/>
            <p:nvPr/>
          </p:nvSpPr>
          <p:spPr>
            <a:xfrm rot="13500000" flipH="1">
              <a:off x="379834" y="379834"/>
              <a:ext cx="1834004" cy="1834004"/>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70BF41"/>
            </a:solidFill>
            <a:ln w="12700" cap="flat">
              <a:noFill/>
              <a:miter lim="400000"/>
            </a:ln>
            <a:effectLst/>
          </p:spPr>
          <p:txBody>
            <a:bodyPr wrap="square" lIns="121919" tIns="121919" rIns="121919" bIns="121919" numCol="1" anchor="ctr">
              <a:noAutofit/>
            </a:bodyP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sp>
          <p:nvSpPr>
            <p:cNvPr id="187" name="Shape 187"/>
            <p:cNvSpPr/>
            <p:nvPr/>
          </p:nvSpPr>
          <p:spPr>
            <a:xfrm>
              <a:off x="553723" y="772517"/>
              <a:ext cx="1486681" cy="1059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defTabSz="457200">
                <a:lnSpc>
                  <a:spcPts val="2600"/>
                </a:lnSpc>
                <a:spcBef>
                  <a:spcPts val="100"/>
                </a:spcBef>
                <a:defRPr sz="1800"/>
              </a:pPr>
              <a:r>
                <a:rPr sz="2600">
                  <a:solidFill>
                    <a:srgbClr val="FFFFFF">
                      <a:alpha val="70000"/>
                    </a:srgbClr>
                  </a:solidFill>
                  <a:uFill>
                    <a:solidFill>
                      <a:srgbClr val="FFFFFF">
                        <a:alpha val="70000"/>
                      </a:srgbClr>
                    </a:solidFill>
                  </a:uFill>
                  <a:latin typeface="Montserrat-Regular"/>
                  <a:ea typeface="Montserrat-Regular"/>
                  <a:cs typeface="Montserrat-Regular"/>
                  <a:sym typeface="Montserrat-Regular"/>
                </a:rPr>
                <a:t>STEP </a:t>
              </a:r>
            </a:p>
            <a:p>
              <a:pPr lvl="0" defTabSz="457200">
                <a:lnSpc>
                  <a:spcPts val="5300"/>
                </a:lnSpc>
                <a:spcBef>
                  <a:spcPts val="100"/>
                </a:spcBef>
                <a:defRPr sz="1800"/>
              </a:pPr>
              <a:r>
                <a:rPr sz="5200">
                  <a:solidFill>
                    <a:srgbClr val="FFFFFF"/>
                  </a:solidFill>
                  <a:uFill>
                    <a:solidFill>
                      <a:srgbClr val="FFFFFF"/>
                    </a:solidFill>
                  </a:uFill>
                  <a:latin typeface="Montserrat-Regular"/>
                  <a:ea typeface="Montserrat-Regular"/>
                  <a:cs typeface="Montserrat-Regular"/>
                  <a:sym typeface="Montserrat-Regular"/>
                </a:rPr>
                <a:t>04</a:t>
              </a:r>
            </a:p>
          </p:txBody>
        </p:sp>
      </p:grpSp>
      <p:sp>
        <p:nvSpPr>
          <p:cNvPr id="189" name="Shape 189"/>
          <p:cNvSpPr/>
          <p:nvPr/>
        </p:nvSpPr>
        <p:spPr>
          <a:xfrm>
            <a:off x="15138879" y="5932408"/>
            <a:ext cx="270934" cy="2709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C729"/>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92" name="Group 192"/>
          <p:cNvGrpSpPr/>
          <p:nvPr/>
        </p:nvGrpSpPr>
        <p:grpSpPr>
          <a:xfrm>
            <a:off x="17872177" y="3172277"/>
            <a:ext cx="2593672" cy="2593672"/>
            <a:chOff x="0" y="0"/>
            <a:chExt cx="2593671" cy="2593671"/>
          </a:xfrm>
        </p:grpSpPr>
        <p:sp>
          <p:nvSpPr>
            <p:cNvPr id="190" name="Shape 190"/>
            <p:cNvSpPr/>
            <p:nvPr/>
          </p:nvSpPr>
          <p:spPr>
            <a:xfrm rot="13500000" flipH="1">
              <a:off x="379834" y="379834"/>
              <a:ext cx="1834004" cy="1834004"/>
            </a:xfrm>
            <a:custGeom>
              <a:avLst/>
              <a:gdLst/>
              <a:ahLst/>
              <a:cxnLst>
                <a:cxn ang="0">
                  <a:pos x="wd2" y="hd2"/>
                </a:cxn>
                <a:cxn ang="5400000">
                  <a:pos x="wd2" y="hd2"/>
                </a:cxn>
                <a:cxn ang="10800000">
                  <a:pos x="wd2" y="hd2"/>
                </a:cxn>
                <a:cxn ang="16200000">
                  <a:pos x="wd2" y="hd2"/>
                </a:cxn>
              </a:cxnLst>
              <a:rect l="0" t="0" r="r" b="b"/>
              <a:pathLst>
                <a:path w="21600" h="21600" extrusionOk="0">
                  <a:moveTo>
                    <a:pt x="0" y="11012"/>
                  </a:moveTo>
                  <a:cubicBezTo>
                    <a:pt x="0" y="5164"/>
                    <a:pt x="4741" y="423"/>
                    <a:pt x="10588" y="423"/>
                  </a:cubicBezTo>
                  <a:cubicBezTo>
                    <a:pt x="14259" y="423"/>
                    <a:pt x="17929" y="282"/>
                    <a:pt x="21600" y="0"/>
                  </a:cubicBezTo>
                  <a:cubicBezTo>
                    <a:pt x="21318" y="3671"/>
                    <a:pt x="21177" y="7341"/>
                    <a:pt x="21177" y="11012"/>
                  </a:cubicBezTo>
                  <a:cubicBezTo>
                    <a:pt x="21177" y="16859"/>
                    <a:pt x="16436" y="21600"/>
                    <a:pt x="10588" y="21600"/>
                  </a:cubicBezTo>
                  <a:cubicBezTo>
                    <a:pt x="4741" y="21600"/>
                    <a:pt x="0" y="16859"/>
                    <a:pt x="0" y="11012"/>
                  </a:cubicBezTo>
                  <a:close/>
                </a:path>
              </a:pathLst>
            </a:custGeom>
            <a:solidFill>
              <a:srgbClr val="00B63D"/>
            </a:solidFill>
            <a:ln w="12700" cap="flat">
              <a:noFill/>
              <a:miter lim="400000"/>
            </a:ln>
            <a:effectLst/>
          </p:spPr>
          <p:txBody>
            <a:bodyPr wrap="square" lIns="121919" tIns="121919" rIns="121919" bIns="121919" numCol="1" anchor="ctr">
              <a:noAutofit/>
            </a:bodyP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sp>
          <p:nvSpPr>
            <p:cNvPr id="191" name="Shape 191"/>
            <p:cNvSpPr/>
            <p:nvPr/>
          </p:nvSpPr>
          <p:spPr>
            <a:xfrm>
              <a:off x="553723" y="772517"/>
              <a:ext cx="1486681" cy="1059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defTabSz="457200">
                <a:lnSpc>
                  <a:spcPts val="2600"/>
                </a:lnSpc>
                <a:spcBef>
                  <a:spcPts val="100"/>
                </a:spcBef>
                <a:defRPr sz="1800"/>
              </a:pPr>
              <a:r>
                <a:rPr sz="2600">
                  <a:solidFill>
                    <a:srgbClr val="FFFFFF">
                      <a:alpha val="70000"/>
                    </a:srgbClr>
                  </a:solidFill>
                  <a:uFill>
                    <a:solidFill>
                      <a:srgbClr val="FFFFFF">
                        <a:alpha val="70000"/>
                      </a:srgbClr>
                    </a:solidFill>
                  </a:uFill>
                  <a:latin typeface="Montserrat-Regular"/>
                  <a:ea typeface="Montserrat-Regular"/>
                  <a:cs typeface="Montserrat-Regular"/>
                  <a:sym typeface="Montserrat-Regular"/>
                </a:rPr>
                <a:t>STEP </a:t>
              </a:r>
            </a:p>
            <a:p>
              <a:pPr lvl="0" defTabSz="457200">
                <a:lnSpc>
                  <a:spcPts val="5300"/>
                </a:lnSpc>
                <a:spcBef>
                  <a:spcPts val="100"/>
                </a:spcBef>
                <a:defRPr sz="1800"/>
              </a:pPr>
              <a:r>
                <a:rPr sz="5200">
                  <a:solidFill>
                    <a:srgbClr val="FFFFFF"/>
                  </a:solidFill>
                  <a:uFill>
                    <a:solidFill>
                      <a:srgbClr val="FFFFFF"/>
                    </a:solidFill>
                  </a:uFill>
                  <a:latin typeface="Montserrat-Regular"/>
                  <a:ea typeface="Montserrat-Regular"/>
                  <a:cs typeface="Montserrat-Regular"/>
                  <a:sym typeface="Montserrat-Regular"/>
                </a:rPr>
                <a:t>05</a:t>
              </a:r>
            </a:p>
          </p:txBody>
        </p:sp>
      </p:grpSp>
      <p:sp>
        <p:nvSpPr>
          <p:cNvPr id="193" name="Shape 193"/>
          <p:cNvSpPr/>
          <p:nvPr/>
        </p:nvSpPr>
        <p:spPr>
          <a:xfrm>
            <a:off x="19033545" y="5932408"/>
            <a:ext cx="270934" cy="2709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B6949"/>
          </a:solidFill>
          <a:ln w="12700">
            <a:miter lim="400000"/>
          </a:ln>
        </p:spPr>
        <p:txBody>
          <a:bodyPr lIns="121919" tIns="121919" rIns="121919" bIns="121919" anchor="ctr"/>
          <a:lstStyle/>
          <a:p>
            <a:pPr lvl="0" defTabSz="457200">
              <a:defRPr sz="4800">
                <a:solidFill>
                  <a:srgbClr val="FFFFFF"/>
                </a:solidFill>
                <a:uFill>
                  <a:solidFill>
                    <a:srgbClr val="FFFFFF"/>
                  </a:solidFill>
                </a:uFill>
                <a:latin typeface="Roboto condensed"/>
                <a:ea typeface="Roboto condensed"/>
                <a:cs typeface="Roboto condensed"/>
                <a:sym typeface="Roboto condensed"/>
              </a:defRPr>
            </a:pPr>
            <a:endParaRPr/>
          </a:p>
        </p:txBody>
      </p:sp>
      <p:grpSp>
        <p:nvGrpSpPr>
          <p:cNvPr id="196" name="Group 196"/>
          <p:cNvGrpSpPr/>
          <p:nvPr/>
        </p:nvGrpSpPr>
        <p:grpSpPr>
          <a:xfrm>
            <a:off x="3144011" y="6538720"/>
            <a:ext cx="3367813" cy="3086243"/>
            <a:chOff x="-1" y="-1"/>
            <a:chExt cx="3367812" cy="3086242"/>
          </a:xfrm>
        </p:grpSpPr>
        <p:sp>
          <p:nvSpPr>
            <p:cNvPr id="194" name="Shape 194"/>
            <p:cNvSpPr/>
            <p:nvPr/>
          </p:nvSpPr>
          <p:spPr>
            <a:xfrm>
              <a:off x="0" y="-1"/>
              <a:ext cx="3082934" cy="8063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600">
                  <a:solidFill>
                    <a:srgbClr val="595959"/>
                  </a:solidFill>
                  <a:uFill>
                    <a:solidFill>
                      <a:srgbClr val="595959"/>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600" dirty="0" smtClean="0">
                  <a:solidFill>
                    <a:srgbClr val="595959"/>
                  </a:solidFill>
                  <a:uFill>
                    <a:solidFill>
                      <a:srgbClr val="595959"/>
                    </a:solidFill>
                  </a:uFill>
                </a:rPr>
                <a:t>Project </a:t>
              </a:r>
              <a:r>
                <a:rPr lang="fr-CH" sz="2600" dirty="0" err="1" smtClean="0">
                  <a:solidFill>
                    <a:srgbClr val="595959"/>
                  </a:solidFill>
                  <a:uFill>
                    <a:solidFill>
                      <a:srgbClr val="595959"/>
                    </a:solidFill>
                  </a:uFill>
                </a:rPr>
                <a:t>initatition</a:t>
              </a:r>
              <a:endParaRPr sz="2600" dirty="0">
                <a:solidFill>
                  <a:srgbClr val="595959"/>
                </a:solidFill>
                <a:uFill>
                  <a:solidFill>
                    <a:srgbClr val="595959"/>
                  </a:solidFill>
                </a:uFill>
              </a:endParaRPr>
            </a:p>
          </p:txBody>
        </p:sp>
        <p:sp>
          <p:nvSpPr>
            <p:cNvPr id="195" name="Shape 195"/>
            <p:cNvSpPr/>
            <p:nvPr/>
          </p:nvSpPr>
          <p:spPr>
            <a:xfrm>
              <a:off x="-1" y="622722"/>
              <a:ext cx="3367812" cy="2463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rmAutofit/>
            </a:bodyPr>
            <a:lstStyle>
              <a:lvl1pPr algn="l" defTabSz="457200">
                <a:lnSpc>
                  <a:spcPct val="120000"/>
                </a:lnSpc>
                <a:spcBef>
                  <a:spcPts val="100"/>
                </a:spcBef>
                <a:defRPr sz="22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r>
                <a:rPr lang="fr-CH" sz="2200" dirty="0" err="1" smtClean="0">
                  <a:solidFill>
                    <a:srgbClr val="53585F"/>
                  </a:solidFill>
                  <a:uFill>
                    <a:solidFill>
                      <a:srgbClr val="808080"/>
                    </a:solidFill>
                  </a:uFill>
                </a:rPr>
                <a:t>Define</a:t>
              </a:r>
              <a:r>
                <a:rPr lang="fr-CH" sz="2200" dirty="0" smtClean="0">
                  <a:solidFill>
                    <a:srgbClr val="53585F"/>
                  </a:solidFill>
                  <a:uFill>
                    <a:solidFill>
                      <a:srgbClr val="808080"/>
                    </a:solidFill>
                  </a:uFill>
                </a:rPr>
                <a:t> scope of </a:t>
              </a:r>
              <a:r>
                <a:rPr lang="fr-CH" sz="2200" dirty="0" err="1" smtClean="0">
                  <a:solidFill>
                    <a:srgbClr val="53585F"/>
                  </a:solidFill>
                  <a:uFill>
                    <a:solidFill>
                      <a:srgbClr val="808080"/>
                    </a:solidFill>
                  </a:uFill>
                </a:rPr>
                <a:t>work</a:t>
              </a:r>
              <a:r>
                <a:rPr lang="fr-CH" sz="2200" dirty="0" smtClean="0">
                  <a:solidFill>
                    <a:srgbClr val="53585F"/>
                  </a:solidFill>
                  <a:uFill>
                    <a:solidFill>
                      <a:srgbClr val="808080"/>
                    </a:solidFill>
                  </a:uFill>
                </a:rPr>
                <a:t>, </a:t>
              </a:r>
              <a:r>
                <a:rPr lang="fr-CH" sz="2200" dirty="0" err="1" smtClean="0">
                  <a:solidFill>
                    <a:srgbClr val="53585F"/>
                  </a:solidFill>
                  <a:uFill>
                    <a:solidFill>
                      <a:srgbClr val="808080"/>
                    </a:solidFill>
                  </a:uFill>
                </a:rPr>
                <a:t>agree</a:t>
              </a:r>
              <a:r>
                <a:rPr lang="fr-CH" sz="2200" dirty="0" smtClean="0">
                  <a:solidFill>
                    <a:srgbClr val="53585F"/>
                  </a:solidFill>
                  <a:uFill>
                    <a:solidFill>
                      <a:srgbClr val="808080"/>
                    </a:solidFill>
                  </a:uFill>
                </a:rPr>
                <a:t> on the phase 1 </a:t>
              </a:r>
              <a:r>
                <a:rPr lang="fr-CH" sz="2200" dirty="0" err="1" smtClean="0">
                  <a:solidFill>
                    <a:srgbClr val="53585F"/>
                  </a:solidFill>
                  <a:uFill>
                    <a:solidFill>
                      <a:srgbClr val="808080"/>
                    </a:solidFill>
                  </a:uFill>
                </a:rPr>
                <a:t>project</a:t>
              </a:r>
              <a:r>
                <a:rPr lang="fr-CH" sz="2200" dirty="0" smtClean="0">
                  <a:solidFill>
                    <a:srgbClr val="53585F"/>
                  </a:solidFill>
                  <a:uFill>
                    <a:solidFill>
                      <a:srgbClr val="808080"/>
                    </a:solidFill>
                  </a:uFill>
                </a:rPr>
                <a:t> and </a:t>
              </a:r>
              <a:r>
                <a:rPr lang="fr-CH" sz="2200" dirty="0" err="1" smtClean="0">
                  <a:solidFill>
                    <a:srgbClr val="53585F"/>
                  </a:solidFill>
                  <a:uFill>
                    <a:solidFill>
                      <a:srgbClr val="808080"/>
                    </a:solidFill>
                  </a:uFill>
                </a:rPr>
                <a:t>cost</a:t>
              </a:r>
              <a:endParaRPr sz="2200" dirty="0">
                <a:solidFill>
                  <a:srgbClr val="53585F"/>
                </a:solidFill>
                <a:uFill>
                  <a:solidFill>
                    <a:srgbClr val="808080"/>
                  </a:solidFill>
                </a:uFill>
              </a:endParaRPr>
            </a:p>
          </p:txBody>
        </p:sp>
      </p:grpSp>
      <p:grpSp>
        <p:nvGrpSpPr>
          <p:cNvPr id="199" name="Group 199"/>
          <p:cNvGrpSpPr/>
          <p:nvPr/>
        </p:nvGrpSpPr>
        <p:grpSpPr>
          <a:xfrm>
            <a:off x="7047144" y="6538720"/>
            <a:ext cx="3367813" cy="3086243"/>
            <a:chOff x="-1" y="-1"/>
            <a:chExt cx="3367812" cy="3086242"/>
          </a:xfrm>
        </p:grpSpPr>
        <p:sp>
          <p:nvSpPr>
            <p:cNvPr id="197" name="Shape 197"/>
            <p:cNvSpPr/>
            <p:nvPr/>
          </p:nvSpPr>
          <p:spPr>
            <a:xfrm>
              <a:off x="0" y="-1"/>
              <a:ext cx="3367811" cy="13665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600">
                  <a:solidFill>
                    <a:srgbClr val="595959"/>
                  </a:solidFill>
                  <a:uFill>
                    <a:solidFill>
                      <a:srgbClr val="595959"/>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600" dirty="0" smtClean="0">
                  <a:solidFill>
                    <a:srgbClr val="595959"/>
                  </a:solidFill>
                  <a:uFill>
                    <a:solidFill>
                      <a:srgbClr val="595959"/>
                    </a:solidFill>
                  </a:uFill>
                </a:rPr>
                <a:t>AI </a:t>
              </a:r>
              <a:r>
                <a:rPr lang="fr-CH" sz="2600" dirty="0" err="1" smtClean="0">
                  <a:solidFill>
                    <a:srgbClr val="595959"/>
                  </a:solidFill>
                  <a:uFill>
                    <a:solidFill>
                      <a:srgbClr val="595959"/>
                    </a:solidFill>
                  </a:uFill>
                </a:rPr>
                <a:t>definition</a:t>
              </a:r>
              <a:r>
                <a:rPr lang="fr-CH" sz="2600" dirty="0" smtClean="0">
                  <a:solidFill>
                    <a:srgbClr val="595959"/>
                  </a:solidFill>
                  <a:uFill>
                    <a:solidFill>
                      <a:srgbClr val="595959"/>
                    </a:solidFill>
                  </a:uFill>
                </a:rPr>
                <a:t> and </a:t>
              </a:r>
              <a:r>
                <a:rPr lang="fr-CH" sz="2600" dirty="0" err="1" smtClean="0">
                  <a:solidFill>
                    <a:srgbClr val="595959"/>
                  </a:solidFill>
                  <a:uFill>
                    <a:solidFill>
                      <a:srgbClr val="595959"/>
                    </a:solidFill>
                  </a:uFill>
                </a:rPr>
                <a:t>tech</a:t>
              </a:r>
              <a:r>
                <a:rPr lang="fr-CH" sz="2600" dirty="0" smtClean="0">
                  <a:solidFill>
                    <a:srgbClr val="595959"/>
                  </a:solidFill>
                  <a:uFill>
                    <a:solidFill>
                      <a:srgbClr val="595959"/>
                    </a:solidFill>
                  </a:uFill>
                </a:rPr>
                <a:t> </a:t>
              </a:r>
              <a:r>
                <a:rPr lang="fr-CH" sz="2600" dirty="0" err="1" smtClean="0">
                  <a:solidFill>
                    <a:srgbClr val="595959"/>
                  </a:solidFill>
                  <a:uFill>
                    <a:solidFill>
                      <a:srgbClr val="595959"/>
                    </a:solidFill>
                  </a:uFill>
                </a:rPr>
                <a:t>requestions</a:t>
              </a:r>
              <a:endParaRPr sz="2600" dirty="0">
                <a:solidFill>
                  <a:srgbClr val="595959"/>
                </a:solidFill>
                <a:uFill>
                  <a:solidFill>
                    <a:srgbClr val="595959"/>
                  </a:solidFill>
                </a:uFill>
              </a:endParaRPr>
            </a:p>
          </p:txBody>
        </p:sp>
        <p:sp>
          <p:nvSpPr>
            <p:cNvPr id="198" name="Shape 198"/>
            <p:cNvSpPr/>
            <p:nvPr/>
          </p:nvSpPr>
          <p:spPr>
            <a:xfrm>
              <a:off x="-1" y="622722"/>
              <a:ext cx="3367812" cy="2463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rmAutofit/>
            </a:bodyPr>
            <a:lstStyle>
              <a:lvl1pPr algn="l" defTabSz="457200">
                <a:lnSpc>
                  <a:spcPct val="120000"/>
                </a:lnSpc>
                <a:spcBef>
                  <a:spcPts val="100"/>
                </a:spcBef>
                <a:defRPr sz="22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endParaRPr sz="2200" dirty="0">
                <a:solidFill>
                  <a:srgbClr val="53585F"/>
                </a:solidFill>
                <a:uFill>
                  <a:solidFill>
                    <a:srgbClr val="808080"/>
                  </a:solidFill>
                </a:uFill>
              </a:endParaRPr>
            </a:p>
          </p:txBody>
        </p:sp>
      </p:grpSp>
      <p:grpSp>
        <p:nvGrpSpPr>
          <p:cNvPr id="202" name="Group 202"/>
          <p:cNvGrpSpPr/>
          <p:nvPr/>
        </p:nvGrpSpPr>
        <p:grpSpPr>
          <a:xfrm>
            <a:off x="10950279" y="6538721"/>
            <a:ext cx="3367812" cy="3086241"/>
            <a:chOff x="0" y="0"/>
            <a:chExt cx="3367810" cy="3086240"/>
          </a:xfrm>
        </p:grpSpPr>
        <p:sp>
          <p:nvSpPr>
            <p:cNvPr id="200" name="Shape 200"/>
            <p:cNvSpPr/>
            <p:nvPr/>
          </p:nvSpPr>
          <p:spPr>
            <a:xfrm>
              <a:off x="0" y="-1"/>
              <a:ext cx="3082934" cy="6502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600">
                  <a:solidFill>
                    <a:srgbClr val="595959"/>
                  </a:solidFill>
                  <a:uFill>
                    <a:solidFill>
                      <a:srgbClr val="595959"/>
                    </a:solidFill>
                  </a:uFill>
                  <a:latin typeface="Montserrat-Regular"/>
                  <a:ea typeface="Montserrat-Regular"/>
                  <a:cs typeface="Montserrat-Regular"/>
                  <a:sym typeface="Montserrat-Regular"/>
                </a:defRPr>
              </a:lvl1pPr>
            </a:lstStyle>
            <a:p>
              <a:pPr lvl="0">
                <a:defRPr sz="1800">
                  <a:solidFill>
                    <a:srgbClr val="000000"/>
                  </a:solidFill>
                  <a:uFillTx/>
                </a:defRPr>
              </a:pPr>
              <a:r>
                <a:rPr sz="2600">
                  <a:solidFill>
                    <a:srgbClr val="595959"/>
                  </a:solidFill>
                  <a:uFill>
                    <a:solidFill>
                      <a:srgbClr val="595959"/>
                    </a:solidFill>
                  </a:uFill>
                </a:rPr>
                <a:t>Lorem Ipsum</a:t>
              </a:r>
            </a:p>
          </p:txBody>
        </p:sp>
        <p:sp>
          <p:nvSpPr>
            <p:cNvPr id="201" name="Shape 201"/>
            <p:cNvSpPr/>
            <p:nvPr/>
          </p:nvSpPr>
          <p:spPr>
            <a:xfrm>
              <a:off x="-1" y="622722"/>
              <a:ext cx="3367812" cy="2463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rmAutofit/>
            </a:bodyPr>
            <a:lstStyle>
              <a:lvl1pPr algn="l" defTabSz="457200">
                <a:lnSpc>
                  <a:spcPct val="120000"/>
                </a:lnSpc>
                <a:spcBef>
                  <a:spcPts val="100"/>
                </a:spcBef>
                <a:defRPr sz="22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r>
                <a:rPr sz="2200">
                  <a:solidFill>
                    <a:srgbClr val="53585F"/>
                  </a:solidFill>
                  <a:uFill>
                    <a:solidFill>
                      <a:srgbClr val="808080"/>
                    </a:solidFill>
                  </a:uFill>
                </a:rPr>
                <a:t>Lorem ipsum dolor sit amet, consectetur adipiscing elit. Curabitur elementum posuere pretium. </a:t>
              </a:r>
            </a:p>
          </p:txBody>
        </p:sp>
      </p:grpSp>
      <p:grpSp>
        <p:nvGrpSpPr>
          <p:cNvPr id="205" name="Group 205"/>
          <p:cNvGrpSpPr/>
          <p:nvPr/>
        </p:nvGrpSpPr>
        <p:grpSpPr>
          <a:xfrm>
            <a:off x="14853412" y="6538721"/>
            <a:ext cx="3367812" cy="3086241"/>
            <a:chOff x="0" y="0"/>
            <a:chExt cx="3367810" cy="3086240"/>
          </a:xfrm>
        </p:grpSpPr>
        <p:sp>
          <p:nvSpPr>
            <p:cNvPr id="203" name="Shape 203"/>
            <p:cNvSpPr/>
            <p:nvPr/>
          </p:nvSpPr>
          <p:spPr>
            <a:xfrm>
              <a:off x="0" y="-1"/>
              <a:ext cx="3082934" cy="6502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600">
                  <a:solidFill>
                    <a:srgbClr val="595959"/>
                  </a:solidFill>
                  <a:uFill>
                    <a:solidFill>
                      <a:srgbClr val="595959"/>
                    </a:solidFill>
                  </a:uFill>
                  <a:latin typeface="Montserrat-Regular"/>
                  <a:ea typeface="Montserrat-Regular"/>
                  <a:cs typeface="Montserrat-Regular"/>
                  <a:sym typeface="Montserrat-Regular"/>
                </a:defRPr>
              </a:lvl1pPr>
            </a:lstStyle>
            <a:p>
              <a:pPr lvl="0">
                <a:defRPr sz="1800">
                  <a:solidFill>
                    <a:srgbClr val="000000"/>
                  </a:solidFill>
                  <a:uFillTx/>
                </a:defRPr>
              </a:pPr>
              <a:r>
                <a:rPr sz="2600">
                  <a:solidFill>
                    <a:srgbClr val="595959"/>
                  </a:solidFill>
                  <a:uFill>
                    <a:solidFill>
                      <a:srgbClr val="595959"/>
                    </a:solidFill>
                  </a:uFill>
                </a:rPr>
                <a:t>Lorem Ipsum</a:t>
              </a:r>
            </a:p>
          </p:txBody>
        </p:sp>
        <p:sp>
          <p:nvSpPr>
            <p:cNvPr id="204" name="Shape 204"/>
            <p:cNvSpPr/>
            <p:nvPr/>
          </p:nvSpPr>
          <p:spPr>
            <a:xfrm>
              <a:off x="-1" y="622722"/>
              <a:ext cx="3367812" cy="2463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rmAutofit/>
            </a:bodyPr>
            <a:lstStyle>
              <a:lvl1pPr algn="l" defTabSz="457200">
                <a:lnSpc>
                  <a:spcPct val="120000"/>
                </a:lnSpc>
                <a:spcBef>
                  <a:spcPts val="100"/>
                </a:spcBef>
                <a:defRPr sz="22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r>
                <a:rPr sz="2200">
                  <a:solidFill>
                    <a:srgbClr val="53585F"/>
                  </a:solidFill>
                  <a:uFill>
                    <a:solidFill>
                      <a:srgbClr val="808080"/>
                    </a:solidFill>
                  </a:uFill>
                </a:rPr>
                <a:t>Lorem ipsum dolor sit amet, consectetur adipiscing elit. Curabitur elementum posuere pretium. </a:t>
              </a:r>
            </a:p>
          </p:txBody>
        </p:sp>
      </p:grpSp>
      <p:grpSp>
        <p:nvGrpSpPr>
          <p:cNvPr id="208" name="Group 208"/>
          <p:cNvGrpSpPr/>
          <p:nvPr/>
        </p:nvGrpSpPr>
        <p:grpSpPr>
          <a:xfrm>
            <a:off x="18756546" y="6538721"/>
            <a:ext cx="3367812" cy="3086241"/>
            <a:chOff x="0" y="0"/>
            <a:chExt cx="3367810" cy="3086240"/>
          </a:xfrm>
        </p:grpSpPr>
        <p:sp>
          <p:nvSpPr>
            <p:cNvPr id="206" name="Shape 206"/>
            <p:cNvSpPr/>
            <p:nvPr/>
          </p:nvSpPr>
          <p:spPr>
            <a:xfrm>
              <a:off x="0" y="-1"/>
              <a:ext cx="3082934" cy="6502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600">
                  <a:solidFill>
                    <a:srgbClr val="595959"/>
                  </a:solidFill>
                  <a:uFill>
                    <a:solidFill>
                      <a:srgbClr val="595959"/>
                    </a:solidFill>
                  </a:uFill>
                  <a:latin typeface="Montserrat-Regular"/>
                  <a:ea typeface="Montserrat-Regular"/>
                  <a:cs typeface="Montserrat-Regular"/>
                  <a:sym typeface="Montserrat-Regular"/>
                </a:defRPr>
              </a:lvl1pPr>
            </a:lstStyle>
            <a:p>
              <a:pPr lvl="0">
                <a:defRPr sz="1800">
                  <a:solidFill>
                    <a:srgbClr val="000000"/>
                  </a:solidFill>
                  <a:uFillTx/>
                </a:defRPr>
              </a:pPr>
              <a:r>
                <a:rPr sz="2600">
                  <a:solidFill>
                    <a:srgbClr val="595959"/>
                  </a:solidFill>
                  <a:uFill>
                    <a:solidFill>
                      <a:srgbClr val="595959"/>
                    </a:solidFill>
                  </a:uFill>
                </a:rPr>
                <a:t>Lorem Ipsum</a:t>
              </a:r>
            </a:p>
          </p:txBody>
        </p:sp>
        <p:sp>
          <p:nvSpPr>
            <p:cNvPr id="207" name="Shape 207"/>
            <p:cNvSpPr/>
            <p:nvPr/>
          </p:nvSpPr>
          <p:spPr>
            <a:xfrm>
              <a:off x="-1" y="622722"/>
              <a:ext cx="3367812" cy="24635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rmAutofit/>
            </a:bodyPr>
            <a:lstStyle>
              <a:lvl1pPr algn="l" defTabSz="457200">
                <a:lnSpc>
                  <a:spcPct val="120000"/>
                </a:lnSpc>
                <a:spcBef>
                  <a:spcPts val="100"/>
                </a:spcBef>
                <a:defRPr sz="22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r>
                <a:rPr sz="2200">
                  <a:solidFill>
                    <a:srgbClr val="53585F"/>
                  </a:solidFill>
                  <a:uFill>
                    <a:solidFill>
                      <a:srgbClr val="808080"/>
                    </a:solidFill>
                  </a:uFill>
                </a:rPr>
                <a:t>Lorem ipsum dolor sit amet, consectetur adipiscing elit. Curabitur elementum posuere pretium. </a:t>
              </a:r>
            </a:p>
          </p:txBody>
        </p:sp>
      </p:grpSp>
      <p:sp>
        <p:nvSpPr>
          <p:cNvPr id="209" name="Shape 209"/>
          <p:cNvSpPr/>
          <p:nvPr/>
        </p:nvSpPr>
        <p:spPr>
          <a:xfrm>
            <a:off x="766094" y="10341364"/>
            <a:ext cx="22944669" cy="235712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l" defTabSz="457200">
              <a:lnSpc>
                <a:spcPct val="140000"/>
              </a:lnSpc>
              <a:spcBef>
                <a:spcPts val="100"/>
              </a:spcBef>
              <a:defRPr sz="2600">
                <a:solidFill>
                  <a:srgbClr val="53585F"/>
                </a:solidFill>
                <a:uFill>
                  <a:solidFill>
                    <a:srgbClr val="808080"/>
                  </a:solidFill>
                </a:uFill>
                <a:latin typeface="Lato Regular"/>
                <a:ea typeface="Lato Regular"/>
                <a:cs typeface="Lato Regular"/>
                <a:sym typeface="Lato Regular"/>
              </a:defRPr>
            </a:lvl1pPr>
          </a:lstStyle>
          <a:p>
            <a:pPr lvl="0">
              <a:defRPr sz="1800">
                <a:solidFill>
                  <a:srgbClr val="000000"/>
                </a:solidFill>
                <a:uFillTx/>
              </a:defRPr>
            </a:pPr>
            <a:r>
              <a:rPr sz="2600">
                <a:solidFill>
                  <a:srgbClr val="53585F"/>
                </a:solidFill>
                <a:uFill>
                  <a:solidFill>
                    <a:srgbClr val="808080"/>
                  </a:solidFill>
                </a:u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sp>
        <p:nvSpPr>
          <p:cNvPr id="210" name="Shape 210"/>
          <p:cNvSpPr/>
          <p:nvPr/>
        </p:nvSpPr>
        <p:spPr>
          <a:xfrm flipH="1" flipV="1">
            <a:off x="1063930" y="10222831"/>
            <a:ext cx="22392834" cy="1"/>
          </a:xfrm>
          <a:prstGeom prst="line">
            <a:avLst/>
          </a:prstGeom>
          <a:ln w="3175">
            <a:solidFill>
              <a:srgbClr val="D9D9D9"/>
            </a:solidFill>
            <a:round/>
          </a:ln>
        </p:spPr>
        <p:txBody>
          <a:bodyPr lIns="121919" tIns="121919" rIns="121919" bIns="121919"/>
          <a:lstStyle/>
          <a:p>
            <a:pPr lvl="0" algn="l" defTabSz="457200">
              <a:defRPr sz="3200">
                <a:latin typeface="Helvetica"/>
                <a:ea typeface="Helvetica"/>
                <a:cs typeface="Helvetica"/>
                <a:sym typeface="Helvetica"/>
              </a:defRPr>
            </a:pPr>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12" name="Chart 212"/>
          <p:cNvGraphicFramePr/>
          <p:nvPr/>
        </p:nvGraphicFramePr>
        <p:xfrm>
          <a:off x="13335846" y="1783915"/>
          <a:ext cx="8318501" cy="9461501"/>
        </p:xfrm>
        <a:graphic>
          <a:graphicData uri="http://schemas.openxmlformats.org/drawingml/2006/chart">
            <c:chart xmlns:c="http://schemas.openxmlformats.org/drawingml/2006/chart" xmlns:r="http://schemas.openxmlformats.org/officeDocument/2006/relationships" r:id="rId2"/>
          </a:graphicData>
        </a:graphic>
      </p:graphicFrame>
      <p:sp>
        <p:nvSpPr>
          <p:cNvPr id="213" name="Shape 213"/>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PIE CHART</a:t>
            </a:r>
          </a:p>
        </p:txBody>
      </p:sp>
      <p:sp>
        <p:nvSpPr>
          <p:cNvPr id="214" name="Shape 214"/>
          <p:cNvSpPr/>
          <p:nvPr/>
        </p:nvSpPr>
        <p:spPr>
          <a:xfrm>
            <a:off x="1141312" y="3545336"/>
            <a:ext cx="10241257" cy="764132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a:defRPr sz="1800"/>
            </a:pPr>
            <a:r>
              <a:rPr sz="4000">
                <a:latin typeface="Lato Regular"/>
                <a:ea typeface="Lato Regular"/>
                <a:cs typeface="Lato Regular"/>
                <a:sym typeface="Lato Regular"/>
              </a:rPr>
              <a:t>Fact 1</a:t>
            </a:r>
            <a:r>
              <a:rPr sz="4000">
                <a:solidFill>
                  <a:srgbClr val="53585F"/>
                </a:solidFill>
                <a:latin typeface="Lato Bold"/>
                <a:ea typeface="Lato Bold"/>
                <a:cs typeface="Lato Bold"/>
                <a:sym typeface="Lato Bold"/>
              </a:rPr>
              <a:t>:</a:t>
            </a:r>
            <a:r>
              <a:rPr sz="4000" b="1">
                <a:latin typeface="RobotoCondensed-Regular"/>
                <a:ea typeface="RobotoCondensed-Regular"/>
                <a:cs typeface="RobotoCondensed-Regular"/>
                <a:sym typeface="RobotoCondensed-Regular"/>
              </a:rPr>
              <a:t> </a:t>
            </a:r>
            <a:r>
              <a:rPr sz="3600">
                <a:solidFill>
                  <a:srgbClr val="53585F"/>
                </a:solidFill>
                <a:latin typeface="Lato Regular"/>
                <a:ea typeface="Lato Regular"/>
                <a:cs typeface="Lato Regular"/>
                <a:sym typeface="Lato Regular"/>
              </a:rPr>
              <a:t>Lorem ipsum dolor sit amet, consectetur adipiscing elit. In volutpat suscipit risus, ac congue mauris sagittis at. Curabitur elementum quam urna, eget euismod tortor lobortis eget.</a:t>
            </a:r>
            <a:endParaRPr sz="4000">
              <a:solidFill>
                <a:srgbClr val="53585F"/>
              </a:solidFill>
              <a:latin typeface="Lato Regular"/>
              <a:ea typeface="Lato Regular"/>
              <a:cs typeface="Lato Regular"/>
              <a:sym typeface="Lato Regular"/>
            </a:endParaRPr>
          </a:p>
          <a:p>
            <a:pPr lvl="0" algn="l">
              <a:defRPr sz="1800"/>
            </a:pPr>
            <a:endParaRPr sz="4000">
              <a:latin typeface="Lato Regular"/>
              <a:ea typeface="Lato Regular"/>
              <a:cs typeface="Lato Regular"/>
              <a:sym typeface="Lato Regular"/>
            </a:endParaRPr>
          </a:p>
          <a:p>
            <a:pPr lvl="0" algn="l">
              <a:defRPr sz="1800"/>
            </a:pPr>
            <a:r>
              <a:rPr sz="4000">
                <a:solidFill>
                  <a:srgbClr val="53585F"/>
                </a:solidFill>
                <a:latin typeface="Lato Bold"/>
                <a:ea typeface="Lato Bold"/>
                <a:cs typeface="Lato Bold"/>
                <a:sym typeface="Lato Bold"/>
              </a:rPr>
              <a:t>Fact 2:</a:t>
            </a:r>
            <a:r>
              <a:rPr sz="4000">
                <a:latin typeface="Lato Regular"/>
                <a:ea typeface="Lato Regular"/>
                <a:cs typeface="Lato Regular"/>
                <a:sym typeface="Lato Regular"/>
              </a:rPr>
              <a:t> </a:t>
            </a:r>
            <a:r>
              <a:rPr sz="3600">
                <a:solidFill>
                  <a:srgbClr val="53585F"/>
                </a:solidFill>
                <a:latin typeface="Lato Regular"/>
                <a:ea typeface="Lato Regular"/>
                <a:cs typeface="Lato Regular"/>
                <a:sym typeface="Lato Regular"/>
              </a:rPr>
              <a:t>Donec rhoncus sem eu commodo hendrerit. Phasellus vitae tempus eros. Etiam blandit, est quis facilisis tristique, mauris tellus maximus nunc, id dictum elit quam in nisl.</a:t>
            </a:r>
            <a:r>
              <a:rPr sz="3700">
                <a:latin typeface="Lato Regular"/>
                <a:ea typeface="Lato Regular"/>
                <a:cs typeface="Lato Regular"/>
                <a:sym typeface="Lato Regular"/>
              </a:rPr>
              <a:t> </a:t>
            </a:r>
          </a:p>
          <a:p>
            <a:pPr lvl="0" algn="l">
              <a:defRPr sz="1800"/>
            </a:pPr>
            <a:endParaRPr sz="4000">
              <a:latin typeface="Lato Regular"/>
              <a:ea typeface="Lato Regular"/>
              <a:cs typeface="Lato Regular"/>
              <a:sym typeface="Lato Regular"/>
            </a:endParaRPr>
          </a:p>
          <a:p>
            <a:pPr lvl="0" algn="l">
              <a:defRPr sz="1800"/>
            </a:pPr>
            <a:r>
              <a:rPr sz="4000">
                <a:latin typeface="Lato Regular"/>
                <a:ea typeface="Lato Regular"/>
                <a:cs typeface="Lato Regular"/>
                <a:sym typeface="Lato Regular"/>
              </a:rPr>
              <a:t>Fact </a:t>
            </a:r>
            <a:r>
              <a:rPr sz="4000">
                <a:solidFill>
                  <a:srgbClr val="53585F"/>
                </a:solidFill>
                <a:latin typeface="Lato Bold"/>
                <a:ea typeface="Lato Bold"/>
                <a:cs typeface="Lato Bold"/>
                <a:sym typeface="Lato Bold"/>
              </a:rPr>
              <a:t>3: </a:t>
            </a:r>
            <a:r>
              <a:rPr sz="3600">
                <a:solidFill>
                  <a:srgbClr val="53585F"/>
                </a:solidFill>
                <a:latin typeface="Lato Regular"/>
                <a:ea typeface="Lato Regular"/>
                <a:cs typeface="Lato Regular"/>
                <a:sym typeface="Lato Regular"/>
              </a:rPr>
              <a:t>Pellentesque habitant morbi tristique senectus et netus et malesuada fames ac turpis egestas. Nunc vitae nisl tellus.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6" name="Shape 216"/>
          <p:cNvSpPr>
            <a:spLocks noGrp="1"/>
          </p:cNvSpPr>
          <p:nvPr>
            <p:ph type="title" idx="4294967295"/>
          </p:nvPr>
        </p:nvSpPr>
        <p:spPr>
          <a:xfrm>
            <a:off x="723900" y="11430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a:solidFill>
                  <a:srgbClr val="53585F"/>
                </a:solidFill>
                <a:uFill>
                  <a:solidFill>
                    <a:srgbClr val="595959"/>
                  </a:solidFill>
                </a:uFill>
              </a:rPr>
              <a:t>BAR CHART</a:t>
            </a:r>
          </a:p>
        </p:txBody>
      </p:sp>
      <p:graphicFrame>
        <p:nvGraphicFramePr>
          <p:cNvPr id="217" name="Chart 217"/>
          <p:cNvGraphicFramePr/>
          <p:nvPr/>
        </p:nvGraphicFramePr>
        <p:xfrm>
          <a:off x="3447284" y="2869062"/>
          <a:ext cx="16967779" cy="8082020"/>
        </p:xfrm>
        <a:graphic>
          <a:graphicData uri="http://schemas.openxmlformats.org/drawingml/2006/chart">
            <c:chart xmlns:c="http://schemas.openxmlformats.org/drawingml/2006/chart" xmlns:r="http://schemas.openxmlformats.org/officeDocument/2006/relationships" r:id="rId2"/>
          </a:graphicData>
        </a:graphic>
      </p:graphicFrame>
      <p:sp>
        <p:nvSpPr>
          <p:cNvPr id="218" name="Shape 218"/>
          <p:cNvSpPr/>
          <p:nvPr/>
        </p:nvSpPr>
        <p:spPr>
          <a:xfrm>
            <a:off x="2304724" y="11683762"/>
            <a:ext cx="19774552" cy="1158241"/>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defRPr sz="3000">
                <a:solidFill>
                  <a:srgbClr val="53585F"/>
                </a:solidFill>
                <a:latin typeface="Lato Regular"/>
                <a:ea typeface="Lato Regular"/>
                <a:cs typeface="Lato Regular"/>
                <a:sym typeface="Lato Regular"/>
              </a:defRPr>
            </a:lvl1pPr>
          </a:lstStyle>
          <a:p>
            <a:pPr lvl="0">
              <a:defRPr sz="1800">
                <a:solidFill>
                  <a:srgbClr val="000000"/>
                </a:solidFill>
              </a:defRPr>
            </a:pPr>
            <a:r>
              <a:rPr sz="3000">
                <a:solidFill>
                  <a:srgbClr val="53585F"/>
                </a:solidFill>
              </a:rPr>
              <a:t>Lorem ipsum dolor sit amet, consectetur adipiscing elit. In volutpat suscipit risus, ac congue mauris sagittis at. Curabitur elementum quam urna, eget euismod tortor lobortis eget.</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5556683" y="2820919"/>
            <a:ext cx="4285977" cy="3200400"/>
          </a:xfrm>
          <a:prstGeom prst="roundRect">
            <a:avLst>
              <a:gd name="adj" fmla="val 0"/>
            </a:avLst>
          </a:prstGeom>
          <a:noFill/>
          <a:ln w="28575">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endParaRPr lang="fr-CH" sz="3500"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dirty="0">
              <a:solidFill>
                <a:schemeClr val="accent1">
                  <a:lumMod val="60000"/>
                  <a:lumOff val="40000"/>
                </a:schemeClr>
              </a:solidFill>
            </a:endParaRPr>
          </a:p>
          <a:p>
            <a:pPr lvl="0">
              <a:defRPr sz="1800">
                <a:solidFill>
                  <a:srgbClr val="000000"/>
                </a:solidFill>
                <a:uFillTx/>
              </a:defRPr>
            </a:pPr>
            <a:endParaRPr lang="fr-CH" sz="3500"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dirty="0">
              <a:solidFill>
                <a:schemeClr val="accent1">
                  <a:lumMod val="60000"/>
                  <a:lumOff val="40000"/>
                </a:schemeClr>
              </a:solidFill>
            </a:endParaRPr>
          </a:p>
          <a:p>
            <a:pPr lvl="0">
              <a:defRPr sz="1800">
                <a:solidFill>
                  <a:srgbClr val="000000"/>
                </a:solidFill>
                <a:uFillTx/>
              </a:defRPr>
            </a:pPr>
            <a:endParaRPr lang="fr-CH" sz="3500" dirty="0" smtClean="0">
              <a:solidFill>
                <a:schemeClr val="accent1">
                  <a:lumMod val="60000"/>
                  <a:lumOff val="40000"/>
                </a:schemeClr>
              </a:solidFill>
              <a:uFill>
                <a:solidFill>
                  <a:srgbClr val="FFFFFF"/>
                </a:solidFill>
              </a:uFill>
            </a:endParaRPr>
          </a:p>
          <a:p>
            <a:pPr lvl="0">
              <a:defRPr sz="1800">
                <a:solidFill>
                  <a:srgbClr val="000000"/>
                </a:solidFill>
                <a:uFillTx/>
              </a:defRPr>
            </a:pPr>
            <a:r>
              <a:rPr lang="fr-CH" sz="3500" b="1" dirty="0" smtClean="0">
                <a:solidFill>
                  <a:schemeClr val="accent1">
                    <a:lumMod val="60000"/>
                    <a:lumOff val="40000"/>
                  </a:schemeClr>
                </a:solidFill>
                <a:uFill>
                  <a:solidFill>
                    <a:srgbClr val="FFFFFF"/>
                  </a:solidFill>
                </a:uFill>
              </a:rPr>
              <a:t>WEBSITE</a:t>
            </a:r>
            <a:endParaRPr sz="3500" b="1" dirty="0">
              <a:solidFill>
                <a:schemeClr val="accent1">
                  <a:lumMod val="60000"/>
                  <a:lumOff val="40000"/>
                </a:schemeClr>
              </a:solidFill>
              <a:uFill>
                <a:solidFill>
                  <a:srgbClr val="FFFFFF"/>
                </a:solidFill>
              </a:uFill>
            </a:endParaRPr>
          </a:p>
        </p:txBody>
      </p:sp>
      <p:sp>
        <p:nvSpPr>
          <p:cNvPr id="29" name="Shape 220"/>
          <p:cNvSpPr/>
          <p:nvPr/>
        </p:nvSpPr>
        <p:spPr>
          <a:xfrm>
            <a:off x="2522918" y="9538021"/>
            <a:ext cx="4792282" cy="3508051"/>
          </a:xfrm>
          <a:prstGeom prst="roundRect">
            <a:avLst>
              <a:gd name="adj" fmla="val 0"/>
            </a:avLst>
          </a:prstGeom>
          <a:noFill/>
          <a:ln w="12700">
            <a:solidFill>
              <a:schemeClr val="tx1"/>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400" dirty="0" smtClean="0"/>
              <a:t>HCP PLATFORM</a:t>
            </a:r>
            <a:endParaRPr sz="2400" dirty="0">
              <a:solidFill>
                <a:srgbClr val="FFFFFF"/>
              </a:solidFill>
              <a:uFill>
                <a:solidFill>
                  <a:srgbClr val="FFFFFF"/>
                </a:solidFill>
              </a:uFill>
            </a:endParaRPr>
          </a:p>
        </p:txBody>
      </p:sp>
      <p:sp>
        <p:nvSpPr>
          <p:cNvPr id="19" name="Shape 220"/>
          <p:cNvSpPr/>
          <p:nvPr/>
        </p:nvSpPr>
        <p:spPr>
          <a:xfrm>
            <a:off x="2325710" y="351687"/>
            <a:ext cx="20025360"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DIGITAL STRATEGY</a:t>
            </a:r>
            <a:endParaRPr sz="3500" dirty="0">
              <a:solidFill>
                <a:srgbClr val="FFFFFF"/>
              </a:solidFill>
              <a:uFill>
                <a:solidFill>
                  <a:srgbClr val="FFFFFF"/>
                </a:solidFill>
              </a:uFill>
            </a:endParaRPr>
          </a:p>
        </p:txBody>
      </p:sp>
      <p:sp>
        <p:nvSpPr>
          <p:cNvPr id="20" name="Shape 220"/>
          <p:cNvSpPr/>
          <p:nvPr/>
        </p:nvSpPr>
        <p:spPr>
          <a:xfrm rot="5400000">
            <a:off x="17039656" y="7453612"/>
            <a:ext cx="9685604" cy="937223"/>
          </a:xfrm>
          <a:prstGeom prst="roundRect">
            <a:avLst>
              <a:gd name="adj" fmla="val 6892"/>
            </a:avLst>
          </a:prstGeom>
          <a:noFill/>
          <a:ln w="38100">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400" dirty="0" err="1" smtClean="0">
                <a:solidFill>
                  <a:schemeClr val="tx1"/>
                </a:solidFill>
                <a:uFill>
                  <a:solidFill>
                    <a:srgbClr val="FFFFFF"/>
                  </a:solidFill>
                </a:uFill>
              </a:rPr>
              <a:t>Organic</a:t>
            </a:r>
            <a:r>
              <a:rPr lang="fr-CH" sz="2400" dirty="0" smtClean="0">
                <a:solidFill>
                  <a:schemeClr val="tx1"/>
                </a:solidFill>
                <a:uFill>
                  <a:solidFill>
                    <a:srgbClr val="FFFFFF"/>
                  </a:solidFill>
                </a:uFill>
              </a:rPr>
              <a:t> </a:t>
            </a:r>
            <a:r>
              <a:rPr lang="fr-CH" sz="2400" dirty="0" err="1" smtClean="0">
                <a:solidFill>
                  <a:schemeClr val="tx1"/>
                </a:solidFill>
                <a:uFill>
                  <a:solidFill>
                    <a:srgbClr val="FFFFFF"/>
                  </a:solidFill>
                </a:uFill>
              </a:rPr>
              <a:t>search</a:t>
            </a:r>
            <a:r>
              <a:rPr lang="fr-CH" sz="2400" dirty="0" smtClean="0">
                <a:solidFill>
                  <a:schemeClr val="tx1"/>
                </a:solidFill>
                <a:uFill>
                  <a:solidFill>
                    <a:srgbClr val="FFFFFF"/>
                  </a:solidFill>
                </a:uFill>
              </a:rPr>
              <a:t>, online PR, Adwords, </a:t>
            </a:r>
            <a:r>
              <a:rPr lang="fr-CH" sz="2400" dirty="0" err="1" smtClean="0">
                <a:solidFill>
                  <a:schemeClr val="tx1"/>
                </a:solidFill>
                <a:uFill>
                  <a:solidFill>
                    <a:srgbClr val="FFFFFF"/>
                  </a:solidFill>
                </a:uFill>
              </a:rPr>
              <a:t>Third</a:t>
            </a:r>
            <a:r>
              <a:rPr lang="fr-CH" sz="2400" dirty="0" smtClean="0">
                <a:solidFill>
                  <a:schemeClr val="tx1"/>
                </a:solidFill>
                <a:uFill>
                  <a:solidFill>
                    <a:srgbClr val="FFFFFF"/>
                  </a:solidFill>
                </a:uFill>
              </a:rPr>
              <a:t> party </a:t>
            </a:r>
            <a:r>
              <a:rPr lang="fr-CH" sz="2400" dirty="0" err="1" smtClean="0">
                <a:solidFill>
                  <a:schemeClr val="tx1"/>
                </a:solidFill>
                <a:uFill>
                  <a:solidFill>
                    <a:srgbClr val="FFFFFF"/>
                  </a:solidFill>
                </a:uFill>
              </a:rPr>
              <a:t>sponsoship</a:t>
            </a:r>
            <a:endParaRPr sz="2400" dirty="0">
              <a:solidFill>
                <a:schemeClr val="tx1"/>
              </a:solidFill>
              <a:uFill>
                <a:solidFill>
                  <a:srgbClr val="FFFFFF"/>
                </a:solidFill>
              </a:uFill>
            </a:endParaRPr>
          </a:p>
        </p:txBody>
      </p:sp>
      <p:sp>
        <p:nvSpPr>
          <p:cNvPr id="21" name="Shape 231"/>
          <p:cNvSpPr/>
          <p:nvPr/>
        </p:nvSpPr>
        <p:spPr>
          <a:xfrm flipV="1">
            <a:off x="21792393" y="1993391"/>
            <a:ext cx="6903" cy="939725"/>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5" name="TextBox 4"/>
          <p:cNvSpPr txBox="1"/>
          <p:nvPr/>
        </p:nvSpPr>
        <p:spPr>
          <a:xfrm>
            <a:off x="20464796" y="2313333"/>
            <a:ext cx="2669000" cy="471924"/>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lvl="0" rtl="0" latinLnBrk="1" hangingPunct="0"/>
            <a:r>
              <a:rPr lang="en-US" sz="2400" dirty="0" smtClean="0"/>
              <a:t>(Awareness traffic)</a:t>
            </a:r>
            <a:endParaRPr lang="en-US" sz="2400" dirty="0"/>
          </a:p>
        </p:txBody>
      </p:sp>
      <p:grpSp>
        <p:nvGrpSpPr>
          <p:cNvPr id="8" name="Group 7"/>
          <p:cNvGrpSpPr/>
          <p:nvPr/>
        </p:nvGrpSpPr>
        <p:grpSpPr>
          <a:xfrm>
            <a:off x="16085198" y="6720662"/>
            <a:ext cx="3757462" cy="2993209"/>
            <a:chOff x="16263458" y="6637902"/>
            <a:chExt cx="3757462" cy="2993209"/>
          </a:xfrm>
        </p:grpSpPr>
        <p:sp>
          <p:nvSpPr>
            <p:cNvPr id="28" name="Shape 220"/>
            <p:cNvSpPr/>
            <p:nvPr/>
          </p:nvSpPr>
          <p:spPr>
            <a:xfrm>
              <a:off x="16405254" y="6637902"/>
              <a:ext cx="3615666" cy="2993209"/>
            </a:xfrm>
            <a:prstGeom prst="roundRect">
              <a:avLst>
                <a:gd name="adj" fmla="val 0"/>
              </a:avLst>
            </a:prstGeom>
            <a:noFill/>
            <a:ln w="19050">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lgn="r">
                <a:defRPr sz="1800">
                  <a:solidFill>
                    <a:srgbClr val="000000"/>
                  </a:solidFill>
                  <a:uFillTx/>
                </a:defRPr>
              </a:pPr>
              <a:r>
                <a:rPr lang="fr-CH" sz="3500" b="1" dirty="0" smtClean="0">
                  <a:solidFill>
                    <a:schemeClr val="accent1">
                      <a:lumMod val="60000"/>
                      <a:lumOff val="40000"/>
                    </a:schemeClr>
                  </a:solidFill>
                  <a:uFill>
                    <a:solidFill>
                      <a:srgbClr val="FFFFFF"/>
                    </a:solidFill>
                  </a:uFill>
                </a:rPr>
                <a:t/>
              </a:r>
              <a:br>
                <a:rPr lang="fr-CH" sz="3500" b="1" dirty="0" smtClean="0">
                  <a:solidFill>
                    <a:schemeClr val="accent1">
                      <a:lumMod val="60000"/>
                      <a:lumOff val="40000"/>
                    </a:schemeClr>
                  </a:solidFill>
                  <a:uFill>
                    <a:solidFill>
                      <a:srgbClr val="FFFFFF"/>
                    </a:solidFill>
                  </a:uFill>
                </a:rPr>
              </a:br>
              <a:r>
                <a:rPr lang="fr-CH" sz="3500" b="1" dirty="0" smtClean="0">
                  <a:solidFill>
                    <a:schemeClr val="accent1">
                      <a:lumMod val="60000"/>
                      <a:lumOff val="40000"/>
                    </a:schemeClr>
                  </a:solidFill>
                  <a:uFill>
                    <a:solidFill>
                      <a:srgbClr val="FFFFFF"/>
                    </a:solidFill>
                  </a:uFill>
                </a:rPr>
                <a:t/>
              </a:r>
              <a:br>
                <a:rPr lang="fr-CH" sz="3500" b="1" dirty="0" smtClean="0">
                  <a:solidFill>
                    <a:schemeClr val="accent1">
                      <a:lumMod val="60000"/>
                      <a:lumOff val="40000"/>
                    </a:schemeClr>
                  </a:solidFill>
                  <a:uFill>
                    <a:solidFill>
                      <a:srgbClr val="FFFFFF"/>
                    </a:solidFill>
                  </a:uFill>
                </a:rPr>
              </a:br>
              <a:r>
                <a:rPr lang="fr-CH" sz="3500" b="1" dirty="0" smtClean="0">
                  <a:solidFill>
                    <a:schemeClr val="accent1">
                      <a:lumMod val="60000"/>
                      <a:lumOff val="40000"/>
                    </a:schemeClr>
                  </a:solidFill>
                  <a:uFill>
                    <a:solidFill>
                      <a:srgbClr val="FFFFFF"/>
                    </a:solidFill>
                  </a:uFill>
                </a:rPr>
                <a:t/>
              </a:r>
              <a:br>
                <a:rPr lang="fr-CH" sz="3500" b="1" dirty="0" smtClean="0">
                  <a:solidFill>
                    <a:schemeClr val="accent1">
                      <a:lumMod val="60000"/>
                      <a:lumOff val="40000"/>
                    </a:schemeClr>
                  </a:solidFill>
                  <a:uFill>
                    <a:solidFill>
                      <a:srgbClr val="FFFFFF"/>
                    </a:solidFill>
                  </a:uFill>
                </a:rPr>
              </a:br>
              <a:r>
                <a:rPr lang="fr-CH" sz="3500" b="1" dirty="0" smtClean="0">
                  <a:solidFill>
                    <a:schemeClr val="accent1">
                      <a:lumMod val="60000"/>
                      <a:lumOff val="40000"/>
                    </a:schemeClr>
                  </a:solidFill>
                  <a:uFill>
                    <a:solidFill>
                      <a:srgbClr val="FFFFFF"/>
                    </a:solidFill>
                  </a:uFill>
                </a:rPr>
                <a:t>Mobile</a:t>
              </a:r>
              <a:endParaRPr sz="3500" b="1" dirty="0">
                <a:solidFill>
                  <a:schemeClr val="accent1">
                    <a:lumMod val="60000"/>
                    <a:lumOff val="40000"/>
                  </a:schemeClr>
                </a:solidFill>
                <a:uFill>
                  <a:solidFill>
                    <a:srgbClr val="FFFFFF"/>
                  </a:solidFill>
                </a:uFill>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263458" y="7000105"/>
              <a:ext cx="2432727" cy="2268805"/>
            </a:xfrm>
            <a:prstGeom prst="rect">
              <a:avLst/>
            </a:prstGeom>
          </p:spPr>
        </p:pic>
      </p:grpSp>
      <p:grpSp>
        <p:nvGrpSpPr>
          <p:cNvPr id="11" name="Group 10"/>
          <p:cNvGrpSpPr/>
          <p:nvPr/>
        </p:nvGrpSpPr>
        <p:grpSpPr>
          <a:xfrm>
            <a:off x="9730911" y="5248656"/>
            <a:ext cx="3578142" cy="7806710"/>
            <a:chOff x="9730911" y="5248656"/>
            <a:chExt cx="3578142" cy="7806710"/>
          </a:xfrm>
        </p:grpSpPr>
        <p:sp>
          <p:nvSpPr>
            <p:cNvPr id="24" name="Shape 220"/>
            <p:cNvSpPr/>
            <p:nvPr/>
          </p:nvSpPr>
          <p:spPr>
            <a:xfrm>
              <a:off x="9730911" y="5248656"/>
              <a:ext cx="3578142" cy="7806710"/>
            </a:xfrm>
            <a:prstGeom prst="roundRect">
              <a:avLst>
                <a:gd name="adj" fmla="val 6892"/>
              </a:avLst>
            </a:prstGeom>
            <a:noFill/>
            <a:ln w="28575">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b="1" dirty="0">
                <a:solidFill>
                  <a:schemeClr val="accent1">
                    <a:lumMod val="60000"/>
                    <a:lumOff val="40000"/>
                  </a:schemeClr>
                </a:solid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sz="3500" b="1" dirty="0" smtClean="0">
                <a:solidFill>
                  <a:schemeClr val="accent1">
                    <a:lumMod val="60000"/>
                    <a:lumOff val="40000"/>
                  </a:schemeClr>
                </a:solidFill>
                <a:uFill>
                  <a:solidFill>
                    <a:srgbClr val="FFFFFF"/>
                  </a:solidFill>
                </a:uFill>
              </a:endParaRPr>
            </a:p>
            <a:p>
              <a:pPr lvl="0">
                <a:defRPr sz="1800">
                  <a:solidFill>
                    <a:srgbClr val="000000"/>
                  </a:solidFill>
                  <a:uFillTx/>
                </a:defRPr>
              </a:pPr>
              <a:r>
                <a:rPr lang="fr-CH" sz="3500" b="1" dirty="0" smtClean="0">
                  <a:solidFill>
                    <a:schemeClr val="accent1">
                      <a:lumMod val="60000"/>
                      <a:lumOff val="40000"/>
                    </a:schemeClr>
                  </a:solidFill>
                  <a:uFill>
                    <a:solidFill>
                      <a:srgbClr val="FFFFFF"/>
                    </a:solidFill>
                  </a:uFill>
                </a:rPr>
                <a:t>The Patient</a:t>
              </a:r>
              <a:endParaRPr sz="3500" b="1" dirty="0">
                <a:solidFill>
                  <a:schemeClr val="accent1">
                    <a:lumMod val="60000"/>
                    <a:lumOff val="40000"/>
                  </a:schemeClr>
                </a:solidFill>
                <a:uFill>
                  <a:solidFill>
                    <a:srgbClr val="FFFFFF"/>
                  </a:solidFill>
                </a:uFill>
              </a:endParaRP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289753" y="5381733"/>
              <a:ext cx="2298095" cy="6681687"/>
            </a:xfrm>
            <a:prstGeom prst="rect">
              <a:avLst/>
            </a:prstGeom>
          </p:spPr>
        </p:pic>
      </p:grpSp>
      <p:grpSp>
        <p:nvGrpSpPr>
          <p:cNvPr id="10" name="Group 9"/>
          <p:cNvGrpSpPr/>
          <p:nvPr/>
        </p:nvGrpSpPr>
        <p:grpSpPr>
          <a:xfrm>
            <a:off x="2325710" y="3079421"/>
            <a:ext cx="3007188" cy="4926294"/>
            <a:chOff x="3514404" y="3079421"/>
            <a:chExt cx="3007188" cy="4926294"/>
          </a:xfrm>
        </p:grpSpPr>
        <p:sp>
          <p:nvSpPr>
            <p:cNvPr id="27" name="Shape 220"/>
            <p:cNvSpPr/>
            <p:nvPr/>
          </p:nvSpPr>
          <p:spPr>
            <a:xfrm>
              <a:off x="3711612" y="3079421"/>
              <a:ext cx="2684837" cy="4926294"/>
            </a:xfrm>
            <a:prstGeom prst="roundRect">
              <a:avLst>
                <a:gd name="adj" fmla="val 0"/>
              </a:avLst>
            </a:prstGeom>
            <a:solidFill>
              <a:schemeClr val="bg1"/>
            </a:solidFill>
            <a:ln w="28575">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a:defRPr sz="1800">
                  <a:solidFill>
                    <a:srgbClr val="000000"/>
                  </a:solidFill>
                  <a:uFillTx/>
                </a:defRPr>
              </a:pPr>
              <a:endParaRPr lang="en-US" sz="2800" b="1" dirty="0" smtClean="0">
                <a:solidFill>
                  <a:schemeClr val="accent1">
                    <a:lumMod val="60000"/>
                    <a:lumOff val="40000"/>
                  </a:schemeClr>
                </a:solidFill>
                <a:uFill>
                  <a:solidFill>
                    <a:srgbClr val="FFFFFF"/>
                  </a:solidFill>
                </a:uFill>
              </a:endParaRPr>
            </a:p>
            <a:p>
              <a:pPr>
                <a:defRPr sz="1800">
                  <a:solidFill>
                    <a:srgbClr val="000000"/>
                  </a:solidFill>
                  <a:uFillTx/>
                </a:defRPr>
              </a:pPr>
              <a:endParaRPr lang="en-US" sz="2800" b="1" dirty="0">
                <a:solidFill>
                  <a:schemeClr val="accent1">
                    <a:lumMod val="60000"/>
                    <a:lumOff val="40000"/>
                  </a:schemeClr>
                </a:solidFill>
              </a:endParaRPr>
            </a:p>
            <a:p>
              <a:pPr>
                <a:defRPr sz="1800">
                  <a:solidFill>
                    <a:srgbClr val="000000"/>
                  </a:solidFill>
                  <a:uFillTx/>
                </a:defRPr>
              </a:pPr>
              <a:endParaRPr lang="en-US" sz="2800" b="1" dirty="0" smtClean="0">
                <a:solidFill>
                  <a:schemeClr val="accent1">
                    <a:lumMod val="60000"/>
                    <a:lumOff val="40000"/>
                  </a:schemeClr>
                </a:solidFill>
                <a:uFill>
                  <a:solidFill>
                    <a:srgbClr val="FFFFFF"/>
                  </a:solidFill>
                </a:uFill>
              </a:endParaRPr>
            </a:p>
            <a:p>
              <a:pPr>
                <a:defRPr sz="1800">
                  <a:solidFill>
                    <a:srgbClr val="000000"/>
                  </a:solidFill>
                  <a:uFillTx/>
                </a:defRPr>
              </a:pPr>
              <a:endParaRPr lang="en-US" sz="2800" b="1" dirty="0">
                <a:solidFill>
                  <a:schemeClr val="accent1">
                    <a:lumMod val="60000"/>
                    <a:lumOff val="40000"/>
                  </a:schemeClr>
                </a:solidFill>
              </a:endParaRPr>
            </a:p>
            <a:p>
              <a:pPr>
                <a:defRPr sz="1800">
                  <a:solidFill>
                    <a:srgbClr val="000000"/>
                  </a:solidFill>
                  <a:uFillTx/>
                </a:defRPr>
              </a:pPr>
              <a:endParaRPr lang="en-US" sz="2800" b="1" dirty="0" smtClean="0">
                <a:solidFill>
                  <a:schemeClr val="accent1">
                    <a:lumMod val="60000"/>
                    <a:lumOff val="40000"/>
                  </a:schemeClr>
                </a:solidFill>
                <a:uFill>
                  <a:solidFill>
                    <a:srgbClr val="FFFFFF"/>
                  </a:solidFill>
                </a:uFill>
              </a:endParaRPr>
            </a:p>
            <a:p>
              <a:pPr>
                <a:defRPr sz="1800">
                  <a:solidFill>
                    <a:srgbClr val="000000"/>
                  </a:solidFill>
                  <a:uFillTx/>
                </a:defRPr>
              </a:pPr>
              <a:endParaRPr lang="en-US" sz="2800" b="1" dirty="0">
                <a:solidFill>
                  <a:schemeClr val="accent1">
                    <a:lumMod val="60000"/>
                    <a:lumOff val="40000"/>
                  </a:schemeClr>
                </a:solidFill>
              </a:endParaRPr>
            </a:p>
            <a:p>
              <a:pPr>
                <a:defRPr sz="1800">
                  <a:solidFill>
                    <a:srgbClr val="000000"/>
                  </a:solidFill>
                  <a:uFillTx/>
                </a:defRPr>
              </a:pPr>
              <a:endParaRPr lang="en-US" sz="2800" b="1" dirty="0" smtClean="0">
                <a:solidFill>
                  <a:schemeClr val="accent1">
                    <a:lumMod val="60000"/>
                    <a:lumOff val="40000"/>
                  </a:schemeClr>
                </a:solidFill>
                <a:uFill>
                  <a:solidFill>
                    <a:srgbClr val="FFFFFF"/>
                  </a:solidFill>
                </a:uFill>
              </a:endParaRPr>
            </a:p>
            <a:p>
              <a:pPr>
                <a:defRPr sz="1800">
                  <a:solidFill>
                    <a:srgbClr val="000000"/>
                  </a:solidFill>
                  <a:uFillTx/>
                </a:defRPr>
              </a:pPr>
              <a:endParaRPr lang="en-US" sz="2800" b="1" dirty="0">
                <a:solidFill>
                  <a:schemeClr val="accent1">
                    <a:lumMod val="60000"/>
                    <a:lumOff val="40000"/>
                  </a:schemeClr>
                </a:solidFill>
              </a:endParaRPr>
            </a:p>
            <a:p>
              <a:pPr>
                <a:defRPr sz="1800">
                  <a:solidFill>
                    <a:srgbClr val="000000"/>
                  </a:solidFill>
                  <a:uFillTx/>
                </a:defRPr>
              </a:pPr>
              <a:endParaRPr lang="en-US" sz="2800" b="1" dirty="0" smtClean="0">
                <a:solidFill>
                  <a:schemeClr val="accent1">
                    <a:lumMod val="60000"/>
                    <a:lumOff val="40000"/>
                  </a:schemeClr>
                </a:solidFill>
                <a:uFill>
                  <a:solidFill>
                    <a:srgbClr val="FFFFFF"/>
                  </a:solidFill>
                </a:uFill>
              </a:endParaRPr>
            </a:p>
            <a:p>
              <a:pPr>
                <a:defRPr sz="1800">
                  <a:solidFill>
                    <a:srgbClr val="000000"/>
                  </a:solidFill>
                  <a:uFillTx/>
                </a:defRPr>
              </a:pPr>
              <a:r>
                <a:rPr lang="en-US" sz="2800" b="1" dirty="0" smtClean="0">
                  <a:solidFill>
                    <a:schemeClr val="accent1">
                      <a:lumMod val="60000"/>
                      <a:lumOff val="40000"/>
                    </a:schemeClr>
                  </a:solidFill>
                  <a:uFill>
                    <a:solidFill>
                      <a:srgbClr val="FFFFFF"/>
                    </a:solidFill>
                  </a:uFill>
                </a:rPr>
                <a:t>HCP</a:t>
              </a:r>
              <a:endParaRPr lang="en-US" sz="2800" b="1" dirty="0">
                <a:solidFill>
                  <a:schemeClr val="accent1">
                    <a:lumMod val="60000"/>
                    <a:lumOff val="40000"/>
                  </a:schemeClr>
                </a:solidFill>
              </a:endParaRP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56842" y="3454911"/>
              <a:ext cx="1699447" cy="1699447"/>
            </a:xfrm>
            <a:prstGeom prst="rect">
              <a:avLst/>
            </a:prstGeom>
          </p:spPr>
        </p:pic>
        <p:pic>
          <p:nvPicPr>
            <p:cNvPr id="38" name="Picture 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2145" y="4030866"/>
              <a:ext cx="1699447" cy="1699447"/>
            </a:xfrm>
            <a:prstGeom prst="rect">
              <a:avLst/>
            </a:prstGeom>
          </p:spPr>
        </p:pic>
        <p:pic>
          <p:nvPicPr>
            <p:cNvPr id="39" name="Picture 3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4404" y="5256079"/>
              <a:ext cx="1699447" cy="1699447"/>
            </a:xfrm>
            <a:prstGeom prst="rect">
              <a:avLst/>
            </a:prstGeom>
          </p:spPr>
        </p:pic>
      </p:grpSp>
      <p:pic>
        <p:nvPicPr>
          <p:cNvPr id="12" name="Picture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6394166" y="10413214"/>
            <a:ext cx="3281322" cy="2632858"/>
          </a:xfrm>
          <a:prstGeom prst="rect">
            <a:avLst/>
          </a:prstGeom>
        </p:spPr>
      </p:pic>
      <p:sp>
        <p:nvSpPr>
          <p:cNvPr id="31" name="Shape 220"/>
          <p:cNvSpPr/>
          <p:nvPr/>
        </p:nvSpPr>
        <p:spPr>
          <a:xfrm>
            <a:off x="16226994" y="10422508"/>
            <a:ext cx="3626135" cy="2632858"/>
          </a:xfrm>
          <a:prstGeom prst="roundRect">
            <a:avLst>
              <a:gd name="adj" fmla="val 0"/>
            </a:avLst>
          </a:prstGeom>
          <a:noFill/>
          <a:ln w="28575">
            <a:solidFill>
              <a:schemeClr val="bg1">
                <a:lumMod val="75000"/>
              </a:schemeClr>
            </a:solidFill>
            <a:prstDash val="dashDot"/>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endParaRPr lang="fr-CH" sz="3500" dirty="0" smtClean="0">
              <a:solidFill>
                <a:schemeClr val="accent1">
                  <a:lumMod val="60000"/>
                  <a:lumOff val="40000"/>
                </a:schemeClr>
              </a:solidFill>
              <a:uFill>
                <a:solidFill>
                  <a:srgbClr val="FFFFFF"/>
                </a:solidFill>
              </a:uFill>
            </a:endParaRPr>
          </a:p>
          <a:p>
            <a:pPr lvl="0">
              <a:defRPr sz="1800">
                <a:solidFill>
                  <a:srgbClr val="000000"/>
                </a:solidFill>
                <a:uFillTx/>
              </a:defRPr>
            </a:pPr>
            <a:endParaRPr lang="fr-CH" dirty="0">
              <a:solidFill>
                <a:schemeClr val="accent1">
                  <a:lumMod val="60000"/>
                  <a:lumOff val="40000"/>
                </a:schemeClr>
              </a:solidFill>
            </a:endParaRPr>
          </a:p>
          <a:p>
            <a:pPr lvl="0">
              <a:defRPr sz="1800">
                <a:solidFill>
                  <a:srgbClr val="000000"/>
                </a:solidFill>
                <a:uFillTx/>
              </a:defRPr>
            </a:pPr>
            <a:endParaRPr lang="fr-CH" sz="3500" dirty="0" smtClean="0">
              <a:solidFill>
                <a:schemeClr val="accent1">
                  <a:lumMod val="60000"/>
                  <a:lumOff val="40000"/>
                </a:schemeClr>
              </a:solidFill>
              <a:uFill>
                <a:solidFill>
                  <a:srgbClr val="FFFFFF"/>
                </a:solidFill>
              </a:uFill>
            </a:endParaRPr>
          </a:p>
          <a:p>
            <a:pPr lvl="0">
              <a:defRPr sz="1800">
                <a:solidFill>
                  <a:srgbClr val="000000"/>
                </a:solidFill>
                <a:uFillTx/>
              </a:defRPr>
            </a:pPr>
            <a:r>
              <a:rPr lang="fr-CH" sz="3500" dirty="0" smtClean="0">
                <a:solidFill>
                  <a:schemeClr val="accent1">
                    <a:lumMod val="60000"/>
                    <a:lumOff val="40000"/>
                  </a:schemeClr>
                </a:solidFill>
                <a:uFill>
                  <a:solidFill>
                    <a:srgbClr val="FFFFFF"/>
                  </a:solidFill>
                </a:uFill>
              </a:rPr>
              <a:t>      Social Media</a:t>
            </a:r>
            <a:endParaRPr sz="3500" dirty="0">
              <a:solidFill>
                <a:schemeClr val="accent1">
                  <a:lumMod val="60000"/>
                  <a:lumOff val="40000"/>
                </a:schemeClr>
              </a:solidFill>
              <a:uFill>
                <a:solidFill>
                  <a:srgbClr val="FFFFFF"/>
                </a:solidFill>
              </a:uFill>
            </a:endParaRPr>
          </a:p>
        </p:txBody>
      </p:sp>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472909" y="2930873"/>
            <a:ext cx="2296510" cy="2296510"/>
          </a:xfrm>
          <a:prstGeom prst="rect">
            <a:avLst/>
          </a:prstGeom>
        </p:spPr>
      </p:pic>
      <p:sp>
        <p:nvSpPr>
          <p:cNvPr id="43" name="Shape 231"/>
          <p:cNvSpPr/>
          <p:nvPr/>
        </p:nvSpPr>
        <p:spPr>
          <a:xfrm flipH="1" flipV="1">
            <a:off x="13450849" y="8005714"/>
            <a:ext cx="2553097" cy="27560"/>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4" name="Shape 231"/>
          <p:cNvSpPr/>
          <p:nvPr/>
        </p:nvSpPr>
        <p:spPr>
          <a:xfrm flipV="1">
            <a:off x="5362525" y="3454911"/>
            <a:ext cx="10069014" cy="0"/>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5" name="Shape 231"/>
          <p:cNvSpPr/>
          <p:nvPr/>
        </p:nvSpPr>
        <p:spPr>
          <a:xfrm flipH="1" flipV="1">
            <a:off x="13462019" y="11738937"/>
            <a:ext cx="2553097" cy="27560"/>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6" name="Shape 231"/>
          <p:cNvSpPr/>
          <p:nvPr/>
        </p:nvSpPr>
        <p:spPr>
          <a:xfrm flipH="1" flipV="1">
            <a:off x="20020300" y="11581380"/>
            <a:ext cx="444495" cy="4798"/>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7" name="Shape 231"/>
          <p:cNvSpPr/>
          <p:nvPr/>
        </p:nvSpPr>
        <p:spPr>
          <a:xfrm flipH="1">
            <a:off x="19915023" y="8398042"/>
            <a:ext cx="535146" cy="7322"/>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8" name="Shape 231"/>
          <p:cNvSpPr/>
          <p:nvPr/>
        </p:nvSpPr>
        <p:spPr>
          <a:xfrm flipH="1" flipV="1">
            <a:off x="19980802" y="4564884"/>
            <a:ext cx="444495" cy="4798"/>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
        <p:nvSpPr>
          <p:cNvPr id="49" name="Shape 231"/>
          <p:cNvSpPr/>
          <p:nvPr/>
        </p:nvSpPr>
        <p:spPr>
          <a:xfrm flipH="1" flipV="1">
            <a:off x="20450168" y="1748688"/>
            <a:ext cx="1" cy="9832692"/>
          </a:xfrm>
          <a:prstGeom prst="line">
            <a:avLst/>
          </a:prstGeom>
          <a:ln w="57150">
            <a:solidFill>
              <a:schemeClr val="bg1">
                <a:lumMod val="75000"/>
              </a:schemeClr>
            </a:solidFill>
            <a:miter lim="400000"/>
            <a:tailEnd type="triangle"/>
          </a:ln>
        </p:spPr>
        <p:txBody>
          <a:bodyPr lIns="0" tIns="0" rIns="0" bIns="0" anchor="ctr"/>
          <a:lstStyle/>
          <a:p>
            <a:pPr lvl="0">
              <a:defRPr sz="3200"/>
            </a:pPr>
            <a:endParaRPr dirty="0"/>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ZLSw0SXxThSrkXRIiCdT_DSC_0345.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
        <p:nvSpPr>
          <p:cNvPr id="46" name="Shape 46"/>
          <p:cNvSpPr/>
          <p:nvPr/>
        </p:nvSpPr>
        <p:spPr>
          <a:xfrm>
            <a:off x="-1" y="-1"/>
            <a:ext cx="24384001" cy="13716001"/>
          </a:xfrm>
          <a:prstGeom prst="rect">
            <a:avLst/>
          </a:prstGeom>
          <a:solidFill>
            <a:srgbClr val="009AD9">
              <a:alpha val="71637"/>
            </a:srgbClr>
          </a:solidFill>
          <a:ln w="12700">
            <a:miter lim="400000"/>
          </a:ln>
          <a:effectLst>
            <a:outerShdw blurRad="38100" dist="25400" dir="5400000" rotWithShape="0">
              <a:srgbClr val="000000">
                <a:alpha val="12808"/>
              </a:srgbClr>
            </a:outerShdw>
          </a:effectLst>
        </p:spPr>
        <p:txBody>
          <a:bodyPr lIns="0" tIns="0" rIns="0" bIns="0" anchor="ctr"/>
          <a:lstStyle/>
          <a:p>
            <a:pPr lvl="0">
              <a:defRPr sz="3200">
                <a:solidFill>
                  <a:srgbClr val="FFFFFF"/>
                </a:solidFill>
              </a:defRPr>
            </a:pPr>
            <a:endParaRPr/>
          </a:p>
        </p:txBody>
      </p:sp>
      <p:sp>
        <p:nvSpPr>
          <p:cNvPr id="47" name="Shape 47"/>
          <p:cNvSpPr/>
          <p:nvPr/>
        </p:nvSpPr>
        <p:spPr>
          <a:xfrm>
            <a:off x="3639565" y="6070091"/>
            <a:ext cx="7025962" cy="1575816"/>
          </a:xfrm>
          <a:prstGeom prst="rect">
            <a:avLst/>
          </a:prstGeom>
          <a:ln w="76200">
            <a:solidFill>
              <a:srgbClr val="FFFFFF"/>
            </a:solidFill>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lgn="l" defTabSz="457200">
              <a:lnSpc>
                <a:spcPct val="80000"/>
              </a:lnSpc>
              <a:spcBef>
                <a:spcPts val="100"/>
              </a:spcBef>
              <a:defRPr sz="128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12800" dirty="0" smtClean="0">
                <a:solidFill>
                  <a:srgbClr val="FFFFFF"/>
                </a:solidFill>
                <a:uFill>
                  <a:solidFill>
                    <a:srgbClr val="FFFFFF"/>
                  </a:solidFill>
                </a:uFill>
              </a:rPr>
              <a:t>THE APP</a:t>
            </a:r>
            <a:endParaRPr sz="12800" dirty="0">
              <a:solidFill>
                <a:srgbClr val="FFFFFF"/>
              </a:solidFill>
              <a:uFill>
                <a:solidFill>
                  <a:srgbClr val="FFFFFF"/>
                </a:solidFill>
              </a:uFill>
            </a:endParaRPr>
          </a:p>
        </p:txBody>
      </p:sp>
    </p:spTree>
    <p:extLst>
      <p:ext uri="{BB962C8B-B14F-4D97-AF65-F5344CB8AC3E}">
        <p14:creationId xmlns:p14="http://schemas.microsoft.com/office/powerpoint/2010/main" val="3181898462"/>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908989" y="-134883"/>
            <a:ext cx="4064000" cy="7213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58262" y="0"/>
            <a:ext cx="4064000" cy="7213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03541" y="2081049"/>
            <a:ext cx="4064000" cy="7213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186564" y="4951249"/>
            <a:ext cx="5155030" cy="86868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2707853" y="6574752"/>
            <a:ext cx="4061819" cy="7074154"/>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913671" y="6641846"/>
            <a:ext cx="3900699" cy="7074154"/>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2802" y="2081049"/>
            <a:ext cx="4396581" cy="7803931"/>
          </a:xfrm>
          <a:prstGeom prst="rect">
            <a:avLst/>
          </a:prstGeom>
        </p:spPr>
      </p:pic>
      <p:sp>
        <p:nvSpPr>
          <p:cNvPr id="247" name="Shape 247"/>
          <p:cNvSpPr>
            <a:spLocks noGrp="1"/>
          </p:cNvSpPr>
          <p:nvPr>
            <p:ph type="title" idx="4294967295"/>
          </p:nvPr>
        </p:nvSpPr>
        <p:spPr>
          <a:xfrm>
            <a:off x="360441" y="457200"/>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FFFFF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smtClean="0">
                <a:solidFill>
                  <a:schemeClr val="tx1">
                    <a:lumMod val="65000"/>
                    <a:lumOff val="35000"/>
                  </a:schemeClr>
                </a:solidFill>
                <a:uFill>
                  <a:solidFill>
                    <a:srgbClr val="595959"/>
                  </a:solidFill>
                </a:uFill>
              </a:rPr>
              <a:t>VISUALS</a:t>
            </a:r>
            <a:r>
              <a:rPr lang="fr-CH" sz="6400" dirty="0" smtClean="0">
                <a:solidFill>
                  <a:schemeClr val="tx1">
                    <a:lumMod val="65000"/>
                    <a:lumOff val="35000"/>
                  </a:schemeClr>
                </a:solidFill>
                <a:uFill>
                  <a:solidFill>
                    <a:srgbClr val="595959"/>
                  </a:solidFill>
                </a:uFill>
              </a:rPr>
              <a:t> APP EXAMPLE</a:t>
            </a:r>
            <a:endParaRPr sz="6400" dirty="0">
              <a:solidFill>
                <a:schemeClr val="tx1">
                  <a:lumMod val="65000"/>
                  <a:lumOff val="35000"/>
                </a:schemeClr>
              </a:solidFill>
              <a:uFill>
                <a:solidFill>
                  <a:srgbClr val="595959"/>
                </a:solidFill>
              </a:uFill>
            </a:endParaRPr>
          </a:p>
        </p:txBody>
      </p:sp>
      <p:pic>
        <p:nvPicPr>
          <p:cNvPr id="5" name="Picture 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432511" y="6574752"/>
            <a:ext cx="3985439" cy="7074154"/>
          </a:xfrm>
          <a:prstGeom prst="rect">
            <a:avLst/>
          </a:prstGeom>
        </p:spPr>
      </p:pic>
    </p:spTree>
    <p:extLst>
      <p:ext uri="{BB962C8B-B14F-4D97-AF65-F5344CB8AC3E}">
        <p14:creationId xmlns:p14="http://schemas.microsoft.com/office/powerpoint/2010/main" val="319022915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37076" y="280266"/>
            <a:ext cx="4109837" cy="162564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MOBILE APP</a:t>
            </a:r>
            <a:endParaRPr sz="3500" dirty="0">
              <a:solidFill>
                <a:srgbClr val="FFFFFF"/>
              </a:solidFill>
              <a:uFill>
                <a:solidFill>
                  <a:srgbClr val="FFFFFF"/>
                </a:solidFill>
              </a:uFill>
            </a:endParaRPr>
          </a:p>
        </p:txBody>
      </p:sp>
      <p:sp>
        <p:nvSpPr>
          <p:cNvPr id="221" name="Shape 221"/>
          <p:cNvSpPr/>
          <p:nvPr/>
        </p:nvSpPr>
        <p:spPr>
          <a:xfrm>
            <a:off x="1483597" y="7591615"/>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Track</a:t>
            </a:r>
          </a:p>
        </p:txBody>
      </p:sp>
      <p:sp>
        <p:nvSpPr>
          <p:cNvPr id="222" name="Shape 222"/>
          <p:cNvSpPr/>
          <p:nvPr/>
        </p:nvSpPr>
        <p:spPr>
          <a:xfrm>
            <a:off x="10137076" y="3139390"/>
            <a:ext cx="4083987" cy="2184615"/>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HOME SCREEN</a:t>
            </a:r>
            <a:endParaRPr sz="3500" dirty="0">
              <a:solidFill>
                <a:srgbClr val="FFFFFF"/>
              </a:solidFill>
              <a:uFill>
                <a:solidFill>
                  <a:srgbClr val="FFFFFF"/>
                </a:solidFill>
              </a:uFill>
            </a:endParaRPr>
          </a:p>
        </p:txBody>
      </p:sp>
      <p:sp>
        <p:nvSpPr>
          <p:cNvPr id="223" name="Shape 223"/>
          <p:cNvSpPr/>
          <p:nvPr/>
        </p:nvSpPr>
        <p:spPr>
          <a:xfrm>
            <a:off x="15032108" y="7707018"/>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Social/forum</a:t>
            </a:r>
            <a:endParaRPr sz="3500" dirty="0">
              <a:solidFill>
                <a:srgbClr val="FFFFFF"/>
              </a:solidFill>
              <a:uFill>
                <a:solidFill>
                  <a:srgbClr val="FFFFFF"/>
                </a:solidFill>
              </a:uFill>
            </a:endParaRPr>
          </a:p>
        </p:txBody>
      </p:sp>
      <p:sp>
        <p:nvSpPr>
          <p:cNvPr id="224" name="Shape 224"/>
          <p:cNvSpPr/>
          <p:nvPr/>
        </p:nvSpPr>
        <p:spPr>
          <a:xfrm>
            <a:off x="10473266" y="7707018"/>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Message</a:t>
            </a:r>
            <a:endParaRPr sz="3500" dirty="0">
              <a:solidFill>
                <a:srgbClr val="FFFFFF"/>
              </a:solidFill>
              <a:uFill>
                <a:solidFill>
                  <a:srgbClr val="FFFFFF"/>
                </a:solidFill>
              </a:uFill>
            </a:endParaRPr>
          </a:p>
        </p:txBody>
      </p:sp>
      <p:sp>
        <p:nvSpPr>
          <p:cNvPr id="225" name="Shape 225"/>
          <p:cNvSpPr/>
          <p:nvPr/>
        </p:nvSpPr>
        <p:spPr>
          <a:xfrm>
            <a:off x="5914424" y="7707018"/>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Activity</a:t>
            </a:r>
            <a:endParaRPr lang="fr-CH" dirty="0"/>
          </a:p>
          <a:p>
            <a:pPr lvl="0">
              <a:defRPr sz="1800">
                <a:solidFill>
                  <a:srgbClr val="000000"/>
                </a:solidFill>
                <a:uFillTx/>
              </a:defRPr>
            </a:pPr>
            <a:r>
              <a:rPr lang="fr-CH" sz="3500" dirty="0" smtClean="0">
                <a:solidFill>
                  <a:srgbClr val="FFFFFF"/>
                </a:solidFill>
                <a:uFill>
                  <a:solidFill>
                    <a:srgbClr val="FFFFFF"/>
                  </a:solidFill>
                </a:uFill>
              </a:rPr>
              <a:t>Check-in </a:t>
            </a:r>
            <a:endParaRPr sz="3500" dirty="0">
              <a:solidFill>
                <a:srgbClr val="FFFFFF"/>
              </a:solidFill>
              <a:uFill>
                <a:solidFill>
                  <a:srgbClr val="FFFFFF"/>
                </a:solidFill>
              </a:uFill>
            </a:endParaRPr>
          </a:p>
        </p:txBody>
      </p:sp>
      <p:sp>
        <p:nvSpPr>
          <p:cNvPr id="226" name="Shape 226"/>
          <p:cNvSpPr/>
          <p:nvPr/>
        </p:nvSpPr>
        <p:spPr>
          <a:xfrm>
            <a:off x="19590951" y="7789378"/>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200" dirty="0" smtClean="0">
                <a:solidFill>
                  <a:schemeClr val="bg1"/>
                </a:solidFill>
                <a:uFillTx/>
              </a:rPr>
              <a:t>Setting/Profile</a:t>
            </a:r>
            <a:endParaRPr sz="3200" dirty="0">
              <a:solidFill>
                <a:schemeClr val="bg1"/>
              </a:solidFill>
              <a:uFill>
                <a:solidFill>
                  <a:srgbClr val="FFFFFF"/>
                </a:solidFill>
              </a:uFill>
            </a:endParaRPr>
          </a:p>
        </p:txBody>
      </p:sp>
      <p:sp>
        <p:nvSpPr>
          <p:cNvPr id="231" name="Shape 231"/>
          <p:cNvSpPr/>
          <p:nvPr/>
        </p:nvSpPr>
        <p:spPr>
          <a:xfrm>
            <a:off x="12191999" y="6776327"/>
            <a:ext cx="1" cy="880778"/>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232" name="Shape 232"/>
          <p:cNvSpPr/>
          <p:nvPr/>
        </p:nvSpPr>
        <p:spPr>
          <a:xfrm>
            <a:off x="7633157" y="6776327"/>
            <a:ext cx="1" cy="880778"/>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233" name="Shape 233"/>
          <p:cNvSpPr/>
          <p:nvPr/>
        </p:nvSpPr>
        <p:spPr>
          <a:xfrm>
            <a:off x="3074315" y="6770205"/>
            <a:ext cx="1" cy="880778"/>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234" name="Shape 234"/>
          <p:cNvSpPr/>
          <p:nvPr/>
        </p:nvSpPr>
        <p:spPr>
          <a:xfrm>
            <a:off x="16750842" y="6776327"/>
            <a:ext cx="1" cy="880778"/>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235" name="Shape 235"/>
          <p:cNvSpPr/>
          <p:nvPr/>
        </p:nvSpPr>
        <p:spPr>
          <a:xfrm>
            <a:off x="21309685" y="6776327"/>
            <a:ext cx="1" cy="880778"/>
          </a:xfrm>
          <a:prstGeom prst="line">
            <a:avLst/>
          </a:prstGeom>
          <a:ln w="101600">
            <a:solidFill>
              <a:srgbClr val="53585F"/>
            </a:solidFill>
            <a:miter lim="400000"/>
            <a:tailEnd type="triangle"/>
          </a:ln>
        </p:spPr>
        <p:txBody>
          <a:bodyPr lIns="0" tIns="0" rIns="0" bIns="0" anchor="ctr"/>
          <a:lstStyle/>
          <a:p>
            <a:pPr lvl="0">
              <a:defRPr sz="3200"/>
            </a:pPr>
            <a:endParaRPr/>
          </a:p>
        </p:txBody>
      </p:sp>
      <p:grpSp>
        <p:nvGrpSpPr>
          <p:cNvPr id="238" name="Group 238"/>
          <p:cNvGrpSpPr/>
          <p:nvPr/>
        </p:nvGrpSpPr>
        <p:grpSpPr>
          <a:xfrm>
            <a:off x="3028157" y="5373918"/>
            <a:ext cx="18327672" cy="1542591"/>
            <a:chOff x="0" y="0"/>
            <a:chExt cx="18327670" cy="1149467"/>
          </a:xfrm>
        </p:grpSpPr>
        <p:sp>
          <p:nvSpPr>
            <p:cNvPr id="236" name="Shape 236"/>
            <p:cNvSpPr/>
            <p:nvPr/>
          </p:nvSpPr>
          <p:spPr>
            <a:xfrm>
              <a:off x="0" y="1027703"/>
              <a:ext cx="18327670" cy="1"/>
            </a:xfrm>
            <a:prstGeom prst="line">
              <a:avLst/>
            </a:prstGeom>
            <a:noFill/>
            <a:ln w="101600" cap="flat">
              <a:solidFill>
                <a:srgbClr val="53585F"/>
              </a:solidFill>
              <a:prstDash val="solid"/>
              <a:miter lim="400000"/>
            </a:ln>
            <a:effectLst/>
          </p:spPr>
          <p:txBody>
            <a:bodyPr wrap="square" lIns="0" tIns="0" rIns="0" bIns="0" numCol="1" anchor="ctr">
              <a:noAutofit/>
            </a:bodyPr>
            <a:lstStyle/>
            <a:p>
              <a:pPr lvl="0">
                <a:defRPr sz="3200"/>
              </a:pPr>
              <a:endParaRPr/>
            </a:p>
          </p:txBody>
        </p:sp>
        <p:sp>
          <p:nvSpPr>
            <p:cNvPr id="237" name="Shape 237"/>
            <p:cNvSpPr/>
            <p:nvPr/>
          </p:nvSpPr>
          <p:spPr>
            <a:xfrm>
              <a:off x="9163834" y="0"/>
              <a:ext cx="1" cy="1149468"/>
            </a:xfrm>
            <a:prstGeom prst="line">
              <a:avLst/>
            </a:prstGeom>
            <a:noFill/>
            <a:ln w="101600" cap="flat">
              <a:solidFill>
                <a:srgbClr val="53585F"/>
              </a:solidFill>
              <a:prstDash val="solid"/>
              <a:miter lim="400000"/>
            </a:ln>
            <a:effectLst/>
          </p:spPr>
          <p:txBody>
            <a:bodyPr wrap="square" lIns="0" tIns="0" rIns="0" bIns="0" numCol="1" anchor="ctr">
              <a:noAutofit/>
            </a:bodyPr>
            <a:lstStyle/>
            <a:p>
              <a:pPr lvl="0">
                <a:defRPr sz="3200"/>
              </a:pPr>
              <a:endParaRPr/>
            </a:p>
          </p:txBody>
        </p:sp>
      </p:grpSp>
      <p:sp>
        <p:nvSpPr>
          <p:cNvPr id="244" name="Shape 244"/>
          <p:cNvSpPr>
            <a:spLocks noGrp="1"/>
          </p:cNvSpPr>
          <p:nvPr>
            <p:ph type="title" idx="4294967295"/>
          </p:nvPr>
        </p:nvSpPr>
        <p:spPr>
          <a:xfrm>
            <a:off x="448276" y="264259"/>
            <a:ext cx="18021300"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en-US" sz="6400" dirty="0" smtClean="0">
                <a:solidFill>
                  <a:srgbClr val="53585F"/>
                </a:solidFill>
                <a:uFill>
                  <a:solidFill>
                    <a:srgbClr val="595959"/>
                  </a:solidFill>
                </a:uFill>
              </a:rPr>
              <a:t>APP SITEMAP</a:t>
            </a:r>
            <a:r>
              <a:rPr lang="fr-CH" sz="6400" dirty="0" smtClean="0">
                <a:solidFill>
                  <a:srgbClr val="53585F"/>
                </a:solidFill>
                <a:uFill>
                  <a:solidFill>
                    <a:srgbClr val="595959"/>
                  </a:solidFill>
                </a:uFill>
              </a:rPr>
              <a:t>(TBD)</a:t>
            </a:r>
            <a:endParaRPr sz="6400" dirty="0">
              <a:solidFill>
                <a:srgbClr val="53585F"/>
              </a:solidFill>
              <a:uFill>
                <a:solidFill>
                  <a:srgbClr val="595959"/>
                </a:solidFill>
              </a:uFill>
            </a:endParaRPr>
          </a:p>
        </p:txBody>
      </p:sp>
      <p:sp>
        <p:nvSpPr>
          <p:cNvPr id="31" name="Shape 241"/>
          <p:cNvSpPr/>
          <p:nvPr/>
        </p:nvSpPr>
        <p:spPr>
          <a:xfrm flipH="1">
            <a:off x="12191992" y="2043132"/>
            <a:ext cx="1" cy="974494"/>
          </a:xfrm>
          <a:prstGeom prst="line">
            <a:avLst/>
          </a:prstGeom>
          <a:ln w="101600">
            <a:solidFill>
              <a:srgbClr val="53585F"/>
            </a:solidFill>
            <a:miter lim="400000"/>
            <a:tailEnd type="triangle"/>
          </a:ln>
        </p:spPr>
        <p:txBody>
          <a:bodyPr lIns="0" tIns="0" rIns="0" bIns="0" anchor="ctr"/>
          <a:lstStyle/>
          <a:p>
            <a:pPr lvl="0">
              <a:defRPr sz="3200"/>
            </a:pPr>
            <a:endParaRPr dirty="0"/>
          </a:p>
        </p:txBody>
      </p:sp>
      <p:sp>
        <p:nvSpPr>
          <p:cNvPr id="32" name="Shape 221"/>
          <p:cNvSpPr/>
          <p:nvPr/>
        </p:nvSpPr>
        <p:spPr>
          <a:xfrm>
            <a:off x="16750842" y="2888273"/>
            <a:ext cx="4079190" cy="84595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a:t>
            </a:r>
            <a:r>
              <a:rPr lang="en-US" sz="3500" dirty="0" err="1" smtClean="0">
                <a:solidFill>
                  <a:srgbClr val="FFFFFF"/>
                </a:solidFill>
                <a:uFill>
                  <a:solidFill>
                    <a:srgbClr val="FFFFFF"/>
                  </a:solidFill>
                </a:uFill>
              </a:rPr>
              <a:t>whats</a:t>
            </a:r>
            <a:r>
              <a:rPr lang="en-US" sz="3500" dirty="0" smtClean="0">
                <a:solidFill>
                  <a:srgbClr val="FFFFFF"/>
                </a:solidFill>
                <a:uFill>
                  <a:solidFill>
                    <a:srgbClr val="FFFFFF"/>
                  </a:solidFill>
                </a:uFill>
              </a:rPr>
              <a:t> new today</a:t>
            </a:r>
          </a:p>
        </p:txBody>
      </p:sp>
      <p:sp>
        <p:nvSpPr>
          <p:cNvPr id="33" name="Shape 221"/>
          <p:cNvSpPr/>
          <p:nvPr/>
        </p:nvSpPr>
        <p:spPr>
          <a:xfrm>
            <a:off x="16750842" y="3787334"/>
            <a:ext cx="4079190" cy="802572"/>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Tracking graphs</a:t>
            </a:r>
          </a:p>
        </p:txBody>
      </p:sp>
      <p:sp>
        <p:nvSpPr>
          <p:cNvPr id="34" name="Shape 221"/>
          <p:cNvSpPr/>
          <p:nvPr/>
        </p:nvSpPr>
        <p:spPr>
          <a:xfrm>
            <a:off x="16750842" y="4706967"/>
            <a:ext cx="4079190" cy="1060073"/>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Personal information</a:t>
            </a:r>
          </a:p>
        </p:txBody>
      </p:sp>
      <p:sp>
        <p:nvSpPr>
          <p:cNvPr id="35" name="Shape 231"/>
          <p:cNvSpPr/>
          <p:nvPr/>
        </p:nvSpPr>
        <p:spPr>
          <a:xfrm flipH="1">
            <a:off x="14740128" y="3199339"/>
            <a:ext cx="1572767" cy="92501"/>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6" name="Shape 231"/>
          <p:cNvSpPr/>
          <p:nvPr/>
        </p:nvSpPr>
        <p:spPr>
          <a:xfrm flipH="1">
            <a:off x="14740127" y="4123231"/>
            <a:ext cx="1572767" cy="11620"/>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7" name="Shape 231"/>
          <p:cNvSpPr/>
          <p:nvPr/>
        </p:nvSpPr>
        <p:spPr>
          <a:xfrm flipH="1" flipV="1">
            <a:off x="14740128" y="5047122"/>
            <a:ext cx="1663724" cy="78612"/>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9" name="Shape 226"/>
          <p:cNvSpPr/>
          <p:nvPr/>
        </p:nvSpPr>
        <p:spPr>
          <a:xfrm>
            <a:off x="19637095" y="10284437"/>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200" dirty="0" smtClean="0">
                <a:solidFill>
                  <a:schemeClr val="bg1"/>
                </a:solidFill>
                <a:uFillTx/>
              </a:rPr>
              <a:t>Invite a </a:t>
            </a:r>
            <a:r>
              <a:rPr lang="fr-CH" sz="3200" dirty="0" err="1" smtClean="0">
                <a:solidFill>
                  <a:schemeClr val="bg1"/>
                </a:solidFill>
                <a:uFillTx/>
              </a:rPr>
              <a:t>friend</a:t>
            </a:r>
            <a:endParaRPr sz="3200" dirty="0">
              <a:solidFill>
                <a:schemeClr val="bg1"/>
              </a:solidFill>
              <a:uFill>
                <a:solidFill>
                  <a:srgbClr val="FFFFFF"/>
                </a:solidFill>
              </a:uFill>
            </a:endParaRPr>
          </a:p>
        </p:txBody>
      </p:sp>
      <p:sp>
        <p:nvSpPr>
          <p:cNvPr id="40" name="Shape 241"/>
          <p:cNvSpPr/>
          <p:nvPr/>
        </p:nvSpPr>
        <p:spPr>
          <a:xfrm flipH="1">
            <a:off x="21371513" y="9248161"/>
            <a:ext cx="1" cy="974494"/>
          </a:xfrm>
          <a:prstGeom prst="line">
            <a:avLst/>
          </a:prstGeom>
          <a:ln w="101600">
            <a:solidFill>
              <a:srgbClr val="53585F"/>
            </a:solidFill>
            <a:miter lim="400000"/>
            <a:tailEnd type="triangle"/>
          </a:ln>
        </p:spPr>
        <p:txBody>
          <a:bodyPr lIns="0" tIns="0" rIns="0" bIns="0" anchor="ctr"/>
          <a:lstStyle/>
          <a:p>
            <a:pPr lvl="0">
              <a:defRPr sz="3200"/>
            </a:pPr>
            <a:endParaRPr dirty="0"/>
          </a:p>
        </p:txBody>
      </p:sp>
      <p:sp>
        <p:nvSpPr>
          <p:cNvPr id="41" name="Shape 221"/>
          <p:cNvSpPr/>
          <p:nvPr/>
        </p:nvSpPr>
        <p:spPr>
          <a:xfrm>
            <a:off x="16501717" y="364586"/>
            <a:ext cx="4328315" cy="1514120"/>
          </a:xfrm>
          <a:prstGeom prst="roundRect">
            <a:avLst>
              <a:gd name="adj" fmla="val 6892"/>
            </a:avLst>
          </a:prstGeom>
          <a:solidFill>
            <a:schemeClr val="accent1">
              <a:lumMod val="20000"/>
              <a:lumOff val="80000"/>
            </a:schemeClr>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3500" dirty="0" smtClean="0">
                <a:solidFill>
                  <a:srgbClr val="FFFFFF"/>
                </a:solidFill>
                <a:uFill>
                  <a:solidFill>
                    <a:srgbClr val="FFFFFF"/>
                  </a:solidFill>
                </a:uFill>
              </a:rPr>
              <a:t>PATIENT WEBSITE</a:t>
            </a:r>
          </a:p>
        </p:txBody>
      </p:sp>
      <p:sp>
        <p:nvSpPr>
          <p:cNvPr id="42" name="Shape 231"/>
          <p:cNvSpPr/>
          <p:nvPr/>
        </p:nvSpPr>
        <p:spPr>
          <a:xfrm flipH="1">
            <a:off x="14740126" y="1016799"/>
            <a:ext cx="1572767" cy="25617"/>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43" name="Shape 231"/>
          <p:cNvSpPr/>
          <p:nvPr/>
        </p:nvSpPr>
        <p:spPr>
          <a:xfrm flipV="1">
            <a:off x="14740126" y="1432977"/>
            <a:ext cx="1420444" cy="11080"/>
          </a:xfrm>
          <a:prstGeom prst="line">
            <a:avLst/>
          </a:prstGeom>
          <a:ln w="101600">
            <a:solidFill>
              <a:srgbClr val="53585F"/>
            </a:solidFill>
            <a:miter lim="400000"/>
            <a:tailEnd type="triangle"/>
          </a:ln>
        </p:spPr>
        <p:txBody>
          <a:bodyPr lIns="0" tIns="0" rIns="0" bIns="0" anchor="ctr"/>
          <a:lstStyle/>
          <a:p>
            <a:pPr lvl="0">
              <a:defRPr sz="3200"/>
            </a:pPr>
            <a:endParaRPr/>
          </a:p>
        </p:txBody>
      </p:sp>
    </p:spTree>
    <p:extLst>
      <p:ext uri="{BB962C8B-B14F-4D97-AF65-F5344CB8AC3E}">
        <p14:creationId xmlns:p14="http://schemas.microsoft.com/office/powerpoint/2010/main" val="471814887"/>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idx="4294967295"/>
          </p:nvPr>
        </p:nvSpPr>
        <p:spPr>
          <a:xfrm>
            <a:off x="10909163" y="795528"/>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a:defRPr sz="1800">
                <a:solidFill>
                  <a:srgbClr val="000000"/>
                </a:solidFill>
                <a:uFillTx/>
              </a:defRPr>
            </a:pPr>
            <a:r>
              <a:rPr lang="en-US" sz="6600" dirty="0" smtClean="0">
                <a:solidFill>
                  <a:schemeClr val="tx1">
                    <a:lumMod val="65000"/>
                    <a:lumOff val="35000"/>
                  </a:schemeClr>
                </a:solidFill>
              </a:rPr>
              <a:t>functionalities</a:t>
            </a:r>
            <a:endParaRPr lang="en-US" sz="6600" dirty="0">
              <a:solidFill>
                <a:schemeClr val="tx1">
                  <a:lumMod val="65000"/>
                  <a:lumOff val="35000"/>
                </a:schemeClr>
              </a:solidFill>
            </a:endParaRPr>
          </a:p>
        </p:txBody>
      </p:sp>
      <p:sp>
        <p:nvSpPr>
          <p:cNvPr id="51" name="Shape 51"/>
          <p:cNvSpPr/>
          <p:nvPr/>
        </p:nvSpPr>
        <p:spPr>
          <a:xfrm>
            <a:off x="10909163" y="1922289"/>
            <a:ext cx="10241257" cy="801245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a:defRPr sz="1800"/>
            </a:pPr>
            <a:r>
              <a:rPr lang="fr-CH" sz="4000" dirty="0" smtClean="0">
                <a:solidFill>
                  <a:srgbClr val="53585F"/>
                </a:solidFill>
                <a:latin typeface="Lato Bold"/>
                <a:ea typeface="Lato Bold"/>
                <a:cs typeface="Lato Bold"/>
                <a:sym typeface="Lato Bold"/>
              </a:rPr>
              <a:t>Check-in</a:t>
            </a:r>
            <a:r>
              <a:rPr sz="4000" dirty="0" smtClean="0">
                <a:solidFill>
                  <a:srgbClr val="53585F"/>
                </a:solidFill>
                <a:latin typeface="Lato Bold"/>
                <a:ea typeface="Lato Bold"/>
                <a:cs typeface="Lato Bold"/>
                <a:sym typeface="Lato Bold"/>
              </a:rPr>
              <a:t>:</a:t>
            </a:r>
            <a:r>
              <a:rPr sz="4000" b="1" dirty="0" smtClean="0">
                <a:latin typeface="RobotoCondensed-Regular"/>
                <a:ea typeface="RobotoCondensed-Regular"/>
                <a:cs typeface="RobotoCondensed-Regular"/>
                <a:sym typeface="RobotoCondensed-Regular"/>
              </a:rPr>
              <a:t> </a:t>
            </a:r>
            <a:r>
              <a:rPr lang="en-US" sz="3600" dirty="0" smtClean="0">
                <a:solidFill>
                  <a:srgbClr val="53585F"/>
                </a:solidFill>
                <a:latin typeface="Lato Regular"/>
                <a:ea typeface="Lato Regular"/>
                <a:cs typeface="Lato Regular"/>
                <a:sym typeface="Lato Regular"/>
              </a:rPr>
              <a:t>Log feelings, hour of sleep</a:t>
            </a:r>
            <a:endParaRPr sz="4000" dirty="0">
              <a:solidFill>
                <a:srgbClr val="53585F"/>
              </a:solidFill>
              <a:latin typeface="Lato Regular"/>
              <a:ea typeface="Lato Regular"/>
              <a:cs typeface="Lato Regular"/>
              <a:sym typeface="Lato Regular"/>
            </a:endParaRPr>
          </a:p>
          <a:p>
            <a:pPr lvl="0" algn="l">
              <a:defRPr sz="1800"/>
            </a:pPr>
            <a:endParaRPr sz="4000" dirty="0">
              <a:latin typeface="Lato Regular"/>
              <a:ea typeface="Lato Regular"/>
              <a:cs typeface="Lato Regular"/>
              <a:sym typeface="Lato Regular"/>
            </a:endParaRPr>
          </a:p>
          <a:p>
            <a:pPr lvl="0" algn="l">
              <a:defRPr sz="1800"/>
            </a:pPr>
            <a:r>
              <a:rPr lang="fr-CH" sz="4000" dirty="0" smtClean="0">
                <a:solidFill>
                  <a:schemeClr val="tx1">
                    <a:lumMod val="65000"/>
                    <a:lumOff val="35000"/>
                  </a:schemeClr>
                </a:solidFill>
                <a:latin typeface="Lato Bold"/>
                <a:ea typeface="Lato Bold"/>
                <a:cs typeface="Lato Bold"/>
                <a:sym typeface="Lato Bold"/>
              </a:rPr>
              <a:t>Evolution</a:t>
            </a:r>
            <a:r>
              <a:rPr sz="4000" dirty="0" smtClean="0">
                <a:solidFill>
                  <a:schemeClr val="tx1">
                    <a:lumMod val="65000"/>
                    <a:lumOff val="35000"/>
                  </a:schemeClr>
                </a:solidFill>
                <a:latin typeface="Lato Bold"/>
                <a:ea typeface="Lato Bold"/>
                <a:cs typeface="Lato Bold"/>
                <a:sym typeface="Lato Bold"/>
              </a:rPr>
              <a:t>:</a:t>
            </a:r>
            <a:r>
              <a:rPr sz="4000" dirty="0" smtClean="0">
                <a:solidFill>
                  <a:schemeClr val="tx1">
                    <a:lumMod val="65000"/>
                    <a:lumOff val="35000"/>
                  </a:schemeClr>
                </a:solidFill>
                <a:latin typeface="Lato Regular"/>
                <a:ea typeface="Lato Regular"/>
                <a:cs typeface="Lato Regular"/>
                <a:sym typeface="Lato Regular"/>
              </a:rPr>
              <a:t> </a:t>
            </a:r>
            <a:r>
              <a:rPr lang="fr-CH" sz="4000" dirty="0" smtClean="0">
                <a:solidFill>
                  <a:schemeClr val="tx1">
                    <a:lumMod val="65000"/>
                    <a:lumOff val="35000"/>
                  </a:schemeClr>
                </a:solidFill>
                <a:latin typeface="Lato Regular"/>
                <a:ea typeface="Lato Regular"/>
                <a:cs typeface="Lato Regular"/>
                <a:sym typeface="Lato Regular"/>
              </a:rPr>
              <a:t>To </a:t>
            </a:r>
            <a:r>
              <a:rPr lang="fr-CH" sz="4000" dirty="0" err="1" smtClean="0">
                <a:solidFill>
                  <a:schemeClr val="tx1">
                    <a:lumMod val="65000"/>
                    <a:lumOff val="35000"/>
                  </a:schemeClr>
                </a:solidFill>
                <a:latin typeface="Lato Regular"/>
                <a:ea typeface="Lato Regular"/>
                <a:cs typeface="Lato Regular"/>
                <a:sym typeface="Lato Regular"/>
              </a:rPr>
              <a:t>be</a:t>
            </a:r>
            <a:r>
              <a:rPr lang="fr-CH" sz="4000" dirty="0" smtClean="0">
                <a:solidFill>
                  <a:schemeClr val="tx1">
                    <a:lumMod val="65000"/>
                    <a:lumOff val="35000"/>
                  </a:schemeClr>
                </a:solidFill>
                <a:latin typeface="Lato Regular"/>
                <a:ea typeface="Lato Regular"/>
                <a:cs typeface="Lato Regular"/>
                <a:sym typeface="Lato Regular"/>
              </a:rPr>
              <a:t> able to </a:t>
            </a:r>
            <a:r>
              <a:rPr lang="fr-CH" sz="4000" dirty="0" err="1" smtClean="0">
                <a:solidFill>
                  <a:schemeClr val="tx1">
                    <a:lumMod val="65000"/>
                    <a:lumOff val="35000"/>
                  </a:schemeClr>
                </a:solidFill>
                <a:latin typeface="Lato Regular"/>
                <a:ea typeface="Lato Regular"/>
                <a:cs typeface="Lato Regular"/>
                <a:sym typeface="Lato Regular"/>
              </a:rPr>
              <a:t>see</a:t>
            </a:r>
            <a:r>
              <a:rPr lang="fr-CH" sz="4000" dirty="0" smtClean="0">
                <a:solidFill>
                  <a:schemeClr val="tx1">
                    <a:lumMod val="65000"/>
                    <a:lumOff val="35000"/>
                  </a:schemeClr>
                </a:solidFill>
                <a:latin typeface="Lato Regular"/>
                <a:ea typeface="Lato Regular"/>
                <a:cs typeface="Lato Regular"/>
                <a:sym typeface="Lato Regular"/>
              </a:rPr>
              <a:t> the </a:t>
            </a:r>
            <a:r>
              <a:rPr lang="fr-CH" sz="4000" dirty="0" err="1" smtClean="0">
                <a:solidFill>
                  <a:schemeClr val="tx1">
                    <a:lumMod val="65000"/>
                    <a:lumOff val="35000"/>
                  </a:schemeClr>
                </a:solidFill>
                <a:latin typeface="Lato Regular"/>
                <a:ea typeface="Lato Regular"/>
                <a:cs typeface="Lato Regular"/>
                <a:sym typeface="Lato Regular"/>
              </a:rPr>
              <a:t>evolution</a:t>
            </a:r>
            <a:r>
              <a:rPr lang="fr-CH" sz="4000" dirty="0" smtClean="0">
                <a:solidFill>
                  <a:schemeClr val="tx1">
                    <a:lumMod val="65000"/>
                    <a:lumOff val="35000"/>
                  </a:schemeClr>
                </a:solidFill>
                <a:latin typeface="Lato Regular"/>
                <a:ea typeface="Lato Regular"/>
                <a:cs typeface="Lato Regular"/>
                <a:sym typeface="Lato Regular"/>
              </a:rPr>
              <a:t> over time : 1 </a:t>
            </a:r>
            <a:r>
              <a:rPr lang="fr-CH" sz="4000" dirty="0" err="1" smtClean="0">
                <a:solidFill>
                  <a:schemeClr val="tx1">
                    <a:lumMod val="65000"/>
                    <a:lumOff val="35000"/>
                  </a:schemeClr>
                </a:solidFill>
                <a:latin typeface="Lato Regular"/>
                <a:ea typeface="Lato Regular"/>
                <a:cs typeface="Lato Regular"/>
                <a:sym typeface="Lato Regular"/>
              </a:rPr>
              <a:t>month</a:t>
            </a:r>
            <a:r>
              <a:rPr lang="fr-CH" sz="4000" dirty="0" smtClean="0">
                <a:solidFill>
                  <a:schemeClr val="tx1">
                    <a:lumMod val="65000"/>
                    <a:lumOff val="35000"/>
                  </a:schemeClr>
                </a:solidFill>
                <a:latin typeface="Lato Regular"/>
                <a:ea typeface="Lato Regular"/>
                <a:cs typeface="Lato Regular"/>
                <a:sym typeface="Lato Regular"/>
              </a:rPr>
              <a:t> – 6 </a:t>
            </a:r>
            <a:r>
              <a:rPr lang="fr-CH" sz="4000" dirty="0" err="1" smtClean="0">
                <a:solidFill>
                  <a:schemeClr val="tx1">
                    <a:lumMod val="65000"/>
                    <a:lumOff val="35000"/>
                  </a:schemeClr>
                </a:solidFill>
                <a:latin typeface="Lato Regular"/>
                <a:ea typeface="Lato Regular"/>
                <a:cs typeface="Lato Regular"/>
                <a:sym typeface="Lato Regular"/>
              </a:rPr>
              <a:t>months</a:t>
            </a:r>
            <a:r>
              <a:rPr lang="fr-CH" sz="4000" dirty="0" smtClean="0">
                <a:solidFill>
                  <a:schemeClr val="tx1">
                    <a:lumMod val="65000"/>
                    <a:lumOff val="35000"/>
                  </a:schemeClr>
                </a:solidFill>
                <a:latin typeface="Lato Regular"/>
                <a:ea typeface="Lato Regular"/>
                <a:cs typeface="Lato Regular"/>
                <a:sym typeface="Lato Regular"/>
              </a:rPr>
              <a:t> – 1 </a:t>
            </a:r>
            <a:r>
              <a:rPr lang="fr-CH" sz="4000" dirty="0" err="1" smtClean="0">
                <a:solidFill>
                  <a:schemeClr val="tx1">
                    <a:lumMod val="65000"/>
                    <a:lumOff val="35000"/>
                  </a:schemeClr>
                </a:solidFill>
                <a:latin typeface="Lato Regular"/>
                <a:ea typeface="Lato Regular"/>
                <a:cs typeface="Lato Regular"/>
                <a:sym typeface="Lato Regular"/>
              </a:rPr>
              <a:t>year</a:t>
            </a:r>
            <a:endParaRPr lang="fr-CH" sz="4000" dirty="0" smtClean="0">
              <a:solidFill>
                <a:schemeClr val="tx1">
                  <a:lumMod val="65000"/>
                  <a:lumOff val="35000"/>
                </a:schemeClr>
              </a:solidFill>
              <a:latin typeface="Lato Regular"/>
              <a:ea typeface="Lato Regular"/>
              <a:cs typeface="Lato Regular"/>
              <a:sym typeface="Lato Regular"/>
            </a:endParaRPr>
          </a:p>
          <a:p>
            <a:pPr lvl="0" algn="l">
              <a:defRPr sz="1800"/>
            </a:pPr>
            <a:endParaRPr lang="fr-CH" sz="4000" dirty="0">
              <a:solidFill>
                <a:schemeClr val="tx1">
                  <a:lumMod val="65000"/>
                  <a:lumOff val="35000"/>
                </a:schemeClr>
              </a:solidFill>
              <a:latin typeface="Lato Regular"/>
              <a:ea typeface="Lato Regular"/>
              <a:cs typeface="Lato Regular"/>
              <a:sym typeface="Lato Regular"/>
            </a:endParaRPr>
          </a:p>
          <a:p>
            <a:pPr lvl="0" algn="l">
              <a:defRPr sz="1800"/>
            </a:pPr>
            <a:r>
              <a:rPr lang="fr-CH" sz="4000" dirty="0" smtClean="0">
                <a:solidFill>
                  <a:schemeClr val="tx1">
                    <a:lumMod val="65000"/>
                    <a:lumOff val="35000"/>
                  </a:schemeClr>
                </a:solidFill>
                <a:latin typeface="Lato Regular"/>
                <a:ea typeface="Lato Regular"/>
                <a:cs typeface="Lato Regular"/>
                <a:sym typeface="Lato Regular"/>
              </a:rPr>
              <a:t>Message: to </a:t>
            </a:r>
            <a:r>
              <a:rPr lang="fr-CH" sz="4000" dirty="0" err="1" smtClean="0">
                <a:solidFill>
                  <a:schemeClr val="tx1">
                    <a:lumMod val="65000"/>
                    <a:lumOff val="35000"/>
                  </a:schemeClr>
                </a:solidFill>
                <a:latin typeface="Lato Regular"/>
                <a:ea typeface="Lato Regular"/>
                <a:cs typeface="Lato Regular"/>
                <a:sym typeface="Lato Regular"/>
              </a:rPr>
              <a:t>be</a:t>
            </a:r>
            <a:r>
              <a:rPr lang="fr-CH" sz="4000" dirty="0" smtClean="0">
                <a:solidFill>
                  <a:schemeClr val="tx1">
                    <a:lumMod val="65000"/>
                    <a:lumOff val="35000"/>
                  </a:schemeClr>
                </a:solidFill>
                <a:latin typeface="Lato Regular"/>
                <a:ea typeface="Lato Regular"/>
                <a:cs typeface="Lato Regular"/>
                <a:sym typeface="Lato Regular"/>
              </a:rPr>
              <a:t> able to </a:t>
            </a:r>
            <a:r>
              <a:rPr lang="fr-CH" sz="4000" dirty="0" err="1" smtClean="0">
                <a:solidFill>
                  <a:schemeClr val="tx1">
                    <a:lumMod val="65000"/>
                    <a:lumOff val="35000"/>
                  </a:schemeClr>
                </a:solidFill>
                <a:latin typeface="Lato Regular"/>
                <a:ea typeface="Lato Regular"/>
                <a:cs typeface="Lato Regular"/>
                <a:sym typeface="Lato Regular"/>
              </a:rPr>
              <a:t>receive</a:t>
            </a:r>
            <a:r>
              <a:rPr lang="fr-CH" sz="4000" dirty="0" smtClean="0">
                <a:solidFill>
                  <a:schemeClr val="tx1">
                    <a:lumMod val="65000"/>
                    <a:lumOff val="35000"/>
                  </a:schemeClr>
                </a:solidFill>
                <a:latin typeface="Lato Regular"/>
                <a:ea typeface="Lato Regular"/>
                <a:cs typeface="Lato Regular"/>
                <a:sym typeface="Lato Regular"/>
              </a:rPr>
              <a:t> message, if the patient </a:t>
            </a:r>
            <a:r>
              <a:rPr lang="fr-CH" sz="4000" dirty="0" err="1" smtClean="0">
                <a:solidFill>
                  <a:schemeClr val="tx1">
                    <a:lumMod val="65000"/>
                    <a:lumOff val="35000"/>
                  </a:schemeClr>
                </a:solidFill>
                <a:latin typeface="Lato Regular"/>
                <a:ea typeface="Lato Regular"/>
                <a:cs typeface="Lato Regular"/>
                <a:sym typeface="Lato Regular"/>
              </a:rPr>
              <a:t>follow</a:t>
            </a:r>
            <a:r>
              <a:rPr lang="fr-CH" sz="4000" dirty="0" smtClean="0">
                <a:solidFill>
                  <a:schemeClr val="tx1">
                    <a:lumMod val="65000"/>
                    <a:lumOff val="35000"/>
                  </a:schemeClr>
                </a:solidFill>
                <a:latin typeface="Lato Regular"/>
                <a:ea typeface="Lato Regular"/>
                <a:cs typeface="Lato Regular"/>
                <a:sym typeface="Lato Regular"/>
              </a:rPr>
              <a:t> </a:t>
            </a:r>
            <a:r>
              <a:rPr lang="fr-CH" sz="4000" dirty="0" err="1" smtClean="0">
                <a:solidFill>
                  <a:schemeClr val="tx1">
                    <a:lumMod val="65000"/>
                    <a:lumOff val="35000"/>
                  </a:schemeClr>
                </a:solidFill>
                <a:latin typeface="Lato Regular"/>
                <a:ea typeface="Lato Regular"/>
                <a:cs typeface="Lato Regular"/>
                <a:sym typeface="Lato Regular"/>
              </a:rPr>
              <a:t>other</a:t>
            </a:r>
            <a:r>
              <a:rPr lang="fr-CH" sz="4000" dirty="0" smtClean="0">
                <a:solidFill>
                  <a:schemeClr val="tx1">
                    <a:lumMod val="65000"/>
                    <a:lumOff val="35000"/>
                  </a:schemeClr>
                </a:solidFill>
                <a:latin typeface="Lato Regular"/>
                <a:ea typeface="Lato Regular"/>
                <a:cs typeface="Lato Regular"/>
                <a:sym typeface="Lato Regular"/>
              </a:rPr>
              <a:t> </a:t>
            </a:r>
            <a:r>
              <a:rPr lang="fr-CH" sz="4000" dirty="0" err="1" smtClean="0">
                <a:solidFill>
                  <a:schemeClr val="tx1">
                    <a:lumMod val="65000"/>
                    <a:lumOff val="35000"/>
                  </a:schemeClr>
                </a:solidFill>
                <a:latin typeface="Lato Regular"/>
                <a:ea typeface="Lato Regular"/>
                <a:cs typeface="Lato Regular"/>
                <a:sym typeface="Lato Regular"/>
              </a:rPr>
              <a:t>member</a:t>
            </a:r>
            <a:r>
              <a:rPr lang="fr-CH" sz="4000" dirty="0" smtClean="0">
                <a:solidFill>
                  <a:schemeClr val="tx1">
                    <a:lumMod val="65000"/>
                    <a:lumOff val="35000"/>
                  </a:schemeClr>
                </a:solidFill>
                <a:latin typeface="Lato Regular"/>
                <a:ea typeface="Lato Regular"/>
                <a:cs typeface="Lato Regular"/>
                <a:sym typeface="Lato Regular"/>
              </a:rPr>
              <a:t> to </a:t>
            </a:r>
            <a:r>
              <a:rPr lang="fr-CH" sz="4000" dirty="0" err="1" smtClean="0">
                <a:solidFill>
                  <a:schemeClr val="tx1">
                    <a:lumMod val="65000"/>
                    <a:lumOff val="35000"/>
                  </a:schemeClr>
                </a:solidFill>
                <a:latin typeface="Lato Regular"/>
                <a:ea typeface="Lato Regular"/>
                <a:cs typeface="Lato Regular"/>
                <a:sym typeface="Lato Regular"/>
              </a:rPr>
              <a:t>get</a:t>
            </a:r>
            <a:r>
              <a:rPr lang="fr-CH" sz="4000" dirty="0" smtClean="0">
                <a:solidFill>
                  <a:schemeClr val="tx1">
                    <a:lumMod val="65000"/>
                    <a:lumOff val="35000"/>
                  </a:schemeClr>
                </a:solidFill>
                <a:latin typeface="Lato Regular"/>
                <a:ea typeface="Lato Regular"/>
                <a:cs typeface="Lato Regular"/>
                <a:sym typeface="Lato Regular"/>
              </a:rPr>
              <a:t> notice</a:t>
            </a:r>
          </a:p>
          <a:p>
            <a:pPr lvl="0" algn="l">
              <a:defRPr sz="1800"/>
            </a:pPr>
            <a:endParaRPr lang="fr-CH" sz="4000" dirty="0">
              <a:solidFill>
                <a:schemeClr val="tx1">
                  <a:lumMod val="65000"/>
                  <a:lumOff val="35000"/>
                </a:schemeClr>
              </a:solidFill>
              <a:latin typeface="Lato Regular"/>
              <a:ea typeface="Lato Regular"/>
              <a:cs typeface="Lato Regular"/>
              <a:sym typeface="Lato Regular"/>
            </a:endParaRPr>
          </a:p>
          <a:p>
            <a:pPr lvl="0" algn="l">
              <a:defRPr sz="1800"/>
            </a:pPr>
            <a:r>
              <a:rPr lang="en-US" sz="3700" dirty="0" smtClean="0">
                <a:solidFill>
                  <a:schemeClr val="tx1">
                    <a:lumMod val="65000"/>
                    <a:lumOff val="35000"/>
                  </a:schemeClr>
                </a:solidFill>
                <a:latin typeface="Lato Regular"/>
                <a:ea typeface="Lato Regular"/>
                <a:cs typeface="Lato Regular"/>
                <a:sym typeface="Lato Regular"/>
              </a:rPr>
              <a:t>Setting: update conditions, re-asses, name, age etc…</a:t>
            </a:r>
            <a:endParaRPr sz="3700" dirty="0">
              <a:solidFill>
                <a:schemeClr val="tx1">
                  <a:lumMod val="65000"/>
                  <a:lumOff val="35000"/>
                </a:schemeClr>
              </a:solidFill>
              <a:latin typeface="Lato Regular"/>
              <a:ea typeface="Lato Regular"/>
              <a:cs typeface="Lato Regular"/>
              <a:sym typeface="Lato Regular"/>
            </a:endParaRPr>
          </a:p>
          <a:p>
            <a:pPr lvl="0" algn="l">
              <a:defRPr sz="1800"/>
            </a:pPr>
            <a:endParaRPr lang="fr-CH" sz="4000" dirty="0" smtClean="0">
              <a:latin typeface="Lato Regular"/>
              <a:ea typeface="Lato Regular"/>
              <a:cs typeface="Lato Regular"/>
              <a:sym typeface="Lato Regular"/>
            </a:endParaRPr>
          </a:p>
          <a:p>
            <a:pPr lvl="0" algn="l">
              <a:defRPr sz="1800"/>
            </a:pPr>
            <a:r>
              <a:rPr lang="fr-CH" sz="4000" dirty="0" err="1" smtClean="0">
                <a:solidFill>
                  <a:schemeClr val="tx1">
                    <a:lumMod val="65000"/>
                    <a:lumOff val="35000"/>
                  </a:schemeClr>
                </a:solidFill>
                <a:latin typeface="Lato Regular"/>
                <a:ea typeface="Lato Regular"/>
                <a:cs typeface="Lato Regular"/>
                <a:sym typeface="Lato Regular"/>
              </a:rPr>
              <a:t>Recommend</a:t>
            </a:r>
            <a:r>
              <a:rPr lang="fr-CH" sz="4000" dirty="0" smtClean="0">
                <a:solidFill>
                  <a:schemeClr val="tx1">
                    <a:lumMod val="65000"/>
                    <a:lumOff val="35000"/>
                  </a:schemeClr>
                </a:solidFill>
                <a:latin typeface="Lato Regular"/>
                <a:ea typeface="Lato Regular"/>
                <a:cs typeface="Lato Regular"/>
                <a:sym typeface="Lato Regular"/>
              </a:rPr>
              <a:t> </a:t>
            </a:r>
            <a:r>
              <a:rPr lang="fr-CH" sz="4000" dirty="0" err="1" smtClean="0">
                <a:solidFill>
                  <a:schemeClr val="tx1">
                    <a:lumMod val="65000"/>
                    <a:lumOff val="35000"/>
                  </a:schemeClr>
                </a:solidFill>
                <a:latin typeface="Lato Regular"/>
                <a:ea typeface="Lato Regular"/>
                <a:cs typeface="Lato Regular"/>
                <a:sym typeface="Lato Regular"/>
              </a:rPr>
              <a:t>this</a:t>
            </a:r>
            <a:r>
              <a:rPr lang="fr-CH" sz="4000" dirty="0" smtClean="0">
                <a:solidFill>
                  <a:schemeClr val="tx1">
                    <a:lumMod val="65000"/>
                    <a:lumOff val="35000"/>
                  </a:schemeClr>
                </a:solidFill>
                <a:latin typeface="Lato Regular"/>
                <a:ea typeface="Lato Regular"/>
                <a:cs typeface="Lato Regular"/>
                <a:sym typeface="Lato Regular"/>
              </a:rPr>
              <a:t> </a:t>
            </a:r>
            <a:r>
              <a:rPr lang="fr-CH" sz="4000" dirty="0" err="1" smtClean="0">
                <a:solidFill>
                  <a:schemeClr val="tx1">
                    <a:lumMod val="65000"/>
                    <a:lumOff val="35000"/>
                  </a:schemeClr>
                </a:solidFill>
                <a:latin typeface="Lato Regular"/>
                <a:ea typeface="Lato Regular"/>
                <a:cs typeface="Lato Regular"/>
                <a:sym typeface="Lato Regular"/>
              </a:rPr>
              <a:t>app</a:t>
            </a:r>
            <a:r>
              <a:rPr lang="fr-CH" sz="4000" dirty="0" smtClean="0">
                <a:solidFill>
                  <a:schemeClr val="tx1">
                    <a:lumMod val="65000"/>
                    <a:lumOff val="35000"/>
                  </a:schemeClr>
                </a:solidFill>
                <a:latin typeface="Lato Regular"/>
                <a:ea typeface="Lato Regular"/>
                <a:cs typeface="Lato Regular"/>
                <a:sym typeface="Lato Regular"/>
              </a:rPr>
              <a:t>: to </a:t>
            </a:r>
            <a:r>
              <a:rPr lang="fr-CH" sz="4000" dirty="0" err="1" smtClean="0">
                <a:solidFill>
                  <a:schemeClr val="tx1">
                    <a:lumMod val="65000"/>
                    <a:lumOff val="35000"/>
                  </a:schemeClr>
                </a:solidFill>
                <a:latin typeface="Lato Regular"/>
                <a:ea typeface="Lato Regular"/>
                <a:cs typeface="Lato Regular"/>
                <a:sym typeface="Lato Regular"/>
              </a:rPr>
              <a:t>be</a:t>
            </a:r>
            <a:r>
              <a:rPr lang="fr-CH" sz="4000" dirty="0" smtClean="0">
                <a:solidFill>
                  <a:schemeClr val="tx1">
                    <a:lumMod val="65000"/>
                    <a:lumOff val="35000"/>
                  </a:schemeClr>
                </a:solidFill>
                <a:latin typeface="Lato Regular"/>
                <a:ea typeface="Lato Regular"/>
                <a:cs typeface="Lato Regular"/>
                <a:sym typeface="Lato Regular"/>
              </a:rPr>
              <a:t> able to </a:t>
            </a:r>
            <a:r>
              <a:rPr lang="fr-CH" sz="4000" dirty="0" err="1" smtClean="0">
                <a:solidFill>
                  <a:schemeClr val="tx1">
                    <a:lumMod val="65000"/>
                    <a:lumOff val="35000"/>
                  </a:schemeClr>
                </a:solidFill>
                <a:latin typeface="Lato Regular"/>
                <a:ea typeface="Lato Regular"/>
                <a:cs typeface="Lato Regular"/>
                <a:sym typeface="Lato Regular"/>
              </a:rPr>
              <a:t>send</a:t>
            </a:r>
            <a:r>
              <a:rPr lang="fr-CH" sz="4000" dirty="0" smtClean="0">
                <a:solidFill>
                  <a:schemeClr val="tx1">
                    <a:lumMod val="65000"/>
                    <a:lumOff val="35000"/>
                  </a:schemeClr>
                </a:solidFill>
                <a:latin typeface="Lato Regular"/>
                <a:ea typeface="Lato Regular"/>
                <a:cs typeface="Lato Regular"/>
                <a:sym typeface="Lato Regular"/>
              </a:rPr>
              <a:t> to a </a:t>
            </a:r>
            <a:r>
              <a:rPr lang="fr-CH" sz="4000" dirty="0" err="1" smtClean="0">
                <a:solidFill>
                  <a:schemeClr val="tx1">
                    <a:lumMod val="65000"/>
                    <a:lumOff val="35000"/>
                  </a:schemeClr>
                </a:solidFill>
                <a:latin typeface="Lato Regular"/>
                <a:ea typeface="Lato Regular"/>
                <a:cs typeface="Lato Regular"/>
                <a:sym typeface="Lato Regular"/>
              </a:rPr>
              <a:t>friend</a:t>
            </a:r>
            <a:endParaRPr sz="4000" dirty="0">
              <a:latin typeface="Lato Regular"/>
              <a:ea typeface="Lato Regular"/>
              <a:cs typeface="Lato Regular"/>
              <a:sym typeface="Lato Regular"/>
            </a:endParaRP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44818" y="412531"/>
            <a:ext cx="10421664" cy="1389555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62221" y="3295523"/>
            <a:ext cx="5592138" cy="8023145"/>
          </a:xfrm>
          <a:prstGeom prst="rect">
            <a:avLst/>
          </a:prstGeom>
        </p:spPr>
      </p:pic>
    </p:spTree>
    <p:extLst>
      <p:ext uri="{BB962C8B-B14F-4D97-AF65-F5344CB8AC3E}">
        <p14:creationId xmlns:p14="http://schemas.microsoft.com/office/powerpoint/2010/main" val="2313488681"/>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idx="4294967295"/>
          </p:nvPr>
        </p:nvSpPr>
        <p:spPr>
          <a:xfrm>
            <a:off x="8678027" y="685800"/>
            <a:ext cx="9242662"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a:defRPr sz="1800">
                <a:solidFill>
                  <a:srgbClr val="000000"/>
                </a:solidFill>
                <a:uFillTx/>
              </a:defRPr>
            </a:pPr>
            <a:r>
              <a:rPr lang="en-US" sz="6600" dirty="0">
                <a:solidFill>
                  <a:schemeClr val="tx1">
                    <a:lumMod val="65000"/>
                    <a:lumOff val="35000"/>
                  </a:schemeClr>
                </a:solidFill>
              </a:rPr>
              <a:t>APP </a:t>
            </a:r>
            <a:r>
              <a:rPr lang="en-US" sz="6600" dirty="0" smtClean="0">
                <a:solidFill>
                  <a:schemeClr val="tx1">
                    <a:lumMod val="65000"/>
                    <a:lumOff val="35000"/>
                  </a:schemeClr>
                </a:solidFill>
              </a:rPr>
              <a:t>UI</a:t>
            </a:r>
            <a:endParaRPr lang="en-US" sz="6600" dirty="0">
              <a:solidFill>
                <a:schemeClr val="tx1">
                  <a:lumMod val="65000"/>
                  <a:lumOff val="35000"/>
                </a:schemeClr>
              </a:solidFill>
            </a:endParaRPr>
          </a:p>
        </p:txBody>
      </p:sp>
    </p:spTree>
    <p:extLst>
      <p:ext uri="{BB962C8B-B14F-4D97-AF65-F5344CB8AC3E}">
        <p14:creationId xmlns:p14="http://schemas.microsoft.com/office/powerpoint/2010/main" val="280305758"/>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ZLSw0SXxThSrkXRIiCdT_DSC_0345.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
        <p:nvSpPr>
          <p:cNvPr id="46" name="Shape 46"/>
          <p:cNvSpPr/>
          <p:nvPr/>
        </p:nvSpPr>
        <p:spPr>
          <a:xfrm>
            <a:off x="-1" y="-1"/>
            <a:ext cx="24384001" cy="13716001"/>
          </a:xfrm>
          <a:prstGeom prst="rect">
            <a:avLst/>
          </a:prstGeom>
          <a:solidFill>
            <a:srgbClr val="009AD9">
              <a:alpha val="71637"/>
            </a:srgbClr>
          </a:solidFill>
          <a:ln w="12700">
            <a:miter lim="400000"/>
          </a:ln>
          <a:effectLst>
            <a:outerShdw blurRad="38100" dist="25400" dir="5400000" rotWithShape="0">
              <a:srgbClr val="000000">
                <a:alpha val="12808"/>
              </a:srgbClr>
            </a:outerShdw>
          </a:effectLst>
        </p:spPr>
        <p:txBody>
          <a:bodyPr lIns="0" tIns="0" rIns="0" bIns="0" anchor="ctr"/>
          <a:lstStyle/>
          <a:p>
            <a:pPr lvl="0">
              <a:defRPr sz="3200">
                <a:solidFill>
                  <a:srgbClr val="FFFFFF"/>
                </a:solidFill>
              </a:defRPr>
            </a:pPr>
            <a:endParaRPr/>
          </a:p>
        </p:txBody>
      </p:sp>
      <p:sp>
        <p:nvSpPr>
          <p:cNvPr id="47" name="Shape 47"/>
          <p:cNvSpPr/>
          <p:nvPr/>
        </p:nvSpPr>
        <p:spPr>
          <a:xfrm>
            <a:off x="3639565" y="6070091"/>
            <a:ext cx="11131252" cy="1575816"/>
          </a:xfrm>
          <a:prstGeom prst="rect">
            <a:avLst/>
          </a:prstGeom>
          <a:ln w="76200">
            <a:solidFill>
              <a:srgbClr val="FFFFFF"/>
            </a:solidFill>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lgn="l" defTabSz="457200">
              <a:lnSpc>
                <a:spcPct val="80000"/>
              </a:lnSpc>
              <a:spcBef>
                <a:spcPts val="100"/>
              </a:spcBef>
              <a:defRPr sz="128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en-US" sz="12800" dirty="0" smtClean="0">
                <a:solidFill>
                  <a:srgbClr val="FFFFFF"/>
                </a:solidFill>
                <a:uFill>
                  <a:solidFill>
                    <a:srgbClr val="FFFFFF"/>
                  </a:solidFill>
                </a:uFill>
              </a:rPr>
              <a:t>THE WEBSITE</a:t>
            </a:r>
            <a:endParaRPr sz="12800" dirty="0">
              <a:solidFill>
                <a:srgbClr val="FFFFFF"/>
              </a:solidFill>
              <a:uFill>
                <a:solidFill>
                  <a:srgbClr val="FFFFFF"/>
                </a:solidFill>
              </a:uFill>
            </a:endParaRPr>
          </a:p>
        </p:txBody>
      </p:sp>
    </p:spTree>
    <p:extLst>
      <p:ext uri="{BB962C8B-B14F-4D97-AF65-F5344CB8AC3E}">
        <p14:creationId xmlns:p14="http://schemas.microsoft.com/office/powerpoint/2010/main" val="122811073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104" y="1427866"/>
            <a:ext cx="10462800" cy="14875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rgbClr val="000000"/>
                </a:solidFill>
                <a:hlinkClick r:id="rId2"/>
              </a:rPr>
              <a:t>http://www.cushingsconnection.com</a:t>
            </a:r>
            <a:r>
              <a:rPr lang="en-US" sz="4000" dirty="0" smtClean="0">
                <a:solidFill>
                  <a:srgbClr val="000000"/>
                </a:solidFill>
                <a:hlinkClick r:id="rId2"/>
              </a:rPr>
              <a:t>/</a:t>
            </a:r>
            <a:endParaRPr lang="en-US" sz="4000" dirty="0" smtClean="0">
              <a:solidFill>
                <a:srgbClr val="000000"/>
              </a:solidFill>
            </a:endParaRPr>
          </a:p>
          <a:p>
            <a:pPr rtl="0" latinLnBrk="1" hangingPunct="0"/>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68276" y="3069900"/>
            <a:ext cx="6034405" cy="1005840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05801" y="3337914"/>
            <a:ext cx="6907057" cy="10058400"/>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504" y="2581310"/>
            <a:ext cx="10058400" cy="5891348"/>
          </a:xfrm>
          <a:prstGeom prst="rect">
            <a:avLst/>
          </a:prstGeom>
        </p:spPr>
      </p:pic>
      <p:sp>
        <p:nvSpPr>
          <p:cNvPr id="9" name="TextBox 8"/>
          <p:cNvSpPr txBox="1"/>
          <p:nvPr/>
        </p:nvSpPr>
        <p:spPr>
          <a:xfrm>
            <a:off x="11468655" y="1984471"/>
            <a:ext cx="6804748" cy="14875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sz="4000" dirty="0">
                <a:solidFill>
                  <a:srgbClr val="000000"/>
                </a:solidFill>
                <a:hlinkClick r:id="rId6"/>
              </a:rPr>
              <a:t>http://www.casacolumbia.org/</a:t>
            </a:r>
            <a:endParaRPr lang="en-US" sz="4000" dirty="0">
              <a:solidFill>
                <a:srgbClr val="000000"/>
              </a:solidFill>
            </a:endParaRPr>
          </a:p>
          <a:p>
            <a:pPr rtl="0" latinLnBrk="1" hangingPunct="0"/>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0" name="TextBox 9"/>
          <p:cNvSpPr txBox="1"/>
          <p:nvPr/>
        </p:nvSpPr>
        <p:spPr>
          <a:xfrm>
            <a:off x="19054154" y="2046026"/>
            <a:ext cx="4772140" cy="136447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sz="3200" dirty="0">
                <a:solidFill>
                  <a:srgbClr val="000000"/>
                </a:solidFill>
                <a:hlinkClick r:id="rId7"/>
              </a:rPr>
              <a:t>http://www.addiction.com/</a:t>
            </a:r>
            <a:endParaRPr lang="en-US" sz="3200" dirty="0">
              <a:solidFill>
                <a:srgbClr val="000000"/>
              </a:solidFill>
            </a:endParaRPr>
          </a:p>
          <a:p>
            <a:pPr rtl="0" latinLnBrk="1" hangingPunct="0"/>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1" name="Shape 247"/>
          <p:cNvSpPr txBox="1">
            <a:spLocks/>
          </p:cNvSpPr>
          <p:nvPr/>
        </p:nvSpPr>
        <p:spPr>
          <a:xfrm>
            <a:off x="354490" y="252248"/>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defTabSz="457200">
              <a:defRPr sz="6400">
                <a:solidFill>
                  <a:srgbClr val="FFFFFF"/>
                </a:solidFill>
                <a:uFill>
                  <a:solidFill>
                    <a:srgbClr val="595959"/>
                  </a:solidFill>
                </a:uFill>
                <a:latin typeface="Montserrat-Bold"/>
                <a:ea typeface="Montserrat-Bold"/>
                <a:cs typeface="Montserrat-Bold"/>
                <a:sym typeface="Montserrat-Bold"/>
              </a:defRPr>
            </a:lvl1pPr>
            <a:lvl2pPr algn="ctr" defTabSz="457200">
              <a:defRPr sz="11600">
                <a:uFill>
                  <a:solidFill/>
                </a:uFill>
                <a:latin typeface="Calibri"/>
                <a:ea typeface="Calibri"/>
                <a:cs typeface="Calibri"/>
                <a:sym typeface="Calibri"/>
              </a:defRPr>
            </a:lvl2pPr>
            <a:lvl3pPr algn="ctr" defTabSz="457200">
              <a:defRPr sz="11600">
                <a:uFill>
                  <a:solidFill/>
                </a:uFill>
                <a:latin typeface="Calibri"/>
                <a:ea typeface="Calibri"/>
                <a:cs typeface="Calibri"/>
                <a:sym typeface="Calibri"/>
              </a:defRPr>
            </a:lvl3pPr>
            <a:lvl4pPr algn="ctr" defTabSz="457200">
              <a:defRPr sz="11600">
                <a:uFill>
                  <a:solidFill/>
                </a:uFill>
                <a:latin typeface="Calibri"/>
                <a:ea typeface="Calibri"/>
                <a:cs typeface="Calibri"/>
                <a:sym typeface="Calibri"/>
              </a:defRPr>
            </a:lvl4pPr>
            <a:lvl5pPr algn="ctr" defTabSz="457200">
              <a:defRPr sz="11600">
                <a:uFill>
                  <a:solidFill/>
                </a:uFill>
                <a:latin typeface="Calibri"/>
                <a:ea typeface="Calibri"/>
                <a:cs typeface="Calibri"/>
                <a:sym typeface="Calibri"/>
              </a:defRPr>
            </a:lvl5pPr>
            <a:lvl6pPr algn="ctr" defTabSz="457200">
              <a:defRPr sz="11600">
                <a:uFill>
                  <a:solidFill/>
                </a:uFill>
                <a:latin typeface="Calibri"/>
                <a:ea typeface="Calibri"/>
                <a:cs typeface="Calibri"/>
                <a:sym typeface="Calibri"/>
              </a:defRPr>
            </a:lvl6pPr>
            <a:lvl7pPr algn="ctr" defTabSz="457200">
              <a:defRPr sz="11600">
                <a:uFill>
                  <a:solidFill/>
                </a:uFill>
                <a:latin typeface="Calibri"/>
                <a:ea typeface="Calibri"/>
                <a:cs typeface="Calibri"/>
                <a:sym typeface="Calibri"/>
              </a:defRPr>
            </a:lvl7pPr>
            <a:lvl8pPr algn="ctr" defTabSz="457200">
              <a:defRPr sz="11600">
                <a:uFill>
                  <a:solidFill/>
                </a:uFill>
                <a:latin typeface="Calibri"/>
                <a:ea typeface="Calibri"/>
                <a:cs typeface="Calibri"/>
                <a:sym typeface="Calibri"/>
              </a:defRPr>
            </a:lvl8pPr>
            <a:lvl9pPr algn="ctr" defTabSz="457200">
              <a:defRPr sz="11600">
                <a:uFill>
                  <a:solidFill/>
                </a:uFill>
                <a:latin typeface="Calibri"/>
                <a:ea typeface="Calibri"/>
                <a:cs typeface="Calibri"/>
                <a:sym typeface="Calibri"/>
              </a:defRPr>
            </a:lvl9pPr>
          </a:lstStyle>
          <a:p>
            <a:pPr>
              <a:defRPr sz="1800">
                <a:solidFill>
                  <a:srgbClr val="000000"/>
                </a:solidFill>
                <a:uFillTx/>
              </a:defRPr>
            </a:pPr>
            <a:r>
              <a:rPr lang="en-US" sz="6600" dirty="0" smtClean="0">
                <a:solidFill>
                  <a:schemeClr val="tx1">
                    <a:lumMod val="65000"/>
                    <a:lumOff val="35000"/>
                  </a:schemeClr>
                </a:solidFill>
              </a:rPr>
              <a:t>VISUALS WEBSITE</a:t>
            </a:r>
            <a:endParaRPr lang="en-US" sz="6600" dirty="0">
              <a:solidFill>
                <a:schemeClr val="tx1">
                  <a:lumMod val="65000"/>
                  <a:lumOff val="35000"/>
                </a:schemeClr>
              </a:solidFill>
            </a:endParaRPr>
          </a:p>
        </p:txBody>
      </p:sp>
    </p:spTree>
    <p:extLst>
      <p:ext uri="{BB962C8B-B14F-4D97-AF65-F5344CB8AC3E}">
        <p14:creationId xmlns:p14="http://schemas.microsoft.com/office/powerpoint/2010/main" val="114594711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095" y="1245375"/>
            <a:ext cx="9391995" cy="16414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dirty="0" smtClean="0">
                <a:solidFill>
                  <a:srgbClr val="000000"/>
                </a:solidFill>
                <a:hlinkClick r:id="rId2"/>
              </a:rPr>
              <a:t>https</a:t>
            </a:r>
            <a:r>
              <a:rPr lang="en-US" dirty="0">
                <a:solidFill>
                  <a:srgbClr val="000000"/>
                </a:solidFill>
                <a:hlinkClick r:id="rId2"/>
              </a:rPr>
              <a:t>://home.redbrickhealth.com</a:t>
            </a:r>
            <a:r>
              <a:rPr lang="en-US" dirty="0" smtClean="0">
                <a:solidFill>
                  <a:srgbClr val="000000"/>
                </a:solidFill>
                <a:hlinkClick r:id="rId2"/>
              </a:rPr>
              <a:t>/</a:t>
            </a:r>
            <a:endParaRPr lang="en-US" dirty="0" smtClean="0">
              <a:solidFill>
                <a:srgbClr val="000000"/>
              </a:solidFill>
            </a:endParaRPr>
          </a:p>
          <a:p>
            <a:pPr rtl="0" latinLnBrk="1" hangingPunct="0"/>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4157" y="3795113"/>
            <a:ext cx="13097953" cy="675201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658" y="2677061"/>
            <a:ext cx="10006831" cy="10217168"/>
          </a:xfrm>
          <a:prstGeom prst="rect">
            <a:avLst/>
          </a:prstGeom>
        </p:spPr>
      </p:pic>
      <p:sp>
        <p:nvSpPr>
          <p:cNvPr id="9" name="TextBox 8"/>
          <p:cNvSpPr txBox="1"/>
          <p:nvPr/>
        </p:nvSpPr>
        <p:spPr>
          <a:xfrm>
            <a:off x="13316116" y="1856324"/>
            <a:ext cx="8396529" cy="16414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dirty="0" smtClean="0">
                <a:solidFill>
                  <a:srgbClr val="000000"/>
                </a:solidFill>
                <a:hlinkClick r:id="rId5"/>
              </a:rPr>
              <a:t>http</a:t>
            </a:r>
            <a:r>
              <a:rPr lang="en-US" dirty="0">
                <a:solidFill>
                  <a:srgbClr val="000000"/>
                </a:solidFill>
                <a:hlinkClick r:id="rId5"/>
              </a:rPr>
              <a:t>://www.healtogether.com</a:t>
            </a:r>
            <a:r>
              <a:rPr lang="en-US" dirty="0" smtClean="0">
                <a:solidFill>
                  <a:srgbClr val="000000"/>
                </a:solidFill>
                <a:hlinkClick r:id="rId5"/>
              </a:rPr>
              <a:t>/</a:t>
            </a:r>
            <a:endParaRPr lang="en-US" dirty="0" smtClean="0">
              <a:solidFill>
                <a:srgbClr val="000000"/>
              </a:solidFill>
            </a:endParaRPr>
          </a:p>
          <a:p>
            <a:pPr rtl="0" latinLnBrk="1" hangingPunct="0"/>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7" name="Shape 247"/>
          <p:cNvSpPr txBox="1">
            <a:spLocks/>
          </p:cNvSpPr>
          <p:nvPr/>
        </p:nvSpPr>
        <p:spPr>
          <a:xfrm>
            <a:off x="354490" y="252248"/>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defTabSz="457200">
              <a:defRPr sz="6400">
                <a:solidFill>
                  <a:srgbClr val="FFFFFF"/>
                </a:solidFill>
                <a:uFill>
                  <a:solidFill>
                    <a:srgbClr val="595959"/>
                  </a:solidFill>
                </a:uFill>
                <a:latin typeface="Montserrat-Bold"/>
                <a:ea typeface="Montserrat-Bold"/>
                <a:cs typeface="Montserrat-Bold"/>
                <a:sym typeface="Montserrat-Bold"/>
              </a:defRPr>
            </a:lvl1pPr>
            <a:lvl2pPr algn="ctr" defTabSz="457200">
              <a:defRPr sz="11600">
                <a:uFill>
                  <a:solidFill/>
                </a:uFill>
                <a:latin typeface="Calibri"/>
                <a:ea typeface="Calibri"/>
                <a:cs typeface="Calibri"/>
                <a:sym typeface="Calibri"/>
              </a:defRPr>
            </a:lvl2pPr>
            <a:lvl3pPr algn="ctr" defTabSz="457200">
              <a:defRPr sz="11600">
                <a:uFill>
                  <a:solidFill/>
                </a:uFill>
                <a:latin typeface="Calibri"/>
                <a:ea typeface="Calibri"/>
                <a:cs typeface="Calibri"/>
                <a:sym typeface="Calibri"/>
              </a:defRPr>
            </a:lvl3pPr>
            <a:lvl4pPr algn="ctr" defTabSz="457200">
              <a:defRPr sz="11600">
                <a:uFill>
                  <a:solidFill/>
                </a:uFill>
                <a:latin typeface="Calibri"/>
                <a:ea typeface="Calibri"/>
                <a:cs typeface="Calibri"/>
                <a:sym typeface="Calibri"/>
              </a:defRPr>
            </a:lvl4pPr>
            <a:lvl5pPr algn="ctr" defTabSz="457200">
              <a:defRPr sz="11600">
                <a:uFill>
                  <a:solidFill/>
                </a:uFill>
                <a:latin typeface="Calibri"/>
                <a:ea typeface="Calibri"/>
                <a:cs typeface="Calibri"/>
                <a:sym typeface="Calibri"/>
              </a:defRPr>
            </a:lvl5pPr>
            <a:lvl6pPr algn="ctr" defTabSz="457200">
              <a:defRPr sz="11600">
                <a:uFill>
                  <a:solidFill/>
                </a:uFill>
                <a:latin typeface="Calibri"/>
                <a:ea typeface="Calibri"/>
                <a:cs typeface="Calibri"/>
                <a:sym typeface="Calibri"/>
              </a:defRPr>
            </a:lvl6pPr>
            <a:lvl7pPr algn="ctr" defTabSz="457200">
              <a:defRPr sz="11600">
                <a:uFill>
                  <a:solidFill/>
                </a:uFill>
                <a:latin typeface="Calibri"/>
                <a:ea typeface="Calibri"/>
                <a:cs typeface="Calibri"/>
                <a:sym typeface="Calibri"/>
              </a:defRPr>
            </a:lvl7pPr>
            <a:lvl8pPr algn="ctr" defTabSz="457200">
              <a:defRPr sz="11600">
                <a:uFill>
                  <a:solidFill/>
                </a:uFill>
                <a:latin typeface="Calibri"/>
                <a:ea typeface="Calibri"/>
                <a:cs typeface="Calibri"/>
                <a:sym typeface="Calibri"/>
              </a:defRPr>
            </a:lvl8pPr>
            <a:lvl9pPr algn="ctr" defTabSz="457200">
              <a:defRPr sz="11600">
                <a:uFill>
                  <a:solidFill/>
                </a:uFill>
                <a:latin typeface="Calibri"/>
                <a:ea typeface="Calibri"/>
                <a:cs typeface="Calibri"/>
                <a:sym typeface="Calibri"/>
              </a:defRPr>
            </a:lvl9pPr>
          </a:lstStyle>
          <a:p>
            <a:pPr>
              <a:defRPr sz="1800">
                <a:solidFill>
                  <a:srgbClr val="000000"/>
                </a:solidFill>
                <a:uFillTx/>
              </a:defRPr>
            </a:pPr>
            <a:r>
              <a:rPr lang="en-US" sz="6600" dirty="0" smtClean="0">
                <a:solidFill>
                  <a:schemeClr val="tx1">
                    <a:lumMod val="65000"/>
                    <a:lumOff val="35000"/>
                  </a:schemeClr>
                </a:solidFill>
              </a:rPr>
              <a:t>VISUALS WEBSITE</a:t>
            </a:r>
            <a:endParaRPr lang="en-US" sz="6600" dirty="0">
              <a:solidFill>
                <a:schemeClr val="tx1">
                  <a:lumMod val="65000"/>
                  <a:lumOff val="35000"/>
                </a:schemeClr>
              </a:solidFill>
            </a:endParaRPr>
          </a:p>
        </p:txBody>
      </p:sp>
    </p:spTree>
    <p:extLst>
      <p:ext uri="{BB962C8B-B14F-4D97-AF65-F5344CB8AC3E}">
        <p14:creationId xmlns:p14="http://schemas.microsoft.com/office/powerpoint/2010/main" val="10567780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type="title" idx="4294967295"/>
          </p:nvPr>
        </p:nvSpPr>
        <p:spPr>
          <a:xfrm>
            <a:off x="723900" y="1143000"/>
            <a:ext cx="18021300"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fontScale="90000"/>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smtClean="0">
                <a:solidFill>
                  <a:srgbClr val="53585F"/>
                </a:solidFill>
                <a:uFill>
                  <a:solidFill>
                    <a:srgbClr val="595959"/>
                  </a:solidFill>
                </a:uFill>
              </a:rPr>
              <a:t>SITEMAP</a:t>
            </a:r>
            <a:r>
              <a:rPr lang="fr-CH" sz="6400" dirty="0" smtClean="0">
                <a:solidFill>
                  <a:srgbClr val="53585F"/>
                </a:solidFill>
                <a:uFill>
                  <a:solidFill>
                    <a:srgbClr val="595959"/>
                  </a:solidFill>
                </a:uFill>
              </a:rPr>
              <a:t> WEBSITE PATIENT (TBD</a:t>
            </a:r>
            <a:r>
              <a:rPr lang="fr-CH" sz="6400" dirty="0" smtClean="0">
                <a:solidFill>
                  <a:srgbClr val="53585F"/>
                </a:solidFill>
                <a:uFill>
                  <a:solidFill>
                    <a:srgbClr val="595959"/>
                  </a:solidFill>
                </a:uFill>
              </a:rPr>
              <a:t>)</a:t>
            </a:r>
            <a:br>
              <a:rPr lang="fr-CH" sz="6400" dirty="0" smtClean="0">
                <a:solidFill>
                  <a:srgbClr val="53585F"/>
                </a:solidFill>
                <a:uFill>
                  <a:solidFill>
                    <a:srgbClr val="595959"/>
                  </a:solidFill>
                </a:uFill>
              </a:rPr>
            </a:br>
            <a:r>
              <a:rPr lang="fr-CH" dirty="0"/>
              <a:t/>
            </a:r>
            <a:br>
              <a:rPr lang="fr-CH" dirty="0"/>
            </a:br>
            <a:r>
              <a:rPr lang="fr-CH" dirty="0" err="1" smtClean="0"/>
              <a:t>See</a:t>
            </a:r>
            <a:r>
              <a:rPr lang="fr-CH" dirty="0" smtClean="0"/>
              <a:t> the </a:t>
            </a:r>
            <a:r>
              <a:rPr lang="fr-CH" dirty="0" err="1" smtClean="0"/>
              <a:t>attached</a:t>
            </a:r>
            <a:r>
              <a:rPr lang="fr-CH" dirty="0" smtClean="0"/>
              <a:t> </a:t>
            </a:r>
            <a:r>
              <a:rPr lang="fr-CH" smtClean="0"/>
              <a:t>pdf</a:t>
            </a:r>
            <a:endParaRPr sz="6400" dirty="0">
              <a:solidFill>
                <a:srgbClr val="53585F"/>
              </a:solidFill>
              <a:uFill>
                <a:solidFill>
                  <a:srgbClr val="595959"/>
                </a:solidFill>
              </a:uFill>
            </a:endParaRPr>
          </a:p>
        </p:txBody>
      </p:sp>
    </p:spTree>
    <p:extLst>
      <p:ext uri="{BB962C8B-B14F-4D97-AF65-F5344CB8AC3E}">
        <p14:creationId xmlns:p14="http://schemas.microsoft.com/office/powerpoint/2010/main" val="2924276523"/>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2290962" y="3460571"/>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REGISTER</a:t>
            </a:r>
            <a:endParaRPr sz="3500" dirty="0">
              <a:solidFill>
                <a:srgbClr val="FFFFFF"/>
              </a:solidFill>
              <a:uFill>
                <a:solidFill>
                  <a:srgbClr val="FFFFFF"/>
                </a:solidFill>
              </a:uFill>
            </a:endParaRPr>
          </a:p>
        </p:txBody>
      </p:sp>
      <p:sp>
        <p:nvSpPr>
          <p:cNvPr id="231" name="Shape 231"/>
          <p:cNvSpPr/>
          <p:nvPr/>
        </p:nvSpPr>
        <p:spPr>
          <a:xfrm flipV="1">
            <a:off x="6216869" y="3862552"/>
            <a:ext cx="1539765" cy="350725"/>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244" name="Shape 244"/>
          <p:cNvSpPr>
            <a:spLocks noGrp="1"/>
          </p:cNvSpPr>
          <p:nvPr>
            <p:ph type="title" idx="4294967295"/>
          </p:nvPr>
        </p:nvSpPr>
        <p:spPr>
          <a:xfrm>
            <a:off x="723900" y="1143000"/>
            <a:ext cx="18021300"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6400" dirty="0" smtClean="0">
                <a:solidFill>
                  <a:srgbClr val="53585F"/>
                </a:solidFill>
                <a:uFill>
                  <a:solidFill>
                    <a:srgbClr val="595959"/>
                  </a:solidFill>
                </a:uFill>
              </a:rPr>
              <a:t>REGISTRATION PROCESS</a:t>
            </a:r>
            <a:endParaRPr sz="6400" dirty="0">
              <a:solidFill>
                <a:srgbClr val="53585F"/>
              </a:solidFill>
              <a:uFill>
                <a:solidFill>
                  <a:srgbClr val="595959"/>
                </a:solidFill>
              </a:uFill>
            </a:endParaRPr>
          </a:p>
        </p:txBody>
      </p:sp>
      <p:sp>
        <p:nvSpPr>
          <p:cNvPr id="27" name="Shape 220"/>
          <p:cNvSpPr/>
          <p:nvPr/>
        </p:nvSpPr>
        <p:spPr>
          <a:xfrm>
            <a:off x="8015816" y="2888194"/>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200" dirty="0" err="1" smtClean="0">
                <a:solidFill>
                  <a:schemeClr val="bg1"/>
                </a:solidFill>
                <a:uFill>
                  <a:solidFill>
                    <a:srgbClr val="FFFFFF"/>
                  </a:solidFill>
                </a:uFill>
              </a:rPr>
              <a:t>Caregiver</a:t>
            </a:r>
            <a:r>
              <a:rPr lang="fr-CH" sz="3200" dirty="0" smtClean="0">
                <a:solidFill>
                  <a:schemeClr val="bg1"/>
                </a:solidFill>
                <a:uFill>
                  <a:solidFill>
                    <a:srgbClr val="FFFFFF"/>
                  </a:solidFill>
                </a:uFill>
              </a:rPr>
              <a:t> </a:t>
            </a:r>
            <a:br>
              <a:rPr lang="fr-CH" sz="3200" dirty="0" smtClean="0">
                <a:solidFill>
                  <a:schemeClr val="bg1"/>
                </a:solidFill>
                <a:uFill>
                  <a:solidFill>
                    <a:srgbClr val="FFFFFF"/>
                  </a:solidFill>
                </a:uFill>
              </a:rPr>
            </a:br>
            <a:r>
              <a:rPr lang="fr-CH" sz="3200" dirty="0" smtClean="0">
                <a:solidFill>
                  <a:schemeClr val="bg1"/>
                </a:solidFill>
                <a:uFill>
                  <a:solidFill>
                    <a:srgbClr val="FFFFFF"/>
                  </a:solidFill>
                </a:uFill>
              </a:rPr>
              <a:t>(activ</a:t>
            </a:r>
            <a:r>
              <a:rPr lang="fr-CH" sz="3200" dirty="0" smtClean="0">
                <a:solidFill>
                  <a:schemeClr val="bg1"/>
                </a:solidFill>
                <a:uFillTx/>
              </a:rPr>
              <a:t>e in phase 2)</a:t>
            </a:r>
            <a:endParaRPr sz="3200" dirty="0">
              <a:solidFill>
                <a:schemeClr val="bg1"/>
              </a:solidFill>
              <a:uFill>
                <a:solidFill>
                  <a:srgbClr val="FFFFFF"/>
                </a:solidFill>
              </a:uFill>
            </a:endParaRPr>
          </a:p>
        </p:txBody>
      </p:sp>
      <p:sp>
        <p:nvSpPr>
          <p:cNvPr id="28" name="Shape 220"/>
          <p:cNvSpPr/>
          <p:nvPr/>
        </p:nvSpPr>
        <p:spPr>
          <a:xfrm>
            <a:off x="8015816" y="5042814"/>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3500" dirty="0" smtClean="0">
                <a:solidFill>
                  <a:srgbClr val="FFFFFF"/>
                </a:solidFill>
                <a:uFill>
                  <a:solidFill>
                    <a:srgbClr val="FFFFFF"/>
                  </a:solidFill>
                </a:uFill>
              </a:rPr>
              <a:t>Patient</a:t>
            </a:r>
            <a:endParaRPr sz="3500" dirty="0">
              <a:solidFill>
                <a:srgbClr val="FFFFFF"/>
              </a:solidFill>
              <a:uFill>
                <a:solidFill>
                  <a:srgbClr val="FFFFFF"/>
                </a:solidFill>
              </a:uFill>
            </a:endParaRPr>
          </a:p>
        </p:txBody>
      </p:sp>
      <p:sp>
        <p:nvSpPr>
          <p:cNvPr id="29" name="Shape 231"/>
          <p:cNvSpPr/>
          <p:nvPr/>
        </p:nvSpPr>
        <p:spPr>
          <a:xfrm>
            <a:off x="6216869" y="4775718"/>
            <a:ext cx="1303283" cy="836805"/>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0" name="Shape 220"/>
          <p:cNvSpPr/>
          <p:nvPr/>
        </p:nvSpPr>
        <p:spPr>
          <a:xfrm>
            <a:off x="13249967" y="5042814"/>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000" b="1" dirty="0" smtClean="0">
                <a:solidFill>
                  <a:schemeClr val="bg1"/>
                </a:solidFill>
                <a:uFill>
                  <a:solidFill>
                    <a:srgbClr val="FFFFFF"/>
                  </a:solidFill>
                </a:uFill>
              </a:rPr>
              <a:t>Information</a:t>
            </a:r>
          </a:p>
          <a:p>
            <a:pPr lvl="0">
              <a:defRPr sz="1800">
                <a:solidFill>
                  <a:srgbClr val="000000"/>
                </a:solidFill>
                <a:uFillTx/>
              </a:defRPr>
            </a:pPr>
            <a:r>
              <a:rPr lang="fr-CH" sz="2000" dirty="0" smtClean="0">
                <a:solidFill>
                  <a:schemeClr val="bg1"/>
                </a:solidFill>
              </a:rPr>
              <a:t>Email</a:t>
            </a:r>
          </a:p>
          <a:p>
            <a:pPr lvl="0">
              <a:defRPr sz="1800">
                <a:solidFill>
                  <a:srgbClr val="000000"/>
                </a:solidFill>
                <a:uFillTx/>
              </a:defRPr>
            </a:pPr>
            <a:r>
              <a:rPr lang="fr-CH" sz="2000" dirty="0" smtClean="0">
                <a:solidFill>
                  <a:schemeClr val="bg1"/>
                </a:solidFill>
                <a:uFill>
                  <a:solidFill>
                    <a:srgbClr val="FFFFFF"/>
                  </a:solidFill>
                </a:uFill>
              </a:rPr>
              <a:t>Age</a:t>
            </a:r>
            <a:br>
              <a:rPr lang="fr-CH" sz="2000" dirty="0" smtClean="0">
                <a:solidFill>
                  <a:schemeClr val="bg1"/>
                </a:solidFill>
                <a:uFill>
                  <a:solidFill>
                    <a:srgbClr val="FFFFFF"/>
                  </a:solidFill>
                </a:uFill>
              </a:rPr>
            </a:br>
            <a:r>
              <a:rPr lang="fr-CH" sz="2000" dirty="0" smtClean="0">
                <a:solidFill>
                  <a:schemeClr val="bg1"/>
                </a:solidFill>
                <a:uFill>
                  <a:solidFill>
                    <a:srgbClr val="FFFFFF"/>
                  </a:solidFill>
                </a:uFill>
              </a:rPr>
              <a:t>Nick Name</a:t>
            </a:r>
          </a:p>
        </p:txBody>
      </p:sp>
      <p:sp>
        <p:nvSpPr>
          <p:cNvPr id="31" name="Shape 231"/>
          <p:cNvSpPr/>
          <p:nvPr/>
        </p:nvSpPr>
        <p:spPr>
          <a:xfrm>
            <a:off x="11948948" y="5766355"/>
            <a:ext cx="805355" cy="19590"/>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2" name="Shape 220"/>
          <p:cNvSpPr/>
          <p:nvPr/>
        </p:nvSpPr>
        <p:spPr>
          <a:xfrm>
            <a:off x="13373466" y="7850426"/>
            <a:ext cx="3437468" cy="163543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000" b="1" dirty="0" smtClean="0">
                <a:solidFill>
                  <a:schemeClr val="bg1"/>
                </a:solidFill>
                <a:uFill>
                  <a:solidFill>
                    <a:srgbClr val="FFFFFF"/>
                  </a:solidFill>
                </a:uFill>
              </a:rPr>
              <a:t>Condition </a:t>
            </a:r>
            <a:r>
              <a:rPr lang="fr-CH" sz="2000" b="1" dirty="0" err="1" smtClean="0">
                <a:solidFill>
                  <a:schemeClr val="bg1"/>
                </a:solidFill>
                <a:uFill>
                  <a:solidFill>
                    <a:srgbClr val="FFFFFF"/>
                  </a:solidFill>
                </a:uFill>
              </a:rPr>
              <a:t>selection</a:t>
            </a:r>
            <a:endParaRPr lang="fr-CH" sz="2000" b="1" dirty="0" smtClean="0">
              <a:solidFill>
                <a:schemeClr val="bg1"/>
              </a:solidFill>
              <a:uFill>
                <a:solidFill>
                  <a:srgbClr val="FFFFFF"/>
                </a:solidFill>
              </a:uFill>
            </a:endParaRPr>
          </a:p>
          <a:p>
            <a:pPr lvl="0">
              <a:defRPr sz="1800">
                <a:solidFill>
                  <a:srgbClr val="000000"/>
                </a:solidFill>
                <a:uFillTx/>
              </a:defRPr>
            </a:pPr>
            <a:r>
              <a:rPr lang="fr-CH" sz="2000" dirty="0" err="1" smtClean="0">
                <a:solidFill>
                  <a:schemeClr val="bg1"/>
                </a:solidFill>
              </a:rPr>
              <a:t>Anxiety</a:t>
            </a:r>
            <a:endParaRPr lang="fr-CH" sz="2000" dirty="0" smtClean="0">
              <a:solidFill>
                <a:schemeClr val="bg1"/>
              </a:solidFill>
            </a:endParaRPr>
          </a:p>
          <a:p>
            <a:pPr lvl="0">
              <a:defRPr sz="1800">
                <a:solidFill>
                  <a:srgbClr val="000000"/>
                </a:solidFill>
                <a:uFillTx/>
              </a:defRPr>
            </a:pPr>
            <a:r>
              <a:rPr lang="fr-CH" sz="2000" dirty="0" err="1" smtClean="0">
                <a:solidFill>
                  <a:schemeClr val="bg1"/>
                </a:solidFill>
                <a:uFill>
                  <a:solidFill>
                    <a:srgbClr val="FFFFFF"/>
                  </a:solidFill>
                </a:uFill>
              </a:rPr>
              <a:t>Depression</a:t>
            </a:r>
            <a:endParaRPr lang="fr-CH" sz="2000" dirty="0" smtClean="0">
              <a:solidFill>
                <a:schemeClr val="bg1"/>
              </a:solidFill>
              <a:uFill>
                <a:solidFill>
                  <a:srgbClr val="FFFFFF"/>
                </a:solidFill>
              </a:uFill>
            </a:endParaRPr>
          </a:p>
          <a:p>
            <a:pPr lvl="0">
              <a:defRPr sz="1800">
                <a:solidFill>
                  <a:srgbClr val="000000"/>
                </a:solidFill>
                <a:uFillTx/>
              </a:defRPr>
            </a:pPr>
            <a:r>
              <a:rPr lang="fr-CH" sz="2000" dirty="0" smtClean="0">
                <a:solidFill>
                  <a:schemeClr val="bg1"/>
                </a:solidFill>
              </a:rPr>
              <a:t>Addiction (alcool, </a:t>
            </a:r>
            <a:r>
              <a:rPr lang="fr-CH" sz="2000" dirty="0" err="1" smtClean="0">
                <a:solidFill>
                  <a:schemeClr val="bg1"/>
                </a:solidFill>
              </a:rPr>
              <a:t>sexual</a:t>
            </a:r>
            <a:r>
              <a:rPr lang="fr-CH" sz="2000" dirty="0" smtClean="0">
                <a:solidFill>
                  <a:schemeClr val="bg1"/>
                </a:solidFill>
              </a:rPr>
              <a:t>, substance)</a:t>
            </a:r>
            <a:endParaRPr lang="fr-CH" sz="2000" dirty="0" smtClean="0">
              <a:solidFill>
                <a:schemeClr val="bg1"/>
              </a:solidFill>
              <a:uFill>
                <a:solidFill>
                  <a:srgbClr val="FFFFFF"/>
                </a:solidFill>
              </a:uFill>
            </a:endParaRPr>
          </a:p>
        </p:txBody>
      </p:sp>
      <p:sp>
        <p:nvSpPr>
          <p:cNvPr id="33" name="Shape 231"/>
          <p:cNvSpPr/>
          <p:nvPr/>
        </p:nvSpPr>
        <p:spPr>
          <a:xfrm>
            <a:off x="15081033" y="6722796"/>
            <a:ext cx="22334" cy="939245"/>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4" name="Shape 231"/>
          <p:cNvSpPr/>
          <p:nvPr/>
        </p:nvSpPr>
        <p:spPr>
          <a:xfrm flipH="1">
            <a:off x="10594426" y="9625004"/>
            <a:ext cx="2932387" cy="654114"/>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36" name="Shape 220"/>
          <p:cNvSpPr/>
          <p:nvPr/>
        </p:nvSpPr>
        <p:spPr>
          <a:xfrm>
            <a:off x="7756634" y="10730263"/>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000" b="1" dirty="0" smtClean="0">
                <a:solidFill>
                  <a:schemeClr val="bg1"/>
                </a:solidFill>
                <a:uFill>
                  <a:solidFill>
                    <a:srgbClr val="FFFFFF"/>
                  </a:solidFill>
                </a:uFill>
              </a:rPr>
              <a:t>Addiction</a:t>
            </a:r>
            <a:br>
              <a:rPr lang="fr-CH" sz="2000" b="1" dirty="0" smtClean="0">
                <a:solidFill>
                  <a:schemeClr val="bg1"/>
                </a:solidFill>
                <a:uFill>
                  <a:solidFill>
                    <a:srgbClr val="FFFFFF"/>
                  </a:solidFill>
                </a:uFill>
              </a:rPr>
            </a:br>
            <a:r>
              <a:rPr lang="fr-CH" sz="2000" b="1" dirty="0" smtClean="0">
                <a:solidFill>
                  <a:schemeClr val="bg1"/>
                </a:solidFill>
                <a:uFill>
                  <a:solidFill>
                    <a:srgbClr val="FFFFFF"/>
                  </a:solidFill>
                </a:uFill>
              </a:rPr>
              <a:t>Self check</a:t>
            </a:r>
            <a:endParaRPr lang="fr-CH" sz="2000" dirty="0" smtClean="0">
              <a:solidFill>
                <a:schemeClr val="bg1"/>
              </a:solidFill>
              <a:uFill>
                <a:solidFill>
                  <a:srgbClr val="FFFFFF"/>
                </a:solidFill>
              </a:uFill>
            </a:endParaRPr>
          </a:p>
        </p:txBody>
      </p:sp>
      <p:sp>
        <p:nvSpPr>
          <p:cNvPr id="37" name="Shape 220"/>
          <p:cNvSpPr/>
          <p:nvPr/>
        </p:nvSpPr>
        <p:spPr>
          <a:xfrm>
            <a:off x="12846997" y="10730261"/>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000" b="1" dirty="0" smtClean="0">
                <a:solidFill>
                  <a:schemeClr val="bg1"/>
                </a:solidFill>
              </a:rPr>
              <a:t>Dépression </a:t>
            </a:r>
            <a:br>
              <a:rPr lang="fr-CH" sz="2000" b="1" dirty="0" smtClean="0">
                <a:solidFill>
                  <a:schemeClr val="bg1"/>
                </a:solidFill>
              </a:rPr>
            </a:br>
            <a:r>
              <a:rPr lang="fr-CH" sz="2000" b="1" dirty="0" smtClean="0">
                <a:solidFill>
                  <a:schemeClr val="bg1"/>
                </a:solidFill>
              </a:rPr>
              <a:t>self check</a:t>
            </a:r>
            <a:endParaRPr lang="fr-CH" sz="2000" dirty="0" smtClean="0">
              <a:solidFill>
                <a:schemeClr val="bg1"/>
              </a:solidFill>
              <a:uFill>
                <a:solidFill>
                  <a:srgbClr val="FFFFFF"/>
                </a:solidFill>
              </a:uFill>
            </a:endParaRPr>
          </a:p>
        </p:txBody>
      </p:sp>
      <p:sp>
        <p:nvSpPr>
          <p:cNvPr id="38" name="Shape 220"/>
          <p:cNvSpPr/>
          <p:nvPr/>
        </p:nvSpPr>
        <p:spPr>
          <a:xfrm>
            <a:off x="17497825" y="10747536"/>
            <a:ext cx="3437468" cy="1397001"/>
          </a:xfrm>
          <a:prstGeom prst="roundRect">
            <a:avLst>
              <a:gd name="adj" fmla="val 6892"/>
            </a:avLst>
          </a:prstGeom>
          <a:solidFill>
            <a:srgbClr val="2399DE"/>
          </a:solidFill>
          <a:ln w="12700">
            <a:miter lim="400000"/>
          </a:ln>
          <a:extLst>
            <a:ext uri="{C572A759-6A51-4108-AA02-DFA0A04FC94B}">
              <ma14:wrappingTextBoxFlag xmlns="" xmlns:ma14="http://schemas.microsoft.com/office/mac/drawingml/2011/main" val="1"/>
            </a:ext>
          </a:extLst>
        </p:spPr>
        <p:txBody>
          <a:bodyPr lIns="121919" tIns="121919" rIns="121919" bIns="121919" anchor="ctr"/>
          <a:lstStyle>
            <a:lvl1pPr defTabSz="457200">
              <a:defRPr sz="35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lang="fr-CH" sz="2000" b="1" dirty="0" err="1" smtClean="0">
                <a:solidFill>
                  <a:schemeClr val="bg1"/>
                </a:solidFill>
                <a:uFill>
                  <a:solidFill>
                    <a:srgbClr val="FFFFFF"/>
                  </a:solidFill>
                </a:uFill>
              </a:rPr>
              <a:t>Anxiety</a:t>
            </a:r>
            <a:r>
              <a:rPr lang="fr-CH" sz="2000" b="1" dirty="0" smtClean="0">
                <a:solidFill>
                  <a:schemeClr val="bg1"/>
                </a:solidFill>
                <a:uFill>
                  <a:solidFill>
                    <a:srgbClr val="FFFFFF"/>
                  </a:solidFill>
                </a:uFill>
              </a:rPr>
              <a:t> self check</a:t>
            </a:r>
            <a:endParaRPr lang="fr-CH" sz="2000" dirty="0" smtClean="0">
              <a:solidFill>
                <a:schemeClr val="bg1"/>
              </a:solidFill>
              <a:uFill>
                <a:solidFill>
                  <a:srgbClr val="FFFFFF"/>
                </a:solidFill>
              </a:uFill>
            </a:endParaRPr>
          </a:p>
        </p:txBody>
      </p:sp>
      <p:sp>
        <p:nvSpPr>
          <p:cNvPr id="39" name="Shape 231"/>
          <p:cNvSpPr/>
          <p:nvPr/>
        </p:nvSpPr>
        <p:spPr>
          <a:xfrm>
            <a:off x="14892829" y="9635512"/>
            <a:ext cx="25620" cy="1050198"/>
          </a:xfrm>
          <a:prstGeom prst="line">
            <a:avLst/>
          </a:prstGeom>
          <a:ln w="101600">
            <a:solidFill>
              <a:srgbClr val="53585F"/>
            </a:solidFill>
            <a:miter lim="400000"/>
            <a:tailEnd type="triangle"/>
          </a:ln>
        </p:spPr>
        <p:txBody>
          <a:bodyPr lIns="0" tIns="0" rIns="0" bIns="0" anchor="ctr"/>
          <a:lstStyle/>
          <a:p>
            <a:pPr lvl="0">
              <a:defRPr sz="3200"/>
            </a:pPr>
            <a:endParaRPr/>
          </a:p>
        </p:txBody>
      </p:sp>
      <p:sp>
        <p:nvSpPr>
          <p:cNvPr id="40" name="Shape 231"/>
          <p:cNvSpPr/>
          <p:nvPr/>
        </p:nvSpPr>
        <p:spPr>
          <a:xfrm>
            <a:off x="16284465" y="9651678"/>
            <a:ext cx="2161190" cy="785094"/>
          </a:xfrm>
          <a:prstGeom prst="line">
            <a:avLst/>
          </a:prstGeom>
          <a:ln w="101600">
            <a:solidFill>
              <a:srgbClr val="53585F"/>
            </a:solidFill>
            <a:miter lim="400000"/>
            <a:tailEnd type="triangle"/>
          </a:ln>
        </p:spPr>
        <p:txBody>
          <a:bodyPr lIns="0" tIns="0" rIns="0" bIns="0" anchor="ctr"/>
          <a:lstStyle/>
          <a:p>
            <a:pPr lvl="0">
              <a:defRPr sz="3200"/>
            </a:pPr>
            <a:endParaRPr/>
          </a:p>
        </p:txBody>
      </p:sp>
    </p:spTree>
    <p:extLst>
      <p:ext uri="{BB962C8B-B14F-4D97-AF65-F5344CB8AC3E}">
        <p14:creationId xmlns:p14="http://schemas.microsoft.com/office/powerpoint/2010/main" val="3227856586"/>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0" name="Group 260"/>
          <p:cNvGrpSpPr/>
          <p:nvPr/>
        </p:nvGrpSpPr>
        <p:grpSpPr>
          <a:xfrm>
            <a:off x="7013703" y="9989263"/>
            <a:ext cx="10356594" cy="2686603"/>
            <a:chOff x="0" y="0"/>
            <a:chExt cx="10356593" cy="2686601"/>
          </a:xfrm>
        </p:grpSpPr>
        <p:sp>
          <p:nvSpPr>
            <p:cNvPr id="250" name="Shape 250"/>
            <p:cNvSpPr/>
            <p:nvPr/>
          </p:nvSpPr>
          <p:spPr>
            <a:xfrm>
              <a:off x="0" y="228749"/>
              <a:ext cx="614365" cy="186268"/>
            </a:xfrm>
            <a:prstGeom prst="roundRect">
              <a:avLst>
                <a:gd name="adj" fmla="val 462"/>
              </a:avLst>
            </a:prstGeom>
            <a:solidFill>
              <a:srgbClr val="EC5D57"/>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251" name="Shape 251"/>
            <p:cNvSpPr/>
            <p:nvPr/>
          </p:nvSpPr>
          <p:spPr>
            <a:xfrm>
              <a:off x="6493214" y="228749"/>
              <a:ext cx="614366" cy="186268"/>
            </a:xfrm>
            <a:prstGeom prst="roundRect">
              <a:avLst>
                <a:gd name="adj" fmla="val 462"/>
              </a:avLst>
            </a:prstGeom>
            <a:solidFill>
              <a:srgbClr val="70BF41"/>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252" name="Shape 252"/>
            <p:cNvSpPr/>
            <p:nvPr/>
          </p:nvSpPr>
          <p:spPr>
            <a:xfrm>
              <a:off x="0" y="2220490"/>
              <a:ext cx="614365" cy="186267"/>
            </a:xfrm>
            <a:prstGeom prst="roundRect">
              <a:avLst>
                <a:gd name="adj" fmla="val 462"/>
              </a:avLst>
            </a:prstGeom>
            <a:solidFill>
              <a:srgbClr val="F5D328"/>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253" name="Shape 253"/>
            <p:cNvSpPr/>
            <p:nvPr/>
          </p:nvSpPr>
          <p:spPr>
            <a:xfrm>
              <a:off x="6493214" y="1185128"/>
              <a:ext cx="614366" cy="186268"/>
            </a:xfrm>
            <a:prstGeom prst="roundRect">
              <a:avLst>
                <a:gd name="adj" fmla="val 462"/>
              </a:avLst>
            </a:prstGeom>
            <a:solidFill>
              <a:srgbClr val="00B63D"/>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254" name="Shape 254"/>
            <p:cNvSpPr/>
            <p:nvPr/>
          </p:nvSpPr>
          <p:spPr>
            <a:xfrm>
              <a:off x="0" y="1224619"/>
              <a:ext cx="614365" cy="186268"/>
            </a:xfrm>
            <a:prstGeom prst="roundRect">
              <a:avLst>
                <a:gd name="adj" fmla="val 462"/>
              </a:avLst>
            </a:prstGeom>
            <a:solidFill>
              <a:srgbClr val="009AD9"/>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255" name="Shape 255"/>
            <p:cNvSpPr/>
            <p:nvPr/>
          </p:nvSpPr>
          <p:spPr>
            <a:xfrm>
              <a:off x="1014301" y="0"/>
              <a:ext cx="2828001" cy="6883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9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900" dirty="0">
                  <a:solidFill>
                    <a:srgbClr val="53585F"/>
                  </a:solidFill>
                  <a:uFill>
                    <a:solidFill>
                      <a:srgbClr val="A6A6A6"/>
                    </a:solidFill>
                  </a:uFill>
                </a:rPr>
                <a:t>Lorem ipsum 1</a:t>
              </a:r>
            </a:p>
          </p:txBody>
        </p:sp>
        <p:sp>
          <p:nvSpPr>
            <p:cNvPr id="256" name="Shape 256"/>
            <p:cNvSpPr/>
            <p:nvPr/>
          </p:nvSpPr>
          <p:spPr>
            <a:xfrm>
              <a:off x="1014301" y="1016000"/>
              <a:ext cx="2828001" cy="6883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9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900" dirty="0">
                  <a:solidFill>
                    <a:srgbClr val="53585F"/>
                  </a:solidFill>
                  <a:uFill>
                    <a:solidFill>
                      <a:srgbClr val="A6A6A6"/>
                    </a:solidFill>
                  </a:uFill>
                </a:rPr>
                <a:t>Lorem ipsum 2</a:t>
              </a:r>
            </a:p>
          </p:txBody>
        </p:sp>
        <p:sp>
          <p:nvSpPr>
            <p:cNvPr id="257" name="Shape 257"/>
            <p:cNvSpPr/>
            <p:nvPr/>
          </p:nvSpPr>
          <p:spPr>
            <a:xfrm>
              <a:off x="7528593" y="52599"/>
              <a:ext cx="2828001" cy="688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9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900" dirty="0">
                  <a:solidFill>
                    <a:srgbClr val="53585F"/>
                  </a:solidFill>
                  <a:uFill>
                    <a:solidFill>
                      <a:srgbClr val="A6A6A6"/>
                    </a:solidFill>
                  </a:uFill>
                </a:rPr>
                <a:t>Lorem ipsum 4</a:t>
              </a:r>
            </a:p>
          </p:txBody>
        </p:sp>
        <p:sp>
          <p:nvSpPr>
            <p:cNvPr id="258" name="Shape 258"/>
            <p:cNvSpPr/>
            <p:nvPr/>
          </p:nvSpPr>
          <p:spPr>
            <a:xfrm>
              <a:off x="1014301" y="1998261"/>
              <a:ext cx="2828001" cy="688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9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900" dirty="0">
                  <a:solidFill>
                    <a:srgbClr val="53585F"/>
                  </a:solidFill>
                  <a:uFill>
                    <a:solidFill>
                      <a:srgbClr val="A6A6A6"/>
                    </a:solidFill>
                  </a:uFill>
                </a:rPr>
                <a:t>Lorem ipsum 3</a:t>
              </a:r>
            </a:p>
          </p:txBody>
        </p:sp>
        <p:sp>
          <p:nvSpPr>
            <p:cNvPr id="259" name="Shape 259"/>
            <p:cNvSpPr/>
            <p:nvPr/>
          </p:nvSpPr>
          <p:spPr>
            <a:xfrm>
              <a:off x="7528593" y="1005333"/>
              <a:ext cx="2828001" cy="688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9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900" dirty="0">
                  <a:solidFill>
                    <a:srgbClr val="53585F"/>
                  </a:solidFill>
                  <a:uFill>
                    <a:solidFill>
                      <a:srgbClr val="A6A6A6"/>
                    </a:solidFill>
                  </a:uFill>
                </a:rPr>
                <a:t>Lorem ipsum 5</a:t>
              </a:r>
            </a:p>
          </p:txBody>
        </p:sp>
      </p:grpSp>
      <p:grpSp>
        <p:nvGrpSpPr>
          <p:cNvPr id="330" name="Group 330"/>
          <p:cNvGrpSpPr/>
          <p:nvPr/>
        </p:nvGrpSpPr>
        <p:grpSpPr>
          <a:xfrm>
            <a:off x="961801" y="3440297"/>
            <a:ext cx="22460399" cy="5630335"/>
            <a:chOff x="0" y="0"/>
            <a:chExt cx="22460397" cy="5630333"/>
          </a:xfrm>
        </p:grpSpPr>
        <p:sp>
          <p:nvSpPr>
            <p:cNvPr id="261" name="Shape 261"/>
            <p:cNvSpPr/>
            <p:nvPr/>
          </p:nvSpPr>
          <p:spPr>
            <a:xfrm>
              <a:off x="203200" y="656166"/>
              <a:ext cx="3034454"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2" name="Shape 262"/>
            <p:cNvSpPr/>
            <p:nvPr/>
          </p:nvSpPr>
          <p:spPr>
            <a:xfrm>
              <a:off x="3405293" y="656166"/>
              <a:ext cx="3034455"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3" name="Shape 263"/>
            <p:cNvSpPr/>
            <p:nvPr/>
          </p:nvSpPr>
          <p:spPr>
            <a:xfrm>
              <a:off x="6607387" y="656166"/>
              <a:ext cx="3034454"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4" name="Shape 264"/>
            <p:cNvSpPr/>
            <p:nvPr/>
          </p:nvSpPr>
          <p:spPr>
            <a:xfrm>
              <a:off x="9809480" y="656166"/>
              <a:ext cx="3034454"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5" name="Shape 265"/>
            <p:cNvSpPr/>
            <p:nvPr/>
          </p:nvSpPr>
          <p:spPr>
            <a:xfrm>
              <a:off x="13011574" y="656166"/>
              <a:ext cx="3034455"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6" name="Shape 266"/>
            <p:cNvSpPr/>
            <p:nvPr/>
          </p:nvSpPr>
          <p:spPr>
            <a:xfrm>
              <a:off x="16213667" y="656166"/>
              <a:ext cx="3034455"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7" name="Shape 267"/>
            <p:cNvSpPr/>
            <p:nvPr/>
          </p:nvSpPr>
          <p:spPr>
            <a:xfrm>
              <a:off x="19415760" y="656166"/>
              <a:ext cx="3034454" cy="1"/>
            </a:xfrm>
            <a:prstGeom prst="line">
              <a:avLst/>
            </a:prstGeom>
            <a:noFill/>
            <a:ln w="101600" cap="flat">
              <a:solidFill>
                <a:srgbClr val="009A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nvGrpSpPr>
            <p:cNvPr id="275" name="Group 275"/>
            <p:cNvGrpSpPr/>
            <p:nvPr/>
          </p:nvGrpSpPr>
          <p:grpSpPr>
            <a:xfrm>
              <a:off x="203200" y="1638299"/>
              <a:ext cx="22247015" cy="1"/>
              <a:chOff x="0" y="0"/>
              <a:chExt cx="22247013" cy="0"/>
            </a:xfrm>
          </p:grpSpPr>
          <p:sp>
            <p:nvSpPr>
              <p:cNvPr id="268" name="Shape 268"/>
              <p:cNvSpPr/>
              <p:nvPr/>
            </p:nvSpPr>
            <p:spPr>
              <a:xfrm>
                <a:off x="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69" name="Shape 269"/>
              <p:cNvSpPr/>
              <p:nvPr/>
            </p:nvSpPr>
            <p:spPr>
              <a:xfrm>
                <a:off x="3202093"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0" name="Shape 270"/>
              <p:cNvSpPr/>
              <p:nvPr/>
            </p:nvSpPr>
            <p:spPr>
              <a:xfrm>
                <a:off x="6404187"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1" name="Shape 271"/>
              <p:cNvSpPr/>
              <p:nvPr/>
            </p:nvSpPr>
            <p:spPr>
              <a:xfrm>
                <a:off x="960628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2" name="Shape 272"/>
              <p:cNvSpPr/>
              <p:nvPr/>
            </p:nvSpPr>
            <p:spPr>
              <a:xfrm>
                <a:off x="12808374"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3" name="Shape 273"/>
              <p:cNvSpPr/>
              <p:nvPr/>
            </p:nvSpPr>
            <p:spPr>
              <a:xfrm>
                <a:off x="16010467" y="0"/>
                <a:ext cx="3034455"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4" name="Shape 274"/>
              <p:cNvSpPr/>
              <p:nvPr/>
            </p:nvSpPr>
            <p:spPr>
              <a:xfrm>
                <a:off x="1921256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grpSp>
          <p:nvGrpSpPr>
            <p:cNvPr id="283" name="Group 283"/>
            <p:cNvGrpSpPr/>
            <p:nvPr/>
          </p:nvGrpSpPr>
          <p:grpSpPr>
            <a:xfrm>
              <a:off x="203200" y="2611966"/>
              <a:ext cx="22247015" cy="1"/>
              <a:chOff x="0" y="0"/>
              <a:chExt cx="22247013" cy="0"/>
            </a:xfrm>
          </p:grpSpPr>
          <p:sp>
            <p:nvSpPr>
              <p:cNvPr id="276" name="Shape 276"/>
              <p:cNvSpPr/>
              <p:nvPr/>
            </p:nvSpPr>
            <p:spPr>
              <a:xfrm>
                <a:off x="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7" name="Shape 277"/>
              <p:cNvSpPr/>
              <p:nvPr/>
            </p:nvSpPr>
            <p:spPr>
              <a:xfrm>
                <a:off x="3202093"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8" name="Shape 278"/>
              <p:cNvSpPr/>
              <p:nvPr/>
            </p:nvSpPr>
            <p:spPr>
              <a:xfrm>
                <a:off x="6404187"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79" name="Shape 279"/>
              <p:cNvSpPr/>
              <p:nvPr/>
            </p:nvSpPr>
            <p:spPr>
              <a:xfrm>
                <a:off x="960628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0" name="Shape 280"/>
              <p:cNvSpPr/>
              <p:nvPr/>
            </p:nvSpPr>
            <p:spPr>
              <a:xfrm>
                <a:off x="12808374"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1" name="Shape 281"/>
              <p:cNvSpPr/>
              <p:nvPr/>
            </p:nvSpPr>
            <p:spPr>
              <a:xfrm>
                <a:off x="16010467" y="0"/>
                <a:ext cx="3034455"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2" name="Shape 282"/>
              <p:cNvSpPr/>
              <p:nvPr/>
            </p:nvSpPr>
            <p:spPr>
              <a:xfrm>
                <a:off x="1921256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grpSp>
          <p:nvGrpSpPr>
            <p:cNvPr id="291" name="Group 291"/>
            <p:cNvGrpSpPr/>
            <p:nvPr/>
          </p:nvGrpSpPr>
          <p:grpSpPr>
            <a:xfrm>
              <a:off x="203200" y="3585633"/>
              <a:ext cx="22247015" cy="1"/>
              <a:chOff x="0" y="0"/>
              <a:chExt cx="22247013" cy="0"/>
            </a:xfrm>
          </p:grpSpPr>
          <p:sp>
            <p:nvSpPr>
              <p:cNvPr id="284" name="Shape 284"/>
              <p:cNvSpPr/>
              <p:nvPr/>
            </p:nvSpPr>
            <p:spPr>
              <a:xfrm>
                <a:off x="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5" name="Shape 285"/>
              <p:cNvSpPr/>
              <p:nvPr/>
            </p:nvSpPr>
            <p:spPr>
              <a:xfrm>
                <a:off x="3202093"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6" name="Shape 286"/>
              <p:cNvSpPr/>
              <p:nvPr/>
            </p:nvSpPr>
            <p:spPr>
              <a:xfrm>
                <a:off x="6404187"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7" name="Shape 287"/>
              <p:cNvSpPr/>
              <p:nvPr/>
            </p:nvSpPr>
            <p:spPr>
              <a:xfrm>
                <a:off x="960628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8" name="Shape 288"/>
              <p:cNvSpPr/>
              <p:nvPr/>
            </p:nvSpPr>
            <p:spPr>
              <a:xfrm>
                <a:off x="12808374"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89" name="Shape 289"/>
              <p:cNvSpPr/>
              <p:nvPr/>
            </p:nvSpPr>
            <p:spPr>
              <a:xfrm>
                <a:off x="16010467" y="0"/>
                <a:ext cx="3034455"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0" name="Shape 290"/>
              <p:cNvSpPr/>
              <p:nvPr/>
            </p:nvSpPr>
            <p:spPr>
              <a:xfrm>
                <a:off x="1921256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grpSp>
          <p:nvGrpSpPr>
            <p:cNvPr id="299" name="Group 299"/>
            <p:cNvGrpSpPr/>
            <p:nvPr/>
          </p:nvGrpSpPr>
          <p:grpSpPr>
            <a:xfrm>
              <a:off x="203200" y="4559299"/>
              <a:ext cx="22247015" cy="1"/>
              <a:chOff x="0" y="0"/>
              <a:chExt cx="22247013" cy="0"/>
            </a:xfrm>
          </p:grpSpPr>
          <p:sp>
            <p:nvSpPr>
              <p:cNvPr id="292" name="Shape 292"/>
              <p:cNvSpPr/>
              <p:nvPr/>
            </p:nvSpPr>
            <p:spPr>
              <a:xfrm>
                <a:off x="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3" name="Shape 293"/>
              <p:cNvSpPr/>
              <p:nvPr/>
            </p:nvSpPr>
            <p:spPr>
              <a:xfrm>
                <a:off x="3202093"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4" name="Shape 294"/>
              <p:cNvSpPr/>
              <p:nvPr/>
            </p:nvSpPr>
            <p:spPr>
              <a:xfrm>
                <a:off x="6404187"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5" name="Shape 295"/>
              <p:cNvSpPr/>
              <p:nvPr/>
            </p:nvSpPr>
            <p:spPr>
              <a:xfrm>
                <a:off x="960628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6" name="Shape 296"/>
              <p:cNvSpPr/>
              <p:nvPr/>
            </p:nvSpPr>
            <p:spPr>
              <a:xfrm>
                <a:off x="12808374"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7" name="Shape 297"/>
              <p:cNvSpPr/>
              <p:nvPr/>
            </p:nvSpPr>
            <p:spPr>
              <a:xfrm>
                <a:off x="16010467" y="0"/>
                <a:ext cx="3034455"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298" name="Shape 298"/>
              <p:cNvSpPr/>
              <p:nvPr/>
            </p:nvSpPr>
            <p:spPr>
              <a:xfrm>
                <a:off x="1921256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grpSp>
          <p:nvGrpSpPr>
            <p:cNvPr id="307" name="Group 307"/>
            <p:cNvGrpSpPr/>
            <p:nvPr/>
          </p:nvGrpSpPr>
          <p:grpSpPr>
            <a:xfrm>
              <a:off x="203200" y="5532966"/>
              <a:ext cx="22247015" cy="1"/>
              <a:chOff x="0" y="0"/>
              <a:chExt cx="22247013" cy="0"/>
            </a:xfrm>
          </p:grpSpPr>
          <p:sp>
            <p:nvSpPr>
              <p:cNvPr id="300" name="Shape 300"/>
              <p:cNvSpPr/>
              <p:nvPr/>
            </p:nvSpPr>
            <p:spPr>
              <a:xfrm>
                <a:off x="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1" name="Shape 301"/>
              <p:cNvSpPr/>
              <p:nvPr/>
            </p:nvSpPr>
            <p:spPr>
              <a:xfrm>
                <a:off x="3202093"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2" name="Shape 302"/>
              <p:cNvSpPr/>
              <p:nvPr/>
            </p:nvSpPr>
            <p:spPr>
              <a:xfrm>
                <a:off x="6404187"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3" name="Shape 303"/>
              <p:cNvSpPr/>
              <p:nvPr/>
            </p:nvSpPr>
            <p:spPr>
              <a:xfrm>
                <a:off x="960628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4" name="Shape 304"/>
              <p:cNvSpPr/>
              <p:nvPr/>
            </p:nvSpPr>
            <p:spPr>
              <a:xfrm>
                <a:off x="12808374"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5" name="Shape 305"/>
              <p:cNvSpPr/>
              <p:nvPr/>
            </p:nvSpPr>
            <p:spPr>
              <a:xfrm>
                <a:off x="16010467" y="0"/>
                <a:ext cx="3034455"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sp>
            <p:nvSpPr>
              <p:cNvPr id="306" name="Shape 306"/>
              <p:cNvSpPr/>
              <p:nvPr/>
            </p:nvSpPr>
            <p:spPr>
              <a:xfrm>
                <a:off x="19212560" y="0"/>
                <a:ext cx="3034454" cy="0"/>
              </a:xfrm>
              <a:prstGeom prst="line">
                <a:avLst/>
              </a:prstGeom>
              <a:noFill/>
              <a:ln w="25400" cap="flat">
                <a:solidFill>
                  <a:srgbClr val="D9D9D9"/>
                </a:solidFill>
                <a:prstDash val="solid"/>
                <a:round/>
              </a:ln>
              <a:effectLst/>
            </p:spPr>
            <p:txBody>
              <a:bodyPr wrap="square" lIns="121919" tIns="121919" rIns="121919" bIns="121919" numCol="1" anchor="t">
                <a:noAutofit/>
              </a:bodyPr>
              <a:lstStyle/>
              <a:p>
                <a:pPr lvl="0" algn="l" defTabSz="457200">
                  <a:defRPr sz="3200">
                    <a:latin typeface="Helvetica"/>
                    <a:ea typeface="Helvetica"/>
                    <a:cs typeface="Helvetica"/>
                    <a:sym typeface="Helvetica"/>
                  </a:defRPr>
                </a:pPr>
                <a:endParaRPr dirty="0"/>
              </a:p>
            </p:txBody>
          </p:sp>
        </p:grpSp>
        <p:grpSp>
          <p:nvGrpSpPr>
            <p:cNvPr id="310" name="Group 310"/>
            <p:cNvGrpSpPr/>
            <p:nvPr/>
          </p:nvGrpSpPr>
          <p:grpSpPr>
            <a:xfrm>
              <a:off x="0" y="994704"/>
              <a:ext cx="8229600" cy="728263"/>
              <a:chOff x="0" y="0"/>
              <a:chExt cx="8229600" cy="728261"/>
            </a:xfrm>
          </p:grpSpPr>
          <p:sp>
            <p:nvSpPr>
              <p:cNvPr id="308" name="Shape 308"/>
              <p:cNvSpPr/>
              <p:nvPr/>
            </p:nvSpPr>
            <p:spPr>
              <a:xfrm>
                <a:off x="203200" y="541994"/>
                <a:ext cx="8026400" cy="186268"/>
              </a:xfrm>
              <a:prstGeom prst="roundRect">
                <a:avLst>
                  <a:gd name="adj" fmla="val 462"/>
                </a:avLst>
              </a:prstGeom>
              <a:solidFill>
                <a:srgbClr val="EC5D57"/>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309" name="Shape 309"/>
              <p:cNvSpPr/>
              <p:nvPr/>
            </p:nvSpPr>
            <p:spPr>
              <a:xfrm>
                <a:off x="0" y="0"/>
                <a:ext cx="2828001" cy="6248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5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500" dirty="0">
                    <a:solidFill>
                      <a:srgbClr val="53585F"/>
                    </a:solidFill>
                    <a:uFill>
                      <a:solidFill>
                        <a:srgbClr val="A6A6A6"/>
                      </a:solidFill>
                    </a:uFill>
                  </a:rPr>
                  <a:t>6 weeks</a:t>
                </a:r>
              </a:p>
            </p:txBody>
          </p:sp>
        </p:grpSp>
        <p:sp>
          <p:nvSpPr>
            <p:cNvPr id="311" name="Shape 311"/>
            <p:cNvSpPr/>
            <p:nvPr/>
          </p:nvSpPr>
          <p:spPr>
            <a:xfrm>
              <a:off x="619813" y="0"/>
              <a:ext cx="2201228"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1</a:t>
              </a:r>
            </a:p>
          </p:txBody>
        </p:sp>
        <p:sp>
          <p:nvSpPr>
            <p:cNvPr id="312" name="Shape 312"/>
            <p:cNvSpPr/>
            <p:nvPr/>
          </p:nvSpPr>
          <p:spPr>
            <a:xfrm>
              <a:off x="3775678" y="0"/>
              <a:ext cx="2293685"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2</a:t>
              </a:r>
            </a:p>
          </p:txBody>
        </p:sp>
        <p:sp>
          <p:nvSpPr>
            <p:cNvPr id="313" name="Shape 313"/>
            <p:cNvSpPr/>
            <p:nvPr/>
          </p:nvSpPr>
          <p:spPr>
            <a:xfrm>
              <a:off x="6980217" y="21166"/>
              <a:ext cx="2288795"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3</a:t>
              </a:r>
            </a:p>
          </p:txBody>
        </p:sp>
        <p:sp>
          <p:nvSpPr>
            <p:cNvPr id="314" name="Shape 314"/>
            <p:cNvSpPr/>
            <p:nvPr/>
          </p:nvSpPr>
          <p:spPr>
            <a:xfrm>
              <a:off x="10183643" y="21166"/>
              <a:ext cx="2286128"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4</a:t>
              </a:r>
            </a:p>
          </p:txBody>
        </p:sp>
        <p:sp>
          <p:nvSpPr>
            <p:cNvPr id="315" name="Shape 315"/>
            <p:cNvSpPr/>
            <p:nvPr/>
          </p:nvSpPr>
          <p:spPr>
            <a:xfrm>
              <a:off x="13384180" y="21166"/>
              <a:ext cx="2289240"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5</a:t>
              </a:r>
            </a:p>
          </p:txBody>
        </p:sp>
        <p:sp>
          <p:nvSpPr>
            <p:cNvPr id="316" name="Shape 316"/>
            <p:cNvSpPr/>
            <p:nvPr/>
          </p:nvSpPr>
          <p:spPr>
            <a:xfrm>
              <a:off x="16577164" y="21166"/>
              <a:ext cx="2307464"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6</a:t>
              </a:r>
            </a:p>
          </p:txBody>
        </p:sp>
        <p:sp>
          <p:nvSpPr>
            <p:cNvPr id="317" name="Shape 317"/>
            <p:cNvSpPr/>
            <p:nvPr/>
          </p:nvSpPr>
          <p:spPr>
            <a:xfrm>
              <a:off x="19791258" y="0"/>
              <a:ext cx="2283461" cy="647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3500">
                  <a:solidFill>
                    <a:srgbClr val="53585F"/>
                  </a:solidFill>
                  <a:latin typeface="Montserrat-Regular"/>
                  <a:ea typeface="Montserrat-Regular"/>
                  <a:cs typeface="Montserrat-Regular"/>
                  <a:sym typeface="Montserrat-Regular"/>
                </a:defRPr>
              </a:lvl1pPr>
            </a:lstStyle>
            <a:p>
              <a:pPr lvl="0">
                <a:defRPr sz="1800">
                  <a:solidFill>
                    <a:srgbClr val="000000"/>
                  </a:solidFill>
                </a:defRPr>
              </a:pPr>
              <a:r>
                <a:rPr sz="3500" dirty="0">
                  <a:solidFill>
                    <a:srgbClr val="53585F"/>
                  </a:solidFill>
                </a:rPr>
                <a:t>MONTH 7</a:t>
              </a:r>
            </a:p>
          </p:txBody>
        </p:sp>
        <p:grpSp>
          <p:nvGrpSpPr>
            <p:cNvPr id="320" name="Group 320"/>
            <p:cNvGrpSpPr/>
            <p:nvPr/>
          </p:nvGrpSpPr>
          <p:grpSpPr>
            <a:xfrm>
              <a:off x="4605694" y="2010705"/>
              <a:ext cx="8229601" cy="728262"/>
              <a:chOff x="0" y="0"/>
              <a:chExt cx="8229600" cy="728261"/>
            </a:xfrm>
          </p:grpSpPr>
          <p:sp>
            <p:nvSpPr>
              <p:cNvPr id="318" name="Shape 318"/>
              <p:cNvSpPr/>
              <p:nvPr/>
            </p:nvSpPr>
            <p:spPr>
              <a:xfrm>
                <a:off x="203200" y="541994"/>
                <a:ext cx="8026400" cy="186268"/>
              </a:xfrm>
              <a:prstGeom prst="roundRect">
                <a:avLst>
                  <a:gd name="adj" fmla="val 462"/>
                </a:avLst>
              </a:prstGeom>
              <a:solidFill>
                <a:srgbClr val="009AD9"/>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319" name="Shape 319"/>
              <p:cNvSpPr/>
              <p:nvPr/>
            </p:nvSpPr>
            <p:spPr>
              <a:xfrm>
                <a:off x="0" y="0"/>
                <a:ext cx="2828001" cy="6248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5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500" dirty="0">
                    <a:solidFill>
                      <a:srgbClr val="53585F"/>
                    </a:solidFill>
                    <a:uFill>
                      <a:solidFill>
                        <a:srgbClr val="A6A6A6"/>
                      </a:solidFill>
                    </a:uFill>
                  </a:rPr>
                  <a:t>6 weeks</a:t>
                </a:r>
              </a:p>
            </p:txBody>
          </p:sp>
        </p:grpSp>
        <p:grpSp>
          <p:nvGrpSpPr>
            <p:cNvPr id="323" name="Group 323"/>
            <p:cNvGrpSpPr/>
            <p:nvPr/>
          </p:nvGrpSpPr>
          <p:grpSpPr>
            <a:xfrm>
              <a:off x="10272574" y="2937805"/>
              <a:ext cx="3484625" cy="745196"/>
              <a:chOff x="-656622" y="0"/>
              <a:chExt cx="3484623" cy="745195"/>
            </a:xfrm>
          </p:grpSpPr>
          <p:sp>
            <p:nvSpPr>
              <p:cNvPr id="321" name="Shape 321"/>
              <p:cNvSpPr/>
              <p:nvPr/>
            </p:nvSpPr>
            <p:spPr>
              <a:xfrm>
                <a:off x="-656622" y="558927"/>
                <a:ext cx="3431334" cy="186268"/>
              </a:xfrm>
              <a:prstGeom prst="roundRect">
                <a:avLst>
                  <a:gd name="adj" fmla="val 462"/>
                </a:avLst>
              </a:prstGeom>
              <a:solidFill>
                <a:srgbClr val="F5D328"/>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322" name="Shape 322"/>
              <p:cNvSpPr/>
              <p:nvPr/>
            </p:nvSpPr>
            <p:spPr>
              <a:xfrm>
                <a:off x="0" y="0"/>
                <a:ext cx="2828001" cy="624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noAutofit/>
              </a:bodyPr>
              <a:lstStyle>
                <a:lvl1pPr algn="l" defTabSz="457200">
                  <a:lnSpc>
                    <a:spcPct val="140000"/>
                  </a:lnSpc>
                  <a:spcBef>
                    <a:spcPts val="100"/>
                  </a:spcBef>
                  <a:defRPr sz="25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500" dirty="0">
                    <a:solidFill>
                      <a:srgbClr val="53585F"/>
                    </a:solidFill>
                    <a:uFill>
                      <a:solidFill>
                        <a:srgbClr val="A6A6A6"/>
                      </a:solidFill>
                    </a:uFill>
                  </a:rPr>
                  <a:t>4 weeks</a:t>
                </a:r>
              </a:p>
            </p:txBody>
          </p:sp>
        </p:grpSp>
        <p:grpSp>
          <p:nvGrpSpPr>
            <p:cNvPr id="326" name="Group 326"/>
            <p:cNvGrpSpPr/>
            <p:nvPr/>
          </p:nvGrpSpPr>
          <p:grpSpPr>
            <a:xfrm>
              <a:off x="6395750" y="3919938"/>
              <a:ext cx="16064647" cy="728262"/>
              <a:chOff x="0" y="0"/>
              <a:chExt cx="16064645" cy="728261"/>
            </a:xfrm>
          </p:grpSpPr>
          <p:sp>
            <p:nvSpPr>
              <p:cNvPr id="324" name="Shape 324"/>
              <p:cNvSpPr/>
              <p:nvPr/>
            </p:nvSpPr>
            <p:spPr>
              <a:xfrm>
                <a:off x="203200" y="541994"/>
                <a:ext cx="15861446" cy="186268"/>
              </a:xfrm>
              <a:prstGeom prst="roundRect">
                <a:avLst>
                  <a:gd name="adj" fmla="val 462"/>
                </a:avLst>
              </a:prstGeom>
              <a:solidFill>
                <a:srgbClr val="70BF41"/>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325" name="Shape 325"/>
              <p:cNvSpPr/>
              <p:nvPr/>
            </p:nvSpPr>
            <p:spPr>
              <a:xfrm>
                <a:off x="0" y="0"/>
                <a:ext cx="2828001" cy="6248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5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500" dirty="0">
                    <a:solidFill>
                      <a:srgbClr val="53585F"/>
                    </a:solidFill>
                    <a:uFill>
                      <a:solidFill>
                        <a:srgbClr val="A6A6A6"/>
                      </a:solidFill>
                    </a:uFill>
                  </a:rPr>
                  <a:t>20 weeks</a:t>
                </a:r>
              </a:p>
            </p:txBody>
          </p:sp>
        </p:grpSp>
        <p:grpSp>
          <p:nvGrpSpPr>
            <p:cNvPr id="329" name="Group 329"/>
            <p:cNvGrpSpPr/>
            <p:nvPr/>
          </p:nvGrpSpPr>
          <p:grpSpPr>
            <a:xfrm>
              <a:off x="16003959" y="4902071"/>
              <a:ext cx="3634535" cy="728262"/>
              <a:chOff x="0" y="0"/>
              <a:chExt cx="3634533" cy="728261"/>
            </a:xfrm>
          </p:grpSpPr>
          <p:sp>
            <p:nvSpPr>
              <p:cNvPr id="327" name="Shape 327"/>
              <p:cNvSpPr/>
              <p:nvPr/>
            </p:nvSpPr>
            <p:spPr>
              <a:xfrm>
                <a:off x="203200" y="541994"/>
                <a:ext cx="3431334" cy="186268"/>
              </a:xfrm>
              <a:prstGeom prst="roundRect">
                <a:avLst>
                  <a:gd name="adj" fmla="val 462"/>
                </a:avLst>
              </a:prstGeom>
              <a:solidFill>
                <a:srgbClr val="00B63D"/>
              </a:solidFill>
              <a:ln w="12700" cap="flat">
                <a:noFill/>
                <a:miter lim="400000"/>
              </a:ln>
              <a:effectLst/>
            </p:spPr>
            <p:txBody>
              <a:bodyPr wrap="square" lIns="121919" tIns="121919" rIns="121919" bIns="121919" numCol="1" anchor="ctr">
                <a:noAutofit/>
              </a:bodyPr>
              <a:lstStyle/>
              <a:p>
                <a:pPr lvl="0" defTabSz="457200">
                  <a:defRPr sz="4800">
                    <a:uFill>
                      <a:solidFill/>
                    </a:uFill>
                    <a:latin typeface="Calibri"/>
                    <a:ea typeface="Calibri"/>
                    <a:cs typeface="Calibri"/>
                    <a:sym typeface="Calibri"/>
                  </a:defRPr>
                </a:pPr>
                <a:endParaRPr dirty="0"/>
              </a:p>
            </p:txBody>
          </p:sp>
          <p:sp>
            <p:nvSpPr>
              <p:cNvPr id="328" name="Shape 328"/>
              <p:cNvSpPr/>
              <p:nvPr/>
            </p:nvSpPr>
            <p:spPr>
              <a:xfrm>
                <a:off x="0" y="0"/>
                <a:ext cx="2828001" cy="6248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121919" tIns="121919" rIns="121919" bIns="121919" numCol="1" anchor="t">
                <a:spAutoFit/>
              </a:bodyPr>
              <a:lstStyle>
                <a:lvl1pPr algn="l" defTabSz="457200">
                  <a:lnSpc>
                    <a:spcPct val="140000"/>
                  </a:lnSpc>
                  <a:spcBef>
                    <a:spcPts val="100"/>
                  </a:spcBef>
                  <a:defRPr sz="2500">
                    <a:solidFill>
                      <a:srgbClr val="53585F"/>
                    </a:solidFill>
                    <a:uFill>
                      <a:solidFill>
                        <a:srgbClr val="A6A6A6"/>
                      </a:solidFill>
                    </a:uFill>
                    <a:latin typeface="Lato Regular"/>
                    <a:ea typeface="Lato Regular"/>
                    <a:cs typeface="Lato Regular"/>
                    <a:sym typeface="Lato Regular"/>
                  </a:defRPr>
                </a:lvl1pPr>
              </a:lstStyle>
              <a:p>
                <a:pPr lvl="0">
                  <a:defRPr sz="1800">
                    <a:solidFill>
                      <a:srgbClr val="000000"/>
                    </a:solidFill>
                    <a:uFillTx/>
                  </a:defRPr>
                </a:pPr>
                <a:r>
                  <a:rPr sz="2500" dirty="0">
                    <a:solidFill>
                      <a:srgbClr val="53585F"/>
                    </a:solidFill>
                    <a:uFill>
                      <a:solidFill>
                        <a:srgbClr val="A6A6A6"/>
                      </a:solidFill>
                    </a:uFill>
                  </a:rPr>
                  <a:t>4 weeks</a:t>
                </a:r>
              </a:p>
            </p:txBody>
          </p:sp>
        </p:grpSp>
      </p:grpSp>
      <p:sp>
        <p:nvSpPr>
          <p:cNvPr id="331" name="Shape 331"/>
          <p:cNvSpPr>
            <a:spLocks noGrp="1"/>
          </p:cNvSpPr>
          <p:nvPr>
            <p:ph type="title" idx="4294967295"/>
          </p:nvPr>
        </p:nvSpPr>
        <p:spPr>
          <a:xfrm>
            <a:off x="723900" y="1143000"/>
            <a:ext cx="14801634"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6400" dirty="0" smtClean="0">
                <a:solidFill>
                  <a:srgbClr val="53585F"/>
                </a:solidFill>
                <a:uFill>
                  <a:solidFill>
                    <a:srgbClr val="595959"/>
                  </a:solidFill>
                </a:uFill>
              </a:rPr>
              <a:t>PROJECT </a:t>
            </a:r>
            <a:r>
              <a:rPr sz="6400" dirty="0" smtClean="0">
                <a:solidFill>
                  <a:srgbClr val="53585F"/>
                </a:solidFill>
                <a:uFill>
                  <a:solidFill>
                    <a:srgbClr val="595959"/>
                  </a:solidFill>
                </a:uFill>
              </a:rPr>
              <a:t>TIMELINE</a:t>
            </a:r>
            <a:r>
              <a:rPr lang="fr-CH" sz="6400" dirty="0" smtClean="0">
                <a:solidFill>
                  <a:srgbClr val="53585F"/>
                </a:solidFill>
                <a:uFill>
                  <a:solidFill>
                    <a:srgbClr val="595959"/>
                  </a:solidFill>
                </a:uFill>
              </a:rPr>
              <a:t> (TBD)</a:t>
            </a:r>
            <a:endParaRPr sz="6400" dirty="0">
              <a:solidFill>
                <a:srgbClr val="53585F"/>
              </a:solidFill>
              <a:uFill>
                <a:solidFill>
                  <a:srgbClr val="595959"/>
                </a:solidFill>
              </a:uFill>
            </a:endParaRP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hape 333"/>
          <p:cNvSpPr>
            <a:spLocks noGrp="1"/>
          </p:cNvSpPr>
          <p:nvPr>
            <p:ph type="title" idx="4294967295"/>
          </p:nvPr>
        </p:nvSpPr>
        <p:spPr>
          <a:xfrm>
            <a:off x="723900" y="1143000"/>
            <a:ext cx="14731267"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a:solidFill>
                  <a:srgbClr val="53585F"/>
                </a:solidFill>
                <a:uFill>
                  <a:solidFill>
                    <a:srgbClr val="595959"/>
                  </a:solidFill>
                </a:uFill>
              </a:rPr>
              <a:t>KEY PERFORMANCE INDICATORS</a:t>
            </a:r>
          </a:p>
        </p:txBody>
      </p:sp>
      <p:graphicFrame>
        <p:nvGraphicFramePr>
          <p:cNvPr id="334" name="Table 334"/>
          <p:cNvGraphicFramePr/>
          <p:nvPr>
            <p:extLst>
              <p:ext uri="{D42A27DB-BD31-4B8C-83A1-F6EECF244321}">
                <p14:modId xmlns:p14="http://schemas.microsoft.com/office/powerpoint/2010/main" val="3047850690"/>
              </p:ext>
            </p:extLst>
          </p:nvPr>
        </p:nvGraphicFramePr>
        <p:xfrm>
          <a:off x="2900999" y="3673642"/>
          <a:ext cx="18581998" cy="8105215"/>
        </p:xfrm>
        <a:graphic>
          <a:graphicData uri="http://schemas.openxmlformats.org/drawingml/2006/table">
            <a:tbl>
              <a:tblPr firstRow="1">
                <a:tableStyleId>{33BA23B1-9221-436E-865A-0063620EA4FD}</a:tableStyleId>
              </a:tblPr>
              <a:tblGrid>
                <a:gridCol w="1485100"/>
                <a:gridCol w="6048518"/>
                <a:gridCol w="3589358"/>
                <a:gridCol w="3855865"/>
                <a:gridCol w="3603157"/>
              </a:tblGrid>
              <a:tr h="1519815">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No.</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KPI</a:t>
                      </a:r>
                    </a:p>
                  </a:txBody>
                  <a:tcPr marL="50800" marR="50800" marT="50800" marB="50800"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Current </a:t>
                      </a:r>
                    </a:p>
                  </a:txBody>
                  <a:tcPr marL="50800" marR="50800" marT="50800" marB="50800" anchor="ctr"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Target</a:t>
                      </a:r>
                    </a:p>
                  </a:txBody>
                  <a:tcPr marL="50800" marR="50800" marT="50800" marB="50800" anchor="ctr"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Actual</a:t>
                      </a:r>
                    </a:p>
                  </a:txBody>
                  <a:tcPr marL="50800" marR="50800" marT="50800" marB="50800"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009AD9"/>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1</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en-US" sz="3600" noProof="0" dirty="0" smtClean="0">
                          <a:solidFill>
                            <a:srgbClr val="53585F"/>
                          </a:solidFill>
                          <a:latin typeface="Lato Bold"/>
                          <a:ea typeface="Lato Bold"/>
                          <a:cs typeface="Lato Bold"/>
                          <a:sym typeface="Lato Bold"/>
                        </a:rPr>
                        <a:t>Number</a:t>
                      </a:r>
                      <a:r>
                        <a:rPr lang="fr-CH" sz="3600" dirty="0" smtClean="0">
                          <a:solidFill>
                            <a:srgbClr val="53585F"/>
                          </a:solidFill>
                          <a:latin typeface="Lato Bold"/>
                          <a:ea typeface="Lato Bold"/>
                          <a:cs typeface="Lato Bold"/>
                          <a:sym typeface="Lato Bold"/>
                        </a:rPr>
                        <a:t> of </a:t>
                      </a:r>
                      <a:r>
                        <a:rPr lang="fr-CH" sz="3600" dirty="0" err="1" smtClean="0">
                          <a:solidFill>
                            <a:srgbClr val="53585F"/>
                          </a:solidFill>
                          <a:latin typeface="Lato Bold"/>
                          <a:ea typeface="Lato Bold"/>
                          <a:cs typeface="Lato Bold"/>
                          <a:sym typeface="Lato Bold"/>
                        </a:rPr>
                        <a:t>app</a:t>
                      </a:r>
                      <a:r>
                        <a:rPr lang="fr-CH" sz="3600" dirty="0" smtClean="0">
                          <a:solidFill>
                            <a:srgbClr val="53585F"/>
                          </a:solidFill>
                          <a:latin typeface="Lato Bold"/>
                          <a:ea typeface="Lato Bold"/>
                          <a:cs typeface="Lato Bold"/>
                          <a:sym typeface="Lato Bold"/>
                        </a:rPr>
                        <a:t> </a:t>
                      </a:r>
                      <a:r>
                        <a:rPr lang="fr-CH" sz="3600" dirty="0" err="1" smtClean="0">
                          <a:solidFill>
                            <a:srgbClr val="53585F"/>
                          </a:solidFill>
                          <a:latin typeface="Lato Bold"/>
                          <a:ea typeface="Lato Bold"/>
                          <a:cs typeface="Lato Bold"/>
                          <a:sym typeface="Lato Bold"/>
                        </a:rPr>
                        <a:t>Download</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a:solidFill>
                            <a:srgbClr val="53585F"/>
                          </a:solidFill>
                          <a:latin typeface="Lato Bold"/>
                          <a:ea typeface="Lato Bold"/>
                          <a:cs typeface="Lato Bold"/>
                          <a:sym typeface="Lato Bold"/>
                        </a:rPr>
                        <a:t>2</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fr-CH" sz="3600" dirty="0" err="1" smtClean="0">
                          <a:solidFill>
                            <a:srgbClr val="53585F"/>
                          </a:solidFill>
                          <a:latin typeface="Lato Bold"/>
                          <a:ea typeface="Lato Bold"/>
                          <a:cs typeface="Lato Bold"/>
                          <a:sym typeface="Lato Bold"/>
                        </a:rPr>
                        <a:t>Number</a:t>
                      </a:r>
                      <a:r>
                        <a:rPr lang="fr-CH" sz="3600" dirty="0" smtClean="0">
                          <a:solidFill>
                            <a:srgbClr val="53585F"/>
                          </a:solidFill>
                          <a:latin typeface="Lato Bold"/>
                          <a:ea typeface="Lato Bold"/>
                          <a:cs typeface="Lato Bold"/>
                          <a:sym typeface="Lato Bold"/>
                        </a:rPr>
                        <a:t> of </a:t>
                      </a:r>
                      <a:r>
                        <a:rPr lang="fr-CH" sz="3600" dirty="0" err="1" smtClean="0">
                          <a:solidFill>
                            <a:srgbClr val="53585F"/>
                          </a:solidFill>
                          <a:latin typeface="Lato Bold"/>
                          <a:ea typeface="Lato Bold"/>
                          <a:cs typeface="Lato Bold"/>
                          <a:sym typeface="Lato Bold"/>
                        </a:rPr>
                        <a:t>visits</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a:solidFill>
                            <a:srgbClr val="53585F"/>
                          </a:solidFill>
                          <a:latin typeface="Lato Bold"/>
                          <a:ea typeface="Lato Bold"/>
                          <a:cs typeface="Lato Bold"/>
                          <a:sym typeface="Lato Bold"/>
                        </a:rPr>
                        <a:t>3</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fr-CH" sz="3600" dirty="0" err="1" smtClean="0">
                          <a:solidFill>
                            <a:srgbClr val="53585F"/>
                          </a:solidFill>
                          <a:latin typeface="Lato Bold"/>
                          <a:ea typeface="Lato Bold"/>
                          <a:cs typeface="Lato Bold"/>
                          <a:sym typeface="Lato Bold"/>
                        </a:rPr>
                        <a:t>Number</a:t>
                      </a:r>
                      <a:r>
                        <a:rPr lang="fr-CH" sz="3600" dirty="0" smtClean="0">
                          <a:solidFill>
                            <a:srgbClr val="53585F"/>
                          </a:solidFill>
                          <a:latin typeface="Lato Bold"/>
                          <a:ea typeface="Lato Bold"/>
                          <a:cs typeface="Lato Bold"/>
                          <a:sym typeface="Lato Bold"/>
                        </a:rPr>
                        <a:t> of registration</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a:solidFill>
                            <a:srgbClr val="53585F"/>
                          </a:solidFill>
                          <a:latin typeface="Lato Bold"/>
                          <a:ea typeface="Lato Bold"/>
                          <a:cs typeface="Lato Bold"/>
                          <a:sym typeface="Lato Bold"/>
                        </a:rPr>
                        <a:t>4</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fr-CH" sz="3600" dirty="0" err="1" smtClean="0">
                          <a:solidFill>
                            <a:srgbClr val="53585F"/>
                          </a:solidFill>
                          <a:latin typeface="Lato Bold"/>
                          <a:ea typeface="Lato Bold"/>
                          <a:cs typeface="Lato Bold"/>
                          <a:sym typeface="Lato Bold"/>
                        </a:rPr>
                        <a:t>Number</a:t>
                      </a:r>
                      <a:r>
                        <a:rPr lang="fr-CH" sz="3600" dirty="0" smtClean="0">
                          <a:solidFill>
                            <a:srgbClr val="53585F"/>
                          </a:solidFill>
                          <a:latin typeface="Lato Bold"/>
                          <a:ea typeface="Lato Bold"/>
                          <a:cs typeface="Lato Bold"/>
                          <a:sym typeface="Lato Bold"/>
                        </a:rPr>
                        <a:t> of </a:t>
                      </a:r>
                      <a:r>
                        <a:rPr lang="fr-CH" sz="3600" dirty="0" err="1" smtClean="0">
                          <a:solidFill>
                            <a:srgbClr val="53585F"/>
                          </a:solidFill>
                          <a:latin typeface="Lato Bold"/>
                          <a:ea typeface="Lato Bold"/>
                          <a:cs typeface="Lato Bold"/>
                          <a:sym typeface="Lato Bold"/>
                        </a:rPr>
                        <a:t>form</a:t>
                      </a:r>
                      <a:r>
                        <a:rPr lang="fr-CH" sz="3600" dirty="0" smtClean="0">
                          <a:solidFill>
                            <a:srgbClr val="53585F"/>
                          </a:solidFill>
                          <a:latin typeface="Lato Bold"/>
                          <a:ea typeface="Lato Bold"/>
                          <a:cs typeface="Lato Bold"/>
                          <a:sym typeface="Lato Bold"/>
                        </a:rPr>
                        <a:t> </a:t>
                      </a:r>
                      <a:r>
                        <a:rPr lang="fr-CH" sz="3600" dirty="0" err="1" smtClean="0">
                          <a:solidFill>
                            <a:srgbClr val="53585F"/>
                          </a:solidFill>
                          <a:latin typeface="Lato Bold"/>
                          <a:ea typeface="Lato Bold"/>
                          <a:cs typeface="Lato Bold"/>
                          <a:sym typeface="Lato Bold"/>
                        </a:rPr>
                        <a:t>filled</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a:solidFill>
                            <a:srgbClr val="53585F"/>
                          </a:solidFill>
                          <a:latin typeface="Lato Bold"/>
                          <a:ea typeface="Lato Bold"/>
                          <a:cs typeface="Lato Bold"/>
                          <a:sym typeface="Lato Bold"/>
                        </a:rPr>
                        <a:t>5</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fr-CH" sz="3600" dirty="0" smtClean="0">
                          <a:solidFill>
                            <a:srgbClr val="53585F"/>
                          </a:solidFill>
                          <a:latin typeface="Lato Bold"/>
                          <a:ea typeface="Lato Bold"/>
                          <a:cs typeface="Lato Bold"/>
                          <a:sym typeface="Lato Bold"/>
                        </a:rPr>
                        <a:t>APP usage</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04475">
                <a:tc>
                  <a:txBody>
                    <a:bodyPr/>
                    <a:lstStyle/>
                    <a:p>
                      <a:pPr lvl="0" algn="ctr" defTabSz="914400">
                        <a:defRPr sz="1800">
                          <a:uFillTx/>
                        </a:defRPr>
                      </a:pPr>
                      <a:r>
                        <a:rPr sz="3600">
                          <a:solidFill>
                            <a:srgbClr val="53585F"/>
                          </a:solidFill>
                          <a:latin typeface="Lato Bold"/>
                          <a:ea typeface="Lato Bold"/>
                          <a:cs typeface="Lato Bold"/>
                          <a:sym typeface="Lato Bold"/>
                        </a:rPr>
                        <a:t>6</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fr-CH" sz="3600" dirty="0" err="1" smtClean="0">
                          <a:solidFill>
                            <a:srgbClr val="53585F"/>
                          </a:solidFill>
                          <a:latin typeface="Lato Bold"/>
                          <a:ea typeface="Lato Bold"/>
                          <a:cs typeface="Lato Bold"/>
                          <a:sym typeface="Lato Bold"/>
                        </a:rPr>
                        <a:t>Number</a:t>
                      </a:r>
                      <a:r>
                        <a:rPr lang="fr-CH" sz="3600" dirty="0" smtClean="0">
                          <a:solidFill>
                            <a:srgbClr val="53585F"/>
                          </a:solidFill>
                          <a:latin typeface="Lato Bold"/>
                          <a:ea typeface="Lato Bold"/>
                          <a:cs typeface="Lato Bold"/>
                          <a:sym typeface="Lato Bold"/>
                        </a:rPr>
                        <a:t> of</a:t>
                      </a:r>
                      <a:r>
                        <a:rPr lang="fr-CH" sz="3600" baseline="0" dirty="0" smtClean="0">
                          <a:solidFill>
                            <a:srgbClr val="53585F"/>
                          </a:solidFill>
                          <a:latin typeface="Lato Bold"/>
                          <a:ea typeface="Lato Bold"/>
                          <a:cs typeface="Lato Bold"/>
                          <a:sym typeface="Lato Bold"/>
                        </a:rPr>
                        <a:t> </a:t>
                      </a:r>
                      <a:r>
                        <a:rPr lang="fr-CH" sz="3600" baseline="0" dirty="0" err="1" smtClean="0">
                          <a:solidFill>
                            <a:srgbClr val="53585F"/>
                          </a:solidFill>
                          <a:latin typeface="Lato Bold"/>
                          <a:ea typeface="Lato Bold"/>
                          <a:cs typeface="Lato Bold"/>
                          <a:sym typeface="Lato Bold"/>
                        </a:rPr>
                        <a:t>referals</a:t>
                      </a:r>
                      <a:endParaRPr sz="3600" dirty="0">
                        <a:solidFill>
                          <a:srgbClr val="53585F"/>
                        </a:solidFill>
                        <a:latin typeface="Lato Bold"/>
                        <a:ea typeface="Lato Bold"/>
                        <a:cs typeface="Lato Bold"/>
                        <a:sym typeface="Lato Bold"/>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04475">
                <a:tc>
                  <a:txBody>
                    <a:bodyPr/>
                    <a:lstStyle/>
                    <a:p>
                      <a:pPr lvl="0" algn="ctr" defTabSz="914400">
                        <a:defRPr sz="1800">
                          <a:uFillTx/>
                        </a:defRPr>
                      </a:pPr>
                      <a:r>
                        <a:rPr sz="3600">
                          <a:solidFill>
                            <a:srgbClr val="53585F"/>
                          </a:solidFill>
                          <a:latin typeface="Lato Bold"/>
                          <a:ea typeface="Lato Bold"/>
                          <a:cs typeface="Lato Bold"/>
                          <a:sym typeface="Lato Bold"/>
                        </a:rPr>
                        <a:t>7</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Bold"/>
                          <a:ea typeface="Lato Bold"/>
                          <a:cs typeface="Lato Bold"/>
                          <a:sym typeface="Lato Bold"/>
                        </a:defRPr>
                      </a:pPr>
                      <a:r>
                        <a:rPr lang="fr-CH" sz="3600" dirty="0" smtClean="0">
                          <a:solidFill>
                            <a:srgbClr val="53585F"/>
                          </a:solidFill>
                          <a:latin typeface="Lato Bold"/>
                          <a:ea typeface="Lato Bold"/>
                          <a:cs typeface="Lato Bold"/>
                          <a:sym typeface="Lato Bold"/>
                        </a:rPr>
                        <a:t>TBD</a:t>
                      </a:r>
                      <a:endParaRPr dirty="0"/>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r>
              <a:tr h="804475">
                <a:tc>
                  <a:txBody>
                    <a:bodyPr/>
                    <a:lstStyle/>
                    <a:p>
                      <a:pPr lvl="0" algn="ctr" defTabSz="914400">
                        <a:defRPr sz="1800">
                          <a:uFillTx/>
                        </a:defRPr>
                      </a:pPr>
                      <a:r>
                        <a:rPr sz="3600">
                          <a:solidFill>
                            <a:srgbClr val="53585F"/>
                          </a:solidFill>
                          <a:latin typeface="Lato Bold"/>
                          <a:ea typeface="Lato Bold"/>
                          <a:cs typeface="Lato Bold"/>
                          <a:sym typeface="Lato Bold"/>
                        </a:rPr>
                        <a:t>8</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solidFill>
                      <a:srgbClr val="FFFFFF"/>
                    </a:solidFill>
                  </a:tcPr>
                </a:tc>
                <a:tc>
                  <a:txBody>
                    <a:bodyPr/>
                    <a:lstStyle/>
                    <a:p>
                      <a:pPr lvl="0" algn="ctr" defTabSz="914400">
                        <a:defRPr sz="3600">
                          <a:solidFill>
                            <a:srgbClr val="53585F"/>
                          </a:solidFill>
                          <a:uFillTx/>
                          <a:latin typeface="Lato Bold"/>
                          <a:ea typeface="Lato Bold"/>
                          <a:cs typeface="Lato Bold"/>
                          <a:sym typeface="Lato Bold"/>
                        </a:defRPr>
                      </a:pPr>
                      <a:r>
                        <a:rPr lang="fr-CH" sz="3600" dirty="0" smtClean="0">
                          <a:solidFill>
                            <a:srgbClr val="53585F"/>
                          </a:solidFill>
                          <a:latin typeface="Lato Bold"/>
                          <a:ea typeface="Lato Bold"/>
                          <a:cs typeface="Lato Bold"/>
                          <a:sym typeface="Lato Bold"/>
                        </a:rPr>
                        <a:t>TBD</a:t>
                      </a:r>
                      <a:endParaRPr dirty="0"/>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c>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r>
            </a:tbl>
          </a:graphicData>
        </a:graphic>
      </p:graphicFrame>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Shape 336"/>
          <p:cNvSpPr>
            <a:spLocks noGrp="1"/>
          </p:cNvSpPr>
          <p:nvPr>
            <p:ph type="title" idx="4294967295"/>
          </p:nvPr>
        </p:nvSpPr>
        <p:spPr>
          <a:xfrm>
            <a:off x="723900" y="1143000"/>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sz="6400" dirty="0" smtClean="0">
                <a:solidFill>
                  <a:srgbClr val="53585F"/>
                </a:solidFill>
                <a:uFill>
                  <a:solidFill>
                    <a:srgbClr val="595959"/>
                  </a:solidFill>
                </a:uFill>
              </a:rPr>
              <a:t>COSTS</a:t>
            </a:r>
            <a:r>
              <a:rPr lang="fr-CH" sz="6400" dirty="0" smtClean="0">
                <a:solidFill>
                  <a:srgbClr val="53585F"/>
                </a:solidFill>
                <a:uFill>
                  <a:solidFill>
                    <a:srgbClr val="595959"/>
                  </a:solidFill>
                </a:uFill>
              </a:rPr>
              <a:t> TBD</a:t>
            </a:r>
            <a:endParaRPr sz="6400" dirty="0">
              <a:solidFill>
                <a:srgbClr val="53585F"/>
              </a:solidFill>
              <a:uFill>
                <a:solidFill>
                  <a:srgbClr val="595959"/>
                </a:solidFill>
              </a:uFill>
            </a:endParaRPr>
          </a:p>
        </p:txBody>
      </p:sp>
      <p:graphicFrame>
        <p:nvGraphicFramePr>
          <p:cNvPr id="337" name="Table 337"/>
          <p:cNvGraphicFramePr/>
          <p:nvPr>
            <p:extLst>
              <p:ext uri="{D42A27DB-BD31-4B8C-83A1-F6EECF244321}">
                <p14:modId xmlns:p14="http://schemas.microsoft.com/office/powerpoint/2010/main" val="3723782315"/>
              </p:ext>
            </p:extLst>
          </p:nvPr>
        </p:nvGraphicFramePr>
        <p:xfrm>
          <a:off x="2943935" y="3673642"/>
          <a:ext cx="18496128" cy="8105215"/>
        </p:xfrm>
        <a:graphic>
          <a:graphicData uri="http://schemas.openxmlformats.org/drawingml/2006/table">
            <a:tbl>
              <a:tblPr firstRow="1">
                <a:tableStyleId>{33BA23B1-9221-436E-865A-0063620EA4FD}</a:tableStyleId>
              </a:tblPr>
              <a:tblGrid>
                <a:gridCol w="2039614"/>
                <a:gridCol w="6155776"/>
                <a:gridCol w="3385081"/>
                <a:gridCol w="6915657"/>
              </a:tblGrid>
              <a:tr h="1519815">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No.</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CHANNEL</a:t>
                      </a:r>
                    </a:p>
                  </a:txBody>
                  <a:tcPr marL="50800" marR="50800" marT="50800" marB="50800"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Time (month)</a:t>
                      </a:r>
                    </a:p>
                  </a:txBody>
                  <a:tcPr marL="50800" marR="50800" marT="50800" marB="50800" anchor="ctr"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solidFill>
                      <a:srgbClr val="009AD9"/>
                    </a:solidFill>
                  </a:tcPr>
                </a:tc>
                <a:tc>
                  <a:txBody>
                    <a:bodyPr/>
                    <a:lstStyle/>
                    <a:p>
                      <a:pPr lvl="0" algn="ctr" defTabSz="914400">
                        <a:defRPr sz="1800" b="0">
                          <a:solidFill>
                            <a:srgbClr val="000000"/>
                          </a:solidFill>
                          <a:uFillTx/>
                        </a:defRPr>
                      </a:pPr>
                      <a:r>
                        <a:rPr sz="4320" dirty="0">
                          <a:solidFill>
                            <a:srgbClr val="FFFFFF"/>
                          </a:solidFill>
                          <a:latin typeface="Montserrat-Bold"/>
                          <a:ea typeface="Montserrat-Bold"/>
                          <a:cs typeface="Montserrat-Bold"/>
                          <a:sym typeface="Montserrat-Bold"/>
                        </a:rPr>
                        <a:t>Cost (USD)</a:t>
                      </a:r>
                    </a:p>
                  </a:txBody>
                  <a:tcPr marL="50800" marR="50800" marT="50800" marB="50800"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solidFill>
                      <a:srgbClr val="009AD9"/>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1</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2</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3</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lang="en-US" sz="3600" dirty="0" smtClean="0">
                          <a:solidFill>
                            <a:srgbClr val="53585F"/>
                          </a:solidFill>
                          <a:latin typeface="Lato Bold"/>
                          <a:ea typeface="Lato Bold"/>
                          <a:cs typeface="Lato Bold"/>
                          <a:sym typeface="Lato Bold"/>
                        </a:rPr>
                        <a:t>Third</a:t>
                      </a:r>
                      <a:r>
                        <a:rPr lang="en-US" sz="3600" baseline="0" dirty="0" smtClean="0">
                          <a:solidFill>
                            <a:srgbClr val="53585F"/>
                          </a:solidFill>
                          <a:latin typeface="Lato Bold"/>
                          <a:ea typeface="Lato Bold"/>
                          <a:cs typeface="Lato Bold"/>
                          <a:sym typeface="Lato Bold"/>
                        </a:rPr>
                        <a:t> party sponsor</a:t>
                      </a:r>
                      <a:endParaRPr sz="3600" dirty="0">
                        <a:solidFill>
                          <a:srgbClr val="53585F"/>
                        </a:solidFill>
                        <a:latin typeface="Lato Bold"/>
                        <a:ea typeface="Lato Bold"/>
                        <a:cs typeface="Lato Bold"/>
                        <a:sym typeface="Lato Bold"/>
                      </a:endParaRP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4</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1800">
                          <a:uFillTx/>
                        </a:defRPr>
                      </a:pPr>
                      <a:r>
                        <a:rPr sz="3600" dirty="0">
                          <a:solidFill>
                            <a:srgbClr val="53585F"/>
                          </a:solidFill>
                          <a:latin typeface="Lato Bold"/>
                          <a:ea typeface="Lato Bold"/>
                          <a:cs typeface="Lato Bold"/>
                          <a:sym typeface="Lato Bold"/>
                        </a:rPr>
                        <a:t>Ads word</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34395">
                <a:tc>
                  <a:txBody>
                    <a:bodyPr/>
                    <a:lstStyle/>
                    <a:p>
                      <a:pPr lvl="0" algn="ctr" defTabSz="914400">
                        <a:defRPr sz="1800">
                          <a:uFillTx/>
                        </a:defRPr>
                      </a:pPr>
                      <a:r>
                        <a:rPr sz="3600" dirty="0">
                          <a:solidFill>
                            <a:srgbClr val="53585F"/>
                          </a:solidFill>
                          <a:latin typeface="Lato Bold"/>
                          <a:ea typeface="Lato Bold"/>
                          <a:cs typeface="Lato Bold"/>
                          <a:sym typeface="Lato Bold"/>
                        </a:rPr>
                        <a:t>5</a:t>
                      </a:r>
                    </a:p>
                  </a:txBody>
                  <a:tcPr marL="50800" marR="50800" marT="50800" marB="50800" anchor="ctr"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sz="1800">
                          <a:uFillTx/>
                        </a:defRPr>
                      </a:pPr>
                      <a:r>
                        <a:rPr lang="en-US" sz="3600" dirty="0" smtClean="0">
                          <a:solidFill>
                            <a:srgbClr val="53585F"/>
                          </a:solidFill>
                          <a:latin typeface="Lato Bold"/>
                          <a:ea typeface="Lato Bold"/>
                          <a:cs typeface="Lato Bold"/>
                          <a:sym typeface="Lato Bold"/>
                        </a:rPr>
                        <a:t>Social Media</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lvl="0" algn="ctr" defTabSz="914400">
                        <a:defRPr sz="3600">
                          <a:solidFill>
                            <a:srgbClr val="53585F"/>
                          </a:solidFill>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r>
              <a:tr h="804475">
                <a:tc gridSpan="2">
                  <a:txBody>
                    <a:bodyPr/>
                    <a:lstStyle/>
                    <a:p>
                      <a:pPr lvl="0" algn="ctr" defTabSz="914400">
                        <a:defRPr sz="1800">
                          <a:uFillTx/>
                        </a:defRPr>
                      </a:pPr>
                      <a:r>
                        <a:rPr sz="4000" dirty="0">
                          <a:solidFill>
                            <a:srgbClr val="53585F"/>
                          </a:solidFill>
                          <a:latin typeface="Lato Bold"/>
                          <a:ea typeface="Lato Bold"/>
                          <a:cs typeface="Lato Bold"/>
                          <a:sym typeface="Lato Bold"/>
                        </a:rPr>
                        <a:t>Sub total </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hMerge="1">
                  <a:txBody>
                    <a:bodyPr/>
                    <a:lstStyle/>
                    <a:p>
                      <a:endParaRPr lang="en-US"/>
                    </a:p>
                  </a:txBody>
                  <a:tcPr/>
                </a:tc>
                <a:tc gridSpan="2">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solidFill>
                      <a:srgbClr val="FFFFFF"/>
                    </a:solidFill>
                  </a:tcPr>
                </a:tc>
                <a:tc hMerge="1">
                  <a:txBody>
                    <a:bodyPr/>
                    <a:lstStyle/>
                    <a:p>
                      <a:endParaRPr lang="en-US"/>
                    </a:p>
                  </a:txBody>
                  <a:tcPr/>
                </a:tc>
              </a:tr>
              <a:tr h="804475">
                <a:tc gridSpan="2">
                  <a:txBody>
                    <a:bodyPr/>
                    <a:lstStyle/>
                    <a:p>
                      <a:pPr lvl="0" algn="ctr" defTabSz="914400">
                        <a:defRPr sz="1800">
                          <a:uFillTx/>
                        </a:defRPr>
                      </a:pPr>
                      <a:r>
                        <a:rPr sz="4000" dirty="0">
                          <a:solidFill>
                            <a:srgbClr val="53585F"/>
                          </a:solidFill>
                          <a:latin typeface="Lato Bold"/>
                          <a:ea typeface="Lato Bold"/>
                          <a:cs typeface="Lato Bold"/>
                          <a:sym typeface="Lato Bold"/>
                        </a:rPr>
                        <a:t>Tax</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hMerge="1">
                  <a:txBody>
                    <a:bodyPr/>
                    <a:lstStyle/>
                    <a:p>
                      <a:endParaRPr lang="en-US"/>
                    </a:p>
                  </a:txBody>
                  <a:tcPr/>
                </a:tc>
                <a:tc gridSpan="2">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hMerge="1">
                  <a:txBody>
                    <a:bodyPr/>
                    <a:lstStyle/>
                    <a:p>
                      <a:endParaRPr lang="en-US"/>
                    </a:p>
                  </a:txBody>
                  <a:tcPr/>
                </a:tc>
              </a:tr>
              <a:tr h="804475">
                <a:tc gridSpan="2">
                  <a:txBody>
                    <a:bodyPr/>
                    <a:lstStyle/>
                    <a:p>
                      <a:pPr lvl="0" algn="ctr" defTabSz="914400">
                        <a:defRPr sz="1800">
                          <a:uFillTx/>
                        </a:defRPr>
                      </a:pPr>
                      <a:r>
                        <a:rPr sz="4000" dirty="0">
                          <a:solidFill>
                            <a:srgbClr val="53585F"/>
                          </a:solidFill>
                          <a:latin typeface="Lato Bold"/>
                          <a:ea typeface="Lato Bold"/>
                          <a:cs typeface="Lato Bold"/>
                          <a:sym typeface="Lato Bold"/>
                        </a:rPr>
                        <a:t>Total cost</a:t>
                      </a:r>
                    </a:p>
                  </a:txBody>
                  <a:tcPr marL="50800" marR="50800" marT="50800" marB="50800"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c hMerge="1">
                  <a:txBody>
                    <a:bodyPr/>
                    <a:lstStyle/>
                    <a:p>
                      <a:endParaRPr lang="en-US"/>
                    </a:p>
                  </a:txBody>
                  <a:tcPr/>
                </a:tc>
                <a:tc gridSpan="2">
                  <a:txBody>
                    <a:bodyPr/>
                    <a:lstStyle/>
                    <a:p>
                      <a:pPr lvl="0" algn="ctr" defTabSz="914400">
                        <a:defRPr sz="3600">
                          <a:uFillTx/>
                          <a:latin typeface="Lato Regular"/>
                          <a:ea typeface="Lato Regular"/>
                          <a:cs typeface="Lato Regular"/>
                          <a:sym typeface="Lato Regular"/>
                        </a:defRPr>
                      </a:pPr>
                      <a:endParaRPr dirty="0"/>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solidFill>
                      <a:srgbClr val="FFFFFF"/>
                    </a:solidFill>
                  </a:tcPr>
                </a:tc>
                <a:tc hMerge="1">
                  <a:txBody>
                    <a:bodyPr/>
                    <a:lstStyle/>
                    <a:p>
                      <a:endParaRPr lang="en-US"/>
                    </a:p>
                  </a:txBody>
                  <a:tcPr/>
                </a:tc>
              </a:tr>
            </a:tbl>
          </a:graphicData>
        </a:graphic>
      </p:graphicFrame>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27459648" cy="13729824"/>
          </a:xfrm>
          <a:prstGeom prst="rect">
            <a:avLst/>
          </a:prstGeom>
        </p:spPr>
      </p:pic>
      <p:sp>
        <p:nvSpPr>
          <p:cNvPr id="340" name="Shape 340"/>
          <p:cNvSpPr/>
          <p:nvPr/>
        </p:nvSpPr>
        <p:spPr>
          <a:xfrm>
            <a:off x="-1" y="8342705"/>
            <a:ext cx="27459648" cy="5387119"/>
          </a:xfrm>
          <a:prstGeom prst="rect">
            <a:avLst/>
          </a:prstGeom>
          <a:solidFill>
            <a:srgbClr val="51A7F9">
              <a:alpha val="85465"/>
            </a:srgbClr>
          </a:solidFill>
          <a:ln w="12700">
            <a:miter lim="400000"/>
          </a:ln>
        </p:spPr>
        <p:txBody>
          <a:bodyPr lIns="0" tIns="0" rIns="0" bIns="0" anchor="ctr"/>
          <a:lstStyle/>
          <a:p>
            <a:pPr lvl="0">
              <a:defRPr sz="9700">
                <a:solidFill>
                  <a:srgbClr val="FFFFFF"/>
                </a:solidFill>
                <a:latin typeface="Helvetica"/>
                <a:ea typeface="Helvetica"/>
                <a:cs typeface="Helvetica"/>
                <a:sym typeface="Helvetica"/>
              </a:defRPr>
            </a:pPr>
            <a:endParaRPr dirty="0"/>
          </a:p>
        </p:txBody>
      </p:sp>
      <p:sp>
        <p:nvSpPr>
          <p:cNvPr id="341" name="Shape 341"/>
          <p:cNvSpPr/>
          <p:nvPr/>
        </p:nvSpPr>
        <p:spPr>
          <a:xfrm>
            <a:off x="854097" y="9786170"/>
            <a:ext cx="22675807" cy="600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lvl="0">
              <a:defRPr sz="1800"/>
            </a:pPr>
            <a:r>
              <a:rPr lang="en-US" sz="3900" dirty="0" smtClean="0">
                <a:solidFill>
                  <a:srgbClr val="FFFFFF"/>
                </a:solidFill>
                <a:latin typeface="Montserrat-Regular"/>
                <a:ea typeface="Montserrat-Regular"/>
                <a:cs typeface="Montserrat-Regular"/>
                <a:sym typeface="Montserrat-Regular"/>
              </a:rPr>
              <a:t>Add</a:t>
            </a:r>
            <a:r>
              <a:rPr lang="fr-CH" sz="3900" dirty="0" smtClean="0">
                <a:solidFill>
                  <a:srgbClr val="FFFFFF"/>
                </a:solidFill>
                <a:latin typeface="Montserrat-Regular"/>
                <a:ea typeface="Montserrat-Regular"/>
                <a:cs typeface="Montserrat-Regular"/>
                <a:sym typeface="Montserrat-Regular"/>
              </a:rPr>
              <a:t> </a:t>
            </a:r>
            <a:r>
              <a:rPr lang="fr-CH" sz="3900" dirty="0" err="1" smtClean="0">
                <a:solidFill>
                  <a:srgbClr val="FFFFFF"/>
                </a:solidFill>
                <a:latin typeface="Montserrat-Regular"/>
                <a:ea typeface="Montserrat-Regular"/>
                <a:cs typeface="Montserrat-Regular"/>
                <a:sym typeface="Montserrat-Regular"/>
              </a:rPr>
              <a:t>text</a:t>
            </a:r>
            <a:r>
              <a:rPr lang="fr-CH" sz="3900" dirty="0" smtClean="0">
                <a:solidFill>
                  <a:srgbClr val="FFFFFF"/>
                </a:solidFill>
                <a:latin typeface="Montserrat-Regular"/>
                <a:ea typeface="Montserrat-Regular"/>
                <a:cs typeface="Montserrat-Regular"/>
                <a:sym typeface="Montserrat-Regular"/>
              </a:rPr>
              <a:t> There</a:t>
            </a:r>
            <a:endParaRPr sz="3900" dirty="0">
              <a:solidFill>
                <a:srgbClr val="FFFFFF"/>
              </a:solidFill>
              <a:latin typeface="Montserrat-Regular"/>
              <a:ea typeface="Montserrat-Regular"/>
              <a:cs typeface="Montserrat-Regular"/>
              <a:sym typeface="Montserrat-Regular"/>
            </a:endParaRPr>
          </a:p>
        </p:txBody>
      </p:sp>
      <p:sp>
        <p:nvSpPr>
          <p:cNvPr id="342" name="Shape 342"/>
          <p:cNvSpPr/>
          <p:nvPr/>
        </p:nvSpPr>
        <p:spPr>
          <a:xfrm>
            <a:off x="7641735" y="10691969"/>
            <a:ext cx="3621184" cy="2400657"/>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p>
            <a:pPr lvl="0" algn="l">
              <a:defRPr sz="1800"/>
            </a:pPr>
            <a:endParaRPr sz="3900" dirty="0">
              <a:solidFill>
                <a:srgbClr val="FFFFFF"/>
              </a:solidFill>
            </a:endParaRPr>
          </a:p>
          <a:p>
            <a:pPr lvl="0" algn="l">
              <a:defRPr sz="1800"/>
            </a:pPr>
            <a:r>
              <a:rPr sz="3900" dirty="0">
                <a:solidFill>
                  <a:srgbClr val="FFFFFF"/>
                </a:solidFill>
                <a:latin typeface="Montserrat-Regular"/>
                <a:ea typeface="Montserrat-Regular"/>
                <a:cs typeface="Montserrat-Regular"/>
                <a:sym typeface="Montserrat-Regular"/>
              </a:rPr>
              <a:t>Website :  http://</a:t>
            </a:r>
          </a:p>
          <a:p>
            <a:pPr lvl="0" algn="l">
              <a:defRPr sz="1800"/>
            </a:pPr>
            <a:r>
              <a:rPr sz="3900" dirty="0">
                <a:solidFill>
                  <a:srgbClr val="FFFFFF"/>
                </a:solidFill>
                <a:latin typeface="Montserrat-Regular"/>
                <a:ea typeface="Montserrat-Regular"/>
                <a:cs typeface="Montserrat-Regular"/>
                <a:sym typeface="Montserrat-Regular"/>
              </a:rPr>
              <a:t>Email :       </a:t>
            </a:r>
            <a:r>
              <a:rPr lang="fr-CH" sz="3900" dirty="0" smtClean="0">
                <a:solidFill>
                  <a:srgbClr val="FFFFFF"/>
                </a:solidFill>
                <a:latin typeface="Montserrat-Regular"/>
                <a:ea typeface="Montserrat-Regular"/>
                <a:cs typeface="Montserrat-Regular"/>
                <a:sym typeface="Montserrat-Regular"/>
              </a:rPr>
              <a:t>TBD</a:t>
            </a:r>
            <a:endParaRPr sz="3900" dirty="0">
              <a:solidFill>
                <a:srgbClr val="FFFFFF"/>
              </a:solidFill>
              <a:latin typeface="Montserrat-Regular"/>
              <a:ea typeface="Montserrat-Regular"/>
              <a:cs typeface="Montserrat-Regular"/>
              <a:sym typeface="Montserrat-Regular"/>
            </a:endParaRPr>
          </a:p>
          <a:p>
            <a:pPr lvl="0" algn="l">
              <a:defRPr sz="1800"/>
            </a:pPr>
            <a:r>
              <a:rPr sz="3900" dirty="0">
                <a:solidFill>
                  <a:srgbClr val="FFFFFF"/>
                </a:solidFill>
                <a:latin typeface="Montserrat-Regular"/>
                <a:ea typeface="Montserrat-Regular"/>
                <a:cs typeface="Montserrat-Regular"/>
                <a:sym typeface="Montserrat-Regular"/>
              </a:rPr>
              <a:t>Phone :      </a:t>
            </a:r>
            <a:r>
              <a:rPr lang="fr-CH" sz="3900" dirty="0" smtClean="0">
                <a:solidFill>
                  <a:srgbClr val="FFFFFF"/>
                </a:solidFill>
                <a:latin typeface="Montserrat-Regular"/>
                <a:ea typeface="Montserrat-Regular"/>
                <a:cs typeface="Montserrat-Regular"/>
                <a:sym typeface="Montserrat-Regular"/>
              </a:rPr>
              <a:t>TBD</a:t>
            </a:r>
            <a:endParaRPr sz="3900" dirty="0">
              <a:solidFill>
                <a:srgbClr val="FFFFFF"/>
              </a:solidFill>
              <a:latin typeface="Montserrat-Regular"/>
              <a:ea typeface="Montserrat-Regular"/>
              <a:cs typeface="Montserrat-Regular"/>
              <a:sym typeface="Montserrat-Regular"/>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ZLSw0SXxThSrkXRIiCdT_DSC_0345.jpg"/>
          <p:cNvPicPr/>
          <p:nvPr/>
        </p:nvPicPr>
        <p:blipFill>
          <a:blip r:embed="rId2" cstate="email">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
        <p:nvSpPr>
          <p:cNvPr id="345" name="Shape 345"/>
          <p:cNvSpPr/>
          <p:nvPr/>
        </p:nvSpPr>
        <p:spPr>
          <a:xfrm>
            <a:off x="-1" y="-1"/>
            <a:ext cx="24384001" cy="13716001"/>
          </a:xfrm>
          <a:prstGeom prst="rect">
            <a:avLst/>
          </a:prstGeom>
          <a:solidFill>
            <a:srgbClr val="009AD9">
              <a:alpha val="71637"/>
            </a:srgbClr>
          </a:solidFill>
          <a:ln w="12700">
            <a:miter lim="400000"/>
          </a:ln>
          <a:effectLst>
            <a:outerShdw blurRad="38100" dist="25400" dir="5400000" rotWithShape="0">
              <a:srgbClr val="000000">
                <a:alpha val="12808"/>
              </a:srgbClr>
            </a:outerShdw>
          </a:effectLst>
        </p:spPr>
        <p:txBody>
          <a:bodyPr lIns="0" tIns="0" rIns="0" bIns="0" anchor="ctr"/>
          <a:lstStyle/>
          <a:p>
            <a:pPr lvl="0">
              <a:defRPr sz="3200">
                <a:solidFill>
                  <a:srgbClr val="FFFFFF"/>
                </a:solidFill>
              </a:defRPr>
            </a:pPr>
            <a:endParaRPr/>
          </a:p>
        </p:txBody>
      </p:sp>
      <p:sp>
        <p:nvSpPr>
          <p:cNvPr id="346" name="Shape 346"/>
          <p:cNvSpPr/>
          <p:nvPr/>
        </p:nvSpPr>
        <p:spPr>
          <a:xfrm>
            <a:off x="9180757" y="5282183"/>
            <a:ext cx="6022483" cy="1575816"/>
          </a:xfrm>
          <a:prstGeom prst="rect">
            <a:avLst/>
          </a:prstGeom>
          <a:ln w="76200">
            <a:solidFill>
              <a:srgbClr val="FFFFFF"/>
            </a:solidFill>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lgn="l" defTabSz="457200">
              <a:lnSpc>
                <a:spcPct val="80000"/>
              </a:lnSpc>
              <a:spcBef>
                <a:spcPts val="100"/>
              </a:spcBef>
              <a:defRPr sz="12800">
                <a:solidFill>
                  <a:srgbClr val="FFFFFF"/>
                </a:solidFill>
                <a:uFill>
                  <a:solidFill>
                    <a:srgbClr val="FFFFFF"/>
                  </a:solidFill>
                </a:uFill>
                <a:latin typeface="Montserrat-Regular"/>
                <a:ea typeface="Montserrat-Regular"/>
                <a:cs typeface="Montserrat-Regular"/>
                <a:sym typeface="Montserrat-Regular"/>
              </a:defRPr>
            </a:lvl1pPr>
          </a:lstStyle>
          <a:p>
            <a:pPr lvl="0">
              <a:defRPr sz="1800">
                <a:solidFill>
                  <a:srgbClr val="000000"/>
                </a:solidFill>
                <a:uFillTx/>
              </a:defRPr>
            </a:pPr>
            <a:r>
              <a:rPr sz="12800" dirty="0" smtClean="0">
                <a:solidFill>
                  <a:srgbClr val="FFFFFF"/>
                </a:solidFill>
                <a:uFill>
                  <a:solidFill>
                    <a:srgbClr val="FFFFFF"/>
                  </a:solidFill>
                </a:uFill>
              </a:rPr>
              <a:t>THANK!</a:t>
            </a:r>
            <a:endParaRPr sz="12800" dirty="0">
              <a:solidFill>
                <a:srgbClr val="FFFFFF"/>
              </a:solidFill>
              <a:uFill>
                <a:solidFill>
                  <a:srgbClr val="FFFFFF"/>
                </a:solidFill>
              </a:uFill>
            </a:endParaRP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Shape 336"/>
          <p:cNvSpPr>
            <a:spLocks noGrp="1"/>
          </p:cNvSpPr>
          <p:nvPr>
            <p:ph type="title" idx="4294967295"/>
          </p:nvPr>
        </p:nvSpPr>
        <p:spPr>
          <a:xfrm>
            <a:off x="723900" y="1143000"/>
            <a:ext cx="10723789" cy="1397000"/>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normAutofit/>
          </a:bodyPr>
          <a:lstStyle>
            <a:lvl1pPr algn="l">
              <a:defRPr sz="6400">
                <a:solidFill>
                  <a:srgbClr val="53585F"/>
                </a:solidFill>
                <a:uFill>
                  <a:solidFill>
                    <a:srgbClr val="595959"/>
                  </a:solidFill>
                </a:uFill>
                <a:latin typeface="Montserrat-Bold"/>
                <a:ea typeface="Montserrat-Bold"/>
                <a:cs typeface="Montserrat-Bold"/>
                <a:sym typeface="Montserrat-Bold"/>
              </a:defRPr>
            </a:lvl1pPr>
          </a:lstStyle>
          <a:p>
            <a:pPr lvl="0">
              <a:defRPr sz="1800">
                <a:solidFill>
                  <a:srgbClr val="000000"/>
                </a:solidFill>
                <a:uFillTx/>
              </a:defRPr>
            </a:pPr>
            <a:r>
              <a:rPr lang="fr-CH" sz="6400" dirty="0" err="1" smtClean="0">
                <a:solidFill>
                  <a:srgbClr val="53585F"/>
                </a:solidFill>
                <a:uFill>
                  <a:solidFill>
                    <a:srgbClr val="595959"/>
                  </a:solidFill>
                </a:uFill>
              </a:rPr>
              <a:t>References</a:t>
            </a:r>
            <a:endParaRPr sz="6400" dirty="0">
              <a:solidFill>
                <a:srgbClr val="53585F"/>
              </a:solidFill>
              <a:uFill>
                <a:solidFill>
                  <a:srgbClr val="595959"/>
                </a:solidFill>
              </a:uFill>
            </a:endParaRPr>
          </a:p>
        </p:txBody>
      </p:sp>
      <p:graphicFrame>
        <p:nvGraphicFramePr>
          <p:cNvPr id="2" name="Table 1"/>
          <p:cNvGraphicFramePr>
            <a:graphicFrameLocks noGrp="1"/>
          </p:cNvGraphicFramePr>
          <p:nvPr>
            <p:extLst>
              <p:ext uri="{D42A27DB-BD31-4B8C-83A1-F6EECF244321}">
                <p14:modId xmlns:p14="http://schemas.microsoft.com/office/powerpoint/2010/main" val="2248753780"/>
              </p:ext>
            </p:extLst>
          </p:nvPr>
        </p:nvGraphicFramePr>
        <p:xfrm>
          <a:off x="1084316" y="3000120"/>
          <a:ext cx="19505451" cy="6601080"/>
        </p:xfrm>
        <a:graphic>
          <a:graphicData uri="http://schemas.openxmlformats.org/drawingml/2006/table">
            <a:tbl>
              <a:tblPr firstRow="1" bandRow="1">
                <a:tableStyleId>{5940675A-B579-460E-94D1-54222C63F5DA}</a:tableStyleId>
              </a:tblPr>
              <a:tblGrid>
                <a:gridCol w="6501817"/>
                <a:gridCol w="6501817"/>
                <a:gridCol w="6501817"/>
              </a:tblGrid>
              <a:tr h="1100180">
                <a:tc>
                  <a:txBody>
                    <a:bodyPr/>
                    <a:lstStyle/>
                    <a:p>
                      <a:pPr algn="l"/>
                      <a:r>
                        <a:rPr lang="fr-CH" dirty="0" smtClean="0"/>
                        <a:t>Media</a:t>
                      </a:r>
                      <a:endParaRPr lang="en-US" dirty="0"/>
                    </a:p>
                  </a:txBody>
                  <a:tcPr/>
                </a:tc>
                <a:tc>
                  <a:txBody>
                    <a:bodyPr/>
                    <a:lstStyle/>
                    <a:p>
                      <a:pPr algn="l"/>
                      <a:r>
                        <a:rPr lang="fr-CH" dirty="0" err="1" smtClean="0"/>
                        <a:t>Address</a:t>
                      </a:r>
                      <a:endParaRPr lang="en-US" dirty="0"/>
                    </a:p>
                  </a:txBody>
                  <a:tcPr/>
                </a:tc>
                <a:tc>
                  <a:txBody>
                    <a:bodyPr/>
                    <a:lstStyle/>
                    <a:p>
                      <a:pPr algn="l"/>
                      <a:r>
                        <a:rPr lang="fr-CH" dirty="0" err="1" smtClean="0"/>
                        <a:t>comments</a:t>
                      </a:r>
                      <a:endParaRPr lang="en-US" dirty="0"/>
                    </a:p>
                  </a:txBody>
                  <a:tcPr/>
                </a:tc>
              </a:tr>
              <a:tr h="1100180">
                <a:tc>
                  <a:txBody>
                    <a:bodyPr/>
                    <a:lstStyle/>
                    <a:p>
                      <a:pPr algn="l"/>
                      <a:r>
                        <a:rPr lang="fr-CH" dirty="0" smtClean="0"/>
                        <a:t>App</a:t>
                      </a:r>
                      <a:endParaRPr lang="en-US" dirty="0"/>
                    </a:p>
                  </a:txBody>
                  <a:tcPr/>
                </a:tc>
                <a:tc>
                  <a:txBody>
                    <a:bodyPr/>
                    <a:lstStyle/>
                    <a:p>
                      <a:pPr algn="l"/>
                      <a:r>
                        <a:rPr lang="en-US" dirty="0" smtClean="0"/>
                        <a:t>http://gethowareyou.com/pl/</a:t>
                      </a:r>
                      <a:endParaRPr lang="en-US" dirty="0"/>
                    </a:p>
                  </a:txBody>
                  <a:tcPr/>
                </a:tc>
                <a:tc>
                  <a:txBody>
                    <a:bodyPr/>
                    <a:lstStyle/>
                    <a:p>
                      <a:pPr algn="l"/>
                      <a:r>
                        <a:rPr lang="fr-CH" dirty="0" smtClean="0"/>
                        <a:t>The design and </a:t>
                      </a:r>
                      <a:r>
                        <a:rPr lang="fr-CH" dirty="0" err="1" smtClean="0"/>
                        <a:t>simplcity</a:t>
                      </a:r>
                      <a:r>
                        <a:rPr lang="fr-CH" dirty="0" smtClean="0"/>
                        <a:t> look </a:t>
                      </a:r>
                      <a:r>
                        <a:rPr lang="fr-CH" dirty="0" err="1" smtClean="0"/>
                        <a:t>very</a:t>
                      </a:r>
                      <a:r>
                        <a:rPr lang="fr-CH" dirty="0" smtClean="0"/>
                        <a:t> </a:t>
                      </a:r>
                      <a:r>
                        <a:rPr lang="fr-CH" dirty="0" err="1" smtClean="0"/>
                        <a:t>interesting</a:t>
                      </a:r>
                      <a:endParaRPr lang="en-US" dirty="0"/>
                    </a:p>
                  </a:txBody>
                  <a:tcPr/>
                </a:tc>
              </a:tr>
              <a:tr h="1100180">
                <a:tc>
                  <a:txBody>
                    <a:bodyPr/>
                    <a:lstStyle/>
                    <a:p>
                      <a:pPr algn="l"/>
                      <a:r>
                        <a:rPr lang="fr-CH" dirty="0" smtClean="0"/>
                        <a:t>App</a:t>
                      </a:r>
                      <a:endParaRPr lang="en-US" dirty="0"/>
                    </a:p>
                  </a:txBody>
                  <a:tcPr/>
                </a:tc>
                <a:tc>
                  <a:txBody>
                    <a:bodyPr/>
                    <a:lstStyle/>
                    <a:p>
                      <a:pPr algn="l"/>
                      <a:r>
                        <a:rPr lang="en-US" dirty="0" smtClean="0"/>
                        <a:t>http://appcrawlr.com/ios/moodreporter</a:t>
                      </a:r>
                      <a:endParaRPr lang="en-US" dirty="0"/>
                    </a:p>
                  </a:txBody>
                  <a:tcPr/>
                </a:tc>
                <a:tc>
                  <a:txBody>
                    <a:bodyPr/>
                    <a:lstStyle/>
                    <a:p>
                      <a:pPr algn="l"/>
                      <a:r>
                        <a:rPr lang="fr-CH" dirty="0" smtClean="0"/>
                        <a:t>The </a:t>
                      </a:r>
                      <a:r>
                        <a:rPr lang="fr-CH" dirty="0" err="1" smtClean="0"/>
                        <a:t>way</a:t>
                      </a:r>
                      <a:r>
                        <a:rPr lang="fr-CH" dirty="0" smtClean="0"/>
                        <a:t> </a:t>
                      </a:r>
                      <a:r>
                        <a:rPr lang="fr-CH" dirty="0" err="1" smtClean="0"/>
                        <a:t>they</a:t>
                      </a:r>
                      <a:r>
                        <a:rPr lang="fr-CH" dirty="0" smtClean="0"/>
                        <a:t> capture information  </a:t>
                      </a:r>
                      <a:r>
                        <a:rPr lang="fr-CH" dirty="0" err="1" smtClean="0"/>
                        <a:t>might</a:t>
                      </a:r>
                      <a:r>
                        <a:rPr lang="fr-CH" dirty="0" smtClean="0"/>
                        <a:t> </a:t>
                      </a:r>
                      <a:r>
                        <a:rPr lang="fr-CH" dirty="0" err="1" smtClean="0"/>
                        <a:t>be</a:t>
                      </a:r>
                      <a:r>
                        <a:rPr lang="fr-CH" dirty="0" smtClean="0"/>
                        <a:t> </a:t>
                      </a:r>
                      <a:r>
                        <a:rPr lang="fr-CH" dirty="0" err="1" smtClean="0"/>
                        <a:t>useful</a:t>
                      </a:r>
                      <a:endParaRPr lang="en-US" dirty="0"/>
                    </a:p>
                  </a:txBody>
                  <a:tcPr/>
                </a:tc>
              </a:tr>
              <a:tr h="1100180">
                <a:tc>
                  <a:txBody>
                    <a:bodyPr/>
                    <a:lstStyle/>
                    <a:p>
                      <a:pPr algn="l"/>
                      <a:r>
                        <a:rPr lang="fr-CH" dirty="0" err="1" smtClean="0"/>
                        <a:t>Website</a:t>
                      </a:r>
                      <a:endParaRPr lang="en-US" dirty="0"/>
                    </a:p>
                  </a:txBody>
                  <a:tcPr/>
                </a:tc>
                <a:tc>
                  <a:txBody>
                    <a:bodyPr/>
                    <a:lstStyle/>
                    <a:p>
                      <a:pPr algn="l"/>
                      <a:r>
                        <a:rPr lang="fr-CH" dirty="0" smtClean="0"/>
                        <a:t>Patientlikeme.com</a:t>
                      </a:r>
                      <a:endParaRPr lang="en-US" dirty="0"/>
                    </a:p>
                  </a:txBody>
                  <a:tcPr/>
                </a:tc>
                <a:tc>
                  <a:txBody>
                    <a:bodyPr/>
                    <a:lstStyle/>
                    <a:p>
                      <a:pPr algn="l"/>
                      <a:r>
                        <a:rPr lang="fr-CH" dirty="0" err="1" smtClean="0"/>
                        <a:t>Businss</a:t>
                      </a:r>
                      <a:r>
                        <a:rPr lang="fr-CH" dirty="0" smtClean="0"/>
                        <a:t> model </a:t>
                      </a:r>
                      <a:r>
                        <a:rPr lang="fr-CH" dirty="0" err="1" smtClean="0"/>
                        <a:t>is</a:t>
                      </a:r>
                      <a:r>
                        <a:rPr lang="fr-CH" dirty="0" smtClean="0"/>
                        <a:t> </a:t>
                      </a:r>
                      <a:r>
                        <a:rPr lang="fr-CH" dirty="0" err="1" smtClean="0"/>
                        <a:t>interesting</a:t>
                      </a:r>
                      <a:r>
                        <a:rPr lang="fr-CH" dirty="0" smtClean="0"/>
                        <a:t>, simple </a:t>
                      </a:r>
                      <a:r>
                        <a:rPr lang="fr-CH" dirty="0" err="1" smtClean="0"/>
                        <a:t>form</a:t>
                      </a:r>
                      <a:r>
                        <a:rPr lang="fr-CH" dirty="0" smtClean="0"/>
                        <a:t> to </a:t>
                      </a:r>
                      <a:r>
                        <a:rPr lang="fr-CH" dirty="0" err="1" smtClean="0"/>
                        <a:t>register</a:t>
                      </a:r>
                      <a:endParaRPr lang="en-US" dirty="0"/>
                    </a:p>
                  </a:txBody>
                  <a:tcPr/>
                </a:tc>
              </a:tr>
              <a:tr h="1100180">
                <a:tc>
                  <a:txBody>
                    <a:bodyPr/>
                    <a:lstStyle/>
                    <a:p>
                      <a:pPr algn="l"/>
                      <a:r>
                        <a:rPr lang="fr-CH" dirty="0" smtClean="0"/>
                        <a:t>App </a:t>
                      </a:r>
                      <a:r>
                        <a:rPr lang="fr-CH" dirty="0" err="1" smtClean="0"/>
                        <a:t>website</a:t>
                      </a:r>
                      <a:endParaRPr lang="en-US" dirty="0"/>
                    </a:p>
                  </a:txBody>
                  <a:tcPr/>
                </a:tc>
                <a:tc>
                  <a:txBody>
                    <a:bodyPr/>
                    <a:lstStyle/>
                    <a:p>
                      <a:pPr algn="l"/>
                      <a:r>
                        <a:rPr lang="en-US" dirty="0" smtClean="0"/>
                        <a:t>https://www.viary.se/</a:t>
                      </a:r>
                      <a:endParaRPr lang="en-US" dirty="0"/>
                    </a:p>
                  </a:txBody>
                  <a:tcPr/>
                </a:tc>
                <a:tc>
                  <a:txBody>
                    <a:bodyPr/>
                    <a:lstStyle/>
                    <a:p>
                      <a:pPr algn="l"/>
                      <a:endParaRPr lang="en-US" dirty="0"/>
                    </a:p>
                  </a:txBody>
                  <a:tcPr/>
                </a:tc>
              </a:tr>
              <a:tr h="1100180">
                <a:tc>
                  <a:txBody>
                    <a:bodyPr/>
                    <a:lstStyle/>
                    <a:p>
                      <a:pPr algn="l"/>
                      <a:r>
                        <a:rPr lang="fr-CH" dirty="0" smtClean="0"/>
                        <a:t>st</a:t>
                      </a:r>
                      <a:endParaRPr lang="en-US" dirty="0"/>
                    </a:p>
                  </a:txBody>
                  <a:tcPr/>
                </a:tc>
                <a:tc>
                  <a:txBody>
                    <a:bodyPr/>
                    <a:lstStyle/>
                    <a:p>
                      <a:pPr algn="l"/>
                      <a:endParaRPr lang="en-US"/>
                    </a:p>
                  </a:txBody>
                  <a:tcPr/>
                </a:tc>
                <a:tc>
                  <a:txBody>
                    <a:bodyPr/>
                    <a:lstStyle/>
                    <a:p>
                      <a:pPr algn="l"/>
                      <a:endParaRPr lang="en-US" dirty="0"/>
                    </a:p>
                  </a:txBody>
                  <a:tcPr/>
                </a:tc>
              </a:tr>
            </a:tbl>
          </a:graphicData>
        </a:graphic>
      </p:graphicFrame>
    </p:spTree>
    <p:extLst>
      <p:ext uri="{BB962C8B-B14F-4D97-AF65-F5344CB8AC3E}">
        <p14:creationId xmlns:p14="http://schemas.microsoft.com/office/powerpoint/2010/main" val="941739487"/>
      </p:ext>
    </p:extLst>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2196</TotalTime>
  <Words>945</Words>
  <Application>Microsoft Office PowerPoint</Application>
  <PresentationFormat>Custom</PresentationFormat>
  <Paragraphs>274</Paragraphs>
  <Slides>31</Slides>
  <Notes>2</Notes>
  <HiddenSlides>3</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31</vt:i4>
      </vt:variant>
    </vt:vector>
  </HeadingPairs>
  <TitlesOfParts>
    <vt:vector size="44" baseType="lpstr">
      <vt:lpstr>Arial</vt:lpstr>
      <vt:lpstr>Bebas Neue</vt:lpstr>
      <vt:lpstr>Calibri</vt:lpstr>
      <vt:lpstr>Helvetica</vt:lpstr>
      <vt:lpstr>Helvetica Light</vt:lpstr>
      <vt:lpstr>Helvetica Neue</vt:lpstr>
      <vt:lpstr>Lato Bold</vt:lpstr>
      <vt:lpstr>Lato Regular</vt:lpstr>
      <vt:lpstr>Montserrat-Bold</vt:lpstr>
      <vt:lpstr>Montserrat-Regular</vt:lpstr>
      <vt:lpstr>Roboto condensed</vt:lpstr>
      <vt:lpstr>RobotoCondensed-Regular</vt:lpstr>
      <vt:lpstr>White</vt:lpstr>
      <vt:lpstr>PowerPoint Presentation</vt:lpstr>
      <vt:lpstr>TABLE OF CONTENT </vt:lpstr>
      <vt:lpstr>PowerPoint Presentation</vt:lpstr>
      <vt:lpstr>TARGET AUDIENCES</vt:lpstr>
      <vt:lpstr>INSIGHTS </vt:lpstr>
      <vt:lpstr>Depression and Addiction</vt:lpstr>
      <vt:lpstr>CHART</vt:lpstr>
      <vt:lpstr>POSITIONING</vt:lpstr>
      <vt:lpstr>OBJECTIVES</vt:lpstr>
      <vt:lpstr>KEY MESSAGE</vt:lpstr>
      <vt:lpstr>OUR STRATEGY (TBD)</vt:lpstr>
      <vt:lpstr>PROJECT PROGRESS</vt:lpstr>
      <vt:lpstr>PIE CHART</vt:lpstr>
      <vt:lpstr>BAR CHART</vt:lpstr>
      <vt:lpstr>PowerPoint Presentation</vt:lpstr>
      <vt:lpstr>PowerPoint Presentation</vt:lpstr>
      <vt:lpstr>VISUALS APP EXAMPLE</vt:lpstr>
      <vt:lpstr>APP SITEMAP(TBD)</vt:lpstr>
      <vt:lpstr>functionalities</vt:lpstr>
      <vt:lpstr>APP UI</vt:lpstr>
      <vt:lpstr>PowerPoint Presentation</vt:lpstr>
      <vt:lpstr>PowerPoint Presentation</vt:lpstr>
      <vt:lpstr>PowerPoint Presentation</vt:lpstr>
      <vt:lpstr>SITEMAP WEBSITE PATIENT (TBD)  See the attached pdf</vt:lpstr>
      <vt:lpstr>REGISTRATION PROCESS</vt:lpstr>
      <vt:lpstr>PROJECT TIMELINE (TBD)</vt:lpstr>
      <vt:lpstr>KEY PERFORMANCE INDICATORS</vt:lpstr>
      <vt:lpstr>COSTS TBD</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dc:creator>
  <cp:lastModifiedBy>Microsoft account</cp:lastModifiedBy>
  <cp:revision>45</cp:revision>
  <dcterms:modified xsi:type="dcterms:W3CDTF">2015-06-06T16:48:22Z</dcterms:modified>
</cp:coreProperties>
</file>