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70" r:id="rId2"/>
    <p:sldId id="271" r:id="rId3"/>
    <p:sldId id="277" r:id="rId4"/>
    <p:sldId id="263" r:id="rId5"/>
    <p:sldId id="268" r:id="rId6"/>
    <p:sldId id="269" r:id="rId7"/>
    <p:sldId id="259" r:id="rId8"/>
    <p:sldId id="260" r:id="rId9"/>
    <p:sldId id="273" r:id="rId10"/>
    <p:sldId id="274" r:id="rId11"/>
    <p:sldId id="265" r:id="rId12"/>
    <p:sldId id="278" r:id="rId13"/>
    <p:sldId id="261" r:id="rId14"/>
    <p:sldId id="262" r:id="rId15"/>
    <p:sldId id="276" r:id="rId16"/>
    <p:sldId id="279" r:id="rId17"/>
    <p:sldId id="281" r:id="rId18"/>
    <p:sldId id="282" r:id="rId19"/>
    <p:sldId id="283" r:id="rId20"/>
    <p:sldId id="284" r:id="rId21"/>
    <p:sldId id="285" r:id="rId22"/>
    <p:sldId id="280" r:id="rId23"/>
    <p:sldId id="286" r:id="rId24"/>
    <p:sldId id="288" r:id="rId25"/>
    <p:sldId id="289" r:id="rId26"/>
    <p:sldId id="287" r:id="rId27"/>
    <p:sldId id="257" r:id="rId28"/>
    <p:sldId id="26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cott:Documents:Campaign:Book:Graphs:Debt%20Risi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cott:Documents:Campaign:Book:Graphs:Debt%20Dropping%20-%20Helvetica%20Neu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hPercent val="100"/>
      <c:rotY val="25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73085909992958"/>
          <c:y val="0.127217125382263"/>
          <c:w val="0.95186751808463"/>
          <c:h val="0.7975921949150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Debt</c:v>
                </c:pt>
              </c:strCache>
            </c:strRef>
          </c:tx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1960.0</c:v>
                </c:pt>
                <c:pt idx="1">
                  <c:v>1965.0</c:v>
                </c:pt>
                <c:pt idx="2">
                  <c:v>1970.0</c:v>
                </c:pt>
                <c:pt idx="3">
                  <c:v>1975.0</c:v>
                </c:pt>
                <c:pt idx="4">
                  <c:v>1980.0</c:v>
                </c:pt>
                <c:pt idx="5">
                  <c:v>1985.0</c:v>
                </c:pt>
                <c:pt idx="6">
                  <c:v>1990.0</c:v>
                </c:pt>
                <c:pt idx="7">
                  <c:v>1995.0</c:v>
                </c:pt>
                <c:pt idx="8">
                  <c:v>2000.0</c:v>
                </c:pt>
                <c:pt idx="9">
                  <c:v>2005.0</c:v>
                </c:pt>
                <c:pt idx="10">
                  <c:v>2010.0</c:v>
                </c:pt>
                <c:pt idx="11">
                  <c:v>2014.0</c:v>
                </c:pt>
              </c:numCache>
            </c:numRef>
          </c:cat>
          <c:val>
            <c:numRef>
              <c:f>Sheet1!$B$2:$B$13</c:f>
              <c:numCache>
                <c:formatCode>"$"#,##0.0</c:formatCode>
                <c:ptCount val="12"/>
                <c:pt idx="0">
                  <c:v>0.285</c:v>
                </c:pt>
                <c:pt idx="1">
                  <c:v>0.317</c:v>
                </c:pt>
                <c:pt idx="2">
                  <c:v>0.371</c:v>
                </c:pt>
                <c:pt idx="3">
                  <c:v>0.533</c:v>
                </c:pt>
                <c:pt idx="4">
                  <c:v>0.908</c:v>
                </c:pt>
                <c:pt idx="5">
                  <c:v>1.823</c:v>
                </c:pt>
                <c:pt idx="6">
                  <c:v>3.233</c:v>
                </c:pt>
                <c:pt idx="7">
                  <c:v>4.973</c:v>
                </c:pt>
                <c:pt idx="8">
                  <c:v>5.673999999999999</c:v>
                </c:pt>
                <c:pt idx="9">
                  <c:v>7.933</c:v>
                </c:pt>
                <c:pt idx="10">
                  <c:v>13.561</c:v>
                </c:pt>
                <c:pt idx="11">
                  <c:v>17.8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gapDepth val="65"/>
        <c:shape val="box"/>
        <c:axId val="-2128401736"/>
        <c:axId val="-2128398648"/>
        <c:axId val="-2128393064"/>
      </c:bar3DChart>
      <c:catAx>
        <c:axId val="-2128401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8398648"/>
        <c:crosses val="autoZero"/>
        <c:auto val="1"/>
        <c:lblAlgn val="ctr"/>
        <c:lblOffset val="100"/>
        <c:noMultiLvlLbl val="0"/>
      </c:catAx>
      <c:valAx>
        <c:axId val="-212839864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 i="0"/>
                </a:pPr>
                <a:r>
                  <a:rPr lang="en-US" sz="1200" b="0" i="0"/>
                  <a:t>Trillions</a:t>
                </a:r>
              </a:p>
            </c:rich>
          </c:tx>
          <c:layout>
            <c:manualLayout>
              <c:xMode val="edge"/>
              <c:yMode val="edge"/>
              <c:x val="0.00386322898662057"/>
              <c:y val="0.0486187332644026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900" baseline="0">
                <a:latin typeface="Times New Roman"/>
              </a:defRPr>
            </a:pPr>
            <a:endParaRPr lang="en-US"/>
          </a:p>
        </c:txPr>
        <c:crossAx val="-2128401736"/>
        <c:crosses val="autoZero"/>
        <c:crossBetween val="midCat"/>
      </c:valAx>
      <c:serAx>
        <c:axId val="-212839306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8398648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hPercent val="100"/>
      <c:rotY val="25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696663145765316"/>
          <c:y val="0.0400077170586235"/>
          <c:w val="0.921050564043733"/>
          <c:h val="0.87718497397127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50000">
                    <a:srgbClr val="FF00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FF80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50000">
                    <a:srgbClr val="FFFF00"/>
                  </a:gs>
                  <a:gs pos="100000">
                    <a:schemeClr val="accent6">
                      <a:lumMod val="50000"/>
                      <a:alpha val="76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50000">
                    <a:srgbClr val="FFFF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50000">
                    <a:srgbClr val="FFFF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50000">
                    <a:srgbClr val="00FF00"/>
                  </a:gs>
                  <a:gs pos="100000">
                    <a:srgbClr val="FFFF00"/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50000">
                    <a:srgbClr val="00FF00"/>
                  </a:gs>
                  <a:gs pos="100000">
                    <a:srgbClr val="FFFF00"/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7"/>
            <c:invertIfNegative val="0"/>
            <c:bubble3D val="0"/>
            <c:spPr>
              <a:gradFill flip="none" rotWithShape="1">
                <a:gsLst>
                  <a:gs pos="50000">
                    <a:srgbClr val="00FF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Pt>
            <c:idx val="8"/>
            <c:invertIfNegative val="0"/>
            <c:bubble3D val="0"/>
            <c:spPr>
              <a:gradFill flip="none" rotWithShape="1">
                <a:gsLst>
                  <a:gs pos="50000">
                    <a:srgbClr val="00FF00"/>
                  </a:gs>
                  <a:gs pos="10000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</c:dPt>
          <c:dLbls>
            <c:delete val="1"/>
          </c:dLbls>
          <c:cat>
            <c:strRef>
              <c:f>'[Debt Dropping - Helvetica Neue.xlsx]Sheet1'!$A$1:$A$7</c:f>
              <c:strCache>
                <c:ptCount val="7"/>
                <c:pt idx="0">
                  <c:v>Start</c:v>
                </c:pt>
                <c:pt idx="1">
                  <c:v>Day 1</c:v>
                </c:pt>
                <c:pt idx="2">
                  <c:v>Year 1</c:v>
                </c:pt>
                <c:pt idx="3">
                  <c:v>Year 2</c:v>
                </c:pt>
                <c:pt idx="4">
                  <c:v>Year 3</c:v>
                </c:pt>
                <c:pt idx="5">
                  <c:v>Year 4</c:v>
                </c:pt>
                <c:pt idx="6">
                  <c:v>Year 5</c:v>
                </c:pt>
              </c:strCache>
            </c:strRef>
          </c:cat>
          <c:val>
            <c:numRef>
              <c:f>'[Debt Dropping - Helvetica Neue.xlsx]Sheet1'!$B$1:$B$7</c:f>
              <c:numCache>
                <c:formatCode>"$"#,##0.0</c:formatCode>
                <c:ptCount val="7"/>
                <c:pt idx="0">
                  <c:v>18.0</c:v>
                </c:pt>
                <c:pt idx="1">
                  <c:v>10.5</c:v>
                </c:pt>
                <c:pt idx="2">
                  <c:v>8.5</c:v>
                </c:pt>
                <c:pt idx="3">
                  <c:v>6.5</c:v>
                </c:pt>
                <c:pt idx="4">
                  <c:v>4.5</c:v>
                </c:pt>
                <c:pt idx="5">
                  <c:v>2.5</c:v>
                </c:pt>
                <c:pt idx="6">
                  <c:v>0.5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gapDepth val="60"/>
        <c:shape val="box"/>
        <c:axId val="-2128345016"/>
        <c:axId val="-2128341928"/>
        <c:axId val="-2128336312"/>
      </c:bar3DChart>
      <c:catAx>
        <c:axId val="-2128345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Neue"/>
                <a:cs typeface="Helvetica Neue"/>
              </a:defRPr>
            </a:pPr>
            <a:endParaRPr lang="en-US"/>
          </a:p>
        </c:txPr>
        <c:crossAx val="-2128341928"/>
        <c:crosses val="autoZero"/>
        <c:auto val="1"/>
        <c:lblAlgn val="ctr"/>
        <c:lblOffset val="100"/>
        <c:noMultiLvlLbl val="0"/>
      </c:catAx>
      <c:valAx>
        <c:axId val="-212834192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b="0" i="0">
                    <a:latin typeface="Helvetica Neue"/>
                    <a:cs typeface="Helvetica Neue"/>
                  </a:defRPr>
                </a:pPr>
                <a:r>
                  <a:rPr lang="en-US" b="0" i="0">
                    <a:latin typeface="Helvetica Neue"/>
                    <a:cs typeface="Helvetica Neue"/>
                  </a:rPr>
                  <a:t>Trillions</a:t>
                </a:r>
              </a:p>
            </c:rich>
          </c:tx>
          <c:layout>
            <c:manualLayout>
              <c:xMode val="edge"/>
              <c:yMode val="edge"/>
              <c:x val="0.0410872399228242"/>
              <c:y val="0.0122485416067178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 Neue"/>
                <a:cs typeface="Helvetica Neue"/>
              </a:defRPr>
            </a:pPr>
            <a:endParaRPr lang="en-US"/>
          </a:p>
        </c:txPr>
        <c:crossAx val="-2128345016"/>
        <c:crosses val="autoZero"/>
        <c:crossBetween val="midCat"/>
      </c:valAx>
      <c:serAx>
        <c:axId val="-2128336312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8341928"/>
        <c:crosses val="autoZero"/>
      </c:ser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2915E-5DDF-6144-884D-EAD00BFCB602}" type="datetimeFigureOut">
              <a:rPr lang="en-US" smtClean="0"/>
              <a:t>5/24/15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D1E3-94D3-604F-88E3-638C256CC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3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2D1E3-94D3-604F-88E3-638C256CC6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02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2D1E3-94D3-604F-88E3-638C256CC6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2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4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3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1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8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2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5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7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6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0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4E2E-2FCD-7542-9072-001EC7BA3CDF}" type="datetimeFigureOut">
              <a:rPr lang="en-US" smtClean="0"/>
              <a:t>5/24/15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0A373-6A7A-684B-95E6-861E8882A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0447"/>
            <a:ext cx="8323943" cy="25193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Introducing the</a:t>
            </a:r>
            <a:r>
              <a:rPr lang="en-US" sz="4900" dirty="0" smtClean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49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4800" dirty="0" smtClean="0">
                <a:solidFill>
                  <a:srgbClr val="0000FF"/>
                </a:solidFill>
                <a:latin typeface="Arial"/>
                <a:cs typeface="Arial"/>
              </a:rPr>
              <a:t>Financial Freedom </a:t>
            </a:r>
            <a:r>
              <a:rPr lang="en-US" sz="4800" dirty="0" smtClean="0">
                <a:solidFill>
                  <a:srgbClr val="0000FF"/>
                </a:solidFill>
                <a:latin typeface="Arial"/>
                <a:cs typeface="Arial"/>
              </a:rPr>
              <a:t>Plan</a:t>
            </a:r>
            <a:endParaRPr lang="en-US" sz="4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6442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38" y="302380"/>
            <a:ext cx="8902095" cy="208038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We Are Running Our 21</a:t>
            </a:r>
            <a:r>
              <a:rPr lang="en-US" sz="3200" baseline="30000" dirty="0" smtClean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 Century Economy</a:t>
            </a:r>
            <a:b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n a 19</a:t>
            </a:r>
            <a:r>
              <a:rPr lang="en-US" sz="3200" baseline="30000" dirty="0" smtClean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 Century Operating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System</a:t>
            </a:r>
            <a:b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It’s Time to Upgrade</a:t>
            </a:r>
            <a:endParaRPr lang="en-US" sz="2800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385" y="2382762"/>
            <a:ext cx="6509036" cy="39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4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987689"/>
            <a:ext cx="8323943" cy="14918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Eliminating </a:t>
            </a:r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Income Taxes</a:t>
            </a:r>
            <a:b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Without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Cutting Spending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599" y="2942847"/>
            <a:ext cx="8323943" cy="1375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The Cornerstone of the</a:t>
            </a:r>
            <a:b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Financial Freedom Plan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628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541"/>
            <a:ext cx="8229600" cy="134612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Remember the Shock of How Much Was Deducted From Your First Paycheck? 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98" b="2744"/>
          <a:stretch/>
        </p:blipFill>
        <p:spPr>
          <a:xfrm>
            <a:off x="2829713" y="1983619"/>
            <a:ext cx="3447715" cy="3956182"/>
          </a:xfrm>
        </p:spPr>
      </p:pic>
    </p:spTree>
    <p:extLst>
      <p:ext uri="{BB962C8B-B14F-4D97-AF65-F5344CB8AC3E}">
        <p14:creationId xmlns:p14="http://schemas.microsoft.com/office/powerpoint/2010/main" val="340794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>
            <a:spLocks noChangeAspect="1"/>
          </p:cNvSpPr>
          <p:nvPr/>
        </p:nvSpPr>
        <p:spPr>
          <a:xfrm>
            <a:off x="6161223" y="5008880"/>
            <a:ext cx="301752" cy="301752"/>
          </a:xfrm>
          <a:prstGeom prst="ellipse">
            <a:avLst/>
          </a:prstGeom>
          <a:solidFill>
            <a:srgbClr val="CCFFCC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6837500" y="5819041"/>
            <a:ext cx="155444" cy="1554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49041" y="1298517"/>
            <a:ext cx="5358296" cy="5358295"/>
          </a:xfrm>
          <a:prstGeom prst="ellipse">
            <a:avLst/>
          </a:prstGeom>
          <a:effectLst>
            <a:outerShdw blurRad="50800" dist="50800" dir="2700000" algn="tl" rotWithShape="0">
              <a:schemeClr val="tx1"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Financial Settlements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$4,500 Trillion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7650" y="4987466"/>
            <a:ext cx="137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Income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$15 Trillion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2944" y="5729041"/>
            <a:ext cx="1800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Federal Budget $4 Trillion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7810" y="414823"/>
            <a:ext cx="787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We Are Taxing the Wrong Thing</a:t>
            </a:r>
            <a:endParaRPr lang="en-US" sz="36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931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4514" y="1488590"/>
            <a:ext cx="5212080" cy="5212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Securities</a:t>
            </a:r>
            <a:r>
              <a:rPr lang="en-US" sz="2400" baseline="0" dirty="0">
                <a:solidFill>
                  <a:srgbClr val="000000"/>
                </a:solidFill>
                <a:latin typeface="Arial"/>
                <a:cs typeface="Arial"/>
              </a:rPr>
              <a:t> Cleared</a:t>
            </a:r>
          </a:p>
          <a:p>
            <a:pPr algn="ctr"/>
            <a:r>
              <a:rPr lang="en-US" sz="2000" baseline="0" dirty="0">
                <a:solidFill>
                  <a:srgbClr val="000000"/>
                </a:solidFill>
                <a:latin typeface="Arial"/>
                <a:cs typeface="Arial"/>
              </a:rPr>
              <a:t>(NSCC and FICC)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66925" y="1124525"/>
            <a:ext cx="3657600" cy="3657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Wire Transfers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(Fedwire &amp; CHIPS)</a:t>
            </a:r>
          </a:p>
        </p:txBody>
      </p:sp>
      <p:sp>
        <p:nvSpPr>
          <p:cNvPr id="7" name="Oval 6"/>
          <p:cNvSpPr/>
          <p:nvPr/>
        </p:nvSpPr>
        <p:spPr>
          <a:xfrm>
            <a:off x="6758820" y="1388973"/>
            <a:ext cx="2103120" cy="21031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Delivery</a:t>
            </a:r>
            <a:r>
              <a:rPr lang="en-US" sz="1800" baseline="0" dirty="0">
                <a:solidFill>
                  <a:srgbClr val="000000"/>
                </a:solidFill>
                <a:latin typeface="Arial"/>
                <a:cs typeface="Arial"/>
              </a:rPr>
              <a:t> Instructions</a:t>
            </a:r>
          </a:p>
          <a:p>
            <a:pPr algn="ctr"/>
            <a:r>
              <a:rPr lang="en-US" sz="1200" baseline="0" dirty="0">
                <a:solidFill>
                  <a:srgbClr val="000000"/>
                </a:solidFill>
                <a:latin typeface="Arial"/>
                <a:cs typeface="Arial"/>
              </a:rPr>
              <a:t>(Federal Reserve &amp; DTC</a:t>
            </a:r>
            <a:r>
              <a:rPr lang="en-US" sz="1400" baseline="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79000" y="3178155"/>
            <a:ext cx="1371600" cy="1371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ACH Transfers</a:t>
            </a:r>
          </a:p>
        </p:txBody>
      </p:sp>
      <p:sp>
        <p:nvSpPr>
          <p:cNvPr id="14" name="Oval 13"/>
          <p:cNvSpPr/>
          <p:nvPr/>
        </p:nvSpPr>
        <p:spPr>
          <a:xfrm>
            <a:off x="7819723" y="4337674"/>
            <a:ext cx="658368" cy="6583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" b="1" dirty="0">
                <a:solidFill>
                  <a:srgbClr val="000000"/>
                </a:solidFill>
                <a:latin typeface="Arial"/>
                <a:cs typeface="Arial"/>
              </a:rPr>
              <a:t>Checks</a:t>
            </a:r>
          </a:p>
        </p:txBody>
      </p:sp>
      <p:sp>
        <p:nvSpPr>
          <p:cNvPr id="15" name="Oval 14"/>
          <p:cNvSpPr/>
          <p:nvPr/>
        </p:nvSpPr>
        <p:spPr>
          <a:xfrm>
            <a:off x="7749361" y="4881742"/>
            <a:ext cx="228600" cy="228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>
                <a:solidFill>
                  <a:srgbClr val="000000"/>
                </a:solidFill>
              </a:rPr>
              <a:t>Checks</a:t>
            </a:r>
          </a:p>
        </p:txBody>
      </p:sp>
      <p:sp>
        <p:nvSpPr>
          <p:cNvPr id="16" name="Oval 15"/>
          <p:cNvSpPr/>
          <p:nvPr/>
        </p:nvSpPr>
        <p:spPr>
          <a:xfrm>
            <a:off x="6518115" y="5533401"/>
            <a:ext cx="393192" cy="393192"/>
          </a:xfrm>
          <a:prstGeom prst="ellipse">
            <a:avLst/>
          </a:prstGeom>
          <a:solidFill>
            <a:srgbClr val="CCFFCC"/>
          </a:solidFill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992238" y="6078347"/>
            <a:ext cx="210312" cy="21031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799" y="336207"/>
            <a:ext cx="831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What Are Financial Settlements?</a:t>
            </a:r>
            <a:endParaRPr lang="en-US" sz="36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0380" y="5061048"/>
            <a:ext cx="1230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Credit Cards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7792" y="5578972"/>
            <a:ext cx="1684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Personal Income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5377" y="6030455"/>
            <a:ext cx="1407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Federal Budget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8068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7610"/>
            <a:ext cx="8229600" cy="1261457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Taxing Income Versus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Taxing Financial Settlements</a:t>
            </a:r>
            <a:endParaRPr lang="en-US" sz="36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342" b="-521"/>
          <a:stretch/>
        </p:blipFill>
        <p:spPr>
          <a:xfrm>
            <a:off x="1320802" y="3721272"/>
            <a:ext cx="1744132" cy="29673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2599"/>
          <a:stretch/>
        </p:blipFill>
        <p:spPr>
          <a:xfrm>
            <a:off x="3776133" y="1502305"/>
            <a:ext cx="5029200" cy="5355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4762" y="3721272"/>
            <a:ext cx="133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$15 Trillion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048" y="5479142"/>
            <a:ext cx="187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$4,500 Trillion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7566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857" y="274637"/>
            <a:ext cx="7886096" cy="553349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For every $100,000 in income,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there are $30 million in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untaxed financial settlements</a:t>
            </a:r>
            <a:r>
              <a:rPr lang="en-US" sz="4000" dirty="0" smtClean="0">
                <a:solidFill>
                  <a:srgbClr val="800000"/>
                </a:solidFill>
                <a:latin typeface="Arial"/>
                <a:cs typeface="Arial"/>
              </a:rPr>
              <a:t/>
            </a:r>
            <a:br>
              <a:rPr lang="en-US" sz="40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4000" dirty="0">
                <a:solidFill>
                  <a:srgbClr val="800000"/>
                </a:solidFill>
                <a:latin typeface="Arial"/>
                <a:cs typeface="Arial"/>
              </a:rPr>
              <a:t/>
            </a:r>
            <a:br>
              <a:rPr lang="en-US" sz="4000" dirty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No wonder we have a problem</a:t>
            </a:r>
            <a:endParaRPr lang="en-US" sz="32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646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53349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If we taxed financial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settlements,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tax rate would be 0.1%</a:t>
            </a:r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4000" dirty="0" smtClean="0">
                <a:latin typeface="Arial"/>
                <a:cs typeface="Arial"/>
              </a:rPr>
              <a:t/>
            </a:r>
            <a:br>
              <a:rPr lang="en-US" sz="4000" dirty="0" smtClean="0"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And instead of a budget deficit</a:t>
            </a: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,</a:t>
            </a:r>
            <a:b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we’d </a:t>
            </a: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have a half trillion dollar surplus</a:t>
            </a:r>
            <a:endParaRPr lang="en-US" sz="32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7214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53349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Today you pay up to $</a:t>
            </a:r>
            <a:r>
              <a:rPr lang="en-US" sz="3600" dirty="0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00 in taxes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per $1,000 of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income –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With </a:t>
            </a: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the FST you’d only pay $1</a:t>
            </a:r>
            <a:endParaRPr lang="en-US" sz="32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7485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Income Taxes vs. the FST</a:t>
            </a:r>
            <a:endParaRPr lang="en-US" sz="4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333" b="3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6150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51970"/>
            <a:ext cx="8323943" cy="1781554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Banking </a:t>
            </a:r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2.0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Eliminating Interest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199" y="2951239"/>
            <a:ext cx="8323943" cy="1809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The Second Cornerstone of the</a:t>
            </a:r>
            <a:b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Financial Freedom Plan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1161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Today the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Financial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ector</a:t>
            </a:r>
            <a:b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arns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40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% of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Corporate </a:t>
            </a: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rofits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753" b="13933"/>
          <a:stretch/>
        </p:blipFill>
        <p:spPr>
          <a:xfrm>
            <a:off x="1136952" y="1749281"/>
            <a:ext cx="6882190" cy="3547301"/>
          </a:xfrm>
        </p:spPr>
      </p:pic>
      <p:sp>
        <p:nvSpPr>
          <p:cNvPr id="3" name="TextBox 2"/>
          <p:cNvSpPr txBox="1"/>
          <p:nvPr/>
        </p:nvSpPr>
        <p:spPr>
          <a:xfrm>
            <a:off x="457200" y="5598962"/>
            <a:ext cx="8033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This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over-taxes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our economy, depleting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production </a:t>
            </a:r>
            <a:endParaRPr lang="en-US" sz="24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590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Banking 2.0</a:t>
            </a:r>
            <a:endParaRPr lang="en-US" sz="4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225" b="7225"/>
          <a:stretch>
            <a:fillRect/>
          </a:stretch>
        </p:blipFill>
        <p:spPr>
          <a:xfrm>
            <a:off x="1195008" y="1272496"/>
            <a:ext cx="6763658" cy="3719751"/>
          </a:xfrm>
        </p:spPr>
      </p:pic>
      <p:sp>
        <p:nvSpPr>
          <p:cNvPr id="5" name="TextBox 4"/>
          <p:cNvSpPr txBox="1"/>
          <p:nvPr/>
        </p:nvSpPr>
        <p:spPr>
          <a:xfrm>
            <a:off x="457200" y="5355924"/>
            <a:ext cx="80336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The truth is we issue money, so there is no cost of funds. </a:t>
            </a:r>
            <a:r>
              <a:rPr lang="en-US" sz="2000" dirty="0" smtClean="0">
                <a:solidFill>
                  <a:srgbClr val="800000"/>
                </a:solidFill>
                <a:latin typeface="Arial"/>
                <a:cs typeface="Arial"/>
              </a:rPr>
              <a:t>Banks should be service agents for lending and investing money, earning service fees, but not </a:t>
            </a:r>
            <a:r>
              <a:rPr lang="en-US" sz="2000" dirty="0" smtClean="0">
                <a:solidFill>
                  <a:srgbClr val="800000"/>
                </a:solidFill>
                <a:latin typeface="Arial"/>
                <a:cs typeface="Arial"/>
              </a:rPr>
              <a:t>charging interest</a:t>
            </a:r>
            <a:r>
              <a:rPr lang="en-US" sz="2000" dirty="0" smtClean="0">
                <a:solidFill>
                  <a:srgbClr val="800000"/>
                </a:solidFill>
                <a:latin typeface="Arial"/>
                <a:cs typeface="Arial"/>
              </a:rPr>
              <a:t>.</a:t>
            </a:r>
            <a:endParaRPr lang="en-US" sz="20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322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7461"/>
            <a:ext cx="8229600" cy="1285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By Eliminating Interest</a:t>
            </a:r>
            <a:b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Banking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2.0</a:t>
            </a: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Reduces the Cost of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Financing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8952" y="2552095"/>
            <a:ext cx="76683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The payment on a $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400,000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mortgage</a:t>
            </a:r>
          </a:p>
          <a:p>
            <a:pPr lvl="0"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drops from $2,147 to 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$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1,111</a:t>
            </a:r>
            <a:endParaRPr lang="en-US" sz="2400" dirty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endParaRPr lang="en-US" sz="2400" dirty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The payment on a $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100,000 student loan</a:t>
            </a:r>
          </a:p>
          <a:p>
            <a:pPr algn="ctr"/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d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rops from $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763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to 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$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417</a:t>
            </a:r>
            <a:endParaRPr lang="en-US" sz="2400" dirty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 </a:t>
            </a:r>
          </a:p>
          <a:p>
            <a:pPr lvl="0" algn="ctr"/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The payment on a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$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50,000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credit 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card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bill</a:t>
            </a:r>
          </a:p>
          <a:p>
            <a:pPr lvl="0" algn="ctr"/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d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rops from $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901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to 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$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417</a:t>
            </a:r>
            <a:endParaRPr lang="en-US" sz="24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537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37" y="1145494"/>
            <a:ext cx="8323943" cy="156384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Paying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Off the National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Debt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04647" y="2968173"/>
            <a:ext cx="6345163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The Third Cornerstone of the</a:t>
            </a:r>
            <a:b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Financial Freedom Plan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1262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61685"/>
            <a:ext cx="8323943" cy="1043744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We Have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$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18 Trillion in National Debt</a:t>
            </a:r>
            <a:endParaRPr lang="en-US" sz="36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183366"/>
              </p:ext>
            </p:extLst>
          </p:nvPr>
        </p:nvGraphicFramePr>
        <p:xfrm>
          <a:off x="870857" y="1802189"/>
          <a:ext cx="7148285" cy="4620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69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13712"/>
            <a:ext cx="8323943" cy="1539649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Today We Issue Interest-Bearing Treasury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Bonds to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Pay For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Our Debt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7429" y="4862286"/>
            <a:ext cx="716038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800000"/>
                </a:solidFill>
                <a:latin typeface="Arial"/>
                <a:cs typeface="Arial"/>
              </a:rPr>
              <a:t/>
            </a:r>
            <a:br>
              <a:rPr lang="en-US" sz="1400" dirty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Treasury bonds inflate the money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supply, </a:t>
            </a:r>
            <a:r>
              <a:rPr lang="en-US" sz="2400" dirty="0">
                <a:solidFill>
                  <a:srgbClr val="800000"/>
                </a:solidFill>
                <a:latin typeface="Arial"/>
                <a:cs typeface="Arial"/>
              </a:rPr>
              <a:t>creating 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cs typeface="Arial"/>
              </a:rPr>
              <a:t>inflation. That’s why a loaf of bread was ten cents in 1940, and is $3 today.</a:t>
            </a:r>
            <a:endParaRPr lang="en-US" sz="2400" dirty="0">
              <a:solidFill>
                <a:srgbClr val="8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505" y="2261810"/>
            <a:ext cx="1631930" cy="17538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882" y="2153361"/>
            <a:ext cx="1684261" cy="1862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6714" y="4342190"/>
            <a:ext cx="129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1940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13400" y="4366381"/>
            <a:ext cx="129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Today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217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50018"/>
            <a:ext cx="8323943" cy="1539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We Have Created Two Forms of Money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905" y="4631285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Good </a:t>
            </a:r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Money –</a:t>
            </a:r>
            <a:endParaRPr lang="en-US" dirty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Non-interest</a:t>
            </a:r>
            <a:r>
              <a:rPr lang="en-US" dirty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bearing currency</a:t>
            </a:r>
            <a:endParaRPr lang="en-US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9048" y="4631285"/>
            <a:ext cx="3580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Bad </a:t>
            </a:r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Money –</a:t>
            </a:r>
            <a:endParaRPr lang="en-US" dirty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Interest bearing Treasury bonds</a:t>
            </a:r>
            <a:endParaRPr lang="en-US" dirty="0" smtClean="0"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endParaRPr lang="en-US" dirty="0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857" y="1989667"/>
            <a:ext cx="2914952" cy="20997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952" y="2462591"/>
            <a:ext cx="2044095" cy="11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7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5860" y="2588381"/>
            <a:ext cx="190966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Because Treasury bonds earn interest, they grow, inflating the money supply</a:t>
            </a:r>
            <a:endParaRPr lang="en-US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4476" y="5120945"/>
            <a:ext cx="22575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Replacing Treasury bonds with currency stabilizes the money supply, reducing inflation </a:t>
            </a:r>
            <a:endParaRPr lang="en-US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998" b="38497"/>
          <a:stretch/>
        </p:blipFill>
        <p:spPr>
          <a:xfrm>
            <a:off x="2322284" y="1452413"/>
            <a:ext cx="6658310" cy="3204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5759" t="62194" r="5879" b="7283"/>
          <a:stretch/>
        </p:blipFill>
        <p:spPr>
          <a:xfrm>
            <a:off x="88124" y="5008276"/>
            <a:ext cx="6467495" cy="1837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38351"/>
            <a:ext cx="8323943" cy="1539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We Need to Replace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Our</a:t>
            </a: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Bad Money With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Good Money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7433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61685"/>
            <a:ext cx="8323943" cy="1043744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With Coupon Stripping We Can Pay Off the National Debt in Five Years</a:t>
            </a:r>
            <a:endParaRPr lang="en-US"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1248"/>
              </p:ext>
            </p:extLst>
          </p:nvPr>
        </p:nvGraphicFramePr>
        <p:xfrm>
          <a:off x="1317353" y="2407919"/>
          <a:ext cx="6605028" cy="3929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521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086304"/>
            <a:ext cx="8323943" cy="1938791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Stimulus </a:t>
            </a:r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Payments</a:t>
            </a:r>
            <a:b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Tapping Our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Nation’s Latent Wealth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599" y="3052839"/>
            <a:ext cx="8323943" cy="1567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The Fourth Cornerstone of the</a:t>
            </a:r>
            <a:b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800000"/>
                </a:solidFill>
                <a:latin typeface="Arial"/>
                <a:cs typeface="Arial"/>
              </a:rPr>
              <a:t>Financial Freedom Plan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34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0413"/>
            <a:ext cx="8229600" cy="1285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Today the Biggest Problem Businesses Have is Attracting Enough Customers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95" y="5491237"/>
            <a:ext cx="7523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800000"/>
                </a:solidFill>
                <a:latin typeface="Arial"/>
                <a:cs typeface="Arial"/>
              </a:rPr>
              <a:t>The difference between what our factories produce today, and what they could produce if they had enough customers, represents our nation’s latent wealth.  </a:t>
            </a:r>
            <a:endParaRPr lang="en-US" sz="2000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020" t="6805" r="16388"/>
          <a:stretch/>
        </p:blipFill>
        <p:spPr>
          <a:xfrm>
            <a:off x="1765905" y="2152292"/>
            <a:ext cx="4559905" cy="316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3651"/>
            <a:ext cx="8229600" cy="1285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Stimulus Payments entail distributing money to citizens to increase spending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55" y="2102149"/>
            <a:ext cx="5672668" cy="34016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3334" y="5662617"/>
            <a:ext cx="8091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</a:rPr>
              <a:t>Stimulus Payments would increase demand and create jobs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7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3651"/>
            <a:ext cx="8229600" cy="12856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The Money Distributed Would Be Removed From the Money Supply with the FST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286" y="2028128"/>
            <a:ext cx="5987143" cy="3248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527524"/>
            <a:ext cx="8229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</a:rPr>
              <a:t>Stimulus Payments are not possible today, because with income taxes, the money distributed would have to come out of someone else’s pocket.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73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8952" y="2552095"/>
            <a:ext cx="7668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It </a:t>
            </a:r>
            <a:r>
              <a:rPr lang="en-US" sz="2800" dirty="0">
                <a:solidFill>
                  <a:srgbClr val="0000FF"/>
                </a:solidFill>
                <a:latin typeface="Arial"/>
                <a:cs typeface="Arial"/>
              </a:rPr>
              <a:t>would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only cost 20 </a:t>
            </a:r>
            <a:r>
              <a:rPr lang="en-US" sz="2800" dirty="0">
                <a:solidFill>
                  <a:srgbClr val="0000FF"/>
                </a:solidFill>
                <a:latin typeface="Arial"/>
                <a:cs typeface="Arial"/>
              </a:rPr>
              <a:t>cents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in Financial </a:t>
            </a:r>
            <a:r>
              <a:rPr lang="en-US" sz="2800" dirty="0">
                <a:solidFill>
                  <a:srgbClr val="0000FF"/>
                </a:solidFill>
                <a:latin typeface="Arial"/>
                <a:cs typeface="Arial"/>
              </a:rPr>
              <a:t>Settlements Taxes per $1,000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lang="en-US" sz="2800" dirty="0">
                <a:solidFill>
                  <a:srgbClr val="0000FF"/>
                </a:solidFill>
                <a:latin typeface="Arial"/>
                <a:cs typeface="Arial"/>
              </a:rPr>
              <a:t>distribute $3,174 to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every citizen </a:t>
            </a:r>
            <a:r>
              <a:rPr lang="en-US" sz="2800" dirty="0">
                <a:solidFill>
                  <a:srgbClr val="0000FF"/>
                </a:solidFill>
                <a:latin typeface="Arial"/>
                <a:cs typeface="Arial"/>
              </a:rPr>
              <a:t>in the nation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sz="2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176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68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Arial"/>
                <a:cs typeface="Arial"/>
              </a:rPr>
              <a:t>Life Today Versus the</a:t>
            </a:r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/>
            </a:r>
            <a:b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Financial Freedom Plan</a:t>
            </a:r>
            <a:endParaRPr lang="en-US" sz="4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98" t="12170" r="5144" b="3836"/>
          <a:stretch/>
        </p:blipFill>
        <p:spPr>
          <a:xfrm>
            <a:off x="237067" y="2015227"/>
            <a:ext cx="8723477" cy="4499270"/>
          </a:xfrm>
        </p:spPr>
      </p:pic>
    </p:spTree>
    <p:extLst>
      <p:ext uri="{BB962C8B-B14F-4D97-AF65-F5344CB8AC3E}">
        <p14:creationId xmlns:p14="http://schemas.microsoft.com/office/powerpoint/2010/main" val="3089190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5429"/>
            <a:ext cx="8229600" cy="1669141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  <a:t>The Financial Freedom Plan</a:t>
            </a:r>
            <a:br>
              <a:rPr lang="en-US" sz="4000" dirty="0" smtClean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rgbClr val="800000"/>
                </a:solidFill>
                <a:latin typeface="Arial"/>
                <a:cs typeface="Arial"/>
              </a:rPr>
              <a:t>Something We Can All Agree Upon</a:t>
            </a:r>
            <a:endParaRPr lang="en-US" sz="3200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097" b="2097"/>
          <a:stretch>
            <a:fillRect/>
          </a:stretch>
        </p:blipFill>
        <p:spPr>
          <a:xfrm>
            <a:off x="457200" y="2305458"/>
            <a:ext cx="7864324" cy="4325075"/>
          </a:xfrm>
        </p:spPr>
      </p:pic>
    </p:spTree>
    <p:extLst>
      <p:ext uri="{BB962C8B-B14F-4D97-AF65-F5344CB8AC3E}">
        <p14:creationId xmlns:p14="http://schemas.microsoft.com/office/powerpoint/2010/main" val="3936472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445</Words>
  <Application>Microsoft Macintosh PowerPoint</Application>
  <PresentationFormat>On-screen Show (4:3)</PresentationFormat>
  <Paragraphs>77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Introducing the Financial Freedom Plan</vt:lpstr>
      <vt:lpstr>We Are Running Our 21st Century Economy on a 19th Century Operating System It’s Time to Upgrade</vt:lpstr>
      <vt:lpstr>Eliminating Income Taxes Without Cutting Spending</vt:lpstr>
      <vt:lpstr>Remember the Shock of How Much Was Deducted From Your First Paycheck? </vt:lpstr>
      <vt:lpstr>PowerPoint Presentation</vt:lpstr>
      <vt:lpstr>PowerPoint Presentation</vt:lpstr>
      <vt:lpstr>Taxing Income Versus Taxing Financial Settlements</vt:lpstr>
      <vt:lpstr>For every $100,000 in income, there are $30 million in untaxed financial settlements  No wonder we have a problem</vt:lpstr>
      <vt:lpstr>If we taxed financial settlements, the tax rate would be 0.1%  And instead of a budget deficit, we’d have a half trillion dollar surplus</vt:lpstr>
      <vt:lpstr>Today you pay up to $400 in taxes per $1,000 of income – With the FST you’d only pay $1</vt:lpstr>
      <vt:lpstr>Income Taxes vs. the FST</vt:lpstr>
      <vt:lpstr>Banking 2.0 Eliminating Interest</vt:lpstr>
      <vt:lpstr>Today the Financial Sector Earns 40% of Corporate Profits</vt:lpstr>
      <vt:lpstr>Banking 2.0</vt:lpstr>
      <vt:lpstr>By Eliminating Interest Banking 2.0 Reduces the Cost of Financing</vt:lpstr>
      <vt:lpstr>Paying Off the National Debt</vt:lpstr>
      <vt:lpstr>We Have $18 Trillion in National Debt</vt:lpstr>
      <vt:lpstr>Today We Issue Interest-Bearing Treasury Bonds to Pay For Our Debt</vt:lpstr>
      <vt:lpstr>We Have Created Two Forms of Money</vt:lpstr>
      <vt:lpstr>We Need to Replace Our Bad Money With Good Money</vt:lpstr>
      <vt:lpstr>With Coupon Stripping We Can Pay Off the National Debt in Five Years</vt:lpstr>
      <vt:lpstr>Stimulus Payments Tapping Our Nation’s Latent Wealth</vt:lpstr>
      <vt:lpstr>Today the Biggest Problem Businesses Have is Attracting Enough Customers</vt:lpstr>
      <vt:lpstr>Stimulus Payments entail distributing money to citizens to increase spending</vt:lpstr>
      <vt:lpstr>The Money Distributed Would Be Removed From the Money Supply with the FST</vt:lpstr>
      <vt:lpstr>PowerPoint Presentation</vt:lpstr>
      <vt:lpstr>Life Today Versus the Financial Freedom Plan</vt:lpstr>
      <vt:lpstr>The Financial Freedom Plan Something We Can All Agree Upon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</dc:title>
  <dc:creator>Scott Smith</dc:creator>
  <cp:lastModifiedBy>Scott Smith</cp:lastModifiedBy>
  <cp:revision>68</cp:revision>
  <dcterms:created xsi:type="dcterms:W3CDTF">2015-04-05T23:46:02Z</dcterms:created>
  <dcterms:modified xsi:type="dcterms:W3CDTF">2015-05-25T00:06:17Z</dcterms:modified>
</cp:coreProperties>
</file>