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handoutMasterIdLst>
    <p:handoutMasterId r:id="rId25"/>
  </p:handoutMasterIdLst>
  <p:sldIdLst>
    <p:sldId id="268" r:id="rId2"/>
    <p:sldId id="269" r:id="rId3"/>
    <p:sldId id="270" r:id="rId4"/>
    <p:sldId id="271" r:id="rId5"/>
    <p:sldId id="272" r:id="rId6"/>
    <p:sldId id="273" r:id="rId7"/>
    <p:sldId id="274" r:id="rId8"/>
    <p:sldId id="275" r:id="rId9"/>
    <p:sldId id="276" r:id="rId10"/>
    <p:sldId id="277" r:id="rId11"/>
    <p:sldId id="278" r:id="rId12"/>
    <p:sldId id="283" r:id="rId13"/>
    <p:sldId id="284" r:id="rId14"/>
    <p:sldId id="285" r:id="rId15"/>
    <p:sldId id="286" r:id="rId16"/>
    <p:sldId id="292" r:id="rId17"/>
    <p:sldId id="287" r:id="rId18"/>
    <p:sldId id="288" r:id="rId19"/>
    <p:sldId id="289" r:id="rId20"/>
    <p:sldId id="290" r:id="rId21"/>
    <p:sldId id="291" r:id="rId22"/>
    <p:sldId id="259"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0" d="100"/>
          <a:sy n="80" d="100"/>
        </p:scale>
        <p:origin x="-192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2B047B7-BBB1-2340-91B0-2E944579BC89}" type="datetimeFigureOut">
              <a:rPr lang="en-US" smtClean="0"/>
              <a:t>17/04/15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87BE4BF-D24D-324E-9646-65C3A070EC3A}" type="slidenum">
              <a:rPr lang="en-US" smtClean="0"/>
              <a:t>‹#›</a:t>
            </a:fld>
            <a:endParaRPr lang="en-US"/>
          </a:p>
        </p:txBody>
      </p:sp>
    </p:spTree>
    <p:extLst>
      <p:ext uri="{BB962C8B-B14F-4D97-AF65-F5344CB8AC3E}">
        <p14:creationId xmlns:p14="http://schemas.microsoft.com/office/powerpoint/2010/main" val="27872977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7632D5-50A0-124F-9D86-6CEAA88848FD}" type="datetimeFigureOut">
              <a:rPr lang="en-US" smtClean="0"/>
              <a:t>17/04/15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FB84B5-9520-3549-B592-B6FC69B96F52}" type="slidenum">
              <a:rPr lang="en-US" smtClean="0"/>
              <a:t>‹#›</a:t>
            </a:fld>
            <a:endParaRPr lang="en-US"/>
          </a:p>
        </p:txBody>
      </p:sp>
    </p:spTree>
    <p:extLst>
      <p:ext uri="{BB962C8B-B14F-4D97-AF65-F5344CB8AC3E}">
        <p14:creationId xmlns:p14="http://schemas.microsoft.com/office/powerpoint/2010/main" val="44740466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155266" y="1854310"/>
            <a:ext cx="4302934" cy="1470025"/>
          </a:xfrm>
        </p:spPr>
        <p:txBody>
          <a:bodyPr/>
          <a:lstStyle/>
          <a:p>
            <a:r>
              <a:rPr lang="ga-IE" smtClean="0"/>
              <a:t>Click to edit Master title style</a:t>
            </a:r>
            <a:endParaRPr lang="en-US" dirty="0"/>
          </a:p>
        </p:txBody>
      </p:sp>
      <p:sp>
        <p:nvSpPr>
          <p:cNvPr id="3" name="Subtitle 2"/>
          <p:cNvSpPr>
            <a:spLocks noGrp="1"/>
          </p:cNvSpPr>
          <p:nvPr>
            <p:ph type="subTitle" idx="1"/>
          </p:nvPr>
        </p:nvSpPr>
        <p:spPr>
          <a:xfrm>
            <a:off x="4155266" y="3512430"/>
            <a:ext cx="4302934"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dirty="0"/>
          </a:p>
        </p:txBody>
      </p:sp>
      <p:sp>
        <p:nvSpPr>
          <p:cNvPr id="4" name="Date Placeholder 3"/>
          <p:cNvSpPr>
            <a:spLocks noGrp="1"/>
          </p:cNvSpPr>
          <p:nvPr>
            <p:ph type="dt" sz="half" idx="10"/>
          </p:nvPr>
        </p:nvSpPr>
        <p:spPr/>
        <p:txBody>
          <a:bodyPr/>
          <a:lstStyle/>
          <a:p>
            <a:fld id="{A63FA30C-2DCC-C042-A32B-2B5D48C4D1DF}" type="datetime1">
              <a:rPr lang="en-IE" smtClean="0"/>
              <a:t>17/04/15</a:t>
            </a:fld>
            <a:endParaRPr lang="en-US"/>
          </a:p>
        </p:txBody>
      </p:sp>
      <p:sp>
        <p:nvSpPr>
          <p:cNvPr id="5" name="Footer Placeholder 4"/>
          <p:cNvSpPr>
            <a:spLocks noGrp="1"/>
          </p:cNvSpPr>
          <p:nvPr>
            <p:ph type="ftr" sz="quarter" idx="11"/>
          </p:nvPr>
        </p:nvSpPr>
        <p:spPr/>
        <p:txBody>
          <a:bodyPr/>
          <a:lstStyle/>
          <a:p>
            <a:r>
              <a:rPr lang="en-US" dirty="0" smtClean="0"/>
              <a:t>SoolNua</a:t>
            </a:r>
            <a:endParaRPr lang="en-US" dirty="0"/>
          </a:p>
        </p:txBody>
      </p:sp>
      <p:sp>
        <p:nvSpPr>
          <p:cNvPr id="6" name="Slide Number Placeholder 5"/>
          <p:cNvSpPr>
            <a:spLocks noGrp="1"/>
          </p:cNvSpPr>
          <p:nvPr>
            <p:ph type="sldNum" sz="quarter" idx="12"/>
          </p:nvPr>
        </p:nvSpPr>
        <p:spPr/>
        <p:txBody>
          <a:bodyPr/>
          <a:lstStyle/>
          <a:p>
            <a:fld id="{66E9505C-1E64-B242-A927-4D8216CFEA0F}" type="slidenum">
              <a:rPr lang="en-US" smtClean="0"/>
              <a:t>‹#›</a:t>
            </a:fld>
            <a:endParaRPr lang="en-US"/>
          </a:p>
        </p:txBody>
      </p:sp>
      <p:pic>
        <p:nvPicPr>
          <p:cNvPr id="10" name="Picture 9" descr="SoolNua.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4922" y="1461135"/>
            <a:ext cx="3394732" cy="3726400"/>
          </a:xfrm>
          <a:prstGeom prst="rect">
            <a:avLst/>
          </a:prstGeom>
        </p:spPr>
      </p:pic>
    </p:spTree>
    <p:extLst>
      <p:ext uri="{BB962C8B-B14F-4D97-AF65-F5344CB8AC3E}">
        <p14:creationId xmlns:p14="http://schemas.microsoft.com/office/powerpoint/2010/main" val="3694802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41BBA8F3-EBC6-974C-8F1E-937B8175136F}" type="datetime1">
              <a:rPr lang="en-IE" smtClean="0"/>
              <a:t>17/04/15</a:t>
            </a:fld>
            <a:endParaRPr lang="en-US"/>
          </a:p>
        </p:txBody>
      </p:sp>
      <p:sp>
        <p:nvSpPr>
          <p:cNvPr id="5" name="Footer Placeholder 4"/>
          <p:cNvSpPr>
            <a:spLocks noGrp="1"/>
          </p:cNvSpPr>
          <p:nvPr>
            <p:ph type="ftr" sz="quarter" idx="11"/>
          </p:nvPr>
        </p:nvSpPr>
        <p:spPr/>
        <p:txBody>
          <a:bodyPr/>
          <a:lstStyle/>
          <a:p>
            <a:r>
              <a:rPr lang="en-US" dirty="0" smtClean="0"/>
              <a:t>SoolNua</a:t>
            </a:r>
            <a:endParaRPr lang="en-US" dirty="0"/>
          </a:p>
        </p:txBody>
      </p:sp>
      <p:sp>
        <p:nvSpPr>
          <p:cNvPr id="6" name="Slide Number Placeholder 5"/>
          <p:cNvSpPr>
            <a:spLocks noGrp="1"/>
          </p:cNvSpPr>
          <p:nvPr>
            <p:ph type="sldNum" sz="quarter" idx="12"/>
          </p:nvPr>
        </p:nvSpPr>
        <p:spPr/>
        <p:txBody>
          <a:bodyPr/>
          <a:lstStyle/>
          <a:p>
            <a:fld id="{66E9505C-1E64-B242-A927-4D8216CFEA0F}" type="slidenum">
              <a:rPr lang="en-US" smtClean="0"/>
              <a:t>‹#›</a:t>
            </a:fld>
            <a:endParaRPr lang="en-US"/>
          </a:p>
        </p:txBody>
      </p:sp>
    </p:spTree>
    <p:extLst>
      <p:ext uri="{BB962C8B-B14F-4D97-AF65-F5344CB8AC3E}">
        <p14:creationId xmlns:p14="http://schemas.microsoft.com/office/powerpoint/2010/main" val="53760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23E65FFF-10BE-2642-B8DB-3B218F2CCE11}" type="datetime1">
              <a:rPr lang="en-IE" smtClean="0"/>
              <a:t>17/04/15</a:t>
            </a:fld>
            <a:endParaRPr lang="en-US"/>
          </a:p>
        </p:txBody>
      </p:sp>
      <p:sp>
        <p:nvSpPr>
          <p:cNvPr id="5" name="Footer Placeholder 4"/>
          <p:cNvSpPr>
            <a:spLocks noGrp="1"/>
          </p:cNvSpPr>
          <p:nvPr>
            <p:ph type="ftr" sz="quarter" idx="11"/>
          </p:nvPr>
        </p:nvSpPr>
        <p:spPr/>
        <p:txBody>
          <a:bodyPr/>
          <a:lstStyle/>
          <a:p>
            <a:r>
              <a:rPr lang="en-US" dirty="0" smtClean="0"/>
              <a:t>SoolNua</a:t>
            </a:r>
            <a:endParaRPr lang="en-US" dirty="0"/>
          </a:p>
        </p:txBody>
      </p:sp>
      <p:sp>
        <p:nvSpPr>
          <p:cNvPr id="6" name="Slide Number Placeholder 5"/>
          <p:cNvSpPr>
            <a:spLocks noGrp="1"/>
          </p:cNvSpPr>
          <p:nvPr>
            <p:ph type="sldNum" sz="quarter" idx="12"/>
          </p:nvPr>
        </p:nvSpPr>
        <p:spPr/>
        <p:txBody>
          <a:bodyPr/>
          <a:lstStyle/>
          <a:p>
            <a:fld id="{66E9505C-1E64-B242-A927-4D8216CFEA0F}" type="slidenum">
              <a:rPr lang="en-US" smtClean="0"/>
              <a:t>‹#›</a:t>
            </a:fld>
            <a:endParaRPr lang="en-US"/>
          </a:p>
        </p:txBody>
      </p:sp>
    </p:spTree>
    <p:extLst>
      <p:ext uri="{BB962C8B-B14F-4D97-AF65-F5344CB8AC3E}">
        <p14:creationId xmlns:p14="http://schemas.microsoft.com/office/powerpoint/2010/main" val="471565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p:cNvSpPr>
          <p:nvPr>
            <p:ph type="dt" sz="half" idx="10"/>
          </p:nvPr>
        </p:nvSpPr>
        <p:spPr/>
        <p:txBody>
          <a:bodyPr/>
          <a:lstStyle/>
          <a:p>
            <a:fld id="{F70ED5A7-6157-2444-A156-E35BDA8DC902}" type="datetime1">
              <a:rPr lang="en-IE" smtClean="0"/>
              <a:t>17/04/15</a:t>
            </a:fld>
            <a:endParaRPr lang="en-US"/>
          </a:p>
        </p:txBody>
      </p:sp>
      <p:sp>
        <p:nvSpPr>
          <p:cNvPr id="6" name="Footer Placeholder 5"/>
          <p:cNvSpPr>
            <a:spLocks noGrp="1"/>
          </p:cNvSpPr>
          <p:nvPr>
            <p:ph type="ftr" sz="quarter" idx="11"/>
          </p:nvPr>
        </p:nvSpPr>
        <p:spPr/>
        <p:txBody>
          <a:bodyPr/>
          <a:lstStyle/>
          <a:p>
            <a:r>
              <a:rPr lang="en-US" dirty="0" smtClean="0"/>
              <a:t>SoolNua</a:t>
            </a:r>
            <a:endParaRPr lang="en-US" dirty="0"/>
          </a:p>
        </p:txBody>
      </p:sp>
      <p:sp>
        <p:nvSpPr>
          <p:cNvPr id="7" name="Slide Number Placeholder 6"/>
          <p:cNvSpPr>
            <a:spLocks noGrp="1"/>
          </p:cNvSpPr>
          <p:nvPr>
            <p:ph type="sldNum" sz="quarter" idx="12"/>
          </p:nvPr>
        </p:nvSpPr>
        <p:spPr/>
        <p:txBody>
          <a:bodyPr/>
          <a:lstStyle/>
          <a:p>
            <a:fld id="{66E9505C-1E64-B242-A927-4D8216CFEA0F}" type="slidenum">
              <a:rPr lang="en-US" smtClean="0"/>
              <a:t>‹#›</a:t>
            </a:fld>
            <a:endParaRPr lang="en-US"/>
          </a:p>
        </p:txBody>
      </p:sp>
    </p:spTree>
    <p:extLst>
      <p:ext uri="{BB962C8B-B14F-4D97-AF65-F5344CB8AC3E}">
        <p14:creationId xmlns:p14="http://schemas.microsoft.com/office/powerpoint/2010/main" val="1520456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Date Placeholder 6"/>
          <p:cNvSpPr>
            <a:spLocks noGrp="1"/>
          </p:cNvSpPr>
          <p:nvPr>
            <p:ph type="dt" sz="half" idx="10"/>
          </p:nvPr>
        </p:nvSpPr>
        <p:spPr/>
        <p:txBody>
          <a:bodyPr/>
          <a:lstStyle/>
          <a:p>
            <a:fld id="{A75109DA-71B2-6042-B5B0-A4FAE40D29A2}" type="datetime1">
              <a:rPr lang="en-IE" smtClean="0"/>
              <a:t>17/04/15</a:t>
            </a:fld>
            <a:endParaRPr lang="en-US"/>
          </a:p>
        </p:txBody>
      </p:sp>
      <p:sp>
        <p:nvSpPr>
          <p:cNvPr id="8" name="Footer Placeholder 7"/>
          <p:cNvSpPr>
            <a:spLocks noGrp="1"/>
          </p:cNvSpPr>
          <p:nvPr>
            <p:ph type="ftr" sz="quarter" idx="11"/>
          </p:nvPr>
        </p:nvSpPr>
        <p:spPr/>
        <p:txBody>
          <a:bodyPr/>
          <a:lstStyle/>
          <a:p>
            <a:r>
              <a:rPr lang="en-US" dirty="0" smtClean="0"/>
              <a:t>SoolNua</a:t>
            </a:r>
            <a:endParaRPr lang="en-US" dirty="0"/>
          </a:p>
        </p:txBody>
      </p:sp>
      <p:sp>
        <p:nvSpPr>
          <p:cNvPr id="9" name="Slide Number Placeholder 8"/>
          <p:cNvSpPr>
            <a:spLocks noGrp="1"/>
          </p:cNvSpPr>
          <p:nvPr>
            <p:ph type="sldNum" sz="quarter" idx="12"/>
          </p:nvPr>
        </p:nvSpPr>
        <p:spPr/>
        <p:txBody>
          <a:bodyPr/>
          <a:lstStyle/>
          <a:p>
            <a:fld id="{66E9505C-1E64-B242-A927-4D8216CFEA0F}" type="slidenum">
              <a:rPr lang="en-US" smtClean="0"/>
              <a:t>‹#›</a:t>
            </a:fld>
            <a:endParaRPr lang="en-US"/>
          </a:p>
        </p:txBody>
      </p:sp>
    </p:spTree>
    <p:extLst>
      <p:ext uri="{BB962C8B-B14F-4D97-AF65-F5344CB8AC3E}">
        <p14:creationId xmlns:p14="http://schemas.microsoft.com/office/powerpoint/2010/main" val="3639891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DDD1901F-3E9E-1E44-86B5-4B6948CEE0AD}" type="datetime1">
              <a:rPr lang="en-IE" smtClean="0"/>
              <a:t>17/04/15</a:t>
            </a:fld>
            <a:endParaRPr lang="en-US"/>
          </a:p>
        </p:txBody>
      </p:sp>
      <p:sp>
        <p:nvSpPr>
          <p:cNvPr id="4" name="Footer Placeholder 3"/>
          <p:cNvSpPr>
            <a:spLocks noGrp="1"/>
          </p:cNvSpPr>
          <p:nvPr>
            <p:ph type="ftr" sz="quarter" idx="11"/>
          </p:nvPr>
        </p:nvSpPr>
        <p:spPr/>
        <p:txBody>
          <a:bodyPr/>
          <a:lstStyle/>
          <a:p>
            <a:r>
              <a:rPr lang="en-US" dirty="0" smtClean="0"/>
              <a:t>SoolNua</a:t>
            </a:r>
            <a:endParaRPr lang="en-US" dirty="0"/>
          </a:p>
        </p:txBody>
      </p:sp>
      <p:sp>
        <p:nvSpPr>
          <p:cNvPr id="5" name="Slide Number Placeholder 4"/>
          <p:cNvSpPr>
            <a:spLocks noGrp="1"/>
          </p:cNvSpPr>
          <p:nvPr>
            <p:ph type="sldNum" sz="quarter" idx="12"/>
          </p:nvPr>
        </p:nvSpPr>
        <p:spPr/>
        <p:txBody>
          <a:bodyPr/>
          <a:lstStyle/>
          <a:p>
            <a:fld id="{66E9505C-1E64-B242-A927-4D8216CFEA0F}" type="slidenum">
              <a:rPr lang="en-US" smtClean="0"/>
              <a:t>‹#›</a:t>
            </a:fld>
            <a:endParaRPr lang="en-US"/>
          </a:p>
        </p:txBody>
      </p:sp>
    </p:spTree>
    <p:extLst>
      <p:ext uri="{BB962C8B-B14F-4D97-AF65-F5344CB8AC3E}">
        <p14:creationId xmlns:p14="http://schemas.microsoft.com/office/powerpoint/2010/main" val="482911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318493-0F19-7444-9ED0-9908C884D259}" type="datetime1">
              <a:rPr lang="en-IE" smtClean="0"/>
              <a:t>17/04/15</a:t>
            </a:fld>
            <a:endParaRPr lang="en-US"/>
          </a:p>
        </p:txBody>
      </p:sp>
      <p:sp>
        <p:nvSpPr>
          <p:cNvPr id="3" name="Footer Placeholder 2"/>
          <p:cNvSpPr>
            <a:spLocks noGrp="1"/>
          </p:cNvSpPr>
          <p:nvPr>
            <p:ph type="ftr" sz="quarter" idx="11"/>
          </p:nvPr>
        </p:nvSpPr>
        <p:spPr/>
        <p:txBody>
          <a:bodyPr/>
          <a:lstStyle/>
          <a:p>
            <a:r>
              <a:rPr lang="en-US" dirty="0" smtClean="0"/>
              <a:t>SoolNua</a:t>
            </a:r>
            <a:endParaRPr lang="en-US" dirty="0"/>
          </a:p>
        </p:txBody>
      </p:sp>
      <p:sp>
        <p:nvSpPr>
          <p:cNvPr id="4" name="Slide Number Placeholder 3"/>
          <p:cNvSpPr>
            <a:spLocks noGrp="1"/>
          </p:cNvSpPr>
          <p:nvPr>
            <p:ph type="sldNum" sz="quarter" idx="12"/>
          </p:nvPr>
        </p:nvSpPr>
        <p:spPr/>
        <p:txBody>
          <a:bodyPr/>
          <a:lstStyle/>
          <a:p>
            <a:fld id="{66E9505C-1E64-B242-A927-4D8216CFEA0F}" type="slidenum">
              <a:rPr lang="en-US" smtClean="0"/>
              <a:t>‹#›</a:t>
            </a:fld>
            <a:endParaRPr lang="en-US"/>
          </a:p>
        </p:txBody>
      </p:sp>
    </p:spTree>
    <p:extLst>
      <p:ext uri="{BB962C8B-B14F-4D97-AF65-F5344CB8AC3E}">
        <p14:creationId xmlns:p14="http://schemas.microsoft.com/office/powerpoint/2010/main" val="2468845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47DE4D92-0B7E-F943-A22F-252DF8E7A910}" type="datetime1">
              <a:rPr lang="en-IE" smtClean="0"/>
              <a:t>17/04/15</a:t>
            </a:fld>
            <a:endParaRPr lang="en-US"/>
          </a:p>
        </p:txBody>
      </p:sp>
      <p:sp>
        <p:nvSpPr>
          <p:cNvPr id="6" name="Footer Placeholder 5"/>
          <p:cNvSpPr>
            <a:spLocks noGrp="1"/>
          </p:cNvSpPr>
          <p:nvPr>
            <p:ph type="ftr" sz="quarter" idx="11"/>
          </p:nvPr>
        </p:nvSpPr>
        <p:spPr/>
        <p:txBody>
          <a:bodyPr/>
          <a:lstStyle/>
          <a:p>
            <a:r>
              <a:rPr lang="en-US" dirty="0" smtClean="0"/>
              <a:t>SoolNua</a:t>
            </a:r>
            <a:endParaRPr lang="en-US" dirty="0"/>
          </a:p>
        </p:txBody>
      </p:sp>
      <p:sp>
        <p:nvSpPr>
          <p:cNvPr id="7" name="Slide Number Placeholder 6"/>
          <p:cNvSpPr>
            <a:spLocks noGrp="1"/>
          </p:cNvSpPr>
          <p:nvPr>
            <p:ph type="sldNum" sz="quarter" idx="12"/>
          </p:nvPr>
        </p:nvSpPr>
        <p:spPr/>
        <p:txBody>
          <a:bodyPr/>
          <a:lstStyle/>
          <a:p>
            <a:fld id="{66E9505C-1E64-B242-A927-4D8216CFEA0F}" type="slidenum">
              <a:rPr lang="en-US" smtClean="0"/>
              <a:t>‹#›</a:t>
            </a:fld>
            <a:endParaRPr lang="en-US"/>
          </a:p>
        </p:txBody>
      </p:sp>
    </p:spTree>
    <p:extLst>
      <p:ext uri="{BB962C8B-B14F-4D97-AF65-F5344CB8AC3E}">
        <p14:creationId xmlns:p14="http://schemas.microsoft.com/office/powerpoint/2010/main" val="400671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ga-IE"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4D555863-2869-7F4E-88DF-CCBC428032DF}" type="datetime1">
              <a:rPr lang="en-IE" smtClean="0"/>
              <a:t>17/04/15</a:t>
            </a:fld>
            <a:endParaRPr lang="en-US"/>
          </a:p>
        </p:txBody>
      </p:sp>
      <p:sp>
        <p:nvSpPr>
          <p:cNvPr id="6" name="Footer Placeholder 5"/>
          <p:cNvSpPr>
            <a:spLocks noGrp="1"/>
          </p:cNvSpPr>
          <p:nvPr>
            <p:ph type="ftr" sz="quarter" idx="11"/>
          </p:nvPr>
        </p:nvSpPr>
        <p:spPr/>
        <p:txBody>
          <a:bodyPr/>
          <a:lstStyle/>
          <a:p>
            <a:r>
              <a:rPr lang="en-US" dirty="0" smtClean="0"/>
              <a:t>SoolNua</a:t>
            </a:r>
            <a:endParaRPr lang="en-US" dirty="0"/>
          </a:p>
        </p:txBody>
      </p:sp>
      <p:sp>
        <p:nvSpPr>
          <p:cNvPr id="7" name="Slide Number Placeholder 6"/>
          <p:cNvSpPr>
            <a:spLocks noGrp="1"/>
          </p:cNvSpPr>
          <p:nvPr>
            <p:ph type="sldNum" sz="quarter" idx="12"/>
          </p:nvPr>
        </p:nvSpPr>
        <p:spPr/>
        <p:txBody>
          <a:bodyPr/>
          <a:lstStyle/>
          <a:p>
            <a:fld id="{66E9505C-1E64-B242-A927-4D8216CFEA0F}" type="slidenum">
              <a:rPr lang="en-US" smtClean="0"/>
              <a:t>‹#›</a:t>
            </a:fld>
            <a:endParaRPr lang="en-US"/>
          </a:p>
        </p:txBody>
      </p:sp>
    </p:spTree>
    <p:extLst>
      <p:ext uri="{BB962C8B-B14F-4D97-AF65-F5344CB8AC3E}">
        <p14:creationId xmlns:p14="http://schemas.microsoft.com/office/powerpoint/2010/main" val="68068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FDF65360-9107-3A4C-9979-D315E4B2F2F5}" type="datetime1">
              <a:rPr lang="en-IE" smtClean="0"/>
              <a:t>17/04/15</a:t>
            </a:fld>
            <a:endParaRPr lang="en-US"/>
          </a:p>
        </p:txBody>
      </p:sp>
      <p:sp>
        <p:nvSpPr>
          <p:cNvPr id="5" name="Footer Placeholder 4"/>
          <p:cNvSpPr>
            <a:spLocks noGrp="1"/>
          </p:cNvSpPr>
          <p:nvPr>
            <p:ph type="ftr" sz="quarter" idx="11"/>
          </p:nvPr>
        </p:nvSpPr>
        <p:spPr/>
        <p:txBody>
          <a:bodyPr/>
          <a:lstStyle/>
          <a:p>
            <a:r>
              <a:rPr lang="en-US" dirty="0" smtClean="0"/>
              <a:t>SoolNua</a:t>
            </a:r>
            <a:endParaRPr lang="en-US" dirty="0"/>
          </a:p>
        </p:txBody>
      </p:sp>
      <p:sp>
        <p:nvSpPr>
          <p:cNvPr id="6" name="Slide Number Placeholder 5"/>
          <p:cNvSpPr>
            <a:spLocks noGrp="1"/>
          </p:cNvSpPr>
          <p:nvPr>
            <p:ph type="sldNum" sz="quarter" idx="12"/>
          </p:nvPr>
        </p:nvSpPr>
        <p:spPr/>
        <p:txBody>
          <a:bodyPr/>
          <a:lstStyle/>
          <a:p>
            <a:fld id="{66E9505C-1E64-B242-A927-4D8216CFEA0F}" type="slidenum">
              <a:rPr lang="en-US" smtClean="0"/>
              <a:t>‹#›</a:t>
            </a:fld>
            <a:endParaRPr lang="en-US"/>
          </a:p>
        </p:txBody>
      </p:sp>
    </p:spTree>
    <p:extLst>
      <p:ext uri="{BB962C8B-B14F-4D97-AF65-F5344CB8AC3E}">
        <p14:creationId xmlns:p14="http://schemas.microsoft.com/office/powerpoint/2010/main" val="2829566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AED2C431-F3CF-ED45-8E63-C60D27B510CA}" type="datetime1">
              <a:rPr lang="en-IE" smtClean="0"/>
              <a:t>17/04/15</a:t>
            </a:fld>
            <a:endParaRPr lang="en-US"/>
          </a:p>
        </p:txBody>
      </p:sp>
      <p:sp>
        <p:nvSpPr>
          <p:cNvPr id="5" name="Footer Placeholder 4"/>
          <p:cNvSpPr>
            <a:spLocks noGrp="1"/>
          </p:cNvSpPr>
          <p:nvPr>
            <p:ph type="ftr" sz="quarter" idx="11"/>
          </p:nvPr>
        </p:nvSpPr>
        <p:spPr/>
        <p:txBody>
          <a:bodyPr/>
          <a:lstStyle/>
          <a:p>
            <a:r>
              <a:rPr lang="en-US" dirty="0" smtClean="0"/>
              <a:t>SoolNua</a:t>
            </a:r>
            <a:endParaRPr lang="en-US" dirty="0"/>
          </a:p>
        </p:txBody>
      </p:sp>
      <p:sp>
        <p:nvSpPr>
          <p:cNvPr id="6" name="Slide Number Placeholder 5"/>
          <p:cNvSpPr>
            <a:spLocks noGrp="1"/>
          </p:cNvSpPr>
          <p:nvPr>
            <p:ph type="sldNum" sz="quarter" idx="12"/>
          </p:nvPr>
        </p:nvSpPr>
        <p:spPr/>
        <p:txBody>
          <a:bodyPr/>
          <a:lstStyle/>
          <a:p>
            <a:fld id="{66E9505C-1E64-B242-A927-4D8216CFEA0F}" type="slidenum">
              <a:rPr lang="en-US" smtClean="0"/>
              <a:t>‹#›</a:t>
            </a:fld>
            <a:endParaRPr lang="en-US"/>
          </a:p>
        </p:txBody>
      </p:sp>
    </p:spTree>
    <p:extLst>
      <p:ext uri="{BB962C8B-B14F-4D97-AF65-F5344CB8AC3E}">
        <p14:creationId xmlns:p14="http://schemas.microsoft.com/office/powerpoint/2010/main" val="240901741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2847"/>
            <a:ext cx="8229600" cy="1143000"/>
          </a:xfrm>
          <a:prstGeom prst="rect">
            <a:avLst/>
          </a:prstGeom>
        </p:spPr>
        <p:txBody>
          <a:bodyPr vert="horz" lIns="91440" tIns="45720" rIns="91440" bIns="45720" rtlCol="0" anchor="ctr">
            <a:normAutofit/>
          </a:bodyPr>
          <a:lstStyle/>
          <a:p>
            <a:r>
              <a:rPr lang="ga-IE"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F23506-CD5B-B347-ADD7-D4B1DBC8A578}" type="datetime1">
              <a:rPr lang="en-IE" smtClean="0"/>
              <a:t>17/04/15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SoolNua</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E9505C-1E64-B242-A927-4D8216CFEA0F}" type="slidenum">
              <a:rPr lang="en-US" smtClean="0"/>
              <a:t>‹#›</a:t>
            </a:fld>
            <a:endParaRPr lang="en-US" dirty="0"/>
          </a:p>
        </p:txBody>
      </p:sp>
    </p:spTree>
    <p:extLst>
      <p:ext uri="{BB962C8B-B14F-4D97-AF65-F5344CB8AC3E}">
        <p14:creationId xmlns:p14="http://schemas.microsoft.com/office/powerpoint/2010/main" val="2022417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xmlns:p14="http://schemas.microsoft.com/office/powerpoint/2010/main" id="1" dur="indefinite" restart="never" nodeType="tmRoot"/>
      </p:par>
    </p:tnLst>
  </p:timing>
  <p:hf hdr="0" dt="0"/>
  <p:txStyles>
    <p:titleStyle>
      <a:lvl1pPr algn="ctr" defTabSz="457200" rtl="0" eaLnBrk="1" latinLnBrk="0" hangingPunct="1">
        <a:spcBef>
          <a:spcPct val="0"/>
        </a:spcBef>
        <a:buNone/>
        <a:defRPr sz="4400" kern="1200" baseline="0">
          <a:solidFill>
            <a:schemeClr val="tx1"/>
          </a:solidFill>
          <a:latin typeface="Helvetica"/>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Helvetic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Helvetica"/>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Helvetica"/>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760986" y="3781135"/>
            <a:ext cx="4721585" cy="1752600"/>
          </a:xfrm>
        </p:spPr>
        <p:txBody>
          <a:bodyPr>
            <a:normAutofit/>
          </a:bodyPr>
          <a:lstStyle/>
          <a:p>
            <a:pPr algn="r"/>
            <a:r>
              <a:rPr lang="en-US" sz="2400" dirty="0"/>
              <a:t>Slovenian </a:t>
            </a:r>
            <a:r>
              <a:rPr lang="en-US" sz="2400" dirty="0" smtClean="0"/>
              <a:t>Convention </a:t>
            </a:r>
            <a:r>
              <a:rPr lang="en-US" sz="2400" dirty="0"/>
              <a:t>Bureau</a:t>
            </a:r>
            <a:r>
              <a:rPr lang="en-US" dirty="0"/>
              <a:t/>
            </a:r>
            <a:br>
              <a:rPr lang="en-US" dirty="0"/>
            </a:br>
            <a:r>
              <a:rPr lang="en-US" dirty="0"/>
              <a:t>Brand Value Proposition</a:t>
            </a:r>
          </a:p>
        </p:txBody>
      </p:sp>
    </p:spTree>
    <p:extLst>
      <p:ext uri="{BB962C8B-B14F-4D97-AF65-F5344CB8AC3E}">
        <p14:creationId xmlns:p14="http://schemas.microsoft.com/office/powerpoint/2010/main" val="384463336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8994"/>
            <a:ext cx="8229600" cy="1143000"/>
          </a:xfrm>
        </p:spPr>
        <p:txBody>
          <a:bodyPr>
            <a:noAutofit/>
          </a:bodyPr>
          <a:lstStyle/>
          <a:p>
            <a:r>
              <a:rPr lang="en-US" sz="2400" dirty="0" smtClean="0"/>
              <a:t>SoolNua and the </a:t>
            </a:r>
            <a:br>
              <a:rPr lang="en-US" sz="2400" dirty="0" smtClean="0"/>
            </a:br>
            <a:r>
              <a:rPr lang="en-US" sz="2400" dirty="0" smtClean="0"/>
              <a:t>Slovenian Convention Bureau</a:t>
            </a:r>
            <a:endParaRPr lang="en-US" sz="2400" dirty="0"/>
          </a:p>
        </p:txBody>
      </p:sp>
      <p:sp>
        <p:nvSpPr>
          <p:cNvPr id="3" name="Content Placeholder 2"/>
          <p:cNvSpPr>
            <a:spLocks noGrp="1"/>
          </p:cNvSpPr>
          <p:nvPr>
            <p:ph idx="1"/>
          </p:nvPr>
        </p:nvSpPr>
        <p:spPr>
          <a:solidFill>
            <a:schemeClr val="bg1"/>
          </a:solidFill>
          <a:ln>
            <a:solidFill>
              <a:schemeClr val="bg1"/>
            </a:solidFill>
          </a:ln>
        </p:spPr>
        <p:txBody>
          <a:bodyPr>
            <a:normAutofit fontScale="55000" lnSpcReduction="20000"/>
          </a:bodyPr>
          <a:lstStyle/>
          <a:p>
            <a:pPr marL="0" indent="0" algn="ctr">
              <a:buNone/>
            </a:pPr>
            <a:r>
              <a:rPr lang="en-US" sz="4200" b="1" u="sng" dirty="0" smtClean="0"/>
              <a:t>Project 1</a:t>
            </a:r>
          </a:p>
          <a:p>
            <a:pPr marL="0" indent="0">
              <a:buNone/>
            </a:pPr>
            <a:endParaRPr lang="en-US" sz="4200" b="1" dirty="0" smtClean="0"/>
          </a:p>
          <a:p>
            <a:pPr marL="0" indent="0">
              <a:buNone/>
            </a:pPr>
            <a:r>
              <a:rPr lang="en-US" sz="4200" b="1" dirty="0" smtClean="0"/>
              <a:t>Brand </a:t>
            </a:r>
            <a:r>
              <a:rPr lang="en-US" sz="4200" b="1" dirty="0"/>
              <a:t>Value </a:t>
            </a:r>
            <a:r>
              <a:rPr lang="en-US" sz="4200" b="1" dirty="0" smtClean="0"/>
              <a:t>proposition</a:t>
            </a:r>
          </a:p>
          <a:p>
            <a:pPr marL="0" indent="0">
              <a:buNone/>
            </a:pPr>
            <a:endParaRPr lang="en-IE" sz="2900" dirty="0"/>
          </a:p>
          <a:p>
            <a:pPr marL="0" indent="0">
              <a:buNone/>
            </a:pPr>
            <a:r>
              <a:rPr lang="en-US" sz="2900" dirty="0"/>
              <a:t>Devise a new strategic brand value proposition model based on key pillars / </a:t>
            </a:r>
            <a:r>
              <a:rPr lang="en-US" sz="2900" dirty="0" smtClean="0"/>
              <a:t>messages</a:t>
            </a:r>
            <a:endParaRPr lang="en-IE" sz="2900" dirty="0" smtClean="0"/>
          </a:p>
          <a:p>
            <a:pPr marL="0" indent="0">
              <a:buNone/>
            </a:pPr>
            <a:endParaRPr lang="en-US" sz="2900" dirty="0" smtClean="0"/>
          </a:p>
          <a:p>
            <a:pPr marL="0" indent="0">
              <a:buNone/>
            </a:pPr>
            <a:r>
              <a:rPr lang="en-US" sz="2900" dirty="0" smtClean="0"/>
              <a:t>Take </a:t>
            </a:r>
            <a:r>
              <a:rPr lang="en-US" sz="2900" dirty="0"/>
              <a:t>the Energy Drink as the hook and develop BVP  around 5 “human factor” </a:t>
            </a:r>
            <a:r>
              <a:rPr lang="en-US" sz="2900" dirty="0" smtClean="0"/>
              <a:t>characteristics:</a:t>
            </a:r>
          </a:p>
          <a:p>
            <a:pPr marL="0" indent="0">
              <a:buNone/>
            </a:pPr>
            <a:endParaRPr lang="en-IE" sz="2900" dirty="0" smtClean="0"/>
          </a:p>
          <a:p>
            <a:pPr lvl="1"/>
            <a:r>
              <a:rPr lang="en-US" sz="2500" dirty="0" smtClean="0"/>
              <a:t>Slovenian Energy</a:t>
            </a:r>
            <a:endParaRPr lang="en-IE" sz="2500" dirty="0" smtClean="0"/>
          </a:p>
          <a:p>
            <a:pPr lvl="1"/>
            <a:r>
              <a:rPr lang="en-US" sz="2500" dirty="0" smtClean="0"/>
              <a:t>Team Flexibility</a:t>
            </a:r>
            <a:endParaRPr lang="en-IE" sz="2500" dirty="0" smtClean="0"/>
          </a:p>
          <a:p>
            <a:pPr lvl="1"/>
            <a:r>
              <a:rPr lang="en-US" sz="2500" dirty="0" smtClean="0"/>
              <a:t>24h Smile</a:t>
            </a:r>
            <a:endParaRPr lang="en-IE" sz="2500" dirty="0" smtClean="0"/>
          </a:p>
          <a:p>
            <a:pPr lvl="1"/>
            <a:r>
              <a:rPr lang="en-US" sz="2500" dirty="0" smtClean="0"/>
              <a:t>Personal Touch</a:t>
            </a:r>
            <a:endParaRPr lang="en-IE" sz="2500" dirty="0" smtClean="0"/>
          </a:p>
          <a:p>
            <a:pPr lvl="1"/>
            <a:r>
              <a:rPr lang="en-US" sz="2500" dirty="0" smtClean="0"/>
              <a:t>Natural </a:t>
            </a:r>
            <a:r>
              <a:rPr lang="en-US" sz="2500" dirty="0"/>
              <a:t>Charm</a:t>
            </a:r>
            <a:endParaRPr lang="en-IE" sz="2500" dirty="0"/>
          </a:p>
          <a:p>
            <a:pPr marL="0" indent="0">
              <a:buNone/>
            </a:pPr>
            <a:r>
              <a:rPr lang="en-US" sz="2900" dirty="0"/>
              <a:t> </a:t>
            </a:r>
            <a:endParaRPr lang="en-IE" sz="2900" dirty="0"/>
          </a:p>
          <a:p>
            <a:pPr marL="0" indent="0">
              <a:buNone/>
            </a:pPr>
            <a:r>
              <a:rPr lang="en-US" sz="2900" dirty="0"/>
              <a:t>Deadline: End of March 2015 </a:t>
            </a:r>
            <a:endParaRPr lang="en-IE" dirty="0"/>
          </a:p>
          <a:p>
            <a:endParaRPr lang="en-US" dirty="0"/>
          </a:p>
        </p:txBody>
      </p:sp>
    </p:spTree>
    <p:extLst>
      <p:ext uri="{BB962C8B-B14F-4D97-AF65-F5344CB8AC3E}">
        <p14:creationId xmlns:p14="http://schemas.microsoft.com/office/powerpoint/2010/main" val="139343399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Introduction</a:t>
            </a:r>
            <a:endParaRPr lang="en-US" sz="4000" dirty="0"/>
          </a:p>
        </p:txBody>
      </p:sp>
      <p:sp>
        <p:nvSpPr>
          <p:cNvPr id="3" name="Content Placeholder 2"/>
          <p:cNvSpPr>
            <a:spLocks noGrp="1"/>
          </p:cNvSpPr>
          <p:nvPr>
            <p:ph idx="1"/>
          </p:nvPr>
        </p:nvSpPr>
        <p:spPr/>
        <p:txBody>
          <a:bodyPr>
            <a:normAutofit fontScale="92500"/>
          </a:bodyPr>
          <a:lstStyle/>
          <a:p>
            <a:pPr marL="0" indent="0">
              <a:buNone/>
            </a:pPr>
            <a:r>
              <a:rPr lang="en-US" sz="2400" dirty="0" smtClean="0"/>
              <a:t>The Slovenian Convention Bureau is a member based </a:t>
            </a:r>
            <a:r>
              <a:rPr lang="en-US" sz="2400" dirty="0" err="1" smtClean="0"/>
              <a:t>organisation</a:t>
            </a:r>
            <a:r>
              <a:rPr lang="en-US" sz="2400" dirty="0" smtClean="0"/>
              <a:t> whose role it is to market Slovenia as a destination for meetings, incentives, conferences and events.</a:t>
            </a:r>
          </a:p>
          <a:p>
            <a:pPr marL="0" indent="0">
              <a:buNone/>
            </a:pPr>
            <a:endParaRPr lang="en-US" sz="2400" dirty="0" smtClean="0"/>
          </a:p>
          <a:p>
            <a:pPr marL="0" indent="0">
              <a:buNone/>
            </a:pPr>
            <a:r>
              <a:rPr lang="en-US" sz="2400" dirty="0" smtClean="0"/>
              <a:t>It is funded partially by Spirit Slovenia (the Public </a:t>
            </a:r>
            <a:r>
              <a:rPr lang="en-US" sz="2400" dirty="0"/>
              <a:t>Agency of the Republic of Slovenia for the Promotion of Entrepreneurship, Innovation, Development, Investment and </a:t>
            </a:r>
            <a:r>
              <a:rPr lang="en-US" sz="2400" dirty="0" smtClean="0"/>
              <a:t>Tourism) and by members’ annuals fees and contributions</a:t>
            </a:r>
          </a:p>
          <a:p>
            <a:pPr marL="0" indent="0">
              <a:buNone/>
            </a:pPr>
            <a:endParaRPr lang="en-US" sz="2400" dirty="0" smtClean="0"/>
          </a:p>
          <a:p>
            <a:pPr marL="0" indent="0">
              <a:buNone/>
            </a:pPr>
            <a:r>
              <a:rPr lang="en-US" sz="2400" dirty="0" smtClean="0"/>
              <a:t>The Slovenian Convention Bureau sits under the “I feel Slovenia” brand, is imbued with its mission, vision and values and informed by its brand value proposition</a:t>
            </a:r>
            <a:endParaRPr lang="en-US" sz="2400" dirty="0"/>
          </a:p>
          <a:p>
            <a:pPr marL="0" indent="0">
              <a:buNone/>
            </a:pPr>
            <a:endParaRPr lang="en-US" dirty="0"/>
          </a:p>
        </p:txBody>
      </p:sp>
    </p:spTree>
    <p:extLst>
      <p:ext uri="{BB962C8B-B14F-4D97-AF65-F5344CB8AC3E}">
        <p14:creationId xmlns:p14="http://schemas.microsoft.com/office/powerpoint/2010/main" val="332550583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Using  “I Feel Slovenia”</a:t>
            </a:r>
            <a:endParaRPr lang="en-US" sz="3600" dirty="0"/>
          </a:p>
        </p:txBody>
      </p:sp>
      <p:sp>
        <p:nvSpPr>
          <p:cNvPr id="3" name="Content Placeholder 2"/>
          <p:cNvSpPr>
            <a:spLocks noGrp="1"/>
          </p:cNvSpPr>
          <p:nvPr>
            <p:ph idx="1"/>
          </p:nvPr>
        </p:nvSpPr>
        <p:spPr/>
        <p:txBody>
          <a:bodyPr>
            <a:normAutofit fontScale="55000" lnSpcReduction="20000"/>
          </a:bodyPr>
          <a:lstStyle/>
          <a:p>
            <a:pPr marL="0" indent="0">
              <a:buNone/>
            </a:pPr>
            <a:r>
              <a:rPr lang="en-US" i="1" dirty="0" smtClean="0"/>
              <a:t>“Synergies </a:t>
            </a:r>
            <a:r>
              <a:rPr lang="en-US" i="1" dirty="0"/>
              <a:t>are achieved in the area of development and implementation of the I FEEL SLOVENIA national trademark and the use of this trademark in individual activities in the agency. </a:t>
            </a:r>
            <a:endParaRPr lang="en-US" i="1" dirty="0" smtClean="0"/>
          </a:p>
          <a:p>
            <a:pPr marL="0" indent="0">
              <a:buNone/>
            </a:pPr>
            <a:endParaRPr lang="en-US" i="1" dirty="0" smtClean="0"/>
          </a:p>
          <a:p>
            <a:pPr marL="0" indent="0">
              <a:buNone/>
            </a:pPr>
            <a:r>
              <a:rPr lang="en-US" i="1" dirty="0" smtClean="0"/>
              <a:t>The </a:t>
            </a:r>
            <a:r>
              <a:rPr lang="en-US" i="1" dirty="0"/>
              <a:t>national trademark is the strongest market tool of modern countries in individual areas – also for economy, technological development and tourism - therefore, </a:t>
            </a:r>
            <a:r>
              <a:rPr lang="en-US" i="1" u="sng" dirty="0"/>
              <a:t>SPIRIT Slovenia is acting in the direction of the development and implementation of the national trademark in all areas with consistent use for various activities and tools. </a:t>
            </a:r>
            <a:endParaRPr lang="en-US" i="1" u="sng" dirty="0" smtClean="0"/>
          </a:p>
          <a:p>
            <a:pPr marL="0" indent="0">
              <a:buNone/>
            </a:pPr>
            <a:endParaRPr lang="en-US" i="1" u="sng" dirty="0" smtClean="0"/>
          </a:p>
          <a:p>
            <a:pPr marL="0" indent="0">
              <a:buNone/>
            </a:pPr>
            <a:r>
              <a:rPr lang="en-US" i="1" dirty="0" smtClean="0"/>
              <a:t>This </a:t>
            </a:r>
            <a:r>
              <a:rPr lang="en-US" i="1" dirty="0"/>
              <a:t>will lead to a more efficient and uniform presentation of Slovenia and its economy abroad in the direction of building the recognition of Slovenia, Slovenian companies and other </a:t>
            </a:r>
            <a:r>
              <a:rPr lang="en-US" i="1" dirty="0" err="1"/>
              <a:t>organisations</a:t>
            </a:r>
            <a:r>
              <a:rPr lang="en-US" i="1" dirty="0"/>
              <a:t> in foreign markets as globally competitive, quality and reliable development </a:t>
            </a:r>
            <a:r>
              <a:rPr lang="en-US" i="1" dirty="0" smtClean="0"/>
              <a:t>partners”. </a:t>
            </a:r>
          </a:p>
          <a:p>
            <a:pPr marL="0" indent="0">
              <a:buNone/>
            </a:pPr>
            <a:endParaRPr lang="en-US" i="1" dirty="0" smtClean="0"/>
          </a:p>
          <a:p>
            <a:pPr marL="0" indent="0">
              <a:buNone/>
            </a:pPr>
            <a:r>
              <a:rPr lang="en-US" b="1" dirty="0" smtClean="0"/>
              <a:t>SPIRIT Slovenia, </a:t>
            </a:r>
            <a:r>
              <a:rPr lang="en-US" b="1" dirty="0"/>
              <a:t>the Public Agency of the Republic of Slovenia for the Promotion of Entrepreneurship, Innovation, Development, Investment and Tourism</a:t>
            </a:r>
          </a:p>
        </p:txBody>
      </p:sp>
    </p:spTree>
    <p:extLst>
      <p:ext uri="{BB962C8B-B14F-4D97-AF65-F5344CB8AC3E}">
        <p14:creationId xmlns:p14="http://schemas.microsoft.com/office/powerpoint/2010/main" val="406368136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Key Elements of the Master Brand</a:t>
            </a:r>
            <a:endParaRPr lang="en-US" sz="3200" dirty="0"/>
          </a:p>
        </p:txBody>
      </p:sp>
      <p:sp>
        <p:nvSpPr>
          <p:cNvPr id="3" name="Content Placeholder 2"/>
          <p:cNvSpPr>
            <a:spLocks noGrp="1"/>
          </p:cNvSpPr>
          <p:nvPr>
            <p:ph idx="1"/>
          </p:nvPr>
        </p:nvSpPr>
        <p:spPr/>
        <p:txBody>
          <a:bodyPr>
            <a:normAutofit fontScale="92500" lnSpcReduction="10000"/>
          </a:bodyPr>
          <a:lstStyle/>
          <a:p>
            <a:r>
              <a:rPr lang="en-US" b="1" dirty="0" smtClean="0"/>
              <a:t>I Feel Slovenia</a:t>
            </a:r>
          </a:p>
          <a:p>
            <a:pPr lvl="1"/>
            <a:r>
              <a:rPr lang="en-US" b="1" dirty="0" smtClean="0"/>
              <a:t>The </a:t>
            </a:r>
            <a:r>
              <a:rPr lang="en-US" b="1" dirty="0"/>
              <a:t>Core of the Brand</a:t>
            </a:r>
          </a:p>
          <a:p>
            <a:pPr lvl="2"/>
            <a:r>
              <a:rPr lang="en-US" dirty="0"/>
              <a:t>In Slovenia, green represents more than just a </a:t>
            </a:r>
            <a:r>
              <a:rPr lang="en-US" dirty="0" err="1" smtClean="0"/>
              <a:t>colour</a:t>
            </a:r>
            <a:endParaRPr lang="en-US" dirty="0" smtClean="0"/>
          </a:p>
          <a:p>
            <a:pPr lvl="2"/>
            <a:r>
              <a:rPr lang="en-US" dirty="0" smtClean="0"/>
              <a:t>it </a:t>
            </a:r>
            <a:r>
              <a:rPr lang="en-US" dirty="0"/>
              <a:t>is Slovenian green, expressing the balance between the calmness of nature and the diligence of </a:t>
            </a:r>
            <a:r>
              <a:rPr lang="en-US" dirty="0" smtClean="0"/>
              <a:t>Slovenians</a:t>
            </a:r>
          </a:p>
          <a:p>
            <a:pPr lvl="2"/>
            <a:r>
              <a:rPr lang="en-US" dirty="0" smtClean="0"/>
              <a:t>It </a:t>
            </a:r>
            <a:r>
              <a:rPr lang="en-US" dirty="0"/>
              <a:t>speaks of </a:t>
            </a:r>
            <a:r>
              <a:rPr lang="en-US" dirty="0" err="1" smtClean="0"/>
              <a:t>unspoilt</a:t>
            </a:r>
            <a:r>
              <a:rPr lang="en-US" dirty="0" smtClean="0"/>
              <a:t> </a:t>
            </a:r>
            <a:r>
              <a:rPr lang="en-US" dirty="0"/>
              <a:t>nature and our focus to preserve nature as </a:t>
            </a:r>
            <a:r>
              <a:rPr lang="en-US" dirty="0" smtClean="0"/>
              <a:t>such </a:t>
            </a:r>
          </a:p>
          <a:p>
            <a:pPr lvl="2"/>
            <a:r>
              <a:rPr lang="en-US" dirty="0" smtClean="0"/>
              <a:t>The </a:t>
            </a:r>
            <a:r>
              <a:rPr lang="en-US" dirty="0"/>
              <a:t>Slovenian green also shows our orientation to the elementary, to what we feel </a:t>
            </a:r>
            <a:r>
              <a:rPr lang="en-US" dirty="0" smtClean="0"/>
              <a:t>inside</a:t>
            </a:r>
          </a:p>
          <a:p>
            <a:pPr lvl="2"/>
            <a:r>
              <a:rPr lang="en-US" dirty="0" smtClean="0"/>
              <a:t>Our </a:t>
            </a:r>
            <a:r>
              <a:rPr lang="en-US" dirty="0"/>
              <a:t>vision is clear. We are committed to preserving Slovenia’s boutique </a:t>
            </a:r>
            <a:r>
              <a:rPr lang="en-US" dirty="0" smtClean="0"/>
              <a:t>green offering </a:t>
            </a:r>
            <a:r>
              <a:rPr lang="en-US" dirty="0"/>
              <a:t>and to growing this through organic development.</a:t>
            </a:r>
          </a:p>
        </p:txBody>
      </p:sp>
    </p:spTree>
    <p:extLst>
      <p:ext uri="{BB962C8B-B14F-4D97-AF65-F5344CB8AC3E}">
        <p14:creationId xmlns:p14="http://schemas.microsoft.com/office/powerpoint/2010/main" val="146445452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Elements of the Master Brand</a:t>
            </a:r>
            <a:endParaRPr lang="en-US" dirty="0"/>
          </a:p>
        </p:txBody>
      </p:sp>
      <p:sp>
        <p:nvSpPr>
          <p:cNvPr id="3" name="Content Placeholder 2"/>
          <p:cNvSpPr>
            <a:spLocks noGrp="1"/>
          </p:cNvSpPr>
          <p:nvPr>
            <p:ph idx="1"/>
          </p:nvPr>
        </p:nvSpPr>
        <p:spPr/>
        <p:txBody>
          <a:bodyPr>
            <a:normAutofit/>
          </a:bodyPr>
          <a:lstStyle/>
          <a:p>
            <a:r>
              <a:rPr lang="en-US" sz="3000" b="1" dirty="0"/>
              <a:t>I Feel </a:t>
            </a:r>
            <a:r>
              <a:rPr lang="en-US" sz="3000" b="1" dirty="0" smtClean="0"/>
              <a:t>Slovenia</a:t>
            </a:r>
          </a:p>
          <a:p>
            <a:pPr lvl="1"/>
            <a:r>
              <a:rPr lang="en-US" sz="2200" b="1" dirty="0" smtClean="0"/>
              <a:t>Other </a:t>
            </a:r>
            <a:r>
              <a:rPr lang="en-US" sz="2200" b="1" dirty="0" err="1" smtClean="0"/>
              <a:t>Colours</a:t>
            </a:r>
            <a:endParaRPr lang="en-US" sz="2200" b="1" dirty="0" smtClean="0"/>
          </a:p>
          <a:p>
            <a:pPr lvl="2"/>
            <a:r>
              <a:rPr lang="en-US" sz="2200" dirty="0" smtClean="0"/>
              <a:t>Apart </a:t>
            </a:r>
            <a:r>
              <a:rPr lang="en-US" sz="2200" dirty="0"/>
              <a:t>from green, characteristic Slovenian </a:t>
            </a:r>
            <a:r>
              <a:rPr lang="en-US" sz="2200" dirty="0" err="1"/>
              <a:t>colours</a:t>
            </a:r>
            <a:r>
              <a:rPr lang="en-US" sz="2200" dirty="0"/>
              <a:t> are also blue and white. </a:t>
            </a:r>
            <a:endParaRPr lang="en-US" sz="2200" dirty="0" smtClean="0"/>
          </a:p>
          <a:p>
            <a:pPr lvl="2"/>
            <a:r>
              <a:rPr lang="en-US" sz="2200" dirty="0" smtClean="0"/>
              <a:t>They </a:t>
            </a:r>
            <a:r>
              <a:rPr lang="en-US" sz="2200" dirty="0"/>
              <a:t>are connected to nature too. Both </a:t>
            </a:r>
            <a:r>
              <a:rPr lang="en-US" sz="2200" dirty="0" err="1"/>
              <a:t>symbolise</a:t>
            </a:r>
            <a:r>
              <a:rPr lang="en-US" sz="2200" dirty="0"/>
              <a:t> peace of mind and purity of form, while white stands for authenticity, which is at the heart of the Slovenia Brand. </a:t>
            </a:r>
            <a:endParaRPr lang="en-US" sz="2200" dirty="0" smtClean="0"/>
          </a:p>
          <a:p>
            <a:pPr marL="914400" lvl="2" indent="0">
              <a:buNone/>
            </a:pPr>
            <a:endParaRPr lang="en-US" sz="2200" dirty="0"/>
          </a:p>
        </p:txBody>
      </p:sp>
    </p:spTree>
    <p:extLst>
      <p:ext uri="{BB962C8B-B14F-4D97-AF65-F5344CB8AC3E}">
        <p14:creationId xmlns:p14="http://schemas.microsoft.com/office/powerpoint/2010/main" val="175392843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Key Words</a:t>
            </a:r>
            <a:endParaRPr lang="en-US" sz="3600" dirty="0"/>
          </a:p>
        </p:txBody>
      </p:sp>
      <p:sp>
        <p:nvSpPr>
          <p:cNvPr id="4" name="Rounded Rectangle 3"/>
          <p:cNvSpPr/>
          <p:nvPr/>
        </p:nvSpPr>
        <p:spPr>
          <a:xfrm>
            <a:off x="1575690" y="2406784"/>
            <a:ext cx="2210669" cy="634945"/>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CALMNESS OF NATURE</a:t>
            </a:r>
            <a:endParaRPr lang="en-US" dirty="0"/>
          </a:p>
        </p:txBody>
      </p:sp>
      <p:sp>
        <p:nvSpPr>
          <p:cNvPr id="5" name="Rounded Rectangle 4"/>
          <p:cNvSpPr/>
          <p:nvPr/>
        </p:nvSpPr>
        <p:spPr>
          <a:xfrm>
            <a:off x="4256250" y="2818322"/>
            <a:ext cx="2210669" cy="634945"/>
          </a:xfrm>
          <a:prstGeom prst="round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DILIGENCE of SLOVENIANS</a:t>
            </a:r>
            <a:endParaRPr lang="en-US" dirty="0"/>
          </a:p>
        </p:txBody>
      </p:sp>
      <p:sp>
        <p:nvSpPr>
          <p:cNvPr id="6" name="Rounded Rectangle 5"/>
          <p:cNvSpPr/>
          <p:nvPr/>
        </p:nvSpPr>
        <p:spPr>
          <a:xfrm>
            <a:off x="3583665" y="1598209"/>
            <a:ext cx="2210669" cy="634945"/>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UNSPOILT NATURE</a:t>
            </a:r>
            <a:endParaRPr lang="en-US" dirty="0">
              <a:solidFill>
                <a:srgbClr val="000000"/>
              </a:solidFill>
            </a:endParaRPr>
          </a:p>
        </p:txBody>
      </p:sp>
      <p:sp>
        <p:nvSpPr>
          <p:cNvPr id="7" name="Rounded Rectangle 6"/>
          <p:cNvSpPr/>
          <p:nvPr/>
        </p:nvSpPr>
        <p:spPr>
          <a:xfrm>
            <a:off x="5160752" y="4085470"/>
            <a:ext cx="2210669" cy="634945"/>
          </a:xfrm>
          <a:prstGeom prst="round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PRESERVE NATURE</a:t>
            </a:r>
            <a:endParaRPr lang="en-US" dirty="0"/>
          </a:p>
        </p:txBody>
      </p:sp>
      <p:sp>
        <p:nvSpPr>
          <p:cNvPr id="8" name="Rounded Rectangle 7"/>
          <p:cNvSpPr/>
          <p:nvPr/>
        </p:nvSpPr>
        <p:spPr>
          <a:xfrm>
            <a:off x="1575690" y="5569752"/>
            <a:ext cx="2210669" cy="634945"/>
          </a:xfrm>
          <a:prstGeom prst="round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EMOTIONS</a:t>
            </a:r>
            <a:endParaRPr lang="en-US" dirty="0"/>
          </a:p>
        </p:txBody>
      </p:sp>
      <p:sp>
        <p:nvSpPr>
          <p:cNvPr id="9" name="Rounded Rectangle 8"/>
          <p:cNvSpPr/>
          <p:nvPr/>
        </p:nvSpPr>
        <p:spPr>
          <a:xfrm>
            <a:off x="5042233" y="5428196"/>
            <a:ext cx="2210669" cy="634945"/>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BOUTIQUE</a:t>
            </a:r>
            <a:endParaRPr lang="en-US" dirty="0">
              <a:solidFill>
                <a:srgbClr val="000000"/>
              </a:solidFill>
            </a:endParaRPr>
          </a:p>
        </p:txBody>
      </p:sp>
      <p:sp>
        <p:nvSpPr>
          <p:cNvPr id="10" name="Rounded Rectangle 9"/>
          <p:cNvSpPr/>
          <p:nvPr/>
        </p:nvSpPr>
        <p:spPr>
          <a:xfrm>
            <a:off x="915796" y="1301052"/>
            <a:ext cx="2210669" cy="634945"/>
          </a:xfrm>
          <a:prstGeom prst="round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ORGANIC DEVELOPMENT</a:t>
            </a:r>
            <a:endParaRPr lang="en-US" dirty="0"/>
          </a:p>
        </p:txBody>
      </p:sp>
      <p:sp>
        <p:nvSpPr>
          <p:cNvPr id="11" name="Rounded Rectangle 10"/>
          <p:cNvSpPr/>
          <p:nvPr/>
        </p:nvSpPr>
        <p:spPr>
          <a:xfrm>
            <a:off x="2245015" y="4402943"/>
            <a:ext cx="2210669" cy="634945"/>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NATURE</a:t>
            </a:r>
            <a:endParaRPr lang="en-US" dirty="0"/>
          </a:p>
        </p:txBody>
      </p:sp>
      <p:sp>
        <p:nvSpPr>
          <p:cNvPr id="12" name="Rounded Rectangle 11"/>
          <p:cNvSpPr/>
          <p:nvPr/>
        </p:nvSpPr>
        <p:spPr>
          <a:xfrm>
            <a:off x="6687079" y="3135795"/>
            <a:ext cx="2210669" cy="634945"/>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PEACE OF MIND</a:t>
            </a:r>
            <a:endParaRPr lang="en-US" dirty="0">
              <a:solidFill>
                <a:schemeClr val="tx1"/>
              </a:solidFill>
            </a:endParaRPr>
          </a:p>
        </p:txBody>
      </p:sp>
      <p:sp>
        <p:nvSpPr>
          <p:cNvPr id="13" name="Rounded Rectangle 12"/>
          <p:cNvSpPr/>
          <p:nvPr/>
        </p:nvSpPr>
        <p:spPr>
          <a:xfrm>
            <a:off x="573392" y="3453267"/>
            <a:ext cx="2210669" cy="634945"/>
          </a:xfrm>
          <a:prstGeom prst="round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PURITY OF FORM</a:t>
            </a:r>
            <a:endParaRPr lang="en-US" dirty="0"/>
          </a:p>
        </p:txBody>
      </p:sp>
      <p:sp>
        <p:nvSpPr>
          <p:cNvPr id="14" name="Rounded Rectangle 13"/>
          <p:cNvSpPr/>
          <p:nvPr/>
        </p:nvSpPr>
        <p:spPr>
          <a:xfrm>
            <a:off x="5933580" y="1935997"/>
            <a:ext cx="2210669" cy="634945"/>
          </a:xfrm>
          <a:prstGeom prst="round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AUTHENTICITY</a:t>
            </a:r>
            <a:endParaRPr lang="en-US" dirty="0"/>
          </a:p>
        </p:txBody>
      </p:sp>
    </p:spTree>
    <p:extLst>
      <p:ext uri="{BB962C8B-B14F-4D97-AF65-F5344CB8AC3E}">
        <p14:creationId xmlns:p14="http://schemas.microsoft.com/office/powerpoint/2010/main" val="193170012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5837"/>
            <a:ext cx="8229600" cy="1143000"/>
          </a:xfrm>
        </p:spPr>
        <p:txBody>
          <a:bodyPr>
            <a:normAutofit/>
          </a:bodyPr>
          <a:lstStyle/>
          <a:p>
            <a:r>
              <a:rPr lang="en-US" sz="3600" dirty="0" smtClean="0"/>
              <a:t>the Slovenia Convention Bureau</a:t>
            </a:r>
            <a:r>
              <a:rPr lang="en-US" dirty="0" smtClean="0"/>
              <a:t/>
            </a:r>
            <a:br>
              <a:rPr lang="en-US" dirty="0" smtClean="0"/>
            </a:br>
            <a:r>
              <a:rPr lang="en-US" sz="2700" dirty="0" smtClean="0"/>
              <a:t>towards a brand value proposition</a:t>
            </a:r>
            <a:endParaRPr lang="en-US" sz="2700" dirty="0"/>
          </a:p>
        </p:txBody>
      </p:sp>
      <p:sp>
        <p:nvSpPr>
          <p:cNvPr id="3" name="Content Placeholder 2"/>
          <p:cNvSpPr>
            <a:spLocks noGrp="1"/>
          </p:cNvSpPr>
          <p:nvPr>
            <p:ph idx="1"/>
          </p:nvPr>
        </p:nvSpPr>
        <p:spPr>
          <a:xfrm>
            <a:off x="457200" y="1600201"/>
            <a:ext cx="8229599" cy="4469062"/>
          </a:xfrm>
        </p:spPr>
        <p:txBody>
          <a:bodyPr>
            <a:noAutofit/>
          </a:bodyPr>
          <a:lstStyle/>
          <a:p>
            <a:pPr marL="0" indent="0">
              <a:buNone/>
            </a:pPr>
            <a:r>
              <a:rPr lang="en-US" sz="2200" dirty="0"/>
              <a:t>A</a:t>
            </a:r>
            <a:r>
              <a:rPr lang="en-US" sz="2200" dirty="0" smtClean="0"/>
              <a:t>s a nation brand, Slovenia portrays itself as a </a:t>
            </a:r>
            <a:r>
              <a:rPr lang="en-US" sz="2200" b="1" dirty="0" smtClean="0">
                <a:solidFill>
                  <a:srgbClr val="008000"/>
                </a:solidFill>
              </a:rPr>
              <a:t>oasis of peace and calm</a:t>
            </a:r>
            <a:r>
              <a:rPr lang="en-US" sz="2200" dirty="0" smtClean="0"/>
              <a:t>, closely connected to </a:t>
            </a:r>
            <a:r>
              <a:rPr lang="en-US" sz="2200" b="1" dirty="0" smtClean="0">
                <a:solidFill>
                  <a:srgbClr val="008000"/>
                </a:solidFill>
              </a:rPr>
              <a:t>nature</a:t>
            </a:r>
            <a:r>
              <a:rPr lang="en-US" sz="2200" dirty="0" smtClean="0"/>
              <a:t> and to values like </a:t>
            </a:r>
            <a:r>
              <a:rPr lang="en-US" sz="2200" b="1" dirty="0" smtClean="0">
                <a:solidFill>
                  <a:srgbClr val="008000"/>
                </a:solidFill>
              </a:rPr>
              <a:t>diligence</a:t>
            </a:r>
            <a:r>
              <a:rPr lang="en-US" sz="2200" dirty="0" smtClean="0"/>
              <a:t> and </a:t>
            </a:r>
            <a:r>
              <a:rPr lang="en-US" sz="2200" b="1" dirty="0" smtClean="0">
                <a:solidFill>
                  <a:srgbClr val="008000"/>
                </a:solidFill>
              </a:rPr>
              <a:t>authenticity</a:t>
            </a:r>
            <a:r>
              <a:rPr lang="en-US" sz="2200" dirty="0" smtClean="0"/>
              <a:t>.</a:t>
            </a:r>
          </a:p>
          <a:p>
            <a:pPr marL="0" indent="0">
              <a:buNone/>
            </a:pPr>
            <a:r>
              <a:rPr lang="en-US" sz="2200" dirty="0" smtClean="0"/>
              <a:t>The tone of voice is </a:t>
            </a:r>
            <a:r>
              <a:rPr lang="en-US" sz="2200" b="1" dirty="0" smtClean="0">
                <a:solidFill>
                  <a:srgbClr val="008000"/>
                </a:solidFill>
              </a:rPr>
              <a:t>modest</a:t>
            </a:r>
            <a:r>
              <a:rPr lang="en-US" sz="2200" dirty="0" smtClean="0"/>
              <a:t> and </a:t>
            </a:r>
            <a:r>
              <a:rPr lang="en-US" sz="2200" b="1" dirty="0" smtClean="0">
                <a:solidFill>
                  <a:srgbClr val="008000"/>
                </a:solidFill>
              </a:rPr>
              <a:t>humble</a:t>
            </a:r>
            <a:r>
              <a:rPr lang="en-US" sz="2200" dirty="0" smtClean="0"/>
              <a:t> – this is not a country to hog the limelight, beat its own drum or make extravagant claims about itself.</a:t>
            </a:r>
          </a:p>
          <a:p>
            <a:pPr marL="0" indent="0">
              <a:buNone/>
            </a:pPr>
            <a:r>
              <a:rPr lang="en-US" sz="2200" dirty="0" smtClean="0"/>
              <a:t>And yet there’s strong </a:t>
            </a:r>
            <a:r>
              <a:rPr lang="en-US" sz="2200" b="1" dirty="0" smtClean="0">
                <a:solidFill>
                  <a:srgbClr val="008000"/>
                </a:solidFill>
              </a:rPr>
              <a:t>innate self-assurance </a:t>
            </a:r>
            <a:r>
              <a:rPr lang="en-US" sz="2200" dirty="0" smtClean="0"/>
              <a:t>at the heart of Brand Slovenia, an awareness of the beauty of its landscape, the quality of its food and wine, the variety of experiences available etc.</a:t>
            </a:r>
          </a:p>
          <a:p>
            <a:pPr marL="0" indent="0">
              <a:buNone/>
            </a:pPr>
            <a:r>
              <a:rPr lang="en-US" sz="2200" b="1" dirty="0" smtClean="0"/>
              <a:t>The brand value proposition of the Slovenian Convention Bureau must fit within these parameters</a:t>
            </a:r>
            <a:endParaRPr lang="en-US" sz="2200" b="1" dirty="0"/>
          </a:p>
        </p:txBody>
      </p:sp>
    </p:spTree>
    <p:extLst>
      <p:ext uri="{BB962C8B-B14F-4D97-AF65-F5344CB8AC3E}">
        <p14:creationId xmlns:p14="http://schemas.microsoft.com/office/powerpoint/2010/main" val="386923069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5626"/>
            <a:ext cx="8229600" cy="1143000"/>
          </a:xfrm>
        </p:spPr>
        <p:txBody>
          <a:bodyPr>
            <a:normAutofit/>
          </a:bodyPr>
          <a:lstStyle/>
          <a:p>
            <a:r>
              <a:rPr lang="en-US" sz="3200" dirty="0" smtClean="0"/>
              <a:t>the Slovenia Convention Bureau</a:t>
            </a:r>
            <a:r>
              <a:rPr lang="en-US" dirty="0" smtClean="0"/>
              <a:t/>
            </a:r>
            <a:br>
              <a:rPr lang="en-US" dirty="0" smtClean="0"/>
            </a:br>
            <a:r>
              <a:rPr lang="en-US" sz="2700" dirty="0" smtClean="0"/>
              <a:t>towards a brand value proposition</a:t>
            </a:r>
            <a:endParaRPr lang="en-US" sz="2700" dirty="0"/>
          </a:p>
        </p:txBody>
      </p:sp>
      <p:sp>
        <p:nvSpPr>
          <p:cNvPr id="3" name="Content Placeholder 2"/>
          <p:cNvSpPr>
            <a:spLocks noGrp="1"/>
          </p:cNvSpPr>
          <p:nvPr>
            <p:ph idx="1"/>
          </p:nvPr>
        </p:nvSpPr>
        <p:spPr/>
        <p:txBody>
          <a:bodyPr>
            <a:noAutofit/>
          </a:bodyPr>
          <a:lstStyle/>
          <a:p>
            <a:pPr marL="0" indent="0">
              <a:buNone/>
            </a:pPr>
            <a:r>
              <a:rPr lang="en-US" sz="2200" dirty="0" smtClean="0"/>
              <a:t>The Slovenian Convention Bureau is targeting a very specific, defined market, the so-called MICE sector. While this market is far from homogeneous , it does have the following common characteristics:</a:t>
            </a:r>
          </a:p>
          <a:p>
            <a:r>
              <a:rPr lang="en-US" sz="2200" b="1" dirty="0" smtClean="0"/>
              <a:t>B2B</a:t>
            </a:r>
          </a:p>
          <a:p>
            <a:r>
              <a:rPr lang="en-US" sz="2200" b="1" dirty="0" smtClean="0"/>
              <a:t>Clients are seeking a business outcome or pursuing a business objective</a:t>
            </a:r>
          </a:p>
          <a:p>
            <a:r>
              <a:rPr lang="en-US" sz="2200" b="1" dirty="0" smtClean="0"/>
              <a:t>Decisions on destination choice for MICE are made around set criteria – access, infrastructure, value, safety, experience, appeal</a:t>
            </a:r>
          </a:p>
          <a:p>
            <a:r>
              <a:rPr lang="en-US" sz="2200" b="1" dirty="0" smtClean="0"/>
              <a:t>Channels to market are known and very specific</a:t>
            </a:r>
          </a:p>
          <a:p>
            <a:r>
              <a:rPr lang="en-US" sz="2200" b="1" dirty="0" smtClean="0"/>
              <a:t>Clients often travel to escape from the familiar</a:t>
            </a:r>
          </a:p>
          <a:p>
            <a:pPr marL="0" indent="0">
              <a:buNone/>
            </a:pPr>
            <a:endParaRPr lang="en-US" sz="2200" b="1" dirty="0" smtClean="0"/>
          </a:p>
          <a:p>
            <a:pPr marL="0" indent="0">
              <a:buNone/>
            </a:pPr>
            <a:endParaRPr lang="en-US" sz="2200" b="1" dirty="0"/>
          </a:p>
        </p:txBody>
      </p:sp>
    </p:spTree>
    <p:extLst>
      <p:ext uri="{BB962C8B-B14F-4D97-AF65-F5344CB8AC3E}">
        <p14:creationId xmlns:p14="http://schemas.microsoft.com/office/powerpoint/2010/main" val="425143007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Fitting it all together</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13423883"/>
              </p:ext>
            </p:extLst>
          </p:nvPr>
        </p:nvGraphicFramePr>
        <p:xfrm>
          <a:off x="457200" y="1600200"/>
          <a:ext cx="8229600" cy="239268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dirty="0" err="1" smtClean="0"/>
                        <a:t>SPIRITSlovenia</a:t>
                      </a:r>
                      <a:endParaRPr lang="en-US" dirty="0"/>
                    </a:p>
                  </a:txBody>
                  <a:tcPr>
                    <a:solidFill>
                      <a:srgbClr val="008000"/>
                    </a:solidFill>
                  </a:tcPr>
                </a:tc>
                <a:tc>
                  <a:txBody>
                    <a:bodyPr/>
                    <a:lstStyle/>
                    <a:p>
                      <a:r>
                        <a:rPr lang="en-US" dirty="0" smtClean="0"/>
                        <a:t>Slovenian Convention Bureau</a:t>
                      </a:r>
                      <a:endParaRPr lang="en-US" dirty="0"/>
                    </a:p>
                  </a:txBody>
                  <a:tcPr>
                    <a:solidFill>
                      <a:srgbClr val="008000"/>
                    </a:solidFill>
                  </a:tcPr>
                </a:tc>
                <a:tc>
                  <a:txBody>
                    <a:bodyPr/>
                    <a:lstStyle/>
                    <a:p>
                      <a:r>
                        <a:rPr lang="en-US" dirty="0" smtClean="0"/>
                        <a:t>MICE Market</a:t>
                      </a:r>
                      <a:endParaRPr lang="en-US" dirty="0"/>
                    </a:p>
                  </a:txBody>
                  <a:tcPr>
                    <a:solidFill>
                      <a:srgbClr val="008000"/>
                    </a:solidFill>
                  </a:tcPr>
                </a:tc>
              </a:tr>
              <a:tr h="370840">
                <a:tc>
                  <a:txBody>
                    <a:bodyPr/>
                    <a:lstStyle/>
                    <a:p>
                      <a:r>
                        <a:rPr lang="en-US" dirty="0" smtClean="0"/>
                        <a:t>Nature</a:t>
                      </a:r>
                      <a:endParaRPr lang="en-US" dirty="0"/>
                    </a:p>
                  </a:txBody>
                  <a:tcPr>
                    <a:solidFill>
                      <a:schemeClr val="accent3">
                        <a:lumMod val="40000"/>
                        <a:lumOff val="60000"/>
                      </a:schemeClr>
                    </a:solidFill>
                  </a:tcPr>
                </a:tc>
                <a:tc>
                  <a:txBody>
                    <a:bodyPr/>
                    <a:lstStyle/>
                    <a:p>
                      <a:r>
                        <a:rPr lang="en-US" dirty="0" smtClean="0"/>
                        <a:t>Natural Charm</a:t>
                      </a:r>
                      <a:endParaRPr lang="en-US" dirty="0"/>
                    </a:p>
                  </a:txBody>
                  <a:tcPr>
                    <a:solidFill>
                      <a:schemeClr val="accent3">
                        <a:lumMod val="40000"/>
                        <a:lumOff val="60000"/>
                      </a:schemeClr>
                    </a:solidFill>
                  </a:tcPr>
                </a:tc>
                <a:tc>
                  <a:txBody>
                    <a:bodyPr/>
                    <a:lstStyle/>
                    <a:p>
                      <a:r>
                        <a:rPr lang="en-US" dirty="0" smtClean="0"/>
                        <a:t>Need</a:t>
                      </a:r>
                      <a:r>
                        <a:rPr lang="en-US" baseline="0" dirty="0" smtClean="0"/>
                        <a:t> to e</a:t>
                      </a:r>
                      <a:r>
                        <a:rPr lang="en-US" dirty="0" smtClean="0"/>
                        <a:t>scape </a:t>
                      </a:r>
                      <a:endParaRPr lang="en-US" dirty="0"/>
                    </a:p>
                  </a:txBody>
                  <a:tcPr>
                    <a:solidFill>
                      <a:schemeClr val="accent3">
                        <a:lumMod val="40000"/>
                        <a:lumOff val="60000"/>
                      </a:schemeClr>
                    </a:solidFill>
                  </a:tcPr>
                </a:tc>
              </a:tr>
              <a:tr h="370840">
                <a:tc>
                  <a:txBody>
                    <a:bodyPr/>
                    <a:lstStyle/>
                    <a:p>
                      <a:r>
                        <a:rPr lang="en-US" dirty="0" smtClean="0"/>
                        <a:t>Oasis of Peace and</a:t>
                      </a:r>
                      <a:r>
                        <a:rPr lang="en-US" baseline="0" dirty="0" smtClean="0"/>
                        <a:t> Calm</a:t>
                      </a:r>
                      <a:endParaRPr lang="en-US" dirty="0"/>
                    </a:p>
                  </a:txBody>
                  <a:tcPr>
                    <a:solidFill>
                      <a:schemeClr val="accent3">
                        <a:lumMod val="60000"/>
                        <a:lumOff val="40000"/>
                      </a:schemeClr>
                    </a:solidFill>
                  </a:tcPr>
                </a:tc>
                <a:tc>
                  <a:txBody>
                    <a:bodyPr/>
                    <a:lstStyle/>
                    <a:p>
                      <a:r>
                        <a:rPr lang="en-US" dirty="0" smtClean="0"/>
                        <a:t>Slovenian Energy</a:t>
                      </a:r>
                      <a:endParaRPr lang="en-US" dirty="0"/>
                    </a:p>
                  </a:txBody>
                  <a:tcPr>
                    <a:solidFill>
                      <a:schemeClr val="accent3">
                        <a:lumMod val="60000"/>
                        <a:lumOff val="40000"/>
                      </a:schemeClr>
                    </a:solidFill>
                  </a:tcPr>
                </a:tc>
                <a:tc>
                  <a:txBody>
                    <a:bodyPr/>
                    <a:lstStyle/>
                    <a:p>
                      <a:r>
                        <a:rPr lang="en-US" dirty="0" smtClean="0"/>
                        <a:t>With</a:t>
                      </a:r>
                      <a:r>
                        <a:rPr lang="en-US" baseline="0" dirty="0" smtClean="0"/>
                        <a:t> you all the way</a:t>
                      </a:r>
                      <a:endParaRPr lang="en-US" dirty="0"/>
                    </a:p>
                  </a:txBody>
                  <a:tcPr>
                    <a:solidFill>
                      <a:schemeClr val="accent3">
                        <a:lumMod val="60000"/>
                        <a:lumOff val="40000"/>
                      </a:schemeClr>
                    </a:solidFill>
                  </a:tcPr>
                </a:tc>
              </a:tr>
              <a:tr h="370840">
                <a:tc>
                  <a:txBody>
                    <a:bodyPr/>
                    <a:lstStyle/>
                    <a:p>
                      <a:r>
                        <a:rPr lang="en-US" dirty="0" smtClean="0"/>
                        <a:t>Diligence</a:t>
                      </a:r>
                      <a:endParaRPr lang="en-US" dirty="0"/>
                    </a:p>
                  </a:txBody>
                  <a:tcPr>
                    <a:solidFill>
                      <a:schemeClr val="accent3">
                        <a:lumMod val="40000"/>
                        <a:lumOff val="60000"/>
                      </a:schemeClr>
                    </a:solidFill>
                  </a:tcPr>
                </a:tc>
                <a:tc>
                  <a:txBody>
                    <a:bodyPr/>
                    <a:lstStyle/>
                    <a:p>
                      <a:r>
                        <a:rPr lang="en-US" dirty="0" smtClean="0"/>
                        <a:t>24h Smile</a:t>
                      </a:r>
                    </a:p>
                    <a:p>
                      <a:r>
                        <a:rPr lang="en-US" dirty="0" smtClean="0"/>
                        <a:t>Team Flexibility</a:t>
                      </a:r>
                      <a:endParaRPr lang="en-US" dirty="0"/>
                    </a:p>
                  </a:txBody>
                  <a:tcPr>
                    <a:solidFill>
                      <a:schemeClr val="accent3">
                        <a:lumMod val="40000"/>
                        <a:lumOff val="60000"/>
                      </a:schemeClr>
                    </a:solidFill>
                  </a:tcPr>
                </a:tc>
                <a:tc>
                  <a:txBody>
                    <a:bodyPr/>
                    <a:lstStyle/>
                    <a:p>
                      <a:r>
                        <a:rPr lang="en-US" dirty="0" smtClean="0"/>
                        <a:t>Professionalism</a:t>
                      </a:r>
                      <a:endParaRPr lang="en-US" dirty="0"/>
                    </a:p>
                  </a:txBody>
                  <a:tcPr>
                    <a:solidFill>
                      <a:schemeClr val="accent3">
                        <a:lumMod val="40000"/>
                        <a:lumOff val="60000"/>
                      </a:schemeClr>
                    </a:solidFill>
                  </a:tcPr>
                </a:tc>
              </a:tr>
              <a:tr h="370840">
                <a:tc>
                  <a:txBody>
                    <a:bodyPr/>
                    <a:lstStyle/>
                    <a:p>
                      <a:r>
                        <a:rPr lang="en-US" dirty="0" smtClean="0"/>
                        <a:t>Authenticity</a:t>
                      </a:r>
                      <a:endParaRPr lang="en-US" dirty="0"/>
                    </a:p>
                  </a:txBody>
                  <a:tcPr>
                    <a:solidFill>
                      <a:schemeClr val="accent3">
                        <a:lumMod val="60000"/>
                        <a:lumOff val="40000"/>
                      </a:schemeClr>
                    </a:solidFill>
                  </a:tcPr>
                </a:tc>
                <a:tc>
                  <a:txBody>
                    <a:bodyPr/>
                    <a:lstStyle/>
                    <a:p>
                      <a:r>
                        <a:rPr lang="en-US" dirty="0" smtClean="0"/>
                        <a:t>Personal Touch</a:t>
                      </a:r>
                      <a:endParaRPr lang="en-US" dirty="0"/>
                    </a:p>
                  </a:txBody>
                  <a:tcPr>
                    <a:solidFill>
                      <a:schemeClr val="accent3">
                        <a:lumMod val="60000"/>
                        <a:lumOff val="40000"/>
                      </a:schemeClr>
                    </a:solidFill>
                  </a:tcPr>
                </a:tc>
                <a:tc>
                  <a:txBody>
                    <a:bodyPr/>
                    <a:lstStyle/>
                    <a:p>
                      <a:r>
                        <a:rPr lang="en-US" dirty="0" smtClean="0"/>
                        <a:t>Desire</a:t>
                      </a:r>
                      <a:r>
                        <a:rPr lang="en-US" baseline="0" dirty="0" smtClean="0"/>
                        <a:t> for a</a:t>
                      </a:r>
                      <a:r>
                        <a:rPr lang="en-US" dirty="0" smtClean="0"/>
                        <a:t>uthenticity</a:t>
                      </a:r>
                      <a:endParaRPr lang="en-US" dirty="0"/>
                    </a:p>
                  </a:txBody>
                  <a:tcPr>
                    <a:solidFill>
                      <a:schemeClr val="accent3">
                        <a:lumMod val="60000"/>
                        <a:lumOff val="40000"/>
                      </a:schemeClr>
                    </a:solidFill>
                  </a:tcPr>
                </a:tc>
              </a:tr>
            </a:tbl>
          </a:graphicData>
        </a:graphic>
      </p:graphicFrame>
      <p:sp>
        <p:nvSpPr>
          <p:cNvPr id="3" name="Rectangle 2"/>
          <p:cNvSpPr/>
          <p:nvPr/>
        </p:nvSpPr>
        <p:spPr>
          <a:xfrm>
            <a:off x="1123412" y="4444472"/>
            <a:ext cx="6805594" cy="1058208"/>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t>Feel the business opportunities</a:t>
            </a:r>
          </a:p>
          <a:p>
            <a:pPr algn="ctr"/>
            <a:r>
              <a:rPr lang="en-US" sz="2800" dirty="0" smtClean="0"/>
              <a:t>Taste the fresh ideas</a:t>
            </a:r>
            <a:endParaRPr lang="en-US" sz="2800" dirty="0"/>
          </a:p>
        </p:txBody>
      </p:sp>
    </p:spTree>
    <p:extLst>
      <p:ext uri="{BB962C8B-B14F-4D97-AF65-F5344CB8AC3E}">
        <p14:creationId xmlns:p14="http://schemas.microsoft.com/office/powerpoint/2010/main" val="145372868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Slovenian Energy</a:t>
            </a:r>
            <a:endParaRPr lang="en-US" sz="3600" dirty="0"/>
          </a:p>
        </p:txBody>
      </p:sp>
      <p:sp>
        <p:nvSpPr>
          <p:cNvPr id="3" name="Content Placeholder 2"/>
          <p:cNvSpPr>
            <a:spLocks noGrp="1"/>
          </p:cNvSpPr>
          <p:nvPr>
            <p:ph idx="1"/>
          </p:nvPr>
        </p:nvSpPr>
        <p:spPr>
          <a:xfrm>
            <a:off x="457200" y="3663185"/>
            <a:ext cx="8229600" cy="2462978"/>
          </a:xfrm>
          <a:solidFill>
            <a:srgbClr val="008000"/>
          </a:solidFill>
        </p:spPr>
        <p:txBody>
          <a:bodyPr>
            <a:normAutofit fontScale="62500" lnSpcReduction="20000"/>
          </a:bodyPr>
          <a:lstStyle/>
          <a:p>
            <a:pPr marL="0" indent="0">
              <a:buNone/>
            </a:pPr>
            <a:r>
              <a:rPr lang="en-US" dirty="0">
                <a:solidFill>
                  <a:srgbClr val="FFFFFF"/>
                </a:solidFill>
              </a:rPr>
              <a:t>Slovenian Energy is different. </a:t>
            </a:r>
          </a:p>
          <a:p>
            <a:pPr marL="0" indent="0">
              <a:buNone/>
            </a:pPr>
            <a:r>
              <a:rPr lang="en-US" dirty="0">
                <a:solidFill>
                  <a:srgbClr val="FFFFFF"/>
                </a:solidFill>
              </a:rPr>
              <a:t>It’s </a:t>
            </a:r>
            <a:r>
              <a:rPr lang="en-US" dirty="0" smtClean="0">
                <a:solidFill>
                  <a:srgbClr val="FFFFFF"/>
                </a:solidFill>
              </a:rPr>
              <a:t>naturally laid </a:t>
            </a:r>
            <a:r>
              <a:rPr lang="en-US" dirty="0">
                <a:solidFill>
                  <a:srgbClr val="FFFFFF"/>
                </a:solidFill>
              </a:rPr>
              <a:t>back. Relaxed. Calm. </a:t>
            </a:r>
          </a:p>
          <a:p>
            <a:pPr marL="0" indent="0">
              <a:buNone/>
            </a:pPr>
            <a:r>
              <a:rPr lang="en-US" dirty="0">
                <a:solidFill>
                  <a:srgbClr val="FFFFFF"/>
                </a:solidFill>
              </a:rPr>
              <a:t>Not all sparkly on the outside but then running quickly out of fizz.</a:t>
            </a:r>
          </a:p>
          <a:p>
            <a:pPr marL="0" indent="0">
              <a:buNone/>
            </a:pPr>
            <a:r>
              <a:rPr lang="en-US" dirty="0">
                <a:solidFill>
                  <a:srgbClr val="FFFFFF"/>
                </a:solidFill>
              </a:rPr>
              <a:t>It’s slow release, enduring, in it for the long haul.</a:t>
            </a:r>
          </a:p>
          <a:p>
            <a:pPr marL="0" indent="0">
              <a:buNone/>
            </a:pPr>
            <a:r>
              <a:rPr lang="en-US" dirty="0">
                <a:solidFill>
                  <a:srgbClr val="FFFFFF"/>
                </a:solidFill>
              </a:rPr>
              <a:t>Slovenia energy is there when you need creative input in planning your event. And it’s there throughout the event journey, right until the end when your attendees give you </a:t>
            </a:r>
            <a:r>
              <a:rPr lang="en-US" dirty="0" smtClean="0">
                <a:solidFill>
                  <a:srgbClr val="FFFFFF"/>
                </a:solidFill>
              </a:rPr>
              <a:t>a standing ovation for a job well done. With you all the way.</a:t>
            </a:r>
            <a:endParaRPr lang="en-US" dirty="0">
              <a:solidFill>
                <a:srgbClr val="FFFFFF"/>
              </a:solidFill>
            </a:endParaRPr>
          </a:p>
          <a:p>
            <a:pPr marL="0" indent="0">
              <a:buNone/>
            </a:pPr>
            <a:endParaRPr lang="en-US" dirty="0"/>
          </a:p>
        </p:txBody>
      </p:sp>
      <p:pic>
        <p:nvPicPr>
          <p:cNvPr id="4" name="Picture 3" descr="Screen Shot 2015-04-01 at 16.09.3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8883" y="1344283"/>
            <a:ext cx="5079776" cy="1905822"/>
          </a:xfrm>
          <a:prstGeom prst="rect">
            <a:avLst/>
          </a:prstGeom>
        </p:spPr>
      </p:pic>
    </p:spTree>
    <p:extLst>
      <p:ext uri="{BB962C8B-B14F-4D97-AF65-F5344CB8AC3E}">
        <p14:creationId xmlns:p14="http://schemas.microsoft.com/office/powerpoint/2010/main" val="113089747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Team Flexibility</a:t>
            </a:r>
            <a:endParaRPr lang="en-US" sz="3600" dirty="0"/>
          </a:p>
        </p:txBody>
      </p:sp>
      <p:sp>
        <p:nvSpPr>
          <p:cNvPr id="3" name="Content Placeholder 2"/>
          <p:cNvSpPr>
            <a:spLocks noGrp="1"/>
          </p:cNvSpPr>
          <p:nvPr>
            <p:ph idx="1"/>
          </p:nvPr>
        </p:nvSpPr>
        <p:spPr>
          <a:xfrm>
            <a:off x="457200" y="3663185"/>
            <a:ext cx="8229600" cy="2462978"/>
          </a:xfrm>
          <a:solidFill>
            <a:srgbClr val="008000"/>
          </a:solidFill>
        </p:spPr>
        <p:txBody>
          <a:bodyPr>
            <a:normAutofit/>
          </a:bodyPr>
          <a:lstStyle/>
          <a:p>
            <a:pPr marL="0" indent="0">
              <a:buNone/>
            </a:pPr>
            <a:r>
              <a:rPr lang="en-US" sz="2000" dirty="0" smtClean="0">
                <a:solidFill>
                  <a:srgbClr val="FFFFFF"/>
                </a:solidFill>
              </a:rPr>
              <a:t>Meetings and events come in all shapes and sizes. There’s no such thing as “one size fits all”. That’s why you need a destination partner with “flexibility” etched into their DNA. It comes naturally to us in Slovenia, we’re born with it. That’s professionalism, Slovenia-style!</a:t>
            </a:r>
            <a:endParaRPr lang="en-US" sz="2000" dirty="0">
              <a:solidFill>
                <a:srgbClr val="FFFFFF"/>
              </a:solidFill>
            </a:endParaRPr>
          </a:p>
        </p:txBody>
      </p:sp>
      <p:pic>
        <p:nvPicPr>
          <p:cNvPr id="5" name="Picture 4" descr="Screen Shot 2015-04-03 at 09.45.3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0429" y="1328244"/>
            <a:ext cx="5945263" cy="2243264"/>
          </a:xfrm>
          <a:prstGeom prst="rect">
            <a:avLst/>
          </a:prstGeom>
        </p:spPr>
      </p:pic>
    </p:spTree>
    <p:extLst>
      <p:ext uri="{BB962C8B-B14F-4D97-AF65-F5344CB8AC3E}">
        <p14:creationId xmlns:p14="http://schemas.microsoft.com/office/powerpoint/2010/main" val="207494314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24h Smile</a:t>
            </a:r>
            <a:endParaRPr lang="en-US" sz="3600" dirty="0"/>
          </a:p>
        </p:txBody>
      </p:sp>
      <p:sp>
        <p:nvSpPr>
          <p:cNvPr id="3" name="Content Placeholder 2"/>
          <p:cNvSpPr>
            <a:spLocks noGrp="1"/>
          </p:cNvSpPr>
          <p:nvPr>
            <p:ph idx="1"/>
          </p:nvPr>
        </p:nvSpPr>
        <p:spPr>
          <a:xfrm>
            <a:off x="457200" y="3663185"/>
            <a:ext cx="8229600" cy="2462978"/>
          </a:xfrm>
          <a:solidFill>
            <a:srgbClr val="008000"/>
          </a:solidFill>
        </p:spPr>
        <p:txBody>
          <a:bodyPr>
            <a:normAutofit/>
          </a:bodyPr>
          <a:lstStyle/>
          <a:p>
            <a:pPr marL="0" indent="0">
              <a:buNone/>
            </a:pPr>
            <a:r>
              <a:rPr lang="en-US" sz="2000" dirty="0" smtClean="0">
                <a:solidFill>
                  <a:srgbClr val="FFFFFF"/>
                </a:solidFill>
              </a:rPr>
              <a:t>Working in meetings and events is full on. It’s much more 24 7 and a lot less 9 to 5. </a:t>
            </a:r>
            <a:r>
              <a:rPr lang="en-US" sz="2000" dirty="0">
                <a:solidFill>
                  <a:srgbClr val="FFFFFF"/>
                </a:solidFill>
              </a:rPr>
              <a:t>I</a:t>
            </a:r>
            <a:r>
              <a:rPr lang="en-US" sz="2000" dirty="0" smtClean="0">
                <a:solidFill>
                  <a:srgbClr val="FFFFFF"/>
                </a:solidFill>
              </a:rPr>
              <a:t>t’s requires a yes-we-can attitude, an ability to run with the punches and, of course, a 24 hour smile. That’s professionalism, Slovenian-style!</a:t>
            </a:r>
            <a:endParaRPr lang="en-US" sz="2000" dirty="0">
              <a:solidFill>
                <a:srgbClr val="FFFFFF"/>
              </a:solidFill>
            </a:endParaRPr>
          </a:p>
        </p:txBody>
      </p:sp>
      <p:pic>
        <p:nvPicPr>
          <p:cNvPr id="5" name="Picture 4" descr="Screen Shot 2015-04-03 at 09.46.3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9538" y="1328740"/>
            <a:ext cx="5990527" cy="2214158"/>
          </a:xfrm>
          <a:prstGeom prst="rect">
            <a:avLst/>
          </a:prstGeom>
        </p:spPr>
      </p:pic>
    </p:spTree>
    <p:extLst>
      <p:ext uri="{BB962C8B-B14F-4D97-AF65-F5344CB8AC3E}">
        <p14:creationId xmlns:p14="http://schemas.microsoft.com/office/powerpoint/2010/main" val="205139805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Personal Touch</a:t>
            </a:r>
            <a:endParaRPr lang="en-US" sz="3600" dirty="0"/>
          </a:p>
        </p:txBody>
      </p:sp>
      <p:sp>
        <p:nvSpPr>
          <p:cNvPr id="3" name="Content Placeholder 2"/>
          <p:cNvSpPr>
            <a:spLocks noGrp="1"/>
          </p:cNvSpPr>
          <p:nvPr>
            <p:ph idx="1"/>
          </p:nvPr>
        </p:nvSpPr>
        <p:spPr>
          <a:xfrm>
            <a:off x="457200" y="3663185"/>
            <a:ext cx="8229600" cy="2462978"/>
          </a:xfrm>
          <a:solidFill>
            <a:srgbClr val="008000"/>
          </a:solidFill>
        </p:spPr>
        <p:txBody>
          <a:bodyPr>
            <a:normAutofit/>
          </a:bodyPr>
          <a:lstStyle/>
          <a:p>
            <a:pPr marL="0" indent="0">
              <a:buNone/>
            </a:pPr>
            <a:r>
              <a:rPr lang="en-US" sz="2000" dirty="0" smtClean="0">
                <a:solidFill>
                  <a:schemeClr val="bg1"/>
                </a:solidFill>
              </a:rPr>
              <a:t>The big advantage of being small is that you can focus on the little things. The details. The personal touches that make your meeting really matter. That make it real. Authentic. And isn’t authenticity what every meeting and event planner wants these days?</a:t>
            </a:r>
            <a:endParaRPr lang="en-US" sz="2000" dirty="0">
              <a:solidFill>
                <a:schemeClr val="bg1"/>
              </a:solidFill>
            </a:endParaRPr>
          </a:p>
        </p:txBody>
      </p:sp>
      <p:pic>
        <p:nvPicPr>
          <p:cNvPr id="5" name="Picture 4" descr="Screen Shot 2015-04-03 at 09.47.2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0694" y="1330336"/>
            <a:ext cx="5932565" cy="2186328"/>
          </a:xfrm>
          <a:prstGeom prst="rect">
            <a:avLst/>
          </a:prstGeom>
        </p:spPr>
      </p:pic>
    </p:spTree>
    <p:extLst>
      <p:ext uri="{BB962C8B-B14F-4D97-AF65-F5344CB8AC3E}">
        <p14:creationId xmlns:p14="http://schemas.microsoft.com/office/powerpoint/2010/main" val="210786880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Natural Charm</a:t>
            </a:r>
            <a:endParaRPr lang="en-US" sz="3600" dirty="0"/>
          </a:p>
        </p:txBody>
      </p:sp>
      <p:sp>
        <p:nvSpPr>
          <p:cNvPr id="3" name="Content Placeholder 2"/>
          <p:cNvSpPr>
            <a:spLocks noGrp="1"/>
          </p:cNvSpPr>
          <p:nvPr>
            <p:ph idx="1"/>
          </p:nvPr>
        </p:nvSpPr>
        <p:spPr>
          <a:xfrm>
            <a:off x="457200" y="3663185"/>
            <a:ext cx="8229600" cy="2462978"/>
          </a:xfrm>
          <a:solidFill>
            <a:srgbClr val="008000"/>
          </a:solidFill>
        </p:spPr>
        <p:txBody>
          <a:bodyPr>
            <a:normAutofit/>
          </a:bodyPr>
          <a:lstStyle/>
          <a:p>
            <a:pPr marL="0" indent="0">
              <a:buNone/>
            </a:pPr>
            <a:r>
              <a:rPr lang="en-US" sz="2000" dirty="0" smtClean="0">
                <a:solidFill>
                  <a:srgbClr val="FFFFFF"/>
                </a:solidFill>
              </a:rPr>
              <a:t>Digital technology has swept like a tsunami across the meetings and events industry. All the old paradigms have been washed away and new, exciting horizons have opened. But sometimes it’s all too much. </a:t>
            </a:r>
            <a:r>
              <a:rPr lang="en-US" sz="2000" dirty="0">
                <a:solidFill>
                  <a:srgbClr val="FFFFFF"/>
                </a:solidFill>
              </a:rPr>
              <a:t>W</a:t>
            </a:r>
            <a:r>
              <a:rPr lang="en-US" sz="2000" dirty="0" smtClean="0">
                <a:solidFill>
                  <a:srgbClr val="FFFFFF"/>
                </a:solidFill>
              </a:rPr>
              <a:t>e need to escape. Go back to first principles. To nature. To the natural charm of simple, face to face meetings. </a:t>
            </a:r>
            <a:endParaRPr lang="en-US" sz="2000" dirty="0">
              <a:solidFill>
                <a:srgbClr val="FFFFFF"/>
              </a:solidFill>
            </a:endParaRPr>
          </a:p>
        </p:txBody>
      </p:sp>
      <p:pic>
        <p:nvPicPr>
          <p:cNvPr id="5" name="Picture 4" descr="Screen Shot 2015-04-03 at 09.48.1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0947" y="1328207"/>
            <a:ext cx="5812244" cy="2146430"/>
          </a:xfrm>
          <a:prstGeom prst="rect">
            <a:avLst/>
          </a:prstGeom>
        </p:spPr>
      </p:pic>
    </p:spTree>
    <p:extLst>
      <p:ext uri="{BB962C8B-B14F-4D97-AF65-F5344CB8AC3E}">
        <p14:creationId xmlns:p14="http://schemas.microsoft.com/office/powerpoint/2010/main" val="279786177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IMEX Communication Plan</a:t>
            </a:r>
            <a:endParaRPr lang="en-US" sz="3600" dirty="0"/>
          </a:p>
        </p:txBody>
      </p:sp>
      <p:sp>
        <p:nvSpPr>
          <p:cNvPr id="3" name="Content Placeholder 2"/>
          <p:cNvSpPr>
            <a:spLocks noGrp="1"/>
          </p:cNvSpPr>
          <p:nvPr>
            <p:ph idx="1"/>
          </p:nvPr>
        </p:nvSpPr>
        <p:spPr>
          <a:xfrm>
            <a:off x="457200" y="1444625"/>
            <a:ext cx="8229600" cy="4333875"/>
          </a:xfrm>
          <a:solidFill>
            <a:srgbClr val="008000"/>
          </a:solidFill>
        </p:spPr>
        <p:txBody>
          <a:bodyPr>
            <a:normAutofit/>
          </a:bodyPr>
          <a:lstStyle/>
          <a:p>
            <a:r>
              <a:rPr lang="en-US" sz="2000" dirty="0" smtClean="0">
                <a:solidFill>
                  <a:srgbClr val="FFFFFF"/>
                </a:solidFill>
              </a:rPr>
              <a:t>SoolNua suggests that 5 communications be sent in advance of IMEX </a:t>
            </a:r>
            <a:r>
              <a:rPr lang="en-US" sz="2000" dirty="0" err="1" smtClean="0">
                <a:solidFill>
                  <a:srgbClr val="FFFFFF"/>
                </a:solidFill>
              </a:rPr>
              <a:t>utilising</a:t>
            </a:r>
            <a:r>
              <a:rPr lang="en-US" sz="2000" dirty="0" smtClean="0">
                <a:solidFill>
                  <a:srgbClr val="FFFFFF"/>
                </a:solidFill>
              </a:rPr>
              <a:t> the text developed here as par of the wider brand value proposition with the addition of a specific call to action: </a:t>
            </a:r>
          </a:p>
          <a:p>
            <a:pPr lvl="1"/>
            <a:r>
              <a:rPr lang="en-US" sz="1600" b="1" dirty="0" smtClean="0">
                <a:solidFill>
                  <a:srgbClr val="FFFFFF"/>
                </a:solidFill>
              </a:rPr>
              <a:t>“</a:t>
            </a:r>
            <a:r>
              <a:rPr lang="en-US" sz="1600" b="1" dirty="0" smtClean="0">
                <a:solidFill>
                  <a:srgbClr val="FFFFFF"/>
                </a:solidFill>
              </a:rPr>
              <a:t>Come and see us at IMEX Frankfurt at CXXX” [insert booth number]</a:t>
            </a:r>
          </a:p>
          <a:p>
            <a:r>
              <a:rPr lang="en-US" sz="2000" dirty="0" smtClean="0">
                <a:solidFill>
                  <a:srgbClr val="FFFFFF"/>
                </a:solidFill>
              </a:rPr>
              <a:t>This ensures perfect tie-in with existing on-line platform as well as  showcasing the new language for the  brand value proposition</a:t>
            </a:r>
          </a:p>
          <a:p>
            <a:r>
              <a:rPr lang="en-US" sz="2000" dirty="0" smtClean="0">
                <a:solidFill>
                  <a:srgbClr val="FFFFFF"/>
                </a:solidFill>
              </a:rPr>
              <a:t>The invitation should be in HTML format and should feature the panel / image from the slider with the text underneath it as per the rough mock-ups that follow</a:t>
            </a:r>
            <a:endParaRPr lang="en-US" sz="2000" dirty="0">
              <a:solidFill>
                <a:srgbClr val="FFFFFF"/>
              </a:solidFill>
            </a:endParaRPr>
          </a:p>
        </p:txBody>
      </p:sp>
    </p:spTree>
    <p:extLst>
      <p:ext uri="{BB962C8B-B14F-4D97-AF65-F5344CB8AC3E}">
        <p14:creationId xmlns:p14="http://schemas.microsoft.com/office/powerpoint/2010/main" val="314494347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3600" dirty="0"/>
          </a:p>
        </p:txBody>
      </p:sp>
      <p:sp>
        <p:nvSpPr>
          <p:cNvPr id="3" name="Content Placeholder 2"/>
          <p:cNvSpPr>
            <a:spLocks noGrp="1"/>
          </p:cNvSpPr>
          <p:nvPr>
            <p:ph idx="1"/>
          </p:nvPr>
        </p:nvSpPr>
        <p:spPr>
          <a:xfrm>
            <a:off x="747123" y="3250105"/>
            <a:ext cx="7796801" cy="2876058"/>
          </a:xfrm>
          <a:solidFill>
            <a:srgbClr val="008000"/>
          </a:solidFill>
        </p:spPr>
        <p:txBody>
          <a:bodyPr>
            <a:normAutofit/>
          </a:bodyPr>
          <a:lstStyle/>
          <a:p>
            <a:pPr marL="0" indent="0">
              <a:buNone/>
            </a:pPr>
            <a:endParaRPr lang="en-US" sz="1800" dirty="0" smtClean="0">
              <a:solidFill>
                <a:srgbClr val="FFFFFF"/>
              </a:solidFill>
            </a:endParaRPr>
          </a:p>
          <a:p>
            <a:pPr marL="0" indent="0">
              <a:buNone/>
            </a:pPr>
            <a:r>
              <a:rPr lang="en-US" sz="1600" dirty="0" smtClean="0">
                <a:solidFill>
                  <a:srgbClr val="FFFFFF"/>
                </a:solidFill>
              </a:rPr>
              <a:t>Slovenian </a:t>
            </a:r>
            <a:r>
              <a:rPr lang="en-US" sz="1600" dirty="0">
                <a:solidFill>
                  <a:srgbClr val="FFFFFF"/>
                </a:solidFill>
              </a:rPr>
              <a:t>Energy is different. </a:t>
            </a:r>
          </a:p>
          <a:p>
            <a:pPr marL="0" indent="0">
              <a:buNone/>
            </a:pPr>
            <a:r>
              <a:rPr lang="en-US" sz="1600" dirty="0" smtClean="0">
                <a:solidFill>
                  <a:srgbClr val="FFFFFF"/>
                </a:solidFill>
              </a:rPr>
              <a:t>It’s </a:t>
            </a:r>
            <a:r>
              <a:rPr lang="en-US" sz="1600" dirty="0" smtClean="0">
                <a:solidFill>
                  <a:srgbClr val="FFFFFF"/>
                </a:solidFill>
              </a:rPr>
              <a:t>naturally laid </a:t>
            </a:r>
            <a:r>
              <a:rPr lang="en-US" sz="1600" dirty="0">
                <a:solidFill>
                  <a:srgbClr val="FFFFFF"/>
                </a:solidFill>
              </a:rPr>
              <a:t>back. Relaxed. Calm. </a:t>
            </a:r>
          </a:p>
          <a:p>
            <a:pPr marL="0" indent="0">
              <a:buNone/>
            </a:pPr>
            <a:r>
              <a:rPr lang="en-US" sz="1600" dirty="0">
                <a:solidFill>
                  <a:srgbClr val="FFFFFF"/>
                </a:solidFill>
              </a:rPr>
              <a:t>Not all sparkly on the outside but then running quickly out of fizz.</a:t>
            </a:r>
          </a:p>
          <a:p>
            <a:pPr marL="0" indent="0">
              <a:buNone/>
            </a:pPr>
            <a:r>
              <a:rPr lang="en-US" sz="1600" dirty="0">
                <a:solidFill>
                  <a:srgbClr val="FFFFFF"/>
                </a:solidFill>
              </a:rPr>
              <a:t>It’s slow release, enduring, in it for the long haul.</a:t>
            </a:r>
          </a:p>
          <a:p>
            <a:pPr marL="0" indent="0">
              <a:buNone/>
            </a:pPr>
            <a:r>
              <a:rPr lang="en-US" sz="1600" dirty="0">
                <a:solidFill>
                  <a:srgbClr val="FFFFFF"/>
                </a:solidFill>
              </a:rPr>
              <a:t>Slovenia energy is there when you need creative input in planning your event. And it’s there throughout the event journey, right until the end when your attendees give you </a:t>
            </a:r>
            <a:r>
              <a:rPr lang="en-US" sz="1600" dirty="0" smtClean="0">
                <a:solidFill>
                  <a:srgbClr val="FFFFFF"/>
                </a:solidFill>
              </a:rPr>
              <a:t>a standing ovation for a job well done. </a:t>
            </a:r>
            <a:r>
              <a:rPr lang="en-US" sz="1600" dirty="0" smtClean="0">
                <a:solidFill>
                  <a:srgbClr val="FFFFFF"/>
                </a:solidFill>
              </a:rPr>
              <a:t>We’re with </a:t>
            </a:r>
            <a:r>
              <a:rPr lang="en-US" sz="1600" dirty="0" smtClean="0">
                <a:solidFill>
                  <a:srgbClr val="FFFFFF"/>
                </a:solidFill>
              </a:rPr>
              <a:t>you all the way</a:t>
            </a:r>
            <a:r>
              <a:rPr lang="en-US" sz="1600" dirty="0" smtClean="0">
                <a:solidFill>
                  <a:srgbClr val="FFFFFF"/>
                </a:solidFill>
              </a:rPr>
              <a:t>.</a:t>
            </a:r>
          </a:p>
          <a:p>
            <a:pPr marL="0" indent="0">
              <a:buNone/>
            </a:pPr>
            <a:r>
              <a:rPr lang="en-US" sz="2000" b="1" dirty="0" smtClean="0">
                <a:solidFill>
                  <a:srgbClr val="FFFFFF"/>
                </a:solidFill>
              </a:rPr>
              <a:t>Come and see us at IMEX at CXXX …</a:t>
            </a:r>
            <a:endParaRPr lang="en-US" sz="2000" b="1" dirty="0">
              <a:solidFill>
                <a:srgbClr val="FFFFFF"/>
              </a:solidFill>
            </a:endParaRPr>
          </a:p>
          <a:p>
            <a:pPr marL="0" indent="0">
              <a:buNone/>
            </a:pPr>
            <a:endParaRPr lang="en-US" sz="2800" dirty="0"/>
          </a:p>
        </p:txBody>
      </p:sp>
      <p:pic>
        <p:nvPicPr>
          <p:cNvPr id="4" name="Picture 3" descr="Screen Shot 2015-04-01 at 16.09.3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123" y="762000"/>
            <a:ext cx="7796801" cy="2717823"/>
          </a:xfrm>
          <a:prstGeom prst="rect">
            <a:avLst/>
          </a:prstGeom>
        </p:spPr>
      </p:pic>
      <p:pic>
        <p:nvPicPr>
          <p:cNvPr id="5" name="Picture 4" descr="Screen Shot 2015-04-17 at 13.24.55.png"/>
          <p:cNvPicPr>
            <a:picLocks noChangeAspect="1"/>
          </p:cNvPicPr>
          <p:nvPr/>
        </p:nvPicPr>
        <p:blipFill>
          <a:blip r:embed="rId3">
            <a:alphaModFix/>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000126" y="2285197"/>
            <a:ext cx="2666999" cy="631447"/>
          </a:xfrm>
          <a:prstGeom prst="rect">
            <a:avLst/>
          </a:prstGeom>
        </p:spPr>
      </p:pic>
    </p:spTree>
    <p:extLst>
      <p:ext uri="{BB962C8B-B14F-4D97-AF65-F5344CB8AC3E}">
        <p14:creationId xmlns:p14="http://schemas.microsoft.com/office/powerpoint/2010/main" val="323329236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Team Flexibility</a:t>
            </a:r>
            <a:endParaRPr lang="en-US" sz="3600" dirty="0"/>
          </a:p>
        </p:txBody>
      </p:sp>
      <p:sp>
        <p:nvSpPr>
          <p:cNvPr id="3" name="Content Placeholder 2"/>
          <p:cNvSpPr>
            <a:spLocks noGrp="1"/>
          </p:cNvSpPr>
          <p:nvPr>
            <p:ph idx="1"/>
          </p:nvPr>
        </p:nvSpPr>
        <p:spPr>
          <a:xfrm>
            <a:off x="457200" y="3663185"/>
            <a:ext cx="8229600" cy="2462978"/>
          </a:xfrm>
          <a:solidFill>
            <a:srgbClr val="008000"/>
          </a:solidFill>
        </p:spPr>
        <p:txBody>
          <a:bodyPr>
            <a:normAutofit/>
          </a:bodyPr>
          <a:lstStyle/>
          <a:p>
            <a:pPr marL="0" indent="0">
              <a:buNone/>
            </a:pPr>
            <a:r>
              <a:rPr lang="en-US" sz="2000" dirty="0" smtClean="0">
                <a:solidFill>
                  <a:srgbClr val="FFFFFF"/>
                </a:solidFill>
              </a:rPr>
              <a:t>Meetings and events come in all shapes and sizes. </a:t>
            </a:r>
            <a:endParaRPr lang="en-US" sz="2000" dirty="0" smtClean="0">
              <a:solidFill>
                <a:srgbClr val="FFFFFF"/>
              </a:solidFill>
            </a:endParaRPr>
          </a:p>
          <a:p>
            <a:pPr marL="0" indent="0">
              <a:buNone/>
            </a:pPr>
            <a:r>
              <a:rPr lang="en-US" sz="2000" dirty="0" smtClean="0">
                <a:solidFill>
                  <a:srgbClr val="FFFFFF"/>
                </a:solidFill>
              </a:rPr>
              <a:t>There’s </a:t>
            </a:r>
            <a:r>
              <a:rPr lang="en-US" sz="2000" dirty="0" smtClean="0">
                <a:solidFill>
                  <a:srgbClr val="FFFFFF"/>
                </a:solidFill>
              </a:rPr>
              <a:t>no such thing as “one size fits all”. </a:t>
            </a:r>
            <a:endParaRPr lang="en-US" sz="2000" dirty="0" smtClean="0">
              <a:solidFill>
                <a:srgbClr val="FFFFFF"/>
              </a:solidFill>
            </a:endParaRPr>
          </a:p>
          <a:p>
            <a:pPr marL="0" indent="0">
              <a:buNone/>
            </a:pPr>
            <a:r>
              <a:rPr lang="en-US" sz="2000" dirty="0" smtClean="0">
                <a:solidFill>
                  <a:srgbClr val="FFFFFF"/>
                </a:solidFill>
              </a:rPr>
              <a:t>That’s </a:t>
            </a:r>
            <a:r>
              <a:rPr lang="en-US" sz="2000" dirty="0" smtClean="0">
                <a:solidFill>
                  <a:srgbClr val="FFFFFF"/>
                </a:solidFill>
              </a:rPr>
              <a:t>why you need a destination partner with “flexibility” etched into their DNA. It comes naturally to us in Slovenia, we’re born with it</a:t>
            </a:r>
            <a:r>
              <a:rPr lang="en-US" sz="2000" dirty="0" smtClean="0">
                <a:solidFill>
                  <a:srgbClr val="FFFFFF"/>
                </a:solidFill>
              </a:rPr>
              <a:t>.</a:t>
            </a:r>
          </a:p>
          <a:p>
            <a:pPr marL="0" indent="0">
              <a:buNone/>
            </a:pPr>
            <a:r>
              <a:rPr lang="en-US" sz="2000" dirty="0" smtClean="0">
                <a:solidFill>
                  <a:srgbClr val="FFFFFF"/>
                </a:solidFill>
              </a:rPr>
              <a:t>That’s </a:t>
            </a:r>
            <a:r>
              <a:rPr lang="en-US" sz="2000" dirty="0" smtClean="0">
                <a:solidFill>
                  <a:srgbClr val="FFFFFF"/>
                </a:solidFill>
              </a:rPr>
              <a:t>professionalism, Slovenia-style</a:t>
            </a:r>
            <a:r>
              <a:rPr lang="en-US" sz="2000" dirty="0" smtClean="0">
                <a:solidFill>
                  <a:srgbClr val="FFFFFF"/>
                </a:solidFill>
              </a:rPr>
              <a:t>!</a:t>
            </a:r>
          </a:p>
          <a:p>
            <a:pPr marL="0" indent="0">
              <a:buNone/>
            </a:pPr>
            <a:r>
              <a:rPr lang="en-US" sz="2000" b="1" dirty="0">
                <a:solidFill>
                  <a:srgbClr val="FFFFFF"/>
                </a:solidFill>
              </a:rPr>
              <a:t>Come and see us at IMEX at CXXX </a:t>
            </a:r>
            <a:endParaRPr lang="en-US" sz="2000" dirty="0">
              <a:solidFill>
                <a:srgbClr val="FFFFFF"/>
              </a:solidFill>
            </a:endParaRPr>
          </a:p>
        </p:txBody>
      </p:sp>
      <p:pic>
        <p:nvPicPr>
          <p:cNvPr id="5" name="Picture 4" descr="Screen Shot 2015-04-03 at 09.45.3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0429" y="1328244"/>
            <a:ext cx="5945263" cy="2243264"/>
          </a:xfrm>
          <a:prstGeom prst="rect">
            <a:avLst/>
          </a:prstGeom>
        </p:spPr>
      </p:pic>
    </p:spTree>
    <p:extLst>
      <p:ext uri="{BB962C8B-B14F-4D97-AF65-F5344CB8AC3E}">
        <p14:creationId xmlns:p14="http://schemas.microsoft.com/office/powerpoint/2010/main" val="387367729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24h Smile</a:t>
            </a:r>
            <a:endParaRPr lang="en-US" sz="3600" dirty="0"/>
          </a:p>
        </p:txBody>
      </p:sp>
      <p:sp>
        <p:nvSpPr>
          <p:cNvPr id="3" name="Content Placeholder 2"/>
          <p:cNvSpPr>
            <a:spLocks noGrp="1"/>
          </p:cNvSpPr>
          <p:nvPr>
            <p:ph idx="1"/>
          </p:nvPr>
        </p:nvSpPr>
        <p:spPr>
          <a:xfrm>
            <a:off x="457200" y="3663185"/>
            <a:ext cx="8229600" cy="2462978"/>
          </a:xfrm>
          <a:solidFill>
            <a:srgbClr val="008000"/>
          </a:solidFill>
        </p:spPr>
        <p:txBody>
          <a:bodyPr>
            <a:normAutofit/>
          </a:bodyPr>
          <a:lstStyle/>
          <a:p>
            <a:pPr marL="0" indent="0">
              <a:buNone/>
            </a:pPr>
            <a:r>
              <a:rPr lang="en-US" sz="2000" dirty="0" smtClean="0">
                <a:solidFill>
                  <a:srgbClr val="FFFFFF"/>
                </a:solidFill>
              </a:rPr>
              <a:t>Working in meetings and events is full on. </a:t>
            </a:r>
            <a:endParaRPr lang="en-US" sz="2000" dirty="0" smtClean="0">
              <a:solidFill>
                <a:srgbClr val="FFFFFF"/>
              </a:solidFill>
            </a:endParaRPr>
          </a:p>
          <a:p>
            <a:pPr marL="0" indent="0">
              <a:buNone/>
            </a:pPr>
            <a:r>
              <a:rPr lang="en-US" sz="2000" dirty="0" smtClean="0">
                <a:solidFill>
                  <a:srgbClr val="FFFFFF"/>
                </a:solidFill>
              </a:rPr>
              <a:t>It’s </a:t>
            </a:r>
            <a:r>
              <a:rPr lang="en-US" sz="2000" dirty="0" smtClean="0">
                <a:solidFill>
                  <a:srgbClr val="FFFFFF"/>
                </a:solidFill>
              </a:rPr>
              <a:t>much more 24 7 and a lot less 9 to 5. </a:t>
            </a:r>
            <a:endParaRPr lang="en-US" sz="2000" dirty="0" smtClean="0">
              <a:solidFill>
                <a:srgbClr val="FFFFFF"/>
              </a:solidFill>
            </a:endParaRPr>
          </a:p>
          <a:p>
            <a:pPr marL="0" indent="0">
              <a:buNone/>
            </a:pPr>
            <a:r>
              <a:rPr lang="en-US" sz="2000" dirty="0" smtClean="0">
                <a:solidFill>
                  <a:srgbClr val="FFFFFF"/>
                </a:solidFill>
              </a:rPr>
              <a:t>It’s </a:t>
            </a:r>
            <a:r>
              <a:rPr lang="en-US" sz="2000" dirty="0" smtClean="0">
                <a:solidFill>
                  <a:srgbClr val="FFFFFF"/>
                </a:solidFill>
              </a:rPr>
              <a:t>requires a yes-we-can attitude, an ability to run with the punches and, of course, a 24 hour smile. </a:t>
            </a:r>
            <a:endParaRPr lang="en-US" sz="2000" dirty="0" smtClean="0">
              <a:solidFill>
                <a:srgbClr val="FFFFFF"/>
              </a:solidFill>
            </a:endParaRPr>
          </a:p>
          <a:p>
            <a:pPr marL="0" indent="0">
              <a:buNone/>
            </a:pPr>
            <a:r>
              <a:rPr lang="en-US" sz="2000" dirty="0" smtClean="0">
                <a:solidFill>
                  <a:srgbClr val="FFFFFF"/>
                </a:solidFill>
              </a:rPr>
              <a:t>That’s </a:t>
            </a:r>
            <a:r>
              <a:rPr lang="en-US" sz="2000" dirty="0" smtClean="0">
                <a:solidFill>
                  <a:srgbClr val="FFFFFF"/>
                </a:solidFill>
              </a:rPr>
              <a:t>professionalism, Slovenian-style</a:t>
            </a:r>
            <a:r>
              <a:rPr lang="en-US" sz="2000" dirty="0" smtClean="0">
                <a:solidFill>
                  <a:srgbClr val="FFFFFF"/>
                </a:solidFill>
              </a:rPr>
              <a:t>!</a:t>
            </a:r>
          </a:p>
          <a:p>
            <a:pPr marL="0" indent="0">
              <a:buNone/>
            </a:pPr>
            <a:r>
              <a:rPr lang="en-US" sz="2000" b="1" dirty="0">
                <a:solidFill>
                  <a:srgbClr val="FFFFFF"/>
                </a:solidFill>
              </a:rPr>
              <a:t>Come and see us at IMEX at CXXX </a:t>
            </a:r>
            <a:endParaRPr lang="en-US" sz="2000" dirty="0">
              <a:solidFill>
                <a:srgbClr val="FFFFFF"/>
              </a:solidFill>
            </a:endParaRPr>
          </a:p>
        </p:txBody>
      </p:sp>
      <p:pic>
        <p:nvPicPr>
          <p:cNvPr id="5" name="Picture 4" descr="Screen Shot 2015-04-03 at 09.46.3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9538" y="1328740"/>
            <a:ext cx="5990527" cy="2214158"/>
          </a:xfrm>
          <a:prstGeom prst="rect">
            <a:avLst/>
          </a:prstGeom>
        </p:spPr>
      </p:pic>
    </p:spTree>
    <p:extLst>
      <p:ext uri="{BB962C8B-B14F-4D97-AF65-F5344CB8AC3E}">
        <p14:creationId xmlns:p14="http://schemas.microsoft.com/office/powerpoint/2010/main" val="138283042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Personal Touch</a:t>
            </a:r>
            <a:endParaRPr lang="en-US" sz="3600" dirty="0"/>
          </a:p>
        </p:txBody>
      </p:sp>
      <p:sp>
        <p:nvSpPr>
          <p:cNvPr id="3" name="Content Placeholder 2"/>
          <p:cNvSpPr>
            <a:spLocks noGrp="1"/>
          </p:cNvSpPr>
          <p:nvPr>
            <p:ph idx="1"/>
          </p:nvPr>
        </p:nvSpPr>
        <p:spPr>
          <a:xfrm>
            <a:off x="457200" y="3663185"/>
            <a:ext cx="8229600" cy="2462978"/>
          </a:xfrm>
          <a:solidFill>
            <a:srgbClr val="008000"/>
          </a:solidFill>
        </p:spPr>
        <p:txBody>
          <a:bodyPr>
            <a:normAutofit fontScale="92500"/>
          </a:bodyPr>
          <a:lstStyle/>
          <a:p>
            <a:pPr marL="0" indent="0">
              <a:buNone/>
            </a:pPr>
            <a:r>
              <a:rPr lang="en-US" sz="2000" dirty="0" smtClean="0">
                <a:solidFill>
                  <a:schemeClr val="bg1"/>
                </a:solidFill>
              </a:rPr>
              <a:t>The big advantage of being small is that you can focus on the little things. </a:t>
            </a:r>
            <a:endParaRPr lang="en-US" sz="2000" dirty="0" smtClean="0">
              <a:solidFill>
                <a:schemeClr val="bg1"/>
              </a:solidFill>
            </a:endParaRPr>
          </a:p>
          <a:p>
            <a:pPr marL="0" indent="0">
              <a:buNone/>
            </a:pPr>
            <a:r>
              <a:rPr lang="en-US" sz="2000" dirty="0" smtClean="0">
                <a:solidFill>
                  <a:schemeClr val="bg1"/>
                </a:solidFill>
              </a:rPr>
              <a:t>The </a:t>
            </a:r>
            <a:r>
              <a:rPr lang="en-US" sz="2000" dirty="0" smtClean="0">
                <a:solidFill>
                  <a:schemeClr val="bg1"/>
                </a:solidFill>
              </a:rPr>
              <a:t>details. </a:t>
            </a:r>
            <a:endParaRPr lang="en-US" sz="2000" dirty="0" smtClean="0">
              <a:solidFill>
                <a:schemeClr val="bg1"/>
              </a:solidFill>
            </a:endParaRPr>
          </a:p>
          <a:p>
            <a:pPr marL="0" indent="0">
              <a:buNone/>
            </a:pPr>
            <a:r>
              <a:rPr lang="en-US" sz="2000" dirty="0" smtClean="0">
                <a:solidFill>
                  <a:schemeClr val="bg1"/>
                </a:solidFill>
              </a:rPr>
              <a:t>The </a:t>
            </a:r>
            <a:r>
              <a:rPr lang="en-US" sz="2000" dirty="0" smtClean="0">
                <a:solidFill>
                  <a:schemeClr val="bg1"/>
                </a:solidFill>
              </a:rPr>
              <a:t>personal touches that make your meeting really matter. </a:t>
            </a:r>
            <a:endParaRPr lang="en-US" sz="2000" dirty="0" smtClean="0">
              <a:solidFill>
                <a:schemeClr val="bg1"/>
              </a:solidFill>
            </a:endParaRPr>
          </a:p>
          <a:p>
            <a:pPr marL="0" indent="0">
              <a:buNone/>
            </a:pPr>
            <a:r>
              <a:rPr lang="en-US" sz="2000" dirty="0" smtClean="0">
                <a:solidFill>
                  <a:schemeClr val="bg1"/>
                </a:solidFill>
              </a:rPr>
              <a:t>That </a:t>
            </a:r>
            <a:r>
              <a:rPr lang="en-US" sz="2000" dirty="0" smtClean="0">
                <a:solidFill>
                  <a:schemeClr val="bg1"/>
                </a:solidFill>
              </a:rPr>
              <a:t>make it real. Authentic. </a:t>
            </a:r>
            <a:endParaRPr lang="en-US" sz="2000" dirty="0" smtClean="0">
              <a:solidFill>
                <a:schemeClr val="bg1"/>
              </a:solidFill>
            </a:endParaRPr>
          </a:p>
          <a:p>
            <a:pPr marL="0" indent="0">
              <a:buNone/>
            </a:pPr>
            <a:r>
              <a:rPr lang="en-US" sz="2000" dirty="0" smtClean="0">
                <a:solidFill>
                  <a:schemeClr val="bg1"/>
                </a:solidFill>
              </a:rPr>
              <a:t>And </a:t>
            </a:r>
            <a:r>
              <a:rPr lang="en-US" sz="2000" dirty="0" smtClean="0">
                <a:solidFill>
                  <a:schemeClr val="bg1"/>
                </a:solidFill>
              </a:rPr>
              <a:t>isn’t authenticity what every meeting and event planner wants these days</a:t>
            </a:r>
            <a:r>
              <a:rPr lang="en-US" sz="2000" dirty="0" smtClean="0">
                <a:solidFill>
                  <a:schemeClr val="bg1"/>
                </a:solidFill>
              </a:rPr>
              <a:t>?</a:t>
            </a:r>
          </a:p>
          <a:p>
            <a:pPr marL="0" indent="0">
              <a:buNone/>
            </a:pPr>
            <a:r>
              <a:rPr lang="en-US" sz="2000" b="1" dirty="0">
                <a:solidFill>
                  <a:srgbClr val="FFFFFF"/>
                </a:solidFill>
              </a:rPr>
              <a:t>Come and see us at IMEX at CXXX </a:t>
            </a:r>
            <a:endParaRPr lang="en-US" sz="2000" dirty="0">
              <a:solidFill>
                <a:schemeClr val="bg1"/>
              </a:solidFill>
            </a:endParaRPr>
          </a:p>
        </p:txBody>
      </p:sp>
      <p:pic>
        <p:nvPicPr>
          <p:cNvPr id="5" name="Picture 4" descr="Screen Shot 2015-04-03 at 09.47.2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0694" y="1330336"/>
            <a:ext cx="5932565" cy="2186328"/>
          </a:xfrm>
          <a:prstGeom prst="rect">
            <a:avLst/>
          </a:prstGeom>
        </p:spPr>
      </p:pic>
    </p:spTree>
    <p:extLst>
      <p:ext uri="{BB962C8B-B14F-4D97-AF65-F5344CB8AC3E}">
        <p14:creationId xmlns:p14="http://schemas.microsoft.com/office/powerpoint/2010/main" val="359014230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Natural Charm</a:t>
            </a:r>
            <a:endParaRPr lang="en-US" sz="3600" dirty="0"/>
          </a:p>
        </p:txBody>
      </p:sp>
      <p:sp>
        <p:nvSpPr>
          <p:cNvPr id="3" name="Content Placeholder 2"/>
          <p:cNvSpPr>
            <a:spLocks noGrp="1"/>
          </p:cNvSpPr>
          <p:nvPr>
            <p:ph idx="1"/>
          </p:nvPr>
        </p:nvSpPr>
        <p:spPr>
          <a:xfrm>
            <a:off x="457200" y="3663185"/>
            <a:ext cx="8229600" cy="2462978"/>
          </a:xfrm>
          <a:solidFill>
            <a:srgbClr val="008000"/>
          </a:solidFill>
        </p:spPr>
        <p:txBody>
          <a:bodyPr>
            <a:normAutofit fontScale="92500"/>
          </a:bodyPr>
          <a:lstStyle/>
          <a:p>
            <a:pPr marL="0" indent="0">
              <a:buNone/>
            </a:pPr>
            <a:r>
              <a:rPr lang="en-US" sz="2000" dirty="0" smtClean="0">
                <a:solidFill>
                  <a:srgbClr val="FFFFFF"/>
                </a:solidFill>
              </a:rPr>
              <a:t>Digital technology has swept like a tsunami across the meetings and events industry. </a:t>
            </a:r>
            <a:endParaRPr lang="en-US" sz="2000" dirty="0" smtClean="0">
              <a:solidFill>
                <a:srgbClr val="FFFFFF"/>
              </a:solidFill>
            </a:endParaRPr>
          </a:p>
          <a:p>
            <a:pPr marL="0" indent="0">
              <a:buNone/>
            </a:pPr>
            <a:r>
              <a:rPr lang="en-US" sz="2000" dirty="0" smtClean="0">
                <a:solidFill>
                  <a:srgbClr val="FFFFFF"/>
                </a:solidFill>
              </a:rPr>
              <a:t>All </a:t>
            </a:r>
            <a:r>
              <a:rPr lang="en-US" sz="2000" dirty="0" smtClean="0">
                <a:solidFill>
                  <a:srgbClr val="FFFFFF"/>
                </a:solidFill>
              </a:rPr>
              <a:t>the old paradigms have been washed away and new, exciting horizons have opened. </a:t>
            </a:r>
            <a:endParaRPr lang="en-US" sz="2000" dirty="0" smtClean="0">
              <a:solidFill>
                <a:srgbClr val="FFFFFF"/>
              </a:solidFill>
            </a:endParaRPr>
          </a:p>
          <a:p>
            <a:pPr marL="0" indent="0">
              <a:buNone/>
            </a:pPr>
            <a:r>
              <a:rPr lang="en-US" sz="2000" dirty="0" smtClean="0">
                <a:solidFill>
                  <a:srgbClr val="FFFFFF"/>
                </a:solidFill>
              </a:rPr>
              <a:t>But </a:t>
            </a:r>
            <a:r>
              <a:rPr lang="en-US" sz="2000" dirty="0" smtClean="0">
                <a:solidFill>
                  <a:srgbClr val="FFFFFF"/>
                </a:solidFill>
              </a:rPr>
              <a:t>sometimes it’s all too much. </a:t>
            </a:r>
            <a:r>
              <a:rPr lang="en-US" sz="2000" dirty="0">
                <a:solidFill>
                  <a:srgbClr val="FFFFFF"/>
                </a:solidFill>
              </a:rPr>
              <a:t>W</a:t>
            </a:r>
            <a:r>
              <a:rPr lang="en-US" sz="2000" dirty="0" smtClean="0">
                <a:solidFill>
                  <a:srgbClr val="FFFFFF"/>
                </a:solidFill>
              </a:rPr>
              <a:t>e need to escape. Go back to first principles. To nature. To the natural charm of simple, face to face meetings. </a:t>
            </a:r>
            <a:endParaRPr lang="en-US" sz="2000" dirty="0" smtClean="0">
              <a:solidFill>
                <a:srgbClr val="FFFFFF"/>
              </a:solidFill>
            </a:endParaRPr>
          </a:p>
          <a:p>
            <a:pPr marL="0" indent="0">
              <a:buNone/>
            </a:pPr>
            <a:r>
              <a:rPr lang="en-US" sz="2000" b="1">
                <a:solidFill>
                  <a:srgbClr val="FFFFFF"/>
                </a:solidFill>
              </a:rPr>
              <a:t>Come and see us at IMEX at CXXX </a:t>
            </a:r>
            <a:endParaRPr lang="en-US" sz="2000" dirty="0">
              <a:solidFill>
                <a:srgbClr val="FFFFFF"/>
              </a:solidFill>
            </a:endParaRPr>
          </a:p>
        </p:txBody>
      </p:sp>
      <p:pic>
        <p:nvPicPr>
          <p:cNvPr id="5" name="Picture 4" descr="Screen Shot 2015-04-03 at 09.48.1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0947" y="1328207"/>
            <a:ext cx="5812244" cy="2146430"/>
          </a:xfrm>
          <a:prstGeom prst="rect">
            <a:avLst/>
          </a:prstGeom>
        </p:spPr>
      </p:pic>
    </p:spTree>
    <p:extLst>
      <p:ext uri="{BB962C8B-B14F-4D97-AF65-F5344CB8AC3E}">
        <p14:creationId xmlns:p14="http://schemas.microsoft.com/office/powerpoint/2010/main" val="184278338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SoolNua</a:t>
            </a:r>
            <a:endParaRPr lang="en-US" dirty="0"/>
          </a:p>
        </p:txBody>
      </p:sp>
      <p:sp>
        <p:nvSpPr>
          <p:cNvPr id="5" name="Slide Number Placeholder 4"/>
          <p:cNvSpPr>
            <a:spLocks noGrp="1"/>
          </p:cNvSpPr>
          <p:nvPr>
            <p:ph type="sldNum" sz="quarter" idx="12"/>
          </p:nvPr>
        </p:nvSpPr>
        <p:spPr/>
        <p:txBody>
          <a:bodyPr/>
          <a:lstStyle/>
          <a:p>
            <a:fld id="{66E9505C-1E64-B242-A927-4D8216CFEA0F}" type="slidenum">
              <a:rPr lang="en-US" smtClean="0"/>
              <a:t>22</a:t>
            </a:fld>
            <a:endParaRPr lang="en-US"/>
          </a:p>
        </p:txBody>
      </p:sp>
      <p:pic>
        <p:nvPicPr>
          <p:cNvPr id="6" name="Picture 5" descr="Thank you.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1" cy="6858000"/>
          </a:xfrm>
          <a:prstGeom prst="rect">
            <a:avLst/>
          </a:prstGeom>
        </p:spPr>
      </p:pic>
    </p:spTree>
    <p:extLst>
      <p:ext uri="{BB962C8B-B14F-4D97-AF65-F5344CB8AC3E}">
        <p14:creationId xmlns:p14="http://schemas.microsoft.com/office/powerpoint/2010/main" val="1698826479"/>
      </p:ext>
    </p:extLst>
  </p:cSld>
  <p:clrMapOvr>
    <a:masterClrMapping/>
  </p:clrMapOvr>
</p:sld>
</file>

<file path=ppt/theme/theme1.xml><?xml version="1.0" encoding="utf-8"?>
<a:theme xmlns:a="http://schemas.openxmlformats.org/drawingml/2006/main" name="SoolNu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SoolNua.potx</Template>
  <TotalTime>1111</TotalTime>
  <Words>1326</Words>
  <Application>Microsoft Macintosh PowerPoint</Application>
  <PresentationFormat>On-screen Show (4:3)</PresentationFormat>
  <Paragraphs>139</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SoolNua</vt:lpstr>
      <vt:lpstr>PowerPoint Presentation</vt:lpstr>
      <vt:lpstr>SoolNua and the  Slovenian Convention Bureau</vt:lpstr>
      <vt:lpstr>Introduction</vt:lpstr>
      <vt:lpstr>Using  “I Feel Slovenia”</vt:lpstr>
      <vt:lpstr>Key Elements of the Master Brand</vt:lpstr>
      <vt:lpstr>Key Elements of the Master Brand</vt:lpstr>
      <vt:lpstr>Key Words</vt:lpstr>
      <vt:lpstr>the Slovenia Convention Bureau towards a brand value proposition</vt:lpstr>
      <vt:lpstr>the Slovenia Convention Bureau towards a brand value proposition</vt:lpstr>
      <vt:lpstr>Fitting it all together</vt:lpstr>
      <vt:lpstr>Slovenian Energy</vt:lpstr>
      <vt:lpstr>Team Flexibility</vt:lpstr>
      <vt:lpstr>24h Smile</vt:lpstr>
      <vt:lpstr>Personal Touch</vt:lpstr>
      <vt:lpstr>Natural Charm</vt:lpstr>
      <vt:lpstr>IMEX Communication Plan</vt:lpstr>
      <vt:lpstr>PowerPoint Presentation</vt:lpstr>
      <vt:lpstr>Team Flexibility</vt:lpstr>
      <vt:lpstr>24h Smile</vt:lpstr>
      <vt:lpstr>Personal Touch</vt:lpstr>
      <vt:lpstr>Natural Charm</vt:lpstr>
      <vt:lpstr>PowerPoint Presentation</vt:lpstr>
    </vt:vector>
  </TitlesOfParts>
  <Company>Strand Communications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Aoife McCrum</dc:creator>
  <cp:lastModifiedBy>PADRAIC GILLIGAN</cp:lastModifiedBy>
  <cp:revision>21</cp:revision>
  <dcterms:created xsi:type="dcterms:W3CDTF">2014-04-08T10:35:17Z</dcterms:created>
  <dcterms:modified xsi:type="dcterms:W3CDTF">2015-04-17T17:30:56Z</dcterms:modified>
</cp:coreProperties>
</file>