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2"/>
  </p:handoutMasterIdLst>
  <p:sldIdLst>
    <p:sldId id="309" r:id="rId2"/>
    <p:sldId id="319" r:id="rId3"/>
    <p:sldId id="302" r:id="rId4"/>
    <p:sldId id="318" r:id="rId5"/>
    <p:sldId id="304" r:id="rId6"/>
    <p:sldId id="305" r:id="rId7"/>
    <p:sldId id="312" r:id="rId8"/>
    <p:sldId id="306" r:id="rId9"/>
    <p:sldId id="307" r:id="rId10"/>
    <p:sldId id="30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bw" scaleToFitPaper="1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31" autoAdjust="0"/>
    <p:restoredTop sz="94660"/>
  </p:normalViewPr>
  <p:slideViewPr>
    <p:cSldViewPr snapToGrid="0" snapToObjects="1">
      <p:cViewPr>
        <p:scale>
          <a:sx n="150" d="100"/>
          <a:sy n="150" d="100"/>
        </p:scale>
        <p:origin x="-16" y="7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9" d="100"/>
        <a:sy n="119" d="100"/>
      </p:scale>
      <p:origin x="0" y="62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411B8-0342-F54C-93CD-52790560EE1F}" type="datetimeFigureOut">
              <a:rPr lang="en-US" smtClean="0"/>
              <a:t>30/03/15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B09E0-F35A-2149-B9DD-8AACD248E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491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6D2FD-8EC8-734D-B705-C919E9B393F7}" type="datetimeFigureOut">
              <a:rPr lang="en-US" smtClean="0"/>
              <a:t>30/03/15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02159-D9B6-DA46-83CB-2C8D8C7D7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047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6D2FD-8EC8-734D-B705-C919E9B393F7}" type="datetimeFigureOut">
              <a:rPr lang="en-US" smtClean="0"/>
              <a:t>30/03/15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02159-D9B6-DA46-83CB-2C8D8C7D7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030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6D2FD-8EC8-734D-B705-C919E9B393F7}" type="datetimeFigureOut">
              <a:rPr lang="en-US" smtClean="0"/>
              <a:t>30/03/15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02159-D9B6-DA46-83CB-2C8D8C7D7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5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6D2FD-8EC8-734D-B705-C919E9B393F7}" type="datetimeFigureOut">
              <a:rPr lang="en-US" smtClean="0"/>
              <a:t>30/03/15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02159-D9B6-DA46-83CB-2C8D8C7D7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93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6D2FD-8EC8-734D-B705-C919E9B393F7}" type="datetimeFigureOut">
              <a:rPr lang="en-US" smtClean="0"/>
              <a:t>30/03/15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02159-D9B6-DA46-83CB-2C8D8C7D7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47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6D2FD-8EC8-734D-B705-C919E9B393F7}" type="datetimeFigureOut">
              <a:rPr lang="en-US" smtClean="0"/>
              <a:t>30/03/15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02159-D9B6-DA46-83CB-2C8D8C7D7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5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6D2FD-8EC8-734D-B705-C919E9B393F7}" type="datetimeFigureOut">
              <a:rPr lang="en-US" smtClean="0"/>
              <a:t>30/03/15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02159-D9B6-DA46-83CB-2C8D8C7D7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6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6D2FD-8EC8-734D-B705-C919E9B393F7}" type="datetimeFigureOut">
              <a:rPr lang="en-US" smtClean="0"/>
              <a:t>30/03/15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02159-D9B6-DA46-83CB-2C8D8C7D7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41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6D2FD-8EC8-734D-B705-C919E9B393F7}" type="datetimeFigureOut">
              <a:rPr lang="en-US" smtClean="0"/>
              <a:t>30/03/15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02159-D9B6-DA46-83CB-2C8D8C7D7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2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6D2FD-8EC8-734D-B705-C919E9B393F7}" type="datetimeFigureOut">
              <a:rPr lang="en-US" smtClean="0"/>
              <a:t>30/03/15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02159-D9B6-DA46-83CB-2C8D8C7D7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6D2FD-8EC8-734D-B705-C919E9B393F7}" type="datetimeFigureOut">
              <a:rPr lang="en-US" smtClean="0"/>
              <a:t>30/03/15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02159-D9B6-DA46-83CB-2C8D8C7D7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33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6D2FD-8EC8-734D-B705-C919E9B393F7}" type="datetimeFigureOut">
              <a:rPr lang="en-US" smtClean="0"/>
              <a:t>30/03/15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02159-D9B6-DA46-83CB-2C8D8C7D7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681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en-US" dirty="0" smtClean="0"/>
              <a:t>[</a:t>
            </a:r>
            <a:r>
              <a:rPr lang="en-US" smtClean="0"/>
              <a:t>Space for Customer </a:t>
            </a:r>
            <a:r>
              <a:rPr lang="en-US" dirty="0"/>
              <a:t>Logo</a:t>
            </a:r>
            <a:r>
              <a:rPr lang="en-US" dirty="0" smtClean="0"/>
              <a:t>]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</a:t>
            </a:r>
            <a:r>
              <a:rPr lang="en-US" dirty="0" smtClean="0"/>
              <a:t>ter8 Cor</a:t>
            </a:r>
            <a:r>
              <a:rPr lang="en-US" dirty="0" smtClean="0"/>
              <a:t>porate Presentation</a:t>
            </a:r>
            <a:endParaRPr lang="en-US" dirty="0"/>
          </a:p>
          <a:p>
            <a:pPr marL="0" indent="0">
              <a:buNone/>
            </a:pPr>
            <a:r>
              <a:rPr lang="en-US" sz="2400" dirty="0" smtClean="0"/>
              <a:t>[Date]</a:t>
            </a:r>
          </a:p>
          <a:p>
            <a:pPr marL="0" indent="0">
              <a:buNone/>
            </a:pPr>
            <a:r>
              <a:rPr lang="en-US" sz="2400" dirty="0" smtClean="0"/>
              <a:t>[Presenter]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301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Combine the best of recruitment and IT service delivery expertise to: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Offer access </a:t>
            </a:r>
            <a:r>
              <a:rPr lang="en-US" sz="2400" dirty="0"/>
              <a:t>to </a:t>
            </a:r>
            <a:r>
              <a:rPr lang="en-US" sz="2400" dirty="0" smtClean="0"/>
              <a:t>the best possible resources in the UK and Globally, in </a:t>
            </a:r>
            <a:r>
              <a:rPr lang="en-US" sz="2400" dirty="0"/>
              <a:t>a range of </a:t>
            </a:r>
            <a:r>
              <a:rPr lang="en-US" sz="2400" dirty="0" smtClean="0"/>
              <a:t>commercial models </a:t>
            </a:r>
            <a:r>
              <a:rPr lang="en-US" sz="2400" dirty="0"/>
              <a:t>that </a:t>
            </a:r>
            <a:r>
              <a:rPr lang="en-US" sz="2400" dirty="0" smtClean="0"/>
              <a:t>offer cost </a:t>
            </a:r>
            <a:r>
              <a:rPr lang="en-US" sz="2400" dirty="0"/>
              <a:t>savings and </a:t>
            </a:r>
            <a:r>
              <a:rPr lang="en-US" sz="2400" dirty="0" smtClean="0"/>
              <a:t>agility</a:t>
            </a:r>
            <a:r>
              <a:rPr lang="en-US" sz="2400" dirty="0"/>
              <a:t>. </a:t>
            </a:r>
            <a:r>
              <a:rPr lang="en-US" sz="2400" dirty="0" smtClean="0"/>
              <a:t>Using </a:t>
            </a:r>
            <a:r>
              <a:rPr lang="en-US" sz="2400" dirty="0"/>
              <a:t>best practice service delivery to assure </a:t>
            </a:r>
            <a:r>
              <a:rPr lang="en-US" sz="2400" dirty="0" smtClean="0"/>
              <a:t>quality</a:t>
            </a:r>
            <a:r>
              <a:rPr lang="en-US" sz="2400" dirty="0"/>
              <a:t>.</a:t>
            </a:r>
            <a:endParaRPr lang="en-US" sz="2400" dirty="0" smtClean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Our foundations are </a:t>
            </a:r>
            <a:r>
              <a:rPr lang="en-US" sz="2400" dirty="0"/>
              <a:t>o</a:t>
            </a:r>
            <a:r>
              <a:rPr lang="en-US" sz="2400" dirty="0" smtClean="0"/>
              <a:t>utstanding </a:t>
            </a:r>
            <a:r>
              <a:rPr lang="en-US" sz="2400" dirty="0"/>
              <a:t>employee </a:t>
            </a:r>
            <a:r>
              <a:rPr lang="en-US" sz="2400" dirty="0" smtClean="0"/>
              <a:t>satisfaction, and fantastic </a:t>
            </a:r>
            <a:r>
              <a:rPr lang="en-US" sz="2400" dirty="0"/>
              <a:t>customer service.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4543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Resourcing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sz="3200" dirty="0" smtClean="0"/>
              <a:t>We wanted to do something different….</a:t>
            </a:r>
          </a:p>
          <a:p>
            <a:pPr marL="1828800" lvl="4" indent="0">
              <a:buNone/>
            </a:pPr>
            <a:endParaRPr lang="en-US" dirty="0"/>
          </a:p>
          <a:p>
            <a:pPr lvl="2">
              <a:buFontTx/>
              <a:buChar char="-"/>
            </a:pPr>
            <a:r>
              <a:rPr lang="en-US" sz="3200" dirty="0" smtClean="0"/>
              <a:t>Always </a:t>
            </a:r>
            <a:r>
              <a:rPr lang="en-US" sz="3200" dirty="0"/>
              <a:t>deliver.</a:t>
            </a:r>
          </a:p>
          <a:p>
            <a:pPr lvl="2">
              <a:buFontTx/>
              <a:buChar char="-"/>
            </a:pPr>
            <a:r>
              <a:rPr lang="en-US" sz="3200" dirty="0" smtClean="0"/>
              <a:t>Charge less, for doing more.</a:t>
            </a:r>
          </a:p>
          <a:p>
            <a:pPr marL="914400" lvl="2" indent="0">
              <a:buNone/>
            </a:pPr>
            <a:r>
              <a:rPr lang="en-US" sz="3200" dirty="0" smtClean="0"/>
              <a:t>- Bring some </a:t>
            </a:r>
            <a:r>
              <a:rPr lang="en-US" sz="3200" dirty="0" err="1" smtClean="0"/>
              <a:t>rigour</a:t>
            </a:r>
            <a:r>
              <a:rPr lang="en-US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7374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508500"/>
            <a:ext cx="9144000" cy="2438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 iteration of traditional resourcing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5600" y="5247045"/>
            <a:ext cx="4114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Share </a:t>
            </a:r>
            <a:r>
              <a:rPr lang="en-US" sz="2000" dirty="0"/>
              <a:t>the </a:t>
            </a:r>
            <a:r>
              <a:rPr lang="en-US" sz="2000" dirty="0" smtClean="0"/>
              <a:t>financial benefits </a:t>
            </a:r>
            <a:r>
              <a:rPr lang="en-US" sz="2000" dirty="0"/>
              <a:t>of resourcing more efficiently together.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37100" y="1739899"/>
            <a:ext cx="4279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Local </a:t>
            </a:r>
            <a:r>
              <a:rPr lang="en-US" sz="2000" dirty="0"/>
              <a:t>and global resourcing combined to deliver hard to find resources fast.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181600" y="5247045"/>
            <a:ext cx="36957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Bring </a:t>
            </a:r>
            <a:r>
              <a:rPr lang="en-US" sz="2000" dirty="0"/>
              <a:t>IT service delivery quality to the resourcing </a:t>
            </a:r>
            <a:r>
              <a:rPr lang="en-US" sz="2000" dirty="0" smtClean="0"/>
              <a:t>market to improve process and quality of hires.</a:t>
            </a:r>
            <a:endParaRPr lang="en-US" sz="2000" dirty="0"/>
          </a:p>
        </p:txBody>
      </p:sp>
      <p:sp>
        <p:nvSpPr>
          <p:cNvPr id="13" name="Left-Right-Up Arrow 12"/>
          <p:cNvSpPr/>
          <p:nvPr/>
        </p:nvSpPr>
        <p:spPr>
          <a:xfrm>
            <a:off x="2057400" y="2692399"/>
            <a:ext cx="3594100" cy="2364145"/>
          </a:xfrm>
          <a:prstGeom prst="leftRightUpArrow">
            <a:avLst>
              <a:gd name="adj1" fmla="val 17002"/>
              <a:gd name="adj2" fmla="val 18335"/>
              <a:gd name="adj3" fmla="val 214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28141" t="34000" r="27988" b="32933"/>
          <a:stretch/>
        </p:blipFill>
        <p:spPr>
          <a:xfrm>
            <a:off x="3124200" y="4102094"/>
            <a:ext cx="1536700" cy="965206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060700" y="1638299"/>
            <a:ext cx="1587500" cy="10033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660066"/>
                </a:solidFill>
              </a:rPr>
              <a:t>TIME </a:t>
            </a:r>
          </a:p>
          <a:p>
            <a:pPr algn="ctr"/>
            <a:r>
              <a:rPr lang="en-US" sz="2800" dirty="0" smtClean="0">
                <a:solidFill>
                  <a:srgbClr val="660066"/>
                </a:solidFill>
              </a:rPr>
              <a:t>to hire</a:t>
            </a:r>
            <a:endParaRPr lang="en-US" sz="2800" dirty="0">
              <a:solidFill>
                <a:srgbClr val="660066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19100" y="4104085"/>
            <a:ext cx="1587500" cy="10033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660066"/>
                </a:solidFill>
              </a:rPr>
              <a:t>COST </a:t>
            </a:r>
          </a:p>
          <a:p>
            <a:pPr algn="ctr"/>
            <a:r>
              <a:rPr lang="en-US" sz="2800" dirty="0" smtClean="0">
                <a:solidFill>
                  <a:srgbClr val="660066"/>
                </a:solidFill>
              </a:rPr>
              <a:t>to hire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40400" y="4118770"/>
            <a:ext cx="1587500" cy="10033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660066"/>
                </a:solidFill>
              </a:rPr>
              <a:t>QUALITY of hires</a:t>
            </a:r>
            <a:endParaRPr lang="en-US" sz="2800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342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Services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57221" y="4097342"/>
            <a:ext cx="8381978" cy="17827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iter8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Resourcing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Management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40000" y="4097341"/>
            <a:ext cx="6299200" cy="17827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/>
              <a:buChar char="•"/>
            </a:pPr>
            <a:r>
              <a:rPr lang="en-US" sz="1600" dirty="0"/>
              <a:t>Take responsibility for some or all of your </a:t>
            </a:r>
            <a:r>
              <a:rPr lang="en-US" sz="1600" dirty="0" smtClean="0"/>
              <a:t>IT recruitment process.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The greater responsibility</a:t>
            </a:r>
            <a:r>
              <a:rPr lang="en-US" sz="1600" dirty="0"/>
              <a:t>,</a:t>
            </a:r>
            <a:r>
              <a:rPr lang="en-US" sz="1600" dirty="0" smtClean="0"/>
              <a:t> </a:t>
            </a:r>
            <a:r>
              <a:rPr lang="en-US" sz="1600" dirty="0"/>
              <a:t>the lower the </a:t>
            </a:r>
            <a:r>
              <a:rPr lang="en-US" sz="1600" dirty="0" smtClean="0"/>
              <a:t>cost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err="1" smtClean="0"/>
              <a:t>Maximise</a:t>
            </a:r>
            <a:r>
              <a:rPr lang="en-US" sz="1600" dirty="0" smtClean="0"/>
              <a:t> </a:t>
            </a:r>
            <a:r>
              <a:rPr lang="en-US" sz="1600" dirty="0" smtClean="0"/>
              <a:t>hiring cost </a:t>
            </a:r>
            <a:r>
              <a:rPr lang="en-US" sz="1600" dirty="0"/>
              <a:t>and time savings </a:t>
            </a:r>
            <a:r>
              <a:rPr lang="en-US" sz="1600" dirty="0" smtClean="0"/>
              <a:t>from </a:t>
            </a:r>
            <a:r>
              <a:rPr lang="en-US" sz="1600" dirty="0" smtClean="0"/>
              <a:t>time </a:t>
            </a:r>
            <a:r>
              <a:rPr lang="en-US" sz="1600" dirty="0"/>
              <a:t>to hire, </a:t>
            </a:r>
            <a:r>
              <a:rPr lang="en-US" sz="1600" dirty="0" smtClean="0"/>
              <a:t>lower </a:t>
            </a:r>
            <a:r>
              <a:rPr lang="en-US" sz="1600" dirty="0"/>
              <a:t>churn, and improved candidate experience.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No </a:t>
            </a:r>
            <a:r>
              <a:rPr lang="en-US" sz="1600" dirty="0" smtClean="0"/>
              <a:t>service charge </a:t>
            </a:r>
            <a:r>
              <a:rPr lang="en-US" sz="1600" dirty="0" smtClean="0"/>
              <a:t>AND </a:t>
            </a:r>
            <a:r>
              <a:rPr lang="en-US" sz="1600" dirty="0" smtClean="0"/>
              <a:t>lower rates to reflect efficiencies.</a:t>
            </a:r>
            <a:endParaRPr lang="en-US" sz="16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457229" y="1257300"/>
            <a:ext cx="8229600" cy="26368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000000"/>
                </a:solidFill>
              </a:rPr>
              <a:t>i</a:t>
            </a:r>
            <a:r>
              <a:rPr lang="en-US" sz="2400" b="1" dirty="0" smtClean="0">
                <a:solidFill>
                  <a:srgbClr val="000000"/>
                </a:solidFill>
              </a:rPr>
              <a:t>ter8 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Resourcing</a:t>
            </a:r>
          </a:p>
          <a:p>
            <a:endParaRPr lang="en-US" sz="2400" b="1" dirty="0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40000" y="1257300"/>
            <a:ext cx="6299200" cy="263684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Local</a:t>
            </a:r>
            <a:endParaRPr lang="en-US" sz="1600" b="1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High quality IT resources delivered on-site.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Permanent or contract hires</a:t>
            </a:r>
          </a:p>
          <a:p>
            <a:endParaRPr lang="en-US" sz="800" dirty="0" smtClean="0"/>
          </a:p>
          <a:p>
            <a:r>
              <a:rPr lang="en-US" b="1" dirty="0" smtClean="0"/>
              <a:t>Near-Shore</a:t>
            </a:r>
            <a:endParaRPr lang="en-US" sz="1600" b="1" dirty="0" smtClean="0"/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High </a:t>
            </a:r>
            <a:r>
              <a:rPr lang="en-US" sz="1600" dirty="0"/>
              <a:t>quality </a:t>
            </a:r>
            <a:r>
              <a:rPr lang="en-US" sz="1600" dirty="0" smtClean="0"/>
              <a:t>IT resourcing </a:t>
            </a:r>
            <a:r>
              <a:rPr lang="en-US" sz="1600" dirty="0"/>
              <a:t>delivered </a:t>
            </a:r>
            <a:r>
              <a:rPr lang="en-US" sz="1600" dirty="0" smtClean="0"/>
              <a:t>from </a:t>
            </a:r>
            <a:r>
              <a:rPr lang="en-US" sz="1600" dirty="0" smtClean="0"/>
              <a:t>Eastern Europe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Immediate access to hard to find resources.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Permanent, flexible and project delivery resourcing solutions.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</a:t>
            </a:r>
            <a:r>
              <a:rPr lang="en-US" sz="1600" dirty="0" smtClean="0"/>
              <a:t>ffering 10-30</a:t>
            </a:r>
            <a:r>
              <a:rPr lang="en-US" sz="1600" dirty="0"/>
              <a:t>% cost savings </a:t>
            </a:r>
            <a:r>
              <a:rPr lang="en-US" sz="1600" dirty="0" err="1"/>
              <a:t>vs</a:t>
            </a:r>
            <a:r>
              <a:rPr lang="en-US" sz="1600" dirty="0"/>
              <a:t> local delivery</a:t>
            </a:r>
            <a:r>
              <a:rPr lang="en-US" sz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6814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RESOURCE – your best practice toolset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9890355"/>
              </p:ext>
            </p:extLst>
          </p:nvPr>
        </p:nvGraphicFramePr>
        <p:xfrm>
          <a:off x="457200" y="1270001"/>
          <a:ext cx="8229600" cy="4654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466"/>
                <a:gridCol w="1693334"/>
                <a:gridCol w="2082800"/>
              </a:tblGrid>
              <a:tr h="63130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Gold</a:t>
                      </a:r>
                    </a:p>
                    <a:p>
                      <a:pPr algn="ctr"/>
                      <a:r>
                        <a:rPr lang="en-US" sz="1600" dirty="0" smtClean="0"/>
                        <a:t>Standard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Platinum</a:t>
                      </a:r>
                    </a:p>
                    <a:p>
                      <a:pPr algn="ctr"/>
                      <a:r>
                        <a:rPr lang="en-US" sz="1600" dirty="0" smtClean="0"/>
                        <a:t>Options</a:t>
                      </a:r>
                    </a:p>
                  </a:txBody>
                  <a:tcPr anchor="ctr"/>
                </a:tc>
              </a:tr>
              <a:tr h="33241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Workforce Planning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  <a:endParaRPr lang="en-US" sz="1600" dirty="0">
                        <a:latin typeface="Wingdings 2" charset="2"/>
                        <a:cs typeface="Wingdings 2" charset="2"/>
                      </a:endParaRPr>
                    </a:p>
                  </a:txBody>
                  <a:tcPr/>
                </a:tc>
              </a:tr>
              <a:tr h="33241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Process audit and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</a:p>
                  </a:txBody>
                  <a:tcPr/>
                </a:tc>
              </a:tr>
              <a:tr h="332416"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Candidate</a:t>
                      </a:r>
                      <a:r>
                        <a:rPr lang="en-US" sz="16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experience mapping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</a:p>
                  </a:txBody>
                  <a:tcPr/>
                </a:tc>
              </a:tr>
              <a:tr h="33241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Candidate Specification &amp;</a:t>
                      </a:r>
                      <a:r>
                        <a:rPr lang="en-US" sz="1600" b="1" baseline="0" dirty="0" smtClean="0"/>
                        <a:t> P</a:t>
                      </a:r>
                      <a:r>
                        <a:rPr lang="en-US" sz="1600" b="1" dirty="0" smtClean="0"/>
                        <a:t>rofiling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</a:p>
                  </a:txBody>
                  <a:tcPr/>
                </a:tc>
              </a:tr>
              <a:tr h="332416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Candidate Attraction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</a:p>
                  </a:txBody>
                  <a:tcPr/>
                </a:tc>
              </a:tr>
              <a:tr h="332416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Candidate</a:t>
                      </a:r>
                      <a:r>
                        <a:rPr lang="en-US" sz="1600" b="1" baseline="0" dirty="0" smtClean="0"/>
                        <a:t> Relationship Management</a:t>
                      </a:r>
                      <a:endParaRPr lang="en-US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</a:p>
                  </a:txBody>
                  <a:tcPr/>
                </a:tc>
              </a:tr>
              <a:tr h="332416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Screening, Selection &amp; Vetting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  <a:endParaRPr lang="en-US" sz="1600" dirty="0" smtClean="0">
                        <a:latin typeface="+mj-lt"/>
                        <a:cs typeface="Wingdings 2" charset="2"/>
                      </a:endParaRPr>
                    </a:p>
                  </a:txBody>
                  <a:tcPr/>
                </a:tc>
              </a:tr>
              <a:tr h="332416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Technical and behavioral evaluation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  <a:endParaRPr lang="en-US" sz="1600" dirty="0" smtClean="0">
                        <a:latin typeface="+mj-lt"/>
                        <a:cs typeface="Wingdings 2" charset="2"/>
                      </a:endParaRPr>
                    </a:p>
                  </a:txBody>
                  <a:tcPr/>
                </a:tc>
              </a:tr>
              <a:tr h="303619"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Hiring</a:t>
                      </a:r>
                      <a:r>
                        <a:rPr lang="en-US" sz="1600" b="1" baseline="0" dirty="0" smtClean="0"/>
                        <a:t> &amp; 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Onboarding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</a:p>
                  </a:txBody>
                  <a:tcPr/>
                </a:tc>
              </a:tr>
              <a:tr h="30361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Supply Chain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</a:p>
                  </a:txBody>
                  <a:tcPr/>
                </a:tc>
              </a:tr>
              <a:tr h="30361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Iter8 Service Levels &amp; Penalties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</a:p>
                  </a:txBody>
                  <a:tcPr/>
                </a:tc>
              </a:tr>
              <a:tr h="30361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Performance Monitoring &amp; Reporting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Wingdings 2" charset="2"/>
                          <a:cs typeface="Wingdings 2" charset="2"/>
                        </a:rPr>
                        <a:t>P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1273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Promises, Backed Up.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2284452"/>
              </p:ext>
            </p:extLst>
          </p:nvPr>
        </p:nvGraphicFramePr>
        <p:xfrm>
          <a:off x="457199" y="1600200"/>
          <a:ext cx="7797801" cy="3090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1468"/>
                <a:gridCol w="1981200"/>
                <a:gridCol w="21251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Failure</a:t>
                      </a:r>
                      <a:r>
                        <a:rPr lang="en-US" baseline="0" dirty="0" smtClean="0"/>
                        <a:t> Rate Warranty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Iter8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Resourcing</a:t>
                      </a:r>
                    </a:p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Iter8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Resourcing</a:t>
                      </a:r>
                      <a:r>
                        <a:rPr lang="en-US" baseline="0" dirty="0" smtClean="0"/>
                        <a:t> Management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dirty="0" smtClean="0"/>
                        <a:t>0-6</a:t>
                      </a:r>
                      <a:r>
                        <a:rPr lang="en-US" baseline="0" dirty="0" smtClean="0"/>
                        <a:t> months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Free rehire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Free rehire</a:t>
                      </a:r>
                      <a:endParaRPr lang="en-US" dirty="0"/>
                    </a:p>
                  </a:txBody>
                  <a:tcPr/>
                </a:tc>
              </a:tr>
              <a:tr h="596053">
                <a:tc>
                  <a:txBody>
                    <a:bodyPr/>
                    <a:lstStyle/>
                    <a:p>
                      <a:pPr lvl="0"/>
                      <a:r>
                        <a:rPr lang="en-US" dirty="0" smtClean="0"/>
                        <a:t>OR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Rebate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Rebate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dirty="0" smtClean="0"/>
                        <a:t>0-1 month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 smtClean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dirty="0" smtClean="0"/>
                        <a:t>2-3 months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 smtClean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dirty="0" smtClean="0"/>
                        <a:t>4-6 months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 smtClean="0"/>
                        <a:t>25%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 smtClean="0"/>
                        <a:t>50%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957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Competence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196" y="3285067"/>
            <a:ext cx="8229600" cy="149013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Infrastructure</a:t>
            </a:r>
            <a:endParaRPr lang="en-US" sz="2400" b="1" dirty="0">
              <a:solidFill>
                <a:srgbClr val="00009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95595" y="3285070"/>
            <a:ext cx="5791203" cy="149013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Security, </a:t>
            </a:r>
            <a:r>
              <a:rPr lang="en-US" dirty="0" smtClean="0"/>
              <a:t>Servers, </a:t>
            </a:r>
            <a:r>
              <a:rPr lang="en-US" dirty="0"/>
              <a:t>N</a:t>
            </a:r>
            <a:r>
              <a:rPr lang="en-US" dirty="0" smtClean="0"/>
              <a:t>etworking</a:t>
            </a:r>
            <a:r>
              <a:rPr lang="en-US" dirty="0"/>
              <a:t>, </a:t>
            </a:r>
            <a:r>
              <a:rPr lang="en-US" dirty="0" smtClean="0"/>
              <a:t>Wireless LAN, IPT/UC, Storage, Management.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3" y="1591738"/>
            <a:ext cx="8229600" cy="149013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000090"/>
                </a:solidFill>
              </a:rPr>
              <a:t>Architecture &amp;</a:t>
            </a:r>
            <a:endParaRPr lang="en-US" sz="2400" b="1" dirty="0" smtClean="0">
              <a:solidFill>
                <a:srgbClr val="000090"/>
              </a:solidFill>
            </a:endParaRPr>
          </a:p>
          <a:p>
            <a:r>
              <a:rPr lang="en-US" sz="2400" b="1" dirty="0" smtClean="0">
                <a:solidFill>
                  <a:srgbClr val="000090"/>
                </a:solidFill>
              </a:rPr>
              <a:t>Engineering </a:t>
            </a:r>
          </a:p>
          <a:p>
            <a:r>
              <a:rPr lang="en-US" sz="2400" b="1" dirty="0" smtClean="0">
                <a:solidFill>
                  <a:srgbClr val="000090"/>
                </a:solidFill>
              </a:rPr>
              <a:t>Applications</a:t>
            </a:r>
            <a:endParaRPr lang="en-US" sz="2400" b="1" dirty="0">
              <a:solidFill>
                <a:srgbClr val="00009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95602" y="1591741"/>
            <a:ext cx="5791203" cy="149013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Object Orientated (.NET, C#, C++, </a:t>
            </a:r>
            <a:r>
              <a:rPr lang="en-US" dirty="0" smtClean="0"/>
              <a:t>VB, </a:t>
            </a:r>
            <a:r>
              <a:rPr lang="en-US" dirty="0"/>
              <a:t>SQL Server, </a:t>
            </a:r>
            <a:r>
              <a:rPr lang="en-US" dirty="0" smtClean="0"/>
              <a:t>J2EE) Open Source Family (Ruby, PHP, PERL, PYTHON, Java) Mobile (</a:t>
            </a:r>
            <a:r>
              <a:rPr lang="en-US" dirty="0" err="1" smtClean="0"/>
              <a:t>iOS</a:t>
            </a:r>
            <a:r>
              <a:rPr lang="en-US" dirty="0" smtClean="0"/>
              <a:t>, Android, Windows Mobile, J2ME) </a:t>
            </a:r>
          </a:p>
          <a:p>
            <a:r>
              <a:rPr lang="en-US" dirty="0" smtClean="0"/>
              <a:t>From BA </a:t>
            </a:r>
            <a:r>
              <a:rPr lang="en-US" dirty="0" smtClean="0"/>
              <a:t>and Design, </a:t>
            </a:r>
            <a:r>
              <a:rPr lang="en-US" dirty="0" smtClean="0"/>
              <a:t>to Engineering and </a:t>
            </a:r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194" y="4978407"/>
            <a:ext cx="8229600" cy="149013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Senior</a:t>
            </a:r>
          </a:p>
          <a:p>
            <a:r>
              <a:rPr lang="en-US" sz="2400" b="1" dirty="0" smtClean="0">
                <a:solidFill>
                  <a:srgbClr val="000090"/>
                </a:solidFill>
              </a:rPr>
              <a:t>Appointments</a:t>
            </a:r>
            <a:endParaRPr lang="en-US" sz="2400" b="1" dirty="0">
              <a:solidFill>
                <a:srgbClr val="00009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95593" y="4978410"/>
            <a:ext cx="5791203" cy="149013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IT </a:t>
            </a:r>
            <a:r>
              <a:rPr lang="en-US" dirty="0"/>
              <a:t>Management / Directorship, Project Management / </a:t>
            </a:r>
            <a:r>
              <a:rPr lang="en-US" dirty="0" err="1"/>
              <a:t>Programme</a:t>
            </a:r>
            <a:r>
              <a:rPr lang="en-US" dirty="0" smtClean="0"/>
              <a:t>, </a:t>
            </a:r>
            <a:r>
              <a:rPr lang="en-US" dirty="0"/>
              <a:t>Service </a:t>
            </a:r>
            <a:r>
              <a:rPr lang="en-US" dirty="0" smtClean="0"/>
              <a:t>Delivery Management / Directorship </a:t>
            </a:r>
            <a:r>
              <a:rPr lang="en-US" dirty="0"/>
              <a:t>(ITIL)</a:t>
            </a:r>
          </a:p>
        </p:txBody>
      </p:sp>
    </p:spTree>
    <p:extLst>
      <p:ext uri="{BB962C8B-B14F-4D97-AF65-F5344CB8AC3E}">
        <p14:creationId xmlns:p14="http://schemas.microsoft.com/office/powerpoint/2010/main" val="845024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814" y="1600200"/>
            <a:ext cx="6835986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100" dirty="0" smtClean="0"/>
              <a:t>Your Requirements Defined</a:t>
            </a:r>
          </a:p>
          <a:p>
            <a:pPr marL="400050" lvl="1" indent="0">
              <a:buNone/>
            </a:pPr>
            <a:r>
              <a:rPr lang="en-US" sz="1600" dirty="0" smtClean="0"/>
              <a:t>Define and agree your requirements in a Statement of Work</a:t>
            </a:r>
          </a:p>
          <a:p>
            <a:pPr marL="685800" lvl="1"/>
            <a:r>
              <a:rPr lang="en-US" sz="1600" dirty="0" smtClean="0"/>
              <a:t>Candidate profile, hiring process, timeline, service levels, costs.</a:t>
            </a:r>
          </a:p>
          <a:p>
            <a:pPr marL="400050" lvl="1" indent="0">
              <a:buNone/>
            </a:pPr>
            <a:endParaRPr lang="en-US" sz="2400" dirty="0" smtClean="0"/>
          </a:p>
          <a:p>
            <a:pPr marL="400050" lvl="1" indent="0">
              <a:buNone/>
            </a:pPr>
            <a:endParaRPr lang="en-US" sz="700" dirty="0" smtClean="0"/>
          </a:p>
          <a:p>
            <a:pPr marL="0" indent="0">
              <a:buNone/>
            </a:pPr>
            <a:r>
              <a:rPr lang="en-US" sz="2100" dirty="0" smtClean="0"/>
              <a:t>Kick-off</a:t>
            </a:r>
          </a:p>
          <a:p>
            <a:pPr marL="400050" lvl="1" indent="0">
              <a:buNone/>
            </a:pPr>
            <a:r>
              <a:rPr lang="en-US" sz="1600" dirty="0" smtClean="0"/>
              <a:t>We review the project and set it up to ensure success:</a:t>
            </a:r>
          </a:p>
          <a:p>
            <a:pPr marL="685800" lvl="1"/>
            <a:r>
              <a:rPr lang="en-US" sz="1600" dirty="0" smtClean="0"/>
              <a:t>Review scope, agree points of contact, communication, escalation.</a:t>
            </a:r>
          </a:p>
          <a:p>
            <a:pPr marL="400050" lvl="1" indent="0">
              <a:buNone/>
            </a:pPr>
            <a:endParaRPr lang="en-US" sz="1300" dirty="0" smtClean="0"/>
          </a:p>
          <a:p>
            <a:pPr marL="400050" lvl="1" indent="0">
              <a:buNone/>
            </a:pPr>
            <a:endParaRPr lang="en-US" sz="1100" dirty="0" smtClean="0"/>
          </a:p>
          <a:p>
            <a:pPr marL="0" indent="0">
              <a:buNone/>
            </a:pPr>
            <a:r>
              <a:rPr lang="en-US" sz="2100" dirty="0" smtClean="0"/>
              <a:t>Delivery</a:t>
            </a:r>
            <a:endParaRPr lang="en-US" sz="2000" dirty="0" smtClean="0"/>
          </a:p>
          <a:p>
            <a:pPr marL="400050" lvl="1" indent="0">
              <a:buNone/>
            </a:pPr>
            <a:r>
              <a:rPr lang="en-US" sz="1600" dirty="0" smtClean="0"/>
              <a:t>We deliver your services:</a:t>
            </a:r>
          </a:p>
          <a:p>
            <a:pPr marL="685800" lvl="1"/>
            <a:r>
              <a:rPr lang="en-US" sz="1600" dirty="0"/>
              <a:t>i</a:t>
            </a:r>
            <a:r>
              <a:rPr lang="en-US" sz="1600" dirty="0" smtClean="0"/>
              <a:t>ter8 Resourcing, iter8 Resourcing Management.</a:t>
            </a:r>
          </a:p>
          <a:p>
            <a:pPr marL="400050" lvl="1" indent="0">
              <a:buNone/>
            </a:pPr>
            <a:endParaRPr lang="en-US" sz="1200" dirty="0" smtClean="0"/>
          </a:p>
          <a:p>
            <a:pPr marL="400050" lvl="1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2100" dirty="0" smtClean="0"/>
              <a:t>Service Management</a:t>
            </a:r>
          </a:p>
          <a:p>
            <a:pPr marL="400050" lvl="1" indent="0">
              <a:buNone/>
            </a:pPr>
            <a:r>
              <a:rPr lang="en-US" sz="1600" dirty="0" smtClean="0"/>
              <a:t>Offering full transparency and control over your service:</a:t>
            </a:r>
          </a:p>
          <a:p>
            <a:pPr marL="685800" lvl="1"/>
            <a:r>
              <a:rPr lang="en-US" sz="1600" dirty="0" smtClean="0"/>
              <a:t>Regular service reviews</a:t>
            </a:r>
          </a:p>
          <a:p>
            <a:pPr marL="685800" lvl="1"/>
            <a:r>
              <a:rPr lang="en-US" sz="1600" dirty="0" smtClean="0"/>
              <a:t>Service performance monitoring and </a:t>
            </a:r>
            <a:r>
              <a:rPr lang="en-US" sz="1600" dirty="0"/>
              <a:t>reporting - milestone, activity </a:t>
            </a:r>
            <a:r>
              <a:rPr lang="en-US" sz="1600" dirty="0" smtClean="0"/>
              <a:t>and SLA’s.</a:t>
            </a:r>
          </a:p>
          <a:p>
            <a:pPr marL="685800" lvl="1"/>
            <a:r>
              <a:rPr lang="en-US" sz="1600" dirty="0" smtClean="0"/>
              <a:t>Issue management</a:t>
            </a:r>
            <a:r>
              <a:rPr lang="en-US" sz="1600" dirty="0"/>
              <a:t> </a:t>
            </a:r>
            <a:r>
              <a:rPr lang="en-US" sz="1600" dirty="0" smtClean="0"/>
              <a:t>and improvement.</a:t>
            </a:r>
          </a:p>
          <a:p>
            <a:pPr marL="901700" lvl="1" indent="0">
              <a:buNone/>
            </a:pP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939800" y="1955800"/>
            <a:ext cx="279400" cy="30649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94268" y="1405459"/>
            <a:ext cx="778933" cy="787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8" name="Oval 7"/>
          <p:cNvSpPr/>
          <p:nvPr/>
        </p:nvSpPr>
        <p:spPr>
          <a:xfrm>
            <a:off x="694268" y="2480726"/>
            <a:ext cx="778933" cy="787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9" name="Oval 8"/>
          <p:cNvSpPr/>
          <p:nvPr/>
        </p:nvSpPr>
        <p:spPr>
          <a:xfrm>
            <a:off x="694268" y="3547526"/>
            <a:ext cx="778933" cy="787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10" name="Oval 9"/>
          <p:cNvSpPr/>
          <p:nvPr/>
        </p:nvSpPr>
        <p:spPr>
          <a:xfrm>
            <a:off x="694268" y="4580458"/>
            <a:ext cx="778933" cy="787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04837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601" y="291571"/>
            <a:ext cx="8517467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Why iter8?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809" y="1537480"/>
            <a:ext cx="8839657" cy="5320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IT Service Delivery &amp; Resourcing Experts</a:t>
            </a:r>
          </a:p>
          <a:p>
            <a:pPr lvl="1"/>
            <a:r>
              <a:rPr lang="en-US" sz="1800" dirty="0" smtClean="0"/>
              <a:t>We have setup and grown significant businesses and understand the critical challenges of building a great team</a:t>
            </a:r>
          </a:p>
          <a:p>
            <a:pPr lvl="1"/>
            <a:r>
              <a:rPr lang="en-US" sz="1800" dirty="0" smtClean="0"/>
              <a:t>Outstanding IT delivery and resourcing expertise.</a:t>
            </a:r>
          </a:p>
          <a:p>
            <a:pPr marL="457200" lvl="1" indent="0">
              <a:buNone/>
            </a:pPr>
            <a:endParaRPr lang="en-US" sz="1800" dirty="0"/>
          </a:p>
          <a:p>
            <a:pPr marL="57150" indent="0">
              <a:buNone/>
            </a:pPr>
            <a:r>
              <a:rPr lang="en-US" sz="2200" dirty="0" smtClean="0"/>
              <a:t>Our </a:t>
            </a:r>
            <a:r>
              <a:rPr lang="en-US" sz="2200" dirty="0"/>
              <a:t>approach combines the best of IT service delivery and </a:t>
            </a:r>
            <a:r>
              <a:rPr lang="en-US" sz="2200" dirty="0" smtClean="0"/>
              <a:t>resourcing:</a:t>
            </a:r>
            <a:endParaRPr lang="en-US" sz="2200" dirty="0"/>
          </a:p>
          <a:p>
            <a:pPr lvl="1"/>
            <a:r>
              <a:rPr lang="en-US" sz="2000" dirty="0"/>
              <a:t>Charge less, for doing more.</a:t>
            </a:r>
          </a:p>
          <a:p>
            <a:pPr lvl="1"/>
            <a:r>
              <a:rPr lang="en-US" sz="2000" dirty="0"/>
              <a:t>Always deliver.</a:t>
            </a:r>
          </a:p>
          <a:p>
            <a:pPr lvl="1"/>
            <a:r>
              <a:rPr lang="en-US" sz="2000" dirty="0"/>
              <a:t>Bring some </a:t>
            </a:r>
            <a:r>
              <a:rPr lang="en-US" sz="2000" dirty="0" err="1"/>
              <a:t>rigour</a:t>
            </a:r>
            <a:r>
              <a:rPr lang="en-US" sz="2000" dirty="0" smtClean="0"/>
              <a:t>.</a:t>
            </a:r>
          </a:p>
          <a:p>
            <a:pPr lvl="2"/>
            <a:endParaRPr lang="en-US" sz="1800" dirty="0"/>
          </a:p>
          <a:p>
            <a:pPr marL="57150" indent="0">
              <a:buNone/>
            </a:pPr>
            <a:r>
              <a:rPr lang="en-US" sz="2200" dirty="0"/>
              <a:t>Underpinned by a fantastic team.</a:t>
            </a:r>
          </a:p>
          <a:p>
            <a:pPr lvl="2"/>
            <a:endParaRPr lang="en-US" sz="2000" dirty="0" smtClean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8995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4243</TotalTime>
  <Words>649</Words>
  <Application>Microsoft Macintosh PowerPoint</Application>
  <PresentationFormat>On-screen Show (4:3)</PresentationFormat>
  <Paragraphs>147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Our Mission</vt:lpstr>
      <vt:lpstr>Resourcing</vt:lpstr>
      <vt:lpstr>An iteration of traditional resourcing</vt:lpstr>
      <vt:lpstr>Our Services</vt:lpstr>
      <vt:lpstr>RESOURCE – your best practice toolset</vt:lpstr>
      <vt:lpstr>Our Promises, Backed Up.</vt:lpstr>
      <vt:lpstr>Technology Competence</vt:lpstr>
      <vt:lpstr>Our Delivery</vt:lpstr>
      <vt:lpstr>Why iter8?</vt:lpstr>
    </vt:vector>
  </TitlesOfParts>
  <Company>nscglobal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 Laister</dc:creator>
  <cp:lastModifiedBy>Julian Laister</cp:lastModifiedBy>
  <cp:revision>375</cp:revision>
  <cp:lastPrinted>2015-03-26T16:37:41Z</cp:lastPrinted>
  <dcterms:created xsi:type="dcterms:W3CDTF">2015-01-05T09:02:33Z</dcterms:created>
  <dcterms:modified xsi:type="dcterms:W3CDTF">2015-03-30T12:50:41Z</dcterms:modified>
</cp:coreProperties>
</file>