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0" r:id="rId4"/>
    <p:sldId id="279" r:id="rId5"/>
    <p:sldId id="277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104" y="-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jpeg"/><Relationship Id="rId3" Type="http://schemas.openxmlformats.org/officeDocument/2006/relationships/image" Target="../media/image12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15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e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18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19.jpe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20.jpe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21.jpe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22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23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24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25.jpe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jpeg"/><Relationship Id="rId3" Type="http://schemas.openxmlformats.org/officeDocument/2006/relationships/image" Target="../media/image12.jpe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eg"/><Relationship Id="rId3" Type="http://schemas.openxmlformats.org/officeDocument/2006/relationships/image" Target="../media/image12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qJiSp6LGQE" TargetMode="External"/><Relationship Id="rId4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12.jpeg"/><Relationship Id="rId5" Type="http://schemas.openxmlformats.org/officeDocument/2006/relationships/hyperlink" Target="https://www.youtube.com/watch?v=oqJiSp6LGQE" TargetMode="External"/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www.youtube.com/watch?v=unw0DsL8lQQ" TargetMode="Externa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1.jpe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2.jpe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3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4.jpe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5.jpe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6.jpe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7.jpe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8.jpe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39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40.jpe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41.jpe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42.jpe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43.jpe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Relationship Id="rId3" Type="http://schemas.openxmlformats.org/officeDocument/2006/relationships/image" Target="../media/image44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e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jpe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jpe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jpe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jpe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jpe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jpe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jpe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jpe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jpe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808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044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79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29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1052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317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112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971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2047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428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8176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5"/>
            <a:ext cx="12192000" cy="68562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19402" y="932723"/>
            <a:ext cx="6685227" cy="864096"/>
          </a:xfrm>
        </p:spPr>
        <p:txBody>
          <a:bodyPr>
            <a:noAutofit/>
          </a:bodyPr>
          <a:lstStyle>
            <a:lvl1pPr algn="l">
              <a:defRPr sz="3467" baseline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Onderwerp presentatie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19403" y="2372883"/>
            <a:ext cx="6624736" cy="576064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dirty="0" smtClean="0"/>
              <a:t>Door</a:t>
            </a:r>
            <a:endParaRPr lang="nl-NL" dirty="0"/>
          </a:p>
        </p:txBody>
      </p:sp>
      <p:sp>
        <p:nvSpPr>
          <p:cNvPr id="9" name="Tijdelijke aanduiding voor afbeelding 2"/>
          <p:cNvSpPr>
            <a:spLocks noGrp="1"/>
          </p:cNvSpPr>
          <p:nvPr>
            <p:ph type="pic" idx="10" hasCustomPrompt="1"/>
          </p:nvPr>
        </p:nvSpPr>
        <p:spPr>
          <a:xfrm>
            <a:off x="335360" y="5157192"/>
            <a:ext cx="2688299" cy="144016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dirty="0" smtClean="0"/>
              <a:t>LOGO KLANT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 hasCustomPrompt="1"/>
          </p:nvPr>
        </p:nvSpPr>
        <p:spPr>
          <a:xfrm>
            <a:off x="4079777" y="3813043"/>
            <a:ext cx="3263900" cy="383447"/>
          </a:xfrm>
        </p:spPr>
        <p:txBody>
          <a:bodyPr>
            <a:noAutofit/>
          </a:bodyPr>
          <a:lstStyle>
            <a:lvl1pPr marL="0" indent="0" algn="r">
              <a:buNone/>
              <a:defRPr sz="1600" baseline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nl-NL" dirty="0" smtClean="0"/>
              <a:t>Voeg datum toe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2553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 Kega deel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12192000" cy="6856285"/>
          </a:xfrm>
          <a:prstGeom prst="rect">
            <a:avLst/>
          </a:prstGeom>
        </p:spPr>
      </p:pic>
      <p:sp>
        <p:nvSpPr>
          <p:cNvPr id="3" name="Rechthoek 2"/>
          <p:cNvSpPr/>
          <p:nvPr userDrawn="1"/>
        </p:nvSpPr>
        <p:spPr>
          <a:xfrm>
            <a:off x="4943872" y="1515777"/>
            <a:ext cx="429613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Ons</a:t>
            </a:r>
            <a:r>
              <a:rPr lang="en-US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profiel</a:t>
            </a:r>
            <a:endParaRPr 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Kega is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een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retailbureau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</a:t>
            </a:r>
            <a:r>
              <a:rPr lang="en-US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missie</a:t>
            </a:r>
            <a:endParaRPr 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Retail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verder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brengen</a:t>
            </a: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</a:t>
            </a:r>
            <a:r>
              <a:rPr lang="en-US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doelgroep</a:t>
            </a:r>
            <a:endParaRPr 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Ondernemende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retailers en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merken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</a:t>
            </a:r>
            <a:r>
              <a:rPr lang="en-US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rol</a:t>
            </a:r>
            <a:endParaRPr 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Een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inspirerende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sparring partner die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strategisch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denken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combineert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met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organiseren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en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realiseren</a:t>
            </a: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4847861" y="644691"/>
            <a:ext cx="3744416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Over </a:t>
            </a:r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Kega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6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 Kega deel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12192000" cy="6856285"/>
          </a:xfrm>
          <a:prstGeom prst="rect">
            <a:avLst/>
          </a:prstGeom>
        </p:spPr>
      </p:pic>
      <p:sp>
        <p:nvSpPr>
          <p:cNvPr id="3" name="Rechthoek 2"/>
          <p:cNvSpPr/>
          <p:nvPr userDrawn="1"/>
        </p:nvSpPr>
        <p:spPr>
          <a:xfrm>
            <a:off x="4974411" y="1507499"/>
            <a:ext cx="42961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</a:t>
            </a:r>
            <a:r>
              <a:rPr lang="en-US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merkwaarden</a:t>
            </a:r>
            <a:endParaRPr 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Strategisch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doordacht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,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innovatief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,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ondernemend</a:t>
            </a: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Onze</a:t>
            </a:r>
            <a:r>
              <a:rPr lang="en-US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oplossingen</a:t>
            </a:r>
            <a:endParaRPr lang="en-US" sz="1600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Oplossingen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in het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samenspel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van marketing en IT, die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helpen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om het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potentieel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van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onze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klanten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maximaal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benutten</a:t>
            </a: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r>
              <a:rPr lang="en-US" sz="1600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Kega facts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Grootste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cross channel bureau in de Benelux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70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medewerkers</a:t>
            </a: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Opgericht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in 1993</a:t>
            </a:r>
          </a:p>
        </p:txBody>
      </p:sp>
      <p:sp>
        <p:nvSpPr>
          <p:cNvPr id="4" name="Tekstvak 3"/>
          <p:cNvSpPr txBox="1"/>
          <p:nvPr userDrawn="1"/>
        </p:nvSpPr>
        <p:spPr>
          <a:xfrm>
            <a:off x="4847861" y="644691"/>
            <a:ext cx="3744416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Over </a:t>
            </a:r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Kega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4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0" y="1715"/>
            <a:ext cx="12192000" cy="6856285"/>
          </a:xfrm>
          <a:prstGeom prst="rect">
            <a:avLst/>
          </a:prstGeom>
        </p:spPr>
      </p:pic>
      <p:sp>
        <p:nvSpPr>
          <p:cNvPr id="3" name="Tekstvak 2"/>
          <p:cNvSpPr txBox="1"/>
          <p:nvPr userDrawn="1"/>
        </p:nvSpPr>
        <p:spPr>
          <a:xfrm>
            <a:off x="5615947" y="932723"/>
            <a:ext cx="5568619" cy="22082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 </a:t>
            </a:r>
            <a:r>
              <a:rPr lang="nl-NL" sz="3467" b="1" dirty="0">
                <a:solidFill>
                  <a:srgbClr val="DD005C"/>
                </a:solidFill>
                <a:latin typeface="Century Gothic" panose="020B0502020202020204" pitchFamily="34" charset="0"/>
              </a:rPr>
              <a:t>missie</a:t>
            </a:r>
          </a:p>
          <a:p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Retail verder brengen</a:t>
            </a:r>
          </a:p>
        </p:txBody>
      </p:sp>
    </p:spTree>
    <p:extLst>
      <p:ext uri="{BB962C8B-B14F-4D97-AF65-F5344CB8AC3E}">
        <p14:creationId xmlns:p14="http://schemas.microsoft.com/office/powerpoint/2010/main" val="79275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12192000" cy="6856285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911424" y="896855"/>
            <a:ext cx="5568619" cy="22082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Ons </a:t>
            </a:r>
            <a:r>
              <a:rPr lang="nl-NL" sz="3467" b="1" dirty="0">
                <a:solidFill>
                  <a:srgbClr val="DD005C"/>
                </a:solidFill>
                <a:latin typeface="Century Gothic" panose="020B0502020202020204" pitchFamily="34" charset="0"/>
              </a:rPr>
              <a:t>profiel</a:t>
            </a:r>
          </a:p>
          <a:p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Kega is een </a:t>
            </a:r>
            <a:r>
              <a:rPr lang="nl-NL" sz="3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retailbureau</a:t>
            </a:r>
            <a:endParaRPr lang="nl-NL" sz="32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629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groep"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5"/>
            <a:ext cx="12192000" cy="6856285"/>
          </a:xfrm>
          <a:prstGeom prst="rect">
            <a:avLst/>
          </a:prstGeom>
        </p:spPr>
      </p:pic>
      <p:sp>
        <p:nvSpPr>
          <p:cNvPr id="3" name="Tekstvak 2"/>
          <p:cNvSpPr txBox="1"/>
          <p:nvPr userDrawn="1"/>
        </p:nvSpPr>
        <p:spPr>
          <a:xfrm>
            <a:off x="5711957" y="904619"/>
            <a:ext cx="5568619" cy="22082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 </a:t>
            </a:r>
            <a:r>
              <a:rPr lang="nl-NL" sz="3467" b="1" dirty="0">
                <a:solidFill>
                  <a:srgbClr val="DD005C"/>
                </a:solidFill>
                <a:latin typeface="Century Gothic" panose="020B0502020202020204" pitchFamily="34" charset="0"/>
              </a:rPr>
              <a:t>doelgroep</a:t>
            </a:r>
          </a:p>
          <a:p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Ondernemende retailers en merken</a:t>
            </a:r>
          </a:p>
        </p:txBody>
      </p:sp>
    </p:spTree>
    <p:extLst>
      <p:ext uri="{BB962C8B-B14F-4D97-AF65-F5344CB8AC3E}">
        <p14:creationId xmlns:p14="http://schemas.microsoft.com/office/powerpoint/2010/main" val="2135320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kwaa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12192000" cy="6856285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4847861" y="836712"/>
            <a:ext cx="6336704" cy="326436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 </a:t>
            </a:r>
            <a:r>
              <a:rPr lang="nl-NL" sz="3467" b="1" dirty="0">
                <a:solidFill>
                  <a:srgbClr val="DD005C"/>
                </a:solidFill>
                <a:latin typeface="Century Gothic" panose="020B0502020202020204" pitchFamily="34" charset="0"/>
              </a:rPr>
              <a:t>merkwaarden</a:t>
            </a:r>
          </a:p>
          <a:p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Strategisch doordacht</a:t>
            </a: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Innovatief</a:t>
            </a: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Ondernemend </a:t>
            </a:r>
          </a:p>
        </p:txBody>
      </p:sp>
    </p:spTree>
    <p:extLst>
      <p:ext uri="{BB962C8B-B14F-4D97-AF65-F5344CB8AC3E}">
        <p14:creationId xmlns:p14="http://schemas.microsoft.com/office/powerpoint/2010/main" val="2016397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loss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21" y="43800"/>
            <a:ext cx="12192000" cy="6856285"/>
          </a:xfrm>
          <a:prstGeom prst="rect">
            <a:avLst/>
          </a:prstGeom>
        </p:spPr>
      </p:pic>
      <p:sp>
        <p:nvSpPr>
          <p:cNvPr id="3" name="Tekstvak 2"/>
          <p:cNvSpPr txBox="1"/>
          <p:nvPr userDrawn="1"/>
        </p:nvSpPr>
        <p:spPr>
          <a:xfrm>
            <a:off x="911424" y="904619"/>
            <a:ext cx="5856651" cy="37725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Onze </a:t>
            </a:r>
            <a:r>
              <a:rPr lang="nl-NL" sz="3467" b="1" dirty="0">
                <a:solidFill>
                  <a:srgbClr val="DD005C"/>
                </a:solidFill>
                <a:latin typeface="Century Gothic" panose="020B0502020202020204" pitchFamily="34" charset="0"/>
              </a:rPr>
              <a:t>oplossingen</a:t>
            </a:r>
          </a:p>
          <a:p>
            <a:endParaRPr lang="nl-NL" sz="32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Oplossingen in het samenspel van marketing en IT, die helpen potentieel van onze klanten maximaal te benutten.</a:t>
            </a:r>
          </a:p>
        </p:txBody>
      </p:sp>
    </p:spTree>
    <p:extLst>
      <p:ext uri="{BB962C8B-B14F-4D97-AF65-F5344CB8AC3E}">
        <p14:creationId xmlns:p14="http://schemas.microsoft.com/office/powerpoint/2010/main" val="2304452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ga 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12192000" cy="6856285"/>
          </a:xfrm>
          <a:prstGeom prst="rect">
            <a:avLst/>
          </a:prstGeom>
        </p:spPr>
      </p:pic>
      <p:sp>
        <p:nvSpPr>
          <p:cNvPr id="3" name="Tekstvak 2"/>
          <p:cNvSpPr txBox="1"/>
          <p:nvPr userDrawn="1"/>
        </p:nvSpPr>
        <p:spPr>
          <a:xfrm>
            <a:off x="796549" y="872632"/>
            <a:ext cx="5568619" cy="332445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34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Kega </a:t>
            </a:r>
            <a:r>
              <a:rPr lang="nl-NL" sz="3467" b="1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facts</a:t>
            </a:r>
            <a:endParaRPr lang="nl-NL" sz="3467" b="1" dirty="0">
              <a:solidFill>
                <a:srgbClr val="DD005C"/>
              </a:solidFill>
              <a:latin typeface="Century Gothic" panose="020B0502020202020204" pitchFamily="34" charset="0"/>
            </a:endParaRPr>
          </a:p>
          <a:p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Grootste cross-</a:t>
            </a:r>
            <a:r>
              <a:rPr lang="nl-NL" sz="3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channel</a:t>
            </a:r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bureau in de Benelux</a:t>
            </a: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70 medewerkers</a:t>
            </a: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Opgericht in 1993</a:t>
            </a:r>
          </a:p>
        </p:txBody>
      </p:sp>
    </p:spTree>
    <p:extLst>
      <p:ext uri="{BB962C8B-B14F-4D97-AF65-F5344CB8AC3E}">
        <p14:creationId xmlns:p14="http://schemas.microsoft.com/office/powerpoint/2010/main" val="4127087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sse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285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4847861" y="740702"/>
            <a:ext cx="6624736" cy="775076"/>
          </a:xfrm>
        </p:spPr>
        <p:txBody>
          <a:bodyPr>
            <a:noAutofit/>
          </a:bodyPr>
          <a:lstStyle>
            <a:lvl1pPr algn="l">
              <a:defRPr sz="3467" baseline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Onderwerp</a:t>
            </a:r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4847861" y="1508787"/>
            <a:ext cx="6624736" cy="364840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3257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usse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4847861" y="740702"/>
            <a:ext cx="6624736" cy="775076"/>
          </a:xfrm>
        </p:spPr>
        <p:txBody>
          <a:bodyPr>
            <a:noAutofit/>
          </a:bodyPr>
          <a:lstStyle>
            <a:lvl1pPr algn="l">
              <a:defRPr sz="3467" baseline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Onderwerp</a:t>
            </a:r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4847861" y="1508787"/>
            <a:ext cx="6624736" cy="364840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5351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kst slide incl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"/>
            <a:ext cx="12288011" cy="69120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kstvak 7"/>
          <p:cNvSpPr txBox="1"/>
          <p:nvPr userDrawn="1"/>
        </p:nvSpPr>
        <p:spPr>
          <a:xfrm>
            <a:off x="182912" y="260648"/>
            <a:ext cx="1074783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Kega boek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‘</a:t>
            </a:r>
            <a:r>
              <a:rPr lang="nl-NL" sz="3467" dirty="0" err="1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Facing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the new </a:t>
            </a:r>
            <a:r>
              <a:rPr lang="nl-NL" sz="3467" dirty="0" err="1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retail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3467" dirty="0" err="1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reality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’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kstvak 2"/>
          <p:cNvSpPr txBox="1"/>
          <p:nvPr userDrawn="1"/>
        </p:nvSpPr>
        <p:spPr>
          <a:xfrm>
            <a:off x="6192011" y="1316766"/>
            <a:ext cx="5280587" cy="4224469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endParaRPr lang="nl-NL" sz="2667" dirty="0">
              <a:solidFill>
                <a:prstClr val="black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 b="5893"/>
          <a:stretch/>
        </p:blipFill>
        <p:spPr>
          <a:xfrm>
            <a:off x="335360" y="1199706"/>
            <a:ext cx="7680853" cy="4569703"/>
          </a:xfrm>
          <a:prstGeom prst="rect">
            <a:avLst/>
          </a:prstGeom>
        </p:spPr>
      </p:pic>
      <p:sp>
        <p:nvSpPr>
          <p:cNvPr id="11" name="Tekstvak 10"/>
          <p:cNvSpPr txBox="1"/>
          <p:nvPr userDrawn="1"/>
        </p:nvSpPr>
        <p:spPr>
          <a:xfrm>
            <a:off x="8016213" y="1124744"/>
            <a:ext cx="3840427" cy="45125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endParaRPr lang="nl-NL" sz="2667" dirty="0">
              <a:solidFill>
                <a:prstClr val="black"/>
              </a:solidFill>
            </a:endParaRPr>
          </a:p>
        </p:txBody>
      </p:sp>
      <p:sp>
        <p:nvSpPr>
          <p:cNvPr id="12" name="Tekstvak 11"/>
          <p:cNvSpPr txBox="1"/>
          <p:nvPr userDrawn="1"/>
        </p:nvSpPr>
        <p:spPr>
          <a:xfrm>
            <a:off x="8172938" y="1192020"/>
            <a:ext cx="3779713" cy="456970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DD005C"/>
                </a:solidFill>
                <a:latin typeface="Century Gothic" panose="020B0502020202020204" pitchFamily="34" charset="0"/>
              </a:rPr>
              <a:t>New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Retail </a:t>
            </a:r>
            <a:r>
              <a:rPr lang="nl-NL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Realities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Single view of customer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Single view of stock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The changing role of location policy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Delivery options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Staff in control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Stockless &amp;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staffless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store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Retail vs Brands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Everyone is a retailer</a:t>
            </a:r>
          </a:p>
          <a:p>
            <a:pPr marL="304792" indent="-304792">
              <a:buFont typeface="+mj-lt"/>
              <a:buAutoNum type="arabicPeriod"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Dynamic pricing</a:t>
            </a:r>
          </a:p>
          <a:p>
            <a:pPr marL="304792" indent="-304792">
              <a:buFont typeface="+mj-lt"/>
              <a:buAutoNum type="arabicPeriod"/>
            </a:pP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pPr marL="304792" indent="-304792">
              <a:buFont typeface="+mj-lt"/>
              <a:buAutoNum type="arabicPeriod"/>
            </a:pP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pPr marL="304792" indent="-304792">
              <a:buFont typeface="+mj-lt"/>
              <a:buAutoNum type="arabicPeriod"/>
            </a:pP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  <a:p>
            <a:endParaRPr lang="nl-NL" sz="2667" dirty="0">
              <a:solidFill>
                <a:prstClr val="black"/>
              </a:solidFill>
            </a:endParaRPr>
          </a:p>
          <a:p>
            <a:pPr marL="609585" indent="-609585">
              <a:buFont typeface="+mj-lt"/>
              <a:buAutoNum type="arabicPeriod"/>
            </a:pPr>
            <a:endParaRPr lang="nl-NL" sz="266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444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slide incl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096000" y="1316765"/>
            <a:ext cx="4992555" cy="474873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1"/>
          <a:stretch/>
        </p:blipFill>
        <p:spPr>
          <a:xfrm>
            <a:off x="623392" y="1316766"/>
            <a:ext cx="5088565" cy="478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27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reaustructuu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/>
          <a:stretch/>
        </p:blipFill>
        <p:spPr>
          <a:xfrm>
            <a:off x="0" y="1124744"/>
            <a:ext cx="12192000" cy="5733256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340718" y="260648"/>
            <a:ext cx="825691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Onze </a:t>
            </a:r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bureaustructuur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00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ga kla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 userDrawn="1"/>
        </p:nvSpPr>
        <p:spPr>
          <a:xfrm>
            <a:off x="335360" y="316535"/>
            <a:ext cx="825691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Kega </a:t>
            </a:r>
            <a:r>
              <a:rPr lang="nl-NL" sz="34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klanten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28" y="0"/>
            <a:ext cx="12295635" cy="691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8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egrot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74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nkelfocu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38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-channel evolut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1" y="1316765"/>
            <a:ext cx="6247288" cy="4652728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6915496" y="1289140"/>
            <a:ext cx="4992555" cy="474873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8652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ges multi-channel strateg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431371" y="1316765"/>
            <a:ext cx="4992555" cy="474873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5" t="5063" r="15283" b="11556"/>
          <a:stretch/>
        </p:blipFill>
        <p:spPr>
          <a:xfrm>
            <a:off x="6192011" y="1302331"/>
            <a:ext cx="5440952" cy="476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5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S Model McKins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6915496" y="1289140"/>
            <a:ext cx="4992555" cy="474873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9" t="5298" r="6440" b="4165"/>
          <a:stretch/>
        </p:blipFill>
        <p:spPr>
          <a:xfrm>
            <a:off x="430172" y="1220755"/>
            <a:ext cx="5664629" cy="509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48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gento platfor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4" b="15821"/>
          <a:stretch/>
        </p:blipFill>
        <p:spPr>
          <a:xfrm>
            <a:off x="431371" y="1225761"/>
            <a:ext cx="9025003" cy="50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92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uchpoin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431371" y="1316765"/>
            <a:ext cx="5376597" cy="474873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20755"/>
            <a:ext cx="5411651" cy="4844749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696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tages multi-channel strateg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/>
          <a:stretch/>
        </p:blipFill>
        <p:spPr>
          <a:xfrm>
            <a:off x="1679509" y="1198446"/>
            <a:ext cx="8305496" cy="56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76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Experienc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1" y="1220755"/>
            <a:ext cx="6912311" cy="5280587"/>
          </a:xfrm>
          <a:prstGeom prst="rect">
            <a:avLst/>
          </a:prstGeom>
        </p:spPr>
      </p:pic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7536160" y="1412776"/>
            <a:ext cx="3936437" cy="4608512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975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ross-channel impact Mod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27381" y="260648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t="26373" r="11453" b="29359"/>
          <a:stretch/>
        </p:blipFill>
        <p:spPr>
          <a:xfrm>
            <a:off x="623392" y="1604793"/>
            <a:ext cx="10177131" cy="427075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18959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12192000" cy="6856285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63030" y="2468893"/>
            <a:ext cx="11265941" cy="850107"/>
          </a:xfrm>
        </p:spPr>
        <p:txBody>
          <a:bodyPr>
            <a:normAutofit/>
          </a:bodyPr>
          <a:lstStyle>
            <a:lvl1pPr algn="l">
              <a:defRPr sz="3467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Thema tussenslide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798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tai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22" name="Rechthoek 21"/>
          <p:cNvSpPr/>
          <p:nvPr userDrawn="1"/>
        </p:nvSpPr>
        <p:spPr>
          <a:xfrm>
            <a:off x="-7153" y="-27384"/>
            <a:ext cx="12192000" cy="6021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133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kstvak 22"/>
          <p:cNvSpPr txBox="1"/>
          <p:nvPr userDrawn="1"/>
        </p:nvSpPr>
        <p:spPr>
          <a:xfrm>
            <a:off x="5135893" y="3197490"/>
            <a:ext cx="8261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“</a:t>
            </a:r>
            <a:r>
              <a:rPr lang="en-US" sz="2400" b="1" dirty="0" err="1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Omnichannel</a:t>
            </a:r>
            <a:r>
              <a:rPr lang="en-US" sz="2400" b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, the big challenge”</a:t>
            </a:r>
            <a:endParaRPr lang="nl-NL" sz="2400" b="1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4" name="Tekstvak 23"/>
          <p:cNvSpPr txBox="1"/>
          <p:nvPr userDrawn="1"/>
        </p:nvSpPr>
        <p:spPr>
          <a:xfrm>
            <a:off x="465238" y="4965171"/>
            <a:ext cx="1243223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67" b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“Traditional retail is dead”</a:t>
            </a:r>
            <a:endParaRPr lang="nl-NL" sz="5867" b="1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5" name="Tekstvak 24"/>
          <p:cNvSpPr txBox="1"/>
          <p:nvPr userDrawn="1"/>
        </p:nvSpPr>
        <p:spPr>
          <a:xfrm>
            <a:off x="9266623" y="1226953"/>
            <a:ext cx="2756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“Retail has been disrupted”</a:t>
            </a:r>
            <a:endParaRPr lang="nl-NL" sz="2400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6" name="Tekstvak 25"/>
          <p:cNvSpPr txBox="1"/>
          <p:nvPr userDrawn="1"/>
        </p:nvSpPr>
        <p:spPr>
          <a:xfrm>
            <a:off x="5511348" y="824324"/>
            <a:ext cx="630719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“Consumers no longer need store staff”</a:t>
            </a:r>
            <a:endParaRPr lang="nl-NL" sz="2133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7" name="Tekstvak 26"/>
          <p:cNvSpPr txBox="1"/>
          <p:nvPr userDrawn="1"/>
        </p:nvSpPr>
        <p:spPr>
          <a:xfrm>
            <a:off x="1429797" y="356659"/>
            <a:ext cx="105934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Zalando</a:t>
            </a:r>
            <a:r>
              <a:rPr lang="en-US" sz="26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: “80% of physical stores will disappear”</a:t>
            </a:r>
            <a:endParaRPr lang="nl-NL" sz="2667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8" name="Rechthoek 27"/>
          <p:cNvSpPr/>
          <p:nvPr userDrawn="1"/>
        </p:nvSpPr>
        <p:spPr>
          <a:xfrm>
            <a:off x="-336715" y="2048474"/>
            <a:ext cx="6096000" cy="6341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467" i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ea typeface="MS PGothic" pitchFamily="34" charset="-128"/>
                <a:sym typeface="Georgia" pitchFamily="18" charset="0"/>
              </a:rPr>
              <a:t>“Instant &amp; total transparency, </a:t>
            </a:r>
            <a:r>
              <a:rPr lang="en-US" sz="1467" b="1" i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ea typeface="MS PGothic" pitchFamily="34" charset="-128"/>
                <a:sym typeface="Georgia" pitchFamily="18" charset="0"/>
              </a:rPr>
              <a:t>more</a:t>
            </a:r>
            <a:r>
              <a:rPr lang="en-US" sz="1467" i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ea typeface="MS PGothic" pitchFamily="34" charset="-128"/>
                <a:sym typeface="Georgia" pitchFamily="18" charset="0"/>
              </a:rPr>
              <a:t> control, choice, personalization, relevance and </a:t>
            </a:r>
            <a:r>
              <a:rPr lang="en-US" sz="1467" b="1" i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ea typeface="MS PGothic" pitchFamily="34" charset="-128"/>
                <a:sym typeface="Georgia" pitchFamily="18" charset="0"/>
              </a:rPr>
              <a:t>more, more, more...”</a:t>
            </a:r>
          </a:p>
        </p:txBody>
      </p:sp>
      <p:sp>
        <p:nvSpPr>
          <p:cNvPr id="29" name="Rechthoek 28"/>
          <p:cNvSpPr/>
          <p:nvPr userDrawn="1"/>
        </p:nvSpPr>
        <p:spPr>
          <a:xfrm>
            <a:off x="-336715" y="4606529"/>
            <a:ext cx="6096000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i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ea typeface="MS PGothic" pitchFamily="34" charset="-128"/>
                <a:sym typeface="Georgia" pitchFamily="18" charset="0"/>
              </a:rPr>
              <a:t>The online world is relentlessly accelerating and amplifying everything: information, excitement, attention</a:t>
            </a:r>
          </a:p>
        </p:txBody>
      </p:sp>
      <p:sp>
        <p:nvSpPr>
          <p:cNvPr id="30" name="Rechthoek 29"/>
          <p:cNvSpPr/>
          <p:nvPr userDrawn="1"/>
        </p:nvSpPr>
        <p:spPr>
          <a:xfrm>
            <a:off x="866187" y="1565308"/>
            <a:ext cx="4799712" cy="584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667" b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“</a:t>
            </a:r>
            <a:r>
              <a:rPr lang="en-US" altLang="ja-JP" sz="2667" b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Real-time is the only time.</a:t>
            </a:r>
            <a:r>
              <a:rPr lang="ja-JP" altLang="en-US" sz="2667" b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”</a:t>
            </a:r>
            <a:endParaRPr lang="en-US" sz="2667" b="1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angle 33"/>
          <p:cNvSpPr>
            <a:spLocks/>
          </p:cNvSpPr>
          <p:nvPr userDrawn="1"/>
        </p:nvSpPr>
        <p:spPr bwMode="auto">
          <a:xfrm flipH="1">
            <a:off x="5711958" y="1719395"/>
            <a:ext cx="6912769" cy="113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ea typeface="MS PGothic" pitchFamily="34" charset="-128"/>
                <a:sym typeface="Georgia" pitchFamily="18" charset="0"/>
              </a:rPr>
              <a:t>From total transparency, to real time relevance, to knowing everything that is happening, </a:t>
            </a:r>
            <a:r>
              <a:rPr lang="en-US" altLang="ja-JP" sz="1400" b="1" i="1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sym typeface="Georgia" pitchFamily="18" charset="0"/>
              </a:rPr>
              <a:t>consumers have never been more INFOLUSTY</a:t>
            </a:r>
            <a:endParaRPr lang="en-US" sz="1400" i="1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ea typeface="MS PGothic" pitchFamily="34" charset="-128"/>
              <a:sym typeface="Georgia" pitchFamily="18" charset="0"/>
            </a:endParaRPr>
          </a:p>
        </p:txBody>
      </p:sp>
      <p:sp>
        <p:nvSpPr>
          <p:cNvPr id="32" name="Tekstvak 31"/>
          <p:cNvSpPr txBox="1"/>
          <p:nvPr userDrawn="1"/>
        </p:nvSpPr>
        <p:spPr>
          <a:xfrm>
            <a:off x="1007435" y="3637281"/>
            <a:ext cx="11425269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FF0066"/>
                </a:solidFill>
                <a:latin typeface="Century Gothic" panose="020B0502020202020204" pitchFamily="34" charset="0"/>
                <a:cs typeface="Arial" pitchFamily="34" charset="0"/>
              </a:rPr>
              <a:t>“It has been said that in the next 10 years retail will change more than in the past 20 years”</a:t>
            </a:r>
            <a:endParaRPr lang="nl-NL" sz="2667" b="1" dirty="0">
              <a:solidFill>
                <a:srgbClr val="FF0066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3" name="Tekstvak 32"/>
          <p:cNvSpPr txBox="1"/>
          <p:nvPr userDrawn="1"/>
        </p:nvSpPr>
        <p:spPr>
          <a:xfrm>
            <a:off x="-1017798" y="1220756"/>
            <a:ext cx="6825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“Online culture is THE culture”</a:t>
            </a:r>
            <a:endParaRPr lang="nl-NL" sz="2400" dirty="0">
              <a:solidFill>
                <a:prstClr val="white">
                  <a:lumMod val="50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4" name="Rechthoek 33"/>
          <p:cNvSpPr/>
          <p:nvPr userDrawn="1"/>
        </p:nvSpPr>
        <p:spPr>
          <a:xfrm>
            <a:off x="1214272" y="2855257"/>
            <a:ext cx="4113643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8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 “Led by mobile, a commerce revolution is under way.”</a:t>
            </a:r>
            <a:endParaRPr lang="nl-NL" sz="18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Tekstvak 34"/>
          <p:cNvSpPr txBox="1"/>
          <p:nvPr userDrawn="1"/>
        </p:nvSpPr>
        <p:spPr>
          <a:xfrm>
            <a:off x="5667056" y="1072865"/>
            <a:ext cx="455740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67" b="1" dirty="0">
                <a:solidFill>
                  <a:srgbClr val="FF0066"/>
                </a:solidFill>
                <a:latin typeface="Century Gothic" panose="020B0502020202020204" pitchFamily="34" charset="0"/>
                <a:cs typeface="Arial" pitchFamily="34" charset="0"/>
              </a:rPr>
              <a:t>ON = OFF</a:t>
            </a:r>
            <a:endParaRPr lang="nl-NL" sz="5867" b="1" dirty="0">
              <a:solidFill>
                <a:srgbClr val="FF0066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6" name="Tekstvak 35"/>
          <p:cNvSpPr txBox="1"/>
          <p:nvPr userDrawn="1"/>
        </p:nvSpPr>
        <p:spPr>
          <a:xfrm>
            <a:off x="4559830" y="2582089"/>
            <a:ext cx="7671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66"/>
                </a:solidFill>
                <a:latin typeface="Century Gothic" panose="020B0502020202020204" pitchFamily="34" charset="0"/>
              </a:rPr>
              <a:t>Google</a:t>
            </a:r>
            <a:r>
              <a:rPr lang="en-US" sz="2400" dirty="0">
                <a:solidFill>
                  <a:srgbClr val="FF0066"/>
                </a:solidFill>
                <a:latin typeface="Century Gothic" panose="020B0502020202020204" pitchFamily="34" charset="0"/>
              </a:rPr>
              <a:t> Launches </a:t>
            </a:r>
            <a:r>
              <a:rPr lang="en-US" sz="2400" b="1" dirty="0">
                <a:solidFill>
                  <a:srgbClr val="FF0066"/>
                </a:solidFill>
                <a:latin typeface="Century Gothic" panose="020B0502020202020204" pitchFamily="34" charset="0"/>
              </a:rPr>
              <a:t>Same</a:t>
            </a:r>
            <a:r>
              <a:rPr lang="en-US" sz="2400" dirty="0">
                <a:solidFill>
                  <a:srgbClr val="FF0066"/>
                </a:solidFill>
                <a:latin typeface="Century Gothic" panose="020B0502020202020204" pitchFamily="34" charset="0"/>
              </a:rPr>
              <a:t>-</a:t>
            </a:r>
            <a:r>
              <a:rPr lang="en-US" sz="2400" b="1" dirty="0">
                <a:solidFill>
                  <a:srgbClr val="FF0066"/>
                </a:solidFill>
                <a:latin typeface="Century Gothic" panose="020B0502020202020204" pitchFamily="34" charset="0"/>
              </a:rPr>
              <a:t>Day Delivery</a:t>
            </a:r>
            <a:r>
              <a:rPr lang="en-US" sz="2400" dirty="0">
                <a:solidFill>
                  <a:srgbClr val="FF0066"/>
                </a:solidFill>
                <a:latin typeface="Century Gothic" panose="020B0502020202020204" pitchFamily="34" charset="0"/>
              </a:rPr>
              <a:t> Service</a:t>
            </a:r>
          </a:p>
        </p:txBody>
      </p:sp>
      <p:sp>
        <p:nvSpPr>
          <p:cNvPr id="37" name="Rechthoek 36"/>
          <p:cNvSpPr/>
          <p:nvPr userDrawn="1"/>
        </p:nvSpPr>
        <p:spPr>
          <a:xfrm>
            <a:off x="1871531" y="4174641"/>
            <a:ext cx="8352928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26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“Retailer kan veranderende</a:t>
            </a:r>
            <a:br>
              <a:rPr lang="nl-NL" sz="26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</a:br>
            <a:r>
              <a:rPr lang="nl-NL" sz="2667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consument niet bijbenen”</a:t>
            </a:r>
          </a:p>
        </p:txBody>
      </p:sp>
    </p:spTree>
    <p:extLst>
      <p:ext uri="{BB962C8B-B14F-4D97-AF65-F5344CB8AC3E}">
        <p14:creationId xmlns:p14="http://schemas.microsoft.com/office/powerpoint/2010/main" val="40677693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it luik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7" b="16663"/>
          <a:stretch/>
        </p:blipFill>
        <p:spPr>
          <a:xfrm>
            <a:off x="0" y="1626499"/>
            <a:ext cx="12192000" cy="3516749"/>
          </a:xfrm>
          <a:prstGeom prst="rect">
            <a:avLst/>
          </a:prstGeom>
        </p:spPr>
      </p:pic>
      <p:sp>
        <p:nvSpPr>
          <p:cNvPr id="3" name="Tekstvak 2"/>
          <p:cNvSpPr txBox="1"/>
          <p:nvPr userDrawn="1"/>
        </p:nvSpPr>
        <p:spPr>
          <a:xfrm>
            <a:off x="239350" y="980728"/>
            <a:ext cx="825691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Sluit je de </a:t>
            </a:r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luiken?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55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js de zeil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9" b="15093"/>
          <a:stretch/>
        </p:blipFill>
        <p:spPr>
          <a:xfrm>
            <a:off x="0" y="1772159"/>
            <a:ext cx="12192000" cy="3451832"/>
          </a:xfrm>
          <a:prstGeom prst="rect">
            <a:avLst/>
          </a:prstGeom>
        </p:spPr>
      </p:pic>
      <p:sp>
        <p:nvSpPr>
          <p:cNvPr id="4" name="Tekstvak 3"/>
          <p:cNvSpPr txBox="1"/>
          <p:nvPr userDrawn="1"/>
        </p:nvSpPr>
        <p:spPr>
          <a:xfrm>
            <a:off x="239350" y="1052736"/>
            <a:ext cx="825691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Of hijs de </a:t>
            </a:r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zeilen?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06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CHASI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3" name="Afbeelding 2">
            <a:hlinkClick r:id="rId3"/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7" b="39249"/>
          <a:stretch/>
        </p:blipFill>
        <p:spPr>
          <a:xfrm>
            <a:off x="239350" y="1700808"/>
            <a:ext cx="11425269" cy="4047161"/>
          </a:xfrm>
          <a:prstGeom prst="rect">
            <a:avLst/>
          </a:prstGeom>
        </p:spPr>
      </p:pic>
      <p:sp>
        <p:nvSpPr>
          <p:cNvPr id="9" name="Tekstvak 8"/>
          <p:cNvSpPr txBox="1"/>
          <p:nvPr userDrawn="1"/>
        </p:nvSpPr>
        <p:spPr>
          <a:xfrm>
            <a:off x="205458" y="836711"/>
            <a:ext cx="1074783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Video: </a:t>
            </a:r>
            <a:r>
              <a:rPr lang="nl-NL" sz="34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CHASIN’ |Control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the </a:t>
            </a:r>
            <a:r>
              <a:rPr lang="nl-NL" sz="3467" dirty="0" err="1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wall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kstvak 3"/>
          <p:cNvSpPr txBox="1"/>
          <p:nvPr userDrawn="1"/>
        </p:nvSpPr>
        <p:spPr>
          <a:xfrm>
            <a:off x="335360" y="4783576"/>
            <a:ext cx="2208245" cy="768085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endParaRPr lang="nl-NL" sz="2667" dirty="0">
              <a:solidFill>
                <a:prstClr val="black"/>
              </a:solidFill>
            </a:endParaRPr>
          </a:p>
        </p:txBody>
      </p:sp>
      <p:sp>
        <p:nvSpPr>
          <p:cNvPr id="11" name="Tekstvak 10">
            <a:hlinkClick r:id="rId3"/>
          </p:cNvPr>
          <p:cNvSpPr txBox="1"/>
          <p:nvPr userDrawn="1"/>
        </p:nvSpPr>
        <p:spPr>
          <a:xfrm>
            <a:off x="335360" y="4677139"/>
            <a:ext cx="3360373" cy="970533"/>
          </a:xfrm>
          <a:prstGeom prst="rect">
            <a:avLst/>
          </a:prstGeom>
          <a:solidFill>
            <a:schemeClr val="bg1">
              <a:lumMod val="85000"/>
              <a:alpha val="56000"/>
            </a:schemeClr>
          </a:solidFill>
          <a:effectLst>
            <a:softEdge rad="12700"/>
          </a:effectLst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2133" dirty="0">
                <a:solidFill>
                  <a:prstClr val="white"/>
                </a:solidFill>
                <a:latin typeface="Century Gothic" panose="020B0502020202020204" pitchFamily="34" charset="0"/>
              </a:rPr>
              <a:t>YouTube </a:t>
            </a:r>
            <a:r>
              <a:rPr lang="nl-NL" sz="2133" dirty="0">
                <a:solidFill>
                  <a:srgbClr val="DD005C"/>
                </a:solidFill>
                <a:latin typeface="Century Gothic" panose="020B0502020202020204" pitchFamily="34" charset="0"/>
              </a:rPr>
              <a:t>Kega</a:t>
            </a:r>
          </a:p>
          <a:p>
            <a:r>
              <a:rPr lang="nl-NL" sz="2133" dirty="0">
                <a:solidFill>
                  <a:prstClr val="white"/>
                </a:solidFill>
                <a:latin typeface="Century Gothic" panose="020B0502020202020204" pitchFamily="34" charset="0"/>
              </a:rPr>
              <a:t>2nd screen </a:t>
            </a:r>
            <a:r>
              <a:rPr lang="nl-NL" sz="2133" dirty="0" err="1">
                <a:solidFill>
                  <a:prstClr val="white"/>
                </a:solidFill>
                <a:latin typeface="Century Gothic" panose="020B0502020202020204" pitchFamily="34" charset="0"/>
              </a:rPr>
              <a:t>technology</a:t>
            </a:r>
            <a:endParaRPr lang="nl-NL" sz="2133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891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Hunkemoll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hlinkClick r:id="rId2"/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1" b="23002"/>
          <a:stretch/>
        </p:blipFill>
        <p:spPr>
          <a:xfrm>
            <a:off x="335360" y="1604798"/>
            <a:ext cx="11329259" cy="425048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9" name="Tekstvak 8"/>
          <p:cNvSpPr txBox="1"/>
          <p:nvPr userDrawn="1"/>
        </p:nvSpPr>
        <p:spPr>
          <a:xfrm>
            <a:off x="205457" y="836711"/>
            <a:ext cx="11459161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Video: </a:t>
            </a:r>
            <a:r>
              <a:rPr lang="nl-NL" sz="34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Hunkemöller | </a:t>
            </a:r>
            <a:r>
              <a:rPr lang="nl-NL" sz="34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Flawless</a:t>
            </a:r>
            <a:r>
              <a:rPr lang="nl-NL" sz="34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customer experience</a:t>
            </a:r>
          </a:p>
        </p:txBody>
      </p:sp>
      <p:sp>
        <p:nvSpPr>
          <p:cNvPr id="4" name="Tekstvak 3"/>
          <p:cNvSpPr txBox="1"/>
          <p:nvPr userDrawn="1"/>
        </p:nvSpPr>
        <p:spPr>
          <a:xfrm>
            <a:off x="335360" y="4783576"/>
            <a:ext cx="2208245" cy="768085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endParaRPr lang="nl-NL" sz="2667" dirty="0">
              <a:solidFill>
                <a:prstClr val="black"/>
              </a:solidFill>
            </a:endParaRPr>
          </a:p>
        </p:txBody>
      </p:sp>
      <p:sp>
        <p:nvSpPr>
          <p:cNvPr id="11" name="Tekstvak 10">
            <a:hlinkClick r:id="rId5"/>
          </p:cNvPr>
          <p:cNvSpPr txBox="1"/>
          <p:nvPr userDrawn="1"/>
        </p:nvSpPr>
        <p:spPr>
          <a:xfrm>
            <a:off x="364940" y="4532015"/>
            <a:ext cx="3192411" cy="970533"/>
          </a:xfrm>
          <a:prstGeom prst="rect">
            <a:avLst/>
          </a:prstGeom>
          <a:solidFill>
            <a:schemeClr val="bg1">
              <a:lumMod val="85000"/>
              <a:alpha val="56000"/>
            </a:schemeClr>
          </a:solidFill>
          <a:effectLst>
            <a:softEdge rad="12700"/>
          </a:effectLst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2133" dirty="0">
                <a:solidFill>
                  <a:prstClr val="white"/>
                </a:solidFill>
                <a:latin typeface="Century Gothic" panose="020B0502020202020204" pitchFamily="34" charset="0"/>
              </a:rPr>
              <a:t>YouTube </a:t>
            </a:r>
            <a:r>
              <a:rPr lang="nl-NL" sz="2133" dirty="0">
                <a:solidFill>
                  <a:srgbClr val="DD005C"/>
                </a:solidFill>
                <a:latin typeface="Century Gothic" panose="020B0502020202020204" pitchFamily="34" charset="0"/>
              </a:rPr>
              <a:t>Kega</a:t>
            </a:r>
          </a:p>
          <a:p>
            <a:r>
              <a:rPr lang="nl-NL" sz="2133" dirty="0">
                <a:solidFill>
                  <a:prstClr val="white"/>
                </a:solidFill>
                <a:latin typeface="Century Gothic" panose="020B0502020202020204" pitchFamily="34" charset="0"/>
              </a:rPr>
              <a:t>Customer experience</a:t>
            </a:r>
          </a:p>
        </p:txBody>
      </p:sp>
    </p:spTree>
    <p:extLst>
      <p:ext uri="{BB962C8B-B14F-4D97-AF65-F5344CB8AC3E}">
        <p14:creationId xmlns:p14="http://schemas.microsoft.com/office/powerpoint/2010/main" val="3777034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L_Moment of trut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Nieuwe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consumentenverwachtingen - NL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" t="18951" r="6259" b="44978"/>
          <a:stretch/>
        </p:blipFill>
        <p:spPr>
          <a:xfrm>
            <a:off x="911424" y="2291102"/>
            <a:ext cx="7392821" cy="259046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Rechthoek 3"/>
          <p:cNvSpPr/>
          <p:nvPr userDrawn="1"/>
        </p:nvSpPr>
        <p:spPr>
          <a:xfrm>
            <a:off x="268931" y="1316766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DD005C"/>
                </a:solidFill>
                <a:latin typeface="Century Gothic" panose="020B0502020202020204" pitchFamily="34" charset="0"/>
              </a:rPr>
              <a:t>Moment 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of Truth 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16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_Moment of trut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3C9DA2"/>
                </a:solidFill>
                <a:latin typeface="Century Gothic" panose="020B0502020202020204" pitchFamily="34" charset="0"/>
              </a:rPr>
              <a:t>Nieuwe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consumentenverwachtingen - BE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4" name="Rechthoek 3"/>
          <p:cNvSpPr/>
          <p:nvPr userDrawn="1"/>
        </p:nvSpPr>
        <p:spPr>
          <a:xfrm>
            <a:off x="268931" y="1316766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3C9DA2"/>
                </a:solidFill>
                <a:latin typeface="Century Gothic" panose="020B0502020202020204" pitchFamily="34" charset="0"/>
              </a:rPr>
              <a:t>Moment 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of Truth 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" t="17866" b="42824"/>
          <a:stretch/>
        </p:blipFill>
        <p:spPr>
          <a:xfrm>
            <a:off x="911424" y="2105510"/>
            <a:ext cx="7394256" cy="257162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59954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L_Smartphone tablet bez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Nieuwe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consumentenverwachtingen - NL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9" t="19487" r="5673" b="29498"/>
          <a:stretch/>
        </p:blipFill>
        <p:spPr>
          <a:xfrm>
            <a:off x="942202" y="1804313"/>
            <a:ext cx="7362044" cy="360959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28774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_Smartphone tablet bez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3C9DA2"/>
                </a:solidFill>
                <a:latin typeface="Century Gothic" panose="020B0502020202020204" pitchFamily="34" charset="0"/>
              </a:rPr>
              <a:t>Nieuwe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consumentenverwachtingen - BE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6" t="18006" r="7947" b="61669"/>
          <a:stretch/>
        </p:blipFill>
        <p:spPr>
          <a:xfrm>
            <a:off x="911424" y="1700807"/>
            <a:ext cx="7392821" cy="147077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5570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L_Cross-channeldienstverlening wink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Nieuwe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consumentenverwachtingen - NL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6" t="11878" r="6241" b="34883"/>
          <a:stretch/>
        </p:blipFill>
        <p:spPr>
          <a:xfrm>
            <a:off x="911424" y="1689893"/>
            <a:ext cx="7296811" cy="380830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54554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_Cross-channeldienstverlening wink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3C9DA2"/>
                </a:solidFill>
                <a:latin typeface="Century Gothic" panose="020B0502020202020204" pitchFamily="34" charset="0"/>
              </a:rPr>
              <a:t>Nieuwe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consumentenverwachtingen - BE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" t="9888" r="6014" b="33266"/>
          <a:stretch/>
        </p:blipFill>
        <p:spPr>
          <a:xfrm>
            <a:off x="911424" y="1700808"/>
            <a:ext cx="7296811" cy="396087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6577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L_Cross-channeldienstverlening websh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Nieuwe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consumentenverwachtingen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0" t="11815" b="34882"/>
          <a:stretch/>
        </p:blipFill>
        <p:spPr>
          <a:xfrm>
            <a:off x="911424" y="2084851"/>
            <a:ext cx="7392821" cy="356562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82028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_Cross-channeldienstverleningw websh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3C9DA2"/>
                </a:solidFill>
                <a:latin typeface="Century Gothic" panose="020B0502020202020204" pitchFamily="34" charset="0"/>
              </a:rPr>
              <a:t>Nieuwe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consumentenverwachtingen - BE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" t="11815" r="6696" b="34613"/>
          <a:stretch/>
        </p:blipFill>
        <p:spPr>
          <a:xfrm>
            <a:off x="911424" y="1726903"/>
            <a:ext cx="7296811" cy="37618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12704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L_Cross-channel orientat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Nieuwe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consumentenverwachtingen - NL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19019" r="5500" b="40670"/>
          <a:stretch/>
        </p:blipFill>
        <p:spPr>
          <a:xfrm>
            <a:off x="911426" y="1988840"/>
            <a:ext cx="7392821" cy="290232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9" name="Rechthoek 8"/>
          <p:cNvSpPr/>
          <p:nvPr userDrawn="1"/>
        </p:nvSpPr>
        <p:spPr>
          <a:xfrm>
            <a:off x="249187" y="1316766"/>
            <a:ext cx="26052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DD005C"/>
                </a:solidFill>
                <a:latin typeface="Century Gothic" panose="020B0502020202020204" pitchFamily="34" charset="0"/>
              </a:rPr>
              <a:t>Cross-</a:t>
            </a:r>
            <a:r>
              <a:rPr lang="nl-NL" sz="1600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channel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oriëntatie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52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_Cross-channel orientat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3C9DA2"/>
                </a:solidFill>
                <a:latin typeface="Century Gothic" panose="020B0502020202020204" pitchFamily="34" charset="0"/>
              </a:rPr>
              <a:t>Nieuwe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consumentenverwachtingen - BE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249187" y="1316766"/>
            <a:ext cx="26052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3C9DA2"/>
                </a:solidFill>
                <a:latin typeface="Century Gothic" panose="020B0502020202020204" pitchFamily="34" charset="0"/>
              </a:rPr>
              <a:t>Cross-</a:t>
            </a:r>
            <a:r>
              <a:rPr lang="nl-NL" sz="1600" dirty="0" err="1">
                <a:solidFill>
                  <a:srgbClr val="3C9DA2"/>
                </a:solidFill>
                <a:latin typeface="Century Gothic" panose="020B0502020202020204" pitchFamily="34" charset="0"/>
              </a:rPr>
              <a:t>channel</a:t>
            </a:r>
            <a:r>
              <a:rPr lang="nl-NL" sz="1600" dirty="0">
                <a:solidFill>
                  <a:srgbClr val="3C9DA2"/>
                </a:solidFill>
                <a:latin typeface="Century Gothic" panose="020B0502020202020204" pitchFamily="34" charset="0"/>
              </a:rPr>
              <a:t> 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oriëntatie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" t="17401" r="2149" b="39593"/>
          <a:stretch/>
        </p:blipFill>
        <p:spPr>
          <a:xfrm>
            <a:off x="911422" y="2084851"/>
            <a:ext cx="7392823" cy="29000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67186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L_Belang vorm van dienstverlen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Nieuwe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consumentenverwachtingen - NL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" t="17975" r="5228" b="35213"/>
          <a:stretch/>
        </p:blipFill>
        <p:spPr>
          <a:xfrm>
            <a:off x="911424" y="1896301"/>
            <a:ext cx="8256917" cy="372708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9" name="Rechthoek 8"/>
          <p:cNvSpPr/>
          <p:nvPr userDrawn="1"/>
        </p:nvSpPr>
        <p:spPr>
          <a:xfrm>
            <a:off x="268931" y="1316766"/>
            <a:ext cx="343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DD005C"/>
                </a:solidFill>
                <a:latin typeface="Century Gothic" panose="020B0502020202020204" pitchFamily="34" charset="0"/>
              </a:rPr>
              <a:t>Belang vorm 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van dienstverlening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379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_Belang vorm van dienstverlen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3C9DA2"/>
                </a:solidFill>
                <a:latin typeface="Century Gothic" panose="020B0502020202020204" pitchFamily="34" charset="0"/>
              </a:rPr>
              <a:t>Nieuwe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consumentenverwachtingen - BE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268931" y="1316766"/>
            <a:ext cx="343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3C9DA2"/>
                </a:solidFill>
                <a:latin typeface="Century Gothic" panose="020B0502020202020204" pitchFamily="34" charset="0"/>
              </a:rPr>
              <a:t>Belang vorm 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van dienstverlening</a:t>
            </a:r>
            <a:endParaRPr lang="nl-NL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6" t="17866" r="3173" b="35017"/>
          <a:stretch/>
        </p:blipFill>
        <p:spPr>
          <a:xfrm>
            <a:off x="911424" y="1988839"/>
            <a:ext cx="8256917" cy="368274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7229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L_Showroom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DD005C"/>
                </a:solidFill>
                <a:latin typeface="Century Gothic" panose="020B0502020202020204" pitchFamily="34" charset="0"/>
              </a:rPr>
              <a:t>Nieuwe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 consumentenverwachtingen - NL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268931" y="1324120"/>
            <a:ext cx="1545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DD005C"/>
                </a:solidFill>
                <a:latin typeface="Century Gothic" panose="020B0502020202020204" pitchFamily="34" charset="0"/>
              </a:rPr>
              <a:t>Showrooming</a:t>
            </a:r>
            <a:endParaRPr lang="nl-NL" sz="1600" dirty="0">
              <a:solidFill>
                <a:srgbClr val="DD005C"/>
              </a:solidFill>
            </a:endParaRP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" t="18815" r="2946" b="6046"/>
          <a:stretch/>
        </p:blipFill>
        <p:spPr>
          <a:xfrm>
            <a:off x="2628560" y="1508787"/>
            <a:ext cx="6548155" cy="450718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09313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_Showroom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 userDrawn="1"/>
        </p:nvSpPr>
        <p:spPr>
          <a:xfrm>
            <a:off x="239352" y="356659"/>
            <a:ext cx="11952649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3467" dirty="0">
                <a:solidFill>
                  <a:srgbClr val="3C9DA2"/>
                </a:solidFill>
                <a:latin typeface="Century Gothic" panose="020B0502020202020204" pitchFamily="34" charset="0"/>
              </a:rPr>
              <a:t>Nieuwe </a:t>
            </a:r>
            <a:r>
              <a:rPr lang="nl-NL" sz="3467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consumentenverwachtingen - BE</a:t>
            </a:r>
            <a:endParaRPr lang="nl-NL" sz="34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kstvak 7"/>
          <p:cNvSpPr txBox="1"/>
          <p:nvPr userDrawn="1"/>
        </p:nvSpPr>
        <p:spPr>
          <a:xfrm>
            <a:off x="268931" y="1022865"/>
            <a:ext cx="5633707" cy="36900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r>
              <a:rPr lang="nl-NL" sz="1600" dirty="0">
                <a:solidFill>
                  <a:srgbClr val="786C71"/>
                </a:solidFill>
                <a:latin typeface="Century Gothic" panose="020B0502020202020204" pitchFamily="34" charset="0"/>
              </a:rPr>
              <a:t>Bron: Kega Cross-Channel Monitor 2014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268931" y="1324120"/>
            <a:ext cx="1545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600" dirty="0">
                <a:solidFill>
                  <a:srgbClr val="3C9DA2"/>
                </a:solidFill>
                <a:latin typeface="Century Gothic" panose="020B0502020202020204" pitchFamily="34" charset="0"/>
              </a:rPr>
              <a:t>Showrooming</a:t>
            </a:r>
            <a:endParaRPr lang="nl-NL" sz="1600" dirty="0">
              <a:solidFill>
                <a:srgbClr val="3C9DA2"/>
              </a:solidFill>
            </a:endParaRPr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9" t="17988" r="4081" b="6046"/>
          <a:stretch/>
        </p:blipFill>
        <p:spPr>
          <a:xfrm>
            <a:off x="2159723" y="1483280"/>
            <a:ext cx="7008619" cy="4956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439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35360" y="1700808"/>
            <a:ext cx="11425269" cy="36724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39350" y="908721"/>
            <a:ext cx="11425269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34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1 pagina afbeeld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0" y="5301208"/>
            <a:ext cx="12192000" cy="648072"/>
          </a:xfrm>
          <a:solidFill>
            <a:schemeClr val="bg1">
              <a:alpha val="54000"/>
            </a:schemeClr>
          </a:solidFill>
        </p:spPr>
        <p:txBody>
          <a:bodyPr>
            <a:normAutofit/>
          </a:bodyPr>
          <a:lstStyle>
            <a:lvl1pPr algn="l">
              <a:defRPr sz="2667" b="0">
                <a:solidFill>
                  <a:srgbClr val="00000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9451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23392" y="1340770"/>
            <a:ext cx="10945216" cy="462897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38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kolomm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23392" y="1340770"/>
            <a:ext cx="5280587" cy="462897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  <p:sp>
        <p:nvSpPr>
          <p:cNvPr id="8" name="Tijdelijke aanduiding voor inhoud 2"/>
          <p:cNvSpPr>
            <a:spLocks noGrp="1"/>
          </p:cNvSpPr>
          <p:nvPr>
            <p:ph idx="10"/>
          </p:nvPr>
        </p:nvSpPr>
        <p:spPr>
          <a:xfrm>
            <a:off x="6096000" y="1316766"/>
            <a:ext cx="5472608" cy="462897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338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links +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23392" y="1340770"/>
            <a:ext cx="5184576" cy="462897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6288021" y="1340768"/>
            <a:ext cx="5280587" cy="460851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972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recht + afbeelding link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623392" y="1340768"/>
            <a:ext cx="5280587" cy="460851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384032" y="1340770"/>
            <a:ext cx="5184576" cy="462897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3pPr>
            <a:lvl4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4" t="84176"/>
          <a:stretch/>
        </p:blipFill>
        <p:spPr>
          <a:xfrm>
            <a:off x="10320470" y="6065505"/>
            <a:ext cx="1885837" cy="79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84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24"/>
            <a:ext cx="12192000" cy="6858000"/>
          </a:xfrm>
          <a:prstGeom prst="rect">
            <a:avLst/>
          </a:prstGeom>
        </p:spPr>
      </p:pic>
      <p:sp>
        <p:nvSpPr>
          <p:cNvPr id="13" name="Tekstvak 12"/>
          <p:cNvSpPr txBox="1"/>
          <p:nvPr userDrawn="1"/>
        </p:nvSpPr>
        <p:spPr>
          <a:xfrm>
            <a:off x="303642" y="188640"/>
            <a:ext cx="825691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endParaRPr lang="nl-NL" sz="3467" dirty="0">
              <a:solidFill>
                <a:srgbClr val="DD005C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35360" y="1206669"/>
            <a:ext cx="7680853" cy="443057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5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8112224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concepten</a:t>
            </a:r>
            <a:endParaRPr lang="nl-NL" dirty="0"/>
          </a:p>
        </p:txBody>
      </p:sp>
      <p:sp>
        <p:nvSpPr>
          <p:cNvPr id="15" name="Tijdelijke aanduiding voor afbeelding 2"/>
          <p:cNvSpPr>
            <a:spLocks noGrp="1"/>
          </p:cNvSpPr>
          <p:nvPr>
            <p:ph type="pic" idx="15"/>
          </p:nvPr>
        </p:nvSpPr>
        <p:spPr>
          <a:xfrm>
            <a:off x="8112224" y="3462611"/>
            <a:ext cx="3744416" cy="21746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3" name="Tekstvak 2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srgbClr val="DD005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52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as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24"/>
            <a:ext cx="12192000" cy="6858000"/>
          </a:xfrm>
          <a:prstGeom prst="rect">
            <a:avLst/>
          </a:prstGeom>
        </p:spPr>
      </p:pic>
      <p:sp>
        <p:nvSpPr>
          <p:cNvPr id="13" name="Tekstvak 12"/>
          <p:cNvSpPr txBox="1"/>
          <p:nvPr userDrawn="1"/>
        </p:nvSpPr>
        <p:spPr>
          <a:xfrm>
            <a:off x="303642" y="188640"/>
            <a:ext cx="8256917" cy="86409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rmAutofit/>
          </a:bodyPr>
          <a:lstStyle/>
          <a:p>
            <a:endParaRPr lang="nl-NL" sz="3467" dirty="0">
              <a:solidFill>
                <a:srgbClr val="DD005C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35360" y="1206669"/>
            <a:ext cx="7680853" cy="443057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5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8112224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concepten</a:t>
            </a:r>
            <a:endParaRPr lang="nl-NL" dirty="0"/>
          </a:p>
        </p:txBody>
      </p:sp>
      <p:sp>
        <p:nvSpPr>
          <p:cNvPr id="15" name="Tijdelijke aanduiding voor afbeelding 2"/>
          <p:cNvSpPr>
            <a:spLocks noGrp="1"/>
          </p:cNvSpPr>
          <p:nvPr>
            <p:ph type="pic" idx="15"/>
          </p:nvPr>
        </p:nvSpPr>
        <p:spPr>
          <a:xfrm>
            <a:off x="8112224" y="3462611"/>
            <a:ext cx="3744416" cy="21746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3" name="Tekstvak 2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063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35360" y="1220755"/>
            <a:ext cx="3744416" cy="144016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case toe te voegen </a:t>
            </a:r>
            <a:endParaRPr lang="nl-NL" dirty="0"/>
          </a:p>
        </p:txBody>
      </p:sp>
      <p:sp>
        <p:nvSpPr>
          <p:cNvPr id="17" name="Tijdelijke aanduiding voor afbeelding 2"/>
          <p:cNvSpPr>
            <a:spLocks noGrp="1"/>
          </p:cNvSpPr>
          <p:nvPr>
            <p:ph type="pic" idx="13"/>
          </p:nvPr>
        </p:nvSpPr>
        <p:spPr>
          <a:xfrm>
            <a:off x="4271798" y="1220755"/>
            <a:ext cx="3648405" cy="441649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335360" y="2708920"/>
            <a:ext cx="3744416" cy="144016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2" name="Tijdelijke aanduiding voor afbeelding 2"/>
          <p:cNvSpPr>
            <a:spLocks noGrp="1"/>
          </p:cNvSpPr>
          <p:nvPr>
            <p:ph type="pic" idx="15"/>
          </p:nvPr>
        </p:nvSpPr>
        <p:spPr>
          <a:xfrm>
            <a:off x="335360" y="4197085"/>
            <a:ext cx="3744416" cy="144016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3" name="Tijdelijke aanduiding voor afbeelding 2"/>
          <p:cNvSpPr>
            <a:spLocks noGrp="1"/>
          </p:cNvSpPr>
          <p:nvPr>
            <p:ph type="pic" idx="16"/>
          </p:nvPr>
        </p:nvSpPr>
        <p:spPr>
          <a:xfrm>
            <a:off x="8112224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afbeelding 2"/>
          <p:cNvSpPr>
            <a:spLocks noGrp="1"/>
          </p:cNvSpPr>
          <p:nvPr>
            <p:ph type="pic" idx="17"/>
          </p:nvPr>
        </p:nvSpPr>
        <p:spPr>
          <a:xfrm>
            <a:off x="8112224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5" name="Tekstvak 14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srgbClr val="DD005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2663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as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35360" y="1220755"/>
            <a:ext cx="3744416" cy="144016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concepten</a:t>
            </a:r>
            <a:endParaRPr lang="nl-NL" dirty="0"/>
          </a:p>
        </p:txBody>
      </p:sp>
      <p:sp>
        <p:nvSpPr>
          <p:cNvPr id="17" name="Tijdelijke aanduiding voor afbeelding 2"/>
          <p:cNvSpPr>
            <a:spLocks noGrp="1"/>
          </p:cNvSpPr>
          <p:nvPr>
            <p:ph type="pic" idx="13"/>
          </p:nvPr>
        </p:nvSpPr>
        <p:spPr>
          <a:xfrm>
            <a:off x="4271798" y="1220755"/>
            <a:ext cx="3648405" cy="441649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335360" y="2708920"/>
            <a:ext cx="3744416" cy="144016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2" name="Tijdelijke aanduiding voor afbeelding 2"/>
          <p:cNvSpPr>
            <a:spLocks noGrp="1"/>
          </p:cNvSpPr>
          <p:nvPr>
            <p:ph type="pic" idx="15"/>
          </p:nvPr>
        </p:nvSpPr>
        <p:spPr>
          <a:xfrm>
            <a:off x="335360" y="4197085"/>
            <a:ext cx="3744416" cy="144016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3" name="Tijdelijke aanduiding voor afbeelding 2"/>
          <p:cNvSpPr>
            <a:spLocks noGrp="1"/>
          </p:cNvSpPr>
          <p:nvPr>
            <p:ph type="pic" idx="16"/>
          </p:nvPr>
        </p:nvSpPr>
        <p:spPr>
          <a:xfrm>
            <a:off x="8112224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afbeelding 2"/>
          <p:cNvSpPr>
            <a:spLocks noGrp="1"/>
          </p:cNvSpPr>
          <p:nvPr>
            <p:ph type="pic" idx="17"/>
          </p:nvPr>
        </p:nvSpPr>
        <p:spPr>
          <a:xfrm>
            <a:off x="8112224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6" name="Tekstvak 15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289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335360" y="1220755"/>
            <a:ext cx="3744416" cy="441649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case toe te voegen </a:t>
            </a:r>
            <a:endParaRPr lang="nl-NL" dirty="0"/>
          </a:p>
        </p:txBody>
      </p:sp>
      <p:sp>
        <p:nvSpPr>
          <p:cNvPr id="9" name="Tijdelijke aanduiding voor afbeelding 2"/>
          <p:cNvSpPr>
            <a:spLocks noGrp="1"/>
          </p:cNvSpPr>
          <p:nvPr>
            <p:ph type="pic" idx="11"/>
          </p:nvPr>
        </p:nvSpPr>
        <p:spPr>
          <a:xfrm>
            <a:off x="4223792" y="1220755"/>
            <a:ext cx="3744416" cy="441649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8112224" y="1220755"/>
            <a:ext cx="3744416" cy="441649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7" name="Tekstvak 6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srgbClr val="DD005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52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as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335360" y="1220755"/>
            <a:ext cx="3744416" cy="441649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4271798" y="1220756"/>
            <a:ext cx="3648405" cy="441648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case toe te voegen </a:t>
            </a:r>
            <a:endParaRPr lang="nl-NL" dirty="0"/>
          </a:p>
        </p:txBody>
      </p:sp>
      <p:sp>
        <p:nvSpPr>
          <p:cNvPr id="9" name="Tijdelijke aanduiding voor afbeelding 2"/>
          <p:cNvSpPr>
            <a:spLocks noGrp="1"/>
          </p:cNvSpPr>
          <p:nvPr>
            <p:ph type="pic" idx="13"/>
          </p:nvPr>
        </p:nvSpPr>
        <p:spPr>
          <a:xfrm>
            <a:off x="8112224" y="1220755"/>
            <a:ext cx="3744416" cy="441649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7" name="Tekstvak 6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432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as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335360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4271798" y="1220756"/>
            <a:ext cx="3648405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concepten</a:t>
            </a:r>
            <a:endParaRPr lang="nl-NL" dirty="0"/>
          </a:p>
        </p:txBody>
      </p:sp>
      <p:sp>
        <p:nvSpPr>
          <p:cNvPr id="9" name="Tijdelijke aanduiding voor afbeelding 2"/>
          <p:cNvSpPr>
            <a:spLocks noGrp="1"/>
          </p:cNvSpPr>
          <p:nvPr>
            <p:ph type="pic" idx="13"/>
          </p:nvPr>
        </p:nvSpPr>
        <p:spPr>
          <a:xfrm>
            <a:off x="8112224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335360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3" name="Tijdelijke aanduiding voor afbeelding 2"/>
          <p:cNvSpPr>
            <a:spLocks noGrp="1"/>
          </p:cNvSpPr>
          <p:nvPr>
            <p:ph type="pic" idx="15"/>
          </p:nvPr>
        </p:nvSpPr>
        <p:spPr>
          <a:xfrm>
            <a:off x="4271797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afbeelding 2"/>
          <p:cNvSpPr>
            <a:spLocks noGrp="1"/>
          </p:cNvSpPr>
          <p:nvPr>
            <p:ph type="pic" idx="16"/>
          </p:nvPr>
        </p:nvSpPr>
        <p:spPr>
          <a:xfrm>
            <a:off x="8112224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2" name="Tekstvak 11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srgbClr val="DD005C"/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srgbClr val="DD005C"/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srgbClr val="DD005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214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as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335360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4271798" y="1220756"/>
            <a:ext cx="3648405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naam van de concepten</a:t>
            </a:r>
            <a:endParaRPr lang="nl-NL" dirty="0"/>
          </a:p>
        </p:txBody>
      </p:sp>
      <p:sp>
        <p:nvSpPr>
          <p:cNvPr id="9" name="Tijdelijke aanduiding voor afbeelding 2"/>
          <p:cNvSpPr>
            <a:spLocks noGrp="1"/>
          </p:cNvSpPr>
          <p:nvPr>
            <p:ph type="pic" idx="13"/>
          </p:nvPr>
        </p:nvSpPr>
        <p:spPr>
          <a:xfrm>
            <a:off x="8112224" y="1220755"/>
            <a:ext cx="3744416" cy="211223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4"/>
          </p:nvPr>
        </p:nvSpPr>
        <p:spPr>
          <a:xfrm>
            <a:off x="335360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3" name="Tijdelijke aanduiding voor afbeelding 2"/>
          <p:cNvSpPr>
            <a:spLocks noGrp="1"/>
          </p:cNvSpPr>
          <p:nvPr>
            <p:ph type="pic" idx="15"/>
          </p:nvPr>
        </p:nvSpPr>
        <p:spPr>
          <a:xfrm>
            <a:off x="4271797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afbeelding 2"/>
          <p:cNvSpPr>
            <a:spLocks noGrp="1"/>
          </p:cNvSpPr>
          <p:nvPr>
            <p:ph type="pic" idx="16"/>
          </p:nvPr>
        </p:nvSpPr>
        <p:spPr>
          <a:xfrm>
            <a:off x="8112224" y="3429000"/>
            <a:ext cx="3744416" cy="220824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15" name="Tekstvak 14"/>
          <p:cNvSpPr txBox="1"/>
          <p:nvPr userDrawn="1"/>
        </p:nvSpPr>
        <p:spPr>
          <a:xfrm>
            <a:off x="239351" y="5743111"/>
            <a:ext cx="3456381" cy="192021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©copyright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kega.concept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|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all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rights</a:t>
            </a:r>
            <a:r>
              <a:rPr lang="nl-NL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nl-NL" sz="1067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</a:rPr>
              <a:t>reserved</a:t>
            </a:r>
            <a:endParaRPr lang="nl-NL" sz="1067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347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grot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abel 6"/>
          <p:cNvSpPr>
            <a:spLocks noGrp="1"/>
          </p:cNvSpPr>
          <p:nvPr>
            <p:ph type="tbl" sz="quarter" idx="10"/>
          </p:nvPr>
        </p:nvSpPr>
        <p:spPr>
          <a:xfrm>
            <a:off x="431800" y="1221318"/>
            <a:ext cx="11135784" cy="4607983"/>
          </a:xfrm>
        </p:spPr>
        <p:txBody>
          <a:bodyPr>
            <a:normAutofit/>
          </a:bodyPr>
          <a:lstStyle>
            <a:lvl1pPr>
              <a:defRPr sz="1867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smtClean="0"/>
              <a:t>Klik op het pictogram als u een tabel wilt toevoegen</a:t>
            </a:r>
            <a:endParaRPr lang="nl-NL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43339" y="260648"/>
            <a:ext cx="11905323" cy="850107"/>
          </a:xfrm>
        </p:spPr>
        <p:txBody>
          <a:bodyPr>
            <a:normAutofit/>
          </a:bodyPr>
          <a:lstStyle>
            <a:lvl1pPr algn="l">
              <a:defRPr sz="3467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om naam van de tabel toe te voegen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1116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911424" y="1892829"/>
            <a:ext cx="6240693" cy="850107"/>
          </a:xfrm>
        </p:spPr>
        <p:txBody>
          <a:bodyPr>
            <a:normAutofit/>
          </a:bodyPr>
          <a:lstStyle>
            <a:lvl1pPr algn="l">
              <a:defRPr sz="2133" baseline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 dirty="0" smtClean="0"/>
              <a:t>Klik hier en voeg naam toe</a:t>
            </a:r>
            <a:endParaRPr lang="nl-NL" dirty="0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0" hasCustomPrompt="1"/>
          </p:nvPr>
        </p:nvSpPr>
        <p:spPr>
          <a:xfrm>
            <a:off x="335360" y="5157192"/>
            <a:ext cx="2688299" cy="144016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l-NL" dirty="0" smtClean="0"/>
              <a:t>LOGO KLANT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021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C4412-8274-4EA2-99C0-FCFDE53234E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29-03-15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1734-A544-4045-A06A-3879E36F73B2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137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2B1F-6280-4F49-9BE9-8E93C533BBF4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29-03-15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55A-02C4-455F-A2B7-9A42A439BFAA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83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0.xml"/><Relationship Id="rId63" Type="http://schemas.openxmlformats.org/officeDocument/2006/relationships/slideLayout" Target="../slideLayouts/slideLayout74.xml"/><Relationship Id="rId64" Type="http://schemas.openxmlformats.org/officeDocument/2006/relationships/theme" Target="../theme/theme2.xml"/><Relationship Id="rId50" Type="http://schemas.openxmlformats.org/officeDocument/2006/relationships/slideLayout" Target="../slideLayouts/slideLayout61.xml"/><Relationship Id="rId51" Type="http://schemas.openxmlformats.org/officeDocument/2006/relationships/slideLayout" Target="../slideLayouts/slideLayout62.xml"/><Relationship Id="rId52" Type="http://schemas.openxmlformats.org/officeDocument/2006/relationships/slideLayout" Target="../slideLayouts/slideLayout63.xml"/><Relationship Id="rId53" Type="http://schemas.openxmlformats.org/officeDocument/2006/relationships/slideLayout" Target="../slideLayouts/slideLayout64.xml"/><Relationship Id="rId54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66.xml"/><Relationship Id="rId56" Type="http://schemas.openxmlformats.org/officeDocument/2006/relationships/slideLayout" Target="../slideLayouts/slideLayout67.xml"/><Relationship Id="rId57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69.xml"/><Relationship Id="rId59" Type="http://schemas.openxmlformats.org/officeDocument/2006/relationships/slideLayout" Target="../slideLayouts/slideLayout70.xml"/><Relationship Id="rId40" Type="http://schemas.openxmlformats.org/officeDocument/2006/relationships/slideLayout" Target="../slideLayouts/slideLayout51.xml"/><Relationship Id="rId41" Type="http://schemas.openxmlformats.org/officeDocument/2006/relationships/slideLayout" Target="../slideLayouts/slideLayout52.xml"/><Relationship Id="rId42" Type="http://schemas.openxmlformats.org/officeDocument/2006/relationships/slideLayout" Target="../slideLayouts/slideLayout53.xml"/><Relationship Id="rId43" Type="http://schemas.openxmlformats.org/officeDocument/2006/relationships/slideLayout" Target="../slideLayouts/slideLayout54.xml"/><Relationship Id="rId44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56.xml"/><Relationship Id="rId46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59.xml"/><Relationship Id="rId4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30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42.xml"/><Relationship Id="rId32" Type="http://schemas.openxmlformats.org/officeDocument/2006/relationships/slideLayout" Target="../slideLayouts/slideLayout43.xml"/><Relationship Id="rId33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46.xml"/><Relationship Id="rId36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49.xml"/><Relationship Id="rId39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40.xml"/><Relationship Id="rId60" Type="http://schemas.openxmlformats.org/officeDocument/2006/relationships/slideLayout" Target="../slideLayouts/slideLayout71.xml"/><Relationship Id="rId61" Type="http://schemas.openxmlformats.org/officeDocument/2006/relationships/slideLayout" Target="../slideLayouts/slideLayout72.xml"/><Relationship Id="rId62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D0699-A5FA-4784-B1CB-F5F18C88887C}" type="datetimeFigureOut">
              <a:rPr lang="nl-NL" smtClean="0"/>
              <a:t>29-03-15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C8B89-D076-409B-A43D-1025807EA2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364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C405A-2782-4687-A821-3A8315E521CA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29-03-15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EA116-692B-4C34-9E30-4ABB96A3C14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74.xml"/><Relationship Id="rId2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74.xml"/><Relationship Id="rId2" Type="http://schemas.openxmlformats.org/officeDocument/2006/relationships/image" Target="../media/image5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4" Type="http://schemas.openxmlformats.org/officeDocument/2006/relationships/image" Target="../media/image58.jpg"/><Relationship Id="rId5" Type="http://schemas.openxmlformats.org/officeDocument/2006/relationships/image" Target="../media/image59.jpeg"/><Relationship Id="rId1" Type="http://schemas.openxmlformats.org/officeDocument/2006/relationships/slideLayout" Target="../slideLayouts/slideLayout74.xml"/><Relationship Id="rId2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>
                <a:solidFill>
                  <a:schemeClr val="bg1">
                    <a:lumMod val="65000"/>
                  </a:schemeClr>
                </a:solidFill>
                <a:latin typeface="Century Gothic"/>
                <a:cs typeface="Century Gothic"/>
              </a:rPr>
              <a:t>SOULSTRATEGY</a:t>
            </a:r>
            <a:br>
              <a:rPr lang="nl-NL" dirty="0" smtClean="0">
                <a:solidFill>
                  <a:schemeClr val="bg1">
                    <a:lumMod val="65000"/>
                  </a:schemeClr>
                </a:solidFill>
                <a:latin typeface="Century Gothic"/>
                <a:cs typeface="Century Gothic"/>
              </a:rPr>
            </a:br>
            <a:r>
              <a:rPr lang="nl-NL" dirty="0" smtClean="0">
                <a:solidFill>
                  <a:schemeClr val="bg1">
                    <a:lumMod val="65000"/>
                  </a:schemeClr>
                </a:solidFill>
                <a:latin typeface="Century Gothic"/>
                <a:cs typeface="Century Gothic"/>
              </a:rPr>
              <a:t> - </a:t>
            </a:r>
            <a:br>
              <a:rPr lang="nl-NL" dirty="0" smtClean="0">
                <a:solidFill>
                  <a:schemeClr val="bg1">
                    <a:lumMod val="65000"/>
                  </a:schemeClr>
                </a:solidFill>
                <a:latin typeface="Century Gothic"/>
                <a:cs typeface="Century Gothic"/>
              </a:rPr>
            </a:br>
            <a:r>
              <a:rPr lang="nl-NL" dirty="0" smtClean="0">
                <a:solidFill>
                  <a:schemeClr val="bg1">
                    <a:lumMod val="65000"/>
                  </a:schemeClr>
                </a:solidFill>
                <a:latin typeface="Century Gothic"/>
                <a:cs typeface="Century Gothic"/>
              </a:rPr>
              <a:t>MOOD BOARD</a:t>
            </a:r>
            <a:endParaRPr lang="nl-NL" dirty="0">
              <a:solidFill>
                <a:schemeClr val="bg1">
                  <a:lumMod val="6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solidFill>
                  <a:srgbClr val="A6A6A6"/>
                </a:solidFill>
              </a:rPr>
              <a:t>A new company </a:t>
            </a:r>
            <a:r>
              <a:rPr lang="nl-NL" dirty="0" err="1" smtClean="0">
                <a:solidFill>
                  <a:srgbClr val="A6A6A6"/>
                </a:solidFill>
              </a:rPr>
              <a:t>with</a:t>
            </a:r>
            <a:r>
              <a:rPr lang="nl-NL" dirty="0" smtClean="0">
                <a:solidFill>
                  <a:srgbClr val="A6A6A6"/>
                </a:solidFill>
              </a:rPr>
              <a:t> focus on </a:t>
            </a:r>
            <a:r>
              <a:rPr lang="nl-NL" dirty="0" err="1" smtClean="0">
                <a:solidFill>
                  <a:srgbClr val="A6A6A6"/>
                </a:solidFill>
              </a:rPr>
              <a:t>growth</a:t>
            </a:r>
            <a:r>
              <a:rPr lang="nl-NL" dirty="0" smtClean="0">
                <a:solidFill>
                  <a:srgbClr val="A6A6A6"/>
                </a:solidFill>
              </a:rPr>
              <a:t> of </a:t>
            </a:r>
            <a:r>
              <a:rPr lang="nl-NL" dirty="0" err="1" smtClean="0">
                <a:solidFill>
                  <a:srgbClr val="A6A6A6"/>
                </a:solidFill>
              </a:rPr>
              <a:t>people</a:t>
            </a:r>
            <a:r>
              <a:rPr lang="nl-NL" dirty="0" smtClean="0">
                <a:solidFill>
                  <a:srgbClr val="A6A6A6"/>
                </a:solidFill>
              </a:rPr>
              <a:t> </a:t>
            </a:r>
            <a:r>
              <a:rPr lang="nl-NL" dirty="0" err="1" smtClean="0">
                <a:solidFill>
                  <a:srgbClr val="A6A6A6"/>
                </a:solidFill>
              </a:rPr>
              <a:t>and</a:t>
            </a:r>
            <a:r>
              <a:rPr lang="nl-NL" dirty="0" smtClean="0">
                <a:solidFill>
                  <a:srgbClr val="A6A6A6"/>
                </a:solidFill>
              </a:rPr>
              <a:t> business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3094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48" y="4795834"/>
            <a:ext cx="2057400" cy="17907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240" y="1822693"/>
            <a:ext cx="4432300" cy="1930400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1. LOGO INSPIRATION (SIMPLE &amp; STRONG). 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</a:br>
            <a:endParaRPr lang="nl-NL" sz="16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371" y="4795978"/>
            <a:ext cx="4045439" cy="110960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9654954" y="6275455"/>
            <a:ext cx="3193657" cy="2958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nl-NL" sz="800" dirty="0" smtClean="0"/>
              <a:t>CHECK BLOOMON.NL</a:t>
            </a:r>
          </a:p>
        </p:txBody>
      </p:sp>
    </p:spTree>
    <p:extLst>
      <p:ext uri="{BB962C8B-B14F-4D97-AF65-F5344CB8AC3E}">
        <p14:creationId xmlns:p14="http://schemas.microsoft.com/office/powerpoint/2010/main" val="3076910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5" y="1198000"/>
            <a:ext cx="2828697" cy="437162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17" y="1198000"/>
            <a:ext cx="4371623" cy="437162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267" y="1127014"/>
            <a:ext cx="2946265" cy="4525463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2. STYLE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INSPIRATION: Next </a:t>
            </a:r>
            <a:r>
              <a:rPr lang="en-US" sz="320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to logo</a:t>
            </a:r>
            <a:endParaRPr lang="nl-NL" sz="3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50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7746"/>
            <a:ext cx="5962918" cy="4472188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56"/>
            <a:ext cx="5334000" cy="311290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847" y="2428808"/>
            <a:ext cx="1246254" cy="191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48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01404_Kega corporate presentatie">
  <a:themeElements>
    <a:clrScheme name="Apotheker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sz="2000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32</Words>
  <Application>Microsoft Macintosh PowerPoint</Application>
  <PresentationFormat>Aangepast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6" baseType="lpstr">
      <vt:lpstr>Kantoorthema</vt:lpstr>
      <vt:lpstr>201404_Kega corporate presentatie</vt:lpstr>
      <vt:lpstr>SOULSTRATEGY  -  MOOD BOARD</vt:lpstr>
      <vt:lpstr>1. LOGO INSPIRATION (SIMPLE &amp; STRONG).  </vt:lpstr>
      <vt:lpstr>2. STYLE INSPIRATION: Next to logo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mconomy mconomy</dc:creator>
  <cp:lastModifiedBy>Marlies Tousain</cp:lastModifiedBy>
  <cp:revision>25</cp:revision>
  <dcterms:created xsi:type="dcterms:W3CDTF">2014-12-12T19:11:52Z</dcterms:created>
  <dcterms:modified xsi:type="dcterms:W3CDTF">2015-03-29T18:13:10Z</dcterms:modified>
</cp:coreProperties>
</file>