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sldIdLst>
    <p:sldId id="258" r:id="rId2"/>
    <p:sldId id="259" r:id="rId3"/>
    <p:sldId id="262" r:id="rId4"/>
    <p:sldId id="261" r:id="rId5"/>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1" autoAdjust="0"/>
    <p:restoredTop sz="94660"/>
  </p:normalViewPr>
  <p:slideViewPr>
    <p:cSldViewPr snapToGrid="0">
      <p:cViewPr varScale="1">
        <p:scale>
          <a:sx n="66" d="100"/>
          <a:sy n="66" d="100"/>
        </p:scale>
        <p:origin x="2682"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9832" y="2573869"/>
            <a:ext cx="4965726" cy="5919255"/>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49832" y="8493120"/>
            <a:ext cx="4965726" cy="1531413"/>
          </a:xfrm>
        </p:spPr>
        <p:txBody>
          <a:bodyPr anchor="t"/>
          <a:lstStyle>
            <a:lvl1pPr marL="0" indent="0" algn="l">
              <a:buNone/>
              <a:defRPr cap="all">
                <a:solidFill>
                  <a:schemeClr val="bg2">
                    <a:lumMod val="40000"/>
                    <a:lumOff val="6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3/4/2015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2881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37005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9833" y="5087528"/>
            <a:ext cx="4965725" cy="3405595"/>
          </a:xfrm>
        </p:spPr>
        <p:txBody>
          <a:bodyPr anchor="b"/>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49832" y="8493122"/>
            <a:ext cx="4965726" cy="1529600"/>
          </a:xfrm>
        </p:spPr>
        <p:txBody>
          <a:bodyPr anchor="t"/>
          <a:lstStyle>
            <a:lvl1pPr marL="0" indent="0" algn="l">
              <a:buNone/>
              <a:defRPr sz="1500" cap="all">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3/4/2015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53210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0775" y="3663247"/>
            <a:ext cx="2473585" cy="745913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181482" y="3655277"/>
            <a:ext cx="2473586" cy="7467102"/>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3/4/2015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43423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20775" y="3386667"/>
            <a:ext cx="2473584" cy="1024466"/>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0775" y="4470400"/>
            <a:ext cx="2473585" cy="6651979"/>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181482" y="3386667"/>
            <a:ext cx="2473585" cy="1024466"/>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181482" y="4470400"/>
            <a:ext cx="2473585" cy="6651979"/>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3/4/2015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25216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82418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71615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831" y="2573867"/>
            <a:ext cx="1913597" cy="2573867"/>
          </a:xfrm>
        </p:spPr>
        <p:txBody>
          <a:bodyPr anchor="b"/>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2692048" y="2573867"/>
            <a:ext cx="2923510" cy="81280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49831" y="5563167"/>
            <a:ext cx="1913597" cy="514773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45880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242" y="3296341"/>
            <a:ext cx="2865506" cy="2799659"/>
          </a:xfrm>
        </p:spPr>
        <p:txBody>
          <a:bodyPr anchor="b">
            <a:normAutofit/>
          </a:bodyPr>
          <a:lstStyle>
            <a:lvl1pPr algn="l">
              <a:defRPr sz="27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910138" y="2032000"/>
            <a:ext cx="1800694" cy="8128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649831" y="6502400"/>
            <a:ext cx="2861046" cy="2438400"/>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83677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833" y="8534377"/>
            <a:ext cx="4965725" cy="1007534"/>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49832" y="1219200"/>
            <a:ext cx="4965726" cy="6472295"/>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649832" y="9541911"/>
            <a:ext cx="4965725" cy="877710"/>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96508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49832" y="2573867"/>
            <a:ext cx="4965726" cy="3522133"/>
          </a:xfrm>
        </p:spPr>
        <p:txBody>
          <a:bodyPr/>
          <a:lstStyle>
            <a:lvl1pPr>
              <a:defRPr sz="3600"/>
            </a:lvl1pPr>
          </a:lstStyle>
          <a:p>
            <a:r>
              <a:rPr lang="en-US" smtClean="0"/>
              <a:t>Click to edit Master title style</a:t>
            </a:r>
            <a:endParaRPr lang="en-US" dirty="0"/>
          </a:p>
        </p:txBody>
      </p:sp>
      <p:sp>
        <p:nvSpPr>
          <p:cNvPr id="8" name="Text Placeholder 3"/>
          <p:cNvSpPr>
            <a:spLocks noGrp="1"/>
          </p:cNvSpPr>
          <p:nvPr>
            <p:ph type="body" sz="half" idx="2"/>
          </p:nvPr>
        </p:nvSpPr>
        <p:spPr>
          <a:xfrm>
            <a:off x="649832" y="6502400"/>
            <a:ext cx="4965726" cy="4199467"/>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84320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6057" y="2573867"/>
            <a:ext cx="4500787" cy="4130443"/>
          </a:xfrm>
        </p:spPr>
        <p:txBody>
          <a:bodyPr/>
          <a:lstStyle>
            <a:lvl1pPr>
              <a:defRPr sz="36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086133" y="6704310"/>
            <a:ext cx="4095869" cy="608309"/>
          </a:xfrm>
        </p:spPr>
        <p:txBody>
          <a:bodyPr vert="horz" lIns="91440" tIns="45720" rIns="91440" bIns="45720" rtlCol="0" anchor="t">
            <a:normAutofit/>
          </a:bodyPr>
          <a:lstStyle>
            <a:lvl1pPr marL="0" indent="0">
              <a:buNone/>
              <a:defRPr lang="en-US" sz="1050" b="0" i="0" kern="1200" cap="small" dirty="0">
                <a:solidFill>
                  <a:schemeClr val="bg2">
                    <a:lumMod val="40000"/>
                    <a:lumOff val="60000"/>
                  </a:schemeClr>
                </a:solidFill>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649832" y="7734501"/>
            <a:ext cx="4965726" cy="2980267"/>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505423" y="1726673"/>
            <a:ext cx="451193"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
        <p:nvSpPr>
          <p:cNvPr id="15" name="TextBox 14"/>
          <p:cNvSpPr txBox="1"/>
          <p:nvPr/>
        </p:nvSpPr>
        <p:spPr>
          <a:xfrm>
            <a:off x="5249768" y="4646734"/>
            <a:ext cx="451193"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Tree>
    <p:extLst>
      <p:ext uri="{BB962C8B-B14F-4D97-AF65-F5344CB8AC3E}">
        <p14:creationId xmlns:p14="http://schemas.microsoft.com/office/powerpoint/2010/main" val="370544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49831" y="5554135"/>
            <a:ext cx="4965727" cy="2938987"/>
          </a:xfrm>
        </p:spPr>
        <p:txBody>
          <a:bodyPr anchor="b"/>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49832" y="8493122"/>
            <a:ext cx="4965726" cy="1529600"/>
          </a:xfrm>
        </p:spPr>
        <p:txBody>
          <a:bodyPr anchor="t"/>
          <a:lstStyle>
            <a:lvl1pPr marL="0" indent="0" algn="l">
              <a:buNone/>
              <a:defRPr sz="1500" cap="none">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277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en-US" smtClean="0"/>
              <a:t>Click to edit Master title style</a:t>
            </a:r>
            <a:endParaRPr lang="en-US" dirty="0"/>
          </a:p>
        </p:txBody>
      </p:sp>
      <p:sp>
        <p:nvSpPr>
          <p:cNvPr id="3" name="Text Placeholder 2"/>
          <p:cNvSpPr>
            <a:spLocks noGrp="1"/>
          </p:cNvSpPr>
          <p:nvPr>
            <p:ph type="body" idx="1"/>
          </p:nvPr>
        </p:nvSpPr>
        <p:spPr>
          <a:xfrm>
            <a:off x="356126" y="3522133"/>
            <a:ext cx="1658044" cy="1024466"/>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6" name="Text Placeholder 3"/>
          <p:cNvSpPr>
            <a:spLocks noGrp="1"/>
          </p:cNvSpPr>
          <p:nvPr>
            <p:ph type="body" sz="half" idx="15"/>
          </p:nvPr>
        </p:nvSpPr>
        <p:spPr>
          <a:xfrm>
            <a:off x="367106" y="4741334"/>
            <a:ext cx="1647063" cy="6381045"/>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Text Placeholder 4"/>
          <p:cNvSpPr>
            <a:spLocks noGrp="1"/>
          </p:cNvSpPr>
          <p:nvPr>
            <p:ph type="body" sz="quarter" idx="3"/>
          </p:nvPr>
        </p:nvSpPr>
        <p:spPr>
          <a:xfrm>
            <a:off x="2185128" y="3522133"/>
            <a:ext cx="1652066" cy="1024466"/>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9" name="Text Placeholder 3"/>
          <p:cNvSpPr>
            <a:spLocks noGrp="1"/>
          </p:cNvSpPr>
          <p:nvPr>
            <p:ph type="body" sz="half" idx="16"/>
          </p:nvPr>
        </p:nvSpPr>
        <p:spPr>
          <a:xfrm>
            <a:off x="2179190" y="4741334"/>
            <a:ext cx="1658003" cy="6381045"/>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4" name="Text Placeholder 4"/>
          <p:cNvSpPr>
            <a:spLocks noGrp="1"/>
          </p:cNvSpPr>
          <p:nvPr>
            <p:ph type="body" sz="quarter" idx="13"/>
          </p:nvPr>
        </p:nvSpPr>
        <p:spPr>
          <a:xfrm>
            <a:off x="4008688" y="3522133"/>
            <a:ext cx="1649744" cy="1024466"/>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Text Placeholder 3"/>
          <p:cNvSpPr>
            <a:spLocks noGrp="1"/>
          </p:cNvSpPr>
          <p:nvPr>
            <p:ph type="body" sz="half" idx="17"/>
          </p:nvPr>
        </p:nvSpPr>
        <p:spPr>
          <a:xfrm>
            <a:off x="4008688" y="4741334"/>
            <a:ext cx="1649744" cy="6381045"/>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cxnSp>
        <p:nvCxnSpPr>
          <p:cNvPr id="17" name="Straight Connector 16"/>
          <p:cNvCxnSpPr/>
          <p:nvPr/>
        </p:nvCxnSpPr>
        <p:spPr>
          <a:xfrm>
            <a:off x="2096501" y="3793067"/>
            <a:ext cx="0" cy="7044267"/>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917273" y="3793067"/>
            <a:ext cx="0" cy="7052235"/>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82864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en-US" smtClean="0"/>
              <a:t>Click to edit Master title style</a:t>
            </a:r>
            <a:endParaRPr lang="en-US" dirty="0"/>
          </a:p>
        </p:txBody>
      </p:sp>
      <p:sp>
        <p:nvSpPr>
          <p:cNvPr id="3" name="Text Placeholder 2"/>
          <p:cNvSpPr>
            <a:spLocks noGrp="1"/>
          </p:cNvSpPr>
          <p:nvPr>
            <p:ph type="body" idx="1"/>
          </p:nvPr>
        </p:nvSpPr>
        <p:spPr>
          <a:xfrm>
            <a:off x="367106" y="7557243"/>
            <a:ext cx="1654209" cy="1024466"/>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9" name="Picture Placeholder 2"/>
          <p:cNvSpPr>
            <a:spLocks noGrp="1" noChangeAspect="1"/>
          </p:cNvSpPr>
          <p:nvPr>
            <p:ph type="pic" idx="15"/>
          </p:nvPr>
        </p:nvSpPr>
        <p:spPr>
          <a:xfrm>
            <a:off x="367106" y="3928534"/>
            <a:ext cx="1654209" cy="27093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2" name="Text Placeholder 3"/>
          <p:cNvSpPr>
            <a:spLocks noGrp="1"/>
          </p:cNvSpPr>
          <p:nvPr>
            <p:ph type="body" sz="half" idx="18"/>
          </p:nvPr>
        </p:nvSpPr>
        <p:spPr>
          <a:xfrm>
            <a:off x="367106" y="8581711"/>
            <a:ext cx="1654209" cy="11718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Text Placeholder 4"/>
          <p:cNvSpPr>
            <a:spLocks noGrp="1"/>
          </p:cNvSpPr>
          <p:nvPr>
            <p:ph type="body" sz="quarter" idx="3"/>
          </p:nvPr>
        </p:nvSpPr>
        <p:spPr>
          <a:xfrm>
            <a:off x="2188344" y="7557243"/>
            <a:ext cx="1648850" cy="1024466"/>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30" name="Picture Placeholder 2"/>
          <p:cNvSpPr>
            <a:spLocks noGrp="1" noChangeAspect="1"/>
          </p:cNvSpPr>
          <p:nvPr>
            <p:ph type="pic" idx="21"/>
          </p:nvPr>
        </p:nvSpPr>
        <p:spPr>
          <a:xfrm>
            <a:off x="2188343" y="3928534"/>
            <a:ext cx="1648850" cy="27093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3" name="Text Placeholder 3"/>
          <p:cNvSpPr>
            <a:spLocks noGrp="1"/>
          </p:cNvSpPr>
          <p:nvPr>
            <p:ph type="body" sz="half" idx="19"/>
          </p:nvPr>
        </p:nvSpPr>
        <p:spPr>
          <a:xfrm>
            <a:off x="2187582" y="8581709"/>
            <a:ext cx="1651034" cy="11718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4" name="Text Placeholder 4"/>
          <p:cNvSpPr>
            <a:spLocks noGrp="1"/>
          </p:cNvSpPr>
          <p:nvPr>
            <p:ph type="body" sz="quarter" idx="13"/>
          </p:nvPr>
        </p:nvSpPr>
        <p:spPr>
          <a:xfrm>
            <a:off x="4008688" y="7557243"/>
            <a:ext cx="1649744" cy="1024466"/>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31" name="Picture Placeholder 2"/>
          <p:cNvSpPr>
            <a:spLocks noGrp="1" noChangeAspect="1"/>
          </p:cNvSpPr>
          <p:nvPr>
            <p:ph type="pic" idx="22"/>
          </p:nvPr>
        </p:nvSpPr>
        <p:spPr>
          <a:xfrm>
            <a:off x="4008687" y="3928534"/>
            <a:ext cx="1649744" cy="27093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20"/>
          </p:nvPr>
        </p:nvSpPr>
        <p:spPr>
          <a:xfrm>
            <a:off x="4008619" y="8581706"/>
            <a:ext cx="1651928" cy="11718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cxnSp>
        <p:nvCxnSpPr>
          <p:cNvPr id="19" name="Straight Connector 18"/>
          <p:cNvCxnSpPr/>
          <p:nvPr/>
        </p:nvCxnSpPr>
        <p:spPr>
          <a:xfrm>
            <a:off x="2096501" y="3793067"/>
            <a:ext cx="0" cy="7044267"/>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917273" y="3793067"/>
            <a:ext cx="0" cy="7052235"/>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51828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318560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672337" y="764826"/>
            <a:ext cx="986095" cy="1035755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67106" y="1374587"/>
            <a:ext cx="4176609" cy="974779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65156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4724574" y="2980267"/>
            <a:ext cx="2114550" cy="5012267"/>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4267374" y="-812800"/>
            <a:ext cx="1200150" cy="28448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4724574" y="10837333"/>
            <a:ext cx="742950" cy="1761067"/>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15491" y="4741333"/>
            <a:ext cx="3143250" cy="7450667"/>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29841" y="5147733"/>
            <a:ext cx="1771650" cy="4199467"/>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5809233" y="0"/>
            <a:ext cx="514350" cy="19545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63533" y="804832"/>
            <a:ext cx="5291535" cy="2489831"/>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20775" y="3649645"/>
            <a:ext cx="5033741" cy="745863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5112184" y="3368655"/>
            <a:ext cx="1761065" cy="171494"/>
          </a:xfrm>
          <a:prstGeom prst="rect">
            <a:avLst/>
          </a:prstGeom>
        </p:spPr>
        <p:txBody>
          <a:bodyPr vert="horz" lIns="91440" tIns="45720" rIns="91440" bIns="45720" rtlCol="0" anchor="t"/>
          <a:lstStyle>
            <a:lvl1pPr algn="l">
              <a:defRPr sz="825" b="0" i="0">
                <a:solidFill>
                  <a:schemeClr val="tx1">
                    <a:tint val="75000"/>
                    <a:alpha val="60000"/>
                  </a:schemeClr>
                </a:solidFill>
              </a:defRPr>
            </a:lvl1pPr>
          </a:lstStyle>
          <a:p>
            <a:fld id="{4AAD347D-5ACD-4C99-B74B-A9C85AD731AF}" type="datetimeFigureOut">
              <a:rPr lang="en-US" smtClean="0"/>
              <a:t>3/4/2015</a:t>
            </a:fld>
            <a:endParaRPr lang="en-US" dirty="0"/>
          </a:p>
        </p:txBody>
      </p:sp>
      <p:sp>
        <p:nvSpPr>
          <p:cNvPr id="5" name="Footer Placeholder 4"/>
          <p:cNvSpPr>
            <a:spLocks noGrp="1"/>
          </p:cNvSpPr>
          <p:nvPr>
            <p:ph type="ftr" sz="quarter" idx="3"/>
          </p:nvPr>
        </p:nvSpPr>
        <p:spPr>
          <a:xfrm rot="5400000">
            <a:off x="2691496" y="5919054"/>
            <a:ext cx="6861858" cy="171495"/>
          </a:xfrm>
          <a:prstGeom prst="rect">
            <a:avLst/>
          </a:prstGeom>
        </p:spPr>
        <p:txBody>
          <a:bodyPr vert="horz" lIns="91440" tIns="45720" rIns="91440" bIns="45720" rtlCol="0" anchor="b"/>
          <a:lstStyle>
            <a:lvl1pPr algn="l">
              <a:defRPr sz="825"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5824824" y="525754"/>
            <a:ext cx="471610" cy="1364777"/>
          </a:xfrm>
          <a:prstGeom prst="rect">
            <a:avLst/>
          </a:prstGeom>
        </p:spPr>
        <p:txBody>
          <a:bodyPr vert="horz" lIns="91440" tIns="45720" rIns="91440" bIns="45720" rtlCol="0" anchor="b"/>
          <a:lstStyle>
            <a:lvl1pPr algn="ctr">
              <a:defRPr sz="2101"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870776690"/>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l" defTabSz="342905" rtl="0" eaLnBrk="1" latinLnBrk="0" hangingPunct="1">
        <a:spcBef>
          <a:spcPct val="0"/>
        </a:spcBef>
        <a:buNone/>
        <a:defRPr sz="315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80" indent="-257180" algn="l" defTabSz="342905" rtl="0" eaLnBrk="1" latinLnBrk="0" hangingPunct="1">
        <a:spcBef>
          <a:spcPts val="75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1pPr>
      <a:lvl2pPr marL="557222" indent="-214316" algn="l" defTabSz="342905" rtl="0" eaLnBrk="1" latinLnBrk="0" hangingPunct="1">
        <a:spcBef>
          <a:spcPts val="750"/>
        </a:spcBef>
        <a:spcAft>
          <a:spcPts val="0"/>
        </a:spcAft>
        <a:buClr>
          <a:schemeClr val="bg2">
            <a:lumMod val="40000"/>
            <a:lumOff val="60000"/>
          </a:schemeClr>
        </a:buClr>
        <a:buSzPct val="80000"/>
        <a:buFont typeface="Wingdings 3" charset="2"/>
        <a:buChar char=""/>
        <a:defRPr sz="1350" b="0" i="0" kern="1200">
          <a:solidFill>
            <a:schemeClr val="tx1"/>
          </a:solidFill>
          <a:latin typeface="+mj-lt"/>
          <a:ea typeface="+mj-ea"/>
          <a:cs typeface="+mj-cs"/>
        </a:defRPr>
      </a:lvl2pPr>
      <a:lvl3pPr marL="857265"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3pPr>
      <a:lvl4pPr marL="1200170"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4pPr>
      <a:lvl5pPr marL="1543076"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5pPr>
      <a:lvl6pPr marL="1885982"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6pPr>
      <a:lvl7pPr marL="2228887"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7pPr>
      <a:lvl8pPr marL="2571793"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8pPr>
      <a:lvl9pPr marL="2914698" indent="-171453" algn="l" defTabSz="342905"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9pPr>
    </p:bodyStyle>
    <p:otherStyle>
      <a:defPPr>
        <a:defRPr lang="en-US"/>
      </a:defPPr>
      <a:lvl1pPr marL="0" algn="l" defTabSz="342905" rtl="0" eaLnBrk="1" latinLnBrk="0" hangingPunct="1">
        <a:defRPr sz="1350" kern="1200">
          <a:solidFill>
            <a:schemeClr val="tx1"/>
          </a:solidFill>
          <a:latin typeface="+mn-lt"/>
          <a:ea typeface="+mn-ea"/>
          <a:cs typeface="+mn-cs"/>
        </a:defRPr>
      </a:lvl1pPr>
      <a:lvl2pPr marL="342905" algn="l" defTabSz="342905" rtl="0" eaLnBrk="1" latinLnBrk="0" hangingPunct="1">
        <a:defRPr sz="1350" kern="1200">
          <a:solidFill>
            <a:schemeClr val="tx1"/>
          </a:solidFill>
          <a:latin typeface="+mn-lt"/>
          <a:ea typeface="+mn-ea"/>
          <a:cs typeface="+mn-cs"/>
        </a:defRPr>
      </a:lvl2pPr>
      <a:lvl3pPr marL="685811" algn="l" defTabSz="342905" rtl="0" eaLnBrk="1" latinLnBrk="0" hangingPunct="1">
        <a:defRPr sz="1350" kern="1200">
          <a:solidFill>
            <a:schemeClr val="tx1"/>
          </a:solidFill>
          <a:latin typeface="+mn-lt"/>
          <a:ea typeface="+mn-ea"/>
          <a:cs typeface="+mn-cs"/>
        </a:defRPr>
      </a:lvl3pPr>
      <a:lvl4pPr marL="1028717" algn="l" defTabSz="342905" rtl="0" eaLnBrk="1" latinLnBrk="0" hangingPunct="1">
        <a:defRPr sz="1350" kern="1200">
          <a:solidFill>
            <a:schemeClr val="tx1"/>
          </a:solidFill>
          <a:latin typeface="+mn-lt"/>
          <a:ea typeface="+mn-ea"/>
          <a:cs typeface="+mn-cs"/>
        </a:defRPr>
      </a:lvl4pPr>
      <a:lvl5pPr marL="1371623" algn="l" defTabSz="342905" rtl="0" eaLnBrk="1" latinLnBrk="0" hangingPunct="1">
        <a:defRPr sz="1350" kern="1200">
          <a:solidFill>
            <a:schemeClr val="tx1"/>
          </a:solidFill>
          <a:latin typeface="+mn-lt"/>
          <a:ea typeface="+mn-ea"/>
          <a:cs typeface="+mn-cs"/>
        </a:defRPr>
      </a:lvl5pPr>
      <a:lvl6pPr marL="1714529" algn="l" defTabSz="342905" rtl="0" eaLnBrk="1" latinLnBrk="0" hangingPunct="1">
        <a:defRPr sz="1350" kern="1200">
          <a:solidFill>
            <a:schemeClr val="tx1"/>
          </a:solidFill>
          <a:latin typeface="+mn-lt"/>
          <a:ea typeface="+mn-ea"/>
          <a:cs typeface="+mn-cs"/>
        </a:defRPr>
      </a:lvl6pPr>
      <a:lvl7pPr marL="2057435" algn="l" defTabSz="342905" rtl="0" eaLnBrk="1" latinLnBrk="0" hangingPunct="1">
        <a:defRPr sz="1350" kern="1200">
          <a:solidFill>
            <a:schemeClr val="tx1"/>
          </a:solidFill>
          <a:latin typeface="+mn-lt"/>
          <a:ea typeface="+mn-ea"/>
          <a:cs typeface="+mn-cs"/>
        </a:defRPr>
      </a:lvl7pPr>
      <a:lvl8pPr marL="2400340" algn="l" defTabSz="342905" rtl="0" eaLnBrk="1" latinLnBrk="0" hangingPunct="1">
        <a:defRPr sz="1350" kern="1200">
          <a:solidFill>
            <a:schemeClr val="tx1"/>
          </a:solidFill>
          <a:latin typeface="+mn-lt"/>
          <a:ea typeface="+mn-ea"/>
          <a:cs typeface="+mn-cs"/>
        </a:defRPr>
      </a:lvl8pPr>
      <a:lvl9pPr marL="2743246" algn="l" defTabSz="34290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1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3830" y="246743"/>
            <a:ext cx="5355770" cy="3744686"/>
          </a:xfrm>
        </p:spPr>
        <p:txBody>
          <a:bodyPr/>
          <a:lstStyle/>
          <a:p>
            <a:pPr algn="ctr"/>
            <a:r>
              <a:rPr lang="en-GB" sz="6000" b="1" i="1" dirty="0">
                <a:solidFill>
                  <a:srgbClr val="C00000"/>
                </a:solidFill>
                <a:latin typeface="Bernard MT Condensed" panose="02050806060905020404" pitchFamily="18" charset="0"/>
              </a:rPr>
              <a:t>Want to work in </a:t>
            </a:r>
            <a:r>
              <a:rPr lang="en-GB" sz="6000" b="1" i="1" dirty="0" smtClean="0">
                <a:solidFill>
                  <a:srgbClr val="C00000"/>
                </a:solidFill>
                <a:latin typeface="Bernard MT Condensed" panose="02050806060905020404" pitchFamily="18" charset="0"/>
              </a:rPr>
              <a:t/>
            </a:r>
            <a:br>
              <a:rPr lang="en-GB" sz="6000" b="1" i="1" dirty="0" smtClean="0">
                <a:solidFill>
                  <a:srgbClr val="C00000"/>
                </a:solidFill>
                <a:latin typeface="Bernard MT Condensed" panose="02050806060905020404" pitchFamily="18" charset="0"/>
              </a:rPr>
            </a:br>
            <a:r>
              <a:rPr lang="en-GB" sz="6000" b="1" i="1" dirty="0" smtClean="0">
                <a:solidFill>
                  <a:srgbClr val="C00000"/>
                </a:solidFill>
                <a:latin typeface="Bernard MT Condensed" panose="02050806060905020404" pitchFamily="18" charset="0"/>
              </a:rPr>
              <a:t>Finance</a:t>
            </a:r>
            <a:r>
              <a:rPr lang="en-GB" sz="6000" b="1" i="1" dirty="0">
                <a:solidFill>
                  <a:srgbClr val="C00000"/>
                </a:solidFill>
                <a:latin typeface="Bernard MT Condensed" panose="02050806060905020404" pitchFamily="18" charset="0"/>
              </a:rPr>
              <a:t>?</a:t>
            </a:r>
          </a:p>
        </p:txBody>
      </p:sp>
      <p:sp>
        <p:nvSpPr>
          <p:cNvPr id="3" name="Content Placeholder 2"/>
          <p:cNvSpPr>
            <a:spLocks noGrp="1"/>
          </p:cNvSpPr>
          <p:nvPr>
            <p:ph idx="1"/>
          </p:nvPr>
        </p:nvSpPr>
        <p:spPr>
          <a:xfrm>
            <a:off x="696685" y="8374744"/>
            <a:ext cx="5878286" cy="4078514"/>
          </a:xfrm>
        </p:spPr>
        <p:txBody>
          <a:bodyPr>
            <a:normAutofit/>
          </a:bodyPr>
          <a:lstStyle/>
          <a:p>
            <a:pPr marL="0" indent="0">
              <a:buNone/>
            </a:pPr>
            <a:r>
              <a:rPr lang="en-GB" sz="5400" dirty="0">
                <a:solidFill>
                  <a:srgbClr val="C00000"/>
                </a:solidFill>
                <a:latin typeface="Bernard MT Condensed" panose="02050806060905020404" pitchFamily="18" charset="0"/>
              </a:rPr>
              <a:t>Obtain </a:t>
            </a:r>
            <a:r>
              <a:rPr lang="en-GB" sz="5400" dirty="0" smtClean="0">
                <a:solidFill>
                  <a:srgbClr val="C00000"/>
                </a:solidFill>
                <a:latin typeface="Bernard MT Condensed" panose="02050806060905020404" pitchFamily="18" charset="0"/>
              </a:rPr>
              <a:t>your </a:t>
            </a:r>
          </a:p>
          <a:p>
            <a:pPr marL="0" indent="0">
              <a:buNone/>
            </a:pPr>
            <a:r>
              <a:rPr lang="en-GB" sz="5400" dirty="0">
                <a:solidFill>
                  <a:srgbClr val="C00000"/>
                </a:solidFill>
                <a:latin typeface="Bernard MT Condensed" panose="02050806060905020404" pitchFamily="18" charset="0"/>
              </a:rPr>
              <a:t>	</a:t>
            </a:r>
            <a:r>
              <a:rPr lang="en-GB" sz="5400" dirty="0" smtClean="0">
                <a:solidFill>
                  <a:srgbClr val="C00000"/>
                </a:solidFill>
                <a:latin typeface="Bernard MT Condensed" panose="02050806060905020404" pitchFamily="18" charset="0"/>
              </a:rPr>
              <a:t>Passport to	the city!</a:t>
            </a:r>
            <a:endParaRPr lang="en-GB" sz="5400" dirty="0">
              <a:solidFill>
                <a:srgbClr val="C00000"/>
              </a:solidFill>
              <a:latin typeface="Bernard MT Condensed" panose="02050806060905020404" pitchFamily="18" charset="0"/>
            </a:endParaRPr>
          </a:p>
        </p:txBody>
      </p:sp>
      <p:sp>
        <p:nvSpPr>
          <p:cNvPr id="5" name="TextBox 4"/>
          <p:cNvSpPr txBox="1"/>
          <p:nvPr/>
        </p:nvSpPr>
        <p:spPr>
          <a:xfrm>
            <a:off x="2712027" y="11580276"/>
            <a:ext cx="4145973" cy="248209"/>
          </a:xfrm>
          <a:prstGeom prst="rect">
            <a:avLst/>
          </a:prstGeom>
          <a:noFill/>
        </p:spPr>
        <p:txBody>
          <a:bodyPr wrap="square" rtlCol="0">
            <a:spAutoFit/>
          </a:bodyPr>
          <a:lstStyle/>
          <a:p>
            <a:pPr algn="ctr"/>
            <a:r>
              <a:rPr lang="en-GB" sz="1013" dirty="0">
                <a:solidFill>
                  <a:srgbClr val="C00000"/>
                </a:solidFill>
              </a:rPr>
              <a:t>www.obtainconsulting.com</a:t>
            </a:r>
          </a:p>
        </p:txBody>
      </p:sp>
    </p:spTree>
    <p:extLst>
      <p:ext uri="{BB962C8B-B14F-4D97-AF65-F5344CB8AC3E}">
        <p14:creationId xmlns:p14="http://schemas.microsoft.com/office/powerpoint/2010/main" val="873447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0070" y="1840481"/>
            <a:ext cx="2759030" cy="787798"/>
          </a:xfrm>
        </p:spPr>
        <p:txBody>
          <a:bodyPr/>
          <a:lstStyle/>
          <a:p>
            <a:r>
              <a:rPr lang="en-GB" dirty="0">
                <a:solidFill>
                  <a:srgbClr val="C00000"/>
                </a:solidFill>
              </a:rPr>
              <a:t>Average starting </a:t>
            </a:r>
            <a:r>
              <a:rPr lang="en-GB" dirty="0" smtClean="0">
                <a:solidFill>
                  <a:srgbClr val="C00000"/>
                </a:solidFill>
              </a:rPr>
              <a:t/>
            </a:r>
            <a:br>
              <a:rPr lang="en-GB" dirty="0" smtClean="0">
                <a:solidFill>
                  <a:srgbClr val="C00000"/>
                </a:solidFill>
              </a:rPr>
            </a:br>
            <a:r>
              <a:rPr lang="en-GB" dirty="0" smtClean="0">
                <a:solidFill>
                  <a:srgbClr val="C00000"/>
                </a:solidFill>
              </a:rPr>
              <a:t>salary- </a:t>
            </a:r>
            <a:r>
              <a:rPr lang="en-GB" dirty="0">
                <a:solidFill>
                  <a:srgbClr val="C00000"/>
                </a:solidFill>
              </a:rPr>
              <a:t>£</a:t>
            </a:r>
            <a:r>
              <a:rPr lang="en-GB" dirty="0" smtClean="0">
                <a:solidFill>
                  <a:srgbClr val="C00000"/>
                </a:solidFill>
              </a:rPr>
              <a:t>35,000</a:t>
            </a:r>
            <a:r>
              <a:rPr lang="en-GB" dirty="0">
                <a:solidFill>
                  <a:srgbClr val="C00000"/>
                </a:solidFill>
              </a:rPr>
              <a:t/>
            </a:r>
            <a:br>
              <a:rPr lang="en-GB" dirty="0">
                <a:solidFill>
                  <a:srgbClr val="C00000"/>
                </a:solidFill>
              </a:rPr>
            </a:br>
            <a:endParaRPr lang="en-GB" dirty="0">
              <a:solidFill>
                <a:srgbClr val="C00000"/>
              </a:solidFill>
            </a:endParaRPr>
          </a:p>
        </p:txBody>
      </p:sp>
      <p:sp>
        <p:nvSpPr>
          <p:cNvPr id="5" name="TextBox 4"/>
          <p:cNvSpPr txBox="1"/>
          <p:nvPr/>
        </p:nvSpPr>
        <p:spPr>
          <a:xfrm>
            <a:off x="331436" y="4693248"/>
            <a:ext cx="5756564" cy="5909310"/>
          </a:xfrm>
          <a:prstGeom prst="rect">
            <a:avLst/>
          </a:prstGeom>
          <a:noFill/>
        </p:spPr>
        <p:txBody>
          <a:bodyPr wrap="square" rtlCol="0">
            <a:spAutoFit/>
          </a:bodyPr>
          <a:lstStyle/>
          <a:p>
            <a:r>
              <a:rPr lang="en-GB" b="1" dirty="0">
                <a:solidFill>
                  <a:srgbClr val="C00000"/>
                </a:solidFill>
              </a:rPr>
              <a:t>What you can expect to </a:t>
            </a:r>
            <a:r>
              <a:rPr lang="en-GB" b="1" dirty="0">
                <a:solidFill>
                  <a:srgbClr val="C00000"/>
                </a:solidFill>
              </a:rPr>
              <a:t>learn;</a:t>
            </a:r>
            <a:endParaRPr lang="en-GB" dirty="0">
              <a:solidFill>
                <a:srgbClr val="C00000"/>
              </a:solidFill>
            </a:endParaRPr>
          </a:p>
          <a:p>
            <a:pPr marL="160734" indent="-160734">
              <a:buFont typeface="Wingdings" panose="05000000000000000000" pitchFamily="2" charset="2"/>
              <a:buChar char="q"/>
            </a:pPr>
            <a:r>
              <a:rPr lang="en-GB" dirty="0">
                <a:solidFill>
                  <a:srgbClr val="C00000"/>
                </a:solidFill>
              </a:rPr>
              <a:t>Everything you need to know to work in Finance</a:t>
            </a:r>
          </a:p>
          <a:p>
            <a:pPr marL="160734" indent="-160734">
              <a:buFont typeface="Wingdings" panose="05000000000000000000" pitchFamily="2" charset="2"/>
              <a:buChar char="q"/>
            </a:pPr>
            <a:r>
              <a:rPr lang="en-GB" dirty="0">
                <a:solidFill>
                  <a:srgbClr val="C00000"/>
                </a:solidFill>
              </a:rPr>
              <a:t>The </a:t>
            </a:r>
            <a:r>
              <a:rPr lang="en-GB" dirty="0">
                <a:solidFill>
                  <a:srgbClr val="C00000"/>
                </a:solidFill>
              </a:rPr>
              <a:t>history of Banking and Finance</a:t>
            </a:r>
          </a:p>
          <a:p>
            <a:pPr marL="160734" indent="-160734">
              <a:buFont typeface="Wingdings" panose="05000000000000000000" pitchFamily="2" charset="2"/>
              <a:buChar char="q"/>
            </a:pPr>
            <a:r>
              <a:rPr lang="en-GB" dirty="0">
                <a:solidFill>
                  <a:srgbClr val="C00000"/>
                </a:solidFill>
              </a:rPr>
              <a:t>Finance Fundamentals- Macro Economics and the big picture</a:t>
            </a:r>
          </a:p>
          <a:p>
            <a:pPr marL="160734" indent="-160734">
              <a:buFont typeface="Wingdings" panose="05000000000000000000" pitchFamily="2" charset="2"/>
              <a:buChar char="q"/>
            </a:pPr>
            <a:r>
              <a:rPr lang="en-GB" dirty="0">
                <a:solidFill>
                  <a:srgbClr val="C00000"/>
                </a:solidFill>
              </a:rPr>
              <a:t>Corporate Investment Banking – M&amp;A, IPOs, LBO</a:t>
            </a:r>
            <a:endParaRPr lang="en-GB" dirty="0">
              <a:solidFill>
                <a:srgbClr val="C00000"/>
              </a:solidFill>
            </a:endParaRPr>
          </a:p>
          <a:p>
            <a:pPr marL="160734" indent="-160734">
              <a:buFont typeface="Wingdings" panose="05000000000000000000" pitchFamily="2" charset="2"/>
              <a:buChar char="q"/>
            </a:pPr>
            <a:r>
              <a:rPr lang="en-GB" dirty="0">
                <a:solidFill>
                  <a:srgbClr val="C00000"/>
                </a:solidFill>
              </a:rPr>
              <a:t>Capital Markets and the various </a:t>
            </a:r>
            <a:r>
              <a:rPr lang="en-GB" dirty="0">
                <a:solidFill>
                  <a:srgbClr val="C00000"/>
                </a:solidFill>
              </a:rPr>
              <a:t>Assets Classes- Fixed Income Equity etc.</a:t>
            </a:r>
            <a:endParaRPr lang="en-GB" dirty="0">
              <a:solidFill>
                <a:srgbClr val="C00000"/>
              </a:solidFill>
            </a:endParaRPr>
          </a:p>
          <a:p>
            <a:pPr marL="160734" indent="-160734">
              <a:buFont typeface="Wingdings" panose="05000000000000000000" pitchFamily="2" charset="2"/>
              <a:buChar char="q"/>
            </a:pPr>
            <a:r>
              <a:rPr lang="en-GB" dirty="0">
                <a:solidFill>
                  <a:srgbClr val="C00000"/>
                </a:solidFill>
              </a:rPr>
              <a:t>Financial </a:t>
            </a:r>
            <a:r>
              <a:rPr lang="en-GB" dirty="0">
                <a:solidFill>
                  <a:srgbClr val="C00000"/>
                </a:solidFill>
              </a:rPr>
              <a:t>Instruments- Bonds, Stocks etc.</a:t>
            </a:r>
          </a:p>
          <a:p>
            <a:pPr marL="160734" indent="-160734">
              <a:buFont typeface="Wingdings" panose="05000000000000000000" pitchFamily="2" charset="2"/>
              <a:buChar char="q"/>
            </a:pPr>
            <a:r>
              <a:rPr lang="en-GB" dirty="0">
                <a:solidFill>
                  <a:srgbClr val="C00000"/>
                </a:solidFill>
              </a:rPr>
              <a:t>Derivatives Overview- CDS, CDOs, Futures, Options, Swaps etc.</a:t>
            </a:r>
          </a:p>
          <a:p>
            <a:pPr marL="160734" indent="-160734">
              <a:buFont typeface="Wingdings" panose="05000000000000000000" pitchFamily="2" charset="2"/>
              <a:buChar char="q"/>
            </a:pPr>
            <a:r>
              <a:rPr lang="en-GB" dirty="0">
                <a:solidFill>
                  <a:srgbClr val="C00000"/>
                </a:solidFill>
              </a:rPr>
              <a:t>Financial Players- Banks, Buy Side firms, Brokers etc.</a:t>
            </a:r>
            <a:endParaRPr lang="en-GB" dirty="0">
              <a:solidFill>
                <a:srgbClr val="C00000"/>
              </a:solidFill>
            </a:endParaRPr>
          </a:p>
          <a:p>
            <a:pPr marL="160734" indent="-160734">
              <a:buFont typeface="Wingdings" panose="05000000000000000000" pitchFamily="2" charset="2"/>
              <a:buChar char="q"/>
            </a:pPr>
            <a:r>
              <a:rPr lang="en-GB" dirty="0">
                <a:solidFill>
                  <a:srgbClr val="C00000"/>
                </a:solidFill>
              </a:rPr>
              <a:t>Markets and Exchanges- How they work, how people make money</a:t>
            </a:r>
            <a:endParaRPr lang="en-GB" dirty="0">
              <a:solidFill>
                <a:srgbClr val="C00000"/>
              </a:solidFill>
            </a:endParaRPr>
          </a:p>
          <a:p>
            <a:pPr marL="160734" indent="-160734">
              <a:buFont typeface="Wingdings" panose="05000000000000000000" pitchFamily="2" charset="2"/>
              <a:buChar char="q"/>
            </a:pPr>
            <a:r>
              <a:rPr lang="en-GB" dirty="0">
                <a:solidFill>
                  <a:srgbClr val="C00000"/>
                </a:solidFill>
              </a:rPr>
              <a:t>Banking </a:t>
            </a:r>
            <a:r>
              <a:rPr lang="en-GB" dirty="0">
                <a:solidFill>
                  <a:srgbClr val="C00000"/>
                </a:solidFill>
              </a:rPr>
              <a:t>Terminology- All the buss words and financial terms needed</a:t>
            </a:r>
            <a:endParaRPr lang="en-GB" dirty="0">
              <a:solidFill>
                <a:srgbClr val="C00000"/>
              </a:solidFill>
            </a:endParaRPr>
          </a:p>
          <a:p>
            <a:pPr marL="160734" indent="-160734">
              <a:buFont typeface="Wingdings" panose="05000000000000000000" pitchFamily="2" charset="2"/>
              <a:buChar char="q"/>
            </a:pPr>
            <a:r>
              <a:rPr lang="en-GB" dirty="0">
                <a:solidFill>
                  <a:srgbClr val="C00000"/>
                </a:solidFill>
              </a:rPr>
              <a:t>Business </a:t>
            </a:r>
            <a:r>
              <a:rPr lang="en-GB" dirty="0">
                <a:solidFill>
                  <a:srgbClr val="C00000"/>
                </a:solidFill>
              </a:rPr>
              <a:t>Etiquette- Not taught but extremely important to a successful career</a:t>
            </a:r>
            <a:endParaRPr lang="en-GB" dirty="0">
              <a:solidFill>
                <a:srgbClr val="C00000"/>
              </a:solidFill>
            </a:endParaRPr>
          </a:p>
          <a:p>
            <a:pPr marL="160734" indent="-160734">
              <a:buFont typeface="Wingdings" panose="05000000000000000000" pitchFamily="2" charset="2"/>
              <a:buChar char="q"/>
            </a:pPr>
            <a:r>
              <a:rPr lang="en-GB" dirty="0">
                <a:solidFill>
                  <a:srgbClr val="C00000"/>
                </a:solidFill>
              </a:rPr>
              <a:t>Fully Financial/Banking </a:t>
            </a:r>
            <a:r>
              <a:rPr lang="en-GB" dirty="0">
                <a:solidFill>
                  <a:srgbClr val="C00000"/>
                </a:solidFill>
              </a:rPr>
              <a:t>Crisis </a:t>
            </a:r>
            <a:r>
              <a:rPr lang="en-GB" dirty="0">
                <a:solidFill>
                  <a:srgbClr val="C00000"/>
                </a:solidFill>
              </a:rPr>
              <a:t>discussion and explanation</a:t>
            </a:r>
            <a:endParaRPr lang="en-GB" dirty="0">
              <a:solidFill>
                <a:srgbClr val="C00000"/>
              </a:solidFill>
            </a:endParaRPr>
          </a:p>
        </p:txBody>
      </p:sp>
      <p:sp>
        <p:nvSpPr>
          <p:cNvPr id="6" name="TextBox 5"/>
          <p:cNvSpPr txBox="1"/>
          <p:nvPr/>
        </p:nvSpPr>
        <p:spPr>
          <a:xfrm>
            <a:off x="939304" y="4040921"/>
            <a:ext cx="2270414" cy="300082"/>
          </a:xfrm>
          <a:prstGeom prst="rect">
            <a:avLst/>
          </a:prstGeom>
          <a:noFill/>
        </p:spPr>
        <p:txBody>
          <a:bodyPr wrap="square" rtlCol="0">
            <a:spAutoFit/>
          </a:bodyPr>
          <a:lstStyle/>
          <a:p>
            <a:r>
              <a:rPr lang="en-GB" sz="1350" dirty="0">
                <a:solidFill>
                  <a:srgbClr val="C00000"/>
                </a:solidFill>
              </a:rPr>
              <a:t>Lets get you on your way </a:t>
            </a:r>
            <a:endParaRPr lang="en-GB" sz="1350" dirty="0"/>
          </a:p>
        </p:txBody>
      </p:sp>
      <p:pic>
        <p:nvPicPr>
          <p:cNvPr id="7" name="Picture 4" descr="Image result for approved sta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2909" y="10954803"/>
            <a:ext cx="1127658" cy="856671"/>
          </a:xfrm>
          <a:prstGeom prst="rect">
            <a:avLst/>
          </a:prstGeom>
          <a:effectLst>
            <a:outerShdw blurRad="1143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81852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025499"/>
            <a:ext cx="5921828" cy="890387"/>
          </a:xfrm>
        </p:spPr>
        <p:txBody>
          <a:bodyPr/>
          <a:lstStyle/>
          <a:p>
            <a:pPr algn="ctr"/>
            <a:r>
              <a:rPr lang="en-GB" sz="2400" b="1" i="1" dirty="0">
                <a:solidFill>
                  <a:srgbClr val="C00000"/>
                </a:solidFill>
              </a:rPr>
              <a:t>The Obtain Student Passport Program</a:t>
            </a:r>
            <a:r>
              <a:rPr lang="en-GB" sz="1575" dirty="0">
                <a:solidFill>
                  <a:srgbClr val="C00000"/>
                </a:solidFill>
              </a:rPr>
              <a:t/>
            </a:r>
            <a:br>
              <a:rPr lang="en-GB" sz="1575" dirty="0">
                <a:solidFill>
                  <a:srgbClr val="C00000"/>
                </a:solidFill>
              </a:rPr>
            </a:br>
            <a:r>
              <a:rPr lang="en-GB" sz="1575" dirty="0">
                <a:solidFill>
                  <a:srgbClr val="C00000"/>
                </a:solidFill>
              </a:rPr>
              <a:t/>
            </a:r>
            <a:br>
              <a:rPr lang="en-GB" sz="1575" dirty="0">
                <a:solidFill>
                  <a:srgbClr val="C00000"/>
                </a:solidFill>
              </a:rPr>
            </a:br>
            <a:r>
              <a:rPr lang="en-GB" sz="1575" dirty="0">
                <a:solidFill>
                  <a:srgbClr val="C00000"/>
                </a:solidFill>
              </a:rPr>
              <a:t/>
            </a:r>
            <a:br>
              <a:rPr lang="en-GB" sz="1575" dirty="0">
                <a:solidFill>
                  <a:srgbClr val="C00000"/>
                </a:solidFill>
              </a:rPr>
            </a:br>
            <a:endParaRPr lang="en-GB" sz="1575" dirty="0">
              <a:solidFill>
                <a:srgbClr val="C00000"/>
              </a:solidFill>
            </a:endParaRPr>
          </a:p>
        </p:txBody>
      </p:sp>
      <p:sp>
        <p:nvSpPr>
          <p:cNvPr id="5" name="TextBox 4"/>
          <p:cNvSpPr txBox="1"/>
          <p:nvPr/>
        </p:nvSpPr>
        <p:spPr>
          <a:xfrm>
            <a:off x="507999" y="2293258"/>
            <a:ext cx="6110515" cy="7482946"/>
          </a:xfrm>
          <a:prstGeom prst="rect">
            <a:avLst/>
          </a:prstGeom>
          <a:noFill/>
        </p:spPr>
        <p:txBody>
          <a:bodyPr wrap="square" rtlCol="0">
            <a:spAutoFit/>
          </a:bodyPr>
          <a:lstStyle/>
          <a:p>
            <a:r>
              <a:rPr lang="en-GB" sz="2000" b="1" dirty="0">
                <a:solidFill>
                  <a:srgbClr val="C00000"/>
                </a:solidFill>
              </a:rPr>
              <a:t>Program Overview;</a:t>
            </a:r>
          </a:p>
          <a:p>
            <a:pPr marL="160734" indent="-160734">
              <a:buFont typeface="Wingdings" panose="05000000000000000000" pitchFamily="2" charset="2"/>
              <a:buChar char="Ø"/>
            </a:pPr>
            <a:r>
              <a:rPr lang="en-GB" sz="2000" b="1" dirty="0">
                <a:solidFill>
                  <a:srgbClr val="C00000"/>
                </a:solidFill>
              </a:rPr>
              <a:t>One Day Financial Training Crash Course, delivered by Financial </a:t>
            </a:r>
            <a:r>
              <a:rPr lang="en-GB" sz="2000" b="1" dirty="0" smtClean="0">
                <a:solidFill>
                  <a:srgbClr val="C00000"/>
                </a:solidFill>
              </a:rPr>
              <a:t>Professionals </a:t>
            </a:r>
            <a:r>
              <a:rPr lang="en-GB" sz="1400" b="1" dirty="0">
                <a:solidFill>
                  <a:srgbClr val="C00000"/>
                </a:solidFill>
              </a:rPr>
              <a:t>(Worth £965)</a:t>
            </a:r>
          </a:p>
          <a:p>
            <a:pPr marL="160734" indent="-160734">
              <a:buFont typeface="Wingdings" panose="05000000000000000000" pitchFamily="2" charset="2"/>
              <a:buChar char="Ø"/>
            </a:pPr>
            <a:r>
              <a:rPr lang="en-GB" sz="2000" b="1" dirty="0">
                <a:solidFill>
                  <a:srgbClr val="C00000"/>
                </a:solidFill>
              </a:rPr>
              <a:t>One to One Interview Training with a Financial Professional </a:t>
            </a:r>
            <a:r>
              <a:rPr lang="en-GB" sz="1400" b="1" dirty="0" smtClean="0">
                <a:solidFill>
                  <a:srgbClr val="C00000"/>
                </a:solidFill>
              </a:rPr>
              <a:t>(</a:t>
            </a:r>
            <a:r>
              <a:rPr lang="en-GB" sz="1400" b="1" dirty="0">
                <a:solidFill>
                  <a:srgbClr val="C00000"/>
                </a:solidFill>
              </a:rPr>
              <a:t>Worth £125)</a:t>
            </a:r>
          </a:p>
          <a:p>
            <a:pPr marL="160734" indent="-160734">
              <a:buFont typeface="Wingdings" panose="05000000000000000000" pitchFamily="2" charset="2"/>
              <a:buChar char="Ø"/>
            </a:pPr>
            <a:r>
              <a:rPr lang="en-GB" sz="2000" b="1" dirty="0">
                <a:solidFill>
                  <a:srgbClr val="C00000"/>
                </a:solidFill>
              </a:rPr>
              <a:t>CV Review with Experienced Recruitment Consultant </a:t>
            </a:r>
            <a:r>
              <a:rPr lang="en-GB" sz="1400" b="1" dirty="0">
                <a:solidFill>
                  <a:srgbClr val="C00000"/>
                </a:solidFill>
              </a:rPr>
              <a:t>(</a:t>
            </a:r>
            <a:r>
              <a:rPr lang="en-GB" sz="1400" b="1" dirty="0">
                <a:solidFill>
                  <a:srgbClr val="C00000"/>
                </a:solidFill>
              </a:rPr>
              <a:t>Worth £45</a:t>
            </a:r>
            <a:r>
              <a:rPr lang="en-GB" sz="1400" b="1" dirty="0">
                <a:solidFill>
                  <a:srgbClr val="C00000"/>
                </a:solidFill>
              </a:rPr>
              <a:t>)</a:t>
            </a:r>
          </a:p>
          <a:p>
            <a:endParaRPr lang="en-GB" sz="2000" b="1" dirty="0">
              <a:solidFill>
                <a:srgbClr val="C00000"/>
              </a:solidFill>
            </a:endParaRPr>
          </a:p>
          <a:p>
            <a:pPr marL="160734" indent="-160734">
              <a:buFont typeface="Wingdings" panose="05000000000000000000" pitchFamily="2" charset="2"/>
              <a:buChar char="Ø"/>
            </a:pPr>
            <a:r>
              <a:rPr lang="en-GB" sz="2000" b="1" dirty="0" smtClean="0">
                <a:solidFill>
                  <a:srgbClr val="C00000"/>
                </a:solidFill>
              </a:rPr>
              <a:t>Entry </a:t>
            </a:r>
            <a:r>
              <a:rPr lang="en-GB" sz="2000" b="1" dirty="0">
                <a:solidFill>
                  <a:srgbClr val="C00000"/>
                </a:solidFill>
              </a:rPr>
              <a:t>into Work Experience Programme</a:t>
            </a:r>
          </a:p>
          <a:p>
            <a:pPr marL="160734" indent="-160734">
              <a:buFont typeface="Wingdings" panose="05000000000000000000" pitchFamily="2" charset="2"/>
              <a:buChar char="Ø"/>
            </a:pPr>
            <a:r>
              <a:rPr lang="en-GB" sz="2000" b="1" dirty="0" smtClean="0">
                <a:solidFill>
                  <a:srgbClr val="C00000"/>
                </a:solidFill>
              </a:rPr>
              <a:t>Individual </a:t>
            </a:r>
            <a:r>
              <a:rPr lang="en-GB" sz="2000" b="1" dirty="0">
                <a:solidFill>
                  <a:srgbClr val="C00000"/>
                </a:solidFill>
              </a:rPr>
              <a:t>assistance with the Gateway Recruitment Consultant</a:t>
            </a:r>
          </a:p>
          <a:p>
            <a:endParaRPr lang="en-GB" sz="2000" b="1" dirty="0">
              <a:solidFill>
                <a:srgbClr val="C00000"/>
              </a:solidFill>
            </a:endParaRPr>
          </a:p>
          <a:p>
            <a:r>
              <a:rPr lang="en-GB" sz="2000" b="1" dirty="0">
                <a:solidFill>
                  <a:srgbClr val="C00000"/>
                </a:solidFill>
              </a:rPr>
              <a:t>Total Value £1135</a:t>
            </a:r>
          </a:p>
          <a:p>
            <a:r>
              <a:rPr lang="en-GB" sz="2000" b="1" dirty="0" smtClean="0">
                <a:solidFill>
                  <a:srgbClr val="C00000"/>
                </a:solidFill>
              </a:rPr>
              <a:t>Voucher </a:t>
            </a:r>
            <a:r>
              <a:rPr lang="en-GB" sz="2000" b="1" dirty="0">
                <a:solidFill>
                  <a:srgbClr val="C00000"/>
                </a:solidFill>
              </a:rPr>
              <a:t>Code 20% off – </a:t>
            </a:r>
            <a:r>
              <a:rPr lang="en-GB" sz="2000" b="1" dirty="0" smtClean="0">
                <a:solidFill>
                  <a:srgbClr val="C00000"/>
                </a:solidFill>
              </a:rPr>
              <a:t>SPPMAR15</a:t>
            </a:r>
            <a:endParaRPr lang="en-GB" sz="2000" b="1" dirty="0">
              <a:solidFill>
                <a:srgbClr val="C00000"/>
              </a:solidFill>
            </a:endParaRPr>
          </a:p>
          <a:p>
            <a:endParaRPr lang="en-GB" sz="2000" b="1" dirty="0" smtClean="0">
              <a:solidFill>
                <a:srgbClr val="C00000"/>
              </a:solidFill>
            </a:endParaRPr>
          </a:p>
          <a:p>
            <a:endParaRPr lang="en-GB" sz="2000" b="1" dirty="0">
              <a:solidFill>
                <a:srgbClr val="C00000"/>
              </a:solidFill>
            </a:endParaRPr>
          </a:p>
          <a:p>
            <a:endParaRPr lang="en-GB" sz="2000" b="1" dirty="0" smtClean="0">
              <a:solidFill>
                <a:srgbClr val="C00000"/>
              </a:solidFill>
            </a:endParaRPr>
          </a:p>
          <a:p>
            <a:endParaRPr lang="en-GB" sz="2000" b="1" dirty="0" smtClean="0">
              <a:solidFill>
                <a:srgbClr val="C00000"/>
              </a:solidFill>
            </a:endParaRPr>
          </a:p>
          <a:p>
            <a:r>
              <a:rPr lang="en-GB" sz="2000" b="1" dirty="0" smtClean="0">
                <a:solidFill>
                  <a:srgbClr val="C00000"/>
                </a:solidFill>
              </a:rPr>
              <a:t>Location- </a:t>
            </a:r>
            <a:endParaRPr lang="en-GB" sz="2000" b="1" dirty="0">
              <a:solidFill>
                <a:srgbClr val="C00000"/>
              </a:solidFill>
            </a:endParaRPr>
          </a:p>
          <a:p>
            <a:r>
              <a:rPr lang="en-GB" sz="2000" dirty="0">
                <a:solidFill>
                  <a:srgbClr val="C00000"/>
                </a:solidFill>
              </a:rPr>
              <a:t>Applicants will attend </a:t>
            </a:r>
            <a:endParaRPr lang="en-GB" sz="2000" dirty="0" smtClean="0">
              <a:solidFill>
                <a:srgbClr val="C00000"/>
              </a:solidFill>
            </a:endParaRPr>
          </a:p>
          <a:p>
            <a:r>
              <a:rPr lang="en-GB" sz="2000" dirty="0" smtClean="0">
                <a:solidFill>
                  <a:srgbClr val="C00000"/>
                </a:solidFill>
              </a:rPr>
              <a:t>training </a:t>
            </a:r>
            <a:r>
              <a:rPr lang="en-GB" sz="2000" dirty="0">
                <a:solidFill>
                  <a:srgbClr val="C00000"/>
                </a:solidFill>
              </a:rPr>
              <a:t>in our offices </a:t>
            </a:r>
          </a:p>
          <a:p>
            <a:r>
              <a:rPr lang="en-GB" sz="2000" dirty="0">
                <a:solidFill>
                  <a:srgbClr val="C00000"/>
                </a:solidFill>
              </a:rPr>
              <a:t>at Level 30</a:t>
            </a:r>
            <a:r>
              <a:rPr lang="en-GB" sz="2000" dirty="0" smtClean="0">
                <a:solidFill>
                  <a:srgbClr val="C00000"/>
                </a:solidFill>
              </a:rPr>
              <a:t>,</a:t>
            </a:r>
          </a:p>
          <a:p>
            <a:r>
              <a:rPr lang="en-GB" sz="2000" dirty="0" err="1" smtClean="0">
                <a:solidFill>
                  <a:srgbClr val="C00000"/>
                </a:solidFill>
              </a:rPr>
              <a:t>Leadenhall</a:t>
            </a:r>
            <a:r>
              <a:rPr lang="en-GB" sz="2000" dirty="0" smtClean="0">
                <a:solidFill>
                  <a:srgbClr val="C00000"/>
                </a:solidFill>
              </a:rPr>
              <a:t> </a:t>
            </a:r>
            <a:r>
              <a:rPr lang="en-GB" sz="2000" dirty="0">
                <a:solidFill>
                  <a:srgbClr val="C00000"/>
                </a:solidFill>
              </a:rPr>
              <a:t>Building </a:t>
            </a:r>
          </a:p>
          <a:p>
            <a:endParaRPr lang="en-GB" sz="1013" dirty="0">
              <a:solidFill>
                <a:srgbClr val="C00000"/>
              </a:solidFill>
            </a:endParaRPr>
          </a:p>
          <a:p>
            <a:endParaRPr lang="en-GB" sz="1013" dirty="0">
              <a:solidFill>
                <a:srgbClr val="C00000"/>
              </a:solidFill>
            </a:endParaRPr>
          </a:p>
        </p:txBody>
      </p:sp>
      <p:pic>
        <p:nvPicPr>
          <p:cNvPr id="6" name="Picture 5"/>
          <p:cNvPicPr>
            <a:picLocks noChangeAspect="1"/>
          </p:cNvPicPr>
          <p:nvPr/>
        </p:nvPicPr>
        <p:blipFill>
          <a:blip r:embed="rId3"/>
          <a:stretch>
            <a:fillRect/>
          </a:stretch>
        </p:blipFill>
        <p:spPr>
          <a:xfrm>
            <a:off x="4195580" y="7946551"/>
            <a:ext cx="2422934" cy="3972364"/>
          </a:xfrm>
          <a:prstGeom prst="rect">
            <a:avLst/>
          </a:prstGeom>
        </p:spPr>
      </p:pic>
    </p:spTree>
    <p:extLst>
      <p:ext uri="{BB962C8B-B14F-4D97-AF65-F5344CB8AC3E}">
        <p14:creationId xmlns:p14="http://schemas.microsoft.com/office/powerpoint/2010/main" val="2059183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828" y="1281455"/>
            <a:ext cx="3355686" cy="1113401"/>
          </a:xfrm>
        </p:spPr>
        <p:txBody>
          <a:bodyPr/>
          <a:lstStyle/>
          <a:p>
            <a:pPr algn="ctr"/>
            <a:r>
              <a:rPr lang="en-GB" sz="1575" dirty="0">
                <a:solidFill>
                  <a:srgbClr val="C00000"/>
                </a:solidFill>
              </a:rPr>
              <a:t>Obtain Consulting is </a:t>
            </a:r>
            <a:r>
              <a:rPr lang="en-GB" sz="1575" dirty="0">
                <a:solidFill>
                  <a:srgbClr val="C00000"/>
                </a:solidFill>
              </a:rPr>
              <a:t>a </a:t>
            </a:r>
            <a:r>
              <a:rPr lang="en-GB" sz="1575" dirty="0">
                <a:solidFill>
                  <a:srgbClr val="C00000"/>
                </a:solidFill>
              </a:rPr>
              <a:t>London based firm specialising in Financial </a:t>
            </a:r>
            <a:r>
              <a:rPr lang="en-GB" sz="1575" dirty="0">
                <a:solidFill>
                  <a:srgbClr val="C00000"/>
                </a:solidFill>
              </a:rPr>
              <a:t>Recruitment &amp; Training</a:t>
            </a:r>
            <a:endParaRPr lang="en-GB" sz="1575" b="1" i="1" dirty="0">
              <a:solidFill>
                <a:srgbClr val="C00000"/>
              </a:solidFill>
              <a:latin typeface="Bernard MT Condensed" panose="02050806060905020404" pitchFamily="18" charset="0"/>
            </a:endParaRPr>
          </a:p>
        </p:txBody>
      </p:sp>
      <p:sp>
        <p:nvSpPr>
          <p:cNvPr id="4" name="TextBox 3"/>
          <p:cNvSpPr txBox="1"/>
          <p:nvPr/>
        </p:nvSpPr>
        <p:spPr>
          <a:xfrm>
            <a:off x="451264" y="3377974"/>
            <a:ext cx="5829299" cy="6095964"/>
          </a:xfrm>
          <a:prstGeom prst="rect">
            <a:avLst/>
          </a:prstGeom>
          <a:noFill/>
        </p:spPr>
        <p:txBody>
          <a:bodyPr wrap="square" rtlCol="0">
            <a:spAutoFit/>
          </a:bodyPr>
          <a:lstStyle/>
          <a:p>
            <a:r>
              <a:rPr lang="en-GB" sz="2000" dirty="0">
                <a:solidFill>
                  <a:srgbClr val="C00000"/>
                </a:solidFill>
              </a:rPr>
              <a:t>Our belief is everyone deserves a shot at a career in Finance, for that reason there is </a:t>
            </a:r>
            <a:r>
              <a:rPr lang="en-GB" sz="2000" b="1" dirty="0">
                <a:solidFill>
                  <a:srgbClr val="C00000"/>
                </a:solidFill>
              </a:rPr>
              <a:t>no pre-requisites </a:t>
            </a:r>
            <a:r>
              <a:rPr lang="en-GB" sz="2000" dirty="0">
                <a:solidFill>
                  <a:srgbClr val="C00000"/>
                </a:solidFill>
              </a:rPr>
              <a:t>to apply for the program.</a:t>
            </a:r>
            <a:endParaRPr lang="en-GB" sz="2000" dirty="0">
              <a:solidFill>
                <a:srgbClr val="C00000"/>
              </a:solidFill>
            </a:endParaRPr>
          </a:p>
          <a:p>
            <a:r>
              <a:rPr lang="en-GB" sz="2000" dirty="0">
                <a:solidFill>
                  <a:srgbClr val="C00000"/>
                </a:solidFill>
              </a:rPr>
              <a:t>This </a:t>
            </a:r>
            <a:r>
              <a:rPr lang="en-GB" sz="2000" dirty="0">
                <a:solidFill>
                  <a:srgbClr val="C00000"/>
                </a:solidFill>
              </a:rPr>
              <a:t>program is </a:t>
            </a:r>
            <a:r>
              <a:rPr lang="en-GB" sz="2000" dirty="0">
                <a:solidFill>
                  <a:srgbClr val="C00000"/>
                </a:solidFill>
              </a:rPr>
              <a:t>designed with two main objectives in mind</a:t>
            </a:r>
            <a:r>
              <a:rPr lang="en-GB" sz="2000" dirty="0">
                <a:solidFill>
                  <a:srgbClr val="C00000"/>
                </a:solidFill>
              </a:rPr>
              <a:t>;</a:t>
            </a:r>
          </a:p>
          <a:p>
            <a:endParaRPr lang="en-GB" sz="2000" dirty="0">
              <a:solidFill>
                <a:srgbClr val="C00000"/>
              </a:solidFill>
            </a:endParaRPr>
          </a:p>
          <a:p>
            <a:pPr marL="192881" indent="-192881">
              <a:buFont typeface="+mj-lt"/>
              <a:buAutoNum type="arabicPeriod"/>
            </a:pPr>
            <a:r>
              <a:rPr lang="en-GB" sz="2000" dirty="0">
                <a:solidFill>
                  <a:srgbClr val="C00000"/>
                </a:solidFill>
              </a:rPr>
              <a:t>To provide participants with a step by step guide through the world of finance and allow people with no previous experience or knowledge of finance to understand how Banking and the Economy function.  </a:t>
            </a:r>
          </a:p>
          <a:p>
            <a:pPr marL="192881" indent="-192881">
              <a:buFont typeface="+mj-lt"/>
              <a:buAutoNum type="arabicPeriod"/>
            </a:pPr>
            <a:r>
              <a:rPr lang="en-GB" sz="2000" dirty="0">
                <a:solidFill>
                  <a:srgbClr val="C00000"/>
                </a:solidFill>
              </a:rPr>
              <a:t>To prepare people to work in </a:t>
            </a:r>
            <a:r>
              <a:rPr lang="en-GB" sz="2000" dirty="0">
                <a:solidFill>
                  <a:srgbClr val="C00000"/>
                </a:solidFill>
              </a:rPr>
              <a:t>finance.  This course is delivered by ex financial professionals who will teach you how Investment Banks work. We have strong relationships with the top financial instructions and work directly with their hiring Managers to secure permanent employment for attendees. </a:t>
            </a:r>
          </a:p>
          <a:p>
            <a:endParaRPr lang="en-GB" sz="1013" dirty="0"/>
          </a:p>
        </p:txBody>
      </p:sp>
      <p:sp>
        <p:nvSpPr>
          <p:cNvPr id="5" name="TextBox 4"/>
          <p:cNvSpPr txBox="1"/>
          <p:nvPr/>
        </p:nvSpPr>
        <p:spPr>
          <a:xfrm>
            <a:off x="1849087" y="11290769"/>
            <a:ext cx="3974523" cy="334707"/>
          </a:xfrm>
          <a:prstGeom prst="rect">
            <a:avLst/>
          </a:prstGeom>
          <a:noFill/>
        </p:spPr>
        <p:txBody>
          <a:bodyPr wrap="square" rtlCol="0">
            <a:spAutoFit/>
          </a:bodyPr>
          <a:lstStyle/>
          <a:p>
            <a:r>
              <a:rPr lang="en-GB" sz="1575" b="1" i="1" dirty="0">
                <a:solidFill>
                  <a:srgbClr val="C00000"/>
                </a:solidFill>
              </a:rPr>
              <a:t>www.obtainconsulting.com</a:t>
            </a:r>
          </a:p>
        </p:txBody>
      </p:sp>
    </p:spTree>
    <p:extLst>
      <p:ext uri="{BB962C8B-B14F-4D97-AF65-F5344CB8AC3E}">
        <p14:creationId xmlns:p14="http://schemas.microsoft.com/office/powerpoint/2010/main" val="8186268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3591</TotalTime>
  <Words>354</Words>
  <Application>Microsoft Office PowerPoint</Application>
  <PresentationFormat>Widescreen</PresentationFormat>
  <Paragraphs>46</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Bernard MT Condensed</vt:lpstr>
      <vt:lpstr>Century Gothic</vt:lpstr>
      <vt:lpstr>Wingdings</vt:lpstr>
      <vt:lpstr>Wingdings 3</vt:lpstr>
      <vt:lpstr>Ion</vt:lpstr>
      <vt:lpstr>Want to work in  Finance?</vt:lpstr>
      <vt:lpstr>Average starting  salary- £35,000 </vt:lpstr>
      <vt:lpstr>The Obtain Student Passport Program   </vt:lpstr>
      <vt:lpstr>Obtain Consulting is a London based firm specialising in Financial Recruitment &amp; Training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Finance?</dc:title>
  <dc:creator>USER</dc:creator>
  <cp:lastModifiedBy>Emmet</cp:lastModifiedBy>
  <cp:revision>33</cp:revision>
  <dcterms:created xsi:type="dcterms:W3CDTF">2015-02-06T16:01:12Z</dcterms:created>
  <dcterms:modified xsi:type="dcterms:W3CDTF">2015-03-04T23:03:32Z</dcterms:modified>
</cp:coreProperties>
</file>