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923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framing pulled from the provided P2C deck: relevance, motivation, and career readiness are recurring themes.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 5 cites Gallup student engagement: elementary 76%, middle school 61%, high school 44%.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 6 lists six research-backed increases associated with purpose in learning, with citations.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 4 lists strategy effect sizes: career development/job training .81, family engagement .67, mentoring .63, and academic support .11.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NCES 2024 NAEP: fourth grade average score +2 points vs 2022 but -3 vs 2019. Grade 8 flat vs 2022 after historic 2022 drop. Grade 12 math -3 vs 2019 and lowest 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2024 NAEP: about 39% of 4th graders, 28% of 8th graders, and 22% of 12th graders scored at/above NAEP Proficient in math; 39% of 8th graders and 45% of 12th graders scored below Basic.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40–42 summarize that as math problems grow more complex, student attitudes decline; connecting math to careers can build purpose, improve attitudes, and support motivation.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24–26 cite: 57% completion within 6 years, 13% low-income completion within 6 years, 59% recent grads in jobs requiring a degree, 74% hiring managers say skills gap persists.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28–29 show 89% vs 26% on incoming freshmen readiness, and 96% vs 11% on confidence graduates have business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 73 lists meaningful learning experiences, clear/accurate local career opportunity information, and upscaling learning efforts to teach valued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15, 31–53, and 89–93 describe P2C’s research/policy/practice approach and product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45–48 describe nearly 200 application lessons, 650+ careers, high-demand/high-wage criteria, all 16 career clusters, and lesson elements.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51–53 describe Career Explorer connecting work interests/values/lifestyle aspirations with job market trends/high-value careers/local opportunities, and spanning grades 6–12 with 70 lessons.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32 and 68–69 describe using labor-market data to understand destinations, identify high-demand/high-wage occupations, align educational practices, and evaluate/adjust program offerings.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P2C deck pages 55–57 show positive results in New Mexico as usage grows: Algebra I P2C pass rate 88.94% vs state 76.31%; Geometry P2C pass rate 88.65% vs state 79.45%; surveys show interest in math and career exploration increases.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slide: use as a short educator-facing summary. Keep the deck research-first and use the product slides as a response section only after the research problem is established.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uses public NAEP sources plus the provided P2C deck for internal research summaries and P2C product/evidence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658368" y="1920240"/>
            <a:ext cx="10789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6C84C"/>
                </a:solidFill>
              </a:rPr>
              <a:t>THE RESEARCH BASE FOR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58368" y="2322576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</a:rPr>
              <a:t>Career-Connected Learning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694944" y="331012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9F3F4"/>
                </a:solidFill>
              </a:rPr>
              <a:t>A research-first deck for educator conversations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45670" y="4297680"/>
            <a:ext cx="4754880" cy="694944"/>
          </a:xfrm>
          <a:prstGeom prst="roundRect">
            <a:avLst>
              <a:gd name="adj" fmla="val 15789"/>
            </a:avLst>
          </a:prstGeom>
          <a:solidFill>
            <a:srgbClr val="0B5360"/>
          </a:solidFill>
          <a:ln>
            <a:solidFill>
              <a:srgbClr val="0B5360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</a:rPr>
              <a:t>Core idea: when education becomes relevant, learners fully engage.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94944" y="4297680"/>
            <a:ext cx="73152" cy="694944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2942B8-1DB1-1812-76B9-FEE0A8A7B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60" y="416859"/>
            <a:ext cx="4696069" cy="9169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the problem: engagement falls as students move through school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49808" y="187452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5A1F"/>
                </a:solidFill>
              </a:rPr>
              <a:t>76%
</a:t>
            </a:r>
            <a:r>
              <a:rPr lang="en-US" sz="1070" dirty="0">
                <a:solidFill>
                  <a:srgbClr val="17343B"/>
                </a:solidFill>
              </a:rPr>
              <a:t>Elementary students reporting high engagement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4553712" y="187452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00AFAE"/>
                </a:solidFill>
              </a:rPr>
              <a:t>61%
</a:t>
            </a:r>
            <a:r>
              <a:rPr lang="en-US" sz="1070" dirty="0">
                <a:solidFill>
                  <a:srgbClr val="17343B"/>
                </a:solidFill>
              </a:rPr>
              <a:t>Middle school students reporting high engagement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8357616" y="1874520"/>
            <a:ext cx="2971800" cy="1874520"/>
          </a:xfrm>
          <a:prstGeom prst="roundRect">
            <a:avLst>
              <a:gd name="adj" fmla="val 5854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B20B5C"/>
                </a:solidFill>
              </a:rPr>
              <a:t>44%
</a:t>
            </a:r>
            <a:r>
              <a:rPr lang="en-US" sz="1070" dirty="0">
                <a:solidFill>
                  <a:srgbClr val="17343B"/>
                </a:solidFill>
              </a:rPr>
              <a:t>High school students reporting high engagement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941832" y="4370832"/>
            <a:ext cx="10195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3C46"/>
                </a:solidFill>
              </a:rPr>
              <a:t>The research issue is not just content coverage. It is whether students can see a reason to care enough to persist.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2012 Gallup Student Poll as summarized in the provided P2C deck.</a:t>
            </a:r>
            <a:endParaRPr lang="en-US" sz="680" dirty="0"/>
          </a:p>
        </p:txBody>
      </p:sp>
      <p:sp>
        <p:nvSpPr>
          <p:cNvPr id="10" name="Shape 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engagement declines sharply before students reach the workforce pipeline.</a:t>
            </a:r>
            <a:endParaRPr lang="en-US" sz="6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Purpose in learning is tied to the outcomes schools already care about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86384" y="150876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7343B"/>
                </a:solidFill>
              </a:rPr>
              <a:t>When students experience purpose in their learning, research connects it to increases in: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841248" y="2148840"/>
            <a:ext cx="3035808" cy="786384"/>
          </a:xfrm>
          <a:prstGeom prst="roundRect">
            <a:avLst>
              <a:gd name="adj" fmla="val 18605"/>
            </a:avLst>
          </a:prstGeom>
          <a:solidFill>
            <a:srgbClr val="F7FAFB"/>
          </a:solidFill>
          <a:ln w="25400">
            <a:solidFill>
              <a:srgbClr val="FF5A1F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43B"/>
                </a:solidFill>
              </a:rPr>
              <a:t>Motivation to learn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572000" y="2148840"/>
            <a:ext cx="3035808" cy="786384"/>
          </a:xfrm>
          <a:prstGeom prst="roundRect">
            <a:avLst>
              <a:gd name="adj" fmla="val 18605"/>
            </a:avLst>
          </a:prstGeom>
          <a:solidFill>
            <a:srgbClr val="F7FAFB"/>
          </a:solidFill>
          <a:ln w="25400">
            <a:solidFill>
              <a:srgbClr val="00AFAE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43B"/>
                </a:solidFill>
              </a:rPr>
              <a:t>Task/course completion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302752" y="2148840"/>
            <a:ext cx="3035808" cy="786384"/>
          </a:xfrm>
          <a:prstGeom prst="roundRect">
            <a:avLst>
              <a:gd name="adj" fmla="val 18605"/>
            </a:avLst>
          </a:prstGeom>
          <a:solidFill>
            <a:srgbClr val="F7FAFB"/>
          </a:solidFill>
          <a:ln w="25400">
            <a:solidFill>
              <a:srgbClr val="B20B5C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43B"/>
                </a:solidFill>
              </a:rPr>
              <a:t>Interest &amp; engagement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41248" y="3794760"/>
            <a:ext cx="3035808" cy="786384"/>
          </a:xfrm>
          <a:prstGeom prst="roundRect">
            <a:avLst>
              <a:gd name="adj" fmla="val 18605"/>
            </a:avLst>
          </a:prstGeom>
          <a:solidFill>
            <a:srgbClr val="F7FAFB"/>
          </a:solidFill>
          <a:ln w="25400">
            <a:solidFill>
              <a:srgbClr val="F6C84C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43B"/>
                </a:solidFill>
              </a:rPr>
              <a:t>Effort &amp; persistence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572000" y="3794760"/>
            <a:ext cx="3035808" cy="786384"/>
          </a:xfrm>
          <a:prstGeom prst="roundRect">
            <a:avLst>
              <a:gd name="adj" fmla="val 18605"/>
            </a:avLst>
          </a:prstGeom>
          <a:solidFill>
            <a:srgbClr val="F7FAFB"/>
          </a:solidFill>
          <a:ln w="25400">
            <a:solidFill>
              <a:srgbClr val="0B5360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43B"/>
                </a:solidFill>
              </a:rPr>
              <a:t>Performance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302752" y="3794760"/>
            <a:ext cx="3035808" cy="786384"/>
          </a:xfrm>
          <a:prstGeom prst="roundRect">
            <a:avLst>
              <a:gd name="adj" fmla="val 18605"/>
            </a:avLst>
          </a:prstGeom>
          <a:solidFill>
            <a:srgbClr val="F7FAFB"/>
          </a:solidFill>
          <a:ln w="25400">
            <a:solidFill>
              <a:srgbClr val="FF5A1F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43B"/>
                </a:solidFill>
              </a:rPr>
              <a:t>Retention of new information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333919" y="5244084"/>
            <a:ext cx="9921240" cy="566928"/>
          </a:xfrm>
          <a:prstGeom prst="roundRect">
            <a:avLst>
              <a:gd name="adj" fmla="val 19355"/>
            </a:avLst>
          </a:prstGeom>
          <a:solidFill>
            <a:srgbClr val="003C46"/>
          </a:solidFill>
          <a:ln>
            <a:solidFill>
              <a:srgbClr val="003C4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FFFFFF"/>
                </a:solidFill>
              </a:rPr>
              <a:t>Research implication: relevance is not a “nice extra” — it is part of how students build motivation, persistence, and academic performance.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1143000" y="5285232"/>
            <a:ext cx="73152" cy="566928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Research summaries from Frymier &amp; Shulman; Jang; Hulleman &amp; Harackiewicz; Yeager et al.; Perin, as listed in the provided P2C deck.</a:t>
            </a:r>
            <a:endParaRPr lang="en-US" sz="680" dirty="0"/>
          </a:p>
        </p:txBody>
      </p:sp>
      <p:sp>
        <p:nvSpPr>
          <p:cNvPr id="15" name="Shape 1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purpose is connected to motivation, completion, effort, performance, and retention.</a:t>
            </a:r>
            <a:endParaRPr lang="en-US" sz="6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Career development shows the strongest effect in dropout prevention research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68680" y="16916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Career development / job training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3977640" y="181965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3977640" y="1819656"/>
            <a:ext cx="2570540" cy="128016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84848" y="170078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5A1F"/>
                </a:solidFill>
              </a:rPr>
              <a:t>0.81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868680" y="22860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Family engagement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977640" y="241401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977640" y="2414016"/>
            <a:ext cx="2126249" cy="128016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784848" y="229514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AFAE"/>
                </a:solidFill>
              </a:rPr>
              <a:t>0.67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868680" y="28803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Mentoring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3977640" y="300837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3977640" y="3008376"/>
            <a:ext cx="1999309" cy="128016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784848" y="288950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AFAE"/>
                </a:solidFill>
              </a:rPr>
              <a:t>0.63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868680" y="34747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Behavioral intervention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3977640" y="360273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3977640" y="3602736"/>
            <a:ext cx="1459813" cy="128016"/>
          </a:xfrm>
          <a:prstGeom prst="rect">
            <a:avLst/>
          </a:prstGeom>
          <a:solidFill>
            <a:srgbClr val="0B536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784848" y="348386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5360"/>
                </a:solidFill>
              </a:rPr>
              <a:t>0.46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868680" y="40690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Literacy development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3977640" y="419709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3977640" y="4197096"/>
            <a:ext cx="1332872" cy="128016"/>
          </a:xfrm>
          <a:prstGeom prst="rect">
            <a:avLst/>
          </a:prstGeom>
          <a:solidFill>
            <a:srgbClr val="0B536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784848" y="407822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5360"/>
                </a:solidFill>
              </a:rPr>
              <a:t>0.42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868680" y="46634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Work-based learning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3977640" y="479145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3977640" y="4791456"/>
            <a:ext cx="825112" cy="128016"/>
          </a:xfrm>
          <a:prstGeom prst="rect">
            <a:avLst/>
          </a:prstGeom>
          <a:solidFill>
            <a:srgbClr val="5E747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784848" y="467258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E7479"/>
                </a:solidFill>
              </a:rPr>
              <a:t>0.26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868680" y="52578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7343B"/>
                </a:solidFill>
              </a:rPr>
              <a:t>Academic support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3977640" y="5385816"/>
            <a:ext cx="2697480" cy="128016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3977640" y="5385816"/>
            <a:ext cx="349086" cy="128016"/>
          </a:xfrm>
          <a:prstGeom prst="rect">
            <a:avLst/>
          </a:prstGeom>
          <a:solidFill>
            <a:srgbClr val="5E747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6784848" y="5266944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E7479"/>
                </a:solidFill>
              </a:rPr>
              <a:t>0.11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8101584" y="1965960"/>
            <a:ext cx="3200400" cy="2212848"/>
          </a:xfrm>
          <a:prstGeom prst="roundRect">
            <a:avLst>
              <a:gd name="adj" fmla="val 4959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43B"/>
                </a:solidFill>
              </a:rPr>
              <a:t>Career development / job training had the largest effect size among the strategies shown in the meta-regression model.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8101584" y="1965960"/>
            <a:ext cx="73152" cy="2212848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8101584" y="4434840"/>
            <a:ext cx="3200400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343B"/>
                </a:solidFill>
              </a:rPr>
              <a:t>This is a research argument for relevance and pathway clarity.</a:t>
            </a:r>
            <a:endParaRPr lang="en-US" sz="1350" dirty="0"/>
          </a:p>
        </p:txBody>
      </p:sp>
      <p:sp>
        <p:nvSpPr>
          <p:cNvPr id="36" name="Shape 33"/>
          <p:cNvSpPr/>
          <p:nvPr/>
        </p:nvSpPr>
        <p:spPr>
          <a:xfrm>
            <a:off x="8101584" y="4434840"/>
            <a:ext cx="73152" cy="768096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National Dropout Prevention Center meta-regression model as summarized in the provided P2C deck.</a:t>
            </a:r>
            <a:endParaRPr lang="en-US" sz="680" dirty="0"/>
          </a:p>
        </p:txBody>
      </p:sp>
      <p:sp>
        <p:nvSpPr>
          <p:cNvPr id="38" name="Shape 35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career development is a high-leverage dropout-prevention strategy.</a:t>
            </a:r>
            <a:endParaRPr lang="en-US" sz="6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3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02368" y="292608"/>
            <a:ext cx="6583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5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P2C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10533888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</a:rPr>
              <a:t>PATHWAY2CAREERS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NAEP math: small recovery does not erase the achievement gap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3232" y="1481328"/>
            <a:ext cx="1645920" cy="29260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2024 NAEP MATH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50976" y="2046648"/>
            <a:ext cx="3383280" cy="2148840"/>
          </a:xfrm>
          <a:prstGeom prst="roundRect">
            <a:avLst>
              <a:gd name="adj" fmla="val 5106"/>
            </a:avLst>
          </a:prstGeom>
          <a:solidFill>
            <a:srgbClr val="082E37"/>
          </a:solidFill>
          <a:ln>
            <a:solidFill>
              <a:srgbClr val="082E37">
                <a:alpha val="80000"/>
              </a:srgbClr>
            </a:solidFill>
          </a:ln>
        </p:spPr>
        <p:txBody>
          <a:bodyPr wrap="square" lIns="2921" tIns="2921" rIns="2921" bIns="292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Grade 4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+2 points vs. 2022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still 3 points below 2019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86384" y="2029968"/>
            <a:ext cx="73152" cy="214884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636008" y="2029968"/>
            <a:ext cx="3383280" cy="2148840"/>
          </a:xfrm>
          <a:prstGeom prst="roundRect">
            <a:avLst>
              <a:gd name="adj" fmla="val 5106"/>
            </a:avLst>
          </a:prstGeom>
          <a:solidFill>
            <a:srgbClr val="082E37"/>
          </a:solidFill>
          <a:ln>
            <a:solidFill>
              <a:srgbClr val="082E37">
                <a:alpha val="80000"/>
              </a:srgbClr>
            </a:solidFill>
          </a:ln>
        </p:spPr>
        <p:txBody>
          <a:bodyPr wrap="square" lIns="2921" tIns="2921" rIns="2921" bIns="292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Grade 8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flat vs. 2022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after an 8-point drop in 2022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4425696" y="2029968"/>
            <a:ext cx="73152" cy="2148840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18145" y="2029968"/>
            <a:ext cx="3383280" cy="2148840"/>
          </a:xfrm>
          <a:prstGeom prst="roundRect">
            <a:avLst>
              <a:gd name="adj" fmla="val 5106"/>
            </a:avLst>
          </a:prstGeom>
          <a:solidFill>
            <a:srgbClr val="082E37"/>
          </a:solidFill>
          <a:ln>
            <a:solidFill>
              <a:srgbClr val="082E37">
                <a:alpha val="80000"/>
              </a:srgbClr>
            </a:solidFill>
          </a:ln>
        </p:spPr>
        <p:txBody>
          <a:bodyPr wrap="square" lIns="2921" tIns="2921" rIns="2921" bIns="292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Grade 12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 points below 2019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lowest ever reported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065008" y="2029968"/>
            <a:ext cx="73152" cy="2148840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5138928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The data does not just point to “more math.” It points to better engagement, stronger purpose, and more durable learning.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D9F3F4"/>
                </a:solidFill>
              </a:rPr>
              <a:t>Source: NCES / The Nation’s Report Card, 2024 Mathematics Assessments.</a:t>
            </a:r>
            <a:endParaRPr lang="en-US" sz="680" dirty="0"/>
          </a:p>
        </p:txBody>
      </p:sp>
      <p:sp>
        <p:nvSpPr>
          <p:cNvPr id="15" name="Shape 1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82E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FFFFFF"/>
                </a:solidFill>
              </a:rPr>
              <a:t>Research finding: math performance remains below pre-pandemic levels in key grades.</a:t>
            </a:r>
            <a:endParaRPr lang="en-US" sz="6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NAEP proficiency data shows a career-readiness risk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96112" y="2201692"/>
            <a:ext cx="1283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5A1F"/>
                </a:solidFill>
              </a:rPr>
              <a:t>39%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896112" y="2530876"/>
            <a:ext cx="1283208" cy="1775948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0392" y="4562856"/>
            <a:ext cx="13746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7343B"/>
                </a:solidFill>
              </a:rPr>
              <a:t>Grade 4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7343B"/>
                </a:solidFill>
              </a:rPr>
              <a:t>Math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654808" y="2702601"/>
            <a:ext cx="1283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AFAE"/>
                </a:solidFill>
              </a:rPr>
              <a:t>28%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2654808" y="3031785"/>
            <a:ext cx="1283208" cy="1275039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609088" y="4562856"/>
            <a:ext cx="13746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7343B"/>
                </a:solidFill>
              </a:rPr>
              <a:t>Grade 8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7343B"/>
                </a:solidFill>
              </a:rPr>
              <a:t>Math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4413504" y="2975823"/>
            <a:ext cx="1283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20B5C"/>
                </a:solidFill>
              </a:rPr>
              <a:t>22%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4413504" y="3305007"/>
            <a:ext cx="1283208" cy="1001817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367784" y="4562856"/>
            <a:ext cx="13746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7343B"/>
                </a:solidFill>
              </a:rPr>
              <a:t>Grade 12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7343B"/>
                </a:solidFill>
              </a:rPr>
              <a:t>Math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1024128" y="5193792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03C46"/>
                </a:solidFill>
              </a:rPr>
              <a:t>At or above NAEP Proficient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565392" y="1673352"/>
            <a:ext cx="2148840" cy="1600200"/>
          </a:xfrm>
          <a:prstGeom prst="roundRect">
            <a:avLst>
              <a:gd name="adj" fmla="val 6857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E44834"/>
                </a:solidFill>
              </a:rPr>
              <a:t>39%
</a:t>
            </a:r>
            <a:r>
              <a:rPr lang="en-US" sz="1070" dirty="0">
                <a:solidFill>
                  <a:srgbClr val="17343B"/>
                </a:solidFill>
              </a:rPr>
              <a:t>Grade 8 students below NAEP Basic in math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9144000" y="1673352"/>
            <a:ext cx="2148840" cy="1600200"/>
          </a:xfrm>
          <a:prstGeom prst="roundRect">
            <a:avLst>
              <a:gd name="adj" fmla="val 6857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E44834"/>
                </a:solidFill>
              </a:rPr>
              <a:t>45%
</a:t>
            </a:r>
            <a:r>
              <a:rPr lang="en-US" sz="1070" dirty="0">
                <a:solidFill>
                  <a:srgbClr val="17343B"/>
                </a:solidFill>
              </a:rPr>
              <a:t>Grade 12 students below NAEP Basic in math</a:t>
            </a:r>
            <a:endParaRPr lang="en-US" sz="3400" dirty="0"/>
          </a:p>
        </p:txBody>
      </p:sp>
      <p:sp>
        <p:nvSpPr>
          <p:cNvPr id="17" name="Text 14"/>
          <p:cNvSpPr/>
          <p:nvPr/>
        </p:nvSpPr>
        <p:spPr>
          <a:xfrm>
            <a:off x="6565392" y="3977640"/>
            <a:ext cx="4709160" cy="1143000"/>
          </a:xfrm>
          <a:prstGeom prst="roundRect">
            <a:avLst>
              <a:gd name="adj" fmla="val 9600"/>
            </a:avLst>
          </a:prstGeom>
          <a:solidFill>
            <a:srgbClr val="F7FAFB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7343B"/>
                </a:solidFill>
              </a:rPr>
              <a:t>When fewer students reach proficiency, schools need stronger bridges between academic content, student motivation, and career purpose.</a:t>
            </a:r>
            <a:endParaRPr lang="en-US" sz="1480" dirty="0"/>
          </a:p>
        </p:txBody>
      </p:sp>
      <p:sp>
        <p:nvSpPr>
          <p:cNvPr id="18" name="Shape 15"/>
          <p:cNvSpPr/>
          <p:nvPr/>
        </p:nvSpPr>
        <p:spPr>
          <a:xfrm>
            <a:off x="6565392" y="3977640"/>
            <a:ext cx="73152" cy="114300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NCES / The Nation’s Report Card, 2024 Mathematics; NAGB 2024 Grade 12 summary.</a:t>
            </a:r>
            <a:endParaRPr lang="en-US" sz="680" dirty="0"/>
          </a:p>
        </p:txBody>
      </p:sp>
      <p:sp>
        <p:nvSpPr>
          <p:cNvPr id="20" name="Shap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the math pipeline is fragile across elementary, middle, and high school.</a:t>
            </a:r>
            <a:endParaRPr lang="en-US" sz="6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research question is the one students keep asking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77240" y="169164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03C46"/>
                </a:solidFill>
              </a:rPr>
              <a:t>“When will I ever need to know this in the real world?”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987552" y="2907792"/>
            <a:ext cx="31546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43B"/>
                </a:solidFill>
              </a:rPr>
              <a:t>Math attitudes decline as problems get more complex.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914400" y="2907792"/>
            <a:ext cx="73152" cy="1371600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599432" y="2907792"/>
            <a:ext cx="31546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43B"/>
                </a:solidFill>
              </a:rPr>
              <a:t>Career connections can incorporate purpose into math learning.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526280" y="2907792"/>
            <a:ext cx="73152" cy="137160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327169" y="2907792"/>
            <a:ext cx="31546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43B"/>
                </a:solidFill>
              </a:rPr>
              <a:t>Purpose can improve attitudes and motivation to acquire critical skills.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138160" y="2907792"/>
            <a:ext cx="73152" cy="1371600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234440" y="5166360"/>
            <a:ext cx="971092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B20B5C"/>
                </a:solidFill>
              </a:rPr>
              <a:t>Relevance makes the abstract visible.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P2C deck research summary on math attitudes and career-connected math.</a:t>
            </a:r>
            <a:endParaRPr lang="en-US" sz="680" dirty="0"/>
          </a:p>
        </p:txBody>
      </p:sp>
      <p:sp>
        <p:nvSpPr>
          <p:cNvPr id="14" name="Shap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purpose is a direct answer to the “real world” question.</a:t>
            </a:r>
            <a:endParaRPr lang="en-US" sz="6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education-to-industry gap shows up in multiple places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41248" y="1664208"/>
            <a:ext cx="2606040" cy="1508760"/>
          </a:xfrm>
          <a:prstGeom prst="roundRect">
            <a:avLst>
              <a:gd name="adj" fmla="val 7273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5A1F"/>
                </a:solidFill>
              </a:rPr>
              <a:t>57%
</a:t>
            </a:r>
            <a:r>
              <a:rPr lang="en-US" sz="970" dirty="0">
                <a:solidFill>
                  <a:srgbClr val="17343B"/>
                </a:solidFill>
              </a:rPr>
              <a:t>of students who start a postsecondary program earn a degree within six years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3703320" y="1664208"/>
            <a:ext cx="2606040" cy="1508760"/>
          </a:xfrm>
          <a:prstGeom prst="roundRect">
            <a:avLst>
              <a:gd name="adj" fmla="val 7273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B20B5C"/>
                </a:solidFill>
              </a:rPr>
              <a:t>13%
</a:t>
            </a:r>
            <a:r>
              <a:rPr lang="en-US" sz="970" dirty="0">
                <a:solidFill>
                  <a:srgbClr val="17343B"/>
                </a:solidFill>
              </a:rPr>
              <a:t>of low-income students earn a degree within six years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6565392" y="1664208"/>
            <a:ext cx="2606040" cy="1508760"/>
          </a:xfrm>
          <a:prstGeom prst="roundRect">
            <a:avLst>
              <a:gd name="adj" fmla="val 7273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00AFAE"/>
                </a:solidFill>
              </a:rPr>
              <a:t>59%
</a:t>
            </a:r>
            <a:r>
              <a:rPr lang="en-US" sz="970" dirty="0">
                <a:solidFill>
                  <a:srgbClr val="17343B"/>
                </a:solidFill>
              </a:rPr>
              <a:t>of recent grads work in jobs requiring a college degree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9427464" y="1664208"/>
            <a:ext cx="1874520" cy="1508760"/>
          </a:xfrm>
          <a:prstGeom prst="roundRect">
            <a:avLst>
              <a:gd name="adj" fmla="val 7273"/>
            </a:avLst>
          </a:prstGeom>
          <a:solidFill>
            <a:srgbClr val="F7FAFB"/>
          </a:solidFill>
          <a:ln>
            <a:solidFill>
              <a:srgbClr val="D9E4E6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0B5360"/>
                </a:solidFill>
              </a:rPr>
              <a:t>74%
</a:t>
            </a:r>
            <a:r>
              <a:rPr lang="en-US" sz="960" dirty="0">
                <a:solidFill>
                  <a:srgbClr val="17343B"/>
                </a:solidFill>
              </a:rPr>
              <a:t>of hiring managers say a skills gap persists</a:t>
            </a:r>
            <a:endParaRPr lang="en-US" sz="3800" dirty="0"/>
          </a:p>
        </p:txBody>
      </p:sp>
      <p:sp>
        <p:nvSpPr>
          <p:cNvPr id="9" name="Shape 6"/>
          <p:cNvSpPr/>
          <p:nvPr/>
        </p:nvSpPr>
        <p:spPr>
          <a:xfrm>
            <a:off x="1316736" y="3977640"/>
            <a:ext cx="1965960" cy="585216"/>
          </a:xfrm>
          <a:prstGeom prst="chevron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435608" y="4151376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Education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767328" y="3977640"/>
            <a:ext cx="1965960" cy="585216"/>
          </a:xfrm>
          <a:prstGeom prst="chevron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895344" y="4151376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Employment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217920" y="3977640"/>
            <a:ext cx="2377440" cy="585216"/>
          </a:xfrm>
          <a:prstGeom prst="chevron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336792" y="4151376"/>
            <a:ext cx="18470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Economic Development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868680" y="507492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3C46"/>
                </a:solidFill>
              </a:rPr>
              <a:t>Career-connected learning sits across all three.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Sources: National Student Clearinghouse Research Center; Pell Institute/PennAHEAD; Bloomberg; U.S. Chamber Foundation, as summarized in the P2C deck.</a:t>
            </a:r>
            <a:endParaRPr lang="en-US" sz="680" dirty="0"/>
          </a:p>
        </p:txBody>
      </p:sp>
      <p:sp>
        <p:nvSpPr>
          <p:cNvPr id="17" name="Shape 14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the gap is academic, economic, and workforce-facing.</a:t>
            </a:r>
            <a:endParaRPr lang="en-US" sz="6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Educators and employers often see “readiness” differently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005840" y="1854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3C46"/>
                </a:solidFill>
              </a:rPr>
              <a:t>89%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1005840" y="2183496"/>
            <a:ext cx="1623060" cy="2351928"/>
          </a:xfrm>
          <a:prstGeom prst="rect">
            <a:avLst/>
          </a:prstGeom>
          <a:solidFill>
            <a:srgbClr val="003C4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60120" y="4791456"/>
            <a:ext cx="17145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High school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teachers</a:t>
            </a:r>
            <a:endParaRPr lang="en-US" sz="1030" dirty="0"/>
          </a:p>
        </p:txBody>
      </p:sp>
      <p:sp>
        <p:nvSpPr>
          <p:cNvPr id="8" name="Text 5"/>
          <p:cNvSpPr/>
          <p:nvPr/>
        </p:nvSpPr>
        <p:spPr>
          <a:xfrm>
            <a:off x="3268980" y="3519160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5A1F"/>
                </a:solidFill>
              </a:rPr>
              <a:t>26%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3268980" y="3848344"/>
            <a:ext cx="1623060" cy="68708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3223260" y="4791456"/>
            <a:ext cx="17145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Post-secondary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faculty</a:t>
            </a:r>
            <a:endParaRPr lang="en-US" sz="1030" dirty="0"/>
          </a:p>
        </p:txBody>
      </p:sp>
      <p:sp>
        <p:nvSpPr>
          <p:cNvPr id="11" name="Text 8"/>
          <p:cNvSpPr/>
          <p:nvPr/>
        </p:nvSpPr>
        <p:spPr>
          <a:xfrm>
            <a:off x="960120" y="54864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3B"/>
                </a:solidFill>
              </a:rPr>
              <a:t>Believe incoming higher-ed freshmen are “ready”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675120" y="1669329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20B5C"/>
                </a:solidFill>
              </a:rPr>
              <a:t>96%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6675120" y="1998513"/>
            <a:ext cx="1623060" cy="2536911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629400" y="4791456"/>
            <a:ext cx="17145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Higher-ed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CAOs</a:t>
            </a:r>
            <a:endParaRPr lang="en-US" sz="1030" dirty="0"/>
          </a:p>
        </p:txBody>
      </p:sp>
      <p:sp>
        <p:nvSpPr>
          <p:cNvPr id="15" name="Text 12"/>
          <p:cNvSpPr/>
          <p:nvPr/>
        </p:nvSpPr>
        <p:spPr>
          <a:xfrm>
            <a:off x="8938260" y="391555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AFAE"/>
                </a:solidFill>
              </a:rPr>
              <a:t>11%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8938260" y="4244736"/>
            <a:ext cx="1623060" cy="290688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892540" y="4791456"/>
            <a:ext cx="17145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Business</a:t>
            </a:r>
            <a:endParaRPr lang="en-US" sz="1030" dirty="0"/>
          </a:p>
          <a:p>
            <a:pPr marL="0" indent="0" algn="ctr">
              <a:buNone/>
            </a:pPr>
            <a:r>
              <a:rPr lang="en-US" sz="1030" dirty="0">
                <a:solidFill>
                  <a:srgbClr val="17343B"/>
                </a:solidFill>
              </a:rPr>
              <a:t>leaders</a:t>
            </a:r>
            <a:endParaRPr lang="en-US" sz="1030" dirty="0"/>
          </a:p>
        </p:txBody>
      </p:sp>
      <p:sp>
        <p:nvSpPr>
          <p:cNvPr id="18" name="Text 15"/>
          <p:cNvSpPr/>
          <p:nvPr/>
        </p:nvSpPr>
        <p:spPr>
          <a:xfrm>
            <a:off x="6629400" y="548640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43B"/>
                </a:solidFill>
              </a:rPr>
              <a:t>Have confidence graduates have skills required in business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Readiness perception-gap data as summarized in the P2C deck.</a:t>
            </a:r>
            <a:endParaRPr lang="en-US" sz="680" dirty="0"/>
          </a:p>
        </p:txBody>
      </p:sp>
      <p:sp>
        <p:nvSpPr>
          <p:cNvPr id="20" name="Shap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Research finding: readiness is not a shared definition unless schools connect outcomes to postsecondary and workforce expectations.</a:t>
            </a:r>
            <a:endParaRPr lang="en-US" sz="6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02368" y="292608"/>
            <a:ext cx="6583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5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P2C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10533888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</a:rPr>
              <a:t>PATHWAY2CAREERS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research-based response should change the learning experience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86384" y="1572768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6C84C"/>
                </a:solidFill>
              </a:rPr>
              <a:t>Career-connected programs should include: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14400" y="2240280"/>
            <a:ext cx="502920" cy="502920"/>
          </a:xfrm>
          <a:prstGeom prst="ellipse">
            <a:avLst/>
          </a:prstGeom>
          <a:solidFill>
            <a:srgbClr val="FF5A1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700784" y="219456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Meaningful learning experiences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00784" y="2596896"/>
            <a:ext cx="5623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F3F4"/>
                </a:solidFill>
              </a:rPr>
              <a:t>Students see why content matters.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3337560"/>
            <a:ext cx="502920" cy="502920"/>
          </a:xfrm>
          <a:prstGeom prst="ellipse">
            <a:avLst/>
          </a:prstGeom>
          <a:solidFill>
            <a:srgbClr val="00AF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700784" y="329184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Clear, accurate career information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700784" y="3694176"/>
            <a:ext cx="5623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F3F4"/>
                </a:solidFill>
              </a:rPr>
              <a:t>Students connect school to local opportunities.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14400" y="4434840"/>
            <a:ext cx="502920" cy="502920"/>
          </a:xfrm>
          <a:prstGeom prst="ellipse">
            <a:avLst/>
          </a:prstGeom>
          <a:solidFill>
            <a:srgbClr val="B20B5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700784" y="438912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Valued skills and pathways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700784" y="4791456"/>
            <a:ext cx="56235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F3F4"/>
                </a:solidFill>
              </a:rPr>
              <a:t>Learning aligns to postsecondary and workforce needs.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092440" y="2606040"/>
            <a:ext cx="3063240" cy="1874520"/>
          </a:xfrm>
          <a:prstGeom prst="roundRect">
            <a:avLst>
              <a:gd name="adj" fmla="val 5854"/>
            </a:avLst>
          </a:prstGeom>
          <a:solidFill>
            <a:srgbClr val="082E37"/>
          </a:solidFill>
          <a:ln>
            <a:solidFill>
              <a:srgbClr val="082E37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</a:rPr>
              <a:t>The product section should be small because the research is the point. But the research does imply a practical design question: how do schools scale relevance?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8092440" y="2606040"/>
            <a:ext cx="73152" cy="18745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D9F3F4"/>
                </a:solidFill>
              </a:rPr>
              <a:t>Source: P2C deck program-alignment summary of career-connected program design. </a:t>
            </a:r>
            <a:endParaRPr lang="en-US" sz="680" dirty="0"/>
          </a:p>
        </p:txBody>
      </p:sp>
      <p:sp>
        <p:nvSpPr>
          <p:cNvPr id="19" name="Shap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82E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FFFFFF"/>
                </a:solidFill>
              </a:rPr>
              <a:t>Research implication: relevance has to become an integrated system, not a one-off lesson.</a:t>
            </a:r>
            <a:endParaRPr lang="en-US" sz="6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P2C fits: research problem → scaled response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22960" y="1572768"/>
            <a:ext cx="28803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343B"/>
                </a:solidFill>
              </a:rPr>
              <a:t>Student engagement drops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3913632" y="1865376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800600" y="1572768"/>
            <a:ext cx="2148840" cy="585216"/>
          </a:xfrm>
          <a:prstGeom prst="roundRect">
            <a:avLst>
              <a:gd name="adj" fmla="val 20313"/>
            </a:avLst>
          </a:prstGeom>
          <a:solidFill>
            <a:srgbClr val="FF5A1F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FFFFFF"/>
                </a:solidFill>
              </a:rPr>
              <a:t>Career Explorer</a:t>
            </a:r>
            <a:endParaRPr lang="en-US" sz="1330" dirty="0"/>
          </a:p>
        </p:txBody>
      </p:sp>
      <p:sp>
        <p:nvSpPr>
          <p:cNvPr id="8" name="Shape 5"/>
          <p:cNvSpPr/>
          <p:nvPr/>
        </p:nvSpPr>
        <p:spPr>
          <a:xfrm>
            <a:off x="7168896" y="1865376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065008" y="1572768"/>
            <a:ext cx="33375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43B"/>
                </a:solidFill>
              </a:rPr>
              <a:t>Scaffolded career exploration across grades 6–12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615184"/>
            <a:ext cx="28803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343B"/>
                </a:solidFill>
              </a:rPr>
              <a:t>Math achievement remains fragile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3913632" y="2907792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800600" y="2615184"/>
            <a:ext cx="2148840" cy="585216"/>
          </a:xfrm>
          <a:prstGeom prst="roundRect">
            <a:avLst>
              <a:gd name="adj" fmla="val 20313"/>
            </a:avLst>
          </a:prstGeom>
          <a:solidFill>
            <a:srgbClr val="00AFAE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FFFFFF"/>
                </a:solidFill>
              </a:rPr>
              <a:t>P2C Math + Bridge</a:t>
            </a:r>
            <a:endParaRPr lang="en-US" sz="1330" dirty="0"/>
          </a:p>
        </p:txBody>
      </p:sp>
      <p:sp>
        <p:nvSpPr>
          <p:cNvPr id="13" name="Shape 10"/>
          <p:cNvSpPr/>
          <p:nvPr/>
        </p:nvSpPr>
        <p:spPr>
          <a:xfrm>
            <a:off x="7168896" y="2907792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065008" y="2615184"/>
            <a:ext cx="33375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43B"/>
                </a:solidFill>
              </a:rPr>
              <a:t>Career-connected, standards-aligned math application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822960" y="3657600"/>
            <a:ext cx="28803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343B"/>
                </a:solidFill>
              </a:rPr>
              <a:t>Readiness definitions are disconnected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3913632" y="3950208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4800600" y="3657600"/>
            <a:ext cx="2148840" cy="585216"/>
          </a:xfrm>
          <a:prstGeom prst="roundRect">
            <a:avLst>
              <a:gd name="adj" fmla="val 20313"/>
            </a:avLst>
          </a:prstGeom>
          <a:solidFill>
            <a:srgbClr val="B20B5C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FFFFFF"/>
                </a:solidFill>
              </a:rPr>
              <a:t>Labor Market Navigator</a:t>
            </a:r>
            <a:endParaRPr lang="en-US" sz="1330" dirty="0"/>
          </a:p>
        </p:txBody>
      </p:sp>
      <p:sp>
        <p:nvSpPr>
          <p:cNvPr id="18" name="Shape 15"/>
          <p:cNvSpPr/>
          <p:nvPr/>
        </p:nvSpPr>
        <p:spPr>
          <a:xfrm>
            <a:off x="7168896" y="3950208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065008" y="3657600"/>
            <a:ext cx="33375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43B"/>
                </a:solidFill>
              </a:rPr>
              <a:t>Local labor-market data connected to high-value careers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822960" y="4700016"/>
            <a:ext cx="28803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343B"/>
                </a:solidFill>
              </a:rPr>
              <a:t>Implementation is hard to sustain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3913632" y="4992624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800600" y="4700016"/>
            <a:ext cx="2148840" cy="585216"/>
          </a:xfrm>
          <a:prstGeom prst="roundRect">
            <a:avLst>
              <a:gd name="adj" fmla="val 20313"/>
            </a:avLst>
          </a:prstGeom>
          <a:solidFill>
            <a:srgbClr val="0B536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FFFFFF"/>
                </a:solidFill>
              </a:rPr>
              <a:t>Professional Development</a:t>
            </a:r>
            <a:endParaRPr lang="en-US" sz="1330" dirty="0"/>
          </a:p>
        </p:txBody>
      </p:sp>
      <p:sp>
        <p:nvSpPr>
          <p:cNvPr id="23" name="Shape 20"/>
          <p:cNvSpPr/>
          <p:nvPr/>
        </p:nvSpPr>
        <p:spPr>
          <a:xfrm>
            <a:off x="7168896" y="4992624"/>
            <a:ext cx="749808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8065008" y="4700016"/>
            <a:ext cx="3337560" cy="585216"/>
          </a:xfrm>
          <a:prstGeom prst="roundRect">
            <a:avLst>
              <a:gd name="adj" fmla="val 20313"/>
            </a:avLst>
          </a:prstGeom>
          <a:solidFill>
            <a:srgbClr val="F7FAFB"/>
          </a:solidFill>
          <a:ln>
            <a:solidFill>
              <a:srgbClr val="D9E4E6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7343B"/>
                </a:solidFill>
              </a:rPr>
              <a:t>Support for culture, teachers, and launch plans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P2C product descriptions and research/practice/policy positioning from the provided deck.</a:t>
            </a:r>
            <a:endParaRPr lang="en-US" sz="680" dirty="0"/>
          </a:p>
        </p:txBody>
      </p:sp>
      <p:sp>
        <p:nvSpPr>
          <p:cNvPr id="26" name="Shape 2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P2C response: translate research into tools educators can actually use.</a:t>
            </a:r>
            <a:endParaRPr lang="en-US" sz="6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Math solution design: connect standards to high-value careers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22960" y="1600200"/>
            <a:ext cx="32918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43B"/>
                </a:solidFill>
              </a:rPr>
              <a:t>Nearly 200 application lessons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822960" y="1600200"/>
            <a:ext cx="73152" cy="109728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425696" y="1600200"/>
            <a:ext cx="32918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43B"/>
                </a:solidFill>
              </a:rPr>
              <a:t>650+ careers to discover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425696" y="1600200"/>
            <a:ext cx="73152" cy="1097280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028432" y="1600200"/>
            <a:ext cx="32918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43B"/>
                </a:solidFill>
              </a:rPr>
              <a:t>All 16 career clusters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8028432" y="1600200"/>
            <a:ext cx="73152" cy="1097280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68680" y="3273552"/>
            <a:ext cx="4023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3C46"/>
                </a:solidFill>
              </a:rPr>
              <a:t>Lesson design connects math to: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914400" y="3730752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343B"/>
                </a:solidFill>
              </a:rPr>
              <a:t>• Job duties and responsibilities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914400" y="4069080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343B"/>
                </a:solidFill>
              </a:rPr>
              <a:t>• Education requirements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914400" y="4407408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343B"/>
                </a:solidFill>
              </a:rPr>
              <a:t>• Labor market data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914400" y="4745736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343B"/>
                </a:solidFill>
              </a:rPr>
              <a:t>• Occupation-related math concepts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914400" y="5084064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7343B"/>
                </a:solidFill>
              </a:rPr>
              <a:t>• Common work tasks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537960" y="3273552"/>
            <a:ext cx="4709160" cy="1572768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43B"/>
                </a:solidFill>
              </a:rPr>
              <a:t>The research claim becomes a design requirement: students need to see the value of math in meaningful, everyday work tasks.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6537960" y="3273552"/>
            <a:ext cx="73152" cy="1572768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P2C Math overview in the provided P2C deck.</a:t>
            </a:r>
            <a:endParaRPr lang="en-US" sz="680" dirty="0"/>
          </a:p>
        </p:txBody>
      </p:sp>
      <p:sp>
        <p:nvSpPr>
          <p:cNvPr id="20" name="Shape 17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P2C Math: from “better word problems” to authentic career-connected application.</a:t>
            </a:r>
            <a:endParaRPr lang="en-US" sz="6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Career exploration solution design: scaffold decisions with both personal and labor-market factors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69264" y="187452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5A1F"/>
                </a:solidFill>
              </a:rPr>
              <a:t>Personal Factors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51560" y="2487168"/>
            <a:ext cx="26517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7343B"/>
                </a:solidFill>
              </a:rPr>
              <a:t>Work interests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7343B"/>
                </a:solidFill>
              </a:rPr>
              <a:t>Work values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7343B"/>
                </a:solidFill>
              </a:rPr>
              <a:t>Lifestyle aspirations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266176" y="187452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B20B5C"/>
                </a:solidFill>
              </a:rPr>
              <a:t>External Factors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8366760" y="2487168"/>
            <a:ext cx="26517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7343B"/>
                </a:solidFill>
              </a:rPr>
              <a:t>Job market trends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7343B"/>
                </a:solidFill>
              </a:rPr>
              <a:t>High-value careers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17343B"/>
                </a:solidFill>
              </a:rPr>
              <a:t>Local opportunities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206240" y="2907792"/>
            <a:ext cx="3611880" cy="0"/>
          </a:xfrm>
          <a:prstGeom prst="line">
            <a:avLst/>
          </a:prstGeom>
          <a:noFill/>
          <a:ln w="31750">
            <a:solidFill>
              <a:srgbClr val="00AFAE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681728" y="2505456"/>
            <a:ext cx="2670048" cy="868680"/>
          </a:xfrm>
          <a:prstGeom prst="roundRect">
            <a:avLst>
              <a:gd name="adj" fmla="val 15789"/>
            </a:avLst>
          </a:prstGeom>
          <a:solidFill>
            <a:srgbClr val="003C46"/>
          </a:solidFill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Informed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career decisions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960120" y="4681728"/>
            <a:ext cx="10131552" cy="713232"/>
          </a:xfrm>
          <a:prstGeom prst="roundRect">
            <a:avLst>
              <a:gd name="adj" fmla="val 15385"/>
            </a:avLst>
          </a:prstGeom>
          <a:solidFill>
            <a:srgbClr val="F7FAFB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7343B"/>
                </a:solidFill>
              </a:rPr>
              <a:t>Career exploration is not a one-time event; the P2C model integrates it within standards-aligned content across grades 6–12.</a:t>
            </a:r>
            <a:endParaRPr lang="en-US" sz="1480" dirty="0"/>
          </a:p>
        </p:txBody>
      </p:sp>
      <p:sp>
        <p:nvSpPr>
          <p:cNvPr id="12" name="Shape 9"/>
          <p:cNvSpPr/>
          <p:nvPr/>
        </p:nvSpPr>
        <p:spPr>
          <a:xfrm>
            <a:off x="960120" y="4681728"/>
            <a:ext cx="73152" cy="713232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P2C Career Explorer overview in the provided P2C deck.</a:t>
            </a:r>
            <a:endParaRPr lang="en-US" sz="680" dirty="0"/>
          </a:p>
        </p:txBody>
      </p:sp>
      <p:sp>
        <p:nvSpPr>
          <p:cNvPr id="14" name="Shap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Career Explorer: connect student identity to accurate information about opportunity.</a:t>
            </a:r>
            <a:endParaRPr lang="en-US" sz="6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 solution design: align programs to local high-value careers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22960" y="1874520"/>
            <a:ext cx="658368" cy="658368"/>
          </a:xfrm>
          <a:prstGeom prst="ellipse">
            <a:avLst/>
          </a:prstGeom>
          <a:solidFill>
            <a:srgbClr val="FF5A1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627632" y="1837944"/>
            <a:ext cx="1828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43B"/>
                </a:solidFill>
              </a:rPr>
              <a:t>Identify local high-value occupations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154680" y="2203704"/>
            <a:ext cx="347472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611880" y="1874520"/>
            <a:ext cx="658368" cy="658368"/>
          </a:xfrm>
          <a:prstGeom prst="ellipse">
            <a:avLst/>
          </a:prstGeom>
          <a:solidFill>
            <a:srgbClr val="00AFA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416552" y="1837944"/>
            <a:ext cx="1828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43B"/>
                </a:solidFill>
              </a:rPr>
              <a:t>Examine current CTE programs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0" y="2203704"/>
            <a:ext cx="347472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00800" y="1874520"/>
            <a:ext cx="658368" cy="658368"/>
          </a:xfrm>
          <a:prstGeom prst="ellipse">
            <a:avLst/>
          </a:prstGeom>
          <a:solidFill>
            <a:srgbClr val="B20B5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205472" y="1837944"/>
            <a:ext cx="1828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43B"/>
                </a:solidFill>
              </a:rPr>
              <a:t>Adjust program offerings as needed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732520" y="2203704"/>
            <a:ext cx="347472" cy="0"/>
          </a:xfrm>
          <a:prstGeom prst="line">
            <a:avLst/>
          </a:prstGeom>
          <a:noFill/>
          <a:ln w="19050">
            <a:solidFill>
              <a:srgbClr val="5E7479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189720" y="1874520"/>
            <a:ext cx="658368" cy="658368"/>
          </a:xfrm>
          <a:prstGeom prst="ellipse">
            <a:avLst/>
          </a:prstGeom>
          <a:solidFill>
            <a:srgbClr val="0B536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9994392" y="1837944"/>
            <a:ext cx="1828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343B"/>
                </a:solidFill>
              </a:rPr>
              <a:t>Use data in CLNA and pathway planning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32688" y="3493008"/>
            <a:ext cx="48920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43B"/>
                </a:solidFill>
              </a:rPr>
              <a:t>Labor-market data turns “career readiness” from a broad aspiration into a planning tool.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932688" y="3493008"/>
            <a:ext cx="73152" cy="128016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355080" y="3493008"/>
            <a:ext cx="489204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7343B"/>
                </a:solidFill>
              </a:rPr>
              <a:t>Educators can prioritize programs that prepare students for good jobs in their communities.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355080" y="3493008"/>
            <a:ext cx="73152" cy="1280160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Source: Labor Market Navigator and program-alignment slides in the provided P2C deck.</a:t>
            </a:r>
            <a:endParaRPr lang="en-US" sz="680" dirty="0"/>
          </a:p>
        </p:txBody>
      </p:sp>
      <p:sp>
        <p:nvSpPr>
          <p:cNvPr id="21" name="Shape 1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Labor Market Navigator: simplify complex data so it can guide decisions.</a:t>
            </a:r>
            <a:endParaRPr lang="en-US" sz="6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C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802368" y="292608"/>
            <a:ext cx="6583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FF5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P2C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10533888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b="1" dirty="0">
                <a:solidFill>
                  <a:srgbClr val="FFFFFF"/>
                </a:solidFill>
              </a:rPr>
              <a:t>PATHWAY2CAREERS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Early evidence: usage data points in the right direction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783080"/>
            <a:ext cx="3200400" cy="1691640"/>
          </a:xfrm>
          <a:prstGeom prst="roundRect">
            <a:avLst>
              <a:gd name="adj" fmla="val 6486"/>
            </a:avLst>
          </a:prstGeom>
          <a:solidFill>
            <a:srgbClr val="082E37"/>
          </a:solidFill>
          <a:ln>
            <a:solidFill>
              <a:srgbClr val="082E37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5A1F"/>
                </a:solidFill>
              </a:rPr>
              <a:t>88.94%
</a:t>
            </a:r>
            <a:r>
              <a:rPr lang="en-US" sz="1070" dirty="0">
                <a:solidFill>
                  <a:srgbClr val="FFFFFF"/>
                </a:solidFill>
              </a:rPr>
              <a:t>P2C Algebra I pass rate in New Mexico sample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4480560" y="1783080"/>
            <a:ext cx="3200400" cy="1691640"/>
          </a:xfrm>
          <a:prstGeom prst="roundRect">
            <a:avLst>
              <a:gd name="adj" fmla="val 6486"/>
            </a:avLst>
          </a:prstGeom>
          <a:solidFill>
            <a:srgbClr val="082E37"/>
          </a:solidFill>
          <a:ln>
            <a:solidFill>
              <a:srgbClr val="082E37">
                <a:alpha val="90000"/>
              </a:srgbClr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00AFAE"/>
                </a:solidFill>
              </a:rPr>
              <a:t>88.65%
</a:t>
            </a:r>
            <a:r>
              <a:rPr lang="en-US" sz="1070" dirty="0">
                <a:solidFill>
                  <a:srgbClr val="FFFFFF"/>
                </a:solidFill>
              </a:rPr>
              <a:t>P2C Geometry pass rate in New Mexico sample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92440" y="1783080"/>
            <a:ext cx="3154680" cy="1691640"/>
          </a:xfrm>
          <a:prstGeom prst="roundRect">
            <a:avLst>
              <a:gd name="adj" fmla="val 6486"/>
            </a:avLst>
          </a:prstGeom>
          <a:solidFill>
            <a:srgbClr val="082E37"/>
          </a:solidFill>
          <a:ln>
            <a:solidFill>
              <a:srgbClr val="082E37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620" b="1" dirty="0">
                <a:solidFill>
                  <a:srgbClr val="FFFFFF"/>
                </a:solidFill>
              </a:rPr>
              <a:t>Surveys showed student interest in math and career exploration increasing with extended P2C use.</a:t>
            </a:r>
            <a:endParaRPr lang="en-US" sz="1620" dirty="0"/>
          </a:p>
        </p:txBody>
      </p:sp>
      <p:sp>
        <p:nvSpPr>
          <p:cNvPr id="9" name="Shape 7"/>
          <p:cNvSpPr/>
          <p:nvPr/>
        </p:nvSpPr>
        <p:spPr>
          <a:xfrm>
            <a:off x="8092440" y="1783080"/>
            <a:ext cx="73152" cy="1691640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4462272"/>
            <a:ext cx="10378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F6C84C"/>
                </a:solidFill>
              </a:rPr>
              <a:t>Use this section carefully: position it as emerging implementation evidence, not the whole research base.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D9F3F4"/>
                </a:solidFill>
              </a:rPr>
              <a:t>Source: P2C New Mexico usage/pass-rate and survey summary slides in the provided deck.</a:t>
            </a:r>
            <a:endParaRPr lang="en-US" sz="680" dirty="0"/>
          </a:p>
        </p:txBody>
      </p:sp>
      <p:sp>
        <p:nvSpPr>
          <p:cNvPr id="12" name="Shape 10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082E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FFFFFF"/>
                </a:solidFill>
              </a:rPr>
              <a:t>Evidence note: research first; P2C implementation evidence supports the practical response.</a:t>
            </a:r>
            <a:endParaRPr lang="en-US" sz="6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Takeaway: relevance is an evidence-based engagement strategy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96112" y="1627632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7343B"/>
                </a:solidFill>
              </a:rPr>
              <a:t>The research points to a practical conclusion: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896112" y="2240280"/>
            <a:ext cx="10424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3C46"/>
                </a:solidFill>
              </a:rPr>
              <a:t>Students need to understand where learning can take them.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1024128" y="3703320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7FAFB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43B"/>
                </a:solidFill>
              </a:rPr>
              <a:t>Purpose increases motivation and persistence.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1024128" y="3703320"/>
            <a:ext cx="73152" cy="123444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700016" y="3703320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7FAFB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43B"/>
                </a:solidFill>
              </a:rPr>
              <a:t>Career clarity strengthens readiness.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700016" y="3703320"/>
            <a:ext cx="73152" cy="1234440"/>
          </a:xfrm>
          <a:prstGeom prst="rect">
            <a:avLst/>
          </a:prstGeom>
          <a:solidFill>
            <a:srgbClr val="00AFA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375904" y="3703320"/>
            <a:ext cx="2788920" cy="1234440"/>
          </a:xfrm>
          <a:prstGeom prst="roundRect">
            <a:avLst>
              <a:gd name="adj" fmla="val 8889"/>
            </a:avLst>
          </a:prstGeom>
          <a:solidFill>
            <a:srgbClr val="F7FAFB"/>
          </a:solidFill>
          <a:ln>
            <a:solidFill>
              <a:srgbClr val="D9E4E6">
                <a:alpha val="80000"/>
              </a:srgbClr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343B"/>
                </a:solidFill>
              </a:rPr>
              <a:t>Local data connects school to opportunity.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8375904" y="3703320"/>
            <a:ext cx="73152" cy="1234440"/>
          </a:xfrm>
          <a:prstGeom prst="rect">
            <a:avLst/>
          </a:prstGeom>
          <a:solidFill>
            <a:srgbClr val="B20B5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58368" y="6336792"/>
            <a:ext cx="10881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80" dirty="0">
                <a:solidFill>
                  <a:srgbClr val="5E7479"/>
                </a:solidFill>
              </a:rPr>
              <a:t>Sources: P2C research deck content; NCES / The Nation’s Report Card; National Dropout Prevention Center; Gallup Student Poll.</a:t>
            </a:r>
            <a:endParaRPr lang="en-US" sz="680" dirty="0"/>
          </a:p>
        </p:txBody>
      </p:sp>
      <p:sp>
        <p:nvSpPr>
          <p:cNvPr id="14" name="Shape 1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Pathway2Careers | Research-first resource deck</a:t>
            </a:r>
            <a:endParaRPr lang="en-US" sz="6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2c_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232" y="310896"/>
            <a:ext cx="1874520" cy="35661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685800"/>
            <a:ext cx="9070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03C4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sources used in this deck</a:t>
            </a:r>
            <a:endParaRPr lang="en-US" sz="2700" dirty="0"/>
          </a:p>
        </p:txBody>
      </p:sp>
      <p:sp>
        <p:nvSpPr>
          <p:cNvPr id="4" name="Shape 1"/>
          <p:cNvSpPr/>
          <p:nvPr/>
        </p:nvSpPr>
        <p:spPr>
          <a:xfrm>
            <a:off x="658368" y="1298448"/>
            <a:ext cx="1097280" cy="45720"/>
          </a:xfrm>
          <a:prstGeom prst="rect">
            <a:avLst/>
          </a:prstGeom>
          <a:solidFill>
            <a:srgbClr val="FF5A1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96112" y="1691640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343B"/>
                </a:solidFill>
              </a:rPr>
              <a:t>1. National Center for Education Statistics (NCES), The Nation’s Report Card, 2024 Mathematics Assessments.</a:t>
            </a:r>
            <a:endParaRPr lang="en-US" sz="1320" dirty="0"/>
          </a:p>
        </p:txBody>
      </p:sp>
      <p:sp>
        <p:nvSpPr>
          <p:cNvPr id="6" name="Text 3"/>
          <p:cNvSpPr/>
          <p:nvPr/>
        </p:nvSpPr>
        <p:spPr>
          <a:xfrm>
            <a:off x="896112" y="2258568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343B"/>
                </a:solidFill>
              </a:rPr>
              <a:t>2. National Assessment Governing Board, 2024 Grade 12 NAEP Mathematics and Reading summary.</a:t>
            </a:r>
            <a:endParaRPr lang="en-US" sz="1320" dirty="0"/>
          </a:p>
        </p:txBody>
      </p:sp>
      <p:sp>
        <p:nvSpPr>
          <p:cNvPr id="7" name="Text 4"/>
          <p:cNvSpPr/>
          <p:nvPr/>
        </p:nvSpPr>
        <p:spPr>
          <a:xfrm>
            <a:off x="896112" y="2825496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343B"/>
                </a:solidFill>
              </a:rPr>
              <a:t>3. National Dropout Prevention Center meta-regression model summary used in the P2C deck.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896112" y="3392424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343B"/>
                </a:solidFill>
              </a:rPr>
              <a:t>4. Gallup Student Poll engagement summary used in the P2C deck.</a:t>
            </a:r>
            <a:endParaRPr lang="en-US" sz="1320" dirty="0"/>
          </a:p>
        </p:txBody>
      </p:sp>
      <p:sp>
        <p:nvSpPr>
          <p:cNvPr id="9" name="Text 6"/>
          <p:cNvSpPr/>
          <p:nvPr/>
        </p:nvSpPr>
        <p:spPr>
          <a:xfrm>
            <a:off x="896112" y="395935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343B"/>
                </a:solidFill>
              </a:rPr>
              <a:t>5. Research studies cited in the P2C deck: Frymier &amp; Shulman; Jang; Hulleman &amp; Harackiewicz; Yeager et al.; Perin.</a:t>
            </a:r>
            <a:endParaRPr lang="en-US" sz="1320" dirty="0"/>
          </a:p>
        </p:txBody>
      </p:sp>
      <p:sp>
        <p:nvSpPr>
          <p:cNvPr id="10" name="Text 7"/>
          <p:cNvSpPr/>
          <p:nvPr/>
        </p:nvSpPr>
        <p:spPr>
          <a:xfrm>
            <a:off x="896112" y="4526280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7343B"/>
                </a:solidFill>
              </a:rPr>
              <a:t>6. P2C source deck: product descriptions, New Mexico usage/pass-rate summary, and program-alignment framework.</a:t>
            </a:r>
            <a:endParaRPr lang="en-US" sz="1320" dirty="0"/>
          </a:p>
        </p:txBody>
      </p:sp>
      <p:sp>
        <p:nvSpPr>
          <p:cNvPr id="11" name="Shape 8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EEF4F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58368" y="6620256"/>
            <a:ext cx="108813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E7479"/>
                </a:solidFill>
              </a:rPr>
              <a:t>Sources slide — keep this at the end for shareability.</a:t>
            </a:r>
            <a:endParaRPr lang="en-US" sz="6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2090</Words>
  <Application>Microsoft Macintosh PowerPoint</Application>
  <PresentationFormat>Widescreen</PresentationFormat>
  <Paragraphs>239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Pathway2Careers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Research Base for Career-Connected Learning</dc:title>
  <dc:subject>Research deck for career-connected learning</dc:subject>
  <dc:creator>OpenAI</dc:creator>
  <cp:lastModifiedBy>Jack Goins</cp:lastModifiedBy>
  <cp:revision>2</cp:revision>
  <dcterms:created xsi:type="dcterms:W3CDTF">2026-08-31T15:47:31Z</dcterms:created>
  <dcterms:modified xsi:type="dcterms:W3CDTF">2026-08-31T16:02:46Z</dcterms:modified>
</cp:coreProperties>
</file>