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6858000" cx="12192000"/>
  <p:notesSz cx="6858000" cy="9144000"/>
  <p:embeddedFontLst>
    <p:embeddedFont>
      <p:font typeface="Play"/>
      <p:regular r:id="rId39"/>
      <p:bold r:id="rId40"/>
    </p:embeddedFont>
    <p:embeddedFont>
      <p:font typeface="Roboto"/>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5" roundtripDataSignature="AMtx7mj8I1IQ/+l4hEfm6aGEPNGGSiMB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lay-bold.fntdata"/><Relationship Id="rId20" Type="http://schemas.openxmlformats.org/officeDocument/2006/relationships/slide" Target="slides/slide16.xml"/><Relationship Id="rId42" Type="http://schemas.openxmlformats.org/officeDocument/2006/relationships/font" Target="fonts/Roboto-bold.fntdata"/><Relationship Id="rId41" Type="http://schemas.openxmlformats.org/officeDocument/2006/relationships/font" Target="fonts/Roboto-regular.fntdata"/><Relationship Id="rId22" Type="http://schemas.openxmlformats.org/officeDocument/2006/relationships/slide" Target="slides/slide18.xml"/><Relationship Id="rId44" Type="http://schemas.openxmlformats.org/officeDocument/2006/relationships/font" Target="fonts/Roboto-boldItalic.fntdata"/><Relationship Id="rId21" Type="http://schemas.openxmlformats.org/officeDocument/2006/relationships/slide" Target="slides/slide17.xml"/><Relationship Id="rId43" Type="http://schemas.openxmlformats.org/officeDocument/2006/relationships/font" Target="fonts/Roboto-italic.fntdata"/><Relationship Id="rId24" Type="http://schemas.openxmlformats.org/officeDocument/2006/relationships/slide" Target="slides/slide20.xml"/><Relationship Id="rId23" Type="http://schemas.openxmlformats.org/officeDocument/2006/relationships/slide" Target="slides/slide19.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font" Target="fonts/Play-regular.fntdata"/><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f3ce81d2e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g3f3ce81d2e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f3ce81d2ec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 name="Google Shape;98;g3f3ce81d2ec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 name="Google Shape;10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fa5a12f8e6_0_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g3fa5a12f8e6_0_1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fa5a12f8e6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 name="Google Shape;119;g3fa5a12f8e6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a5a12f8e6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g3fa5a12f8e6_0_1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5" name="Google Shape;13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fa5a12f8e6_0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g3fa5a12f8e6_0_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fa5a12f8e6_0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g3fa5a12f8e6_0_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fa5a12f8e6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g3fa5a12f8e6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a5a12f8e6_0_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g3fa5a12f8e6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679b91e2f_1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3" name="Google Shape;183;g3f679b91e2f_1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679b91e2f_1_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g3f679b91e2f_1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679b91e2f_1_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g3f679b91e2f_1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a5a12f8e6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fa5a12f8e6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6c99abcf0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g3f6c99abcf0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6c99abcf0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4" name="Google Shape;234;g3f6c99abcf0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70ec41f4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4" name="Google Shape;244;g3f70ec41f4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f70ec41f4a_0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g3f70ec41f4a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f70ec41f4a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0" name="Google Shape;260;g3f70ec41f4a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f70ec41f4a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7" name="Google Shape;267;g3f70ec41f4a_0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f70ec41f4a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4" name="Google Shape;284;g3f70ec41f4a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f70ec41f4a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g3f70ec41f4a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f70ec41f4a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2" name="Google Shape;302;g3f70ec41f4a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fa5a12f8e6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9" name="Google Shape;319;g3fa5a12f8e6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fa5a12f8e6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1" name="Google Shape;331;g3fa5a12f8e6_0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f679b91e2f_1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9" name="Google Shape;339;g3f679b91e2f_1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f73a43fb56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6" name="Google Shape;356;g3f73a43fb56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f679b91e2f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4" name="Google Shape;364;g3f679b91e2f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f679b91e2f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1" name="Google Shape;371;g3f679b91e2f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f73a43fb56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9" name="Google Shape;379;g3f73a43fb56_0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f70ec41f4a_0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7" name="Google Shape;387;g3f70ec41f4a_0_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fa5a12f8e6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7" name="Google Shape;397;g3fa5a12f8e6_0_1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11" name="Shape 11"/>
        <p:cNvGrpSpPr/>
        <p:nvPr/>
      </p:nvGrpSpPr>
      <p:grpSpPr>
        <a:xfrm>
          <a:off x="0" y="0"/>
          <a:ext cx="0" cy="0"/>
          <a:chOff x="0" y="0"/>
          <a:chExt cx="0" cy="0"/>
        </a:xfrm>
      </p:grpSpPr>
      <p:sp>
        <p:nvSpPr>
          <p:cNvPr id="12" name="Google Shape;12;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17" name="Shape 17"/>
        <p:cNvGrpSpPr/>
        <p:nvPr/>
      </p:nvGrpSpPr>
      <p:grpSpPr>
        <a:xfrm>
          <a:off x="0" y="0"/>
          <a:ext cx="0" cy="0"/>
          <a:chOff x="0" y="0"/>
          <a:chExt cx="0" cy="0"/>
        </a:xfrm>
      </p:grpSpPr>
      <p:sp>
        <p:nvSpPr>
          <p:cNvPr id="18" name="Google Shape;1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21" name="Shape 21"/>
        <p:cNvGrpSpPr/>
        <p:nvPr/>
      </p:nvGrpSpPr>
      <p:grpSpPr>
        <a:xfrm>
          <a:off x="0" y="0"/>
          <a:ext cx="0" cy="0"/>
          <a:chOff x="0" y="0"/>
          <a:chExt cx="0" cy="0"/>
        </a:xfrm>
      </p:grpSpPr>
      <p:sp>
        <p:nvSpPr>
          <p:cNvPr id="22" name="Google Shape;22;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27" name="Shape 27"/>
        <p:cNvGrpSpPr/>
        <p:nvPr/>
      </p:nvGrpSpPr>
      <p:grpSpPr>
        <a:xfrm>
          <a:off x="0" y="0"/>
          <a:ext cx="0" cy="0"/>
          <a:chOff x="0" y="0"/>
          <a:chExt cx="0" cy="0"/>
        </a:xfrm>
      </p:grpSpPr>
      <p:sp>
        <p:nvSpPr>
          <p:cNvPr id="28" name="Google Shape;28;p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33" name="Shape 33"/>
        <p:cNvGrpSpPr/>
        <p:nvPr/>
      </p:nvGrpSpPr>
      <p:grpSpPr>
        <a:xfrm>
          <a:off x="0" y="0"/>
          <a:ext cx="0" cy="0"/>
          <a:chOff x="0" y="0"/>
          <a:chExt cx="0" cy="0"/>
        </a:xfrm>
      </p:grpSpPr>
      <p:sp>
        <p:nvSpPr>
          <p:cNvPr id="34" name="Google Shape;34;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40" name="Shape 40"/>
        <p:cNvGrpSpPr/>
        <p:nvPr/>
      </p:nvGrpSpPr>
      <p:grpSpPr>
        <a:xfrm>
          <a:off x="0" y="0"/>
          <a:ext cx="0" cy="0"/>
          <a:chOff x="0" y="0"/>
          <a:chExt cx="0" cy="0"/>
        </a:xfrm>
      </p:grpSpPr>
      <p:sp>
        <p:nvSpPr>
          <p:cNvPr id="41" name="Google Shape;41;p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49" name="Shape 49"/>
        <p:cNvGrpSpPr/>
        <p:nvPr/>
      </p:nvGrpSpPr>
      <p:grpSpPr>
        <a:xfrm>
          <a:off x="0" y="0"/>
          <a:ext cx="0" cy="0"/>
          <a:chOff x="0" y="0"/>
          <a:chExt cx="0" cy="0"/>
        </a:xfrm>
      </p:grpSpPr>
      <p:sp>
        <p:nvSpPr>
          <p:cNvPr id="50" name="Google Shape;5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9"/>
          <p:cNvSpPr/>
          <p:nvPr>
            <p:ph idx="2" type="pic"/>
          </p:nvPr>
        </p:nvSpPr>
        <p:spPr>
          <a:xfrm>
            <a:off x="5183188" y="987425"/>
            <a:ext cx="6172200" cy="4873625"/>
          </a:xfrm>
          <a:prstGeom prst="rect">
            <a:avLst/>
          </a:prstGeom>
          <a:noFill/>
          <a:ln>
            <a:noFill/>
          </a:ln>
        </p:spPr>
      </p:sp>
      <p:sp>
        <p:nvSpPr>
          <p:cNvPr id="64" name="Google Shape;64;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 name="Google Shape;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 name="Google Shape;1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nvSpPr>
        <p:spPr>
          <a:xfrm>
            <a:off x="2324900" y="116725"/>
            <a:ext cx="6926100" cy="56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i="0" lang="sv-SE" u="none" cap="none" strike="noStrike">
                <a:solidFill>
                  <a:schemeClr val="dk1"/>
                </a:solidFill>
              </a:rPr>
              <a:t>Hero - homepage &gt; </a:t>
            </a:r>
            <a:r>
              <a:rPr b="1" i="0" lang="sv-SE" u="sng" cap="none" strike="noStrike">
                <a:solidFill>
                  <a:schemeClr val="dk1"/>
                </a:solidFill>
              </a:rPr>
              <a:t>animated video in the ba</a:t>
            </a:r>
            <a:r>
              <a:rPr b="1" lang="sv-SE" u="sng">
                <a:solidFill>
                  <a:schemeClr val="dk1"/>
                </a:solidFill>
              </a:rPr>
              <a:t>ckground </a:t>
            </a:r>
            <a:r>
              <a:rPr b="1" i="0" lang="sv-SE" u="none" cap="none" strike="noStrike">
                <a:solidFill>
                  <a:schemeClr val="dk1"/>
                </a:solidFill>
              </a:rPr>
              <a:t>and vision text </a:t>
            </a:r>
            <a:r>
              <a:rPr b="1" lang="sv-SE">
                <a:solidFill>
                  <a:schemeClr val="dk1"/>
                </a:solidFill>
              </a:rPr>
              <a:t>“We stop Threats from becoming real” + 2 CTA book a demo and Explore solutions </a:t>
            </a:r>
            <a:endParaRPr b="1" i="0" u="none" cap="none" strike="noStrike">
              <a:solidFill>
                <a:schemeClr val="dk1"/>
              </a:solidFill>
            </a:endParaRPr>
          </a:p>
        </p:txBody>
      </p:sp>
      <p:pic>
        <p:nvPicPr>
          <p:cNvPr id="85" name="Google Shape;85;p1"/>
          <p:cNvPicPr preferRelativeResize="0"/>
          <p:nvPr/>
        </p:nvPicPr>
        <p:blipFill>
          <a:blip r:embed="rId3">
            <a:alphaModFix/>
          </a:blip>
          <a:stretch>
            <a:fillRect/>
          </a:stretch>
        </p:blipFill>
        <p:spPr>
          <a:xfrm>
            <a:off x="50150" y="833425"/>
            <a:ext cx="12073600" cy="60086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g3f3ce81d2ec_0_0"/>
          <p:cNvSpPr/>
          <p:nvPr/>
        </p:nvSpPr>
        <p:spPr>
          <a:xfrm>
            <a:off x="0" y="390300"/>
            <a:ext cx="12192000" cy="57819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1" name="Google Shape;91;g3f3ce81d2ec_0_0"/>
          <p:cNvSpPr txBox="1"/>
          <p:nvPr/>
        </p:nvSpPr>
        <p:spPr>
          <a:xfrm>
            <a:off x="5233725" y="2411500"/>
            <a:ext cx="5820300" cy="1160400"/>
          </a:xfrm>
          <a:prstGeom prst="rect">
            <a:avLst/>
          </a:prstGeom>
          <a:noFill/>
          <a:ln>
            <a:noFill/>
          </a:ln>
        </p:spPr>
        <p:txBody>
          <a:bodyPr anchorCtr="0" anchor="t" bIns="45700" lIns="91425" spcFirstLastPara="1" rIns="91425" wrap="square" tIns="45700">
            <a:spAutoFit/>
          </a:bodyPr>
          <a:lstStyle/>
          <a:p>
            <a:pPr indent="0" lvl="0" marL="0" marR="381000" rtl="0" algn="l">
              <a:lnSpc>
                <a:spcPct val="115000"/>
              </a:lnSpc>
              <a:spcBef>
                <a:spcPts val="1200"/>
              </a:spcBef>
              <a:spcAft>
                <a:spcPts val="0"/>
              </a:spcAft>
              <a:buClr>
                <a:schemeClr val="dk1"/>
              </a:buClr>
              <a:buSzPts val="1100"/>
              <a:buFont typeface="Arial"/>
              <a:buNone/>
            </a:pPr>
            <a:br>
              <a:rPr b="0" i="0" lang="sv-SE" sz="1800" u="none" cap="none" strike="noStrike">
                <a:solidFill>
                  <a:schemeClr val="lt1"/>
                </a:solidFill>
                <a:latin typeface="Arial"/>
                <a:ea typeface="Arial"/>
                <a:cs typeface="Arial"/>
                <a:sym typeface="Arial"/>
              </a:rPr>
            </a:br>
            <a:endParaRPr b="0" i="0" sz="1800" u="none" cap="none" strike="noStrike">
              <a:solidFill>
                <a:schemeClr val="lt1"/>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2" name="Google Shape;92;g3f3ce81d2ec_0_0"/>
          <p:cNvSpPr txBox="1"/>
          <p:nvPr/>
        </p:nvSpPr>
        <p:spPr>
          <a:xfrm>
            <a:off x="1037725" y="1263325"/>
            <a:ext cx="41961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g3f3ce81d2ec_0_0"/>
          <p:cNvSpPr txBox="1"/>
          <p:nvPr/>
        </p:nvSpPr>
        <p:spPr>
          <a:xfrm>
            <a:off x="1461250" y="447275"/>
            <a:ext cx="4770000" cy="816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sv-SE" sz="1300" u="none" cap="none" strike="noStrike">
                <a:solidFill>
                  <a:schemeClr val="lt1"/>
                </a:solidFill>
                <a:latin typeface="Arial"/>
                <a:ea typeface="Arial"/>
                <a:cs typeface="Arial"/>
                <a:sym typeface="Arial"/>
              </a:rPr>
              <a:t>Homepage scroll down section 2 </a:t>
            </a:r>
            <a:r>
              <a:rPr lang="sv-SE" sz="1300">
                <a:solidFill>
                  <a:schemeClr val="lt1"/>
                </a:solidFill>
              </a:rPr>
              <a:t>- </a:t>
            </a:r>
            <a:r>
              <a:rPr b="1" lang="sv-SE" sz="1300">
                <a:solidFill>
                  <a:schemeClr val="lt1"/>
                </a:solidFill>
              </a:rPr>
              <a:t>What we do</a:t>
            </a:r>
            <a:br>
              <a:rPr b="1" lang="sv-SE" sz="1300">
                <a:solidFill>
                  <a:schemeClr val="lt1"/>
                </a:solidFill>
              </a:rPr>
            </a:br>
            <a:r>
              <a:rPr b="1" lang="sv-SE" sz="1300">
                <a:solidFill>
                  <a:schemeClr val="lt1"/>
                </a:solidFill>
              </a:rPr>
              <a:t>White </a:t>
            </a:r>
            <a:r>
              <a:rPr b="1" lang="sv-SE" sz="1300">
                <a:solidFill>
                  <a:schemeClr val="lt1"/>
                </a:solidFill>
              </a:rPr>
              <a:t>background</a:t>
            </a:r>
            <a:r>
              <a:rPr b="1" lang="sv-SE" sz="1300">
                <a:solidFill>
                  <a:schemeClr val="lt1"/>
                </a:solidFill>
              </a:rPr>
              <a:t> </a:t>
            </a:r>
            <a:br>
              <a:rPr lang="sv-SE" sz="1300">
                <a:solidFill>
                  <a:schemeClr val="lt1"/>
                </a:solidFill>
              </a:rPr>
            </a:br>
            <a:br>
              <a:rPr lang="sv-SE" sz="1300">
                <a:solidFill>
                  <a:schemeClr val="lt1"/>
                </a:solidFill>
              </a:rPr>
            </a:br>
            <a:r>
              <a:rPr lang="sv-SE" sz="1300">
                <a:solidFill>
                  <a:schemeClr val="lt1"/>
                </a:solidFill>
              </a:rPr>
              <a:t>Alternatively, have this text </a:t>
            </a:r>
            <a:r>
              <a:rPr b="1" lang="sv-SE" sz="1300">
                <a:solidFill>
                  <a:schemeClr val="lt1"/>
                </a:solidFill>
              </a:rPr>
              <a:t>“we’re leading…”</a:t>
            </a:r>
            <a:r>
              <a:rPr lang="sv-SE" sz="1300">
                <a:solidFill>
                  <a:schemeClr val="lt1"/>
                </a:solidFill>
              </a:rPr>
              <a:t> directly under </a:t>
            </a:r>
            <a:r>
              <a:rPr b="1" lang="sv-SE" sz="1300">
                <a:solidFill>
                  <a:schemeClr val="lt1"/>
                </a:solidFill>
              </a:rPr>
              <a:t>“We stop Threats”</a:t>
            </a:r>
            <a:r>
              <a:rPr lang="sv-SE" sz="1300">
                <a:solidFill>
                  <a:schemeClr val="lt1"/>
                </a:solidFill>
              </a:rPr>
              <a:t> in the Hero. Then the section below becomes </a:t>
            </a:r>
            <a:r>
              <a:rPr b="1" lang="sv-SE" sz="1300">
                <a:solidFill>
                  <a:schemeClr val="lt1"/>
                </a:solidFill>
              </a:rPr>
              <a:t>Section 3, “The Gap,”</a:t>
            </a:r>
            <a:r>
              <a:rPr lang="sv-SE" sz="1300">
                <a:solidFill>
                  <a:schemeClr val="lt1"/>
                </a:solidFill>
              </a:rPr>
              <a:t> and </a:t>
            </a:r>
            <a:r>
              <a:rPr b="1" lang="sv-SE" sz="1300">
                <a:solidFill>
                  <a:schemeClr val="lt1"/>
                </a:solidFill>
              </a:rPr>
              <a:t>Section 2</a:t>
            </a:r>
            <a:r>
              <a:rPr lang="sv-SE" sz="1300">
                <a:solidFill>
                  <a:schemeClr val="lt1"/>
                </a:solidFill>
              </a:rPr>
              <a:t> instead.</a:t>
            </a:r>
            <a:br>
              <a:rPr lang="sv-SE" sz="1300">
                <a:solidFill>
                  <a:schemeClr val="lt1"/>
                </a:solidFill>
              </a:rPr>
            </a:br>
            <a:endParaRPr b="0" i="0" sz="1300" u="none" cap="none" strike="noStrike">
              <a:solidFill>
                <a:schemeClr val="lt1"/>
              </a:solidFill>
              <a:latin typeface="Arial"/>
              <a:ea typeface="Arial"/>
              <a:cs typeface="Arial"/>
              <a:sym typeface="Arial"/>
            </a:endParaRPr>
          </a:p>
        </p:txBody>
      </p:sp>
      <p:pic>
        <p:nvPicPr>
          <p:cNvPr id="94" name="Google Shape;94;g3f3ce81d2ec_0_0"/>
          <p:cNvPicPr preferRelativeResize="0"/>
          <p:nvPr/>
        </p:nvPicPr>
        <p:blipFill>
          <a:blip r:embed="rId3">
            <a:alphaModFix/>
          </a:blip>
          <a:stretch>
            <a:fillRect/>
          </a:stretch>
        </p:blipFill>
        <p:spPr>
          <a:xfrm>
            <a:off x="0" y="1626899"/>
            <a:ext cx="12192002" cy="3851975"/>
          </a:xfrm>
          <a:prstGeom prst="rect">
            <a:avLst/>
          </a:prstGeom>
          <a:solidFill>
            <a:schemeClr val="accent1"/>
          </a:solidFill>
          <a:ln cap="flat" cmpd="sng" w="19050">
            <a:solidFill>
              <a:srgbClr val="082836"/>
            </a:solidFill>
            <a:prstDash val="solid"/>
            <a:miter lim="8000"/>
            <a:headEnd len="sm" w="sm" type="none"/>
            <a:tailEnd len="sm" w="sm" type="none"/>
          </a:ln>
        </p:spPr>
      </p:pic>
      <p:sp>
        <p:nvSpPr>
          <p:cNvPr id="95" name="Google Shape;95;g3f3ce81d2ec_0_0"/>
          <p:cNvSpPr txBox="1"/>
          <p:nvPr/>
        </p:nvSpPr>
        <p:spPr>
          <a:xfrm>
            <a:off x="1216125" y="426275"/>
            <a:ext cx="75600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1500">
                <a:solidFill>
                  <a:schemeClr val="dk1"/>
                </a:solidFill>
              </a:rPr>
              <a:t>startpage sektion 2 scroll down. </a:t>
            </a:r>
            <a:r>
              <a:rPr b="1" lang="sv-SE" sz="1500">
                <a:solidFill>
                  <a:schemeClr val="dk1"/>
                </a:solidFill>
              </a:rPr>
              <a:t>What we do </a:t>
            </a:r>
            <a:br>
              <a:rPr b="1" lang="sv-SE" sz="1500">
                <a:solidFill>
                  <a:schemeClr val="dk1"/>
                </a:solidFill>
              </a:rPr>
            </a:br>
            <a:r>
              <a:rPr i="1" lang="sv-SE" sz="1500">
                <a:solidFill>
                  <a:schemeClr val="dk1"/>
                </a:solidFill>
              </a:rPr>
              <a:t>Alternatively, have this text “we’re leading…” directly under “We stop Threats” in the Hero. Then the section below becomes Section 3, “The Gap,” and Section 2 instead.</a:t>
            </a:r>
            <a:endParaRPr i="1" sz="15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g3f3ce81d2ec_0_15"/>
          <p:cNvSpPr txBox="1"/>
          <p:nvPr/>
        </p:nvSpPr>
        <p:spPr>
          <a:xfrm>
            <a:off x="4331375" y="1173075"/>
            <a:ext cx="6790200" cy="4596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200"/>
              </a:spcBef>
              <a:spcAft>
                <a:spcPts val="0"/>
              </a:spcAft>
              <a:buClr>
                <a:srgbClr val="000000"/>
              </a:buClr>
              <a:buSzPts val="1100"/>
              <a:buFont typeface="Arial"/>
              <a:buNone/>
            </a:pPr>
            <a:r>
              <a:rPr b="1" i="0" lang="sv-SE" sz="2800" u="none" cap="none" strike="noStrike">
                <a:solidFill>
                  <a:schemeClr val="lt1"/>
                </a:solidFill>
                <a:latin typeface="Arial"/>
                <a:ea typeface="Arial"/>
                <a:cs typeface="Arial"/>
                <a:sym typeface="Arial"/>
              </a:rPr>
              <a:t>The greatest security risk is no longer technology. It's people.</a:t>
            </a:r>
            <a:endParaRPr b="1" i="0" sz="2800" u="none" cap="none" strike="noStrike">
              <a:solidFill>
                <a:schemeClr val="lt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rPr b="0" i="0" lang="sv-SE" sz="2300" u="none" cap="none" strike="noStrike">
                <a:solidFill>
                  <a:schemeClr val="lt1"/>
                </a:solidFill>
                <a:latin typeface="Arial"/>
                <a:ea typeface="Arial"/>
                <a:cs typeface="Arial"/>
                <a:sym typeface="Arial"/>
              </a:rPr>
              <a:t>Organizations invest heavily in cybersecurity, background screening, and security awareness. Yet insider threats and human-driven security incidents continue to rise.</a:t>
            </a:r>
            <a:endParaRPr b="0" i="0" sz="2300" u="none" cap="none" strike="noStrike">
              <a:solidFill>
                <a:schemeClr val="lt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t/>
            </a:r>
            <a:endParaRPr b="1" i="0" sz="2100" u="none" cap="none" strike="noStrike">
              <a:solidFill>
                <a:schemeClr val="dk1"/>
              </a:solidFill>
              <a:highlight>
                <a:schemeClr val="accent1"/>
              </a:highlight>
              <a:latin typeface="Arial"/>
              <a:ea typeface="Arial"/>
              <a:cs typeface="Arial"/>
              <a:sym typeface="Arial"/>
            </a:endParaRPr>
          </a:p>
          <a:p>
            <a:pPr indent="0" lvl="0" marL="0" marR="381000" rtl="0" algn="l">
              <a:lnSpc>
                <a:spcPct val="115000"/>
              </a:lnSpc>
              <a:spcBef>
                <a:spcPts val="1200"/>
              </a:spcBef>
              <a:spcAft>
                <a:spcPts val="0"/>
              </a:spcAft>
              <a:buClr>
                <a:srgbClr val="000000"/>
              </a:buClr>
              <a:buSzPts val="1100"/>
              <a:buFont typeface="Arial"/>
              <a:buNone/>
            </a:pPr>
            <a:r>
              <a:t/>
            </a:r>
            <a:endParaRPr b="0" i="0" sz="3500" u="none" cap="none" strike="noStrike">
              <a:solidFill>
                <a:schemeClr val="lt1"/>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1" name="Google Shape;101;g3f3ce81d2ec_0_15"/>
          <p:cNvSpPr txBox="1"/>
          <p:nvPr/>
        </p:nvSpPr>
        <p:spPr>
          <a:xfrm>
            <a:off x="1037725" y="1263327"/>
            <a:ext cx="3744900" cy="369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sv-SE" sz="1800" u="none" cap="none" strike="noStrike">
                <a:solidFill>
                  <a:schemeClr val="lt1"/>
                </a:solidFill>
                <a:latin typeface="Arial"/>
                <a:ea typeface="Arial"/>
                <a:cs typeface="Arial"/>
                <a:sym typeface="Arial"/>
              </a:rPr>
              <a:t>The </a:t>
            </a:r>
            <a:r>
              <a:rPr lang="sv-SE" sz="1800">
                <a:solidFill>
                  <a:schemeClr val="lt1"/>
                </a:solidFill>
              </a:rPr>
              <a:t>Gap</a:t>
            </a:r>
            <a:endParaRPr b="0" i="0" sz="1400" u="none" cap="none" strike="noStrike">
              <a:solidFill>
                <a:srgbClr val="000000"/>
              </a:solidFill>
              <a:latin typeface="Arial"/>
              <a:ea typeface="Arial"/>
              <a:cs typeface="Arial"/>
              <a:sym typeface="Arial"/>
            </a:endParaRPr>
          </a:p>
        </p:txBody>
      </p:sp>
      <p:sp>
        <p:nvSpPr>
          <p:cNvPr id="102" name="Google Shape;102;g3f3ce81d2ec_0_15"/>
          <p:cNvSpPr txBox="1"/>
          <p:nvPr/>
        </p:nvSpPr>
        <p:spPr>
          <a:xfrm>
            <a:off x="7128700" y="3248525"/>
            <a:ext cx="5098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103" name="Google Shape;103;g3f3ce81d2ec_0_15"/>
          <p:cNvPicPr preferRelativeResize="0"/>
          <p:nvPr/>
        </p:nvPicPr>
        <p:blipFill>
          <a:blip r:embed="rId3">
            <a:alphaModFix/>
          </a:blip>
          <a:stretch>
            <a:fillRect/>
          </a:stretch>
        </p:blipFill>
        <p:spPr>
          <a:xfrm>
            <a:off x="0" y="1632630"/>
            <a:ext cx="12192000" cy="3411141"/>
          </a:xfrm>
          <a:prstGeom prst="rect">
            <a:avLst/>
          </a:prstGeom>
          <a:solidFill>
            <a:schemeClr val="lt1"/>
          </a:solidFill>
          <a:ln cap="flat" cmpd="sng" w="19050">
            <a:solidFill>
              <a:srgbClr val="082836"/>
            </a:solidFill>
            <a:prstDash val="solid"/>
            <a:miter lim="8000"/>
            <a:headEnd len="sm" w="sm" type="none"/>
            <a:tailEnd len="sm" w="sm" type="none"/>
          </a:ln>
        </p:spPr>
      </p:pic>
      <p:sp>
        <p:nvSpPr>
          <p:cNvPr id="104" name="Google Shape;104;g3f3ce81d2ec_0_15"/>
          <p:cNvSpPr txBox="1"/>
          <p:nvPr/>
        </p:nvSpPr>
        <p:spPr>
          <a:xfrm>
            <a:off x="1705100" y="333075"/>
            <a:ext cx="7860900" cy="84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2800">
                <a:solidFill>
                  <a:schemeClr val="dk1"/>
                </a:solidFill>
              </a:rPr>
              <a:t>The security Gap. </a:t>
            </a:r>
            <a:r>
              <a:rPr i="1" lang="sv-SE" sz="1600">
                <a:solidFill>
                  <a:schemeClr val="dk1"/>
                </a:solidFill>
              </a:rPr>
              <a:t>Maybe an image of a person on the right to make it feel more dynamic.</a:t>
            </a:r>
            <a:endParaRPr i="1" sz="16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5"/>
          <p:cNvSpPr txBox="1"/>
          <p:nvPr/>
        </p:nvSpPr>
        <p:spPr>
          <a:xfrm>
            <a:off x="3239300" y="136175"/>
            <a:ext cx="6984600" cy="267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lang="sv-SE" sz="1300">
                <a:solidFill>
                  <a:schemeClr val="dk1"/>
                </a:solidFill>
              </a:rPr>
              <a:t>Our Solutions. ( not our product </a:t>
            </a:r>
            <a:r>
              <a:rPr b="1" lang="sv-SE" sz="1300">
                <a:solidFill>
                  <a:schemeClr val="dk1"/>
                </a:solidFill>
              </a:rPr>
              <a:t>portfolio</a:t>
            </a:r>
            <a:r>
              <a:rPr b="1" lang="sv-SE" sz="1300">
                <a:solidFill>
                  <a:schemeClr val="dk1"/>
                </a:solidFill>
              </a:rPr>
              <a:t> ) </a:t>
            </a:r>
            <a:br>
              <a:rPr b="1" lang="sv-SE" sz="1300">
                <a:solidFill>
                  <a:schemeClr val="dk1"/>
                </a:solidFill>
              </a:rPr>
            </a:br>
            <a:br>
              <a:rPr b="1" lang="sv-SE" sz="1300">
                <a:solidFill>
                  <a:schemeClr val="dk1"/>
                </a:solidFill>
              </a:rPr>
            </a:br>
            <a:r>
              <a:rPr lang="sv-SE" sz="1300">
                <a:solidFill>
                  <a:schemeClr val="dk1"/>
                </a:solidFill>
              </a:rPr>
              <a:t>Here we would like a pleasant image of a person (not obviously AI-generated) for each one. Each image should follow this order: first, what it is, and underneath, the name of the product.When you hover over each image, show a brief description and a link to the product page, so each product have a own CTA ( No general CTA under the 4 products ) </a:t>
            </a:r>
            <a:br>
              <a:rPr lang="sv-SE" sz="1300">
                <a:solidFill>
                  <a:schemeClr val="dk1"/>
                </a:solidFill>
              </a:rPr>
            </a:br>
            <a:br>
              <a:rPr lang="sv-SE" sz="1300">
                <a:solidFill>
                  <a:schemeClr val="dk1"/>
                </a:solidFill>
              </a:rPr>
            </a:br>
            <a:r>
              <a:rPr lang="sv-SE" sz="1300">
                <a:solidFill>
                  <a:schemeClr val="dk1"/>
                </a:solidFill>
              </a:rPr>
              <a:t>In this order beside eachother, Insiderprevention, Threat assessment, case management, Executive protection </a:t>
            </a:r>
            <a:endParaRPr b="1"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300">
                <a:solidFill>
                  <a:schemeClr val="dk1"/>
                </a:solidFill>
              </a:rPr>
              <a:t>Insider Prevention		</a:t>
            </a:r>
            <a:r>
              <a:rPr lang="sv-SE" sz="1300">
                <a:solidFill>
                  <a:schemeClr val="dk1"/>
                </a:solidFill>
              </a:rPr>
              <a:t>Threat Assessment     ….         ……  </a:t>
            </a:r>
            <a:br>
              <a:rPr lang="sv-SE" sz="1300">
                <a:solidFill>
                  <a:schemeClr val="dk1"/>
                </a:solidFill>
              </a:rPr>
            </a:br>
            <a:r>
              <a:rPr lang="sv-SE" sz="1300">
                <a:solidFill>
                  <a:schemeClr val="dk1"/>
                </a:solidFill>
              </a:rPr>
              <a:t>Matahari 			Dechefr </a:t>
            </a:r>
            <a:br>
              <a:rPr lang="sv-SE" sz="1300">
                <a:solidFill>
                  <a:schemeClr val="dk1"/>
                </a:solidFill>
              </a:rPr>
            </a:br>
            <a:br>
              <a:rPr lang="sv-SE" sz="1300">
                <a:solidFill>
                  <a:schemeClr val="dk1"/>
                </a:solidFill>
              </a:rPr>
            </a:b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MataHari</a:t>
            </a:r>
            <a:br>
              <a:rPr lang="sv-SE" sz="1100">
                <a:solidFill>
                  <a:schemeClr val="dk1"/>
                </a:solidFill>
              </a:rPr>
            </a:br>
            <a:r>
              <a:rPr lang="sv-SE" sz="1100">
                <a:solidFill>
                  <a:schemeClr val="dk1"/>
                </a:solidFill>
              </a:rPr>
              <a:t> Dechefr</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When you hover over each image, show a brief description and a link to the product page.</a:t>
            </a:r>
            <a:endParaRPr sz="1100">
              <a:solidFill>
                <a:schemeClr val="dk1"/>
              </a:solidFill>
            </a:endParaRPr>
          </a:p>
          <a:p>
            <a:pPr indent="0" lvl="0" marL="0" marR="0" rtl="0" algn="l">
              <a:lnSpc>
                <a:spcPct val="100000"/>
              </a:lnSpc>
              <a:spcBef>
                <a:spcPts val="1200"/>
              </a:spcBef>
              <a:spcAft>
                <a:spcPts val="0"/>
              </a:spcAft>
              <a:buClr>
                <a:srgbClr val="000000"/>
              </a:buClr>
              <a:buSzPts val="2800"/>
              <a:buFont typeface="Arial"/>
              <a:buNone/>
            </a:pPr>
            <a:r>
              <a:t/>
            </a:r>
            <a:endParaRPr b="1" sz="1300">
              <a:solidFill>
                <a:schemeClr val="dk1"/>
              </a:solidFill>
            </a:endParaRPr>
          </a:p>
        </p:txBody>
      </p:sp>
      <p:pic>
        <p:nvPicPr>
          <p:cNvPr id="110" name="Google Shape;110;p5"/>
          <p:cNvPicPr preferRelativeResize="0"/>
          <p:nvPr/>
        </p:nvPicPr>
        <p:blipFill>
          <a:blip r:embed="rId3">
            <a:alphaModFix/>
          </a:blip>
          <a:stretch>
            <a:fillRect/>
          </a:stretch>
        </p:blipFill>
        <p:spPr>
          <a:xfrm>
            <a:off x="1654950" y="2745700"/>
            <a:ext cx="9954749" cy="38364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g3fa5a12f8e6_0_112"/>
          <p:cNvSpPr txBox="1"/>
          <p:nvPr/>
        </p:nvSpPr>
        <p:spPr>
          <a:xfrm>
            <a:off x="3239300" y="136175"/>
            <a:ext cx="6984600" cy="92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lang="sv-SE" sz="1600">
                <a:solidFill>
                  <a:schemeClr val="dk1"/>
                </a:solidFill>
              </a:rPr>
              <a:t>Our Solutions. </a:t>
            </a:r>
            <a:r>
              <a:rPr lang="sv-SE" sz="1600">
                <a:solidFill>
                  <a:schemeClr val="dk1"/>
                </a:solidFill>
              </a:rPr>
              <a:t> Another way to do It. </a:t>
            </a:r>
            <a:r>
              <a:rPr lang="sv-SE" sz="1600" u="sng">
                <a:solidFill>
                  <a:schemeClr val="dk1"/>
                </a:solidFill>
              </a:rPr>
              <a:t>But without the screenshots </a:t>
            </a:r>
            <a:br>
              <a:rPr lang="sv-SE" sz="1600" u="sng">
                <a:solidFill>
                  <a:schemeClr val="dk1"/>
                </a:solidFill>
              </a:rPr>
            </a:br>
            <a:r>
              <a:rPr lang="sv-SE" sz="1600">
                <a:solidFill>
                  <a:schemeClr val="dk1"/>
                </a:solidFill>
              </a:rPr>
              <a:t>But the Solution area should be bigger than the product namn </a:t>
            </a:r>
            <a:br>
              <a:rPr lang="sv-SE" sz="1300">
                <a:solidFill>
                  <a:schemeClr val="dk1"/>
                </a:solidFill>
              </a:rPr>
            </a:b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marR="0" rtl="0" algn="l">
              <a:lnSpc>
                <a:spcPct val="100000"/>
              </a:lnSpc>
              <a:spcBef>
                <a:spcPts val="1200"/>
              </a:spcBef>
              <a:spcAft>
                <a:spcPts val="0"/>
              </a:spcAft>
              <a:buClr>
                <a:srgbClr val="000000"/>
              </a:buClr>
              <a:buSzPts val="2800"/>
              <a:buFont typeface="Arial"/>
              <a:buNone/>
            </a:pPr>
            <a:r>
              <a:t/>
            </a:r>
            <a:endParaRPr b="1" sz="1300">
              <a:solidFill>
                <a:schemeClr val="dk1"/>
              </a:solidFill>
            </a:endParaRPr>
          </a:p>
        </p:txBody>
      </p:sp>
      <p:pic>
        <p:nvPicPr>
          <p:cNvPr id="116" name="Google Shape;116;g3fa5a12f8e6_0_112"/>
          <p:cNvPicPr preferRelativeResize="0"/>
          <p:nvPr/>
        </p:nvPicPr>
        <p:blipFill>
          <a:blip r:embed="rId3">
            <a:alphaModFix/>
          </a:blip>
          <a:stretch>
            <a:fillRect/>
          </a:stretch>
        </p:blipFill>
        <p:spPr>
          <a:xfrm>
            <a:off x="1532975" y="1166750"/>
            <a:ext cx="9532027" cy="54926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g3fa5a12f8e6_0_15"/>
          <p:cNvSpPr/>
          <p:nvPr/>
        </p:nvSpPr>
        <p:spPr>
          <a:xfrm>
            <a:off x="62675" y="0"/>
            <a:ext cx="121920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2" name="Google Shape;122;g3fa5a12f8e6_0_15"/>
          <p:cNvSpPr txBox="1"/>
          <p:nvPr/>
        </p:nvSpPr>
        <p:spPr>
          <a:xfrm>
            <a:off x="1488900" y="654225"/>
            <a:ext cx="4173600" cy="56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sv-SE" sz="2800" u="none" cap="none" strike="noStrike">
                <a:solidFill>
                  <a:schemeClr val="lt1"/>
                </a:solidFill>
                <a:latin typeface="Arial"/>
                <a:ea typeface="Arial"/>
                <a:cs typeface="Arial"/>
                <a:sym typeface="Arial"/>
              </a:rPr>
              <a:t>Solution overview</a:t>
            </a:r>
            <a:endParaRPr b="0" i="0" sz="2800" u="none" cap="none" strike="noStrike">
              <a:solidFill>
                <a:schemeClr val="lt1"/>
              </a:solidFill>
              <a:latin typeface="Arial"/>
              <a:ea typeface="Arial"/>
              <a:cs typeface="Arial"/>
              <a:sym typeface="Arial"/>
            </a:endParaRPr>
          </a:p>
        </p:txBody>
      </p:sp>
      <p:sp>
        <p:nvSpPr>
          <p:cNvPr id="123" name="Google Shape;123;g3fa5a12f8e6_0_15"/>
          <p:cNvSpPr txBox="1"/>
          <p:nvPr/>
        </p:nvSpPr>
        <p:spPr>
          <a:xfrm>
            <a:off x="1821125" y="207475"/>
            <a:ext cx="7699500" cy="101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2000">
                <a:solidFill>
                  <a:schemeClr val="dk1"/>
                </a:solidFill>
              </a:rPr>
              <a:t>How It Works  ( please feel free to design from signals to actions ) Name It From signals to actions not “ A smarter, Evidence…”  dont have “Discover our approach” </a:t>
            </a:r>
            <a:br>
              <a:rPr lang="sv-SE" sz="2800">
                <a:solidFill>
                  <a:schemeClr val="dk1"/>
                </a:solidFill>
              </a:rPr>
            </a:br>
            <a:br>
              <a:rPr lang="sv-SE" sz="2800">
                <a:solidFill>
                  <a:schemeClr val="dk1"/>
                </a:solidFill>
              </a:rPr>
            </a:br>
            <a:r>
              <a:rPr lang="sv-SE" sz="2800">
                <a:solidFill>
                  <a:schemeClr val="dk1"/>
                </a:solidFill>
              </a:rPr>
              <a:t>From signals to action </a:t>
            </a:r>
            <a:endParaRPr sz="2800">
              <a:solidFill>
                <a:schemeClr val="dk1"/>
              </a:solidFill>
            </a:endParaRPr>
          </a:p>
        </p:txBody>
      </p:sp>
      <p:pic>
        <p:nvPicPr>
          <p:cNvPr id="124" name="Google Shape;124;g3fa5a12f8e6_0_15"/>
          <p:cNvPicPr preferRelativeResize="0"/>
          <p:nvPr/>
        </p:nvPicPr>
        <p:blipFill rotWithShape="1">
          <a:blip r:embed="rId3">
            <a:alphaModFix/>
          </a:blip>
          <a:srcRect b="-7290" l="-1460" r="1460" t="7290"/>
          <a:stretch/>
        </p:blipFill>
        <p:spPr>
          <a:xfrm>
            <a:off x="877625" y="2407200"/>
            <a:ext cx="10280724" cy="4124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3fa5a12f8e6_0_103"/>
          <p:cNvSpPr/>
          <p:nvPr/>
        </p:nvSpPr>
        <p:spPr>
          <a:xfrm>
            <a:off x="62675" y="0"/>
            <a:ext cx="121920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0" name="Google Shape;130;g3fa5a12f8e6_0_103"/>
          <p:cNvSpPr txBox="1"/>
          <p:nvPr/>
        </p:nvSpPr>
        <p:spPr>
          <a:xfrm>
            <a:off x="1488900" y="654225"/>
            <a:ext cx="4173600" cy="56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sv-SE" sz="2800" u="none" cap="none" strike="noStrike">
                <a:solidFill>
                  <a:schemeClr val="lt1"/>
                </a:solidFill>
                <a:latin typeface="Arial"/>
                <a:ea typeface="Arial"/>
                <a:cs typeface="Arial"/>
                <a:sym typeface="Arial"/>
              </a:rPr>
              <a:t>Solution overview</a:t>
            </a:r>
            <a:endParaRPr b="0" i="0" sz="2800" u="none" cap="none" strike="noStrike">
              <a:solidFill>
                <a:schemeClr val="lt1"/>
              </a:solidFill>
              <a:latin typeface="Arial"/>
              <a:ea typeface="Arial"/>
              <a:cs typeface="Arial"/>
              <a:sym typeface="Arial"/>
            </a:endParaRPr>
          </a:p>
        </p:txBody>
      </p:sp>
      <p:sp>
        <p:nvSpPr>
          <p:cNvPr id="131" name="Google Shape;131;g3fa5a12f8e6_0_103"/>
          <p:cNvSpPr txBox="1"/>
          <p:nvPr/>
        </p:nvSpPr>
        <p:spPr>
          <a:xfrm>
            <a:off x="1821125" y="207475"/>
            <a:ext cx="7699500" cy="56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2000">
                <a:solidFill>
                  <a:schemeClr val="dk1"/>
                </a:solidFill>
              </a:rPr>
              <a:t>Another way to show It  ( but dont call It “the human risk gap”  </a:t>
            </a:r>
            <a:br>
              <a:rPr lang="sv-SE" sz="2800">
                <a:solidFill>
                  <a:schemeClr val="dk1"/>
                </a:solidFill>
              </a:rPr>
            </a:br>
            <a:endParaRPr sz="2800">
              <a:solidFill>
                <a:schemeClr val="dk1"/>
              </a:solidFill>
            </a:endParaRPr>
          </a:p>
        </p:txBody>
      </p:sp>
      <p:pic>
        <p:nvPicPr>
          <p:cNvPr id="132" name="Google Shape;132;g3fa5a12f8e6_0_103"/>
          <p:cNvPicPr preferRelativeResize="0"/>
          <p:nvPr/>
        </p:nvPicPr>
        <p:blipFill>
          <a:blip r:embed="rId3">
            <a:alphaModFix/>
          </a:blip>
          <a:stretch>
            <a:fillRect/>
          </a:stretch>
        </p:blipFill>
        <p:spPr>
          <a:xfrm>
            <a:off x="152400" y="875975"/>
            <a:ext cx="11926902" cy="5872501"/>
          </a:xfrm>
          <a:prstGeom prst="rect">
            <a:avLst/>
          </a:prstGeom>
          <a:solidFill>
            <a:schemeClr val="lt1"/>
          </a:solidFill>
          <a:ln cap="flat" cmpd="sng" w="19050">
            <a:solidFill>
              <a:srgbClr val="082836"/>
            </a:solidFill>
            <a:prstDash val="solid"/>
            <a:miter lim="8000"/>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6"/>
          <p:cNvSpPr/>
          <p:nvPr/>
        </p:nvSpPr>
        <p:spPr>
          <a:xfrm>
            <a:off x="62675" y="0"/>
            <a:ext cx="121920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8" name="Google Shape;138;p6"/>
          <p:cNvSpPr txBox="1"/>
          <p:nvPr/>
        </p:nvSpPr>
        <p:spPr>
          <a:xfrm>
            <a:off x="1488900" y="654225"/>
            <a:ext cx="4173600" cy="56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sv-SE" sz="2800" u="none" cap="none" strike="noStrike">
                <a:solidFill>
                  <a:schemeClr val="lt1"/>
                </a:solidFill>
                <a:latin typeface="Arial"/>
                <a:ea typeface="Arial"/>
                <a:cs typeface="Arial"/>
                <a:sym typeface="Arial"/>
              </a:rPr>
              <a:t>Solution overview</a:t>
            </a:r>
            <a:endParaRPr b="0" i="0" sz="2800" u="none" cap="none" strike="noStrike">
              <a:solidFill>
                <a:schemeClr val="lt1"/>
              </a:solidFill>
              <a:latin typeface="Arial"/>
              <a:ea typeface="Arial"/>
              <a:cs typeface="Arial"/>
              <a:sym typeface="Arial"/>
            </a:endParaRPr>
          </a:p>
        </p:txBody>
      </p:sp>
      <p:pic>
        <p:nvPicPr>
          <p:cNvPr id="139" name="Google Shape;139;p6"/>
          <p:cNvPicPr preferRelativeResize="0"/>
          <p:nvPr/>
        </p:nvPicPr>
        <p:blipFill>
          <a:blip r:embed="rId3">
            <a:alphaModFix/>
          </a:blip>
          <a:stretch>
            <a:fillRect/>
          </a:stretch>
        </p:blipFill>
        <p:spPr>
          <a:xfrm>
            <a:off x="1228675" y="1472150"/>
            <a:ext cx="9628775" cy="4570925"/>
          </a:xfrm>
          <a:prstGeom prst="rect">
            <a:avLst/>
          </a:prstGeom>
          <a:noFill/>
          <a:ln>
            <a:noFill/>
          </a:ln>
        </p:spPr>
      </p:pic>
      <p:sp>
        <p:nvSpPr>
          <p:cNvPr id="140" name="Google Shape;140;p6"/>
          <p:cNvSpPr txBox="1"/>
          <p:nvPr/>
        </p:nvSpPr>
        <p:spPr>
          <a:xfrm>
            <a:off x="2224525" y="195950"/>
            <a:ext cx="7618800" cy="13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2800"/>
              <a:buFont typeface="Arial"/>
              <a:buNone/>
            </a:pPr>
            <a:r>
              <a:rPr b="1" lang="sv-SE" sz="1300">
                <a:solidFill>
                  <a:schemeClr val="dk1"/>
                </a:solidFill>
              </a:rPr>
              <a:t>Solutions</a:t>
            </a:r>
            <a:r>
              <a:rPr b="1" lang="sv-SE" sz="1300">
                <a:solidFill>
                  <a:schemeClr val="dk1"/>
                </a:solidFill>
              </a:rPr>
              <a:t> by Role </a:t>
            </a:r>
            <a:br>
              <a:rPr b="1" lang="sv-SE" sz="1300">
                <a:solidFill>
                  <a:schemeClr val="dk1"/>
                </a:solidFill>
              </a:rPr>
            </a:br>
            <a:br>
              <a:rPr b="1" lang="sv-SE" sz="1300">
                <a:solidFill>
                  <a:schemeClr val="dk1"/>
                </a:solidFill>
              </a:rPr>
            </a:br>
            <a:r>
              <a:rPr lang="sv-SE" sz="1300">
                <a:solidFill>
                  <a:schemeClr val="dk1"/>
                </a:solidFill>
              </a:rPr>
              <a:t>Here we would like a pleasant image of a person (not obviously AI-generated) for each one. Each image should follow this order: first, what it is, and underneath,When you hover over each image, show a brief description and a link to the solution page, so each solution have a own CTA + a general CTA under to the landing page for Solutions by role. </a:t>
            </a:r>
            <a:endParaRPr b="1" sz="13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3fa5a12f8e6_0_87"/>
          <p:cNvSpPr/>
          <p:nvPr/>
        </p:nvSpPr>
        <p:spPr>
          <a:xfrm>
            <a:off x="62675" y="0"/>
            <a:ext cx="121920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6" name="Google Shape;146;g3fa5a12f8e6_0_87"/>
          <p:cNvSpPr txBox="1"/>
          <p:nvPr/>
        </p:nvSpPr>
        <p:spPr>
          <a:xfrm>
            <a:off x="1488900" y="654225"/>
            <a:ext cx="4173600" cy="56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sv-SE" sz="2800" u="none" cap="none" strike="noStrike">
                <a:solidFill>
                  <a:schemeClr val="lt1"/>
                </a:solidFill>
                <a:latin typeface="Arial"/>
                <a:ea typeface="Arial"/>
                <a:cs typeface="Arial"/>
                <a:sym typeface="Arial"/>
              </a:rPr>
              <a:t>Solution overview</a:t>
            </a:r>
            <a:endParaRPr b="0" i="0" sz="2800" u="none" cap="none" strike="noStrike">
              <a:solidFill>
                <a:schemeClr val="lt1"/>
              </a:solidFill>
              <a:latin typeface="Arial"/>
              <a:ea typeface="Arial"/>
              <a:cs typeface="Arial"/>
              <a:sym typeface="Arial"/>
            </a:endParaRPr>
          </a:p>
        </p:txBody>
      </p:sp>
      <p:sp>
        <p:nvSpPr>
          <p:cNvPr id="147" name="Google Shape;147;g3fa5a12f8e6_0_87"/>
          <p:cNvSpPr txBox="1"/>
          <p:nvPr/>
        </p:nvSpPr>
        <p:spPr>
          <a:xfrm>
            <a:off x="2224525" y="195950"/>
            <a:ext cx="7618800" cy="13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sv-SE" sz="1600">
                <a:solidFill>
                  <a:schemeClr val="dk1"/>
                </a:solidFill>
              </a:rPr>
              <a:t>News Section at startpage. Pitcture and short text and link to the article. </a:t>
            </a:r>
            <a:endParaRPr b="1" sz="1300">
              <a:solidFill>
                <a:schemeClr val="dk1"/>
              </a:solidFill>
            </a:endParaRPr>
          </a:p>
        </p:txBody>
      </p:sp>
      <p:pic>
        <p:nvPicPr>
          <p:cNvPr id="148" name="Google Shape;148;g3fa5a12f8e6_0_87"/>
          <p:cNvPicPr preferRelativeResize="0"/>
          <p:nvPr/>
        </p:nvPicPr>
        <p:blipFill>
          <a:blip r:embed="rId3">
            <a:alphaModFix/>
          </a:blip>
          <a:stretch>
            <a:fillRect/>
          </a:stretch>
        </p:blipFill>
        <p:spPr>
          <a:xfrm>
            <a:off x="62675" y="777478"/>
            <a:ext cx="12192000" cy="5607844"/>
          </a:xfrm>
          <a:prstGeom prst="rect">
            <a:avLst/>
          </a:prstGeom>
          <a:solidFill>
            <a:schemeClr val="lt1"/>
          </a:solidFill>
          <a:ln cap="flat" cmpd="sng" w="19050">
            <a:solidFill>
              <a:srgbClr val="082836"/>
            </a:solidFill>
            <a:prstDash val="solid"/>
            <a:miter lim="8000"/>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g3fa5a12f8e6_0_95"/>
          <p:cNvSpPr/>
          <p:nvPr/>
        </p:nvSpPr>
        <p:spPr>
          <a:xfrm>
            <a:off x="62675" y="0"/>
            <a:ext cx="121920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4" name="Google Shape;154;g3fa5a12f8e6_0_95"/>
          <p:cNvSpPr txBox="1"/>
          <p:nvPr/>
        </p:nvSpPr>
        <p:spPr>
          <a:xfrm>
            <a:off x="1488900" y="654225"/>
            <a:ext cx="4173600" cy="56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sv-SE" sz="2800" u="none" cap="none" strike="noStrike">
                <a:solidFill>
                  <a:schemeClr val="lt1"/>
                </a:solidFill>
                <a:latin typeface="Arial"/>
                <a:ea typeface="Arial"/>
                <a:cs typeface="Arial"/>
                <a:sym typeface="Arial"/>
              </a:rPr>
              <a:t>Solution overview</a:t>
            </a:r>
            <a:endParaRPr b="0" i="0" sz="2800" u="none" cap="none" strike="noStrike">
              <a:solidFill>
                <a:schemeClr val="lt1"/>
              </a:solidFill>
              <a:latin typeface="Arial"/>
              <a:ea typeface="Arial"/>
              <a:cs typeface="Arial"/>
              <a:sym typeface="Arial"/>
            </a:endParaRPr>
          </a:p>
        </p:txBody>
      </p:sp>
      <p:sp>
        <p:nvSpPr>
          <p:cNvPr id="155" name="Google Shape;155;g3fa5a12f8e6_0_95"/>
          <p:cNvSpPr txBox="1"/>
          <p:nvPr/>
        </p:nvSpPr>
        <p:spPr>
          <a:xfrm>
            <a:off x="2224525" y="195950"/>
            <a:ext cx="7618800" cy="13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sv-SE" sz="1600">
                <a:solidFill>
                  <a:schemeClr val="dk1"/>
                </a:solidFill>
              </a:rPr>
              <a:t>Last section startpage. Picture and our footer </a:t>
            </a:r>
            <a:br>
              <a:rPr b="1" lang="sv-SE" sz="1300">
                <a:solidFill>
                  <a:schemeClr val="dk1"/>
                </a:solidFill>
              </a:rPr>
            </a:br>
            <a:br>
              <a:rPr b="1" lang="sv-SE" sz="1300">
                <a:solidFill>
                  <a:schemeClr val="dk1"/>
                </a:solidFill>
              </a:rPr>
            </a:br>
            <a:endParaRPr b="1" sz="1300">
              <a:solidFill>
                <a:schemeClr val="dk1"/>
              </a:solidFill>
            </a:endParaRPr>
          </a:p>
        </p:txBody>
      </p:sp>
      <p:pic>
        <p:nvPicPr>
          <p:cNvPr id="156" name="Google Shape;156;g3fa5a12f8e6_0_95"/>
          <p:cNvPicPr preferRelativeResize="0"/>
          <p:nvPr/>
        </p:nvPicPr>
        <p:blipFill>
          <a:blip r:embed="rId3">
            <a:alphaModFix/>
          </a:blip>
          <a:stretch>
            <a:fillRect/>
          </a:stretch>
        </p:blipFill>
        <p:spPr>
          <a:xfrm>
            <a:off x="1280775" y="1814050"/>
            <a:ext cx="8839204" cy="377651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3fa5a12f8e6_0_22"/>
          <p:cNvSpPr/>
          <p:nvPr/>
        </p:nvSpPr>
        <p:spPr>
          <a:xfrm>
            <a:off x="62675" y="0"/>
            <a:ext cx="121920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 name="Google Shape;162;g3fa5a12f8e6_0_22"/>
          <p:cNvSpPr txBox="1"/>
          <p:nvPr/>
        </p:nvSpPr>
        <p:spPr>
          <a:xfrm>
            <a:off x="1488900" y="654225"/>
            <a:ext cx="4173600" cy="56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sv-SE" sz="2800" u="none" cap="none" strike="noStrike">
                <a:solidFill>
                  <a:schemeClr val="lt1"/>
                </a:solidFill>
                <a:latin typeface="Arial"/>
                <a:ea typeface="Arial"/>
                <a:cs typeface="Arial"/>
                <a:sym typeface="Arial"/>
              </a:rPr>
              <a:t>Solution overview</a:t>
            </a:r>
            <a:endParaRPr b="0" i="0" sz="2800" u="none" cap="none" strike="noStrike">
              <a:solidFill>
                <a:schemeClr val="lt1"/>
              </a:solidFill>
              <a:latin typeface="Arial"/>
              <a:ea typeface="Arial"/>
              <a:cs typeface="Arial"/>
              <a:sym typeface="Arial"/>
            </a:endParaRPr>
          </a:p>
        </p:txBody>
      </p:sp>
      <p:sp>
        <p:nvSpPr>
          <p:cNvPr id="163" name="Google Shape;163;g3fa5a12f8e6_0_22"/>
          <p:cNvSpPr txBox="1"/>
          <p:nvPr/>
        </p:nvSpPr>
        <p:spPr>
          <a:xfrm>
            <a:off x="1391650" y="654225"/>
            <a:ext cx="9215100" cy="533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3600">
                <a:solidFill>
                  <a:schemeClr val="dk1"/>
                </a:solidFill>
              </a:rPr>
              <a:t>Landing pages for </a:t>
            </a:r>
            <a:r>
              <a:rPr b="1" lang="sv-SE" sz="3600">
                <a:solidFill>
                  <a:schemeClr val="dk1"/>
                </a:solidFill>
              </a:rPr>
              <a:t>Our Solutions</a:t>
            </a:r>
            <a:r>
              <a:rPr lang="sv-SE" sz="3600">
                <a:solidFill>
                  <a:schemeClr val="dk1"/>
                </a:solidFill>
              </a:rPr>
              <a:t> and </a:t>
            </a:r>
            <a:r>
              <a:rPr b="1" lang="sv-SE" sz="3600">
                <a:solidFill>
                  <a:schemeClr val="dk1"/>
                </a:solidFill>
              </a:rPr>
              <a:t>Solutions by Role</a:t>
            </a:r>
            <a:br>
              <a:rPr b="1" lang="sv-SE" sz="3600">
                <a:solidFill>
                  <a:schemeClr val="dk1"/>
                </a:solidFill>
              </a:rPr>
            </a:br>
            <a:br>
              <a:rPr b="1" lang="sv-SE" sz="3600">
                <a:solidFill>
                  <a:schemeClr val="dk1"/>
                </a:solidFill>
              </a:rPr>
            </a:br>
            <a:r>
              <a:rPr b="1" lang="sv-SE" sz="1600">
                <a:solidFill>
                  <a:schemeClr val="dk1"/>
                </a:solidFill>
              </a:rPr>
              <a:t>Please feel free to come up with design suggestions for subpages for both Products and Solutions by Role. However, please use the text we already have and keep the design as simple as possible.</a:t>
            </a:r>
            <a:endParaRPr b="1"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sv-SE" sz="1600">
                <a:solidFill>
                  <a:schemeClr val="dk1"/>
                </a:solidFill>
              </a:rPr>
              <a:t>It would be great to include images of people to create a warm and welcoming feel. If it is possible to visualize the content using a model or something similar, we would be happy to explore that as well.</a:t>
            </a:r>
            <a:endParaRPr b="1" sz="1600">
              <a:solidFill>
                <a:schemeClr val="dk1"/>
              </a:solidFill>
            </a:endParaRPr>
          </a:p>
          <a:p>
            <a:pPr indent="0" lvl="0" marL="0" rtl="0" algn="l">
              <a:spcBef>
                <a:spcPts val="1200"/>
              </a:spcBef>
              <a:spcAft>
                <a:spcPts val="0"/>
              </a:spcAft>
              <a:buNone/>
            </a:pPr>
            <a:r>
              <a:t/>
            </a:r>
            <a:endParaRPr b="1" sz="36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fa5a12f8e6_0_118"/>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9" name="Google Shape;169;g3fa5a12f8e6_0_118"/>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170" name="Google Shape;170;g3fa5a12f8e6_0_118"/>
          <p:cNvSpPr txBox="1"/>
          <p:nvPr/>
        </p:nvSpPr>
        <p:spPr>
          <a:xfrm>
            <a:off x="98800" y="50150"/>
            <a:ext cx="5832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i="0" lang="sv-SE" sz="2000" u="none" cap="none" strike="noStrike">
                <a:solidFill>
                  <a:schemeClr val="dk1"/>
                </a:solidFill>
              </a:rPr>
              <a:t>Product page - Matahari - Hero  </a:t>
            </a:r>
            <a:endParaRPr b="1" i="0" sz="2000" u="none" cap="none" strike="noStrike">
              <a:solidFill>
                <a:schemeClr val="dk1"/>
              </a:solidFill>
            </a:endParaRPr>
          </a:p>
        </p:txBody>
      </p:sp>
      <p:sp>
        <p:nvSpPr>
          <p:cNvPr id="171" name="Google Shape;171;g3fa5a12f8e6_0_118"/>
          <p:cNvSpPr txBox="1"/>
          <p:nvPr/>
        </p:nvSpPr>
        <p:spPr>
          <a:xfrm>
            <a:off x="0" y="981200"/>
            <a:ext cx="11663700" cy="577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endParaRPr b="0" i="0" sz="1600" u="none" cap="none" strike="noStrike">
              <a:solidFill>
                <a:schemeClr val="lt1"/>
              </a:solidFill>
              <a:latin typeface="Arial"/>
              <a:ea typeface="Arial"/>
              <a:cs typeface="Arial"/>
              <a:sym typeface="Arial"/>
            </a:endParaRPr>
          </a:p>
        </p:txBody>
      </p:sp>
      <p:sp>
        <p:nvSpPr>
          <p:cNvPr id="172" name="Google Shape;172;g3fa5a12f8e6_0_118"/>
          <p:cNvSpPr txBox="1"/>
          <p:nvPr/>
        </p:nvSpPr>
        <p:spPr>
          <a:xfrm>
            <a:off x="6440475" y="4853825"/>
            <a:ext cx="5146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br>
              <a:rPr b="0" i="0" lang="sv-SE" sz="3000" u="none" cap="none" strike="noStrike">
                <a:solidFill>
                  <a:schemeClr val="lt1"/>
                </a:solidFill>
                <a:latin typeface="Arial"/>
                <a:ea typeface="Arial"/>
                <a:cs typeface="Arial"/>
                <a:sym typeface="Arial"/>
              </a:rPr>
            </a:br>
            <a:r>
              <a:rPr b="0" i="1" lang="sv-SE" sz="1600" u="none" cap="none" strike="noStrike">
                <a:solidFill>
                  <a:schemeClr val="lt1"/>
                </a:solidFill>
                <a:latin typeface="Arial"/>
                <a:ea typeface="Arial"/>
                <a:cs typeface="Arial"/>
                <a:sym typeface="Arial"/>
              </a:rPr>
              <a:t>	</a:t>
            </a:r>
            <a:endParaRPr b="0" i="0" sz="1600" u="none" cap="none" strike="noStrike">
              <a:solidFill>
                <a:schemeClr val="lt1"/>
              </a:solidFill>
              <a:latin typeface="Arial"/>
              <a:ea typeface="Arial"/>
              <a:cs typeface="Arial"/>
              <a:sym typeface="Arial"/>
            </a:endParaRPr>
          </a:p>
        </p:txBody>
      </p:sp>
      <p:sp>
        <p:nvSpPr>
          <p:cNvPr id="173" name="Google Shape;173;g3fa5a12f8e6_0_118"/>
          <p:cNvSpPr txBox="1"/>
          <p:nvPr/>
        </p:nvSpPr>
        <p:spPr>
          <a:xfrm>
            <a:off x="5301625" y="929025"/>
            <a:ext cx="6634500" cy="320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174" name="Google Shape;174;g3fa5a12f8e6_0_118"/>
          <p:cNvSpPr txBox="1"/>
          <p:nvPr/>
        </p:nvSpPr>
        <p:spPr>
          <a:xfrm>
            <a:off x="48650" y="5114800"/>
            <a:ext cx="6329100" cy="895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br>
              <a:rPr b="0" i="0" lang="sv-SE" sz="14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endParaRPr b="1" i="0" sz="1400" u="none" cap="none" strike="noStrike">
              <a:solidFill>
                <a:srgbClr val="000000"/>
              </a:solidFill>
              <a:latin typeface="Arial"/>
              <a:ea typeface="Arial"/>
              <a:cs typeface="Arial"/>
              <a:sym typeface="Arial"/>
            </a:endParaRPr>
          </a:p>
        </p:txBody>
      </p:sp>
      <p:pic>
        <p:nvPicPr>
          <p:cNvPr id="175" name="Google Shape;175;g3fa5a12f8e6_0_118" title="ChatGPT Image Aug 5, 2026, 03_28_28 PM.png"/>
          <p:cNvPicPr preferRelativeResize="0"/>
          <p:nvPr/>
        </p:nvPicPr>
        <p:blipFill rotWithShape="1">
          <a:blip r:embed="rId3">
            <a:alphaModFix/>
          </a:blip>
          <a:srcRect b="0" l="0" r="0" t="0"/>
          <a:stretch/>
        </p:blipFill>
        <p:spPr>
          <a:xfrm>
            <a:off x="6576175" y="806625"/>
            <a:ext cx="5087524" cy="3201600"/>
          </a:xfrm>
          <a:prstGeom prst="rect">
            <a:avLst/>
          </a:prstGeom>
          <a:noFill/>
          <a:ln>
            <a:noFill/>
          </a:ln>
        </p:spPr>
      </p:pic>
      <p:sp>
        <p:nvSpPr>
          <p:cNvPr id="176" name="Google Shape;176;g3fa5a12f8e6_0_118"/>
          <p:cNvSpPr txBox="1"/>
          <p:nvPr/>
        </p:nvSpPr>
        <p:spPr>
          <a:xfrm>
            <a:off x="260950" y="660525"/>
            <a:ext cx="5040600" cy="334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br>
              <a:rPr b="0" i="0" lang="sv-SE" sz="3000" u="none" cap="none" strike="noStrike">
                <a:solidFill>
                  <a:schemeClr val="dk1"/>
                </a:solidFill>
                <a:latin typeface="Arial"/>
                <a:ea typeface="Arial"/>
                <a:cs typeface="Arial"/>
                <a:sym typeface="Arial"/>
              </a:rPr>
            </a:br>
            <a:r>
              <a:rPr b="0" i="0" lang="sv-SE" sz="3000" u="none" cap="none" strike="noStrike">
                <a:solidFill>
                  <a:schemeClr val="dk1"/>
                </a:solidFill>
                <a:latin typeface="Arial"/>
                <a:ea typeface="Arial"/>
                <a:cs typeface="Arial"/>
                <a:sym typeface="Arial"/>
              </a:rPr>
              <a:t>Prevent Insider Threats </a:t>
            </a:r>
            <a:br>
              <a:rPr b="0" i="0" lang="sv-SE" sz="3000" u="none" cap="none" strike="noStrike">
                <a:solidFill>
                  <a:schemeClr val="dk1"/>
                </a:solidFill>
                <a:latin typeface="Arial"/>
                <a:ea typeface="Arial"/>
                <a:cs typeface="Arial"/>
                <a:sym typeface="Arial"/>
              </a:rPr>
            </a:br>
            <a:r>
              <a:rPr b="0" i="0" lang="sv-SE" sz="3000" u="none" cap="none" strike="noStrike">
                <a:solidFill>
                  <a:schemeClr val="dk1"/>
                </a:solidFill>
                <a:latin typeface="Arial"/>
                <a:ea typeface="Arial"/>
                <a:cs typeface="Arial"/>
                <a:sym typeface="Arial"/>
              </a:rPr>
              <a:t>Proactively</a:t>
            </a:r>
            <a:br>
              <a:rPr b="0" i="0" lang="sv-SE" sz="2800" u="none" cap="none" strike="noStrike">
                <a:solidFill>
                  <a:schemeClr val="dk1"/>
                </a:solidFill>
                <a:latin typeface="Arial"/>
                <a:ea typeface="Arial"/>
                <a:cs typeface="Arial"/>
                <a:sym typeface="Arial"/>
              </a:rPr>
            </a:br>
            <a:br>
              <a:rPr b="0" i="0" lang="sv-SE" sz="2800" u="none" cap="none" strike="noStrike">
                <a:solidFill>
                  <a:schemeClr val="dk1"/>
                </a:solidFill>
                <a:latin typeface="Arial"/>
                <a:ea typeface="Arial"/>
                <a:cs typeface="Arial"/>
                <a:sym typeface="Arial"/>
              </a:rPr>
            </a:br>
            <a:r>
              <a:rPr b="1" i="1" lang="sv-SE" sz="1600" u="none" cap="none" strike="noStrike">
                <a:solidFill>
                  <a:schemeClr val="dk1"/>
                </a:solidFill>
                <a:latin typeface="Arial"/>
                <a:ea typeface="Arial"/>
                <a:cs typeface="Arial"/>
                <a:sym typeface="Arial"/>
              </a:rPr>
              <a:t>One Human Risk Intelligence platform for the entire insider risk management lifecycle.</a:t>
            </a:r>
            <a:br>
              <a:rPr b="1" i="0" lang="sv-SE" sz="1300" u="none" cap="none" strike="noStrike">
                <a:solidFill>
                  <a:schemeClr val="dk1"/>
                </a:solidFill>
                <a:latin typeface="Arial"/>
                <a:ea typeface="Arial"/>
                <a:cs typeface="Arial"/>
                <a:sym typeface="Arial"/>
              </a:rPr>
            </a:br>
            <a:br>
              <a:rPr b="1" i="0" lang="sv-SE" sz="1300" u="none" cap="none" strike="noStrike">
                <a:solidFill>
                  <a:schemeClr val="dk1"/>
                </a:solidFill>
                <a:latin typeface="Arial"/>
                <a:ea typeface="Arial"/>
                <a:cs typeface="Arial"/>
                <a:sym typeface="Arial"/>
              </a:rPr>
            </a:br>
            <a:br>
              <a:rPr b="1" i="0" lang="sv-SE" sz="1300" u="none" cap="none" strike="noStrike">
                <a:solidFill>
                  <a:schemeClr val="dk1"/>
                </a:solidFill>
                <a:latin typeface="Arial"/>
                <a:ea typeface="Arial"/>
                <a:cs typeface="Arial"/>
                <a:sym typeface="Arial"/>
              </a:rPr>
            </a:br>
            <a:r>
              <a:rPr b="1" i="0" lang="sv-SE" sz="1300" u="none" cap="none" strike="noStrike">
                <a:solidFill>
                  <a:schemeClr val="dk1"/>
                </a:solidFill>
                <a:latin typeface="Arial"/>
                <a:ea typeface="Arial"/>
                <a:cs typeface="Arial"/>
                <a:sym typeface="Arial"/>
              </a:rPr>
              <a:t>Get a demo 		Contact us </a:t>
            </a:r>
            <a:endParaRPr b="0" i="0" sz="2800" u="none" cap="none" strike="noStrike">
              <a:solidFill>
                <a:schemeClr val="dk1"/>
              </a:solidFill>
              <a:latin typeface="Arial"/>
              <a:ea typeface="Arial"/>
              <a:cs typeface="Arial"/>
              <a:sym typeface="Arial"/>
            </a:endParaRPr>
          </a:p>
        </p:txBody>
      </p:sp>
      <p:sp>
        <p:nvSpPr>
          <p:cNvPr id="177" name="Google Shape;177;g3fa5a12f8e6_0_118"/>
          <p:cNvSpPr/>
          <p:nvPr/>
        </p:nvSpPr>
        <p:spPr>
          <a:xfrm>
            <a:off x="-100" y="4130625"/>
            <a:ext cx="11983500" cy="266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chemeClr val="lt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
        <p:nvSpPr>
          <p:cNvPr id="178" name="Google Shape;178;g3fa5a12f8e6_0_118"/>
          <p:cNvSpPr txBox="1"/>
          <p:nvPr/>
        </p:nvSpPr>
        <p:spPr>
          <a:xfrm>
            <a:off x="6638800" y="4707700"/>
            <a:ext cx="4947900" cy="1743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sv-SE" sz="1600" u="none" cap="none" strike="noStrike">
                <a:solidFill>
                  <a:schemeClr val="dk1"/>
                </a:solidFill>
                <a:latin typeface="Arial"/>
                <a:ea typeface="Arial"/>
                <a:cs typeface="Arial"/>
                <a:sym typeface="Arial"/>
              </a:rPr>
              <a:t>The greatest security risk is no longer technology. It's people.</a:t>
            </a:r>
            <a:r>
              <a:rPr b="0" i="0" lang="sv-SE" sz="1600" u="none" cap="none" strike="noStrike">
                <a:solidFill>
                  <a:schemeClr val="dk1"/>
                </a:solidFill>
                <a:latin typeface="Arial"/>
                <a:ea typeface="Arial"/>
                <a:cs typeface="Arial"/>
                <a:sym typeface="Arial"/>
              </a:rPr>
              <a:t>Organizations invest heavily in cybersecurity, background screening, and security awareness. Yet insider threats and human-driven security incidents continue to rise.</a:t>
            </a:r>
            <a:endParaRPr b="0" i="0" sz="2800" u="none" cap="none" strike="noStrike">
              <a:solidFill>
                <a:schemeClr val="dk1"/>
              </a:solidFill>
              <a:latin typeface="Arial"/>
              <a:ea typeface="Arial"/>
              <a:cs typeface="Arial"/>
              <a:sym typeface="Arial"/>
            </a:endParaRPr>
          </a:p>
        </p:txBody>
      </p:sp>
      <p:sp>
        <p:nvSpPr>
          <p:cNvPr id="179" name="Google Shape;179;g3fa5a12f8e6_0_118"/>
          <p:cNvSpPr txBox="1"/>
          <p:nvPr/>
        </p:nvSpPr>
        <p:spPr>
          <a:xfrm>
            <a:off x="219200" y="4968650"/>
            <a:ext cx="17118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sv-SE" sz="1600">
                <a:solidFill>
                  <a:schemeClr val="dk1"/>
                </a:solidFill>
              </a:rPr>
              <a:t>The Gap </a:t>
            </a:r>
            <a:endParaRPr b="0" i="0" sz="1600" u="none" cap="none" strike="noStrike">
              <a:solidFill>
                <a:schemeClr val="dk1"/>
              </a:solidFill>
              <a:latin typeface="Arial"/>
              <a:ea typeface="Arial"/>
              <a:cs typeface="Arial"/>
              <a:sym typeface="Arial"/>
            </a:endParaRPr>
          </a:p>
        </p:txBody>
      </p:sp>
      <p:sp>
        <p:nvSpPr>
          <p:cNvPr id="180" name="Google Shape;180;g3fa5a12f8e6_0_118"/>
          <p:cNvSpPr txBox="1"/>
          <p:nvPr/>
        </p:nvSpPr>
        <p:spPr>
          <a:xfrm>
            <a:off x="6732625" y="87750"/>
            <a:ext cx="4701600" cy="67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1200">
                <a:solidFill>
                  <a:schemeClr val="dk1"/>
                </a:solidFill>
              </a:rPr>
              <a:t>An image showing a screen with the MataHari dashboard and person. Use a good image from</a:t>
            </a:r>
            <a:r>
              <a:rPr lang="sv-SE" sz="2800">
                <a:solidFill>
                  <a:schemeClr val="dk1"/>
                </a:solidFill>
              </a:rPr>
              <a:t> </a:t>
            </a:r>
            <a:r>
              <a:rPr lang="sv-SE" sz="1200">
                <a:solidFill>
                  <a:schemeClr val="dk1"/>
                </a:solidFill>
              </a:rPr>
              <a:t>the MataHari system </a:t>
            </a:r>
            <a:r>
              <a:rPr lang="sv-SE" sz="2800">
                <a:solidFill>
                  <a:schemeClr val="dk1"/>
                </a:solidFill>
              </a:rPr>
              <a:t>support.</a:t>
            </a:r>
            <a:endParaRPr sz="2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3f679b91e2f_1_49"/>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6" name="Google Shape;186;g3f679b91e2f_1_49"/>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187" name="Google Shape;187;g3f679b91e2f_1_49"/>
          <p:cNvSpPr txBox="1"/>
          <p:nvPr/>
        </p:nvSpPr>
        <p:spPr>
          <a:xfrm>
            <a:off x="2971425" y="158175"/>
            <a:ext cx="78636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sv-SE" sz="2000" u="none" cap="none" strike="noStrike">
                <a:solidFill>
                  <a:schemeClr val="dk1"/>
                </a:solidFill>
                <a:latin typeface="Arial"/>
                <a:ea typeface="Arial"/>
                <a:cs typeface="Arial"/>
                <a:sym typeface="Arial"/>
              </a:rPr>
              <a:t>Product page </a:t>
            </a:r>
            <a:r>
              <a:rPr lang="sv-SE" sz="2000">
                <a:solidFill>
                  <a:schemeClr val="dk1"/>
                </a:solidFill>
              </a:rPr>
              <a:t>section 2 </a:t>
            </a:r>
            <a:r>
              <a:rPr b="0" i="0" lang="sv-SE" sz="2000" u="none" cap="none" strike="noStrike">
                <a:solidFill>
                  <a:schemeClr val="dk1"/>
                </a:solidFill>
                <a:latin typeface="Arial"/>
                <a:ea typeface="Arial"/>
                <a:cs typeface="Arial"/>
                <a:sym typeface="Arial"/>
              </a:rPr>
              <a:t>- </a:t>
            </a:r>
            <a:r>
              <a:rPr lang="sv-SE" sz="2000">
                <a:solidFill>
                  <a:schemeClr val="dk1"/>
                </a:solidFill>
              </a:rPr>
              <a:t>Customer benefits / customer value</a:t>
            </a:r>
            <a:endParaRPr b="0" i="0" sz="2000" u="none" cap="none" strike="noStrike">
              <a:solidFill>
                <a:schemeClr val="dk1"/>
              </a:solidFill>
              <a:latin typeface="Arial"/>
              <a:ea typeface="Arial"/>
              <a:cs typeface="Arial"/>
              <a:sym typeface="Arial"/>
            </a:endParaRPr>
          </a:p>
        </p:txBody>
      </p:sp>
      <p:sp>
        <p:nvSpPr>
          <p:cNvPr id="188" name="Google Shape;188;g3f679b91e2f_1_49"/>
          <p:cNvSpPr txBox="1"/>
          <p:nvPr/>
        </p:nvSpPr>
        <p:spPr>
          <a:xfrm>
            <a:off x="156575" y="615875"/>
            <a:ext cx="7233900" cy="6346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800"/>
              </a:spcBef>
              <a:spcAft>
                <a:spcPts val="0"/>
              </a:spcAft>
              <a:buClr>
                <a:schemeClr val="dk1"/>
              </a:buClr>
              <a:buSzPts val="1100"/>
              <a:buFont typeface="Arial"/>
              <a:buNone/>
            </a:pPr>
            <a:r>
              <a:rPr b="1" i="0" lang="sv-SE" sz="1700" u="none" cap="none" strike="noStrike">
                <a:solidFill>
                  <a:schemeClr val="dk1"/>
                </a:solidFill>
                <a:latin typeface="Arial"/>
                <a:ea typeface="Arial"/>
                <a:cs typeface="Arial"/>
                <a:sym typeface="Arial"/>
              </a:rPr>
              <a:t>Why MataHari</a:t>
            </a:r>
            <a:br>
              <a:rPr b="1" i="0" lang="sv-SE" sz="1700" u="none" cap="none" strike="noStrike">
                <a:solidFill>
                  <a:schemeClr val="dk1"/>
                </a:solidFill>
                <a:latin typeface="Arial"/>
                <a:ea typeface="Arial"/>
                <a:cs typeface="Arial"/>
                <a:sym typeface="Arial"/>
              </a:rPr>
            </a:br>
            <a:endParaRPr b="1" i="1" sz="1300" u="none" cap="none" strike="noStrike">
              <a:solidFill>
                <a:schemeClr val="dk1"/>
              </a:solidFill>
              <a:latin typeface="Arial"/>
              <a:ea typeface="Arial"/>
              <a:cs typeface="Arial"/>
              <a:sym typeface="Arial"/>
            </a:endParaRPr>
          </a:p>
          <a:p>
            <a:pPr indent="0" lvl="0" marL="0" marR="0" rtl="0" algn="l">
              <a:lnSpc>
                <a:spcPct val="150000"/>
              </a:lnSpc>
              <a:spcBef>
                <a:spcPts val="1200"/>
              </a:spcBef>
              <a:spcAft>
                <a:spcPts val="0"/>
              </a:spcAft>
              <a:buClr>
                <a:schemeClr val="dk1"/>
              </a:buClr>
              <a:buSzPts val="1100"/>
              <a:buFont typeface="Arial"/>
              <a:buNone/>
            </a:pPr>
            <a:r>
              <a:rPr b="1" i="1" lang="sv-SE" sz="1300" u="none" cap="none" strike="noStrike">
                <a:solidFill>
                  <a:schemeClr val="dk1"/>
                </a:solidFill>
                <a:latin typeface="Arial"/>
                <a:ea typeface="Arial"/>
                <a:cs typeface="Arial"/>
                <a:sym typeface="Arial"/>
              </a:rPr>
              <a:t>From reactive security to proactive risk management. From manually searching for vulnerabilities to systematically identifying them before they become incidents.</a:t>
            </a:r>
            <a:br>
              <a:rPr b="1" i="1" lang="sv-SE" sz="1300" u="none" cap="none" strike="noStrike">
                <a:solidFill>
                  <a:schemeClr val="dk1"/>
                </a:solidFill>
                <a:latin typeface="Arial"/>
                <a:ea typeface="Arial"/>
                <a:cs typeface="Arial"/>
                <a:sym typeface="Arial"/>
              </a:rPr>
            </a:br>
            <a:endParaRPr b="1" i="1"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sv-SE" sz="1300" u="none" cap="none" strike="noStrike">
                <a:solidFill>
                  <a:schemeClr val="dk1"/>
                </a:solidFill>
                <a:latin typeface="Arial"/>
                <a:ea typeface="Arial"/>
                <a:cs typeface="Arial"/>
                <a:sym typeface="Arial"/>
              </a:rPr>
              <a:t>*Identify risk before it becomes an incident</a:t>
            </a:r>
            <a:br>
              <a:rPr b="1" i="0" lang="sv-SE" sz="1300" u="none" cap="none" strike="noStrike">
                <a:solidFill>
                  <a:schemeClr val="dk1"/>
                </a:solidFill>
                <a:latin typeface="Arial"/>
                <a:ea typeface="Arial"/>
                <a:cs typeface="Arial"/>
                <a:sym typeface="Arial"/>
              </a:rPr>
            </a:br>
            <a:r>
              <a:rPr b="0" i="0" lang="sv-SE" sz="1200" u="none" cap="none" strike="noStrike">
                <a:solidFill>
                  <a:schemeClr val="dk1"/>
                </a:solidFill>
                <a:latin typeface="Arial"/>
                <a:ea typeface="Arial"/>
                <a:cs typeface="Arial"/>
                <a:sym typeface="Arial"/>
              </a:rPr>
              <a:t>Identify insider-related vulnerabilities early, across individual and organizational levels.</a:t>
            </a:r>
            <a:br>
              <a:rPr b="0" i="0" lang="sv-SE" sz="1200" u="none" cap="none" strike="noStrike">
                <a:solidFill>
                  <a:schemeClr val="dk1"/>
                </a:solidFill>
                <a:latin typeface="Arial"/>
                <a:ea typeface="Arial"/>
                <a:cs typeface="Arial"/>
                <a:sym typeface="Arial"/>
              </a:rPr>
            </a:br>
            <a:br>
              <a:rPr b="0" i="0" lang="sv-SE" sz="1200" u="none" cap="none" strike="noStrike">
                <a:solidFill>
                  <a:schemeClr val="dk1"/>
                </a:solidFill>
                <a:latin typeface="Arial"/>
                <a:ea typeface="Arial"/>
                <a:cs typeface="Arial"/>
                <a:sym typeface="Arial"/>
              </a:rPr>
            </a:br>
            <a:r>
              <a:rPr b="1" i="0" lang="sv-SE" sz="1300" u="none" cap="none" strike="noStrike">
                <a:solidFill>
                  <a:schemeClr val="dk1"/>
                </a:solidFill>
                <a:latin typeface="Arial"/>
                <a:ea typeface="Arial"/>
                <a:cs typeface="Arial"/>
                <a:sym typeface="Arial"/>
              </a:rPr>
              <a:t>*Prioritize security efforts based on risk</a:t>
            </a:r>
            <a:br>
              <a:rPr b="1" i="0" lang="sv-SE" sz="1300" u="none" cap="none" strike="noStrike">
                <a:solidFill>
                  <a:schemeClr val="dk1"/>
                </a:solidFill>
                <a:latin typeface="Arial"/>
                <a:ea typeface="Arial"/>
                <a:cs typeface="Arial"/>
                <a:sym typeface="Arial"/>
              </a:rPr>
            </a:br>
            <a:r>
              <a:rPr b="0" i="0" lang="sv-SE" sz="1100" u="none" cap="none" strike="noStrike">
                <a:solidFill>
                  <a:schemeClr val="dk1"/>
                </a:solidFill>
                <a:latin typeface="Arial"/>
                <a:ea typeface="Arial"/>
                <a:cs typeface="Arial"/>
                <a:sym typeface="Arial"/>
              </a:rPr>
              <a:t>Turn human risk data into actionable insights and focus resources where they are needed most.</a:t>
            </a:r>
            <a:br>
              <a:rPr b="0" i="0" lang="sv-SE" sz="11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sv-SE" sz="1300" u="none" cap="none" strike="noStrike">
                <a:solidFill>
                  <a:schemeClr val="dk1"/>
                </a:solidFill>
                <a:latin typeface="Arial"/>
                <a:ea typeface="Arial"/>
                <a:cs typeface="Arial"/>
                <a:sym typeface="Arial"/>
              </a:rPr>
              <a:t>*Make risk assessment objective</a:t>
            </a:r>
            <a:br>
              <a:rPr b="1" i="0" lang="sv-SE" sz="1300" u="none" cap="none" strike="noStrike">
                <a:solidFill>
                  <a:schemeClr val="dk1"/>
                </a:solidFill>
                <a:latin typeface="Arial"/>
                <a:ea typeface="Arial"/>
                <a:cs typeface="Arial"/>
                <a:sym typeface="Arial"/>
              </a:rPr>
            </a:br>
            <a:r>
              <a:rPr b="0" i="0" lang="sv-SE" sz="1100" u="none" cap="none" strike="noStrike">
                <a:solidFill>
                  <a:schemeClr val="dk1"/>
                </a:solidFill>
                <a:latin typeface="Arial"/>
                <a:ea typeface="Arial"/>
                <a:cs typeface="Arial"/>
                <a:sym typeface="Arial"/>
              </a:rPr>
              <a:t>Replace subjective assessments with structured, evidence-based analysis for better security decisions.</a:t>
            </a:r>
            <a:br>
              <a:rPr b="0" i="0" lang="sv-SE" sz="1100" u="none" cap="none" strike="noStrike">
                <a:solidFill>
                  <a:schemeClr val="dk1"/>
                </a:solidFill>
                <a:latin typeface="Arial"/>
                <a:ea typeface="Arial"/>
                <a:cs typeface="Arial"/>
                <a:sym typeface="Arial"/>
              </a:rPr>
            </a:b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sv-SE" sz="1300" u="none" cap="none" strike="noStrike">
                <a:solidFill>
                  <a:schemeClr val="dk1"/>
                </a:solidFill>
                <a:latin typeface="Arial"/>
                <a:ea typeface="Arial"/>
                <a:cs typeface="Arial"/>
                <a:sym typeface="Arial"/>
              </a:rPr>
              <a:t>*Measure change and maintain traceability</a:t>
            </a:r>
            <a:br>
              <a:rPr b="1" i="0" lang="sv-SE" sz="1300" u="none" cap="none" strike="noStrike">
                <a:solidFill>
                  <a:schemeClr val="dk1"/>
                </a:solidFill>
                <a:latin typeface="Arial"/>
                <a:ea typeface="Arial"/>
                <a:cs typeface="Arial"/>
                <a:sym typeface="Arial"/>
              </a:rPr>
            </a:br>
            <a:r>
              <a:rPr b="0" i="0" lang="sv-SE" sz="1100" u="none" cap="none" strike="noStrike">
                <a:solidFill>
                  <a:schemeClr val="dk1"/>
                </a:solidFill>
                <a:latin typeface="Arial"/>
                <a:ea typeface="Arial"/>
                <a:cs typeface="Arial"/>
                <a:sym typeface="Arial"/>
              </a:rPr>
              <a:t>Track risk and change over time with continuous assessment, documentation and traceability.</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00"/>
              <a:buFont typeface="Arial"/>
              <a:buNone/>
            </a:pPr>
            <a:r>
              <a:t/>
            </a:r>
            <a:endParaRPr b="1" i="1"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br>
              <a:rPr b="1" i="0" lang="sv-SE" sz="1400" u="none" cap="none" strike="noStrike">
                <a:solidFill>
                  <a:schemeClr val="dk1"/>
                </a:solidFill>
                <a:latin typeface="Arial"/>
                <a:ea typeface="Arial"/>
                <a:cs typeface="Arial"/>
                <a:sym typeface="Arial"/>
              </a:rPr>
            </a:br>
            <a:r>
              <a:rPr b="1" i="0" lang="sv-SE" sz="1400" u="none" cap="none" strike="noStrike">
                <a:solidFill>
                  <a:schemeClr val="dk1"/>
                </a:solidFill>
                <a:latin typeface="Arial"/>
                <a:ea typeface="Arial"/>
                <a:cs typeface="Arial"/>
                <a:sym typeface="Arial"/>
              </a:rPr>
              <a:t>				</a:t>
            </a:r>
            <a:r>
              <a:rPr b="1" i="1" lang="sv-SE" sz="1400" u="none" cap="none" strike="noStrike">
                <a:solidFill>
                  <a:schemeClr val="dk1"/>
                </a:solidFill>
                <a:latin typeface="Arial"/>
                <a:ea typeface="Arial"/>
                <a:cs typeface="Arial"/>
                <a:sym typeface="Arial"/>
              </a:rPr>
              <a:t>	C</a:t>
            </a:r>
            <a:r>
              <a:rPr b="1" i="1" lang="sv-SE">
                <a:solidFill>
                  <a:schemeClr val="dk1"/>
                </a:solidFill>
              </a:rPr>
              <a:t>TA</a:t>
            </a:r>
            <a:r>
              <a:rPr b="1" lang="sv-SE">
                <a:solidFill>
                  <a:schemeClr val="dk1"/>
                </a:solidFill>
              </a:rPr>
              <a:t> </a:t>
            </a:r>
            <a:r>
              <a:rPr b="1" i="0" lang="sv-SE" sz="1600" u="none" cap="none" strike="noStrike">
                <a:solidFill>
                  <a:schemeClr val="dk1"/>
                </a:solidFill>
                <a:latin typeface="Arial"/>
                <a:ea typeface="Arial"/>
                <a:cs typeface="Arial"/>
                <a:sym typeface="Arial"/>
              </a:rPr>
              <a:t>Ge a demo </a:t>
            </a:r>
            <a:br>
              <a:rPr b="0" i="0" lang="sv-SE" sz="1600" u="none" cap="none" strike="noStrike">
                <a:solidFill>
                  <a:schemeClr val="dk1"/>
                </a:solidFill>
                <a:latin typeface="Arial"/>
                <a:ea typeface="Arial"/>
                <a:cs typeface="Arial"/>
                <a:sym typeface="Arial"/>
              </a:rPr>
            </a:br>
            <a:endParaRPr b="0" i="0" sz="1600" u="none" cap="none" strike="noStrike">
              <a:solidFill>
                <a:schemeClr val="dk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5029200" marR="0" rtl="0" algn="l">
              <a:lnSpc>
                <a:spcPct val="100000"/>
              </a:lnSpc>
              <a:spcBef>
                <a:spcPts val="0"/>
              </a:spcBef>
              <a:spcAft>
                <a:spcPts val="0"/>
              </a:spcAft>
              <a:buClr>
                <a:srgbClr val="000000"/>
              </a:buClr>
              <a:buSzPts val="1200"/>
              <a:buFont typeface="Arial"/>
              <a:buNone/>
            </a:pPr>
            <a:br>
              <a:rPr b="0" i="0" lang="sv-SE" sz="12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id="189" name="Google Shape;189;g3f679b91e2f_1_49"/>
          <p:cNvPicPr preferRelativeResize="0"/>
          <p:nvPr/>
        </p:nvPicPr>
        <p:blipFill rotWithShape="1">
          <a:blip r:embed="rId3">
            <a:alphaModFix/>
          </a:blip>
          <a:srcRect b="0" l="0" r="0" t="0"/>
          <a:stretch/>
        </p:blipFill>
        <p:spPr>
          <a:xfrm>
            <a:off x="7143838" y="1158675"/>
            <a:ext cx="4525575" cy="3810001"/>
          </a:xfrm>
          <a:prstGeom prst="rect">
            <a:avLst/>
          </a:prstGeom>
          <a:solidFill>
            <a:schemeClr val="accent1"/>
          </a:solidFill>
          <a:ln cap="flat" cmpd="sng" w="19050">
            <a:solidFill>
              <a:schemeClr val="lt1"/>
            </a:solidFill>
            <a:prstDash val="solid"/>
            <a:miter lim="0"/>
            <a:headEnd len="sm" w="sm" type="none"/>
            <a:tailEnd len="sm" w="sm" type="none"/>
          </a:ln>
        </p:spPr>
      </p:pic>
      <p:pic>
        <p:nvPicPr>
          <p:cNvPr id="190" name="Google Shape;190;g3f679b91e2f_1_49"/>
          <p:cNvPicPr preferRelativeResize="0"/>
          <p:nvPr/>
        </p:nvPicPr>
        <p:blipFill rotWithShape="1">
          <a:blip r:embed="rId4">
            <a:alphaModFix/>
          </a:blip>
          <a:srcRect b="0" l="0" r="1874" t="0"/>
          <a:stretch/>
        </p:blipFill>
        <p:spPr>
          <a:xfrm>
            <a:off x="7233800" y="1158675"/>
            <a:ext cx="4279701" cy="2411250"/>
          </a:xfrm>
          <a:prstGeom prst="rect">
            <a:avLst/>
          </a:prstGeom>
          <a:solidFill>
            <a:schemeClr val="accent1"/>
          </a:solidFill>
          <a:ln cap="flat" cmpd="sng" w="19050">
            <a:solidFill>
              <a:srgbClr val="082836"/>
            </a:solidFill>
            <a:prstDash val="solid"/>
            <a:miter lim="0"/>
            <a:headEnd len="sm" w="sm" type="none"/>
            <a:tailEnd len="sm" w="sm" type="none"/>
          </a:ln>
        </p:spPr>
      </p:pic>
      <p:sp>
        <p:nvSpPr>
          <p:cNvPr id="191" name="Google Shape;191;g3f679b91e2f_1_49"/>
          <p:cNvSpPr txBox="1"/>
          <p:nvPr/>
        </p:nvSpPr>
        <p:spPr>
          <a:xfrm>
            <a:off x="7421675" y="5407075"/>
            <a:ext cx="3935400" cy="106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Can we create a consolidated dashboard showing several areas with colors, etc., similar to Sentinel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3f679b91e2f_1_35"/>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197" name="Google Shape;197;g3f679b91e2f_1_35"/>
          <p:cNvSpPr txBox="1"/>
          <p:nvPr/>
        </p:nvSpPr>
        <p:spPr>
          <a:xfrm>
            <a:off x="0" y="0"/>
            <a:ext cx="8403000" cy="1446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sv-SE" sz="2000" u="none" cap="none" strike="noStrike">
                <a:solidFill>
                  <a:schemeClr val="dk1"/>
                </a:solidFill>
                <a:latin typeface="Arial"/>
                <a:ea typeface="Arial"/>
                <a:cs typeface="Arial"/>
                <a:sym typeface="Arial"/>
              </a:rPr>
              <a:t>Pro</a:t>
            </a:r>
            <a:r>
              <a:rPr lang="sv-SE" sz="2000">
                <a:solidFill>
                  <a:schemeClr val="dk1"/>
                </a:solidFill>
              </a:rPr>
              <a:t>duct section 3 - MataHari.</a:t>
            </a:r>
            <a:r>
              <a:rPr lang="sv-SE" sz="2800">
                <a:solidFill>
                  <a:schemeClr val="dk1"/>
                </a:solidFill>
              </a:rPr>
              <a:t> </a:t>
            </a:r>
            <a:br>
              <a:rPr lang="sv-SE" sz="2800">
                <a:solidFill>
                  <a:schemeClr val="dk1"/>
                </a:solidFill>
              </a:rPr>
            </a:br>
            <a:r>
              <a:rPr lang="sv-SE" sz="1300">
                <a:solidFill>
                  <a:schemeClr val="dk1"/>
                </a:solidFill>
              </a:rPr>
              <a:t>ROI – Outcome. Use the figures and text from the lower green section, but lean more towards the design of the upper black section. However, feel free to design this in the best way you see fit, but it needs to be clean.</a:t>
            </a:r>
            <a:br>
              <a:rPr lang="sv-SE" sz="2800">
                <a:solidFill>
                  <a:schemeClr val="dk1"/>
                </a:solidFill>
              </a:rPr>
            </a:br>
            <a:r>
              <a:rPr lang="sv-SE" sz="2800">
                <a:solidFill>
                  <a:schemeClr val="dk1"/>
                </a:solidFill>
              </a:rPr>
              <a:t> </a:t>
            </a:r>
            <a:r>
              <a:rPr b="0" i="0" lang="sv-SE" sz="2800" u="none" cap="none" strike="noStrike">
                <a:solidFill>
                  <a:schemeClr val="lt1"/>
                </a:solidFill>
                <a:latin typeface="Arial"/>
                <a:ea typeface="Arial"/>
                <a:cs typeface="Arial"/>
                <a:sym typeface="Arial"/>
              </a:rPr>
              <a:t>Pr</a:t>
            </a:r>
            <a:r>
              <a:rPr b="0" i="0" lang="sv-SE" sz="1200" u="none" cap="none" strike="noStrike">
                <a:solidFill>
                  <a:schemeClr val="lt1"/>
                </a:solidFill>
                <a:latin typeface="Arial"/>
                <a:ea typeface="Arial"/>
                <a:cs typeface="Arial"/>
                <a:sym typeface="Arial"/>
              </a:rPr>
              <a:t>d</a:t>
            </a:r>
            <a:r>
              <a:rPr b="0" i="0" lang="sv-SE" sz="2800" u="none" cap="none" strike="noStrike">
                <a:solidFill>
                  <a:schemeClr val="lt1"/>
                </a:solidFill>
                <a:latin typeface="Arial"/>
                <a:ea typeface="Arial"/>
                <a:cs typeface="Arial"/>
                <a:sym typeface="Arial"/>
              </a:rPr>
              <a:t>ot page sektion ( 3 ) - Select 3 business impacts </a:t>
            </a:r>
            <a:endParaRPr b="0" i="0" sz="2800" u="none" cap="none" strike="noStrike">
              <a:solidFill>
                <a:schemeClr val="lt1"/>
              </a:solidFill>
              <a:latin typeface="Arial"/>
              <a:ea typeface="Arial"/>
              <a:cs typeface="Arial"/>
              <a:sym typeface="Arial"/>
            </a:endParaRPr>
          </a:p>
        </p:txBody>
      </p:sp>
      <p:sp>
        <p:nvSpPr>
          <p:cNvPr id="198" name="Google Shape;198;g3f679b91e2f_1_35"/>
          <p:cNvSpPr txBox="1"/>
          <p:nvPr/>
        </p:nvSpPr>
        <p:spPr>
          <a:xfrm>
            <a:off x="229650" y="981200"/>
            <a:ext cx="11680500" cy="542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r>
              <a:rPr b="0" i="0" lang="sv-SE" sz="3600" u="none" cap="none" strike="noStrike">
                <a:solidFill>
                  <a:schemeClr val="lt1"/>
                </a:solidFill>
                <a:latin typeface="Arial"/>
                <a:ea typeface="Arial"/>
                <a:cs typeface="Arial"/>
                <a:sym typeface="Arial"/>
              </a:rPr>
              <a:t>	70% </a:t>
            </a:r>
            <a:r>
              <a:rPr b="0" i="0" lang="sv-SE" sz="4800" u="none" cap="none" strike="noStrike">
                <a:solidFill>
                  <a:schemeClr val="lt1"/>
                </a:solidFill>
                <a:latin typeface="Arial"/>
                <a:ea typeface="Arial"/>
                <a:cs typeface="Arial"/>
                <a:sym typeface="Arial"/>
              </a:rPr>
              <a:t>								  </a:t>
            </a:r>
            <a:r>
              <a:rPr b="0" i="0" lang="sv-SE" sz="3600" u="none" cap="none" strike="noStrike">
                <a:solidFill>
                  <a:schemeClr val="lt1"/>
                </a:solidFill>
                <a:latin typeface="Arial"/>
                <a:ea typeface="Arial"/>
                <a:cs typeface="Arial"/>
                <a:sym typeface="Arial"/>
              </a:rPr>
              <a:t>3X 						 50% </a:t>
            </a:r>
            <a:br>
              <a:rPr b="0" i="0" lang="sv-SE" sz="2000" u="none" cap="none" strike="noStrike">
                <a:solidFill>
                  <a:schemeClr val="lt1"/>
                </a:solidFill>
                <a:latin typeface="Arial"/>
                <a:ea typeface="Arial"/>
                <a:cs typeface="Arial"/>
                <a:sym typeface="Arial"/>
              </a:rPr>
            </a:br>
            <a:r>
              <a:rPr b="0" i="0" lang="sv-SE" sz="2000" u="none" cap="none" strike="noStrike">
                <a:solidFill>
                  <a:schemeClr val="lt1"/>
                </a:solidFill>
                <a:latin typeface="Arial"/>
                <a:ea typeface="Arial"/>
                <a:cs typeface="Arial"/>
                <a:sym typeface="Arial"/>
              </a:rPr>
              <a:t>	less time spent on identifying human		    more security capacity		  lower training cost </a:t>
            </a:r>
            <a:br>
              <a:rPr b="0" i="1" lang="sv-SE" sz="2000" u="none" cap="none" strike="noStrike">
                <a:solidFill>
                  <a:schemeClr val="lt1"/>
                </a:solidFill>
                <a:latin typeface="Arial"/>
                <a:ea typeface="Arial"/>
                <a:cs typeface="Arial"/>
                <a:sym typeface="Arial"/>
              </a:rPr>
            </a:br>
            <a:r>
              <a:rPr b="0" i="0" lang="sv-SE" sz="2000" u="none" cap="none" strike="noStrike">
                <a:solidFill>
                  <a:schemeClr val="lt1"/>
                </a:solidFill>
                <a:latin typeface="Arial"/>
                <a:ea typeface="Arial"/>
                <a:cs typeface="Arial"/>
                <a:sym typeface="Arial"/>
              </a:rPr>
              <a:t>	insider risks.</a:t>
            </a:r>
            <a:br>
              <a:rPr b="0" i="0" lang="sv-SE" sz="14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r>
              <a:rPr b="0" i="0" lang="sv-SE" sz="2000" u="none" cap="none" strike="noStrike">
                <a:solidFill>
                  <a:schemeClr val="lt1"/>
                </a:solidFill>
                <a:latin typeface="Arial"/>
                <a:ea typeface="Arial"/>
                <a:cs typeface="Arial"/>
                <a:sym typeface="Arial"/>
              </a:rPr>
              <a:t>                                                     </a:t>
            </a:r>
            <a:r>
              <a:rPr b="1" i="0" lang="sv-SE" sz="2000" u="none" cap="none" strike="noStrike">
                <a:solidFill>
                  <a:schemeClr val="lt1"/>
                </a:solidFill>
                <a:latin typeface="Arial"/>
                <a:ea typeface="Arial"/>
                <a:cs typeface="Arial"/>
                <a:sym typeface="Arial"/>
              </a:rPr>
              <a:t>             Learn more &gt; </a:t>
            </a:r>
            <a:br>
              <a:rPr b="0" i="0" lang="sv-SE"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id="199" name="Google Shape;199;g3f679b91e2f_1_35"/>
          <p:cNvPicPr preferRelativeResize="0"/>
          <p:nvPr/>
        </p:nvPicPr>
        <p:blipFill>
          <a:blip r:embed="rId3">
            <a:alphaModFix/>
          </a:blip>
          <a:stretch>
            <a:fillRect/>
          </a:stretch>
        </p:blipFill>
        <p:spPr>
          <a:xfrm>
            <a:off x="229650" y="1517025"/>
            <a:ext cx="11881549" cy="3046625"/>
          </a:xfrm>
          <a:prstGeom prst="rect">
            <a:avLst/>
          </a:prstGeom>
          <a:noFill/>
          <a:ln>
            <a:noFill/>
          </a:ln>
        </p:spPr>
      </p:pic>
      <p:pic>
        <p:nvPicPr>
          <p:cNvPr id="200" name="Google Shape;200;g3f679b91e2f_1_35"/>
          <p:cNvPicPr preferRelativeResize="0"/>
          <p:nvPr/>
        </p:nvPicPr>
        <p:blipFill>
          <a:blip r:embed="rId4">
            <a:alphaModFix/>
          </a:blip>
          <a:stretch>
            <a:fillRect/>
          </a:stretch>
        </p:blipFill>
        <p:spPr>
          <a:xfrm>
            <a:off x="2164550" y="5019375"/>
            <a:ext cx="8839204" cy="18386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g3f679b91e2f_1_76"/>
          <p:cNvSpPr/>
          <p:nvPr/>
        </p:nvSpPr>
        <p:spPr>
          <a:xfrm>
            <a:off x="0" y="0"/>
            <a:ext cx="11983500" cy="6858000"/>
          </a:xfrm>
          <a:prstGeom prst="rect">
            <a:avLst/>
          </a:prstGeom>
          <a:solidFill>
            <a:schemeClr val="accen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6" name="Google Shape;206;g3f679b91e2f_1_76"/>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07" name="Google Shape;207;g3f679b91e2f_1_76"/>
          <p:cNvSpPr txBox="1"/>
          <p:nvPr/>
        </p:nvSpPr>
        <p:spPr>
          <a:xfrm>
            <a:off x="-56100" y="0"/>
            <a:ext cx="12117000" cy="107376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sv-SE" sz="1300" u="none" cap="none" strike="noStrike">
                <a:solidFill>
                  <a:schemeClr val="lt1"/>
                </a:solidFill>
                <a:latin typeface="Arial"/>
                <a:ea typeface="Arial"/>
                <a:cs typeface="Arial"/>
                <a:sym typeface="Arial"/>
              </a:rPr>
              <a:t>sektion 4 </a:t>
            </a:r>
            <a:endParaRPr b="0" i="0" sz="1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br>
              <a:rPr b="1" lang="sv-SE" sz="3000">
                <a:solidFill>
                  <a:schemeClr val="dk1"/>
                </a:solidFill>
              </a:rPr>
            </a:br>
            <a:r>
              <a:rPr b="1" i="0" lang="sv-SE" sz="3000" u="none" cap="none" strike="noStrike">
                <a:solidFill>
                  <a:schemeClr val="dk1"/>
                </a:solidFill>
                <a:latin typeface="Arial"/>
                <a:ea typeface="Arial"/>
                <a:cs typeface="Arial"/>
                <a:sym typeface="Arial"/>
              </a:rPr>
              <a:t>What Changes With MataHari? </a:t>
            </a:r>
            <a:br>
              <a:rPr b="0" i="0" lang="sv-SE" sz="1600" u="none" cap="none" strike="noStrike">
                <a:solidFill>
                  <a:schemeClr val="dk1"/>
                </a:solidFill>
                <a:latin typeface="Arial"/>
                <a:ea typeface="Arial"/>
                <a:cs typeface="Arial"/>
                <a:sym typeface="Arial"/>
              </a:rPr>
            </a:br>
            <a:endParaRPr b="1" i="0" sz="11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100"/>
              <a:buFont typeface="Arial"/>
              <a:buNone/>
            </a:pPr>
            <a:r>
              <a:rPr b="1" i="0" lang="sv-SE" sz="1100" u="none" cap="none" strike="noStrike">
                <a:solidFill>
                  <a:schemeClr val="dk1"/>
                </a:solidFill>
                <a:latin typeface="Arial"/>
                <a:ea typeface="Arial"/>
                <a:cs typeface="Arial"/>
                <a:sym typeface="Arial"/>
              </a:rPr>
              <a:t>                                 </a:t>
            </a:r>
            <a:br>
              <a:rPr b="0" i="0" lang="sv-SE" sz="2800" u="none" cap="none" strike="noStrike">
                <a:solidFill>
                  <a:schemeClr val="dk1"/>
                </a:solidFill>
                <a:latin typeface="Arial"/>
                <a:ea typeface="Arial"/>
                <a:cs typeface="Arial"/>
                <a:sym typeface="Arial"/>
              </a:rPr>
            </a:br>
            <a:endParaRPr b="0" i="0" sz="28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800"/>
              <a:buFont typeface="Arial"/>
              <a:buNone/>
            </a:pPr>
            <a:r>
              <a:rPr b="1" i="1" lang="sv-SE" sz="1800" u="none" cap="none" strike="noStrike">
                <a:solidFill>
                  <a:schemeClr val="dk1"/>
                </a:solidFill>
                <a:latin typeface="Arial"/>
                <a:ea typeface="Arial"/>
                <a:cs typeface="Arial"/>
                <a:sym typeface="Arial"/>
              </a:rPr>
              <a:t>BEFORE 											AFTER </a:t>
            </a:r>
            <a:br>
              <a:rPr b="1" i="1" lang="sv-SE" sz="1300" u="none" cap="none" strike="noStrike">
                <a:solidFill>
                  <a:schemeClr val="dk1"/>
                </a:solidFill>
                <a:latin typeface="Arial"/>
                <a:ea typeface="Arial"/>
                <a:cs typeface="Arial"/>
                <a:sym typeface="Arial"/>
              </a:rPr>
            </a:br>
            <a:br>
              <a:rPr b="1" i="1" lang="sv-SE" sz="1300" u="none" cap="none" strike="noStrike">
                <a:solidFill>
                  <a:schemeClr val="dk1"/>
                </a:solidFill>
                <a:latin typeface="Arial"/>
                <a:ea typeface="Arial"/>
                <a:cs typeface="Arial"/>
                <a:sym typeface="Arial"/>
              </a:rPr>
            </a:br>
            <a:r>
              <a:rPr b="1" i="1" lang="sv-SE" sz="1300" u="none" cap="none" strike="noStrike">
                <a:solidFill>
                  <a:schemeClr val="dk1"/>
                </a:solidFill>
                <a:latin typeface="Arial"/>
                <a:ea typeface="Arial"/>
                <a:cs typeface="Arial"/>
                <a:sym typeface="Arial"/>
              </a:rPr>
              <a:t>Manual analysis											Data-driven insights 	</a:t>
            </a:r>
            <a:br>
              <a:rPr b="1" i="1" lang="sv-SE" sz="1300" u="none" cap="none" strike="noStrike">
                <a:solidFill>
                  <a:schemeClr val="dk1"/>
                </a:solidFill>
                <a:latin typeface="Arial"/>
                <a:ea typeface="Arial"/>
                <a:cs typeface="Arial"/>
                <a:sym typeface="Arial"/>
              </a:rPr>
            </a:br>
            <a:r>
              <a:rPr b="0" i="1" lang="sv-SE" sz="1300" u="none" cap="none" strike="noStrike">
                <a:solidFill>
                  <a:schemeClr val="dk1"/>
                </a:solidFill>
                <a:latin typeface="Arial"/>
                <a:ea typeface="Arial"/>
                <a:cs typeface="Arial"/>
                <a:sym typeface="Arial"/>
              </a:rPr>
              <a:t>Time-consuming work to identify and assess vulnerabilities.				Structured analysis that identifies vulnerabilities directly.</a:t>
            </a:r>
            <a:endParaRPr b="0" i="1" sz="1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300"/>
              <a:buFont typeface="Arial"/>
              <a:buNone/>
            </a:pPr>
            <a:r>
              <a:t/>
            </a:r>
            <a:endParaRPr b="0" i="1" sz="1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300"/>
              <a:buFont typeface="Arial"/>
              <a:buNone/>
            </a:pPr>
            <a:r>
              <a:rPr b="1" i="1" lang="sv-SE" sz="1300" u="none" cap="none" strike="noStrike">
                <a:solidFill>
                  <a:schemeClr val="dk1"/>
                </a:solidFill>
                <a:latin typeface="Arial"/>
                <a:ea typeface="Arial"/>
                <a:cs typeface="Arial"/>
                <a:sym typeface="Arial"/>
              </a:rPr>
              <a:t>Subjective assessment										Objective assessment</a:t>
            </a:r>
            <a:br>
              <a:rPr b="1" i="1" lang="sv-SE" sz="1300" u="none" cap="none" strike="noStrike">
                <a:solidFill>
                  <a:schemeClr val="dk1"/>
                </a:solidFill>
                <a:latin typeface="Arial"/>
                <a:ea typeface="Arial"/>
                <a:cs typeface="Arial"/>
                <a:sym typeface="Arial"/>
              </a:rPr>
            </a:br>
            <a:r>
              <a:rPr b="0" i="1" lang="sv-SE" sz="1300" u="none" cap="none" strike="noStrike">
                <a:solidFill>
                  <a:schemeClr val="dk1"/>
                </a:solidFill>
                <a:latin typeface="Arial"/>
                <a:ea typeface="Arial"/>
                <a:cs typeface="Arial"/>
                <a:sym typeface="Arial"/>
              </a:rPr>
              <a:t>Based on individual experience and interpretation.					Standardized, evidence-based methodology for objective assessment.</a:t>
            </a:r>
            <a:br>
              <a:rPr b="0" i="1" lang="sv-SE" sz="1300" u="none" cap="none" strike="noStrike">
                <a:solidFill>
                  <a:schemeClr val="dk1"/>
                </a:solidFill>
                <a:latin typeface="Arial"/>
                <a:ea typeface="Arial"/>
                <a:cs typeface="Arial"/>
                <a:sym typeface="Arial"/>
              </a:rPr>
            </a:br>
            <a:br>
              <a:rPr b="0" i="1" lang="sv-SE" sz="1300" u="none" cap="none" strike="noStrike">
                <a:solidFill>
                  <a:schemeClr val="dk1"/>
                </a:solidFill>
                <a:latin typeface="Arial"/>
                <a:ea typeface="Arial"/>
                <a:cs typeface="Arial"/>
                <a:sym typeface="Arial"/>
              </a:rPr>
            </a:br>
            <a:r>
              <a:rPr b="1" i="1" lang="sv-SE" sz="1300" u="none" cap="none" strike="noStrike">
                <a:solidFill>
                  <a:schemeClr val="dk1"/>
                </a:solidFill>
                <a:latin typeface="Arial"/>
                <a:ea typeface="Arial"/>
                <a:cs typeface="Arial"/>
                <a:sym typeface="Arial"/>
              </a:rPr>
              <a:t>Reactive												Proactive</a:t>
            </a:r>
            <a:br>
              <a:rPr b="1" i="1" lang="sv-SE" sz="1300" u="none" cap="none" strike="noStrike">
                <a:solidFill>
                  <a:schemeClr val="dk1"/>
                </a:solidFill>
                <a:latin typeface="Arial"/>
                <a:ea typeface="Arial"/>
                <a:cs typeface="Arial"/>
                <a:sym typeface="Arial"/>
              </a:rPr>
            </a:br>
            <a:r>
              <a:rPr b="0" i="1" lang="sv-SE" sz="1300" u="none" cap="none" strike="noStrike">
                <a:solidFill>
                  <a:schemeClr val="dk1"/>
                </a:solidFill>
                <a:latin typeface="Arial"/>
                <a:ea typeface="Arial"/>
                <a:cs typeface="Arial"/>
                <a:sym typeface="Arial"/>
              </a:rPr>
              <a:t>Risks are addressed after an incident occurs.						Risks are identified before they become incidents.</a:t>
            </a:r>
            <a:endParaRPr b="0" i="1" sz="1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300"/>
              <a:buFont typeface="Arial"/>
              <a:buNone/>
            </a:pPr>
            <a:r>
              <a:t/>
            </a:r>
            <a:endParaRPr b="0" i="1" sz="1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300"/>
              <a:buFont typeface="Arial"/>
              <a:buNone/>
            </a:pPr>
            <a:r>
              <a:rPr b="1" i="1" lang="sv-SE" sz="1300" u="none" cap="none" strike="noStrike">
                <a:solidFill>
                  <a:schemeClr val="dk1"/>
                </a:solidFill>
                <a:latin typeface="Arial"/>
                <a:ea typeface="Arial"/>
                <a:cs typeface="Arial"/>
                <a:sym typeface="Arial"/>
              </a:rPr>
              <a:t>Limited follow-up											Continuous visibility</a:t>
            </a:r>
            <a:endParaRPr b="1" i="1" sz="1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300"/>
              <a:buFont typeface="Arial"/>
              <a:buNone/>
            </a:pPr>
            <a:r>
              <a:rPr b="0" i="1" lang="sv-SE" sz="1300" u="none" cap="none" strike="noStrike">
                <a:solidFill>
                  <a:schemeClr val="dk1"/>
                </a:solidFill>
                <a:latin typeface="Arial"/>
                <a:ea typeface="Arial"/>
                <a:cs typeface="Arial"/>
                <a:sym typeface="Arial"/>
              </a:rPr>
              <a:t>Resource-intensive to track changes and emerging risks over time.			Identify changes quickly and prioritize resources for ongoing security management.</a:t>
            </a:r>
            <a:br>
              <a:rPr b="0" i="0" lang="sv-SE" sz="2800" u="none" cap="none" strike="noStrike">
                <a:solidFill>
                  <a:schemeClr val="dk1"/>
                </a:solidFill>
                <a:latin typeface="Arial"/>
                <a:ea typeface="Arial"/>
                <a:cs typeface="Arial"/>
                <a:sym typeface="Arial"/>
              </a:rPr>
            </a:br>
            <a:br>
              <a:rPr b="0" i="0" lang="sv-SE" sz="2800" u="none" cap="none" strike="noStrike">
                <a:solidFill>
                  <a:schemeClr val="dk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endParaRPr b="1" i="0" sz="4200" u="none" cap="none" strike="noStrike">
              <a:solidFill>
                <a:srgbClr val="121E28"/>
              </a:solidFill>
              <a:highlight>
                <a:srgbClr val="F0F0F0"/>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sp>
        <p:nvSpPr>
          <p:cNvPr id="208" name="Google Shape;208;g3f679b91e2f_1_76"/>
          <p:cNvSpPr txBox="1"/>
          <p:nvPr/>
        </p:nvSpPr>
        <p:spPr>
          <a:xfrm>
            <a:off x="0" y="112825"/>
            <a:ext cx="8713500" cy="7899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sz="2000">
                <a:solidFill>
                  <a:schemeClr val="dk1"/>
                </a:solidFill>
              </a:rPr>
              <a:t>Product section 4 - MataHari </a:t>
            </a:r>
            <a:br>
              <a:rPr lang="sv-SE" sz="2000">
                <a:solidFill>
                  <a:schemeClr val="dk1"/>
                </a:solidFill>
              </a:rPr>
            </a:br>
            <a:br>
              <a:rPr lang="sv-SE">
                <a:solidFill>
                  <a:schemeClr val="dk1"/>
                </a:solidFill>
              </a:rPr>
            </a:br>
            <a:r>
              <a:rPr lang="sv-SE">
                <a:solidFill>
                  <a:schemeClr val="dk1"/>
                </a:solidFill>
              </a:rPr>
              <a:t>Please feel free to design this in a nice way </a:t>
            </a:r>
            <a:br>
              <a:rPr lang="sv-SE" sz="1200">
                <a:solidFill>
                  <a:schemeClr val="dk1"/>
                </a:solidFill>
              </a:rPr>
            </a:br>
            <a:endParaRPr sz="12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fa5a12f8e6_0_48"/>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4" name="Google Shape;214;g3fa5a12f8e6_0_48"/>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15" name="Google Shape;215;g3fa5a12f8e6_0_48"/>
          <p:cNvSpPr txBox="1"/>
          <p:nvPr/>
        </p:nvSpPr>
        <p:spPr>
          <a:xfrm>
            <a:off x="2236050" y="1554650"/>
            <a:ext cx="10176000" cy="12315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sv-SE" sz="2400" u="none" cap="none" strike="noStrike">
                <a:solidFill>
                  <a:schemeClr val="lt1"/>
                </a:solidFill>
                <a:latin typeface="Arial"/>
                <a:ea typeface="Arial"/>
                <a:cs typeface="Arial"/>
                <a:sym typeface="Arial"/>
              </a:rPr>
              <a:t>sektion 4 </a:t>
            </a:r>
            <a:endParaRPr b="0" i="0" sz="2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sv-SE" sz="2400">
                <a:solidFill>
                  <a:schemeClr val="dk1"/>
                </a:solidFill>
              </a:rPr>
              <a:t>Landing page Threat assessment &gt;  Dechefr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lang="sv-SE" sz="2000">
                <a:solidFill>
                  <a:schemeClr val="lt1"/>
                </a:solidFill>
              </a:rPr>
              <a:t>La</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f6c99abcf0_0_66"/>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1" name="Google Shape;221;g3f6c99abcf0_0_66"/>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22" name="Google Shape;222;g3f6c99abcf0_0_66"/>
          <p:cNvSpPr txBox="1"/>
          <p:nvPr/>
        </p:nvSpPr>
        <p:spPr>
          <a:xfrm>
            <a:off x="2971425" y="158175"/>
            <a:ext cx="58323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Arial"/>
                <a:ea typeface="Arial"/>
                <a:cs typeface="Arial"/>
                <a:sym typeface="Arial"/>
              </a:rPr>
              <a:t>Product page - Dechefr - Hero  </a:t>
            </a:r>
            <a:endParaRPr b="0" i="0" sz="1600" u="none" cap="none" strike="noStrike">
              <a:solidFill>
                <a:schemeClr val="dk1"/>
              </a:solidFill>
              <a:latin typeface="Arial"/>
              <a:ea typeface="Arial"/>
              <a:cs typeface="Arial"/>
              <a:sym typeface="Arial"/>
            </a:endParaRPr>
          </a:p>
        </p:txBody>
      </p:sp>
      <p:sp>
        <p:nvSpPr>
          <p:cNvPr id="223" name="Google Shape;223;g3f6c99abcf0_0_66"/>
          <p:cNvSpPr txBox="1"/>
          <p:nvPr/>
        </p:nvSpPr>
        <p:spPr>
          <a:xfrm>
            <a:off x="0" y="981200"/>
            <a:ext cx="11663700" cy="577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endParaRPr b="0" i="0" sz="1600" u="none" cap="none" strike="noStrike">
              <a:solidFill>
                <a:schemeClr val="lt1"/>
              </a:solidFill>
              <a:latin typeface="Arial"/>
              <a:ea typeface="Arial"/>
              <a:cs typeface="Arial"/>
              <a:sym typeface="Arial"/>
            </a:endParaRPr>
          </a:p>
        </p:txBody>
      </p:sp>
      <p:sp>
        <p:nvSpPr>
          <p:cNvPr id="224" name="Google Shape;224;g3f6c99abcf0_0_66"/>
          <p:cNvSpPr txBox="1"/>
          <p:nvPr/>
        </p:nvSpPr>
        <p:spPr>
          <a:xfrm>
            <a:off x="6440475" y="4853825"/>
            <a:ext cx="5146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br>
              <a:rPr b="0" i="0" lang="sv-SE" sz="3000" u="none" cap="none" strike="noStrike">
                <a:solidFill>
                  <a:schemeClr val="lt1"/>
                </a:solidFill>
                <a:latin typeface="Arial"/>
                <a:ea typeface="Arial"/>
                <a:cs typeface="Arial"/>
                <a:sym typeface="Arial"/>
              </a:rPr>
            </a:br>
            <a:r>
              <a:rPr b="0" i="1" lang="sv-SE" sz="1600" u="none" cap="none" strike="noStrike">
                <a:solidFill>
                  <a:schemeClr val="lt1"/>
                </a:solidFill>
                <a:latin typeface="Arial"/>
                <a:ea typeface="Arial"/>
                <a:cs typeface="Arial"/>
                <a:sym typeface="Arial"/>
              </a:rPr>
              <a:t>	</a:t>
            </a:r>
            <a:endParaRPr b="0" i="0" sz="1600" u="none" cap="none" strike="noStrike">
              <a:solidFill>
                <a:schemeClr val="lt1"/>
              </a:solidFill>
              <a:latin typeface="Arial"/>
              <a:ea typeface="Arial"/>
              <a:cs typeface="Arial"/>
              <a:sym typeface="Arial"/>
            </a:endParaRPr>
          </a:p>
        </p:txBody>
      </p:sp>
      <p:sp>
        <p:nvSpPr>
          <p:cNvPr id="225" name="Google Shape;225;g3f6c99abcf0_0_66"/>
          <p:cNvSpPr txBox="1"/>
          <p:nvPr/>
        </p:nvSpPr>
        <p:spPr>
          <a:xfrm>
            <a:off x="5301625" y="929025"/>
            <a:ext cx="6634500" cy="320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226" name="Google Shape;226;g3f6c99abcf0_0_66"/>
          <p:cNvSpPr txBox="1"/>
          <p:nvPr/>
        </p:nvSpPr>
        <p:spPr>
          <a:xfrm>
            <a:off x="48650" y="5114800"/>
            <a:ext cx="6329100" cy="895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br>
              <a:rPr b="0" i="0" lang="sv-SE" sz="14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endParaRPr b="1" i="0" sz="1400" u="none" cap="none" strike="noStrike">
              <a:solidFill>
                <a:srgbClr val="000000"/>
              </a:solidFill>
              <a:latin typeface="Arial"/>
              <a:ea typeface="Arial"/>
              <a:cs typeface="Arial"/>
              <a:sym typeface="Arial"/>
            </a:endParaRPr>
          </a:p>
        </p:txBody>
      </p:sp>
      <p:pic>
        <p:nvPicPr>
          <p:cNvPr id="227" name="Google Shape;227;g3f6c99abcf0_0_66" title="ChatGPT Image Aug 5, 2026, 03_28_28 PM.png"/>
          <p:cNvPicPr preferRelativeResize="0"/>
          <p:nvPr/>
        </p:nvPicPr>
        <p:blipFill rotWithShape="1">
          <a:blip r:embed="rId3">
            <a:alphaModFix/>
          </a:blip>
          <a:srcRect b="0" l="0" r="0" t="0"/>
          <a:stretch/>
        </p:blipFill>
        <p:spPr>
          <a:xfrm>
            <a:off x="6576175" y="806625"/>
            <a:ext cx="5087524" cy="3201600"/>
          </a:xfrm>
          <a:prstGeom prst="rect">
            <a:avLst/>
          </a:prstGeom>
          <a:noFill/>
          <a:ln>
            <a:noFill/>
          </a:ln>
        </p:spPr>
      </p:pic>
      <p:sp>
        <p:nvSpPr>
          <p:cNvPr id="228" name="Google Shape;228;g3f6c99abcf0_0_66"/>
          <p:cNvSpPr txBox="1"/>
          <p:nvPr/>
        </p:nvSpPr>
        <p:spPr>
          <a:xfrm>
            <a:off x="260950" y="660525"/>
            <a:ext cx="5040600" cy="334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br>
              <a:rPr b="0" i="0" lang="sv-SE" sz="3000" u="none" cap="none" strike="noStrike">
                <a:solidFill>
                  <a:schemeClr val="lt1"/>
                </a:solidFill>
                <a:latin typeface="Arial"/>
                <a:ea typeface="Arial"/>
                <a:cs typeface="Arial"/>
                <a:sym typeface="Arial"/>
              </a:rPr>
            </a:br>
            <a:r>
              <a:rPr b="0" i="0" lang="sv-SE" sz="3000" u="none" cap="none" strike="noStrike">
                <a:solidFill>
                  <a:schemeClr val="dk1"/>
                </a:solidFill>
                <a:latin typeface="Arial"/>
                <a:ea typeface="Arial"/>
                <a:cs typeface="Arial"/>
                <a:sym typeface="Arial"/>
              </a:rPr>
              <a:t>Detect and assess threats In written communication</a:t>
            </a:r>
            <a:br>
              <a:rPr b="0" i="0" lang="sv-SE" sz="2800" u="none" cap="none" strike="noStrike">
                <a:solidFill>
                  <a:schemeClr val="dk1"/>
                </a:solidFill>
                <a:latin typeface="Arial"/>
                <a:ea typeface="Arial"/>
                <a:cs typeface="Arial"/>
                <a:sym typeface="Arial"/>
              </a:rPr>
            </a:br>
            <a:br>
              <a:rPr b="0" i="0" lang="sv-SE" sz="2800" u="none" cap="none" strike="noStrike">
                <a:solidFill>
                  <a:schemeClr val="dk1"/>
                </a:solidFill>
                <a:latin typeface="Arial"/>
                <a:ea typeface="Arial"/>
                <a:cs typeface="Arial"/>
                <a:sym typeface="Arial"/>
              </a:rPr>
            </a:br>
            <a:r>
              <a:rPr b="1" i="1" lang="sv-SE" sz="1600" u="none" cap="none" strike="noStrike">
                <a:solidFill>
                  <a:schemeClr val="dk1"/>
                </a:solidFill>
                <a:latin typeface="Arial"/>
                <a:ea typeface="Arial"/>
                <a:cs typeface="Arial"/>
                <a:sym typeface="Arial"/>
              </a:rPr>
              <a:t>Not every threat becomes an incident. The critical challenge is knowing which ones might.</a:t>
            </a:r>
            <a:br>
              <a:rPr b="1" i="0" lang="sv-SE" sz="1300" u="none" cap="none" strike="noStrike">
                <a:solidFill>
                  <a:schemeClr val="dk1"/>
                </a:solidFill>
                <a:latin typeface="Arial"/>
                <a:ea typeface="Arial"/>
                <a:cs typeface="Arial"/>
                <a:sym typeface="Arial"/>
              </a:rPr>
            </a:br>
            <a:br>
              <a:rPr b="1" i="0" lang="sv-SE" sz="1300" u="none" cap="none" strike="noStrike">
                <a:solidFill>
                  <a:schemeClr val="dk1"/>
                </a:solidFill>
                <a:latin typeface="Arial"/>
                <a:ea typeface="Arial"/>
                <a:cs typeface="Arial"/>
                <a:sym typeface="Arial"/>
              </a:rPr>
            </a:br>
            <a:br>
              <a:rPr b="1" i="0" lang="sv-SE" sz="1300" u="none" cap="none" strike="noStrike">
                <a:solidFill>
                  <a:schemeClr val="dk1"/>
                </a:solidFill>
                <a:latin typeface="Arial"/>
                <a:ea typeface="Arial"/>
                <a:cs typeface="Arial"/>
                <a:sym typeface="Arial"/>
              </a:rPr>
            </a:br>
            <a:r>
              <a:rPr b="1" i="0" lang="sv-SE" sz="1300" u="none" cap="none" strike="noStrike">
                <a:solidFill>
                  <a:schemeClr val="dk1"/>
                </a:solidFill>
                <a:latin typeface="Arial"/>
                <a:ea typeface="Arial"/>
                <a:cs typeface="Arial"/>
                <a:sym typeface="Arial"/>
              </a:rPr>
              <a:t>Get a demo 		Contact us </a:t>
            </a:r>
            <a:endParaRPr b="0" i="0" sz="2800" u="none" cap="none" strike="noStrike">
              <a:solidFill>
                <a:schemeClr val="dk1"/>
              </a:solidFill>
              <a:latin typeface="Arial"/>
              <a:ea typeface="Arial"/>
              <a:cs typeface="Arial"/>
              <a:sym typeface="Arial"/>
            </a:endParaRPr>
          </a:p>
        </p:txBody>
      </p:sp>
      <p:sp>
        <p:nvSpPr>
          <p:cNvPr id="229" name="Google Shape;229;g3f6c99abcf0_0_66"/>
          <p:cNvSpPr/>
          <p:nvPr/>
        </p:nvSpPr>
        <p:spPr>
          <a:xfrm>
            <a:off x="-100" y="4130625"/>
            <a:ext cx="11983500" cy="266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
        <p:nvSpPr>
          <p:cNvPr id="230" name="Google Shape;230;g3f6c99abcf0_0_66"/>
          <p:cNvSpPr txBox="1"/>
          <p:nvPr/>
        </p:nvSpPr>
        <p:spPr>
          <a:xfrm>
            <a:off x="4827075" y="4225575"/>
            <a:ext cx="6759600" cy="2227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sv-SE" sz="1800" u="none" cap="none" strike="noStrike">
                <a:solidFill>
                  <a:schemeClr val="dk1"/>
                </a:solidFill>
                <a:latin typeface="Arial"/>
                <a:ea typeface="Arial"/>
                <a:cs typeface="Arial"/>
                <a:sym typeface="Arial"/>
              </a:rPr>
              <a:t>The most critical signals can be hidden in words.</a:t>
            </a:r>
            <a:r>
              <a:rPr b="0" i="0" lang="sv-SE" u="none" cap="none" strike="noStrike">
                <a:solidFill>
                  <a:schemeClr val="dk1"/>
                </a:solidFill>
                <a:latin typeface="Arial"/>
                <a:ea typeface="Arial"/>
                <a:cs typeface="Arial"/>
                <a:sym typeface="Arial"/>
              </a:rPr>
              <a:t> </a:t>
            </a:r>
            <a:br>
              <a:rPr b="0" i="0" lang="sv-SE" u="none" cap="none" strike="noStrike">
                <a:solidFill>
                  <a:schemeClr val="dk1"/>
                </a:solidFill>
                <a:latin typeface="Arial"/>
                <a:ea typeface="Arial"/>
                <a:cs typeface="Arial"/>
                <a:sym typeface="Arial"/>
              </a:rPr>
            </a:br>
            <a:br>
              <a:rPr b="0"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Threatening communication can appear across social media, forums, emails and other digital channels. The challenge is knowing which messages represent frustration, anger or intent — and which may signal a potential path from words to action.</a:t>
            </a:r>
            <a:br>
              <a:rPr b="0" i="0" lang="sv-SE" u="none" cap="none" strike="noStrike">
                <a:solidFill>
                  <a:schemeClr val="dk1"/>
                </a:solidFill>
                <a:latin typeface="Arial"/>
                <a:ea typeface="Arial"/>
                <a:cs typeface="Arial"/>
                <a:sym typeface="Arial"/>
              </a:rPr>
            </a:br>
            <a:br>
              <a:rPr b="0"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Dechefr supports professional threat assessment by identifying and structuring relevant behavioural indicators, providing a consistent basis for evaluating the level and nature of risk.</a:t>
            </a:r>
            <a:endParaRPr b="0" i="0" u="none" cap="none" strike="noStrike">
              <a:solidFill>
                <a:schemeClr val="dk1"/>
              </a:solidFill>
              <a:latin typeface="Arial"/>
              <a:ea typeface="Arial"/>
              <a:cs typeface="Arial"/>
              <a:sym typeface="Arial"/>
            </a:endParaRPr>
          </a:p>
        </p:txBody>
      </p:sp>
      <p:sp>
        <p:nvSpPr>
          <p:cNvPr id="231" name="Google Shape;231;g3f6c99abcf0_0_66"/>
          <p:cNvSpPr txBox="1"/>
          <p:nvPr/>
        </p:nvSpPr>
        <p:spPr>
          <a:xfrm>
            <a:off x="219200" y="4968650"/>
            <a:ext cx="17118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Arial"/>
                <a:ea typeface="Arial"/>
                <a:cs typeface="Arial"/>
                <a:sym typeface="Arial"/>
              </a:rPr>
              <a:t>The Challenge</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3f6c99abcf0_0_84"/>
          <p:cNvSpPr/>
          <p:nvPr/>
        </p:nvSpPr>
        <p:spPr>
          <a:xfrm>
            <a:off x="0" y="0"/>
            <a:ext cx="121920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l">
              <a:lnSpc>
                <a:spcPct val="115000"/>
              </a:lnSpc>
              <a:spcBef>
                <a:spcPts val="1400"/>
              </a:spcBef>
              <a:spcAft>
                <a:spcPts val="0"/>
              </a:spcAft>
              <a:buClr>
                <a:schemeClr val="dk1"/>
              </a:buClr>
              <a:buSzPts val="1100"/>
              <a:buFont typeface="Arial"/>
              <a:buNone/>
            </a:pPr>
            <a:r>
              <a:rPr b="1" i="0" lang="sv-SE" u="none" cap="none" strike="noStrike">
                <a:solidFill>
                  <a:schemeClr val="dk1"/>
                </a:solidFill>
                <a:latin typeface="Arial"/>
                <a:ea typeface="Arial"/>
                <a:cs typeface="Arial"/>
                <a:sym typeface="Arial"/>
              </a:rPr>
              <a:t>Why Dechefr</a:t>
            </a:r>
            <a:endParaRPr b="1" i="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1" i="1" lang="sv-SE" u="none" cap="none" strike="noStrike">
                <a:solidFill>
                  <a:schemeClr val="dk1"/>
                </a:solidFill>
                <a:latin typeface="Arial"/>
                <a:ea typeface="Arial"/>
                <a:cs typeface="Arial"/>
                <a:sym typeface="Arial"/>
              </a:rPr>
              <a:t>From manually interpreting threatening communication to systematically </a:t>
            </a:r>
            <a:br>
              <a:rPr b="1" i="1" lang="sv-SE" u="none" cap="none" strike="noStrike">
                <a:solidFill>
                  <a:schemeClr val="dk1"/>
                </a:solidFill>
                <a:latin typeface="Arial"/>
                <a:ea typeface="Arial"/>
                <a:cs typeface="Arial"/>
                <a:sym typeface="Arial"/>
              </a:rPr>
            </a:br>
            <a:r>
              <a:rPr b="1" i="1" lang="sv-SE" u="none" cap="none" strike="noStrike">
                <a:solidFill>
                  <a:schemeClr val="dk1"/>
                </a:solidFill>
                <a:latin typeface="Arial"/>
                <a:ea typeface="Arial"/>
                <a:cs typeface="Arial"/>
                <a:sym typeface="Arial"/>
              </a:rPr>
              <a:t>identifying indicators of a potential path from words to action</a:t>
            </a:r>
            <a:br>
              <a:rPr b="1" i="0" lang="sv-SE" u="none" cap="none" strike="noStrike">
                <a:solidFill>
                  <a:schemeClr val="dk1"/>
                </a:solidFill>
                <a:latin typeface="Arial"/>
                <a:ea typeface="Arial"/>
                <a:cs typeface="Arial"/>
                <a:sym typeface="Arial"/>
              </a:rPr>
            </a:br>
            <a:endParaRPr b="1" i="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1" i="0" lang="sv-SE" u="none" cap="none" strike="noStrike">
                <a:solidFill>
                  <a:schemeClr val="dk1"/>
                </a:solidFill>
                <a:latin typeface="Arial"/>
                <a:ea typeface="Arial"/>
                <a:cs typeface="Arial"/>
                <a:sym typeface="Arial"/>
              </a:rPr>
              <a:t>*Identify risk before it escalates</a:t>
            </a:r>
            <a:br>
              <a:rPr b="1"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 Dechefr detect behavioural indicators that may signal a potential progression from words</a:t>
            </a:r>
            <a:br>
              <a:rPr b="0"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 to action, enabling earlier attention and intervention.</a:t>
            </a:r>
            <a:endParaRPr b="0" i="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1" i="0" lang="sv-SE" u="none" cap="none" strike="noStrike">
                <a:solidFill>
                  <a:schemeClr val="dk1"/>
                </a:solidFill>
                <a:latin typeface="Arial"/>
                <a:ea typeface="Arial"/>
                <a:cs typeface="Arial"/>
                <a:sym typeface="Arial"/>
              </a:rPr>
              <a:t>* Accelerate professional threat assessment</a:t>
            </a:r>
            <a:br>
              <a:rPr b="1"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 Reduce the time and workload required to assess large volumes of written communication </a:t>
            </a:r>
            <a:br>
              <a:rPr b="0"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and focus professional expertise where it matters most.</a:t>
            </a:r>
            <a:endParaRPr b="0" i="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1" i="0" lang="sv-SE" u="none" cap="none" strike="noStrike">
                <a:solidFill>
                  <a:schemeClr val="dk1"/>
                </a:solidFill>
                <a:latin typeface="Arial"/>
                <a:ea typeface="Arial"/>
                <a:cs typeface="Arial"/>
                <a:sym typeface="Arial"/>
              </a:rPr>
              <a:t>* Make risk assessment more consistent</a:t>
            </a:r>
            <a:br>
              <a:rPr b="1"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 Structure linguistic and behavioural indicators into a standardized assessment, </a:t>
            </a:r>
            <a:br>
              <a:rPr b="0"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providing a consistent basis for professional judgement and decision-making.</a:t>
            </a:r>
            <a:endParaRPr b="0" i="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chemeClr val="dk1"/>
              </a:buClr>
              <a:buSzPts val="1100"/>
              <a:buFont typeface="Arial"/>
              <a:buNone/>
            </a:pPr>
            <a:r>
              <a:rPr b="1" i="0" lang="sv-SE" u="none" cap="none" strike="noStrike">
                <a:solidFill>
                  <a:schemeClr val="dk1"/>
                </a:solidFill>
                <a:latin typeface="Arial"/>
                <a:ea typeface="Arial"/>
                <a:cs typeface="Arial"/>
                <a:sym typeface="Arial"/>
              </a:rPr>
              <a:t>* Strengthen decisions with evidence and traceability</a:t>
            </a:r>
            <a:r>
              <a:rPr b="1" lang="sv-SE">
                <a:solidFill>
                  <a:schemeClr val="dk1"/>
                </a:solidFill>
              </a:rPr>
              <a:t>. </a:t>
            </a:r>
            <a:r>
              <a:rPr b="1" i="0" lang="sv-SE" u="none" cap="none" strike="noStrike">
                <a:solidFill>
                  <a:schemeClr val="dk1"/>
                </a:solidFill>
                <a:latin typeface="Arial"/>
                <a:ea typeface="Arial"/>
                <a:cs typeface="Arial"/>
                <a:sym typeface="Arial"/>
              </a:rPr>
              <a:t>Combine risk indicators, </a:t>
            </a:r>
            <a:br>
              <a:rPr b="1" i="0" lang="sv-SE" u="none" cap="none" strike="noStrike">
                <a:solidFill>
                  <a:schemeClr val="dk1"/>
                </a:solidFill>
                <a:latin typeface="Arial"/>
                <a:ea typeface="Arial"/>
                <a:cs typeface="Arial"/>
                <a:sym typeface="Arial"/>
              </a:rPr>
            </a:br>
            <a:r>
              <a:rPr b="1" i="0" lang="sv-SE" u="none" cap="none" strike="noStrike">
                <a:solidFill>
                  <a:schemeClr val="dk1"/>
                </a:solidFill>
                <a:latin typeface="Arial"/>
                <a:ea typeface="Arial"/>
                <a:cs typeface="Arial"/>
                <a:sym typeface="Arial"/>
              </a:rPr>
              <a:t>comparisons and structured reporting to provide an evidence-based foundation </a:t>
            </a:r>
            <a:br>
              <a:rPr b="1" i="0" lang="sv-SE" u="none" cap="none" strike="noStrike">
                <a:solidFill>
                  <a:schemeClr val="dk1"/>
                </a:solidFill>
                <a:latin typeface="Arial"/>
                <a:ea typeface="Arial"/>
                <a:cs typeface="Arial"/>
                <a:sym typeface="Arial"/>
              </a:rPr>
            </a:br>
            <a:r>
              <a:rPr b="1" i="0" lang="sv-SE" u="none" cap="none" strike="noStrike">
                <a:solidFill>
                  <a:schemeClr val="dk1"/>
                </a:solidFill>
                <a:latin typeface="Arial"/>
                <a:ea typeface="Arial"/>
                <a:cs typeface="Arial"/>
                <a:sym typeface="Arial"/>
              </a:rPr>
              <a:t>for decisions and a clear record of how the assessment was reached.Previously more feature- </a:t>
            </a:r>
            <a:br>
              <a:rPr b="1" i="0" lang="sv-SE" u="none" cap="none" strike="noStrike">
                <a:solidFill>
                  <a:schemeClr val="dk1"/>
                </a:solidFill>
                <a:latin typeface="Arial"/>
                <a:ea typeface="Arial"/>
                <a:cs typeface="Arial"/>
                <a:sym typeface="Arial"/>
              </a:rPr>
            </a:br>
            <a:r>
              <a:rPr b="1" i="0" lang="sv-SE" u="none" cap="none" strike="noStrike">
                <a:solidFill>
                  <a:schemeClr val="dk1"/>
                </a:solidFill>
                <a:latin typeface="Arial"/>
                <a:ea typeface="Arial"/>
                <a:cs typeface="Arial"/>
                <a:sym typeface="Arial"/>
              </a:rPr>
              <a:t>and function-oriented; the proposal above is more WHY-focused </a:t>
            </a:r>
            <a:br>
              <a:rPr b="1" i="0" lang="sv-SE" sz="1300" u="none" cap="none" strike="noStrike">
                <a:solidFill>
                  <a:schemeClr val="lt1"/>
                </a:solidFill>
                <a:latin typeface="Arial"/>
                <a:ea typeface="Arial"/>
                <a:cs typeface="Arial"/>
                <a:sym typeface="Arial"/>
              </a:rPr>
            </a:br>
            <a:br>
              <a:rPr b="0" i="0" lang="sv-SE" sz="1300" u="none" cap="none" strike="noStrike">
                <a:solidFill>
                  <a:schemeClr val="lt1"/>
                </a:solidFill>
                <a:latin typeface="Arial"/>
                <a:ea typeface="Arial"/>
                <a:cs typeface="Arial"/>
                <a:sym typeface="Arial"/>
              </a:rPr>
            </a:br>
            <a:br>
              <a:rPr b="0" i="0" lang="sv-SE" sz="1300" u="none" cap="none" strike="noStrike">
                <a:solidFill>
                  <a:schemeClr val="lt1"/>
                </a:solidFill>
                <a:latin typeface="Arial"/>
                <a:ea typeface="Arial"/>
                <a:cs typeface="Arial"/>
                <a:sym typeface="Arial"/>
              </a:rPr>
            </a:br>
            <a:br>
              <a:rPr b="0" i="0" lang="sv-SE" sz="1300" u="none" cap="none" strike="noStrike">
                <a:solidFill>
                  <a:schemeClr val="lt1"/>
                </a:solidFill>
                <a:latin typeface="Arial"/>
                <a:ea typeface="Arial"/>
                <a:cs typeface="Arial"/>
                <a:sym typeface="Arial"/>
              </a:rPr>
            </a:br>
            <a:endParaRPr b="0" i="0" sz="1300" u="none" cap="none" strike="noStrike">
              <a:solidFill>
                <a:schemeClr val="lt1"/>
              </a:solidFill>
              <a:latin typeface="Arial"/>
              <a:ea typeface="Arial"/>
              <a:cs typeface="Arial"/>
              <a:sym typeface="Arial"/>
            </a:endParaRPr>
          </a:p>
        </p:txBody>
      </p:sp>
      <p:sp>
        <p:nvSpPr>
          <p:cNvPr id="237" name="Google Shape;237;g3f6c99abcf0_0_84"/>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38" name="Google Shape;238;g3f6c99abcf0_0_84"/>
          <p:cNvSpPr txBox="1"/>
          <p:nvPr/>
        </p:nvSpPr>
        <p:spPr>
          <a:xfrm>
            <a:off x="0" y="0"/>
            <a:ext cx="68706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sv-SE" sz="2000" u="none" cap="none" strike="noStrike">
                <a:solidFill>
                  <a:schemeClr val="dk1"/>
                </a:solidFill>
                <a:latin typeface="Arial"/>
                <a:ea typeface="Arial"/>
                <a:cs typeface="Arial"/>
                <a:sym typeface="Arial"/>
              </a:rPr>
              <a:t>Product page Dechefr se</a:t>
            </a:r>
            <a:r>
              <a:rPr lang="sv-SE" sz="2000">
                <a:solidFill>
                  <a:schemeClr val="dk1"/>
                </a:solidFill>
              </a:rPr>
              <a:t>ction </a:t>
            </a:r>
            <a:r>
              <a:rPr b="0" i="0" lang="sv-SE" sz="2000" u="none" cap="none" strike="noStrike">
                <a:solidFill>
                  <a:schemeClr val="dk1"/>
                </a:solidFill>
                <a:latin typeface="Arial"/>
                <a:ea typeface="Arial"/>
                <a:cs typeface="Arial"/>
                <a:sym typeface="Arial"/>
              </a:rPr>
              <a:t>2</a:t>
            </a:r>
            <a:endParaRPr b="0"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sz="2000">
              <a:solidFill>
                <a:schemeClr val="dk1"/>
              </a:solidFill>
            </a:endParaRPr>
          </a:p>
          <a:p>
            <a:pPr indent="0" lvl="0" marL="0" rtl="0" algn="l">
              <a:spcBef>
                <a:spcPts val="0"/>
              </a:spcBef>
              <a:spcAft>
                <a:spcPts val="0"/>
              </a:spcAft>
              <a:buClr>
                <a:srgbClr val="000000"/>
              </a:buClr>
              <a:buSzPts val="2000"/>
              <a:buFont typeface="Arial"/>
              <a:buNone/>
            </a:pPr>
            <a:r>
              <a:rPr lang="sv-SE" sz="2000">
                <a:solidFill>
                  <a:schemeClr val="dk1"/>
                </a:solidFill>
              </a:rPr>
              <a:t> </a:t>
            </a:r>
            <a:endParaRPr b="0" i="0" sz="2000" u="none" cap="none" strike="noStrike">
              <a:solidFill>
                <a:schemeClr val="dk1"/>
              </a:solidFill>
              <a:latin typeface="Arial"/>
              <a:ea typeface="Arial"/>
              <a:cs typeface="Arial"/>
              <a:sym typeface="Arial"/>
            </a:endParaRPr>
          </a:p>
        </p:txBody>
      </p:sp>
      <p:sp>
        <p:nvSpPr>
          <p:cNvPr id="239" name="Google Shape;239;g3f6c99abcf0_0_84"/>
          <p:cNvSpPr txBox="1"/>
          <p:nvPr/>
        </p:nvSpPr>
        <p:spPr>
          <a:xfrm>
            <a:off x="7421675" y="5407075"/>
            <a:ext cx="3935400" cy="106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sv-SE" sz="1200" u="none" cap="none" strike="noStrike">
                <a:solidFill>
                  <a:schemeClr val="lt1"/>
                </a:solidFill>
                <a:latin typeface="Arial"/>
                <a:ea typeface="Arial"/>
                <a:cs typeface="Arial"/>
                <a:sym typeface="Arial"/>
              </a:rPr>
              <a:t>Can we create a consolidated dashboard showing several areas with colors, etc., similar to Sentinel </a:t>
            </a:r>
            <a:endParaRPr b="0" i="0" sz="1200" u="none" cap="none" strike="noStrike">
              <a:solidFill>
                <a:schemeClr val="lt1"/>
              </a:solidFill>
              <a:latin typeface="Arial"/>
              <a:ea typeface="Arial"/>
              <a:cs typeface="Arial"/>
              <a:sym typeface="Arial"/>
            </a:endParaRPr>
          </a:p>
        </p:txBody>
      </p:sp>
      <p:pic>
        <p:nvPicPr>
          <p:cNvPr id="240" name="Google Shape;240;g3f6c99abcf0_0_84"/>
          <p:cNvPicPr preferRelativeResize="0"/>
          <p:nvPr/>
        </p:nvPicPr>
        <p:blipFill rotWithShape="1">
          <a:blip r:embed="rId3">
            <a:alphaModFix/>
          </a:blip>
          <a:srcRect b="0" l="0" r="0" t="0"/>
          <a:stretch/>
        </p:blipFill>
        <p:spPr>
          <a:xfrm>
            <a:off x="7421663" y="983150"/>
            <a:ext cx="4525575" cy="3810001"/>
          </a:xfrm>
          <a:prstGeom prst="rect">
            <a:avLst/>
          </a:prstGeom>
          <a:solidFill>
            <a:schemeClr val="accent1"/>
          </a:solidFill>
          <a:ln cap="flat" cmpd="sng" w="19050">
            <a:solidFill>
              <a:schemeClr val="lt1"/>
            </a:solidFill>
            <a:prstDash val="solid"/>
            <a:miter lim="0"/>
            <a:headEnd len="sm" w="sm" type="none"/>
            <a:tailEnd len="sm" w="sm" type="none"/>
          </a:ln>
        </p:spPr>
      </p:pic>
      <p:sp>
        <p:nvSpPr>
          <p:cNvPr id="241" name="Google Shape;241;g3f6c99abcf0_0_84"/>
          <p:cNvSpPr txBox="1"/>
          <p:nvPr/>
        </p:nvSpPr>
        <p:spPr>
          <a:xfrm>
            <a:off x="7635325" y="363575"/>
            <a:ext cx="4149900" cy="4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u="sng">
                <a:solidFill>
                  <a:schemeClr val="dk1"/>
                </a:solidFill>
              </a:rPr>
              <a:t>Please choose a picture from Dechefr dashboard </a:t>
            </a:r>
            <a:endParaRPr u="sng">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3f70ec41f4a_0_0"/>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7" name="Google Shape;247;g3f70ec41f4a_0_0"/>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48" name="Google Shape;248;g3f70ec41f4a_0_0"/>
          <p:cNvSpPr txBox="1"/>
          <p:nvPr/>
        </p:nvSpPr>
        <p:spPr>
          <a:xfrm>
            <a:off x="57650" y="158175"/>
            <a:ext cx="53712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sv-SE" sz="2800" u="none" cap="none" strike="noStrike">
                <a:solidFill>
                  <a:schemeClr val="dk1"/>
                </a:solidFill>
                <a:latin typeface="Arial"/>
                <a:ea typeface="Arial"/>
                <a:cs typeface="Arial"/>
                <a:sym typeface="Arial"/>
              </a:rPr>
              <a:t>Product </a:t>
            </a:r>
            <a:r>
              <a:rPr lang="sv-SE" sz="2800">
                <a:solidFill>
                  <a:schemeClr val="dk1"/>
                </a:solidFill>
              </a:rPr>
              <a:t>page section 3 Dechefr</a:t>
            </a:r>
            <a:br>
              <a:rPr lang="sv-SE" sz="2800">
                <a:solidFill>
                  <a:schemeClr val="dk1"/>
                </a:solidFill>
              </a:rPr>
            </a:br>
            <a:r>
              <a:rPr lang="sv-SE" sz="1600">
                <a:solidFill>
                  <a:schemeClr val="dk1"/>
                </a:solidFill>
              </a:rPr>
              <a:t>How it works - please feel free to design this in a nice way </a:t>
            </a:r>
            <a:r>
              <a:rPr lang="sv-SE" sz="2800">
                <a:solidFill>
                  <a:schemeClr val="dk1"/>
                </a:solidFill>
              </a:rPr>
              <a:t> </a:t>
            </a:r>
            <a:endParaRPr b="0" i="0" sz="2800" u="none" cap="none" strike="noStrike">
              <a:solidFill>
                <a:schemeClr val="dk1"/>
              </a:solidFill>
              <a:latin typeface="Arial"/>
              <a:ea typeface="Arial"/>
              <a:cs typeface="Arial"/>
              <a:sym typeface="Arial"/>
            </a:endParaRPr>
          </a:p>
        </p:txBody>
      </p:sp>
      <p:pic>
        <p:nvPicPr>
          <p:cNvPr id="249" name="Google Shape;249;g3f70ec41f4a_0_0"/>
          <p:cNvPicPr preferRelativeResize="0"/>
          <p:nvPr/>
        </p:nvPicPr>
        <p:blipFill rotWithShape="1">
          <a:blip r:embed="rId3">
            <a:alphaModFix/>
          </a:blip>
          <a:srcRect b="0" l="0" r="0" t="0"/>
          <a:stretch/>
        </p:blipFill>
        <p:spPr>
          <a:xfrm>
            <a:off x="184425" y="1602125"/>
            <a:ext cx="10857523" cy="5255876"/>
          </a:xfrm>
          <a:prstGeom prst="rect">
            <a:avLst/>
          </a:prstGeom>
          <a:solidFill>
            <a:schemeClr val="accent1"/>
          </a:solidFill>
          <a:ln cap="flat" cmpd="sng" w="19050">
            <a:solidFill>
              <a:srgbClr val="082836"/>
            </a:solidFill>
            <a:prstDash val="solid"/>
            <a:miter lim="0"/>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3f70ec41f4a_0_64"/>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5" name="Google Shape;255;g3f70ec41f4a_0_64"/>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56" name="Google Shape;256;g3f70ec41f4a_0_64"/>
          <p:cNvSpPr txBox="1"/>
          <p:nvPr/>
        </p:nvSpPr>
        <p:spPr>
          <a:xfrm>
            <a:off x="0" y="50150"/>
            <a:ext cx="8403000" cy="1108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sv-SE" sz="2000" u="none" cap="none" strike="noStrike">
                <a:solidFill>
                  <a:schemeClr val="dk1"/>
                </a:solidFill>
                <a:latin typeface="Arial"/>
                <a:ea typeface="Arial"/>
                <a:cs typeface="Arial"/>
                <a:sym typeface="Arial"/>
              </a:rPr>
              <a:t>Product page </a:t>
            </a:r>
            <a:r>
              <a:rPr lang="sv-SE" sz="2000">
                <a:solidFill>
                  <a:schemeClr val="dk1"/>
                </a:solidFill>
              </a:rPr>
              <a:t>Dechefr - Section</a:t>
            </a:r>
            <a:r>
              <a:rPr b="0" i="0" lang="sv-SE" sz="2000" u="none" cap="none" strike="noStrike">
                <a:solidFill>
                  <a:schemeClr val="dk1"/>
                </a:solidFill>
                <a:latin typeface="Arial"/>
                <a:ea typeface="Arial"/>
                <a:cs typeface="Arial"/>
                <a:sym typeface="Arial"/>
              </a:rPr>
              <a:t> ( 4 ) - Select 3 business impacts</a:t>
            </a:r>
            <a:br>
              <a:rPr b="0" i="0" lang="sv-SE" sz="2000" u="none" cap="none" strike="noStrike">
                <a:solidFill>
                  <a:schemeClr val="dk1"/>
                </a:solidFill>
                <a:latin typeface="Arial"/>
                <a:ea typeface="Arial"/>
                <a:cs typeface="Arial"/>
                <a:sym typeface="Arial"/>
              </a:rPr>
            </a:br>
            <a:br>
              <a:rPr b="0" i="0" lang="sv-SE" sz="2000" u="none" cap="none" strike="noStrike">
                <a:solidFill>
                  <a:schemeClr val="dk1"/>
                </a:solidFill>
                <a:latin typeface="Arial"/>
                <a:ea typeface="Arial"/>
                <a:cs typeface="Arial"/>
                <a:sym typeface="Arial"/>
              </a:rPr>
            </a:br>
            <a:r>
              <a:rPr b="0" i="0" lang="sv-SE" sz="2000" u="none" cap="none" strike="noStrike">
                <a:solidFill>
                  <a:schemeClr val="dk1"/>
                </a:solidFill>
                <a:latin typeface="Arial"/>
                <a:ea typeface="Arial"/>
                <a:cs typeface="Arial"/>
                <a:sym typeface="Arial"/>
              </a:rPr>
              <a:t>P</a:t>
            </a:r>
            <a:r>
              <a:rPr lang="sv-SE" sz="2000">
                <a:solidFill>
                  <a:schemeClr val="dk1"/>
                </a:solidFill>
              </a:rPr>
              <a:t>lease feel free to design this </a:t>
            </a:r>
            <a:r>
              <a:rPr b="0" i="0" lang="sv-SE" sz="2000" u="none" cap="none" strike="noStrike">
                <a:solidFill>
                  <a:schemeClr val="dk1"/>
                </a:solidFill>
                <a:latin typeface="Arial"/>
                <a:ea typeface="Arial"/>
                <a:cs typeface="Arial"/>
                <a:sym typeface="Arial"/>
              </a:rPr>
              <a:t> </a:t>
            </a:r>
            <a:endParaRPr b="0" i="0" sz="2000" u="none" cap="none" strike="noStrike">
              <a:solidFill>
                <a:schemeClr val="dk1"/>
              </a:solidFill>
              <a:latin typeface="Arial"/>
              <a:ea typeface="Arial"/>
              <a:cs typeface="Arial"/>
              <a:sym typeface="Arial"/>
            </a:endParaRPr>
          </a:p>
        </p:txBody>
      </p:sp>
      <p:sp>
        <p:nvSpPr>
          <p:cNvPr id="257" name="Google Shape;257;g3f70ec41f4a_0_64"/>
          <p:cNvSpPr txBox="1"/>
          <p:nvPr/>
        </p:nvSpPr>
        <p:spPr>
          <a:xfrm>
            <a:off x="229650" y="1675750"/>
            <a:ext cx="11680500" cy="473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r>
              <a:rPr b="0" i="0" lang="sv-SE" sz="3600" u="none" cap="none" strike="noStrike">
                <a:solidFill>
                  <a:schemeClr val="dk1"/>
                </a:solidFill>
                <a:latin typeface="Arial"/>
                <a:ea typeface="Arial"/>
                <a:cs typeface="Arial"/>
                <a:sym typeface="Arial"/>
              </a:rPr>
              <a:t>	60% </a:t>
            </a:r>
            <a:r>
              <a:rPr b="0" i="0" lang="sv-SE" sz="4800" u="none" cap="none" strike="noStrike">
                <a:solidFill>
                  <a:schemeClr val="dk1"/>
                </a:solidFill>
                <a:latin typeface="Arial"/>
                <a:ea typeface="Arial"/>
                <a:cs typeface="Arial"/>
                <a:sym typeface="Arial"/>
              </a:rPr>
              <a:t>								 </a:t>
            </a:r>
            <a:r>
              <a:rPr b="0" i="0" lang="sv-SE" sz="3600" u="none" cap="none" strike="noStrike">
                <a:solidFill>
                  <a:schemeClr val="dk1"/>
                </a:solidFill>
                <a:latin typeface="Arial"/>
                <a:ea typeface="Arial"/>
                <a:cs typeface="Arial"/>
                <a:sym typeface="Arial"/>
              </a:rPr>
              <a:t>3X 						 40% </a:t>
            </a:r>
            <a:br>
              <a:rPr b="0" i="0" lang="sv-SE" sz="2000" u="none" cap="none" strike="noStrike">
                <a:solidFill>
                  <a:schemeClr val="dk1"/>
                </a:solidFill>
                <a:latin typeface="Arial"/>
                <a:ea typeface="Arial"/>
                <a:cs typeface="Arial"/>
                <a:sym typeface="Arial"/>
              </a:rPr>
            </a:br>
            <a:r>
              <a:rPr b="0" i="0" lang="sv-SE" sz="2000" u="none" cap="none" strike="noStrike">
                <a:solidFill>
                  <a:schemeClr val="dk1"/>
                </a:solidFill>
                <a:latin typeface="Arial"/>
                <a:ea typeface="Arial"/>
                <a:cs typeface="Arial"/>
                <a:sym typeface="Arial"/>
              </a:rPr>
              <a:t>	less time spent assessing whether	         more XX	  				lower training cost </a:t>
            </a:r>
            <a:br>
              <a:rPr b="0" i="1" lang="sv-SE" sz="2000" u="none" cap="none" strike="noStrike">
                <a:solidFill>
                  <a:schemeClr val="dk1"/>
                </a:solidFill>
                <a:latin typeface="Arial"/>
                <a:ea typeface="Arial"/>
                <a:cs typeface="Arial"/>
                <a:sym typeface="Arial"/>
              </a:rPr>
            </a:br>
            <a:r>
              <a:rPr b="0" i="1" lang="sv-SE" sz="2000" u="none" cap="none" strike="noStrike">
                <a:solidFill>
                  <a:schemeClr val="dk1"/>
                </a:solidFill>
                <a:latin typeface="Arial"/>
                <a:ea typeface="Arial"/>
                <a:cs typeface="Arial"/>
                <a:sym typeface="Arial"/>
              </a:rPr>
              <a:t>      </a:t>
            </a:r>
            <a:r>
              <a:rPr b="0" i="0" lang="sv-SE" sz="2000" u="none" cap="none" strike="noStrike">
                <a:solidFill>
                  <a:schemeClr val="dk1"/>
                </a:solidFill>
                <a:latin typeface="Arial"/>
                <a:ea typeface="Arial"/>
                <a:cs typeface="Arial"/>
                <a:sym typeface="Arial"/>
              </a:rPr>
              <a:t>threatening communication could </a:t>
            </a:r>
            <a:br>
              <a:rPr b="0" i="0" lang="sv-SE" sz="2000" u="none" cap="none" strike="noStrike">
                <a:solidFill>
                  <a:schemeClr val="dk1"/>
                </a:solidFill>
                <a:latin typeface="Arial"/>
                <a:ea typeface="Arial"/>
                <a:cs typeface="Arial"/>
                <a:sym typeface="Arial"/>
              </a:rPr>
            </a:br>
            <a:r>
              <a:rPr b="0" i="0" lang="sv-SE" sz="2000" u="none" cap="none" strike="noStrike">
                <a:solidFill>
                  <a:schemeClr val="dk1"/>
                </a:solidFill>
                <a:latin typeface="Arial"/>
                <a:ea typeface="Arial"/>
                <a:cs typeface="Arial"/>
                <a:sym typeface="Arial"/>
              </a:rPr>
              <a:t>      lead to action</a:t>
            </a:r>
            <a:br>
              <a:rPr b="0" i="0" lang="sv-SE" sz="2000" u="none" cap="none" strike="noStrike">
                <a:solidFill>
                  <a:schemeClr val="dk1"/>
                </a:solidFill>
                <a:latin typeface="Arial"/>
                <a:ea typeface="Arial"/>
                <a:cs typeface="Arial"/>
                <a:sym typeface="Arial"/>
              </a:rPr>
            </a:br>
            <a:br>
              <a:rPr b="0" i="0" lang="sv-SE" sz="2000" u="none" cap="none" strike="noStrike">
                <a:solidFill>
                  <a:schemeClr val="dk1"/>
                </a:solidFill>
                <a:latin typeface="Arial"/>
                <a:ea typeface="Arial"/>
                <a:cs typeface="Arial"/>
                <a:sym typeface="Arial"/>
              </a:rPr>
            </a:br>
            <a:br>
              <a:rPr b="0" i="0" lang="sv-SE" sz="2000" u="none" cap="none" strike="noStrike">
                <a:solidFill>
                  <a:schemeClr val="dk1"/>
                </a:solidFill>
                <a:latin typeface="Arial"/>
                <a:ea typeface="Arial"/>
                <a:cs typeface="Arial"/>
                <a:sym typeface="Arial"/>
              </a:rPr>
            </a:br>
            <a:br>
              <a:rPr b="0" i="0" lang="sv-SE" sz="2000" u="none" cap="none" strike="noStrike">
                <a:solidFill>
                  <a:schemeClr val="dk1"/>
                </a:solidFill>
                <a:latin typeface="Arial"/>
                <a:ea typeface="Arial"/>
                <a:cs typeface="Arial"/>
                <a:sym typeface="Arial"/>
              </a:rPr>
            </a:br>
            <a:r>
              <a:rPr b="0" i="0" lang="sv-SE" sz="2000" u="none" cap="none" strike="noStrike">
                <a:solidFill>
                  <a:schemeClr val="dk1"/>
                </a:solidFill>
                <a:latin typeface="Arial"/>
                <a:ea typeface="Arial"/>
                <a:cs typeface="Arial"/>
                <a:sym typeface="Arial"/>
              </a:rPr>
              <a:t>                                                     </a:t>
            </a:r>
            <a:r>
              <a:rPr b="1" i="0" lang="sv-SE" sz="2000" u="none" cap="none" strike="noStrike">
                <a:solidFill>
                  <a:schemeClr val="dk1"/>
                </a:solidFill>
                <a:latin typeface="Arial"/>
                <a:ea typeface="Arial"/>
                <a:cs typeface="Arial"/>
                <a:sym typeface="Arial"/>
              </a:rPr>
              <a:t>             Learn more &gt; </a:t>
            </a:r>
            <a:br>
              <a:rPr b="0" i="0" lang="sv-SE"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3f70ec41f4a_0_8"/>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3" name="Google Shape;263;g3f70ec41f4a_0_8"/>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64" name="Google Shape;264;g3f70ec41f4a_0_8"/>
          <p:cNvSpPr txBox="1"/>
          <p:nvPr/>
        </p:nvSpPr>
        <p:spPr>
          <a:xfrm>
            <a:off x="152400" y="158175"/>
            <a:ext cx="11983500" cy="10267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lang="sv-SE" sz="1600">
                <a:solidFill>
                  <a:schemeClr val="dk1"/>
                </a:solidFill>
              </a:rPr>
              <a:t>Product section 5 Dechefr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0" lang="sv-SE" sz="3000" u="none" cap="none" strike="noStrike">
                <a:solidFill>
                  <a:schemeClr val="dk1"/>
                </a:solidFill>
                <a:latin typeface="Arial"/>
                <a:ea typeface="Arial"/>
                <a:cs typeface="Arial"/>
                <a:sym typeface="Arial"/>
              </a:rPr>
              <a:t>What Changes With Dechefr? </a:t>
            </a:r>
            <a:br>
              <a:rPr b="0" i="0" lang="sv-SE" sz="1600" u="none" cap="none" strike="noStrike">
                <a:solidFill>
                  <a:schemeClr val="dk1"/>
                </a:solidFill>
                <a:latin typeface="Arial"/>
                <a:ea typeface="Arial"/>
                <a:cs typeface="Arial"/>
                <a:sym typeface="Arial"/>
              </a:rPr>
            </a:br>
            <a:endParaRPr b="1" i="0" sz="1100" u="none" cap="none" strike="noStrike">
              <a:solidFill>
                <a:schemeClr val="dk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100"/>
              <a:buFont typeface="Arial"/>
              <a:buNone/>
            </a:pPr>
            <a:r>
              <a:rPr b="1" i="0" lang="sv-SE" sz="1100" u="none" cap="none" strike="noStrike">
                <a:solidFill>
                  <a:schemeClr val="dk1"/>
                </a:solidFill>
                <a:latin typeface="Arial"/>
                <a:ea typeface="Arial"/>
                <a:cs typeface="Arial"/>
                <a:sym typeface="Arial"/>
              </a:rPr>
              <a:t>                                 </a:t>
            </a:r>
            <a:br>
              <a:rPr b="0" i="0" lang="sv-SE" sz="2800" u="none" cap="none" strike="noStrike">
                <a:solidFill>
                  <a:schemeClr val="dk1"/>
                </a:solidFill>
                <a:latin typeface="Arial"/>
                <a:ea typeface="Arial"/>
                <a:cs typeface="Arial"/>
                <a:sym typeface="Arial"/>
              </a:rPr>
            </a:br>
            <a:endParaRPr b="0" i="0" sz="28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800"/>
              <a:buFont typeface="Arial"/>
              <a:buNone/>
            </a:pPr>
            <a:r>
              <a:rPr b="1" i="1" lang="sv-SE" sz="1800" u="none" cap="none" strike="noStrike">
                <a:solidFill>
                  <a:schemeClr val="dk1"/>
                </a:solidFill>
                <a:latin typeface="Arial"/>
                <a:ea typeface="Arial"/>
                <a:cs typeface="Arial"/>
                <a:sym typeface="Arial"/>
              </a:rPr>
              <a:t>BEFORE 											AFTER </a:t>
            </a:r>
            <a:br>
              <a:rPr b="1" i="1" lang="sv-SE" sz="1300" u="none" cap="none" strike="noStrike">
                <a:solidFill>
                  <a:schemeClr val="dk1"/>
                </a:solidFill>
                <a:latin typeface="Arial"/>
                <a:ea typeface="Arial"/>
                <a:cs typeface="Arial"/>
                <a:sym typeface="Arial"/>
              </a:rPr>
            </a:br>
            <a:br>
              <a:rPr b="1" i="1" lang="sv-SE" sz="1300" u="none" cap="none" strike="noStrike">
                <a:solidFill>
                  <a:schemeClr val="dk1"/>
                </a:solidFill>
                <a:latin typeface="Arial"/>
                <a:ea typeface="Arial"/>
                <a:cs typeface="Arial"/>
                <a:sym typeface="Arial"/>
              </a:rPr>
            </a:br>
            <a:r>
              <a:rPr b="1" i="0" lang="sv-SE" sz="1500" u="none" cap="none" strike="noStrike">
                <a:solidFill>
                  <a:schemeClr val="dk1"/>
                </a:solidFill>
                <a:latin typeface="Arial"/>
                <a:ea typeface="Arial"/>
                <a:cs typeface="Arial"/>
                <a:sym typeface="Arial"/>
              </a:rPr>
              <a:t>Manual analysis	</a:t>
            </a:r>
            <a:r>
              <a:rPr b="1" i="1" lang="sv-SE" sz="1300" u="none" cap="none" strike="noStrike">
                <a:solidFill>
                  <a:schemeClr val="dk1"/>
                </a:solidFill>
                <a:latin typeface="Arial"/>
                <a:ea typeface="Arial"/>
                <a:cs typeface="Arial"/>
                <a:sym typeface="Arial"/>
              </a:rPr>
              <a:t>									</a:t>
            </a:r>
            <a:r>
              <a:rPr b="1" i="0" lang="sv-SE" sz="1500" u="none" cap="none" strike="noStrike">
                <a:solidFill>
                  <a:schemeClr val="dk1"/>
                </a:solidFill>
                <a:latin typeface="Arial"/>
                <a:ea typeface="Arial"/>
                <a:cs typeface="Arial"/>
                <a:sym typeface="Arial"/>
              </a:rPr>
              <a:t>Structured assessment	</a:t>
            </a:r>
            <a:br>
              <a:rPr b="1" i="1" lang="sv-SE" sz="1300" u="none" cap="none" strike="noStrike">
                <a:solidFill>
                  <a:schemeClr val="dk1"/>
                </a:solidFill>
                <a:latin typeface="Arial"/>
                <a:ea typeface="Arial"/>
                <a:cs typeface="Arial"/>
                <a:sym typeface="Arial"/>
              </a:rPr>
            </a:br>
            <a:r>
              <a:rPr b="0" i="1" lang="sv-SE" sz="1300" u="none" cap="none" strike="noStrike">
                <a:solidFill>
                  <a:schemeClr val="dk1"/>
                </a:solidFill>
                <a:latin typeface="Arial"/>
                <a:ea typeface="Arial"/>
                <a:cs typeface="Arial"/>
                <a:sym typeface="Arial"/>
              </a:rPr>
              <a:t>Time-consuming review of threatening communication					Systematically assess communication against research-based indicators</a:t>
            </a:r>
            <a:endParaRPr b="0" i="1" sz="13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300"/>
              <a:buFont typeface="Arial"/>
              <a:buNone/>
            </a:pPr>
            <a:r>
              <a:t/>
            </a:r>
            <a:endParaRPr b="0" i="1" sz="1300" u="none" cap="none" strike="noStrike">
              <a:solidFill>
                <a:schemeClr val="dk1"/>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500"/>
              <a:buFont typeface="Arial"/>
              <a:buNone/>
            </a:pPr>
            <a:r>
              <a:rPr b="1" i="0" lang="sv-SE" sz="1500" u="none" cap="none" strike="noStrike">
                <a:solidFill>
                  <a:schemeClr val="dk1"/>
                </a:solidFill>
                <a:latin typeface="Arial"/>
                <a:ea typeface="Arial"/>
                <a:cs typeface="Arial"/>
                <a:sym typeface="Arial"/>
              </a:rPr>
              <a:t>Subjective assessment	</a:t>
            </a:r>
            <a:r>
              <a:rPr b="1" i="1" lang="sv-SE" sz="1500" u="none" cap="none" strike="noStrike">
                <a:solidFill>
                  <a:schemeClr val="dk1"/>
                </a:solidFill>
                <a:latin typeface="Arial"/>
                <a:ea typeface="Arial"/>
                <a:cs typeface="Arial"/>
                <a:sym typeface="Arial"/>
              </a:rPr>
              <a:t>								</a:t>
            </a:r>
            <a:r>
              <a:rPr b="1" i="0" lang="sv-SE" sz="1500" u="none" cap="none" strike="noStrike">
                <a:solidFill>
                  <a:schemeClr val="dk1"/>
                </a:solidFill>
                <a:latin typeface="Arial"/>
                <a:ea typeface="Arial"/>
                <a:cs typeface="Arial"/>
                <a:sym typeface="Arial"/>
              </a:rPr>
              <a:t>Evidence-based judgment</a:t>
            </a:r>
            <a:br>
              <a:rPr b="1" i="1" lang="sv-SE" sz="1300" u="none" cap="none" strike="noStrike">
                <a:solidFill>
                  <a:schemeClr val="dk1"/>
                </a:solidFill>
                <a:latin typeface="Arial"/>
                <a:ea typeface="Arial"/>
                <a:cs typeface="Arial"/>
                <a:sym typeface="Arial"/>
              </a:rPr>
            </a:br>
            <a:r>
              <a:rPr b="0" i="1" lang="sv-SE" sz="1300" u="none" cap="none" strike="noStrike">
                <a:solidFill>
                  <a:schemeClr val="dk1"/>
                </a:solidFill>
                <a:latin typeface="Arial"/>
                <a:ea typeface="Arial"/>
                <a:cs typeface="Arial"/>
                <a:sym typeface="Arial"/>
              </a:rPr>
              <a:t>Assessment depends on individual experience and interpretation			Standardized methodology supports consistent assessment</a:t>
            </a:r>
            <a:br>
              <a:rPr b="0" i="1" lang="sv-SE" sz="1300" u="none" cap="none" strike="noStrike">
                <a:solidFill>
                  <a:schemeClr val="dk1"/>
                </a:solidFill>
                <a:latin typeface="Arial"/>
                <a:ea typeface="Arial"/>
                <a:cs typeface="Arial"/>
                <a:sym typeface="Arial"/>
              </a:rPr>
            </a:br>
            <a:br>
              <a:rPr b="0" i="1" lang="sv-SE" sz="1300" u="none" cap="none" strike="noStrike">
                <a:solidFill>
                  <a:schemeClr val="dk1"/>
                </a:solidFill>
                <a:latin typeface="Arial"/>
                <a:ea typeface="Arial"/>
                <a:cs typeface="Arial"/>
                <a:sym typeface="Arial"/>
              </a:rPr>
            </a:br>
            <a:r>
              <a:rPr b="1" i="0" lang="sv-SE" sz="1500" u="none" cap="none" strike="noStrike">
                <a:solidFill>
                  <a:schemeClr val="dk1"/>
                </a:solidFill>
                <a:latin typeface="Arial"/>
                <a:ea typeface="Arial"/>
                <a:cs typeface="Arial"/>
                <a:sym typeface="Arial"/>
              </a:rPr>
              <a:t>Intent is difficult to assess	</a:t>
            </a:r>
            <a:r>
              <a:rPr b="1" i="1" lang="sv-SE" sz="1500" u="none" cap="none" strike="noStrike">
                <a:solidFill>
                  <a:schemeClr val="dk1"/>
                </a:solidFill>
                <a:latin typeface="Arial"/>
                <a:ea typeface="Arial"/>
                <a:cs typeface="Arial"/>
                <a:sym typeface="Arial"/>
              </a:rPr>
              <a:t>							</a:t>
            </a:r>
            <a:r>
              <a:rPr b="1" i="0" lang="sv-SE" sz="1500" u="none" cap="none" strike="noStrike">
                <a:solidFill>
                  <a:schemeClr val="dk1"/>
                </a:solidFill>
                <a:latin typeface="Arial"/>
                <a:ea typeface="Arial"/>
                <a:cs typeface="Arial"/>
                <a:sym typeface="Arial"/>
              </a:rPr>
              <a:t>Risk becomes visible</a:t>
            </a:r>
            <a:br>
              <a:rPr b="1" i="1" lang="sv-SE" sz="1300" u="none" cap="none" strike="noStrike">
                <a:solidFill>
                  <a:schemeClr val="dk1"/>
                </a:solidFill>
                <a:latin typeface="Arial"/>
                <a:ea typeface="Arial"/>
                <a:cs typeface="Arial"/>
                <a:sym typeface="Arial"/>
              </a:rPr>
            </a:br>
            <a:r>
              <a:rPr b="0" i="1" lang="sv-SE" sz="1300" u="none" cap="none" strike="noStrike">
                <a:solidFill>
                  <a:schemeClr val="dk1"/>
                </a:solidFill>
                <a:latin typeface="Arial"/>
                <a:ea typeface="Arial"/>
                <a:cs typeface="Arial"/>
                <a:sym typeface="Arial"/>
              </a:rPr>
              <a:t>Manually interpret whether words may signal a path toward violence			Identify signals associated with potentially violent behavior</a:t>
            </a:r>
            <a:endParaRPr b="0" i="1" sz="13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2800"/>
              <a:buFont typeface="Arial"/>
              <a:buNone/>
            </a:pPr>
            <a:br>
              <a:rPr b="0" i="0" lang="sv-SE" sz="2800" u="none" cap="none" strike="noStrike">
                <a:solidFill>
                  <a:schemeClr val="dk1"/>
                </a:solidFill>
                <a:latin typeface="Arial"/>
                <a:ea typeface="Arial"/>
                <a:cs typeface="Arial"/>
                <a:sym typeface="Arial"/>
              </a:rPr>
            </a:br>
            <a:r>
              <a:rPr b="0" i="0" lang="sv-SE" sz="2800" u="none" cap="none" strike="noStrike">
                <a:solidFill>
                  <a:schemeClr val="dk1"/>
                </a:solidFill>
                <a:latin typeface="Arial"/>
                <a:ea typeface="Arial"/>
                <a:cs typeface="Arial"/>
                <a:sym typeface="Arial"/>
              </a:rPr>
              <a:t>                                             Get a demo </a:t>
            </a:r>
            <a:br>
              <a:rPr b="0" i="0" lang="sv-SE" sz="2800" u="none" cap="none" strike="noStrike">
                <a:solidFill>
                  <a:schemeClr val="dk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br>
              <a:rPr b="0" i="0" lang="sv-SE" sz="2800" u="none" cap="none" strike="noStrike">
                <a:solidFill>
                  <a:schemeClr val="lt1"/>
                </a:solidFill>
                <a:latin typeface="Arial"/>
                <a:ea typeface="Arial"/>
                <a:cs typeface="Arial"/>
                <a:sym typeface="Arial"/>
              </a:rPr>
            </a:br>
            <a:endParaRPr b="1" i="0" sz="4200" u="none" cap="none" strike="noStrike">
              <a:solidFill>
                <a:srgbClr val="121E28"/>
              </a:solidFill>
              <a:highlight>
                <a:srgbClr val="F0F0F0"/>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g3f70ec41f4a_0_28"/>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0" name="Google Shape;270;g3f70ec41f4a_0_28"/>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71" name="Google Shape;271;g3f70ec41f4a_0_28"/>
          <p:cNvSpPr txBox="1"/>
          <p:nvPr/>
        </p:nvSpPr>
        <p:spPr>
          <a:xfrm>
            <a:off x="2971425" y="158175"/>
            <a:ext cx="58323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Arial"/>
                <a:ea typeface="Arial"/>
                <a:cs typeface="Arial"/>
                <a:sym typeface="Arial"/>
              </a:rPr>
              <a:t>Product page - Sentinel - Hero </a:t>
            </a:r>
            <a:r>
              <a:rPr b="0" i="0" lang="sv-SE" sz="1600" u="none" cap="none" strike="noStrike">
                <a:solidFill>
                  <a:schemeClr val="lt1"/>
                </a:solidFill>
                <a:latin typeface="Arial"/>
                <a:ea typeface="Arial"/>
                <a:cs typeface="Arial"/>
                <a:sym typeface="Arial"/>
              </a:rPr>
              <a:t> </a:t>
            </a:r>
            <a:endParaRPr b="0" i="0" sz="1600" u="none" cap="none" strike="noStrike">
              <a:solidFill>
                <a:schemeClr val="lt1"/>
              </a:solidFill>
              <a:latin typeface="Arial"/>
              <a:ea typeface="Arial"/>
              <a:cs typeface="Arial"/>
              <a:sym typeface="Arial"/>
            </a:endParaRPr>
          </a:p>
        </p:txBody>
      </p:sp>
      <p:sp>
        <p:nvSpPr>
          <p:cNvPr id="272" name="Google Shape;272;g3f70ec41f4a_0_28"/>
          <p:cNvSpPr txBox="1"/>
          <p:nvPr/>
        </p:nvSpPr>
        <p:spPr>
          <a:xfrm>
            <a:off x="0" y="981200"/>
            <a:ext cx="11663700" cy="577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endParaRPr b="0" i="0" sz="1600" u="none" cap="none" strike="noStrike">
              <a:solidFill>
                <a:schemeClr val="lt1"/>
              </a:solidFill>
              <a:latin typeface="Arial"/>
              <a:ea typeface="Arial"/>
              <a:cs typeface="Arial"/>
              <a:sym typeface="Arial"/>
            </a:endParaRPr>
          </a:p>
        </p:txBody>
      </p:sp>
      <p:sp>
        <p:nvSpPr>
          <p:cNvPr id="273" name="Google Shape;273;g3f70ec41f4a_0_28"/>
          <p:cNvSpPr txBox="1"/>
          <p:nvPr/>
        </p:nvSpPr>
        <p:spPr>
          <a:xfrm>
            <a:off x="6440475" y="4853825"/>
            <a:ext cx="5146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br>
              <a:rPr b="0" i="0" lang="sv-SE" sz="3000" u="none" cap="none" strike="noStrike">
                <a:solidFill>
                  <a:schemeClr val="lt1"/>
                </a:solidFill>
                <a:latin typeface="Arial"/>
                <a:ea typeface="Arial"/>
                <a:cs typeface="Arial"/>
                <a:sym typeface="Arial"/>
              </a:rPr>
            </a:br>
            <a:r>
              <a:rPr b="0" i="1" lang="sv-SE" sz="1600" u="none" cap="none" strike="noStrike">
                <a:solidFill>
                  <a:schemeClr val="lt1"/>
                </a:solidFill>
                <a:latin typeface="Arial"/>
                <a:ea typeface="Arial"/>
                <a:cs typeface="Arial"/>
                <a:sym typeface="Arial"/>
              </a:rPr>
              <a:t>	</a:t>
            </a:r>
            <a:endParaRPr b="0" i="0" sz="1600" u="none" cap="none" strike="noStrike">
              <a:solidFill>
                <a:schemeClr val="lt1"/>
              </a:solidFill>
              <a:latin typeface="Arial"/>
              <a:ea typeface="Arial"/>
              <a:cs typeface="Arial"/>
              <a:sym typeface="Arial"/>
            </a:endParaRPr>
          </a:p>
        </p:txBody>
      </p:sp>
      <p:sp>
        <p:nvSpPr>
          <p:cNvPr id="274" name="Google Shape;274;g3f70ec41f4a_0_28"/>
          <p:cNvSpPr txBox="1"/>
          <p:nvPr/>
        </p:nvSpPr>
        <p:spPr>
          <a:xfrm>
            <a:off x="5301625" y="929025"/>
            <a:ext cx="6634500" cy="320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275" name="Google Shape;275;g3f70ec41f4a_0_28"/>
          <p:cNvSpPr txBox="1"/>
          <p:nvPr/>
        </p:nvSpPr>
        <p:spPr>
          <a:xfrm>
            <a:off x="48650" y="5114800"/>
            <a:ext cx="6329100" cy="895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br>
              <a:rPr b="0" i="0" lang="sv-SE" sz="14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endParaRPr b="1" i="0" sz="1400" u="none" cap="none" strike="noStrike">
              <a:solidFill>
                <a:srgbClr val="000000"/>
              </a:solidFill>
              <a:latin typeface="Arial"/>
              <a:ea typeface="Arial"/>
              <a:cs typeface="Arial"/>
              <a:sym typeface="Arial"/>
            </a:endParaRPr>
          </a:p>
        </p:txBody>
      </p:sp>
      <p:sp>
        <p:nvSpPr>
          <p:cNvPr id="276" name="Google Shape;276;g3f70ec41f4a_0_28"/>
          <p:cNvSpPr txBox="1"/>
          <p:nvPr/>
        </p:nvSpPr>
        <p:spPr>
          <a:xfrm>
            <a:off x="260950" y="660525"/>
            <a:ext cx="5040600" cy="334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br>
              <a:rPr b="0" i="0" lang="sv-SE" sz="3000" u="none" cap="none" strike="noStrike">
                <a:solidFill>
                  <a:schemeClr val="lt1"/>
                </a:solidFill>
                <a:latin typeface="Arial"/>
                <a:ea typeface="Arial"/>
                <a:cs typeface="Arial"/>
                <a:sym typeface="Arial"/>
              </a:rPr>
            </a:br>
            <a:r>
              <a:rPr b="0" i="0" lang="sv-SE" sz="3000" u="none" cap="none" strike="noStrike">
                <a:solidFill>
                  <a:schemeClr val="dk1"/>
                </a:solidFill>
                <a:latin typeface="Arial"/>
                <a:ea typeface="Arial"/>
                <a:cs typeface="Arial"/>
                <a:sym typeface="Arial"/>
              </a:rPr>
              <a:t>Manage threats and cases</a:t>
            </a:r>
            <a:br>
              <a:rPr b="0" i="0" lang="sv-SE" sz="2800" u="none" cap="none" strike="noStrike">
                <a:solidFill>
                  <a:schemeClr val="dk1"/>
                </a:solidFill>
                <a:latin typeface="Arial"/>
                <a:ea typeface="Arial"/>
                <a:cs typeface="Arial"/>
                <a:sym typeface="Arial"/>
              </a:rPr>
            </a:br>
            <a:br>
              <a:rPr b="0" i="0" lang="sv-SE" sz="2800" u="none" cap="none" strike="noStrike">
                <a:solidFill>
                  <a:schemeClr val="dk1"/>
                </a:solidFill>
                <a:latin typeface="Arial"/>
                <a:ea typeface="Arial"/>
                <a:cs typeface="Arial"/>
                <a:sym typeface="Arial"/>
              </a:rPr>
            </a:br>
            <a:r>
              <a:rPr b="0" i="1" lang="sv-SE" sz="1600" u="none" cap="none" strike="noStrike">
                <a:solidFill>
                  <a:schemeClr val="dk1"/>
                </a:solidFill>
                <a:latin typeface="Arial"/>
                <a:ea typeface="Arial"/>
                <a:cs typeface="Arial"/>
                <a:sym typeface="Arial"/>
              </a:rPr>
              <a:t>One structured system for reporting, assessing, managing, and following up on threats, concerning behavior, and violence.</a:t>
            </a:r>
            <a:br>
              <a:rPr b="1" i="0" lang="sv-SE" sz="1600" u="none" cap="none" strike="noStrike">
                <a:solidFill>
                  <a:schemeClr val="dk1"/>
                </a:solidFill>
                <a:latin typeface="Arial"/>
                <a:ea typeface="Arial"/>
                <a:cs typeface="Arial"/>
                <a:sym typeface="Arial"/>
              </a:rPr>
            </a:br>
            <a:br>
              <a:rPr b="1" i="0" lang="sv-SE" sz="1300" u="none" cap="none" strike="noStrike">
                <a:solidFill>
                  <a:schemeClr val="dk1"/>
                </a:solidFill>
                <a:latin typeface="Arial"/>
                <a:ea typeface="Arial"/>
                <a:cs typeface="Arial"/>
                <a:sym typeface="Arial"/>
              </a:rPr>
            </a:br>
            <a:br>
              <a:rPr b="1" i="0" lang="sv-SE" sz="1300" u="none" cap="none" strike="noStrike">
                <a:solidFill>
                  <a:schemeClr val="dk1"/>
                </a:solidFill>
                <a:latin typeface="Arial"/>
                <a:ea typeface="Arial"/>
                <a:cs typeface="Arial"/>
                <a:sym typeface="Arial"/>
              </a:rPr>
            </a:br>
            <a:r>
              <a:rPr b="1" i="0" lang="sv-SE" sz="1300" u="none" cap="none" strike="noStrike">
                <a:solidFill>
                  <a:schemeClr val="dk1"/>
                </a:solidFill>
                <a:latin typeface="Arial"/>
                <a:ea typeface="Arial"/>
                <a:cs typeface="Arial"/>
                <a:sym typeface="Arial"/>
              </a:rPr>
              <a:t>	Contact us			Get a demo </a:t>
            </a:r>
            <a:endParaRPr b="0" i="0" sz="2800" u="none" cap="none" strike="noStrike">
              <a:solidFill>
                <a:schemeClr val="dk1"/>
              </a:solidFill>
              <a:latin typeface="Arial"/>
              <a:ea typeface="Arial"/>
              <a:cs typeface="Arial"/>
              <a:sym typeface="Arial"/>
            </a:endParaRPr>
          </a:p>
        </p:txBody>
      </p:sp>
      <p:sp>
        <p:nvSpPr>
          <p:cNvPr id="277" name="Google Shape;277;g3f70ec41f4a_0_28"/>
          <p:cNvSpPr/>
          <p:nvPr/>
        </p:nvSpPr>
        <p:spPr>
          <a:xfrm>
            <a:off x="-100" y="4634625"/>
            <a:ext cx="11983500" cy="2160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r>
              <a:rPr b="0" i="1" lang="sv-SE" sz="2000" u="none" cap="none" strike="noStrike">
                <a:solidFill>
                  <a:schemeClr val="dk1"/>
                </a:solidFill>
                <a:latin typeface="Arial"/>
                <a:ea typeface="Arial"/>
                <a:cs typeface="Arial"/>
                <a:sym typeface="Arial"/>
              </a:rPr>
              <a:t>WHY 	</a:t>
            </a:r>
            <a:r>
              <a:rPr b="0" i="1" lang="sv-SE" sz="2000" u="none" cap="none" strike="noStrike">
                <a:solidFill>
                  <a:schemeClr val="lt1"/>
                </a:solidFill>
                <a:latin typeface="Arial"/>
                <a:ea typeface="Arial"/>
                <a:cs typeface="Arial"/>
                <a:sym typeface="Arial"/>
              </a:rPr>
              <a:t>	</a:t>
            </a:r>
            <a:r>
              <a:rPr b="0" i="1" lang="sv-SE" sz="1600" u="none" cap="none" strike="noStrike">
                <a:solidFill>
                  <a:schemeClr val="lt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
        <p:nvSpPr>
          <p:cNvPr id="278" name="Google Shape;278;g3f70ec41f4a_0_28"/>
          <p:cNvSpPr txBox="1"/>
          <p:nvPr/>
        </p:nvSpPr>
        <p:spPr>
          <a:xfrm>
            <a:off x="5257600" y="4968650"/>
            <a:ext cx="6329100" cy="1726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1" lang="sv-SE" sz="2000" u="none" cap="none" strike="noStrike">
                <a:solidFill>
                  <a:schemeClr val="dk1"/>
                </a:solidFill>
                <a:latin typeface="Arial"/>
                <a:ea typeface="Arial"/>
                <a:cs typeface="Arial"/>
                <a:sym typeface="Arial"/>
              </a:rPr>
              <a:t>Sentinel brings reporting, case management, risk assessment, actions, and follow-up into one structured system — giving teams a complete view of every case and the tools to manage it from initial concern to resolution.</a:t>
            </a:r>
            <a:endParaRPr b="0" i="1" sz="2000" u="none" cap="none" strike="noStrike">
              <a:solidFill>
                <a:schemeClr val="dk1"/>
              </a:solidFill>
              <a:latin typeface="Arial"/>
              <a:ea typeface="Arial"/>
              <a:cs typeface="Arial"/>
              <a:sym typeface="Arial"/>
            </a:endParaRPr>
          </a:p>
        </p:txBody>
      </p:sp>
      <p:sp>
        <p:nvSpPr>
          <p:cNvPr id="279" name="Google Shape;279;g3f70ec41f4a_0_28"/>
          <p:cNvSpPr txBox="1"/>
          <p:nvPr/>
        </p:nvSpPr>
        <p:spPr>
          <a:xfrm>
            <a:off x="219200" y="4968650"/>
            <a:ext cx="17118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p:txBody>
      </p:sp>
      <p:pic>
        <p:nvPicPr>
          <p:cNvPr id="280" name="Google Shape;280;g3f70ec41f4a_0_28"/>
          <p:cNvPicPr preferRelativeResize="0"/>
          <p:nvPr/>
        </p:nvPicPr>
        <p:blipFill rotWithShape="1">
          <a:blip r:embed="rId3">
            <a:alphaModFix/>
          </a:blip>
          <a:srcRect b="0" l="0" r="0" t="0"/>
          <a:stretch/>
        </p:blipFill>
        <p:spPr>
          <a:xfrm>
            <a:off x="6920625" y="1140750"/>
            <a:ext cx="4237975" cy="3201599"/>
          </a:xfrm>
          <a:prstGeom prst="rect">
            <a:avLst/>
          </a:prstGeom>
          <a:noFill/>
          <a:ln>
            <a:noFill/>
          </a:ln>
        </p:spPr>
      </p:pic>
      <p:sp>
        <p:nvSpPr>
          <p:cNvPr id="281" name="Google Shape;281;g3f70ec41f4a_0_28"/>
          <p:cNvSpPr txBox="1"/>
          <p:nvPr/>
        </p:nvSpPr>
        <p:spPr>
          <a:xfrm>
            <a:off x="7008450" y="463875"/>
            <a:ext cx="40497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sv-SE" sz="1300">
                <a:solidFill>
                  <a:schemeClr val="dk1"/>
                </a:solidFill>
              </a:rPr>
              <a:t>Include this dashboard on a computer screen that a person is looking at.Sentinl </a:t>
            </a:r>
            <a:endParaRPr i="1" sz="13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g3f70ec41f4a_0_46"/>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7" name="Google Shape;287;g3f70ec41f4a_0_46"/>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88" name="Google Shape;288;g3f70ec41f4a_0_46"/>
          <p:cNvSpPr txBox="1"/>
          <p:nvPr/>
        </p:nvSpPr>
        <p:spPr>
          <a:xfrm>
            <a:off x="0" y="0"/>
            <a:ext cx="84030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lang="sv-SE" sz="2800">
                <a:solidFill>
                  <a:schemeClr val="dk1"/>
                </a:solidFill>
              </a:rPr>
              <a:t>Product page Sentinel section 2 &gt; How</a:t>
            </a:r>
            <a:br>
              <a:rPr lang="sv-SE" sz="2800">
                <a:solidFill>
                  <a:schemeClr val="dk1"/>
                </a:solidFill>
              </a:rPr>
            </a:br>
            <a:r>
              <a:rPr i="1" lang="sv-SE" sz="1600">
                <a:solidFill>
                  <a:schemeClr val="dk1"/>
                </a:solidFill>
              </a:rPr>
              <a:t>Please feel free to design this in a nice and easy to understand. Not so much text </a:t>
            </a:r>
            <a:r>
              <a:rPr i="1" lang="sv-SE" sz="2800">
                <a:solidFill>
                  <a:schemeClr val="dk1"/>
                </a:solidFill>
              </a:rPr>
              <a:t> </a:t>
            </a:r>
            <a:endParaRPr b="0" i="1" sz="2800" u="none" cap="none" strike="noStrike">
              <a:solidFill>
                <a:schemeClr val="dk1"/>
              </a:solidFill>
              <a:latin typeface="Arial"/>
              <a:ea typeface="Arial"/>
              <a:cs typeface="Arial"/>
              <a:sym typeface="Arial"/>
            </a:endParaRPr>
          </a:p>
        </p:txBody>
      </p:sp>
      <p:sp>
        <p:nvSpPr>
          <p:cNvPr id="289" name="Google Shape;289;g3f70ec41f4a_0_46"/>
          <p:cNvSpPr txBox="1"/>
          <p:nvPr/>
        </p:nvSpPr>
        <p:spPr>
          <a:xfrm>
            <a:off x="229650" y="710125"/>
            <a:ext cx="11680500" cy="569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r>
              <a:rPr b="0" i="0" lang="sv-SE" sz="3600" u="none" cap="none" strike="noStrike">
                <a:solidFill>
                  <a:schemeClr val="lt1"/>
                </a:solidFill>
                <a:latin typeface="Arial"/>
                <a:ea typeface="Arial"/>
                <a:cs typeface="Arial"/>
                <a:sym typeface="Arial"/>
              </a:rPr>
              <a:t>	</a:t>
            </a:r>
            <a:br>
              <a:rPr b="0" i="0" lang="sv-SE"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id="290" name="Google Shape;290;g3f70ec41f4a_0_46"/>
          <p:cNvPicPr preferRelativeResize="0"/>
          <p:nvPr/>
        </p:nvPicPr>
        <p:blipFill rotWithShape="1">
          <a:blip r:embed="rId3">
            <a:alphaModFix/>
          </a:blip>
          <a:srcRect b="0" l="0" r="0" t="0"/>
          <a:stretch/>
        </p:blipFill>
        <p:spPr>
          <a:xfrm>
            <a:off x="710125" y="1158900"/>
            <a:ext cx="10496148" cy="56991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3f70ec41f4a_0_55"/>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6" name="Google Shape;296;g3f70ec41f4a_0_55"/>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297" name="Google Shape;297;g3f70ec41f4a_0_55"/>
          <p:cNvSpPr txBox="1"/>
          <p:nvPr/>
        </p:nvSpPr>
        <p:spPr>
          <a:xfrm>
            <a:off x="172900" y="0"/>
            <a:ext cx="10912800" cy="210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lang="sv-SE" sz="2800">
                <a:solidFill>
                  <a:schemeClr val="dk1"/>
                </a:solidFill>
              </a:rPr>
              <a:t>Product page Sentinel section 3</a:t>
            </a:r>
            <a:br>
              <a:rPr lang="sv-SE" sz="2800">
                <a:solidFill>
                  <a:schemeClr val="dk1"/>
                </a:solidFill>
              </a:rPr>
            </a:br>
            <a:br>
              <a:rPr lang="sv-SE" sz="2800">
                <a:solidFill>
                  <a:schemeClr val="dk1"/>
                </a:solidFill>
              </a:rPr>
            </a:br>
            <a:r>
              <a:rPr lang="sv-SE" sz="1300">
                <a:solidFill>
                  <a:schemeClr val="dk1"/>
                </a:solidFill>
              </a:rPr>
              <a:t>Please feel free to design this in a nice way and simple to </a:t>
            </a:r>
            <a:r>
              <a:rPr lang="sv-SE" sz="1300">
                <a:solidFill>
                  <a:schemeClr val="dk1"/>
                </a:solidFill>
              </a:rPr>
              <a:t>understand</a:t>
            </a:r>
            <a:r>
              <a:rPr lang="sv-SE" sz="1300">
                <a:solidFill>
                  <a:schemeClr val="dk1"/>
                </a:solidFill>
              </a:rPr>
              <a:t> and not to much text. But use the headlines </a:t>
            </a:r>
            <a:br>
              <a:rPr lang="sv-SE" sz="2800">
                <a:solidFill>
                  <a:schemeClr val="dk1"/>
                </a:solidFill>
              </a:rPr>
            </a:br>
            <a:br>
              <a:rPr lang="sv-SE" sz="2800">
                <a:solidFill>
                  <a:schemeClr val="dk1"/>
                </a:solidFill>
              </a:rPr>
            </a:br>
            <a:r>
              <a:rPr lang="sv-SE" sz="2800">
                <a:solidFill>
                  <a:schemeClr val="lt1"/>
                </a:solidFill>
              </a:rPr>
              <a:t> </a:t>
            </a:r>
            <a:endParaRPr b="0" i="0" sz="2800" u="none" cap="none" strike="noStrike">
              <a:solidFill>
                <a:schemeClr val="lt1"/>
              </a:solidFill>
              <a:latin typeface="Arial"/>
              <a:ea typeface="Arial"/>
              <a:cs typeface="Arial"/>
              <a:sym typeface="Arial"/>
            </a:endParaRPr>
          </a:p>
        </p:txBody>
      </p:sp>
      <p:sp>
        <p:nvSpPr>
          <p:cNvPr id="298" name="Google Shape;298;g3f70ec41f4a_0_55"/>
          <p:cNvSpPr txBox="1"/>
          <p:nvPr/>
        </p:nvSpPr>
        <p:spPr>
          <a:xfrm>
            <a:off x="229650" y="710125"/>
            <a:ext cx="11680500" cy="5699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r>
              <a:rPr b="0" i="0" lang="sv-SE" sz="3600" u="none" cap="none" strike="noStrike">
                <a:solidFill>
                  <a:schemeClr val="lt1"/>
                </a:solidFill>
                <a:latin typeface="Arial"/>
                <a:ea typeface="Arial"/>
                <a:cs typeface="Arial"/>
                <a:sym typeface="Arial"/>
              </a:rPr>
              <a:t>	</a:t>
            </a:r>
            <a:br>
              <a:rPr b="0" i="0" lang="sv-SE"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id="299" name="Google Shape;299;g3f70ec41f4a_0_55"/>
          <p:cNvPicPr preferRelativeResize="0"/>
          <p:nvPr/>
        </p:nvPicPr>
        <p:blipFill rotWithShape="1">
          <a:blip r:embed="rId3">
            <a:alphaModFix/>
          </a:blip>
          <a:srcRect b="0" l="0" r="0" t="0"/>
          <a:stretch/>
        </p:blipFill>
        <p:spPr>
          <a:xfrm>
            <a:off x="0" y="1844175"/>
            <a:ext cx="12033198" cy="501382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3f70ec41f4a_0_83"/>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lang="sv-SE" sz="1800">
                <a:solidFill>
                  <a:schemeClr val="lt1"/>
                </a:solidFill>
              </a:rPr>
              <a:t>z</a:t>
            </a:r>
            <a:endParaRPr b="0" i="0" sz="1800" u="none" cap="none" strike="noStrike">
              <a:solidFill>
                <a:schemeClr val="lt1"/>
              </a:solidFill>
              <a:latin typeface="Arial"/>
              <a:ea typeface="Arial"/>
              <a:cs typeface="Arial"/>
              <a:sym typeface="Arial"/>
            </a:endParaRPr>
          </a:p>
        </p:txBody>
      </p:sp>
      <p:sp>
        <p:nvSpPr>
          <p:cNvPr id="305" name="Google Shape;305;g3f70ec41f4a_0_83"/>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306" name="Google Shape;306;g3f70ec41f4a_0_83"/>
          <p:cNvSpPr txBox="1"/>
          <p:nvPr/>
        </p:nvSpPr>
        <p:spPr>
          <a:xfrm>
            <a:off x="48650" y="0"/>
            <a:ext cx="5832300" cy="431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Arial"/>
                <a:ea typeface="Arial"/>
                <a:cs typeface="Arial"/>
                <a:sym typeface="Arial"/>
              </a:rPr>
              <a:t>Product page - Executive protection - Hero  </a:t>
            </a:r>
            <a:endParaRPr b="0" i="0" sz="1600" u="none" cap="none" strike="noStrike">
              <a:solidFill>
                <a:schemeClr val="dk1"/>
              </a:solidFill>
              <a:latin typeface="Arial"/>
              <a:ea typeface="Arial"/>
              <a:cs typeface="Arial"/>
              <a:sym typeface="Arial"/>
            </a:endParaRPr>
          </a:p>
        </p:txBody>
      </p:sp>
      <p:sp>
        <p:nvSpPr>
          <p:cNvPr id="307" name="Google Shape;307;g3f70ec41f4a_0_83"/>
          <p:cNvSpPr txBox="1"/>
          <p:nvPr/>
        </p:nvSpPr>
        <p:spPr>
          <a:xfrm>
            <a:off x="0" y="981200"/>
            <a:ext cx="11663700" cy="577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endParaRPr b="0" i="0" sz="1600" u="none" cap="none" strike="noStrike">
              <a:solidFill>
                <a:schemeClr val="lt1"/>
              </a:solidFill>
              <a:latin typeface="Arial"/>
              <a:ea typeface="Arial"/>
              <a:cs typeface="Arial"/>
              <a:sym typeface="Arial"/>
            </a:endParaRPr>
          </a:p>
        </p:txBody>
      </p:sp>
      <p:sp>
        <p:nvSpPr>
          <p:cNvPr id="308" name="Google Shape;308;g3f70ec41f4a_0_83"/>
          <p:cNvSpPr txBox="1"/>
          <p:nvPr/>
        </p:nvSpPr>
        <p:spPr>
          <a:xfrm>
            <a:off x="6440475" y="4853825"/>
            <a:ext cx="5146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br>
              <a:rPr b="0" i="0" lang="sv-SE" sz="3000" u="none" cap="none" strike="noStrike">
                <a:solidFill>
                  <a:schemeClr val="lt1"/>
                </a:solidFill>
                <a:latin typeface="Arial"/>
                <a:ea typeface="Arial"/>
                <a:cs typeface="Arial"/>
                <a:sym typeface="Arial"/>
              </a:rPr>
            </a:br>
            <a:r>
              <a:rPr b="0" i="1" lang="sv-SE" sz="1600" u="none" cap="none" strike="noStrike">
                <a:solidFill>
                  <a:schemeClr val="lt1"/>
                </a:solidFill>
                <a:latin typeface="Arial"/>
                <a:ea typeface="Arial"/>
                <a:cs typeface="Arial"/>
                <a:sym typeface="Arial"/>
              </a:rPr>
              <a:t>	</a:t>
            </a:r>
            <a:endParaRPr b="0" i="0" sz="1600" u="none" cap="none" strike="noStrike">
              <a:solidFill>
                <a:schemeClr val="lt1"/>
              </a:solidFill>
              <a:latin typeface="Arial"/>
              <a:ea typeface="Arial"/>
              <a:cs typeface="Arial"/>
              <a:sym typeface="Arial"/>
            </a:endParaRPr>
          </a:p>
        </p:txBody>
      </p:sp>
      <p:sp>
        <p:nvSpPr>
          <p:cNvPr id="309" name="Google Shape;309;g3f70ec41f4a_0_83"/>
          <p:cNvSpPr txBox="1"/>
          <p:nvPr/>
        </p:nvSpPr>
        <p:spPr>
          <a:xfrm>
            <a:off x="5301625" y="929025"/>
            <a:ext cx="6634500" cy="320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10" name="Google Shape;310;g3f70ec41f4a_0_83"/>
          <p:cNvSpPr txBox="1"/>
          <p:nvPr/>
        </p:nvSpPr>
        <p:spPr>
          <a:xfrm>
            <a:off x="48650" y="5114800"/>
            <a:ext cx="6329100" cy="895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br>
              <a:rPr b="0" i="0" lang="sv-SE" sz="14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endParaRPr b="1" i="0" sz="1400" u="none" cap="none" strike="noStrike">
              <a:solidFill>
                <a:srgbClr val="000000"/>
              </a:solidFill>
              <a:latin typeface="Arial"/>
              <a:ea typeface="Arial"/>
              <a:cs typeface="Arial"/>
              <a:sym typeface="Arial"/>
            </a:endParaRPr>
          </a:p>
        </p:txBody>
      </p:sp>
      <p:pic>
        <p:nvPicPr>
          <p:cNvPr id="311" name="Google Shape;311;g3f70ec41f4a_0_83" title="ChatGPT Image Aug 5, 2026, 03_28_28 PM.png"/>
          <p:cNvPicPr preferRelativeResize="0"/>
          <p:nvPr/>
        </p:nvPicPr>
        <p:blipFill rotWithShape="1">
          <a:blip r:embed="rId3">
            <a:alphaModFix/>
          </a:blip>
          <a:srcRect b="0" l="0" r="0" t="0"/>
          <a:stretch/>
        </p:blipFill>
        <p:spPr>
          <a:xfrm>
            <a:off x="6568988" y="929025"/>
            <a:ext cx="5087524" cy="3201600"/>
          </a:xfrm>
          <a:prstGeom prst="rect">
            <a:avLst/>
          </a:prstGeom>
          <a:noFill/>
          <a:ln>
            <a:noFill/>
          </a:ln>
        </p:spPr>
      </p:pic>
      <p:sp>
        <p:nvSpPr>
          <p:cNvPr id="312" name="Google Shape;312;g3f70ec41f4a_0_83"/>
          <p:cNvSpPr txBox="1"/>
          <p:nvPr/>
        </p:nvSpPr>
        <p:spPr>
          <a:xfrm>
            <a:off x="260950" y="660525"/>
            <a:ext cx="5040600" cy="334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br>
              <a:rPr b="0" i="0" lang="sv-SE" sz="3000" u="none" cap="none" strike="noStrike">
                <a:solidFill>
                  <a:schemeClr val="lt1"/>
                </a:solidFill>
                <a:latin typeface="Arial"/>
                <a:ea typeface="Arial"/>
                <a:cs typeface="Arial"/>
                <a:sym typeface="Arial"/>
              </a:rPr>
            </a:br>
            <a:r>
              <a:rPr b="1" lang="sv-SE" sz="1600">
                <a:solidFill>
                  <a:schemeClr val="dk1"/>
                </a:solidFill>
              </a:rPr>
              <a:t>Executive Protection</a:t>
            </a:r>
            <a:endParaRPr b="1" sz="1600">
              <a:solidFill>
                <a:schemeClr val="dk1"/>
              </a:solidFill>
            </a:endParaRPr>
          </a:p>
          <a:p>
            <a:pPr indent="0" lvl="0" marL="0" rtl="0" algn="l">
              <a:lnSpc>
                <a:spcPct val="115000"/>
              </a:lnSpc>
              <a:spcBef>
                <a:spcPts val="1200"/>
              </a:spcBef>
              <a:spcAft>
                <a:spcPts val="0"/>
              </a:spcAft>
              <a:buClr>
                <a:schemeClr val="dk1"/>
              </a:buClr>
              <a:buSzPts val="1100"/>
              <a:buFont typeface="Arial"/>
              <a:buNone/>
            </a:pPr>
            <a:br>
              <a:rPr b="1" lang="sv-SE" sz="1100">
                <a:solidFill>
                  <a:schemeClr val="dk1"/>
                </a:solidFill>
              </a:rPr>
            </a:br>
            <a:r>
              <a:rPr b="1" lang="sv-SE" sz="1100">
                <a:solidFill>
                  <a:schemeClr val="dk1"/>
                </a:solidFill>
              </a:rPr>
              <a:t>Protect the people who carry your most critical responsibilities</a:t>
            </a:r>
            <a:br>
              <a:rPr b="1" lang="sv-SE" sz="1100">
                <a:solidFill>
                  <a:schemeClr val="dk1"/>
                </a:solidFill>
              </a:rPr>
            </a:br>
            <a:r>
              <a:rPr b="1" lang="sv-SE" sz="1100">
                <a:solidFill>
                  <a:schemeClr val="dk1"/>
                </a:solidFill>
              </a:rPr>
              <a:t>The risk is personal. The impact is organisational.</a:t>
            </a:r>
            <a:br>
              <a:rPr b="1" lang="sv-SE" sz="1100">
                <a:solidFill>
                  <a:schemeClr val="dk1"/>
                </a:solidFill>
              </a:rPr>
            </a:br>
            <a:br>
              <a:rPr b="1" lang="sv-SE" sz="1100">
                <a:solidFill>
                  <a:schemeClr val="dk1"/>
                </a:solidFill>
              </a:rPr>
            </a:br>
            <a:r>
              <a:rPr b="1" lang="sv-SE" sz="1100">
                <a:solidFill>
                  <a:schemeClr val="dk1"/>
                </a:solidFill>
              </a:rPr>
              <a:t>Executive Protection helps organisations identify, assess and manage threats directed towards executives, key employees and other individuals in critical roles — before they escalate into incidents.</a:t>
            </a:r>
            <a:endParaRPr b="1" sz="1100">
              <a:solidFill>
                <a:schemeClr val="dk1"/>
              </a:solidFill>
            </a:endParaRPr>
          </a:p>
          <a:p>
            <a:pPr indent="0" lvl="0" marL="0" marR="0" rtl="0" algn="l">
              <a:lnSpc>
                <a:spcPct val="100000"/>
              </a:lnSpc>
              <a:spcBef>
                <a:spcPts val="1200"/>
              </a:spcBef>
              <a:spcAft>
                <a:spcPts val="0"/>
              </a:spcAft>
              <a:buClr>
                <a:srgbClr val="000000"/>
              </a:buClr>
              <a:buSzPts val="3000"/>
              <a:buFont typeface="Arial"/>
              <a:buNone/>
            </a:pPr>
            <a:br>
              <a:rPr b="1" i="0" lang="sv-SE" sz="1300" u="none" cap="none" strike="noStrike">
                <a:solidFill>
                  <a:schemeClr val="dk1"/>
                </a:solidFill>
                <a:latin typeface="Arial"/>
                <a:ea typeface="Arial"/>
                <a:cs typeface="Arial"/>
                <a:sym typeface="Arial"/>
              </a:rPr>
            </a:br>
            <a:br>
              <a:rPr b="1" i="0" lang="sv-SE" sz="1300" u="none" cap="none" strike="noStrike">
                <a:solidFill>
                  <a:schemeClr val="dk1"/>
                </a:solidFill>
                <a:latin typeface="Arial"/>
                <a:ea typeface="Arial"/>
                <a:cs typeface="Arial"/>
                <a:sym typeface="Arial"/>
              </a:rPr>
            </a:br>
            <a:r>
              <a:rPr b="1" i="0" lang="sv-SE" sz="1300" u="none" cap="none" strike="noStrike">
                <a:solidFill>
                  <a:schemeClr val="dk1"/>
                </a:solidFill>
                <a:latin typeface="Arial"/>
                <a:ea typeface="Arial"/>
                <a:cs typeface="Arial"/>
                <a:sym typeface="Arial"/>
              </a:rPr>
              <a:t>Get a demo 		Contact us </a:t>
            </a:r>
            <a:endParaRPr b="0" i="0" sz="2800" u="none" cap="none" strike="noStrike">
              <a:solidFill>
                <a:schemeClr val="dk1"/>
              </a:solidFill>
              <a:latin typeface="Arial"/>
              <a:ea typeface="Arial"/>
              <a:cs typeface="Arial"/>
              <a:sym typeface="Arial"/>
            </a:endParaRPr>
          </a:p>
        </p:txBody>
      </p:sp>
      <p:sp>
        <p:nvSpPr>
          <p:cNvPr id="313" name="Google Shape;313;g3f70ec41f4a_0_83"/>
          <p:cNvSpPr/>
          <p:nvPr/>
        </p:nvSpPr>
        <p:spPr>
          <a:xfrm>
            <a:off x="-100" y="4130625"/>
            <a:ext cx="11983500" cy="266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
        <p:nvSpPr>
          <p:cNvPr id="314" name="Google Shape;314;g3f70ec41f4a_0_83"/>
          <p:cNvSpPr txBox="1"/>
          <p:nvPr/>
        </p:nvSpPr>
        <p:spPr>
          <a:xfrm>
            <a:off x="6638800" y="4707700"/>
            <a:ext cx="4947900" cy="174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sv-SE">
                <a:solidFill>
                  <a:schemeClr val="dk1"/>
                </a:solidFill>
              </a:rPr>
              <a:t>Threats against key individuals rarely start with an incident.</a:t>
            </a:r>
            <a:br>
              <a:rPr b="1" lang="sv-SE">
                <a:solidFill>
                  <a:schemeClr val="dk1"/>
                </a:solidFill>
              </a:rPr>
            </a:br>
            <a:endParaRPr b="1">
              <a:solidFill>
                <a:schemeClr val="dk1"/>
              </a:solidFill>
            </a:endParaRPr>
          </a:p>
          <a:p>
            <a:pPr indent="0" lvl="0" marL="0" marR="0" rtl="0" algn="l">
              <a:lnSpc>
                <a:spcPct val="100000"/>
              </a:lnSpc>
              <a:spcBef>
                <a:spcPts val="0"/>
              </a:spcBef>
              <a:spcAft>
                <a:spcPts val="0"/>
              </a:spcAft>
              <a:buClr>
                <a:srgbClr val="000000"/>
              </a:buClr>
              <a:buSzPts val="1200"/>
              <a:buFont typeface="Arial"/>
              <a:buNone/>
            </a:pPr>
            <a:r>
              <a:rPr lang="sv-SE">
                <a:solidFill>
                  <a:schemeClr val="dk1"/>
                </a:solidFill>
              </a:rPr>
              <a:t>They can develop over time through social media, online communication, harassment and unwanted attention. The challenge is knowing what to look for, which signals matter and when a situation requires action.</a:t>
            </a:r>
            <a:endParaRPr b="1">
              <a:solidFill>
                <a:schemeClr val="dk1"/>
              </a:solidFill>
            </a:endParaRPr>
          </a:p>
        </p:txBody>
      </p:sp>
      <p:sp>
        <p:nvSpPr>
          <p:cNvPr id="315" name="Google Shape;315;g3f70ec41f4a_0_83"/>
          <p:cNvSpPr txBox="1"/>
          <p:nvPr/>
        </p:nvSpPr>
        <p:spPr>
          <a:xfrm>
            <a:off x="219200" y="4968650"/>
            <a:ext cx="17118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b="0" i="0" lang="sv-SE" sz="1600" u="none" cap="none" strike="noStrike">
                <a:solidFill>
                  <a:schemeClr val="dk1"/>
                </a:solidFill>
                <a:latin typeface="Arial"/>
                <a:ea typeface="Arial"/>
                <a:cs typeface="Arial"/>
                <a:sym typeface="Arial"/>
              </a:rPr>
              <a:t>The Challenge</a:t>
            </a:r>
            <a:endParaRPr b="0" i="0" sz="1600" u="none" cap="none" strike="noStrike">
              <a:solidFill>
                <a:schemeClr val="dk1"/>
              </a:solidFill>
              <a:latin typeface="Arial"/>
              <a:ea typeface="Arial"/>
              <a:cs typeface="Arial"/>
              <a:sym typeface="Arial"/>
            </a:endParaRPr>
          </a:p>
        </p:txBody>
      </p:sp>
      <p:sp>
        <p:nvSpPr>
          <p:cNvPr id="316" name="Google Shape;316;g3f70ec41f4a_0_83"/>
          <p:cNvSpPr txBox="1"/>
          <p:nvPr/>
        </p:nvSpPr>
        <p:spPr>
          <a:xfrm>
            <a:off x="6770250" y="288350"/>
            <a:ext cx="45135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sv-SE" sz="1300">
                <a:solidFill>
                  <a:schemeClr val="dk1"/>
                </a:solidFill>
              </a:rPr>
              <a:t>Include this dashboard on a computer screen that a person is looking at.Executive Protection </a:t>
            </a:r>
            <a:endParaRPr i="1" sz="1300">
              <a:solidFill>
                <a:schemeClr val="dk1"/>
              </a:solidFill>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g3fa5a12f8e6_0_63"/>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2" name="Google Shape;322;g3fa5a12f8e6_0_63"/>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323" name="Google Shape;323;g3fa5a12f8e6_0_63"/>
          <p:cNvSpPr txBox="1"/>
          <p:nvPr/>
        </p:nvSpPr>
        <p:spPr>
          <a:xfrm>
            <a:off x="156575" y="0"/>
            <a:ext cx="69144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0" i="0" lang="sv-SE" sz="1800" u="none" cap="none" strike="noStrike">
                <a:solidFill>
                  <a:schemeClr val="dk1"/>
                </a:solidFill>
                <a:latin typeface="Arial"/>
                <a:ea typeface="Arial"/>
                <a:cs typeface="Arial"/>
                <a:sym typeface="Arial"/>
              </a:rPr>
              <a:t>Product page Exe</a:t>
            </a:r>
            <a:r>
              <a:rPr lang="sv-SE" sz="1800">
                <a:solidFill>
                  <a:schemeClr val="dk1"/>
                </a:solidFill>
              </a:rPr>
              <a:t>cutive protection </a:t>
            </a:r>
            <a:r>
              <a:rPr lang="sv-SE" sz="1800">
                <a:solidFill>
                  <a:schemeClr val="dk1"/>
                </a:solidFill>
              </a:rPr>
              <a:t>section 2 </a:t>
            </a:r>
            <a:r>
              <a:rPr b="0" i="0" lang="sv-SE" sz="1800" u="none" cap="none" strike="noStrike">
                <a:solidFill>
                  <a:schemeClr val="dk1"/>
                </a:solidFill>
                <a:latin typeface="Arial"/>
                <a:ea typeface="Arial"/>
                <a:cs typeface="Arial"/>
                <a:sym typeface="Arial"/>
              </a:rPr>
              <a:t>- </a:t>
            </a:r>
            <a:r>
              <a:rPr lang="sv-SE" sz="1800">
                <a:solidFill>
                  <a:schemeClr val="dk1"/>
                </a:solidFill>
              </a:rPr>
              <a:t>Customer benefits / customer value</a:t>
            </a:r>
            <a:endParaRPr b="0" i="0" sz="1800" u="none" cap="none" strike="noStrike">
              <a:solidFill>
                <a:schemeClr val="dk1"/>
              </a:solidFill>
              <a:latin typeface="Arial"/>
              <a:ea typeface="Arial"/>
              <a:cs typeface="Arial"/>
              <a:sym typeface="Arial"/>
            </a:endParaRPr>
          </a:p>
        </p:txBody>
      </p:sp>
      <p:sp>
        <p:nvSpPr>
          <p:cNvPr id="324" name="Google Shape;324;g3fa5a12f8e6_0_63"/>
          <p:cNvSpPr txBox="1"/>
          <p:nvPr/>
        </p:nvSpPr>
        <p:spPr>
          <a:xfrm>
            <a:off x="156575" y="615875"/>
            <a:ext cx="6852000" cy="6346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800"/>
              </a:spcBef>
              <a:spcAft>
                <a:spcPts val="0"/>
              </a:spcAft>
              <a:buClr>
                <a:schemeClr val="dk1"/>
              </a:buClr>
              <a:buSzPts val="1100"/>
              <a:buFont typeface="Arial"/>
              <a:buNone/>
            </a:pPr>
            <a:r>
              <a:t/>
            </a:r>
            <a:endParaRPr b="1" sz="1800">
              <a:solidFill>
                <a:schemeClr val="dk1"/>
              </a:solidFill>
            </a:endParaRPr>
          </a:p>
          <a:p>
            <a:pPr indent="0" lvl="0" marL="0" marR="0" rtl="0" algn="l">
              <a:lnSpc>
                <a:spcPct val="115000"/>
              </a:lnSpc>
              <a:spcBef>
                <a:spcPts val="1800"/>
              </a:spcBef>
              <a:spcAft>
                <a:spcPts val="0"/>
              </a:spcAft>
              <a:buClr>
                <a:schemeClr val="dk1"/>
              </a:buClr>
              <a:buSzPts val="1100"/>
              <a:buFont typeface="Arial"/>
              <a:buNone/>
            </a:pPr>
            <a:r>
              <a:rPr b="1" lang="sv-SE" sz="1800">
                <a:solidFill>
                  <a:schemeClr val="dk1"/>
                </a:solidFill>
              </a:rPr>
              <a:t>WHY </a:t>
            </a:r>
            <a:endParaRPr b="1" sz="1800">
              <a:solidFill>
                <a:schemeClr val="dk1"/>
              </a:solidFill>
            </a:endParaRPr>
          </a:p>
          <a:p>
            <a:pPr indent="0" lvl="0" marL="0" marR="0" rtl="0" algn="l">
              <a:lnSpc>
                <a:spcPct val="115000"/>
              </a:lnSpc>
              <a:spcBef>
                <a:spcPts val="1800"/>
              </a:spcBef>
              <a:spcAft>
                <a:spcPts val="0"/>
              </a:spcAft>
              <a:buClr>
                <a:schemeClr val="dk1"/>
              </a:buClr>
              <a:buSzPts val="1100"/>
              <a:buFont typeface="Arial"/>
              <a:buNone/>
            </a:pPr>
            <a:r>
              <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sv-SE">
                <a:solidFill>
                  <a:schemeClr val="dk1"/>
                </a:solidFill>
              </a:rPr>
              <a:t>Understand the threat landscape</a:t>
            </a:r>
            <a:br>
              <a:rPr b="1" lang="sv-SE">
                <a:solidFill>
                  <a:schemeClr val="dk1"/>
                </a:solidFill>
              </a:rPr>
            </a:br>
            <a:r>
              <a:rPr lang="sv-SE">
                <a:solidFill>
                  <a:schemeClr val="dk1"/>
                </a:solidFill>
              </a:rPr>
              <a:t> Identify threats, harassment and concerning behaviour across relevant digital channels and communication.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sv-SE">
                <a:solidFill>
                  <a:schemeClr val="dk1"/>
                </a:solidFill>
              </a:rPr>
              <a:t>Assess risk before it escalates</a:t>
            </a:r>
            <a:br>
              <a:rPr b="1" lang="sv-SE">
                <a:solidFill>
                  <a:schemeClr val="dk1"/>
                </a:solidFill>
              </a:rPr>
            </a:br>
            <a:r>
              <a:rPr lang="sv-SE">
                <a:solidFill>
                  <a:schemeClr val="dk1"/>
                </a:solidFill>
              </a:rPr>
              <a:t> Structure and assess signals to distinguish between frustration, threats and behaviour that may indicate a more serious intent.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sv-SE">
                <a:solidFill>
                  <a:schemeClr val="dk1"/>
                </a:solidFill>
              </a:rPr>
              <a:t>Protect people with the right information</a:t>
            </a:r>
            <a:br>
              <a:rPr b="1" lang="sv-SE">
                <a:solidFill>
                  <a:schemeClr val="dk1"/>
                </a:solidFill>
              </a:rPr>
            </a:br>
            <a:r>
              <a:rPr lang="sv-SE">
                <a:solidFill>
                  <a:schemeClr val="dk1"/>
                </a:solidFill>
              </a:rPr>
              <a:t> Give security and decision-makers a clear and structured basis for determining appropriate protective measures.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sv-SE">
                <a:solidFill>
                  <a:schemeClr val="dk1"/>
                </a:solidFill>
              </a:rPr>
              <a:t>Create a proactive protection capability</a:t>
            </a:r>
            <a:br>
              <a:rPr b="1" lang="sv-SE">
                <a:solidFill>
                  <a:schemeClr val="dk1"/>
                </a:solidFill>
              </a:rPr>
            </a:br>
            <a:r>
              <a:rPr lang="sv-SE">
                <a:solidFill>
                  <a:schemeClr val="dk1"/>
                </a:solidFill>
              </a:rPr>
              <a:t> Move from reacting to incidents to continuously understanding and managing the risks surrounding your most exposed people.</a:t>
            </a:r>
            <a:endParaRPr>
              <a:solidFill>
                <a:schemeClr val="dk1"/>
              </a:solidFill>
            </a:endParaRPr>
          </a:p>
          <a:p>
            <a:pPr indent="457200" lvl="0" marL="457200" marR="0" rtl="0" algn="l">
              <a:lnSpc>
                <a:spcPct val="150000"/>
              </a:lnSpc>
              <a:spcBef>
                <a:spcPts val="1200"/>
              </a:spcBef>
              <a:spcAft>
                <a:spcPts val="0"/>
              </a:spcAft>
              <a:buClr>
                <a:schemeClr val="dk1"/>
              </a:buClr>
              <a:buSzPts val="1100"/>
              <a:buFont typeface="Arial"/>
              <a:buNone/>
            </a:pPr>
            <a:br>
              <a:rPr b="1" lang="sv-SE">
                <a:solidFill>
                  <a:schemeClr val="dk1"/>
                </a:solidFill>
              </a:rPr>
            </a:br>
            <a:r>
              <a:rPr b="1" i="0" lang="sv-SE" sz="1800" u="none" cap="none" strike="noStrike">
                <a:solidFill>
                  <a:schemeClr val="dk1"/>
                </a:solidFill>
                <a:latin typeface="Arial"/>
                <a:ea typeface="Arial"/>
                <a:cs typeface="Arial"/>
                <a:sym typeface="Arial"/>
              </a:rPr>
              <a:t>Ge a demo </a:t>
            </a:r>
            <a:br>
              <a:rPr b="0" i="0" lang="sv-SE" sz="1600" u="none" cap="none" strike="noStrike">
                <a:solidFill>
                  <a:schemeClr val="dk1"/>
                </a:solidFill>
                <a:latin typeface="Arial"/>
                <a:ea typeface="Arial"/>
                <a:cs typeface="Arial"/>
                <a:sym typeface="Arial"/>
              </a:rPr>
            </a:br>
            <a:endParaRPr b="0" i="0" sz="1600" u="none" cap="none" strike="noStrike">
              <a:solidFill>
                <a:schemeClr val="dk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a:p>
            <a:pPr indent="457200" lvl="0" marL="5029200" marR="0" rtl="0" algn="l">
              <a:lnSpc>
                <a:spcPct val="100000"/>
              </a:lnSpc>
              <a:spcBef>
                <a:spcPts val="0"/>
              </a:spcBef>
              <a:spcAft>
                <a:spcPts val="0"/>
              </a:spcAft>
              <a:buClr>
                <a:srgbClr val="000000"/>
              </a:buClr>
              <a:buSzPts val="1200"/>
              <a:buFont typeface="Arial"/>
              <a:buNone/>
            </a:pPr>
            <a:br>
              <a:rPr b="0" i="0" lang="sv-SE" sz="12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endParaRPr b="0" i="0" sz="1400" u="none" cap="none" strike="noStrike">
              <a:solidFill>
                <a:schemeClr val="lt1"/>
              </a:solidFill>
              <a:latin typeface="Arial"/>
              <a:ea typeface="Arial"/>
              <a:cs typeface="Arial"/>
              <a:sym typeface="Arial"/>
            </a:endParaRPr>
          </a:p>
        </p:txBody>
      </p:sp>
      <p:pic>
        <p:nvPicPr>
          <p:cNvPr id="325" name="Google Shape;325;g3fa5a12f8e6_0_63"/>
          <p:cNvPicPr preferRelativeResize="0"/>
          <p:nvPr/>
        </p:nvPicPr>
        <p:blipFill rotWithShape="1">
          <a:blip r:embed="rId3">
            <a:alphaModFix/>
          </a:blip>
          <a:srcRect b="0" l="0" r="0" t="0"/>
          <a:stretch/>
        </p:blipFill>
        <p:spPr>
          <a:xfrm>
            <a:off x="7143838" y="1158675"/>
            <a:ext cx="4525575" cy="3810001"/>
          </a:xfrm>
          <a:prstGeom prst="rect">
            <a:avLst/>
          </a:prstGeom>
          <a:solidFill>
            <a:schemeClr val="accent1"/>
          </a:solidFill>
          <a:ln cap="flat" cmpd="sng" w="19050">
            <a:solidFill>
              <a:schemeClr val="lt1"/>
            </a:solidFill>
            <a:prstDash val="solid"/>
            <a:miter lim="0"/>
            <a:headEnd len="sm" w="sm" type="none"/>
            <a:tailEnd len="sm" w="sm" type="none"/>
          </a:ln>
        </p:spPr>
      </p:pic>
      <p:pic>
        <p:nvPicPr>
          <p:cNvPr id="326" name="Google Shape;326;g3fa5a12f8e6_0_63"/>
          <p:cNvPicPr preferRelativeResize="0"/>
          <p:nvPr/>
        </p:nvPicPr>
        <p:blipFill rotWithShape="1">
          <a:blip r:embed="rId4">
            <a:alphaModFix/>
          </a:blip>
          <a:srcRect b="0" l="0" r="1874" t="0"/>
          <a:stretch/>
        </p:blipFill>
        <p:spPr>
          <a:xfrm>
            <a:off x="7233800" y="1158675"/>
            <a:ext cx="4279701" cy="2411250"/>
          </a:xfrm>
          <a:prstGeom prst="rect">
            <a:avLst/>
          </a:prstGeom>
          <a:solidFill>
            <a:schemeClr val="accent1"/>
          </a:solidFill>
          <a:ln cap="flat" cmpd="sng" w="19050">
            <a:solidFill>
              <a:srgbClr val="082836"/>
            </a:solidFill>
            <a:prstDash val="solid"/>
            <a:miter lim="0"/>
            <a:headEnd len="sm" w="sm" type="none"/>
            <a:tailEnd len="sm" w="sm" type="none"/>
          </a:ln>
        </p:spPr>
      </p:pic>
      <p:sp>
        <p:nvSpPr>
          <p:cNvPr id="327" name="Google Shape;327;g3fa5a12f8e6_0_63"/>
          <p:cNvSpPr txBox="1"/>
          <p:nvPr/>
        </p:nvSpPr>
        <p:spPr>
          <a:xfrm>
            <a:off x="7421675" y="5407075"/>
            <a:ext cx="3935400" cy="106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328" name="Google Shape;328;g3fa5a12f8e6_0_63"/>
          <p:cNvSpPr txBox="1"/>
          <p:nvPr/>
        </p:nvSpPr>
        <p:spPr>
          <a:xfrm>
            <a:off x="7547550" y="677025"/>
            <a:ext cx="3935400" cy="28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SE" sz="1300" u="sng">
                <a:solidFill>
                  <a:schemeClr val="dk1"/>
                </a:solidFill>
              </a:rPr>
              <a:t>Please choose a picture from Executive dashboard </a:t>
            </a:r>
            <a:endParaRPr sz="1300">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g3fa5a12f8e6_0_75"/>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sv-SE" sz="2000">
                <a:solidFill>
                  <a:schemeClr val="dk1"/>
                </a:solidFill>
              </a:rPr>
              <a:t>Product section 4 - MataHari </a:t>
            </a:r>
            <a:br>
              <a:rPr lang="sv-SE" sz="2000">
                <a:solidFill>
                  <a:schemeClr val="dk1"/>
                </a:solidFill>
              </a:rPr>
            </a:br>
            <a:br>
              <a:rPr lang="sv-SE">
                <a:solidFill>
                  <a:schemeClr val="dk1"/>
                </a:solidFill>
              </a:rPr>
            </a:br>
            <a:r>
              <a:rPr lang="sv-SE">
                <a:solidFill>
                  <a:schemeClr val="dk1"/>
                </a:solidFill>
              </a:rPr>
              <a:t>Please feel free to design this in a nice way </a:t>
            </a:r>
            <a:br>
              <a:rPr lang="sv-SE" sz="1200">
                <a:solidFill>
                  <a:schemeClr val="dk1"/>
                </a:solidFill>
              </a:rPr>
            </a:br>
            <a:endParaRPr b="0" i="0" sz="1800" u="none" cap="none" strike="noStrike">
              <a:solidFill>
                <a:schemeClr val="lt1"/>
              </a:solidFill>
              <a:latin typeface="Arial"/>
              <a:ea typeface="Arial"/>
              <a:cs typeface="Arial"/>
              <a:sym typeface="Arial"/>
            </a:endParaRPr>
          </a:p>
        </p:txBody>
      </p:sp>
      <p:sp>
        <p:nvSpPr>
          <p:cNvPr id="334" name="Google Shape;334;g3fa5a12f8e6_0_75"/>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pic>
        <p:nvPicPr>
          <p:cNvPr id="335" name="Google Shape;335;g3fa5a12f8e6_0_75"/>
          <p:cNvPicPr preferRelativeResize="0"/>
          <p:nvPr/>
        </p:nvPicPr>
        <p:blipFill>
          <a:blip r:embed="rId3">
            <a:alphaModFix/>
          </a:blip>
          <a:stretch>
            <a:fillRect/>
          </a:stretch>
        </p:blipFill>
        <p:spPr>
          <a:xfrm>
            <a:off x="0" y="1037350"/>
            <a:ext cx="11983501" cy="5509449"/>
          </a:xfrm>
          <a:prstGeom prst="rect">
            <a:avLst/>
          </a:prstGeom>
          <a:solidFill>
            <a:schemeClr val="lt1"/>
          </a:solidFill>
          <a:ln cap="flat" cmpd="sng" w="19050">
            <a:solidFill>
              <a:srgbClr val="082836"/>
            </a:solidFill>
            <a:prstDash val="solid"/>
            <a:miter lim="8000"/>
            <a:headEnd len="sm" w="sm" type="none"/>
            <a:tailEnd len="sm" w="sm" type="none"/>
          </a:ln>
        </p:spPr>
      </p:pic>
      <p:sp>
        <p:nvSpPr>
          <p:cNvPr id="336" name="Google Shape;336;g3fa5a12f8e6_0_75"/>
          <p:cNvSpPr txBox="1"/>
          <p:nvPr/>
        </p:nvSpPr>
        <p:spPr>
          <a:xfrm>
            <a:off x="0" y="0"/>
            <a:ext cx="7723200" cy="88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SE" sz="2000">
                <a:solidFill>
                  <a:schemeClr val="dk1"/>
                </a:solidFill>
              </a:rPr>
              <a:t>Product section 3- Executive Protection </a:t>
            </a:r>
            <a:br>
              <a:rPr lang="sv-SE" sz="2000">
                <a:solidFill>
                  <a:schemeClr val="dk1"/>
                </a:solidFill>
              </a:rPr>
            </a:br>
            <a:br>
              <a:rPr lang="sv-SE" sz="2000">
                <a:solidFill>
                  <a:schemeClr val="dk1"/>
                </a:solidFill>
              </a:rPr>
            </a:br>
            <a:r>
              <a:rPr lang="sv-SE">
                <a:solidFill>
                  <a:schemeClr val="dk1"/>
                </a:solidFill>
              </a:rPr>
              <a:t>Please feel free to design this in a nice way </a:t>
            </a:r>
            <a:br>
              <a:rPr lang="sv-SE" sz="1200">
                <a:solidFill>
                  <a:schemeClr val="dk1"/>
                </a:solidFill>
              </a:rPr>
            </a:br>
            <a:endParaRPr sz="28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3f679b91e2f_1_23"/>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2" name="Google Shape;342;g3f679b91e2f_1_23"/>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343" name="Google Shape;343;g3f679b91e2f_1_23"/>
          <p:cNvSpPr txBox="1"/>
          <p:nvPr/>
        </p:nvSpPr>
        <p:spPr>
          <a:xfrm>
            <a:off x="98800" y="50150"/>
            <a:ext cx="58323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1" lang="sv-SE" sz="2000">
                <a:solidFill>
                  <a:schemeClr val="dk1"/>
                </a:solidFill>
              </a:rPr>
              <a:t>Hero Solutions by Role</a:t>
            </a:r>
            <a:endParaRPr b="1" i="0" sz="2000" u="none" cap="none" strike="noStrike">
              <a:solidFill>
                <a:schemeClr val="dk1"/>
              </a:solidFill>
            </a:endParaRPr>
          </a:p>
        </p:txBody>
      </p:sp>
      <p:sp>
        <p:nvSpPr>
          <p:cNvPr id="344" name="Google Shape;344;g3f679b91e2f_1_23"/>
          <p:cNvSpPr txBox="1"/>
          <p:nvPr/>
        </p:nvSpPr>
        <p:spPr>
          <a:xfrm>
            <a:off x="0" y="981200"/>
            <a:ext cx="11663700" cy="577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br>
              <a:rPr b="0" i="0" lang="sv-SE" sz="1600" u="none" cap="none" strike="noStrike">
                <a:solidFill>
                  <a:schemeClr val="lt1"/>
                </a:solidFill>
                <a:latin typeface="Arial"/>
                <a:ea typeface="Arial"/>
                <a:cs typeface="Arial"/>
                <a:sym typeface="Arial"/>
              </a:rPr>
            </a:br>
            <a:endParaRPr b="0" i="0" sz="1600" u="none" cap="none" strike="noStrike">
              <a:solidFill>
                <a:schemeClr val="lt1"/>
              </a:solidFill>
              <a:latin typeface="Arial"/>
              <a:ea typeface="Arial"/>
              <a:cs typeface="Arial"/>
              <a:sym typeface="Arial"/>
            </a:endParaRPr>
          </a:p>
        </p:txBody>
      </p:sp>
      <p:sp>
        <p:nvSpPr>
          <p:cNvPr id="345" name="Google Shape;345;g3f679b91e2f_1_23"/>
          <p:cNvSpPr txBox="1"/>
          <p:nvPr/>
        </p:nvSpPr>
        <p:spPr>
          <a:xfrm>
            <a:off x="6440475" y="4853825"/>
            <a:ext cx="51462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1" lang="sv-SE" sz="1600" u="none" cap="none" strike="noStrike">
                <a:solidFill>
                  <a:schemeClr val="lt1"/>
                </a:solidFill>
                <a:latin typeface="Arial"/>
                <a:ea typeface="Arial"/>
                <a:cs typeface="Arial"/>
                <a:sym typeface="Arial"/>
              </a:rPr>
              <a:t>   		</a:t>
            </a:r>
            <a:br>
              <a:rPr b="0" i="0" lang="sv-SE" sz="3000" u="none" cap="none" strike="noStrike">
                <a:solidFill>
                  <a:schemeClr val="lt1"/>
                </a:solidFill>
                <a:latin typeface="Arial"/>
                <a:ea typeface="Arial"/>
                <a:cs typeface="Arial"/>
                <a:sym typeface="Arial"/>
              </a:rPr>
            </a:br>
            <a:r>
              <a:rPr b="0" i="1" lang="sv-SE" sz="1600" u="none" cap="none" strike="noStrike">
                <a:solidFill>
                  <a:schemeClr val="lt1"/>
                </a:solidFill>
                <a:latin typeface="Arial"/>
                <a:ea typeface="Arial"/>
                <a:cs typeface="Arial"/>
                <a:sym typeface="Arial"/>
              </a:rPr>
              <a:t>	</a:t>
            </a:r>
            <a:endParaRPr b="0" i="0" sz="1600" u="none" cap="none" strike="noStrike">
              <a:solidFill>
                <a:schemeClr val="lt1"/>
              </a:solidFill>
              <a:latin typeface="Arial"/>
              <a:ea typeface="Arial"/>
              <a:cs typeface="Arial"/>
              <a:sym typeface="Arial"/>
            </a:endParaRPr>
          </a:p>
        </p:txBody>
      </p:sp>
      <p:sp>
        <p:nvSpPr>
          <p:cNvPr id="346" name="Google Shape;346;g3f679b91e2f_1_23"/>
          <p:cNvSpPr txBox="1"/>
          <p:nvPr/>
        </p:nvSpPr>
        <p:spPr>
          <a:xfrm>
            <a:off x="5301625" y="929025"/>
            <a:ext cx="6634500" cy="320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347" name="Google Shape;347;g3f679b91e2f_1_23"/>
          <p:cNvSpPr txBox="1"/>
          <p:nvPr/>
        </p:nvSpPr>
        <p:spPr>
          <a:xfrm>
            <a:off x="48650" y="5114800"/>
            <a:ext cx="6329100" cy="895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br>
              <a:rPr b="0" i="0" lang="sv-SE" sz="1400" u="none" cap="none" strike="noStrike">
                <a:solidFill>
                  <a:schemeClr val="lt1"/>
                </a:solidFill>
                <a:latin typeface="Arial"/>
                <a:ea typeface="Arial"/>
                <a:cs typeface="Arial"/>
                <a:sym typeface="Arial"/>
              </a:rPr>
            </a:br>
            <a:br>
              <a:rPr b="0" i="0" lang="sv-SE" sz="1400" u="none" cap="none" strike="noStrike">
                <a:solidFill>
                  <a:schemeClr val="lt1"/>
                </a:solidFill>
                <a:latin typeface="Arial"/>
                <a:ea typeface="Arial"/>
                <a:cs typeface="Arial"/>
                <a:sym typeface="Arial"/>
              </a:rPr>
            </a:br>
            <a:endParaRPr b="1" i="0" sz="1400" u="none" cap="none" strike="noStrike">
              <a:solidFill>
                <a:srgbClr val="000000"/>
              </a:solidFill>
              <a:latin typeface="Arial"/>
              <a:ea typeface="Arial"/>
              <a:cs typeface="Arial"/>
              <a:sym typeface="Arial"/>
            </a:endParaRPr>
          </a:p>
        </p:txBody>
      </p:sp>
      <p:pic>
        <p:nvPicPr>
          <p:cNvPr id="348" name="Google Shape;348;g3f679b91e2f_1_23" title="ChatGPT Image Aug 5, 2026, 03_28_28 PM.png"/>
          <p:cNvPicPr preferRelativeResize="0"/>
          <p:nvPr/>
        </p:nvPicPr>
        <p:blipFill rotWithShape="1">
          <a:blip r:embed="rId3">
            <a:alphaModFix/>
          </a:blip>
          <a:srcRect b="0" l="0" r="0" t="0"/>
          <a:stretch/>
        </p:blipFill>
        <p:spPr>
          <a:xfrm>
            <a:off x="6576175" y="806625"/>
            <a:ext cx="5087524" cy="3201600"/>
          </a:xfrm>
          <a:prstGeom prst="rect">
            <a:avLst/>
          </a:prstGeom>
          <a:noFill/>
          <a:ln>
            <a:noFill/>
          </a:ln>
        </p:spPr>
      </p:pic>
      <p:sp>
        <p:nvSpPr>
          <p:cNvPr id="349" name="Google Shape;349;g3f679b91e2f_1_23"/>
          <p:cNvSpPr txBox="1"/>
          <p:nvPr/>
        </p:nvSpPr>
        <p:spPr>
          <a:xfrm>
            <a:off x="160650" y="662838"/>
            <a:ext cx="5040600" cy="3347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br>
              <a:rPr b="0" i="0" lang="sv-SE" sz="3000" u="none" cap="none" strike="noStrike">
                <a:solidFill>
                  <a:schemeClr val="dk1"/>
                </a:solidFill>
                <a:latin typeface="Arial"/>
                <a:ea typeface="Arial"/>
                <a:cs typeface="Arial"/>
                <a:sym typeface="Arial"/>
              </a:rPr>
            </a:br>
            <a:r>
              <a:rPr b="1" lang="sv-SE" sz="2300">
                <a:solidFill>
                  <a:schemeClr val="dk1"/>
                </a:solidFill>
              </a:rPr>
              <a:t>Security intelligence for every role.</a:t>
            </a:r>
            <a:endParaRPr b="1" sz="2300">
              <a:solidFill>
                <a:schemeClr val="dk1"/>
              </a:solidFill>
            </a:endParaRPr>
          </a:p>
          <a:p>
            <a:pPr indent="0" lvl="0" marL="0" rtl="0" algn="l">
              <a:lnSpc>
                <a:spcPct val="115000"/>
              </a:lnSpc>
              <a:spcBef>
                <a:spcPts val="1400"/>
              </a:spcBef>
              <a:spcAft>
                <a:spcPts val="0"/>
              </a:spcAft>
              <a:buClr>
                <a:schemeClr val="dk1"/>
              </a:buClr>
              <a:buSzPts val="1100"/>
              <a:buFont typeface="Arial"/>
              <a:buNone/>
            </a:pPr>
            <a:br>
              <a:rPr b="1" i="1" lang="sv-SE" sz="2000">
                <a:solidFill>
                  <a:schemeClr val="dk1"/>
                </a:solidFill>
              </a:rPr>
            </a:br>
            <a:r>
              <a:rPr b="1" lang="sv-SE" sz="1800">
                <a:solidFill>
                  <a:schemeClr val="dk1"/>
                </a:solidFill>
              </a:rPr>
              <a:t>One platform. Tailored to your responsibility.</a:t>
            </a:r>
            <a:endParaRPr b="1" sz="1800">
              <a:solidFill>
                <a:schemeClr val="dk1"/>
              </a:solidFill>
            </a:endParaRPr>
          </a:p>
          <a:p>
            <a:pPr indent="0" lvl="0" marL="0" rtl="0" algn="l">
              <a:lnSpc>
                <a:spcPct val="115000"/>
              </a:lnSpc>
              <a:spcBef>
                <a:spcPts val="1400"/>
              </a:spcBef>
              <a:spcAft>
                <a:spcPts val="400"/>
              </a:spcAft>
              <a:buClr>
                <a:schemeClr val="dk1"/>
              </a:buClr>
              <a:buSzPts val="1100"/>
              <a:buFont typeface="Arial"/>
              <a:buNone/>
            </a:pPr>
            <a:r>
              <a:t/>
            </a:r>
            <a:endParaRPr b="1" i="1" sz="1500">
              <a:solidFill>
                <a:schemeClr val="dk1"/>
              </a:solidFill>
            </a:endParaRPr>
          </a:p>
        </p:txBody>
      </p:sp>
      <p:sp>
        <p:nvSpPr>
          <p:cNvPr id="350" name="Google Shape;350;g3f679b91e2f_1_23"/>
          <p:cNvSpPr/>
          <p:nvPr/>
        </p:nvSpPr>
        <p:spPr>
          <a:xfrm>
            <a:off x="-100" y="4130625"/>
            <a:ext cx="11983500" cy="2664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1" lang="sv-SE" sz="1600" u="none" cap="none" strike="noStrike">
                <a:solidFill>
                  <a:schemeClr val="lt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p:txBody>
      </p:sp>
      <p:sp>
        <p:nvSpPr>
          <p:cNvPr id="351" name="Google Shape;351;g3f679b91e2f_1_23"/>
          <p:cNvSpPr txBox="1"/>
          <p:nvPr/>
        </p:nvSpPr>
        <p:spPr>
          <a:xfrm>
            <a:off x="6638800" y="4707700"/>
            <a:ext cx="4947900" cy="174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i="1" lang="sv-SE">
                <a:solidFill>
                  <a:schemeClr val="dk1"/>
                </a:solidFill>
              </a:rPr>
              <a:t>Our solutions brings together the information, insights and capabilities each role needs to understand risk and take the right action.</a:t>
            </a:r>
            <a:endParaRPr b="1" i="1">
              <a:solidFill>
                <a:schemeClr val="dk1"/>
              </a:solidFill>
            </a:endParaRPr>
          </a:p>
          <a:p>
            <a:pPr indent="0" lvl="0" marL="0" marR="0" rtl="0" algn="l">
              <a:lnSpc>
                <a:spcPct val="100000"/>
              </a:lnSpc>
              <a:spcBef>
                <a:spcPts val="1200"/>
              </a:spcBef>
              <a:spcAft>
                <a:spcPts val="0"/>
              </a:spcAft>
              <a:buClr>
                <a:schemeClr val="dk1"/>
              </a:buClr>
              <a:buSzPts val="1100"/>
              <a:buFont typeface="Arial"/>
              <a:buNone/>
            </a:pPr>
            <a:r>
              <a:t/>
            </a:r>
            <a:endParaRPr b="1" sz="1600">
              <a:solidFill>
                <a:schemeClr val="dk1"/>
              </a:solidFill>
            </a:endParaRPr>
          </a:p>
        </p:txBody>
      </p:sp>
      <p:sp>
        <p:nvSpPr>
          <p:cNvPr id="352" name="Google Shape;352;g3f679b91e2f_1_23"/>
          <p:cNvSpPr txBox="1"/>
          <p:nvPr/>
        </p:nvSpPr>
        <p:spPr>
          <a:xfrm>
            <a:off x="231725" y="4973225"/>
            <a:ext cx="1711800" cy="43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rPr lang="sv-SE" sz="1600">
                <a:solidFill>
                  <a:schemeClr val="dk1"/>
                </a:solidFill>
              </a:rPr>
              <a:t>WHY </a:t>
            </a:r>
            <a:endParaRPr b="0" i="0" sz="1600" u="none" cap="none" strike="noStrike">
              <a:solidFill>
                <a:schemeClr val="dk1"/>
              </a:solidFill>
              <a:latin typeface="Arial"/>
              <a:ea typeface="Arial"/>
              <a:cs typeface="Arial"/>
              <a:sym typeface="Arial"/>
            </a:endParaRPr>
          </a:p>
        </p:txBody>
      </p:sp>
      <p:sp>
        <p:nvSpPr>
          <p:cNvPr id="353" name="Google Shape;353;g3f679b91e2f_1_23"/>
          <p:cNvSpPr txBox="1"/>
          <p:nvPr/>
        </p:nvSpPr>
        <p:spPr>
          <a:xfrm>
            <a:off x="6732625" y="87750"/>
            <a:ext cx="4701600" cy="67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a:solidFill>
                  <a:schemeClr val="dk1"/>
                </a:solidFill>
              </a:rPr>
              <a:t>Two </a:t>
            </a:r>
            <a:r>
              <a:rPr lang="sv-SE">
                <a:solidFill>
                  <a:schemeClr val="dk1"/>
                </a:solidFill>
              </a:rPr>
              <a:t>image showing two screens with dashboards for Sentinel several people looking on the screens </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f73a43fb56_0_10"/>
          <p:cNvSpPr/>
          <p:nvPr/>
        </p:nvSpPr>
        <p:spPr>
          <a:xfrm>
            <a:off x="0" y="0"/>
            <a:ext cx="122742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sv-SE" sz="1600">
                <a:solidFill>
                  <a:schemeClr val="dk1"/>
                </a:solidFill>
              </a:rPr>
              <a:t>We help leadership take responsibility for the organisation’s security</a:t>
            </a:r>
            <a:endParaRPr b="1"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 </a:t>
            </a:r>
            <a:r>
              <a:rPr b="1" lang="sv-SE" sz="1100">
                <a:solidFill>
                  <a:schemeClr val="dk1"/>
                </a:solidFill>
              </a:rPr>
              <a:t>The insider threat is a strategic leadership issue</a:t>
            </a:r>
            <a:br>
              <a:rPr b="1" lang="sv-SE" sz="1100">
                <a:solidFill>
                  <a:schemeClr val="dk1"/>
                </a:solidFill>
              </a:rPr>
            </a:br>
            <a:r>
              <a:rPr lang="sv-SE" sz="1100">
                <a:solidFill>
                  <a:schemeClr val="dk1"/>
                </a:solidFill>
              </a:rPr>
              <a:t> Insider threats affect operations, trust and finances – responsibility therefore cannot lie solely with </a:t>
            </a:r>
            <a:br>
              <a:rPr lang="sv-SE" sz="1100">
                <a:solidFill>
                  <a:schemeClr val="dk1"/>
                </a:solidFill>
              </a:rPr>
            </a:br>
            <a:r>
              <a:rPr lang="sv-SE" sz="1100">
                <a:solidFill>
                  <a:schemeClr val="dk1"/>
                </a:solidFill>
              </a:rPr>
              <a:t>the security function.</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 </a:t>
            </a:r>
            <a:r>
              <a:rPr b="1" lang="sv-SE" sz="1100">
                <a:solidFill>
                  <a:schemeClr val="dk1"/>
                </a:solidFill>
              </a:rPr>
              <a:t>Take ownership of threats and concerns</a:t>
            </a:r>
            <a:br>
              <a:rPr b="1" lang="sv-SE" sz="1100">
                <a:solidFill>
                  <a:schemeClr val="dk1"/>
                </a:solidFill>
              </a:rPr>
            </a:br>
            <a:r>
              <a:rPr lang="sv-SE" sz="1100">
                <a:solidFill>
                  <a:schemeClr val="dk1"/>
                </a:solidFill>
              </a:rPr>
              <a:t> Leadership must ensure that threats, harassment and concerning behaviour are reported, </a:t>
            </a:r>
            <a:br>
              <a:rPr lang="sv-SE" sz="1100">
                <a:solidFill>
                  <a:schemeClr val="dk1"/>
                </a:solidFill>
              </a:rPr>
            </a:br>
            <a:r>
              <a:rPr lang="sv-SE" sz="1100">
                <a:solidFill>
                  <a:schemeClr val="dk1"/>
                </a:solidFill>
              </a:rPr>
              <a:t>assessed and managed consistently.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 </a:t>
            </a:r>
            <a:r>
              <a:rPr b="1" lang="sv-SE" sz="1100">
                <a:solidFill>
                  <a:schemeClr val="dk1"/>
                </a:solidFill>
              </a:rPr>
              <a:t>Create a shared situational picture</a:t>
            </a:r>
            <a:br>
              <a:rPr b="1" lang="sv-SE" sz="1100">
                <a:solidFill>
                  <a:schemeClr val="dk1"/>
                </a:solidFill>
              </a:rPr>
            </a:br>
            <a:r>
              <a:rPr lang="sv-SE" sz="1100">
                <a:solidFill>
                  <a:schemeClr val="dk1"/>
                </a:solidFill>
              </a:rPr>
              <a:t> Consolidated information gives leadership a better understanding of the organisation’s </a:t>
            </a:r>
            <a:br>
              <a:rPr lang="sv-SE" sz="1100">
                <a:solidFill>
                  <a:schemeClr val="dk1"/>
                </a:solidFill>
              </a:rPr>
            </a:br>
            <a:r>
              <a:rPr lang="sv-SE" sz="1100">
                <a:solidFill>
                  <a:schemeClr val="dk1"/>
                </a:solidFill>
              </a:rPr>
              <a:t>vulnerabilities, risks and development over time.</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 </a:t>
            </a:r>
            <a:r>
              <a:rPr b="1" lang="sv-SE" sz="1100">
                <a:solidFill>
                  <a:schemeClr val="dk1"/>
                </a:solidFill>
              </a:rPr>
              <a:t>Act before risks become incidents</a:t>
            </a:r>
            <a:br>
              <a:rPr b="1" lang="sv-SE" sz="1100">
                <a:solidFill>
                  <a:schemeClr val="dk1"/>
                </a:solidFill>
              </a:rPr>
            </a:br>
            <a:r>
              <a:rPr lang="sv-SE" sz="1100">
                <a:solidFill>
                  <a:schemeClr val="dk1"/>
                </a:solidFill>
              </a:rPr>
              <a:t> Early warning signs make it possible to implement preventive measures </a:t>
            </a:r>
            <a:br>
              <a:rPr lang="sv-SE" sz="1100">
                <a:solidFill>
                  <a:schemeClr val="dk1"/>
                </a:solidFill>
              </a:rPr>
            </a:br>
            <a:r>
              <a:rPr lang="sv-SE" sz="1100">
                <a:solidFill>
                  <a:schemeClr val="dk1"/>
                </a:solidFill>
              </a:rPr>
              <a:t>before people, operations or the brand are harmed.</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 </a:t>
            </a:r>
            <a:r>
              <a:rPr b="1" lang="sv-SE" sz="1100">
                <a:solidFill>
                  <a:schemeClr val="dk1"/>
                </a:solidFill>
              </a:rPr>
              <a:t>Build a safe and secure organisational culture</a:t>
            </a:r>
            <a:br>
              <a:rPr b="1" lang="sv-SE" sz="1100">
                <a:solidFill>
                  <a:schemeClr val="dk1"/>
                </a:solidFill>
              </a:rPr>
            </a:br>
            <a:r>
              <a:rPr lang="sv-SE" sz="1100">
                <a:solidFill>
                  <a:schemeClr val="dk1"/>
                </a:solidFill>
              </a:rPr>
              <a:t> Employees should know how to report concerns and feel confident that the o</a:t>
            </a:r>
            <a:br>
              <a:rPr lang="sv-SE" sz="1100">
                <a:solidFill>
                  <a:schemeClr val="dk1"/>
                </a:solidFill>
              </a:rPr>
            </a:br>
            <a:r>
              <a:rPr lang="sv-SE" sz="1100">
                <a:solidFill>
                  <a:schemeClr val="dk1"/>
                </a:solidFill>
              </a:rPr>
              <a:t>rganisation will act professionally.</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100">
                <a:solidFill>
                  <a:schemeClr val="dk1"/>
                </a:solidFill>
              </a:rPr>
              <a:t>✦ </a:t>
            </a:r>
            <a:r>
              <a:rPr b="1" lang="sv-SE" sz="1100">
                <a:solidFill>
                  <a:schemeClr val="dk1"/>
                </a:solidFill>
              </a:rPr>
              <a:t>Ensure governance, accountability and follow-up</a:t>
            </a:r>
            <a:br>
              <a:rPr b="1" lang="sv-SE" sz="1100">
                <a:solidFill>
                  <a:schemeClr val="dk1"/>
                </a:solidFill>
              </a:rPr>
            </a:br>
            <a:r>
              <a:rPr lang="sv-SE" sz="1100">
                <a:solidFill>
                  <a:schemeClr val="dk1"/>
                </a:solidFill>
              </a:rPr>
              <a:t> Clear processes and decision-making support help leadership prioritise actions, </a:t>
            </a:r>
            <a:br>
              <a:rPr lang="sv-SE" sz="1100">
                <a:solidFill>
                  <a:schemeClr val="dk1"/>
                </a:solidFill>
              </a:rPr>
            </a:br>
            <a:r>
              <a:rPr lang="sv-SE" sz="1100">
                <a:solidFill>
                  <a:schemeClr val="dk1"/>
                </a:solidFill>
              </a:rPr>
              <a:t>assign responsibility and follow up on results.</a:t>
            </a:r>
            <a:endParaRPr sz="1100">
              <a:solidFill>
                <a:schemeClr val="dk1"/>
              </a:solidFill>
            </a:endParaRPr>
          </a:p>
          <a:p>
            <a:pPr indent="0" lvl="0" marL="0" marR="0" rtl="0" algn="l">
              <a:lnSpc>
                <a:spcPct val="115000"/>
              </a:lnSpc>
              <a:spcBef>
                <a:spcPts val="1200"/>
              </a:spcBef>
              <a:spcAft>
                <a:spcPts val="1200"/>
              </a:spcAft>
              <a:buClr>
                <a:schemeClr val="dk1"/>
              </a:buClr>
              <a:buSzPts val="1100"/>
              <a:buFont typeface="Arial"/>
              <a:buNone/>
            </a:pPr>
            <a:r>
              <a:t/>
            </a:r>
            <a:endParaRPr sz="1100">
              <a:solidFill>
                <a:schemeClr val="lt1"/>
              </a:solidFill>
            </a:endParaRPr>
          </a:p>
        </p:txBody>
      </p:sp>
      <p:sp>
        <p:nvSpPr>
          <p:cNvPr id="359" name="Google Shape;359;g3f73a43fb56_0_10"/>
          <p:cNvSpPr txBox="1"/>
          <p:nvPr/>
        </p:nvSpPr>
        <p:spPr>
          <a:xfrm>
            <a:off x="0" y="0"/>
            <a:ext cx="7466400" cy="84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1" lang="sv-SE">
                <a:solidFill>
                  <a:schemeClr val="dk1"/>
                </a:solidFill>
              </a:rPr>
              <a:t>Landing page </a:t>
            </a:r>
            <a:r>
              <a:rPr b="1" i="0" lang="sv-SE" u="none" cap="none" strike="noStrike">
                <a:solidFill>
                  <a:schemeClr val="dk1"/>
                </a:solidFill>
              </a:rPr>
              <a:t>Managemen</a:t>
            </a:r>
            <a:r>
              <a:rPr b="1" lang="sv-SE">
                <a:solidFill>
                  <a:schemeClr val="dk1"/>
                </a:solidFill>
              </a:rPr>
              <a:t>t</a:t>
            </a:r>
            <a:br>
              <a:rPr b="1" lang="sv-SE">
                <a:solidFill>
                  <a:schemeClr val="dk1"/>
                </a:solidFill>
              </a:rPr>
            </a:br>
            <a:r>
              <a:rPr b="1" i="0" lang="sv-SE" sz="2800" u="none" cap="none" strike="noStrike">
                <a:solidFill>
                  <a:schemeClr val="dk1"/>
                </a:solidFill>
              </a:rPr>
              <a:t> </a:t>
            </a:r>
            <a:br>
              <a:rPr b="1" i="0" lang="sv-SE" sz="2800" u="none" cap="none" strike="noStrike">
                <a:solidFill>
                  <a:schemeClr val="dk1"/>
                </a:solidFill>
              </a:rPr>
            </a:br>
            <a:br>
              <a:rPr b="1" i="0" lang="sv-SE" sz="2800" u="none" cap="none" strike="noStrike">
                <a:solidFill>
                  <a:schemeClr val="dk1"/>
                </a:solidFill>
              </a:rPr>
            </a:br>
            <a:endParaRPr b="1" i="0" sz="2800" u="none" cap="none" strike="noStrike">
              <a:solidFill>
                <a:schemeClr val="dk1"/>
              </a:solidFill>
            </a:endParaRPr>
          </a:p>
        </p:txBody>
      </p:sp>
      <p:pic>
        <p:nvPicPr>
          <p:cNvPr id="360" name="Google Shape;360;g3f73a43fb56_0_10" title="ChatGPT Image Aug 17, 2026, 08_14_00 AM.png"/>
          <p:cNvPicPr preferRelativeResize="0"/>
          <p:nvPr/>
        </p:nvPicPr>
        <p:blipFill rotWithShape="1">
          <a:blip r:embed="rId3">
            <a:alphaModFix/>
          </a:blip>
          <a:srcRect b="0" l="0" r="0" t="0"/>
          <a:stretch/>
        </p:blipFill>
        <p:spPr>
          <a:xfrm>
            <a:off x="7547575" y="1404175"/>
            <a:ext cx="3400926" cy="3360051"/>
          </a:xfrm>
          <a:prstGeom prst="rect">
            <a:avLst/>
          </a:prstGeom>
          <a:noFill/>
          <a:ln>
            <a:noFill/>
          </a:ln>
        </p:spPr>
      </p:pic>
      <p:sp>
        <p:nvSpPr>
          <p:cNvPr id="361" name="Google Shape;361;g3f73a43fb56_0_10"/>
          <p:cNvSpPr txBox="1"/>
          <p:nvPr/>
        </p:nvSpPr>
        <p:spPr>
          <a:xfrm>
            <a:off x="7547638" y="576725"/>
            <a:ext cx="3400800" cy="51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sv-SE" u="sng">
                <a:solidFill>
                  <a:schemeClr val="dk1"/>
                </a:solidFill>
              </a:rPr>
              <a:t>Please chose a suitable picture to this landing page </a:t>
            </a:r>
            <a:endParaRPr u="sng">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g3f679b91e2f_0_57"/>
          <p:cNvSpPr/>
          <p:nvPr/>
        </p:nvSpPr>
        <p:spPr>
          <a:xfrm>
            <a:off x="188050" y="0"/>
            <a:ext cx="12003900" cy="67827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l">
              <a:lnSpc>
                <a:spcPct val="115000"/>
              </a:lnSpc>
              <a:spcBef>
                <a:spcPts val="1800"/>
              </a:spcBef>
              <a:spcAft>
                <a:spcPts val="0"/>
              </a:spcAft>
              <a:buClr>
                <a:schemeClr val="dk1"/>
              </a:buClr>
              <a:buSzPts val="1100"/>
              <a:buFont typeface="Arial"/>
              <a:buNone/>
            </a:pPr>
            <a:br>
              <a:rPr lang="sv-SE" sz="1100">
                <a:solidFill>
                  <a:schemeClr val="dk1"/>
                </a:solidFill>
              </a:rPr>
            </a:br>
            <a:br>
              <a:rPr lang="sv-SE" sz="1100">
                <a:solidFill>
                  <a:schemeClr val="dk1"/>
                </a:solidFill>
              </a:rPr>
            </a:br>
            <a:r>
              <a:rPr i="0" lang="sv-SE" sz="1300" u="none" cap="none" strike="noStrike">
                <a:solidFill>
                  <a:schemeClr val="dk1"/>
                </a:solidFill>
              </a:rPr>
              <a:t>We solve the Head of Protective Security's most important challenges</a:t>
            </a:r>
            <a:endParaRPr i="0" sz="13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i="0" lang="sv-SE" sz="1300" u="none" cap="none" strike="noStrike">
                <a:solidFill>
                  <a:schemeClr val="dk1"/>
                </a:solidFill>
              </a:rPr>
              <a:t>✦ Identify internal vulnerabilities early</a:t>
            </a:r>
            <a:r>
              <a:rPr lang="sv-SE" sz="1300">
                <a:solidFill>
                  <a:schemeClr val="dk1"/>
                </a:solidFill>
              </a:rPr>
              <a:t>.</a:t>
            </a:r>
            <a:r>
              <a:rPr i="0" lang="sv-SE" sz="1300" u="none" cap="none" strike="noStrike">
                <a:solidFill>
                  <a:schemeClr val="dk1"/>
                </a:solidFill>
              </a:rPr>
              <a:t>Detect human risks and vulnerabilities </a:t>
            </a:r>
            <a:br>
              <a:rPr i="0" lang="sv-SE" sz="1300" u="none" cap="none" strike="noStrike">
                <a:solidFill>
                  <a:schemeClr val="dk1"/>
                </a:solidFill>
              </a:rPr>
            </a:br>
            <a:r>
              <a:rPr i="0" lang="sv-SE" sz="1300" u="none" cap="none" strike="noStrike">
                <a:solidFill>
                  <a:schemeClr val="dk1"/>
                </a:solidFill>
              </a:rPr>
              <a:t>before they can be exploited or develop into security threats.</a:t>
            </a:r>
            <a:br>
              <a:rPr i="0" lang="sv-SE" sz="1300" u="none" cap="none" strike="noStrike">
                <a:solidFill>
                  <a:schemeClr val="dk1"/>
                </a:solidFill>
              </a:rPr>
            </a:br>
            <a:endParaRPr i="0" sz="13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i="0" lang="sv-SE" sz="1300" u="none" cap="none" strike="noStrike">
                <a:solidFill>
                  <a:schemeClr val="dk1"/>
                </a:solidFill>
              </a:rPr>
              <a:t>✦ Create a consolidated situation overview</a:t>
            </a:r>
            <a:r>
              <a:rPr lang="sv-SE" sz="1300">
                <a:solidFill>
                  <a:schemeClr val="dk1"/>
                </a:solidFill>
              </a:rPr>
              <a:t>.</a:t>
            </a:r>
            <a:r>
              <a:rPr i="0" lang="sv-SE" sz="1300" u="none" cap="none" strike="noStrike">
                <a:solidFill>
                  <a:schemeClr val="dk1"/>
                </a:solidFill>
              </a:rPr>
              <a:t>Collect reports, observations and early </a:t>
            </a:r>
            <a:br>
              <a:rPr i="0" lang="sv-SE" sz="1300" u="none" cap="none" strike="noStrike">
                <a:solidFill>
                  <a:schemeClr val="dk1"/>
                </a:solidFill>
              </a:rPr>
            </a:br>
            <a:r>
              <a:rPr i="0" lang="sv-SE" sz="1300" u="none" cap="none" strike="noStrike">
                <a:solidFill>
                  <a:schemeClr val="dk1"/>
                </a:solidFill>
              </a:rPr>
              <a:t>warning signals so that isolated information becomes actionable security intelligence.</a:t>
            </a:r>
            <a:br>
              <a:rPr i="0" lang="sv-SE" sz="1300" u="none" cap="none" strike="noStrike">
                <a:solidFill>
                  <a:schemeClr val="dk1"/>
                </a:solidFill>
              </a:rPr>
            </a:br>
            <a:endParaRPr i="0" sz="13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i="0" lang="sv-SE" sz="1300" u="none" cap="none" strike="noStrike">
                <a:solidFill>
                  <a:schemeClr val="dk1"/>
                </a:solidFill>
              </a:rPr>
              <a:t>✦ Assess threatening communication</a:t>
            </a:r>
            <a:r>
              <a:rPr lang="sv-SE" sz="1300">
                <a:solidFill>
                  <a:schemeClr val="dk1"/>
                </a:solidFill>
              </a:rPr>
              <a:t>.S</a:t>
            </a:r>
            <a:r>
              <a:rPr i="0" lang="sv-SE" sz="1300" u="none" cap="none" strike="noStrike">
                <a:solidFill>
                  <a:schemeClr val="dk1"/>
                </a:solidFill>
              </a:rPr>
              <a:t>ystematically analyze texts and messages t</a:t>
            </a:r>
            <a:br>
              <a:rPr i="0" lang="sv-SE" sz="1300" u="none" cap="none" strike="noStrike">
                <a:solidFill>
                  <a:schemeClr val="dk1"/>
                </a:solidFill>
              </a:rPr>
            </a:br>
            <a:r>
              <a:rPr i="0" lang="sv-SE" sz="1300" u="none" cap="none" strike="noStrike">
                <a:solidFill>
                  <a:schemeClr val="dk1"/>
                </a:solidFill>
              </a:rPr>
              <a:t>o identify risk indicators, warning signs and potential intent.</a:t>
            </a:r>
            <a:br>
              <a:rPr i="0" lang="sv-SE" sz="1300" u="none" cap="none" strike="noStrike">
                <a:solidFill>
                  <a:schemeClr val="dk1"/>
                </a:solidFill>
              </a:rPr>
            </a:br>
            <a:endParaRPr i="0" sz="13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i="0" lang="sv-SE" sz="1300" u="none" cap="none" strike="noStrike">
                <a:solidFill>
                  <a:schemeClr val="dk1"/>
                </a:solidFill>
              </a:rPr>
              <a:t>✦ Prioritize the right risks and actions</a:t>
            </a:r>
            <a:br>
              <a:rPr lang="sv-SE" sz="1300">
                <a:solidFill>
                  <a:schemeClr val="dk1"/>
                </a:solidFill>
              </a:rPr>
            </a:br>
            <a:r>
              <a:rPr i="0" lang="sv-SE" sz="1300" u="none" cap="none" strike="noStrike">
                <a:solidFill>
                  <a:schemeClr val="dk1"/>
                </a:solidFill>
              </a:rPr>
              <a:t>Get support to assess which cases require immediate action and </a:t>
            </a:r>
            <a:br>
              <a:rPr i="0" lang="sv-SE" sz="1300" u="none" cap="none" strike="noStrike">
                <a:solidFill>
                  <a:schemeClr val="dk1"/>
                </a:solidFill>
              </a:rPr>
            </a:br>
            <a:r>
              <a:rPr i="0" lang="sv-SE" sz="1300" u="none" cap="none" strike="noStrike">
                <a:solidFill>
                  <a:schemeClr val="dk1"/>
                </a:solidFill>
              </a:rPr>
              <a:t>which preventive measures should be implemented.</a:t>
            </a:r>
            <a:br>
              <a:rPr i="0" lang="sv-SE" sz="1300" u="none" cap="none" strike="noStrike">
                <a:solidFill>
                  <a:schemeClr val="dk1"/>
                </a:solidFill>
              </a:rPr>
            </a:br>
            <a:endParaRPr i="0" sz="1300" u="none" cap="none" strike="noStrike">
              <a:solidFill>
                <a:schemeClr val="dk1"/>
              </a:solidFill>
            </a:endParaRPr>
          </a:p>
          <a:p>
            <a:pPr indent="0" lvl="0" marL="0" marR="0" rtl="0" algn="l">
              <a:lnSpc>
                <a:spcPct val="115000"/>
              </a:lnSpc>
              <a:spcBef>
                <a:spcPts val="1200"/>
              </a:spcBef>
              <a:spcAft>
                <a:spcPts val="0"/>
              </a:spcAft>
              <a:buClr>
                <a:schemeClr val="dk1"/>
              </a:buClr>
              <a:buSzPts val="1100"/>
              <a:buFont typeface="Arial"/>
              <a:buNone/>
            </a:pPr>
            <a:r>
              <a:rPr i="0" lang="sv-SE" sz="1300" u="none" cap="none" strike="noStrike">
                <a:solidFill>
                  <a:schemeClr val="dk1"/>
                </a:solidFill>
              </a:rPr>
              <a:t>✦ Maintain continuous personnel security.</a:t>
            </a:r>
            <a:r>
              <a:rPr lang="sv-SE" sz="1300">
                <a:solidFill>
                  <a:schemeClr val="dk1"/>
                </a:solidFill>
              </a:rPr>
              <a:t>M</a:t>
            </a:r>
            <a:r>
              <a:rPr i="0" lang="sv-SE" sz="1300" u="none" cap="none" strike="noStrike">
                <a:solidFill>
                  <a:schemeClr val="dk1"/>
                </a:solidFill>
              </a:rPr>
              <a:t>onitor changes over time</a:t>
            </a:r>
            <a:r>
              <a:rPr lang="sv-SE" sz="1300">
                <a:solidFill>
                  <a:schemeClr val="dk1"/>
                </a:solidFill>
              </a:rPr>
              <a:t>,</a:t>
            </a:r>
            <a:br>
              <a:rPr lang="sv-SE" sz="1300">
                <a:solidFill>
                  <a:schemeClr val="dk1"/>
                </a:solidFill>
              </a:rPr>
            </a:br>
            <a:r>
              <a:rPr i="0" lang="sv-SE" sz="1300" u="none" cap="none" strike="noStrike">
                <a:solidFill>
                  <a:schemeClr val="dk1"/>
                </a:solidFill>
              </a:rPr>
              <a:t>not only during recruitment or the initial security screening.</a:t>
            </a:r>
            <a:br>
              <a:rPr i="0" lang="sv-SE" sz="1300" u="none" cap="none" strike="noStrike">
                <a:solidFill>
                  <a:schemeClr val="dk1"/>
                </a:solidFill>
              </a:rPr>
            </a:br>
            <a:endParaRPr i="0" sz="1300" u="none" cap="none" strike="noStrike">
              <a:solidFill>
                <a:schemeClr val="dk1"/>
              </a:solidFill>
            </a:endParaRPr>
          </a:p>
          <a:p>
            <a:pPr indent="0" lvl="0" marL="0" marR="0" rtl="0" algn="l">
              <a:lnSpc>
                <a:spcPct val="115000"/>
              </a:lnSpc>
              <a:spcBef>
                <a:spcPts val="1200"/>
              </a:spcBef>
              <a:spcAft>
                <a:spcPts val="1200"/>
              </a:spcAft>
              <a:buClr>
                <a:schemeClr val="dk1"/>
              </a:buClr>
              <a:buSzPts val="1100"/>
              <a:buFont typeface="Arial"/>
              <a:buNone/>
            </a:pPr>
            <a:r>
              <a:rPr i="0" lang="sv-SE" sz="1300" u="none" cap="none" strike="noStrike">
                <a:solidFill>
                  <a:schemeClr val="dk1"/>
                </a:solidFill>
              </a:rPr>
              <a:t>✦ Ensure documentation and follow-up.</a:t>
            </a:r>
            <a:r>
              <a:rPr lang="sv-SE" sz="1300">
                <a:solidFill>
                  <a:schemeClr val="dk1"/>
                </a:solidFill>
              </a:rPr>
              <a:t>C</a:t>
            </a:r>
            <a:r>
              <a:rPr i="0" lang="sv-SE" sz="1300" u="none" cap="none" strike="noStrike">
                <a:solidFill>
                  <a:schemeClr val="dk1"/>
                </a:solidFill>
              </a:rPr>
              <a:t>reate a clear, t</a:t>
            </a:r>
            <a:br>
              <a:rPr i="0" lang="sv-SE" sz="1300" u="none" cap="none" strike="noStrike">
                <a:solidFill>
                  <a:schemeClr val="dk1"/>
                </a:solidFill>
              </a:rPr>
            </a:br>
            <a:r>
              <a:rPr i="0" lang="sv-SE" sz="1300" u="none" cap="none" strike="noStrike">
                <a:solidFill>
                  <a:schemeClr val="dk1"/>
                </a:solidFill>
              </a:rPr>
              <a:t>raceable and structured process for ownership, actions, follow-up and reporting.</a:t>
            </a:r>
            <a:br>
              <a:rPr b="1" i="0" lang="sv-SE" sz="1100" u="none" cap="none" strike="noStrike">
                <a:solidFill>
                  <a:schemeClr val="lt1"/>
                </a:solidFill>
                <a:latin typeface="Arial"/>
                <a:ea typeface="Arial"/>
                <a:cs typeface="Arial"/>
                <a:sym typeface="Arial"/>
              </a:rPr>
            </a:br>
            <a:endParaRPr b="0" i="0" sz="1100" u="none" cap="none" strike="noStrike">
              <a:solidFill>
                <a:schemeClr val="lt1"/>
              </a:solidFill>
              <a:latin typeface="Arial"/>
              <a:ea typeface="Arial"/>
              <a:cs typeface="Arial"/>
              <a:sym typeface="Arial"/>
            </a:endParaRPr>
          </a:p>
        </p:txBody>
      </p:sp>
      <p:sp>
        <p:nvSpPr>
          <p:cNvPr id="367" name="Google Shape;367;g3f679b91e2f_0_57"/>
          <p:cNvSpPr txBox="1"/>
          <p:nvPr/>
        </p:nvSpPr>
        <p:spPr>
          <a:xfrm>
            <a:off x="313425" y="50150"/>
            <a:ext cx="7046100" cy="46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sv-SE">
                <a:solidFill>
                  <a:schemeClr val="dk1"/>
                </a:solidFill>
              </a:rPr>
              <a:t>Landing page form startpage &gt; Head of protective</a:t>
            </a:r>
            <a:r>
              <a:rPr b="1" lang="sv-SE">
                <a:solidFill>
                  <a:schemeClr val="lt1"/>
                </a:solidFill>
              </a:rPr>
              <a:t> </a:t>
            </a:r>
            <a:endParaRPr b="1">
              <a:solidFill>
                <a:schemeClr val="lt1"/>
              </a:solidFill>
            </a:endParaRPr>
          </a:p>
        </p:txBody>
      </p:sp>
      <p:pic>
        <p:nvPicPr>
          <p:cNvPr id="368" name="Google Shape;368;g3f679b91e2f_0_57" title="ChatGPT Image Aug 5, 2026, 03_28_28 PM.png"/>
          <p:cNvPicPr preferRelativeResize="0"/>
          <p:nvPr/>
        </p:nvPicPr>
        <p:blipFill rotWithShape="1">
          <a:blip r:embed="rId3">
            <a:alphaModFix/>
          </a:blip>
          <a:srcRect b="0" l="0" r="0" t="0"/>
          <a:stretch/>
        </p:blipFill>
        <p:spPr>
          <a:xfrm>
            <a:off x="6669950" y="1176725"/>
            <a:ext cx="5381625" cy="370472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g3f679b91e2f_0_68"/>
          <p:cNvSpPr/>
          <p:nvPr/>
        </p:nvSpPr>
        <p:spPr>
          <a:xfrm>
            <a:off x="0" y="50150"/>
            <a:ext cx="12192000" cy="68079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l">
              <a:lnSpc>
                <a:spcPct val="115000"/>
              </a:lnSpc>
              <a:spcBef>
                <a:spcPts val="1800"/>
              </a:spcBef>
              <a:spcAft>
                <a:spcPts val="0"/>
              </a:spcAft>
              <a:buClr>
                <a:schemeClr val="dk1"/>
              </a:buClr>
              <a:buSzPts val="1100"/>
              <a:buFont typeface="Arial"/>
              <a:buNone/>
            </a:pPr>
            <a:r>
              <a:rPr b="1" i="0" lang="sv-SE" sz="2000" u="none" cap="none" strike="noStrike">
                <a:solidFill>
                  <a:schemeClr val="dk1"/>
                </a:solidFill>
                <a:latin typeface="Arial"/>
                <a:ea typeface="Arial"/>
                <a:cs typeface="Arial"/>
                <a:sym typeface="Arial"/>
              </a:rPr>
              <a:t>Vi hjälper HR att bygga en trygg och säker organisation</a:t>
            </a:r>
            <a:endParaRPr b="1" i="0" sz="2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sv-SE" sz="1300" u="none" cap="none" strike="noStrike">
                <a:solidFill>
                  <a:schemeClr val="dk1"/>
                </a:solidFill>
                <a:latin typeface="Arial"/>
                <a:ea typeface="Arial"/>
                <a:cs typeface="Arial"/>
                <a:sym typeface="Arial"/>
              </a:rPr>
              <a:t>✦ </a:t>
            </a:r>
            <a:r>
              <a:rPr b="1" i="0" lang="sv-SE" sz="1300" u="none" cap="none" strike="noStrike">
                <a:solidFill>
                  <a:schemeClr val="dk1"/>
                </a:solidFill>
                <a:latin typeface="Arial"/>
                <a:ea typeface="Arial"/>
                <a:cs typeface="Arial"/>
                <a:sym typeface="Arial"/>
              </a:rPr>
              <a:t>Attrahera säkerhetsmedvetna medarbetare</a:t>
            </a:r>
            <a:br>
              <a:rPr b="1"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 Visa att organisationen tar trygghet, ansvar och säkerhet på allvar – redan i arbetsgivarerbjudandet </a:t>
            </a:r>
            <a:br>
              <a:rPr b="0"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och rekryteringen.</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sv-SE" sz="1300" u="none" cap="none" strike="noStrike">
                <a:solidFill>
                  <a:schemeClr val="dk1"/>
                </a:solidFill>
                <a:latin typeface="Arial"/>
                <a:ea typeface="Arial"/>
                <a:cs typeface="Arial"/>
                <a:sym typeface="Arial"/>
              </a:rPr>
              <a:t>✦ </a:t>
            </a:r>
            <a:r>
              <a:rPr b="1" i="0" lang="sv-SE" sz="1300" u="none" cap="none" strike="noStrike">
                <a:solidFill>
                  <a:schemeClr val="dk1"/>
                </a:solidFill>
                <a:latin typeface="Arial"/>
                <a:ea typeface="Arial"/>
                <a:cs typeface="Arial"/>
                <a:sym typeface="Arial"/>
              </a:rPr>
              <a:t>Identifiera sårbarheter tidigt</a:t>
            </a:r>
            <a:br>
              <a:rPr b="1"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 Skapa bättre förståelse för personella risker och behov av stöd innan de utvecklas till insiderproblematik </a:t>
            </a:r>
            <a:br>
              <a:rPr b="0"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eller konflikter.</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sv-SE" sz="1300" u="none" cap="none" strike="noStrike">
                <a:solidFill>
                  <a:schemeClr val="dk1"/>
                </a:solidFill>
                <a:latin typeface="Arial"/>
                <a:ea typeface="Arial"/>
                <a:cs typeface="Arial"/>
                <a:sym typeface="Arial"/>
              </a:rPr>
              <a:t>✦ </a:t>
            </a:r>
            <a:r>
              <a:rPr b="1" i="0" lang="sv-SE" sz="1300" u="none" cap="none" strike="noStrike">
                <a:solidFill>
                  <a:schemeClr val="dk1"/>
                </a:solidFill>
                <a:latin typeface="Arial"/>
                <a:ea typeface="Arial"/>
                <a:cs typeface="Arial"/>
                <a:sym typeface="Arial"/>
              </a:rPr>
              <a:t>Bygg in säkerhet i hela medarbetarresan</a:t>
            </a:r>
            <a:br>
              <a:rPr b="1"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 Integrera säkerhetsmedvetenhet i rekrytering, onboarding, utveckling, förändrade roller och </a:t>
            </a:r>
            <a:br>
              <a:rPr b="0"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avslut av anställningar.</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sv-SE" sz="1300" u="none" cap="none" strike="noStrike">
                <a:solidFill>
                  <a:schemeClr val="dk1"/>
                </a:solidFill>
                <a:latin typeface="Arial"/>
                <a:ea typeface="Arial"/>
                <a:cs typeface="Arial"/>
                <a:sym typeface="Arial"/>
              </a:rPr>
              <a:t>✦ </a:t>
            </a:r>
            <a:r>
              <a:rPr b="1" i="0" lang="sv-SE" sz="1300" u="none" cap="none" strike="noStrike">
                <a:solidFill>
                  <a:schemeClr val="dk1"/>
                </a:solidFill>
                <a:latin typeface="Arial"/>
                <a:ea typeface="Arial"/>
                <a:cs typeface="Arial"/>
                <a:sym typeface="Arial"/>
              </a:rPr>
              <a:t>Skapa en kultur där människor vågar rapportera</a:t>
            </a:r>
            <a:br>
              <a:rPr b="1"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 Gör det enkelt och tryggt att rapportera hot, trakasserier, oroande beteenden och </a:t>
            </a:r>
            <a:br>
              <a:rPr b="0"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andra tidiga varningssignaler.</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sv-SE" sz="1300" u="none" cap="none" strike="noStrike">
                <a:solidFill>
                  <a:schemeClr val="dk1"/>
                </a:solidFill>
                <a:latin typeface="Arial"/>
                <a:ea typeface="Arial"/>
                <a:cs typeface="Arial"/>
                <a:sym typeface="Arial"/>
              </a:rPr>
              <a:t>✦ </a:t>
            </a:r>
            <a:r>
              <a:rPr b="1" i="0" lang="sv-SE" sz="1300" u="none" cap="none" strike="noStrike">
                <a:solidFill>
                  <a:schemeClr val="dk1"/>
                </a:solidFill>
                <a:latin typeface="Arial"/>
                <a:ea typeface="Arial"/>
                <a:cs typeface="Arial"/>
                <a:sym typeface="Arial"/>
              </a:rPr>
              <a:t>Agera innan problemen eskalerar</a:t>
            </a:r>
            <a:br>
              <a:rPr b="1"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 Ge HR underlag för tidigt stöd och relevanta åtgärder innan utsatthet, missnöje eller </a:t>
            </a:r>
            <a:br>
              <a:rPr b="0"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konflikter utvecklas till allvarliga incidenter.</a:t>
            </a:r>
            <a:endParaRPr b="0" i="0" sz="13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1200"/>
              </a:spcAft>
              <a:buClr>
                <a:schemeClr val="dk1"/>
              </a:buClr>
              <a:buSzPts val="1100"/>
              <a:buFont typeface="Arial"/>
              <a:buNone/>
            </a:pPr>
            <a:r>
              <a:rPr b="0" i="0" lang="sv-SE" sz="1300" u="none" cap="none" strike="noStrike">
                <a:solidFill>
                  <a:schemeClr val="dk1"/>
                </a:solidFill>
                <a:latin typeface="Arial"/>
                <a:ea typeface="Arial"/>
                <a:cs typeface="Arial"/>
                <a:sym typeface="Arial"/>
              </a:rPr>
              <a:t>✦ </a:t>
            </a:r>
            <a:r>
              <a:rPr b="1" i="0" lang="sv-SE" sz="1300" u="none" cap="none" strike="noStrike">
                <a:solidFill>
                  <a:schemeClr val="dk1"/>
                </a:solidFill>
                <a:latin typeface="Arial"/>
                <a:ea typeface="Arial"/>
                <a:cs typeface="Arial"/>
                <a:sym typeface="Arial"/>
              </a:rPr>
              <a:t>Följ upp trygghet och personalsäkerhet över tid</a:t>
            </a:r>
            <a:br>
              <a:rPr b="1" i="0" lang="sv-SE" sz="1300" u="none" cap="none" strike="noStrike">
                <a:solidFill>
                  <a:schemeClr val="dk1"/>
                </a:solidFill>
                <a:latin typeface="Arial"/>
                <a:ea typeface="Arial"/>
                <a:cs typeface="Arial"/>
                <a:sym typeface="Arial"/>
              </a:rPr>
            </a:br>
            <a:r>
              <a:rPr b="0" i="0" lang="sv-SE" sz="1300" u="none" cap="none" strike="noStrike">
                <a:solidFill>
                  <a:schemeClr val="dk1"/>
                </a:solidFill>
                <a:latin typeface="Arial"/>
                <a:ea typeface="Arial"/>
                <a:cs typeface="Arial"/>
                <a:sym typeface="Arial"/>
              </a:rPr>
              <a:t> Arbeta kontinuerligt och strukturerat för att minimera risken för insiderhot, hot och skadliga beteenden.</a:t>
            </a:r>
            <a:endParaRPr b="0" i="0" sz="1300" u="none" cap="none" strike="noStrike">
              <a:solidFill>
                <a:schemeClr val="dk1"/>
              </a:solidFill>
              <a:latin typeface="Arial"/>
              <a:ea typeface="Arial"/>
              <a:cs typeface="Arial"/>
              <a:sym typeface="Arial"/>
            </a:endParaRPr>
          </a:p>
        </p:txBody>
      </p:sp>
      <p:sp>
        <p:nvSpPr>
          <p:cNvPr id="374" name="Google Shape;374;g3f679b91e2f_0_68"/>
          <p:cNvSpPr txBox="1"/>
          <p:nvPr/>
        </p:nvSpPr>
        <p:spPr>
          <a:xfrm>
            <a:off x="78550" y="164625"/>
            <a:ext cx="6585600" cy="846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lang="sv-SE" sz="2800">
                <a:solidFill>
                  <a:schemeClr val="dk1"/>
                </a:solidFill>
              </a:rPr>
              <a:t>Landing page &gt; </a:t>
            </a:r>
            <a:r>
              <a:rPr b="0" i="0" lang="sv-SE" sz="2800" u="none" cap="none" strike="noStrike">
                <a:solidFill>
                  <a:schemeClr val="dk1"/>
                </a:solidFill>
                <a:latin typeface="Arial"/>
                <a:ea typeface="Arial"/>
                <a:cs typeface="Arial"/>
                <a:sym typeface="Arial"/>
              </a:rPr>
              <a:t>HR </a:t>
            </a:r>
            <a:endParaRPr b="0" i="0" sz="2800" u="none" cap="none" strike="noStrike">
              <a:solidFill>
                <a:schemeClr val="dk1"/>
              </a:solidFill>
              <a:latin typeface="Arial"/>
              <a:ea typeface="Arial"/>
              <a:cs typeface="Arial"/>
              <a:sym typeface="Arial"/>
            </a:endParaRPr>
          </a:p>
        </p:txBody>
      </p:sp>
      <p:pic>
        <p:nvPicPr>
          <p:cNvPr id="375" name="Google Shape;375;g3f679b91e2f_0_68" title="ChatGPT Image Aug 17, 2026, 08_14_00 AM.png"/>
          <p:cNvPicPr preferRelativeResize="0"/>
          <p:nvPr/>
        </p:nvPicPr>
        <p:blipFill rotWithShape="1">
          <a:blip r:embed="rId3">
            <a:alphaModFix/>
          </a:blip>
          <a:srcRect b="0" l="0" r="0" t="0"/>
          <a:stretch/>
        </p:blipFill>
        <p:spPr>
          <a:xfrm>
            <a:off x="8149375" y="1466850"/>
            <a:ext cx="3400926" cy="3360051"/>
          </a:xfrm>
          <a:prstGeom prst="rect">
            <a:avLst/>
          </a:prstGeom>
          <a:noFill/>
          <a:ln>
            <a:noFill/>
          </a:ln>
        </p:spPr>
      </p:pic>
      <p:sp>
        <p:nvSpPr>
          <p:cNvPr id="376" name="Google Shape;376;g3f679b91e2f_0_68"/>
          <p:cNvSpPr txBox="1"/>
          <p:nvPr/>
        </p:nvSpPr>
        <p:spPr>
          <a:xfrm>
            <a:off x="8362500" y="626875"/>
            <a:ext cx="3187800" cy="6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SE" u="sng">
                <a:solidFill>
                  <a:schemeClr val="dk1"/>
                </a:solidFill>
              </a:rPr>
              <a:t>Please chose a suitable picture to this landing page </a:t>
            </a:r>
            <a:endParaRPr sz="13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g3f73a43fb56_0_26"/>
          <p:cNvSpPr/>
          <p:nvPr/>
        </p:nvSpPr>
        <p:spPr>
          <a:xfrm>
            <a:off x="0" y="62675"/>
            <a:ext cx="12123900" cy="67953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sv-SE" sz="2000">
                <a:solidFill>
                  <a:schemeClr val="dk1"/>
                </a:solidFill>
              </a:rPr>
              <a:t>We help the IT manager create a secure and controlled environment</a:t>
            </a:r>
            <a:endParaRPr b="1" sz="20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300">
                <a:solidFill>
                  <a:schemeClr val="dk1"/>
                </a:solidFill>
              </a:rPr>
              <a:t>✦ </a:t>
            </a:r>
            <a:r>
              <a:rPr b="1" lang="sv-SE" sz="1300">
                <a:solidFill>
                  <a:schemeClr val="dk1"/>
                </a:solidFill>
              </a:rPr>
              <a:t>Protect sensitive information</a:t>
            </a:r>
            <a:br>
              <a:rPr b="1" lang="sv-SE" sz="1300">
                <a:solidFill>
                  <a:schemeClr val="dk1"/>
                </a:solidFill>
              </a:rPr>
            </a:br>
            <a:r>
              <a:rPr lang="sv-SE" sz="1300">
                <a:solidFill>
                  <a:schemeClr val="dk1"/>
                </a:solidFill>
              </a:rPr>
              <a:t>Ensure that personal data, threat information and security cases are handled with the right level of </a:t>
            </a:r>
            <a:br>
              <a:rPr lang="sv-SE" sz="1300">
                <a:solidFill>
                  <a:schemeClr val="dk1"/>
                </a:solidFill>
              </a:rPr>
            </a:br>
            <a:r>
              <a:rPr lang="sv-SE" sz="1300">
                <a:solidFill>
                  <a:schemeClr val="dk1"/>
                </a:solidFill>
              </a:rPr>
              <a:t>protection throughout the entire information flow.</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300">
                <a:solidFill>
                  <a:schemeClr val="dk1"/>
                </a:solidFill>
              </a:rPr>
              <a:t>✦ </a:t>
            </a:r>
            <a:r>
              <a:rPr b="1" lang="sv-SE" sz="1300">
                <a:solidFill>
                  <a:schemeClr val="dk1"/>
                </a:solidFill>
              </a:rPr>
              <a:t>Maintain control over data and operations</a:t>
            </a:r>
            <a:br>
              <a:rPr b="1" lang="sv-SE" sz="1300">
                <a:solidFill>
                  <a:schemeClr val="dk1"/>
                </a:solidFill>
              </a:rPr>
            </a:br>
            <a:r>
              <a:rPr lang="sv-SE" sz="1300">
                <a:solidFill>
                  <a:schemeClr val="dk1"/>
                </a:solidFill>
              </a:rPr>
              <a:t>Choose a secure deployment model based on the organisation’s requirements,</a:t>
            </a:r>
            <a:br>
              <a:rPr lang="sv-SE" sz="1300">
                <a:solidFill>
                  <a:schemeClr val="dk1"/>
                </a:solidFill>
              </a:rPr>
            </a:br>
            <a:r>
              <a:rPr lang="sv-SE" sz="1300">
                <a:solidFill>
                  <a:schemeClr val="dk1"/>
                </a:solidFill>
              </a:rPr>
              <a:t>SaaS,a dedicated cloud environment or an installation within your own IT environment.</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300">
                <a:solidFill>
                  <a:schemeClr val="dk1"/>
                </a:solidFill>
              </a:rPr>
              <a:t>✦ </a:t>
            </a:r>
            <a:r>
              <a:rPr b="1" lang="sv-SE" sz="1300">
                <a:solidFill>
                  <a:schemeClr val="dk1"/>
                </a:solidFill>
              </a:rPr>
              <a:t>Ensure the right access to the right information</a:t>
            </a:r>
            <a:br>
              <a:rPr b="1" lang="sv-SE" sz="1300">
                <a:solidFill>
                  <a:schemeClr val="dk1"/>
                </a:solidFill>
              </a:rPr>
            </a:br>
            <a:r>
              <a:rPr lang="sv-SE" sz="1300">
                <a:solidFill>
                  <a:schemeClr val="dk1"/>
                </a:solidFill>
              </a:rPr>
              <a:t>Role-based permissions restrict access and ensure that sensitive information </a:t>
            </a:r>
            <a:br>
              <a:rPr lang="sv-SE" sz="1300">
                <a:solidFill>
                  <a:schemeClr val="dk1"/>
                </a:solidFill>
              </a:rPr>
            </a:br>
            <a:r>
              <a:rPr lang="sv-SE" sz="1300">
                <a:solidFill>
                  <a:schemeClr val="dk1"/>
                </a:solidFill>
              </a:rPr>
              <a:t>is only accessible to authorised individuals.</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300">
                <a:solidFill>
                  <a:schemeClr val="dk1"/>
                </a:solidFill>
              </a:rPr>
              <a:t>✦ </a:t>
            </a:r>
            <a:r>
              <a:rPr b="1" lang="sv-SE" sz="1300">
                <a:solidFill>
                  <a:schemeClr val="dk1"/>
                </a:solidFill>
              </a:rPr>
              <a:t>Integrate without creating new security risks</a:t>
            </a:r>
            <a:br>
              <a:rPr b="1" lang="sv-SE" sz="1300">
                <a:solidFill>
                  <a:schemeClr val="dk1"/>
                </a:solidFill>
              </a:rPr>
            </a:br>
            <a:r>
              <a:rPr lang="sv-SE" sz="1300">
                <a:solidFill>
                  <a:schemeClr val="dk1"/>
                </a:solidFill>
              </a:rPr>
              <a:t>Implement the tools in a controlled manner within the existing IT environment and avoid</a:t>
            </a:r>
            <a:br>
              <a:rPr lang="sv-SE" sz="1300">
                <a:solidFill>
                  <a:schemeClr val="dk1"/>
                </a:solidFill>
              </a:rPr>
            </a:br>
            <a:r>
              <a:rPr lang="sv-SE" sz="1300">
                <a:solidFill>
                  <a:schemeClr val="dk1"/>
                </a:solidFill>
              </a:rPr>
              <a:t> insecure parallel systems and manual information handling.</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300">
                <a:solidFill>
                  <a:schemeClr val="dk1"/>
                </a:solidFill>
              </a:rPr>
              <a:t>✦ </a:t>
            </a:r>
            <a:r>
              <a:rPr b="1" lang="sv-SE" sz="1300">
                <a:solidFill>
                  <a:schemeClr val="dk1"/>
                </a:solidFill>
              </a:rPr>
              <a:t>Create traceability and control</a:t>
            </a:r>
            <a:br>
              <a:rPr b="1" lang="sv-SE" sz="1300">
                <a:solidFill>
                  <a:schemeClr val="dk1"/>
                </a:solidFill>
              </a:rPr>
            </a:br>
            <a:r>
              <a:rPr lang="sv-SE" sz="1300">
                <a:solidFill>
                  <a:schemeClr val="dk1"/>
                </a:solidFill>
              </a:rPr>
              <a:t>Clear logging and structured processes make it possible to track how information, </a:t>
            </a:r>
            <a:br>
              <a:rPr lang="sv-SE" sz="1300">
                <a:solidFill>
                  <a:schemeClr val="dk1"/>
                </a:solidFill>
              </a:rPr>
            </a:br>
            <a:r>
              <a:rPr lang="sv-SE" sz="1300">
                <a:solidFill>
                  <a:schemeClr val="dk1"/>
                </a:solidFill>
              </a:rPr>
              <a:t>assessments and actions are handled.</a:t>
            </a:r>
            <a:endParaRPr sz="13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sv-SE" sz="1300">
                <a:solidFill>
                  <a:schemeClr val="dk1"/>
                </a:solidFill>
              </a:rPr>
              <a:t>✦ </a:t>
            </a:r>
            <a:r>
              <a:rPr b="1" lang="sv-SE" sz="1300">
                <a:solidFill>
                  <a:schemeClr val="dk1"/>
                </a:solidFill>
              </a:rPr>
              <a:t>Ensure a sustainable long-term solution</a:t>
            </a:r>
            <a:br>
              <a:rPr b="1" lang="sv-SE" sz="1300">
                <a:solidFill>
                  <a:schemeClr val="dk1"/>
                </a:solidFill>
              </a:rPr>
            </a:br>
            <a:r>
              <a:rPr lang="sv-SE" sz="1300">
                <a:solidFill>
                  <a:schemeClr val="dk1"/>
                </a:solidFill>
              </a:rPr>
              <a:t>Controlled updates, clear support and flexible deployment options reduce the </a:t>
            </a:r>
            <a:br>
              <a:rPr lang="sv-SE" sz="1300">
                <a:solidFill>
                  <a:schemeClr val="dk1"/>
                </a:solidFill>
              </a:rPr>
            </a:br>
            <a:r>
              <a:rPr lang="sv-SE" sz="1300">
                <a:solidFill>
                  <a:schemeClr val="dk1"/>
                </a:solidFill>
              </a:rPr>
              <a:t>burden on the IT organisation.</a:t>
            </a:r>
            <a:endParaRPr sz="1300">
              <a:solidFill>
                <a:schemeClr val="dk1"/>
              </a:solidFill>
            </a:endParaRPr>
          </a:p>
          <a:p>
            <a:pPr indent="0" lvl="0" marL="0" marR="0" rtl="0" algn="l">
              <a:lnSpc>
                <a:spcPct val="115000"/>
              </a:lnSpc>
              <a:spcBef>
                <a:spcPts val="1200"/>
              </a:spcBef>
              <a:spcAft>
                <a:spcPts val="1200"/>
              </a:spcAft>
              <a:buClr>
                <a:schemeClr val="dk1"/>
              </a:buClr>
              <a:buSzPts val="1100"/>
              <a:buFont typeface="Arial"/>
              <a:buNone/>
            </a:pPr>
            <a:r>
              <a:t/>
            </a:r>
            <a:endParaRPr sz="1100">
              <a:solidFill>
                <a:schemeClr val="dk1"/>
              </a:solidFill>
            </a:endParaRPr>
          </a:p>
        </p:txBody>
      </p:sp>
      <p:sp>
        <p:nvSpPr>
          <p:cNvPr id="382" name="Google Shape;382;g3f73a43fb56_0_26"/>
          <p:cNvSpPr txBox="1"/>
          <p:nvPr/>
        </p:nvSpPr>
        <p:spPr>
          <a:xfrm>
            <a:off x="66000" y="114475"/>
            <a:ext cx="6585600" cy="248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lang="sv-SE" sz="2800">
                <a:solidFill>
                  <a:schemeClr val="dk1"/>
                </a:solidFill>
              </a:rPr>
              <a:t>Landing page - </a:t>
            </a:r>
            <a:r>
              <a:rPr b="0" i="0" lang="sv-SE" sz="2800" u="none" cap="none" strike="noStrike">
                <a:solidFill>
                  <a:schemeClr val="dk1"/>
                </a:solidFill>
                <a:latin typeface="Arial"/>
                <a:ea typeface="Arial"/>
                <a:cs typeface="Arial"/>
                <a:sym typeface="Arial"/>
              </a:rPr>
              <a:t>IT Director</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t/>
            </a:r>
            <a:endParaRPr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br>
              <a:rPr b="0" i="0" lang="sv-SE" sz="2800" u="none" cap="none" strike="noStrike">
                <a:solidFill>
                  <a:schemeClr val="dk1"/>
                </a:solidFill>
                <a:latin typeface="Arial"/>
                <a:ea typeface="Arial"/>
                <a:cs typeface="Arial"/>
                <a:sym typeface="Arial"/>
              </a:rPr>
            </a:br>
            <a:br>
              <a:rPr b="0" i="0" lang="sv-SE" sz="2800" u="none" cap="none" strike="noStrike">
                <a:solidFill>
                  <a:schemeClr val="dk1"/>
                </a:solidFill>
                <a:latin typeface="Arial"/>
                <a:ea typeface="Arial"/>
                <a:cs typeface="Arial"/>
                <a:sym typeface="Arial"/>
              </a:rPr>
            </a:br>
            <a:endParaRPr b="0" i="0" sz="2800" u="none" cap="none" strike="noStrike">
              <a:solidFill>
                <a:schemeClr val="dk1"/>
              </a:solidFill>
              <a:latin typeface="Arial"/>
              <a:ea typeface="Arial"/>
              <a:cs typeface="Arial"/>
              <a:sym typeface="Arial"/>
            </a:endParaRPr>
          </a:p>
        </p:txBody>
      </p:sp>
      <p:pic>
        <p:nvPicPr>
          <p:cNvPr id="383" name="Google Shape;383;g3f73a43fb56_0_26" title="ChatGPT Image Aug 17, 2026, 08_14_00 AM.png"/>
          <p:cNvPicPr preferRelativeResize="0"/>
          <p:nvPr/>
        </p:nvPicPr>
        <p:blipFill rotWithShape="1">
          <a:blip r:embed="rId3">
            <a:alphaModFix/>
          </a:blip>
          <a:srcRect b="0" l="0" r="0" t="0"/>
          <a:stretch/>
        </p:blipFill>
        <p:spPr>
          <a:xfrm>
            <a:off x="8174450" y="1830450"/>
            <a:ext cx="3400926" cy="3360051"/>
          </a:xfrm>
          <a:prstGeom prst="rect">
            <a:avLst/>
          </a:prstGeom>
          <a:noFill/>
          <a:ln>
            <a:noFill/>
          </a:ln>
        </p:spPr>
      </p:pic>
      <p:sp>
        <p:nvSpPr>
          <p:cNvPr id="384" name="Google Shape;384;g3f73a43fb56_0_26"/>
          <p:cNvSpPr txBox="1"/>
          <p:nvPr/>
        </p:nvSpPr>
        <p:spPr>
          <a:xfrm>
            <a:off x="8387575" y="1140900"/>
            <a:ext cx="3071700" cy="52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sv-SE" u="sng">
                <a:solidFill>
                  <a:schemeClr val="dk1"/>
                </a:solidFill>
              </a:rPr>
              <a:t>Please chose a suitable picture to this landing page </a:t>
            </a:r>
            <a:endParaRPr sz="13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g3f70ec41f4a_0_74"/>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0" name="Google Shape;390;g3f70ec41f4a_0_74"/>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391" name="Google Shape;391;g3f70ec41f4a_0_74"/>
          <p:cNvSpPr txBox="1"/>
          <p:nvPr/>
        </p:nvSpPr>
        <p:spPr>
          <a:xfrm>
            <a:off x="802550" y="158175"/>
            <a:ext cx="100326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lang="sv-SE" sz="2800">
                <a:solidFill>
                  <a:schemeClr val="dk1"/>
                </a:solidFill>
              </a:rPr>
              <a:t>Other landing pages </a:t>
            </a:r>
            <a:r>
              <a:rPr b="0" i="0" lang="sv-SE" sz="2800" u="none" cap="none" strike="noStrike">
                <a:solidFill>
                  <a:schemeClr val="dk1"/>
                </a:solidFill>
                <a:latin typeface="Arial"/>
                <a:ea typeface="Arial"/>
                <a:cs typeface="Arial"/>
                <a:sym typeface="Arial"/>
              </a:rPr>
              <a:t> </a:t>
            </a:r>
            <a:endParaRPr b="0" i="0" sz="2800" u="none" cap="none" strike="noStrike">
              <a:solidFill>
                <a:schemeClr val="dk1"/>
              </a:solidFill>
              <a:latin typeface="Arial"/>
              <a:ea typeface="Arial"/>
              <a:cs typeface="Arial"/>
              <a:sym typeface="Arial"/>
            </a:endParaRPr>
          </a:p>
        </p:txBody>
      </p:sp>
      <p:sp>
        <p:nvSpPr>
          <p:cNvPr id="392" name="Google Shape;392;g3f70ec41f4a_0_74"/>
          <p:cNvSpPr txBox="1"/>
          <p:nvPr/>
        </p:nvSpPr>
        <p:spPr>
          <a:xfrm>
            <a:off x="480175" y="981200"/>
            <a:ext cx="10891200" cy="542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br>
              <a:rPr b="0" i="0" lang="sv-SE" sz="1100" u="none" cap="none" strike="noStrike">
                <a:solidFill>
                  <a:schemeClr val="lt1"/>
                </a:solidFill>
                <a:latin typeface="Arial"/>
                <a:ea typeface="Arial"/>
                <a:cs typeface="Arial"/>
                <a:sym typeface="Arial"/>
              </a:rPr>
            </a:br>
            <a:endParaRPr b="0" i="0" sz="900" u="none" cap="none" strike="noStrike">
              <a:solidFill>
                <a:schemeClr val="lt1"/>
              </a:solidFill>
              <a:latin typeface="Arial"/>
              <a:ea typeface="Arial"/>
              <a:cs typeface="Arial"/>
              <a:sym typeface="Arial"/>
            </a:endParaRPr>
          </a:p>
        </p:txBody>
      </p:sp>
      <p:sp>
        <p:nvSpPr>
          <p:cNvPr id="393" name="Google Shape;393;g3f70ec41f4a_0_74"/>
          <p:cNvSpPr txBox="1"/>
          <p:nvPr/>
        </p:nvSpPr>
        <p:spPr>
          <a:xfrm>
            <a:off x="802550" y="4552550"/>
            <a:ext cx="8644200" cy="223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sv-SE" u="none" cap="none" strike="noStrike">
                <a:solidFill>
                  <a:schemeClr val="dk1"/>
                </a:solidFill>
                <a:latin typeface="Arial"/>
                <a:ea typeface="Arial"/>
                <a:cs typeface="Arial"/>
                <a:sym typeface="Arial"/>
              </a:rPr>
              <a:t> </a:t>
            </a: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endParaRPr b="0" i="0" sz="1500" u="none" cap="none" strike="noStrike">
              <a:solidFill>
                <a:schemeClr val="lt1"/>
              </a:solidFill>
              <a:latin typeface="Arial"/>
              <a:ea typeface="Arial"/>
              <a:cs typeface="Arial"/>
              <a:sym typeface="Arial"/>
            </a:endParaRPr>
          </a:p>
        </p:txBody>
      </p:sp>
      <p:pic>
        <p:nvPicPr>
          <p:cNvPr id="394" name="Google Shape;394;g3f70ec41f4a_0_74"/>
          <p:cNvPicPr preferRelativeResize="0"/>
          <p:nvPr/>
        </p:nvPicPr>
        <p:blipFill>
          <a:blip r:embed="rId3">
            <a:alphaModFix/>
          </a:blip>
          <a:stretch>
            <a:fillRect/>
          </a:stretch>
        </p:blipFill>
        <p:spPr>
          <a:xfrm>
            <a:off x="578738" y="1333475"/>
            <a:ext cx="10480215" cy="41910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g3fa5a12f8e6_0_136"/>
          <p:cNvSpPr/>
          <p:nvPr/>
        </p:nvSpPr>
        <p:spPr>
          <a:xfrm>
            <a:off x="0" y="0"/>
            <a:ext cx="11983500" cy="6858000"/>
          </a:xfrm>
          <a:prstGeom prst="rect">
            <a:avLst/>
          </a:prstGeom>
          <a:solidFill>
            <a:schemeClr val="lt1"/>
          </a:solidFill>
          <a:ln cap="flat" cmpd="sng" w="19050">
            <a:solidFill>
              <a:srgbClr val="082836"/>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0" name="Google Shape;400;g3fa5a12f8e6_0_136"/>
          <p:cNvSpPr txBox="1"/>
          <p:nvPr/>
        </p:nvSpPr>
        <p:spPr>
          <a:xfrm>
            <a:off x="7671100" y="1675750"/>
            <a:ext cx="2505000" cy="39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401" name="Google Shape;401;g3fa5a12f8e6_0_136"/>
          <p:cNvSpPr txBox="1"/>
          <p:nvPr/>
        </p:nvSpPr>
        <p:spPr>
          <a:xfrm>
            <a:off x="802550" y="158175"/>
            <a:ext cx="11108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lang="sv-SE" sz="2800">
                <a:solidFill>
                  <a:schemeClr val="dk1"/>
                </a:solidFill>
              </a:rPr>
              <a:t>product </a:t>
            </a:r>
            <a:r>
              <a:rPr b="0" i="0" lang="sv-SE" sz="2800" u="none" cap="none" strike="noStrike">
                <a:solidFill>
                  <a:schemeClr val="dk1"/>
                </a:solidFill>
                <a:latin typeface="Arial"/>
                <a:ea typeface="Arial"/>
                <a:cs typeface="Arial"/>
                <a:sym typeface="Arial"/>
              </a:rPr>
              <a:t>Logo Insider       Threat assessment </a:t>
            </a:r>
            <a:r>
              <a:rPr lang="sv-SE" sz="2800">
                <a:solidFill>
                  <a:schemeClr val="dk1"/>
                </a:solidFill>
              </a:rPr>
              <a:t>  Executive protection</a:t>
            </a:r>
            <a:r>
              <a:rPr b="0" i="0" lang="sv-SE" sz="2800" u="none" cap="none" strike="noStrike">
                <a:solidFill>
                  <a:schemeClr val="dk1"/>
                </a:solidFill>
                <a:latin typeface="Arial"/>
                <a:ea typeface="Arial"/>
                <a:cs typeface="Arial"/>
                <a:sym typeface="Arial"/>
              </a:rPr>
              <a:t>   </a:t>
            </a:r>
            <a:endParaRPr b="0" i="0" sz="2800" u="none" cap="none" strike="noStrike">
              <a:solidFill>
                <a:schemeClr val="dk1"/>
              </a:solidFill>
              <a:latin typeface="Arial"/>
              <a:ea typeface="Arial"/>
              <a:cs typeface="Arial"/>
              <a:sym typeface="Arial"/>
            </a:endParaRPr>
          </a:p>
        </p:txBody>
      </p:sp>
      <p:sp>
        <p:nvSpPr>
          <p:cNvPr id="402" name="Google Shape;402;g3fa5a12f8e6_0_136"/>
          <p:cNvSpPr txBox="1"/>
          <p:nvPr/>
        </p:nvSpPr>
        <p:spPr>
          <a:xfrm>
            <a:off x="480175" y="981200"/>
            <a:ext cx="10891200" cy="5427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br>
              <a:rPr b="0" i="0" lang="sv-SE" sz="1100" u="none" cap="none" strike="noStrike">
                <a:solidFill>
                  <a:schemeClr val="lt1"/>
                </a:solidFill>
                <a:latin typeface="Arial"/>
                <a:ea typeface="Arial"/>
                <a:cs typeface="Arial"/>
                <a:sym typeface="Arial"/>
              </a:rPr>
            </a:br>
            <a:endParaRPr b="0" i="0" sz="900" u="none" cap="none" strike="noStrike">
              <a:solidFill>
                <a:schemeClr val="lt1"/>
              </a:solidFill>
              <a:latin typeface="Arial"/>
              <a:ea typeface="Arial"/>
              <a:cs typeface="Arial"/>
              <a:sym typeface="Arial"/>
            </a:endParaRPr>
          </a:p>
        </p:txBody>
      </p:sp>
      <p:pic>
        <p:nvPicPr>
          <p:cNvPr id="403" name="Google Shape;403;g3fa5a12f8e6_0_136"/>
          <p:cNvPicPr preferRelativeResize="0"/>
          <p:nvPr/>
        </p:nvPicPr>
        <p:blipFill rotWithShape="1">
          <a:blip r:embed="rId3">
            <a:alphaModFix/>
          </a:blip>
          <a:srcRect b="0" l="0" r="0" t="0"/>
          <a:stretch/>
        </p:blipFill>
        <p:spPr>
          <a:xfrm>
            <a:off x="802550" y="773775"/>
            <a:ext cx="6755849" cy="3525125"/>
          </a:xfrm>
          <a:prstGeom prst="rect">
            <a:avLst/>
          </a:prstGeom>
          <a:noFill/>
          <a:ln>
            <a:noFill/>
          </a:ln>
        </p:spPr>
      </p:pic>
      <p:sp>
        <p:nvSpPr>
          <p:cNvPr id="404" name="Google Shape;404;g3fa5a12f8e6_0_136"/>
          <p:cNvSpPr txBox="1"/>
          <p:nvPr/>
        </p:nvSpPr>
        <p:spPr>
          <a:xfrm>
            <a:off x="802550" y="4552550"/>
            <a:ext cx="10744500" cy="223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sv-SE" u="none" cap="none" strike="noStrike">
                <a:solidFill>
                  <a:schemeClr val="dk1"/>
                </a:solidFill>
                <a:latin typeface="Arial"/>
                <a:ea typeface="Arial"/>
                <a:cs typeface="Arial"/>
                <a:sym typeface="Arial"/>
              </a:rPr>
              <a:t>Matahari 								Dechefr _x000B_–						</a:t>
            </a:r>
            <a:br>
              <a:rPr b="0" i="0" lang="sv-SE" u="none" cap="none" strike="noStrike">
                <a:solidFill>
                  <a:schemeClr val="dk1"/>
                </a:solidFill>
                <a:latin typeface="Arial"/>
                <a:ea typeface="Arial"/>
                <a:cs typeface="Arial"/>
                <a:sym typeface="Arial"/>
              </a:rPr>
            </a:br>
            <a:endParaRPr b="0" i="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lang="sv-SE">
                <a:solidFill>
                  <a:schemeClr val="dk1"/>
                </a:solidFill>
              </a:rPr>
              <a:t>Please use this two logos in our green color 									</a:t>
            </a:r>
            <a:br>
              <a:rPr lang="sv-SE">
                <a:solidFill>
                  <a:schemeClr val="dk1"/>
                </a:solidFill>
              </a:rPr>
            </a:br>
            <a:r>
              <a:rPr b="0" i="0" lang="sv-SE" u="none" cap="none" strike="noStrike">
                <a:solidFill>
                  <a:schemeClr val="dk1"/>
                </a:solidFill>
                <a:latin typeface="Arial"/>
                <a:ea typeface="Arial"/>
                <a:cs typeface="Arial"/>
                <a:sym typeface="Arial"/>
              </a:rPr>
              <a:t>			</a:t>
            </a:r>
            <a:endParaRPr>
              <a:solidFill>
                <a:schemeClr val="dk1"/>
              </a:solidFill>
            </a:endParaRPr>
          </a:p>
          <a:p>
            <a:pPr indent="0" lvl="0" marL="0" marR="0" rtl="0" algn="l">
              <a:lnSpc>
                <a:spcPct val="100000"/>
              </a:lnSpc>
              <a:spcBef>
                <a:spcPts val="0"/>
              </a:spcBef>
              <a:spcAft>
                <a:spcPts val="0"/>
              </a:spcAft>
              <a:buClr>
                <a:srgbClr val="000000"/>
              </a:buClr>
              <a:buSzPts val="2000"/>
              <a:buFont typeface="Arial"/>
              <a:buNone/>
            </a:pPr>
            <a:r>
              <a:rPr b="0" i="0" lang="sv-SE" u="none" cap="none" strike="noStrike">
                <a:solidFill>
                  <a:schemeClr val="dk1"/>
                </a:solidFill>
                <a:latin typeface="Arial"/>
                <a:ea typeface="Arial"/>
                <a:cs typeface="Arial"/>
                <a:sym typeface="Arial"/>
              </a:rPr>
              <a:t>Sentinel _x000B_( to the right ) </a:t>
            </a:r>
            <a:endParaRPr>
              <a:solidFill>
                <a:schemeClr val="dk1"/>
              </a:solidFill>
            </a:endParaRPr>
          </a:p>
          <a:p>
            <a:pPr indent="0" lvl="0" marL="0" marR="0" rtl="0" algn="l">
              <a:lnSpc>
                <a:spcPct val="100000"/>
              </a:lnSpc>
              <a:spcBef>
                <a:spcPts val="0"/>
              </a:spcBef>
              <a:spcAft>
                <a:spcPts val="0"/>
              </a:spcAft>
              <a:buClr>
                <a:srgbClr val="000000"/>
              </a:buClr>
              <a:buSzPts val="2000"/>
              <a:buFont typeface="Arial"/>
              <a:buNone/>
            </a:pPr>
            <a:r>
              <a:rPr lang="sv-SE">
                <a:solidFill>
                  <a:schemeClr val="dk1"/>
                </a:solidFill>
              </a:rPr>
              <a:t>Dechefr</a:t>
            </a:r>
            <a:r>
              <a:rPr b="0" i="0" lang="sv-SE" u="none" cap="none" strike="noStrike">
                <a:solidFill>
                  <a:schemeClr val="dk1"/>
                </a:solidFill>
                <a:latin typeface="Arial"/>
                <a:ea typeface="Arial"/>
                <a:cs typeface="Arial"/>
                <a:sym typeface="Arial"/>
              </a:rPr>
              <a:t>_x000B__x000B</a:t>
            </a:r>
            <a:br>
              <a:rPr lang="sv-SE">
                <a:solidFill>
                  <a:schemeClr val="dk1"/>
                </a:solidFill>
              </a:rPr>
            </a:br>
            <a:r>
              <a:rPr lang="sv-SE">
                <a:solidFill>
                  <a:schemeClr val="dk1"/>
                </a:solidFill>
              </a:rPr>
              <a:t>Executive protection </a:t>
            </a:r>
            <a:br>
              <a:rPr b="0" i="0" lang="sv-SE" u="none" cap="none" strike="noStrike">
                <a:solidFill>
                  <a:schemeClr val="dk1"/>
                </a:solidFill>
                <a:latin typeface="Arial"/>
                <a:ea typeface="Arial"/>
                <a:cs typeface="Arial"/>
                <a:sym typeface="Arial"/>
              </a:rPr>
            </a:br>
            <a:r>
              <a:rPr b="0" i="0" lang="sv-SE" u="none" cap="none" strike="noStrike">
                <a:solidFill>
                  <a:schemeClr val="dk1"/>
                </a:solidFill>
                <a:latin typeface="Arial"/>
                <a:ea typeface="Arial"/>
                <a:cs typeface="Arial"/>
                <a:sym typeface="Arial"/>
              </a:rPr>
              <a:t>Product Logos should follow the MIL logo. Clearly show that they belong to the same company. </a:t>
            </a:r>
            <a:br>
              <a:rPr b="0" i="0" lang="sv-SE" u="none" cap="none" strike="noStrike">
                <a:solidFill>
                  <a:schemeClr val="dk1"/>
                </a:solidFill>
                <a:latin typeface="Arial"/>
                <a:ea typeface="Arial"/>
                <a:cs typeface="Arial"/>
                <a:sym typeface="Arial"/>
              </a:rPr>
            </a:br>
            <a:br>
              <a:rPr b="0" i="0" lang="sv-SE" u="none" cap="none" strike="noStrike">
                <a:solidFill>
                  <a:schemeClr val="dk1"/>
                </a:solidFill>
                <a:latin typeface="Arial"/>
                <a:ea typeface="Arial"/>
                <a:cs typeface="Arial"/>
                <a:sym typeface="Arial"/>
              </a:rPr>
            </a:br>
            <a:r>
              <a:rPr b="1" lang="sv-SE">
                <a:solidFill>
                  <a:schemeClr val="dk1"/>
                </a:solidFill>
              </a:rPr>
              <a:t>We can provide a brand guideline covering logos and colours.</a:t>
            </a: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br>
              <a:rPr b="0" i="0" lang="sv-SE" sz="2000" u="none" cap="none" strike="noStrike">
                <a:solidFill>
                  <a:schemeClr val="lt1"/>
                </a:solidFill>
                <a:latin typeface="Arial"/>
                <a:ea typeface="Arial"/>
                <a:cs typeface="Arial"/>
                <a:sym typeface="Arial"/>
              </a:rPr>
            </a:br>
            <a:endParaRPr b="0" i="0" sz="1500" u="none" cap="none" strike="noStrike">
              <a:solidFill>
                <a:schemeClr val="lt1"/>
              </a:solidFill>
              <a:latin typeface="Arial"/>
              <a:ea typeface="Arial"/>
              <a:cs typeface="Arial"/>
              <a:sym typeface="Arial"/>
            </a:endParaRPr>
          </a:p>
        </p:txBody>
      </p:sp>
      <p:pic>
        <p:nvPicPr>
          <p:cNvPr id="405" name="Google Shape;405;g3fa5a12f8e6_0_136"/>
          <p:cNvPicPr preferRelativeResize="0"/>
          <p:nvPr/>
        </p:nvPicPr>
        <p:blipFill>
          <a:blip r:embed="rId4">
            <a:alphaModFix/>
          </a:blip>
          <a:stretch>
            <a:fillRect/>
          </a:stretch>
        </p:blipFill>
        <p:spPr>
          <a:xfrm>
            <a:off x="7888760" y="773775"/>
            <a:ext cx="4094741" cy="4040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2026-07-29T07:49:04Z</dcterms:created>
  <dc:creator>Joel Bollo</dc:creator>
</cp:coreProperties>
</file>