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29140-2F86-457D-A203-7D35BEBF780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5CD5F-21EB-44BF-8033-404364807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9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2F6F-478C-615A-B1AA-42CE4EA7D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51937-5D83-F628-D78E-D2BD2F915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77B26-C8F6-CDF3-B266-906E8B62E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18047-982D-484E-668D-C3821CC3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3A191-94F2-0A60-6583-A56E5E06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0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BF5F1-3969-C6F2-9D03-7A40E36AD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92DEEF-D4A8-EB4D-884A-4C66E8319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89763-D3C2-7E18-7BD5-400716D28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629B2-34A0-2867-1779-825E8CD8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43F51-11E6-8956-0792-E8B593E76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7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1170ED-85F7-D525-B837-7A02CF389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C378C-3209-6788-8468-63E5BBC1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3B729-6B6D-89AC-15D1-0C0579C9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7C880-97FD-1D08-281A-68F271C8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39D15-5EBF-173E-95E9-C0C33A110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1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36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592E-0949-0E58-65FA-8502E155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200B5-F71E-0F7B-9BAE-55C18C107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57AA4-A749-F95D-536A-F4D28FF3B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26FCC-8DD8-399F-08A3-B334B8DA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0AB69-E53A-2723-4F77-6EEFE1E1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52FCE-FF1F-09B0-4CB8-BAFF2F16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D5870-1B61-67E8-29C1-DC101D3B8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8225D-7225-F63F-68CC-E2E08AA6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3EFE5-F1B2-1018-C65A-DFD19947F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2FB1F-E594-F476-D02B-89D9BD79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0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C8D1-62A4-A3FF-2578-9765508B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2E0C1-9CB1-1667-AC4E-DBF36AFFA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1BAF5-3474-0CCE-B8EE-986DA4E3A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D4EC8-E3C8-0167-CC71-F1A65F2A9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746DA-7297-593B-7D53-6BAFA28C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4C7C4-2477-6330-4C61-BBA70852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9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E4EF-5E37-2D3C-E57E-E90FE394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16DD9-1269-8796-2E42-E33B37CD3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A769C-4BD9-B510-1A3C-B857924F9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CA6BCE-AF02-E44B-35B5-C086FE2187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3CD964-44CC-8C23-1C72-0376E7E38C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B15E96-BED1-8B5A-FF1C-4CC975D7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DBD449-D10C-0F2A-1753-5CFF1102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57FB42-901A-F441-A857-D0782A3B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4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65EFC-006C-AA56-0CDA-245E27A39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971043-9403-4786-5C40-7E4A900D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B3518-6CE4-EA9F-9D07-F16A69660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697AD-9B76-080C-F702-D0202013C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5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207DAF-2DF3-F794-DCED-AC8C41A89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B1D37-6719-A6CF-A5DD-A5EC594FF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4DE83-1508-6F05-E1D0-AEB7D390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9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A0BD6-3C32-6ED5-F9FD-AF42AA64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EF0C-38EB-2FEA-9A9F-FB7A6FAE0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77CD1-ABEF-A0AE-772A-936A91334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EEDE2-D87C-0824-B5A6-B45A8929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FAB7F-368A-E7B0-0D69-299E29278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1725D-5658-1804-AA7E-D26E6D9F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6D154-AF2A-51BA-BC93-E9057FB2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463857-1595-1A9F-EAF9-79FE46E33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11282F-AD0D-9A6A-5B73-6DD13BFCC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341ED-B8EC-8C4C-3770-DD491C22E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85FC1-1AAA-9587-DB7A-F274AC73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DDDDD-2F6C-6027-C8D8-3A2DBA6F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5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908D2-488C-DF63-839D-8DBB3A0A2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D3D45-A3A4-CA32-8646-A48163FEF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185F8-65A1-5E04-494F-1B28059BD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795465-7C14-4176-BEC9-DB9871756C2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CA645-FFD6-EEBE-B465-C59F6AC02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F712-82E8-6014-12CC-58A57BF85E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D91AE-0983-4C09-9D9F-C439AB47C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8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97280"/>
          </a:xfrm>
          <a:prstGeom prst="rect">
            <a:avLst/>
          </a:prstGeom>
          <a:solidFill>
            <a:srgbClr val="5B1A1A"/>
          </a:solidFill>
          <a:ln w="12700">
            <a:solidFill>
              <a:srgbClr val="5B1A1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182880"/>
            <a:ext cx="1121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267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Executive Summary</a:t>
            </a:r>
            <a:endParaRPr lang="en-US" sz="4267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72312" y="1342725"/>
            <a:ext cx="5364480" cy="45110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5C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1" y="1341120"/>
            <a:ext cx="60959" cy="45110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341120"/>
            <a:ext cx="5364480" cy="670560"/>
          </a:xfrm>
          <a:prstGeom prst="rect">
            <a:avLst/>
          </a:prstGeom>
          <a:solidFill>
            <a:srgbClr val="5B1A1A"/>
          </a:solidFill>
          <a:ln w="12700">
            <a:solidFill>
              <a:srgbClr val="5B1A1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1104" y="1365504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Cellar Dust</a:t>
            </a:r>
            <a:endParaRPr lang="en-US" sz="3733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1104" y="2011679"/>
            <a:ext cx="4998720" cy="883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5B1A1A"/>
                </a:solidFill>
                <a:latin typeface="Calibri" panose="020F0502020204030204"/>
              </a:rPr>
              <a:t>Premium Wine Logistics &amp; Assets</a:t>
            </a:r>
          </a:p>
          <a:p>
            <a:pPr defTabSz="1219170"/>
            <a:r>
              <a:rPr lang="en-US" sz="14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&amp; consumer wine storage, inventory management, and hospitality consignment / resale, plus home cellar construction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451104" y="2919663"/>
            <a:ext cx="4998720" cy="137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Climate-controlled storage facility (KCMO)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White-glove inventory management for collectors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"Virtual Cellar" B2B partner program for restaurants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Turnkey custom cellar construction consulting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Just-in-Time wholesale model for cult wine allocations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49408" y="1334864"/>
            <a:ext cx="5364480" cy="45110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5C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61760" y="1341120"/>
            <a:ext cx="5364480" cy="670560"/>
          </a:xfrm>
          <a:prstGeom prst="rect">
            <a:avLst/>
          </a:prstGeom>
          <a:solidFill>
            <a:srgbClr val="7B2D35"/>
          </a:solidFill>
          <a:ln w="12700">
            <a:solidFill>
              <a:srgbClr val="7B2D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547104" y="1365504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Wine Key</a:t>
            </a:r>
            <a:endParaRPr lang="en-US" sz="3733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08064" y="2169373"/>
            <a:ext cx="4998720" cy="9079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7B2D35"/>
                </a:solidFill>
                <a:latin typeface="Calibri" panose="020F0502020204030204"/>
              </a:rPr>
              <a:t>Education, Experience &amp; Digital Content</a:t>
            </a:r>
          </a:p>
          <a:p>
            <a:pPr defTabSz="1219170"/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Wine education, hospitality consulting, events, and wine-travel content and app.</a:t>
            </a:r>
            <a:endParaRPr lang="en-US" sz="1400" dirty="0"/>
          </a:p>
          <a:p>
            <a:pPr defTabSz="1219170"/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95712" y="2814632"/>
            <a:ext cx="499872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Staff training &amp; wine list curation for hospitality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Private tastings, events &amp; mobile sommelier services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"Wine Wayfinder" geo-fencing travel app (Napa/Sonoma) and expandable to other wine regions</a:t>
            </a: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Length and budget based wine vacation planning itinerary on app  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"Somm School" social media &amp; content strategy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600" dirty="0">
                <a:solidFill>
                  <a:srgbClr val="2C2C2C"/>
                </a:solidFill>
                <a:latin typeface="Calibri" panose="020F0502020204030204"/>
              </a:rPr>
              <a:t>Premium downloadable travel itineraries ($15–$25)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5760" y="6035040"/>
            <a:ext cx="1146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5E1F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platform, two complementary brands</a:t>
            </a:r>
            <a:endParaRPr lang="en-US" sz="2800" dirty="0"/>
          </a:p>
        </p:txBody>
      </p:sp>
      <p:sp>
        <p:nvSpPr>
          <p:cNvPr id="16" name="Shape 3">
            <a:extLst>
              <a:ext uri="{FF2B5EF4-FFF2-40B4-BE49-F238E27FC236}">
                <a16:creationId xmlns:a16="http://schemas.microsoft.com/office/drawing/2014/main" id="{0772AAA9-EAAE-C86F-032C-22C6E12115CE}"/>
              </a:ext>
            </a:extLst>
          </p:cNvPr>
          <p:cNvSpPr/>
          <p:nvPr/>
        </p:nvSpPr>
        <p:spPr>
          <a:xfrm>
            <a:off x="6455960" y="2023640"/>
            <a:ext cx="70717" cy="3822265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Cambria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Cabe</dc:creator>
  <cp:lastModifiedBy>David Cabe</cp:lastModifiedBy>
  <cp:revision>1</cp:revision>
  <dcterms:created xsi:type="dcterms:W3CDTF">2026-08-08T20:20:06Z</dcterms:created>
  <dcterms:modified xsi:type="dcterms:W3CDTF">2026-08-08T20:20:26Z</dcterms:modified>
</cp:coreProperties>
</file>