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71" r:id="rId12"/>
    <p:sldId id="265" r:id="rId13"/>
    <p:sldId id="266" r:id="rId14"/>
    <p:sldId id="272" r:id="rId15"/>
    <p:sldId id="267" r:id="rId16"/>
    <p:sldId id="268" r:id="rId17"/>
    <p:sldId id="269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6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Stacked Annual Recurring Revenue / Truck</c:v>
                </c:pt>
              </c:strCache>
            </c:strRef>
          </c:tx>
          <c:spPr>
            <a:solidFill>
              <a:srgbClr val="4ADE80"/>
            </a:solidFill>
            <a:effectLst/>
          </c:spPr>
          <c:invertIfNegative val="0"/>
          <c:dLbls>
            <c:numFmt formatCode="\$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rgbClr val="4ADE8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Yr 1</c:v>
                </c:pt>
                <c:pt idx="1">
                  <c:v>Yr 2</c:v>
                </c:pt>
                <c:pt idx="2">
                  <c:v>Yr 3</c:v>
                </c:pt>
                <c:pt idx="3">
                  <c:v>Yr 4</c:v>
                </c:pt>
                <c:pt idx="4">
                  <c:v>Yr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60000</c:v>
                </c:pt>
                <c:pt idx="1">
                  <c:v>111000</c:v>
                </c:pt>
                <c:pt idx="2">
                  <c:v>154000</c:v>
                </c:pt>
                <c:pt idx="3">
                  <c:v>191000</c:v>
                </c:pt>
                <c:pt idx="4">
                  <c:v>222000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19-4BBF-A909-499D76064D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50000"/>
        </c:scaling>
        <c:delete val="0"/>
        <c:axPos val="l"/>
        <c:majorGridlines>
          <c:spPr>
            <a:ln w="6350" cap="flat">
              <a:solidFill>
                <a:srgbClr val="1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435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0F2435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8903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0" y="731520"/>
            <a:ext cx="39319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1B5E3F">
                    <a:alpha val="7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5029200" y="30175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4ADE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28016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kern="0" spc="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RESIDELY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548640" y="21031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new Neighborly experience.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2834640"/>
            <a:ext cx="1828800" cy="457200"/>
          </a:xfrm>
          <a:prstGeom prst="roundRect">
            <a:avLst>
              <a:gd name="adj" fmla="val 12000"/>
            </a:avLst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residely.com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434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founders. One platform. Every home.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Five.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active service lines today. Hundreds more already mapped to the same platform. The home is the moat.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150+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0292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1 services, no license required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4612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4612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130+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38328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2 services, licensed or certified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26364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 3 services, certified contractor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trust on-ramp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6576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Cleaning, lawn, pet care, errands, elder companion, family genie, smart home setup, mobile detail, holiday decor. Low ticket, high frequency, the relationship that earns everything else.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4612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margin engine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4612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Pest, termite, pool, lawn chemical, tree, locksmith, mold, septic, well, irrigation, solar, glass, fence, inspection, restoration. Recurring contracts and high-margin specialty work.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2648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big-ticket moat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12648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HVAC, plumbing, electrical, gas, roofing, general residential, masonry, concrete, security, low voltage. Largest tickets, deepest trust, franchise-ready under one platform.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Service Universe.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Cleaning to plumbing and everything between. Every service already mapped to a tier on the same platform.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Volume Layer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Tier 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license required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Cleaning, gutters, dryer vent. Lawn, hedge, hurricane prep. Pet sitting, dog walking, grooming. Grocery, pharmacy, errands, notary. Senior companion, nanny, tutoring. Smart home, TV mount, cameras.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9184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Margin Engine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Tier 2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9184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Licensed or certified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7472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Handyman, painting, flooring, pressure wash. Appliance, locksmith. Pest, termite, mosquito, wildlife, mold. Pool, lawn chemical, ISA arborist. Fence, deck, paver, shutter. Solar, irrigation, septic, well, glass. Inspection, restoration.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2648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12648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Heavy-Trade Moat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2648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Tier 3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12648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Certified contractor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0936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HVAC, heat pump, mini-split, geothermal. Plumbing, tankless, sewer, re-pipe. Electrical, panel, EV charger, generator. Gas, fire features. Roofing, additions, remodels, ADU, foundation, impact windows. Masonry, concrete, security, fire sprinkler.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Adjacent verticals already in scope: home staging, real estate photo and drone, rental and Airbnb management, mobile wellness (massage, PT, IV), closet and gym build-outs, outdoor kitchens, saunas, putting greens, chicken coops, beekeeping.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4348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person can pay someone to do it inside or around their home, it belongs on the Residely platform.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not getting a job offer.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4C4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getting the last offer you'll ever need.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4114800" cy="3108960"/>
          </a:xfrm>
          <a:prstGeom prst="rect">
            <a:avLst/>
          </a:prstGeom>
          <a:solidFill>
            <a:srgbClr val="2A151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411480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371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GOING IT ALONE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3657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You own 100% of nothing growing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No shared marketing or platform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No cross-sell — one service ceiling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No franchise future — stuck local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No recurring bond book — no exit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No equity partner covering your back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Always the one working — forever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371600"/>
            <a:ext cx="4114800" cy="3108960"/>
          </a:xfrm>
          <a:prstGeom prst="rect">
            <a:avLst/>
          </a:prstGeom>
          <a:solidFill>
            <a:srgbClr val="0C2E1F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371600"/>
            <a:ext cx="4114800" cy="4572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663440" y="1371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WITH RESIDELY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2011680"/>
            <a:ext cx="3657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25% of a five-line company built to scale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Shared brand — every customer is yours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Cross-sell built into every service call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Franchise model from year one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Termite bond book = built-in exit value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Three other owners invested in your growth</a:t>
            </a:r>
            <a:endParaRPr lang="en-US" sz="12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Move up fast — or stay in the field earning equity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0" y="4572000"/>
            <a:ext cx="9144000" cy="576072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4572000"/>
            <a:ext cx="841248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0F24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harder you build it now, the sooner you stop being the one doing the work.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Run It.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Fair. Votable. Equal. No one person holds the wheel.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023360" cy="150876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1188720" cy="1508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1188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783080" y="146304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equity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783080" y="18288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founder owns the same share of Residely Holdings. Pest, pool, lawn-tree, counsel — same seat, same stake, same vote.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663440" y="1325880"/>
            <a:ext cx="4023360" cy="150876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325880"/>
            <a:ext cx="1188720" cy="1508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1325880"/>
            <a:ext cx="1188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5989320" y="146304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Voting council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89320" y="18288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decisions require a vote. No one person overrules the group. The lawyer structures this into the operating agreement from day one.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50876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017520"/>
            <a:ext cx="1188720" cy="1508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3017520"/>
            <a:ext cx="1188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1783080" y="31546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agreement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783080" y="352044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LLC. One document. Clean roles, clear compensation, defined path to bringing on employees, franchisees, and new brands.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3017520"/>
            <a:ext cx="4023360" cy="150876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63440" y="3017520"/>
            <a:ext cx="1188720" cy="1508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63440" y="3017520"/>
            <a:ext cx="118872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∞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989320" y="31546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Franchise-ready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989320" y="352044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from the start to license the Residely brand to new operators — the same way Neighborly turned one company into 5,500 locations.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to Protect the Brand.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IP fortress sits above the liability wall. The operating companies sit below it. Customers transact only with the operating tier.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94360" y="1188720"/>
            <a:ext cx="1554480" cy="384048"/>
          </a:xfrm>
          <a:prstGeom prst="roundRect">
            <a:avLst>
              <a:gd name="adj" fmla="val 14286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188720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Adrian</a:t>
            </a:r>
            <a:endParaRPr lang="en-US" sz="12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· 25%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606040" y="1188720"/>
            <a:ext cx="1554480" cy="384048"/>
          </a:xfrm>
          <a:prstGeom prst="roundRect">
            <a:avLst>
              <a:gd name="adj" fmla="val 14286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606040" y="1188720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Morgan</a:t>
            </a:r>
            <a:endParaRPr lang="en-US" sz="12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· 25%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17720" y="1188720"/>
            <a:ext cx="1554480" cy="384048"/>
          </a:xfrm>
          <a:prstGeom prst="roundRect">
            <a:avLst>
              <a:gd name="adj" fmla="val 14286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617720" y="1188720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Conner</a:t>
            </a:r>
            <a:endParaRPr lang="en-US" sz="12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· 25%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629400" y="1188720"/>
            <a:ext cx="1554480" cy="384048"/>
          </a:xfrm>
          <a:prstGeom prst="roundRect">
            <a:avLst>
              <a:gd name="adj" fmla="val 14286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629400" y="1188720"/>
            <a:ext cx="1554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2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· 25%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1371600" y="1572768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83280" y="1572768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394960" y="1572768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406640" y="1572768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371600" y="1682496"/>
            <a:ext cx="6035040" cy="0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0" y="1682496"/>
            <a:ext cx="0" cy="118872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017520" y="1801368"/>
            <a:ext cx="3108960" cy="41148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017520" y="180136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Residely Holdings, LLC</a:t>
            </a:r>
            <a:endParaRPr lang="en-US" sz="14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· taxed as partnership · owns 100% of each subsidiary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0" y="2212848"/>
            <a:ext cx="0" cy="128016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331720" y="2340864"/>
            <a:ext cx="4480560" cy="0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331720" y="2340864"/>
            <a:ext cx="0" cy="128016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812280" y="2340864"/>
            <a:ext cx="0" cy="128016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31520" y="2468880"/>
            <a:ext cx="3200400" cy="4114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31520" y="24688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Residely IP, LLC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marks, domains, manuals  ·  licenses to OpCos for royalty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212080" y="2468880"/>
            <a:ext cx="3200400" cy="4114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212080" y="24688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Residely Franchise Systems, LLC</a:t>
            </a:r>
            <a:endParaRPr lang="en-US" sz="13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franchisor entity  ·  holds the FDD when ready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200400" y="281635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91C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LIABILITY  WALL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283464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royalty flows up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583680" y="283464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flows down ↓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65760" y="3108960"/>
            <a:ext cx="8412480" cy="0"/>
          </a:xfrm>
          <a:prstGeom prst="line">
            <a:avLst/>
          </a:prstGeom>
          <a:noFill/>
          <a:ln w="19050">
            <a:solidFill>
              <a:srgbClr val="B91C1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365760" y="3291840"/>
            <a:ext cx="18288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3291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OpCo 1</a:t>
            </a:r>
            <a:endParaRPr lang="en-US" sz="13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+ Termite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468880" y="3291840"/>
            <a:ext cx="18288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468880" y="3291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OpCo 2</a:t>
            </a:r>
            <a:endParaRPr lang="en-US" sz="13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Service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572000" y="3291840"/>
            <a:ext cx="18288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0" y="3291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OpCo 3</a:t>
            </a:r>
            <a:endParaRPr lang="en-US" sz="13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Lawn + Tree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675120" y="3291840"/>
            <a:ext cx="182880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675120" y="3291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OpCo 4</a:t>
            </a:r>
            <a:endParaRPr lang="en-US" sz="13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 + Care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1280160" y="3794760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3383280" y="3794760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5486400" y="3794760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7589520" y="3794760"/>
            <a:ext cx="0" cy="109728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1280160" y="3904488"/>
            <a:ext cx="6309360" cy="0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0" y="3904488"/>
            <a:ext cx="0" cy="118872"/>
          </a:xfrm>
          <a:prstGeom prst="line">
            <a:avLst/>
          </a:prstGeom>
          <a:noFill/>
          <a:ln w="9525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2057400" y="4023360"/>
            <a:ext cx="5029200" cy="384048"/>
          </a:xfrm>
          <a:prstGeom prst="roundRect">
            <a:avLst>
              <a:gd name="adj" fmla="val 11905"/>
            </a:avLst>
          </a:prstGeom>
          <a:solidFill>
            <a:srgbClr val="4B5563"/>
          </a:solidFill>
          <a:ln w="12700">
            <a:solidFill>
              <a:srgbClr val="4B5563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057400" y="4023360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· contracts · lawsuits stop here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0" y="4617720"/>
            <a:ext cx="9144000" cy="53035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365760" y="4617720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 OpCo gets sued, the IP, the brand, the domains, and the franchise system stay safe.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Get There.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lean. Build the bond book early. Scale like Neighborly never could.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26974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2697480" cy="640080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3716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· Now</a:t>
            </a:r>
            <a:endParaRPr lang="en-US" sz="1300" dirty="0"/>
          </a:p>
          <a:p>
            <a:pPr marL="0" indent="0">
              <a:buNone/>
            </a:pPr>
            <a:r>
              <a:rPr lang="en-US" sz="1100" i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Owner-operators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148840"/>
            <a:ext cx="23774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1–2 vehicles per division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Pest + WDO + bond writing live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Tree crew launches with chipper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Lawn + landscape route running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Licenses + insurance secured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residely.com live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371600"/>
            <a:ext cx="26974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371600"/>
            <a:ext cx="2697480" cy="640080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13716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· Year 1–2</a:t>
            </a:r>
            <a:endParaRPr lang="en-US" sz="1300" dirty="0"/>
          </a:p>
          <a:p>
            <a:pPr marL="0" indent="0">
              <a:buNone/>
            </a:pPr>
            <a:r>
              <a:rPr lang="en-US" sz="1100" i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employees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429000" y="2148840"/>
            <a:ext cx="23774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Hire technicians for every line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Add cleaning + in-home care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Bundle pricing live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Termite bond book at $100K+ ARR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Shared scheduling app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Local brand dominance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371600"/>
            <a:ext cx="26974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126480" y="1371600"/>
            <a:ext cx="2697480" cy="640080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63640" y="13716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· Year 2–4</a:t>
            </a:r>
            <a:endParaRPr lang="en-US" sz="1300" dirty="0"/>
          </a:p>
          <a:p>
            <a:pPr marL="0" indent="0">
              <a:buNone/>
            </a:pPr>
            <a:r>
              <a:rPr lang="en-US" sz="1100" i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franchises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309360" y="2148840"/>
            <a:ext cx="23774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License the Residely brand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Expand to new FL markets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Add HVAC, electrical, roofing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Termite bond book at $400K+ ARR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Commercial contracts online</a:t>
            </a:r>
            <a:endParaRPr lang="en-US" sz="11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National platform vision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65760" y="475488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DE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Neighborly started with one truck in Waco, Texas in 1981. Today: 5,500 locations, 30+ brands. We start with five.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Residely Way.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Cross-training isn't optional. It's how we build something that outlasts all of us.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owner learns every service. Every new hire learns from every owner. That is the Residely Way.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4023360" cy="11430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2148840"/>
            <a:ext cx="822960" cy="11430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822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417320" y="224028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cross-train first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17320" y="256032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founder learns the basics of every division. First, pest, lawn, operations, all speak the same language. No silos at the top.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2148840"/>
            <a:ext cx="4023360" cy="11430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2148840"/>
            <a:ext cx="822960" cy="11430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663440" y="2148840"/>
            <a:ext cx="822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623560" y="224028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hire is taught the Residely standard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623560" y="256032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workers don't just learn one job. They learn our values, our quality, and our process across every brand so they can grow within the platform.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429000"/>
            <a:ext cx="4023360" cy="11430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3429000"/>
            <a:ext cx="822960" cy="11430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429000"/>
            <a:ext cx="822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1417320" y="352044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Cross-trained teams = faster scale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417320" y="384048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tech who knows pest and pool fills gaps, covers routes, and generates more revenue per truck. Flexibility is just good math.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63440" y="3429000"/>
            <a:ext cx="4023360" cy="11430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63440" y="3429000"/>
            <a:ext cx="822960" cy="11430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663440" y="3429000"/>
            <a:ext cx="8229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623560" y="352044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how franchises are built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623560" y="3840480"/>
            <a:ext cx="2971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we license the Residely brand to new operators, we hand them a complete playbook, not just one trade. That's the Neighborly model. That's ours.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B5E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don't just build a company. We build people who can run one.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RESIDELY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600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residely.com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3840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people.</a:t>
            </a:r>
            <a:endParaRPr lang="en-US" sz="1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company.</a:t>
            </a:r>
            <a:endParaRPr lang="en-US" sz="1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service lines.</a:t>
            </a:r>
            <a:endParaRPr lang="en-US" sz="1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800" i="1" dirty="0">
                <a:solidFill>
                  <a:srgbClr val="F4C4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shot at building the next Neighborly.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663440" y="731520"/>
            <a:ext cx="4023360" cy="41148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846320" y="9144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 is simple.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846320" y="155448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Bring your skill set as an owner-operator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Hold your 25% and grow with it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Operate your division, vote on the rest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Build the termite bond book aggressively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Move up fast, or keep earning in the field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Build something you actually own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3977640"/>
            <a:ext cx="3657600" cy="594360"/>
          </a:xfrm>
          <a:prstGeom prst="roundRect">
            <a:avLst>
              <a:gd name="adj" fmla="val 15385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0" y="397764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deal is only available once. Let's build it.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not three separate LLCs?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lawyer said it wouldn't grow. Here's why he's right.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554480" y="1645920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554480" y="1645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2331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silos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274320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brands, three bank accounts, three marketing budgets, zero shared brand equity. You build three small companies instead of one big one.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41732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389120" y="1645920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89120" y="1645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474720" y="2331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leverage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520440" y="274320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customer calls for lawn care. You can't upsell pest, pool, or tree work because there's no unified platform connecting you. Revenue stays small.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41732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223760" y="1645920"/>
            <a:ext cx="502920" cy="5029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223760" y="16459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309360" y="2331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franchise path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355080" y="2743200"/>
            <a:ext cx="2194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LLCs can't be franchised under one flag. Neighborly's power is one umbrella. Three separate entities can never become that.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4348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 wins. Three separate companies just split the opportunity.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Residely Model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holding company. Four equal partners. Five active service brands. Unlimited growth.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514600" y="1234440"/>
            <a:ext cx="4114800" cy="50292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14600" y="123444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RESIDELY HOLDINGS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0" y="1737360"/>
            <a:ext cx="0" cy="22860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68680" y="1965960"/>
            <a:ext cx="7406640" cy="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316736" y="1965960"/>
            <a:ext cx="0" cy="9144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85216" y="2057400"/>
            <a:ext cx="1463040" cy="7315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85216" y="205740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Nixit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+ Termite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944368" y="1965960"/>
            <a:ext cx="0" cy="9144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212848" y="2057400"/>
            <a:ext cx="1463040" cy="7315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12848" y="205740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0" y="1965960"/>
            <a:ext cx="0" cy="9144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840480" y="2057400"/>
            <a:ext cx="1463040" cy="7315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840480" y="205740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Lawn +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Landscape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199632" y="1965960"/>
            <a:ext cx="0" cy="9144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468112" y="2057400"/>
            <a:ext cx="1463040" cy="7315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468112" y="205740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7827264" y="1965960"/>
            <a:ext cx="0" cy="91440"/>
          </a:xfrm>
          <a:prstGeom prst="line">
            <a:avLst/>
          </a:prstGeom>
          <a:noFill/>
          <a:ln w="12700">
            <a:solidFill>
              <a:srgbClr val="6B72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095744" y="2057400"/>
            <a:ext cx="1463040" cy="7315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095744" y="2057400"/>
            <a:ext cx="1463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 +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2971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verticals: HVAC  ·  Handyman  ·  Pressure Washing  ·  Electrical  ·  Plumbing  ·  Roofing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3520440"/>
            <a:ext cx="2011680" cy="1280160"/>
          </a:xfrm>
          <a:prstGeom prst="roundRect">
            <a:avLst>
              <a:gd name="adj" fmla="val 5714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611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24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457200" y="4114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Morgan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" y="43891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+ Termite Operations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606040" y="3520440"/>
            <a:ext cx="2011680" cy="1280160"/>
          </a:xfrm>
          <a:prstGeom prst="roundRect">
            <a:avLst>
              <a:gd name="adj" fmla="val 5714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606040" y="3611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24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2606040" y="4114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2697480" y="43891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Servicing Operations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754880" y="3520440"/>
            <a:ext cx="2011680" cy="1280160"/>
          </a:xfrm>
          <a:prstGeom prst="roundRect">
            <a:avLst>
              <a:gd name="adj" fmla="val 5714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54880" y="3611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24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4754880" y="4114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846320" y="43891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Lawn, Landscape + Tree Operations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903720" y="3520440"/>
            <a:ext cx="2011680" cy="1280160"/>
          </a:xfrm>
          <a:prstGeom prst="roundRect">
            <a:avLst>
              <a:gd name="adj" fmla="val 5714"/>
            </a:avLst>
          </a:prstGeom>
          <a:solidFill>
            <a:srgbClr val="F4C430"/>
          </a:solidFill>
          <a:ln w="12700">
            <a:solidFill>
              <a:srgbClr val="D4A017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903720" y="3611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24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2800" dirty="0"/>
          </a:p>
        </p:txBody>
      </p:sp>
      <p:sp>
        <p:nvSpPr>
          <p:cNvPr id="38" name="Text 36"/>
          <p:cNvSpPr/>
          <p:nvPr/>
        </p:nvSpPr>
        <p:spPr>
          <a:xfrm>
            <a:off x="6903720" y="4114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Adrian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6995160" y="43891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Legal, Strategy + Business Operations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Termite Goldmine.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Florida is the termite state. Every house, every closing, every renovation is a revenue event.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2011680" cy="27432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325880"/>
            <a:ext cx="20116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325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WDO Inspections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9202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$125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65760" y="23774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 inspection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697480"/>
            <a:ext cx="1737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for every Florida real estate closing. 30 minutes each. 10–15 per truck per week.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3657600"/>
            <a:ext cx="2011680" cy="41148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365760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$1,250–$1,875 / wk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514600" y="1325880"/>
            <a:ext cx="2011680" cy="27432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514600" y="1325880"/>
            <a:ext cx="20116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514600" y="1325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Termite Treatments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14600" y="19202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$2,000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2514600" y="23774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avg per home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651760" y="2697480"/>
            <a:ext cx="1737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 Termidor or Taurus SC perimeter treatment. 1–2 jobs per truck per week is conservative.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514600" y="3657600"/>
            <a:ext cx="2011680" cy="41148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514600" y="365760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$2,000–$4,000 / wk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1325880"/>
            <a:ext cx="2011680" cy="27432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63440" y="1325880"/>
            <a:ext cx="20116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663440" y="1325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Pre-Construction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Soil Poisoning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63440" y="19202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$1,500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4663440" y="23774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avg per build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00600" y="2697480"/>
            <a:ext cx="1737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pre-slab termiticide treatment. Builders need a vendor. Volume contracts available.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63440" y="3657600"/>
            <a:ext cx="2011680" cy="41148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63440" y="365760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$750–$3,000 / wk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812280" y="1325880"/>
            <a:ext cx="2011680" cy="27432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812280" y="1325880"/>
            <a:ext cx="20116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812280" y="1325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Termite Bonds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812280" y="19202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$500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6812280" y="23774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avg per year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949440" y="2697480"/>
            <a:ext cx="1737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maintenance contracts. Renew at 85%+. Stack year after year. Pure recurring margin.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812280" y="3657600"/>
            <a:ext cx="2011680" cy="41148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812280" y="365760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Compounds annually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44348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Termite work alone adds $4,000–$8,875 / week per truck on top of general pest control.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Tree, Landscape + Irrigation.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Sam's division doesn't stop at lawn. Every yard becomes four revenue events.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114800" cy="29718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11480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TREE SERVICE DIVISION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920240"/>
            <a:ext cx="3657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 Removal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$300–$3,500 per tree.  2–4 removals per crew per week.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Trimming + Pruning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$200–$1,500 per job. Recurring annual customers.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Stump Grinding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$100–$400 per stump. Bolt-on to every removal.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Storm Cleanup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surge revenue. Hurricane premium pricing.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3840480"/>
            <a:ext cx="4114800" cy="45720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8404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$5,500–$13,000 / crew / week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54880" y="1325880"/>
            <a:ext cx="3931920" cy="297180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325880"/>
            <a:ext cx="393192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54880" y="132588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LAWN + LANDSCAPE + IRRIGATION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83480" y="19202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Lawn Maintenance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route base. $1,200–$1,800/wk per truck.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Landscape Installs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$2,000–$15,000 per project. 1 install/wk = huge swing.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Irrigation Install + Repair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$2,500–$6,000 install. $150–$500 per repair call.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Planting + Sod</a:t>
            </a:r>
            <a:endParaRPr lang="en-US" sz="12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$1,500–$8,000 per job. Builder partnerships available.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54880" y="3840480"/>
            <a:ext cx="3931920" cy="457200"/>
          </a:xfrm>
          <a:prstGeom prst="rect">
            <a:avLst/>
          </a:prstGeom>
          <a:solidFill>
            <a:srgbClr val="0F2435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54880" y="384048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$6,000–$8,300 / truck / week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4348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Sam's division alone: $11,500–$21,300 per week with one tree crew and one landscape truck.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 + Care.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trust premium. We're already inside the home. Why send the customer somewhere else?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Home Cleaning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$800–$2,000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 crew per week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weekly, biweekly, or monthly routes. The base of the trust relationship that everything else builds on.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9184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In-Home Pet Care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$500–$1,500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9184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 crew per week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7472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 sitting, dog walking, overnight stays. Bonded, insured, background-checked staff. Premium pricing the trust earns.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1325880"/>
            <a:ext cx="2651760" cy="2606040"/>
          </a:xfrm>
          <a:prstGeom prst="rect">
            <a:avLst/>
          </a:prstGeom>
          <a:solidFill>
            <a:srgbClr val="F4F4F4"/>
          </a:solidFill>
          <a:ln w="12700">
            <a:solidFill>
              <a:srgbClr val="E5E7EB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26480" y="1325880"/>
            <a:ext cx="26517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126480" y="13258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In-Home Sitter Service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26480" y="1965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5E3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$750–$1,500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126480" y="24688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 crew per week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09360" y="278892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Vetted babysitters and date-night sitters drawn from the same talent pool. The Residely trust applied to the most important room in the house.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In-home sitter services structured as a vetted referral/staffing model; licensing posture confirmed by counsel before launch.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434840"/>
            <a:ext cx="8229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 + Care: $2,050–$5,000 per crew per week. 2.5x the revenue of cleaning alone.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vs. Overhead: By Truck.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365760" y="6858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with one per division. Every truck multiplies the return. Termite, tree, landscape, and care add the real lift.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2377440" y="1097280"/>
            <a:ext cx="1645920" cy="365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377440" y="109728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Truck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069080" y="1097280"/>
            <a:ext cx="1783080" cy="365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069080" y="10972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Trucks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897880" y="1097280"/>
            <a:ext cx="1783080" cy="365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897880" y="10972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Trucks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726680" y="1097280"/>
            <a:ext cx="1051560" cy="36576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26680" y="1097280"/>
            <a:ext cx="1051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Overhead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1508760"/>
            <a:ext cx="1965960" cy="502920"/>
          </a:xfrm>
          <a:prstGeom prst="rect">
            <a:avLst/>
          </a:prstGeom>
          <a:solidFill>
            <a:srgbClr val="2E7D4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1508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+ Termite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Morgan — Ops Lead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377440" y="1508760"/>
            <a:ext cx="164592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377440" y="15087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$6,250–$8,500/wk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069080" y="150876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069080" y="1508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$12,500–$17,000/wk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897880" y="150876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897880" y="15087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$18,750–$25,500/wk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726680" y="1508760"/>
            <a:ext cx="105156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726680" y="150876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~$650/wk OH per truck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65760" y="2011680"/>
            <a:ext cx="1965960" cy="502920"/>
          </a:xfrm>
          <a:prstGeom prst="rect">
            <a:avLst/>
          </a:prstGeom>
          <a:solidFill>
            <a:srgbClr val="2E7D4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201168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Service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Conner — Ops Lead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377440" y="2011680"/>
            <a:ext cx="164592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37744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$1,500–$2,500/wk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069080" y="201168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069080" y="201168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$3,000–$5,000/wk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897880" y="201168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897880" y="201168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$4,500–$7,500/wk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726680" y="2011680"/>
            <a:ext cx="105156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726680" y="201168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~$380/wk OH per truck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2514600"/>
            <a:ext cx="1965960" cy="502920"/>
          </a:xfrm>
          <a:prstGeom prst="rect">
            <a:avLst/>
          </a:prstGeom>
          <a:solidFill>
            <a:srgbClr val="2E7D4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251460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Lawn + Landscape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— Ops Lead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2377440" y="2514600"/>
            <a:ext cx="164592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377440" y="25146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$6,000–$8,300/wk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069080" y="251460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069080" y="251460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$12,000–$16,600/wk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5897880" y="251460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897880" y="251460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$18,000–$24,900/wk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726680" y="2514600"/>
            <a:ext cx="105156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726680" y="251460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~$680/wk OH per truck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365760" y="3017520"/>
            <a:ext cx="1965960" cy="502920"/>
          </a:xfrm>
          <a:prstGeom prst="rect">
            <a:avLst/>
          </a:prstGeom>
          <a:solidFill>
            <a:srgbClr val="2E7D4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301752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 Service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— Crew Lead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2377440" y="3017520"/>
            <a:ext cx="164592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2377440" y="30175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$5,500–$13,000/wk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4069080" y="301752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069080" y="301752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$11,000–$26,000/wk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5897880" y="301752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5897880" y="301752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$16,500–$39,000/wk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7726680" y="3017520"/>
            <a:ext cx="105156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7726680" y="301752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~$950/wk OH per crew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365760" y="3520440"/>
            <a:ext cx="1965960" cy="502920"/>
          </a:xfrm>
          <a:prstGeom prst="rect">
            <a:avLst/>
          </a:prstGeom>
          <a:solidFill>
            <a:srgbClr val="2E7D4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57200" y="352044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Cleaning + Care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route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2377440" y="3520440"/>
            <a:ext cx="164592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2377440" y="3520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$2,050–$5,000/wk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4069080" y="352044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4069080" y="352044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$4,100–$10,000/wk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5897880" y="3520440"/>
            <a:ext cx="178308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5897880" y="352044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$6,150–$15,000/wk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7726680" y="3520440"/>
            <a:ext cx="1051560" cy="502920"/>
          </a:xfrm>
          <a:prstGeom prst="rect">
            <a:avLst/>
          </a:prstGeom>
          <a:solidFill>
            <a:srgbClr val="1A355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7726680" y="352044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~$320/wk OH per crew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365760" y="4023360"/>
            <a:ext cx="1965960" cy="502920"/>
          </a:xfrm>
          <a:prstGeom prst="rect">
            <a:avLst/>
          </a:prstGeom>
          <a:solidFill>
            <a:srgbClr val="F4C430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457200" y="40233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</a:t>
            </a:r>
            <a:endParaRPr lang="en-US" sz="1200" dirty="0"/>
          </a:p>
          <a:p>
            <a:pPr marL="0" indent="0">
              <a:buNone/>
            </a:pPr>
            <a:r>
              <a:rPr lang="en-US" sz="900" i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5 Divisions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2377440" y="4023360"/>
            <a:ext cx="164592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2377440" y="40233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$21,300–$37,300/wk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~$1.1M–1.9M/yr gross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4069080" y="4023360"/>
            <a:ext cx="17830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4069080" y="40233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$42,600–$74,600/wk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~$2.2M–3.9M/yr gross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5897880" y="4023360"/>
            <a:ext cx="178308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5897880" y="4023360"/>
            <a:ext cx="1783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$63,900–$111,900/wk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~$3.3M–5.8M/yr gross</a:t>
            </a:r>
            <a:endParaRPr lang="en-US" sz="900" dirty="0"/>
          </a:p>
        </p:txBody>
      </p:sp>
      <p:sp>
        <p:nvSpPr>
          <p:cNvPr id="70" name="Shape 68"/>
          <p:cNvSpPr/>
          <p:nvPr/>
        </p:nvSpPr>
        <p:spPr>
          <a:xfrm>
            <a:off x="7726680" y="4023360"/>
            <a:ext cx="1051560" cy="502920"/>
          </a:xfrm>
          <a:prstGeom prst="rect">
            <a:avLst/>
          </a:prstGeom>
          <a:solidFill>
            <a:srgbClr val="1B5E3F"/>
          </a:solidFill>
          <a:ln w="12700">
            <a:solidFill>
              <a:srgbClr val="0F24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7726680" y="4023360"/>
            <a:ext cx="1051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~30% blended OH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365760" y="461772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Overhead includes fuel, insurance, supplies, licensing, equipment, and non-owner technician wages. Net figures estimated before owner distributions.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Recurring Revenue Compound.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365760" y="6858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ADE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Termite bonds stack year after year. This is the part private equity actually pays for.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39319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Mechanic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new termite bonds signed per month per truck.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bond: $500/year.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 rate: ~85% industry standard.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100" i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year, the renewed book stacks on top of the new book. The compound starts slow, then accelerates.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100" b="1" i="1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control acquirers pay 3–5x annual revenue for the recurring book. Not the trucks. The bonds.</a:t>
            </a:r>
            <a:endParaRPr lang="en-US" sz="18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4663440" y="1188720"/>
          <a:ext cx="429768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3"/>
          <p:cNvSpPr/>
          <p:nvPr/>
        </p:nvSpPr>
        <p:spPr>
          <a:xfrm>
            <a:off x="4663440" y="443484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Per-Truck Stacked ARR (Termite Bonds)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7472"/>
          </a:xfrm>
          <a:prstGeom prst="rect">
            <a:avLst/>
          </a:prstGeom>
          <a:solidFill>
            <a:srgbClr val="F4C430"/>
          </a:solidFill>
          <a:ln w="12700">
            <a:solidFill>
              <a:srgbClr val="F4C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65760" y="480060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trucks × Year 5 = $666K annual recurring. At 4x revenue, that's a $2.66M exit on bonds alone.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24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7432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the Model Wins.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service lines. One platform. Every customer a recurring relationship.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$21,300+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0292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Starting weekly / 1 truck each line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4612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4612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$74,600+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38328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Scaling weekly / 2 trucks each line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371600"/>
            <a:ext cx="2697480" cy="1371600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  <a:effectLst>
            <a:outerShdw blurRad="152400" dist="381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0" y="141732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$111,900+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263640" y="2194560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Running weekly / 3 trucks each line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 pricing wins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6576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client. Five services. Offer the Residely Home Plan, lawn + pest + pool + tree + cleaning, at a bundled rate. They stay. You grow revenue without adding trucks.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4612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Cross-sell is built in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4612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 tech spots tree damage. Lawn guy spots a pool leak. Cleaning crew flags termite mud tubes. One platform routes every observation to the right truck the same week.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26480" y="292608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C4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compounds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126480" y="3337560"/>
            <a:ext cx="26974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Termite bonds. Maintenance plans. Pet care subscriptions. Pool care contracts. Every year stacks on the last. PE pays 3–5x for the book, not the trucks.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solidFill>
            <a:srgbClr val="1B5E3F"/>
          </a:solidFill>
          <a:ln w="12700">
            <a:solidFill>
              <a:srgbClr val="1B5E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2599</Words>
  <Application>Microsoft Office PowerPoint</Application>
  <PresentationFormat>On-screen Show (16:9)</PresentationFormat>
  <Paragraphs>345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Residely Pitch Deck — Expanded Scale</dc:title>
  <dc:subject>PptxGenJS Presentation</dc:subject>
  <dc:creator>Adrian Middleton</dc:creator>
  <cp:lastModifiedBy>Adrian Middleton</cp:lastModifiedBy>
  <cp:revision>1</cp:revision>
  <dcterms:created xsi:type="dcterms:W3CDTF">2026-05-12T18:58:28Z</dcterms:created>
  <dcterms:modified xsi:type="dcterms:W3CDTF">2026-06-09T02:28:36Z</dcterms:modified>
</cp:coreProperties>
</file>