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92" r:id="rId7"/>
    <p:sldId id="293" r:id="rId8"/>
    <p:sldId id="290" r:id="rId9"/>
    <p:sldId id="294" r:id="rId10"/>
    <p:sldId id="291" r:id="rId11"/>
    <p:sldId id="288" r:id="rId12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9CF"/>
    <a:srgbClr val="F2F2F0"/>
    <a:srgbClr val="241F21"/>
    <a:srgbClr val="264226"/>
    <a:srgbClr val="4A1414"/>
    <a:srgbClr val="8C7D4F"/>
    <a:srgbClr val="EC5440"/>
    <a:srgbClr val="EAE86A"/>
    <a:srgbClr val="C9EDDA"/>
    <a:srgbClr val="F5C7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5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A3ACA-7315-7849-879A-02F9F0ABD020}" type="datetimeFigureOut">
              <a:rPr lang="en-AU" smtClean="0"/>
              <a:t>8/06/2026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FBB5E-9270-1643-BA38-FAD5668A8D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721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25">
                <a:solidFill>
                  <a:srgbClr val="FFFFFF"/>
                </a:solidFill>
              </a:rPr>
              <a:t>Section</a:t>
            </a:r>
            <a:r>
              <a:rPr>
                <a:solidFill>
                  <a:srgbClr val="FFFFFF"/>
                </a:solidFill>
              </a:rPr>
              <a:t> </a:t>
            </a:r>
            <a:r>
              <a:rPr spc="1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15">
                <a:solidFill>
                  <a:srgbClr val="FFFFFF"/>
                </a:solidFill>
              </a:rPr>
              <a:t>okfelix.com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5" dirty="0"/>
              <a:t>‹#›</a:t>
            </a:fld>
            <a:endParaRPr spc="5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chemeClr val="bg1"/>
                </a:solidFill>
                <a:latin typeface="Matter"/>
                <a:cs typeface="Matte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25">
                <a:solidFill>
                  <a:srgbClr val="FFFFFF"/>
                </a:solidFill>
              </a:rPr>
              <a:t>Section</a:t>
            </a:r>
            <a:r>
              <a:rPr>
                <a:solidFill>
                  <a:srgbClr val="FFFFFF"/>
                </a:solidFill>
              </a:rPr>
              <a:t> </a:t>
            </a:r>
            <a:r>
              <a:rPr spc="1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15">
                <a:solidFill>
                  <a:srgbClr val="FFFFFF"/>
                </a:solidFill>
              </a:rPr>
              <a:t>okfelix.com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5" dirty="0"/>
              <a:t>‹#›</a:t>
            </a:fld>
            <a:endParaRPr spc="5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chemeClr val="bg1"/>
                </a:solidFill>
                <a:latin typeface="Matter"/>
                <a:cs typeface="Matte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25">
                <a:solidFill>
                  <a:srgbClr val="FFFFFF"/>
                </a:solidFill>
              </a:rPr>
              <a:t>Section</a:t>
            </a:r>
            <a:r>
              <a:rPr>
                <a:solidFill>
                  <a:srgbClr val="FFFFFF"/>
                </a:solidFill>
              </a:rPr>
              <a:t> </a:t>
            </a:r>
            <a:r>
              <a:rPr spc="1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15">
                <a:solidFill>
                  <a:srgbClr val="FFFFFF"/>
                </a:solidFill>
              </a:rPr>
              <a:t>okfelix.com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5" dirty="0"/>
              <a:t>‹#›</a:t>
            </a:fld>
            <a:endParaRPr spc="5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chemeClr val="bg1"/>
                </a:solidFill>
                <a:latin typeface="Matter"/>
                <a:cs typeface="Matte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25">
                <a:solidFill>
                  <a:srgbClr val="FFFFFF"/>
                </a:solidFill>
              </a:rPr>
              <a:t>Section</a:t>
            </a:r>
            <a:r>
              <a:rPr>
                <a:solidFill>
                  <a:srgbClr val="FFFFFF"/>
                </a:solidFill>
              </a:rPr>
              <a:t> </a:t>
            </a:r>
            <a:r>
              <a:rPr spc="1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15">
                <a:solidFill>
                  <a:srgbClr val="FFFFFF"/>
                </a:solidFill>
              </a:rPr>
              <a:t>okfelix.com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5" dirty="0"/>
              <a:t>‹#›</a:t>
            </a:fld>
            <a:endParaRPr spc="5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25">
                <a:solidFill>
                  <a:srgbClr val="FFFFFF"/>
                </a:solidFill>
              </a:rPr>
              <a:t>Section</a:t>
            </a:r>
            <a:r>
              <a:rPr>
                <a:solidFill>
                  <a:srgbClr val="FFFFFF"/>
                </a:solidFill>
              </a:rPr>
              <a:t> </a:t>
            </a:r>
            <a:r>
              <a:rPr spc="1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15">
                <a:solidFill>
                  <a:srgbClr val="FFFFFF"/>
                </a:solidFill>
              </a:rPr>
              <a:t>okfelix.com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5" dirty="0"/>
              <a:t>‹#›</a:t>
            </a:fld>
            <a:endParaRPr spc="5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48856" y="352939"/>
            <a:ext cx="16606386" cy="5283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Matter"/>
                <a:cs typeface="Matte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4421" y="5205627"/>
            <a:ext cx="13824585" cy="35566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217415" y="10769896"/>
            <a:ext cx="914400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25">
                <a:solidFill>
                  <a:srgbClr val="FFFFFF"/>
                </a:solidFill>
              </a:rPr>
              <a:t>Section</a:t>
            </a:r>
            <a:r>
              <a:rPr>
                <a:solidFill>
                  <a:srgbClr val="FFFFFF"/>
                </a:solidFill>
              </a:rPr>
              <a:t> </a:t>
            </a:r>
            <a:r>
              <a:rPr spc="1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931000" y="10769896"/>
            <a:ext cx="876934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pc="15">
                <a:solidFill>
                  <a:srgbClr val="FFFFFF"/>
                </a:solidFill>
              </a:rPr>
              <a:t>okfelix.com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9523772" y="10769896"/>
            <a:ext cx="266700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Matter"/>
                <a:cs typeface="Matter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5" dirty="0"/>
              <a:t>‹#›</a:t>
            </a:fld>
            <a:endParaRPr spc="5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27F577-7E14-ED25-4DD7-5360A24F9B31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11093450"/>
            <a:ext cx="15144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Data Classification: Private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y.dale@felix.net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16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70BD2DE-6822-2F47-980B-AD4E79A00B94}"/>
              </a:ext>
            </a:extLst>
          </p:cNvPr>
          <p:cNvGrpSpPr/>
          <p:nvPr/>
        </p:nvGrpSpPr>
        <p:grpSpPr>
          <a:xfrm>
            <a:off x="356171" y="356172"/>
            <a:ext cx="3070640" cy="1259210"/>
            <a:chOff x="356171" y="356172"/>
            <a:chExt cx="3070640" cy="1259210"/>
          </a:xfrm>
        </p:grpSpPr>
        <p:sp>
          <p:nvSpPr>
            <p:cNvPr id="3" name="object 3"/>
            <p:cNvSpPr/>
            <p:nvPr/>
          </p:nvSpPr>
          <p:spPr>
            <a:xfrm>
              <a:off x="356171" y="356177"/>
              <a:ext cx="1466850" cy="1259205"/>
            </a:xfrm>
            <a:custGeom>
              <a:avLst/>
              <a:gdLst/>
              <a:ahLst/>
              <a:cxnLst/>
              <a:rect l="l" t="t" r="r" b="b"/>
              <a:pathLst>
                <a:path w="1466850" h="1259205">
                  <a:moveTo>
                    <a:pt x="601941" y="15773"/>
                  </a:moveTo>
                  <a:lnTo>
                    <a:pt x="573874" y="9080"/>
                  </a:lnTo>
                  <a:lnTo>
                    <a:pt x="543382" y="4127"/>
                  </a:lnTo>
                  <a:lnTo>
                    <a:pt x="510171" y="1054"/>
                  </a:lnTo>
                  <a:lnTo>
                    <a:pt x="474002" y="0"/>
                  </a:lnTo>
                  <a:lnTo>
                    <a:pt x="417576" y="3733"/>
                  </a:lnTo>
                  <a:lnTo>
                    <a:pt x="367423" y="14427"/>
                  </a:lnTo>
                  <a:lnTo>
                    <a:pt x="323291" y="31394"/>
                  </a:lnTo>
                  <a:lnTo>
                    <a:pt x="284949" y="53936"/>
                  </a:lnTo>
                  <a:lnTo>
                    <a:pt x="252107" y="81343"/>
                  </a:lnTo>
                  <a:lnTo>
                    <a:pt x="224536" y="112915"/>
                  </a:lnTo>
                  <a:lnTo>
                    <a:pt x="201968" y="147955"/>
                  </a:lnTo>
                  <a:lnTo>
                    <a:pt x="184150" y="185762"/>
                  </a:lnTo>
                  <a:lnTo>
                    <a:pt x="170827" y="225628"/>
                  </a:lnTo>
                  <a:lnTo>
                    <a:pt x="161747" y="266852"/>
                  </a:lnTo>
                  <a:lnTo>
                    <a:pt x="156654" y="308724"/>
                  </a:lnTo>
                  <a:lnTo>
                    <a:pt x="155282" y="350558"/>
                  </a:lnTo>
                  <a:lnTo>
                    <a:pt x="155282" y="430466"/>
                  </a:lnTo>
                  <a:lnTo>
                    <a:pt x="0" y="430466"/>
                  </a:lnTo>
                  <a:lnTo>
                    <a:pt x="0" y="630999"/>
                  </a:lnTo>
                  <a:lnTo>
                    <a:pt x="155282" y="630999"/>
                  </a:lnTo>
                  <a:lnTo>
                    <a:pt x="155282" y="1240815"/>
                  </a:lnTo>
                  <a:lnTo>
                    <a:pt x="392290" y="1240815"/>
                  </a:lnTo>
                  <a:lnTo>
                    <a:pt x="392290" y="630999"/>
                  </a:lnTo>
                  <a:lnTo>
                    <a:pt x="601497" y="630999"/>
                  </a:lnTo>
                  <a:lnTo>
                    <a:pt x="601497" y="430466"/>
                  </a:lnTo>
                  <a:lnTo>
                    <a:pt x="392290" y="430466"/>
                  </a:lnTo>
                  <a:lnTo>
                    <a:pt x="392290" y="337527"/>
                  </a:lnTo>
                  <a:lnTo>
                    <a:pt x="397992" y="289179"/>
                  </a:lnTo>
                  <a:lnTo>
                    <a:pt x="415137" y="251714"/>
                  </a:lnTo>
                  <a:lnTo>
                    <a:pt x="443826" y="225056"/>
                  </a:lnTo>
                  <a:lnTo>
                    <a:pt x="484124" y="209105"/>
                  </a:lnTo>
                  <a:lnTo>
                    <a:pt x="536105" y="203809"/>
                  </a:lnTo>
                  <a:lnTo>
                    <a:pt x="555332" y="204114"/>
                  </a:lnTo>
                  <a:lnTo>
                    <a:pt x="572490" y="205130"/>
                  </a:lnTo>
                  <a:lnTo>
                    <a:pt x="587908" y="207022"/>
                  </a:lnTo>
                  <a:lnTo>
                    <a:pt x="601941" y="209956"/>
                  </a:lnTo>
                  <a:lnTo>
                    <a:pt x="601941" y="15773"/>
                  </a:lnTo>
                  <a:close/>
                </a:path>
                <a:path w="1466850" h="1259205">
                  <a:moveTo>
                    <a:pt x="1466596" y="816876"/>
                  </a:moveTo>
                  <a:lnTo>
                    <a:pt x="1464297" y="766572"/>
                  </a:lnTo>
                  <a:lnTo>
                    <a:pt x="1460944" y="743521"/>
                  </a:lnTo>
                  <a:lnTo>
                    <a:pt x="1457388" y="719048"/>
                  </a:lnTo>
                  <a:lnTo>
                    <a:pt x="1445882" y="674331"/>
                  </a:lnTo>
                  <a:lnTo>
                    <a:pt x="1429778" y="632409"/>
                  </a:lnTo>
                  <a:lnTo>
                    <a:pt x="1414360" y="603288"/>
                  </a:lnTo>
                  <a:lnTo>
                    <a:pt x="1409065" y="593280"/>
                  </a:lnTo>
                  <a:lnTo>
                    <a:pt x="1383741" y="556945"/>
                  </a:lnTo>
                  <a:lnTo>
                    <a:pt x="1353832" y="523405"/>
                  </a:lnTo>
                  <a:lnTo>
                    <a:pt x="1320292" y="493560"/>
                  </a:lnTo>
                  <a:lnTo>
                    <a:pt x="1284097" y="468299"/>
                  </a:lnTo>
                  <a:lnTo>
                    <a:pt x="1245184" y="447624"/>
                  </a:lnTo>
                  <a:lnTo>
                    <a:pt x="1227950" y="440982"/>
                  </a:lnTo>
                  <a:lnTo>
                    <a:pt x="1227950" y="743521"/>
                  </a:lnTo>
                  <a:lnTo>
                    <a:pt x="878179" y="743521"/>
                  </a:lnTo>
                  <a:lnTo>
                    <a:pt x="896150" y="696226"/>
                  </a:lnTo>
                  <a:lnTo>
                    <a:pt x="933742" y="648944"/>
                  </a:lnTo>
                  <a:lnTo>
                    <a:pt x="988098" y="614502"/>
                  </a:lnTo>
                  <a:lnTo>
                    <a:pt x="1054709" y="603288"/>
                  </a:lnTo>
                  <a:lnTo>
                    <a:pt x="1094905" y="606806"/>
                  </a:lnTo>
                  <a:lnTo>
                    <a:pt x="1161808" y="632180"/>
                  </a:lnTo>
                  <a:lnTo>
                    <a:pt x="1202677" y="674497"/>
                  </a:lnTo>
                  <a:lnTo>
                    <a:pt x="1223606" y="720305"/>
                  </a:lnTo>
                  <a:lnTo>
                    <a:pt x="1227950" y="743521"/>
                  </a:lnTo>
                  <a:lnTo>
                    <a:pt x="1227950" y="440982"/>
                  </a:lnTo>
                  <a:lnTo>
                    <a:pt x="1203502" y="431558"/>
                  </a:lnTo>
                  <a:lnTo>
                    <a:pt x="1158989" y="420065"/>
                  </a:lnTo>
                  <a:lnTo>
                    <a:pt x="1111580" y="413181"/>
                  </a:lnTo>
                  <a:lnTo>
                    <a:pt x="1061237" y="410883"/>
                  </a:lnTo>
                  <a:lnTo>
                    <a:pt x="1004570" y="414274"/>
                  </a:lnTo>
                  <a:lnTo>
                    <a:pt x="949896" y="424548"/>
                  </a:lnTo>
                  <a:lnTo>
                    <a:pt x="897356" y="441845"/>
                  </a:lnTo>
                  <a:lnTo>
                    <a:pt x="847115" y="466331"/>
                  </a:lnTo>
                  <a:lnTo>
                    <a:pt x="799592" y="497878"/>
                  </a:lnTo>
                  <a:lnTo>
                    <a:pt x="757415" y="533996"/>
                  </a:lnTo>
                  <a:lnTo>
                    <a:pt x="720458" y="575017"/>
                  </a:lnTo>
                  <a:lnTo>
                    <a:pt x="688555" y="621233"/>
                  </a:lnTo>
                  <a:lnTo>
                    <a:pt x="662825" y="671334"/>
                  </a:lnTo>
                  <a:lnTo>
                    <a:pt x="644436" y="723734"/>
                  </a:lnTo>
                  <a:lnTo>
                    <a:pt x="633412" y="778281"/>
                  </a:lnTo>
                  <a:lnTo>
                    <a:pt x="629729" y="834821"/>
                  </a:lnTo>
                  <a:lnTo>
                    <a:pt x="632256" y="882751"/>
                  </a:lnTo>
                  <a:lnTo>
                    <a:pt x="639724" y="928738"/>
                  </a:lnTo>
                  <a:lnTo>
                    <a:pt x="651967" y="972769"/>
                  </a:lnTo>
                  <a:lnTo>
                    <a:pt x="668845" y="1014831"/>
                  </a:lnTo>
                  <a:lnTo>
                    <a:pt x="690206" y="1054950"/>
                  </a:lnTo>
                  <a:lnTo>
                    <a:pt x="723303" y="1101077"/>
                  </a:lnTo>
                  <a:lnTo>
                    <a:pt x="761314" y="1141564"/>
                  </a:lnTo>
                  <a:lnTo>
                    <a:pt x="804214" y="1176235"/>
                  </a:lnTo>
                  <a:lnTo>
                    <a:pt x="852030" y="1204950"/>
                  </a:lnTo>
                  <a:lnTo>
                    <a:pt x="893826" y="1224318"/>
                  </a:lnTo>
                  <a:lnTo>
                    <a:pt x="936955" y="1239380"/>
                  </a:lnTo>
                  <a:lnTo>
                    <a:pt x="981583" y="1250137"/>
                  </a:lnTo>
                  <a:lnTo>
                    <a:pt x="1027861" y="1256601"/>
                  </a:lnTo>
                  <a:lnTo>
                    <a:pt x="1075944" y="1258747"/>
                  </a:lnTo>
                  <a:lnTo>
                    <a:pt x="1124813" y="1256207"/>
                  </a:lnTo>
                  <a:lnTo>
                    <a:pt x="1171486" y="1248587"/>
                  </a:lnTo>
                  <a:lnTo>
                    <a:pt x="1216113" y="1235862"/>
                  </a:lnTo>
                  <a:lnTo>
                    <a:pt x="1258862" y="1218069"/>
                  </a:lnTo>
                  <a:lnTo>
                    <a:pt x="1299870" y="1195171"/>
                  </a:lnTo>
                  <a:lnTo>
                    <a:pt x="1337716" y="1167777"/>
                  </a:lnTo>
                  <a:lnTo>
                    <a:pt x="1370774" y="1136472"/>
                  </a:lnTo>
                  <a:lnTo>
                    <a:pt x="1398968" y="1101242"/>
                  </a:lnTo>
                  <a:lnTo>
                    <a:pt x="1422222" y="1062113"/>
                  </a:lnTo>
                  <a:lnTo>
                    <a:pt x="1422488" y="1061466"/>
                  </a:lnTo>
                  <a:lnTo>
                    <a:pt x="1440446" y="1019073"/>
                  </a:lnTo>
                  <a:lnTo>
                    <a:pt x="1244307" y="952233"/>
                  </a:lnTo>
                  <a:lnTo>
                    <a:pt x="1233347" y="975461"/>
                  </a:lnTo>
                  <a:lnTo>
                    <a:pt x="1217955" y="996251"/>
                  </a:lnTo>
                  <a:lnTo>
                    <a:pt x="1175651" y="1030490"/>
                  </a:lnTo>
                  <a:lnTo>
                    <a:pt x="1125397" y="1053312"/>
                  </a:lnTo>
                  <a:lnTo>
                    <a:pt x="1072680" y="1061466"/>
                  </a:lnTo>
                  <a:lnTo>
                    <a:pt x="1035215" y="1058722"/>
                  </a:lnTo>
                  <a:lnTo>
                    <a:pt x="969479" y="1036701"/>
                  </a:lnTo>
                  <a:lnTo>
                    <a:pt x="914869" y="993838"/>
                  </a:lnTo>
                  <a:lnTo>
                    <a:pt x="881214" y="936269"/>
                  </a:lnTo>
                  <a:lnTo>
                    <a:pt x="873264" y="901687"/>
                  </a:lnTo>
                  <a:lnTo>
                    <a:pt x="1461693" y="901687"/>
                  </a:lnTo>
                  <a:lnTo>
                    <a:pt x="1463840" y="885456"/>
                  </a:lnTo>
                  <a:lnTo>
                    <a:pt x="1465364" y="866013"/>
                  </a:lnTo>
                  <a:lnTo>
                    <a:pt x="1466291" y="843203"/>
                  </a:lnTo>
                  <a:lnTo>
                    <a:pt x="1466596" y="816876"/>
                  </a:lnTo>
                  <a:close/>
                </a:path>
              </a:pathLst>
            </a:custGeom>
            <a:solidFill>
              <a:srgbClr val="477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913816" y="359444"/>
              <a:ext cx="238760" cy="1237615"/>
            </a:xfrm>
            <a:custGeom>
              <a:avLst/>
              <a:gdLst/>
              <a:ahLst/>
              <a:cxnLst/>
              <a:rect l="l" t="t" r="r" b="b"/>
              <a:pathLst>
                <a:path w="238760" h="1237615">
                  <a:moveTo>
                    <a:pt x="238652" y="0"/>
                  </a:moveTo>
                  <a:lnTo>
                    <a:pt x="0" y="0"/>
                  </a:lnTo>
                  <a:lnTo>
                    <a:pt x="0" y="1237543"/>
                  </a:lnTo>
                  <a:lnTo>
                    <a:pt x="238652" y="1237543"/>
                  </a:lnTo>
                  <a:lnTo>
                    <a:pt x="238652" y="0"/>
                  </a:lnTo>
                  <a:close/>
                </a:path>
              </a:pathLst>
            </a:custGeom>
            <a:solidFill>
              <a:srgbClr val="477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43509" y="356172"/>
              <a:ext cx="294640" cy="295275"/>
            </a:xfrm>
            <a:custGeom>
              <a:avLst/>
              <a:gdLst/>
              <a:ahLst/>
              <a:cxnLst/>
              <a:rect l="l" t="t" r="r" b="b"/>
              <a:pathLst>
                <a:path w="294639" h="295275">
                  <a:moveTo>
                    <a:pt x="145482" y="0"/>
                  </a:moveTo>
                  <a:lnTo>
                    <a:pt x="90312" y="10804"/>
                  </a:lnTo>
                  <a:lnTo>
                    <a:pt x="42501" y="42396"/>
                  </a:lnTo>
                  <a:lnTo>
                    <a:pt x="10220" y="91109"/>
                  </a:lnTo>
                  <a:lnTo>
                    <a:pt x="0" y="148382"/>
                  </a:lnTo>
                  <a:lnTo>
                    <a:pt x="2504" y="177506"/>
                  </a:lnTo>
                  <a:lnTo>
                    <a:pt x="23452" y="228404"/>
                  </a:lnTo>
                  <a:lnTo>
                    <a:pt x="65487" y="270363"/>
                  </a:lnTo>
                  <a:lnTo>
                    <a:pt x="116977" y="292380"/>
                  </a:lnTo>
                  <a:lnTo>
                    <a:pt x="145482" y="295132"/>
                  </a:lnTo>
                  <a:lnTo>
                    <a:pt x="175181" y="292380"/>
                  </a:lnTo>
                  <a:lnTo>
                    <a:pt x="228453" y="270363"/>
                  </a:lnTo>
                  <a:lnTo>
                    <a:pt x="270080" y="228404"/>
                  </a:lnTo>
                  <a:lnTo>
                    <a:pt x="291487" y="177506"/>
                  </a:lnTo>
                  <a:lnTo>
                    <a:pt x="294221" y="148382"/>
                  </a:lnTo>
                  <a:lnTo>
                    <a:pt x="291487" y="118752"/>
                  </a:lnTo>
                  <a:lnTo>
                    <a:pt x="270080" y="65606"/>
                  </a:lnTo>
                  <a:lnTo>
                    <a:pt x="228453" y="24079"/>
                  </a:lnTo>
                  <a:lnTo>
                    <a:pt x="175181" y="2726"/>
                  </a:lnTo>
                  <a:lnTo>
                    <a:pt x="145482" y="0"/>
                  </a:lnTo>
                  <a:close/>
                </a:path>
              </a:pathLst>
            </a:custGeom>
            <a:solidFill>
              <a:srgbClr val="477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71292" y="786635"/>
              <a:ext cx="238760" cy="810895"/>
            </a:xfrm>
            <a:custGeom>
              <a:avLst/>
              <a:gdLst/>
              <a:ahLst/>
              <a:cxnLst/>
              <a:rect l="l" t="t" r="r" b="b"/>
              <a:pathLst>
                <a:path w="238760" h="810894">
                  <a:moveTo>
                    <a:pt x="238641" y="0"/>
                  </a:moveTo>
                  <a:lnTo>
                    <a:pt x="0" y="0"/>
                  </a:lnTo>
                  <a:lnTo>
                    <a:pt x="0" y="810352"/>
                  </a:lnTo>
                  <a:lnTo>
                    <a:pt x="238641" y="810352"/>
                  </a:lnTo>
                  <a:lnTo>
                    <a:pt x="238641" y="0"/>
                  </a:lnTo>
                  <a:close/>
                </a:path>
              </a:pathLst>
            </a:custGeom>
            <a:solidFill>
              <a:srgbClr val="477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584801" y="786637"/>
              <a:ext cx="842010" cy="810895"/>
            </a:xfrm>
            <a:custGeom>
              <a:avLst/>
              <a:gdLst/>
              <a:ahLst/>
              <a:cxnLst/>
              <a:rect l="l" t="t" r="r" b="b"/>
              <a:pathLst>
                <a:path w="842010" h="810894">
                  <a:moveTo>
                    <a:pt x="833618" y="0"/>
                  </a:moveTo>
                  <a:lnTo>
                    <a:pt x="572087" y="0"/>
                  </a:lnTo>
                  <a:lnTo>
                    <a:pt x="421704" y="228265"/>
                  </a:lnTo>
                  <a:lnTo>
                    <a:pt x="276242" y="0"/>
                  </a:lnTo>
                  <a:lnTo>
                    <a:pt x="8188" y="0"/>
                  </a:lnTo>
                  <a:lnTo>
                    <a:pt x="292587" y="402720"/>
                  </a:lnTo>
                  <a:lnTo>
                    <a:pt x="0" y="810352"/>
                  </a:lnTo>
                  <a:lnTo>
                    <a:pt x="263164" y="810352"/>
                  </a:lnTo>
                  <a:lnTo>
                    <a:pt x="420081" y="572307"/>
                  </a:lnTo>
                  <a:lnTo>
                    <a:pt x="575364" y="810352"/>
                  </a:lnTo>
                  <a:lnTo>
                    <a:pt x="841775" y="810352"/>
                  </a:lnTo>
                  <a:lnTo>
                    <a:pt x="547574" y="396207"/>
                  </a:lnTo>
                  <a:lnTo>
                    <a:pt x="833618" y="0"/>
                  </a:lnTo>
                  <a:close/>
                </a:path>
              </a:pathLst>
            </a:custGeom>
            <a:solidFill>
              <a:srgbClr val="477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8">
            <a:extLst>
              <a:ext uri="{FF2B5EF4-FFF2-40B4-BE49-F238E27FC236}">
                <a16:creationId xmlns:a16="http://schemas.microsoft.com/office/drawing/2014/main" id="{10A820F0-8D22-5676-A1D2-A1556439B6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12469" y="5076189"/>
            <a:ext cx="9535459" cy="1154162"/>
          </a:xfrm>
          <a:prstGeom prst="rect">
            <a:avLst/>
          </a:prstGeom>
        </p:spPr>
        <p:txBody>
          <a:bodyPr vert="horz" wrap="square" lIns="0" tIns="15240" rIns="0" bIns="0" rtlCol="0" anchor="t">
            <a:spAutoFit/>
          </a:bodyPr>
          <a:lstStyle/>
          <a:p>
            <a:pPr marL="12700">
              <a:spcBef>
                <a:spcPts val="120"/>
              </a:spcBef>
            </a:pPr>
            <a:r>
              <a:rPr lang="en-US" sz="7400" spc="-140">
                <a:solidFill>
                  <a:srgbClr val="4778FF"/>
                </a:solidFill>
              </a:rPr>
              <a:t>Felix brand guidelines</a:t>
            </a:r>
            <a:endParaRPr lang="en-US" sz="7400">
              <a:solidFill>
                <a:srgbClr val="FFFFFF"/>
              </a:solidFill>
            </a:endParaRPr>
          </a:p>
        </p:txBody>
      </p:sp>
      <p:sp>
        <p:nvSpPr>
          <p:cNvPr id="12" name="object 9">
            <a:extLst>
              <a:ext uri="{FF2B5EF4-FFF2-40B4-BE49-F238E27FC236}">
                <a16:creationId xmlns:a16="http://schemas.microsoft.com/office/drawing/2014/main" id="{DDEDAD84-257B-4810-26B6-09A50202E985}"/>
              </a:ext>
            </a:extLst>
          </p:cNvPr>
          <p:cNvSpPr txBox="1"/>
          <p:nvPr/>
        </p:nvSpPr>
        <p:spPr>
          <a:xfrm>
            <a:off x="356171" y="9732326"/>
            <a:ext cx="5428680" cy="1413207"/>
          </a:xfrm>
          <a:prstGeom prst="rect">
            <a:avLst/>
          </a:prstGeom>
        </p:spPr>
        <p:txBody>
          <a:bodyPr vert="horz" wrap="square" lIns="0" tIns="11430" rIns="0" bIns="0" rtlCol="0" anchor="t">
            <a:spAutoFit/>
          </a:bodyPr>
          <a:lstStyle/>
          <a:p>
            <a:pPr marL="12700" marR="409575">
              <a:lnSpc>
                <a:spcPct val="114500"/>
              </a:lnSpc>
              <a:spcBef>
                <a:spcPts val="90"/>
              </a:spcBef>
            </a:pPr>
            <a:r>
              <a:rPr lang="en-AU" sz="2000" spc="25">
                <a:solidFill>
                  <a:srgbClr val="4778FF"/>
                </a:solidFill>
                <a:latin typeface="Matter"/>
                <a:cs typeface="Matter"/>
              </a:rPr>
              <a:t>Kristy Dale</a:t>
            </a:r>
            <a:endParaRPr lang="en-AU" sz="2000" spc="20">
              <a:solidFill>
                <a:srgbClr val="4778FF"/>
              </a:solidFill>
              <a:latin typeface="Matter"/>
              <a:cs typeface="Matter"/>
            </a:endParaRPr>
          </a:p>
          <a:p>
            <a:pPr marL="12700" marR="409575">
              <a:lnSpc>
                <a:spcPct val="114500"/>
              </a:lnSpc>
              <a:spcBef>
                <a:spcPts val="90"/>
              </a:spcBef>
            </a:pPr>
            <a:r>
              <a:rPr lang="en-AU" sz="2000" spc="30" dirty="0">
                <a:solidFill>
                  <a:srgbClr val="4778FF"/>
                </a:solidFill>
                <a:latin typeface="Matter"/>
                <a:cs typeface="Matter"/>
              </a:rPr>
              <a:t>Manger, Marketing and Product </a:t>
            </a:r>
            <a:r>
              <a:rPr lang="en-AU" sz="2000" spc="30">
                <a:solidFill>
                  <a:srgbClr val="4778FF"/>
                </a:solidFill>
                <a:latin typeface="Matter"/>
                <a:cs typeface="Matter"/>
              </a:rPr>
              <a:t>Marketing</a:t>
            </a:r>
          </a:p>
          <a:p>
            <a:pPr marL="12700" marR="409575">
              <a:lnSpc>
                <a:spcPct val="114500"/>
              </a:lnSpc>
              <a:spcBef>
                <a:spcPts val="90"/>
              </a:spcBef>
            </a:pPr>
            <a:r>
              <a:rPr lang="en-AU" sz="2000" spc="30" dirty="0">
                <a:solidFill>
                  <a:srgbClr val="4778FF"/>
                </a:solidFill>
                <a:latin typeface="Matter"/>
                <a:cs typeface="Matter"/>
                <a:hlinkClick r:id="rId2"/>
              </a:rPr>
              <a:t>kristy.dale@felix.net</a:t>
            </a:r>
            <a:r>
              <a:rPr lang="en-AU" sz="2000" spc="30" dirty="0">
                <a:solidFill>
                  <a:srgbClr val="4778FF"/>
                </a:solidFill>
                <a:latin typeface="Matter"/>
                <a:cs typeface="Matter"/>
              </a:rPr>
              <a:t> </a:t>
            </a:r>
            <a:endParaRPr sz="2000" dirty="0">
              <a:latin typeface="Matter"/>
              <a:cs typeface="Matter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70987C-DF74-E761-8264-9620E33AD428}"/>
              </a:ext>
            </a:extLst>
          </p:cNvPr>
          <p:cNvSpPr/>
          <p:nvPr/>
        </p:nvSpPr>
        <p:spPr>
          <a:xfrm>
            <a:off x="18154223" y="10627227"/>
            <a:ext cx="15937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1600">
                <a:solidFill>
                  <a:srgbClr val="4778FF"/>
                </a:solidFill>
                <a:latin typeface="Matter" pitchFamily="2" charset="77"/>
              </a:rPr>
              <a:t>DC2-Shareable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3392" y="263475"/>
            <a:ext cx="3536458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AU" sz="4400">
                <a:solidFill>
                  <a:srgbClr val="000000"/>
                </a:solidFill>
              </a:rPr>
              <a:t>Logo</a:t>
            </a:r>
            <a:endParaRPr sz="4400">
              <a:solidFill>
                <a:srgbClr val="000000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FA9BB8B-BE48-1B12-77C3-57E686526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0379" y="2353627"/>
            <a:ext cx="12503341" cy="6904671"/>
          </a:xfrm>
          <a:prstGeom prst="rect">
            <a:avLst/>
          </a:prstGeom>
          <a:ln>
            <a:solidFill>
              <a:srgbClr val="DBD9CF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0E0C2CC-0C27-1587-F512-3FE8144D44FA}"/>
              </a:ext>
            </a:extLst>
          </p:cNvPr>
          <p:cNvSpPr/>
          <p:nvPr/>
        </p:nvSpPr>
        <p:spPr>
          <a:xfrm>
            <a:off x="10346267" y="2590800"/>
            <a:ext cx="2201333" cy="12022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>
                <a:solidFill>
                  <a:srgbClr val="4778FF"/>
                </a:solidFill>
                <a:latin typeface="Matter" panose="00000500000000000000" pitchFamily="50" charset="0"/>
              </a:rPr>
              <a:t>R 71 G 119 B 255</a:t>
            </a:r>
          </a:p>
          <a:p>
            <a:r>
              <a:rPr lang="en-AU">
                <a:solidFill>
                  <a:srgbClr val="4778FF"/>
                </a:solidFill>
                <a:latin typeface="Matter" panose="00000500000000000000" pitchFamily="50" charset="0"/>
              </a:rPr>
              <a:t>Pantone 285U</a:t>
            </a:r>
          </a:p>
          <a:p>
            <a:r>
              <a:rPr lang="en-AU">
                <a:solidFill>
                  <a:srgbClr val="4778FF"/>
                </a:solidFill>
                <a:latin typeface="Matter" panose="00000500000000000000" pitchFamily="50" charset="0"/>
              </a:rPr>
              <a:t>Hex #4777ff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8FB1F5-083C-D763-3765-FBB649791A7C}"/>
              </a:ext>
            </a:extLst>
          </p:cNvPr>
          <p:cNvSpPr txBox="1"/>
          <p:nvPr/>
        </p:nvSpPr>
        <p:spPr>
          <a:xfrm>
            <a:off x="10231176" y="9495471"/>
            <a:ext cx="6072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>
                <a:latin typeface="Matter" panose="00000500000000000000" pitchFamily="50" charset="0"/>
              </a:rPr>
              <a:t>Felix blue logo is designed for white backgrounds only. Please see slide 5 for use of the reverse logo when the above isn’t a practical option.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680433-7405-C9F0-4D4C-09AD0298136A}"/>
              </a:ext>
            </a:extLst>
          </p:cNvPr>
          <p:cNvSpPr/>
          <p:nvPr/>
        </p:nvSpPr>
        <p:spPr>
          <a:xfrm>
            <a:off x="3800379" y="2353627"/>
            <a:ext cx="12503341" cy="6904671"/>
          </a:xfrm>
          <a:prstGeom prst="rect">
            <a:avLst/>
          </a:prstGeom>
          <a:noFill/>
          <a:ln>
            <a:solidFill>
              <a:srgbClr val="F2F2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F533C63-6BE0-A6EA-1955-3F182B3F6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5BC2D413-7485-B00F-9DF5-331BD21DC6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392" y="263475"/>
            <a:ext cx="3536458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AU" sz="4400">
                <a:solidFill>
                  <a:srgbClr val="000000"/>
                </a:solidFill>
              </a:rPr>
              <a:t>Clear space</a:t>
            </a:r>
            <a:endParaRPr sz="4400">
              <a:solidFill>
                <a:srgbClr val="000000"/>
              </a:solidFill>
            </a:endParaRPr>
          </a:p>
        </p:txBody>
      </p:sp>
      <p:pic>
        <p:nvPicPr>
          <p:cNvPr id="4" name="Picture 3" descr="A blue and black logo&#10;&#10;AI-generated content may be incorrect.">
            <a:extLst>
              <a:ext uri="{FF2B5EF4-FFF2-40B4-BE49-F238E27FC236}">
                <a16:creationId xmlns:a16="http://schemas.microsoft.com/office/drawing/2014/main" id="{F6A207D3-B318-E42F-DF44-9C5B0FB846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303" y="4896701"/>
            <a:ext cx="2581546" cy="106703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9325C67-169F-4A70-11BB-4D598F177A00}"/>
              </a:ext>
            </a:extLst>
          </p:cNvPr>
          <p:cNvSpPr/>
          <p:nvPr/>
        </p:nvSpPr>
        <p:spPr>
          <a:xfrm>
            <a:off x="5070303" y="4896701"/>
            <a:ext cx="2581546" cy="1067038"/>
          </a:xfrm>
          <a:prstGeom prst="rect">
            <a:avLst/>
          </a:prstGeom>
          <a:noFill/>
          <a:ln>
            <a:solidFill>
              <a:srgbClr val="DBD9C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B0CFEA-9B01-B198-8200-E0117BFBBF64}"/>
              </a:ext>
            </a:extLst>
          </p:cNvPr>
          <p:cNvSpPr/>
          <p:nvPr/>
        </p:nvSpPr>
        <p:spPr>
          <a:xfrm>
            <a:off x="4724401" y="4572010"/>
            <a:ext cx="3302000" cy="1693333"/>
          </a:xfrm>
          <a:prstGeom prst="rect">
            <a:avLst/>
          </a:prstGeom>
          <a:noFill/>
          <a:ln>
            <a:solidFill>
              <a:srgbClr val="DBD9C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F629A6-8162-79BF-C3FE-2BD33124D1D3}"/>
              </a:ext>
            </a:extLst>
          </p:cNvPr>
          <p:cNvSpPr txBox="1"/>
          <p:nvPr/>
        </p:nvSpPr>
        <p:spPr>
          <a:xfrm>
            <a:off x="5488517" y="6364139"/>
            <a:ext cx="2436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>
                <a:latin typeface="Matter" panose="00000500000000000000" pitchFamily="50" charset="0"/>
              </a:rPr>
              <a:t>Company logo</a:t>
            </a:r>
          </a:p>
        </p:txBody>
      </p:sp>
      <p:pic>
        <p:nvPicPr>
          <p:cNvPr id="8" name="Picture 7" descr="A blue and black logo&#10;&#10;AI-generated content may be incorrect.">
            <a:extLst>
              <a:ext uri="{FF2B5EF4-FFF2-40B4-BE49-F238E27FC236}">
                <a16:creationId xmlns:a16="http://schemas.microsoft.com/office/drawing/2014/main" id="{645B7AAD-A0DA-288C-B922-E7B1C70723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435" y="4888839"/>
            <a:ext cx="2581546" cy="1067038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26A3DCF-D895-07A6-69C6-E2F9B2683AFE}"/>
              </a:ext>
            </a:extLst>
          </p:cNvPr>
          <p:cNvCxnSpPr>
            <a:cxnSpLocks/>
          </p:cNvCxnSpPr>
          <p:nvPr/>
        </p:nvCxnSpPr>
        <p:spPr>
          <a:xfrm>
            <a:off x="11050854" y="3883617"/>
            <a:ext cx="2854498" cy="0"/>
          </a:xfrm>
          <a:prstGeom prst="line">
            <a:avLst/>
          </a:prstGeom>
          <a:ln>
            <a:solidFill>
              <a:srgbClr val="DBD9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A13FCD9-7990-8951-85BD-4DE079E64B3F}"/>
              </a:ext>
            </a:extLst>
          </p:cNvPr>
          <p:cNvCxnSpPr>
            <a:cxnSpLocks/>
          </p:cNvCxnSpPr>
          <p:nvPr/>
        </p:nvCxnSpPr>
        <p:spPr>
          <a:xfrm>
            <a:off x="10878435" y="3741111"/>
            <a:ext cx="2837565" cy="0"/>
          </a:xfrm>
          <a:prstGeom prst="line">
            <a:avLst/>
          </a:prstGeom>
          <a:ln>
            <a:solidFill>
              <a:srgbClr val="DBD9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513D5C6-C0B6-2654-B0EC-213833592CDC}"/>
              </a:ext>
            </a:extLst>
          </p:cNvPr>
          <p:cNvSpPr txBox="1"/>
          <p:nvPr/>
        </p:nvSpPr>
        <p:spPr>
          <a:xfrm>
            <a:off x="14061189" y="5040409"/>
            <a:ext cx="3570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>
                <a:latin typeface="Matter" panose="00000500000000000000" pitchFamily="50" charset="0"/>
              </a:rPr>
              <a:t>Clear space is equal to the distance between the top of the lower letters and taller letters</a:t>
            </a:r>
          </a:p>
        </p:txBody>
      </p:sp>
    </p:spTree>
    <p:extLst>
      <p:ext uri="{BB962C8B-B14F-4D97-AF65-F5344CB8AC3E}">
        <p14:creationId xmlns:p14="http://schemas.microsoft.com/office/powerpoint/2010/main" val="1823274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BE4807B-0CE9-A09C-1556-F91EF9D5A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1FA70DF8-DDF7-3D9D-2FEE-B746D13B77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391" y="263475"/>
            <a:ext cx="502447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AU" sz="4400">
                <a:solidFill>
                  <a:srgbClr val="000000"/>
                </a:solidFill>
              </a:rPr>
              <a:t>Reversed logos</a:t>
            </a:r>
            <a:endParaRPr sz="4400">
              <a:solidFill>
                <a:srgbClr val="0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870189-6E9B-63AC-9B91-1FA2EB7436D4}"/>
              </a:ext>
            </a:extLst>
          </p:cNvPr>
          <p:cNvSpPr txBox="1"/>
          <p:nvPr/>
        </p:nvSpPr>
        <p:spPr>
          <a:xfrm>
            <a:off x="7637031" y="6564623"/>
            <a:ext cx="4830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>
                <a:latin typeface="Matter" panose="00000500000000000000" pitchFamily="50" charset="0"/>
              </a:rPr>
              <a:t>A reversed logo is available for when the standard blue logo is not a practical option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F1AEEA-DDEF-7AEC-A82A-6CD2A9353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7465" y="4744727"/>
            <a:ext cx="2590628" cy="150285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B02409A-7CA2-FB24-EE04-E3E86F3193FB}"/>
              </a:ext>
            </a:extLst>
          </p:cNvPr>
          <p:cNvSpPr/>
          <p:nvPr/>
        </p:nvSpPr>
        <p:spPr>
          <a:xfrm>
            <a:off x="8974665" y="4744727"/>
            <a:ext cx="2590628" cy="150285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9C9B4D5C-407F-E3D8-7174-6B04446F7D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8099" y="5111751"/>
            <a:ext cx="1863760" cy="76880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FDCFB77-2AF1-5433-4DAC-7210F874ECC1}"/>
              </a:ext>
            </a:extLst>
          </p:cNvPr>
          <p:cNvSpPr/>
          <p:nvPr/>
        </p:nvSpPr>
        <p:spPr>
          <a:xfrm>
            <a:off x="11928727" y="4744727"/>
            <a:ext cx="2590628" cy="1502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2EF1CE0-E6F2-2387-D1F7-3949AD6AFD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161" y="5111750"/>
            <a:ext cx="1863760" cy="76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257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7EB6E497-0365-24C4-D8B0-68CCBCBC411C}"/>
              </a:ext>
            </a:extLst>
          </p:cNvPr>
          <p:cNvSpPr txBox="1">
            <a:spLocks/>
          </p:cNvSpPr>
          <p:nvPr/>
        </p:nvSpPr>
        <p:spPr>
          <a:xfrm>
            <a:off x="343391" y="263475"/>
            <a:ext cx="502447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Matter"/>
                <a:ea typeface="+mj-ea"/>
                <a:cs typeface="Matter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AU" sz="4400" kern="0">
                <a:solidFill>
                  <a:srgbClr val="000000"/>
                </a:solidFill>
              </a:rPr>
              <a:t>Brand colours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F2C45338-278C-914A-568C-84E60624D4B9}"/>
              </a:ext>
            </a:extLst>
          </p:cNvPr>
          <p:cNvSpPr txBox="1">
            <a:spLocks/>
          </p:cNvSpPr>
          <p:nvPr/>
        </p:nvSpPr>
        <p:spPr>
          <a:xfrm>
            <a:off x="1203490" y="2341299"/>
            <a:ext cx="7039542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Matter"/>
                <a:ea typeface="+mj-ea"/>
                <a:cs typeface="Matter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AU" sz="4400" kern="0">
                <a:solidFill>
                  <a:srgbClr val="000000"/>
                </a:solidFill>
              </a:rPr>
              <a:t>Primary brand colours</a:t>
            </a: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7867B4F3-57AF-9ECD-077C-78A332F98B64}"/>
              </a:ext>
            </a:extLst>
          </p:cNvPr>
          <p:cNvSpPr txBox="1">
            <a:spLocks/>
          </p:cNvSpPr>
          <p:nvPr/>
        </p:nvSpPr>
        <p:spPr>
          <a:xfrm>
            <a:off x="8976459" y="2325371"/>
            <a:ext cx="10781809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Matter"/>
                <a:ea typeface="+mj-ea"/>
                <a:cs typeface="Matter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AU" sz="4400" kern="0">
                <a:solidFill>
                  <a:srgbClr val="000000"/>
                </a:solidFill>
              </a:rPr>
              <a:t>Secondary brand colours (modules)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C5897BD-EE23-E05E-8F96-983EBF49AF57}"/>
              </a:ext>
            </a:extLst>
          </p:cNvPr>
          <p:cNvSpPr/>
          <p:nvPr/>
        </p:nvSpPr>
        <p:spPr>
          <a:xfrm>
            <a:off x="1203490" y="3286547"/>
            <a:ext cx="2675467" cy="2675467"/>
          </a:xfrm>
          <a:prstGeom prst="ellipse">
            <a:avLst/>
          </a:prstGeom>
          <a:solidFill>
            <a:srgbClr val="171630"/>
          </a:solidFill>
          <a:ln>
            <a:solidFill>
              <a:srgbClr val="1716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5261B44-003B-65EB-D7B3-3583BC4B9B61}"/>
              </a:ext>
            </a:extLst>
          </p:cNvPr>
          <p:cNvSpPr/>
          <p:nvPr/>
        </p:nvSpPr>
        <p:spPr>
          <a:xfrm>
            <a:off x="3912823" y="3286547"/>
            <a:ext cx="2675467" cy="2675467"/>
          </a:xfrm>
          <a:prstGeom prst="ellipse">
            <a:avLst/>
          </a:prstGeom>
          <a:solidFill>
            <a:srgbClr val="4778FF"/>
          </a:solidFill>
          <a:ln>
            <a:solidFill>
              <a:srgbClr val="477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9FAC37-6507-AD97-DBBC-1F6460792269}"/>
              </a:ext>
            </a:extLst>
          </p:cNvPr>
          <p:cNvSpPr/>
          <p:nvPr/>
        </p:nvSpPr>
        <p:spPr>
          <a:xfrm>
            <a:off x="4149889" y="4023146"/>
            <a:ext cx="2201333" cy="1202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AU">
                <a:solidFill>
                  <a:schemeClr val="bg1"/>
                </a:solidFill>
                <a:latin typeface="Matter" panose="00000500000000000000" pitchFamily="50" charset="0"/>
              </a:rPr>
              <a:t>R 71 G 119 B 255</a:t>
            </a:r>
          </a:p>
          <a:p>
            <a:pPr algn="ctr"/>
            <a:r>
              <a:rPr lang="en-AU">
                <a:solidFill>
                  <a:schemeClr val="bg1"/>
                </a:solidFill>
                <a:latin typeface="Matter"/>
              </a:rPr>
              <a:t>Hex #4777ff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2FFF8E-E867-DF90-0D3B-E1FACFE40D24}"/>
              </a:ext>
            </a:extLst>
          </p:cNvPr>
          <p:cNvSpPr/>
          <p:nvPr/>
        </p:nvSpPr>
        <p:spPr>
          <a:xfrm>
            <a:off x="1440556" y="4023145"/>
            <a:ext cx="2201333" cy="1202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bg1"/>
                </a:solidFill>
                <a:latin typeface="Matter" panose="00000500000000000000" pitchFamily="50" charset="0"/>
              </a:rPr>
              <a:t>R 23 G 23 B 48</a:t>
            </a:r>
          </a:p>
          <a:p>
            <a:pPr algn="ctr"/>
            <a:r>
              <a:rPr lang="en-AU">
                <a:solidFill>
                  <a:schemeClr val="bg1"/>
                </a:solidFill>
                <a:latin typeface="Matter" panose="00000500000000000000" pitchFamily="50" charset="0"/>
              </a:rPr>
              <a:t>Hex #171730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872933F-63BA-36B0-78F5-65355811DDA8}"/>
              </a:ext>
            </a:extLst>
          </p:cNvPr>
          <p:cNvSpPr/>
          <p:nvPr/>
        </p:nvSpPr>
        <p:spPr>
          <a:xfrm>
            <a:off x="9572058" y="3287606"/>
            <a:ext cx="2675467" cy="2675467"/>
          </a:xfrm>
          <a:prstGeom prst="ellipse">
            <a:avLst/>
          </a:prstGeom>
          <a:solidFill>
            <a:srgbClr val="525F55"/>
          </a:solidFill>
          <a:ln>
            <a:solidFill>
              <a:srgbClr val="525F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3B9E854-4CDF-D17B-AA3B-560D6F70B0CF}"/>
              </a:ext>
            </a:extLst>
          </p:cNvPr>
          <p:cNvSpPr/>
          <p:nvPr/>
        </p:nvSpPr>
        <p:spPr>
          <a:xfrm>
            <a:off x="9779983" y="4024204"/>
            <a:ext cx="2201333" cy="1202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bg1"/>
                </a:solidFill>
                <a:latin typeface="Matter" panose="00000500000000000000" pitchFamily="50" charset="0"/>
              </a:rPr>
              <a:t>R 82 G 95 B 85</a:t>
            </a:r>
          </a:p>
          <a:p>
            <a:pPr algn="ctr"/>
            <a:r>
              <a:rPr lang="en-AU">
                <a:solidFill>
                  <a:schemeClr val="bg1"/>
                </a:solidFill>
                <a:latin typeface="Matter" panose="00000500000000000000" pitchFamily="50" charset="0"/>
              </a:rPr>
              <a:t>Hex #525f55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FA6F183-5CF0-BF8C-A303-41CF99E297DB}"/>
              </a:ext>
            </a:extLst>
          </p:cNvPr>
          <p:cNvSpPr/>
          <p:nvPr/>
        </p:nvSpPr>
        <p:spPr>
          <a:xfrm>
            <a:off x="12281391" y="3286547"/>
            <a:ext cx="2675467" cy="2675467"/>
          </a:xfrm>
          <a:prstGeom prst="ellipse">
            <a:avLst/>
          </a:prstGeom>
          <a:solidFill>
            <a:srgbClr val="F5C7A3"/>
          </a:solidFill>
          <a:ln>
            <a:solidFill>
              <a:srgbClr val="F5C7A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E398F80-E040-DA8A-D54C-DDEB0FEE8311}"/>
              </a:ext>
            </a:extLst>
          </p:cNvPr>
          <p:cNvSpPr/>
          <p:nvPr/>
        </p:nvSpPr>
        <p:spPr>
          <a:xfrm>
            <a:off x="12552323" y="4023146"/>
            <a:ext cx="2201333" cy="1202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R 245 G 199 B 163</a:t>
            </a:r>
          </a:p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Hex #f5c7a3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9A364AF-848C-EAA4-A366-3AF11A2612BA}"/>
              </a:ext>
            </a:extLst>
          </p:cNvPr>
          <p:cNvSpPr/>
          <p:nvPr/>
        </p:nvSpPr>
        <p:spPr>
          <a:xfrm>
            <a:off x="15024588" y="3286547"/>
            <a:ext cx="2675467" cy="2675467"/>
          </a:xfrm>
          <a:prstGeom prst="ellipse">
            <a:avLst/>
          </a:prstGeom>
          <a:solidFill>
            <a:srgbClr val="C9EDDA"/>
          </a:solidFill>
          <a:ln>
            <a:solidFill>
              <a:srgbClr val="C9EDD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6D24FDE-9C7E-4BDE-07F9-5FCAD051A2E2}"/>
              </a:ext>
            </a:extLst>
          </p:cNvPr>
          <p:cNvSpPr/>
          <p:nvPr/>
        </p:nvSpPr>
        <p:spPr>
          <a:xfrm>
            <a:off x="15295520" y="4023146"/>
            <a:ext cx="2201333" cy="1202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R 201 G 237 B 218</a:t>
            </a:r>
          </a:p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Hex #c9edda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D8242E2-2E01-B9F9-16A4-E8E866730110}"/>
              </a:ext>
            </a:extLst>
          </p:cNvPr>
          <p:cNvSpPr/>
          <p:nvPr/>
        </p:nvSpPr>
        <p:spPr>
          <a:xfrm>
            <a:off x="10943657" y="5962011"/>
            <a:ext cx="2675467" cy="2675467"/>
          </a:xfrm>
          <a:prstGeom prst="ellipse">
            <a:avLst/>
          </a:prstGeom>
          <a:solidFill>
            <a:srgbClr val="EAE86A"/>
          </a:solidFill>
          <a:ln>
            <a:solidFill>
              <a:srgbClr val="EAE86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D7AC984-140B-A92D-F7EE-9C46ED082173}"/>
              </a:ext>
            </a:extLst>
          </p:cNvPr>
          <p:cNvSpPr/>
          <p:nvPr/>
        </p:nvSpPr>
        <p:spPr>
          <a:xfrm>
            <a:off x="11214589" y="6698610"/>
            <a:ext cx="2201333" cy="1202267"/>
          </a:xfrm>
          <a:prstGeom prst="rect">
            <a:avLst/>
          </a:prstGeom>
          <a:solidFill>
            <a:srgbClr val="EAE86A"/>
          </a:solidFill>
          <a:ln>
            <a:solidFill>
              <a:srgbClr val="EAE86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R 234 G 232 B 106</a:t>
            </a:r>
          </a:p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Hex #eae86a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32ACE86-D02D-7B2C-5E9E-3852B5310982}"/>
              </a:ext>
            </a:extLst>
          </p:cNvPr>
          <p:cNvSpPr/>
          <p:nvPr/>
        </p:nvSpPr>
        <p:spPr>
          <a:xfrm>
            <a:off x="13686854" y="5962011"/>
            <a:ext cx="2675467" cy="2675467"/>
          </a:xfrm>
          <a:prstGeom prst="ellipse">
            <a:avLst/>
          </a:prstGeom>
          <a:solidFill>
            <a:srgbClr val="EC5440"/>
          </a:solidFill>
          <a:ln>
            <a:solidFill>
              <a:srgbClr val="EC544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6663A98-B1C7-3E9E-FA49-6ABFEA3E3385}"/>
              </a:ext>
            </a:extLst>
          </p:cNvPr>
          <p:cNvSpPr/>
          <p:nvPr/>
        </p:nvSpPr>
        <p:spPr>
          <a:xfrm>
            <a:off x="13957786" y="6698610"/>
            <a:ext cx="2201333" cy="1202267"/>
          </a:xfrm>
          <a:prstGeom prst="rect">
            <a:avLst/>
          </a:prstGeom>
          <a:solidFill>
            <a:srgbClr val="EC5440"/>
          </a:solidFill>
          <a:ln>
            <a:solidFill>
              <a:srgbClr val="EC544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R 235 G 84 B 64</a:t>
            </a:r>
          </a:p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Hex #ec5440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5750C47-25CF-A5CE-3012-805D937AE7C1}"/>
              </a:ext>
            </a:extLst>
          </p:cNvPr>
          <p:cNvSpPr txBox="1"/>
          <p:nvPr/>
        </p:nvSpPr>
        <p:spPr>
          <a:xfrm>
            <a:off x="10192245" y="5225413"/>
            <a:ext cx="1428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>
                <a:solidFill>
                  <a:schemeClr val="bg1"/>
                </a:solidFill>
                <a:latin typeface="Matter SQ Medium" panose="00000600000000000000" pitchFamily="50" charset="0"/>
              </a:rPr>
              <a:t>Vendor Management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C91ADD0-562A-19BD-AD1C-C3F9E364B3BD}"/>
              </a:ext>
            </a:extLst>
          </p:cNvPr>
          <p:cNvSpPr txBox="1"/>
          <p:nvPr/>
        </p:nvSpPr>
        <p:spPr>
          <a:xfrm>
            <a:off x="12921681" y="5222895"/>
            <a:ext cx="1428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>
                <a:latin typeface="Matter SQ Medium" panose="00000600000000000000" pitchFamily="50" charset="0"/>
              </a:rPr>
              <a:t>Procurement</a:t>
            </a:r>
          </a:p>
          <a:p>
            <a:pPr algn="ctr"/>
            <a:r>
              <a:rPr lang="en-AU" sz="1400">
                <a:latin typeface="Matter SQ Medium" panose="00000600000000000000" pitchFamily="50" charset="0"/>
              </a:rPr>
              <a:t>Schedule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2F0D92B-3C8B-DD94-7CCB-F8152D8155BC}"/>
              </a:ext>
            </a:extLst>
          </p:cNvPr>
          <p:cNvSpPr txBox="1"/>
          <p:nvPr/>
        </p:nvSpPr>
        <p:spPr>
          <a:xfrm>
            <a:off x="15666432" y="5222895"/>
            <a:ext cx="1428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>
                <a:latin typeface="Matter SQ Medium" panose="00000600000000000000" pitchFamily="50" charset="0"/>
              </a:rPr>
              <a:t>Sourcing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133CC89-5407-B9BB-B6FF-D5B34CA02310}"/>
              </a:ext>
            </a:extLst>
          </p:cNvPr>
          <p:cNvSpPr txBox="1"/>
          <p:nvPr/>
        </p:nvSpPr>
        <p:spPr>
          <a:xfrm>
            <a:off x="11529978" y="7898329"/>
            <a:ext cx="1428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>
                <a:latin typeface="Matter SQ Medium" panose="00000600000000000000" pitchFamily="50" charset="0"/>
              </a:rPr>
              <a:t>Contracts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268001-0C06-ECF1-B28B-93B0649DB253}"/>
              </a:ext>
            </a:extLst>
          </p:cNvPr>
          <p:cNvSpPr txBox="1"/>
          <p:nvPr/>
        </p:nvSpPr>
        <p:spPr>
          <a:xfrm>
            <a:off x="14276347" y="7898328"/>
            <a:ext cx="1428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>
                <a:latin typeface="Matter SQ Medium" panose="00000600000000000000" pitchFamily="50" charset="0"/>
              </a:rPr>
              <a:t>Vendor </a:t>
            </a:r>
          </a:p>
          <a:p>
            <a:pPr algn="ctr"/>
            <a:r>
              <a:rPr lang="en-AU" sz="1400">
                <a:latin typeface="Matter SQ Medium" panose="00000600000000000000" pitchFamily="50" charset="0"/>
              </a:rPr>
              <a:t>Marketplace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165A78A-ACA1-086C-0961-92C6003FD14B}"/>
              </a:ext>
            </a:extLst>
          </p:cNvPr>
          <p:cNvSpPr/>
          <p:nvPr/>
        </p:nvSpPr>
        <p:spPr>
          <a:xfrm>
            <a:off x="3911558" y="6143210"/>
            <a:ext cx="2675467" cy="2675467"/>
          </a:xfrm>
          <a:prstGeom prst="ellipse">
            <a:avLst/>
          </a:prstGeom>
          <a:solidFill>
            <a:srgbClr val="4778FF"/>
          </a:solidFill>
          <a:ln>
            <a:solidFill>
              <a:srgbClr val="477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13EFE1-4AB6-5E4B-BF2D-8586C2702D8B}"/>
              </a:ext>
            </a:extLst>
          </p:cNvPr>
          <p:cNvSpPr/>
          <p:nvPr/>
        </p:nvSpPr>
        <p:spPr>
          <a:xfrm>
            <a:off x="4148552" y="6947025"/>
            <a:ext cx="2201333" cy="1202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AU" dirty="0">
                <a:solidFill>
                  <a:schemeClr val="bg1"/>
                </a:solidFill>
                <a:latin typeface="Matter"/>
              </a:rPr>
              <a:t>C: 90</a:t>
            </a:r>
            <a:br>
              <a:rPr lang="en-AU" dirty="0">
                <a:solidFill>
                  <a:schemeClr val="bg1"/>
                </a:solidFill>
                <a:latin typeface="Matter"/>
              </a:rPr>
            </a:br>
            <a:r>
              <a:rPr lang="en-AU" dirty="0">
                <a:solidFill>
                  <a:schemeClr val="bg1"/>
                </a:solidFill>
                <a:latin typeface="Matter"/>
              </a:rPr>
              <a:t>M: 85</a:t>
            </a:r>
            <a:br>
              <a:rPr lang="en-AU" dirty="0">
                <a:solidFill>
                  <a:schemeClr val="bg1"/>
                </a:solidFill>
                <a:latin typeface="Matter"/>
              </a:rPr>
            </a:br>
            <a:r>
              <a:rPr lang="en-AU">
                <a:solidFill>
                  <a:schemeClr val="bg1"/>
                </a:solidFill>
                <a:latin typeface="Matter"/>
              </a:rPr>
              <a:t>Y: 49</a:t>
            </a:r>
            <a:br>
              <a:rPr lang="en-AU" dirty="0">
                <a:solidFill>
                  <a:schemeClr val="bg1"/>
                </a:solidFill>
                <a:latin typeface="Matter"/>
              </a:rPr>
            </a:br>
            <a:r>
              <a:rPr lang="en-AU">
                <a:solidFill>
                  <a:schemeClr val="bg1"/>
                </a:solidFill>
                <a:latin typeface="Matter"/>
              </a:rPr>
              <a:t>K: 64</a:t>
            </a:r>
            <a:endParaRPr lang="en-AU" dirty="0">
              <a:solidFill>
                <a:schemeClr val="bg1"/>
              </a:solidFill>
              <a:latin typeface="Matter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BF84B9A-8F90-9CB5-8D1B-1FE24FC93AC3}"/>
              </a:ext>
            </a:extLst>
          </p:cNvPr>
          <p:cNvSpPr/>
          <p:nvPr/>
        </p:nvSpPr>
        <p:spPr>
          <a:xfrm>
            <a:off x="979399" y="6019818"/>
            <a:ext cx="5786399" cy="295759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>
                <a:latin typeface="Matter"/>
                <a:ea typeface="Calibri"/>
                <a:cs typeface="Calibri"/>
              </a:rPr>
              <a:t>For print only</a:t>
            </a:r>
            <a:endParaRPr lang="en-GB">
              <a:latin typeface="Matter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5C4A0E9-DB60-3713-AFB5-CF5FC5EEAB86}"/>
              </a:ext>
            </a:extLst>
          </p:cNvPr>
          <p:cNvSpPr txBox="1"/>
          <p:nvPr/>
        </p:nvSpPr>
        <p:spPr>
          <a:xfrm>
            <a:off x="1631128" y="7316374"/>
            <a:ext cx="201742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latin typeface="Matter"/>
                <a:ea typeface="Calibri"/>
                <a:cs typeface="Calibri"/>
              </a:rPr>
              <a:t>For print only</a:t>
            </a:r>
            <a:endParaRPr lang="en-GB">
              <a:latin typeface="Matter"/>
            </a:endParaRPr>
          </a:p>
        </p:txBody>
      </p:sp>
    </p:spTree>
    <p:extLst>
      <p:ext uri="{BB962C8B-B14F-4D97-AF65-F5344CB8AC3E}">
        <p14:creationId xmlns:p14="http://schemas.microsoft.com/office/powerpoint/2010/main" val="1642345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4FFD5-B6BC-76A0-E7F9-0C9A15B74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C2A20596-FEDC-58C7-3C64-9D356BC8ABD0}"/>
              </a:ext>
            </a:extLst>
          </p:cNvPr>
          <p:cNvSpPr txBox="1">
            <a:spLocks/>
          </p:cNvSpPr>
          <p:nvPr/>
        </p:nvSpPr>
        <p:spPr>
          <a:xfrm>
            <a:off x="343391" y="263475"/>
            <a:ext cx="502447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Matter"/>
                <a:ea typeface="+mj-ea"/>
                <a:cs typeface="Matter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AU" sz="4400" kern="0">
                <a:solidFill>
                  <a:srgbClr val="000000"/>
                </a:solidFill>
              </a:rPr>
              <a:t>Brand colours</a:t>
            </a: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32A79C1D-E518-96B4-BEEA-CE889BBC87D4}"/>
              </a:ext>
            </a:extLst>
          </p:cNvPr>
          <p:cNvSpPr txBox="1">
            <a:spLocks/>
          </p:cNvSpPr>
          <p:nvPr/>
        </p:nvSpPr>
        <p:spPr>
          <a:xfrm>
            <a:off x="6420510" y="2179850"/>
            <a:ext cx="7039542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Matter"/>
                <a:ea typeface="+mj-ea"/>
                <a:cs typeface="Matter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AU" sz="4400" kern="0">
                <a:solidFill>
                  <a:srgbClr val="000000"/>
                </a:solidFill>
              </a:rPr>
              <a:t> Additional brand colours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D78964B-1171-89E9-FF8E-CEE8E1FC0F58}"/>
              </a:ext>
            </a:extLst>
          </p:cNvPr>
          <p:cNvSpPr/>
          <p:nvPr/>
        </p:nvSpPr>
        <p:spPr>
          <a:xfrm>
            <a:off x="4165599" y="3470275"/>
            <a:ext cx="2675467" cy="2675467"/>
          </a:xfrm>
          <a:prstGeom prst="ellipse">
            <a:avLst/>
          </a:prstGeom>
          <a:solidFill>
            <a:srgbClr val="8C7D4F"/>
          </a:solidFill>
          <a:ln>
            <a:solidFill>
              <a:srgbClr val="8C7D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B721684-79C5-3320-0D5D-604F2B0748AE}"/>
              </a:ext>
            </a:extLst>
          </p:cNvPr>
          <p:cNvSpPr/>
          <p:nvPr/>
        </p:nvSpPr>
        <p:spPr>
          <a:xfrm>
            <a:off x="4436531" y="4206874"/>
            <a:ext cx="2201333" cy="1202267"/>
          </a:xfrm>
          <a:prstGeom prst="rect">
            <a:avLst/>
          </a:prstGeom>
          <a:solidFill>
            <a:srgbClr val="8C7D4F"/>
          </a:solidFill>
          <a:ln>
            <a:solidFill>
              <a:srgbClr val="8C7D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R 140 G 125 B 79</a:t>
            </a:r>
          </a:p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Hex #ec5440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AD686DC-F19F-CE7A-F80F-31250F32CD75}"/>
              </a:ext>
            </a:extLst>
          </p:cNvPr>
          <p:cNvSpPr/>
          <p:nvPr/>
        </p:nvSpPr>
        <p:spPr>
          <a:xfrm>
            <a:off x="6908796" y="3470275"/>
            <a:ext cx="2675467" cy="2675467"/>
          </a:xfrm>
          <a:prstGeom prst="ellipse">
            <a:avLst/>
          </a:prstGeom>
          <a:solidFill>
            <a:srgbClr val="DBD9CF"/>
          </a:solidFill>
          <a:ln>
            <a:solidFill>
              <a:srgbClr val="DBD9C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A0F409-08F1-B252-7570-0E56A05BB132}"/>
              </a:ext>
            </a:extLst>
          </p:cNvPr>
          <p:cNvSpPr/>
          <p:nvPr/>
        </p:nvSpPr>
        <p:spPr>
          <a:xfrm>
            <a:off x="7179728" y="4206874"/>
            <a:ext cx="2201333" cy="1202267"/>
          </a:xfrm>
          <a:prstGeom prst="rect">
            <a:avLst/>
          </a:prstGeom>
          <a:solidFill>
            <a:srgbClr val="DBD9CF"/>
          </a:solidFill>
          <a:ln>
            <a:solidFill>
              <a:srgbClr val="DBD9C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R 219 G 217 B 207</a:t>
            </a:r>
          </a:p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Hex #dbd9cf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0E0BEA7-CCEA-9EE3-9090-BC730DEF65C5}"/>
              </a:ext>
            </a:extLst>
          </p:cNvPr>
          <p:cNvSpPr/>
          <p:nvPr/>
        </p:nvSpPr>
        <p:spPr>
          <a:xfrm>
            <a:off x="8319888" y="6145740"/>
            <a:ext cx="2675467" cy="2675467"/>
          </a:xfrm>
          <a:prstGeom prst="ellipse">
            <a:avLst/>
          </a:prstGeom>
          <a:solidFill>
            <a:srgbClr val="4A1414"/>
          </a:solidFill>
          <a:ln>
            <a:solidFill>
              <a:srgbClr val="4A141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5536136-17C7-081A-B47A-E59ACFF67630}"/>
              </a:ext>
            </a:extLst>
          </p:cNvPr>
          <p:cNvSpPr/>
          <p:nvPr/>
        </p:nvSpPr>
        <p:spPr>
          <a:xfrm>
            <a:off x="8590820" y="6882339"/>
            <a:ext cx="2201333" cy="1202267"/>
          </a:xfrm>
          <a:prstGeom prst="rect">
            <a:avLst/>
          </a:prstGeom>
          <a:solidFill>
            <a:srgbClr val="4A1414"/>
          </a:solidFill>
          <a:ln>
            <a:solidFill>
              <a:srgbClr val="4A141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bg1"/>
                </a:solidFill>
                <a:latin typeface="Matter" panose="00000500000000000000" pitchFamily="50" charset="0"/>
              </a:rPr>
              <a:t>R 74 G 20 B 20</a:t>
            </a:r>
          </a:p>
          <a:p>
            <a:pPr algn="ctr"/>
            <a:r>
              <a:rPr lang="en-AU">
                <a:solidFill>
                  <a:schemeClr val="bg1"/>
                </a:solidFill>
                <a:latin typeface="Matter" panose="00000500000000000000" pitchFamily="50" charset="0"/>
              </a:rPr>
              <a:t>Hex #4A1414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837424A-5A23-FB45-47CB-30AE1B6375AD}"/>
              </a:ext>
            </a:extLst>
          </p:cNvPr>
          <p:cNvSpPr/>
          <p:nvPr/>
        </p:nvSpPr>
        <p:spPr>
          <a:xfrm>
            <a:off x="11066833" y="6145740"/>
            <a:ext cx="2675467" cy="2675467"/>
          </a:xfrm>
          <a:prstGeom prst="ellipse">
            <a:avLst/>
          </a:prstGeom>
          <a:solidFill>
            <a:srgbClr val="264226"/>
          </a:solidFill>
          <a:ln>
            <a:solidFill>
              <a:srgbClr val="26422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F8325B0-6988-9D04-A3FD-50427E841C86}"/>
              </a:ext>
            </a:extLst>
          </p:cNvPr>
          <p:cNvSpPr/>
          <p:nvPr/>
        </p:nvSpPr>
        <p:spPr>
          <a:xfrm>
            <a:off x="11337765" y="6882339"/>
            <a:ext cx="2201333" cy="1202267"/>
          </a:xfrm>
          <a:prstGeom prst="rect">
            <a:avLst/>
          </a:prstGeom>
          <a:solidFill>
            <a:srgbClr val="264226"/>
          </a:solidFill>
          <a:ln>
            <a:solidFill>
              <a:srgbClr val="26422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bg1"/>
                </a:solidFill>
                <a:latin typeface="Matter" panose="00000500000000000000" pitchFamily="50" charset="0"/>
              </a:rPr>
              <a:t>R 38 G 66 B 38</a:t>
            </a:r>
          </a:p>
          <a:p>
            <a:pPr algn="ctr"/>
            <a:r>
              <a:rPr lang="en-AU">
                <a:solidFill>
                  <a:schemeClr val="bg1"/>
                </a:solidFill>
                <a:latin typeface="Matter" panose="00000500000000000000" pitchFamily="50" charset="0"/>
              </a:rPr>
              <a:t>Hex #264226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4D75930-E737-6027-6D8D-1935DB4EAE4E}"/>
              </a:ext>
            </a:extLst>
          </p:cNvPr>
          <p:cNvSpPr/>
          <p:nvPr/>
        </p:nvSpPr>
        <p:spPr>
          <a:xfrm>
            <a:off x="5571062" y="6145740"/>
            <a:ext cx="2675467" cy="2675467"/>
          </a:xfrm>
          <a:prstGeom prst="ellipse">
            <a:avLst/>
          </a:prstGeom>
          <a:solidFill>
            <a:srgbClr val="241F21"/>
          </a:solidFill>
          <a:ln>
            <a:solidFill>
              <a:srgbClr val="26422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5BE4A29-9105-0887-8B62-2D80F4E17284}"/>
              </a:ext>
            </a:extLst>
          </p:cNvPr>
          <p:cNvSpPr/>
          <p:nvPr/>
        </p:nvSpPr>
        <p:spPr>
          <a:xfrm>
            <a:off x="5841994" y="6882339"/>
            <a:ext cx="2201333" cy="1202267"/>
          </a:xfrm>
          <a:prstGeom prst="rect">
            <a:avLst/>
          </a:prstGeom>
          <a:solidFill>
            <a:srgbClr val="241F21"/>
          </a:solidFill>
          <a:ln>
            <a:solidFill>
              <a:srgbClr val="241F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bg1"/>
                </a:solidFill>
                <a:latin typeface="Matter" panose="00000500000000000000" pitchFamily="50" charset="0"/>
              </a:rPr>
              <a:t>R 36 G 31 B 33</a:t>
            </a:r>
          </a:p>
          <a:p>
            <a:pPr algn="ctr"/>
            <a:r>
              <a:rPr lang="en-AU">
                <a:solidFill>
                  <a:schemeClr val="bg1"/>
                </a:solidFill>
                <a:latin typeface="Matter" panose="00000500000000000000" pitchFamily="50" charset="0"/>
              </a:rPr>
              <a:t>Hex #241F21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74150D5-517D-3425-B2D3-C7C1FF77E5B2}"/>
              </a:ext>
            </a:extLst>
          </p:cNvPr>
          <p:cNvSpPr/>
          <p:nvPr/>
        </p:nvSpPr>
        <p:spPr>
          <a:xfrm>
            <a:off x="9723479" y="3470275"/>
            <a:ext cx="2675467" cy="2675467"/>
          </a:xfrm>
          <a:prstGeom prst="ellipse">
            <a:avLst/>
          </a:prstGeom>
          <a:solidFill>
            <a:srgbClr val="F2F2F0"/>
          </a:solidFill>
          <a:ln>
            <a:solidFill>
              <a:srgbClr val="F2F2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FFF5F0E-5029-0DFC-3663-5CBD34BA681D}"/>
              </a:ext>
            </a:extLst>
          </p:cNvPr>
          <p:cNvSpPr/>
          <p:nvPr/>
        </p:nvSpPr>
        <p:spPr>
          <a:xfrm>
            <a:off x="9994411" y="4206874"/>
            <a:ext cx="2201333" cy="1202267"/>
          </a:xfrm>
          <a:prstGeom prst="rect">
            <a:avLst/>
          </a:prstGeom>
          <a:solidFill>
            <a:srgbClr val="F2F2F0"/>
          </a:solidFill>
          <a:ln>
            <a:solidFill>
              <a:srgbClr val="F2F2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R 242 G 242 B 240</a:t>
            </a:r>
          </a:p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Hex #F2F2F0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8DB9931-4E3C-ECC1-2D95-535A25B2B9A9}"/>
              </a:ext>
            </a:extLst>
          </p:cNvPr>
          <p:cNvSpPr/>
          <p:nvPr/>
        </p:nvSpPr>
        <p:spPr>
          <a:xfrm>
            <a:off x="12538162" y="3470275"/>
            <a:ext cx="2675467" cy="26754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5612846-66EE-831D-9371-2CCA4A47D2B3}"/>
              </a:ext>
            </a:extLst>
          </p:cNvPr>
          <p:cNvSpPr/>
          <p:nvPr/>
        </p:nvSpPr>
        <p:spPr>
          <a:xfrm>
            <a:off x="12809094" y="4206874"/>
            <a:ext cx="2201333" cy="120226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R 255 G 255 B 255</a:t>
            </a:r>
          </a:p>
          <a:p>
            <a:pPr algn="ctr"/>
            <a:r>
              <a:rPr lang="en-AU">
                <a:solidFill>
                  <a:schemeClr val="tx1"/>
                </a:solidFill>
                <a:latin typeface="Matter" panose="00000500000000000000" pitchFamily="50" charset="0"/>
              </a:rPr>
              <a:t>Hex #ffffff</a:t>
            </a:r>
          </a:p>
        </p:txBody>
      </p:sp>
    </p:spTree>
    <p:extLst>
      <p:ext uri="{BB962C8B-B14F-4D97-AF65-F5344CB8AC3E}">
        <p14:creationId xmlns:p14="http://schemas.microsoft.com/office/powerpoint/2010/main" val="2422447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F8978-D76B-CF67-4E91-BA1FEE2F9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3CE1324F-1030-FFBA-023E-9EB1586250D4}"/>
              </a:ext>
            </a:extLst>
          </p:cNvPr>
          <p:cNvSpPr txBox="1">
            <a:spLocks/>
          </p:cNvSpPr>
          <p:nvPr/>
        </p:nvSpPr>
        <p:spPr>
          <a:xfrm>
            <a:off x="343391" y="263475"/>
            <a:ext cx="502447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Matter"/>
                <a:ea typeface="+mj-ea"/>
                <a:cs typeface="Matter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AU" sz="4400" kern="0">
                <a:solidFill>
                  <a:srgbClr val="000000"/>
                </a:solidFill>
              </a:rPr>
              <a:t>Font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3D20B8CE-FBBE-0963-9BD5-08335BDD0FEE}"/>
              </a:ext>
            </a:extLst>
          </p:cNvPr>
          <p:cNvSpPr txBox="1">
            <a:spLocks/>
          </p:cNvSpPr>
          <p:nvPr/>
        </p:nvSpPr>
        <p:spPr>
          <a:xfrm>
            <a:off x="4926218" y="4429075"/>
            <a:ext cx="3388048" cy="9355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Matter"/>
                <a:ea typeface="+mj-ea"/>
                <a:cs typeface="Matter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AU" sz="6000" kern="0">
                <a:solidFill>
                  <a:srgbClr val="000000"/>
                </a:solidFill>
              </a:rPr>
              <a:t>Matter</a:t>
            </a: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FAF98019-AAF4-32A9-7193-C267EAA356FC}"/>
              </a:ext>
            </a:extLst>
          </p:cNvPr>
          <p:cNvSpPr txBox="1">
            <a:spLocks/>
          </p:cNvSpPr>
          <p:nvPr/>
        </p:nvSpPr>
        <p:spPr>
          <a:xfrm>
            <a:off x="9464351" y="4429074"/>
            <a:ext cx="5640182" cy="9355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Matter"/>
                <a:ea typeface="+mj-ea"/>
                <a:cs typeface="Matter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AU" sz="6000" kern="0">
                <a:solidFill>
                  <a:srgbClr val="000000"/>
                </a:solidFill>
                <a:latin typeface="Matter Medium" panose="00000600000000000000" pitchFamily="50" charset="0"/>
              </a:rPr>
              <a:t>Matter Medium</a:t>
            </a:r>
          </a:p>
        </p:txBody>
      </p:sp>
    </p:spTree>
    <p:extLst>
      <p:ext uri="{BB962C8B-B14F-4D97-AF65-F5344CB8AC3E}">
        <p14:creationId xmlns:p14="http://schemas.microsoft.com/office/powerpoint/2010/main" val="4161639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1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3B8B850-AA06-3149-993A-E0AAA017F430}"/>
              </a:ext>
            </a:extLst>
          </p:cNvPr>
          <p:cNvGrpSpPr/>
          <p:nvPr/>
        </p:nvGrpSpPr>
        <p:grpSpPr>
          <a:xfrm>
            <a:off x="16677289" y="9706571"/>
            <a:ext cx="3070640" cy="1259210"/>
            <a:chOff x="356171" y="356172"/>
            <a:chExt cx="3070640" cy="1259210"/>
          </a:xfrm>
        </p:grpSpPr>
        <p:sp>
          <p:nvSpPr>
            <p:cNvPr id="14" name="object 3">
              <a:extLst>
                <a:ext uri="{FF2B5EF4-FFF2-40B4-BE49-F238E27FC236}">
                  <a16:creationId xmlns:a16="http://schemas.microsoft.com/office/drawing/2014/main" id="{CC7DED9F-5C51-9347-960D-94D50BB83677}"/>
                </a:ext>
              </a:extLst>
            </p:cNvPr>
            <p:cNvSpPr/>
            <p:nvPr/>
          </p:nvSpPr>
          <p:spPr>
            <a:xfrm>
              <a:off x="356171" y="356177"/>
              <a:ext cx="1466850" cy="1259205"/>
            </a:xfrm>
            <a:custGeom>
              <a:avLst/>
              <a:gdLst/>
              <a:ahLst/>
              <a:cxnLst/>
              <a:rect l="l" t="t" r="r" b="b"/>
              <a:pathLst>
                <a:path w="1466850" h="1259205">
                  <a:moveTo>
                    <a:pt x="601941" y="15773"/>
                  </a:moveTo>
                  <a:lnTo>
                    <a:pt x="573874" y="9080"/>
                  </a:lnTo>
                  <a:lnTo>
                    <a:pt x="543382" y="4127"/>
                  </a:lnTo>
                  <a:lnTo>
                    <a:pt x="510171" y="1054"/>
                  </a:lnTo>
                  <a:lnTo>
                    <a:pt x="474002" y="0"/>
                  </a:lnTo>
                  <a:lnTo>
                    <a:pt x="417576" y="3733"/>
                  </a:lnTo>
                  <a:lnTo>
                    <a:pt x="367423" y="14427"/>
                  </a:lnTo>
                  <a:lnTo>
                    <a:pt x="323291" y="31394"/>
                  </a:lnTo>
                  <a:lnTo>
                    <a:pt x="284949" y="53936"/>
                  </a:lnTo>
                  <a:lnTo>
                    <a:pt x="252107" y="81343"/>
                  </a:lnTo>
                  <a:lnTo>
                    <a:pt x="224536" y="112915"/>
                  </a:lnTo>
                  <a:lnTo>
                    <a:pt x="201968" y="147955"/>
                  </a:lnTo>
                  <a:lnTo>
                    <a:pt x="184150" y="185762"/>
                  </a:lnTo>
                  <a:lnTo>
                    <a:pt x="170827" y="225628"/>
                  </a:lnTo>
                  <a:lnTo>
                    <a:pt x="161747" y="266852"/>
                  </a:lnTo>
                  <a:lnTo>
                    <a:pt x="156654" y="308724"/>
                  </a:lnTo>
                  <a:lnTo>
                    <a:pt x="155282" y="350558"/>
                  </a:lnTo>
                  <a:lnTo>
                    <a:pt x="155282" y="430466"/>
                  </a:lnTo>
                  <a:lnTo>
                    <a:pt x="0" y="430466"/>
                  </a:lnTo>
                  <a:lnTo>
                    <a:pt x="0" y="630999"/>
                  </a:lnTo>
                  <a:lnTo>
                    <a:pt x="155282" y="630999"/>
                  </a:lnTo>
                  <a:lnTo>
                    <a:pt x="155282" y="1240815"/>
                  </a:lnTo>
                  <a:lnTo>
                    <a:pt x="392290" y="1240815"/>
                  </a:lnTo>
                  <a:lnTo>
                    <a:pt x="392290" y="630999"/>
                  </a:lnTo>
                  <a:lnTo>
                    <a:pt x="601497" y="630999"/>
                  </a:lnTo>
                  <a:lnTo>
                    <a:pt x="601497" y="430466"/>
                  </a:lnTo>
                  <a:lnTo>
                    <a:pt x="392290" y="430466"/>
                  </a:lnTo>
                  <a:lnTo>
                    <a:pt x="392290" y="337527"/>
                  </a:lnTo>
                  <a:lnTo>
                    <a:pt x="397992" y="289179"/>
                  </a:lnTo>
                  <a:lnTo>
                    <a:pt x="415137" y="251714"/>
                  </a:lnTo>
                  <a:lnTo>
                    <a:pt x="443826" y="225056"/>
                  </a:lnTo>
                  <a:lnTo>
                    <a:pt x="484124" y="209105"/>
                  </a:lnTo>
                  <a:lnTo>
                    <a:pt x="536105" y="203809"/>
                  </a:lnTo>
                  <a:lnTo>
                    <a:pt x="555332" y="204114"/>
                  </a:lnTo>
                  <a:lnTo>
                    <a:pt x="572490" y="205130"/>
                  </a:lnTo>
                  <a:lnTo>
                    <a:pt x="587908" y="207022"/>
                  </a:lnTo>
                  <a:lnTo>
                    <a:pt x="601941" y="209956"/>
                  </a:lnTo>
                  <a:lnTo>
                    <a:pt x="601941" y="15773"/>
                  </a:lnTo>
                  <a:close/>
                </a:path>
                <a:path w="1466850" h="1259205">
                  <a:moveTo>
                    <a:pt x="1466596" y="816876"/>
                  </a:moveTo>
                  <a:lnTo>
                    <a:pt x="1464297" y="766572"/>
                  </a:lnTo>
                  <a:lnTo>
                    <a:pt x="1460944" y="743521"/>
                  </a:lnTo>
                  <a:lnTo>
                    <a:pt x="1457388" y="719048"/>
                  </a:lnTo>
                  <a:lnTo>
                    <a:pt x="1445882" y="674331"/>
                  </a:lnTo>
                  <a:lnTo>
                    <a:pt x="1429778" y="632409"/>
                  </a:lnTo>
                  <a:lnTo>
                    <a:pt x="1414360" y="603288"/>
                  </a:lnTo>
                  <a:lnTo>
                    <a:pt x="1409065" y="593280"/>
                  </a:lnTo>
                  <a:lnTo>
                    <a:pt x="1383741" y="556945"/>
                  </a:lnTo>
                  <a:lnTo>
                    <a:pt x="1353832" y="523405"/>
                  </a:lnTo>
                  <a:lnTo>
                    <a:pt x="1320292" y="493560"/>
                  </a:lnTo>
                  <a:lnTo>
                    <a:pt x="1284097" y="468299"/>
                  </a:lnTo>
                  <a:lnTo>
                    <a:pt x="1245184" y="447624"/>
                  </a:lnTo>
                  <a:lnTo>
                    <a:pt x="1227950" y="440982"/>
                  </a:lnTo>
                  <a:lnTo>
                    <a:pt x="1227950" y="743521"/>
                  </a:lnTo>
                  <a:lnTo>
                    <a:pt x="878179" y="743521"/>
                  </a:lnTo>
                  <a:lnTo>
                    <a:pt x="896150" y="696226"/>
                  </a:lnTo>
                  <a:lnTo>
                    <a:pt x="933742" y="648944"/>
                  </a:lnTo>
                  <a:lnTo>
                    <a:pt x="988098" y="614502"/>
                  </a:lnTo>
                  <a:lnTo>
                    <a:pt x="1054709" y="603288"/>
                  </a:lnTo>
                  <a:lnTo>
                    <a:pt x="1094905" y="606806"/>
                  </a:lnTo>
                  <a:lnTo>
                    <a:pt x="1161808" y="632180"/>
                  </a:lnTo>
                  <a:lnTo>
                    <a:pt x="1202677" y="674497"/>
                  </a:lnTo>
                  <a:lnTo>
                    <a:pt x="1223606" y="720305"/>
                  </a:lnTo>
                  <a:lnTo>
                    <a:pt x="1227950" y="743521"/>
                  </a:lnTo>
                  <a:lnTo>
                    <a:pt x="1227950" y="440982"/>
                  </a:lnTo>
                  <a:lnTo>
                    <a:pt x="1203502" y="431558"/>
                  </a:lnTo>
                  <a:lnTo>
                    <a:pt x="1158989" y="420065"/>
                  </a:lnTo>
                  <a:lnTo>
                    <a:pt x="1111580" y="413181"/>
                  </a:lnTo>
                  <a:lnTo>
                    <a:pt x="1061237" y="410883"/>
                  </a:lnTo>
                  <a:lnTo>
                    <a:pt x="1004570" y="414274"/>
                  </a:lnTo>
                  <a:lnTo>
                    <a:pt x="949896" y="424548"/>
                  </a:lnTo>
                  <a:lnTo>
                    <a:pt x="897356" y="441845"/>
                  </a:lnTo>
                  <a:lnTo>
                    <a:pt x="847115" y="466331"/>
                  </a:lnTo>
                  <a:lnTo>
                    <a:pt x="799592" y="497878"/>
                  </a:lnTo>
                  <a:lnTo>
                    <a:pt x="757415" y="533996"/>
                  </a:lnTo>
                  <a:lnTo>
                    <a:pt x="720458" y="575017"/>
                  </a:lnTo>
                  <a:lnTo>
                    <a:pt x="688555" y="621233"/>
                  </a:lnTo>
                  <a:lnTo>
                    <a:pt x="662825" y="671334"/>
                  </a:lnTo>
                  <a:lnTo>
                    <a:pt x="644436" y="723734"/>
                  </a:lnTo>
                  <a:lnTo>
                    <a:pt x="633412" y="778281"/>
                  </a:lnTo>
                  <a:lnTo>
                    <a:pt x="629729" y="834821"/>
                  </a:lnTo>
                  <a:lnTo>
                    <a:pt x="632256" y="882751"/>
                  </a:lnTo>
                  <a:lnTo>
                    <a:pt x="639724" y="928738"/>
                  </a:lnTo>
                  <a:lnTo>
                    <a:pt x="651967" y="972769"/>
                  </a:lnTo>
                  <a:lnTo>
                    <a:pt x="668845" y="1014831"/>
                  </a:lnTo>
                  <a:lnTo>
                    <a:pt x="690206" y="1054950"/>
                  </a:lnTo>
                  <a:lnTo>
                    <a:pt x="723303" y="1101077"/>
                  </a:lnTo>
                  <a:lnTo>
                    <a:pt x="761314" y="1141564"/>
                  </a:lnTo>
                  <a:lnTo>
                    <a:pt x="804214" y="1176235"/>
                  </a:lnTo>
                  <a:lnTo>
                    <a:pt x="852030" y="1204950"/>
                  </a:lnTo>
                  <a:lnTo>
                    <a:pt x="893826" y="1224318"/>
                  </a:lnTo>
                  <a:lnTo>
                    <a:pt x="936955" y="1239380"/>
                  </a:lnTo>
                  <a:lnTo>
                    <a:pt x="981583" y="1250137"/>
                  </a:lnTo>
                  <a:lnTo>
                    <a:pt x="1027861" y="1256601"/>
                  </a:lnTo>
                  <a:lnTo>
                    <a:pt x="1075944" y="1258747"/>
                  </a:lnTo>
                  <a:lnTo>
                    <a:pt x="1124813" y="1256207"/>
                  </a:lnTo>
                  <a:lnTo>
                    <a:pt x="1171486" y="1248587"/>
                  </a:lnTo>
                  <a:lnTo>
                    <a:pt x="1216113" y="1235862"/>
                  </a:lnTo>
                  <a:lnTo>
                    <a:pt x="1258862" y="1218069"/>
                  </a:lnTo>
                  <a:lnTo>
                    <a:pt x="1299870" y="1195171"/>
                  </a:lnTo>
                  <a:lnTo>
                    <a:pt x="1337716" y="1167777"/>
                  </a:lnTo>
                  <a:lnTo>
                    <a:pt x="1370774" y="1136472"/>
                  </a:lnTo>
                  <a:lnTo>
                    <a:pt x="1398968" y="1101242"/>
                  </a:lnTo>
                  <a:lnTo>
                    <a:pt x="1422222" y="1062113"/>
                  </a:lnTo>
                  <a:lnTo>
                    <a:pt x="1422488" y="1061466"/>
                  </a:lnTo>
                  <a:lnTo>
                    <a:pt x="1440446" y="1019073"/>
                  </a:lnTo>
                  <a:lnTo>
                    <a:pt x="1244307" y="952233"/>
                  </a:lnTo>
                  <a:lnTo>
                    <a:pt x="1233347" y="975461"/>
                  </a:lnTo>
                  <a:lnTo>
                    <a:pt x="1217955" y="996251"/>
                  </a:lnTo>
                  <a:lnTo>
                    <a:pt x="1175651" y="1030490"/>
                  </a:lnTo>
                  <a:lnTo>
                    <a:pt x="1125397" y="1053312"/>
                  </a:lnTo>
                  <a:lnTo>
                    <a:pt x="1072680" y="1061466"/>
                  </a:lnTo>
                  <a:lnTo>
                    <a:pt x="1035215" y="1058722"/>
                  </a:lnTo>
                  <a:lnTo>
                    <a:pt x="969479" y="1036701"/>
                  </a:lnTo>
                  <a:lnTo>
                    <a:pt x="914869" y="993838"/>
                  </a:lnTo>
                  <a:lnTo>
                    <a:pt x="881214" y="936269"/>
                  </a:lnTo>
                  <a:lnTo>
                    <a:pt x="873264" y="901687"/>
                  </a:lnTo>
                  <a:lnTo>
                    <a:pt x="1461693" y="901687"/>
                  </a:lnTo>
                  <a:lnTo>
                    <a:pt x="1463840" y="885456"/>
                  </a:lnTo>
                  <a:lnTo>
                    <a:pt x="1465364" y="866013"/>
                  </a:lnTo>
                  <a:lnTo>
                    <a:pt x="1466291" y="843203"/>
                  </a:lnTo>
                  <a:lnTo>
                    <a:pt x="1466596" y="816876"/>
                  </a:lnTo>
                  <a:close/>
                </a:path>
              </a:pathLst>
            </a:custGeom>
            <a:solidFill>
              <a:srgbClr val="477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4">
              <a:extLst>
                <a:ext uri="{FF2B5EF4-FFF2-40B4-BE49-F238E27FC236}">
                  <a16:creationId xmlns:a16="http://schemas.microsoft.com/office/drawing/2014/main" id="{A82C6731-0A86-A945-9FCB-B878218AF10D}"/>
                </a:ext>
              </a:extLst>
            </p:cNvPr>
            <p:cNvSpPr/>
            <p:nvPr/>
          </p:nvSpPr>
          <p:spPr>
            <a:xfrm>
              <a:off x="1913816" y="359444"/>
              <a:ext cx="238760" cy="1237615"/>
            </a:xfrm>
            <a:custGeom>
              <a:avLst/>
              <a:gdLst/>
              <a:ahLst/>
              <a:cxnLst/>
              <a:rect l="l" t="t" r="r" b="b"/>
              <a:pathLst>
                <a:path w="238760" h="1237615">
                  <a:moveTo>
                    <a:pt x="238652" y="0"/>
                  </a:moveTo>
                  <a:lnTo>
                    <a:pt x="0" y="0"/>
                  </a:lnTo>
                  <a:lnTo>
                    <a:pt x="0" y="1237543"/>
                  </a:lnTo>
                  <a:lnTo>
                    <a:pt x="238652" y="1237543"/>
                  </a:lnTo>
                  <a:lnTo>
                    <a:pt x="238652" y="0"/>
                  </a:lnTo>
                  <a:close/>
                </a:path>
              </a:pathLst>
            </a:custGeom>
            <a:solidFill>
              <a:srgbClr val="477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5">
              <a:extLst>
                <a:ext uri="{FF2B5EF4-FFF2-40B4-BE49-F238E27FC236}">
                  <a16:creationId xmlns:a16="http://schemas.microsoft.com/office/drawing/2014/main" id="{5938FA87-A4A0-3448-A463-3B32C598848C}"/>
                </a:ext>
              </a:extLst>
            </p:cNvPr>
            <p:cNvSpPr/>
            <p:nvPr/>
          </p:nvSpPr>
          <p:spPr>
            <a:xfrm>
              <a:off x="2243509" y="356172"/>
              <a:ext cx="294640" cy="295275"/>
            </a:xfrm>
            <a:custGeom>
              <a:avLst/>
              <a:gdLst/>
              <a:ahLst/>
              <a:cxnLst/>
              <a:rect l="l" t="t" r="r" b="b"/>
              <a:pathLst>
                <a:path w="294639" h="295275">
                  <a:moveTo>
                    <a:pt x="145482" y="0"/>
                  </a:moveTo>
                  <a:lnTo>
                    <a:pt x="90312" y="10804"/>
                  </a:lnTo>
                  <a:lnTo>
                    <a:pt x="42501" y="42396"/>
                  </a:lnTo>
                  <a:lnTo>
                    <a:pt x="10220" y="91109"/>
                  </a:lnTo>
                  <a:lnTo>
                    <a:pt x="0" y="148382"/>
                  </a:lnTo>
                  <a:lnTo>
                    <a:pt x="2504" y="177506"/>
                  </a:lnTo>
                  <a:lnTo>
                    <a:pt x="23452" y="228404"/>
                  </a:lnTo>
                  <a:lnTo>
                    <a:pt x="65487" y="270363"/>
                  </a:lnTo>
                  <a:lnTo>
                    <a:pt x="116977" y="292380"/>
                  </a:lnTo>
                  <a:lnTo>
                    <a:pt x="145482" y="295132"/>
                  </a:lnTo>
                  <a:lnTo>
                    <a:pt x="175181" y="292380"/>
                  </a:lnTo>
                  <a:lnTo>
                    <a:pt x="228453" y="270363"/>
                  </a:lnTo>
                  <a:lnTo>
                    <a:pt x="270080" y="228404"/>
                  </a:lnTo>
                  <a:lnTo>
                    <a:pt x="291487" y="177506"/>
                  </a:lnTo>
                  <a:lnTo>
                    <a:pt x="294221" y="148382"/>
                  </a:lnTo>
                  <a:lnTo>
                    <a:pt x="291487" y="118752"/>
                  </a:lnTo>
                  <a:lnTo>
                    <a:pt x="270080" y="65606"/>
                  </a:lnTo>
                  <a:lnTo>
                    <a:pt x="228453" y="24079"/>
                  </a:lnTo>
                  <a:lnTo>
                    <a:pt x="175181" y="2726"/>
                  </a:lnTo>
                  <a:lnTo>
                    <a:pt x="145482" y="0"/>
                  </a:lnTo>
                  <a:close/>
                </a:path>
              </a:pathLst>
            </a:custGeom>
            <a:solidFill>
              <a:srgbClr val="477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6">
              <a:extLst>
                <a:ext uri="{FF2B5EF4-FFF2-40B4-BE49-F238E27FC236}">
                  <a16:creationId xmlns:a16="http://schemas.microsoft.com/office/drawing/2014/main" id="{A55735C2-12D1-224D-904B-802513E8B6CB}"/>
                </a:ext>
              </a:extLst>
            </p:cNvPr>
            <p:cNvSpPr/>
            <p:nvPr/>
          </p:nvSpPr>
          <p:spPr>
            <a:xfrm>
              <a:off x="2271292" y="786635"/>
              <a:ext cx="238760" cy="810895"/>
            </a:xfrm>
            <a:custGeom>
              <a:avLst/>
              <a:gdLst/>
              <a:ahLst/>
              <a:cxnLst/>
              <a:rect l="l" t="t" r="r" b="b"/>
              <a:pathLst>
                <a:path w="238760" h="810894">
                  <a:moveTo>
                    <a:pt x="238641" y="0"/>
                  </a:moveTo>
                  <a:lnTo>
                    <a:pt x="0" y="0"/>
                  </a:lnTo>
                  <a:lnTo>
                    <a:pt x="0" y="810352"/>
                  </a:lnTo>
                  <a:lnTo>
                    <a:pt x="238641" y="810352"/>
                  </a:lnTo>
                  <a:lnTo>
                    <a:pt x="238641" y="0"/>
                  </a:lnTo>
                  <a:close/>
                </a:path>
              </a:pathLst>
            </a:custGeom>
            <a:solidFill>
              <a:srgbClr val="477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7">
              <a:extLst>
                <a:ext uri="{FF2B5EF4-FFF2-40B4-BE49-F238E27FC236}">
                  <a16:creationId xmlns:a16="http://schemas.microsoft.com/office/drawing/2014/main" id="{DF67AB0B-9BD9-A34F-90E3-5E1B5E3D78D2}"/>
                </a:ext>
              </a:extLst>
            </p:cNvPr>
            <p:cNvSpPr/>
            <p:nvPr/>
          </p:nvSpPr>
          <p:spPr>
            <a:xfrm>
              <a:off x="2584801" y="786637"/>
              <a:ext cx="842010" cy="810895"/>
            </a:xfrm>
            <a:custGeom>
              <a:avLst/>
              <a:gdLst/>
              <a:ahLst/>
              <a:cxnLst/>
              <a:rect l="l" t="t" r="r" b="b"/>
              <a:pathLst>
                <a:path w="842010" h="810894">
                  <a:moveTo>
                    <a:pt x="833618" y="0"/>
                  </a:moveTo>
                  <a:lnTo>
                    <a:pt x="572087" y="0"/>
                  </a:lnTo>
                  <a:lnTo>
                    <a:pt x="421704" y="228265"/>
                  </a:lnTo>
                  <a:lnTo>
                    <a:pt x="276242" y="0"/>
                  </a:lnTo>
                  <a:lnTo>
                    <a:pt x="8188" y="0"/>
                  </a:lnTo>
                  <a:lnTo>
                    <a:pt x="292587" y="402720"/>
                  </a:lnTo>
                  <a:lnTo>
                    <a:pt x="0" y="810352"/>
                  </a:lnTo>
                  <a:lnTo>
                    <a:pt x="263164" y="810352"/>
                  </a:lnTo>
                  <a:lnTo>
                    <a:pt x="420081" y="572307"/>
                  </a:lnTo>
                  <a:lnTo>
                    <a:pt x="575364" y="810352"/>
                  </a:lnTo>
                  <a:lnTo>
                    <a:pt x="841775" y="810352"/>
                  </a:lnTo>
                  <a:lnTo>
                    <a:pt x="547574" y="396207"/>
                  </a:lnTo>
                  <a:lnTo>
                    <a:pt x="833618" y="0"/>
                  </a:lnTo>
                  <a:close/>
                </a:path>
              </a:pathLst>
            </a:custGeom>
            <a:solidFill>
              <a:srgbClr val="477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778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4E9409C99A2447A37AE7CFB46B6C8B" ma:contentTypeVersion="20" ma:contentTypeDescription="Create a new document." ma:contentTypeScope="" ma:versionID="9a4bfc5e83ce88d98fe8b38f15be683c">
  <xsd:schema xmlns:xsd="http://www.w3.org/2001/XMLSchema" xmlns:xs="http://www.w3.org/2001/XMLSchema" xmlns:p="http://schemas.microsoft.com/office/2006/metadata/properties" xmlns:ns1="http://schemas.microsoft.com/sharepoint/v3" xmlns:ns2="48901314-00b4-456a-b192-6a046154b948" xmlns:ns3="73dab433-043d-460e-b395-16e5b503be9b" xmlns:ns4="55eb07a5-8735-4245-97d7-519bdae644cb" targetNamespace="http://schemas.microsoft.com/office/2006/metadata/properties" ma:root="true" ma:fieldsID="dc72d370b013825d9ae3d55031c32804" ns1:_="" ns2:_="" ns3:_="" ns4:_="">
    <xsd:import namespace="http://schemas.microsoft.com/sharepoint/v3"/>
    <xsd:import namespace="48901314-00b4-456a-b192-6a046154b948"/>
    <xsd:import namespace="73dab433-043d-460e-b395-16e5b503be9b"/>
    <xsd:import namespace="55eb07a5-8735-4245-97d7-519bdae644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901314-00b4-456a-b192-6a046154b9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3172d9bc-e0b6-492f-bdbe-c63801876c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ab433-043d-460e-b395-16e5b503be9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eb07a5-8735-4245-97d7-519bdae644cb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5835b8de-36b4-4f28-b063-e5dab74d347d}" ma:internalName="TaxCatchAll" ma:showField="CatchAllData" ma:web="55eb07a5-8735-4245-97d7-519bdae644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73dab433-043d-460e-b395-16e5b503be9b">
      <UserInfo>
        <DisplayName>Liam Gill</DisplayName>
        <AccountId>1272</AccountId>
        <AccountType/>
      </UserInfo>
    </SharedWithUsers>
    <lcf76f155ced4ddcb4097134ff3c332f xmlns="48901314-00b4-456a-b192-6a046154b948">
      <Terms xmlns="http://schemas.microsoft.com/office/infopath/2007/PartnerControls"/>
    </lcf76f155ced4ddcb4097134ff3c332f>
    <TaxCatchAll xmlns="55eb07a5-8735-4245-97d7-519bdae644c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95B2BF-D861-456F-866E-E9887A920C2D}">
  <ds:schemaRefs>
    <ds:schemaRef ds:uri="48901314-00b4-456a-b192-6a046154b948"/>
    <ds:schemaRef ds:uri="55eb07a5-8735-4245-97d7-519bdae644cb"/>
    <ds:schemaRef ds:uri="73dab433-043d-460e-b395-16e5b503be9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F08AA49-DB25-4B59-A0DB-8AAC244C8EED}">
  <ds:schemaRefs>
    <ds:schemaRef ds:uri="http://purl.org/dc/terms/"/>
    <ds:schemaRef ds:uri="http://schemas.microsoft.com/sharepoint/v3"/>
    <ds:schemaRef ds:uri="http://schemas.microsoft.com/office/infopath/2007/PartnerControls"/>
    <ds:schemaRef ds:uri="48901314-00b4-456a-b192-6a046154b948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55eb07a5-8735-4245-97d7-519bdae644cb"/>
    <ds:schemaRef ds:uri="73dab433-043d-460e-b395-16e5b503be9b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CF6E1EB-273A-4DCE-B9E9-C4B3037BD88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3135a66-3ffb-4a30-bce7-5aedd20de336}" enabled="1" method="Standard" siteId="{d8fc40e8-9f81-46fd-9bce-05732624069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274</Words>
  <Application>Microsoft Office PowerPoint</Application>
  <PresentationFormat>Custom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Calibri</vt:lpstr>
      <vt:lpstr>Matter</vt:lpstr>
      <vt:lpstr>Matter Medium</vt:lpstr>
      <vt:lpstr>Matter SQ Medium</vt:lpstr>
      <vt:lpstr>Office Theme</vt:lpstr>
      <vt:lpstr>Felix brand guidelines</vt:lpstr>
      <vt:lpstr>Logo</vt:lpstr>
      <vt:lpstr>Clear space</vt:lpstr>
      <vt:lpstr>Reversed logos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Kelly Stubbings</dc:creator>
  <cp:lastModifiedBy>Kelly Stubbings</cp:lastModifiedBy>
  <cp:revision>32</cp:revision>
  <dcterms:created xsi:type="dcterms:W3CDTF">2021-01-11T04:47:39Z</dcterms:created>
  <dcterms:modified xsi:type="dcterms:W3CDTF">2026-06-08T00:18:47Z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2021-01-11T00:00:00Z</vt:filetime>
  </property>
  <property fmtid="{D5CDD505-2E9C-101B-9397-08002B2CF9AE}" pid="3" name="Creator">
    <vt:lpwstr>Adobe InDesign 16.0 (Macintosh)</vt:lpwstr>
  </property>
  <property fmtid="{D5CDD505-2E9C-101B-9397-08002B2CF9AE}" pid="4" name="LastSaved">
    <vt:filetime>2021-01-11T00:00:00Z</vt:filetime>
  </property>
  <property fmtid="{D5CDD505-2E9C-101B-9397-08002B2CF9AE}" pid="5" name="ContentTypeId">
    <vt:lpwstr>0x0101002A4E9409C99A2447A37AE7CFB46B6C8B</vt:lpwstr>
  </property>
  <property fmtid="{D5CDD505-2E9C-101B-9397-08002B2CF9AE}" pid="6" name="MediaServiceImageTags">
    <vt:lpwstr/>
  </property>
  <property fmtid="{D5CDD505-2E9C-101B-9397-08002B2CF9AE}" pid="7" name="ClassificationContentMarkingFooterLocations">
    <vt:lpwstr>Office Theme:8</vt:lpwstr>
  </property>
  <property fmtid="{D5CDD505-2E9C-101B-9397-08002B2CF9AE}" pid="8" name="ClassificationContentMarkingFooterText">
    <vt:lpwstr>Data Classification: Private</vt:lpwstr>
  </property>
</Properties>
</file>