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400" r:id="rId5"/>
    <p:sldId id="395" r:id="rId6"/>
    <p:sldId id="399" r:id="rId7"/>
    <p:sldId id="376" r:id="rId8"/>
    <p:sldId id="356" r:id="rId9"/>
    <p:sldId id="405" r:id="rId10"/>
    <p:sldId id="404" r:id="rId11"/>
    <p:sldId id="377" r:id="rId12"/>
    <p:sldId id="402" r:id="rId13"/>
    <p:sldId id="398" r:id="rId14"/>
    <p:sldId id="401" r:id="rId15"/>
    <p:sldId id="406" r:id="rId16"/>
    <p:sldId id="407" r:id="rId17"/>
    <p:sldId id="41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44"/>
    <a:srgbClr val="3C9C9A"/>
    <a:srgbClr val="D03D01"/>
    <a:srgbClr val="C94322"/>
    <a:srgbClr val="F4E1B7"/>
    <a:srgbClr val="F8E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24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13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76486-8DAA-47A8-93D7-912055F09A16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59523-71C8-43A5-A957-33FB37644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75688-88E4-45CC-A0C4-115027D0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A013B-661E-390C-83B7-306FB5040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C519C-C2AF-2DBB-2135-D10AAE89F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15"/>
            <a:r>
              <a:rPr lang="en-US" dirty="0"/>
              <a:t>Social media echo chambers and their algorithm. </a:t>
            </a:r>
          </a:p>
          <a:p>
            <a:pPr marL="167815"/>
            <a:r>
              <a:rPr lang="en-US" dirty="0"/>
              <a:t>Dream Job—speaker and leadership consultant and coach</a:t>
            </a:r>
          </a:p>
          <a:p>
            <a:pPr marL="167815"/>
            <a:r>
              <a:rPr lang="en-US" dirty="0"/>
              <a:t>69% keep their ideas from you! </a:t>
            </a:r>
          </a:p>
          <a:p>
            <a:pPr marL="167815"/>
            <a:r>
              <a:rPr lang="en-US" dirty="0"/>
              <a:t>50+% Stoltz</a:t>
            </a:r>
          </a:p>
          <a:p>
            <a:pPr marL="167815"/>
            <a:r>
              <a:rPr lang="en-US" dirty="0"/>
              <a:t>8% Reflect—Herdon</a:t>
            </a:r>
          </a:p>
          <a:p>
            <a:pPr marL="167815"/>
            <a:r>
              <a:rPr lang="en-US" dirty="0"/>
              <a:t>25 years Anniversary Today</a:t>
            </a:r>
          </a:p>
          <a:p>
            <a:pPr marL="1678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8% of people achieve their goals each year</a:t>
            </a:r>
          </a:p>
          <a:p>
            <a:pPr marL="167815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0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D7D11-6E16-8E03-EAA8-3BCC0066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31BC2-7868-689F-E12D-0F32520D8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E05FD-E008-2B66-8483-718D46C49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80" indent="-362480">
              <a:buSzPts val="1000"/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Exposure-based strategies have </a:t>
            </a:r>
            <a:r>
              <a:rPr lang="en-US" sz="19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90%+ success rate</a:t>
            </a: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helping individuals overcome phobias and performance fears.</a:t>
            </a:r>
            <a:b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9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American Psychological 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62480" indent="-362480">
              <a:buSzPts val="1000"/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Individuals who consistently take action despite fear report a </a:t>
            </a:r>
            <a:r>
              <a:rPr lang="en-US" sz="19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35% increase</a:t>
            </a: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career progression and a </a:t>
            </a:r>
            <a:r>
              <a:rPr lang="en-US" sz="19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44% boost in resilience scores</a:t>
            </a: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9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Harvard Business Review – Leadership Growth Study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62480" indent="-362480">
              <a:buSzPts val="1000"/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Neuroscientific research shows that repeated action in the face of fear rewires the brain’s fear centers—</a:t>
            </a:r>
            <a:r>
              <a:rPr lang="en-US" sz="19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literally shrinking the amygdala</a:t>
            </a: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increasing emotional regulation.</a:t>
            </a:r>
            <a:b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9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Stanford Neuroscience Institute</a:t>
            </a:r>
          </a:p>
          <a:p>
            <a:pPr marL="362480" indent="-362480">
              <a:buSzPts val="1000"/>
              <a:buFont typeface="Symbol" panose="05050102010706020507" pitchFamily="18" charset="2"/>
              <a:buChar char=""/>
              <a:tabLst>
                <a:tab pos="483306" algn="l"/>
              </a:tabLst>
            </a:pPr>
            <a:endParaRPr lang="en-US" sz="19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1900" b="1" dirty="0">
                <a:latin typeface="Arial" panose="020B0604020202020204" pitchFamily="34" charset="0"/>
              </a:rPr>
              <a:t>73% of people</a:t>
            </a:r>
            <a:r>
              <a:rPr lang="en-US" altLang="en-US" sz="1900" dirty="0">
                <a:latin typeface="Arial" panose="020B0604020202020204" pitchFamily="34" charset="0"/>
              </a:rPr>
              <a:t> who face one specific fear go on to face </a:t>
            </a:r>
            <a:r>
              <a:rPr lang="en-US" altLang="en-US" sz="1900" i="1" dirty="0">
                <a:latin typeface="Arial" panose="020B0604020202020204" pitchFamily="34" charset="0"/>
              </a:rPr>
              <a:t>at least one other major fear</a:t>
            </a:r>
            <a:r>
              <a:rPr lang="en-US" altLang="en-US" sz="1900" dirty="0">
                <a:latin typeface="Arial" panose="020B0604020202020204" pitchFamily="34" charset="0"/>
              </a:rPr>
              <a:t> within a year</a:t>
            </a:r>
            <a:br>
              <a:rPr lang="en-US" altLang="en-US" sz="1900" dirty="0">
                <a:latin typeface="Arial" panose="020B0604020202020204" pitchFamily="34" charset="0"/>
              </a:rPr>
            </a:br>
            <a:r>
              <a:rPr lang="en-US" sz="3400" dirty="0"/>
              <a:t>Students and professionals who push through fear report a </a:t>
            </a:r>
            <a:r>
              <a:rPr lang="en-US" sz="3400" b="1" dirty="0"/>
              <a:t>29% improvement</a:t>
            </a:r>
            <a:r>
              <a:rPr lang="en-US" sz="3400" dirty="0"/>
              <a:t> in learning retention and creative output.</a:t>
            </a:r>
            <a:br>
              <a:rPr lang="en-US" sz="3400" dirty="0"/>
            </a:br>
            <a:r>
              <a:rPr lang="en-US" sz="3400" dirty="0"/>
              <a:t>— </a:t>
            </a:r>
            <a:r>
              <a:rPr lang="en-US" sz="3400" i="1" dirty="0"/>
              <a:t>Source: Journal of Experimental Psychology: Learning, Memory, and Cognition</a:t>
            </a:r>
            <a:endParaRPr lang="en-US" sz="19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20827"/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62480" indent="-362480">
              <a:buSzPts val="1000"/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Neuroscientific research shows that repeated action in the face of fear rewires the brain’s fear centers—</a:t>
            </a:r>
            <a:r>
              <a:rPr lang="en-US" sz="19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literally shrinking the amygdala</a:t>
            </a: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increasing emotional regulation.</a:t>
            </a:r>
            <a:b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9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Stanford Neuroscience Institute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900" dirty="0">
                <a:latin typeface="Arial" panose="020B0604020202020204" pitchFamily="34" charset="0"/>
              </a:rPr>
              <a:t>Courage is contagious: individuals who witness others facing fears are </a:t>
            </a:r>
            <a:r>
              <a:rPr lang="en-US" altLang="en-US" sz="1900" b="1" dirty="0">
                <a:latin typeface="Arial" panose="020B0604020202020204" pitchFamily="34" charset="0"/>
              </a:rPr>
              <a:t>67% more likely</a:t>
            </a:r>
            <a:r>
              <a:rPr lang="en-US" altLang="en-US" sz="1900" dirty="0">
                <a:latin typeface="Arial" panose="020B0604020202020204" pitchFamily="34" charset="0"/>
              </a:rPr>
              <a:t> to take bold action themselves.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3400" dirty="0"/>
              <a:t>Once someone takes action on a fear, they are </a:t>
            </a:r>
            <a:r>
              <a:rPr lang="en-US" sz="3400" b="1" dirty="0"/>
              <a:t>75% more likely</a:t>
            </a:r>
            <a:r>
              <a:rPr lang="en-US" sz="3400" dirty="0"/>
              <a:t> to take bold action again within 2 weeks.</a:t>
            </a:r>
            <a:br>
              <a:rPr lang="en-US" sz="3400" dirty="0"/>
            </a:br>
            <a:r>
              <a:rPr lang="en-US" sz="3400" dirty="0"/>
              <a:t>— </a:t>
            </a:r>
            <a:r>
              <a:rPr lang="en-US" sz="3400" i="1" dirty="0"/>
              <a:t>Source: Action-Takers Longitudinal Study, 2021</a:t>
            </a:r>
            <a:endParaRPr lang="en-US" altLang="en-US" sz="19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US" altLang="en-US" sz="1900" dirty="0">
              <a:latin typeface="Arial" panose="020B0604020202020204" pitchFamily="34" charset="0"/>
            </a:endParaRPr>
          </a:p>
          <a:p>
            <a:pPr defTabSz="96661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900" b="1" dirty="0">
                <a:latin typeface="Arial" panose="020B0604020202020204" pitchFamily="34" charset="0"/>
              </a:rPr>
              <a:t>Action reduces fear by up to 40%</a:t>
            </a:r>
            <a:r>
              <a:rPr lang="en-US" altLang="en-US" sz="1900" dirty="0">
                <a:latin typeface="Arial" panose="020B0604020202020204" pitchFamily="34" charset="0"/>
              </a:rPr>
              <a:t>, even after a single exposure to a fearful situation.</a:t>
            </a:r>
            <a:br>
              <a:rPr lang="en-US" altLang="en-US" sz="1900" dirty="0">
                <a:latin typeface="Arial" panose="020B0604020202020204" pitchFamily="34" charset="0"/>
              </a:rPr>
            </a:br>
            <a:r>
              <a:rPr lang="en-US" altLang="en-US" sz="1900" dirty="0">
                <a:latin typeface="Arial" panose="020B0604020202020204" pitchFamily="34" charset="0"/>
              </a:rPr>
              <a:t>— </a:t>
            </a:r>
            <a:r>
              <a:rPr lang="en-US" altLang="en-US" sz="1900" i="1" dirty="0">
                <a:latin typeface="Arial" panose="020B0604020202020204" pitchFamily="34" charset="0"/>
              </a:rPr>
              <a:t>Source: American Psychological Association</a:t>
            </a:r>
            <a:endParaRPr lang="en-US" altLang="en-US" sz="1900" dirty="0">
              <a:latin typeface="Arial" panose="020B0604020202020204" pitchFamily="34" charset="0"/>
            </a:endParaRPr>
          </a:p>
          <a:p>
            <a:pPr defTabSz="96661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900" dirty="0">
                <a:latin typeface="Arial" panose="020B0604020202020204" pitchFamily="34" charset="0"/>
              </a:rPr>
              <a:t>Taking </a:t>
            </a:r>
            <a:r>
              <a:rPr lang="en-US" altLang="en-US" sz="1900" i="1" dirty="0">
                <a:latin typeface="Arial" panose="020B0604020202020204" pitchFamily="34" charset="0"/>
              </a:rPr>
              <a:t>small steps of action</a:t>
            </a:r>
            <a:r>
              <a:rPr lang="en-US" altLang="en-US" sz="1900" dirty="0">
                <a:latin typeface="Arial" panose="020B0604020202020204" pitchFamily="34" charset="0"/>
              </a:rPr>
              <a:t> activates the </a:t>
            </a:r>
            <a:r>
              <a:rPr lang="en-US" altLang="en-US" sz="1900" b="1" dirty="0">
                <a:latin typeface="Arial" panose="020B0604020202020204" pitchFamily="34" charset="0"/>
              </a:rPr>
              <a:t>prefrontal cortex</a:t>
            </a:r>
            <a:r>
              <a:rPr lang="en-US" altLang="en-US" sz="1900" dirty="0">
                <a:latin typeface="Arial" panose="020B0604020202020204" pitchFamily="34" charset="0"/>
              </a:rPr>
              <a:t>, decreasing emotional reactivity from the amygdala.</a:t>
            </a:r>
            <a:br>
              <a:rPr lang="en-US" altLang="en-US" sz="1900" dirty="0">
                <a:latin typeface="Arial" panose="020B0604020202020204" pitchFamily="34" charset="0"/>
              </a:rPr>
            </a:br>
            <a:r>
              <a:rPr lang="en-US" altLang="en-US" sz="1900" dirty="0">
                <a:latin typeface="Arial" panose="020B0604020202020204" pitchFamily="34" charset="0"/>
              </a:rPr>
              <a:t>— </a:t>
            </a:r>
            <a:r>
              <a:rPr lang="en-US" altLang="en-US" sz="1900" i="1" dirty="0">
                <a:latin typeface="Arial" panose="020B0604020202020204" pitchFamily="34" charset="0"/>
              </a:rPr>
              <a:t>Source: Stanford Neuroscience Institute</a:t>
            </a:r>
            <a:endParaRPr lang="en-US" altLang="en-US" sz="1900" dirty="0">
              <a:latin typeface="Arial" panose="020B0604020202020204" pitchFamily="34" charset="0"/>
            </a:endParaRPr>
          </a:p>
          <a:p>
            <a:pPr defTabSz="96661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900" dirty="0">
                <a:latin typeface="Arial" panose="020B0604020202020204" pitchFamily="34" charset="0"/>
              </a:rPr>
              <a:t>People who take action in the face of fear report a </a:t>
            </a:r>
            <a:r>
              <a:rPr lang="en-US" altLang="en-US" sz="1900" b="1" dirty="0">
                <a:latin typeface="Arial" panose="020B0604020202020204" pitchFamily="34" charset="0"/>
              </a:rPr>
              <a:t>24% drop in anxiety levels</a:t>
            </a:r>
            <a:r>
              <a:rPr lang="en-US" altLang="en-US" sz="1900" dirty="0">
                <a:latin typeface="Arial" panose="020B0604020202020204" pitchFamily="34" charset="0"/>
              </a:rPr>
              <a:t> and a </a:t>
            </a:r>
            <a:r>
              <a:rPr lang="en-US" altLang="en-US" sz="1900" b="1" dirty="0">
                <a:latin typeface="Arial" panose="020B0604020202020204" pitchFamily="34" charset="0"/>
              </a:rPr>
              <a:t>32% increase in mental clarity</a:t>
            </a:r>
            <a:r>
              <a:rPr lang="en-US" altLang="en-US" sz="1900" dirty="0">
                <a:latin typeface="Arial" panose="020B0604020202020204" pitchFamily="34" charset="0"/>
              </a:rPr>
              <a:t>.</a:t>
            </a:r>
            <a:br>
              <a:rPr lang="en-US" altLang="en-US" sz="1900" dirty="0">
                <a:latin typeface="Arial" panose="020B0604020202020204" pitchFamily="34" charset="0"/>
              </a:rPr>
            </a:br>
            <a:r>
              <a:rPr lang="en-US" altLang="en-US" sz="1900" dirty="0">
                <a:latin typeface="Arial" panose="020B0604020202020204" pitchFamily="34" charset="0"/>
              </a:rPr>
              <a:t>— </a:t>
            </a:r>
            <a:r>
              <a:rPr lang="en-US" altLang="en-US" sz="1900" i="1" dirty="0">
                <a:latin typeface="Arial" panose="020B0604020202020204" pitchFamily="34" charset="0"/>
              </a:rPr>
              <a:t>Source: Journal of Anxiety Disorders</a:t>
            </a:r>
          </a:p>
          <a:p>
            <a:pPr marL="362480" indent="-362480">
              <a:buSzPts val="1000"/>
              <a:buFont typeface="Symbol" panose="05050102010706020507" pitchFamily="18" charset="2"/>
              <a:buChar char=""/>
              <a:tabLst>
                <a:tab pos="483306" algn="l"/>
              </a:tabLst>
            </a:pP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42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DF7FF-508D-3D8D-1AE7-C86798112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EEFED-BA4B-B0F4-CF1A-29EF95CA3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5ADC8-C1C0-4B03-8386-5CB725177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Spiders and Heights</a:t>
            </a:r>
          </a:p>
          <a:p>
            <a:r>
              <a:rPr lang="en-US" dirty="0"/>
              <a:t>Huberman—Study 5 minutes of stress reduce fear and depression in mice</a:t>
            </a:r>
          </a:p>
          <a:p>
            <a:r>
              <a:rPr lang="en-US" dirty="0"/>
              <a:t>Googins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0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7761C-0EA0-A7B4-5972-1C88E44BD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7F536-2E5A-0FA8-8A2C-72BEB4BBA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2259A-F02F-A9E1-FDA3-1AA5EBBDD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15"/>
            <a:r>
              <a:rPr lang="en-US" dirty="0"/>
              <a:t>Social media echo chambers and their algorithm. </a:t>
            </a:r>
          </a:p>
          <a:p>
            <a:pPr marL="167815"/>
            <a:r>
              <a:rPr lang="en-US" dirty="0"/>
              <a:t>Dream Job—speaker and leadership consultant and coach</a:t>
            </a:r>
          </a:p>
          <a:p>
            <a:pPr marL="167815"/>
            <a:r>
              <a:rPr lang="en-US" dirty="0"/>
              <a:t>69% keep their ideas from you! </a:t>
            </a:r>
          </a:p>
          <a:p>
            <a:pPr marL="167815"/>
            <a:r>
              <a:rPr lang="en-US" dirty="0"/>
              <a:t>50+% Stoltz</a:t>
            </a:r>
          </a:p>
          <a:p>
            <a:pPr marL="167815"/>
            <a:r>
              <a:rPr lang="en-US" dirty="0"/>
              <a:t>8% Reflect—Herdon</a:t>
            </a:r>
          </a:p>
          <a:p>
            <a:pPr marL="167815"/>
            <a:r>
              <a:rPr lang="en-US" dirty="0"/>
              <a:t>25 years Anniversary Today</a:t>
            </a:r>
          </a:p>
          <a:p>
            <a:pPr marL="1678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8% of people achieve their goals each year</a:t>
            </a:r>
          </a:p>
          <a:p>
            <a:pPr marL="167815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9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A5F60-77FB-1D73-7A32-BAC7F2E70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BA68A-8458-7FE1-2B6B-6FBCC4DBF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B2D80-5FC9-54C1-002B-DF36B5B7F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The Threat Reflex flows through the amygdala, 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hypothalamic-pituitary-adrenal (HPA) axis</a:t>
            </a: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Amygdala—Sabor Tooth Tiger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PAG </a:t>
            </a:r>
            <a:r>
              <a:rPr lang="en-US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periaqueductal gray,</a:t>
            </a:r>
            <a:r>
              <a:rPr lang="en-US" dirty="0">
                <a:latin typeface="Aptos" panose="020B0004020202020204" pitchFamily="34" charset="0"/>
              </a:rPr>
              <a:t>—reduce endogenous opioids </a:t>
            </a:r>
          </a:p>
          <a:p>
            <a:r>
              <a:rPr lang="en-US" dirty="0">
                <a:latin typeface="Aptos" panose="020B0004020202020204" pitchFamily="34" charset="0"/>
              </a:rPr>
              <a:t>Middle of Thalamus—similar in mice and men</a:t>
            </a:r>
          </a:p>
          <a:p>
            <a:r>
              <a:rPr lang="en-US" dirty="0">
                <a:latin typeface="Aptos" panose="020B0004020202020204" pitchFamily="34" charset="0"/>
              </a:rPr>
              <a:t>Lowest levels of stress in autonomic nervous systems. </a:t>
            </a:r>
          </a:p>
          <a:p>
            <a:pPr marL="483306" indent="-315491" defTabSz="966612">
              <a:buClr>
                <a:srgbClr val="000000"/>
              </a:buClr>
              <a:buSzPts val="1100"/>
              <a:buFont typeface="Arial"/>
              <a:buChar char="●"/>
              <a:defRPr/>
            </a:pPr>
            <a:r>
              <a:rPr lang="en" dirty="0">
                <a:solidFill>
                  <a:schemeClr val="tx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No action is an action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Freeze—Active response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Forward movement in face of threat---activation of collateral connected to dopamine reward center</a:t>
            </a:r>
          </a:p>
          <a:p>
            <a:endParaRPr lang="en-US" sz="13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3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Heightened cognition and perception</a:t>
            </a:r>
          </a:p>
          <a:p>
            <a:pPr marL="362480" indent="-362480"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Chronic fear can </a:t>
            </a:r>
            <a:r>
              <a:rPr lang="en-US" sz="13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shrink the hippocampus</a:t>
            </a: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 brain area critical for memory and learning.</a:t>
            </a:r>
            <a:b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3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Harvard Health Publishing</a:t>
            </a:r>
            <a:endParaRPr lang="en-US" sz="13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62480" indent="-362480"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Fear triggers the </a:t>
            </a:r>
            <a:r>
              <a:rPr lang="en-US" sz="13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amygdala</a:t>
            </a: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disrupting rational thinking and long-term planning—essential for personal development.</a:t>
            </a:r>
            <a:b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3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Psychology Today</a:t>
            </a:r>
            <a:endParaRPr lang="en-US" sz="13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65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7D850-6B15-DFF6-A5C0-D8B1913E0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545A9-BD50-F3FF-9FD1-876090CC3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F83B0C-2AB1-2656-E06F-A57925F89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The Threat Reflex flows through the amygdala, 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hypothalamic-pituitary-adrenal (HPA) axis</a:t>
            </a: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Amygdala—Sabor Tooth Tiger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PAG </a:t>
            </a:r>
            <a:r>
              <a:rPr lang="en-US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periaqueductal gray,</a:t>
            </a:r>
            <a:r>
              <a:rPr lang="en-US" dirty="0">
                <a:latin typeface="Aptos" panose="020B0004020202020204" pitchFamily="34" charset="0"/>
              </a:rPr>
              <a:t>—reduce endogenous opioids </a:t>
            </a:r>
          </a:p>
          <a:p>
            <a:r>
              <a:rPr lang="en-US" dirty="0">
                <a:latin typeface="Aptos" panose="020B0004020202020204" pitchFamily="34" charset="0"/>
              </a:rPr>
              <a:t>Middle of Thalamus—similar in mice and men</a:t>
            </a:r>
          </a:p>
          <a:p>
            <a:r>
              <a:rPr lang="en-US" dirty="0">
                <a:latin typeface="Aptos" panose="020B0004020202020204" pitchFamily="34" charset="0"/>
              </a:rPr>
              <a:t>Lowest levels of stress in autonomic nervous systems. </a:t>
            </a:r>
          </a:p>
          <a:p>
            <a:pPr marL="483306" indent="-315491" defTabSz="966612">
              <a:buClr>
                <a:srgbClr val="000000"/>
              </a:buClr>
              <a:buSzPts val="1100"/>
              <a:buFont typeface="Arial"/>
              <a:buChar char="●"/>
              <a:defRPr/>
            </a:pPr>
            <a:r>
              <a:rPr lang="en" dirty="0">
                <a:solidFill>
                  <a:schemeClr val="tx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No action is an action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Freeze—Active response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Forward movement in face of threat---activation of collateral connected to dopamine reward center</a:t>
            </a:r>
          </a:p>
          <a:p>
            <a:endParaRPr lang="en-US" sz="13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3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Heightened cognition and perception</a:t>
            </a:r>
          </a:p>
          <a:p>
            <a:pPr marL="362480" indent="-362480"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Chronic fear can </a:t>
            </a:r>
            <a:r>
              <a:rPr lang="en-US" sz="13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shrink the hippocampus</a:t>
            </a: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 brain area critical for memory and learning.</a:t>
            </a:r>
            <a:b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3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Harvard Health Publishing</a:t>
            </a:r>
            <a:endParaRPr lang="en-US" sz="13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62480" indent="-362480">
              <a:buFont typeface="Symbol" panose="05050102010706020507" pitchFamily="18" charset="2"/>
              <a:buChar char=""/>
              <a:tabLst>
                <a:tab pos="483306" algn="l"/>
              </a:tabLs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Fear triggers the </a:t>
            </a:r>
            <a:r>
              <a:rPr lang="en-US" sz="13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amygdala</a:t>
            </a: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disrupting rational thinking and long-term planning—essential for personal development.</a:t>
            </a:r>
            <a:b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</a:t>
            </a:r>
            <a:r>
              <a:rPr lang="en-US" sz="13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Psychology Today</a:t>
            </a:r>
            <a:endParaRPr lang="en-US" sz="13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7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75688-88E4-45CC-A0C4-115027D0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A013B-661E-390C-83B7-306FB5040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C519C-C2AF-2DBB-2135-D10AAE89F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15"/>
            <a:r>
              <a:rPr lang="en-US" dirty="0"/>
              <a:t>Social media echo chambers and their algorithm. </a:t>
            </a:r>
          </a:p>
          <a:p>
            <a:pPr marL="167815"/>
            <a:r>
              <a:rPr lang="en-US" dirty="0"/>
              <a:t>Dream Job—speaker and leadership consultant and coach</a:t>
            </a:r>
          </a:p>
          <a:p>
            <a:pPr marL="167815"/>
            <a:r>
              <a:rPr lang="en-US" dirty="0"/>
              <a:t>69% keep their ideas from you! </a:t>
            </a:r>
          </a:p>
          <a:p>
            <a:pPr marL="167815"/>
            <a:r>
              <a:rPr lang="en-US" dirty="0"/>
              <a:t>50+% Stoltz</a:t>
            </a:r>
          </a:p>
          <a:p>
            <a:pPr marL="167815"/>
            <a:r>
              <a:rPr lang="en-US" dirty="0"/>
              <a:t>8% Reflect—Herdon</a:t>
            </a:r>
          </a:p>
          <a:p>
            <a:pPr marL="167815"/>
            <a:r>
              <a:rPr lang="en-US" dirty="0"/>
              <a:t>25 years Anniversary Today</a:t>
            </a:r>
          </a:p>
          <a:p>
            <a:pPr marL="1678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8% of people achieve their goals each year</a:t>
            </a:r>
          </a:p>
          <a:p>
            <a:pPr marL="1678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chemeClr val="tx1"/>
                </a:solidFill>
                <a:latin typeface="Aptos" panose="020B0004020202020204" pitchFamily="34" charset="0"/>
              </a:rPr>
              <a:t>Fear of failure is the #1 reason people don't chase their goals.</a:t>
            </a:r>
            <a:b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  <a:t>– Research from </a:t>
            </a:r>
            <a:r>
              <a:rPr lang="en-US" altLang="en-US" i="1" dirty="0" err="1">
                <a:solidFill>
                  <a:schemeClr val="tx1"/>
                </a:solidFill>
                <a:latin typeface="Aptos" panose="020B0004020202020204" pitchFamily="34" charset="0"/>
              </a:rPr>
              <a:t>Linkagoal</a:t>
            </a:r>
            <a: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  <a:t> shows 31% of people list fear of failure as the biggest barrier to achieving personal success</a:t>
            </a:r>
            <a:r>
              <a:rPr lang="en-US" altLang="en-US" sz="1100" dirty="0">
                <a:latin typeface="Arial" panose="020B0604020202020204" pitchFamily="34" charset="0"/>
              </a:rPr>
              <a:t>.</a:t>
            </a:r>
          </a:p>
          <a:p>
            <a:pPr marL="167815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7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AC8F-B1E5-EBAA-0A16-50E211290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DD6DF-D821-70BF-F757-6F0C4C4EB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1D519-FD2C-8AA3-E68C-5DFFBE6A1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Perfectionism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need to be perfect is a mask we wear to protect ourselves from finding true intimacy and connection</a:t>
            </a:r>
          </a:p>
          <a:p>
            <a:pPr marL="483306" indent="-315491" defTabSz="966612">
              <a:buClr>
                <a:srgbClr val="000000"/>
              </a:buClr>
              <a:buSzPts val="1100"/>
              <a:buFont typeface="Arial"/>
              <a:buChar char="●"/>
              <a:defRPr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317"/>
              </a:spcBef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317"/>
              </a:spcBef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317"/>
              </a:spcBef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Procrastination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Always putting your goals off until “tomorrow” or “when I have more time” is a classic delay tactic of those who are living in fear. It’s time to stop making excuses and start achieving your dreams.</a:t>
            </a:r>
          </a:p>
          <a:p>
            <a:pPr>
              <a:spcBef>
                <a:spcPts val="317"/>
              </a:spcBef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Numbing yourself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83306" indent="-315491" defTabSz="966612">
              <a:buClr>
                <a:srgbClr val="000000"/>
              </a:buClr>
              <a:buSzPts val="1100"/>
              <a:buFont typeface="Arial"/>
              <a:buChar char="●"/>
              <a:defRPr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55DD0-94A3-E557-E3EC-8C6A619B8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AF8FA-EBCE-4451-B26D-A862B5E1AB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32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Introduction of Flip Your Fear Narrative Framework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B6B-993C-96EF-B419-1361826B0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BD68A-4401-6B8B-F980-709DA0BDB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0447A6-A79A-4268-4C65-CB06B9556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ptos" panose="020B0004020202020204" pitchFamily="34" charset="0"/>
              </a:rPr>
              <a:t>Buffalo walk into the storm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ptos" panose="020B0004020202020204" pitchFamily="34" charset="0"/>
              </a:rPr>
              <a:t>92% of people say they’ve grown from facing a fear.</a:t>
            </a:r>
            <a:b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  <a:t>– A survey by </a:t>
            </a:r>
            <a:r>
              <a:rPr lang="en-US" altLang="en-US" i="1" dirty="0">
                <a:solidFill>
                  <a:schemeClr val="tx1"/>
                </a:solidFill>
                <a:latin typeface="Aptos" panose="020B0004020202020204" pitchFamily="34" charset="0"/>
              </a:rPr>
              <a:t>YouGov</a:t>
            </a:r>
            <a: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  <a:t> found that nearly everyone who intentionally confronted a fear reported positive personal growth as a result.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ptos" panose="020B0004020202020204" pitchFamily="34" charset="0"/>
              </a:rPr>
              <a:t>Fear of failure is the #1 reason people don't chase their goals.</a:t>
            </a:r>
            <a:b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  <a:t>– Research from </a:t>
            </a:r>
            <a:r>
              <a:rPr lang="en-US" altLang="en-US" i="1" dirty="0" err="1">
                <a:solidFill>
                  <a:schemeClr val="tx1"/>
                </a:solidFill>
                <a:latin typeface="Aptos" panose="020B0004020202020204" pitchFamily="34" charset="0"/>
              </a:rPr>
              <a:t>Linkagoal</a:t>
            </a:r>
            <a:r>
              <a:rPr lang="en-US" altLang="en-US" dirty="0">
                <a:solidFill>
                  <a:schemeClr val="tx1"/>
                </a:solidFill>
                <a:latin typeface="Aptos" panose="020B0004020202020204" pitchFamily="34" charset="0"/>
              </a:rPr>
              <a:t> shows 31% of people list fear of failure as the biggest barrier to achieving personal success</a:t>
            </a:r>
            <a:r>
              <a:rPr lang="en-US" altLang="en-US" sz="1100" dirty="0">
                <a:latin typeface="Arial" panose="020B0604020202020204" pitchFamily="34" charset="0"/>
              </a:rPr>
              <a:t>.</a:t>
            </a:r>
          </a:p>
          <a:p>
            <a:pPr defTabSz="96661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500" b="1" dirty="0"/>
              <a:t>Labeling emotions reduces their intensity — by up to 50%.</a:t>
            </a:r>
            <a:br>
              <a:rPr lang="en-US" sz="1500" dirty="0"/>
            </a:br>
            <a:r>
              <a:rPr lang="en-US" sz="1500" dirty="0"/>
              <a:t>– (</a:t>
            </a:r>
            <a:r>
              <a:rPr lang="en-US" sz="1500" i="1" dirty="0"/>
              <a:t>UCLA neuroscience study, Dr. Matthew Lieberman</a:t>
            </a:r>
            <a:r>
              <a:rPr lang="en-US" sz="1500" dirty="0"/>
              <a:t>)</a:t>
            </a:r>
            <a:r>
              <a:rPr lang="en-US" sz="1500" dirty="0">
                <a:latin typeface="Aptos" panose="020B0004020202020204" pitchFamily="34" charset="0"/>
              </a:rPr>
              <a:t>Name your FEAR – Regulate the emotion</a:t>
            </a:r>
          </a:p>
          <a:p>
            <a:pPr defTabSz="96661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500" b="1" dirty="0"/>
              <a:t>85% of what we fear never actually happens.</a:t>
            </a:r>
            <a:br>
              <a:rPr lang="en-US" sz="2500" dirty="0"/>
            </a:br>
            <a:r>
              <a:rPr lang="en-US" sz="2500" dirty="0"/>
              <a:t>– A study from the University of Cincinnati showed that most fears are just mental constructs, and of the things that do happen, 79% of people said they handled it better than expect</a:t>
            </a:r>
            <a:endParaRPr lang="en-US" sz="2500" dirty="0">
              <a:latin typeface="Aptos" panose="020B0004020202020204" pitchFamily="34" charset="0"/>
            </a:endParaRPr>
          </a:p>
          <a:p>
            <a:pPr defTabSz="96661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1500" dirty="0">
              <a:latin typeface="Aptos" panose="020B00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1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1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57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408C4-C1E5-4DAB-0CB7-8FD26FC3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524C6-7086-32B5-D37E-05FBB6346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BDC16E-3503-8A42-79E1-858205A4A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Round 1 Domestic Rats died on average in 15 minutes with many in the first 2 couple of minutes</a:t>
            </a:r>
          </a:p>
          <a:p>
            <a:r>
              <a:rPr lang="en-US" dirty="0"/>
              <a:t>Round 2 Wild Rats similar results</a:t>
            </a:r>
          </a:p>
          <a:p>
            <a:r>
              <a:rPr lang="en-US" dirty="0"/>
              <a:t>Round 3—Pulled them out just before they died, giving hope 60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“Elimination of hopelessness in the rats do not die.” </a:t>
            </a:r>
            <a:r>
              <a:rPr lang="en-US" sz="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Richter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3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4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5180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121075" y="593367"/>
            <a:ext cx="8900100" cy="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Montserrat SemiBold"/>
              <a:buChar char="●"/>
              <a:defRPr sz="16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5" lvl="3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8" lvl="8" indent="-317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3519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87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4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09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400" b="1" cap="all">
                <a:solidFill>
                  <a:srgbClr val="002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44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05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4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4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304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546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68803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2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002444"/>
                </a:solidFill>
              </a:defRPr>
            </a:lvl1pPr>
            <a:lvl2pPr>
              <a:defRPr sz="2800">
                <a:solidFill>
                  <a:srgbClr val="002444"/>
                </a:solidFill>
              </a:defRPr>
            </a:lvl2pPr>
            <a:lvl3pPr>
              <a:defRPr sz="2400">
                <a:solidFill>
                  <a:srgbClr val="002444"/>
                </a:solidFill>
              </a:defRPr>
            </a:lvl3pPr>
            <a:lvl4pPr>
              <a:defRPr sz="2000">
                <a:solidFill>
                  <a:srgbClr val="002444"/>
                </a:solidFill>
              </a:defRPr>
            </a:lvl4pPr>
            <a:lvl5pPr>
              <a:defRPr sz="2000">
                <a:solidFill>
                  <a:srgbClr val="00244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16823"/>
            <a:ext cx="3008313" cy="3409340"/>
          </a:xfrm>
        </p:spPr>
        <p:txBody>
          <a:bodyPr/>
          <a:lstStyle>
            <a:lvl1pPr marL="0" indent="0">
              <a:buNone/>
              <a:defRPr sz="1400">
                <a:solidFill>
                  <a:srgbClr val="002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91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2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244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2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54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5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2762" y="293464"/>
            <a:ext cx="6667081" cy="1249586"/>
          </a:xfrm>
        </p:spPr>
        <p:txBody>
          <a:bodyPr/>
          <a:lstStyle>
            <a:lvl1pPr>
              <a:defRPr>
                <a:solidFill>
                  <a:srgbClr val="002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986" y="160292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4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615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90346" y="228600"/>
            <a:ext cx="6796454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557989"/>
            <a:ext cx="3341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0" dirty="0">
                <a:solidFill>
                  <a:srgbClr val="002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American College of Veterinary Pharmacists 2026</a:t>
            </a:r>
          </a:p>
        </p:txBody>
      </p:sp>
    </p:spTree>
    <p:extLst>
      <p:ext uri="{BB962C8B-B14F-4D97-AF65-F5344CB8AC3E}">
        <p14:creationId xmlns:p14="http://schemas.microsoft.com/office/powerpoint/2010/main" val="370047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2444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44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244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44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244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rgbClr val="00244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729E-A449-1043-7993-79B7D3DE6D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49D20-91B3-D745-407B-952D92076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4C8E1-0D71-5A99-0D6C-902C7D7D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9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49AC3-1D53-DA07-63E5-8225EFF4E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736A0-EABA-304C-E02B-3A1F9445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7474" y="646291"/>
            <a:ext cx="6694283" cy="330600"/>
          </a:xfrm>
        </p:spPr>
        <p:txBody>
          <a:bodyPr/>
          <a:lstStyle/>
          <a:p>
            <a:pPr algn="ctr">
              <a:buNone/>
            </a:pPr>
            <a:r>
              <a:rPr lang="en-US" sz="3300" dirty="0">
                <a:solidFill>
                  <a:srgbClr val="002444"/>
                </a:solidFill>
                <a:latin typeface="Arial" panose="020B0604020202020204" pitchFamily="34" charset="0"/>
              </a:rPr>
              <a:t>Empower</a:t>
            </a:r>
            <a:r>
              <a:rPr lang="en-US" sz="3300" dirty="0">
                <a:solidFill>
                  <a:srgbClr val="0448D0"/>
                </a:solidFill>
                <a:latin typeface="Arial" panose="020B0604020202020204" pitchFamily="34" charset="0"/>
              </a:rPr>
              <a:t> </a:t>
            </a:r>
            <a:r>
              <a:rPr lang="en-US" sz="3300" dirty="0">
                <a:solidFill>
                  <a:srgbClr val="002444"/>
                </a:solidFill>
                <a:latin typeface="Arial" panose="020B0604020202020204" pitchFamily="34" charset="0"/>
              </a:rPr>
              <a:t>Yourself</a:t>
            </a:r>
            <a:r>
              <a:rPr lang="en-US" sz="2700" dirty="0">
                <a:solidFill>
                  <a:srgbClr val="002444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3355C9-C7CD-7AED-19EA-E39EC9227534}"/>
              </a:ext>
            </a:extLst>
          </p:cNvPr>
          <p:cNvSpPr txBox="1"/>
          <p:nvPr/>
        </p:nvSpPr>
        <p:spPr>
          <a:xfrm>
            <a:off x="1785145" y="4247318"/>
            <a:ext cx="4335696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21000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Curt Richter </a:t>
            </a:r>
          </a:p>
          <a:p>
            <a:pPr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Harvard Rat Hope Study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780AA3B-220F-0D26-CB53-B623DA48C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" r="25344" b="40446"/>
          <a:stretch>
            <a:fillRect/>
          </a:stretch>
        </p:blipFill>
        <p:spPr>
          <a:xfrm>
            <a:off x="4210493" y="0"/>
            <a:ext cx="4957432" cy="22361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E835926-407B-4D2A-AA94-2BAA34C81F0B}"/>
              </a:ext>
            </a:extLst>
          </p:cNvPr>
          <p:cNvSpPr txBox="1"/>
          <p:nvPr/>
        </p:nvSpPr>
        <p:spPr>
          <a:xfrm>
            <a:off x="2187384" y="2920498"/>
            <a:ext cx="297497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Harvard Rat Hope Study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7E677D1-8FA7-989B-D278-2E6587B11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31780" y="2000114"/>
            <a:ext cx="7066075" cy="111803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5333D8F-1650-C267-1CC1-83005D39A0A5}"/>
              </a:ext>
            </a:extLst>
          </p:cNvPr>
          <p:cNvSpPr txBox="1"/>
          <p:nvPr/>
        </p:nvSpPr>
        <p:spPr>
          <a:xfrm>
            <a:off x="2581834" y="2211914"/>
            <a:ext cx="297497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Dr. Curt Richter</a:t>
            </a:r>
          </a:p>
          <a:p>
            <a:pPr algn="ctr"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Harvard Rat Study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8C04E83-552C-ACC2-F570-504BADAD1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53052" y="3163009"/>
            <a:ext cx="7066075" cy="111803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EE0C72F-4A5C-3D3E-A430-2CA0D1EF15B1}"/>
              </a:ext>
            </a:extLst>
          </p:cNvPr>
          <p:cNvSpPr txBox="1"/>
          <p:nvPr/>
        </p:nvSpPr>
        <p:spPr>
          <a:xfrm>
            <a:off x="2465505" y="3336485"/>
            <a:ext cx="297497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Visualization</a:t>
            </a:r>
          </a:p>
          <a:p>
            <a:pPr algn="ctr"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Increases up 40% 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5678515-1D56-C20E-B8FA-80EED3D2C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53052" y="4352337"/>
            <a:ext cx="7076014" cy="111769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E051174-216A-74BC-D8E1-2A6C92F8B79D}"/>
              </a:ext>
            </a:extLst>
          </p:cNvPr>
          <p:cNvSpPr txBox="1"/>
          <p:nvPr/>
        </p:nvSpPr>
        <p:spPr>
          <a:xfrm>
            <a:off x="2882312" y="4543288"/>
            <a:ext cx="297497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21000"/>
            </a:pPr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</a:rPr>
              <a:t>Transforms Emotions &amp;     Fear Conditioning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A2AB29-EBBF-BB25-BE95-56A2E0A1A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53046" y="5538363"/>
            <a:ext cx="7076020" cy="111769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9911E29-C208-E267-3022-AA7BB8BF01C8}"/>
              </a:ext>
            </a:extLst>
          </p:cNvPr>
          <p:cNvSpPr txBox="1"/>
          <p:nvPr/>
        </p:nvSpPr>
        <p:spPr>
          <a:xfrm>
            <a:off x="2458585" y="5755734"/>
            <a:ext cx="298189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Foreshadow the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Feeling of Failure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DBD7C-47BC-808F-69B2-3A815B62F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6ACF3E-9F53-4256-1400-96F9707D4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20" y="2209443"/>
            <a:ext cx="2655480" cy="4720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1F24B-6D96-D34D-D32B-735AC59E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9902"/>
            <a:ext cx="9143999" cy="537907"/>
          </a:xfrm>
        </p:spPr>
        <p:txBody>
          <a:bodyPr/>
          <a:lstStyle/>
          <a:p>
            <a:pPr algn="ctr">
              <a:buNone/>
            </a:pPr>
            <a:r>
              <a:rPr lang="en-US" sz="3300" dirty="0">
                <a:solidFill>
                  <a:srgbClr val="002444"/>
                </a:solidFill>
                <a:latin typeface="Arial" panose="020B0604020202020204" pitchFamily="34" charset="0"/>
              </a:rPr>
              <a:t>Act Boldly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DCE38-159D-7DFF-8F26-8458B411A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38888" y="1366387"/>
            <a:ext cx="6595827" cy="921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089C5-E109-F1DE-3DA9-FFC0C900EDA9}"/>
              </a:ext>
            </a:extLst>
          </p:cNvPr>
          <p:cNvSpPr txBox="1"/>
          <p:nvPr/>
        </p:nvSpPr>
        <p:spPr>
          <a:xfrm>
            <a:off x="2310359" y="1521173"/>
            <a:ext cx="528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Action: The Antidote for Fear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A1013-236B-3D92-84E3-D53FCBF81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34786" y="2477988"/>
            <a:ext cx="6599930" cy="921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8C1DDB-1415-09F7-10BC-30CA4ECAD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34786" y="3635225"/>
            <a:ext cx="6514870" cy="921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02993-167B-84E4-7853-C76E2B4ED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1701" r="1487" b="46927"/>
          <a:stretch>
            <a:fillRect/>
          </a:stretch>
        </p:blipFill>
        <p:spPr>
          <a:xfrm>
            <a:off x="34786" y="4910174"/>
            <a:ext cx="6453734" cy="92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E7238-5753-F329-08E4-D87D4B519B7A}"/>
              </a:ext>
            </a:extLst>
          </p:cNvPr>
          <p:cNvSpPr txBox="1"/>
          <p:nvPr/>
        </p:nvSpPr>
        <p:spPr>
          <a:xfrm>
            <a:off x="2310359" y="5007481"/>
            <a:ext cx="28525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Courage is Contagious</a:t>
            </a:r>
          </a:p>
          <a:p>
            <a:pPr algn="ctr"/>
            <a:endParaRPr 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144B6-D196-0576-C7B6-9E0190C833F8}"/>
              </a:ext>
            </a:extLst>
          </p:cNvPr>
          <p:cNvSpPr txBox="1"/>
          <p:nvPr/>
        </p:nvSpPr>
        <p:spPr>
          <a:xfrm>
            <a:off x="1817829" y="3800195"/>
            <a:ext cx="351861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Morphological &amp; </a:t>
            </a:r>
          </a:p>
          <a:p>
            <a:pPr algn="ctr">
              <a:lnSpc>
                <a:spcPct val="1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Rewiring of Amygdala </a:t>
            </a:r>
          </a:p>
          <a:p>
            <a:pPr algn="ctr"/>
            <a:endParaRPr 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D7DE4C-79E7-85AC-EE78-496834BCBF53}"/>
              </a:ext>
            </a:extLst>
          </p:cNvPr>
          <p:cNvSpPr txBox="1"/>
          <p:nvPr/>
        </p:nvSpPr>
        <p:spPr>
          <a:xfrm>
            <a:off x="2097157" y="2633139"/>
            <a:ext cx="3814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Exposure-Based Results in Phobias &amp; Performance Fears up to 90%</a:t>
            </a:r>
          </a:p>
        </p:txBody>
      </p:sp>
    </p:spTree>
    <p:extLst>
      <p:ext uri="{BB962C8B-B14F-4D97-AF65-F5344CB8AC3E}">
        <p14:creationId xmlns:p14="http://schemas.microsoft.com/office/powerpoint/2010/main" val="13391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2AF3C-B263-39EF-4A87-5B5DDF29F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EB48EC-3413-A673-E877-C93266465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" y="1225709"/>
            <a:ext cx="5090124" cy="42671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C113ADA-1332-2578-8710-DB2A8C3B399E}"/>
              </a:ext>
            </a:extLst>
          </p:cNvPr>
          <p:cNvSpPr txBox="1">
            <a:spLocks/>
          </p:cNvSpPr>
          <p:nvPr/>
        </p:nvSpPr>
        <p:spPr>
          <a:xfrm>
            <a:off x="262102" y="278448"/>
            <a:ext cx="3582983" cy="527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Montserrat SemiBold"/>
              <a:buChar char="●"/>
              <a:defRPr sz="2133" b="1" i="0" u="none" strike="noStrike" kern="1200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Font typeface="Montserrat SemiBold"/>
              <a:buNone/>
            </a:pPr>
            <a:r>
              <a:rPr lang="en-US" sz="3300" dirty="0">
                <a:solidFill>
                  <a:srgbClr val="002444"/>
                </a:solidFill>
                <a:latin typeface="Arial" panose="020B0604020202020204" pitchFamily="34" charset="0"/>
              </a:rPr>
              <a:t>Revolutionize </a:t>
            </a:r>
          </a:p>
          <a:p>
            <a:pPr algn="ctr">
              <a:buFont typeface="Montserrat SemiBold"/>
              <a:buNone/>
            </a:pPr>
            <a:r>
              <a:rPr lang="en-US" sz="3300" dirty="0">
                <a:solidFill>
                  <a:srgbClr val="002444"/>
                </a:solidFill>
                <a:latin typeface="Arial" panose="020B0604020202020204" pitchFamily="34" charset="0"/>
              </a:rPr>
              <a:t>Your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4DC19B-77DD-CC27-7BBF-84F086B91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3848712"/>
            <a:ext cx="2557517" cy="2936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57EA40-4BD0-30DC-34E7-A3D251353629}"/>
              </a:ext>
            </a:extLst>
          </p:cNvPr>
          <p:cNvSpPr txBox="1"/>
          <p:nvPr/>
        </p:nvSpPr>
        <p:spPr>
          <a:xfrm>
            <a:off x="4446207" y="4440280"/>
            <a:ext cx="1355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Facing Fear</a:t>
            </a:r>
          </a:p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Decreases </a:t>
            </a:r>
          </a:p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Anxiety</a:t>
            </a:r>
          </a:p>
          <a:p>
            <a:pPr algn="ctr">
              <a:lnSpc>
                <a:spcPct val="100000"/>
              </a:lnSpc>
            </a:pPr>
            <a:endParaRPr lang="en-US" b="1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44F4C-243B-CF73-948E-B11B339B9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60" y="147274"/>
            <a:ext cx="2419036" cy="2777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E8B27-2AC9-9105-197F-53385487DBFB}"/>
              </a:ext>
            </a:extLst>
          </p:cNvPr>
          <p:cNvSpPr txBox="1"/>
          <p:nvPr/>
        </p:nvSpPr>
        <p:spPr>
          <a:xfrm>
            <a:off x="7033542" y="593431"/>
            <a:ext cx="1442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Facing Fear </a:t>
            </a:r>
          </a:p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Builds</a:t>
            </a:r>
          </a:p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Self-Confidence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9D033-C482-CEEE-4DA9-DFE0076D9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85" y="542267"/>
            <a:ext cx="2557517" cy="293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555238-0B48-F1B1-B3B2-A29E60FF33DB}"/>
              </a:ext>
            </a:extLst>
          </p:cNvPr>
          <p:cNvSpPr txBox="1"/>
          <p:nvPr/>
        </p:nvSpPr>
        <p:spPr>
          <a:xfrm>
            <a:off x="4382007" y="1078613"/>
            <a:ext cx="15839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Exposure to 1 Fear  Reduces Nonrelated Fears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47B003-42B1-0285-579C-99C1F2FDB2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94" y="3479217"/>
            <a:ext cx="2557517" cy="2936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4A2E12-1228-4ED0-4129-2ABA571E5C33}"/>
              </a:ext>
            </a:extLst>
          </p:cNvPr>
          <p:cNvSpPr txBox="1"/>
          <p:nvPr/>
        </p:nvSpPr>
        <p:spPr>
          <a:xfrm>
            <a:off x="6890897" y="4070518"/>
            <a:ext cx="166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Grows Anterior Midcingulate Cortex</a:t>
            </a:r>
            <a:endParaRPr lang="en-US" b="1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F1220-587D-88CC-1060-8DB3E5010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8495A3-FBEB-0777-E210-BE9A9B1689E0}"/>
              </a:ext>
            </a:extLst>
          </p:cNvPr>
          <p:cNvSpPr txBox="1"/>
          <p:nvPr/>
        </p:nvSpPr>
        <p:spPr>
          <a:xfrm>
            <a:off x="343913" y="2521059"/>
            <a:ext cx="1733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NAME THE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FEAR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YOU ARE GOING TO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CONQUER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6ECF6-EADF-EFD4-87DE-43384FFBA318}"/>
              </a:ext>
            </a:extLst>
          </p:cNvPr>
          <p:cNvSpPr txBox="1"/>
          <p:nvPr/>
        </p:nvSpPr>
        <p:spPr>
          <a:xfrm>
            <a:off x="2420932" y="2444115"/>
            <a:ext cx="19965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endParaRPr lang="en-US" sz="1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endParaRPr lang="en-US" sz="1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endParaRPr lang="en-US" sz="1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endParaRPr lang="en-US" sz="1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endParaRPr lang="en-US" sz="1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1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ACTION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STEP IN  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72 </a:t>
            </a:r>
            <a:r>
              <a:rPr lang="en-US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HOURS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4A04C-ED77-3C0F-06F0-620564B5D10C}"/>
              </a:ext>
            </a:extLst>
          </p:cNvPr>
          <p:cNvSpPr txBox="1"/>
          <p:nvPr/>
        </p:nvSpPr>
        <p:spPr>
          <a:xfrm>
            <a:off x="4781349" y="2575861"/>
            <a:ext cx="17331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2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MORE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ACTIONS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STEPS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IN NEXT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30 DAYS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1906D-A203-B4CB-6B5F-5A182E2873DC}"/>
              </a:ext>
            </a:extLst>
          </p:cNvPr>
          <p:cNvSpPr txBox="1"/>
          <p:nvPr/>
        </p:nvSpPr>
        <p:spPr>
          <a:xfrm>
            <a:off x="6721582" y="2628781"/>
            <a:ext cx="23404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SHARE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WITH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YOUR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COURAGE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CATALYST</a:t>
            </a:r>
          </a:p>
          <a:p>
            <a:pPr algn="ctr"/>
            <a:endParaRPr lang="en-US" sz="22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Georgia BOLD" panose="02040802050405020203" pitchFamily="18" charset="0"/>
              <a:cs typeface="Aharoni" panose="020F0502020204030204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C2A691-4D04-B064-CF02-C3EF13A3AD99}"/>
              </a:ext>
            </a:extLst>
          </p:cNvPr>
          <p:cNvSpPr txBox="1"/>
          <p:nvPr/>
        </p:nvSpPr>
        <p:spPr>
          <a:xfrm>
            <a:off x="106878" y="4865914"/>
            <a:ext cx="2142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eorgia BOLD" panose="02040802050405020203" pitchFamily="18" charset="0"/>
              </a:rPr>
              <a:t>Name the FEAR; Take It’s POWER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eorgia BOLD" panose="02040802050405020203" pitchFamily="18" charset="0"/>
              </a:rPr>
              <a:t>Clarity is Power.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475E8-B7F5-82D0-B413-D42B65C01DC3}"/>
              </a:ext>
            </a:extLst>
          </p:cNvPr>
          <p:cNvSpPr txBox="1"/>
          <p:nvPr/>
        </p:nvSpPr>
        <p:spPr>
          <a:xfrm>
            <a:off x="2403467" y="4865914"/>
            <a:ext cx="2040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 BOLD" panose="02040802050405020203" pitchFamily="18" charset="0"/>
              </a:rPr>
              <a:t>Make a Decisive Move. Momentum Starts Now!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BC9D72-9FF1-FC2B-D69A-5212F06841F3}"/>
              </a:ext>
            </a:extLst>
          </p:cNvPr>
          <p:cNvSpPr txBox="1"/>
          <p:nvPr/>
        </p:nvSpPr>
        <p:spPr>
          <a:xfrm>
            <a:off x="4652804" y="4917072"/>
            <a:ext cx="2001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 BOLD" panose="02040802050405020203" pitchFamily="18" charset="0"/>
              </a:rPr>
              <a:t>Build Your Fear Muscle;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 BOLD" panose="02040802050405020203" pitchFamily="18" charset="0"/>
              </a:rPr>
              <a:t>Transform Your Future! 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8034C-6BF3-A62E-C70F-CAC923CFBD32}"/>
              </a:ext>
            </a:extLst>
          </p:cNvPr>
          <p:cNvSpPr txBox="1"/>
          <p:nvPr/>
        </p:nvSpPr>
        <p:spPr>
          <a:xfrm>
            <a:off x="6847413" y="4917072"/>
            <a:ext cx="2088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Accountability Partners Yield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eorgia BOLD" panose="02040802050405020203" pitchFamily="18" charset="0"/>
                <a:cs typeface="Aharoni" panose="020F0502020204030204" pitchFamily="2" charset="-79"/>
              </a:rPr>
              <a:t>Better Results!</a:t>
            </a:r>
          </a:p>
        </p:txBody>
      </p:sp>
    </p:spTree>
    <p:extLst>
      <p:ext uri="{BB962C8B-B14F-4D97-AF65-F5344CB8AC3E}">
        <p14:creationId xmlns:p14="http://schemas.microsoft.com/office/powerpoint/2010/main" val="391531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E2978A1-F7CC-46DC-7A92-D83CA6FA1A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5F502-8F23-C784-0BC8-7765DE96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qr code with red and blue squares&#10;&#10;AI-generated content may be incorrect.">
            <a:extLst>
              <a:ext uri="{FF2B5EF4-FFF2-40B4-BE49-F238E27FC236}">
                <a16:creationId xmlns:a16="http://schemas.microsoft.com/office/drawing/2014/main" id="{F04581E1-8ABB-B38D-BA99-DB8DCAADA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096" y="3886200"/>
            <a:ext cx="1752601" cy="17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9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6038-8CE7-5E4F-D9F8-3304D6C6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11838-9B94-ECFE-6C50-30C9BA830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397"/>
            <a:ext cx="8959183" cy="381923"/>
          </a:xfrm>
        </p:spPr>
        <p:txBody>
          <a:bodyPr/>
          <a:lstStyle/>
          <a:p>
            <a:pPr algn="ctr">
              <a:buNone/>
            </a:pPr>
            <a:r>
              <a:rPr lang="en-US" sz="2700" dirty="0">
                <a:solidFill>
                  <a:srgbClr val="002444"/>
                </a:solidFill>
                <a:latin typeface="Arial" panose="020B0604020202020204" pitchFamily="34" charset="0"/>
              </a:rPr>
              <a:t>“The Fear Pandemic” </a:t>
            </a:r>
          </a:p>
        </p:txBody>
      </p:sp>
      <p:pic>
        <p:nvPicPr>
          <p:cNvPr id="6" name="Picture 5" descr="A red triangle with white text and a biohazard symbol&#10;&#10;AI-generated content may be incorrect.">
            <a:extLst>
              <a:ext uri="{FF2B5EF4-FFF2-40B4-BE49-F238E27FC236}">
                <a16:creationId xmlns:a16="http://schemas.microsoft.com/office/drawing/2014/main" id="{C5CE7714-C725-0FCA-CD1C-C1E29E1F0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/>
          <a:stretch>
            <a:fillRect/>
          </a:stretch>
        </p:blipFill>
        <p:spPr>
          <a:xfrm>
            <a:off x="2892495" y="3167782"/>
            <a:ext cx="3543829" cy="3140245"/>
          </a:xfrm>
          <a:prstGeom prst="rect">
            <a:avLst/>
          </a:prstGeom>
        </p:spPr>
      </p:pic>
      <p:sp>
        <p:nvSpPr>
          <p:cNvPr id="15" name="Octagon 14">
            <a:extLst>
              <a:ext uri="{FF2B5EF4-FFF2-40B4-BE49-F238E27FC236}">
                <a16:creationId xmlns:a16="http://schemas.microsoft.com/office/drawing/2014/main" id="{149575F4-9358-D527-EA56-9F8595D0B2C6}"/>
              </a:ext>
            </a:extLst>
          </p:cNvPr>
          <p:cNvSpPr/>
          <p:nvPr/>
        </p:nvSpPr>
        <p:spPr>
          <a:xfrm>
            <a:off x="6647833" y="4526096"/>
            <a:ext cx="2152933" cy="2014303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ct val="121000"/>
              <a:tabLst>
                <a:tab pos="457212" algn="l"/>
              </a:tabLst>
            </a:pPr>
            <a:r>
              <a:rPr lang="en-US" sz="22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67%</a:t>
            </a:r>
          </a:p>
          <a:p>
            <a:pPr algn="ctr">
              <a:buSzPct val="121000"/>
              <a:tabLst>
                <a:tab pos="457212" algn="l"/>
              </a:tabLst>
            </a:pPr>
            <a:endParaRPr lang="en-US" sz="135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SzPct val="121000"/>
              <a:tabLst>
                <a:tab pos="457212" algn="l"/>
              </a:tabLst>
            </a:pPr>
            <a:r>
              <a:rPr lang="en-US" sz="13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HESITANT TO SPEAK UP WITH THEIR OWN POINT OF VIEW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id="{2C63FD62-8EE4-B003-A30A-B3A043EE1933}"/>
              </a:ext>
            </a:extLst>
          </p:cNvPr>
          <p:cNvSpPr/>
          <p:nvPr/>
        </p:nvSpPr>
        <p:spPr>
          <a:xfrm>
            <a:off x="6647833" y="2331905"/>
            <a:ext cx="2194043" cy="1704177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</a:rPr>
              <a:t>75% </a:t>
            </a:r>
            <a:endParaRPr lang="en-US" sz="100" b="1" dirty="0">
              <a:latin typeface="Arial" panose="020B0604020202020204" pitchFamily="34" charset="0"/>
            </a:endParaRPr>
          </a:p>
          <a:p>
            <a:pPr algn="ctr"/>
            <a:endParaRPr lang="en-US" sz="1050" b="1" dirty="0">
              <a:latin typeface="Arial" panose="020B0604020202020204" pitchFamily="34" charset="0"/>
            </a:endParaRPr>
          </a:p>
          <a:p>
            <a:pPr algn="ctr"/>
            <a:r>
              <a:rPr lang="en-US" sz="1250" b="1" dirty="0">
                <a:latin typeface="Arial" panose="020B0604020202020204" pitchFamily="34" charset="0"/>
              </a:rPr>
              <a:t> </a:t>
            </a:r>
            <a:r>
              <a:rPr lang="en-US" sz="1300" b="1" dirty="0">
                <a:latin typeface="Arial" panose="020B0604020202020204" pitchFamily="34" charset="0"/>
              </a:rPr>
              <a:t>“STUCK” OR UNABLE TO MOVEFORWARD PROFESSIONALLY</a:t>
            </a:r>
          </a:p>
          <a:p>
            <a:pPr algn="ctr"/>
            <a:endParaRPr lang="en-US" sz="1350" b="1" dirty="0">
              <a:latin typeface="Arial" panose="020B0604020202020204" pitchFamily="34" charset="0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E6C78E57-96D6-74DF-9168-034E543FA965}"/>
              </a:ext>
            </a:extLst>
          </p:cNvPr>
          <p:cNvSpPr/>
          <p:nvPr/>
        </p:nvSpPr>
        <p:spPr>
          <a:xfrm>
            <a:off x="184818" y="2213583"/>
            <a:ext cx="2194042" cy="1822499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latin typeface="Arial" panose="020B0604020202020204" pitchFamily="34" charset="0"/>
              </a:rPr>
              <a:t>87%</a:t>
            </a:r>
          </a:p>
          <a:p>
            <a:pPr algn="ctr"/>
            <a:endParaRPr lang="en-US" sz="1200" b="1" dirty="0">
              <a:latin typeface="Arial" panose="020B0604020202020204" pitchFamily="34" charset="0"/>
            </a:endParaRPr>
          </a:p>
          <a:p>
            <a:pPr algn="ctr"/>
            <a:r>
              <a:rPr lang="en-US" sz="1350" b="1" dirty="0">
                <a:latin typeface="Arial" panose="020B0604020202020204" pitchFamily="34" charset="0"/>
              </a:rPr>
              <a:t>PEOPLE SUFFER FROM WORK RELATED FEARS</a:t>
            </a:r>
          </a:p>
          <a:p>
            <a:pPr algn="ctr"/>
            <a:endParaRPr lang="en-US" sz="1350" b="1" dirty="0">
              <a:latin typeface="Arial" panose="020B0604020202020204" pitchFamily="34" charset="0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id="{2428EAED-D4FF-CB4C-C96C-297529FE3103}"/>
              </a:ext>
            </a:extLst>
          </p:cNvPr>
          <p:cNvSpPr/>
          <p:nvPr/>
        </p:nvSpPr>
        <p:spPr>
          <a:xfrm>
            <a:off x="4735537" y="1076972"/>
            <a:ext cx="2111823" cy="1796158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88%</a:t>
            </a:r>
          </a:p>
          <a:p>
            <a:pPr algn="ctr"/>
            <a:endParaRPr lang="en-US" sz="9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CONSISTENTLY FEARFUL OF BEING WRONG OR MAKING MISTAKES</a:t>
            </a:r>
            <a:endParaRPr lang="en-US" sz="1350" b="1" dirty="0">
              <a:latin typeface="Arial" panose="020B0604020202020204" pitchFamily="34" charset="0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id="{6D73E296-24B3-DFF1-99B4-BBA584ABA7A8}"/>
              </a:ext>
            </a:extLst>
          </p:cNvPr>
          <p:cNvSpPr/>
          <p:nvPr/>
        </p:nvSpPr>
        <p:spPr>
          <a:xfrm>
            <a:off x="2367767" y="1076972"/>
            <a:ext cx="2111824" cy="1796158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latin typeface="Arial" panose="020B0604020202020204" pitchFamily="34" charset="0"/>
              </a:rPr>
              <a:t>90% </a:t>
            </a:r>
          </a:p>
          <a:p>
            <a:pPr algn="ctr"/>
            <a:r>
              <a:rPr lang="en-US" sz="1300" b="1" dirty="0">
                <a:latin typeface="Arial" panose="020B0604020202020204" pitchFamily="34" charset="0"/>
              </a:rPr>
              <a:t>CEOS AGREE THAT THE FEAR OF FAILURE IS THEIR MAIN CAUSE OF DISTRESS</a:t>
            </a:r>
          </a:p>
          <a:p>
            <a:pPr algn="ctr"/>
            <a:endParaRPr lang="en-US" sz="1300" b="1" dirty="0">
              <a:latin typeface="Arial" panose="020B0604020202020204" pitchFamily="34" charset="0"/>
            </a:endParaRPr>
          </a:p>
        </p:txBody>
      </p:sp>
      <p:sp>
        <p:nvSpPr>
          <p:cNvPr id="20" name="Octagon 19">
            <a:extLst>
              <a:ext uri="{FF2B5EF4-FFF2-40B4-BE49-F238E27FC236}">
                <a16:creationId xmlns:a16="http://schemas.microsoft.com/office/drawing/2014/main" id="{A1B538A4-674A-5D09-249A-ADCF5FBE1086}"/>
              </a:ext>
            </a:extLst>
          </p:cNvPr>
          <p:cNvSpPr/>
          <p:nvPr/>
        </p:nvSpPr>
        <p:spPr>
          <a:xfrm>
            <a:off x="302127" y="4526097"/>
            <a:ext cx="2194042" cy="2014303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/>
            <a:r>
              <a:rPr lang="en-US" sz="2250" b="1" dirty="0">
                <a:latin typeface="Arial" panose="020B0604020202020204" pitchFamily="34" charset="0"/>
              </a:rPr>
              <a:t>69%</a:t>
            </a:r>
          </a:p>
          <a:p>
            <a:pPr algn="ctr"/>
            <a:endParaRPr lang="en-US" sz="150" b="1" dirty="0">
              <a:latin typeface="Arial" panose="020B0604020202020204" pitchFamily="34" charset="0"/>
            </a:endParaRPr>
          </a:p>
          <a:p>
            <a:pPr algn="ctr"/>
            <a:r>
              <a:rPr lang="en-US" sz="1350" b="1" dirty="0">
                <a:latin typeface="Arial" panose="020B0604020202020204" pitchFamily="34" charset="0"/>
              </a:rPr>
              <a:t>EMPLOYEES WITHHOLD THEIR IDEAS DUE TO FEAR OF REJECTION OR RIDICULE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7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8" grpId="0" animBg="1"/>
      <p:bldP spid="11" grpId="0" animBg="1"/>
      <p:bldP spid="16" grpId="0" animBg="1"/>
      <p:bldP spid="17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048F6-0FAD-33AA-C1D5-BE3717AE8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FE8B6-EBBB-A8BB-838E-BAEA6A150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 r="25098"/>
          <a:stretch>
            <a:fillRect/>
          </a:stretch>
        </p:blipFill>
        <p:spPr>
          <a:xfrm>
            <a:off x="85060" y="614584"/>
            <a:ext cx="3215837" cy="5818303"/>
          </a:xfrm>
          <a:prstGeom prst="rect">
            <a:avLst/>
          </a:prstGeom>
        </p:spPr>
      </p:pic>
      <p:sp>
        <p:nvSpPr>
          <p:cNvPr id="2" name="Octagon 1">
            <a:extLst>
              <a:ext uri="{FF2B5EF4-FFF2-40B4-BE49-F238E27FC236}">
                <a16:creationId xmlns:a16="http://schemas.microsoft.com/office/drawing/2014/main" id="{8E7CD3DA-1212-99F8-6249-B2E9958EFE7B}"/>
              </a:ext>
            </a:extLst>
          </p:cNvPr>
          <p:cNvSpPr/>
          <p:nvPr/>
        </p:nvSpPr>
        <p:spPr>
          <a:xfrm>
            <a:off x="3300897" y="4238646"/>
            <a:ext cx="2357387" cy="2012697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>
              <a:spcAft>
                <a:spcPts val="45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81% </a:t>
            </a:r>
          </a:p>
          <a:p>
            <a:pPr algn="ctr">
              <a:spcAft>
                <a:spcPts val="450"/>
              </a:spcAft>
            </a:pPr>
            <a:r>
              <a:rPr lang="en-US" sz="13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FEARS &amp; PHOBIAS HAVE NEGATIVELY AFFECTED THEIR JOBS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3" name="Octagon 2">
            <a:extLst>
              <a:ext uri="{FF2B5EF4-FFF2-40B4-BE49-F238E27FC236}">
                <a16:creationId xmlns:a16="http://schemas.microsoft.com/office/drawing/2014/main" id="{376520C0-A1FD-9383-9343-7E592742B087}"/>
              </a:ext>
            </a:extLst>
          </p:cNvPr>
          <p:cNvSpPr/>
          <p:nvPr/>
        </p:nvSpPr>
        <p:spPr>
          <a:xfrm>
            <a:off x="5989735" y="3429000"/>
            <a:ext cx="2357387" cy="2062767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</a:rPr>
              <a:t>34%</a:t>
            </a:r>
          </a:p>
          <a:p>
            <a:pPr algn="ctr">
              <a:spcAft>
                <a:spcPts val="450"/>
              </a:spcAft>
            </a:pPr>
            <a:r>
              <a:rPr lang="en-US" sz="1350" b="1" dirty="0">
                <a:latin typeface="Arial" panose="020B0604020202020204" pitchFamily="34" charset="0"/>
              </a:rPr>
              <a:t>ANNUAL COST OF EMPLOYEE DISENGAGEMENT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186F8EB0-A2AA-FA54-4E48-E07DFE441BB4}"/>
              </a:ext>
            </a:extLst>
          </p:cNvPr>
          <p:cNvSpPr/>
          <p:nvPr/>
        </p:nvSpPr>
        <p:spPr>
          <a:xfrm>
            <a:off x="6305107" y="913129"/>
            <a:ext cx="2357387" cy="2012697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/>
            <a:r>
              <a:rPr lang="en-US" sz="2700" b="1" dirty="0">
                <a:latin typeface="Arial" panose="020B0604020202020204" pitchFamily="34" charset="0"/>
              </a:rPr>
              <a:t>20%</a:t>
            </a:r>
          </a:p>
          <a:p>
            <a:pPr algn="ctr"/>
            <a:r>
              <a:rPr lang="en-US" sz="1350" b="1" dirty="0">
                <a:latin typeface="Arial" panose="020B0604020202020204" pitchFamily="34" charset="0"/>
              </a:rPr>
              <a:t>INCREASE IN PROFITABILITY IF FOSTER COURAGE &amp; VULNERABILITY OVER COMPETITION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8963A619-941F-3190-3484-32C7CBECE32E}"/>
              </a:ext>
            </a:extLst>
          </p:cNvPr>
          <p:cNvSpPr/>
          <p:nvPr/>
        </p:nvSpPr>
        <p:spPr>
          <a:xfrm>
            <a:off x="3632348" y="1613005"/>
            <a:ext cx="2357387" cy="2012697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>
              <a:spcAft>
                <a:spcPts val="45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85%</a:t>
            </a:r>
          </a:p>
          <a:p>
            <a:pPr algn="ctr">
              <a:spcAft>
                <a:spcPts val="450"/>
              </a:spcAft>
            </a:pPr>
            <a:r>
              <a:rPr lang="en-US" sz="13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EXECUTIVES ADMIT FEAR HOLDS BACK INNOVATION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EAF332-4293-E041-E802-B9F50690E740}"/>
              </a:ext>
            </a:extLst>
          </p:cNvPr>
          <p:cNvSpPr txBox="1">
            <a:spLocks/>
          </p:cNvSpPr>
          <p:nvPr/>
        </p:nvSpPr>
        <p:spPr bwMode="auto">
          <a:xfrm>
            <a:off x="0" y="573931"/>
            <a:ext cx="8959183" cy="38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marR="0" lvl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Montserrat SemiBold"/>
              <a:buChar char="●"/>
              <a:defRPr sz="1600" b="1" i="0" u="none" strike="noStrike" kern="1200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Font typeface="Montserrat SemiBold"/>
              <a:buNone/>
            </a:pPr>
            <a:r>
              <a:rPr lang="en-US" sz="2700" dirty="0">
                <a:solidFill>
                  <a:srgbClr val="002444"/>
                </a:solidFill>
                <a:latin typeface="Arial" panose="020B0604020202020204" pitchFamily="34" charset="0"/>
              </a:rPr>
              <a:t>“The Fear Pandemic” </a:t>
            </a:r>
          </a:p>
        </p:txBody>
      </p:sp>
    </p:spTree>
    <p:extLst>
      <p:ext uri="{BB962C8B-B14F-4D97-AF65-F5344CB8AC3E}">
        <p14:creationId xmlns:p14="http://schemas.microsoft.com/office/powerpoint/2010/main" val="154333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8D853-4931-2E44-5BFD-C50A6F1BA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ctagon 2">
            <a:extLst>
              <a:ext uri="{FF2B5EF4-FFF2-40B4-BE49-F238E27FC236}">
                <a16:creationId xmlns:a16="http://schemas.microsoft.com/office/drawing/2014/main" id="{6AD0E161-06E7-BD62-EF79-2F66736462B4}"/>
              </a:ext>
            </a:extLst>
          </p:cNvPr>
          <p:cNvSpPr/>
          <p:nvPr/>
        </p:nvSpPr>
        <p:spPr>
          <a:xfrm>
            <a:off x="370663" y="4087388"/>
            <a:ext cx="2428881" cy="2113578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>
              <a:buClr>
                <a:schemeClr val="dk1"/>
              </a:buClr>
              <a:buSzPct val="121000"/>
            </a:pPr>
            <a:r>
              <a:rPr lang="en-US" b="1" dirty="0">
                <a:latin typeface="Arial" panose="020B0604020202020204" pitchFamily="34" charset="0"/>
              </a:rPr>
              <a:t>30% </a:t>
            </a:r>
          </a:p>
          <a:p>
            <a:pPr algn="ctr">
              <a:buClr>
                <a:schemeClr val="dk1"/>
              </a:buClr>
              <a:buSzPct val="121000"/>
            </a:pPr>
            <a:r>
              <a:rPr lang="en-US" b="1" dirty="0">
                <a:latin typeface="Arial" panose="020B0604020202020204" pitchFamily="34" charset="0"/>
              </a:rPr>
              <a:t>DROP IN PREFRONTAL CORTEX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ↆ </a:t>
            </a:r>
            <a:r>
              <a:rPr lang="en-US" b="1" dirty="0">
                <a:latin typeface="Arial" panose="020B0604020202020204" pitchFamily="34" charset="0"/>
              </a:rPr>
              <a:t>REASONING &amp; INNOVATION 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5" name="Octagon 4">
            <a:extLst>
              <a:ext uri="{FF2B5EF4-FFF2-40B4-BE49-F238E27FC236}">
                <a16:creationId xmlns:a16="http://schemas.microsoft.com/office/drawing/2014/main" id="{04BBD9A1-FB52-73A3-92F8-A51E5B1B57CE}"/>
              </a:ext>
            </a:extLst>
          </p:cNvPr>
          <p:cNvSpPr/>
          <p:nvPr/>
        </p:nvSpPr>
        <p:spPr>
          <a:xfrm>
            <a:off x="6267715" y="3948378"/>
            <a:ext cx="2641581" cy="2391597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2018 STANFORD STUDY</a:t>
            </a:r>
          </a:p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Octagon 6">
            <a:extLst>
              <a:ext uri="{FF2B5EF4-FFF2-40B4-BE49-F238E27FC236}">
                <a16:creationId xmlns:a16="http://schemas.microsoft.com/office/drawing/2014/main" id="{52DE4157-90A8-A798-2574-2240CBEEE5F2}"/>
              </a:ext>
            </a:extLst>
          </p:cNvPr>
          <p:cNvSpPr/>
          <p:nvPr/>
        </p:nvSpPr>
        <p:spPr>
          <a:xfrm>
            <a:off x="352451" y="1365150"/>
            <a:ext cx="2428881" cy="2113578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DISRUPTS RATIONAL THINKING &amp; LONG-TERM PLANNING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id="{D783A46B-438B-301E-9F8E-B3CF7209D9E9}"/>
              </a:ext>
            </a:extLst>
          </p:cNvPr>
          <p:cNvSpPr/>
          <p:nvPr/>
        </p:nvSpPr>
        <p:spPr>
          <a:xfrm>
            <a:off x="6362669" y="1365150"/>
            <a:ext cx="2546627" cy="2113578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>
              <a:latin typeface="Arial" panose="020B0604020202020204" pitchFamily="34" charset="0"/>
            </a:endParaRPr>
          </a:p>
          <a:p>
            <a:pPr algn="ctr"/>
            <a:endParaRPr lang="en-US" sz="450" b="1" dirty="0"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SHRINKS THE HIPPOCAMPUS </a:t>
            </a:r>
            <a:r>
              <a:rPr 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ↆ </a:t>
            </a:r>
            <a:r>
              <a:rPr lang="en-US" b="1" dirty="0">
                <a:latin typeface="Arial" panose="020B0604020202020204" pitchFamily="34" charset="0"/>
              </a:rPr>
              <a:t>MEMORY &amp; LEARNING</a:t>
            </a:r>
            <a:endParaRPr lang="en-US" dirty="0">
              <a:latin typeface="Arial" panose="020B0604020202020204" pitchFamily="34" charset="0"/>
            </a:endParaRP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EEF4D-7527-6115-1BBC-399C9E722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18" y="1976183"/>
            <a:ext cx="4090354" cy="3752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D1DF8-E7EB-2881-C8C3-8CD67D042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91"/>
            <a:ext cx="9144000" cy="661200"/>
          </a:xfrm>
        </p:spPr>
        <p:txBody>
          <a:bodyPr/>
          <a:lstStyle/>
          <a:p>
            <a:pPr algn="ctr">
              <a:buNone/>
            </a:pPr>
            <a:r>
              <a:rPr lang="e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Amygdala: The Fear Center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7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1C931-180D-44D0-E5D7-8F4BFC580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he three responses in battle">
            <a:extLst>
              <a:ext uri="{FF2B5EF4-FFF2-40B4-BE49-F238E27FC236}">
                <a16:creationId xmlns:a16="http://schemas.microsoft.com/office/drawing/2014/main" id="{58369099-1179-EE8C-EF95-22170E64F5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6E7A8-AC0C-F2A6-FB5D-576C2C33F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10477" r="2478" b="14285"/>
          <a:stretch>
            <a:fillRect/>
          </a:stretch>
        </p:blipFill>
        <p:spPr>
          <a:xfrm>
            <a:off x="0" y="857251"/>
            <a:ext cx="9144000" cy="51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9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6038-8CE7-5E4F-D9F8-3304D6C6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ctagon 15">
            <a:extLst>
              <a:ext uri="{FF2B5EF4-FFF2-40B4-BE49-F238E27FC236}">
                <a16:creationId xmlns:a16="http://schemas.microsoft.com/office/drawing/2014/main" id="{2428EAED-D4FF-CB4C-C96C-297529FE3103}"/>
              </a:ext>
            </a:extLst>
          </p:cNvPr>
          <p:cNvSpPr/>
          <p:nvPr/>
        </p:nvSpPr>
        <p:spPr>
          <a:xfrm>
            <a:off x="294218" y="1333172"/>
            <a:ext cx="1882382" cy="1559077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88%</a:t>
            </a:r>
          </a:p>
          <a:p>
            <a:pPr algn="ctr"/>
            <a:endParaRPr lang="en-US" sz="45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CONSISTENTLY FEARFUL OF BEING WRONG OR MAKING MISTAKES</a:t>
            </a:r>
            <a:endParaRPr lang="en-US" sz="1200" b="1" dirty="0">
              <a:latin typeface="Arial" panose="020B0604020202020204" pitchFamily="34" charset="0"/>
            </a:endParaRPr>
          </a:p>
        </p:txBody>
      </p:sp>
      <p:sp>
        <p:nvSpPr>
          <p:cNvPr id="9" name="Octagon 8">
            <a:extLst>
              <a:ext uri="{FF2B5EF4-FFF2-40B4-BE49-F238E27FC236}">
                <a16:creationId xmlns:a16="http://schemas.microsoft.com/office/drawing/2014/main" id="{F6D452C6-98AF-8D66-355A-EF9989F3CB47}"/>
              </a:ext>
            </a:extLst>
          </p:cNvPr>
          <p:cNvSpPr/>
          <p:nvPr/>
        </p:nvSpPr>
        <p:spPr>
          <a:xfrm>
            <a:off x="2370478" y="2113736"/>
            <a:ext cx="1882382" cy="1582393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dirty="0">
                <a:latin typeface="Arial" panose="020B0604020202020204" pitchFamily="34" charset="0"/>
              </a:rPr>
              <a:t>87%</a:t>
            </a:r>
          </a:p>
          <a:p>
            <a:pPr algn="ctr"/>
            <a:endParaRPr lang="en-US" sz="1050" b="1" dirty="0">
              <a:latin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PEOPLE SUFFER FROM WORK RELATED FEARS</a:t>
            </a: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B68D0169-E1AF-8A25-F859-2A5A3BB3DE8F}"/>
              </a:ext>
            </a:extLst>
          </p:cNvPr>
          <p:cNvSpPr/>
          <p:nvPr/>
        </p:nvSpPr>
        <p:spPr>
          <a:xfrm>
            <a:off x="4699911" y="2088368"/>
            <a:ext cx="1775317" cy="1607761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 b="1" dirty="0">
              <a:latin typeface="Arial" panose="020B0604020202020204" pitchFamily="34" charset="0"/>
            </a:endParaRPr>
          </a:p>
          <a:p>
            <a:pPr algn="ctr"/>
            <a:r>
              <a:rPr lang="en-US" sz="1950" b="1" dirty="0">
                <a:latin typeface="Arial" panose="020B0604020202020204" pitchFamily="34" charset="0"/>
              </a:rPr>
              <a:t>81%</a:t>
            </a:r>
          </a:p>
          <a:p>
            <a:pPr algn="ctr"/>
            <a:endParaRPr lang="en-US" sz="150" b="1" dirty="0">
              <a:latin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FEARS &amp; PHOBIAS HAVE NEGATIVELY AFFECTED THEIR JOBS</a:t>
            </a:r>
          </a:p>
          <a:p>
            <a:pPr algn="ctr"/>
            <a:endParaRPr lang="en-US" sz="1200" b="1" dirty="0">
              <a:latin typeface="Arial" panose="020B0604020202020204" pitchFamily="34" charset="0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id="{9EAF7467-664D-6E0C-E205-5760D3990B20}"/>
              </a:ext>
            </a:extLst>
          </p:cNvPr>
          <p:cNvSpPr/>
          <p:nvPr/>
        </p:nvSpPr>
        <p:spPr>
          <a:xfrm>
            <a:off x="50606" y="4133257"/>
            <a:ext cx="2073000" cy="1702363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dirty="0">
                <a:latin typeface="Arial" panose="020B0604020202020204" pitchFamily="34" charset="0"/>
              </a:rPr>
              <a:t>75%</a:t>
            </a:r>
          </a:p>
          <a:p>
            <a:pPr algn="ctr"/>
            <a:endParaRPr lang="en-US" sz="150" b="1" dirty="0">
              <a:latin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“STUCK’ OR UNABLE TO MOVE FORWARD PROFESSIONALLY</a:t>
            </a:r>
          </a:p>
        </p:txBody>
      </p:sp>
      <p:sp>
        <p:nvSpPr>
          <p:cNvPr id="13" name="Octagon 12">
            <a:extLst>
              <a:ext uri="{FF2B5EF4-FFF2-40B4-BE49-F238E27FC236}">
                <a16:creationId xmlns:a16="http://schemas.microsoft.com/office/drawing/2014/main" id="{C9E6809F-9300-2D44-ADAA-77E15CDC79CE}"/>
              </a:ext>
            </a:extLst>
          </p:cNvPr>
          <p:cNvSpPr/>
          <p:nvPr/>
        </p:nvSpPr>
        <p:spPr>
          <a:xfrm>
            <a:off x="6745443" y="1367119"/>
            <a:ext cx="1972895" cy="1582393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dirty="0">
                <a:latin typeface="Arial" panose="020B0604020202020204" pitchFamily="34" charset="0"/>
              </a:rPr>
              <a:t>69%</a:t>
            </a:r>
          </a:p>
          <a:p>
            <a:pPr algn="ctr"/>
            <a:endParaRPr lang="en-US" sz="150" b="1" dirty="0">
              <a:latin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EMPLOYEES WITHHOLD THEIR IDEAS DUE TO FEAR OF REJECTION OR RIDICULE </a:t>
            </a:r>
          </a:p>
        </p:txBody>
      </p:sp>
      <p:sp>
        <p:nvSpPr>
          <p:cNvPr id="14" name="Octagon 13">
            <a:extLst>
              <a:ext uri="{FF2B5EF4-FFF2-40B4-BE49-F238E27FC236}">
                <a16:creationId xmlns:a16="http://schemas.microsoft.com/office/drawing/2014/main" id="{3D4C80C3-FC44-62D0-92F2-C6F7F6793473}"/>
              </a:ext>
            </a:extLst>
          </p:cNvPr>
          <p:cNvSpPr/>
          <p:nvPr/>
        </p:nvSpPr>
        <p:spPr>
          <a:xfrm>
            <a:off x="2370476" y="4133257"/>
            <a:ext cx="2045532" cy="1668525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dirty="0">
                <a:latin typeface="Arial" panose="020B0604020202020204" pitchFamily="34" charset="0"/>
              </a:rPr>
              <a:t>67%</a:t>
            </a:r>
          </a:p>
          <a:p>
            <a:pPr algn="ctr"/>
            <a:endParaRPr lang="en-US" sz="150" b="1" dirty="0">
              <a:latin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HESITANT TO SPEAK UP WITH THEIR OWN POINT OF VIEW</a:t>
            </a: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B8D48A8C-3FD7-3059-1BBF-D24D942C0375}"/>
              </a:ext>
            </a:extLst>
          </p:cNvPr>
          <p:cNvSpPr/>
          <p:nvPr/>
        </p:nvSpPr>
        <p:spPr>
          <a:xfrm>
            <a:off x="6992313" y="4099418"/>
            <a:ext cx="1972894" cy="1702363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dirty="0">
                <a:latin typeface="Arial" panose="020B0604020202020204" pitchFamily="34" charset="0"/>
              </a:rPr>
              <a:t>20%</a:t>
            </a:r>
          </a:p>
          <a:p>
            <a:pPr algn="ctr"/>
            <a:endParaRPr lang="en-US" sz="150" b="1" dirty="0">
              <a:latin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INCREASE IN PROFITABILITY IF FOSTER COURAGE &amp; VULNERABILITY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4B2F8F-72DA-B4FD-129B-D89231A5D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5852" r="6154" b="3296"/>
          <a:stretch>
            <a:fillRect/>
          </a:stretch>
        </p:blipFill>
        <p:spPr>
          <a:xfrm>
            <a:off x="3656680" y="142092"/>
            <a:ext cx="1882382" cy="2016224"/>
          </a:xfrm>
          <a:prstGeom prst="rect">
            <a:avLst/>
          </a:prstGeom>
        </p:spPr>
      </p:pic>
      <p:sp>
        <p:nvSpPr>
          <p:cNvPr id="15" name="Octagon 14">
            <a:extLst>
              <a:ext uri="{FF2B5EF4-FFF2-40B4-BE49-F238E27FC236}">
                <a16:creationId xmlns:a16="http://schemas.microsoft.com/office/drawing/2014/main" id="{A1E1ADC1-9F0F-23BB-3601-9C3EC664306A}"/>
              </a:ext>
            </a:extLst>
          </p:cNvPr>
          <p:cNvSpPr/>
          <p:nvPr/>
        </p:nvSpPr>
        <p:spPr>
          <a:xfrm>
            <a:off x="4699911" y="4116336"/>
            <a:ext cx="2045532" cy="1685445"/>
          </a:xfrm>
          <a:prstGeom prst="octagon">
            <a:avLst/>
          </a:prstGeom>
          <a:solidFill>
            <a:srgbClr val="E4002B"/>
          </a:solidFill>
          <a:ln w="63500">
            <a:solidFill>
              <a:srgbClr val="0448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950" b="1" dirty="0">
                <a:latin typeface="Arial" panose="020B0604020202020204" pitchFamily="34" charset="0"/>
              </a:rPr>
              <a:t>34% 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ANNUAL COST OF EMPLOYEE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</a:rPr>
              <a:t>DISENGAGEMENT</a:t>
            </a:r>
          </a:p>
        </p:txBody>
      </p:sp>
    </p:spTree>
    <p:extLst>
      <p:ext uri="{BB962C8B-B14F-4D97-AF65-F5344CB8AC3E}">
        <p14:creationId xmlns:p14="http://schemas.microsoft.com/office/powerpoint/2010/main" val="5949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977B5-627D-C983-A2D5-6023B8615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DA9AC1-020C-BD0A-1B0C-DA79510D6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" y="778043"/>
            <a:ext cx="9143999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4CB84B-AA4E-3B67-3FC6-EA2A8E498D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91" y="4456436"/>
            <a:ext cx="1439884" cy="14651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999AF7-56D2-A512-9AA7-551401CF91DC}"/>
              </a:ext>
            </a:extLst>
          </p:cNvPr>
          <p:cNvSpPr txBox="1"/>
          <p:nvPr/>
        </p:nvSpPr>
        <p:spPr>
          <a:xfrm>
            <a:off x="4788235" y="4758850"/>
            <a:ext cx="8827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</a:rPr>
              <a:t>People Pleasing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22C27F5-162F-6BEF-2B5E-45BE6FE29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42" y="842403"/>
            <a:ext cx="1439884" cy="139063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16FBA0B-8D6A-4DCE-F620-5674F6BC871A}"/>
              </a:ext>
            </a:extLst>
          </p:cNvPr>
          <p:cNvSpPr txBox="1"/>
          <p:nvPr/>
        </p:nvSpPr>
        <p:spPr>
          <a:xfrm>
            <a:off x="4728002" y="1122089"/>
            <a:ext cx="8486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Avoiding Conflict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4F52BCE-5840-B5F4-1377-04578286A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75" y="911521"/>
            <a:ext cx="1439884" cy="139063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120E823-8444-E0C8-D06D-41E59E080487}"/>
              </a:ext>
            </a:extLst>
          </p:cNvPr>
          <p:cNvSpPr txBox="1"/>
          <p:nvPr/>
        </p:nvSpPr>
        <p:spPr>
          <a:xfrm>
            <a:off x="6124647" y="1122088"/>
            <a:ext cx="10144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Constant Criticism &amp;  Negativity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60EB66E-1D22-6C58-22C6-BABF2D0A5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5" y="2419899"/>
            <a:ext cx="1439884" cy="139063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6911E63-7AE9-B80C-213E-04642081B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27" y="1044714"/>
            <a:ext cx="1439884" cy="139063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8AFDE3B-E304-6958-82E0-89D0B7CE0C44}"/>
              </a:ext>
            </a:extLst>
          </p:cNvPr>
          <p:cNvSpPr txBox="1"/>
          <p:nvPr/>
        </p:nvSpPr>
        <p:spPr>
          <a:xfrm>
            <a:off x="7755594" y="1303304"/>
            <a:ext cx="94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Difficulty Making Decisions</a:t>
            </a:r>
          </a:p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C85312-A2F1-213B-4D3C-CAABE4ADA096}"/>
              </a:ext>
            </a:extLst>
          </p:cNvPr>
          <p:cNvSpPr txBox="1"/>
          <p:nvPr/>
        </p:nvSpPr>
        <p:spPr>
          <a:xfrm>
            <a:off x="7978702" y="2708189"/>
            <a:ext cx="9457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Emotional</a:t>
            </a:r>
          </a:p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 Numbing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AB4EAC9-D324-4351-C7FE-AA6E04503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6" y="1984550"/>
            <a:ext cx="1497779" cy="139063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1B430B5-137A-B2BA-D46B-985191C26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58" y="4498242"/>
            <a:ext cx="1439884" cy="13906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6FC8C93-CAF2-BB58-8DCB-C2132AF06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13" y="4384490"/>
            <a:ext cx="1439884" cy="13906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0D1FBC-7E4E-272C-BBB4-E4AD32392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67" y="3727338"/>
            <a:ext cx="1439884" cy="139063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B2BAF9C-FA0B-1B49-CDE8-7723E597DE14}"/>
              </a:ext>
            </a:extLst>
          </p:cNvPr>
          <p:cNvSpPr txBox="1"/>
          <p:nvPr/>
        </p:nvSpPr>
        <p:spPr>
          <a:xfrm>
            <a:off x="7473328" y="4026880"/>
            <a:ext cx="1154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</a:rPr>
              <a:t>Muzzle </a:t>
            </a:r>
          </a:p>
          <a:p>
            <a:pPr algn="ctr"/>
            <a:r>
              <a:rPr lang="en-US" sz="1350" b="1" dirty="0">
                <a:solidFill>
                  <a:srgbClr val="002444"/>
                </a:solidFill>
              </a:rPr>
              <a:t>Oneself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FC359E3-6C64-AE9C-5544-6F98E2D445A7}"/>
              </a:ext>
            </a:extLst>
          </p:cNvPr>
          <p:cNvSpPr txBox="1"/>
          <p:nvPr/>
        </p:nvSpPr>
        <p:spPr>
          <a:xfrm>
            <a:off x="6259368" y="4676911"/>
            <a:ext cx="8453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</a:rPr>
              <a:t>Overly </a:t>
            </a:r>
          </a:p>
          <a:p>
            <a:pPr algn="ctr"/>
            <a:r>
              <a:rPr lang="en-US" sz="1350" b="1" dirty="0">
                <a:solidFill>
                  <a:srgbClr val="002444"/>
                </a:solidFill>
              </a:rPr>
              <a:t>Cautious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9740A23-DD06-5AE8-3FE7-D473BDDFF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2" y="3416532"/>
            <a:ext cx="1478331" cy="139063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D690B6E-7B94-6C89-9C64-F99326EA3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52" y="4340532"/>
            <a:ext cx="1439884" cy="139063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36FE766-38AE-8A98-428A-31050D8CF5CB}"/>
              </a:ext>
            </a:extLst>
          </p:cNvPr>
          <p:cNvSpPr txBox="1"/>
          <p:nvPr/>
        </p:nvSpPr>
        <p:spPr>
          <a:xfrm>
            <a:off x="3055887" y="4812014"/>
            <a:ext cx="12176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</a:rPr>
              <a:t>Perfectionism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3999C37-08E2-3D90-BD55-10468BB2A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90" y="857250"/>
            <a:ext cx="1439884" cy="139063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339417F-C543-DBD8-1267-8180DBA1AF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71" y="974976"/>
            <a:ext cx="1439884" cy="13906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55C9E45A-55F8-34D1-7897-9EAFA98ED172}"/>
              </a:ext>
            </a:extLst>
          </p:cNvPr>
          <p:cNvSpPr txBox="1"/>
          <p:nvPr/>
        </p:nvSpPr>
        <p:spPr>
          <a:xfrm>
            <a:off x="1598543" y="1225963"/>
            <a:ext cx="8508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Scarcity </a:t>
            </a:r>
          </a:p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Mindset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182078-06BD-973D-5BB7-CFA8C4CDC0BD}"/>
              </a:ext>
            </a:extLst>
          </p:cNvPr>
          <p:cNvSpPr txBox="1"/>
          <p:nvPr/>
        </p:nvSpPr>
        <p:spPr>
          <a:xfrm>
            <a:off x="3186007" y="1116466"/>
            <a:ext cx="8508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Self Doubt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FD06C3-FF3C-FE4D-A91A-6FFC5541E7C5}"/>
              </a:ext>
            </a:extLst>
          </p:cNvPr>
          <p:cNvSpPr txBox="1"/>
          <p:nvPr/>
        </p:nvSpPr>
        <p:spPr>
          <a:xfrm>
            <a:off x="1541266" y="4654226"/>
            <a:ext cx="10959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</a:rPr>
              <a:t>Playing</a:t>
            </a:r>
          </a:p>
          <a:p>
            <a:pPr algn="ctr"/>
            <a:r>
              <a:rPr lang="en-US" sz="1350" b="1" dirty="0">
                <a:solidFill>
                  <a:srgbClr val="002444"/>
                </a:solidFill>
              </a:rPr>
              <a:t>Small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EF5800F-63AB-E751-3429-6988DD36F828}"/>
              </a:ext>
            </a:extLst>
          </p:cNvPr>
          <p:cNvSpPr txBox="1"/>
          <p:nvPr/>
        </p:nvSpPr>
        <p:spPr>
          <a:xfrm>
            <a:off x="189965" y="3685712"/>
            <a:ext cx="13388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Procrastination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E2D8B4D-CE2C-8561-A3B6-2B3B7C7A7BD9}"/>
              </a:ext>
            </a:extLst>
          </p:cNvPr>
          <p:cNvSpPr txBox="1"/>
          <p:nvPr/>
        </p:nvSpPr>
        <p:spPr>
          <a:xfrm>
            <a:off x="366693" y="2280364"/>
            <a:ext cx="98536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Resistance to </a:t>
            </a:r>
          </a:p>
          <a:p>
            <a:pPr algn="ctr"/>
            <a:r>
              <a:rPr lang="en-US" sz="1350" b="1" dirty="0">
                <a:solidFill>
                  <a:srgbClr val="002444"/>
                </a:solidFill>
                <a:latin typeface="+mj-lt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1246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7" grpId="0"/>
      <p:bldP spid="59" grpId="0"/>
      <p:bldP spid="62" grpId="0"/>
      <p:bldP spid="63" grpId="0"/>
      <p:bldP spid="68" grpId="0"/>
      <p:bldP spid="69" grpId="0"/>
      <p:bldP spid="75" grpId="0"/>
      <p:bldP spid="84" grpId="0"/>
      <p:bldP spid="85" grpId="0"/>
      <p:bldP spid="86" grpId="0"/>
      <p:bldP spid="87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4380B-6D0B-8254-D4DF-F2B17EF4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 b="15194"/>
          <a:stretch>
            <a:fillRect/>
          </a:stretch>
        </p:blipFill>
        <p:spPr>
          <a:xfrm>
            <a:off x="2009553" y="288798"/>
            <a:ext cx="5411972" cy="62804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E88BA-46A1-20A1-6417-E7309ABE3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5AAC-4C51-081B-4932-12403862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840" y="402728"/>
            <a:ext cx="5451773" cy="330600"/>
          </a:xfrm>
        </p:spPr>
        <p:txBody>
          <a:bodyPr/>
          <a:lstStyle/>
          <a:p>
            <a:pPr algn="ctr">
              <a:buNone/>
            </a:pPr>
            <a:r>
              <a:rPr lang="en-US" sz="3300" dirty="0">
                <a:solidFill>
                  <a:srgbClr val="002444"/>
                </a:solidFill>
                <a:latin typeface="Arial" panose="020B0604020202020204" pitchFamily="34" charset="0"/>
              </a:rPr>
              <a:t>Face the Challenge</a:t>
            </a:r>
          </a:p>
        </p:txBody>
      </p:sp>
      <p:pic>
        <p:nvPicPr>
          <p:cNvPr id="1026" name="Picture 2" descr="Snowy Bison in Winter's Embrace">
            <a:extLst>
              <a:ext uri="{FF2B5EF4-FFF2-40B4-BE49-F238E27FC236}">
                <a16:creationId xmlns:a16="http://schemas.microsoft.com/office/drawing/2014/main" id="{6F5D1402-C382-715D-AE89-B83FE730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98" y="1069938"/>
            <a:ext cx="2830325" cy="44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54DBAA5-6924-1547-061F-B3C1C875D0ED}"/>
              </a:ext>
            </a:extLst>
          </p:cNvPr>
          <p:cNvSpPr txBox="1"/>
          <p:nvPr/>
        </p:nvSpPr>
        <p:spPr>
          <a:xfrm>
            <a:off x="7212613" y="1929345"/>
            <a:ext cx="1399622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79%</a:t>
            </a:r>
          </a:p>
          <a:p>
            <a:pPr algn="ctr"/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 OF PEOPLE HANDLE FEAR BETTER THAN EXPECTED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A37D278-C6C0-609C-8E67-0460F44AF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7732" r="7398" b="12533"/>
          <a:stretch>
            <a:fillRect/>
          </a:stretch>
        </p:blipFill>
        <p:spPr>
          <a:xfrm>
            <a:off x="1760840" y="4052471"/>
            <a:ext cx="2248650" cy="255942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AE8DF44-795D-9597-9C49-8CEFBF7CD8A5}"/>
              </a:ext>
            </a:extLst>
          </p:cNvPr>
          <p:cNvSpPr txBox="1"/>
          <p:nvPr/>
        </p:nvSpPr>
        <p:spPr>
          <a:xfrm>
            <a:off x="1799577" y="4457515"/>
            <a:ext cx="2039165" cy="162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LABELING </a:t>
            </a:r>
          </a:p>
          <a:p>
            <a:pPr algn="ctr">
              <a:lnSpc>
                <a:spcPct val="100000"/>
              </a:lnSpc>
            </a:pPr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EMOTIONS </a:t>
            </a:r>
          </a:p>
          <a:p>
            <a:pPr algn="ctr">
              <a:lnSpc>
                <a:spcPct val="100000"/>
              </a:lnSpc>
            </a:pPr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REDUCES </a:t>
            </a:r>
          </a:p>
          <a:p>
            <a:pPr algn="ctr">
              <a:lnSpc>
                <a:spcPct val="100000"/>
              </a:lnSpc>
            </a:pPr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THEIR INTENSITY 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68B37-E5EB-2FB4-3923-4307E2435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7732" r="7398" b="12533"/>
          <a:stretch>
            <a:fillRect/>
          </a:stretch>
        </p:blipFill>
        <p:spPr>
          <a:xfrm>
            <a:off x="6445503" y="1081947"/>
            <a:ext cx="2166732" cy="332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398268-234C-2A99-F572-CAF5C17A6C10}"/>
              </a:ext>
            </a:extLst>
          </p:cNvPr>
          <p:cNvSpPr txBox="1"/>
          <p:nvPr/>
        </p:nvSpPr>
        <p:spPr>
          <a:xfrm>
            <a:off x="6743182" y="1531944"/>
            <a:ext cx="1571374" cy="215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79%</a:t>
            </a:r>
          </a:p>
          <a:p>
            <a:pPr algn="ctr"/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 OF PEOPLE HANDLE FEAR BETTER THAN EXPECTED</a:t>
            </a:r>
          </a:p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3F632-97C5-F992-E317-20CBBD576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7732" r="7398" b="12533"/>
          <a:stretch>
            <a:fillRect/>
          </a:stretch>
        </p:blipFill>
        <p:spPr>
          <a:xfrm>
            <a:off x="231563" y="1213891"/>
            <a:ext cx="2166732" cy="3323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F6980-2909-334E-3ED0-AD8BCD377729}"/>
              </a:ext>
            </a:extLst>
          </p:cNvPr>
          <p:cNvSpPr txBox="1"/>
          <p:nvPr/>
        </p:nvSpPr>
        <p:spPr>
          <a:xfrm>
            <a:off x="585504" y="1797401"/>
            <a:ext cx="146354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85% OF </a:t>
            </a:r>
          </a:p>
          <a:p>
            <a:pPr algn="ctr"/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WHAT WE </a:t>
            </a:r>
          </a:p>
          <a:p>
            <a:pPr algn="ctr"/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FEAR NEVER ACTUALLY HAPPENS</a:t>
            </a:r>
          </a:p>
          <a:p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97A5F-6609-E111-4E0F-9C04695BD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7732" r="7398" b="12533"/>
          <a:stretch>
            <a:fillRect/>
          </a:stretch>
        </p:blipFill>
        <p:spPr>
          <a:xfrm>
            <a:off x="4851218" y="4026837"/>
            <a:ext cx="2248650" cy="2559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45FD95-2E92-B9B1-C49C-2F0C3B74D4B3}"/>
              </a:ext>
            </a:extLst>
          </p:cNvPr>
          <p:cNvSpPr txBox="1"/>
          <p:nvPr/>
        </p:nvSpPr>
        <p:spPr>
          <a:xfrm>
            <a:off x="5134599" y="4457515"/>
            <a:ext cx="169698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725" b="1" dirty="0">
                <a:solidFill>
                  <a:schemeClr val="bg1"/>
                </a:solidFill>
                <a:latin typeface="Arial" panose="020B0604020202020204" pitchFamily="34" charset="0"/>
              </a:rPr>
              <a:t>VERBALIZE FEELINGS  “CALMS DOWN” THE AMYGDALA</a:t>
            </a:r>
            <a:endParaRPr lang="en-US" sz="172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4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ACVP VWH Theme">
  <a:themeElements>
    <a:clrScheme name="Custom 1">
      <a:dk1>
        <a:srgbClr val="119882"/>
      </a:dk1>
      <a:lt1>
        <a:srgbClr val="FEFEFC"/>
      </a:lt1>
      <a:dk2>
        <a:srgbClr val="EE7523"/>
      </a:dk2>
      <a:lt2>
        <a:srgbClr val="EEECE1"/>
      </a:lt2>
      <a:accent1>
        <a:srgbClr val="4BACC6"/>
      </a:accent1>
      <a:accent2>
        <a:srgbClr val="FAC08F"/>
      </a:accent2>
      <a:accent3>
        <a:srgbClr val="C3D69B"/>
      </a:accent3>
      <a:accent4>
        <a:srgbClr val="8064A2"/>
      </a:accent4>
      <a:accent5>
        <a:srgbClr val="4BACC6"/>
      </a:accent5>
      <a:accent6>
        <a:srgbClr val="F79646"/>
      </a:accent6>
      <a:hlink>
        <a:srgbClr val="119882"/>
      </a:hlink>
      <a:folHlink>
        <a:srgbClr val="92CDDC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26e79f-1c0d-4cd6-bc19-c9f427bf9c43">
      <Terms xmlns="http://schemas.microsoft.com/office/infopath/2007/PartnerControls"/>
    </lcf76f155ced4ddcb4097134ff3c332f>
    <TaxCatchAll xmlns="9c43a513-df3a-4a04-91c0-953214a299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59519732832478367F3EEBBA024DD" ma:contentTypeVersion="18" ma:contentTypeDescription="Create a new document." ma:contentTypeScope="" ma:versionID="472efa07332441ccde7c24ae63c5efbd">
  <xsd:schema xmlns:xsd="http://www.w3.org/2001/XMLSchema" xmlns:xs="http://www.w3.org/2001/XMLSchema" xmlns:p="http://schemas.microsoft.com/office/2006/metadata/properties" xmlns:ns2="9c43a513-df3a-4a04-91c0-953214a299da" xmlns:ns3="4526e79f-1c0d-4cd6-bc19-c9f427bf9c43" targetNamespace="http://schemas.microsoft.com/office/2006/metadata/properties" ma:root="true" ma:fieldsID="cbce1f8191cfa9e8960472f3cbf08c3b" ns2:_="" ns3:_="">
    <xsd:import namespace="9c43a513-df3a-4a04-91c0-953214a299da"/>
    <xsd:import namespace="4526e79f-1c0d-4cd6-bc19-c9f427bf9c4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3a513-df3a-4a04-91c0-953214a299d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28d78ada-4740-4360-a621-755b3719ea2e}" ma:internalName="TaxCatchAll" ma:showField="CatchAllData" ma:web="9c43a513-df3a-4a04-91c0-953214a299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6e79f-1c0d-4cd6-bc19-c9f427bf9c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0ce7815-ee88-438b-9716-1b6dc663d9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37B159-369A-4FC7-AFA8-762A9970B177}">
  <ds:schemaRefs>
    <ds:schemaRef ds:uri="http://schemas.microsoft.com/office/2006/metadata/properties"/>
    <ds:schemaRef ds:uri="http://schemas.microsoft.com/office/infopath/2007/PartnerControls"/>
    <ds:schemaRef ds:uri="4526e79f-1c0d-4cd6-bc19-c9f427bf9c43"/>
    <ds:schemaRef ds:uri="9c43a513-df3a-4a04-91c0-953214a299da"/>
  </ds:schemaRefs>
</ds:datastoreItem>
</file>

<file path=customXml/itemProps2.xml><?xml version="1.0" encoding="utf-8"?>
<ds:datastoreItem xmlns:ds="http://schemas.openxmlformats.org/officeDocument/2006/customXml" ds:itemID="{21727BAF-CCD3-4DFD-9EA8-0A0AAE7771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43a513-df3a-4a04-91c0-953214a299da"/>
    <ds:schemaRef ds:uri="4526e79f-1c0d-4cd6-bc19-c9f427bf9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9F2B85-5CD9-4D9A-A167-32437D3E49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2942</TotalTime>
  <Words>1480</Words>
  <Application>Microsoft Office PowerPoint</Application>
  <PresentationFormat>On-screen Show (4:3)</PresentationFormat>
  <Paragraphs>255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Calibri</vt:lpstr>
      <vt:lpstr>Georgia BOLD</vt:lpstr>
      <vt:lpstr>Google Sans</vt:lpstr>
      <vt:lpstr>Montserrat SemiBold</vt:lpstr>
      <vt:lpstr>Roboto</vt:lpstr>
      <vt:lpstr>Symbol</vt:lpstr>
      <vt:lpstr>Times New Roman</vt:lpstr>
      <vt:lpstr>Tw Cen MT</vt:lpstr>
      <vt:lpstr>ACVP VWH Theme</vt:lpstr>
      <vt:lpstr>PowerPoint Presentation</vt:lpstr>
      <vt:lpstr>“The Fear Pandemic” </vt:lpstr>
      <vt:lpstr>PowerPoint Presentation</vt:lpstr>
      <vt:lpstr>Amygdala: The Fear Center</vt:lpstr>
      <vt:lpstr>PowerPoint Presentation</vt:lpstr>
      <vt:lpstr>PowerPoint Presentation</vt:lpstr>
      <vt:lpstr>PowerPoint Presentation</vt:lpstr>
      <vt:lpstr>PowerPoint Presentation</vt:lpstr>
      <vt:lpstr>Face the Challenge</vt:lpstr>
      <vt:lpstr>Empower Yourself </vt:lpstr>
      <vt:lpstr>Act Boldly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Dana Easton</dc:creator>
  <cp:lastModifiedBy>Jay Phipps, PharmD</cp:lastModifiedBy>
  <cp:revision>25</cp:revision>
  <dcterms:created xsi:type="dcterms:W3CDTF">2015-08-18T20:40:25Z</dcterms:created>
  <dcterms:modified xsi:type="dcterms:W3CDTF">2026-05-17T15:31:02Z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0x010100FD459519732832478367F3EEBBA024DD</vt:lpwstr>
  </property>
  <property fmtid="{D5CDD505-2E9C-101B-9397-08002B2CF9AE}" pid="3" name="AuthorIds_UIVersion_512">
    <vt:lpwstr>3</vt:lpwstr>
  </property>
  <property fmtid="{D5CDD505-2E9C-101B-9397-08002B2CF9AE}" pid="4" name="MediaServiceImageTags">
    <vt:lpwstr/>
  </property>
</Properties>
</file>