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029200" cx="9144000"/>
  <p:notesSz cx="6858000" cy="9144000"/>
  <p:embeddedFontLst>
    <p:embeddedFont>
      <p:font typeface="Proxima Nova"/>
      <p:regular r:id="rId17"/>
      <p:bold r:id="rId18"/>
      <p:italic r:id="rId19"/>
      <p:boldItalic r:id="rId20"/>
    </p:embeddedFont>
    <p:embeddedFont>
      <p:font typeface="Montserrat"/>
      <p:regular r:id="rId21"/>
      <p:bold r:id="rId22"/>
      <p:italic r:id="rId23"/>
      <p:boldItalic r:id="rId24"/>
    </p:embeddedFont>
    <p:embeddedFont>
      <p:font typeface="Proxima Nova Semibold"/>
      <p:regular r:id="rId25"/>
      <p:bold r:id="rId26"/>
      <p:boldItalic r:id="rId27"/>
    </p:embeddedFont>
    <p:embeddedFont>
      <p:font typeface="Oi"/>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84">
          <p15:clr>
            <a:srgbClr val="A4A3A4"/>
          </p15:clr>
        </p15:guide>
        <p15:guide id="2" pos="1896">
          <p15:clr>
            <a:srgbClr val="A4A3A4"/>
          </p15:clr>
        </p15:guide>
        <p15:guide id="3" pos="3672">
          <p15:clr>
            <a:srgbClr val="A4A3A4"/>
          </p15:clr>
        </p15:guide>
      </p15:sldGuideLst>
    </p:ext>
    <p:ext uri="GoogleSlidesCustomDataVersion2">
      <go:slidesCustomData xmlns:go="http://customooxmlschemas.google.com/" r:id="rId29" roundtripDataSignature="AMtx7mhSv4pCuxpzKDvZHxTC1nRlR4x+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501E36-E6EE-4FCB-A8C3-0F4CC09F7DC6}">
  <a:tblStyle styleId="{5F501E36-E6EE-4FCB-A8C3-0F4CC09F7DC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84" orient="horz"/>
        <p:guide pos="1896"/>
        <p:guide pos="367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Semibold-bold.fntdata"/><Relationship Id="rId25" Type="http://schemas.openxmlformats.org/officeDocument/2006/relationships/font" Target="fonts/ProximaNovaSemibold-regular.fntdata"/><Relationship Id="rId28" Type="http://schemas.openxmlformats.org/officeDocument/2006/relationships/font" Target="fonts/Oi-regular.fntdata"/><Relationship Id="rId27" Type="http://schemas.openxmlformats.org/officeDocument/2006/relationships/font" Target="fonts/ProximaNovaSemi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roximaNova-regular.fntdata"/><Relationship Id="rId16" Type="http://schemas.openxmlformats.org/officeDocument/2006/relationships/slide" Target="slides/slide10.xml"/><Relationship Id="rId19" Type="http://schemas.openxmlformats.org/officeDocument/2006/relationships/font" Target="fonts/ProximaNova-italic.fntdata"/><Relationship Id="rId1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23888" y="1143000"/>
            <a:ext cx="5610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89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23888" y="1143000"/>
            <a:ext cx="5610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623888" y="1143000"/>
            <a:ext cx="5610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2:notes"/>
          <p:cNvSpPr/>
          <p:nvPr>
            <p:ph idx="2" type="sldImg"/>
          </p:nvPr>
        </p:nvSpPr>
        <p:spPr>
          <a:xfrm>
            <a:off x="623888" y="1143000"/>
            <a:ext cx="5610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6:notes"/>
          <p:cNvSpPr/>
          <p:nvPr>
            <p:ph idx="2" type="sldImg"/>
          </p:nvPr>
        </p:nvSpPr>
        <p:spPr>
          <a:xfrm>
            <a:off x="623888" y="1143000"/>
            <a:ext cx="5610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7:notes"/>
          <p:cNvSpPr/>
          <p:nvPr>
            <p:ph idx="2" type="sldImg"/>
          </p:nvPr>
        </p:nvSpPr>
        <p:spPr>
          <a:xfrm>
            <a:off x="623888" y="1143000"/>
            <a:ext cx="5610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878a1a2dff_0_0:notes"/>
          <p:cNvSpPr/>
          <p:nvPr>
            <p:ph idx="2" type="sldImg"/>
          </p:nvPr>
        </p:nvSpPr>
        <p:spPr>
          <a:xfrm>
            <a:off x="623888" y="1143000"/>
            <a:ext cx="5610300" cy="3086100"/>
          </a:xfrm>
          <a:custGeom>
            <a:rect b="b" l="l" r="r" t="t"/>
            <a:pathLst>
              <a:path extrusionOk="0" h="120000" w="120000">
                <a:moveTo>
                  <a:pt x="0" y="0"/>
                </a:moveTo>
                <a:lnTo>
                  <a:pt x="120000" y="0"/>
                </a:lnTo>
                <a:lnTo>
                  <a:pt x="120000" y="120000"/>
                </a:lnTo>
                <a:lnTo>
                  <a:pt x="0" y="120000"/>
                </a:lnTo>
                <a:close/>
              </a:path>
            </a:pathLst>
          </a:custGeom>
        </p:spPr>
      </p:sp>
      <p:sp>
        <p:nvSpPr>
          <p:cNvPr id="96" name="Google Shape;96;g3878a1a2df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3878a1a2df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23888" y="1143000"/>
            <a:ext cx="5610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97ca0b7b5c_2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397ca0b7b5c_2_2:notes"/>
          <p:cNvSpPr/>
          <p:nvPr>
            <p:ph idx="2" type="sldImg"/>
          </p:nvPr>
        </p:nvSpPr>
        <p:spPr>
          <a:xfrm>
            <a:off x="624113" y="1143000"/>
            <a:ext cx="5609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c8be50926a_0_0:notes"/>
          <p:cNvSpPr/>
          <p:nvPr>
            <p:ph idx="2" type="sldImg"/>
          </p:nvPr>
        </p:nvSpPr>
        <p:spPr>
          <a:xfrm>
            <a:off x="624113" y="1143000"/>
            <a:ext cx="56097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c8be50926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3c8be50926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7:notes"/>
          <p:cNvSpPr/>
          <p:nvPr>
            <p:ph idx="2" type="sldImg"/>
          </p:nvPr>
        </p:nvSpPr>
        <p:spPr>
          <a:xfrm>
            <a:off x="623888" y="1143000"/>
            <a:ext cx="5610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143000" y="823066"/>
            <a:ext cx="6858000" cy="175090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143000" y="2641495"/>
            <a:ext cx="6858000" cy="12142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33"/>
              </a:spcBef>
              <a:spcAft>
                <a:spcPts val="0"/>
              </a:spcAft>
              <a:buClr>
                <a:schemeClr val="dk1"/>
              </a:buClr>
              <a:buSzPts val="1760"/>
              <a:buNone/>
              <a:defRPr sz="1760"/>
            </a:lvl1pPr>
            <a:lvl2pPr lvl="1" algn="ctr">
              <a:lnSpc>
                <a:spcPct val="90000"/>
              </a:lnSpc>
              <a:spcBef>
                <a:spcPts val="367"/>
              </a:spcBef>
              <a:spcAft>
                <a:spcPts val="0"/>
              </a:spcAft>
              <a:buClr>
                <a:schemeClr val="dk1"/>
              </a:buClr>
              <a:buSzPts val="1467"/>
              <a:buNone/>
              <a:defRPr sz="1467"/>
            </a:lvl2pPr>
            <a:lvl3pPr lvl="2" algn="ctr">
              <a:lnSpc>
                <a:spcPct val="90000"/>
              </a:lnSpc>
              <a:spcBef>
                <a:spcPts val="367"/>
              </a:spcBef>
              <a:spcAft>
                <a:spcPts val="0"/>
              </a:spcAft>
              <a:buClr>
                <a:schemeClr val="dk1"/>
              </a:buClr>
              <a:buSzPts val="1320"/>
              <a:buNone/>
              <a:defRPr sz="1320"/>
            </a:lvl3pPr>
            <a:lvl4pPr lvl="3" algn="ctr">
              <a:lnSpc>
                <a:spcPct val="90000"/>
              </a:lnSpc>
              <a:spcBef>
                <a:spcPts val="367"/>
              </a:spcBef>
              <a:spcAft>
                <a:spcPts val="0"/>
              </a:spcAft>
              <a:buClr>
                <a:schemeClr val="dk1"/>
              </a:buClr>
              <a:buSzPts val="1173"/>
              <a:buNone/>
              <a:defRPr sz="1173"/>
            </a:lvl4pPr>
            <a:lvl5pPr lvl="4" algn="ctr">
              <a:lnSpc>
                <a:spcPct val="90000"/>
              </a:lnSpc>
              <a:spcBef>
                <a:spcPts val="367"/>
              </a:spcBef>
              <a:spcAft>
                <a:spcPts val="0"/>
              </a:spcAft>
              <a:buClr>
                <a:schemeClr val="dk1"/>
              </a:buClr>
              <a:buSzPts val="1173"/>
              <a:buNone/>
              <a:defRPr sz="1173"/>
            </a:lvl5pPr>
            <a:lvl6pPr lvl="5" algn="ctr">
              <a:lnSpc>
                <a:spcPct val="90000"/>
              </a:lnSpc>
              <a:spcBef>
                <a:spcPts val="367"/>
              </a:spcBef>
              <a:spcAft>
                <a:spcPts val="0"/>
              </a:spcAft>
              <a:buClr>
                <a:schemeClr val="dk1"/>
              </a:buClr>
              <a:buSzPts val="1173"/>
              <a:buNone/>
              <a:defRPr sz="1173"/>
            </a:lvl6pPr>
            <a:lvl7pPr lvl="6" algn="ctr">
              <a:lnSpc>
                <a:spcPct val="90000"/>
              </a:lnSpc>
              <a:spcBef>
                <a:spcPts val="367"/>
              </a:spcBef>
              <a:spcAft>
                <a:spcPts val="0"/>
              </a:spcAft>
              <a:buClr>
                <a:schemeClr val="dk1"/>
              </a:buClr>
              <a:buSzPts val="1173"/>
              <a:buNone/>
              <a:defRPr sz="1173"/>
            </a:lvl7pPr>
            <a:lvl8pPr lvl="7" algn="ctr">
              <a:lnSpc>
                <a:spcPct val="90000"/>
              </a:lnSpc>
              <a:spcBef>
                <a:spcPts val="367"/>
              </a:spcBef>
              <a:spcAft>
                <a:spcPts val="0"/>
              </a:spcAft>
              <a:buClr>
                <a:schemeClr val="dk1"/>
              </a:buClr>
              <a:buSzPts val="1173"/>
              <a:buNone/>
              <a:defRPr sz="1173"/>
            </a:lvl8pPr>
            <a:lvl9pPr lvl="8" algn="ctr">
              <a:lnSpc>
                <a:spcPct val="90000"/>
              </a:lnSpc>
              <a:spcBef>
                <a:spcPts val="367"/>
              </a:spcBef>
              <a:spcAft>
                <a:spcPts val="0"/>
              </a:spcAft>
              <a:buClr>
                <a:schemeClr val="dk1"/>
              </a:buClr>
              <a:buSzPts val="1173"/>
              <a:buNone/>
              <a:defRPr sz="1173"/>
            </a:lvl9pPr>
          </a:lstStyle>
          <a:p/>
        </p:txBody>
      </p:sp>
      <p:sp>
        <p:nvSpPr>
          <p:cNvPr id="18" name="Google Shape;18;p20"/>
          <p:cNvSpPr txBox="1"/>
          <p:nvPr>
            <p:ph idx="12" type="sldNum"/>
          </p:nvPr>
        </p:nvSpPr>
        <p:spPr>
          <a:xfrm>
            <a:off x="8628423" y="4661324"/>
            <a:ext cx="349545" cy="26775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800" u="none" cap="none" strike="noStrike">
                <a:solidFill>
                  <a:schemeClr val="dk1"/>
                </a:solidFill>
                <a:latin typeface="Proxima Nova"/>
                <a:ea typeface="Proxima Nova"/>
                <a:cs typeface="Proxima Nova"/>
                <a:sym typeface="Proxima Nova"/>
              </a:defRPr>
            </a:lvl1pPr>
            <a:lvl2pPr indent="0" lvl="1" marL="0" algn="ctr">
              <a:spcBef>
                <a:spcPts val="0"/>
              </a:spcBef>
              <a:buNone/>
              <a:defRPr b="0" i="0" sz="800" u="none" cap="none" strike="noStrike">
                <a:solidFill>
                  <a:schemeClr val="dk1"/>
                </a:solidFill>
                <a:latin typeface="Proxima Nova"/>
                <a:ea typeface="Proxima Nova"/>
                <a:cs typeface="Proxima Nova"/>
                <a:sym typeface="Proxima Nova"/>
              </a:defRPr>
            </a:lvl2pPr>
            <a:lvl3pPr indent="0" lvl="2" marL="0" algn="ctr">
              <a:spcBef>
                <a:spcPts val="0"/>
              </a:spcBef>
              <a:buNone/>
              <a:defRPr b="0" i="0" sz="800" u="none" cap="none" strike="noStrike">
                <a:solidFill>
                  <a:schemeClr val="dk1"/>
                </a:solidFill>
                <a:latin typeface="Proxima Nova"/>
                <a:ea typeface="Proxima Nova"/>
                <a:cs typeface="Proxima Nova"/>
                <a:sym typeface="Proxima Nova"/>
              </a:defRPr>
            </a:lvl3pPr>
            <a:lvl4pPr indent="0" lvl="3" marL="0" algn="ctr">
              <a:spcBef>
                <a:spcPts val="0"/>
              </a:spcBef>
              <a:buNone/>
              <a:defRPr b="0" i="0" sz="800" u="none" cap="none" strike="noStrike">
                <a:solidFill>
                  <a:schemeClr val="dk1"/>
                </a:solidFill>
                <a:latin typeface="Proxima Nova"/>
                <a:ea typeface="Proxima Nova"/>
                <a:cs typeface="Proxima Nova"/>
                <a:sym typeface="Proxima Nova"/>
              </a:defRPr>
            </a:lvl4pPr>
            <a:lvl5pPr indent="0" lvl="4" marL="0" algn="ctr">
              <a:spcBef>
                <a:spcPts val="0"/>
              </a:spcBef>
              <a:buNone/>
              <a:defRPr b="0" i="0" sz="800" u="none" cap="none" strike="noStrike">
                <a:solidFill>
                  <a:schemeClr val="dk1"/>
                </a:solidFill>
                <a:latin typeface="Proxima Nova"/>
                <a:ea typeface="Proxima Nova"/>
                <a:cs typeface="Proxima Nova"/>
                <a:sym typeface="Proxima Nova"/>
              </a:defRPr>
            </a:lvl5pPr>
            <a:lvl6pPr indent="0" lvl="5" marL="0" algn="ctr">
              <a:spcBef>
                <a:spcPts val="0"/>
              </a:spcBef>
              <a:buNone/>
              <a:defRPr b="0" i="0" sz="800" u="none" cap="none" strike="noStrike">
                <a:solidFill>
                  <a:schemeClr val="dk1"/>
                </a:solidFill>
                <a:latin typeface="Proxima Nova"/>
                <a:ea typeface="Proxima Nova"/>
                <a:cs typeface="Proxima Nova"/>
                <a:sym typeface="Proxima Nova"/>
              </a:defRPr>
            </a:lvl6pPr>
            <a:lvl7pPr indent="0" lvl="6" marL="0" algn="ctr">
              <a:spcBef>
                <a:spcPts val="0"/>
              </a:spcBef>
              <a:buNone/>
              <a:defRPr b="0" i="0" sz="800" u="none" cap="none" strike="noStrike">
                <a:solidFill>
                  <a:schemeClr val="dk1"/>
                </a:solidFill>
                <a:latin typeface="Proxima Nova"/>
                <a:ea typeface="Proxima Nova"/>
                <a:cs typeface="Proxima Nova"/>
                <a:sym typeface="Proxima Nova"/>
              </a:defRPr>
            </a:lvl7pPr>
            <a:lvl8pPr indent="0" lvl="7" marL="0" algn="ctr">
              <a:spcBef>
                <a:spcPts val="0"/>
              </a:spcBef>
              <a:buNone/>
              <a:defRPr b="0" i="0" sz="800" u="none" cap="none" strike="noStrike">
                <a:solidFill>
                  <a:schemeClr val="dk1"/>
                </a:solidFill>
                <a:latin typeface="Proxima Nova"/>
                <a:ea typeface="Proxima Nova"/>
                <a:cs typeface="Proxima Nova"/>
                <a:sym typeface="Proxima Nova"/>
              </a:defRPr>
            </a:lvl8pPr>
            <a:lvl9pPr indent="0" lvl="8" marL="0" algn="ctr">
              <a:spcBef>
                <a:spcPts val="0"/>
              </a:spcBef>
              <a:buNone/>
              <a:defRPr b="0" i="0" sz="800" u="none" cap="none" strike="noStrike">
                <a:solidFill>
                  <a:schemeClr val="dk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584">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21"/>
          <p:cNvSpPr txBox="1"/>
          <p:nvPr>
            <p:ph idx="12" type="sldNum"/>
          </p:nvPr>
        </p:nvSpPr>
        <p:spPr>
          <a:xfrm>
            <a:off x="8628423" y="4661324"/>
            <a:ext cx="349545" cy="26775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800">
                <a:solidFill>
                  <a:schemeClr val="dk1"/>
                </a:solidFill>
                <a:latin typeface="Proxima Nova"/>
                <a:ea typeface="Proxima Nova"/>
                <a:cs typeface="Proxima Nova"/>
                <a:sym typeface="Proxima Nova"/>
              </a:defRPr>
            </a:lvl1pPr>
            <a:lvl2pPr indent="0" lvl="1" marL="0" algn="ctr">
              <a:spcBef>
                <a:spcPts val="0"/>
              </a:spcBef>
              <a:buNone/>
              <a:defRPr b="0" i="0" sz="800">
                <a:solidFill>
                  <a:schemeClr val="dk1"/>
                </a:solidFill>
                <a:latin typeface="Proxima Nova"/>
                <a:ea typeface="Proxima Nova"/>
                <a:cs typeface="Proxima Nova"/>
                <a:sym typeface="Proxima Nova"/>
              </a:defRPr>
            </a:lvl2pPr>
            <a:lvl3pPr indent="0" lvl="2" marL="0" algn="ctr">
              <a:spcBef>
                <a:spcPts val="0"/>
              </a:spcBef>
              <a:buNone/>
              <a:defRPr b="0" i="0" sz="800">
                <a:solidFill>
                  <a:schemeClr val="dk1"/>
                </a:solidFill>
                <a:latin typeface="Proxima Nova"/>
                <a:ea typeface="Proxima Nova"/>
                <a:cs typeface="Proxima Nova"/>
                <a:sym typeface="Proxima Nova"/>
              </a:defRPr>
            </a:lvl3pPr>
            <a:lvl4pPr indent="0" lvl="3" marL="0" algn="ctr">
              <a:spcBef>
                <a:spcPts val="0"/>
              </a:spcBef>
              <a:buNone/>
              <a:defRPr b="0" i="0" sz="800">
                <a:solidFill>
                  <a:schemeClr val="dk1"/>
                </a:solidFill>
                <a:latin typeface="Proxima Nova"/>
                <a:ea typeface="Proxima Nova"/>
                <a:cs typeface="Proxima Nova"/>
                <a:sym typeface="Proxima Nova"/>
              </a:defRPr>
            </a:lvl4pPr>
            <a:lvl5pPr indent="0" lvl="4" marL="0" algn="ctr">
              <a:spcBef>
                <a:spcPts val="0"/>
              </a:spcBef>
              <a:buNone/>
              <a:defRPr b="0" i="0" sz="800">
                <a:solidFill>
                  <a:schemeClr val="dk1"/>
                </a:solidFill>
                <a:latin typeface="Proxima Nova"/>
                <a:ea typeface="Proxima Nova"/>
                <a:cs typeface="Proxima Nova"/>
                <a:sym typeface="Proxima Nova"/>
              </a:defRPr>
            </a:lvl5pPr>
            <a:lvl6pPr indent="0" lvl="5" marL="0" algn="ctr">
              <a:spcBef>
                <a:spcPts val="0"/>
              </a:spcBef>
              <a:buNone/>
              <a:defRPr b="0" i="0" sz="800">
                <a:solidFill>
                  <a:schemeClr val="dk1"/>
                </a:solidFill>
                <a:latin typeface="Proxima Nova"/>
                <a:ea typeface="Proxima Nova"/>
                <a:cs typeface="Proxima Nova"/>
                <a:sym typeface="Proxima Nova"/>
              </a:defRPr>
            </a:lvl6pPr>
            <a:lvl7pPr indent="0" lvl="6" marL="0" algn="ctr">
              <a:spcBef>
                <a:spcPts val="0"/>
              </a:spcBef>
              <a:buNone/>
              <a:defRPr b="0" i="0" sz="800">
                <a:solidFill>
                  <a:schemeClr val="dk1"/>
                </a:solidFill>
                <a:latin typeface="Proxima Nova"/>
                <a:ea typeface="Proxima Nova"/>
                <a:cs typeface="Proxima Nova"/>
                <a:sym typeface="Proxima Nova"/>
              </a:defRPr>
            </a:lvl7pPr>
            <a:lvl8pPr indent="0" lvl="7" marL="0" algn="ctr">
              <a:spcBef>
                <a:spcPts val="0"/>
              </a:spcBef>
              <a:buNone/>
              <a:defRPr b="0" i="0" sz="800">
                <a:solidFill>
                  <a:schemeClr val="dk1"/>
                </a:solidFill>
                <a:latin typeface="Proxima Nova"/>
                <a:ea typeface="Proxima Nova"/>
                <a:cs typeface="Proxima Nova"/>
                <a:sym typeface="Proxima Nova"/>
              </a:defRPr>
            </a:lvl8pPr>
            <a:lvl9pPr indent="0" lvl="8" marL="0" algn="ctr">
              <a:spcBef>
                <a:spcPts val="0"/>
              </a:spcBef>
              <a:buNone/>
              <a:defRPr b="0" i="0" sz="800">
                <a:solidFill>
                  <a:schemeClr val="dk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2" name="Shape 22"/>
        <p:cNvGrpSpPr/>
        <p:nvPr/>
      </p:nvGrpSpPr>
      <p:grpSpPr>
        <a:xfrm>
          <a:off x="0" y="0"/>
          <a:ext cx="0" cy="0"/>
          <a:chOff x="0" y="0"/>
          <a:chExt cx="0" cy="0"/>
        </a:xfrm>
      </p:grpSpPr>
      <p:sp>
        <p:nvSpPr>
          <p:cNvPr id="23" name="Google Shape;23;g397ca0b7b5c_2_89"/>
          <p:cNvSpPr txBox="1"/>
          <p:nvPr>
            <p:ph type="title"/>
          </p:nvPr>
        </p:nvSpPr>
        <p:spPr>
          <a:xfrm>
            <a:off x="628650" y="267760"/>
            <a:ext cx="7886700" cy="97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g397ca0b7b5c_2_89"/>
          <p:cNvSpPr txBox="1"/>
          <p:nvPr>
            <p:ph idx="1" type="body"/>
          </p:nvPr>
        </p:nvSpPr>
        <p:spPr>
          <a:xfrm>
            <a:off x="628650" y="1338794"/>
            <a:ext cx="7886700" cy="319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 name="Google Shape;25;g397ca0b7b5c_2_89"/>
          <p:cNvSpPr txBox="1"/>
          <p:nvPr>
            <p:ph idx="10" type="dt"/>
          </p:nvPr>
        </p:nvSpPr>
        <p:spPr>
          <a:xfrm>
            <a:off x="628650" y="4661336"/>
            <a:ext cx="2057400" cy="2679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g397ca0b7b5c_2_89"/>
          <p:cNvSpPr txBox="1"/>
          <p:nvPr>
            <p:ph idx="11" type="ftr"/>
          </p:nvPr>
        </p:nvSpPr>
        <p:spPr>
          <a:xfrm>
            <a:off x="3028950" y="4661336"/>
            <a:ext cx="3086100" cy="2679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g397ca0b7b5c_2_89"/>
          <p:cNvSpPr txBox="1"/>
          <p:nvPr>
            <p:ph idx="12" type="sldNum"/>
          </p:nvPr>
        </p:nvSpPr>
        <p:spPr>
          <a:xfrm>
            <a:off x="8515350" y="4661336"/>
            <a:ext cx="364800" cy="267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584">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28" name="Shape 28"/>
        <p:cNvGrpSpPr/>
        <p:nvPr/>
      </p:nvGrpSpPr>
      <p:grpSpPr>
        <a:xfrm>
          <a:off x="0" y="0"/>
          <a:ext cx="0" cy="0"/>
          <a:chOff x="0" y="0"/>
          <a:chExt cx="0" cy="0"/>
        </a:xfrm>
      </p:grpSpPr>
      <p:sp>
        <p:nvSpPr>
          <p:cNvPr id="29" name="Google Shape;29;g3c8be50926a_0_29"/>
          <p:cNvSpPr txBox="1"/>
          <p:nvPr>
            <p:ph type="title"/>
          </p:nvPr>
        </p:nvSpPr>
        <p:spPr>
          <a:xfrm>
            <a:off x="628650" y="267760"/>
            <a:ext cx="7886700" cy="97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3c8be50926a_0_29"/>
          <p:cNvSpPr txBox="1"/>
          <p:nvPr>
            <p:ph idx="1" type="body"/>
          </p:nvPr>
        </p:nvSpPr>
        <p:spPr>
          <a:xfrm>
            <a:off x="628650" y="1338794"/>
            <a:ext cx="7886700" cy="319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g3c8be50926a_0_29"/>
          <p:cNvSpPr txBox="1"/>
          <p:nvPr>
            <p:ph idx="10" type="dt"/>
          </p:nvPr>
        </p:nvSpPr>
        <p:spPr>
          <a:xfrm>
            <a:off x="628650" y="4661336"/>
            <a:ext cx="2057400" cy="2679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g3c8be50926a_0_29"/>
          <p:cNvSpPr txBox="1"/>
          <p:nvPr>
            <p:ph idx="11" type="ftr"/>
          </p:nvPr>
        </p:nvSpPr>
        <p:spPr>
          <a:xfrm>
            <a:off x="3028950" y="4661336"/>
            <a:ext cx="3086100" cy="2679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3" name="Google Shape;33;g3c8be50926a_0_29"/>
          <p:cNvSpPr txBox="1"/>
          <p:nvPr>
            <p:ph idx="12" type="sldNum"/>
          </p:nvPr>
        </p:nvSpPr>
        <p:spPr>
          <a:xfrm>
            <a:off x="8515350" y="4661336"/>
            <a:ext cx="364800" cy="267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584">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hyperlink" Target="https://datavaultsite.com/" TargetMode="External"/><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628650" y="267758"/>
            <a:ext cx="7886700" cy="97208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27"/>
              <a:buFont typeface="Calibri"/>
              <a:buNone/>
              <a:defRPr b="0" i="0" sz="322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628650" y="1338792"/>
            <a:ext cx="7886700" cy="3190981"/>
          </a:xfrm>
          <a:prstGeom prst="rect">
            <a:avLst/>
          </a:prstGeom>
          <a:noFill/>
          <a:ln>
            <a:noFill/>
          </a:ln>
        </p:spPr>
        <p:txBody>
          <a:bodyPr anchorCtr="0" anchor="t" bIns="45700" lIns="91425" spcFirstLastPara="1" rIns="91425" wrap="square" tIns="45700">
            <a:normAutofit/>
          </a:bodyPr>
          <a:lstStyle>
            <a:lvl1pPr indent="-358966" lvl="0" marL="457200" marR="0" rtl="0" algn="l">
              <a:lnSpc>
                <a:spcPct val="90000"/>
              </a:lnSpc>
              <a:spcBef>
                <a:spcPts val="733"/>
              </a:spcBef>
              <a:spcAft>
                <a:spcPts val="0"/>
              </a:spcAft>
              <a:buClr>
                <a:schemeClr val="dk1"/>
              </a:buClr>
              <a:buSzPts val="2053"/>
              <a:buFont typeface="Arial"/>
              <a:buChar char="•"/>
              <a:defRPr b="0" i="0" sz="2053" u="none" cap="none" strike="noStrike">
                <a:solidFill>
                  <a:schemeClr val="dk1"/>
                </a:solidFill>
                <a:latin typeface="Calibri"/>
                <a:ea typeface="Calibri"/>
                <a:cs typeface="Calibri"/>
                <a:sym typeface="Calibri"/>
              </a:defRPr>
            </a:lvl1pPr>
            <a:lvl2pPr indent="-340360" lvl="1" marL="914400" marR="0" rtl="0" algn="l">
              <a:lnSpc>
                <a:spcPct val="90000"/>
              </a:lnSpc>
              <a:spcBef>
                <a:spcPts val="367"/>
              </a:spcBef>
              <a:spcAft>
                <a:spcPts val="0"/>
              </a:spcAft>
              <a:buClr>
                <a:schemeClr val="dk1"/>
              </a:buClr>
              <a:buSzPts val="1760"/>
              <a:buFont typeface="Arial"/>
              <a:buChar char="•"/>
              <a:defRPr b="0" i="0" sz="1760" u="none" cap="none" strike="noStrike">
                <a:solidFill>
                  <a:schemeClr val="dk1"/>
                </a:solidFill>
                <a:latin typeface="Calibri"/>
                <a:ea typeface="Calibri"/>
                <a:cs typeface="Calibri"/>
                <a:sym typeface="Calibri"/>
              </a:defRPr>
            </a:lvl2pPr>
            <a:lvl3pPr indent="-321755" lvl="2" marL="1371600" marR="0" rtl="0" algn="l">
              <a:lnSpc>
                <a:spcPct val="90000"/>
              </a:lnSpc>
              <a:spcBef>
                <a:spcPts val="367"/>
              </a:spcBef>
              <a:spcAft>
                <a:spcPts val="0"/>
              </a:spcAft>
              <a:buClr>
                <a:schemeClr val="dk1"/>
              </a:buClr>
              <a:buSzPts val="1467"/>
              <a:buFont typeface="Arial"/>
              <a:buChar char="•"/>
              <a:defRPr b="0" i="0" sz="1467" u="none" cap="none" strike="noStrike">
                <a:solidFill>
                  <a:schemeClr val="dk1"/>
                </a:solidFill>
                <a:latin typeface="Calibri"/>
                <a:ea typeface="Calibri"/>
                <a:cs typeface="Calibri"/>
                <a:sym typeface="Calibri"/>
              </a:defRPr>
            </a:lvl3pPr>
            <a:lvl4pPr indent="-312420" lvl="3" marL="1828800" marR="0" rtl="0" algn="l">
              <a:lnSpc>
                <a:spcPct val="90000"/>
              </a:lnSpc>
              <a:spcBef>
                <a:spcPts val="367"/>
              </a:spcBef>
              <a:spcAft>
                <a:spcPts val="0"/>
              </a:spcAft>
              <a:buClr>
                <a:schemeClr val="dk1"/>
              </a:buClr>
              <a:buSzPts val="1320"/>
              <a:buFont typeface="Arial"/>
              <a:buChar char="•"/>
              <a:defRPr b="0" i="0" sz="1320" u="none" cap="none" strike="noStrike">
                <a:solidFill>
                  <a:schemeClr val="dk1"/>
                </a:solidFill>
                <a:latin typeface="Calibri"/>
                <a:ea typeface="Calibri"/>
                <a:cs typeface="Calibri"/>
                <a:sym typeface="Calibri"/>
              </a:defRPr>
            </a:lvl4pPr>
            <a:lvl5pPr indent="-312420" lvl="4" marL="2286000" marR="0" rtl="0" algn="l">
              <a:lnSpc>
                <a:spcPct val="90000"/>
              </a:lnSpc>
              <a:spcBef>
                <a:spcPts val="367"/>
              </a:spcBef>
              <a:spcAft>
                <a:spcPts val="0"/>
              </a:spcAft>
              <a:buClr>
                <a:schemeClr val="dk1"/>
              </a:buClr>
              <a:buSzPts val="1320"/>
              <a:buFont typeface="Arial"/>
              <a:buChar char="•"/>
              <a:defRPr b="0" i="0" sz="1320" u="none" cap="none" strike="noStrike">
                <a:solidFill>
                  <a:schemeClr val="dk1"/>
                </a:solidFill>
                <a:latin typeface="Calibri"/>
                <a:ea typeface="Calibri"/>
                <a:cs typeface="Calibri"/>
                <a:sym typeface="Calibri"/>
              </a:defRPr>
            </a:lvl5pPr>
            <a:lvl6pPr indent="-312420" lvl="5" marL="2743200" marR="0" rtl="0" algn="l">
              <a:lnSpc>
                <a:spcPct val="90000"/>
              </a:lnSpc>
              <a:spcBef>
                <a:spcPts val="367"/>
              </a:spcBef>
              <a:spcAft>
                <a:spcPts val="0"/>
              </a:spcAft>
              <a:buClr>
                <a:schemeClr val="dk1"/>
              </a:buClr>
              <a:buSzPts val="1320"/>
              <a:buFont typeface="Arial"/>
              <a:buChar char="•"/>
              <a:defRPr b="0" i="0" sz="1320" u="none" cap="none" strike="noStrike">
                <a:solidFill>
                  <a:schemeClr val="dk1"/>
                </a:solidFill>
                <a:latin typeface="Calibri"/>
                <a:ea typeface="Calibri"/>
                <a:cs typeface="Calibri"/>
                <a:sym typeface="Calibri"/>
              </a:defRPr>
            </a:lvl6pPr>
            <a:lvl7pPr indent="-312420" lvl="6" marL="3200400" marR="0" rtl="0" algn="l">
              <a:lnSpc>
                <a:spcPct val="90000"/>
              </a:lnSpc>
              <a:spcBef>
                <a:spcPts val="367"/>
              </a:spcBef>
              <a:spcAft>
                <a:spcPts val="0"/>
              </a:spcAft>
              <a:buClr>
                <a:schemeClr val="dk1"/>
              </a:buClr>
              <a:buSzPts val="1320"/>
              <a:buFont typeface="Arial"/>
              <a:buChar char="•"/>
              <a:defRPr b="0" i="0" sz="1320" u="none" cap="none" strike="noStrike">
                <a:solidFill>
                  <a:schemeClr val="dk1"/>
                </a:solidFill>
                <a:latin typeface="Calibri"/>
                <a:ea typeface="Calibri"/>
                <a:cs typeface="Calibri"/>
                <a:sym typeface="Calibri"/>
              </a:defRPr>
            </a:lvl7pPr>
            <a:lvl8pPr indent="-312420" lvl="7" marL="3657600" marR="0" rtl="0" algn="l">
              <a:lnSpc>
                <a:spcPct val="90000"/>
              </a:lnSpc>
              <a:spcBef>
                <a:spcPts val="367"/>
              </a:spcBef>
              <a:spcAft>
                <a:spcPts val="0"/>
              </a:spcAft>
              <a:buClr>
                <a:schemeClr val="dk1"/>
              </a:buClr>
              <a:buSzPts val="1320"/>
              <a:buFont typeface="Arial"/>
              <a:buChar char="•"/>
              <a:defRPr b="0" i="0" sz="1320" u="none" cap="none" strike="noStrike">
                <a:solidFill>
                  <a:schemeClr val="dk1"/>
                </a:solidFill>
                <a:latin typeface="Calibri"/>
                <a:ea typeface="Calibri"/>
                <a:cs typeface="Calibri"/>
                <a:sym typeface="Calibri"/>
              </a:defRPr>
            </a:lvl8pPr>
            <a:lvl9pPr indent="-312420" lvl="8" marL="4114800" marR="0" rtl="0" algn="l">
              <a:lnSpc>
                <a:spcPct val="90000"/>
              </a:lnSpc>
              <a:spcBef>
                <a:spcPts val="367"/>
              </a:spcBef>
              <a:spcAft>
                <a:spcPts val="0"/>
              </a:spcAft>
              <a:buClr>
                <a:schemeClr val="dk1"/>
              </a:buClr>
              <a:buSzPts val="1320"/>
              <a:buFont typeface="Arial"/>
              <a:buChar char="•"/>
              <a:defRPr b="0" i="0" sz="1320" u="none" cap="none" strike="noStrike">
                <a:solidFill>
                  <a:schemeClr val="dk1"/>
                </a:solidFill>
                <a:latin typeface="Calibri"/>
                <a:ea typeface="Calibri"/>
                <a:cs typeface="Calibri"/>
                <a:sym typeface="Calibri"/>
              </a:defRPr>
            </a:lvl9pPr>
          </a:lstStyle>
          <a:p/>
        </p:txBody>
      </p:sp>
      <p:sp>
        <p:nvSpPr>
          <p:cNvPr id="12" name="Google Shape;12;p19"/>
          <p:cNvSpPr txBox="1"/>
          <p:nvPr>
            <p:ph idx="12" type="sldNum"/>
          </p:nvPr>
        </p:nvSpPr>
        <p:spPr>
          <a:xfrm>
            <a:off x="8628423" y="4661324"/>
            <a:ext cx="349545" cy="26775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800" u="none" cap="none" strike="noStrike">
                <a:solidFill>
                  <a:schemeClr val="dk1"/>
                </a:solidFill>
                <a:latin typeface="Proxima Nova"/>
                <a:ea typeface="Proxima Nova"/>
                <a:cs typeface="Proxima Nova"/>
                <a:sym typeface="Proxima Nova"/>
              </a:defRPr>
            </a:lvl1pPr>
            <a:lvl2pPr indent="0" lvl="1" marL="0" marR="0" rtl="0" algn="ctr">
              <a:spcBef>
                <a:spcPts val="0"/>
              </a:spcBef>
              <a:buNone/>
              <a:defRPr b="0" i="0" sz="800" u="none" cap="none" strike="noStrike">
                <a:solidFill>
                  <a:schemeClr val="dk1"/>
                </a:solidFill>
                <a:latin typeface="Proxima Nova"/>
                <a:ea typeface="Proxima Nova"/>
                <a:cs typeface="Proxima Nova"/>
                <a:sym typeface="Proxima Nova"/>
              </a:defRPr>
            </a:lvl2pPr>
            <a:lvl3pPr indent="0" lvl="2" marL="0" marR="0" rtl="0" algn="ctr">
              <a:spcBef>
                <a:spcPts val="0"/>
              </a:spcBef>
              <a:buNone/>
              <a:defRPr b="0" i="0" sz="800" u="none" cap="none" strike="noStrike">
                <a:solidFill>
                  <a:schemeClr val="dk1"/>
                </a:solidFill>
                <a:latin typeface="Proxima Nova"/>
                <a:ea typeface="Proxima Nova"/>
                <a:cs typeface="Proxima Nova"/>
                <a:sym typeface="Proxima Nova"/>
              </a:defRPr>
            </a:lvl3pPr>
            <a:lvl4pPr indent="0" lvl="3" marL="0" marR="0" rtl="0" algn="ctr">
              <a:spcBef>
                <a:spcPts val="0"/>
              </a:spcBef>
              <a:buNone/>
              <a:defRPr b="0" i="0" sz="800" u="none" cap="none" strike="noStrike">
                <a:solidFill>
                  <a:schemeClr val="dk1"/>
                </a:solidFill>
                <a:latin typeface="Proxima Nova"/>
                <a:ea typeface="Proxima Nova"/>
                <a:cs typeface="Proxima Nova"/>
                <a:sym typeface="Proxima Nova"/>
              </a:defRPr>
            </a:lvl4pPr>
            <a:lvl5pPr indent="0" lvl="4" marL="0" marR="0" rtl="0" algn="ctr">
              <a:spcBef>
                <a:spcPts val="0"/>
              </a:spcBef>
              <a:buNone/>
              <a:defRPr b="0" i="0" sz="800" u="none" cap="none" strike="noStrike">
                <a:solidFill>
                  <a:schemeClr val="dk1"/>
                </a:solidFill>
                <a:latin typeface="Proxima Nova"/>
                <a:ea typeface="Proxima Nova"/>
                <a:cs typeface="Proxima Nova"/>
                <a:sym typeface="Proxima Nova"/>
              </a:defRPr>
            </a:lvl5pPr>
            <a:lvl6pPr indent="0" lvl="5" marL="0" marR="0" rtl="0" algn="ctr">
              <a:spcBef>
                <a:spcPts val="0"/>
              </a:spcBef>
              <a:buNone/>
              <a:defRPr b="0" i="0" sz="800" u="none" cap="none" strike="noStrike">
                <a:solidFill>
                  <a:schemeClr val="dk1"/>
                </a:solidFill>
                <a:latin typeface="Proxima Nova"/>
                <a:ea typeface="Proxima Nova"/>
                <a:cs typeface="Proxima Nova"/>
                <a:sym typeface="Proxima Nova"/>
              </a:defRPr>
            </a:lvl6pPr>
            <a:lvl7pPr indent="0" lvl="6" marL="0" marR="0" rtl="0" algn="ctr">
              <a:spcBef>
                <a:spcPts val="0"/>
              </a:spcBef>
              <a:buNone/>
              <a:defRPr b="0" i="0" sz="800" u="none" cap="none" strike="noStrike">
                <a:solidFill>
                  <a:schemeClr val="dk1"/>
                </a:solidFill>
                <a:latin typeface="Proxima Nova"/>
                <a:ea typeface="Proxima Nova"/>
                <a:cs typeface="Proxima Nova"/>
                <a:sym typeface="Proxima Nova"/>
              </a:defRPr>
            </a:lvl7pPr>
            <a:lvl8pPr indent="0" lvl="7" marL="0" marR="0" rtl="0" algn="ctr">
              <a:spcBef>
                <a:spcPts val="0"/>
              </a:spcBef>
              <a:buNone/>
              <a:defRPr b="0" i="0" sz="800" u="none" cap="none" strike="noStrike">
                <a:solidFill>
                  <a:schemeClr val="dk1"/>
                </a:solidFill>
                <a:latin typeface="Proxima Nova"/>
                <a:ea typeface="Proxima Nova"/>
                <a:cs typeface="Proxima Nova"/>
                <a:sym typeface="Proxima Nova"/>
              </a:defRPr>
            </a:lvl8pPr>
            <a:lvl9pPr indent="0" lvl="8" marL="0" marR="0" rtl="0" algn="ctr">
              <a:spcBef>
                <a:spcPts val="0"/>
              </a:spcBef>
              <a:buNone/>
              <a:defRPr b="0" i="0" sz="800" u="none" cap="none" strike="noStrike">
                <a:solidFill>
                  <a:schemeClr val="dk1"/>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19"/>
          <p:cNvSpPr/>
          <p:nvPr/>
        </p:nvSpPr>
        <p:spPr>
          <a:xfrm>
            <a:off x="354794" y="4646240"/>
            <a:ext cx="821283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700" u="none" cap="none" strike="noStrike">
                <a:solidFill>
                  <a:srgbClr val="222222"/>
                </a:solidFill>
                <a:latin typeface="Proxima Nova"/>
                <a:ea typeface="Proxima Nova"/>
                <a:cs typeface="Proxima Nova"/>
                <a:sym typeface="Proxima Nova"/>
              </a:rPr>
              <a:t>  Copyright© 2019-202</a:t>
            </a:r>
            <a:r>
              <a:rPr lang="en-US" sz="700">
                <a:solidFill>
                  <a:srgbClr val="222222"/>
                </a:solidFill>
                <a:latin typeface="Proxima Nova"/>
                <a:ea typeface="Proxima Nova"/>
                <a:cs typeface="Proxima Nova"/>
                <a:sym typeface="Proxima Nova"/>
              </a:rPr>
              <a:t>6</a:t>
            </a:r>
            <a:r>
              <a:rPr b="0" i="0" lang="en-US" sz="700" u="none" cap="none" strike="noStrike">
                <a:solidFill>
                  <a:srgbClr val="222222"/>
                </a:solidFill>
                <a:latin typeface="Proxima Nova"/>
                <a:ea typeface="Proxima Nova"/>
                <a:cs typeface="Proxima Nova"/>
                <a:sym typeface="Proxima Nova"/>
              </a:rPr>
              <a:t>. Datavault AI Inc. All rights reserved. See International and Domestic Patents and Patents Pending:</a:t>
            </a:r>
            <a:r>
              <a:rPr lang="en-US" sz="700" u="sng">
                <a:solidFill>
                  <a:srgbClr val="1155CC"/>
                </a:solidFill>
                <a:latin typeface="Proxima Nova"/>
                <a:ea typeface="Proxima Nova"/>
                <a:cs typeface="Proxima Nova"/>
                <a:sym typeface="Proxima Nova"/>
              </a:rPr>
              <a:t> </a:t>
            </a:r>
            <a:r>
              <a:rPr lang="en-US" sz="700" u="sng">
                <a:solidFill>
                  <a:srgbClr val="1155CC"/>
                </a:solidFill>
                <a:latin typeface="Proxima Nova"/>
                <a:ea typeface="Proxima Nova"/>
                <a:cs typeface="Proxima Nova"/>
                <a:sym typeface="Proxima Nova"/>
                <a:hlinkClick r:id="rId1">
                  <a:extLst>
                    <a:ext uri="{A12FA001-AC4F-418D-AE19-62706E023703}">
                      <ahyp:hlinkClr val="tx"/>
                    </a:ext>
                  </a:extLst>
                </a:hlinkClick>
              </a:rPr>
              <a:t>www.</a:t>
            </a:r>
            <a:r>
              <a:rPr lang="en-US" sz="700" u="sng">
                <a:solidFill>
                  <a:srgbClr val="1155CC"/>
                </a:solidFill>
                <a:latin typeface="Proxima Nova"/>
                <a:ea typeface="Proxima Nova"/>
                <a:cs typeface="Proxima Nova"/>
                <a:sym typeface="Proxima Nova"/>
              </a:rPr>
              <a:t>dvlt.ai</a:t>
            </a:r>
            <a:r>
              <a:rPr b="0" i="0" lang="en-US" sz="700" u="none" cap="none" strike="noStrike">
                <a:solidFill>
                  <a:srgbClr val="222222"/>
                </a:solidFill>
                <a:latin typeface="Proxima Nova"/>
                <a:ea typeface="Proxima Nova"/>
                <a:cs typeface="Proxima Nova"/>
                <a:sym typeface="Proxima Nova"/>
              </a:rPr>
              <a:t> This website page is provided to satisfy the virtual patent marking provisions of various jurisdictions, including the virtual patent marking provisions of the America Invents Act. This page is intended to serve as notice under 35 U.S.C.§ 287(a).</a:t>
            </a:r>
            <a:endParaRPr b="0" i="0" sz="700" u="none" cap="none" strike="noStrike">
              <a:solidFill>
                <a:schemeClr val="dk1"/>
              </a:solidFill>
              <a:latin typeface="Proxima Nova"/>
              <a:ea typeface="Proxima Nova"/>
              <a:cs typeface="Proxima Nova"/>
              <a:sym typeface="Proxima Nova"/>
            </a:endParaRPr>
          </a:p>
        </p:txBody>
      </p:sp>
      <p:pic>
        <p:nvPicPr>
          <p:cNvPr id="14" name="Google Shape;14;p19"/>
          <p:cNvPicPr preferRelativeResize="0"/>
          <p:nvPr/>
        </p:nvPicPr>
        <p:blipFill rotWithShape="1">
          <a:blip r:embed="rId2">
            <a:alphaModFix/>
          </a:blip>
          <a:srcRect b="0" l="-3896" r="0" t="0"/>
          <a:stretch/>
        </p:blipFill>
        <p:spPr>
          <a:xfrm>
            <a:off x="7439775" y="152400"/>
            <a:ext cx="1538202" cy="3802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hyperlink" Target="https://datavaultsite.com/" TargetMode="External"/><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hyperlink" Target="https://datavaultsite.com/" TargetMode="External"/><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 Id="rId10" Type="http://schemas.openxmlformats.org/officeDocument/2006/relationships/image" Target="../media/image18.png"/><Relationship Id="rId9" Type="http://schemas.openxmlformats.org/officeDocument/2006/relationships/image" Target="../media/image27.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14.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hyperlink" Target="https://datavaultsit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8.jpg"/><Relationship Id="rId11" Type="http://schemas.openxmlformats.org/officeDocument/2006/relationships/image" Target="../media/image31.png"/><Relationship Id="rId10" Type="http://schemas.openxmlformats.org/officeDocument/2006/relationships/image" Target="../media/image32.png"/><Relationship Id="rId9"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image" Target="../media/image30.jpg"/><Relationship Id="rId7" Type="http://schemas.openxmlformats.org/officeDocument/2006/relationships/image" Target="../media/image19.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pic>
        <p:nvPicPr>
          <p:cNvPr id="38" name="Google Shape;38;p1"/>
          <p:cNvPicPr preferRelativeResize="0"/>
          <p:nvPr/>
        </p:nvPicPr>
        <p:blipFill rotWithShape="1">
          <a:blip r:embed="rId3">
            <a:alphaModFix/>
          </a:blip>
          <a:srcRect b="2541" l="0" r="0" t="0"/>
          <a:stretch/>
        </p:blipFill>
        <p:spPr>
          <a:xfrm>
            <a:off x="-6125" y="1"/>
            <a:ext cx="9150125" cy="5029200"/>
          </a:xfrm>
          <a:prstGeom prst="rect">
            <a:avLst/>
          </a:prstGeom>
          <a:noFill/>
          <a:ln>
            <a:noFill/>
          </a:ln>
        </p:spPr>
      </p:pic>
      <p:sp>
        <p:nvSpPr>
          <p:cNvPr id="39" name="Google Shape;39;p1"/>
          <p:cNvSpPr txBox="1"/>
          <p:nvPr>
            <p:ph idx="12" type="sldNum"/>
          </p:nvPr>
        </p:nvSpPr>
        <p:spPr>
          <a:xfrm>
            <a:off x="8567627" y="4661324"/>
            <a:ext cx="349545" cy="2677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0" name="Google Shape;40;p1"/>
          <p:cNvSpPr/>
          <p:nvPr/>
        </p:nvSpPr>
        <p:spPr>
          <a:xfrm>
            <a:off x="509394" y="2411787"/>
            <a:ext cx="4632600" cy="1069800"/>
          </a:xfrm>
          <a:prstGeom prst="rect">
            <a:avLst/>
          </a:prstGeom>
          <a:noFill/>
          <a:ln>
            <a:noFill/>
          </a:ln>
        </p:spPr>
        <p:txBody>
          <a:bodyPr anchorCtr="0" anchor="t" bIns="45700" lIns="91425" spcFirstLastPara="1" rIns="91425" wrap="square" tIns="45700">
            <a:spAutoFit/>
          </a:bodyPr>
          <a:lstStyle/>
          <a:p>
            <a:pPr indent="0" lvl="0" marL="0" marR="0" rtl="0" algn="l">
              <a:lnSpc>
                <a:spcPct val="87000"/>
              </a:lnSpc>
              <a:spcBef>
                <a:spcPts val="0"/>
              </a:spcBef>
              <a:spcAft>
                <a:spcPts val="0"/>
              </a:spcAft>
              <a:buNone/>
            </a:pPr>
            <a:r>
              <a:rPr b="1" i="0" lang="en-US" sz="4500" u="none" cap="none" strike="noStrike">
                <a:solidFill>
                  <a:srgbClr val="044DA6"/>
                </a:solidFill>
                <a:latin typeface="Proxima Nova"/>
                <a:ea typeface="Proxima Nova"/>
                <a:cs typeface="Proxima Nova"/>
                <a:sym typeface="Proxima Nova"/>
              </a:rPr>
              <a:t>CAPABILITIES</a:t>
            </a:r>
            <a:r>
              <a:rPr b="1" i="0" lang="en-US" sz="4500" u="none" cap="none" strike="noStrike">
                <a:solidFill>
                  <a:srgbClr val="044DA6"/>
                </a:solidFill>
                <a:latin typeface="Oi"/>
                <a:ea typeface="Oi"/>
                <a:cs typeface="Oi"/>
                <a:sym typeface="Oi"/>
              </a:rPr>
              <a:t> </a:t>
            </a:r>
            <a:endParaRPr/>
          </a:p>
          <a:p>
            <a:pPr indent="0" lvl="0" marL="0" marR="0" rtl="0" algn="l">
              <a:lnSpc>
                <a:spcPct val="87000"/>
              </a:lnSpc>
              <a:spcBef>
                <a:spcPts val="0"/>
              </a:spcBef>
              <a:spcAft>
                <a:spcPts val="0"/>
              </a:spcAft>
              <a:buNone/>
            </a:pPr>
            <a:r>
              <a:rPr b="0" i="0" lang="en-US" sz="2800" u="none" cap="none" strike="noStrike">
                <a:solidFill>
                  <a:srgbClr val="044DA6"/>
                </a:solidFill>
                <a:latin typeface="Proxima Nova"/>
                <a:ea typeface="Proxima Nova"/>
                <a:cs typeface="Proxima Nova"/>
                <a:sym typeface="Proxima Nova"/>
              </a:rPr>
              <a:t>PRESENTATION 202</a:t>
            </a:r>
            <a:r>
              <a:rPr lang="en-US" sz="2800">
                <a:solidFill>
                  <a:srgbClr val="044DA6"/>
                </a:solidFill>
                <a:latin typeface="Proxima Nova"/>
                <a:ea typeface="Proxima Nova"/>
                <a:cs typeface="Proxima Nova"/>
                <a:sym typeface="Proxima Nova"/>
              </a:rPr>
              <a:t>6</a:t>
            </a:r>
            <a:endParaRPr/>
          </a:p>
        </p:txBody>
      </p:sp>
      <p:sp>
        <p:nvSpPr>
          <p:cNvPr id="41" name="Google Shape;41;p1"/>
          <p:cNvSpPr txBox="1"/>
          <p:nvPr/>
        </p:nvSpPr>
        <p:spPr>
          <a:xfrm>
            <a:off x="6114597" y="231158"/>
            <a:ext cx="2563800" cy="4248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1500">
                <a:solidFill>
                  <a:srgbClr val="202124"/>
                </a:solidFill>
                <a:latin typeface="Proxima Nova Semibold"/>
                <a:ea typeface="Proxima Nova Semibold"/>
                <a:cs typeface="Proxima Nova Semibold"/>
                <a:sym typeface="Proxima Nova Semibold"/>
              </a:rPr>
              <a:t>DATAVAULT®</a:t>
            </a:r>
            <a:endParaRPr b="1" sz="1500">
              <a:solidFill>
                <a:schemeClr val="dk1"/>
              </a:solidFill>
              <a:latin typeface="Proxima Nova Semibold"/>
              <a:ea typeface="Proxima Nova Semibold"/>
              <a:cs typeface="Proxima Nova Semibold"/>
              <a:sym typeface="Proxima Nova Semibold"/>
            </a:endParaRPr>
          </a:p>
          <a:p>
            <a:pPr indent="0" lvl="0" marL="0" marR="0" rtl="0" algn="l">
              <a:spcBef>
                <a:spcPts val="0"/>
              </a:spcBef>
              <a:spcAft>
                <a:spcPts val="0"/>
              </a:spcAft>
              <a:buNone/>
            </a:pPr>
            <a:r>
              <a:t/>
            </a:r>
            <a:endParaRPr b="1" sz="1500">
              <a:solidFill>
                <a:srgbClr val="202124"/>
              </a:solidFill>
              <a:latin typeface="Proxima Nova Semibold"/>
              <a:ea typeface="Proxima Nova Semibold"/>
              <a:cs typeface="Proxima Nova Semibold"/>
              <a:sym typeface="Proxima Nova Semibold"/>
            </a:endParaRPr>
          </a:p>
          <a:p>
            <a:pPr indent="0" lvl="0" marL="0" marR="0" rtl="0" algn="l">
              <a:spcBef>
                <a:spcPts val="0"/>
              </a:spcBef>
              <a:spcAft>
                <a:spcPts val="0"/>
              </a:spcAft>
              <a:buNone/>
            </a:pPr>
            <a:r>
              <a:rPr b="1" lang="en-US" sz="1500">
                <a:solidFill>
                  <a:srgbClr val="202124"/>
                </a:solidFill>
                <a:latin typeface="Proxima Nova Semibold"/>
                <a:ea typeface="Proxima Nova Semibold"/>
                <a:cs typeface="Proxima Nova Semibold"/>
                <a:sym typeface="Proxima Nova Semibold"/>
              </a:rPr>
              <a:t>DATAVALUE</a:t>
            </a:r>
            <a:r>
              <a:rPr b="1" lang="en-US" sz="1500">
                <a:solidFill>
                  <a:srgbClr val="202124"/>
                </a:solidFill>
                <a:latin typeface="Proxima Nova Semibold"/>
                <a:ea typeface="Proxima Nova Semibold"/>
                <a:cs typeface="Proxima Nova Semibold"/>
                <a:sym typeface="Proxima Nova Semibold"/>
              </a:rPr>
              <a:t>®</a:t>
            </a:r>
            <a:endParaRPr/>
          </a:p>
          <a:p>
            <a:pPr indent="0" lvl="0" marL="0" marR="0" rtl="0" algn="l">
              <a:spcBef>
                <a:spcPts val="0"/>
              </a:spcBef>
              <a:spcAft>
                <a:spcPts val="0"/>
              </a:spcAft>
              <a:buNone/>
            </a:pPr>
            <a:r>
              <a:t/>
            </a:r>
            <a:endParaRPr b="1" sz="1500">
              <a:solidFill>
                <a:srgbClr val="202124"/>
              </a:solidFill>
              <a:latin typeface="Proxima Nova Semibold"/>
              <a:ea typeface="Proxima Nova Semibold"/>
              <a:cs typeface="Proxima Nova Semibold"/>
              <a:sym typeface="Proxima Nova Semibold"/>
            </a:endParaRPr>
          </a:p>
          <a:p>
            <a:pPr indent="0" lvl="0" marL="0" marR="0" rtl="0" algn="l">
              <a:spcBef>
                <a:spcPts val="0"/>
              </a:spcBef>
              <a:spcAft>
                <a:spcPts val="0"/>
              </a:spcAft>
              <a:buNone/>
            </a:pPr>
            <a:r>
              <a:rPr b="1" lang="en-US" sz="1500">
                <a:solidFill>
                  <a:srgbClr val="202124"/>
                </a:solidFill>
                <a:latin typeface="Proxima Nova Semibold"/>
                <a:ea typeface="Proxima Nova Semibold"/>
                <a:cs typeface="Proxima Nova Semibold"/>
                <a:sym typeface="Proxima Nova Semibold"/>
              </a:rPr>
              <a:t>DATASCORE®</a:t>
            </a:r>
            <a:endParaRPr/>
          </a:p>
          <a:p>
            <a:pPr indent="0" lvl="0" marL="0" marR="0" rtl="0" algn="l">
              <a:spcBef>
                <a:spcPts val="0"/>
              </a:spcBef>
              <a:spcAft>
                <a:spcPts val="0"/>
              </a:spcAft>
              <a:buNone/>
            </a:pPr>
            <a:r>
              <a:t/>
            </a:r>
            <a:endParaRPr b="1" sz="1500">
              <a:solidFill>
                <a:srgbClr val="202124"/>
              </a:solidFill>
              <a:latin typeface="Proxima Nova Semibold"/>
              <a:ea typeface="Proxima Nova Semibold"/>
              <a:cs typeface="Proxima Nova Semibold"/>
              <a:sym typeface="Proxima Nova Semibold"/>
            </a:endParaRPr>
          </a:p>
          <a:p>
            <a:pPr indent="0" lvl="0" marL="0" marR="0" rtl="0" algn="l">
              <a:spcBef>
                <a:spcPts val="0"/>
              </a:spcBef>
              <a:spcAft>
                <a:spcPts val="0"/>
              </a:spcAft>
              <a:buNone/>
            </a:pPr>
            <a:r>
              <a:rPr b="1" lang="en-US" sz="1500">
                <a:solidFill>
                  <a:srgbClr val="202124"/>
                </a:solidFill>
                <a:latin typeface="Proxima Nova Semibold"/>
                <a:ea typeface="Proxima Nova Semibold"/>
                <a:cs typeface="Proxima Nova Semibold"/>
                <a:sym typeface="Proxima Nova Semibold"/>
              </a:rPr>
              <a:t>ADIO®</a:t>
            </a:r>
            <a:endParaRPr/>
          </a:p>
          <a:p>
            <a:pPr indent="0" lvl="0" marL="0" marR="0" rtl="0" algn="l">
              <a:spcBef>
                <a:spcPts val="0"/>
              </a:spcBef>
              <a:spcAft>
                <a:spcPts val="0"/>
              </a:spcAft>
              <a:buNone/>
            </a:pPr>
            <a:r>
              <a:t/>
            </a:r>
            <a:endParaRPr b="1" sz="1500">
              <a:solidFill>
                <a:srgbClr val="202124"/>
              </a:solidFill>
              <a:latin typeface="Proxima Nova Semibold"/>
              <a:ea typeface="Proxima Nova Semibold"/>
              <a:cs typeface="Proxima Nova Semibold"/>
              <a:sym typeface="Proxima Nova Semibold"/>
            </a:endParaRPr>
          </a:p>
          <a:p>
            <a:pPr indent="0" lvl="0" marL="0" marR="0" rtl="0" algn="l">
              <a:spcBef>
                <a:spcPts val="0"/>
              </a:spcBef>
              <a:spcAft>
                <a:spcPts val="0"/>
              </a:spcAft>
              <a:buNone/>
            </a:pPr>
            <a:r>
              <a:rPr b="1" lang="en-US" sz="1500">
                <a:solidFill>
                  <a:srgbClr val="202124"/>
                </a:solidFill>
                <a:latin typeface="Proxima Nova Semibold"/>
                <a:ea typeface="Proxima Nova Semibold"/>
                <a:cs typeface="Proxima Nova Semibold"/>
                <a:sym typeface="Proxima Nova Semibold"/>
              </a:rPr>
              <a:t>DATA QUARTERBACK®</a:t>
            </a:r>
            <a:endParaRPr b="1" sz="1500">
              <a:solidFill>
                <a:srgbClr val="202124"/>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b="1" sz="1500">
              <a:solidFill>
                <a:srgbClr val="202124"/>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b="1" lang="en-US" sz="1500">
                <a:solidFill>
                  <a:srgbClr val="202124"/>
                </a:solidFill>
                <a:latin typeface="Proxima Nova Semibold"/>
                <a:ea typeface="Proxima Nova Semibold"/>
                <a:cs typeface="Proxima Nova Semibold"/>
                <a:sym typeface="Proxima Nova Semibold"/>
              </a:rPr>
              <a:t>INFORMATION DATA EXCHANGE®</a:t>
            </a:r>
            <a:endParaRPr b="1" sz="1500">
              <a:solidFill>
                <a:srgbClr val="202124"/>
              </a:solidFill>
              <a:latin typeface="Proxima Nova Semibold"/>
              <a:ea typeface="Proxima Nova Semibold"/>
              <a:cs typeface="Proxima Nova Semibold"/>
              <a:sym typeface="Proxima Nova Semibold"/>
            </a:endParaRPr>
          </a:p>
          <a:p>
            <a:pPr indent="0" lvl="0" marL="0" marR="0" rtl="0" algn="l">
              <a:spcBef>
                <a:spcPts val="0"/>
              </a:spcBef>
              <a:spcAft>
                <a:spcPts val="0"/>
              </a:spcAft>
              <a:buNone/>
            </a:pPr>
            <a:r>
              <a:t/>
            </a:r>
            <a:endParaRPr b="1" sz="1500">
              <a:solidFill>
                <a:srgbClr val="202124"/>
              </a:solidFill>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500"/>
              <a:buFont typeface="Arial"/>
              <a:buNone/>
            </a:pPr>
            <a:r>
              <a:rPr b="1" lang="en-US" sz="1500">
                <a:solidFill>
                  <a:schemeClr val="dk1"/>
                </a:solidFill>
              </a:rPr>
              <a:t>INTERNATIONAL</a:t>
            </a:r>
            <a:br>
              <a:rPr b="1" lang="en-US" sz="1500">
                <a:solidFill>
                  <a:schemeClr val="dk1"/>
                </a:solidFill>
              </a:rPr>
            </a:br>
            <a:r>
              <a:rPr b="1" lang="en-US" sz="1500">
                <a:solidFill>
                  <a:schemeClr val="dk1"/>
                </a:solidFill>
              </a:rPr>
              <a:t>NIL EXCHANGE</a:t>
            </a:r>
            <a:r>
              <a:rPr b="1" lang="en-US" sz="1500">
                <a:solidFill>
                  <a:schemeClr val="dk1"/>
                </a:solidFill>
                <a:latin typeface="Proxima Nova Semibold"/>
                <a:ea typeface="Proxima Nova Semibold"/>
                <a:cs typeface="Proxima Nova Semibold"/>
                <a:sym typeface="Proxima Nova Semibold"/>
              </a:rPr>
              <a:t>™</a:t>
            </a:r>
            <a:endParaRPr b="1" sz="1500">
              <a:solidFill>
                <a:schemeClr val="dk1"/>
              </a:solidFill>
            </a:endParaRPr>
          </a:p>
          <a:p>
            <a:pPr indent="0" lvl="0" marL="0" rtl="0" algn="l">
              <a:spcBef>
                <a:spcPts val="0"/>
              </a:spcBef>
              <a:spcAft>
                <a:spcPts val="0"/>
              </a:spcAft>
              <a:buClr>
                <a:schemeClr val="dk1"/>
              </a:buClr>
              <a:buSzPts val="1500"/>
              <a:buFont typeface="Arial"/>
              <a:buNone/>
            </a:pPr>
            <a:r>
              <a:t/>
            </a:r>
            <a:endParaRPr b="1" sz="1500">
              <a:solidFill>
                <a:srgbClr val="202124"/>
              </a:solidFill>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500"/>
              <a:buFont typeface="Arial"/>
              <a:buNone/>
            </a:pPr>
            <a:r>
              <a:rPr b="1" lang="en-US" sz="1500">
                <a:solidFill>
                  <a:schemeClr val="dk1"/>
                </a:solidFill>
                <a:latin typeface="Proxima Nova Semibold"/>
                <a:ea typeface="Proxima Nova Semibold"/>
                <a:cs typeface="Proxima Nova Semibold"/>
                <a:sym typeface="Proxima Nova Semibold"/>
              </a:rPr>
              <a:t>INTERNATIONAL</a:t>
            </a:r>
            <a:br>
              <a:rPr b="1" lang="en-US" sz="1500">
                <a:solidFill>
                  <a:schemeClr val="dk1"/>
                </a:solidFill>
                <a:latin typeface="Proxima Nova Semibold"/>
                <a:ea typeface="Proxima Nova Semibold"/>
                <a:cs typeface="Proxima Nova Semibold"/>
                <a:sym typeface="Proxima Nova Semibold"/>
              </a:rPr>
            </a:br>
            <a:r>
              <a:rPr b="1" lang="en-US" sz="1500">
                <a:solidFill>
                  <a:schemeClr val="dk1"/>
                </a:solidFill>
                <a:latin typeface="Proxima Nova Semibold"/>
                <a:ea typeface="Proxima Nova Semibold"/>
                <a:cs typeface="Proxima Nova Semibold"/>
                <a:sym typeface="Proxima Nova Semibold"/>
              </a:rPr>
              <a:t>ELEMENTS EXCHANGE™</a:t>
            </a:r>
            <a:endParaRPr b="1" sz="1500">
              <a:solidFill>
                <a:srgbClr val="202124"/>
              </a:solidFill>
              <a:latin typeface="Proxima Nova Semibold"/>
              <a:ea typeface="Proxima Nova Semibold"/>
              <a:cs typeface="Proxima Nova Semibold"/>
              <a:sym typeface="Proxima Nova Semibold"/>
            </a:endParaRPr>
          </a:p>
        </p:txBody>
      </p:sp>
      <p:sp>
        <p:nvSpPr>
          <p:cNvPr id="42" name="Google Shape;42;p1"/>
          <p:cNvSpPr/>
          <p:nvPr/>
        </p:nvSpPr>
        <p:spPr>
          <a:xfrm>
            <a:off x="354794" y="4646240"/>
            <a:ext cx="821283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00" u="none" strike="noStrike">
                <a:solidFill>
                  <a:srgbClr val="222222"/>
                </a:solidFill>
                <a:latin typeface="Proxima Nova"/>
                <a:ea typeface="Proxima Nova"/>
                <a:cs typeface="Proxima Nova"/>
                <a:sym typeface="Proxima Nova"/>
              </a:rPr>
              <a:t>  Copyright© 2019-202</a:t>
            </a:r>
            <a:r>
              <a:rPr lang="en-US" sz="700">
                <a:solidFill>
                  <a:srgbClr val="222222"/>
                </a:solidFill>
                <a:latin typeface="Proxima Nova"/>
                <a:ea typeface="Proxima Nova"/>
                <a:cs typeface="Proxima Nova"/>
                <a:sym typeface="Proxima Nova"/>
              </a:rPr>
              <a:t>6</a:t>
            </a:r>
            <a:r>
              <a:rPr lang="en-US" sz="700" u="none" strike="noStrike">
                <a:solidFill>
                  <a:srgbClr val="222222"/>
                </a:solidFill>
                <a:latin typeface="Proxima Nova"/>
                <a:ea typeface="Proxima Nova"/>
                <a:cs typeface="Proxima Nova"/>
                <a:sym typeface="Proxima Nova"/>
              </a:rPr>
              <a:t>. Datavault AI Inc. All rights reserved. See International and Domestic Patents and Patents Pending: </a:t>
            </a:r>
            <a:r>
              <a:rPr lang="en-US" sz="700" u="sng">
                <a:solidFill>
                  <a:srgbClr val="1155CC"/>
                </a:solidFill>
                <a:latin typeface="Proxima Nova"/>
                <a:ea typeface="Proxima Nova"/>
                <a:cs typeface="Proxima Nova"/>
                <a:sym typeface="Proxima Nova"/>
              </a:rPr>
              <a:t>www.dvlt.ai</a:t>
            </a:r>
            <a:r>
              <a:rPr lang="en-US" sz="700" u="sng">
                <a:solidFill>
                  <a:srgbClr val="1155CC"/>
                </a:solidFill>
                <a:latin typeface="Proxima Nova"/>
                <a:ea typeface="Proxima Nova"/>
                <a:cs typeface="Proxima Nova"/>
                <a:sym typeface="Proxima Nova"/>
                <a:hlinkClick r:id="rId4">
                  <a:extLst>
                    <a:ext uri="{A12FA001-AC4F-418D-AE19-62706E023703}">
                      <ahyp:hlinkClr val="tx"/>
                    </a:ext>
                  </a:extLst>
                </a:hlinkClick>
              </a:rPr>
              <a:t>.</a:t>
            </a:r>
            <a:r>
              <a:rPr lang="en-US" sz="700" strike="noStrike">
                <a:solidFill>
                  <a:srgbClr val="222222"/>
                </a:solidFill>
                <a:latin typeface="Proxima Nova"/>
                <a:ea typeface="Proxima Nova"/>
                <a:cs typeface="Proxima Nova"/>
                <a:sym typeface="Proxima Nova"/>
              </a:rPr>
              <a:t> </a:t>
            </a:r>
            <a:r>
              <a:rPr lang="en-US" sz="700" u="none" strike="noStrike">
                <a:solidFill>
                  <a:srgbClr val="222222"/>
                </a:solidFill>
                <a:latin typeface="Proxima Nova"/>
                <a:ea typeface="Proxima Nova"/>
                <a:cs typeface="Proxima Nova"/>
                <a:sym typeface="Proxima Nova"/>
              </a:rPr>
              <a:t>This website page is provided to satisfy the virtual patent marking provisions of various jurisdictions, including the virtual patent marking provisions of the America Invents Act. This page is intended to serve as notice under 35 U.S.C.§ 287(a).</a:t>
            </a:r>
            <a:endParaRPr sz="700">
              <a:solidFill>
                <a:schemeClr val="dk1"/>
              </a:solidFill>
              <a:latin typeface="Proxima Nova"/>
              <a:ea typeface="Proxima Nova"/>
              <a:cs typeface="Proxima Nova"/>
              <a:sym typeface="Proxima Nova"/>
            </a:endParaRPr>
          </a:p>
        </p:txBody>
      </p:sp>
      <p:pic>
        <p:nvPicPr>
          <p:cNvPr id="43" name="Google Shape;43;p1"/>
          <p:cNvPicPr preferRelativeResize="0"/>
          <p:nvPr/>
        </p:nvPicPr>
        <p:blipFill rotWithShape="1">
          <a:blip r:embed="rId5">
            <a:alphaModFix/>
          </a:blip>
          <a:srcRect b="0" l="-888" r="0" t="0"/>
          <a:stretch/>
        </p:blipFill>
        <p:spPr>
          <a:xfrm>
            <a:off x="465600" y="925563"/>
            <a:ext cx="4987249" cy="1269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8"/>
          <p:cNvPicPr preferRelativeResize="0"/>
          <p:nvPr/>
        </p:nvPicPr>
        <p:blipFill rotWithShape="1">
          <a:blip r:embed="rId3">
            <a:alphaModFix/>
          </a:blip>
          <a:srcRect b="2541" l="0" r="0" t="0"/>
          <a:stretch/>
        </p:blipFill>
        <p:spPr>
          <a:xfrm>
            <a:off x="-6124" y="0"/>
            <a:ext cx="9150126" cy="5029202"/>
          </a:xfrm>
          <a:prstGeom prst="rect">
            <a:avLst/>
          </a:prstGeom>
          <a:noFill/>
          <a:ln>
            <a:noFill/>
          </a:ln>
        </p:spPr>
      </p:pic>
      <p:sp>
        <p:nvSpPr>
          <p:cNvPr id="215" name="Google Shape;215;p18"/>
          <p:cNvSpPr txBox="1"/>
          <p:nvPr>
            <p:ph idx="12" type="sldNum"/>
          </p:nvPr>
        </p:nvSpPr>
        <p:spPr>
          <a:xfrm>
            <a:off x="8628423" y="4661324"/>
            <a:ext cx="349545" cy="2677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16" name="Google Shape;216;p18"/>
          <p:cNvSpPr/>
          <p:nvPr/>
        </p:nvSpPr>
        <p:spPr>
          <a:xfrm>
            <a:off x="354794" y="4646240"/>
            <a:ext cx="82128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00" u="none" strike="noStrike">
                <a:solidFill>
                  <a:srgbClr val="222222"/>
                </a:solidFill>
                <a:latin typeface="Proxima Nova"/>
                <a:ea typeface="Proxima Nova"/>
                <a:cs typeface="Proxima Nova"/>
                <a:sym typeface="Proxima Nova"/>
              </a:rPr>
              <a:t>  Copyright© 2019-202</a:t>
            </a:r>
            <a:r>
              <a:rPr lang="en-US" sz="700">
                <a:solidFill>
                  <a:srgbClr val="222222"/>
                </a:solidFill>
                <a:latin typeface="Proxima Nova"/>
                <a:ea typeface="Proxima Nova"/>
                <a:cs typeface="Proxima Nova"/>
                <a:sym typeface="Proxima Nova"/>
              </a:rPr>
              <a:t>6</a:t>
            </a:r>
            <a:r>
              <a:rPr lang="en-US" sz="700" u="none" strike="noStrike">
                <a:solidFill>
                  <a:srgbClr val="222222"/>
                </a:solidFill>
                <a:latin typeface="Proxima Nova"/>
                <a:ea typeface="Proxima Nova"/>
                <a:cs typeface="Proxima Nova"/>
                <a:sym typeface="Proxima Nova"/>
              </a:rPr>
              <a:t>. Datavault AI Inc. All rights reserved. See International and Domestic Patents and Patents Pending: </a:t>
            </a:r>
            <a:r>
              <a:rPr lang="en-US" sz="700" u="sng">
                <a:solidFill>
                  <a:srgbClr val="1155CC"/>
                </a:solidFill>
                <a:latin typeface="Proxima Nova"/>
                <a:ea typeface="Proxima Nova"/>
                <a:cs typeface="Proxima Nova"/>
                <a:sym typeface="Proxima Nova"/>
              </a:rPr>
              <a:t>www.dvlt.ai</a:t>
            </a:r>
            <a:r>
              <a:rPr lang="en-US" sz="700" u="sng">
                <a:solidFill>
                  <a:srgbClr val="1155CC"/>
                </a:solidFill>
                <a:latin typeface="Proxima Nova"/>
                <a:ea typeface="Proxima Nova"/>
                <a:cs typeface="Proxima Nova"/>
                <a:sym typeface="Proxima Nova"/>
                <a:hlinkClick r:id="rId4">
                  <a:extLst>
                    <a:ext uri="{A12FA001-AC4F-418D-AE19-62706E023703}">
                      <ahyp:hlinkClr val="tx"/>
                    </a:ext>
                  </a:extLst>
                </a:hlinkClick>
              </a:rPr>
              <a:t>.</a:t>
            </a:r>
            <a:r>
              <a:rPr lang="en-US" sz="700" strike="noStrike">
                <a:solidFill>
                  <a:srgbClr val="222222"/>
                </a:solidFill>
                <a:latin typeface="Proxima Nova"/>
                <a:ea typeface="Proxima Nova"/>
                <a:cs typeface="Proxima Nova"/>
                <a:sym typeface="Proxima Nova"/>
              </a:rPr>
              <a:t> </a:t>
            </a:r>
            <a:r>
              <a:rPr lang="en-US" sz="700" u="none" strike="noStrike">
                <a:solidFill>
                  <a:srgbClr val="222222"/>
                </a:solidFill>
                <a:latin typeface="Proxima Nova"/>
                <a:ea typeface="Proxima Nova"/>
                <a:cs typeface="Proxima Nova"/>
                <a:sym typeface="Proxima Nova"/>
              </a:rPr>
              <a:t>This website page is provided to satisfy the virtual patent marking provisions of various jurisdictions, including the virtual patent marking provisions of the America Invents Act. This page is intended to serve as notice under 35 U.S.C.§ 287(a).</a:t>
            </a:r>
            <a:endParaRPr sz="700">
              <a:solidFill>
                <a:schemeClr val="dk1"/>
              </a:solidFill>
              <a:latin typeface="Proxima Nova"/>
              <a:ea typeface="Proxima Nova"/>
              <a:cs typeface="Proxima Nova"/>
              <a:sym typeface="Proxima Nova"/>
            </a:endParaRPr>
          </a:p>
        </p:txBody>
      </p:sp>
      <p:sp>
        <p:nvSpPr>
          <p:cNvPr id="217" name="Google Shape;217;p18"/>
          <p:cNvSpPr txBox="1"/>
          <p:nvPr/>
        </p:nvSpPr>
        <p:spPr>
          <a:xfrm>
            <a:off x="5028601" y="1190850"/>
            <a:ext cx="3545400" cy="2258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300">
                <a:solidFill>
                  <a:schemeClr val="dk1"/>
                </a:solidFill>
                <a:latin typeface="Proxima Nova"/>
                <a:ea typeface="Proxima Nova"/>
                <a:cs typeface="Proxima Nova"/>
                <a:sym typeface="Proxima Nova"/>
              </a:rPr>
              <a:t>Thank You</a:t>
            </a:r>
            <a:br>
              <a:rPr lang="en-US" sz="2500" u="sng">
                <a:solidFill>
                  <a:schemeClr val="dk1"/>
                </a:solidFill>
                <a:latin typeface="Proxima Nova"/>
                <a:ea typeface="Proxima Nova"/>
                <a:cs typeface="Proxima Nova"/>
                <a:sym typeface="Proxima Nova"/>
              </a:rPr>
            </a:br>
            <a:br>
              <a:rPr lang="en-US" sz="2500" u="sng">
                <a:solidFill>
                  <a:schemeClr val="dk1"/>
                </a:solidFill>
                <a:latin typeface="Proxima Nova"/>
                <a:ea typeface="Proxima Nova"/>
                <a:cs typeface="Proxima Nova"/>
                <a:sym typeface="Proxima Nova"/>
              </a:rPr>
            </a:br>
            <a:r>
              <a:rPr lang="en-US" sz="1800" u="sng">
                <a:solidFill>
                  <a:srgbClr val="044DA6"/>
                </a:solidFill>
                <a:latin typeface="Proxima Nova"/>
                <a:ea typeface="Proxima Nova"/>
                <a:cs typeface="Proxima Nova"/>
                <a:sym typeface="Proxima Nova"/>
              </a:rPr>
              <a:t>Contact:</a:t>
            </a:r>
            <a:endParaRPr sz="1800" u="sng">
              <a:solidFill>
                <a:srgbClr val="044DA6"/>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lang="en-US" sz="2200">
                <a:solidFill>
                  <a:schemeClr val="dk1"/>
                </a:solidFill>
                <a:latin typeface="Proxima Nova"/>
                <a:ea typeface="Proxima Nova"/>
                <a:cs typeface="Proxima Nova"/>
                <a:sym typeface="Proxima Nova"/>
              </a:rPr>
              <a:t>marketing@dvlt.ai</a:t>
            </a:r>
            <a:endParaRPr sz="2200">
              <a:solidFill>
                <a:schemeClr val="dk1"/>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lang="en-US" sz="2200">
                <a:solidFill>
                  <a:schemeClr val="dk1"/>
                </a:solidFill>
                <a:latin typeface="Proxima Nova"/>
                <a:ea typeface="Proxima Nova"/>
                <a:cs typeface="Proxima Nova"/>
                <a:sym typeface="Proxima Nova"/>
              </a:rPr>
              <a:t>www.dvlt.ai</a:t>
            </a:r>
            <a:endParaRPr sz="2200">
              <a:solidFill>
                <a:schemeClr val="dk1"/>
              </a:solidFill>
              <a:latin typeface="Proxima Nova"/>
              <a:ea typeface="Proxima Nova"/>
              <a:cs typeface="Proxima Nova"/>
              <a:sym typeface="Proxima Nova"/>
            </a:endParaRPr>
          </a:p>
        </p:txBody>
      </p:sp>
      <p:sp>
        <p:nvSpPr>
          <p:cNvPr id="218" name="Google Shape;218;p18"/>
          <p:cNvSpPr/>
          <p:nvPr/>
        </p:nvSpPr>
        <p:spPr>
          <a:xfrm>
            <a:off x="570013" y="2512375"/>
            <a:ext cx="3996000" cy="1069800"/>
          </a:xfrm>
          <a:prstGeom prst="rect">
            <a:avLst/>
          </a:prstGeom>
          <a:noFill/>
          <a:ln>
            <a:noFill/>
          </a:ln>
        </p:spPr>
        <p:txBody>
          <a:bodyPr anchorCtr="0" anchor="t" bIns="45700" lIns="91425" spcFirstLastPara="1" rIns="91425" wrap="square" tIns="45700">
            <a:noAutofit/>
          </a:bodyPr>
          <a:lstStyle/>
          <a:p>
            <a:pPr indent="0" lvl="0" marL="0" marR="0" rtl="0" algn="l">
              <a:lnSpc>
                <a:spcPct val="87000"/>
              </a:lnSpc>
              <a:spcBef>
                <a:spcPts val="0"/>
              </a:spcBef>
              <a:spcAft>
                <a:spcPts val="0"/>
              </a:spcAft>
              <a:buNone/>
            </a:pPr>
            <a:r>
              <a:rPr b="1" i="0" lang="en-US" sz="4500" u="none" cap="none" strike="noStrike">
                <a:solidFill>
                  <a:srgbClr val="044DA6"/>
                </a:solidFill>
                <a:latin typeface="Proxima Nova"/>
                <a:ea typeface="Proxima Nova"/>
                <a:cs typeface="Proxima Nova"/>
                <a:sym typeface="Proxima Nova"/>
              </a:rPr>
              <a:t>CAPABILITIES</a:t>
            </a:r>
            <a:r>
              <a:rPr b="1" i="0" lang="en-US" sz="4500" u="none" cap="none" strike="noStrike">
                <a:solidFill>
                  <a:srgbClr val="044DA6"/>
                </a:solidFill>
                <a:latin typeface="Oi"/>
                <a:ea typeface="Oi"/>
                <a:cs typeface="Oi"/>
                <a:sym typeface="Oi"/>
              </a:rPr>
              <a:t> </a:t>
            </a:r>
            <a:endParaRPr/>
          </a:p>
          <a:p>
            <a:pPr indent="0" lvl="0" marL="0" marR="0" rtl="0" algn="l">
              <a:lnSpc>
                <a:spcPct val="87000"/>
              </a:lnSpc>
              <a:spcBef>
                <a:spcPts val="0"/>
              </a:spcBef>
              <a:spcAft>
                <a:spcPts val="0"/>
              </a:spcAft>
              <a:buNone/>
            </a:pPr>
            <a:r>
              <a:rPr b="0" i="0" lang="en-US" sz="2800" u="none" cap="none" strike="noStrike">
                <a:solidFill>
                  <a:srgbClr val="044DA6"/>
                </a:solidFill>
                <a:latin typeface="Proxima Nova"/>
                <a:ea typeface="Proxima Nova"/>
                <a:cs typeface="Proxima Nova"/>
                <a:sym typeface="Proxima Nova"/>
              </a:rPr>
              <a:t>PRESENTATION 202</a:t>
            </a:r>
            <a:r>
              <a:rPr lang="en-US" sz="2800">
                <a:solidFill>
                  <a:srgbClr val="044DA6"/>
                </a:solidFill>
                <a:latin typeface="Proxima Nova"/>
                <a:ea typeface="Proxima Nova"/>
                <a:cs typeface="Proxima Nova"/>
                <a:sym typeface="Proxima Nova"/>
              </a:rPr>
              <a:t>6</a:t>
            </a:r>
            <a:endParaRPr/>
          </a:p>
        </p:txBody>
      </p:sp>
      <p:pic>
        <p:nvPicPr>
          <p:cNvPr id="219" name="Google Shape;219;p18"/>
          <p:cNvPicPr preferRelativeResize="0"/>
          <p:nvPr/>
        </p:nvPicPr>
        <p:blipFill rotWithShape="1">
          <a:blip r:embed="rId5">
            <a:alphaModFix/>
          </a:blip>
          <a:srcRect b="0" l="-888" r="0" t="0"/>
          <a:stretch/>
        </p:blipFill>
        <p:spPr>
          <a:xfrm>
            <a:off x="569999" y="1345325"/>
            <a:ext cx="4408100" cy="112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p:nvPr/>
        </p:nvSpPr>
        <p:spPr>
          <a:xfrm>
            <a:off x="166031" y="947568"/>
            <a:ext cx="2327330" cy="2783583"/>
          </a:xfrm>
          <a:prstGeom prst="rect">
            <a:avLst/>
          </a:prstGeom>
          <a:noFill/>
          <a:ln>
            <a:noFill/>
          </a:ln>
        </p:spPr>
        <p:txBody>
          <a:bodyPr anchorCtr="0" anchor="t" bIns="45700" lIns="91425" spcFirstLastPara="1" rIns="91425" wrap="square" tIns="45700">
            <a:spAutoFit/>
          </a:bodyPr>
          <a:lstStyle/>
          <a:p>
            <a:pPr indent="0" lvl="0" marL="0" marR="0" rtl="0" algn="l">
              <a:lnSpc>
                <a:spcPct val="87000"/>
              </a:lnSpc>
              <a:spcBef>
                <a:spcPts val="0"/>
              </a:spcBef>
              <a:spcAft>
                <a:spcPts val="0"/>
              </a:spcAft>
              <a:buNone/>
            </a:pPr>
            <a:r>
              <a:rPr lang="en-US" sz="2500">
                <a:solidFill>
                  <a:srgbClr val="061935"/>
                </a:solidFill>
                <a:latin typeface="Proxima Nova"/>
                <a:ea typeface="Proxima Nova"/>
                <a:cs typeface="Proxima Nova"/>
                <a:sym typeface="Proxima Nova"/>
              </a:rPr>
              <a:t>The</a:t>
            </a:r>
            <a:r>
              <a:rPr b="1" lang="en-US" sz="2500">
                <a:solidFill>
                  <a:srgbClr val="061935"/>
                </a:solidFill>
                <a:latin typeface="Proxima Nova"/>
                <a:ea typeface="Proxima Nova"/>
                <a:cs typeface="Proxima Nova"/>
                <a:sym typeface="Proxima Nova"/>
              </a:rPr>
              <a:t> Problem</a:t>
            </a:r>
            <a:endParaRPr>
              <a:solidFill>
                <a:srgbClr val="061935"/>
              </a:solidFill>
              <a:latin typeface="Proxima Nova"/>
              <a:ea typeface="Proxima Nova"/>
              <a:cs typeface="Proxima Nova"/>
              <a:sym typeface="Proxima Nova"/>
            </a:endParaRPr>
          </a:p>
          <a:p>
            <a:pPr indent="0" lvl="0" marL="0" marR="0" rtl="0" algn="l">
              <a:lnSpc>
                <a:spcPct val="87000"/>
              </a:lnSpc>
              <a:spcBef>
                <a:spcPts val="0"/>
              </a:spcBef>
              <a:spcAft>
                <a:spcPts val="0"/>
              </a:spcAft>
              <a:buNone/>
            </a:pPr>
            <a:r>
              <a:t/>
            </a:r>
            <a:endParaRPr b="1" sz="1100">
              <a:solidFill>
                <a:schemeClr val="accent1"/>
              </a:solidFill>
              <a:latin typeface="Proxima Nova"/>
              <a:ea typeface="Proxima Nova"/>
              <a:cs typeface="Proxima Nova"/>
              <a:sym typeface="Proxima Nova"/>
            </a:endParaRPr>
          </a:p>
          <a:p>
            <a:pPr indent="0" lvl="0" marL="0" marR="0" rtl="0" algn="l">
              <a:lnSpc>
                <a:spcPct val="87000"/>
              </a:lnSpc>
              <a:spcBef>
                <a:spcPts val="0"/>
              </a:spcBef>
              <a:spcAft>
                <a:spcPts val="0"/>
              </a:spcAft>
              <a:buNone/>
            </a:pPr>
            <a:r>
              <a:rPr lang="en-US" sz="1100">
                <a:solidFill>
                  <a:schemeClr val="dk1"/>
                </a:solidFill>
                <a:latin typeface="Proxima Nova"/>
                <a:ea typeface="Proxima Nova"/>
                <a:cs typeface="Proxima Nova"/>
                <a:sym typeface="Proxima Nova"/>
              </a:rPr>
              <a:t>Companies and institutions lack a process and platform for identifying, valuating, and monetizing core and derivative data assets.</a:t>
            </a:r>
            <a:endParaRPr sz="1100">
              <a:latin typeface="Proxima Nova"/>
              <a:ea typeface="Proxima Nova"/>
              <a:cs typeface="Proxima Nova"/>
              <a:sym typeface="Proxima Nova"/>
            </a:endParaRPr>
          </a:p>
          <a:p>
            <a:pPr indent="0" lvl="0" marL="0" marR="0" rtl="0" algn="l">
              <a:lnSpc>
                <a:spcPct val="87000"/>
              </a:lnSpc>
              <a:spcBef>
                <a:spcPts val="0"/>
              </a:spcBef>
              <a:spcAft>
                <a:spcPts val="0"/>
              </a:spcAft>
              <a:buNone/>
            </a:pPr>
            <a:r>
              <a:t/>
            </a:r>
            <a:endParaRPr sz="1100">
              <a:solidFill>
                <a:schemeClr val="dk1"/>
              </a:solidFill>
              <a:latin typeface="Proxima Nova"/>
              <a:ea typeface="Proxima Nova"/>
              <a:cs typeface="Proxima Nova"/>
              <a:sym typeface="Proxima Nova"/>
            </a:endParaRPr>
          </a:p>
          <a:p>
            <a:pPr indent="0" lvl="0" marL="0" marR="0" rtl="0" algn="l">
              <a:lnSpc>
                <a:spcPct val="87000"/>
              </a:lnSpc>
              <a:spcBef>
                <a:spcPts val="0"/>
              </a:spcBef>
              <a:spcAft>
                <a:spcPts val="0"/>
              </a:spcAft>
              <a:buNone/>
            </a:pPr>
            <a:r>
              <a:t/>
            </a:r>
            <a:endParaRPr sz="1100">
              <a:solidFill>
                <a:schemeClr val="dk1"/>
              </a:solidFill>
              <a:latin typeface="Proxima Nova"/>
              <a:ea typeface="Proxima Nova"/>
              <a:cs typeface="Proxima Nova"/>
              <a:sym typeface="Proxima Nova"/>
            </a:endParaRPr>
          </a:p>
          <a:p>
            <a:pPr indent="0" lvl="0" marL="0" marR="0" rtl="0" algn="l">
              <a:lnSpc>
                <a:spcPct val="87000"/>
              </a:lnSpc>
              <a:spcBef>
                <a:spcPts val="0"/>
              </a:spcBef>
              <a:spcAft>
                <a:spcPts val="0"/>
              </a:spcAft>
              <a:buNone/>
            </a:pPr>
            <a:r>
              <a:rPr lang="en-US" sz="1100">
                <a:solidFill>
                  <a:schemeClr val="dk1"/>
                </a:solidFill>
                <a:latin typeface="Proxima Nova"/>
                <a:ea typeface="Proxima Nova"/>
                <a:cs typeface="Proxima Nova"/>
                <a:sym typeface="Proxima Nova"/>
              </a:rPr>
              <a:t>Organizations and </a:t>
            </a:r>
            <a:r>
              <a:rPr lang="en-US" sz="1100">
                <a:solidFill>
                  <a:schemeClr val="dk1"/>
                </a:solidFill>
                <a:latin typeface="Proxima Nova"/>
                <a:ea typeface="Proxima Nova"/>
                <a:cs typeface="Proxima Nova"/>
                <a:sym typeface="Proxima Nova"/>
              </a:rPr>
              <a:t>governments</a:t>
            </a:r>
            <a:r>
              <a:rPr lang="en-US" sz="1100">
                <a:solidFill>
                  <a:schemeClr val="dk1"/>
                </a:solidFill>
                <a:latin typeface="Proxima Nova"/>
                <a:ea typeface="Proxima Nova"/>
                <a:cs typeface="Proxima Nova"/>
                <a:sym typeface="Proxima Nova"/>
              </a:rPr>
              <a:t> have operational risk and lack of fiduciary control over data assets of all types.</a:t>
            </a:r>
            <a:endParaRPr sz="1100">
              <a:latin typeface="Proxima Nova"/>
              <a:ea typeface="Proxima Nova"/>
              <a:cs typeface="Proxima Nova"/>
              <a:sym typeface="Proxima Nova"/>
            </a:endParaRPr>
          </a:p>
          <a:p>
            <a:pPr indent="0" lvl="0" marL="0" marR="0" rtl="0" algn="l">
              <a:lnSpc>
                <a:spcPct val="87000"/>
              </a:lnSpc>
              <a:spcBef>
                <a:spcPts val="0"/>
              </a:spcBef>
              <a:spcAft>
                <a:spcPts val="0"/>
              </a:spcAft>
              <a:buNone/>
            </a:pPr>
            <a:r>
              <a:t/>
            </a:r>
            <a:endParaRPr sz="1100">
              <a:solidFill>
                <a:schemeClr val="dk1"/>
              </a:solidFill>
              <a:latin typeface="Proxima Nova"/>
              <a:ea typeface="Proxima Nova"/>
              <a:cs typeface="Proxima Nova"/>
              <a:sym typeface="Proxima Nova"/>
            </a:endParaRPr>
          </a:p>
          <a:p>
            <a:pPr indent="0" lvl="0" marL="0" marR="0" rtl="0" algn="l">
              <a:lnSpc>
                <a:spcPct val="87000"/>
              </a:lnSpc>
              <a:spcBef>
                <a:spcPts val="0"/>
              </a:spcBef>
              <a:spcAft>
                <a:spcPts val="0"/>
              </a:spcAft>
              <a:buNone/>
            </a:pPr>
            <a:r>
              <a:t/>
            </a:r>
            <a:endParaRPr sz="1100">
              <a:solidFill>
                <a:schemeClr val="dk1"/>
              </a:solidFill>
              <a:latin typeface="Proxima Nova"/>
              <a:ea typeface="Proxima Nova"/>
              <a:cs typeface="Proxima Nova"/>
              <a:sym typeface="Proxima Nova"/>
            </a:endParaRPr>
          </a:p>
          <a:p>
            <a:pPr indent="0" lvl="0" marL="0" marR="0" rtl="0" algn="l">
              <a:lnSpc>
                <a:spcPct val="87000"/>
              </a:lnSpc>
              <a:spcBef>
                <a:spcPts val="0"/>
              </a:spcBef>
              <a:spcAft>
                <a:spcPts val="0"/>
              </a:spcAft>
              <a:buNone/>
            </a:pPr>
            <a:r>
              <a:rPr lang="en-US" sz="1100">
                <a:solidFill>
                  <a:schemeClr val="dk1"/>
                </a:solidFill>
                <a:latin typeface="Proxima Nova"/>
                <a:ea typeface="Proxima Nova"/>
                <a:cs typeface="Proxima Nova"/>
                <a:sym typeface="Proxima Nova"/>
              </a:rPr>
              <a:t>Corporations </a:t>
            </a:r>
            <a:r>
              <a:rPr lang="en-US" sz="1100">
                <a:solidFill>
                  <a:schemeClr val="dk1"/>
                </a:solidFill>
                <a:latin typeface="Proxima Nova"/>
                <a:ea typeface="Proxima Nova"/>
                <a:cs typeface="Proxima Nova"/>
                <a:sym typeface="Proxima Nova"/>
              </a:rPr>
              <a:t>do not have a reliable source for minting cryptocurrencies, data-backed digital assets.</a:t>
            </a:r>
            <a:endParaRPr sz="1100">
              <a:latin typeface="Proxima Nova"/>
              <a:ea typeface="Proxima Nova"/>
              <a:cs typeface="Proxima Nova"/>
              <a:sym typeface="Proxima Nova"/>
            </a:endParaRPr>
          </a:p>
        </p:txBody>
      </p:sp>
      <p:sp>
        <p:nvSpPr>
          <p:cNvPr id="49" name="Google Shape;49;p2"/>
          <p:cNvSpPr/>
          <p:nvPr/>
        </p:nvSpPr>
        <p:spPr>
          <a:xfrm>
            <a:off x="6216502" y="947568"/>
            <a:ext cx="2761467" cy="3533340"/>
          </a:xfrm>
          <a:prstGeom prst="rect">
            <a:avLst/>
          </a:prstGeom>
          <a:noFill/>
          <a:ln>
            <a:noFill/>
          </a:ln>
        </p:spPr>
        <p:txBody>
          <a:bodyPr anchorCtr="0" anchor="t" bIns="45700" lIns="91425" spcFirstLastPara="1" rIns="91425" wrap="square" tIns="45700">
            <a:spAutoFit/>
          </a:bodyPr>
          <a:lstStyle/>
          <a:p>
            <a:pPr indent="0" lvl="0" marL="0" marR="0" rtl="0" algn="l">
              <a:lnSpc>
                <a:spcPct val="87000"/>
              </a:lnSpc>
              <a:spcBef>
                <a:spcPts val="0"/>
              </a:spcBef>
              <a:spcAft>
                <a:spcPts val="0"/>
              </a:spcAft>
              <a:buNone/>
            </a:pPr>
            <a:r>
              <a:rPr lang="en-US" sz="2500">
                <a:solidFill>
                  <a:srgbClr val="061935"/>
                </a:solidFill>
                <a:latin typeface="Proxima Nova"/>
                <a:ea typeface="Proxima Nova"/>
                <a:cs typeface="Proxima Nova"/>
                <a:sym typeface="Proxima Nova"/>
              </a:rPr>
              <a:t>The</a:t>
            </a:r>
            <a:r>
              <a:rPr b="1" lang="en-US" sz="2500">
                <a:solidFill>
                  <a:srgbClr val="061935"/>
                </a:solidFill>
                <a:latin typeface="Proxima Nova"/>
                <a:ea typeface="Proxima Nova"/>
                <a:cs typeface="Proxima Nova"/>
                <a:sym typeface="Proxima Nova"/>
              </a:rPr>
              <a:t> Solution</a:t>
            </a:r>
            <a:endParaRPr>
              <a:solidFill>
                <a:srgbClr val="061935"/>
              </a:solidFill>
            </a:endParaRPr>
          </a:p>
          <a:p>
            <a:pPr indent="0" lvl="0" marL="0" marR="0" rtl="0" algn="l">
              <a:lnSpc>
                <a:spcPct val="87000"/>
              </a:lnSpc>
              <a:spcBef>
                <a:spcPts val="0"/>
              </a:spcBef>
              <a:spcAft>
                <a:spcPts val="0"/>
              </a:spcAft>
              <a:buNone/>
            </a:pPr>
            <a:r>
              <a:rPr lang="en-US" sz="1100">
                <a:solidFill>
                  <a:schemeClr val="dk1"/>
                </a:solidFill>
                <a:latin typeface="Proxima Nova"/>
                <a:ea typeface="Proxima Nova"/>
                <a:cs typeface="Proxima Nova"/>
                <a:sym typeface="Proxima Nova"/>
              </a:rPr>
              <a:t>The patented Datavault® platform transforms derivative data from a cost driver to a revenue producer with our novel 3-part system.</a:t>
            </a:r>
            <a:endParaRPr/>
          </a:p>
          <a:p>
            <a:pPr indent="0" lvl="0" marL="0" marR="0" rtl="0" algn="l">
              <a:lnSpc>
                <a:spcPct val="87000"/>
              </a:lnSpc>
              <a:spcBef>
                <a:spcPts val="0"/>
              </a:spcBef>
              <a:spcAft>
                <a:spcPts val="0"/>
              </a:spcAft>
              <a:buNone/>
            </a:pPr>
            <a:r>
              <a:t/>
            </a:r>
            <a:endParaRPr b="1" sz="1100">
              <a:solidFill>
                <a:schemeClr val="accent1"/>
              </a:solidFill>
              <a:latin typeface="Proxima Nova"/>
              <a:ea typeface="Proxima Nova"/>
              <a:cs typeface="Proxima Nova"/>
              <a:sym typeface="Proxima Nova"/>
            </a:endParaRPr>
          </a:p>
          <a:p>
            <a:pPr indent="0" lvl="0" marL="0" marR="0" rtl="0" algn="l">
              <a:spcBef>
                <a:spcPts val="0"/>
              </a:spcBef>
              <a:spcAft>
                <a:spcPts val="0"/>
              </a:spcAft>
              <a:buNone/>
            </a:pPr>
            <a:r>
              <a:rPr b="1" lang="en-US" sz="1100">
                <a:solidFill>
                  <a:srgbClr val="0DC98F"/>
                </a:solidFill>
                <a:latin typeface="Proxima Nova"/>
                <a:ea typeface="Proxima Nova"/>
                <a:cs typeface="Proxima Nova"/>
                <a:sym typeface="Proxima Nova"/>
              </a:rPr>
              <a:t>Data Refinery</a:t>
            </a:r>
            <a:endParaRPr/>
          </a:p>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Index, categorize, and objectify</a:t>
            </a:r>
            <a:endParaRPr/>
          </a:p>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data assets.</a:t>
            </a:r>
            <a:endParaRPr/>
          </a:p>
          <a:p>
            <a:pPr indent="0" lvl="0" marL="0" marR="0" rtl="0" algn="l">
              <a:spcBef>
                <a:spcPts val="0"/>
              </a:spcBef>
              <a:spcAft>
                <a:spcPts val="0"/>
              </a:spcAft>
              <a:buNone/>
            </a:pPr>
            <a:r>
              <a:t/>
            </a:r>
            <a:endParaRPr sz="11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b="1" lang="en-US" sz="1100">
                <a:solidFill>
                  <a:srgbClr val="0DC98F"/>
                </a:solidFill>
                <a:latin typeface="Proxima Nova"/>
                <a:ea typeface="Proxima Nova"/>
                <a:cs typeface="Proxima Nova"/>
                <a:sym typeface="Proxima Nova"/>
              </a:rPr>
              <a:t>Datavault®</a:t>
            </a:r>
            <a:endParaRPr/>
          </a:p>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Get real-time valuation of data</a:t>
            </a:r>
            <a:endParaRPr/>
          </a:p>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and dynamic visualization of</a:t>
            </a:r>
            <a:endParaRPr/>
          </a:p>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data assets.</a:t>
            </a:r>
            <a:endParaRPr/>
          </a:p>
          <a:p>
            <a:pPr indent="0" lvl="0" marL="0" marR="0" rtl="0" algn="l">
              <a:spcBef>
                <a:spcPts val="0"/>
              </a:spcBef>
              <a:spcAft>
                <a:spcPts val="0"/>
              </a:spcAft>
              <a:buNone/>
            </a:pPr>
            <a:r>
              <a:t/>
            </a:r>
            <a:endParaRPr b="1" sz="1100">
              <a:solidFill>
                <a:srgbClr val="0DC98F"/>
              </a:solidFill>
              <a:latin typeface="Proxima Nova"/>
              <a:ea typeface="Proxima Nova"/>
              <a:cs typeface="Proxima Nova"/>
              <a:sym typeface="Proxima Nova"/>
            </a:endParaRPr>
          </a:p>
          <a:p>
            <a:pPr indent="0" lvl="0" marL="0" marR="0" rtl="0" algn="l">
              <a:spcBef>
                <a:spcPts val="0"/>
              </a:spcBef>
              <a:spcAft>
                <a:spcPts val="0"/>
              </a:spcAft>
              <a:buNone/>
            </a:pPr>
            <a:r>
              <a:rPr b="1" lang="en-US" sz="1100">
                <a:solidFill>
                  <a:srgbClr val="0DC98F"/>
                </a:solidFill>
                <a:latin typeface="Proxima Nova"/>
                <a:ea typeface="Proxima Nova"/>
                <a:cs typeface="Proxima Nova"/>
                <a:sym typeface="Proxima Nova"/>
              </a:rPr>
              <a:t>Information Data Exchange®</a:t>
            </a:r>
            <a:endParaRPr/>
          </a:p>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Buy or sell data on the Information Data Exchange®. Automatically list your data assets in the top tier crypto and digital assets exchanges.</a:t>
            </a:r>
            <a:endParaRPr/>
          </a:p>
        </p:txBody>
      </p:sp>
      <p:pic>
        <p:nvPicPr>
          <p:cNvPr id="50" name="Google Shape;50;p2"/>
          <p:cNvPicPr preferRelativeResize="0"/>
          <p:nvPr/>
        </p:nvPicPr>
        <p:blipFill rotWithShape="1">
          <a:blip r:embed="rId3">
            <a:alphaModFix/>
          </a:blip>
          <a:srcRect b="5887" l="0" r="0" t="5805"/>
          <a:stretch/>
        </p:blipFill>
        <p:spPr>
          <a:xfrm>
            <a:off x="2279967" y="833306"/>
            <a:ext cx="4149928" cy="3664689"/>
          </a:xfrm>
          <a:prstGeom prst="rect">
            <a:avLst/>
          </a:prstGeom>
          <a:noFill/>
          <a:ln>
            <a:noFill/>
          </a:ln>
        </p:spPr>
      </p:pic>
      <p:sp>
        <p:nvSpPr>
          <p:cNvPr id="51" name="Google Shape;51;p2"/>
          <p:cNvSpPr txBox="1"/>
          <p:nvPr>
            <p:ph idx="12" type="sldNum"/>
          </p:nvPr>
        </p:nvSpPr>
        <p:spPr>
          <a:xfrm>
            <a:off x="8567627" y="4661324"/>
            <a:ext cx="349500" cy="267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6"/>
          <p:cNvSpPr txBox="1"/>
          <p:nvPr>
            <p:ph idx="12" type="sldNum"/>
          </p:nvPr>
        </p:nvSpPr>
        <p:spPr>
          <a:xfrm>
            <a:off x="8628423" y="4661324"/>
            <a:ext cx="349545" cy="2677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7" name="Google Shape;57;p6"/>
          <p:cNvSpPr/>
          <p:nvPr/>
        </p:nvSpPr>
        <p:spPr>
          <a:xfrm>
            <a:off x="354794" y="156580"/>
            <a:ext cx="2877600" cy="2227500"/>
          </a:xfrm>
          <a:prstGeom prst="rect">
            <a:avLst/>
          </a:prstGeom>
          <a:noFill/>
          <a:ln>
            <a:noFill/>
          </a:ln>
        </p:spPr>
        <p:txBody>
          <a:bodyPr anchorCtr="0" anchor="t" bIns="45700" lIns="91425" spcFirstLastPara="1" rIns="91425" wrap="square" tIns="45700">
            <a:spAutoFit/>
          </a:bodyPr>
          <a:lstStyle/>
          <a:p>
            <a:pPr indent="0" lvl="0" marL="0" marR="0" rtl="0" algn="l">
              <a:lnSpc>
                <a:spcPct val="87000"/>
              </a:lnSpc>
              <a:spcBef>
                <a:spcPts val="0"/>
              </a:spcBef>
              <a:spcAft>
                <a:spcPts val="0"/>
              </a:spcAft>
              <a:buNone/>
            </a:pPr>
            <a:r>
              <a:rPr b="1" lang="en-US" sz="2500">
                <a:solidFill>
                  <a:schemeClr val="dk1"/>
                </a:solidFill>
                <a:latin typeface="Proxima Nova"/>
                <a:ea typeface="Proxima Nova"/>
                <a:cs typeface="Proxima Nova"/>
                <a:sym typeface="Proxima Nova"/>
              </a:rPr>
              <a:t>Datavault</a:t>
            </a:r>
            <a:r>
              <a:rPr b="1" baseline="30000" lang="en-US" sz="2500">
                <a:solidFill>
                  <a:schemeClr val="dk1"/>
                </a:solidFill>
                <a:latin typeface="Proxima Nova"/>
                <a:ea typeface="Proxima Nova"/>
                <a:cs typeface="Proxima Nova"/>
                <a:sym typeface="Proxima Nova"/>
              </a:rPr>
              <a:t>®</a:t>
            </a:r>
            <a:endParaRPr/>
          </a:p>
          <a:p>
            <a:pPr indent="0" lvl="0" marL="0" marR="0" rtl="0" algn="l">
              <a:spcBef>
                <a:spcPts val="0"/>
              </a:spcBef>
              <a:spcAft>
                <a:spcPts val="0"/>
              </a:spcAft>
              <a:buNone/>
            </a:pPr>
            <a:r>
              <a:t/>
            </a:r>
            <a:endParaRPr sz="1300">
              <a:solidFill>
                <a:schemeClr val="accent1"/>
              </a:solidFill>
              <a:latin typeface="Proxima Nova"/>
              <a:ea typeface="Proxima Nova"/>
              <a:cs typeface="Proxima Nova"/>
              <a:sym typeface="Proxima Nova"/>
            </a:endParaRPr>
          </a:p>
          <a:p>
            <a:pPr indent="0" lvl="0" marL="0" marR="0" rtl="0" algn="l">
              <a:spcBef>
                <a:spcPts val="0"/>
              </a:spcBef>
              <a:spcAft>
                <a:spcPts val="0"/>
              </a:spcAft>
              <a:buNone/>
            </a:pPr>
            <a:r>
              <a:rPr lang="en-US" sz="1250">
                <a:solidFill>
                  <a:schemeClr val="dk1"/>
                </a:solidFill>
                <a:latin typeface="Proxima Nova"/>
                <a:ea typeface="Proxima Nova"/>
                <a:cs typeface="Proxima Nova"/>
                <a:sym typeface="Proxima Nova"/>
              </a:rPr>
              <a:t>Innovative technology on a highly secure and encrypted platform  </a:t>
            </a:r>
            <a:endParaRPr/>
          </a:p>
          <a:p>
            <a:pPr indent="0" lvl="0" marL="0" marR="0" rtl="0" algn="l">
              <a:spcBef>
                <a:spcPts val="0"/>
              </a:spcBef>
              <a:spcAft>
                <a:spcPts val="0"/>
              </a:spcAft>
              <a:buNone/>
            </a:pPr>
            <a:r>
              <a:t/>
            </a:r>
            <a:endParaRPr sz="125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lang="en-US" sz="1250">
                <a:solidFill>
                  <a:schemeClr val="dk1"/>
                </a:solidFill>
                <a:latin typeface="Proxima Nova"/>
                <a:ea typeface="Proxima Nova"/>
                <a:cs typeface="Proxima Nova"/>
                <a:sym typeface="Proxima Nova"/>
              </a:rPr>
              <a:t>An intuitive, gamified user interface</a:t>
            </a:r>
            <a:endParaRPr/>
          </a:p>
          <a:p>
            <a:pPr indent="0" lvl="0" marL="0" marR="0" rtl="0" algn="l">
              <a:spcBef>
                <a:spcPts val="0"/>
              </a:spcBef>
              <a:spcAft>
                <a:spcPts val="0"/>
              </a:spcAft>
              <a:buNone/>
            </a:pPr>
            <a:r>
              <a:t/>
            </a:r>
            <a:endParaRPr sz="125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lang="en-US" sz="1250">
                <a:solidFill>
                  <a:schemeClr val="dk1"/>
                </a:solidFill>
                <a:latin typeface="Proxima Nova"/>
                <a:ea typeface="Proxima Nova"/>
                <a:cs typeface="Proxima Nova"/>
                <a:sym typeface="Proxima Nova"/>
              </a:rPr>
              <a:t>Designed for valuation, collaboration, and trading of data assets on the Information Data Exchange®</a:t>
            </a:r>
            <a:endParaRPr/>
          </a:p>
        </p:txBody>
      </p:sp>
      <p:pic>
        <p:nvPicPr>
          <p:cNvPr id="58" name="Google Shape;58;p6"/>
          <p:cNvPicPr preferRelativeResize="0"/>
          <p:nvPr/>
        </p:nvPicPr>
        <p:blipFill rotWithShape="1">
          <a:blip r:embed="rId3">
            <a:alphaModFix/>
          </a:blip>
          <a:srcRect b="0" l="0" r="0" t="0"/>
          <a:stretch/>
        </p:blipFill>
        <p:spPr>
          <a:xfrm>
            <a:off x="56906" y="2523384"/>
            <a:ext cx="3225268" cy="1858200"/>
          </a:xfrm>
          <a:prstGeom prst="rect">
            <a:avLst/>
          </a:prstGeom>
          <a:noFill/>
          <a:ln>
            <a:noFill/>
          </a:ln>
        </p:spPr>
      </p:pic>
      <p:grpSp>
        <p:nvGrpSpPr>
          <p:cNvPr id="59" name="Google Shape;59;p6"/>
          <p:cNvGrpSpPr/>
          <p:nvPr/>
        </p:nvGrpSpPr>
        <p:grpSpPr>
          <a:xfrm>
            <a:off x="141767" y="386641"/>
            <a:ext cx="3090600" cy="1997472"/>
            <a:chOff x="141767" y="386641"/>
            <a:chExt cx="3090600" cy="1997472"/>
          </a:xfrm>
        </p:grpSpPr>
        <p:cxnSp>
          <p:nvCxnSpPr>
            <p:cNvPr id="60" name="Google Shape;60;p6"/>
            <p:cNvCxnSpPr/>
            <p:nvPr/>
          </p:nvCxnSpPr>
          <p:spPr>
            <a:xfrm rot="10800000">
              <a:off x="141794" y="386641"/>
              <a:ext cx="213000" cy="0"/>
            </a:xfrm>
            <a:prstGeom prst="straightConnector1">
              <a:avLst/>
            </a:prstGeom>
            <a:noFill/>
            <a:ln cap="flat" cmpd="sng" w="9525">
              <a:solidFill>
                <a:srgbClr val="0DC98F"/>
              </a:solidFill>
              <a:prstDash val="solid"/>
              <a:miter lim="800000"/>
              <a:headEnd len="med" w="med" type="oval"/>
              <a:tailEnd len="sm" w="sm" type="none"/>
            </a:ln>
          </p:spPr>
        </p:cxnSp>
        <p:cxnSp>
          <p:nvCxnSpPr>
            <p:cNvPr id="61" name="Google Shape;61;p6"/>
            <p:cNvCxnSpPr/>
            <p:nvPr/>
          </p:nvCxnSpPr>
          <p:spPr>
            <a:xfrm>
              <a:off x="148856" y="386641"/>
              <a:ext cx="0" cy="1997400"/>
            </a:xfrm>
            <a:prstGeom prst="straightConnector1">
              <a:avLst/>
            </a:prstGeom>
            <a:noFill/>
            <a:ln cap="flat" cmpd="sng" w="9525">
              <a:solidFill>
                <a:srgbClr val="0DC98F"/>
              </a:solidFill>
              <a:prstDash val="solid"/>
              <a:miter lim="800000"/>
              <a:headEnd len="sm" w="sm" type="none"/>
              <a:tailEnd len="sm" w="sm" type="none"/>
            </a:ln>
          </p:spPr>
        </p:cxnSp>
        <p:cxnSp>
          <p:nvCxnSpPr>
            <p:cNvPr id="62" name="Google Shape;62;p6"/>
            <p:cNvCxnSpPr/>
            <p:nvPr/>
          </p:nvCxnSpPr>
          <p:spPr>
            <a:xfrm>
              <a:off x="141767" y="2384113"/>
              <a:ext cx="3090600" cy="0"/>
            </a:xfrm>
            <a:prstGeom prst="straightConnector1">
              <a:avLst/>
            </a:prstGeom>
            <a:noFill/>
            <a:ln cap="flat" cmpd="sng" w="9525">
              <a:solidFill>
                <a:srgbClr val="0DC98F"/>
              </a:solidFill>
              <a:prstDash val="solid"/>
              <a:miter lim="800000"/>
              <a:headEnd len="sm" w="sm" type="none"/>
              <a:tailEnd len="med" w="med" type="oval"/>
            </a:ln>
          </p:spPr>
        </p:cxnSp>
      </p:grpSp>
      <p:pic>
        <p:nvPicPr>
          <p:cNvPr id="63" name="Google Shape;63;p6"/>
          <p:cNvPicPr preferRelativeResize="0"/>
          <p:nvPr/>
        </p:nvPicPr>
        <p:blipFill rotWithShape="1">
          <a:blip r:embed="rId4">
            <a:alphaModFix/>
          </a:blip>
          <a:srcRect b="0" l="0" r="0" t="0"/>
          <a:stretch/>
        </p:blipFill>
        <p:spPr>
          <a:xfrm>
            <a:off x="3551282" y="152948"/>
            <a:ext cx="2790357" cy="4228627"/>
          </a:xfrm>
          <a:prstGeom prst="rect">
            <a:avLst/>
          </a:prstGeom>
          <a:noFill/>
          <a:ln>
            <a:noFill/>
          </a:ln>
        </p:spPr>
      </p:pic>
      <p:pic>
        <p:nvPicPr>
          <p:cNvPr id="64" name="Google Shape;64;p6"/>
          <p:cNvPicPr preferRelativeResize="0"/>
          <p:nvPr/>
        </p:nvPicPr>
        <p:blipFill rotWithShape="1">
          <a:blip r:embed="rId5">
            <a:alphaModFix/>
          </a:blip>
          <a:srcRect b="0" l="0" r="0" t="0"/>
          <a:stretch/>
        </p:blipFill>
        <p:spPr>
          <a:xfrm>
            <a:off x="4844946" y="152948"/>
            <a:ext cx="2178132" cy="1023722"/>
          </a:xfrm>
          <a:prstGeom prst="rect">
            <a:avLst/>
          </a:prstGeom>
          <a:noFill/>
          <a:ln>
            <a:noFill/>
          </a:ln>
        </p:spPr>
      </p:pic>
      <p:sp>
        <p:nvSpPr>
          <p:cNvPr id="65" name="Google Shape;65;p6"/>
          <p:cNvSpPr txBox="1"/>
          <p:nvPr/>
        </p:nvSpPr>
        <p:spPr>
          <a:xfrm>
            <a:off x="5099929" y="150620"/>
            <a:ext cx="1668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Proxima Nova"/>
                <a:ea typeface="Proxima Nova"/>
                <a:cs typeface="Proxima Nova"/>
                <a:sym typeface="Proxima Nova"/>
              </a:rPr>
              <a:t>Market Data</a:t>
            </a:r>
            <a:endParaRPr>
              <a:latin typeface="Proxima Nova"/>
              <a:ea typeface="Proxima Nova"/>
              <a:cs typeface="Proxima Nova"/>
              <a:sym typeface="Proxima Nova"/>
            </a:endParaRPr>
          </a:p>
        </p:txBody>
      </p:sp>
      <p:sp>
        <p:nvSpPr>
          <p:cNvPr id="66" name="Google Shape;66;p6"/>
          <p:cNvSpPr txBox="1"/>
          <p:nvPr/>
        </p:nvSpPr>
        <p:spPr>
          <a:xfrm>
            <a:off x="4987210" y="571077"/>
            <a:ext cx="19911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See market data in your vault and visualize market trends</a:t>
            </a:r>
            <a:endParaRPr>
              <a:latin typeface="Proxima Nova"/>
              <a:ea typeface="Proxima Nova"/>
              <a:cs typeface="Proxima Nova"/>
              <a:sym typeface="Proxima Nova"/>
            </a:endParaRPr>
          </a:p>
        </p:txBody>
      </p:sp>
      <p:pic>
        <p:nvPicPr>
          <p:cNvPr id="67" name="Google Shape;67;p6"/>
          <p:cNvPicPr preferRelativeResize="0"/>
          <p:nvPr/>
        </p:nvPicPr>
        <p:blipFill rotWithShape="1">
          <a:blip r:embed="rId5">
            <a:alphaModFix/>
          </a:blip>
          <a:srcRect b="0" l="0" r="0" t="0"/>
          <a:stretch/>
        </p:blipFill>
        <p:spPr>
          <a:xfrm>
            <a:off x="5475444" y="1762009"/>
            <a:ext cx="2178132" cy="1023722"/>
          </a:xfrm>
          <a:prstGeom prst="rect">
            <a:avLst/>
          </a:prstGeom>
          <a:noFill/>
          <a:ln>
            <a:noFill/>
          </a:ln>
        </p:spPr>
      </p:pic>
      <p:sp>
        <p:nvSpPr>
          <p:cNvPr id="68" name="Google Shape;68;p6"/>
          <p:cNvSpPr txBox="1"/>
          <p:nvPr/>
        </p:nvSpPr>
        <p:spPr>
          <a:xfrm>
            <a:off x="5625353" y="1759681"/>
            <a:ext cx="1878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Proxima Nova"/>
                <a:ea typeface="Proxima Nova"/>
                <a:cs typeface="Proxima Nova"/>
                <a:sym typeface="Proxima Nova"/>
              </a:rPr>
              <a:t>Review Your Vault</a:t>
            </a:r>
            <a:endParaRPr>
              <a:latin typeface="Proxima Nova"/>
              <a:ea typeface="Proxima Nova"/>
              <a:cs typeface="Proxima Nova"/>
              <a:sym typeface="Proxima Nova"/>
            </a:endParaRPr>
          </a:p>
        </p:txBody>
      </p:sp>
      <p:sp>
        <p:nvSpPr>
          <p:cNvPr id="69" name="Google Shape;69;p6"/>
          <p:cNvSpPr txBox="1"/>
          <p:nvPr/>
        </p:nvSpPr>
        <p:spPr>
          <a:xfrm>
            <a:off x="5617708" y="2180138"/>
            <a:ext cx="19911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Track assets in your wallet in real time</a:t>
            </a:r>
            <a:endParaRPr>
              <a:latin typeface="Proxima Nova"/>
              <a:ea typeface="Proxima Nova"/>
              <a:cs typeface="Proxima Nova"/>
              <a:sym typeface="Proxima Nova"/>
            </a:endParaRPr>
          </a:p>
        </p:txBody>
      </p:sp>
      <p:pic>
        <p:nvPicPr>
          <p:cNvPr id="70" name="Google Shape;70;p6"/>
          <p:cNvPicPr preferRelativeResize="0"/>
          <p:nvPr/>
        </p:nvPicPr>
        <p:blipFill rotWithShape="1">
          <a:blip r:embed="rId5">
            <a:alphaModFix/>
          </a:blip>
          <a:srcRect b="0" l="0" r="0" t="0"/>
          <a:stretch/>
        </p:blipFill>
        <p:spPr>
          <a:xfrm>
            <a:off x="6414599" y="3434401"/>
            <a:ext cx="2178132" cy="1023722"/>
          </a:xfrm>
          <a:prstGeom prst="rect">
            <a:avLst/>
          </a:prstGeom>
          <a:noFill/>
          <a:ln>
            <a:noFill/>
          </a:ln>
        </p:spPr>
      </p:pic>
      <p:sp>
        <p:nvSpPr>
          <p:cNvPr id="71" name="Google Shape;71;p6"/>
          <p:cNvSpPr txBox="1"/>
          <p:nvPr/>
        </p:nvSpPr>
        <p:spPr>
          <a:xfrm>
            <a:off x="6212202" y="3432073"/>
            <a:ext cx="25794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Proxima Nova"/>
                <a:ea typeface="Proxima Nova"/>
                <a:cs typeface="Proxima Nova"/>
                <a:sym typeface="Proxima Nova"/>
              </a:rPr>
              <a:t>Combine Your Data Sets</a:t>
            </a:r>
            <a:endParaRPr>
              <a:latin typeface="Proxima Nova"/>
              <a:ea typeface="Proxima Nova"/>
              <a:cs typeface="Proxima Nova"/>
              <a:sym typeface="Proxima Nova"/>
            </a:endParaRPr>
          </a:p>
        </p:txBody>
      </p:sp>
      <p:sp>
        <p:nvSpPr>
          <p:cNvPr id="72" name="Google Shape;72;p6"/>
          <p:cNvSpPr txBox="1"/>
          <p:nvPr/>
        </p:nvSpPr>
        <p:spPr>
          <a:xfrm>
            <a:off x="6447534" y="3781412"/>
            <a:ext cx="21087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roxima Nova"/>
                <a:ea typeface="Proxima Nova"/>
                <a:cs typeface="Proxima Nova"/>
                <a:sym typeface="Proxima Nova"/>
              </a:rPr>
              <a:t>Merge data objects from your wallet to create complimenting data combinations</a:t>
            </a:r>
            <a:endParaRPr>
              <a:latin typeface="Proxima Nova"/>
              <a:ea typeface="Proxima Nova"/>
              <a:cs typeface="Proxima Nova"/>
              <a:sym typeface="Proxima Nova"/>
            </a:endParaRPr>
          </a:p>
        </p:txBody>
      </p:sp>
      <p:cxnSp>
        <p:nvCxnSpPr>
          <p:cNvPr id="73" name="Google Shape;73;p6"/>
          <p:cNvCxnSpPr/>
          <p:nvPr/>
        </p:nvCxnSpPr>
        <p:spPr>
          <a:xfrm flipH="1" rot="-5400000">
            <a:off x="1985041" y="1722177"/>
            <a:ext cx="4231200" cy="1240500"/>
          </a:xfrm>
          <a:prstGeom prst="bentConnector3">
            <a:avLst>
              <a:gd fmla="val 66922" name="adj1"/>
            </a:avLst>
          </a:prstGeom>
          <a:noFill/>
          <a:ln cap="flat" cmpd="sng" w="9525">
            <a:solidFill>
              <a:srgbClr val="0DC98F"/>
            </a:solidFill>
            <a:prstDash val="solid"/>
            <a:miter lim="800000"/>
            <a:headEnd len="med" w="med" type="oval"/>
            <a:tailEnd len="med" w="med" type="oval"/>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
          <p:cNvSpPr txBox="1"/>
          <p:nvPr>
            <p:ph idx="12" type="sldNum"/>
          </p:nvPr>
        </p:nvSpPr>
        <p:spPr>
          <a:xfrm>
            <a:off x="8628423" y="4661324"/>
            <a:ext cx="349545" cy="2677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79" name="Google Shape;79;p7"/>
          <p:cNvGrpSpPr/>
          <p:nvPr/>
        </p:nvGrpSpPr>
        <p:grpSpPr>
          <a:xfrm>
            <a:off x="661451" y="952350"/>
            <a:ext cx="2571149" cy="1429800"/>
            <a:chOff x="661451" y="952350"/>
            <a:chExt cx="2571149" cy="1429800"/>
          </a:xfrm>
        </p:grpSpPr>
        <p:sp>
          <p:nvSpPr>
            <p:cNvPr id="80" name="Google Shape;80;p7"/>
            <p:cNvSpPr txBox="1"/>
            <p:nvPr/>
          </p:nvSpPr>
          <p:spPr>
            <a:xfrm>
              <a:off x="1081000" y="952350"/>
              <a:ext cx="2151600" cy="1429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100">
                  <a:solidFill>
                    <a:srgbClr val="0EC98F"/>
                  </a:solidFill>
                  <a:latin typeface="Proxima Nova"/>
                  <a:ea typeface="Proxima Nova"/>
                  <a:cs typeface="Proxima Nova"/>
                  <a:sym typeface="Proxima Nova"/>
                </a:rPr>
                <a:t>Data Refinery</a:t>
              </a:r>
              <a:endParaRPr sz="1100">
                <a:solidFill>
                  <a:schemeClr val="dk1"/>
                </a:solidFill>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Cross Platform</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File Type Ubiquity</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AI Driven Analysis</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Data Objectification</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Blockchain Integration  </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Public/Private Data Infusion </a:t>
              </a:r>
              <a:endParaRPr sz="1100">
                <a:solidFill>
                  <a:schemeClr val="dk1"/>
                </a:solidFill>
                <a:latin typeface="Proxima Nova"/>
                <a:ea typeface="Proxima Nova"/>
                <a:cs typeface="Proxima Nova"/>
                <a:sym typeface="Proxima Nova"/>
              </a:endParaRPr>
            </a:p>
          </p:txBody>
        </p:sp>
        <p:pic>
          <p:nvPicPr>
            <p:cNvPr descr="Image" id="81" name="Google Shape;81;p7"/>
            <p:cNvPicPr preferRelativeResize="0"/>
            <p:nvPr/>
          </p:nvPicPr>
          <p:blipFill rotWithShape="1">
            <a:blip r:embed="rId3">
              <a:alphaModFix/>
            </a:blip>
            <a:srcRect b="0" l="0" r="0" t="0"/>
            <a:stretch/>
          </p:blipFill>
          <p:spPr>
            <a:xfrm>
              <a:off x="661451" y="967305"/>
              <a:ext cx="419540" cy="346673"/>
            </a:xfrm>
            <a:prstGeom prst="rect">
              <a:avLst/>
            </a:prstGeom>
            <a:noFill/>
            <a:ln>
              <a:noFill/>
            </a:ln>
          </p:spPr>
        </p:pic>
      </p:grpSp>
      <p:sp>
        <p:nvSpPr>
          <p:cNvPr id="82" name="Google Shape;82;p7"/>
          <p:cNvSpPr txBox="1"/>
          <p:nvPr/>
        </p:nvSpPr>
        <p:spPr>
          <a:xfrm>
            <a:off x="0" y="-2"/>
            <a:ext cx="6855000" cy="629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61936"/>
              </a:buClr>
              <a:buSzPts val="2500"/>
              <a:buFont typeface="Proxima Nova"/>
              <a:buNone/>
            </a:pPr>
            <a:r>
              <a:rPr b="1" lang="en-US" sz="2500">
                <a:solidFill>
                  <a:srgbClr val="061936"/>
                </a:solidFill>
                <a:latin typeface="Proxima Nova"/>
                <a:ea typeface="Proxima Nova"/>
                <a:cs typeface="Proxima Nova"/>
                <a:sym typeface="Proxima Nova"/>
              </a:rPr>
              <a:t>The Datavault</a:t>
            </a:r>
            <a:r>
              <a:rPr baseline="30000" lang="en-US" sz="2500">
                <a:solidFill>
                  <a:schemeClr val="dk1"/>
                </a:solidFill>
                <a:latin typeface="Proxima Nova"/>
                <a:ea typeface="Proxima Nova"/>
                <a:cs typeface="Proxima Nova"/>
                <a:sym typeface="Proxima Nova"/>
              </a:rPr>
              <a:t>®</a:t>
            </a:r>
            <a:r>
              <a:rPr b="1" lang="en-US" sz="2500">
                <a:solidFill>
                  <a:srgbClr val="061936"/>
                </a:solidFill>
                <a:latin typeface="Proxima Nova"/>
                <a:ea typeface="Proxima Nova"/>
                <a:cs typeface="Proxima Nova"/>
                <a:sym typeface="Proxima Nova"/>
              </a:rPr>
              <a:t> Platform Software Suite</a:t>
            </a:r>
            <a:endParaRPr/>
          </a:p>
        </p:txBody>
      </p:sp>
      <p:grpSp>
        <p:nvGrpSpPr>
          <p:cNvPr id="83" name="Google Shape;83;p7"/>
          <p:cNvGrpSpPr/>
          <p:nvPr/>
        </p:nvGrpSpPr>
        <p:grpSpPr>
          <a:xfrm>
            <a:off x="3486362" y="921853"/>
            <a:ext cx="2779189" cy="1654997"/>
            <a:chOff x="3486362" y="921853"/>
            <a:chExt cx="2779189" cy="1654997"/>
          </a:xfrm>
        </p:grpSpPr>
        <p:sp>
          <p:nvSpPr>
            <p:cNvPr id="84" name="Google Shape;84;p7"/>
            <p:cNvSpPr txBox="1"/>
            <p:nvPr/>
          </p:nvSpPr>
          <p:spPr>
            <a:xfrm>
              <a:off x="3937851" y="952350"/>
              <a:ext cx="2327700" cy="1624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100">
                  <a:solidFill>
                    <a:srgbClr val="0EC98F"/>
                  </a:solidFill>
                  <a:latin typeface="Proxima Nova"/>
                  <a:ea typeface="Proxima Nova"/>
                  <a:cs typeface="Proxima Nova"/>
                  <a:sym typeface="Proxima Nova"/>
                </a:rPr>
                <a:t>DataVault</a:t>
              </a:r>
              <a:r>
                <a:rPr baseline="30000" lang="en-US" sz="1100">
                  <a:solidFill>
                    <a:srgbClr val="0EC98F"/>
                  </a:solidFill>
                  <a:latin typeface="Proxima Nova"/>
                  <a:ea typeface="Proxima Nova"/>
                  <a:cs typeface="Proxima Nova"/>
                  <a:sym typeface="Proxima Nova"/>
                </a:rPr>
                <a:t>®</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Data Value</a:t>
              </a:r>
              <a:r>
                <a:rPr baseline="30000" lang="en-US" sz="1100">
                  <a:solidFill>
                    <a:schemeClr val="dk1"/>
                  </a:solidFill>
                  <a:latin typeface="Proxima Nova"/>
                  <a:ea typeface="Proxima Nova"/>
                  <a:cs typeface="Proxima Nova"/>
                  <a:sym typeface="Proxima Nova"/>
                </a:rPr>
                <a:t> ®</a:t>
              </a:r>
              <a:endParaRPr sz="1100">
                <a:solidFill>
                  <a:schemeClr val="dk1"/>
                </a:solidFill>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Data Score</a:t>
              </a:r>
              <a:r>
                <a:rPr baseline="30000" lang="en-US" sz="1100">
                  <a:solidFill>
                    <a:schemeClr val="dk1"/>
                  </a:solidFill>
                  <a:latin typeface="Proxima Nova"/>
                  <a:ea typeface="Proxima Nova"/>
                  <a:cs typeface="Proxima Nova"/>
                  <a:sym typeface="Proxima Nova"/>
                </a:rPr>
                <a:t>®</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b="1" lang="en-US" sz="1100">
                  <a:solidFill>
                    <a:schemeClr val="dk1"/>
                  </a:solidFill>
                  <a:latin typeface="Proxima Nova"/>
                  <a:ea typeface="Proxima Nova"/>
                  <a:cs typeface="Proxima Nova"/>
                  <a:sym typeface="Proxima Nova"/>
                </a:rPr>
                <a:t>Experiential Data Visualization</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b="1" lang="en-US" sz="1100">
                  <a:solidFill>
                    <a:schemeClr val="dk1"/>
                  </a:solidFill>
                  <a:latin typeface="Proxima Nova"/>
                  <a:ea typeface="Proxima Nova"/>
                  <a:cs typeface="Proxima Nova"/>
                  <a:sym typeface="Proxima Nova"/>
                </a:rPr>
                <a:t>Data Drive Outcomes</a:t>
              </a:r>
              <a:r>
                <a:rPr baseline="30000" lang="en-US" sz="1100">
                  <a:solidFill>
                    <a:schemeClr val="dk1"/>
                  </a:solidFill>
                  <a:latin typeface="Proxima Nova"/>
                  <a:ea typeface="Proxima Nova"/>
                  <a:cs typeface="Proxima Nova"/>
                  <a:sym typeface="Proxima Nova"/>
                </a:rPr>
                <a:t>®</a:t>
              </a:r>
              <a:r>
                <a:rPr b="1" lang="en-US" sz="1100">
                  <a:solidFill>
                    <a:schemeClr val="dk1"/>
                  </a:solidFill>
                  <a:latin typeface="Proxima Nova"/>
                  <a:ea typeface="Proxima Nova"/>
                  <a:cs typeface="Proxima Nova"/>
                  <a:sym typeface="Proxima Nova"/>
                </a:rPr>
                <a:t> </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i="0" lang="en-US" sz="1100">
                  <a:solidFill>
                    <a:srgbClr val="061936"/>
                  </a:solidFill>
                  <a:latin typeface="Proxima Nova"/>
                  <a:ea typeface="Proxima Nova"/>
                  <a:cs typeface="Proxima Nova"/>
                  <a:sym typeface="Proxima Nova"/>
                </a:rPr>
                <a:t>Enhanced Analytics</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i="0" lang="en-US" sz="1100">
                  <a:solidFill>
                    <a:srgbClr val="061936"/>
                  </a:solidFill>
                  <a:latin typeface="Proxima Nova"/>
                  <a:ea typeface="Proxima Nova"/>
                  <a:cs typeface="Proxima Nova"/>
                  <a:sym typeface="Proxima Nova"/>
                </a:rPr>
                <a:t>Data Valuation</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Collaboration </a:t>
              </a:r>
              <a:endParaRPr sz="1100">
                <a:latin typeface="Proxima Nova"/>
                <a:ea typeface="Proxima Nova"/>
                <a:cs typeface="Proxima Nova"/>
                <a:sym typeface="Proxima Nova"/>
              </a:endParaRPr>
            </a:p>
          </p:txBody>
        </p:sp>
        <p:pic>
          <p:nvPicPr>
            <p:cNvPr descr="Image" id="85" name="Google Shape;85;p7"/>
            <p:cNvPicPr preferRelativeResize="0"/>
            <p:nvPr/>
          </p:nvPicPr>
          <p:blipFill rotWithShape="1">
            <a:blip r:embed="rId4">
              <a:alphaModFix/>
            </a:blip>
            <a:srcRect b="0" l="0" r="0" t="0"/>
            <a:stretch/>
          </p:blipFill>
          <p:spPr>
            <a:xfrm>
              <a:off x="3486362" y="921853"/>
              <a:ext cx="451488" cy="437577"/>
            </a:xfrm>
            <a:prstGeom prst="rect">
              <a:avLst/>
            </a:prstGeom>
            <a:noFill/>
            <a:ln>
              <a:noFill/>
            </a:ln>
          </p:spPr>
        </p:pic>
      </p:grpSp>
      <p:cxnSp>
        <p:nvCxnSpPr>
          <p:cNvPr id="86" name="Google Shape;86;p7"/>
          <p:cNvCxnSpPr/>
          <p:nvPr/>
        </p:nvCxnSpPr>
        <p:spPr>
          <a:xfrm>
            <a:off x="2234424" y="1078010"/>
            <a:ext cx="692700" cy="3900"/>
          </a:xfrm>
          <a:prstGeom prst="straightConnector1">
            <a:avLst/>
          </a:prstGeom>
          <a:noFill/>
          <a:ln cap="rnd" cmpd="sng" w="25400">
            <a:solidFill>
              <a:srgbClr val="0EC98F"/>
            </a:solidFill>
            <a:prstDash val="solid"/>
            <a:miter lim="800000"/>
            <a:headEnd len="sm" w="sm" type="none"/>
            <a:tailEnd len="med" w="med" type="triangle"/>
          </a:ln>
        </p:spPr>
      </p:cxnSp>
      <p:grpSp>
        <p:nvGrpSpPr>
          <p:cNvPr id="87" name="Google Shape;87;p7"/>
          <p:cNvGrpSpPr/>
          <p:nvPr/>
        </p:nvGrpSpPr>
        <p:grpSpPr>
          <a:xfrm>
            <a:off x="6453762" y="967300"/>
            <a:ext cx="2501238" cy="845700"/>
            <a:chOff x="6453762" y="967300"/>
            <a:chExt cx="2501238" cy="845700"/>
          </a:xfrm>
        </p:grpSpPr>
        <p:sp>
          <p:nvSpPr>
            <p:cNvPr id="88" name="Google Shape;88;p7"/>
            <p:cNvSpPr txBox="1"/>
            <p:nvPr/>
          </p:nvSpPr>
          <p:spPr>
            <a:xfrm>
              <a:off x="6803400" y="967300"/>
              <a:ext cx="2151600" cy="845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100">
                  <a:solidFill>
                    <a:srgbClr val="0EC98F"/>
                  </a:solidFill>
                  <a:latin typeface="Proxima Nova"/>
                  <a:ea typeface="Proxima Nova"/>
                  <a:cs typeface="Proxima Nova"/>
                  <a:sym typeface="Proxima Nova"/>
                </a:rPr>
                <a:t>Information Data Exchange</a:t>
              </a:r>
              <a:r>
                <a:rPr baseline="30000" lang="en-US" sz="1100">
                  <a:solidFill>
                    <a:srgbClr val="0EC98F"/>
                  </a:solidFill>
                  <a:latin typeface="Proxima Nova"/>
                  <a:ea typeface="Proxima Nova"/>
                  <a:cs typeface="Proxima Nova"/>
                  <a:sym typeface="Proxima Nova"/>
                </a:rPr>
                <a:t>®</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Tokenization of Data Assets </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lang="en-US" sz="1100">
                  <a:solidFill>
                    <a:schemeClr val="dk1"/>
                  </a:solidFill>
                  <a:latin typeface="Proxima Nova"/>
                  <a:ea typeface="Proxima Nova"/>
                  <a:cs typeface="Proxima Nova"/>
                  <a:sym typeface="Proxima Nova"/>
                </a:rPr>
                <a:t>Robust Peer-to-Peer Transfer</a:t>
              </a:r>
              <a:endParaRPr sz="1100">
                <a:latin typeface="Proxima Nova"/>
                <a:ea typeface="Proxima Nova"/>
                <a:cs typeface="Proxima Nova"/>
                <a:sym typeface="Proxima Nova"/>
              </a:endParaRPr>
            </a:p>
            <a:p>
              <a:pPr indent="-167644" lvl="0" marL="167644" marR="0" rtl="0" algn="l">
                <a:lnSpc>
                  <a:spcPct val="115000"/>
                </a:lnSpc>
                <a:spcBef>
                  <a:spcPts val="0"/>
                </a:spcBef>
                <a:spcAft>
                  <a:spcPts val="0"/>
                </a:spcAft>
                <a:buClr>
                  <a:schemeClr val="dk1"/>
                </a:buClr>
                <a:buSzPts val="1100"/>
                <a:buFont typeface="Proxima Nova"/>
                <a:buChar char="•"/>
              </a:pPr>
              <a:r>
                <a:rPr b="1" lang="en-US" sz="1100">
                  <a:solidFill>
                    <a:schemeClr val="dk1"/>
                  </a:solidFill>
                  <a:latin typeface="Proxima Nova"/>
                  <a:ea typeface="Proxima Nova"/>
                  <a:cs typeface="Proxima Nova"/>
                  <a:sym typeface="Proxima Nova"/>
                </a:rPr>
                <a:t>Security &amp; Compliance </a:t>
              </a:r>
              <a:endParaRPr b="1" sz="1100">
                <a:solidFill>
                  <a:srgbClr val="0EC98F"/>
                </a:solidFill>
                <a:latin typeface="Proxima Nova"/>
                <a:ea typeface="Proxima Nova"/>
                <a:cs typeface="Proxima Nova"/>
                <a:sym typeface="Proxima Nova"/>
              </a:endParaRPr>
            </a:p>
          </p:txBody>
        </p:sp>
        <p:pic>
          <p:nvPicPr>
            <p:cNvPr id="89" name="Google Shape;89;p7"/>
            <p:cNvPicPr preferRelativeResize="0"/>
            <p:nvPr/>
          </p:nvPicPr>
          <p:blipFill rotWithShape="1">
            <a:blip r:embed="rId5">
              <a:alphaModFix/>
            </a:blip>
            <a:srcRect b="0" l="0" r="0" t="0"/>
            <a:stretch/>
          </p:blipFill>
          <p:spPr>
            <a:xfrm>
              <a:off x="6453762" y="981553"/>
              <a:ext cx="369834" cy="348078"/>
            </a:xfrm>
            <a:prstGeom prst="rect">
              <a:avLst/>
            </a:prstGeom>
            <a:noFill/>
            <a:ln>
              <a:noFill/>
            </a:ln>
          </p:spPr>
        </p:pic>
      </p:grpSp>
      <p:pic>
        <p:nvPicPr>
          <p:cNvPr id="90" name="Google Shape;90;p7"/>
          <p:cNvPicPr preferRelativeResize="0"/>
          <p:nvPr/>
        </p:nvPicPr>
        <p:blipFill rotWithShape="1">
          <a:blip r:embed="rId6">
            <a:alphaModFix/>
          </a:blip>
          <a:srcRect b="0" l="0" r="0" t="0"/>
          <a:stretch/>
        </p:blipFill>
        <p:spPr>
          <a:xfrm>
            <a:off x="186000" y="2704800"/>
            <a:ext cx="3398664" cy="1777800"/>
          </a:xfrm>
          <a:prstGeom prst="rect">
            <a:avLst/>
          </a:prstGeom>
          <a:noFill/>
          <a:ln>
            <a:noFill/>
          </a:ln>
        </p:spPr>
      </p:pic>
      <p:cxnSp>
        <p:nvCxnSpPr>
          <p:cNvPr id="91" name="Google Shape;91;p7"/>
          <p:cNvCxnSpPr/>
          <p:nvPr/>
        </p:nvCxnSpPr>
        <p:spPr>
          <a:xfrm>
            <a:off x="5379274" y="1078017"/>
            <a:ext cx="692700" cy="3900"/>
          </a:xfrm>
          <a:prstGeom prst="straightConnector1">
            <a:avLst/>
          </a:prstGeom>
          <a:noFill/>
          <a:ln cap="rnd" cmpd="sng" w="25400">
            <a:solidFill>
              <a:srgbClr val="0EC98F"/>
            </a:solidFill>
            <a:prstDash val="solid"/>
            <a:miter lim="800000"/>
            <a:headEnd len="sm" w="sm" type="none"/>
            <a:tailEnd len="med" w="med" type="triangle"/>
          </a:ln>
        </p:spPr>
      </p:cxnSp>
      <p:sp>
        <p:nvSpPr>
          <p:cNvPr id="92" name="Google Shape;92;p7"/>
          <p:cNvSpPr txBox="1"/>
          <p:nvPr/>
        </p:nvSpPr>
        <p:spPr>
          <a:xfrm>
            <a:off x="3152900" y="2770150"/>
            <a:ext cx="3447300" cy="1777800"/>
          </a:xfrm>
          <a:prstGeom prst="rect">
            <a:avLst/>
          </a:prstGeom>
          <a:noFill/>
          <a:ln>
            <a:noFill/>
          </a:ln>
        </p:spPr>
        <p:txBody>
          <a:bodyPr anchorCtr="0" anchor="t" bIns="91425" lIns="91425" spcFirstLastPara="1" rIns="91425" wrap="square" tIns="91425">
            <a:spAutoFit/>
          </a:bodyPr>
          <a:lstStyle/>
          <a:p>
            <a:pPr indent="-137160" lvl="0" marL="640080" marR="137160" rtl="0" algn="l">
              <a:lnSpc>
                <a:spcPct val="100000"/>
              </a:lnSpc>
              <a:spcBef>
                <a:spcPts val="0"/>
              </a:spcBef>
              <a:spcAft>
                <a:spcPts val="0"/>
              </a:spcAft>
              <a:buNone/>
            </a:pPr>
            <a:r>
              <a:rPr b="1" lang="en-US" sz="1100">
                <a:solidFill>
                  <a:srgbClr val="0EC98F"/>
                </a:solidFill>
                <a:latin typeface="Proxima Nova"/>
                <a:ea typeface="Proxima Nova"/>
                <a:cs typeface="Proxima Nova"/>
                <a:sym typeface="Proxima Nova"/>
              </a:rPr>
              <a:t>AI Agent: </a:t>
            </a:r>
            <a:r>
              <a:rPr b="1" lang="en-US" sz="1100" u="sng">
                <a:solidFill>
                  <a:srgbClr val="0EC98F"/>
                </a:solidFill>
                <a:latin typeface="Proxima Nova"/>
                <a:ea typeface="Proxima Nova"/>
                <a:cs typeface="Proxima Nova"/>
                <a:sym typeface="Proxima Nova"/>
              </a:rPr>
              <a:t>DataScore</a:t>
            </a:r>
            <a:r>
              <a:rPr b="1" baseline="30000" lang="en-US" sz="1100" u="sng">
                <a:solidFill>
                  <a:srgbClr val="0EC98F"/>
                </a:solidFill>
                <a:latin typeface="Proxima Nova"/>
                <a:ea typeface="Proxima Nova"/>
                <a:cs typeface="Proxima Nova"/>
                <a:sym typeface="Proxima Nova"/>
              </a:rPr>
              <a:t>Ⓡ</a:t>
            </a:r>
            <a:r>
              <a:rPr b="1" lang="en-US" sz="1100" u="sng">
                <a:solidFill>
                  <a:srgbClr val="000000"/>
                </a:solidFill>
                <a:latin typeface="Proxima Nova"/>
                <a:ea typeface="Proxima Nova"/>
                <a:cs typeface="Proxima Nova"/>
                <a:sym typeface="Proxima Nova"/>
              </a:rPr>
              <a:t> </a:t>
            </a:r>
            <a:endParaRPr sz="1100" u="sng">
              <a:solidFill>
                <a:srgbClr val="000000"/>
              </a:solidFill>
              <a:latin typeface="Proxima Nova"/>
              <a:ea typeface="Proxima Nova"/>
              <a:cs typeface="Proxima Nova"/>
              <a:sym typeface="Proxima Nova"/>
            </a:endParaRPr>
          </a:p>
          <a:p>
            <a:pPr indent="-154940" lvl="0" marL="731520" marR="0" rtl="0" algn="l">
              <a:lnSpc>
                <a:spcPct val="100000"/>
              </a:lnSpc>
              <a:spcBef>
                <a:spcPts val="500"/>
              </a:spcBef>
              <a:spcAft>
                <a:spcPts val="0"/>
              </a:spcAft>
              <a:buClr>
                <a:schemeClr val="dk1"/>
              </a:buClr>
              <a:buSzPts val="1000"/>
              <a:buFont typeface="Proxima Nova"/>
              <a:buChar char="●"/>
            </a:pPr>
            <a:r>
              <a:rPr lang="en-US" sz="1000">
                <a:solidFill>
                  <a:srgbClr val="000000"/>
                </a:solidFill>
                <a:latin typeface="Proxima Nova"/>
                <a:ea typeface="Proxima Nova"/>
                <a:cs typeface="Proxima Nova"/>
                <a:sym typeface="Proxima Nova"/>
              </a:rPr>
              <a:t>AI-driven system ensuring data quality, trustworthiness, and accuracy for secure Web 3.0 exchanges.</a:t>
            </a:r>
            <a:endParaRPr sz="1000">
              <a:solidFill>
                <a:srgbClr val="000000"/>
              </a:solidFill>
              <a:latin typeface="Proxima Nova"/>
              <a:ea typeface="Proxima Nova"/>
              <a:cs typeface="Proxima Nova"/>
              <a:sym typeface="Proxima Nova"/>
            </a:endParaRPr>
          </a:p>
          <a:p>
            <a:pPr indent="-154940" lvl="0" marL="731520" marR="0" rtl="0" algn="l">
              <a:lnSpc>
                <a:spcPct val="100000"/>
              </a:lnSpc>
              <a:spcBef>
                <a:spcPts val="500"/>
              </a:spcBef>
              <a:spcAft>
                <a:spcPts val="0"/>
              </a:spcAft>
              <a:buClr>
                <a:schemeClr val="dk1"/>
              </a:buClr>
              <a:buSzPts val="1000"/>
              <a:buFont typeface="Proxima Nova"/>
              <a:buChar char="●"/>
            </a:pPr>
            <a:r>
              <a:rPr lang="en-US" sz="1000">
                <a:solidFill>
                  <a:srgbClr val="000000"/>
                </a:solidFill>
                <a:latin typeface="Proxima Nova"/>
                <a:ea typeface="Proxima Nova"/>
                <a:cs typeface="Proxima Nova"/>
                <a:sym typeface="Proxima Nova"/>
              </a:rPr>
              <a:t>Provides a standardized benchmark to assess data readiness for analytics, compliance, and monetization.</a:t>
            </a:r>
            <a:endParaRPr sz="1000">
              <a:solidFill>
                <a:srgbClr val="000000"/>
              </a:solidFill>
              <a:latin typeface="Proxima Nova"/>
              <a:ea typeface="Proxima Nova"/>
              <a:cs typeface="Proxima Nova"/>
              <a:sym typeface="Proxima Nova"/>
            </a:endParaRPr>
          </a:p>
          <a:p>
            <a:pPr indent="-154940" lvl="0" marL="731520" marR="0" rtl="0" algn="l">
              <a:lnSpc>
                <a:spcPct val="100000"/>
              </a:lnSpc>
              <a:spcBef>
                <a:spcPts val="500"/>
              </a:spcBef>
              <a:spcAft>
                <a:spcPts val="500"/>
              </a:spcAft>
              <a:buClr>
                <a:schemeClr val="dk1"/>
              </a:buClr>
              <a:buSzPts val="1000"/>
              <a:buFont typeface="Proxima Nova"/>
              <a:buChar char="●"/>
            </a:pPr>
            <a:r>
              <a:rPr lang="en-US" sz="1000">
                <a:solidFill>
                  <a:srgbClr val="000000"/>
                </a:solidFill>
                <a:latin typeface="Proxima Nova"/>
                <a:ea typeface="Proxima Nova"/>
                <a:cs typeface="Proxima Nova"/>
                <a:sym typeface="Proxima Nova"/>
              </a:rPr>
              <a:t>Enables confident, accelerated decisions in federally funded research. </a:t>
            </a:r>
            <a:endParaRPr sz="1000">
              <a:solidFill>
                <a:srgbClr val="000000"/>
              </a:solidFill>
              <a:latin typeface="Proxima Nova"/>
              <a:ea typeface="Proxima Nova"/>
              <a:cs typeface="Proxima Nova"/>
              <a:sym typeface="Proxima Nova"/>
            </a:endParaRPr>
          </a:p>
        </p:txBody>
      </p:sp>
      <p:sp>
        <p:nvSpPr>
          <p:cNvPr id="93" name="Google Shape;93;p7"/>
          <p:cNvSpPr txBox="1"/>
          <p:nvPr/>
        </p:nvSpPr>
        <p:spPr>
          <a:xfrm>
            <a:off x="6017100" y="2770150"/>
            <a:ext cx="3126900" cy="1777800"/>
          </a:xfrm>
          <a:prstGeom prst="rect">
            <a:avLst/>
          </a:prstGeom>
          <a:noFill/>
          <a:ln>
            <a:noFill/>
          </a:ln>
        </p:spPr>
        <p:txBody>
          <a:bodyPr anchorCtr="0" anchor="t" bIns="91425" lIns="91425" spcFirstLastPara="1" rIns="91425" wrap="square" tIns="91425">
            <a:spAutoFit/>
          </a:bodyPr>
          <a:lstStyle/>
          <a:p>
            <a:pPr indent="-137160" lvl="0" marL="640080" marR="137160" rtl="0" algn="l">
              <a:lnSpc>
                <a:spcPct val="100000"/>
              </a:lnSpc>
              <a:spcBef>
                <a:spcPts val="0"/>
              </a:spcBef>
              <a:spcAft>
                <a:spcPts val="0"/>
              </a:spcAft>
              <a:buNone/>
            </a:pPr>
            <a:r>
              <a:rPr b="1" lang="en-US" sz="1100">
                <a:solidFill>
                  <a:srgbClr val="0EC98F"/>
                </a:solidFill>
                <a:latin typeface="Proxima Nova"/>
                <a:ea typeface="Proxima Nova"/>
                <a:cs typeface="Proxima Nova"/>
                <a:sym typeface="Proxima Nova"/>
              </a:rPr>
              <a:t>AI Agent: </a:t>
            </a:r>
            <a:r>
              <a:rPr b="1" lang="en-US" sz="1100" u="sng">
                <a:solidFill>
                  <a:srgbClr val="0EC98F"/>
                </a:solidFill>
                <a:latin typeface="Proxima Nova"/>
                <a:ea typeface="Proxima Nova"/>
                <a:cs typeface="Proxima Nova"/>
                <a:sym typeface="Proxima Nova"/>
              </a:rPr>
              <a:t>DataValue</a:t>
            </a:r>
            <a:r>
              <a:rPr b="1" baseline="30000" lang="en-US" sz="1100">
                <a:solidFill>
                  <a:srgbClr val="0EC98F"/>
                </a:solidFill>
                <a:latin typeface="Proxima Nova"/>
                <a:ea typeface="Proxima Nova"/>
                <a:cs typeface="Proxima Nova"/>
                <a:sym typeface="Proxima Nova"/>
              </a:rPr>
              <a:t>Ⓡ</a:t>
            </a:r>
            <a:r>
              <a:rPr b="1" lang="en-US" sz="1100">
                <a:solidFill>
                  <a:srgbClr val="0EC98F"/>
                </a:solidFill>
                <a:latin typeface="Proxima Nova"/>
                <a:ea typeface="Proxima Nova"/>
                <a:cs typeface="Proxima Nova"/>
                <a:sym typeface="Proxima Nova"/>
              </a:rPr>
              <a:t> </a:t>
            </a:r>
            <a:endParaRPr sz="1100">
              <a:solidFill>
                <a:srgbClr val="0EC98F"/>
              </a:solidFill>
              <a:latin typeface="Proxima Nova"/>
              <a:ea typeface="Proxima Nova"/>
              <a:cs typeface="Proxima Nova"/>
              <a:sym typeface="Proxima Nova"/>
            </a:endParaRPr>
          </a:p>
          <a:p>
            <a:pPr indent="-154940" lvl="0" marL="731520" marR="0" rtl="0" algn="l">
              <a:lnSpc>
                <a:spcPct val="100000"/>
              </a:lnSpc>
              <a:spcBef>
                <a:spcPts val="500"/>
              </a:spcBef>
              <a:spcAft>
                <a:spcPts val="0"/>
              </a:spcAft>
              <a:buClr>
                <a:schemeClr val="dk1"/>
              </a:buClr>
              <a:buSzPts val="1000"/>
              <a:buFont typeface="Proxima Nova"/>
              <a:buChar char="●"/>
            </a:pPr>
            <a:r>
              <a:rPr lang="en-US" sz="1000">
                <a:solidFill>
                  <a:srgbClr val="000000"/>
                </a:solidFill>
                <a:latin typeface="Proxima Nova"/>
                <a:ea typeface="Proxima Nova"/>
                <a:cs typeface="Proxima Nova"/>
                <a:sym typeface="Proxima Nova"/>
              </a:rPr>
              <a:t>Converts commercially viable derivative data into financial worth for tokenized DOE assets. </a:t>
            </a:r>
            <a:endParaRPr sz="1000">
              <a:solidFill>
                <a:srgbClr val="000000"/>
              </a:solidFill>
              <a:latin typeface="Proxima Nova"/>
              <a:ea typeface="Proxima Nova"/>
              <a:cs typeface="Proxima Nova"/>
              <a:sym typeface="Proxima Nova"/>
            </a:endParaRPr>
          </a:p>
          <a:p>
            <a:pPr indent="-154940" lvl="0" marL="731520" marR="0" rtl="0" algn="l">
              <a:lnSpc>
                <a:spcPct val="100000"/>
              </a:lnSpc>
              <a:spcBef>
                <a:spcPts val="500"/>
              </a:spcBef>
              <a:spcAft>
                <a:spcPts val="0"/>
              </a:spcAft>
              <a:buClr>
                <a:schemeClr val="dk1"/>
              </a:buClr>
              <a:buSzPts val="1000"/>
              <a:buFont typeface="Proxima Nova"/>
              <a:buChar char="●"/>
            </a:pPr>
            <a:r>
              <a:rPr lang="en-US" sz="1000">
                <a:solidFill>
                  <a:srgbClr val="000000"/>
                </a:solidFill>
                <a:latin typeface="Proxima Nova"/>
                <a:ea typeface="Proxima Nova"/>
                <a:cs typeface="Proxima Nova"/>
                <a:sym typeface="Proxima Nova"/>
              </a:rPr>
              <a:t>Enables DOE labs to quantify, insure, and transact data as a true asset class.</a:t>
            </a:r>
            <a:endParaRPr sz="1000">
              <a:solidFill>
                <a:srgbClr val="000000"/>
              </a:solidFill>
              <a:latin typeface="Proxima Nova"/>
              <a:ea typeface="Proxima Nova"/>
              <a:cs typeface="Proxima Nova"/>
              <a:sym typeface="Proxima Nova"/>
            </a:endParaRPr>
          </a:p>
          <a:p>
            <a:pPr indent="-154940" lvl="0" marL="731520" marR="0" rtl="0" algn="l">
              <a:lnSpc>
                <a:spcPct val="100000"/>
              </a:lnSpc>
              <a:spcBef>
                <a:spcPts val="500"/>
              </a:spcBef>
              <a:spcAft>
                <a:spcPts val="500"/>
              </a:spcAft>
              <a:buClr>
                <a:schemeClr val="dk1"/>
              </a:buClr>
              <a:buSzPts val="1000"/>
              <a:buFont typeface="Proxima Nova"/>
              <a:buChar char="●"/>
            </a:pPr>
            <a:r>
              <a:rPr lang="en-US" sz="1000">
                <a:solidFill>
                  <a:srgbClr val="000000"/>
                </a:solidFill>
                <a:latin typeface="Proxima Nova"/>
                <a:ea typeface="Proxima Nova"/>
                <a:cs typeface="Proxima Nova"/>
                <a:sym typeface="Proxima Nova"/>
              </a:rPr>
              <a:t>Unlocks new monetization channels by turning raw information into measurable business value.</a:t>
            </a:r>
            <a:endParaRPr b="1" sz="1000">
              <a:solidFill>
                <a:srgbClr val="000000"/>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878a1a2dff_0_0"/>
          <p:cNvSpPr txBox="1"/>
          <p:nvPr>
            <p:ph idx="12" type="sldNum"/>
          </p:nvPr>
        </p:nvSpPr>
        <p:spPr>
          <a:xfrm>
            <a:off x="8628423" y="4661324"/>
            <a:ext cx="349500" cy="267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00" name="Google Shape;100;g3878a1a2dff_0_0"/>
          <p:cNvSpPr txBox="1"/>
          <p:nvPr/>
        </p:nvSpPr>
        <p:spPr>
          <a:xfrm>
            <a:off x="-17747" y="5"/>
            <a:ext cx="4265100" cy="519600"/>
          </a:xfrm>
          <a:prstGeom prst="rect">
            <a:avLst/>
          </a:prstGeom>
          <a:noFill/>
          <a:ln>
            <a:noFill/>
          </a:ln>
        </p:spPr>
        <p:txBody>
          <a:bodyPr anchorCtr="0" anchor="t" bIns="91425" lIns="91425" spcFirstLastPara="1" rIns="91425" wrap="square" tIns="91425">
            <a:spAutoFit/>
          </a:bodyPr>
          <a:lstStyle/>
          <a:p>
            <a:pPr indent="0" lvl="0" marL="137160" marR="0" rtl="0" algn="l">
              <a:lnSpc>
                <a:spcPct val="87000"/>
              </a:lnSpc>
              <a:spcBef>
                <a:spcPts val="0"/>
              </a:spcBef>
              <a:spcAft>
                <a:spcPts val="0"/>
              </a:spcAft>
              <a:buClr>
                <a:srgbClr val="061936"/>
              </a:buClr>
              <a:buSzPts val="2500"/>
              <a:buFont typeface="Proxima Nova"/>
              <a:buNone/>
            </a:pPr>
            <a:r>
              <a:rPr b="1" lang="en-US" sz="2500">
                <a:solidFill>
                  <a:srgbClr val="061936"/>
                </a:solidFill>
                <a:latin typeface="Proxima Nova"/>
                <a:ea typeface="Proxima Nova"/>
                <a:cs typeface="Proxima Nova"/>
                <a:sym typeface="Proxima Nova"/>
              </a:rPr>
              <a:t>Compliance and </a:t>
            </a:r>
            <a:r>
              <a:rPr lang="en-US" sz="2500">
                <a:solidFill>
                  <a:srgbClr val="40C98F"/>
                </a:solidFill>
                <a:latin typeface="Proxima Nova"/>
                <a:ea typeface="Proxima Nova"/>
                <a:cs typeface="Proxima Nova"/>
                <a:sym typeface="Proxima Nova"/>
              </a:rPr>
              <a:t>Security</a:t>
            </a:r>
            <a:endParaRPr sz="2500">
              <a:solidFill>
                <a:srgbClr val="40C98F"/>
              </a:solidFill>
              <a:latin typeface="Proxima Nova"/>
              <a:ea typeface="Proxima Nova"/>
              <a:cs typeface="Proxima Nova"/>
              <a:sym typeface="Proxima Nova"/>
            </a:endParaRPr>
          </a:p>
        </p:txBody>
      </p:sp>
      <p:pic>
        <p:nvPicPr>
          <p:cNvPr id="101" name="Google Shape;101;g3878a1a2dff_0_0"/>
          <p:cNvPicPr preferRelativeResize="0"/>
          <p:nvPr/>
        </p:nvPicPr>
        <p:blipFill rotWithShape="1">
          <a:blip r:embed="rId3">
            <a:alphaModFix/>
          </a:blip>
          <a:srcRect b="0" l="0" r="0" t="0"/>
          <a:stretch/>
        </p:blipFill>
        <p:spPr>
          <a:xfrm>
            <a:off x="4285920" y="657375"/>
            <a:ext cx="572300" cy="572300"/>
          </a:xfrm>
          <a:prstGeom prst="rect">
            <a:avLst/>
          </a:prstGeom>
          <a:noFill/>
          <a:ln>
            <a:noFill/>
          </a:ln>
        </p:spPr>
      </p:pic>
      <p:sp>
        <p:nvSpPr>
          <p:cNvPr id="102" name="Google Shape;102;g3878a1a2dff_0_0"/>
          <p:cNvSpPr txBox="1"/>
          <p:nvPr/>
        </p:nvSpPr>
        <p:spPr>
          <a:xfrm>
            <a:off x="3076975" y="1251000"/>
            <a:ext cx="2955300" cy="1385400"/>
          </a:xfrm>
          <a:prstGeom prst="rect">
            <a:avLst/>
          </a:prstGeom>
          <a:noFill/>
          <a:ln>
            <a:noFill/>
          </a:ln>
        </p:spPr>
        <p:txBody>
          <a:bodyPr anchorCtr="0" anchor="t" bIns="91425" lIns="91425" spcFirstLastPara="1" rIns="91425" wrap="square" tIns="91425">
            <a:spAutoFit/>
          </a:bodyPr>
          <a:lstStyle/>
          <a:p>
            <a:pPr indent="0" lvl="0" marL="137160" marR="137160" rtl="0" algn="l">
              <a:spcBef>
                <a:spcPts val="0"/>
              </a:spcBef>
              <a:spcAft>
                <a:spcPts val="0"/>
              </a:spcAft>
              <a:buNone/>
            </a:pPr>
            <a:r>
              <a:rPr lang="en-US" sz="1300">
                <a:solidFill>
                  <a:srgbClr val="000000"/>
                </a:solidFill>
                <a:latin typeface="Proxima Nova"/>
                <a:ea typeface="Proxima Nova"/>
                <a:cs typeface="Proxima Nova"/>
                <a:sym typeface="Proxima Nova"/>
              </a:rPr>
              <a:t>We understand that compliance and risk management are critical, which is why we build solutions that offer greater visibility into and control over cross-border settlement.</a:t>
            </a:r>
            <a:endParaRPr/>
          </a:p>
        </p:txBody>
      </p:sp>
      <p:pic>
        <p:nvPicPr>
          <p:cNvPr id="103" name="Google Shape;103;g3878a1a2dff_0_0"/>
          <p:cNvPicPr preferRelativeResize="0"/>
          <p:nvPr/>
        </p:nvPicPr>
        <p:blipFill rotWithShape="1">
          <a:blip r:embed="rId4">
            <a:alphaModFix/>
          </a:blip>
          <a:srcRect b="0" l="0" r="0" t="0"/>
          <a:stretch/>
        </p:blipFill>
        <p:spPr>
          <a:xfrm>
            <a:off x="7176332" y="626275"/>
            <a:ext cx="585407" cy="572302"/>
          </a:xfrm>
          <a:prstGeom prst="rect">
            <a:avLst/>
          </a:prstGeom>
          <a:noFill/>
          <a:ln>
            <a:noFill/>
          </a:ln>
        </p:spPr>
      </p:pic>
      <p:sp>
        <p:nvSpPr>
          <p:cNvPr id="104" name="Google Shape;104;g3878a1a2dff_0_0"/>
          <p:cNvSpPr txBox="1"/>
          <p:nvPr/>
        </p:nvSpPr>
        <p:spPr>
          <a:xfrm>
            <a:off x="6032125" y="1251000"/>
            <a:ext cx="3111900" cy="2185800"/>
          </a:xfrm>
          <a:prstGeom prst="rect">
            <a:avLst/>
          </a:prstGeom>
          <a:noFill/>
          <a:ln>
            <a:noFill/>
          </a:ln>
        </p:spPr>
        <p:txBody>
          <a:bodyPr anchorCtr="0" anchor="t" bIns="91425" lIns="91425" spcFirstLastPara="1" rIns="91425" wrap="square" tIns="91425">
            <a:spAutoFit/>
          </a:bodyPr>
          <a:lstStyle/>
          <a:p>
            <a:pPr indent="0" lvl="0" marL="137160" marR="137160" rtl="0" algn="l">
              <a:spcBef>
                <a:spcPts val="0"/>
              </a:spcBef>
              <a:spcAft>
                <a:spcPts val="0"/>
              </a:spcAft>
              <a:buNone/>
            </a:pPr>
            <a:r>
              <a:rPr b="1" lang="en-US" sz="1300">
                <a:solidFill>
                  <a:srgbClr val="40C98F"/>
                </a:solidFill>
                <a:latin typeface="Proxima Nova"/>
                <a:ea typeface="Proxima Nova"/>
                <a:cs typeface="Proxima Nova"/>
                <a:sym typeface="Proxima Nova"/>
              </a:rPr>
              <a:t>Datavault®</a:t>
            </a:r>
            <a:r>
              <a:rPr lang="en-US" sz="1300">
                <a:solidFill>
                  <a:srgbClr val="000000"/>
                </a:solidFill>
                <a:latin typeface="Proxima Nova"/>
                <a:ea typeface="Proxima Nova"/>
                <a:cs typeface="Proxima Nova"/>
                <a:sym typeface="Proxima Nova"/>
              </a:rPr>
              <a:t> makes it efficient for your institution to meet compliance requirements while reaping the benefits of reduced operational and risk management costs.</a:t>
            </a:r>
            <a:br>
              <a:rPr lang="en-US" sz="1300">
                <a:solidFill>
                  <a:srgbClr val="000000"/>
                </a:solidFill>
                <a:latin typeface="Proxima Nova"/>
                <a:ea typeface="Proxima Nova"/>
                <a:cs typeface="Proxima Nova"/>
                <a:sym typeface="Proxima Nova"/>
              </a:rPr>
            </a:br>
            <a:endParaRPr sz="1300">
              <a:solidFill>
                <a:srgbClr val="000000"/>
              </a:solidFill>
              <a:latin typeface="Proxima Nova"/>
              <a:ea typeface="Proxima Nova"/>
              <a:cs typeface="Proxima Nova"/>
              <a:sym typeface="Proxima Nova"/>
            </a:endParaRPr>
          </a:p>
          <a:p>
            <a:pPr indent="0" lvl="0" marL="137160" marR="137160" rtl="0" algn="l">
              <a:spcBef>
                <a:spcPts val="0"/>
              </a:spcBef>
              <a:spcAft>
                <a:spcPts val="0"/>
              </a:spcAft>
              <a:buNone/>
            </a:pPr>
            <a:r>
              <a:rPr lang="en-US" sz="1300">
                <a:solidFill>
                  <a:srgbClr val="000000"/>
                </a:solidFill>
                <a:latin typeface="Proxima Nova"/>
                <a:ea typeface="Proxima Nova"/>
                <a:cs typeface="Proxima Nova"/>
                <a:sym typeface="Proxima Nova"/>
              </a:rPr>
              <a:t>Activate compliance with security, privacy and data sovereignty regulations in global markets </a:t>
            </a:r>
            <a:r>
              <a:rPr i="1" lang="en-US" sz="1300">
                <a:solidFill>
                  <a:srgbClr val="40C98F"/>
                </a:solidFill>
                <a:latin typeface="Proxima Nova"/>
                <a:ea typeface="Proxima Nova"/>
                <a:cs typeface="Proxima Nova"/>
                <a:sym typeface="Proxima Nova"/>
              </a:rPr>
              <a:t>including:</a:t>
            </a:r>
            <a:endParaRPr i="1" sz="1300">
              <a:solidFill>
                <a:srgbClr val="40C98F"/>
              </a:solidFill>
              <a:latin typeface="Proxima Nova"/>
              <a:ea typeface="Proxima Nova"/>
              <a:cs typeface="Proxima Nova"/>
              <a:sym typeface="Proxima Nova"/>
            </a:endParaRPr>
          </a:p>
        </p:txBody>
      </p:sp>
      <p:sp>
        <p:nvSpPr>
          <p:cNvPr id="105" name="Google Shape;105;g3878a1a2dff_0_0"/>
          <p:cNvSpPr/>
          <p:nvPr/>
        </p:nvSpPr>
        <p:spPr>
          <a:xfrm>
            <a:off x="6314153" y="3489225"/>
            <a:ext cx="803100" cy="446400"/>
          </a:xfrm>
          <a:prstGeom prst="roundRect">
            <a:avLst>
              <a:gd fmla="val 16667" name="adj"/>
            </a:avLst>
          </a:prstGeom>
          <a:solidFill>
            <a:srgbClr val="061935"/>
          </a:solidFill>
          <a:ln cap="flat" cmpd="sng" w="12150">
            <a:solidFill>
              <a:srgbClr val="59A946"/>
            </a:solidFill>
            <a:prstDash val="solid"/>
            <a:miter lim="8000"/>
            <a:headEnd len="sm" w="sm" type="none"/>
            <a:tailEnd len="sm" w="sm" type="none"/>
          </a:ln>
        </p:spPr>
        <p:txBody>
          <a:bodyPr anchorCtr="0" anchor="ctr" bIns="116650" lIns="116650" spcFirstLastPara="1" rIns="116650" wrap="square" tIns="116650">
            <a:noAutofit/>
          </a:bodyPr>
          <a:lstStyle/>
          <a:p>
            <a:pPr indent="0" lvl="0" marL="0" marR="0" rtl="0" algn="ctr">
              <a:lnSpc>
                <a:spcPct val="100000"/>
              </a:lnSpc>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GDPR</a:t>
            </a:r>
            <a:endParaRPr sz="1100">
              <a:solidFill>
                <a:srgbClr val="FFFFFF"/>
              </a:solidFill>
              <a:latin typeface="Proxima Nova Semibold"/>
              <a:ea typeface="Proxima Nova Semibold"/>
              <a:cs typeface="Proxima Nova Semibold"/>
              <a:sym typeface="Proxima Nova Semibold"/>
            </a:endParaRPr>
          </a:p>
        </p:txBody>
      </p:sp>
      <p:sp>
        <p:nvSpPr>
          <p:cNvPr id="106" name="Google Shape;106;g3878a1a2dff_0_0"/>
          <p:cNvSpPr/>
          <p:nvPr/>
        </p:nvSpPr>
        <p:spPr>
          <a:xfrm>
            <a:off x="7186525" y="3489225"/>
            <a:ext cx="803100" cy="446400"/>
          </a:xfrm>
          <a:prstGeom prst="roundRect">
            <a:avLst>
              <a:gd fmla="val 16667" name="adj"/>
            </a:avLst>
          </a:prstGeom>
          <a:solidFill>
            <a:srgbClr val="061935"/>
          </a:solidFill>
          <a:ln cap="flat" cmpd="sng" w="12150">
            <a:solidFill>
              <a:srgbClr val="59A946"/>
            </a:solidFill>
            <a:prstDash val="solid"/>
            <a:miter lim="8000"/>
            <a:headEnd len="sm" w="sm" type="none"/>
            <a:tailEnd len="sm" w="sm" type="none"/>
          </a:ln>
        </p:spPr>
        <p:txBody>
          <a:bodyPr anchorCtr="0" anchor="ctr" bIns="116650" lIns="116650" spcFirstLastPara="1" rIns="116650" wrap="square" tIns="116650">
            <a:noAutofit/>
          </a:bodyPr>
          <a:lstStyle/>
          <a:p>
            <a:pPr indent="0" lvl="0" marL="0" marR="0" rtl="0" algn="ctr">
              <a:lnSpc>
                <a:spcPct val="100000"/>
              </a:lnSpc>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CPRA</a:t>
            </a:r>
            <a:endParaRPr sz="1100">
              <a:solidFill>
                <a:srgbClr val="FFFFFF"/>
              </a:solidFill>
              <a:latin typeface="Proxima Nova Semibold"/>
              <a:ea typeface="Proxima Nova Semibold"/>
              <a:cs typeface="Proxima Nova Semibold"/>
              <a:sym typeface="Proxima Nova Semibold"/>
            </a:endParaRPr>
          </a:p>
        </p:txBody>
      </p:sp>
      <p:sp>
        <p:nvSpPr>
          <p:cNvPr id="107" name="Google Shape;107;g3878a1a2dff_0_0"/>
          <p:cNvSpPr/>
          <p:nvPr/>
        </p:nvSpPr>
        <p:spPr>
          <a:xfrm>
            <a:off x="8058896" y="3489225"/>
            <a:ext cx="803100" cy="446400"/>
          </a:xfrm>
          <a:prstGeom prst="roundRect">
            <a:avLst>
              <a:gd fmla="val 16667" name="adj"/>
            </a:avLst>
          </a:prstGeom>
          <a:solidFill>
            <a:srgbClr val="061935"/>
          </a:solidFill>
          <a:ln cap="flat" cmpd="sng" w="12150">
            <a:solidFill>
              <a:srgbClr val="59A946"/>
            </a:solidFill>
            <a:prstDash val="solid"/>
            <a:miter lim="8000"/>
            <a:headEnd len="sm" w="sm" type="none"/>
            <a:tailEnd len="sm" w="sm" type="none"/>
          </a:ln>
        </p:spPr>
        <p:txBody>
          <a:bodyPr anchorCtr="0" anchor="ctr" bIns="116650" lIns="116650" spcFirstLastPara="1" rIns="116650" wrap="square" tIns="116650">
            <a:noAutofit/>
          </a:bodyPr>
          <a:lstStyle/>
          <a:p>
            <a:pPr indent="0" lvl="0" marL="0" marR="0" rtl="0" algn="ctr">
              <a:lnSpc>
                <a:spcPct val="100000"/>
              </a:lnSpc>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PCI</a:t>
            </a:r>
            <a:endParaRPr sz="1100">
              <a:solidFill>
                <a:srgbClr val="FFFFFF"/>
              </a:solidFill>
              <a:latin typeface="Proxima Nova Semibold"/>
              <a:ea typeface="Proxima Nova Semibold"/>
              <a:cs typeface="Proxima Nova Semibold"/>
              <a:sym typeface="Proxima Nova Semibold"/>
            </a:endParaRPr>
          </a:p>
        </p:txBody>
      </p:sp>
      <p:sp>
        <p:nvSpPr>
          <p:cNvPr id="108" name="Google Shape;108;g3878a1a2dff_0_0"/>
          <p:cNvSpPr/>
          <p:nvPr/>
        </p:nvSpPr>
        <p:spPr>
          <a:xfrm>
            <a:off x="6750347" y="4090225"/>
            <a:ext cx="803100" cy="446400"/>
          </a:xfrm>
          <a:prstGeom prst="roundRect">
            <a:avLst>
              <a:gd fmla="val 16667" name="adj"/>
            </a:avLst>
          </a:prstGeom>
          <a:solidFill>
            <a:srgbClr val="061935"/>
          </a:solidFill>
          <a:ln cap="flat" cmpd="sng" w="12150">
            <a:solidFill>
              <a:srgbClr val="59A946"/>
            </a:solidFill>
            <a:prstDash val="solid"/>
            <a:miter lim="8000"/>
            <a:headEnd len="sm" w="sm" type="none"/>
            <a:tailEnd len="sm" w="sm" type="none"/>
          </a:ln>
        </p:spPr>
        <p:txBody>
          <a:bodyPr anchorCtr="0" anchor="ctr" bIns="116650" lIns="116650" spcFirstLastPara="1" rIns="116650" wrap="square" tIns="116650">
            <a:noAutofit/>
          </a:bodyPr>
          <a:lstStyle/>
          <a:p>
            <a:pPr indent="0" lvl="0" marL="0" marR="0" rtl="0" algn="ctr">
              <a:lnSpc>
                <a:spcPct val="100000"/>
              </a:lnSpc>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PII</a:t>
            </a:r>
            <a:endParaRPr sz="1100">
              <a:solidFill>
                <a:srgbClr val="FFFFFF"/>
              </a:solidFill>
              <a:latin typeface="Proxima Nova Semibold"/>
              <a:ea typeface="Proxima Nova Semibold"/>
              <a:cs typeface="Proxima Nova Semibold"/>
              <a:sym typeface="Proxima Nova Semibold"/>
            </a:endParaRPr>
          </a:p>
        </p:txBody>
      </p:sp>
      <p:sp>
        <p:nvSpPr>
          <p:cNvPr id="109" name="Google Shape;109;g3878a1a2dff_0_0"/>
          <p:cNvSpPr/>
          <p:nvPr/>
        </p:nvSpPr>
        <p:spPr>
          <a:xfrm>
            <a:off x="7622702" y="4090225"/>
            <a:ext cx="803100" cy="446400"/>
          </a:xfrm>
          <a:prstGeom prst="roundRect">
            <a:avLst>
              <a:gd fmla="val 16667" name="adj"/>
            </a:avLst>
          </a:prstGeom>
          <a:solidFill>
            <a:srgbClr val="061935"/>
          </a:solidFill>
          <a:ln cap="flat" cmpd="sng" w="12150">
            <a:solidFill>
              <a:srgbClr val="59A946"/>
            </a:solidFill>
            <a:prstDash val="solid"/>
            <a:miter lim="8000"/>
            <a:headEnd len="sm" w="sm" type="none"/>
            <a:tailEnd len="sm" w="sm" type="none"/>
          </a:ln>
        </p:spPr>
        <p:txBody>
          <a:bodyPr anchorCtr="0" anchor="ctr" bIns="116650" lIns="116650" spcFirstLastPara="1" rIns="116650" wrap="square" tIns="116650">
            <a:noAutofit/>
          </a:bodyPr>
          <a:lstStyle/>
          <a:p>
            <a:pPr indent="0" lvl="0" marL="0" marR="0" rtl="0" algn="ctr">
              <a:lnSpc>
                <a:spcPct val="100000"/>
              </a:lnSpc>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KYC</a:t>
            </a:r>
            <a:endParaRPr sz="1100">
              <a:solidFill>
                <a:srgbClr val="FFFFFF"/>
              </a:solidFill>
              <a:latin typeface="Proxima Nova Semibold"/>
              <a:ea typeface="Proxima Nova Semibold"/>
              <a:cs typeface="Proxima Nova Semibold"/>
              <a:sym typeface="Proxima Nova Semibold"/>
            </a:endParaRPr>
          </a:p>
        </p:txBody>
      </p:sp>
      <p:pic>
        <p:nvPicPr>
          <p:cNvPr id="110" name="Google Shape;110;g3878a1a2dff_0_0"/>
          <p:cNvPicPr preferRelativeResize="0"/>
          <p:nvPr/>
        </p:nvPicPr>
        <p:blipFill rotWithShape="1">
          <a:blip r:embed="rId5">
            <a:alphaModFix/>
          </a:blip>
          <a:srcRect b="0" l="0" r="0" t="0"/>
          <a:stretch/>
        </p:blipFill>
        <p:spPr>
          <a:xfrm>
            <a:off x="1259151" y="626275"/>
            <a:ext cx="514098" cy="509626"/>
          </a:xfrm>
          <a:prstGeom prst="rect">
            <a:avLst/>
          </a:prstGeom>
          <a:noFill/>
          <a:ln>
            <a:noFill/>
          </a:ln>
        </p:spPr>
      </p:pic>
      <p:sp>
        <p:nvSpPr>
          <p:cNvPr id="111" name="Google Shape;111;g3878a1a2dff_0_0"/>
          <p:cNvSpPr txBox="1"/>
          <p:nvPr/>
        </p:nvSpPr>
        <p:spPr>
          <a:xfrm>
            <a:off x="0" y="1251000"/>
            <a:ext cx="3032400" cy="785100"/>
          </a:xfrm>
          <a:prstGeom prst="rect">
            <a:avLst/>
          </a:prstGeom>
          <a:noFill/>
          <a:ln>
            <a:noFill/>
          </a:ln>
        </p:spPr>
        <p:txBody>
          <a:bodyPr anchorCtr="0" anchor="t" bIns="91425" lIns="91425" spcFirstLastPara="1" rIns="91425" wrap="square" tIns="91425">
            <a:spAutoFit/>
          </a:bodyPr>
          <a:lstStyle/>
          <a:p>
            <a:pPr indent="0" lvl="0" marL="137160" marR="137160" rtl="0" algn="l">
              <a:spcBef>
                <a:spcPts val="0"/>
              </a:spcBef>
              <a:spcAft>
                <a:spcPts val="0"/>
              </a:spcAft>
              <a:buNone/>
            </a:pPr>
            <a:r>
              <a:rPr b="1" lang="en-US" sz="1300">
                <a:solidFill>
                  <a:srgbClr val="0EC98F"/>
                </a:solidFill>
                <a:latin typeface="Proxima Nova"/>
                <a:ea typeface="Proxima Nova"/>
                <a:cs typeface="Proxima Nova"/>
                <a:sym typeface="Proxima Nova"/>
              </a:rPr>
              <a:t>Datavault®</a:t>
            </a:r>
            <a:r>
              <a:rPr lang="en-US" sz="1300">
                <a:solidFill>
                  <a:srgbClr val="000000"/>
                </a:solidFill>
                <a:latin typeface="Proxima Nova"/>
                <a:ea typeface="Proxima Nova"/>
                <a:cs typeface="Proxima Nova"/>
                <a:sym typeface="Proxima Nova"/>
              </a:rPr>
              <a:t> offers seamless integration with your existing systems and processes, </a:t>
            </a:r>
            <a:r>
              <a:rPr i="1" lang="en-US" sz="1300">
                <a:solidFill>
                  <a:srgbClr val="40C98F"/>
                </a:solidFill>
                <a:latin typeface="Proxima Nova"/>
                <a:ea typeface="Proxima Nova"/>
                <a:cs typeface="Proxima Nova"/>
                <a:sym typeface="Proxima Nova"/>
              </a:rPr>
              <a:t>such as:</a:t>
            </a:r>
            <a:endParaRPr i="1">
              <a:solidFill>
                <a:srgbClr val="40C98F"/>
              </a:solidFill>
            </a:endParaRPr>
          </a:p>
        </p:txBody>
      </p:sp>
      <p:sp>
        <p:nvSpPr>
          <p:cNvPr id="112" name="Google Shape;112;g3878a1a2dff_0_0"/>
          <p:cNvSpPr/>
          <p:nvPr/>
        </p:nvSpPr>
        <p:spPr>
          <a:xfrm>
            <a:off x="235725" y="2113325"/>
            <a:ext cx="1170900" cy="1097100"/>
          </a:xfrm>
          <a:prstGeom prst="roundRect">
            <a:avLst>
              <a:gd fmla="val 16667" name="adj"/>
            </a:avLst>
          </a:prstGeom>
          <a:solidFill>
            <a:srgbClr val="061935"/>
          </a:solidFill>
          <a:ln cap="flat" cmpd="sng" w="9525">
            <a:solidFill>
              <a:srgbClr val="59A946"/>
            </a:solidFill>
            <a:prstDash val="solid"/>
            <a:miter lim="8000"/>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Anti-Money Laundering Controls</a:t>
            </a:r>
            <a:endParaRPr sz="1100">
              <a:solidFill>
                <a:srgbClr val="FFFFFF"/>
              </a:solidFill>
              <a:latin typeface="Proxima Nova Semibold"/>
              <a:ea typeface="Proxima Nova Semibold"/>
              <a:cs typeface="Proxima Nova Semibold"/>
              <a:sym typeface="Proxima Nova Semibold"/>
            </a:endParaRPr>
          </a:p>
        </p:txBody>
      </p:sp>
      <p:sp>
        <p:nvSpPr>
          <p:cNvPr id="113" name="Google Shape;113;g3878a1a2dff_0_0"/>
          <p:cNvSpPr/>
          <p:nvPr/>
        </p:nvSpPr>
        <p:spPr>
          <a:xfrm>
            <a:off x="181875" y="3439525"/>
            <a:ext cx="1278600" cy="1097100"/>
          </a:xfrm>
          <a:prstGeom prst="roundRect">
            <a:avLst>
              <a:gd fmla="val 16667" name="adj"/>
            </a:avLst>
          </a:prstGeom>
          <a:solidFill>
            <a:srgbClr val="061935"/>
          </a:solidFill>
          <a:ln cap="flat" cmpd="sng" w="9525">
            <a:solidFill>
              <a:srgbClr val="59A946"/>
            </a:solidFill>
            <a:prstDash val="solid"/>
            <a:miter lim="8000"/>
            <a:headEnd len="sm" w="sm" type="none"/>
            <a:tailEnd len="sm" w="sm" type="none"/>
          </a:ln>
        </p:spPr>
        <p:txBody>
          <a:bodyPr anchorCtr="0" anchor="ctr" bIns="91425" lIns="91425" spcFirstLastPara="1" rIns="91425" wrap="square" tIns="365750">
            <a:noAutofit/>
          </a:bodyPr>
          <a:lstStyle/>
          <a:p>
            <a:pPr indent="0" lvl="0" marL="137160" marR="137160" rtl="0" algn="ctr">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Sanction</a:t>
            </a:r>
            <a:endParaRPr sz="1100">
              <a:solidFill>
                <a:srgbClr val="FFFFFF"/>
              </a:solidFill>
              <a:latin typeface="Proxima Nova Semibold"/>
              <a:ea typeface="Proxima Nova Semibold"/>
              <a:cs typeface="Proxima Nova Semibold"/>
              <a:sym typeface="Proxima Nova Semibold"/>
            </a:endParaRPr>
          </a:p>
          <a:p>
            <a:pPr indent="0" lvl="0" marL="137160" marR="137160" rtl="0" algn="ctr">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Screening</a:t>
            </a:r>
            <a:endParaRPr sz="1100">
              <a:solidFill>
                <a:srgbClr val="FFFFFF"/>
              </a:solidFill>
              <a:latin typeface="Proxima Nova Semibold"/>
              <a:ea typeface="Proxima Nova Semibold"/>
              <a:cs typeface="Proxima Nova Semibold"/>
              <a:sym typeface="Proxima Nova Semibold"/>
            </a:endParaRPr>
          </a:p>
        </p:txBody>
      </p:sp>
      <p:sp>
        <p:nvSpPr>
          <p:cNvPr id="114" name="Google Shape;114;g3878a1a2dff_0_0"/>
          <p:cNvSpPr/>
          <p:nvPr/>
        </p:nvSpPr>
        <p:spPr>
          <a:xfrm>
            <a:off x="1635896" y="3439525"/>
            <a:ext cx="1278600" cy="1097100"/>
          </a:xfrm>
          <a:prstGeom prst="roundRect">
            <a:avLst>
              <a:gd fmla="val 16667" name="adj"/>
            </a:avLst>
          </a:prstGeom>
          <a:solidFill>
            <a:srgbClr val="061935"/>
          </a:solidFill>
          <a:ln cap="flat" cmpd="sng" w="9525">
            <a:solidFill>
              <a:srgbClr val="59A946"/>
            </a:solidFill>
            <a:prstDash val="solid"/>
            <a:miter lim="8000"/>
            <a:headEnd len="sm" w="sm" type="none"/>
            <a:tailEnd len="sm" w="sm" type="none"/>
          </a:ln>
        </p:spPr>
        <p:txBody>
          <a:bodyPr anchorCtr="0" anchor="ctr" bIns="91425" lIns="91425" spcFirstLastPara="1" rIns="91425" wrap="square" tIns="365750">
            <a:noAutofit/>
          </a:bodyPr>
          <a:lstStyle/>
          <a:p>
            <a:pPr indent="0" lvl="0" marL="137160" marR="137160" rtl="0" algn="ctr">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Regulatory</a:t>
            </a:r>
            <a:endParaRPr sz="1100">
              <a:solidFill>
                <a:srgbClr val="FFFFFF"/>
              </a:solidFill>
              <a:latin typeface="Proxima Nova Semibold"/>
              <a:ea typeface="Proxima Nova Semibold"/>
              <a:cs typeface="Proxima Nova Semibold"/>
              <a:sym typeface="Proxima Nova Semibold"/>
            </a:endParaRPr>
          </a:p>
          <a:p>
            <a:pPr indent="0" lvl="0" marL="137160" marR="137160" rtl="0" algn="ctr">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Reporting</a:t>
            </a:r>
            <a:endParaRPr sz="1100">
              <a:solidFill>
                <a:srgbClr val="FFFFFF"/>
              </a:solidFill>
              <a:latin typeface="Proxima Nova Semibold"/>
              <a:ea typeface="Proxima Nova Semibold"/>
              <a:cs typeface="Proxima Nova Semibold"/>
              <a:sym typeface="Proxima Nova Semibold"/>
            </a:endParaRPr>
          </a:p>
        </p:txBody>
      </p:sp>
      <p:cxnSp>
        <p:nvCxnSpPr>
          <p:cNvPr id="115" name="Google Shape;115;g3878a1a2dff_0_0"/>
          <p:cNvCxnSpPr/>
          <p:nvPr/>
        </p:nvCxnSpPr>
        <p:spPr>
          <a:xfrm>
            <a:off x="3076975" y="691375"/>
            <a:ext cx="0" cy="3966000"/>
          </a:xfrm>
          <a:prstGeom prst="straightConnector1">
            <a:avLst/>
          </a:prstGeom>
          <a:noFill/>
          <a:ln cap="flat" cmpd="sng" w="9525">
            <a:solidFill>
              <a:srgbClr val="595959"/>
            </a:solidFill>
            <a:prstDash val="solid"/>
            <a:round/>
            <a:headEnd len="med" w="med" type="none"/>
            <a:tailEnd len="med" w="med" type="none"/>
          </a:ln>
        </p:spPr>
      </p:cxnSp>
      <p:cxnSp>
        <p:nvCxnSpPr>
          <p:cNvPr id="116" name="Google Shape;116;g3878a1a2dff_0_0"/>
          <p:cNvCxnSpPr/>
          <p:nvPr/>
        </p:nvCxnSpPr>
        <p:spPr>
          <a:xfrm>
            <a:off x="6032175" y="691375"/>
            <a:ext cx="0" cy="3966000"/>
          </a:xfrm>
          <a:prstGeom prst="straightConnector1">
            <a:avLst/>
          </a:prstGeom>
          <a:noFill/>
          <a:ln cap="flat" cmpd="sng" w="9525">
            <a:solidFill>
              <a:srgbClr val="595959"/>
            </a:solidFill>
            <a:prstDash val="solid"/>
            <a:round/>
            <a:headEnd len="med" w="med" type="none"/>
            <a:tailEnd len="med" w="med" type="none"/>
          </a:ln>
        </p:spPr>
      </p:cxnSp>
      <p:pic>
        <p:nvPicPr>
          <p:cNvPr id="117" name="Google Shape;117;g3878a1a2dff_0_0" title="money_launder.png"/>
          <p:cNvPicPr preferRelativeResize="0"/>
          <p:nvPr/>
        </p:nvPicPr>
        <p:blipFill>
          <a:blip r:embed="rId6">
            <a:alphaModFix/>
          </a:blip>
          <a:stretch>
            <a:fillRect/>
          </a:stretch>
        </p:blipFill>
        <p:spPr>
          <a:xfrm>
            <a:off x="651375" y="2196896"/>
            <a:ext cx="339600" cy="339808"/>
          </a:xfrm>
          <a:prstGeom prst="rect">
            <a:avLst/>
          </a:prstGeom>
          <a:noFill/>
          <a:ln>
            <a:noFill/>
          </a:ln>
        </p:spPr>
      </p:pic>
      <p:pic>
        <p:nvPicPr>
          <p:cNvPr id="118" name="Google Shape;118;g3878a1a2dff_0_0" title="fraud detection.png"/>
          <p:cNvPicPr preferRelativeResize="0"/>
          <p:nvPr/>
        </p:nvPicPr>
        <p:blipFill>
          <a:blip r:embed="rId7">
            <a:alphaModFix/>
          </a:blip>
          <a:stretch>
            <a:fillRect/>
          </a:stretch>
        </p:blipFill>
        <p:spPr>
          <a:xfrm>
            <a:off x="2011561" y="2231950"/>
            <a:ext cx="460481" cy="339799"/>
          </a:xfrm>
          <a:prstGeom prst="rect">
            <a:avLst/>
          </a:prstGeom>
          <a:noFill/>
          <a:ln>
            <a:noFill/>
          </a:ln>
        </p:spPr>
      </p:pic>
      <p:sp>
        <p:nvSpPr>
          <p:cNvPr id="119" name="Google Shape;119;g3878a1a2dff_0_0"/>
          <p:cNvSpPr/>
          <p:nvPr/>
        </p:nvSpPr>
        <p:spPr>
          <a:xfrm>
            <a:off x="1635896" y="2113325"/>
            <a:ext cx="1278600" cy="1097100"/>
          </a:xfrm>
          <a:prstGeom prst="roundRect">
            <a:avLst>
              <a:gd fmla="val 16667" name="adj"/>
            </a:avLst>
          </a:prstGeom>
          <a:solidFill>
            <a:srgbClr val="061935"/>
          </a:solidFill>
          <a:ln cap="flat" cmpd="sng" w="9525">
            <a:solidFill>
              <a:srgbClr val="59A946"/>
            </a:solidFill>
            <a:prstDash val="solid"/>
            <a:miter lim="8000"/>
            <a:headEnd len="sm" w="sm" type="none"/>
            <a:tailEnd len="sm" w="sm" type="none"/>
          </a:ln>
        </p:spPr>
        <p:txBody>
          <a:bodyPr anchorCtr="0" anchor="ctr" bIns="91425" lIns="91425" spcFirstLastPara="1" rIns="91425" wrap="square" tIns="365750">
            <a:noAutofit/>
          </a:bodyPr>
          <a:lstStyle/>
          <a:p>
            <a:pPr indent="0" lvl="0" marL="137160" marR="137160" rtl="0" algn="ctr">
              <a:lnSpc>
                <a:spcPct val="100000"/>
              </a:lnSpc>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Fraud</a:t>
            </a:r>
            <a:endParaRPr sz="1100">
              <a:solidFill>
                <a:srgbClr val="FFFFFF"/>
              </a:solidFill>
              <a:latin typeface="Proxima Nova Semibold"/>
              <a:ea typeface="Proxima Nova Semibold"/>
              <a:cs typeface="Proxima Nova Semibold"/>
              <a:sym typeface="Proxima Nova Semibold"/>
            </a:endParaRPr>
          </a:p>
          <a:p>
            <a:pPr indent="0" lvl="0" marL="137160" marR="137160" rtl="0" algn="ctr">
              <a:lnSpc>
                <a:spcPct val="100000"/>
              </a:lnSpc>
              <a:spcBef>
                <a:spcPts val="0"/>
              </a:spcBef>
              <a:spcAft>
                <a:spcPts val="0"/>
              </a:spcAft>
              <a:buNone/>
            </a:pPr>
            <a:r>
              <a:rPr lang="en-US" sz="1100">
                <a:solidFill>
                  <a:srgbClr val="FFFFFF"/>
                </a:solidFill>
                <a:latin typeface="Proxima Nova Semibold"/>
                <a:ea typeface="Proxima Nova Semibold"/>
                <a:cs typeface="Proxima Nova Semibold"/>
                <a:sym typeface="Proxima Nova Semibold"/>
              </a:rPr>
              <a:t>Detection</a:t>
            </a:r>
            <a:endParaRPr sz="1100">
              <a:solidFill>
                <a:srgbClr val="FFFFFF"/>
              </a:solidFill>
              <a:latin typeface="Proxima Nova Semibold"/>
              <a:ea typeface="Proxima Nova Semibold"/>
              <a:cs typeface="Proxima Nova Semibold"/>
              <a:sym typeface="Proxima Nova Semibold"/>
            </a:endParaRPr>
          </a:p>
        </p:txBody>
      </p:sp>
      <p:pic>
        <p:nvPicPr>
          <p:cNvPr id="120" name="Google Shape;120;g3878a1a2dff_0_0" title="Regulatory Reporting.png"/>
          <p:cNvPicPr preferRelativeResize="0"/>
          <p:nvPr/>
        </p:nvPicPr>
        <p:blipFill>
          <a:blip r:embed="rId8">
            <a:alphaModFix/>
          </a:blip>
          <a:stretch>
            <a:fillRect/>
          </a:stretch>
        </p:blipFill>
        <p:spPr>
          <a:xfrm>
            <a:off x="2070018" y="3511524"/>
            <a:ext cx="410356" cy="446398"/>
          </a:xfrm>
          <a:prstGeom prst="rect">
            <a:avLst/>
          </a:prstGeom>
          <a:noFill/>
          <a:ln>
            <a:noFill/>
          </a:ln>
        </p:spPr>
      </p:pic>
      <p:pic>
        <p:nvPicPr>
          <p:cNvPr id="121" name="Google Shape;121;g3878a1a2dff_0_0" title="sanction.png"/>
          <p:cNvPicPr preferRelativeResize="0"/>
          <p:nvPr/>
        </p:nvPicPr>
        <p:blipFill>
          <a:blip r:embed="rId9">
            <a:alphaModFix/>
          </a:blip>
          <a:stretch>
            <a:fillRect/>
          </a:stretch>
        </p:blipFill>
        <p:spPr>
          <a:xfrm>
            <a:off x="651375" y="3558546"/>
            <a:ext cx="339600" cy="352359"/>
          </a:xfrm>
          <a:prstGeom prst="rect">
            <a:avLst/>
          </a:prstGeom>
          <a:noFill/>
          <a:ln>
            <a:noFill/>
          </a:ln>
        </p:spPr>
      </p:pic>
      <p:pic>
        <p:nvPicPr>
          <p:cNvPr id="122" name="Google Shape;122;g3878a1a2dff_0_0" title="Image_15.png"/>
          <p:cNvPicPr preferRelativeResize="0"/>
          <p:nvPr/>
        </p:nvPicPr>
        <p:blipFill rotWithShape="1">
          <a:blip r:embed="rId10">
            <a:alphaModFix/>
          </a:blip>
          <a:srcRect b="0" l="2555" r="2479" t="0"/>
          <a:stretch/>
        </p:blipFill>
        <p:spPr>
          <a:xfrm>
            <a:off x="3079200" y="2657725"/>
            <a:ext cx="2955300" cy="1878900"/>
          </a:xfrm>
          <a:prstGeom prst="snip2SameRect">
            <a:avLst>
              <a:gd fmla="val 13787" name="adj1"/>
              <a:gd fmla="val 0" name="adj2"/>
            </a:avLst>
          </a:prstGeom>
          <a:noFill/>
          <a:ln>
            <a:noFill/>
          </a:ln>
        </p:spPr>
      </p:pic>
      <p:pic>
        <p:nvPicPr>
          <p:cNvPr id="123" name="Google Shape;123;g3878a1a2dff_0_0" title="fraud detection.png"/>
          <p:cNvPicPr preferRelativeResize="0"/>
          <p:nvPr/>
        </p:nvPicPr>
        <p:blipFill>
          <a:blip r:embed="rId7">
            <a:alphaModFix/>
          </a:blip>
          <a:stretch>
            <a:fillRect/>
          </a:stretch>
        </p:blipFill>
        <p:spPr>
          <a:xfrm>
            <a:off x="2070020" y="2241502"/>
            <a:ext cx="410351" cy="3028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5"/>
          <p:cNvPicPr preferRelativeResize="0"/>
          <p:nvPr/>
        </p:nvPicPr>
        <p:blipFill rotWithShape="1">
          <a:blip r:embed="rId3">
            <a:alphaModFix/>
          </a:blip>
          <a:srcRect b="0" l="0" r="0" t="0"/>
          <a:stretch/>
        </p:blipFill>
        <p:spPr>
          <a:xfrm>
            <a:off x="6350" y="6350"/>
            <a:ext cx="9142860" cy="5022850"/>
          </a:xfrm>
          <a:prstGeom prst="rect">
            <a:avLst/>
          </a:prstGeom>
          <a:noFill/>
          <a:ln>
            <a:noFill/>
          </a:ln>
        </p:spPr>
      </p:pic>
      <p:sp>
        <p:nvSpPr>
          <p:cNvPr id="129" name="Google Shape;129;p5"/>
          <p:cNvSpPr txBox="1"/>
          <p:nvPr>
            <p:ph idx="12" type="sldNum"/>
          </p:nvPr>
        </p:nvSpPr>
        <p:spPr>
          <a:xfrm>
            <a:off x="8628423" y="4661324"/>
            <a:ext cx="349545" cy="2677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130" name="Google Shape;130;p5"/>
          <p:cNvSpPr txBox="1"/>
          <p:nvPr/>
        </p:nvSpPr>
        <p:spPr>
          <a:xfrm>
            <a:off x="141576" y="75175"/>
            <a:ext cx="5540100" cy="75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chemeClr val="lt1"/>
                </a:solidFill>
                <a:latin typeface="Proxima Nova"/>
                <a:ea typeface="Proxima Nova"/>
                <a:cs typeface="Proxima Nova"/>
                <a:sym typeface="Proxima Nova"/>
              </a:rPr>
              <a:t>DATAVAULT</a:t>
            </a:r>
            <a:r>
              <a:rPr b="1" baseline="30000" lang="en-US" sz="2500">
                <a:solidFill>
                  <a:schemeClr val="lt1"/>
                </a:solidFill>
                <a:latin typeface="Proxima Nova"/>
                <a:ea typeface="Proxima Nova"/>
                <a:cs typeface="Proxima Nova"/>
                <a:sym typeface="Proxima Nova"/>
              </a:rPr>
              <a:t>®</a:t>
            </a:r>
            <a:r>
              <a:rPr b="1" lang="en-US" sz="2500">
                <a:solidFill>
                  <a:schemeClr val="lt1"/>
                </a:solidFill>
                <a:latin typeface="Proxima Nova"/>
                <a:ea typeface="Proxima Nova"/>
                <a:cs typeface="Proxima Nova"/>
                <a:sym typeface="Proxima Nova"/>
              </a:rPr>
              <a:t> PRODUCTS</a:t>
            </a:r>
            <a:endParaRPr/>
          </a:p>
          <a:p>
            <a:pPr indent="0" lvl="0" marL="0" marR="0" rtl="0" algn="l">
              <a:spcBef>
                <a:spcPts val="0"/>
              </a:spcBef>
              <a:spcAft>
                <a:spcPts val="0"/>
              </a:spcAft>
              <a:buNone/>
            </a:pPr>
            <a:r>
              <a:rPr lang="en-US" sz="1800">
                <a:solidFill>
                  <a:srgbClr val="0DC98F"/>
                </a:solidFill>
                <a:latin typeface="Proxima Nova"/>
                <a:ea typeface="Proxima Nova"/>
                <a:cs typeface="Proxima Nova"/>
                <a:sym typeface="Proxima Nova"/>
              </a:rPr>
              <a:t>DATA DRIVES THE WORLD</a:t>
            </a:r>
            <a:endParaRPr/>
          </a:p>
        </p:txBody>
      </p:sp>
      <p:pic>
        <p:nvPicPr>
          <p:cNvPr id="131" name="Google Shape;131;p5"/>
          <p:cNvPicPr preferRelativeResize="0"/>
          <p:nvPr/>
        </p:nvPicPr>
        <p:blipFill rotWithShape="1">
          <a:blip r:embed="rId4">
            <a:alphaModFix/>
          </a:blip>
          <a:srcRect b="0" l="0" r="0" t="0"/>
          <a:stretch/>
        </p:blipFill>
        <p:spPr>
          <a:xfrm>
            <a:off x="1390881" y="1080802"/>
            <a:ext cx="6139391" cy="2685983"/>
          </a:xfrm>
          <a:prstGeom prst="rect">
            <a:avLst/>
          </a:prstGeom>
          <a:noFill/>
          <a:ln>
            <a:noFill/>
          </a:ln>
        </p:spPr>
      </p:pic>
      <p:sp>
        <p:nvSpPr>
          <p:cNvPr id="132" name="Google Shape;132;p5"/>
          <p:cNvSpPr txBox="1"/>
          <p:nvPr/>
        </p:nvSpPr>
        <p:spPr>
          <a:xfrm>
            <a:off x="481644" y="1852995"/>
            <a:ext cx="20913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0DCA90"/>
                </a:solidFill>
                <a:latin typeface="Proxima Nova"/>
                <a:ea typeface="Proxima Nova"/>
                <a:cs typeface="Proxima Nova"/>
                <a:sym typeface="Proxima Nova"/>
              </a:rPr>
              <a:t>BUY SELL</a:t>
            </a:r>
            <a:endParaRPr/>
          </a:p>
          <a:p>
            <a:pPr indent="0" lvl="0" marL="0" marR="0" rtl="0" algn="l">
              <a:spcBef>
                <a:spcPts val="0"/>
              </a:spcBef>
              <a:spcAft>
                <a:spcPts val="0"/>
              </a:spcAft>
              <a:buNone/>
            </a:pPr>
            <a:r>
              <a:rPr b="1" lang="en-US" sz="1000">
                <a:solidFill>
                  <a:srgbClr val="0DCA90"/>
                </a:solidFill>
                <a:latin typeface="Proxima Nova"/>
                <a:ea typeface="Proxima Nova"/>
                <a:cs typeface="Proxima Nova"/>
                <a:sym typeface="Proxima Nova"/>
              </a:rPr>
              <a:t>TRADE DATA</a:t>
            </a:r>
            <a:endParaRPr/>
          </a:p>
          <a:p>
            <a:pPr indent="0" lvl="0" marL="0" marR="0" rtl="0" algn="l">
              <a:spcBef>
                <a:spcPts val="0"/>
              </a:spcBef>
              <a:spcAft>
                <a:spcPts val="0"/>
              </a:spcAft>
              <a:buNone/>
            </a:pPr>
            <a:r>
              <a:rPr b="1" lang="en-US" sz="950">
                <a:solidFill>
                  <a:srgbClr val="FFFFFF"/>
                </a:solidFill>
                <a:latin typeface="Proxima Nova"/>
                <a:ea typeface="Proxima Nova"/>
                <a:cs typeface="Proxima Nova"/>
                <a:sym typeface="Proxima Nova"/>
              </a:rPr>
              <a:t>A global marketplace where vetted contributors buy, sell, and trade data</a:t>
            </a:r>
            <a:endParaRPr/>
          </a:p>
        </p:txBody>
      </p:sp>
      <p:sp>
        <p:nvSpPr>
          <p:cNvPr id="133" name="Google Shape;133;p5"/>
          <p:cNvSpPr txBox="1"/>
          <p:nvPr/>
        </p:nvSpPr>
        <p:spPr>
          <a:xfrm>
            <a:off x="481644" y="3330408"/>
            <a:ext cx="209127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0DCA90"/>
                </a:solidFill>
                <a:latin typeface="Proxima Nova"/>
                <a:ea typeface="Proxima Nova"/>
                <a:cs typeface="Proxima Nova"/>
                <a:sym typeface="Proxima Nova"/>
              </a:rPr>
              <a:t>DONATE OR</a:t>
            </a:r>
            <a:endParaRPr/>
          </a:p>
          <a:p>
            <a:pPr indent="0" lvl="0" marL="0" marR="0" rtl="0" algn="l">
              <a:spcBef>
                <a:spcPts val="0"/>
              </a:spcBef>
              <a:spcAft>
                <a:spcPts val="0"/>
              </a:spcAft>
              <a:buNone/>
            </a:pPr>
            <a:r>
              <a:rPr b="1" lang="en-US" sz="1000">
                <a:solidFill>
                  <a:srgbClr val="0DCA90"/>
                </a:solidFill>
                <a:latin typeface="Proxima Nova"/>
                <a:ea typeface="Proxima Nova"/>
                <a:cs typeface="Proxima Nova"/>
                <a:sym typeface="Proxima Nova"/>
              </a:rPr>
              <a:t>RECEIVE DATA</a:t>
            </a:r>
            <a:endParaRPr/>
          </a:p>
          <a:p>
            <a:pPr indent="0" lvl="0" marL="0" marR="0" rtl="0" algn="l">
              <a:spcBef>
                <a:spcPts val="0"/>
              </a:spcBef>
              <a:spcAft>
                <a:spcPts val="0"/>
              </a:spcAft>
              <a:buNone/>
            </a:pPr>
            <a:r>
              <a:rPr b="1" lang="en-US" sz="950">
                <a:solidFill>
                  <a:srgbClr val="FFFFFF"/>
                </a:solidFill>
                <a:latin typeface="Proxima Nova"/>
                <a:ea typeface="Proxima Nova"/>
                <a:cs typeface="Proxima Nova"/>
                <a:sym typeface="Proxima Nova"/>
              </a:rPr>
              <a:t>Create, share, or donate data to NPO's and NGO's</a:t>
            </a:r>
            <a:endParaRPr/>
          </a:p>
        </p:txBody>
      </p:sp>
      <p:sp>
        <p:nvSpPr>
          <p:cNvPr id="134" name="Google Shape;134;p5"/>
          <p:cNvSpPr txBox="1"/>
          <p:nvPr/>
        </p:nvSpPr>
        <p:spPr>
          <a:xfrm>
            <a:off x="6279535" y="2084103"/>
            <a:ext cx="237345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0DCA90"/>
                </a:solidFill>
                <a:latin typeface="Proxima Nova"/>
                <a:ea typeface="Proxima Nova"/>
                <a:cs typeface="Proxima Nova"/>
                <a:sym typeface="Proxima Nova"/>
              </a:rPr>
              <a:t>TOKENIZE &amp; SECURITIZE DATA</a:t>
            </a:r>
            <a:endParaRPr/>
          </a:p>
          <a:p>
            <a:pPr indent="0" lvl="0" marL="0" marR="0" rtl="0" algn="l">
              <a:spcBef>
                <a:spcPts val="0"/>
              </a:spcBef>
              <a:spcAft>
                <a:spcPts val="0"/>
              </a:spcAft>
              <a:buNone/>
            </a:pPr>
            <a:r>
              <a:rPr b="1" lang="en-US" sz="950">
                <a:solidFill>
                  <a:srgbClr val="FFFFFF"/>
                </a:solidFill>
                <a:latin typeface="Proxima Nova"/>
                <a:ea typeface="Proxima Nova"/>
                <a:cs typeface="Proxima Nova"/>
                <a:sym typeface="Proxima Nova"/>
              </a:rPr>
              <a:t>Frictionless adoption with</a:t>
            </a:r>
            <a:endParaRPr/>
          </a:p>
          <a:p>
            <a:pPr indent="0" lvl="0" marL="0" marR="0" rtl="0" algn="l">
              <a:spcBef>
                <a:spcPts val="0"/>
              </a:spcBef>
              <a:spcAft>
                <a:spcPts val="0"/>
              </a:spcAft>
              <a:buNone/>
            </a:pPr>
            <a:r>
              <a:rPr b="1" lang="en-US" sz="950">
                <a:solidFill>
                  <a:srgbClr val="FFFFFF"/>
                </a:solidFill>
                <a:latin typeface="Proxima Nova"/>
                <a:ea typeface="Proxima Nova"/>
                <a:cs typeface="Proxima Nova"/>
                <a:sym typeface="Proxima Nova"/>
              </a:rPr>
              <a:t>utility tokens</a:t>
            </a:r>
            <a:endParaRPr/>
          </a:p>
        </p:txBody>
      </p:sp>
      <p:sp>
        <p:nvSpPr>
          <p:cNvPr id="135" name="Google Shape;135;p5"/>
          <p:cNvSpPr txBox="1"/>
          <p:nvPr/>
        </p:nvSpPr>
        <p:spPr>
          <a:xfrm>
            <a:off x="6279536" y="3539467"/>
            <a:ext cx="238282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0DCA90"/>
                </a:solidFill>
                <a:latin typeface="Proxima Nova"/>
                <a:ea typeface="Proxima Nova"/>
                <a:cs typeface="Proxima Nova"/>
                <a:sym typeface="Proxima Nova"/>
              </a:rPr>
              <a:t>EMPOWER CONSUMER</a:t>
            </a:r>
            <a:endParaRPr/>
          </a:p>
          <a:p>
            <a:pPr indent="0" lvl="0" marL="0" marR="0" rtl="0" algn="l">
              <a:spcBef>
                <a:spcPts val="0"/>
              </a:spcBef>
              <a:spcAft>
                <a:spcPts val="0"/>
              </a:spcAft>
              <a:buNone/>
            </a:pPr>
            <a:r>
              <a:rPr b="1" lang="en-US" sz="1000">
                <a:solidFill>
                  <a:srgbClr val="0DCA90"/>
                </a:solidFill>
                <a:latin typeface="Proxima Nova"/>
                <a:ea typeface="Proxima Nova"/>
                <a:cs typeface="Proxima Nova"/>
                <a:sym typeface="Proxima Nova"/>
              </a:rPr>
              <a:t>CONNECTIONS</a:t>
            </a:r>
            <a:endParaRPr/>
          </a:p>
          <a:p>
            <a:pPr indent="0" lvl="0" marL="0" marR="0" rtl="0" algn="l">
              <a:spcBef>
                <a:spcPts val="0"/>
              </a:spcBef>
              <a:spcAft>
                <a:spcPts val="0"/>
              </a:spcAft>
              <a:buNone/>
            </a:pPr>
            <a:r>
              <a:rPr b="1" lang="en-US" sz="950">
                <a:solidFill>
                  <a:srgbClr val="FFFFFF"/>
                </a:solidFill>
                <a:latin typeface="Proxima Nova"/>
                <a:ea typeface="Proxima Nova"/>
                <a:cs typeface="Proxima Nova"/>
                <a:sym typeface="Proxima Nova"/>
              </a:rPr>
              <a:t>A consumer app providing 2 way</a:t>
            </a:r>
            <a:endParaRPr/>
          </a:p>
          <a:p>
            <a:pPr indent="0" lvl="0" marL="0" marR="0" rtl="0" algn="l">
              <a:spcBef>
                <a:spcPts val="0"/>
              </a:spcBef>
              <a:spcAft>
                <a:spcPts val="0"/>
              </a:spcAft>
              <a:buNone/>
            </a:pPr>
            <a:r>
              <a:rPr b="1" lang="en-US" sz="950">
                <a:solidFill>
                  <a:srgbClr val="FFFFFF"/>
                </a:solidFill>
                <a:latin typeface="Proxima Nova"/>
                <a:ea typeface="Proxima Nova"/>
                <a:cs typeface="Proxima Nova"/>
                <a:sym typeface="Proxima Nova"/>
              </a:rPr>
              <a:t>communication between you &amp;</a:t>
            </a:r>
            <a:endParaRPr/>
          </a:p>
          <a:p>
            <a:pPr indent="0" lvl="0" marL="0" marR="0" rtl="0" algn="l">
              <a:spcBef>
                <a:spcPts val="0"/>
              </a:spcBef>
              <a:spcAft>
                <a:spcPts val="0"/>
              </a:spcAft>
              <a:buNone/>
            </a:pPr>
            <a:r>
              <a:rPr b="1" lang="en-US" sz="950">
                <a:solidFill>
                  <a:srgbClr val="FFFFFF"/>
                </a:solidFill>
                <a:latin typeface="Proxima Nova"/>
                <a:ea typeface="Proxima Nova"/>
                <a:cs typeface="Proxima Nova"/>
                <a:sym typeface="Proxima Nova"/>
              </a:rPr>
              <a:t>your target market</a:t>
            </a:r>
            <a:endParaRPr/>
          </a:p>
        </p:txBody>
      </p:sp>
      <p:pic>
        <p:nvPicPr>
          <p:cNvPr id="136" name="Google Shape;136;p5"/>
          <p:cNvPicPr preferRelativeResize="0"/>
          <p:nvPr/>
        </p:nvPicPr>
        <p:blipFill rotWithShape="1">
          <a:blip r:embed="rId5">
            <a:alphaModFix/>
          </a:blip>
          <a:srcRect b="0" l="-3348" r="0" t="0"/>
          <a:stretch/>
        </p:blipFill>
        <p:spPr>
          <a:xfrm>
            <a:off x="7388300" y="145000"/>
            <a:ext cx="1589673" cy="395050"/>
          </a:xfrm>
          <a:prstGeom prst="rect">
            <a:avLst/>
          </a:prstGeom>
          <a:noFill/>
          <a:ln>
            <a:noFill/>
          </a:ln>
        </p:spPr>
      </p:pic>
      <p:sp>
        <p:nvSpPr>
          <p:cNvPr id="137" name="Google Shape;137;p5"/>
          <p:cNvSpPr/>
          <p:nvPr/>
        </p:nvSpPr>
        <p:spPr>
          <a:xfrm>
            <a:off x="354794" y="4646240"/>
            <a:ext cx="82128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00" u="none" strike="noStrike">
                <a:solidFill>
                  <a:schemeClr val="lt1"/>
                </a:solidFill>
                <a:latin typeface="Proxima Nova"/>
                <a:ea typeface="Proxima Nova"/>
                <a:cs typeface="Proxima Nova"/>
                <a:sym typeface="Proxima Nova"/>
              </a:rPr>
              <a:t>  Copyright© 2019-2025. Datavault AI Inc. All rights reserved. See International and Domestic Patents and Patents Pending: </a:t>
            </a:r>
            <a:r>
              <a:rPr lang="en-US" sz="700" u="sng">
                <a:solidFill>
                  <a:srgbClr val="0DC9A3"/>
                </a:solidFill>
                <a:latin typeface="Proxima Nova"/>
                <a:ea typeface="Proxima Nova"/>
                <a:cs typeface="Proxima Nova"/>
                <a:sym typeface="Proxima Nova"/>
              </a:rPr>
              <a:t>www.dvlt.ai</a:t>
            </a:r>
            <a:r>
              <a:rPr lang="en-US" sz="700" u="sng">
                <a:solidFill>
                  <a:srgbClr val="0DC9A3"/>
                </a:solidFill>
                <a:latin typeface="Proxima Nova"/>
                <a:ea typeface="Proxima Nova"/>
                <a:cs typeface="Proxima Nova"/>
                <a:sym typeface="Proxima Nova"/>
                <a:hlinkClick r:id="rId6">
                  <a:extLst>
                    <a:ext uri="{A12FA001-AC4F-418D-AE19-62706E023703}">
                      <ahyp:hlinkClr val="tx"/>
                    </a:ext>
                  </a:extLst>
                </a:hlinkClick>
              </a:rPr>
              <a:t>.</a:t>
            </a:r>
            <a:r>
              <a:rPr lang="en-US" sz="700" strike="noStrike">
                <a:solidFill>
                  <a:srgbClr val="0DC9A3"/>
                </a:solidFill>
                <a:latin typeface="Proxima Nova"/>
                <a:ea typeface="Proxima Nova"/>
                <a:cs typeface="Proxima Nova"/>
                <a:sym typeface="Proxima Nova"/>
              </a:rPr>
              <a:t> </a:t>
            </a:r>
            <a:r>
              <a:rPr lang="en-US" sz="700" u="none" strike="noStrike">
                <a:solidFill>
                  <a:schemeClr val="lt1"/>
                </a:solidFill>
                <a:latin typeface="Proxima Nova"/>
                <a:ea typeface="Proxima Nova"/>
                <a:cs typeface="Proxima Nova"/>
                <a:sym typeface="Proxima Nova"/>
              </a:rPr>
              <a:t>This website page is provided to satisfy the virtual patent marking provisions of various jurisdictions, including the virtual patent marking provisions of the America Invents Act. This page is intended to serve as notice under 35 U.S.C.§ 287(a).</a:t>
            </a:r>
            <a:endParaRPr sz="700">
              <a:solidFill>
                <a:schemeClr val="lt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97ca0b7b5c_2_2"/>
          <p:cNvSpPr txBox="1"/>
          <p:nvPr>
            <p:ph idx="12" type="sldNum"/>
          </p:nvPr>
        </p:nvSpPr>
        <p:spPr>
          <a:xfrm>
            <a:off x="8515350" y="4661336"/>
            <a:ext cx="364800" cy="267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3" name="Google Shape;143;g397ca0b7b5c_2_2"/>
          <p:cNvSpPr txBox="1"/>
          <p:nvPr/>
        </p:nvSpPr>
        <p:spPr>
          <a:xfrm>
            <a:off x="4454132" y="50971"/>
            <a:ext cx="3139800" cy="757800"/>
          </a:xfrm>
          <a:prstGeom prst="rect">
            <a:avLst/>
          </a:prstGeom>
          <a:noFill/>
          <a:ln>
            <a:noFill/>
          </a:ln>
        </p:spPr>
        <p:txBody>
          <a:bodyPr anchorCtr="0" anchor="ctr" bIns="0" lIns="0" spcFirstLastPara="1" rIns="0" wrap="square" tIns="9525">
            <a:spAutoFit/>
          </a:bodyPr>
          <a:lstStyle/>
          <a:p>
            <a:pPr indent="0" lvl="0" marL="12700" marR="5080" rtl="0" algn="l">
              <a:lnSpc>
                <a:spcPct val="90000"/>
              </a:lnSpc>
              <a:spcBef>
                <a:spcPts val="0"/>
              </a:spcBef>
              <a:spcAft>
                <a:spcPts val="0"/>
              </a:spcAft>
              <a:buClr>
                <a:srgbClr val="0DC9A3"/>
              </a:buClr>
              <a:buSzPts val="1800"/>
              <a:buFont typeface="Montserrat"/>
              <a:buNone/>
            </a:pPr>
            <a:r>
              <a:rPr b="1" lang="en-US" sz="1800">
                <a:solidFill>
                  <a:srgbClr val="0DC9A3"/>
                </a:solidFill>
                <a:latin typeface="Montserrat"/>
                <a:ea typeface="Montserrat"/>
                <a:cs typeface="Montserrat"/>
                <a:sym typeface="Montserrat"/>
              </a:rPr>
              <a:t>Groundbreaking International Patent Portfolio</a:t>
            </a:r>
            <a:endParaRPr b="1" sz="1800">
              <a:solidFill>
                <a:schemeClr val="dk1"/>
              </a:solidFill>
              <a:latin typeface="Montserrat"/>
              <a:ea typeface="Montserrat"/>
              <a:cs typeface="Montserrat"/>
              <a:sym typeface="Montserrat"/>
            </a:endParaRPr>
          </a:p>
        </p:txBody>
      </p:sp>
      <p:sp>
        <p:nvSpPr>
          <p:cNvPr id="144" name="Google Shape;144;g397ca0b7b5c_2_2"/>
          <p:cNvSpPr txBox="1"/>
          <p:nvPr/>
        </p:nvSpPr>
        <p:spPr>
          <a:xfrm>
            <a:off x="4679326" y="3617784"/>
            <a:ext cx="2914500" cy="286800"/>
          </a:xfrm>
          <a:prstGeom prst="rect">
            <a:avLst/>
          </a:prstGeom>
          <a:noFill/>
          <a:ln>
            <a:noFill/>
          </a:ln>
        </p:spPr>
        <p:txBody>
          <a:bodyPr anchorCtr="0" anchor="t" bIns="0" lIns="0" spcFirstLastPara="1" rIns="0" wrap="square" tIns="9525">
            <a:spAutoFit/>
          </a:bodyPr>
          <a:lstStyle/>
          <a:p>
            <a:pPr indent="0" lvl="0" marL="12700" marR="5080" rtl="0" algn="l">
              <a:spcBef>
                <a:spcPts val="0"/>
              </a:spcBef>
              <a:spcAft>
                <a:spcPts val="0"/>
              </a:spcAft>
              <a:buNone/>
            </a:pPr>
            <a:r>
              <a:rPr lang="en-US" sz="1800">
                <a:solidFill>
                  <a:srgbClr val="051736"/>
                </a:solidFill>
                <a:latin typeface="Montserrat"/>
                <a:ea typeface="Montserrat"/>
                <a:cs typeface="Montserrat"/>
                <a:sym typeface="Montserrat"/>
              </a:rPr>
              <a:t>Valued at over </a:t>
            </a:r>
            <a:r>
              <a:rPr b="1" lang="en-US" sz="1800">
                <a:solidFill>
                  <a:srgbClr val="051736"/>
                </a:solidFill>
                <a:latin typeface="Montserrat"/>
                <a:ea typeface="Montserrat"/>
                <a:cs typeface="Montserrat"/>
                <a:sym typeface="Montserrat"/>
              </a:rPr>
              <a:t>$501m </a:t>
            </a:r>
            <a:r>
              <a:rPr lang="en-US" sz="1800">
                <a:solidFill>
                  <a:srgbClr val="051736"/>
                </a:solidFill>
                <a:latin typeface="Montserrat"/>
                <a:ea typeface="Montserrat"/>
                <a:cs typeface="Montserrat"/>
                <a:sym typeface="Montserrat"/>
              </a:rPr>
              <a:t>by</a:t>
            </a:r>
            <a:endParaRPr sz="1800">
              <a:solidFill>
                <a:srgbClr val="051736"/>
              </a:solidFill>
              <a:latin typeface="Montserrat"/>
              <a:ea typeface="Montserrat"/>
              <a:cs typeface="Montserrat"/>
              <a:sym typeface="Montserrat"/>
            </a:endParaRPr>
          </a:p>
        </p:txBody>
      </p:sp>
      <p:sp>
        <p:nvSpPr>
          <p:cNvPr id="145" name="Google Shape;145;g397ca0b7b5c_2_2"/>
          <p:cNvSpPr txBox="1"/>
          <p:nvPr/>
        </p:nvSpPr>
        <p:spPr>
          <a:xfrm>
            <a:off x="295498" y="50971"/>
            <a:ext cx="4158600" cy="681600"/>
          </a:xfrm>
          <a:prstGeom prst="rect">
            <a:avLst/>
          </a:prstGeom>
          <a:noFill/>
          <a:ln>
            <a:noFill/>
          </a:ln>
        </p:spPr>
        <p:txBody>
          <a:bodyPr anchorCtr="0" anchor="t" bIns="45700" lIns="91425" spcFirstLastPara="1" rIns="91425" wrap="square" tIns="45700">
            <a:spAutoFit/>
          </a:bodyPr>
          <a:lstStyle/>
          <a:p>
            <a:pPr indent="0" lvl="0" marL="0" marR="0" rtl="0" algn="l">
              <a:lnSpc>
                <a:spcPct val="87000"/>
              </a:lnSpc>
              <a:spcBef>
                <a:spcPts val="0"/>
              </a:spcBef>
              <a:spcAft>
                <a:spcPts val="0"/>
              </a:spcAft>
              <a:buClr>
                <a:srgbClr val="000000"/>
              </a:buClr>
              <a:buSzPts val="4400"/>
              <a:buFont typeface="Arial"/>
              <a:buNone/>
            </a:pPr>
            <a:r>
              <a:rPr b="1" lang="en-US" sz="2200">
                <a:solidFill>
                  <a:schemeClr val="dk1"/>
                </a:solidFill>
                <a:latin typeface="Montserrat"/>
                <a:ea typeface="Montserrat"/>
                <a:cs typeface="Montserrat"/>
                <a:sym typeface="Montserrat"/>
              </a:rPr>
              <a:t>83</a:t>
            </a:r>
            <a:r>
              <a:rPr baseline="30000" lang="en-US" sz="2000" u="none" cap="none" strike="noStrike">
                <a:solidFill>
                  <a:schemeClr val="dk1"/>
                </a:solidFill>
                <a:latin typeface="Proxima Nova"/>
                <a:ea typeface="Proxima Nova"/>
                <a:cs typeface="Proxima Nova"/>
                <a:sym typeface="Proxima Nova"/>
              </a:rPr>
              <a:t>1</a:t>
            </a:r>
            <a:r>
              <a:rPr b="1" lang="en-US" sz="2200">
                <a:solidFill>
                  <a:schemeClr val="dk1"/>
                </a:solidFill>
                <a:latin typeface="Montserrat"/>
                <a:ea typeface="Montserrat"/>
                <a:cs typeface="Montserrat"/>
                <a:sym typeface="Montserrat"/>
              </a:rPr>
              <a:t> Patents Providing Substantial Coverage</a:t>
            </a:r>
            <a:endParaRPr b="1" sz="2200">
              <a:solidFill>
                <a:schemeClr val="dk1"/>
              </a:solidFill>
              <a:latin typeface="Montserrat"/>
              <a:ea typeface="Montserrat"/>
              <a:cs typeface="Montserrat"/>
              <a:sym typeface="Montserrat"/>
            </a:endParaRPr>
          </a:p>
        </p:txBody>
      </p:sp>
      <p:pic>
        <p:nvPicPr>
          <p:cNvPr descr="Lake Street Capital Markets | Home" id="146" name="Google Shape;146;g397ca0b7b5c_2_2"/>
          <p:cNvPicPr preferRelativeResize="0"/>
          <p:nvPr/>
        </p:nvPicPr>
        <p:blipFill rotWithShape="1">
          <a:blip r:embed="rId3">
            <a:alphaModFix/>
          </a:blip>
          <a:srcRect b="0" l="0" r="0" t="0"/>
          <a:stretch/>
        </p:blipFill>
        <p:spPr>
          <a:xfrm>
            <a:off x="4572000" y="3897781"/>
            <a:ext cx="1694480" cy="330868"/>
          </a:xfrm>
          <a:prstGeom prst="rect">
            <a:avLst/>
          </a:prstGeom>
          <a:noFill/>
          <a:ln>
            <a:noFill/>
          </a:ln>
        </p:spPr>
      </p:pic>
      <p:graphicFrame>
        <p:nvGraphicFramePr>
          <p:cNvPr id="147" name="Google Shape;147;g397ca0b7b5c_2_2"/>
          <p:cNvGraphicFramePr/>
          <p:nvPr/>
        </p:nvGraphicFramePr>
        <p:xfrm>
          <a:off x="0" y="1018448"/>
          <a:ext cx="3000000" cy="3000000"/>
        </p:xfrm>
        <a:graphic>
          <a:graphicData uri="http://schemas.openxmlformats.org/drawingml/2006/table">
            <a:tbl>
              <a:tblPr>
                <a:noFill/>
                <a:tableStyleId>{5F501E36-E6EE-4FCB-A8C3-0F4CC09F7DC6}</a:tableStyleId>
              </a:tblPr>
              <a:tblGrid>
                <a:gridCol w="2905075"/>
                <a:gridCol w="1666925"/>
              </a:tblGrid>
              <a:tr h="854275">
                <a:tc>
                  <a:txBody>
                    <a:bodyPr/>
                    <a:lstStyle/>
                    <a:p>
                      <a:pPr indent="0" lvl="0" marL="0" marR="0" rtl="0" algn="l">
                        <a:lnSpc>
                          <a:spcPct val="136363"/>
                        </a:lnSpc>
                        <a:spcBef>
                          <a:spcPts val="0"/>
                        </a:spcBef>
                        <a:spcAft>
                          <a:spcPts val="0"/>
                        </a:spcAft>
                        <a:buNone/>
                      </a:pPr>
                      <a:r>
                        <a:rPr b="1" i="0" lang="en-US" sz="1100" u="none" cap="none" strike="noStrike">
                          <a:solidFill>
                            <a:srgbClr val="000000"/>
                          </a:solidFill>
                          <a:latin typeface="Montserrat"/>
                          <a:ea typeface="Montserrat"/>
                          <a:cs typeface="Montserrat"/>
                          <a:sym typeface="Montserrat"/>
                        </a:rPr>
                        <a:t>Patents around Artificial Intelligence</a:t>
                      </a:r>
                      <a:endParaRPr b="1" i="0" sz="1100" u="none" cap="none" strike="noStrike">
                        <a:solidFill>
                          <a:srgbClr val="000000"/>
                        </a:solidFill>
                        <a:latin typeface="Montserrat"/>
                        <a:ea typeface="Montserrat"/>
                        <a:cs typeface="Montserrat"/>
                        <a:sym typeface="Montserrat"/>
                      </a:endParaRPr>
                    </a:p>
                    <a:p>
                      <a:pPr indent="0" lvl="0" marL="0" marR="0" rtl="0" algn="l">
                        <a:lnSpc>
                          <a:spcPct val="136363"/>
                        </a:lnSpc>
                        <a:spcBef>
                          <a:spcPts val="0"/>
                        </a:spcBef>
                        <a:spcAft>
                          <a:spcPts val="0"/>
                        </a:spcAft>
                        <a:buNone/>
                      </a:pPr>
                      <a:r>
                        <a:rPr i="0" lang="en-US" sz="1100" u="none" cap="none" strike="noStrike">
                          <a:solidFill>
                            <a:srgbClr val="000000"/>
                          </a:solidFill>
                          <a:latin typeface="Montserrat"/>
                          <a:ea typeface="Montserrat"/>
                          <a:cs typeface="Montserrat"/>
                          <a:sym typeface="Montserrat"/>
                        </a:rPr>
                        <a:t>Using High Performance Computing (HPC) “Supercomputing”</a:t>
                      </a:r>
                      <a:endParaRPr sz="1100" u="none" cap="none" strike="noStrike">
                        <a:latin typeface="Montserrat"/>
                        <a:ea typeface="Montserrat"/>
                        <a:cs typeface="Montserrat"/>
                        <a:sym typeface="Montserrat"/>
                      </a:endParaRPr>
                    </a:p>
                  </a:txBody>
                  <a:tcPr marT="44675" marB="44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DC9A3"/>
                      </a:solidFill>
                      <a:prstDash val="solid"/>
                      <a:round/>
                      <a:headEnd len="sm" w="sm" type="none"/>
                      <a:tailEnd len="sm" w="sm" type="none"/>
                    </a:lnT>
                    <a:lnB cap="flat" cmpd="sng" w="28575">
                      <a:solidFill>
                        <a:srgbClr val="0DC9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100" u="none" cap="none" strike="noStrike">
                          <a:solidFill>
                            <a:srgbClr val="FFFFFF"/>
                          </a:solidFill>
                          <a:latin typeface="Montserrat"/>
                          <a:ea typeface="Montserrat"/>
                          <a:cs typeface="Montserrat"/>
                          <a:sym typeface="Montserrat"/>
                        </a:rPr>
                        <a:t>3</a:t>
                      </a:r>
                      <a:r>
                        <a:rPr b="1" lang="en-US" sz="1100">
                          <a:solidFill>
                            <a:srgbClr val="FFFFFF"/>
                          </a:solidFill>
                          <a:latin typeface="Montserrat"/>
                          <a:ea typeface="Montserrat"/>
                          <a:cs typeface="Montserrat"/>
                          <a:sym typeface="Montserrat"/>
                        </a:rPr>
                        <a:t>5</a:t>
                      </a:r>
                      <a:r>
                        <a:rPr b="1" i="0" lang="en-US" sz="1100" u="none" cap="none" strike="noStrike">
                          <a:solidFill>
                            <a:srgbClr val="FFFFFF"/>
                          </a:solidFill>
                          <a:latin typeface="Montserrat"/>
                          <a:ea typeface="Montserrat"/>
                          <a:cs typeface="Montserrat"/>
                          <a:sym typeface="Montserrat"/>
                        </a:rPr>
                        <a:t> PATENTS</a:t>
                      </a:r>
                      <a:r>
                        <a:rPr b="1" baseline="30000" i="0" lang="en-US" sz="1100" u="none" cap="none" strike="noStrike">
                          <a:solidFill>
                            <a:srgbClr val="FFFFFF"/>
                          </a:solidFill>
                          <a:latin typeface="Montserrat"/>
                          <a:ea typeface="Montserrat"/>
                          <a:cs typeface="Montserrat"/>
                          <a:sym typeface="Montserrat"/>
                        </a:rPr>
                        <a:t>2</a:t>
                      </a:r>
                      <a:endParaRPr baseline="30000" sz="1100" u="none" cap="none" strike="noStrike">
                        <a:solidFill>
                          <a:srgbClr val="FFFFFF"/>
                        </a:solidFill>
                        <a:latin typeface="Montserrat"/>
                        <a:ea typeface="Montserrat"/>
                        <a:cs typeface="Montserrat"/>
                        <a:sym typeface="Montserrat"/>
                      </a:endParaRPr>
                    </a:p>
                  </a:txBody>
                  <a:tcPr marT="44675" marB="44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DC9A3"/>
                      </a:solidFill>
                      <a:prstDash val="solid"/>
                      <a:round/>
                      <a:headEnd len="sm" w="sm" type="none"/>
                      <a:tailEnd len="sm" w="sm" type="none"/>
                    </a:lnT>
                    <a:lnB cap="flat" cmpd="sng" w="19050">
                      <a:solidFill>
                        <a:srgbClr val="0EC98F"/>
                      </a:solidFill>
                      <a:prstDash val="solid"/>
                      <a:round/>
                      <a:headEnd len="sm" w="sm" type="none"/>
                      <a:tailEnd len="sm" w="sm" type="none"/>
                    </a:lnB>
                    <a:solidFill>
                      <a:srgbClr val="051736"/>
                    </a:solidFill>
                  </a:tcPr>
                </a:tc>
              </a:tr>
              <a:tr h="803025">
                <a:tc>
                  <a:txBody>
                    <a:bodyPr/>
                    <a:lstStyle/>
                    <a:p>
                      <a:pPr indent="0" lvl="0" marL="0" marR="0" rtl="0" algn="l">
                        <a:lnSpc>
                          <a:spcPct val="136363"/>
                        </a:lnSpc>
                        <a:spcBef>
                          <a:spcPts val="0"/>
                        </a:spcBef>
                        <a:spcAft>
                          <a:spcPts val="0"/>
                        </a:spcAft>
                        <a:buNone/>
                      </a:pPr>
                      <a:r>
                        <a:rPr b="1" i="0" lang="en-US" sz="1100" u="none" cap="none" strike="noStrike">
                          <a:solidFill>
                            <a:srgbClr val="000000"/>
                          </a:solidFill>
                          <a:latin typeface="Montserrat"/>
                          <a:ea typeface="Montserrat"/>
                          <a:cs typeface="Montserrat"/>
                          <a:sym typeface="Montserrat"/>
                        </a:rPr>
                        <a:t>Decentralized Blockchain	</a:t>
                      </a:r>
                      <a:endParaRPr sz="1100" u="none" cap="none" strike="noStrike">
                        <a:latin typeface="Montserrat"/>
                        <a:ea typeface="Montserrat"/>
                        <a:cs typeface="Montserrat"/>
                        <a:sym typeface="Montserrat"/>
                      </a:endParaRPr>
                    </a:p>
                    <a:p>
                      <a:pPr indent="0" lvl="0" marL="0" marR="0" rtl="0" algn="l">
                        <a:lnSpc>
                          <a:spcPct val="136363"/>
                        </a:lnSpc>
                        <a:spcBef>
                          <a:spcPts val="0"/>
                        </a:spcBef>
                        <a:spcAft>
                          <a:spcPts val="0"/>
                        </a:spcAft>
                        <a:buNone/>
                      </a:pPr>
                      <a:r>
                        <a:rPr i="0" lang="en-US" sz="1100" u="none" cap="none" strike="noStrike">
                          <a:solidFill>
                            <a:srgbClr val="000000"/>
                          </a:solidFill>
                          <a:latin typeface="Montserrat"/>
                          <a:ea typeface="Montserrat"/>
                          <a:cs typeface="Montserrat"/>
                          <a:sym typeface="Montserrat"/>
                        </a:rPr>
                        <a:t>Tokenomics/Branded Crypto Tokens</a:t>
                      </a:r>
                      <a:endParaRPr sz="1100" u="none" cap="none" strike="noStrike">
                        <a:latin typeface="Montserrat"/>
                        <a:ea typeface="Montserrat"/>
                        <a:cs typeface="Montserrat"/>
                        <a:sym typeface="Montserrat"/>
                      </a:endParaRPr>
                    </a:p>
                    <a:p>
                      <a:pPr indent="0" lvl="0" marL="0" marR="0" rtl="0" algn="l">
                        <a:lnSpc>
                          <a:spcPct val="136363"/>
                        </a:lnSpc>
                        <a:spcBef>
                          <a:spcPts val="0"/>
                        </a:spcBef>
                        <a:spcAft>
                          <a:spcPts val="0"/>
                        </a:spcAft>
                        <a:buNone/>
                      </a:pPr>
                      <a:r>
                        <a:t/>
                      </a:r>
                      <a:endParaRPr sz="1100" u="none" cap="none" strike="noStrike">
                        <a:latin typeface="Montserrat"/>
                        <a:ea typeface="Montserrat"/>
                        <a:cs typeface="Montserrat"/>
                        <a:sym typeface="Montserrat"/>
                      </a:endParaRPr>
                    </a:p>
                  </a:txBody>
                  <a:tcPr marT="44675" marB="44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DC9A3"/>
                      </a:solidFill>
                      <a:prstDash val="solid"/>
                      <a:round/>
                      <a:headEnd len="sm" w="sm" type="none"/>
                      <a:tailEnd len="sm" w="sm" type="none"/>
                    </a:lnT>
                    <a:lnB cap="flat" cmpd="sng" w="28575">
                      <a:solidFill>
                        <a:srgbClr val="0DC9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00">
                          <a:solidFill>
                            <a:srgbClr val="FFFFFF"/>
                          </a:solidFill>
                          <a:latin typeface="Montserrat"/>
                          <a:ea typeface="Montserrat"/>
                          <a:cs typeface="Montserrat"/>
                          <a:sym typeface="Montserrat"/>
                        </a:rPr>
                        <a:t>34</a:t>
                      </a:r>
                      <a:r>
                        <a:rPr b="1" i="0" lang="en-US" sz="1100" u="none" cap="none" strike="noStrike">
                          <a:solidFill>
                            <a:srgbClr val="FFFFFF"/>
                          </a:solidFill>
                          <a:latin typeface="Montserrat"/>
                          <a:ea typeface="Montserrat"/>
                          <a:cs typeface="Montserrat"/>
                          <a:sym typeface="Montserrat"/>
                        </a:rPr>
                        <a:t> PATENTS</a:t>
                      </a:r>
                      <a:r>
                        <a:rPr b="1" baseline="30000" i="0" lang="en-US" sz="1100" u="none" cap="none" strike="noStrike">
                          <a:solidFill>
                            <a:srgbClr val="FFFFFF"/>
                          </a:solidFill>
                          <a:latin typeface="Montserrat"/>
                          <a:ea typeface="Montserrat"/>
                          <a:cs typeface="Montserrat"/>
                          <a:sym typeface="Montserrat"/>
                        </a:rPr>
                        <a:t>2</a:t>
                      </a:r>
                      <a:endParaRPr sz="1100" u="none" cap="none" strike="noStrike">
                        <a:solidFill>
                          <a:srgbClr val="FFFFFF"/>
                        </a:solidFill>
                        <a:latin typeface="Montserrat"/>
                        <a:ea typeface="Montserrat"/>
                        <a:cs typeface="Montserrat"/>
                        <a:sym typeface="Montserrat"/>
                      </a:endParaRPr>
                    </a:p>
                  </a:txBody>
                  <a:tcPr marT="44675" marB="44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EC98F"/>
                      </a:solidFill>
                      <a:prstDash val="solid"/>
                      <a:round/>
                      <a:headEnd len="sm" w="sm" type="none"/>
                      <a:tailEnd len="sm" w="sm" type="none"/>
                    </a:lnT>
                    <a:lnB cap="flat" cmpd="sng" w="28575">
                      <a:solidFill>
                        <a:srgbClr val="0DC9A3"/>
                      </a:solidFill>
                      <a:prstDash val="solid"/>
                      <a:round/>
                      <a:headEnd len="sm" w="sm" type="none"/>
                      <a:tailEnd len="sm" w="sm" type="none"/>
                    </a:lnB>
                    <a:solidFill>
                      <a:srgbClr val="051736"/>
                    </a:solidFill>
                  </a:tcPr>
                </a:tc>
              </a:tr>
              <a:tr h="803025">
                <a:tc>
                  <a:txBody>
                    <a:bodyPr/>
                    <a:lstStyle/>
                    <a:p>
                      <a:pPr indent="0" lvl="0" marL="0" marR="0" rtl="0" algn="l">
                        <a:lnSpc>
                          <a:spcPct val="136363"/>
                        </a:lnSpc>
                        <a:spcBef>
                          <a:spcPts val="0"/>
                        </a:spcBef>
                        <a:spcAft>
                          <a:spcPts val="0"/>
                        </a:spcAft>
                        <a:buNone/>
                      </a:pPr>
                      <a:r>
                        <a:rPr b="1" i="0" lang="en-US" sz="1100" u="none" cap="none" strike="noStrike">
                          <a:solidFill>
                            <a:srgbClr val="000000"/>
                          </a:solidFill>
                          <a:latin typeface="Montserrat"/>
                          <a:ea typeface="Montserrat"/>
                          <a:cs typeface="Montserrat"/>
                          <a:sym typeface="Montserrat"/>
                        </a:rPr>
                        <a:t>Redefined Data Ownership 	</a:t>
                      </a:r>
                      <a:endParaRPr sz="1100" u="none" cap="none" strike="noStrike">
                        <a:latin typeface="Montserrat"/>
                        <a:ea typeface="Montserrat"/>
                        <a:cs typeface="Montserrat"/>
                        <a:sym typeface="Montserrat"/>
                      </a:endParaRPr>
                    </a:p>
                    <a:p>
                      <a:pPr indent="0" lvl="0" marL="0" marR="0" rtl="0" algn="l">
                        <a:lnSpc>
                          <a:spcPct val="136363"/>
                        </a:lnSpc>
                        <a:spcBef>
                          <a:spcPts val="0"/>
                        </a:spcBef>
                        <a:spcAft>
                          <a:spcPts val="0"/>
                        </a:spcAft>
                        <a:buNone/>
                      </a:pPr>
                      <a:r>
                        <a:rPr i="0" lang="en-US" sz="1100" u="none" cap="none" strike="noStrike">
                          <a:solidFill>
                            <a:srgbClr val="000000"/>
                          </a:solidFill>
                          <a:latin typeface="Montserrat"/>
                          <a:ea typeface="Montserrat"/>
                          <a:cs typeface="Montserrat"/>
                          <a:sym typeface="Montserrat"/>
                        </a:rPr>
                        <a:t>PII &amp; Regulatory Compliant Data Systems</a:t>
                      </a:r>
                      <a:endParaRPr sz="1100" u="none" cap="none" strike="noStrike">
                        <a:latin typeface="Montserrat"/>
                        <a:ea typeface="Montserrat"/>
                        <a:cs typeface="Montserrat"/>
                        <a:sym typeface="Montserrat"/>
                      </a:endParaRPr>
                    </a:p>
                  </a:txBody>
                  <a:tcPr marT="44675" marB="44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DC9A3"/>
                      </a:solidFill>
                      <a:prstDash val="solid"/>
                      <a:round/>
                      <a:headEnd len="sm" w="sm" type="none"/>
                      <a:tailEnd len="sm" w="sm" type="none"/>
                    </a:lnT>
                    <a:lnB cap="flat" cmpd="sng" w="28575">
                      <a:solidFill>
                        <a:srgbClr val="0DC9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00">
                          <a:solidFill>
                            <a:srgbClr val="FFFFFF"/>
                          </a:solidFill>
                          <a:latin typeface="Montserrat"/>
                          <a:ea typeface="Montserrat"/>
                          <a:cs typeface="Montserrat"/>
                          <a:sym typeface="Montserrat"/>
                        </a:rPr>
                        <a:t>37</a:t>
                      </a:r>
                      <a:r>
                        <a:rPr b="1" i="0" lang="en-US" sz="1100" u="none" cap="none" strike="noStrike">
                          <a:solidFill>
                            <a:srgbClr val="FFFFFF"/>
                          </a:solidFill>
                          <a:latin typeface="Montserrat"/>
                          <a:ea typeface="Montserrat"/>
                          <a:cs typeface="Montserrat"/>
                          <a:sym typeface="Montserrat"/>
                        </a:rPr>
                        <a:t> PATENTS</a:t>
                      </a:r>
                      <a:r>
                        <a:rPr b="1" baseline="30000" i="0" lang="en-US" sz="1100" u="none" cap="none" strike="noStrike">
                          <a:solidFill>
                            <a:srgbClr val="FFFFFF"/>
                          </a:solidFill>
                          <a:latin typeface="Montserrat"/>
                          <a:ea typeface="Montserrat"/>
                          <a:cs typeface="Montserrat"/>
                          <a:sym typeface="Montserrat"/>
                        </a:rPr>
                        <a:t>2</a:t>
                      </a:r>
                      <a:endParaRPr sz="1100" u="none" cap="none" strike="noStrike">
                        <a:solidFill>
                          <a:srgbClr val="FFFFFF"/>
                        </a:solidFill>
                        <a:latin typeface="Montserrat"/>
                        <a:ea typeface="Montserrat"/>
                        <a:cs typeface="Montserrat"/>
                        <a:sym typeface="Montserrat"/>
                      </a:endParaRPr>
                    </a:p>
                  </a:txBody>
                  <a:tcPr marT="44675" marB="44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DC9A3"/>
                      </a:solidFill>
                      <a:prstDash val="solid"/>
                      <a:round/>
                      <a:headEnd len="sm" w="sm" type="none"/>
                      <a:tailEnd len="sm" w="sm" type="none"/>
                    </a:lnT>
                    <a:lnB cap="flat" cmpd="sng" w="28575">
                      <a:solidFill>
                        <a:srgbClr val="0DC9A3"/>
                      </a:solidFill>
                      <a:prstDash val="solid"/>
                      <a:round/>
                      <a:headEnd len="sm" w="sm" type="none"/>
                      <a:tailEnd len="sm" w="sm" type="none"/>
                    </a:lnB>
                    <a:solidFill>
                      <a:srgbClr val="051736"/>
                    </a:solidFill>
                  </a:tcPr>
                </a:tc>
              </a:tr>
              <a:tr h="546725">
                <a:tc>
                  <a:txBody>
                    <a:bodyPr/>
                    <a:lstStyle/>
                    <a:p>
                      <a:pPr indent="0" lvl="0" marL="0" marR="0" rtl="0" algn="l">
                        <a:lnSpc>
                          <a:spcPct val="136363"/>
                        </a:lnSpc>
                        <a:spcBef>
                          <a:spcPts val="0"/>
                        </a:spcBef>
                        <a:spcAft>
                          <a:spcPts val="0"/>
                        </a:spcAft>
                        <a:buNone/>
                      </a:pPr>
                      <a:r>
                        <a:rPr b="1" i="0" lang="en-US" sz="1100" u="none" cap="none" strike="noStrike">
                          <a:solidFill>
                            <a:srgbClr val="000000"/>
                          </a:solidFill>
                          <a:latin typeface="Montserrat"/>
                          <a:ea typeface="Montserrat"/>
                          <a:cs typeface="Montserrat"/>
                          <a:sym typeface="Montserrat"/>
                        </a:rPr>
                        <a:t>Crypto Anchors  	</a:t>
                      </a:r>
                      <a:endParaRPr sz="1100" u="none" cap="none" strike="noStrike">
                        <a:latin typeface="Montserrat"/>
                        <a:ea typeface="Montserrat"/>
                        <a:cs typeface="Montserrat"/>
                        <a:sym typeface="Montserrat"/>
                      </a:endParaRPr>
                    </a:p>
                    <a:p>
                      <a:pPr indent="0" lvl="0" marL="0" marR="0" rtl="0" algn="l">
                        <a:lnSpc>
                          <a:spcPct val="136363"/>
                        </a:lnSpc>
                        <a:spcBef>
                          <a:spcPts val="0"/>
                        </a:spcBef>
                        <a:spcAft>
                          <a:spcPts val="0"/>
                        </a:spcAft>
                        <a:buNone/>
                      </a:pPr>
                      <a:r>
                        <a:rPr i="0" lang="en-US" sz="1100" u="none" cap="none" strike="noStrike">
                          <a:solidFill>
                            <a:srgbClr val="000000"/>
                          </a:solidFill>
                          <a:latin typeface="Montserrat"/>
                          <a:ea typeface="Montserrat"/>
                          <a:cs typeface="Montserrat"/>
                          <a:sym typeface="Montserrat"/>
                        </a:rPr>
                        <a:t>Sonic, MicroTransponder</a:t>
                      </a:r>
                      <a:r>
                        <a:rPr lang="en-US" sz="1100">
                          <a:latin typeface="Montserrat"/>
                          <a:ea typeface="Montserrat"/>
                          <a:cs typeface="Montserrat"/>
                          <a:sym typeface="Montserrat"/>
                        </a:rPr>
                        <a:t> </a:t>
                      </a:r>
                      <a:r>
                        <a:rPr i="0" lang="en-US" sz="1100" u="none" cap="none" strike="noStrike">
                          <a:solidFill>
                            <a:srgbClr val="000000"/>
                          </a:solidFill>
                          <a:latin typeface="Montserrat"/>
                          <a:ea typeface="Montserrat"/>
                          <a:cs typeface="Montserrat"/>
                          <a:sym typeface="Montserrat"/>
                        </a:rPr>
                        <a:t>&amp; Polymer      </a:t>
                      </a:r>
                      <a:endParaRPr sz="1100" u="none" cap="none" strike="noStrike">
                        <a:latin typeface="Montserrat"/>
                        <a:ea typeface="Montserrat"/>
                        <a:cs typeface="Montserrat"/>
                        <a:sym typeface="Montserrat"/>
                      </a:endParaRPr>
                    </a:p>
                  </a:txBody>
                  <a:tcPr marT="44675" marB="44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DC9A3"/>
                      </a:solidFill>
                      <a:prstDash val="solid"/>
                      <a:round/>
                      <a:headEnd len="sm" w="sm" type="none"/>
                      <a:tailEnd len="sm" w="sm" type="none"/>
                    </a:lnT>
                    <a:lnB cap="flat" cmpd="sng" w="28575">
                      <a:solidFill>
                        <a:srgbClr val="0DC9A3"/>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00">
                          <a:solidFill>
                            <a:srgbClr val="FFFFFF"/>
                          </a:solidFill>
                          <a:latin typeface="Montserrat"/>
                          <a:ea typeface="Montserrat"/>
                          <a:cs typeface="Montserrat"/>
                          <a:sym typeface="Montserrat"/>
                        </a:rPr>
                        <a:t>33</a:t>
                      </a:r>
                      <a:r>
                        <a:rPr b="1" i="0" lang="en-US" sz="1100" u="none" cap="none" strike="noStrike">
                          <a:solidFill>
                            <a:srgbClr val="FFFFFF"/>
                          </a:solidFill>
                          <a:latin typeface="Montserrat"/>
                          <a:ea typeface="Montserrat"/>
                          <a:cs typeface="Montserrat"/>
                          <a:sym typeface="Montserrat"/>
                        </a:rPr>
                        <a:t> PATENTS</a:t>
                      </a:r>
                      <a:r>
                        <a:rPr b="1" baseline="30000" i="0" lang="en-US" sz="1100" u="none" cap="none" strike="noStrike">
                          <a:solidFill>
                            <a:srgbClr val="FFFFFF"/>
                          </a:solidFill>
                          <a:latin typeface="Montserrat"/>
                          <a:ea typeface="Montserrat"/>
                          <a:cs typeface="Montserrat"/>
                          <a:sym typeface="Montserrat"/>
                        </a:rPr>
                        <a:t>2</a:t>
                      </a:r>
                      <a:endParaRPr sz="1100" u="none" cap="none" strike="noStrike">
                        <a:solidFill>
                          <a:srgbClr val="FFFFFF"/>
                        </a:solidFill>
                        <a:latin typeface="Montserrat"/>
                        <a:ea typeface="Montserrat"/>
                        <a:cs typeface="Montserrat"/>
                        <a:sym typeface="Montserrat"/>
                      </a:endParaRPr>
                    </a:p>
                  </a:txBody>
                  <a:tcPr marT="44675" marB="446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DC9A3"/>
                      </a:solidFill>
                      <a:prstDash val="solid"/>
                      <a:round/>
                      <a:headEnd len="sm" w="sm" type="none"/>
                      <a:tailEnd len="sm" w="sm" type="none"/>
                    </a:lnT>
                    <a:lnB cap="flat" cmpd="sng" w="28575">
                      <a:solidFill>
                        <a:srgbClr val="0DC9A3"/>
                      </a:solidFill>
                      <a:prstDash val="solid"/>
                      <a:round/>
                      <a:headEnd len="sm" w="sm" type="none"/>
                      <a:tailEnd len="sm" w="sm" type="none"/>
                    </a:lnB>
                    <a:solidFill>
                      <a:srgbClr val="051736"/>
                    </a:solidFill>
                  </a:tcPr>
                </a:tc>
              </a:tr>
            </a:tbl>
          </a:graphicData>
        </a:graphic>
      </p:graphicFrame>
      <p:pic>
        <p:nvPicPr>
          <p:cNvPr id="148" name="Google Shape;148;g397ca0b7b5c_2_2"/>
          <p:cNvPicPr preferRelativeResize="0"/>
          <p:nvPr/>
        </p:nvPicPr>
        <p:blipFill rotWithShape="1">
          <a:blip r:embed="rId4">
            <a:alphaModFix/>
          </a:blip>
          <a:srcRect b="179" l="0" r="0" t="189"/>
          <a:stretch/>
        </p:blipFill>
        <p:spPr>
          <a:xfrm>
            <a:off x="4572000" y="1014609"/>
            <a:ext cx="4466276" cy="2518484"/>
          </a:xfrm>
          <a:prstGeom prst="rect">
            <a:avLst/>
          </a:prstGeom>
          <a:noFill/>
          <a:ln>
            <a:noFill/>
          </a:ln>
        </p:spPr>
      </p:pic>
      <p:sp>
        <p:nvSpPr>
          <p:cNvPr id="149" name="Google Shape;149;g397ca0b7b5c_2_2"/>
          <p:cNvSpPr txBox="1"/>
          <p:nvPr/>
        </p:nvSpPr>
        <p:spPr>
          <a:xfrm>
            <a:off x="0" y="4089217"/>
            <a:ext cx="4340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800"/>
              <a:buFont typeface="Arial"/>
              <a:buNone/>
            </a:pPr>
            <a:r>
              <a:rPr baseline="30000" i="0" lang="en-US" sz="800" u="none" cap="none" strike="noStrike">
                <a:solidFill>
                  <a:srgbClr val="000000"/>
                </a:solidFill>
                <a:latin typeface="Montserrat"/>
                <a:ea typeface="Montserrat"/>
                <a:cs typeface="Montserrat"/>
                <a:sym typeface="Montserrat"/>
              </a:rPr>
              <a:t>1 </a:t>
            </a:r>
            <a:r>
              <a:rPr i="0" lang="en-US" sz="800" u="none" cap="none" strike="noStrike">
                <a:solidFill>
                  <a:srgbClr val="000000"/>
                </a:solidFill>
                <a:latin typeface="Montserrat"/>
                <a:ea typeface="Montserrat"/>
                <a:cs typeface="Montserrat"/>
                <a:sym typeface="Montserrat"/>
              </a:rPr>
              <a:t>Include patents filed, pending and issued from Datavault</a:t>
            </a:r>
            <a:r>
              <a:rPr baseline="30000" i="0" lang="en-US" sz="800" u="none" cap="none" strike="noStrike">
                <a:solidFill>
                  <a:srgbClr val="000000"/>
                </a:solidFill>
                <a:latin typeface="Montserrat"/>
                <a:ea typeface="Montserrat"/>
                <a:cs typeface="Montserrat"/>
                <a:sym typeface="Montserrat"/>
              </a:rPr>
              <a:t>® </a:t>
            </a:r>
            <a:r>
              <a:rPr i="0" lang="en-US" sz="800" u="none" cap="none" strike="noStrike">
                <a:solidFill>
                  <a:srgbClr val="000000"/>
                </a:solidFill>
                <a:latin typeface="Montserrat"/>
                <a:ea typeface="Montserrat"/>
                <a:cs typeface="Montserrat"/>
                <a:sym typeface="Montserrat"/>
              </a:rPr>
              <a:t>WiSA and</a:t>
            </a:r>
            <a:r>
              <a:rPr baseline="30000" i="0" lang="en-US" sz="800" u="none" cap="none" strike="noStrike">
                <a:solidFill>
                  <a:srgbClr val="000000"/>
                </a:solidFill>
                <a:latin typeface="Montserrat"/>
                <a:ea typeface="Montserrat"/>
                <a:cs typeface="Montserrat"/>
                <a:sym typeface="Montserrat"/>
              </a:rPr>
              <a:t> </a:t>
            </a:r>
            <a:r>
              <a:rPr i="0" lang="en-US" sz="800" u="none" cap="none" strike="noStrike">
                <a:solidFill>
                  <a:srgbClr val="000000"/>
                </a:solidFill>
                <a:latin typeface="Montserrat"/>
                <a:ea typeface="Montserrat"/>
                <a:cs typeface="Montserrat"/>
                <a:sym typeface="Montserrat"/>
              </a:rPr>
              <a:t>ADIO</a:t>
            </a:r>
            <a:r>
              <a:rPr baseline="30000" i="0" lang="en-US" sz="800" u="none" cap="none" strike="noStrike">
                <a:solidFill>
                  <a:srgbClr val="000000"/>
                </a:solidFill>
                <a:latin typeface="Montserrat"/>
                <a:ea typeface="Montserrat"/>
                <a:cs typeface="Montserrat"/>
                <a:sym typeface="Montserrat"/>
              </a:rPr>
              <a:t>®</a:t>
            </a:r>
            <a:r>
              <a:rPr i="0" lang="en-US" sz="800" u="none" cap="none" strike="noStrike">
                <a:solidFill>
                  <a:srgbClr val="000000"/>
                </a:solidFill>
                <a:latin typeface="Montserrat"/>
                <a:ea typeface="Montserrat"/>
                <a:cs typeface="Montserrat"/>
                <a:sym typeface="Montserrat"/>
              </a:rPr>
              <a:t> </a:t>
            </a:r>
            <a:endParaRPr i="0" sz="14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800"/>
              <a:buFont typeface="Arial"/>
              <a:buNone/>
            </a:pPr>
            <a:r>
              <a:rPr baseline="30000" i="0" lang="en-US" sz="800" u="none" cap="none" strike="noStrike">
                <a:solidFill>
                  <a:srgbClr val="000000"/>
                </a:solidFill>
                <a:latin typeface="Montserrat"/>
                <a:ea typeface="Montserrat"/>
                <a:cs typeface="Montserrat"/>
                <a:sym typeface="Montserrat"/>
              </a:rPr>
              <a:t>2 </a:t>
            </a:r>
            <a:r>
              <a:rPr i="0" lang="en-US" sz="800" u="none" cap="none" strike="noStrike">
                <a:solidFill>
                  <a:srgbClr val="000000"/>
                </a:solidFill>
                <a:latin typeface="Montserrat"/>
                <a:ea typeface="Montserrat"/>
                <a:cs typeface="Montserrat"/>
                <a:sym typeface="Montserrat"/>
              </a:rPr>
              <a:t>Patents have multiple uses</a:t>
            </a:r>
            <a:endParaRPr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c8be50926a_0_0"/>
          <p:cNvSpPr txBox="1"/>
          <p:nvPr>
            <p:ph idx="12" type="sldNum"/>
          </p:nvPr>
        </p:nvSpPr>
        <p:spPr>
          <a:xfrm>
            <a:off x="8515350" y="4661336"/>
            <a:ext cx="364800" cy="267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56" name="Google Shape;156;g3c8be50926a_0_0"/>
          <p:cNvSpPr txBox="1"/>
          <p:nvPr/>
        </p:nvSpPr>
        <p:spPr>
          <a:xfrm>
            <a:off x="318275" y="132318"/>
            <a:ext cx="75867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100">
                <a:solidFill>
                  <a:schemeClr val="dk1"/>
                </a:solidFill>
                <a:latin typeface="Montserrat"/>
                <a:ea typeface="Montserrat"/>
                <a:cs typeface="Montserrat"/>
                <a:sym typeface="Montserrat"/>
              </a:rPr>
              <a:t>Current Client and Partners with Premium Brands</a:t>
            </a:r>
            <a:endParaRPr b="1" sz="2100">
              <a:solidFill>
                <a:schemeClr val="dk1"/>
              </a:solidFill>
              <a:latin typeface="Montserrat"/>
              <a:ea typeface="Montserrat"/>
              <a:cs typeface="Montserrat"/>
              <a:sym typeface="Montserrat"/>
            </a:endParaRPr>
          </a:p>
        </p:txBody>
      </p:sp>
      <p:pic>
        <p:nvPicPr>
          <p:cNvPr id="157" name="Google Shape;157;g3c8be50926a_0_0" title="Sports Illustrated.png"/>
          <p:cNvPicPr preferRelativeResize="0"/>
          <p:nvPr/>
        </p:nvPicPr>
        <p:blipFill rotWithShape="1">
          <a:blip r:embed="rId3">
            <a:alphaModFix/>
          </a:blip>
          <a:srcRect b="48634" l="0" r="0" t="0"/>
          <a:stretch/>
        </p:blipFill>
        <p:spPr>
          <a:xfrm>
            <a:off x="57300" y="862557"/>
            <a:ext cx="4307325" cy="3219292"/>
          </a:xfrm>
          <a:prstGeom prst="rect">
            <a:avLst/>
          </a:prstGeom>
          <a:noFill/>
          <a:ln>
            <a:noFill/>
          </a:ln>
        </p:spPr>
      </p:pic>
      <p:pic>
        <p:nvPicPr>
          <p:cNvPr id="158" name="Google Shape;158;g3c8be50926a_0_0" title="Sports Illustrated.png"/>
          <p:cNvPicPr preferRelativeResize="0"/>
          <p:nvPr/>
        </p:nvPicPr>
        <p:blipFill rotWithShape="1">
          <a:blip r:embed="rId3">
            <a:alphaModFix/>
          </a:blip>
          <a:srcRect b="0" l="0" r="0" t="53590"/>
          <a:stretch/>
        </p:blipFill>
        <p:spPr>
          <a:xfrm>
            <a:off x="4402850" y="901180"/>
            <a:ext cx="4652976" cy="31420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idx="12" type="sldNum"/>
          </p:nvPr>
        </p:nvSpPr>
        <p:spPr>
          <a:xfrm>
            <a:off x="8628423" y="4661324"/>
            <a:ext cx="349545" cy="2677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64" name="Google Shape;164;p17"/>
          <p:cNvSpPr/>
          <p:nvPr/>
        </p:nvSpPr>
        <p:spPr>
          <a:xfrm>
            <a:off x="68549" y="129294"/>
            <a:ext cx="2918100" cy="372600"/>
          </a:xfrm>
          <a:prstGeom prst="rect">
            <a:avLst/>
          </a:prstGeom>
          <a:noFill/>
          <a:ln>
            <a:noFill/>
          </a:ln>
        </p:spPr>
        <p:txBody>
          <a:bodyPr anchorCtr="0" anchor="ctr" bIns="22850" lIns="45725" spcFirstLastPara="1" rIns="45725" wrap="square" tIns="22850">
            <a:noAutofit/>
          </a:bodyPr>
          <a:lstStyle/>
          <a:p>
            <a:pPr indent="0" lvl="0" marL="0" marR="0" rtl="0" algn="l">
              <a:lnSpc>
                <a:spcPct val="115000"/>
              </a:lnSpc>
              <a:spcBef>
                <a:spcPts val="0"/>
              </a:spcBef>
              <a:spcAft>
                <a:spcPts val="0"/>
              </a:spcAft>
              <a:buNone/>
            </a:pPr>
            <a:r>
              <a:rPr b="1" lang="en-US" sz="2500">
                <a:solidFill>
                  <a:srgbClr val="061936"/>
                </a:solidFill>
                <a:latin typeface="Proxima Nova"/>
                <a:ea typeface="Proxima Nova"/>
                <a:cs typeface="Proxima Nova"/>
                <a:sym typeface="Proxima Nova"/>
              </a:rPr>
              <a:t>Proven Leadership</a:t>
            </a:r>
            <a:endParaRPr/>
          </a:p>
        </p:txBody>
      </p:sp>
      <p:pic>
        <p:nvPicPr>
          <p:cNvPr id="165" name="Google Shape;165;p17"/>
          <p:cNvPicPr preferRelativeResize="0"/>
          <p:nvPr/>
        </p:nvPicPr>
        <p:blipFill rotWithShape="1">
          <a:blip r:embed="rId3">
            <a:alphaModFix/>
          </a:blip>
          <a:srcRect b="0" l="0" r="0" t="0"/>
          <a:stretch/>
        </p:blipFill>
        <p:spPr>
          <a:xfrm>
            <a:off x="4146684" y="129294"/>
            <a:ext cx="2867808" cy="699564"/>
          </a:xfrm>
          <a:prstGeom prst="rect">
            <a:avLst/>
          </a:prstGeom>
          <a:noFill/>
          <a:ln>
            <a:noFill/>
          </a:ln>
        </p:spPr>
      </p:pic>
      <p:sp>
        <p:nvSpPr>
          <p:cNvPr id="166" name="Google Shape;166;p17"/>
          <p:cNvSpPr txBox="1"/>
          <p:nvPr/>
        </p:nvSpPr>
        <p:spPr>
          <a:xfrm>
            <a:off x="2986619" y="129294"/>
            <a:ext cx="1160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211D1E"/>
                </a:solidFill>
                <a:latin typeface="Proxima Nova"/>
                <a:ea typeface="Proxima Nova"/>
                <a:cs typeface="Proxima Nova"/>
                <a:sym typeface="Proxima Nova"/>
              </a:rPr>
              <a:t>Featured in Forbes, Fortune and Entrepreneur</a:t>
            </a:r>
            <a:endParaRPr>
              <a:latin typeface="Proxima Nova"/>
              <a:ea typeface="Proxima Nova"/>
              <a:cs typeface="Proxima Nova"/>
              <a:sym typeface="Proxima Nova"/>
            </a:endParaRPr>
          </a:p>
          <a:p>
            <a:pPr indent="0" lvl="0" marL="0" marR="0" rtl="0" algn="l">
              <a:spcBef>
                <a:spcPts val="0"/>
              </a:spcBef>
              <a:spcAft>
                <a:spcPts val="0"/>
              </a:spcAft>
              <a:buNone/>
            </a:pPr>
            <a:r>
              <a:rPr b="1" i="1" lang="en-US" sz="1000">
                <a:solidFill>
                  <a:srgbClr val="211D1E"/>
                </a:solidFill>
                <a:latin typeface="Proxima Nova"/>
                <a:ea typeface="Proxima Nova"/>
                <a:cs typeface="Proxima Nova"/>
                <a:sym typeface="Proxima Nova"/>
              </a:rPr>
              <a:t>As seen in: </a:t>
            </a:r>
            <a:endParaRPr>
              <a:latin typeface="Proxima Nova"/>
              <a:ea typeface="Proxima Nova"/>
              <a:cs typeface="Proxima Nova"/>
              <a:sym typeface="Proxima Nova"/>
            </a:endParaRPr>
          </a:p>
        </p:txBody>
      </p:sp>
      <p:sp>
        <p:nvSpPr>
          <p:cNvPr id="167" name="Google Shape;167;p17"/>
          <p:cNvSpPr/>
          <p:nvPr/>
        </p:nvSpPr>
        <p:spPr>
          <a:xfrm flipH="1" rot="10800000">
            <a:off x="1974461" y="2673783"/>
            <a:ext cx="7016121" cy="237011"/>
          </a:xfrm>
          <a:custGeom>
            <a:rect b="b" l="l" r="r" t="t"/>
            <a:pathLst>
              <a:path extrusionOk="0" h="318135" w="14318615">
                <a:moveTo>
                  <a:pt x="2886430" y="160743"/>
                </a:moveTo>
                <a:lnTo>
                  <a:pt x="2723870" y="0"/>
                </a:lnTo>
                <a:lnTo>
                  <a:pt x="0" y="0"/>
                </a:lnTo>
                <a:lnTo>
                  <a:pt x="162547" y="160743"/>
                </a:lnTo>
                <a:lnTo>
                  <a:pt x="0" y="317881"/>
                </a:lnTo>
                <a:lnTo>
                  <a:pt x="2723870" y="317881"/>
                </a:lnTo>
                <a:lnTo>
                  <a:pt x="2886430" y="160743"/>
                </a:lnTo>
                <a:close/>
              </a:path>
              <a:path extrusionOk="0" h="318135" w="14318615">
                <a:moveTo>
                  <a:pt x="5742457" y="160743"/>
                </a:moveTo>
                <a:lnTo>
                  <a:pt x="5579897" y="0"/>
                </a:lnTo>
                <a:lnTo>
                  <a:pt x="2856026" y="0"/>
                </a:lnTo>
                <a:lnTo>
                  <a:pt x="3018586" y="160743"/>
                </a:lnTo>
                <a:lnTo>
                  <a:pt x="2856026" y="317881"/>
                </a:lnTo>
                <a:lnTo>
                  <a:pt x="5579897" y="317881"/>
                </a:lnTo>
                <a:lnTo>
                  <a:pt x="5742457" y="160743"/>
                </a:lnTo>
                <a:close/>
              </a:path>
              <a:path extrusionOk="0" h="318135" w="14318615">
                <a:moveTo>
                  <a:pt x="8606472" y="160743"/>
                </a:moveTo>
                <a:lnTo>
                  <a:pt x="8443912" y="0"/>
                </a:lnTo>
                <a:lnTo>
                  <a:pt x="5720029" y="0"/>
                </a:lnTo>
                <a:lnTo>
                  <a:pt x="5882602" y="160743"/>
                </a:lnTo>
                <a:lnTo>
                  <a:pt x="5720029" y="317881"/>
                </a:lnTo>
                <a:lnTo>
                  <a:pt x="8443912" y="317881"/>
                </a:lnTo>
                <a:lnTo>
                  <a:pt x="8606472" y="160743"/>
                </a:lnTo>
                <a:close/>
              </a:path>
              <a:path extrusionOk="0" h="318135" w="14318615">
                <a:moveTo>
                  <a:pt x="11462258" y="160743"/>
                </a:moveTo>
                <a:lnTo>
                  <a:pt x="11299685" y="0"/>
                </a:lnTo>
                <a:lnTo>
                  <a:pt x="8575764" y="0"/>
                </a:lnTo>
                <a:lnTo>
                  <a:pt x="8738337" y="160743"/>
                </a:lnTo>
                <a:lnTo>
                  <a:pt x="8575764" y="317881"/>
                </a:lnTo>
                <a:lnTo>
                  <a:pt x="11299685" y="317881"/>
                </a:lnTo>
                <a:lnTo>
                  <a:pt x="11462258" y="160743"/>
                </a:lnTo>
                <a:close/>
              </a:path>
              <a:path extrusionOk="0" h="318135" w="14318615">
                <a:moveTo>
                  <a:pt x="14317993" y="160743"/>
                </a:moveTo>
                <a:lnTo>
                  <a:pt x="14155433" y="0"/>
                </a:lnTo>
                <a:lnTo>
                  <a:pt x="11431562" y="0"/>
                </a:lnTo>
                <a:lnTo>
                  <a:pt x="11594135" y="160743"/>
                </a:lnTo>
                <a:lnTo>
                  <a:pt x="11431562" y="317881"/>
                </a:lnTo>
                <a:lnTo>
                  <a:pt x="14155433" y="317881"/>
                </a:lnTo>
                <a:lnTo>
                  <a:pt x="14317993" y="160743"/>
                </a:lnTo>
                <a:close/>
              </a:path>
            </a:pathLst>
          </a:custGeom>
          <a:solidFill>
            <a:srgbClr val="0DC9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7"/>
          <p:cNvSpPr/>
          <p:nvPr/>
        </p:nvSpPr>
        <p:spPr>
          <a:xfrm>
            <a:off x="3463602" y="1232380"/>
            <a:ext cx="1219320" cy="1279563"/>
          </a:xfrm>
          <a:custGeom>
            <a:rect b="b" l="l" r="r" t="t"/>
            <a:pathLst>
              <a:path extrusionOk="0" h="2414270" w="2300604">
                <a:moveTo>
                  <a:pt x="2300443" y="1257856"/>
                </a:moveTo>
                <a:lnTo>
                  <a:pt x="2300443" y="0"/>
                </a:lnTo>
                <a:lnTo>
                  <a:pt x="0" y="0"/>
                </a:lnTo>
                <a:lnTo>
                  <a:pt x="0" y="2006787"/>
                </a:lnTo>
                <a:lnTo>
                  <a:pt x="2046450" y="2006787"/>
                </a:lnTo>
                <a:lnTo>
                  <a:pt x="2046450" y="2413696"/>
                </a:lnTo>
              </a:path>
            </a:pathLst>
          </a:custGeom>
          <a:noFill/>
          <a:ln cap="flat" cmpd="sng" w="28575">
            <a:solidFill>
              <a:srgbClr val="0DC9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9" name="Google Shape;169;p17"/>
          <p:cNvPicPr preferRelativeResize="0"/>
          <p:nvPr/>
        </p:nvPicPr>
        <p:blipFill rotWithShape="1">
          <a:blip r:embed="rId4">
            <a:alphaModFix/>
          </a:blip>
          <a:srcRect b="0" l="0" r="0" t="0"/>
          <a:stretch/>
        </p:blipFill>
        <p:spPr>
          <a:xfrm>
            <a:off x="3731380" y="1268076"/>
            <a:ext cx="684486" cy="207176"/>
          </a:xfrm>
          <a:prstGeom prst="rect">
            <a:avLst/>
          </a:prstGeom>
          <a:noFill/>
          <a:ln>
            <a:noFill/>
          </a:ln>
        </p:spPr>
      </p:pic>
      <p:sp>
        <p:nvSpPr>
          <p:cNvPr id="170" name="Google Shape;170;p17"/>
          <p:cNvSpPr txBox="1"/>
          <p:nvPr/>
        </p:nvSpPr>
        <p:spPr>
          <a:xfrm>
            <a:off x="3525070" y="1518846"/>
            <a:ext cx="1158600" cy="64260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800">
                <a:solidFill>
                  <a:srgbClr val="021346"/>
                </a:solidFill>
                <a:latin typeface="Proxima Nova"/>
                <a:ea typeface="Proxima Nova"/>
                <a:cs typeface="Proxima Nova"/>
                <a:sym typeface="Proxima Nova"/>
              </a:rPr>
              <a:t>12 patents,</a:t>
            </a:r>
            <a:endParaRPr b="1" sz="800">
              <a:solidFill>
                <a:srgbClr val="021346"/>
              </a:solidFill>
              <a:latin typeface="Proxima Nova"/>
              <a:ea typeface="Proxima Nova"/>
              <a:cs typeface="Proxima Nova"/>
              <a:sym typeface="Proxima Nova"/>
            </a:endParaRPr>
          </a:p>
          <a:p>
            <a:pPr indent="0" lvl="0" marL="12700" marR="0" rtl="0" algn="l">
              <a:spcBef>
                <a:spcPts val="110"/>
              </a:spcBef>
              <a:spcAft>
                <a:spcPts val="0"/>
              </a:spcAft>
              <a:buNone/>
            </a:pPr>
            <a:r>
              <a:rPr lang="en-US" sz="800">
                <a:solidFill>
                  <a:srgbClr val="021346"/>
                </a:solidFill>
                <a:latin typeface="Proxima Nova"/>
                <a:ea typeface="Proxima Nova"/>
                <a:cs typeface="Proxima Nova"/>
                <a:sym typeface="Proxima Nova"/>
              </a:rPr>
              <a:t>NASDAQ: UPLD </a:t>
            </a:r>
            <a:r>
              <a:rPr b="1" lang="en-US" sz="800">
                <a:solidFill>
                  <a:srgbClr val="021346"/>
                </a:solidFill>
                <a:latin typeface="Proxima Nova"/>
                <a:ea typeface="Proxima Nova"/>
                <a:cs typeface="Proxima Nova"/>
                <a:sym typeface="Proxima Nova"/>
              </a:rPr>
              <a:t>$1.566B </a:t>
            </a:r>
            <a:r>
              <a:rPr lang="en-US" sz="800">
                <a:solidFill>
                  <a:srgbClr val="021346"/>
                </a:solidFill>
                <a:latin typeface="Proxima Nova"/>
                <a:ea typeface="Proxima Nova"/>
                <a:cs typeface="Proxima Nova"/>
                <a:sym typeface="Proxima Nova"/>
              </a:rPr>
              <a:t>market cap on 02/2021. “patents acquired BY UPLAND SOFTWARE</a:t>
            </a:r>
            <a:endParaRPr sz="800">
              <a:solidFill>
                <a:schemeClr val="dk1"/>
              </a:solidFill>
              <a:latin typeface="Proxima Nova"/>
              <a:ea typeface="Proxima Nova"/>
              <a:cs typeface="Proxima Nova"/>
              <a:sym typeface="Proxima Nova"/>
            </a:endParaRPr>
          </a:p>
        </p:txBody>
      </p:sp>
      <p:sp>
        <p:nvSpPr>
          <p:cNvPr id="171" name="Google Shape;171;p17"/>
          <p:cNvSpPr txBox="1"/>
          <p:nvPr/>
        </p:nvSpPr>
        <p:spPr>
          <a:xfrm>
            <a:off x="2128553" y="1249328"/>
            <a:ext cx="10614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Montserrat"/>
                <a:ea typeface="Montserrat"/>
                <a:cs typeface="Montserrat"/>
                <a:sym typeface="Montserrat"/>
              </a:rPr>
              <a:t>Voice America</a:t>
            </a:r>
            <a:endParaRPr/>
          </a:p>
        </p:txBody>
      </p:sp>
      <p:sp>
        <p:nvSpPr>
          <p:cNvPr id="172" name="Google Shape;172;p17"/>
          <p:cNvSpPr txBox="1"/>
          <p:nvPr/>
        </p:nvSpPr>
        <p:spPr>
          <a:xfrm>
            <a:off x="2128553" y="1518846"/>
            <a:ext cx="1024500" cy="67200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800">
                <a:solidFill>
                  <a:srgbClr val="021346"/>
                </a:solidFill>
                <a:latin typeface="Proxima Nova"/>
                <a:ea typeface="Proxima Nova"/>
                <a:cs typeface="Proxima Nova"/>
                <a:sym typeface="Proxima Nova"/>
              </a:rPr>
              <a:t>7 patents,</a:t>
            </a:r>
            <a:endParaRPr b="1" sz="800">
              <a:solidFill>
                <a:srgbClr val="021346"/>
              </a:solidFill>
              <a:latin typeface="Proxima Nova"/>
              <a:ea typeface="Proxima Nova"/>
              <a:cs typeface="Proxima Nova"/>
              <a:sym typeface="Proxima Nova"/>
            </a:endParaRPr>
          </a:p>
          <a:p>
            <a:pPr indent="0" lvl="0" marL="12700" marR="0" rtl="0" algn="l">
              <a:spcBef>
                <a:spcPts val="110"/>
              </a:spcBef>
              <a:spcAft>
                <a:spcPts val="0"/>
              </a:spcAft>
              <a:buNone/>
            </a:pPr>
            <a:r>
              <a:rPr lang="en-US" sz="800">
                <a:solidFill>
                  <a:srgbClr val="021346"/>
                </a:solidFill>
                <a:latin typeface="Proxima Nova"/>
                <a:ea typeface="Proxima Nova"/>
                <a:cs typeface="Proxima Nova"/>
                <a:sym typeface="Proxima Nova"/>
              </a:rPr>
              <a:t>100 Employees.</a:t>
            </a:r>
            <a:endParaRPr sz="800">
              <a:latin typeface="Proxima Nova"/>
              <a:ea typeface="Proxima Nova"/>
              <a:cs typeface="Proxima Nova"/>
              <a:sym typeface="Proxima Nova"/>
            </a:endParaRPr>
          </a:p>
          <a:p>
            <a:pPr indent="0" lvl="0" marL="12700" marR="0" rtl="0" algn="l">
              <a:spcBef>
                <a:spcPts val="110"/>
              </a:spcBef>
              <a:spcAft>
                <a:spcPts val="0"/>
              </a:spcAft>
              <a:buNone/>
            </a:pPr>
            <a:r>
              <a:rPr lang="en-US" sz="800">
                <a:solidFill>
                  <a:srgbClr val="021346"/>
                </a:solidFill>
                <a:latin typeface="Proxima Nova"/>
                <a:ea typeface="Proxima Nova"/>
                <a:cs typeface="Proxima Nova"/>
                <a:sym typeface="Proxima Nova"/>
              </a:rPr>
              <a:t>Phoenix, Arizona</a:t>
            </a:r>
            <a:endParaRPr sz="800">
              <a:latin typeface="Proxima Nova"/>
              <a:ea typeface="Proxima Nova"/>
              <a:cs typeface="Proxima Nova"/>
              <a:sym typeface="Proxima Nova"/>
            </a:endParaRPr>
          </a:p>
          <a:p>
            <a:pPr indent="0" lvl="0" marL="12700" marR="0" rtl="0" algn="l">
              <a:spcBef>
                <a:spcPts val="110"/>
              </a:spcBef>
              <a:spcAft>
                <a:spcPts val="0"/>
              </a:spcAft>
              <a:buNone/>
            </a:pPr>
            <a:r>
              <a:rPr lang="en-US" sz="800">
                <a:solidFill>
                  <a:srgbClr val="021346"/>
                </a:solidFill>
                <a:latin typeface="Proxima Nova"/>
                <a:ea typeface="Proxima Nova"/>
                <a:cs typeface="Proxima Nova"/>
                <a:sym typeface="Proxima Nova"/>
              </a:rPr>
              <a:t>Pioneer in Internet Talk Radio</a:t>
            </a:r>
            <a:endParaRPr sz="800">
              <a:solidFill>
                <a:schemeClr val="dk1"/>
              </a:solidFill>
              <a:latin typeface="Proxima Nova"/>
              <a:ea typeface="Proxima Nova"/>
              <a:cs typeface="Proxima Nova"/>
              <a:sym typeface="Proxima Nova"/>
            </a:endParaRPr>
          </a:p>
        </p:txBody>
      </p:sp>
      <p:sp>
        <p:nvSpPr>
          <p:cNvPr id="173" name="Google Shape;173;p17"/>
          <p:cNvSpPr/>
          <p:nvPr/>
        </p:nvSpPr>
        <p:spPr>
          <a:xfrm>
            <a:off x="2037250" y="1232380"/>
            <a:ext cx="1219320" cy="1279563"/>
          </a:xfrm>
          <a:custGeom>
            <a:rect b="b" l="l" r="r" t="t"/>
            <a:pathLst>
              <a:path extrusionOk="0" h="2414270" w="2300604">
                <a:moveTo>
                  <a:pt x="2300443" y="1257856"/>
                </a:moveTo>
                <a:lnTo>
                  <a:pt x="2300443" y="0"/>
                </a:lnTo>
                <a:lnTo>
                  <a:pt x="0" y="0"/>
                </a:lnTo>
                <a:lnTo>
                  <a:pt x="0" y="2006787"/>
                </a:lnTo>
                <a:lnTo>
                  <a:pt x="2046450" y="2006787"/>
                </a:lnTo>
                <a:lnTo>
                  <a:pt x="2046450" y="2413696"/>
                </a:lnTo>
              </a:path>
            </a:pathLst>
          </a:custGeom>
          <a:noFill/>
          <a:ln cap="flat" cmpd="sng" w="28575">
            <a:solidFill>
              <a:srgbClr val="0DC9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4" name="Google Shape;174;p17"/>
          <p:cNvPicPr preferRelativeResize="0"/>
          <p:nvPr/>
        </p:nvPicPr>
        <p:blipFill rotWithShape="1">
          <a:blip r:embed="rId5">
            <a:alphaModFix/>
          </a:blip>
          <a:srcRect b="0" l="0" r="0" t="0"/>
          <a:stretch/>
        </p:blipFill>
        <p:spPr>
          <a:xfrm>
            <a:off x="5045543" y="1268076"/>
            <a:ext cx="790937" cy="177884"/>
          </a:xfrm>
          <a:prstGeom prst="rect">
            <a:avLst/>
          </a:prstGeom>
          <a:noFill/>
          <a:ln>
            <a:noFill/>
          </a:ln>
        </p:spPr>
      </p:pic>
      <p:sp>
        <p:nvSpPr>
          <p:cNvPr id="175" name="Google Shape;175;p17"/>
          <p:cNvSpPr txBox="1"/>
          <p:nvPr/>
        </p:nvSpPr>
        <p:spPr>
          <a:xfrm>
            <a:off x="4967218" y="1518846"/>
            <a:ext cx="1065600" cy="50670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800">
                <a:solidFill>
                  <a:srgbClr val="021346"/>
                </a:solidFill>
                <a:latin typeface="Proxima Nova"/>
                <a:ea typeface="Proxima Nova"/>
                <a:cs typeface="Proxima Nova"/>
                <a:sym typeface="Proxima Nova"/>
              </a:rPr>
              <a:t>16 patents,</a:t>
            </a:r>
            <a:endParaRPr sz="800">
              <a:latin typeface="Proxima Nova"/>
              <a:ea typeface="Proxima Nova"/>
              <a:cs typeface="Proxima Nova"/>
              <a:sym typeface="Proxima Nova"/>
            </a:endParaRPr>
          </a:p>
          <a:p>
            <a:pPr indent="0" lvl="0" marL="12700" marR="0" rtl="0" algn="l">
              <a:spcBef>
                <a:spcPts val="0"/>
              </a:spcBef>
              <a:spcAft>
                <a:spcPts val="0"/>
              </a:spcAft>
              <a:buNone/>
            </a:pPr>
            <a:r>
              <a:rPr lang="en-US" sz="800">
                <a:solidFill>
                  <a:srgbClr val="021346"/>
                </a:solidFill>
                <a:latin typeface="Proxima Nova"/>
                <a:ea typeface="Proxima Nova"/>
                <a:cs typeface="Proxima Nova"/>
                <a:sym typeface="Proxima Nova"/>
              </a:rPr>
              <a:t>NASDAQ: AEYE,</a:t>
            </a:r>
            <a:endParaRPr sz="800">
              <a:latin typeface="Proxima Nova"/>
              <a:ea typeface="Proxima Nova"/>
              <a:cs typeface="Proxima Nova"/>
              <a:sym typeface="Proxima Nova"/>
            </a:endParaRPr>
          </a:p>
          <a:p>
            <a:pPr indent="0" lvl="0" marL="12700" marR="0" rtl="0" algn="l">
              <a:spcBef>
                <a:spcPts val="0"/>
              </a:spcBef>
              <a:spcAft>
                <a:spcPts val="0"/>
              </a:spcAft>
              <a:buNone/>
            </a:pPr>
            <a:r>
              <a:rPr lang="en-US" sz="800">
                <a:solidFill>
                  <a:srgbClr val="021346"/>
                </a:solidFill>
                <a:latin typeface="Proxima Nova"/>
                <a:ea typeface="Proxima Nova"/>
                <a:cs typeface="Proxima Nova"/>
                <a:sym typeface="Proxima Nova"/>
              </a:rPr>
              <a:t>market cap</a:t>
            </a:r>
            <a:endParaRPr sz="800">
              <a:latin typeface="Proxima Nova"/>
              <a:ea typeface="Proxima Nova"/>
              <a:cs typeface="Proxima Nova"/>
              <a:sym typeface="Proxima Nova"/>
            </a:endParaRPr>
          </a:p>
          <a:p>
            <a:pPr indent="0" lvl="0" marL="12700" marR="0" rtl="0" algn="l">
              <a:spcBef>
                <a:spcPts val="0"/>
              </a:spcBef>
              <a:spcAft>
                <a:spcPts val="0"/>
              </a:spcAft>
              <a:buNone/>
            </a:pPr>
            <a:r>
              <a:rPr b="1" lang="en-US" sz="800">
                <a:solidFill>
                  <a:srgbClr val="021346"/>
                </a:solidFill>
                <a:latin typeface="Proxima Nova"/>
                <a:ea typeface="Proxima Nova"/>
                <a:cs typeface="Proxima Nova"/>
                <a:sym typeface="Proxima Nova"/>
              </a:rPr>
              <a:t>$258.82M </a:t>
            </a:r>
            <a:r>
              <a:rPr lang="en-US" sz="800">
                <a:solidFill>
                  <a:srgbClr val="021346"/>
                </a:solidFill>
                <a:latin typeface="Proxima Nova"/>
                <a:ea typeface="Proxima Nova"/>
                <a:cs typeface="Proxima Nova"/>
                <a:sym typeface="Proxima Nova"/>
              </a:rPr>
              <a:t>on 12/20.</a:t>
            </a:r>
            <a:endParaRPr sz="800">
              <a:latin typeface="Proxima Nova"/>
              <a:ea typeface="Proxima Nova"/>
              <a:cs typeface="Proxima Nova"/>
              <a:sym typeface="Proxima Nova"/>
            </a:endParaRPr>
          </a:p>
        </p:txBody>
      </p:sp>
      <p:sp>
        <p:nvSpPr>
          <p:cNvPr id="176" name="Google Shape;176;p17"/>
          <p:cNvSpPr/>
          <p:nvPr/>
        </p:nvSpPr>
        <p:spPr>
          <a:xfrm>
            <a:off x="4830991" y="1232380"/>
            <a:ext cx="1219320" cy="1279563"/>
          </a:xfrm>
          <a:custGeom>
            <a:rect b="b" l="l" r="r" t="t"/>
            <a:pathLst>
              <a:path extrusionOk="0" h="2414270" w="2300604">
                <a:moveTo>
                  <a:pt x="2300443" y="1257856"/>
                </a:moveTo>
                <a:lnTo>
                  <a:pt x="2300443" y="0"/>
                </a:lnTo>
                <a:lnTo>
                  <a:pt x="0" y="0"/>
                </a:lnTo>
                <a:lnTo>
                  <a:pt x="0" y="2006787"/>
                </a:lnTo>
                <a:lnTo>
                  <a:pt x="2046450" y="2006787"/>
                </a:lnTo>
                <a:lnTo>
                  <a:pt x="2046450" y="2413696"/>
                </a:lnTo>
              </a:path>
            </a:pathLst>
          </a:custGeom>
          <a:noFill/>
          <a:ln cap="flat" cmpd="sng" w="28575">
            <a:solidFill>
              <a:srgbClr val="0DC9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7" name="Google Shape;177;p17"/>
          <p:cNvPicPr preferRelativeResize="0"/>
          <p:nvPr/>
        </p:nvPicPr>
        <p:blipFill rotWithShape="1">
          <a:blip r:embed="rId6">
            <a:alphaModFix/>
          </a:blip>
          <a:srcRect b="0" l="0" r="0" t="0"/>
          <a:stretch/>
        </p:blipFill>
        <p:spPr>
          <a:xfrm>
            <a:off x="6370555" y="1268075"/>
            <a:ext cx="926441" cy="212735"/>
          </a:xfrm>
          <a:prstGeom prst="rect">
            <a:avLst/>
          </a:prstGeom>
          <a:noFill/>
          <a:ln>
            <a:noFill/>
          </a:ln>
        </p:spPr>
      </p:pic>
      <p:sp>
        <p:nvSpPr>
          <p:cNvPr id="178" name="Google Shape;178;p17"/>
          <p:cNvSpPr txBox="1"/>
          <p:nvPr/>
        </p:nvSpPr>
        <p:spPr>
          <a:xfrm>
            <a:off x="6351671" y="1518846"/>
            <a:ext cx="926400" cy="52080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800">
                <a:solidFill>
                  <a:srgbClr val="021346"/>
                </a:solidFill>
                <a:latin typeface="Proxima Nova"/>
                <a:ea typeface="Proxima Nova"/>
                <a:cs typeface="Proxima Nova"/>
                <a:sym typeface="Proxima Nova"/>
              </a:rPr>
              <a:t>120 patents,</a:t>
            </a:r>
            <a:endParaRPr sz="800">
              <a:latin typeface="Proxima Nova"/>
              <a:ea typeface="Proxima Nova"/>
              <a:cs typeface="Proxima Nova"/>
              <a:sym typeface="Proxima Nova"/>
            </a:endParaRPr>
          </a:p>
          <a:p>
            <a:pPr indent="0" lvl="0" marL="12700" marR="0" rtl="0" algn="l">
              <a:spcBef>
                <a:spcPts val="0"/>
              </a:spcBef>
              <a:spcAft>
                <a:spcPts val="0"/>
              </a:spcAft>
              <a:buNone/>
            </a:pPr>
            <a:r>
              <a:rPr lang="en-US" sz="800">
                <a:solidFill>
                  <a:srgbClr val="021346"/>
                </a:solidFill>
                <a:latin typeface="Proxima Nova"/>
                <a:ea typeface="Proxima Nova"/>
                <a:cs typeface="Proxima Nova"/>
                <a:sym typeface="Proxima Nova"/>
              </a:rPr>
              <a:t>NASDAQ: MARA</a:t>
            </a:r>
            <a:r>
              <a:rPr b="1" lang="en-US" sz="800">
                <a:solidFill>
                  <a:srgbClr val="021346"/>
                </a:solidFill>
                <a:latin typeface="Proxima Nova"/>
                <a:ea typeface="Proxima Nova"/>
                <a:cs typeface="Proxima Nova"/>
                <a:sym typeface="Proxima Nova"/>
              </a:rPr>
              <a:t>,</a:t>
            </a:r>
            <a:endParaRPr sz="800">
              <a:solidFill>
                <a:schemeClr val="dk1"/>
              </a:solidFill>
              <a:latin typeface="Proxima Nova"/>
              <a:ea typeface="Proxima Nova"/>
              <a:cs typeface="Proxima Nova"/>
              <a:sym typeface="Proxima Nova"/>
            </a:endParaRPr>
          </a:p>
          <a:p>
            <a:pPr indent="0" lvl="0" marL="12700" marR="0" rtl="0" algn="l">
              <a:spcBef>
                <a:spcPts val="110"/>
              </a:spcBef>
              <a:spcAft>
                <a:spcPts val="0"/>
              </a:spcAft>
              <a:buNone/>
            </a:pPr>
            <a:r>
              <a:rPr lang="en-US" sz="800">
                <a:solidFill>
                  <a:srgbClr val="021346"/>
                </a:solidFill>
                <a:latin typeface="Proxima Nova"/>
                <a:ea typeface="Proxima Nova"/>
                <a:cs typeface="Proxima Nova"/>
                <a:sym typeface="Proxima Nova"/>
              </a:rPr>
              <a:t>market cap </a:t>
            </a:r>
            <a:r>
              <a:rPr b="1" lang="en-US" sz="800">
                <a:solidFill>
                  <a:srgbClr val="021346"/>
                </a:solidFill>
                <a:latin typeface="Proxima Nova"/>
                <a:ea typeface="Proxima Nova"/>
                <a:cs typeface="Proxima Nova"/>
                <a:sym typeface="Proxima Nova"/>
              </a:rPr>
              <a:t>$3.15B</a:t>
            </a:r>
            <a:endParaRPr sz="800">
              <a:latin typeface="Proxima Nova"/>
              <a:ea typeface="Proxima Nova"/>
              <a:cs typeface="Proxima Nova"/>
              <a:sym typeface="Proxima Nova"/>
            </a:endParaRPr>
          </a:p>
          <a:p>
            <a:pPr indent="0" lvl="0" marL="12700" marR="0" rtl="0" algn="l">
              <a:spcBef>
                <a:spcPts val="0"/>
              </a:spcBef>
              <a:spcAft>
                <a:spcPts val="0"/>
              </a:spcAft>
              <a:buNone/>
            </a:pPr>
            <a:r>
              <a:rPr lang="en-US" sz="800">
                <a:solidFill>
                  <a:srgbClr val="021346"/>
                </a:solidFill>
                <a:latin typeface="Proxima Nova"/>
                <a:ea typeface="Proxima Nova"/>
                <a:cs typeface="Proxima Nova"/>
                <a:sym typeface="Proxima Nova"/>
              </a:rPr>
              <a:t>on 4/21.</a:t>
            </a:r>
            <a:endParaRPr sz="800">
              <a:solidFill>
                <a:schemeClr val="dk1"/>
              </a:solidFill>
              <a:latin typeface="Proxima Nova"/>
              <a:ea typeface="Proxima Nova"/>
              <a:cs typeface="Proxima Nova"/>
              <a:sym typeface="Proxima Nova"/>
            </a:endParaRPr>
          </a:p>
        </p:txBody>
      </p:sp>
      <p:sp>
        <p:nvSpPr>
          <p:cNvPr id="179" name="Google Shape;179;p17"/>
          <p:cNvSpPr/>
          <p:nvPr/>
        </p:nvSpPr>
        <p:spPr>
          <a:xfrm>
            <a:off x="6263287" y="1232380"/>
            <a:ext cx="1219320" cy="1279563"/>
          </a:xfrm>
          <a:custGeom>
            <a:rect b="b" l="l" r="r" t="t"/>
            <a:pathLst>
              <a:path extrusionOk="0" h="2414270" w="2300604">
                <a:moveTo>
                  <a:pt x="2300443" y="1257856"/>
                </a:moveTo>
                <a:lnTo>
                  <a:pt x="2300443" y="0"/>
                </a:lnTo>
                <a:lnTo>
                  <a:pt x="0" y="0"/>
                </a:lnTo>
                <a:lnTo>
                  <a:pt x="0" y="2006787"/>
                </a:lnTo>
                <a:lnTo>
                  <a:pt x="2046450" y="2006787"/>
                </a:lnTo>
                <a:lnTo>
                  <a:pt x="2046450" y="2413696"/>
                </a:lnTo>
              </a:path>
            </a:pathLst>
          </a:custGeom>
          <a:noFill/>
          <a:ln cap="flat" cmpd="sng" w="28575">
            <a:solidFill>
              <a:srgbClr val="0DC9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7"/>
          <p:cNvSpPr txBox="1"/>
          <p:nvPr/>
        </p:nvSpPr>
        <p:spPr>
          <a:xfrm>
            <a:off x="7739751" y="1518846"/>
            <a:ext cx="992100" cy="38340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800">
                <a:solidFill>
                  <a:srgbClr val="021346"/>
                </a:solidFill>
                <a:latin typeface="Proxima Nova"/>
                <a:ea typeface="Proxima Nova"/>
                <a:cs typeface="Proxima Nova"/>
                <a:sym typeface="Proxima Nova"/>
              </a:rPr>
              <a:t>8 patents</a:t>
            </a:r>
            <a:endParaRPr sz="800">
              <a:latin typeface="Proxima Nova"/>
              <a:ea typeface="Proxima Nova"/>
              <a:cs typeface="Proxima Nova"/>
              <a:sym typeface="Proxima Nova"/>
            </a:endParaRPr>
          </a:p>
          <a:p>
            <a:pPr indent="0" lvl="0" marL="12700" marR="0" rtl="0" algn="l">
              <a:spcBef>
                <a:spcPts val="0"/>
              </a:spcBef>
              <a:spcAft>
                <a:spcPts val="0"/>
              </a:spcAft>
              <a:buNone/>
            </a:pPr>
            <a:r>
              <a:rPr lang="en-US" sz="800">
                <a:solidFill>
                  <a:srgbClr val="021346"/>
                </a:solidFill>
                <a:latin typeface="Proxima Nova"/>
                <a:ea typeface="Proxima Nova"/>
                <a:cs typeface="Proxima Nova"/>
                <a:sym typeface="Proxima Nova"/>
              </a:rPr>
              <a:t>target market cap</a:t>
            </a:r>
            <a:endParaRPr sz="800">
              <a:latin typeface="Proxima Nova"/>
              <a:ea typeface="Proxima Nova"/>
              <a:cs typeface="Proxima Nova"/>
              <a:sym typeface="Proxima Nova"/>
            </a:endParaRPr>
          </a:p>
          <a:p>
            <a:pPr indent="0" lvl="0" marL="12700" marR="0" rtl="0" algn="l">
              <a:spcBef>
                <a:spcPts val="0"/>
              </a:spcBef>
              <a:spcAft>
                <a:spcPts val="0"/>
              </a:spcAft>
              <a:buNone/>
            </a:pPr>
            <a:r>
              <a:rPr b="1" lang="en-US" sz="800">
                <a:solidFill>
                  <a:srgbClr val="021346"/>
                </a:solidFill>
                <a:latin typeface="Proxima Nova"/>
                <a:ea typeface="Proxima Nova"/>
                <a:cs typeface="Proxima Nova"/>
                <a:sym typeface="Proxima Nova"/>
              </a:rPr>
              <a:t>$1B </a:t>
            </a:r>
            <a:r>
              <a:rPr lang="en-US" sz="800">
                <a:solidFill>
                  <a:srgbClr val="021346"/>
                </a:solidFill>
                <a:latin typeface="Proxima Nova"/>
                <a:ea typeface="Proxima Nova"/>
                <a:cs typeface="Proxima Nova"/>
                <a:sym typeface="Proxima Nova"/>
              </a:rPr>
              <a:t>4/22.</a:t>
            </a:r>
            <a:endParaRPr sz="800">
              <a:latin typeface="Proxima Nova"/>
              <a:ea typeface="Proxima Nova"/>
              <a:cs typeface="Proxima Nova"/>
              <a:sym typeface="Proxima Nova"/>
            </a:endParaRPr>
          </a:p>
        </p:txBody>
      </p:sp>
      <p:pic>
        <p:nvPicPr>
          <p:cNvPr id="181" name="Google Shape;181;p17"/>
          <p:cNvPicPr preferRelativeResize="0"/>
          <p:nvPr/>
        </p:nvPicPr>
        <p:blipFill rotWithShape="1">
          <a:blip r:embed="rId7">
            <a:alphaModFix/>
          </a:blip>
          <a:srcRect b="0" l="0" r="0" t="0"/>
          <a:stretch/>
        </p:blipFill>
        <p:spPr>
          <a:xfrm>
            <a:off x="7901146" y="1268075"/>
            <a:ext cx="624146" cy="223548"/>
          </a:xfrm>
          <a:prstGeom prst="rect">
            <a:avLst/>
          </a:prstGeom>
          <a:noFill/>
          <a:ln>
            <a:noFill/>
          </a:ln>
        </p:spPr>
      </p:pic>
      <p:sp>
        <p:nvSpPr>
          <p:cNvPr id="182" name="Google Shape;182;p17"/>
          <p:cNvSpPr/>
          <p:nvPr/>
        </p:nvSpPr>
        <p:spPr>
          <a:xfrm>
            <a:off x="7603198" y="1232380"/>
            <a:ext cx="1219320" cy="1279563"/>
          </a:xfrm>
          <a:custGeom>
            <a:rect b="b" l="l" r="r" t="t"/>
            <a:pathLst>
              <a:path extrusionOk="0" h="2414270" w="2300604">
                <a:moveTo>
                  <a:pt x="2300443" y="1257856"/>
                </a:moveTo>
                <a:lnTo>
                  <a:pt x="2300443" y="0"/>
                </a:lnTo>
                <a:lnTo>
                  <a:pt x="0" y="0"/>
                </a:lnTo>
                <a:lnTo>
                  <a:pt x="0" y="2006787"/>
                </a:lnTo>
                <a:lnTo>
                  <a:pt x="2046450" y="2006787"/>
                </a:lnTo>
                <a:lnTo>
                  <a:pt x="2046450" y="2413696"/>
                </a:lnTo>
              </a:path>
            </a:pathLst>
          </a:custGeom>
          <a:noFill/>
          <a:ln cap="flat" cmpd="sng" w="28575">
            <a:solidFill>
              <a:srgbClr val="0DC9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7"/>
          <p:cNvSpPr txBox="1"/>
          <p:nvPr/>
        </p:nvSpPr>
        <p:spPr>
          <a:xfrm>
            <a:off x="2349735" y="2706660"/>
            <a:ext cx="559800" cy="186600"/>
          </a:xfrm>
          <a:prstGeom prst="rect">
            <a:avLst/>
          </a:prstGeom>
          <a:noFill/>
          <a:ln>
            <a:noFill/>
          </a:ln>
        </p:spPr>
        <p:txBody>
          <a:bodyPr anchorCtr="0" anchor="t" bIns="0" lIns="0" spcFirstLastPara="1" rIns="0" wrap="square" tIns="17125">
            <a:spAutoFit/>
          </a:bodyPr>
          <a:lstStyle/>
          <a:p>
            <a:pPr indent="0" lvl="0" marL="12700" marR="0" rtl="0" algn="ctr">
              <a:lnSpc>
                <a:spcPct val="100000"/>
              </a:lnSpc>
              <a:spcBef>
                <a:spcPts val="0"/>
              </a:spcBef>
              <a:spcAft>
                <a:spcPts val="0"/>
              </a:spcAft>
              <a:buNone/>
            </a:pPr>
            <a:r>
              <a:rPr b="1" lang="en-US" sz="1100">
                <a:solidFill>
                  <a:srgbClr val="021346"/>
                </a:solidFill>
                <a:latin typeface="Proxima Nova"/>
                <a:ea typeface="Proxima Nova"/>
                <a:cs typeface="Proxima Nova"/>
                <a:sym typeface="Proxima Nova"/>
              </a:rPr>
              <a:t>1998</a:t>
            </a:r>
            <a:endParaRPr sz="1100">
              <a:solidFill>
                <a:schemeClr val="dk1"/>
              </a:solidFill>
              <a:latin typeface="Proxima Nova"/>
              <a:ea typeface="Proxima Nova"/>
              <a:cs typeface="Proxima Nova"/>
              <a:sym typeface="Proxima Nova"/>
            </a:endParaRPr>
          </a:p>
        </p:txBody>
      </p:sp>
      <p:sp>
        <p:nvSpPr>
          <p:cNvPr id="184" name="Google Shape;184;p17"/>
          <p:cNvSpPr txBox="1"/>
          <p:nvPr/>
        </p:nvSpPr>
        <p:spPr>
          <a:xfrm>
            <a:off x="3692100" y="2706660"/>
            <a:ext cx="559800" cy="186600"/>
          </a:xfrm>
          <a:prstGeom prst="rect">
            <a:avLst/>
          </a:prstGeom>
          <a:noFill/>
          <a:ln>
            <a:noFill/>
          </a:ln>
        </p:spPr>
        <p:txBody>
          <a:bodyPr anchorCtr="0" anchor="t" bIns="0" lIns="0" spcFirstLastPara="1" rIns="0" wrap="square" tIns="17125">
            <a:spAutoFit/>
          </a:bodyPr>
          <a:lstStyle/>
          <a:p>
            <a:pPr indent="0" lvl="0" marL="12700" marR="0" rtl="0" algn="ctr">
              <a:lnSpc>
                <a:spcPct val="100000"/>
              </a:lnSpc>
              <a:spcBef>
                <a:spcPts val="0"/>
              </a:spcBef>
              <a:spcAft>
                <a:spcPts val="0"/>
              </a:spcAft>
              <a:buNone/>
            </a:pPr>
            <a:r>
              <a:rPr b="1" lang="en-US" sz="1100">
                <a:solidFill>
                  <a:srgbClr val="021346"/>
                </a:solidFill>
                <a:latin typeface="Proxima Nova"/>
                <a:ea typeface="Proxima Nova"/>
                <a:cs typeface="Proxima Nova"/>
                <a:sym typeface="Proxima Nova"/>
              </a:rPr>
              <a:t>2010</a:t>
            </a:r>
            <a:endParaRPr sz="1100">
              <a:solidFill>
                <a:schemeClr val="dk1"/>
              </a:solidFill>
              <a:latin typeface="Proxima Nova"/>
              <a:ea typeface="Proxima Nova"/>
              <a:cs typeface="Proxima Nova"/>
              <a:sym typeface="Proxima Nova"/>
            </a:endParaRPr>
          </a:p>
        </p:txBody>
      </p:sp>
      <p:sp>
        <p:nvSpPr>
          <p:cNvPr id="185" name="Google Shape;185;p17"/>
          <p:cNvSpPr txBox="1"/>
          <p:nvPr/>
        </p:nvSpPr>
        <p:spPr>
          <a:xfrm>
            <a:off x="5119211" y="2706660"/>
            <a:ext cx="559800" cy="186600"/>
          </a:xfrm>
          <a:prstGeom prst="rect">
            <a:avLst/>
          </a:prstGeom>
          <a:noFill/>
          <a:ln>
            <a:noFill/>
          </a:ln>
        </p:spPr>
        <p:txBody>
          <a:bodyPr anchorCtr="0" anchor="t" bIns="0" lIns="0" spcFirstLastPara="1" rIns="0" wrap="square" tIns="17125">
            <a:spAutoFit/>
          </a:bodyPr>
          <a:lstStyle/>
          <a:p>
            <a:pPr indent="0" lvl="0" marL="12700" marR="0" rtl="0" algn="ctr">
              <a:lnSpc>
                <a:spcPct val="100000"/>
              </a:lnSpc>
              <a:spcBef>
                <a:spcPts val="0"/>
              </a:spcBef>
              <a:spcAft>
                <a:spcPts val="0"/>
              </a:spcAft>
              <a:buNone/>
            </a:pPr>
            <a:r>
              <a:rPr b="1" lang="en-US" sz="1100">
                <a:solidFill>
                  <a:srgbClr val="021346"/>
                </a:solidFill>
                <a:latin typeface="Proxima Nova"/>
                <a:ea typeface="Proxima Nova"/>
                <a:cs typeface="Proxima Nova"/>
                <a:sym typeface="Proxima Nova"/>
              </a:rPr>
              <a:t>2020</a:t>
            </a:r>
            <a:endParaRPr sz="1100">
              <a:solidFill>
                <a:schemeClr val="dk1"/>
              </a:solidFill>
              <a:latin typeface="Proxima Nova"/>
              <a:ea typeface="Proxima Nova"/>
              <a:cs typeface="Proxima Nova"/>
              <a:sym typeface="Proxima Nova"/>
            </a:endParaRPr>
          </a:p>
        </p:txBody>
      </p:sp>
      <p:sp>
        <p:nvSpPr>
          <p:cNvPr id="186" name="Google Shape;186;p17"/>
          <p:cNvSpPr txBox="1"/>
          <p:nvPr/>
        </p:nvSpPr>
        <p:spPr>
          <a:xfrm>
            <a:off x="6531216" y="2706660"/>
            <a:ext cx="559800" cy="186600"/>
          </a:xfrm>
          <a:prstGeom prst="rect">
            <a:avLst/>
          </a:prstGeom>
          <a:noFill/>
          <a:ln>
            <a:noFill/>
          </a:ln>
        </p:spPr>
        <p:txBody>
          <a:bodyPr anchorCtr="0" anchor="t" bIns="0" lIns="0" spcFirstLastPara="1" rIns="0" wrap="square" tIns="17125">
            <a:spAutoFit/>
          </a:bodyPr>
          <a:lstStyle/>
          <a:p>
            <a:pPr indent="0" lvl="0" marL="12700" marR="0" rtl="0" algn="ctr">
              <a:lnSpc>
                <a:spcPct val="100000"/>
              </a:lnSpc>
              <a:spcBef>
                <a:spcPts val="0"/>
              </a:spcBef>
              <a:spcAft>
                <a:spcPts val="0"/>
              </a:spcAft>
              <a:buNone/>
            </a:pPr>
            <a:r>
              <a:rPr b="1" lang="en-US" sz="1100">
                <a:solidFill>
                  <a:srgbClr val="021346"/>
                </a:solidFill>
                <a:latin typeface="Proxima Nova"/>
                <a:ea typeface="Proxima Nova"/>
                <a:cs typeface="Proxima Nova"/>
                <a:sym typeface="Proxima Nova"/>
              </a:rPr>
              <a:t>2022</a:t>
            </a:r>
            <a:endParaRPr sz="1100">
              <a:solidFill>
                <a:schemeClr val="dk1"/>
              </a:solidFill>
              <a:latin typeface="Proxima Nova"/>
              <a:ea typeface="Proxima Nova"/>
              <a:cs typeface="Proxima Nova"/>
              <a:sym typeface="Proxima Nova"/>
            </a:endParaRPr>
          </a:p>
        </p:txBody>
      </p:sp>
      <p:sp>
        <p:nvSpPr>
          <p:cNvPr id="187" name="Google Shape;187;p17"/>
          <p:cNvSpPr txBox="1"/>
          <p:nvPr/>
        </p:nvSpPr>
        <p:spPr>
          <a:xfrm>
            <a:off x="7665740" y="2706660"/>
            <a:ext cx="1173600" cy="186600"/>
          </a:xfrm>
          <a:prstGeom prst="rect">
            <a:avLst/>
          </a:prstGeom>
          <a:noFill/>
          <a:ln>
            <a:noFill/>
          </a:ln>
        </p:spPr>
        <p:txBody>
          <a:bodyPr anchorCtr="0" anchor="t" bIns="0" lIns="0" spcFirstLastPara="1" rIns="0" wrap="square" tIns="17125">
            <a:spAutoFit/>
          </a:bodyPr>
          <a:lstStyle/>
          <a:p>
            <a:pPr indent="0" lvl="0" marL="12700" marR="0" rtl="0" algn="ctr">
              <a:lnSpc>
                <a:spcPct val="100000"/>
              </a:lnSpc>
              <a:spcBef>
                <a:spcPts val="0"/>
              </a:spcBef>
              <a:spcAft>
                <a:spcPts val="0"/>
              </a:spcAft>
              <a:buNone/>
            </a:pPr>
            <a:r>
              <a:rPr b="1" lang="en-US" sz="1100">
                <a:solidFill>
                  <a:srgbClr val="021346"/>
                </a:solidFill>
                <a:latin typeface="Proxima Nova"/>
                <a:ea typeface="Proxima Nova"/>
                <a:cs typeface="Proxima Nova"/>
                <a:sym typeface="Proxima Nova"/>
              </a:rPr>
              <a:t>2025</a:t>
            </a:r>
            <a:endParaRPr sz="1100">
              <a:solidFill>
                <a:schemeClr val="dk1"/>
              </a:solidFill>
              <a:latin typeface="Proxima Nova"/>
              <a:ea typeface="Proxima Nova"/>
              <a:cs typeface="Proxima Nova"/>
              <a:sym typeface="Proxima Nova"/>
            </a:endParaRPr>
          </a:p>
        </p:txBody>
      </p:sp>
      <p:grpSp>
        <p:nvGrpSpPr>
          <p:cNvPr id="188" name="Google Shape;188;p17"/>
          <p:cNvGrpSpPr/>
          <p:nvPr/>
        </p:nvGrpSpPr>
        <p:grpSpPr>
          <a:xfrm>
            <a:off x="4353055" y="3334511"/>
            <a:ext cx="1605000" cy="1124989"/>
            <a:chOff x="4572000" y="3334511"/>
            <a:chExt cx="1605000" cy="1124989"/>
          </a:xfrm>
        </p:grpSpPr>
        <p:grpSp>
          <p:nvGrpSpPr>
            <p:cNvPr id="189" name="Google Shape;189;p17"/>
            <p:cNvGrpSpPr/>
            <p:nvPr/>
          </p:nvGrpSpPr>
          <p:grpSpPr>
            <a:xfrm>
              <a:off x="5001370" y="3334511"/>
              <a:ext cx="746455" cy="746455"/>
              <a:chOff x="4199258" y="3334512"/>
              <a:chExt cx="746455" cy="746455"/>
            </a:xfrm>
          </p:grpSpPr>
          <p:sp>
            <p:nvSpPr>
              <p:cNvPr id="190" name="Google Shape;190;p17"/>
              <p:cNvSpPr/>
              <p:nvPr/>
            </p:nvSpPr>
            <p:spPr>
              <a:xfrm>
                <a:off x="4199258" y="3334512"/>
                <a:ext cx="746455" cy="746455"/>
              </a:xfrm>
              <a:custGeom>
                <a:rect b="b" l="l" r="r" t="t"/>
                <a:pathLst>
                  <a:path extrusionOk="0" h="1605279" w="1605279">
                    <a:moveTo>
                      <a:pt x="1604778" y="802394"/>
                    </a:moveTo>
                    <a:lnTo>
                      <a:pt x="1603313" y="851273"/>
                    </a:lnTo>
                    <a:lnTo>
                      <a:pt x="1598976" y="899378"/>
                    </a:lnTo>
                    <a:lnTo>
                      <a:pt x="1591850" y="946625"/>
                    </a:lnTo>
                    <a:lnTo>
                      <a:pt x="1582019" y="992929"/>
                    </a:lnTo>
                    <a:lnTo>
                      <a:pt x="1569567" y="1038207"/>
                    </a:lnTo>
                    <a:lnTo>
                      <a:pt x="1554578" y="1082375"/>
                    </a:lnTo>
                    <a:lnTo>
                      <a:pt x="1537136" y="1125348"/>
                    </a:lnTo>
                    <a:lnTo>
                      <a:pt x="1517324" y="1167044"/>
                    </a:lnTo>
                    <a:lnTo>
                      <a:pt x="1495228" y="1207377"/>
                    </a:lnTo>
                    <a:lnTo>
                      <a:pt x="1470930" y="1246265"/>
                    </a:lnTo>
                    <a:lnTo>
                      <a:pt x="1444514" y="1283622"/>
                    </a:lnTo>
                    <a:lnTo>
                      <a:pt x="1416065" y="1319366"/>
                    </a:lnTo>
                    <a:lnTo>
                      <a:pt x="1385667" y="1353412"/>
                    </a:lnTo>
                    <a:lnTo>
                      <a:pt x="1353403" y="1385676"/>
                    </a:lnTo>
                    <a:lnTo>
                      <a:pt x="1319357" y="1416075"/>
                    </a:lnTo>
                    <a:lnTo>
                      <a:pt x="1283614" y="1444524"/>
                    </a:lnTo>
                    <a:lnTo>
                      <a:pt x="1246257" y="1470939"/>
                    </a:lnTo>
                    <a:lnTo>
                      <a:pt x="1207370" y="1495238"/>
                    </a:lnTo>
                    <a:lnTo>
                      <a:pt x="1167037" y="1517334"/>
                    </a:lnTo>
                    <a:lnTo>
                      <a:pt x="1125342" y="1537146"/>
                    </a:lnTo>
                    <a:lnTo>
                      <a:pt x="1082369" y="1554588"/>
                    </a:lnTo>
                    <a:lnTo>
                      <a:pt x="1038202" y="1569578"/>
                    </a:lnTo>
                    <a:lnTo>
                      <a:pt x="992925" y="1582030"/>
                    </a:lnTo>
                    <a:lnTo>
                      <a:pt x="946622" y="1591861"/>
                    </a:lnTo>
                    <a:lnTo>
                      <a:pt x="899376" y="1598987"/>
                    </a:lnTo>
                    <a:lnTo>
                      <a:pt x="851272" y="1603324"/>
                    </a:lnTo>
                    <a:lnTo>
                      <a:pt x="802394" y="1604788"/>
                    </a:lnTo>
                    <a:lnTo>
                      <a:pt x="753513" y="1603324"/>
                    </a:lnTo>
                    <a:lnTo>
                      <a:pt x="705407" y="1598987"/>
                    </a:lnTo>
                    <a:lnTo>
                      <a:pt x="658160" y="1591861"/>
                    </a:lnTo>
                    <a:lnTo>
                      <a:pt x="611855" y="1582030"/>
                    </a:lnTo>
                    <a:lnTo>
                      <a:pt x="566577" y="1569578"/>
                    </a:lnTo>
                    <a:lnTo>
                      <a:pt x="522409" y="1554588"/>
                    </a:lnTo>
                    <a:lnTo>
                      <a:pt x="479435" y="1537146"/>
                    </a:lnTo>
                    <a:lnTo>
                      <a:pt x="437740" y="1517334"/>
                    </a:lnTo>
                    <a:lnTo>
                      <a:pt x="397406" y="1495238"/>
                    </a:lnTo>
                    <a:lnTo>
                      <a:pt x="358519" y="1470939"/>
                    </a:lnTo>
                    <a:lnTo>
                      <a:pt x="321161" y="1444524"/>
                    </a:lnTo>
                    <a:lnTo>
                      <a:pt x="285418" y="1416075"/>
                    </a:lnTo>
                    <a:lnTo>
                      <a:pt x="251372" y="1385676"/>
                    </a:lnTo>
                    <a:lnTo>
                      <a:pt x="219108" y="1353412"/>
                    </a:lnTo>
                    <a:lnTo>
                      <a:pt x="188710" y="1319366"/>
                    </a:lnTo>
                    <a:lnTo>
                      <a:pt x="160261" y="1283622"/>
                    </a:lnTo>
                    <a:lnTo>
                      <a:pt x="133846" y="1246265"/>
                    </a:lnTo>
                    <a:lnTo>
                      <a:pt x="109548" y="1207377"/>
                    </a:lnTo>
                    <a:lnTo>
                      <a:pt x="87451" y="1167044"/>
                    </a:lnTo>
                    <a:lnTo>
                      <a:pt x="67640" y="1125348"/>
                    </a:lnTo>
                    <a:lnTo>
                      <a:pt x="50198" y="1082375"/>
                    </a:lnTo>
                    <a:lnTo>
                      <a:pt x="35209" y="1038207"/>
                    </a:lnTo>
                    <a:lnTo>
                      <a:pt x="22758" y="992929"/>
                    </a:lnTo>
                    <a:lnTo>
                      <a:pt x="12927" y="946625"/>
                    </a:lnTo>
                    <a:lnTo>
                      <a:pt x="5801" y="899378"/>
                    </a:lnTo>
                    <a:lnTo>
                      <a:pt x="1464" y="851273"/>
                    </a:lnTo>
                    <a:lnTo>
                      <a:pt x="0" y="802394"/>
                    </a:lnTo>
                    <a:lnTo>
                      <a:pt x="1464" y="753514"/>
                    </a:lnTo>
                    <a:lnTo>
                      <a:pt x="5801" y="705409"/>
                    </a:lnTo>
                    <a:lnTo>
                      <a:pt x="12927" y="658163"/>
                    </a:lnTo>
                    <a:lnTo>
                      <a:pt x="22758" y="611859"/>
                    </a:lnTo>
                    <a:lnTo>
                      <a:pt x="35209" y="566581"/>
                    </a:lnTo>
                    <a:lnTo>
                      <a:pt x="50198" y="522413"/>
                    </a:lnTo>
                    <a:lnTo>
                      <a:pt x="67640" y="479440"/>
                    </a:lnTo>
                    <a:lnTo>
                      <a:pt x="87451" y="437744"/>
                    </a:lnTo>
                    <a:lnTo>
                      <a:pt x="109548" y="397411"/>
                    </a:lnTo>
                    <a:lnTo>
                      <a:pt x="133846" y="358523"/>
                    </a:lnTo>
                    <a:lnTo>
                      <a:pt x="160261" y="321166"/>
                    </a:lnTo>
                    <a:lnTo>
                      <a:pt x="188710" y="285422"/>
                    </a:lnTo>
                    <a:lnTo>
                      <a:pt x="219108" y="251376"/>
                    </a:lnTo>
                    <a:lnTo>
                      <a:pt x="251372" y="219112"/>
                    </a:lnTo>
                    <a:lnTo>
                      <a:pt x="285418" y="188713"/>
                    </a:lnTo>
                    <a:lnTo>
                      <a:pt x="321161" y="160264"/>
                    </a:lnTo>
                    <a:lnTo>
                      <a:pt x="358519" y="133848"/>
                    </a:lnTo>
                    <a:lnTo>
                      <a:pt x="397406" y="109550"/>
                    </a:lnTo>
                    <a:lnTo>
                      <a:pt x="437740" y="87453"/>
                    </a:lnTo>
                    <a:lnTo>
                      <a:pt x="479435" y="67642"/>
                    </a:lnTo>
                    <a:lnTo>
                      <a:pt x="522409" y="50199"/>
                    </a:lnTo>
                    <a:lnTo>
                      <a:pt x="566577" y="35210"/>
                    </a:lnTo>
                    <a:lnTo>
                      <a:pt x="611855" y="22758"/>
                    </a:lnTo>
                    <a:lnTo>
                      <a:pt x="658160" y="12927"/>
                    </a:lnTo>
                    <a:lnTo>
                      <a:pt x="705407" y="5801"/>
                    </a:lnTo>
                    <a:lnTo>
                      <a:pt x="753513" y="1464"/>
                    </a:lnTo>
                    <a:lnTo>
                      <a:pt x="802394" y="0"/>
                    </a:lnTo>
                    <a:lnTo>
                      <a:pt x="851272" y="1464"/>
                    </a:lnTo>
                    <a:lnTo>
                      <a:pt x="899376" y="5801"/>
                    </a:lnTo>
                    <a:lnTo>
                      <a:pt x="946622" y="12927"/>
                    </a:lnTo>
                    <a:lnTo>
                      <a:pt x="992925" y="22758"/>
                    </a:lnTo>
                    <a:lnTo>
                      <a:pt x="1038202" y="35210"/>
                    </a:lnTo>
                    <a:lnTo>
                      <a:pt x="1082369" y="50199"/>
                    </a:lnTo>
                    <a:lnTo>
                      <a:pt x="1125342" y="67642"/>
                    </a:lnTo>
                    <a:lnTo>
                      <a:pt x="1167037" y="87453"/>
                    </a:lnTo>
                    <a:lnTo>
                      <a:pt x="1207370" y="109550"/>
                    </a:lnTo>
                    <a:lnTo>
                      <a:pt x="1246257" y="133848"/>
                    </a:lnTo>
                    <a:lnTo>
                      <a:pt x="1283614" y="160264"/>
                    </a:lnTo>
                    <a:lnTo>
                      <a:pt x="1319357" y="188713"/>
                    </a:lnTo>
                    <a:lnTo>
                      <a:pt x="1353403" y="219112"/>
                    </a:lnTo>
                    <a:lnTo>
                      <a:pt x="1385667" y="251376"/>
                    </a:lnTo>
                    <a:lnTo>
                      <a:pt x="1416065" y="285422"/>
                    </a:lnTo>
                    <a:lnTo>
                      <a:pt x="1444514" y="321166"/>
                    </a:lnTo>
                    <a:lnTo>
                      <a:pt x="1470930" y="358523"/>
                    </a:lnTo>
                    <a:lnTo>
                      <a:pt x="1495228" y="397411"/>
                    </a:lnTo>
                    <a:lnTo>
                      <a:pt x="1517324" y="437744"/>
                    </a:lnTo>
                    <a:lnTo>
                      <a:pt x="1537136" y="479440"/>
                    </a:lnTo>
                    <a:lnTo>
                      <a:pt x="1554578" y="522413"/>
                    </a:lnTo>
                    <a:lnTo>
                      <a:pt x="1569567" y="566581"/>
                    </a:lnTo>
                    <a:lnTo>
                      <a:pt x="1582019" y="611859"/>
                    </a:lnTo>
                    <a:lnTo>
                      <a:pt x="1591850" y="658163"/>
                    </a:lnTo>
                    <a:lnTo>
                      <a:pt x="1598976" y="705409"/>
                    </a:lnTo>
                    <a:lnTo>
                      <a:pt x="1603313" y="753514"/>
                    </a:lnTo>
                    <a:lnTo>
                      <a:pt x="1604778" y="802394"/>
                    </a:lnTo>
                    <a:close/>
                  </a:path>
                </a:pathLst>
              </a:custGeom>
              <a:noFill/>
              <a:ln cap="flat" cmpd="sng" w="9525">
                <a:solidFill>
                  <a:srgbClr val="021346"/>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1" name="Google Shape;191;p17"/>
              <p:cNvPicPr preferRelativeResize="0"/>
              <p:nvPr/>
            </p:nvPicPr>
            <p:blipFill rotWithShape="1">
              <a:blip r:embed="rId8">
                <a:alphaModFix/>
              </a:blip>
              <a:srcRect b="0" l="0" r="0" t="0"/>
              <a:stretch/>
            </p:blipFill>
            <p:spPr>
              <a:xfrm>
                <a:off x="4227543" y="3362800"/>
                <a:ext cx="689592" cy="689593"/>
              </a:xfrm>
              <a:prstGeom prst="rect">
                <a:avLst/>
              </a:prstGeom>
              <a:noFill/>
              <a:ln>
                <a:noFill/>
              </a:ln>
            </p:spPr>
          </p:pic>
        </p:grpSp>
        <p:sp>
          <p:nvSpPr>
            <p:cNvPr id="192" name="Google Shape;192;p17"/>
            <p:cNvSpPr txBox="1"/>
            <p:nvPr/>
          </p:nvSpPr>
          <p:spPr>
            <a:xfrm>
              <a:off x="4572000" y="4177200"/>
              <a:ext cx="1605000" cy="282300"/>
            </a:xfrm>
            <a:prstGeom prst="rect">
              <a:avLst/>
            </a:prstGeom>
            <a:noFill/>
            <a:ln>
              <a:noFill/>
            </a:ln>
          </p:spPr>
          <p:txBody>
            <a:bodyPr anchorCtr="0" anchor="t" bIns="0" lIns="0" spcFirstLastPara="1" rIns="0" wrap="square" tIns="15225">
              <a:spAutoFit/>
            </a:bodyPr>
            <a:lstStyle/>
            <a:p>
              <a:pPr indent="0" lvl="0" marL="0" marR="0" rtl="0" algn="ctr">
                <a:lnSpc>
                  <a:spcPct val="100000"/>
                </a:lnSpc>
                <a:spcBef>
                  <a:spcPts val="0"/>
                </a:spcBef>
                <a:spcAft>
                  <a:spcPts val="0"/>
                </a:spcAft>
                <a:buNone/>
              </a:pPr>
              <a:r>
                <a:rPr b="1" lang="en-US" sz="900">
                  <a:solidFill>
                    <a:srgbClr val="021346"/>
                  </a:solidFill>
                  <a:latin typeface="Proxima Nova"/>
                  <a:ea typeface="Proxima Nova"/>
                  <a:cs typeface="Proxima Nova"/>
                  <a:sym typeface="Proxima Nova"/>
                </a:rPr>
                <a:t>Sonia Choi</a:t>
              </a:r>
              <a:endParaRPr sz="900">
                <a:solidFill>
                  <a:schemeClr val="dk1"/>
                </a:solidFill>
                <a:latin typeface="Proxima Nova"/>
                <a:ea typeface="Proxima Nova"/>
                <a:cs typeface="Proxima Nova"/>
                <a:sym typeface="Proxima Nova"/>
              </a:endParaRPr>
            </a:p>
            <a:p>
              <a:pPr indent="0" lvl="0" marL="0" marR="0" rtl="0" algn="ctr">
                <a:lnSpc>
                  <a:spcPct val="100000"/>
                </a:lnSpc>
                <a:spcBef>
                  <a:spcPts val="40"/>
                </a:spcBef>
                <a:spcAft>
                  <a:spcPts val="0"/>
                </a:spcAft>
                <a:buNone/>
              </a:pPr>
              <a:r>
                <a:rPr lang="en-US" sz="800">
                  <a:solidFill>
                    <a:srgbClr val="021346"/>
                  </a:solidFill>
                  <a:latin typeface="Proxima Nova"/>
                  <a:ea typeface="Proxima Nova"/>
                  <a:cs typeface="Proxima Nova"/>
                  <a:sym typeface="Proxima Nova"/>
                </a:rPr>
                <a:t>Chief Marketing Officer</a:t>
              </a:r>
              <a:endParaRPr sz="800">
                <a:solidFill>
                  <a:schemeClr val="dk1"/>
                </a:solidFill>
                <a:latin typeface="Proxima Nova"/>
                <a:ea typeface="Proxima Nova"/>
                <a:cs typeface="Proxima Nova"/>
                <a:sym typeface="Proxima Nova"/>
              </a:endParaRPr>
            </a:p>
          </p:txBody>
        </p:sp>
      </p:grpSp>
      <p:grpSp>
        <p:nvGrpSpPr>
          <p:cNvPr id="193" name="Google Shape;193;p17"/>
          <p:cNvGrpSpPr/>
          <p:nvPr/>
        </p:nvGrpSpPr>
        <p:grpSpPr>
          <a:xfrm>
            <a:off x="6716496" y="3334511"/>
            <a:ext cx="1461000" cy="1119777"/>
            <a:chOff x="6716496" y="3334511"/>
            <a:chExt cx="1461000" cy="1119777"/>
          </a:xfrm>
        </p:grpSpPr>
        <p:grpSp>
          <p:nvGrpSpPr>
            <p:cNvPr id="194" name="Google Shape;194;p17"/>
            <p:cNvGrpSpPr/>
            <p:nvPr/>
          </p:nvGrpSpPr>
          <p:grpSpPr>
            <a:xfrm>
              <a:off x="7091842" y="3334511"/>
              <a:ext cx="738429" cy="738428"/>
              <a:chOff x="7646312" y="3334511"/>
              <a:chExt cx="738429" cy="738428"/>
            </a:xfrm>
          </p:grpSpPr>
          <p:sp>
            <p:nvSpPr>
              <p:cNvPr id="195" name="Google Shape;195;p17"/>
              <p:cNvSpPr/>
              <p:nvPr/>
            </p:nvSpPr>
            <p:spPr>
              <a:xfrm>
                <a:off x="7646312" y="3334511"/>
                <a:ext cx="738429" cy="738428"/>
              </a:xfrm>
              <a:custGeom>
                <a:rect b="b" l="l" r="r" t="t"/>
                <a:pathLst>
                  <a:path extrusionOk="0" h="1605279" w="1605280">
                    <a:moveTo>
                      <a:pt x="1604788" y="802394"/>
                    </a:moveTo>
                    <a:lnTo>
                      <a:pt x="1603324" y="851273"/>
                    </a:lnTo>
                    <a:lnTo>
                      <a:pt x="1598987" y="899378"/>
                    </a:lnTo>
                    <a:lnTo>
                      <a:pt x="1591861" y="946625"/>
                    </a:lnTo>
                    <a:lnTo>
                      <a:pt x="1582030" y="992929"/>
                    </a:lnTo>
                    <a:lnTo>
                      <a:pt x="1569578" y="1038207"/>
                    </a:lnTo>
                    <a:lnTo>
                      <a:pt x="1554588" y="1082375"/>
                    </a:lnTo>
                    <a:lnTo>
                      <a:pt x="1537146" y="1125348"/>
                    </a:lnTo>
                    <a:lnTo>
                      <a:pt x="1517334" y="1167044"/>
                    </a:lnTo>
                    <a:lnTo>
                      <a:pt x="1495238" y="1207377"/>
                    </a:lnTo>
                    <a:lnTo>
                      <a:pt x="1470939" y="1246265"/>
                    </a:lnTo>
                    <a:lnTo>
                      <a:pt x="1444524" y="1283622"/>
                    </a:lnTo>
                    <a:lnTo>
                      <a:pt x="1416075" y="1319366"/>
                    </a:lnTo>
                    <a:lnTo>
                      <a:pt x="1385676" y="1353412"/>
                    </a:lnTo>
                    <a:lnTo>
                      <a:pt x="1353412" y="1385676"/>
                    </a:lnTo>
                    <a:lnTo>
                      <a:pt x="1319366" y="1416075"/>
                    </a:lnTo>
                    <a:lnTo>
                      <a:pt x="1283622" y="1444524"/>
                    </a:lnTo>
                    <a:lnTo>
                      <a:pt x="1246265" y="1470939"/>
                    </a:lnTo>
                    <a:lnTo>
                      <a:pt x="1207377" y="1495238"/>
                    </a:lnTo>
                    <a:lnTo>
                      <a:pt x="1167044" y="1517334"/>
                    </a:lnTo>
                    <a:lnTo>
                      <a:pt x="1125348" y="1537146"/>
                    </a:lnTo>
                    <a:lnTo>
                      <a:pt x="1082375" y="1554588"/>
                    </a:lnTo>
                    <a:lnTo>
                      <a:pt x="1038207" y="1569578"/>
                    </a:lnTo>
                    <a:lnTo>
                      <a:pt x="992929" y="1582030"/>
                    </a:lnTo>
                    <a:lnTo>
                      <a:pt x="946625" y="1591861"/>
                    </a:lnTo>
                    <a:lnTo>
                      <a:pt x="899378" y="1598987"/>
                    </a:lnTo>
                    <a:lnTo>
                      <a:pt x="851273" y="1603324"/>
                    </a:lnTo>
                    <a:lnTo>
                      <a:pt x="802394" y="1604788"/>
                    </a:lnTo>
                    <a:lnTo>
                      <a:pt x="753514" y="1603324"/>
                    </a:lnTo>
                    <a:lnTo>
                      <a:pt x="705409" y="1598987"/>
                    </a:lnTo>
                    <a:lnTo>
                      <a:pt x="658163" y="1591861"/>
                    </a:lnTo>
                    <a:lnTo>
                      <a:pt x="611859" y="1582030"/>
                    </a:lnTo>
                    <a:lnTo>
                      <a:pt x="566581" y="1569578"/>
                    </a:lnTo>
                    <a:lnTo>
                      <a:pt x="522413" y="1554588"/>
                    </a:lnTo>
                    <a:lnTo>
                      <a:pt x="479440" y="1537146"/>
                    </a:lnTo>
                    <a:lnTo>
                      <a:pt x="437744" y="1517334"/>
                    </a:lnTo>
                    <a:lnTo>
                      <a:pt x="397411" y="1495238"/>
                    </a:lnTo>
                    <a:lnTo>
                      <a:pt x="358523" y="1470939"/>
                    </a:lnTo>
                    <a:lnTo>
                      <a:pt x="321166" y="1444524"/>
                    </a:lnTo>
                    <a:lnTo>
                      <a:pt x="285422" y="1416075"/>
                    </a:lnTo>
                    <a:lnTo>
                      <a:pt x="251376" y="1385676"/>
                    </a:lnTo>
                    <a:lnTo>
                      <a:pt x="219112" y="1353412"/>
                    </a:lnTo>
                    <a:lnTo>
                      <a:pt x="188713" y="1319366"/>
                    </a:lnTo>
                    <a:lnTo>
                      <a:pt x="160264" y="1283622"/>
                    </a:lnTo>
                    <a:lnTo>
                      <a:pt x="133848" y="1246265"/>
                    </a:lnTo>
                    <a:lnTo>
                      <a:pt x="109550" y="1207377"/>
                    </a:lnTo>
                    <a:lnTo>
                      <a:pt x="87453" y="1167044"/>
                    </a:lnTo>
                    <a:lnTo>
                      <a:pt x="67642" y="1125348"/>
                    </a:lnTo>
                    <a:lnTo>
                      <a:pt x="50199" y="1082375"/>
                    </a:lnTo>
                    <a:lnTo>
                      <a:pt x="35210" y="1038207"/>
                    </a:lnTo>
                    <a:lnTo>
                      <a:pt x="22758" y="992929"/>
                    </a:lnTo>
                    <a:lnTo>
                      <a:pt x="12927" y="946625"/>
                    </a:lnTo>
                    <a:lnTo>
                      <a:pt x="5801" y="899378"/>
                    </a:lnTo>
                    <a:lnTo>
                      <a:pt x="1464" y="851273"/>
                    </a:lnTo>
                    <a:lnTo>
                      <a:pt x="0" y="802394"/>
                    </a:lnTo>
                    <a:lnTo>
                      <a:pt x="1464" y="753514"/>
                    </a:lnTo>
                    <a:lnTo>
                      <a:pt x="5801" y="705409"/>
                    </a:lnTo>
                    <a:lnTo>
                      <a:pt x="12927" y="658163"/>
                    </a:lnTo>
                    <a:lnTo>
                      <a:pt x="22758" y="611859"/>
                    </a:lnTo>
                    <a:lnTo>
                      <a:pt x="35210" y="566581"/>
                    </a:lnTo>
                    <a:lnTo>
                      <a:pt x="50199" y="522413"/>
                    </a:lnTo>
                    <a:lnTo>
                      <a:pt x="67642" y="479440"/>
                    </a:lnTo>
                    <a:lnTo>
                      <a:pt x="87453" y="437744"/>
                    </a:lnTo>
                    <a:lnTo>
                      <a:pt x="109550" y="397411"/>
                    </a:lnTo>
                    <a:lnTo>
                      <a:pt x="133848" y="358523"/>
                    </a:lnTo>
                    <a:lnTo>
                      <a:pt x="160264" y="321166"/>
                    </a:lnTo>
                    <a:lnTo>
                      <a:pt x="188713" y="285422"/>
                    </a:lnTo>
                    <a:lnTo>
                      <a:pt x="219112" y="251376"/>
                    </a:lnTo>
                    <a:lnTo>
                      <a:pt x="251376" y="219112"/>
                    </a:lnTo>
                    <a:lnTo>
                      <a:pt x="285422" y="188713"/>
                    </a:lnTo>
                    <a:lnTo>
                      <a:pt x="321166" y="160264"/>
                    </a:lnTo>
                    <a:lnTo>
                      <a:pt x="358523" y="133848"/>
                    </a:lnTo>
                    <a:lnTo>
                      <a:pt x="397411" y="109550"/>
                    </a:lnTo>
                    <a:lnTo>
                      <a:pt x="437744" y="87453"/>
                    </a:lnTo>
                    <a:lnTo>
                      <a:pt x="479440" y="67642"/>
                    </a:lnTo>
                    <a:lnTo>
                      <a:pt x="522413" y="50199"/>
                    </a:lnTo>
                    <a:lnTo>
                      <a:pt x="566581" y="35210"/>
                    </a:lnTo>
                    <a:lnTo>
                      <a:pt x="611859" y="22758"/>
                    </a:lnTo>
                    <a:lnTo>
                      <a:pt x="658163" y="12927"/>
                    </a:lnTo>
                    <a:lnTo>
                      <a:pt x="705409" y="5801"/>
                    </a:lnTo>
                    <a:lnTo>
                      <a:pt x="753514" y="1464"/>
                    </a:lnTo>
                    <a:lnTo>
                      <a:pt x="802394" y="0"/>
                    </a:lnTo>
                    <a:lnTo>
                      <a:pt x="851273" y="1464"/>
                    </a:lnTo>
                    <a:lnTo>
                      <a:pt x="899378" y="5801"/>
                    </a:lnTo>
                    <a:lnTo>
                      <a:pt x="946625" y="12927"/>
                    </a:lnTo>
                    <a:lnTo>
                      <a:pt x="992929" y="22758"/>
                    </a:lnTo>
                    <a:lnTo>
                      <a:pt x="1038207" y="35210"/>
                    </a:lnTo>
                    <a:lnTo>
                      <a:pt x="1082375" y="50199"/>
                    </a:lnTo>
                    <a:lnTo>
                      <a:pt x="1125348" y="67642"/>
                    </a:lnTo>
                    <a:lnTo>
                      <a:pt x="1167044" y="87453"/>
                    </a:lnTo>
                    <a:lnTo>
                      <a:pt x="1207377" y="109550"/>
                    </a:lnTo>
                    <a:lnTo>
                      <a:pt x="1246265" y="133848"/>
                    </a:lnTo>
                    <a:lnTo>
                      <a:pt x="1283622" y="160264"/>
                    </a:lnTo>
                    <a:lnTo>
                      <a:pt x="1319366" y="188713"/>
                    </a:lnTo>
                    <a:lnTo>
                      <a:pt x="1353412" y="219112"/>
                    </a:lnTo>
                    <a:lnTo>
                      <a:pt x="1385676" y="251376"/>
                    </a:lnTo>
                    <a:lnTo>
                      <a:pt x="1416075" y="285422"/>
                    </a:lnTo>
                    <a:lnTo>
                      <a:pt x="1444524" y="321166"/>
                    </a:lnTo>
                    <a:lnTo>
                      <a:pt x="1470939" y="358523"/>
                    </a:lnTo>
                    <a:lnTo>
                      <a:pt x="1495238" y="397411"/>
                    </a:lnTo>
                    <a:lnTo>
                      <a:pt x="1517334" y="437744"/>
                    </a:lnTo>
                    <a:lnTo>
                      <a:pt x="1537146" y="479440"/>
                    </a:lnTo>
                    <a:lnTo>
                      <a:pt x="1554588" y="522413"/>
                    </a:lnTo>
                    <a:lnTo>
                      <a:pt x="1569578" y="566581"/>
                    </a:lnTo>
                    <a:lnTo>
                      <a:pt x="1582030" y="611859"/>
                    </a:lnTo>
                    <a:lnTo>
                      <a:pt x="1591861" y="658163"/>
                    </a:lnTo>
                    <a:lnTo>
                      <a:pt x="1598987" y="705409"/>
                    </a:lnTo>
                    <a:lnTo>
                      <a:pt x="1603324" y="753514"/>
                    </a:lnTo>
                    <a:lnTo>
                      <a:pt x="1604788" y="802394"/>
                    </a:lnTo>
                    <a:close/>
                  </a:path>
                </a:pathLst>
              </a:custGeom>
              <a:noFill/>
              <a:ln cap="flat" cmpd="sng" w="9525">
                <a:solidFill>
                  <a:srgbClr val="021346"/>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6" name="Google Shape;196;p17"/>
              <p:cNvPicPr preferRelativeResize="0"/>
              <p:nvPr/>
            </p:nvPicPr>
            <p:blipFill rotWithShape="1">
              <a:blip r:embed="rId9">
                <a:alphaModFix/>
              </a:blip>
              <a:srcRect b="0" l="0" r="0" t="0"/>
              <a:stretch/>
            </p:blipFill>
            <p:spPr>
              <a:xfrm>
                <a:off x="7681643" y="3369728"/>
                <a:ext cx="669209" cy="669208"/>
              </a:xfrm>
              <a:prstGeom prst="rect">
                <a:avLst/>
              </a:prstGeom>
              <a:noFill/>
              <a:ln>
                <a:noFill/>
              </a:ln>
            </p:spPr>
          </p:pic>
        </p:grpSp>
        <p:sp>
          <p:nvSpPr>
            <p:cNvPr id="197" name="Google Shape;197;p17"/>
            <p:cNvSpPr txBox="1"/>
            <p:nvPr/>
          </p:nvSpPr>
          <p:spPr>
            <a:xfrm>
              <a:off x="6716496" y="4162688"/>
              <a:ext cx="1461000" cy="291600"/>
            </a:xfrm>
            <a:prstGeom prst="rect">
              <a:avLst/>
            </a:prstGeom>
            <a:noFill/>
            <a:ln>
              <a:noFill/>
            </a:ln>
          </p:spPr>
          <p:txBody>
            <a:bodyPr anchorCtr="0" anchor="t" bIns="0" lIns="0" spcFirstLastPara="1" rIns="0" wrap="square" tIns="15225">
              <a:spAutoFit/>
            </a:bodyPr>
            <a:lstStyle/>
            <a:p>
              <a:pPr indent="0" lvl="0" marL="0" marR="0" rtl="0" algn="ctr">
                <a:lnSpc>
                  <a:spcPct val="100000"/>
                </a:lnSpc>
                <a:spcBef>
                  <a:spcPts val="0"/>
                </a:spcBef>
                <a:spcAft>
                  <a:spcPts val="0"/>
                </a:spcAft>
                <a:buNone/>
              </a:pPr>
              <a:r>
                <a:rPr b="1" lang="en-US" sz="900">
                  <a:solidFill>
                    <a:srgbClr val="021346"/>
                  </a:solidFill>
                  <a:latin typeface="Proxima Nova"/>
                  <a:ea typeface="Proxima Nova"/>
                  <a:cs typeface="Proxima Nova"/>
                  <a:sym typeface="Proxima Nova"/>
                </a:rPr>
                <a:t>Jeff Jones</a:t>
              </a:r>
              <a:endParaRPr sz="900">
                <a:solidFill>
                  <a:schemeClr val="dk1"/>
                </a:solidFill>
                <a:latin typeface="Proxima Nova"/>
                <a:ea typeface="Proxima Nova"/>
                <a:cs typeface="Proxima Nova"/>
                <a:sym typeface="Proxima Nova"/>
              </a:endParaRPr>
            </a:p>
            <a:p>
              <a:pPr indent="0" lvl="0" marL="0" marR="0" rtl="0" algn="ctr">
                <a:lnSpc>
                  <a:spcPct val="100000"/>
                </a:lnSpc>
                <a:spcBef>
                  <a:spcPts val="40"/>
                </a:spcBef>
                <a:spcAft>
                  <a:spcPts val="0"/>
                </a:spcAft>
                <a:buNone/>
              </a:pPr>
              <a:r>
                <a:rPr lang="en-US" sz="900">
                  <a:solidFill>
                    <a:srgbClr val="021346"/>
                  </a:solidFill>
                  <a:latin typeface="Proxima Nova"/>
                  <a:ea typeface="Proxima Nova"/>
                  <a:cs typeface="Proxima Nova"/>
                  <a:sym typeface="Proxima Nova"/>
                </a:rPr>
                <a:t>Chief Technology Officer</a:t>
              </a:r>
              <a:endParaRPr sz="900">
                <a:solidFill>
                  <a:schemeClr val="dk1"/>
                </a:solidFill>
                <a:latin typeface="Proxima Nova"/>
                <a:ea typeface="Proxima Nova"/>
                <a:cs typeface="Proxima Nova"/>
                <a:sym typeface="Proxima Nova"/>
              </a:endParaRPr>
            </a:p>
          </p:txBody>
        </p:sp>
      </p:grpSp>
      <p:grpSp>
        <p:nvGrpSpPr>
          <p:cNvPr id="198" name="Google Shape;198;p17"/>
          <p:cNvGrpSpPr/>
          <p:nvPr/>
        </p:nvGrpSpPr>
        <p:grpSpPr>
          <a:xfrm>
            <a:off x="246095" y="1187592"/>
            <a:ext cx="1682563" cy="1514681"/>
            <a:chOff x="1159350" y="3408874"/>
            <a:chExt cx="2677535" cy="2410377"/>
          </a:xfrm>
        </p:grpSpPr>
        <p:pic>
          <p:nvPicPr>
            <p:cNvPr id="199" name="Google Shape;199;p17"/>
            <p:cNvPicPr preferRelativeResize="0"/>
            <p:nvPr/>
          </p:nvPicPr>
          <p:blipFill rotWithShape="1">
            <a:blip r:embed="rId10">
              <a:alphaModFix/>
            </a:blip>
            <a:srcRect b="0" l="0" r="0" t="0"/>
            <a:stretch/>
          </p:blipFill>
          <p:spPr>
            <a:xfrm>
              <a:off x="1443620" y="3469705"/>
              <a:ext cx="1483117" cy="1483117"/>
            </a:xfrm>
            <a:prstGeom prst="rect">
              <a:avLst/>
            </a:prstGeom>
            <a:noFill/>
            <a:ln>
              <a:noFill/>
            </a:ln>
          </p:spPr>
        </p:pic>
        <p:sp>
          <p:nvSpPr>
            <p:cNvPr id="200" name="Google Shape;200;p17"/>
            <p:cNvSpPr/>
            <p:nvPr/>
          </p:nvSpPr>
          <p:spPr>
            <a:xfrm>
              <a:off x="1443626" y="3469708"/>
              <a:ext cx="1483360" cy="1483360"/>
            </a:xfrm>
            <a:custGeom>
              <a:rect b="b" l="l" r="r" t="t"/>
              <a:pathLst>
                <a:path extrusionOk="0" h="1483360" w="1483360">
                  <a:moveTo>
                    <a:pt x="1483117" y="741558"/>
                  </a:moveTo>
                  <a:lnTo>
                    <a:pt x="1481539" y="790315"/>
                  </a:lnTo>
                  <a:lnTo>
                    <a:pt x="1476872" y="838231"/>
                  </a:lnTo>
                  <a:lnTo>
                    <a:pt x="1469214" y="885206"/>
                  </a:lnTo>
                  <a:lnTo>
                    <a:pt x="1458661" y="931144"/>
                  </a:lnTo>
                  <a:lnTo>
                    <a:pt x="1445311" y="975946"/>
                  </a:lnTo>
                  <a:lnTo>
                    <a:pt x="1429263" y="1019516"/>
                  </a:lnTo>
                  <a:lnTo>
                    <a:pt x="1410614" y="1061755"/>
                  </a:lnTo>
                  <a:lnTo>
                    <a:pt x="1389462" y="1102566"/>
                  </a:lnTo>
                  <a:lnTo>
                    <a:pt x="1365904" y="1141851"/>
                  </a:lnTo>
                  <a:lnTo>
                    <a:pt x="1340038" y="1179511"/>
                  </a:lnTo>
                  <a:lnTo>
                    <a:pt x="1311962" y="1215451"/>
                  </a:lnTo>
                  <a:lnTo>
                    <a:pt x="1281774" y="1249571"/>
                  </a:lnTo>
                  <a:lnTo>
                    <a:pt x="1249571" y="1281774"/>
                  </a:lnTo>
                  <a:lnTo>
                    <a:pt x="1215451" y="1311962"/>
                  </a:lnTo>
                  <a:lnTo>
                    <a:pt x="1179511" y="1340038"/>
                  </a:lnTo>
                  <a:lnTo>
                    <a:pt x="1141851" y="1365904"/>
                  </a:lnTo>
                  <a:lnTo>
                    <a:pt x="1102566" y="1389462"/>
                  </a:lnTo>
                  <a:lnTo>
                    <a:pt x="1061755" y="1410614"/>
                  </a:lnTo>
                  <a:lnTo>
                    <a:pt x="1019516" y="1429263"/>
                  </a:lnTo>
                  <a:lnTo>
                    <a:pt x="975946" y="1445311"/>
                  </a:lnTo>
                  <a:lnTo>
                    <a:pt x="931144" y="1458661"/>
                  </a:lnTo>
                  <a:lnTo>
                    <a:pt x="885206" y="1469214"/>
                  </a:lnTo>
                  <a:lnTo>
                    <a:pt x="838231" y="1476872"/>
                  </a:lnTo>
                  <a:lnTo>
                    <a:pt x="790315" y="1481539"/>
                  </a:lnTo>
                  <a:lnTo>
                    <a:pt x="741558" y="1483117"/>
                  </a:lnTo>
                  <a:lnTo>
                    <a:pt x="692800" y="1481539"/>
                  </a:lnTo>
                  <a:lnTo>
                    <a:pt x="644883" y="1476872"/>
                  </a:lnTo>
                  <a:lnTo>
                    <a:pt x="597907" y="1469214"/>
                  </a:lnTo>
                  <a:lnTo>
                    <a:pt x="551969" y="1458661"/>
                  </a:lnTo>
                  <a:lnTo>
                    <a:pt x="507166" y="1445311"/>
                  </a:lnTo>
                  <a:lnTo>
                    <a:pt x="463596" y="1429263"/>
                  </a:lnTo>
                  <a:lnTo>
                    <a:pt x="421356" y="1410614"/>
                  </a:lnTo>
                  <a:lnTo>
                    <a:pt x="380546" y="1389462"/>
                  </a:lnTo>
                  <a:lnTo>
                    <a:pt x="341261" y="1365904"/>
                  </a:lnTo>
                  <a:lnTo>
                    <a:pt x="303600" y="1340038"/>
                  </a:lnTo>
                  <a:lnTo>
                    <a:pt x="267661" y="1311962"/>
                  </a:lnTo>
                  <a:lnTo>
                    <a:pt x="233542" y="1281774"/>
                  </a:lnTo>
                  <a:lnTo>
                    <a:pt x="201339" y="1249571"/>
                  </a:lnTo>
                  <a:lnTo>
                    <a:pt x="171151" y="1215451"/>
                  </a:lnTo>
                  <a:lnTo>
                    <a:pt x="143075" y="1179511"/>
                  </a:lnTo>
                  <a:lnTo>
                    <a:pt x="117210" y="1141851"/>
                  </a:lnTo>
                  <a:lnTo>
                    <a:pt x="93652" y="1102566"/>
                  </a:lnTo>
                  <a:lnTo>
                    <a:pt x="72500" y="1061755"/>
                  </a:lnTo>
                  <a:lnTo>
                    <a:pt x="53852" y="1019516"/>
                  </a:lnTo>
                  <a:lnTo>
                    <a:pt x="37804" y="975946"/>
                  </a:lnTo>
                  <a:lnTo>
                    <a:pt x="24455" y="931144"/>
                  </a:lnTo>
                  <a:lnTo>
                    <a:pt x="13902" y="885206"/>
                  </a:lnTo>
                  <a:lnTo>
                    <a:pt x="6244" y="838231"/>
                  </a:lnTo>
                  <a:lnTo>
                    <a:pt x="1577" y="790315"/>
                  </a:lnTo>
                  <a:lnTo>
                    <a:pt x="0" y="741558"/>
                  </a:lnTo>
                  <a:lnTo>
                    <a:pt x="1577" y="692801"/>
                  </a:lnTo>
                  <a:lnTo>
                    <a:pt x="6244" y="644886"/>
                  </a:lnTo>
                  <a:lnTo>
                    <a:pt x="13902" y="597910"/>
                  </a:lnTo>
                  <a:lnTo>
                    <a:pt x="24455" y="551972"/>
                  </a:lnTo>
                  <a:lnTo>
                    <a:pt x="37804" y="507170"/>
                  </a:lnTo>
                  <a:lnTo>
                    <a:pt x="53852" y="463600"/>
                  </a:lnTo>
                  <a:lnTo>
                    <a:pt x="72500" y="421361"/>
                  </a:lnTo>
                  <a:lnTo>
                    <a:pt x="93652" y="380550"/>
                  </a:lnTo>
                  <a:lnTo>
                    <a:pt x="117210" y="341266"/>
                  </a:lnTo>
                  <a:lnTo>
                    <a:pt x="143075" y="303605"/>
                  </a:lnTo>
                  <a:lnTo>
                    <a:pt x="171151" y="267666"/>
                  </a:lnTo>
                  <a:lnTo>
                    <a:pt x="201339" y="233546"/>
                  </a:lnTo>
                  <a:lnTo>
                    <a:pt x="233542" y="201343"/>
                  </a:lnTo>
                  <a:lnTo>
                    <a:pt x="267661" y="171154"/>
                  </a:lnTo>
                  <a:lnTo>
                    <a:pt x="303600" y="143078"/>
                  </a:lnTo>
                  <a:lnTo>
                    <a:pt x="341261" y="117213"/>
                  </a:lnTo>
                  <a:lnTo>
                    <a:pt x="380546" y="93655"/>
                  </a:lnTo>
                  <a:lnTo>
                    <a:pt x="421356" y="72502"/>
                  </a:lnTo>
                  <a:lnTo>
                    <a:pt x="463596" y="53853"/>
                  </a:lnTo>
                  <a:lnTo>
                    <a:pt x="507166" y="37805"/>
                  </a:lnTo>
                  <a:lnTo>
                    <a:pt x="551969" y="24456"/>
                  </a:lnTo>
                  <a:lnTo>
                    <a:pt x="597907" y="13903"/>
                  </a:lnTo>
                  <a:lnTo>
                    <a:pt x="644883" y="6244"/>
                  </a:lnTo>
                  <a:lnTo>
                    <a:pt x="692800" y="1577"/>
                  </a:lnTo>
                  <a:lnTo>
                    <a:pt x="741558" y="0"/>
                  </a:lnTo>
                  <a:lnTo>
                    <a:pt x="790315" y="1577"/>
                  </a:lnTo>
                  <a:lnTo>
                    <a:pt x="838231" y="6244"/>
                  </a:lnTo>
                  <a:lnTo>
                    <a:pt x="885206" y="13903"/>
                  </a:lnTo>
                  <a:lnTo>
                    <a:pt x="931144" y="24456"/>
                  </a:lnTo>
                  <a:lnTo>
                    <a:pt x="975946" y="37805"/>
                  </a:lnTo>
                  <a:lnTo>
                    <a:pt x="1019516" y="53853"/>
                  </a:lnTo>
                  <a:lnTo>
                    <a:pt x="1061755" y="72502"/>
                  </a:lnTo>
                  <a:lnTo>
                    <a:pt x="1102566" y="93655"/>
                  </a:lnTo>
                  <a:lnTo>
                    <a:pt x="1141851" y="117213"/>
                  </a:lnTo>
                  <a:lnTo>
                    <a:pt x="1179511" y="143078"/>
                  </a:lnTo>
                  <a:lnTo>
                    <a:pt x="1215451" y="171154"/>
                  </a:lnTo>
                  <a:lnTo>
                    <a:pt x="1249571" y="201343"/>
                  </a:lnTo>
                  <a:lnTo>
                    <a:pt x="1281774" y="233546"/>
                  </a:lnTo>
                  <a:lnTo>
                    <a:pt x="1311962" y="267666"/>
                  </a:lnTo>
                  <a:lnTo>
                    <a:pt x="1340038" y="303605"/>
                  </a:lnTo>
                  <a:lnTo>
                    <a:pt x="1365904" y="341266"/>
                  </a:lnTo>
                  <a:lnTo>
                    <a:pt x="1389462" y="380550"/>
                  </a:lnTo>
                  <a:lnTo>
                    <a:pt x="1410614" y="421361"/>
                  </a:lnTo>
                  <a:lnTo>
                    <a:pt x="1429263" y="463600"/>
                  </a:lnTo>
                  <a:lnTo>
                    <a:pt x="1445311" y="507170"/>
                  </a:lnTo>
                  <a:lnTo>
                    <a:pt x="1458661" y="551972"/>
                  </a:lnTo>
                  <a:lnTo>
                    <a:pt x="1469214" y="597910"/>
                  </a:lnTo>
                  <a:lnTo>
                    <a:pt x="1476872" y="644886"/>
                  </a:lnTo>
                  <a:lnTo>
                    <a:pt x="1481539" y="692801"/>
                  </a:lnTo>
                  <a:lnTo>
                    <a:pt x="1483117" y="741558"/>
                  </a:lnTo>
                  <a:close/>
                </a:path>
              </a:pathLst>
            </a:custGeom>
            <a:noFill/>
            <a:ln cap="flat" cmpd="sng" w="10450">
              <a:solidFill>
                <a:srgbClr val="0213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201" name="Google Shape;201;p17"/>
            <p:cNvSpPr/>
            <p:nvPr/>
          </p:nvSpPr>
          <p:spPr>
            <a:xfrm>
              <a:off x="1382788" y="3408874"/>
              <a:ext cx="1605280" cy="1605279"/>
            </a:xfrm>
            <a:custGeom>
              <a:rect b="b" l="l" r="r" t="t"/>
              <a:pathLst>
                <a:path extrusionOk="0" h="1605279" w="1605280">
                  <a:moveTo>
                    <a:pt x="1604788" y="802394"/>
                  </a:moveTo>
                  <a:lnTo>
                    <a:pt x="1603324" y="851273"/>
                  </a:lnTo>
                  <a:lnTo>
                    <a:pt x="1598987" y="899378"/>
                  </a:lnTo>
                  <a:lnTo>
                    <a:pt x="1591861" y="946625"/>
                  </a:lnTo>
                  <a:lnTo>
                    <a:pt x="1582030" y="992929"/>
                  </a:lnTo>
                  <a:lnTo>
                    <a:pt x="1569578" y="1038207"/>
                  </a:lnTo>
                  <a:lnTo>
                    <a:pt x="1554588" y="1082375"/>
                  </a:lnTo>
                  <a:lnTo>
                    <a:pt x="1537146" y="1125348"/>
                  </a:lnTo>
                  <a:lnTo>
                    <a:pt x="1517334" y="1167044"/>
                  </a:lnTo>
                  <a:lnTo>
                    <a:pt x="1495238" y="1207377"/>
                  </a:lnTo>
                  <a:lnTo>
                    <a:pt x="1470939" y="1246265"/>
                  </a:lnTo>
                  <a:lnTo>
                    <a:pt x="1444524" y="1283622"/>
                  </a:lnTo>
                  <a:lnTo>
                    <a:pt x="1416075" y="1319366"/>
                  </a:lnTo>
                  <a:lnTo>
                    <a:pt x="1385676" y="1353412"/>
                  </a:lnTo>
                  <a:lnTo>
                    <a:pt x="1353412" y="1385676"/>
                  </a:lnTo>
                  <a:lnTo>
                    <a:pt x="1319366" y="1416075"/>
                  </a:lnTo>
                  <a:lnTo>
                    <a:pt x="1283622" y="1444524"/>
                  </a:lnTo>
                  <a:lnTo>
                    <a:pt x="1246265" y="1470939"/>
                  </a:lnTo>
                  <a:lnTo>
                    <a:pt x="1207377" y="1495238"/>
                  </a:lnTo>
                  <a:lnTo>
                    <a:pt x="1167044" y="1517334"/>
                  </a:lnTo>
                  <a:lnTo>
                    <a:pt x="1125348" y="1537146"/>
                  </a:lnTo>
                  <a:lnTo>
                    <a:pt x="1082375" y="1554588"/>
                  </a:lnTo>
                  <a:lnTo>
                    <a:pt x="1038207" y="1569578"/>
                  </a:lnTo>
                  <a:lnTo>
                    <a:pt x="992929" y="1582030"/>
                  </a:lnTo>
                  <a:lnTo>
                    <a:pt x="946625" y="1591861"/>
                  </a:lnTo>
                  <a:lnTo>
                    <a:pt x="899378" y="1598987"/>
                  </a:lnTo>
                  <a:lnTo>
                    <a:pt x="851273" y="1603324"/>
                  </a:lnTo>
                  <a:lnTo>
                    <a:pt x="802394" y="1604788"/>
                  </a:lnTo>
                  <a:lnTo>
                    <a:pt x="753514" y="1603324"/>
                  </a:lnTo>
                  <a:lnTo>
                    <a:pt x="705409" y="1598987"/>
                  </a:lnTo>
                  <a:lnTo>
                    <a:pt x="658163" y="1591861"/>
                  </a:lnTo>
                  <a:lnTo>
                    <a:pt x="611859" y="1582030"/>
                  </a:lnTo>
                  <a:lnTo>
                    <a:pt x="566581" y="1569578"/>
                  </a:lnTo>
                  <a:lnTo>
                    <a:pt x="522413" y="1554588"/>
                  </a:lnTo>
                  <a:lnTo>
                    <a:pt x="479440" y="1537146"/>
                  </a:lnTo>
                  <a:lnTo>
                    <a:pt x="437744" y="1517334"/>
                  </a:lnTo>
                  <a:lnTo>
                    <a:pt x="397411" y="1495238"/>
                  </a:lnTo>
                  <a:lnTo>
                    <a:pt x="358523" y="1470939"/>
                  </a:lnTo>
                  <a:lnTo>
                    <a:pt x="321166" y="1444524"/>
                  </a:lnTo>
                  <a:lnTo>
                    <a:pt x="285422" y="1416075"/>
                  </a:lnTo>
                  <a:lnTo>
                    <a:pt x="251376" y="1385676"/>
                  </a:lnTo>
                  <a:lnTo>
                    <a:pt x="219112" y="1353412"/>
                  </a:lnTo>
                  <a:lnTo>
                    <a:pt x="188713" y="1319366"/>
                  </a:lnTo>
                  <a:lnTo>
                    <a:pt x="160264" y="1283622"/>
                  </a:lnTo>
                  <a:lnTo>
                    <a:pt x="133848" y="1246265"/>
                  </a:lnTo>
                  <a:lnTo>
                    <a:pt x="109550" y="1207377"/>
                  </a:lnTo>
                  <a:lnTo>
                    <a:pt x="87453" y="1167044"/>
                  </a:lnTo>
                  <a:lnTo>
                    <a:pt x="67642" y="1125348"/>
                  </a:lnTo>
                  <a:lnTo>
                    <a:pt x="50199" y="1082375"/>
                  </a:lnTo>
                  <a:lnTo>
                    <a:pt x="35210" y="1038207"/>
                  </a:lnTo>
                  <a:lnTo>
                    <a:pt x="22758" y="992929"/>
                  </a:lnTo>
                  <a:lnTo>
                    <a:pt x="12927" y="946625"/>
                  </a:lnTo>
                  <a:lnTo>
                    <a:pt x="5801" y="899378"/>
                  </a:lnTo>
                  <a:lnTo>
                    <a:pt x="1464" y="851273"/>
                  </a:lnTo>
                  <a:lnTo>
                    <a:pt x="0" y="802394"/>
                  </a:lnTo>
                  <a:lnTo>
                    <a:pt x="1464" y="753514"/>
                  </a:lnTo>
                  <a:lnTo>
                    <a:pt x="5801" y="705409"/>
                  </a:lnTo>
                  <a:lnTo>
                    <a:pt x="12927" y="658163"/>
                  </a:lnTo>
                  <a:lnTo>
                    <a:pt x="22758" y="611859"/>
                  </a:lnTo>
                  <a:lnTo>
                    <a:pt x="35210" y="566581"/>
                  </a:lnTo>
                  <a:lnTo>
                    <a:pt x="50199" y="522413"/>
                  </a:lnTo>
                  <a:lnTo>
                    <a:pt x="67642" y="479440"/>
                  </a:lnTo>
                  <a:lnTo>
                    <a:pt x="87453" y="437744"/>
                  </a:lnTo>
                  <a:lnTo>
                    <a:pt x="109550" y="397411"/>
                  </a:lnTo>
                  <a:lnTo>
                    <a:pt x="133848" y="358523"/>
                  </a:lnTo>
                  <a:lnTo>
                    <a:pt x="160264" y="321166"/>
                  </a:lnTo>
                  <a:lnTo>
                    <a:pt x="188713" y="285422"/>
                  </a:lnTo>
                  <a:lnTo>
                    <a:pt x="219112" y="251376"/>
                  </a:lnTo>
                  <a:lnTo>
                    <a:pt x="251376" y="219112"/>
                  </a:lnTo>
                  <a:lnTo>
                    <a:pt x="285422" y="188713"/>
                  </a:lnTo>
                  <a:lnTo>
                    <a:pt x="321166" y="160264"/>
                  </a:lnTo>
                  <a:lnTo>
                    <a:pt x="358523" y="133848"/>
                  </a:lnTo>
                  <a:lnTo>
                    <a:pt x="397411" y="109550"/>
                  </a:lnTo>
                  <a:lnTo>
                    <a:pt x="437744" y="87453"/>
                  </a:lnTo>
                  <a:lnTo>
                    <a:pt x="479440" y="67642"/>
                  </a:lnTo>
                  <a:lnTo>
                    <a:pt x="522413" y="50199"/>
                  </a:lnTo>
                  <a:lnTo>
                    <a:pt x="566581" y="35210"/>
                  </a:lnTo>
                  <a:lnTo>
                    <a:pt x="611859" y="22758"/>
                  </a:lnTo>
                  <a:lnTo>
                    <a:pt x="658163" y="12927"/>
                  </a:lnTo>
                  <a:lnTo>
                    <a:pt x="705409" y="5801"/>
                  </a:lnTo>
                  <a:lnTo>
                    <a:pt x="753514" y="1464"/>
                  </a:lnTo>
                  <a:lnTo>
                    <a:pt x="802394" y="0"/>
                  </a:lnTo>
                  <a:lnTo>
                    <a:pt x="851273" y="1464"/>
                  </a:lnTo>
                  <a:lnTo>
                    <a:pt x="899378" y="5801"/>
                  </a:lnTo>
                  <a:lnTo>
                    <a:pt x="946625" y="12927"/>
                  </a:lnTo>
                  <a:lnTo>
                    <a:pt x="992929" y="22758"/>
                  </a:lnTo>
                  <a:lnTo>
                    <a:pt x="1038207" y="35210"/>
                  </a:lnTo>
                  <a:lnTo>
                    <a:pt x="1082375" y="50199"/>
                  </a:lnTo>
                  <a:lnTo>
                    <a:pt x="1125348" y="67642"/>
                  </a:lnTo>
                  <a:lnTo>
                    <a:pt x="1167044" y="87453"/>
                  </a:lnTo>
                  <a:lnTo>
                    <a:pt x="1207377" y="109550"/>
                  </a:lnTo>
                  <a:lnTo>
                    <a:pt x="1246265" y="133848"/>
                  </a:lnTo>
                  <a:lnTo>
                    <a:pt x="1283622" y="160264"/>
                  </a:lnTo>
                  <a:lnTo>
                    <a:pt x="1319366" y="188713"/>
                  </a:lnTo>
                  <a:lnTo>
                    <a:pt x="1353412" y="219112"/>
                  </a:lnTo>
                  <a:lnTo>
                    <a:pt x="1385676" y="251376"/>
                  </a:lnTo>
                  <a:lnTo>
                    <a:pt x="1416075" y="285422"/>
                  </a:lnTo>
                  <a:lnTo>
                    <a:pt x="1444524" y="321166"/>
                  </a:lnTo>
                  <a:lnTo>
                    <a:pt x="1470939" y="358523"/>
                  </a:lnTo>
                  <a:lnTo>
                    <a:pt x="1495238" y="397411"/>
                  </a:lnTo>
                  <a:lnTo>
                    <a:pt x="1517334" y="437744"/>
                  </a:lnTo>
                  <a:lnTo>
                    <a:pt x="1537146" y="479440"/>
                  </a:lnTo>
                  <a:lnTo>
                    <a:pt x="1554588" y="522413"/>
                  </a:lnTo>
                  <a:lnTo>
                    <a:pt x="1569578" y="566581"/>
                  </a:lnTo>
                  <a:lnTo>
                    <a:pt x="1582030" y="611859"/>
                  </a:lnTo>
                  <a:lnTo>
                    <a:pt x="1591861" y="658163"/>
                  </a:lnTo>
                  <a:lnTo>
                    <a:pt x="1598987" y="705409"/>
                  </a:lnTo>
                  <a:lnTo>
                    <a:pt x="1603324" y="753514"/>
                  </a:lnTo>
                  <a:lnTo>
                    <a:pt x="1604788" y="802394"/>
                  </a:lnTo>
                  <a:close/>
                </a:path>
              </a:pathLst>
            </a:custGeom>
            <a:noFill/>
            <a:ln cap="flat" cmpd="sng" w="9525">
              <a:solidFill>
                <a:srgbClr val="021346"/>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202" name="Google Shape;202;p17"/>
            <p:cNvSpPr/>
            <p:nvPr/>
          </p:nvSpPr>
          <p:spPr>
            <a:xfrm flipH="1" rot="10800000">
              <a:off x="2984850" y="4132543"/>
              <a:ext cx="713777" cy="82800"/>
            </a:xfrm>
            <a:custGeom>
              <a:rect b="b" l="l" r="r" t="t"/>
              <a:pathLst>
                <a:path extrusionOk="0" h="120000" w="964564">
                  <a:moveTo>
                    <a:pt x="0" y="0"/>
                  </a:moveTo>
                  <a:lnTo>
                    <a:pt x="963949" y="0"/>
                  </a:lnTo>
                </a:path>
              </a:pathLst>
            </a:custGeom>
            <a:noFill/>
            <a:ln cap="flat" cmpd="sng" w="12700">
              <a:solidFill>
                <a:srgbClr val="0213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203" name="Google Shape;203;p17"/>
            <p:cNvSpPr/>
            <p:nvPr/>
          </p:nvSpPr>
          <p:spPr>
            <a:xfrm>
              <a:off x="3634321" y="4132633"/>
              <a:ext cx="202564" cy="165735"/>
            </a:xfrm>
            <a:custGeom>
              <a:rect b="b" l="l" r="r" t="t"/>
              <a:pathLst>
                <a:path extrusionOk="0" h="165735" w="202564">
                  <a:moveTo>
                    <a:pt x="0" y="0"/>
                  </a:moveTo>
                  <a:lnTo>
                    <a:pt x="48040" y="82709"/>
                  </a:lnTo>
                  <a:lnTo>
                    <a:pt x="0" y="165439"/>
                  </a:lnTo>
                  <a:lnTo>
                    <a:pt x="202465" y="82709"/>
                  </a:lnTo>
                  <a:lnTo>
                    <a:pt x="0" y="0"/>
                  </a:lnTo>
                  <a:close/>
                </a:path>
              </a:pathLst>
            </a:custGeom>
            <a:solidFill>
              <a:srgbClr val="0213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204" name="Google Shape;204;p17"/>
            <p:cNvSpPr txBox="1"/>
            <p:nvPr/>
          </p:nvSpPr>
          <p:spPr>
            <a:xfrm>
              <a:off x="1159350" y="5133751"/>
              <a:ext cx="2051700" cy="685500"/>
            </a:xfrm>
            <a:prstGeom prst="rect">
              <a:avLst/>
            </a:prstGeom>
            <a:noFill/>
            <a:ln>
              <a:noFill/>
            </a:ln>
          </p:spPr>
          <p:txBody>
            <a:bodyPr anchorCtr="0" anchor="t" bIns="0" lIns="0" spcFirstLastPara="1" rIns="0" wrap="square" tIns="15225">
              <a:spAutoFit/>
            </a:bodyPr>
            <a:lstStyle/>
            <a:p>
              <a:pPr indent="0" lvl="0" marL="59055" marR="0" rtl="0" algn="ctr">
                <a:lnSpc>
                  <a:spcPct val="100000"/>
                </a:lnSpc>
                <a:spcBef>
                  <a:spcPts val="0"/>
                </a:spcBef>
                <a:spcAft>
                  <a:spcPts val="0"/>
                </a:spcAft>
                <a:buNone/>
              </a:pPr>
              <a:r>
                <a:rPr b="1" lang="en-US" sz="900">
                  <a:solidFill>
                    <a:srgbClr val="021346"/>
                  </a:solidFill>
                  <a:latin typeface="Proxima Nova"/>
                  <a:ea typeface="Proxima Nova"/>
                  <a:cs typeface="Proxima Nova"/>
                  <a:sym typeface="Proxima Nova"/>
                </a:rPr>
                <a:t>Nathaniel T. Bradley</a:t>
              </a:r>
              <a:endParaRPr sz="900">
                <a:solidFill>
                  <a:schemeClr val="dk1"/>
                </a:solidFill>
                <a:latin typeface="Proxima Nova"/>
                <a:ea typeface="Proxima Nova"/>
                <a:cs typeface="Proxima Nova"/>
                <a:sym typeface="Proxima Nova"/>
              </a:endParaRPr>
            </a:p>
            <a:p>
              <a:pPr indent="0" lvl="0" marL="12700" marR="0" rtl="0" algn="ctr">
                <a:lnSpc>
                  <a:spcPct val="100000"/>
                </a:lnSpc>
                <a:spcBef>
                  <a:spcPts val="40"/>
                </a:spcBef>
                <a:spcAft>
                  <a:spcPts val="0"/>
                </a:spcAft>
                <a:buNone/>
              </a:pPr>
              <a:r>
                <a:rPr lang="en-US" sz="900">
                  <a:solidFill>
                    <a:srgbClr val="021346"/>
                  </a:solidFill>
                  <a:latin typeface="Proxima Nova"/>
                  <a:ea typeface="Proxima Nova"/>
                  <a:cs typeface="Proxima Nova"/>
                  <a:sym typeface="Proxima Nova"/>
                </a:rPr>
                <a:t>Founder</a:t>
              </a:r>
              <a:endParaRPr sz="900">
                <a:solidFill>
                  <a:srgbClr val="021346"/>
                </a:solidFill>
                <a:latin typeface="Proxima Nova"/>
                <a:ea typeface="Proxima Nova"/>
                <a:cs typeface="Proxima Nova"/>
                <a:sym typeface="Proxima Nova"/>
              </a:endParaRPr>
            </a:p>
            <a:p>
              <a:pPr indent="0" lvl="0" marL="12700" marR="0" rtl="0" algn="ctr">
                <a:lnSpc>
                  <a:spcPct val="100000"/>
                </a:lnSpc>
                <a:spcBef>
                  <a:spcPts val="40"/>
                </a:spcBef>
                <a:spcAft>
                  <a:spcPts val="0"/>
                </a:spcAft>
                <a:buNone/>
              </a:pPr>
              <a:r>
                <a:rPr lang="en-US" sz="900">
                  <a:solidFill>
                    <a:srgbClr val="021346"/>
                  </a:solidFill>
                  <a:latin typeface="Proxima Nova"/>
                  <a:ea typeface="Proxima Nova"/>
                  <a:cs typeface="Proxima Nova"/>
                  <a:sym typeface="Proxima Nova"/>
                </a:rPr>
                <a:t>Chief Executive Officer</a:t>
              </a:r>
              <a:endParaRPr sz="900">
                <a:solidFill>
                  <a:schemeClr val="dk1"/>
                </a:solidFill>
                <a:latin typeface="Proxima Nova"/>
                <a:ea typeface="Proxima Nova"/>
                <a:cs typeface="Proxima Nova"/>
                <a:sym typeface="Proxima Nova"/>
              </a:endParaRPr>
            </a:p>
          </p:txBody>
        </p:sp>
      </p:grpSp>
      <p:grpSp>
        <p:nvGrpSpPr>
          <p:cNvPr id="205" name="Google Shape;205;p17"/>
          <p:cNvGrpSpPr/>
          <p:nvPr/>
        </p:nvGrpSpPr>
        <p:grpSpPr>
          <a:xfrm>
            <a:off x="2458544" y="3314775"/>
            <a:ext cx="1136100" cy="1119589"/>
            <a:chOff x="2458544" y="3314775"/>
            <a:chExt cx="1136100" cy="1119589"/>
          </a:xfrm>
        </p:grpSpPr>
        <p:grpSp>
          <p:nvGrpSpPr>
            <p:cNvPr id="206" name="Google Shape;206;p17"/>
            <p:cNvGrpSpPr/>
            <p:nvPr/>
          </p:nvGrpSpPr>
          <p:grpSpPr>
            <a:xfrm>
              <a:off x="2653449" y="3314775"/>
              <a:ext cx="746455" cy="746455"/>
              <a:chOff x="4199258" y="3334512"/>
              <a:chExt cx="746455" cy="746455"/>
            </a:xfrm>
          </p:grpSpPr>
          <p:sp>
            <p:nvSpPr>
              <p:cNvPr id="207" name="Google Shape;207;p17"/>
              <p:cNvSpPr/>
              <p:nvPr/>
            </p:nvSpPr>
            <p:spPr>
              <a:xfrm>
                <a:off x="4199258" y="3334512"/>
                <a:ext cx="746455" cy="746455"/>
              </a:xfrm>
              <a:custGeom>
                <a:rect b="b" l="l" r="r" t="t"/>
                <a:pathLst>
                  <a:path extrusionOk="0" h="1605279" w="1605279">
                    <a:moveTo>
                      <a:pt x="1604778" y="802394"/>
                    </a:moveTo>
                    <a:lnTo>
                      <a:pt x="1603313" y="851273"/>
                    </a:lnTo>
                    <a:lnTo>
                      <a:pt x="1598976" y="899378"/>
                    </a:lnTo>
                    <a:lnTo>
                      <a:pt x="1591850" y="946625"/>
                    </a:lnTo>
                    <a:lnTo>
                      <a:pt x="1582019" y="992929"/>
                    </a:lnTo>
                    <a:lnTo>
                      <a:pt x="1569567" y="1038207"/>
                    </a:lnTo>
                    <a:lnTo>
                      <a:pt x="1554578" y="1082375"/>
                    </a:lnTo>
                    <a:lnTo>
                      <a:pt x="1537136" y="1125348"/>
                    </a:lnTo>
                    <a:lnTo>
                      <a:pt x="1517324" y="1167044"/>
                    </a:lnTo>
                    <a:lnTo>
                      <a:pt x="1495228" y="1207377"/>
                    </a:lnTo>
                    <a:lnTo>
                      <a:pt x="1470930" y="1246265"/>
                    </a:lnTo>
                    <a:lnTo>
                      <a:pt x="1444514" y="1283622"/>
                    </a:lnTo>
                    <a:lnTo>
                      <a:pt x="1416065" y="1319366"/>
                    </a:lnTo>
                    <a:lnTo>
                      <a:pt x="1385667" y="1353412"/>
                    </a:lnTo>
                    <a:lnTo>
                      <a:pt x="1353403" y="1385676"/>
                    </a:lnTo>
                    <a:lnTo>
                      <a:pt x="1319357" y="1416075"/>
                    </a:lnTo>
                    <a:lnTo>
                      <a:pt x="1283614" y="1444524"/>
                    </a:lnTo>
                    <a:lnTo>
                      <a:pt x="1246257" y="1470939"/>
                    </a:lnTo>
                    <a:lnTo>
                      <a:pt x="1207370" y="1495238"/>
                    </a:lnTo>
                    <a:lnTo>
                      <a:pt x="1167037" y="1517334"/>
                    </a:lnTo>
                    <a:lnTo>
                      <a:pt x="1125342" y="1537146"/>
                    </a:lnTo>
                    <a:lnTo>
                      <a:pt x="1082369" y="1554588"/>
                    </a:lnTo>
                    <a:lnTo>
                      <a:pt x="1038202" y="1569578"/>
                    </a:lnTo>
                    <a:lnTo>
                      <a:pt x="992925" y="1582030"/>
                    </a:lnTo>
                    <a:lnTo>
                      <a:pt x="946622" y="1591861"/>
                    </a:lnTo>
                    <a:lnTo>
                      <a:pt x="899376" y="1598987"/>
                    </a:lnTo>
                    <a:lnTo>
                      <a:pt x="851272" y="1603324"/>
                    </a:lnTo>
                    <a:lnTo>
                      <a:pt x="802394" y="1604788"/>
                    </a:lnTo>
                    <a:lnTo>
                      <a:pt x="753513" y="1603324"/>
                    </a:lnTo>
                    <a:lnTo>
                      <a:pt x="705407" y="1598987"/>
                    </a:lnTo>
                    <a:lnTo>
                      <a:pt x="658160" y="1591861"/>
                    </a:lnTo>
                    <a:lnTo>
                      <a:pt x="611855" y="1582030"/>
                    </a:lnTo>
                    <a:lnTo>
                      <a:pt x="566577" y="1569578"/>
                    </a:lnTo>
                    <a:lnTo>
                      <a:pt x="522409" y="1554588"/>
                    </a:lnTo>
                    <a:lnTo>
                      <a:pt x="479435" y="1537146"/>
                    </a:lnTo>
                    <a:lnTo>
                      <a:pt x="437740" y="1517334"/>
                    </a:lnTo>
                    <a:lnTo>
                      <a:pt x="397406" y="1495238"/>
                    </a:lnTo>
                    <a:lnTo>
                      <a:pt x="358519" y="1470939"/>
                    </a:lnTo>
                    <a:lnTo>
                      <a:pt x="321161" y="1444524"/>
                    </a:lnTo>
                    <a:lnTo>
                      <a:pt x="285418" y="1416075"/>
                    </a:lnTo>
                    <a:lnTo>
                      <a:pt x="251372" y="1385676"/>
                    </a:lnTo>
                    <a:lnTo>
                      <a:pt x="219108" y="1353412"/>
                    </a:lnTo>
                    <a:lnTo>
                      <a:pt x="188710" y="1319366"/>
                    </a:lnTo>
                    <a:lnTo>
                      <a:pt x="160261" y="1283622"/>
                    </a:lnTo>
                    <a:lnTo>
                      <a:pt x="133846" y="1246265"/>
                    </a:lnTo>
                    <a:lnTo>
                      <a:pt x="109548" y="1207377"/>
                    </a:lnTo>
                    <a:lnTo>
                      <a:pt x="87451" y="1167044"/>
                    </a:lnTo>
                    <a:lnTo>
                      <a:pt x="67640" y="1125348"/>
                    </a:lnTo>
                    <a:lnTo>
                      <a:pt x="50198" y="1082375"/>
                    </a:lnTo>
                    <a:lnTo>
                      <a:pt x="35209" y="1038207"/>
                    </a:lnTo>
                    <a:lnTo>
                      <a:pt x="22758" y="992929"/>
                    </a:lnTo>
                    <a:lnTo>
                      <a:pt x="12927" y="946625"/>
                    </a:lnTo>
                    <a:lnTo>
                      <a:pt x="5801" y="899378"/>
                    </a:lnTo>
                    <a:lnTo>
                      <a:pt x="1464" y="851273"/>
                    </a:lnTo>
                    <a:lnTo>
                      <a:pt x="0" y="802394"/>
                    </a:lnTo>
                    <a:lnTo>
                      <a:pt x="1464" y="753514"/>
                    </a:lnTo>
                    <a:lnTo>
                      <a:pt x="5801" y="705409"/>
                    </a:lnTo>
                    <a:lnTo>
                      <a:pt x="12927" y="658163"/>
                    </a:lnTo>
                    <a:lnTo>
                      <a:pt x="22758" y="611859"/>
                    </a:lnTo>
                    <a:lnTo>
                      <a:pt x="35209" y="566581"/>
                    </a:lnTo>
                    <a:lnTo>
                      <a:pt x="50198" y="522413"/>
                    </a:lnTo>
                    <a:lnTo>
                      <a:pt x="67640" y="479440"/>
                    </a:lnTo>
                    <a:lnTo>
                      <a:pt x="87451" y="437744"/>
                    </a:lnTo>
                    <a:lnTo>
                      <a:pt x="109548" y="397411"/>
                    </a:lnTo>
                    <a:lnTo>
                      <a:pt x="133846" y="358523"/>
                    </a:lnTo>
                    <a:lnTo>
                      <a:pt x="160261" y="321166"/>
                    </a:lnTo>
                    <a:lnTo>
                      <a:pt x="188710" y="285422"/>
                    </a:lnTo>
                    <a:lnTo>
                      <a:pt x="219108" y="251376"/>
                    </a:lnTo>
                    <a:lnTo>
                      <a:pt x="251372" y="219112"/>
                    </a:lnTo>
                    <a:lnTo>
                      <a:pt x="285418" y="188713"/>
                    </a:lnTo>
                    <a:lnTo>
                      <a:pt x="321161" y="160264"/>
                    </a:lnTo>
                    <a:lnTo>
                      <a:pt x="358519" y="133848"/>
                    </a:lnTo>
                    <a:lnTo>
                      <a:pt x="397406" y="109550"/>
                    </a:lnTo>
                    <a:lnTo>
                      <a:pt x="437740" y="87453"/>
                    </a:lnTo>
                    <a:lnTo>
                      <a:pt x="479435" y="67642"/>
                    </a:lnTo>
                    <a:lnTo>
                      <a:pt x="522409" y="50199"/>
                    </a:lnTo>
                    <a:lnTo>
                      <a:pt x="566577" y="35210"/>
                    </a:lnTo>
                    <a:lnTo>
                      <a:pt x="611855" y="22758"/>
                    </a:lnTo>
                    <a:lnTo>
                      <a:pt x="658160" y="12927"/>
                    </a:lnTo>
                    <a:lnTo>
                      <a:pt x="705407" y="5801"/>
                    </a:lnTo>
                    <a:lnTo>
                      <a:pt x="753513" y="1464"/>
                    </a:lnTo>
                    <a:lnTo>
                      <a:pt x="802394" y="0"/>
                    </a:lnTo>
                    <a:lnTo>
                      <a:pt x="851272" y="1464"/>
                    </a:lnTo>
                    <a:lnTo>
                      <a:pt x="899376" y="5801"/>
                    </a:lnTo>
                    <a:lnTo>
                      <a:pt x="946622" y="12927"/>
                    </a:lnTo>
                    <a:lnTo>
                      <a:pt x="992925" y="22758"/>
                    </a:lnTo>
                    <a:lnTo>
                      <a:pt x="1038202" y="35210"/>
                    </a:lnTo>
                    <a:lnTo>
                      <a:pt x="1082369" y="50199"/>
                    </a:lnTo>
                    <a:lnTo>
                      <a:pt x="1125342" y="67642"/>
                    </a:lnTo>
                    <a:lnTo>
                      <a:pt x="1167037" y="87453"/>
                    </a:lnTo>
                    <a:lnTo>
                      <a:pt x="1207370" y="109550"/>
                    </a:lnTo>
                    <a:lnTo>
                      <a:pt x="1246257" y="133848"/>
                    </a:lnTo>
                    <a:lnTo>
                      <a:pt x="1283614" y="160264"/>
                    </a:lnTo>
                    <a:lnTo>
                      <a:pt x="1319357" y="188713"/>
                    </a:lnTo>
                    <a:lnTo>
                      <a:pt x="1353403" y="219112"/>
                    </a:lnTo>
                    <a:lnTo>
                      <a:pt x="1385667" y="251376"/>
                    </a:lnTo>
                    <a:lnTo>
                      <a:pt x="1416065" y="285422"/>
                    </a:lnTo>
                    <a:lnTo>
                      <a:pt x="1444514" y="321166"/>
                    </a:lnTo>
                    <a:lnTo>
                      <a:pt x="1470930" y="358523"/>
                    </a:lnTo>
                    <a:lnTo>
                      <a:pt x="1495228" y="397411"/>
                    </a:lnTo>
                    <a:lnTo>
                      <a:pt x="1517324" y="437744"/>
                    </a:lnTo>
                    <a:lnTo>
                      <a:pt x="1537136" y="479440"/>
                    </a:lnTo>
                    <a:lnTo>
                      <a:pt x="1554578" y="522413"/>
                    </a:lnTo>
                    <a:lnTo>
                      <a:pt x="1569567" y="566581"/>
                    </a:lnTo>
                    <a:lnTo>
                      <a:pt x="1582019" y="611859"/>
                    </a:lnTo>
                    <a:lnTo>
                      <a:pt x="1591850" y="658163"/>
                    </a:lnTo>
                    <a:lnTo>
                      <a:pt x="1598976" y="705409"/>
                    </a:lnTo>
                    <a:lnTo>
                      <a:pt x="1603313" y="753514"/>
                    </a:lnTo>
                    <a:lnTo>
                      <a:pt x="1604778" y="802394"/>
                    </a:lnTo>
                    <a:close/>
                  </a:path>
                </a:pathLst>
              </a:custGeom>
              <a:noFill/>
              <a:ln cap="flat" cmpd="sng" w="9525">
                <a:solidFill>
                  <a:srgbClr val="021346"/>
                </a:solidFill>
                <a:prstDash val="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8" name="Google Shape;208;p17"/>
              <p:cNvPicPr preferRelativeResize="0"/>
              <p:nvPr/>
            </p:nvPicPr>
            <p:blipFill rotWithShape="1">
              <a:blip r:embed="rId11">
                <a:alphaModFix/>
              </a:blip>
              <a:srcRect b="0" l="0" r="0" t="0"/>
              <a:stretch/>
            </p:blipFill>
            <p:spPr>
              <a:xfrm>
                <a:off x="4227543" y="3362800"/>
                <a:ext cx="689591" cy="689591"/>
              </a:xfrm>
              <a:prstGeom prst="rect">
                <a:avLst/>
              </a:prstGeom>
              <a:noFill/>
              <a:ln>
                <a:noFill/>
              </a:ln>
            </p:spPr>
          </p:pic>
        </p:grpSp>
        <p:sp>
          <p:nvSpPr>
            <p:cNvPr id="209" name="Google Shape;209;p17"/>
            <p:cNvSpPr txBox="1"/>
            <p:nvPr/>
          </p:nvSpPr>
          <p:spPr>
            <a:xfrm>
              <a:off x="2458544" y="4157464"/>
              <a:ext cx="1136100" cy="276900"/>
            </a:xfrm>
            <a:prstGeom prst="rect">
              <a:avLst/>
            </a:prstGeom>
            <a:noFill/>
            <a:ln>
              <a:noFill/>
            </a:ln>
          </p:spPr>
          <p:txBody>
            <a:bodyPr anchorCtr="0" anchor="t" bIns="0" lIns="0" spcFirstLastPara="1" rIns="0" wrap="square" tIns="15225">
              <a:spAutoFit/>
            </a:bodyPr>
            <a:lstStyle/>
            <a:p>
              <a:pPr indent="0" lvl="0" marL="0" marR="0" rtl="0" algn="ctr">
                <a:lnSpc>
                  <a:spcPct val="100000"/>
                </a:lnSpc>
                <a:spcBef>
                  <a:spcPts val="0"/>
                </a:spcBef>
                <a:spcAft>
                  <a:spcPts val="0"/>
                </a:spcAft>
                <a:buNone/>
              </a:pPr>
              <a:r>
                <a:rPr b="1" lang="en-US" sz="900">
                  <a:solidFill>
                    <a:srgbClr val="021346"/>
                  </a:solidFill>
                  <a:latin typeface="Proxima Nova"/>
                  <a:ea typeface="Proxima Nova"/>
                  <a:cs typeface="Proxima Nova"/>
                  <a:sym typeface="Proxima Nova"/>
                </a:rPr>
                <a:t>Brett Moyer</a:t>
              </a:r>
              <a:endParaRPr sz="900">
                <a:solidFill>
                  <a:schemeClr val="dk1"/>
                </a:solidFill>
                <a:latin typeface="Proxima Nova"/>
                <a:ea typeface="Proxima Nova"/>
                <a:cs typeface="Proxima Nova"/>
                <a:sym typeface="Proxima Nova"/>
              </a:endParaRPr>
            </a:p>
            <a:p>
              <a:pPr indent="0" lvl="0" marL="0" marR="0" rtl="0" algn="ctr">
                <a:lnSpc>
                  <a:spcPct val="100000"/>
                </a:lnSpc>
                <a:spcBef>
                  <a:spcPts val="40"/>
                </a:spcBef>
                <a:spcAft>
                  <a:spcPts val="0"/>
                </a:spcAft>
                <a:buNone/>
              </a:pPr>
              <a:r>
                <a:rPr lang="en-US" sz="800">
                  <a:solidFill>
                    <a:srgbClr val="021346"/>
                  </a:solidFill>
                  <a:latin typeface="Proxima Nova"/>
                  <a:ea typeface="Proxima Nova"/>
                  <a:cs typeface="Proxima Nova"/>
                  <a:sym typeface="Proxima Nova"/>
                </a:rPr>
                <a:t>Chief Financial Officer</a:t>
              </a:r>
              <a:endParaRPr sz="800">
                <a:solidFill>
                  <a:schemeClr val="dk1"/>
                </a:solidFill>
                <a:latin typeface="Proxima Nova"/>
                <a:ea typeface="Proxima Nova"/>
                <a:cs typeface="Proxima Nova"/>
                <a:sym typeface="Proxima Nova"/>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2024-06-21T16:55:53Z</dcterms:created>
  <dc:creator>Microsoft Office User</dc:creator>
</cp:coreProperties>
</file>