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6" r:id="rId2"/>
    <p:sldId id="321" r:id="rId3"/>
    <p:sldId id="290" r:id="rId4"/>
    <p:sldId id="329" r:id="rId5"/>
    <p:sldId id="326" r:id="rId6"/>
    <p:sldId id="328" r:id="rId7"/>
    <p:sldId id="330" r:id="rId8"/>
    <p:sldId id="332" r:id="rId9"/>
    <p:sldId id="331" r:id="rId10"/>
    <p:sldId id="309" r:id="rId11"/>
    <p:sldId id="327" r:id="rId12"/>
    <p:sldId id="325" r:id="rId13"/>
    <p:sldId id="283" r:id="rId14"/>
    <p:sldId id="307" r:id="rId15"/>
    <p:sldId id="310" r:id="rId16"/>
    <p:sldId id="311" r:id="rId17"/>
    <p:sldId id="315" r:id="rId18"/>
    <p:sldId id="316" r:id="rId19"/>
    <p:sldId id="323" r:id="rId20"/>
    <p:sldId id="256" r:id="rId21"/>
    <p:sldId id="318" r:id="rId2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0f519375f5cba12d/Desktop/ELFEC/2026/Marketing/Annual%20Report/financial%20page%20backup%20202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0f519375f5cba12d/Desktop/ELFEC/2026/Marketing/Annual%20Report/financial%20page%20backup%20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1" dirty="0"/>
              <a:t>Charitus Charitable</a:t>
            </a:r>
            <a:r>
              <a:rPr lang="en-CA" b="1" baseline="0" dirty="0"/>
              <a:t> Giving</a:t>
            </a:r>
            <a:endParaRPr lang="en-CA"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lineChart>
        <c:grouping val="standard"/>
        <c:varyColors val="0"/>
        <c:ser>
          <c:idx val="0"/>
          <c:order val="0"/>
          <c:spPr>
            <a:ln w="28575" cap="rnd">
              <a:solidFill>
                <a:schemeClr val="accent1"/>
              </a:solidFill>
              <a:round/>
            </a:ln>
            <a:effectLst/>
          </c:spPr>
          <c:marker>
            <c:symbol val="none"/>
          </c:marker>
          <c:cat>
            <c:numRef>
              <c:f>grants!$A$4:$A$21</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grants!$B$4:$B$21</c:f>
            </c:numRef>
          </c:val>
          <c:smooth val="0"/>
          <c:extLst>
            <c:ext xmlns:c16="http://schemas.microsoft.com/office/drawing/2014/chart" uri="{C3380CC4-5D6E-409C-BE32-E72D297353CC}">
              <c16:uniqueId val="{00000000-D970-453F-9F25-CBE334C682A1}"/>
            </c:ext>
          </c:extLst>
        </c:ser>
        <c:ser>
          <c:idx val="1"/>
          <c:order val="1"/>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grants!$A$4:$A$21</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grants!$C$4:$C$21</c:f>
            </c:numRef>
          </c:val>
          <c:smooth val="0"/>
          <c:extLst>
            <c:ext xmlns:c16="http://schemas.microsoft.com/office/drawing/2014/chart" uri="{C3380CC4-5D6E-409C-BE32-E72D297353CC}">
              <c16:uniqueId val="{00000001-D970-453F-9F25-CBE334C682A1}"/>
            </c:ext>
          </c:extLst>
        </c:ser>
        <c:ser>
          <c:idx val="2"/>
          <c:order val="2"/>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grants!$A$4:$A$21</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grants!$D$4:$D$21</c:f>
            </c:numRef>
          </c:val>
          <c:smooth val="0"/>
          <c:extLst>
            <c:ext xmlns:c16="http://schemas.microsoft.com/office/drawing/2014/chart" uri="{C3380CC4-5D6E-409C-BE32-E72D297353CC}">
              <c16:uniqueId val="{00000002-D970-453F-9F25-CBE334C682A1}"/>
            </c:ext>
          </c:extLst>
        </c:ser>
        <c:ser>
          <c:idx val="3"/>
          <c:order val="3"/>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grants!$A$4:$A$21</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grants!$E$4:$E$21</c:f>
            </c:numRef>
          </c:val>
          <c:smooth val="0"/>
          <c:extLst>
            <c:ext xmlns:c16="http://schemas.microsoft.com/office/drawing/2014/chart" uri="{C3380CC4-5D6E-409C-BE32-E72D297353CC}">
              <c16:uniqueId val="{00000003-D970-453F-9F25-CBE334C682A1}"/>
            </c:ext>
          </c:extLst>
        </c:ser>
        <c:ser>
          <c:idx val="4"/>
          <c:order val="4"/>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grants!$A$4:$A$21</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grants!$F$4:$F$21</c:f>
            </c:numRef>
          </c:val>
          <c:smooth val="0"/>
          <c:extLst>
            <c:ext xmlns:c16="http://schemas.microsoft.com/office/drawing/2014/chart" uri="{C3380CC4-5D6E-409C-BE32-E72D297353CC}">
              <c16:uniqueId val="{00000004-D970-453F-9F25-CBE334C682A1}"/>
            </c:ext>
          </c:extLst>
        </c:ser>
        <c:ser>
          <c:idx val="5"/>
          <c:order val="5"/>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grants!$A$4:$A$21</c:f>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f>grants!$G$4:$G$21</c:f>
              <c:numCache>
                <c:formatCode>_-* #,##0_-;\-* #,##0_-;_-* "-"??_-;_-@_-</c:formatCode>
                <c:ptCount val="18"/>
                <c:pt idx="0">
                  <c:v>1036096</c:v>
                </c:pt>
                <c:pt idx="1">
                  <c:v>896616</c:v>
                </c:pt>
                <c:pt idx="2">
                  <c:v>467929</c:v>
                </c:pt>
                <c:pt idx="3">
                  <c:v>865886</c:v>
                </c:pt>
                <c:pt idx="4">
                  <c:v>520679.58999999997</c:v>
                </c:pt>
                <c:pt idx="5">
                  <c:v>1189682.2688784935</c:v>
                </c:pt>
                <c:pt idx="6">
                  <c:v>991406.30209762044</c:v>
                </c:pt>
                <c:pt idx="7">
                  <c:v>947862.75663227797</c:v>
                </c:pt>
                <c:pt idx="8">
                  <c:v>1387751.8299317777</c:v>
                </c:pt>
                <c:pt idx="9">
                  <c:v>2584717.5091596106</c:v>
                </c:pt>
                <c:pt idx="10">
                  <c:v>1237724.4332777061</c:v>
                </c:pt>
                <c:pt idx="11">
                  <c:v>4653241.0434869248</c:v>
                </c:pt>
                <c:pt idx="12">
                  <c:v>3805115.8989420906</c:v>
                </c:pt>
                <c:pt idx="13">
                  <c:v>5777615.7892440856</c:v>
                </c:pt>
                <c:pt idx="14">
                  <c:v>1591570.4500000002</c:v>
                </c:pt>
                <c:pt idx="15">
                  <c:v>6593048.0101100262</c:v>
                </c:pt>
                <c:pt idx="16">
                  <c:v>8900937.5799999982</c:v>
                </c:pt>
                <c:pt idx="17">
                  <c:v>6010691.0799999982</c:v>
                </c:pt>
              </c:numCache>
            </c:numRef>
          </c:val>
          <c:smooth val="0"/>
          <c:extLst>
            <c:ext xmlns:c16="http://schemas.microsoft.com/office/drawing/2014/chart" uri="{C3380CC4-5D6E-409C-BE32-E72D297353CC}">
              <c16:uniqueId val="{00000005-D970-453F-9F25-CBE334C682A1}"/>
            </c:ext>
          </c:extLst>
        </c:ser>
        <c:dLbls>
          <c:showLegendKey val="0"/>
          <c:showVal val="0"/>
          <c:showCatName val="0"/>
          <c:showSerName val="0"/>
          <c:showPercent val="0"/>
          <c:showBubbleSize val="0"/>
        </c:dLbls>
        <c:smooth val="0"/>
        <c:axId val="1357273087"/>
        <c:axId val="1357270207"/>
      </c:lineChart>
      <c:catAx>
        <c:axId val="135727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7270207"/>
        <c:crosses val="autoZero"/>
        <c:auto val="1"/>
        <c:lblAlgn val="ctr"/>
        <c:lblOffset val="100"/>
        <c:noMultiLvlLbl val="0"/>
      </c:catAx>
      <c:valAx>
        <c:axId val="1357270207"/>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7273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a:t>Asset Mix by Portfolio</a:t>
            </a:r>
          </a:p>
        </c:rich>
      </c:tx>
      <c:layout>
        <c:manualLayout>
          <c:xMode val="edge"/>
          <c:yMode val="edge"/>
          <c:x val="0.27229508720169099"/>
          <c:y val="3.2258077724683788E-2"/>
        </c:manualLayout>
      </c:layout>
      <c:overlay val="0"/>
    </c:title>
    <c:autoTitleDeleted val="0"/>
    <c:plotArea>
      <c:layout>
        <c:manualLayout>
          <c:layoutTarget val="inner"/>
          <c:xMode val="edge"/>
          <c:yMode val="edge"/>
          <c:x val="0.11294664849466621"/>
          <c:y val="0.1956550957581395"/>
          <c:w val="0.77718387391357091"/>
          <c:h val="0.56416797900262472"/>
        </c:manualLayout>
      </c:layout>
      <c:barChart>
        <c:barDir val="col"/>
        <c:grouping val="clustered"/>
        <c:varyColors val="0"/>
        <c:ser>
          <c:idx val="0"/>
          <c:order val="0"/>
          <c:tx>
            <c:strRef>
              <c:f>'Asset Mix 2025'!$C$5</c:f>
              <c:strCache>
                <c:ptCount val="1"/>
                <c:pt idx="0">
                  <c:v>Income &amp; Security</c:v>
                </c:pt>
              </c:strCache>
            </c:strRef>
          </c:tx>
          <c:spPr>
            <a:solidFill>
              <a:srgbClr val="002F59"/>
            </a:solidFill>
          </c:spPr>
          <c:invertIfNegative val="0"/>
          <c:dLbls>
            <c:dLbl>
              <c:idx val="0"/>
              <c:layout>
                <c:manualLayout>
                  <c:x val="-6.4882400648824008E-3"/>
                  <c:y val="5.37634408602150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05-415C-B6E3-7816BFAC72B5}"/>
                </c:ext>
              </c:extLst>
            </c:dLbl>
            <c:dLbl>
              <c:idx val="1"/>
              <c:layout>
                <c:manualLayout>
                  <c:x val="-2.27088402270884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05-415C-B6E3-7816BFAC72B5}"/>
                </c:ext>
              </c:extLst>
            </c:dLbl>
            <c:dLbl>
              <c:idx val="2"/>
              <c:layout>
                <c:manualLayout>
                  <c:x val="-3.2441200324412004E-3"/>
                  <c:y val="1.5600624024960999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019477492320759"/>
                      <c:h val="8.9469783515750079E-2"/>
                    </c:manualLayout>
                  </c15:layout>
                </c:ext>
                <c:ext xmlns:c16="http://schemas.microsoft.com/office/drawing/2014/chart" uri="{C3380CC4-5D6E-409C-BE32-E72D297353CC}">
                  <c16:uniqueId val="{00000002-5D05-415C-B6E3-7816BFAC72B5}"/>
                </c:ext>
              </c:extLst>
            </c:dLbl>
            <c:dLbl>
              <c:idx val="3"/>
              <c:layout>
                <c:manualLayout>
                  <c:x val="-9.73236009732360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05-415C-B6E3-7816BFAC72B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Mix 2025'!$D$6:$D$9</c:f>
              <c:strCache>
                <c:ptCount val="4"/>
                <c:pt idx="0">
                  <c:v>Canadian Equities</c:v>
                </c:pt>
                <c:pt idx="1">
                  <c:v>Global Equities</c:v>
                </c:pt>
                <c:pt idx="2">
                  <c:v>Fixed Income</c:v>
                </c:pt>
                <c:pt idx="3">
                  <c:v>Alternative Products</c:v>
                </c:pt>
              </c:strCache>
            </c:strRef>
          </c:cat>
          <c:val>
            <c:numRef>
              <c:f>'Asset Mix 2025'!$C$6:$C$9</c:f>
              <c:numCache>
                <c:formatCode>0.0%</c:formatCode>
                <c:ptCount val="4"/>
                <c:pt idx="0">
                  <c:v>0.1187</c:v>
                </c:pt>
                <c:pt idx="1">
                  <c:v>0.2288</c:v>
                </c:pt>
                <c:pt idx="2">
                  <c:v>0.33689999999999998</c:v>
                </c:pt>
                <c:pt idx="3">
                  <c:v>0.3155</c:v>
                </c:pt>
              </c:numCache>
            </c:numRef>
          </c:val>
          <c:extLst>
            <c:ext xmlns:c16="http://schemas.microsoft.com/office/drawing/2014/chart" uri="{C3380CC4-5D6E-409C-BE32-E72D297353CC}">
              <c16:uniqueId val="{00000004-5D05-415C-B6E3-7816BFAC72B5}"/>
            </c:ext>
          </c:extLst>
        </c:ser>
        <c:ser>
          <c:idx val="1"/>
          <c:order val="1"/>
          <c:tx>
            <c:strRef>
              <c:f>'Asset Mix 2025'!$G$5</c:f>
              <c:strCache>
                <c:ptCount val="1"/>
                <c:pt idx="0">
                  <c:v>Growth</c:v>
                </c:pt>
              </c:strCache>
            </c:strRef>
          </c:tx>
          <c:spPr>
            <a:solidFill>
              <a:srgbClr val="83A92F"/>
            </a:solidFill>
          </c:spPr>
          <c:invertIfNegative val="0"/>
          <c:dLbls>
            <c:dLbl>
              <c:idx val="1"/>
              <c:layout>
                <c:manualLayout>
                  <c:x val="1.9464720194647202E-2"/>
                  <c:y val="5.37634408602150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05-415C-B6E3-7816BFAC72B5}"/>
                </c:ext>
              </c:extLst>
            </c:dLbl>
            <c:dLbl>
              <c:idx val="2"/>
              <c:layout>
                <c:manualLayout>
                  <c:x val="1.94647201946472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05-415C-B6E3-7816BFAC72B5}"/>
                </c:ext>
              </c:extLst>
            </c:dLbl>
            <c:dLbl>
              <c:idx val="3"/>
              <c:layout>
                <c:manualLayout>
                  <c:x val="1.2976480129764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05-415C-B6E3-7816BFAC72B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 Mix 2025'!$D$6:$D$9</c:f>
              <c:strCache>
                <c:ptCount val="4"/>
                <c:pt idx="0">
                  <c:v>Canadian Equities</c:v>
                </c:pt>
                <c:pt idx="1">
                  <c:v>Global Equities</c:v>
                </c:pt>
                <c:pt idx="2">
                  <c:v>Fixed Income</c:v>
                </c:pt>
                <c:pt idx="3">
                  <c:v>Alternative Products</c:v>
                </c:pt>
              </c:strCache>
            </c:strRef>
          </c:cat>
          <c:val>
            <c:numRef>
              <c:f>'Asset Mix 2025'!$G$6:$G$9</c:f>
              <c:numCache>
                <c:formatCode>0.0%</c:formatCode>
                <c:ptCount val="4"/>
                <c:pt idx="0">
                  <c:v>0.21640000000000001</c:v>
                </c:pt>
                <c:pt idx="1">
                  <c:v>0.28610000000000002</c:v>
                </c:pt>
                <c:pt idx="2">
                  <c:v>0.23859999999999998</c:v>
                </c:pt>
                <c:pt idx="3">
                  <c:v>0.25900000000000001</c:v>
                </c:pt>
              </c:numCache>
            </c:numRef>
          </c:val>
          <c:extLst>
            <c:ext xmlns:c16="http://schemas.microsoft.com/office/drawing/2014/chart" uri="{C3380CC4-5D6E-409C-BE32-E72D297353CC}">
              <c16:uniqueId val="{00000008-5D05-415C-B6E3-7816BFAC72B5}"/>
            </c:ext>
          </c:extLst>
        </c:ser>
        <c:dLbls>
          <c:showLegendKey val="0"/>
          <c:showVal val="0"/>
          <c:showCatName val="0"/>
          <c:showSerName val="0"/>
          <c:showPercent val="0"/>
          <c:showBubbleSize val="0"/>
        </c:dLbls>
        <c:gapWidth val="150"/>
        <c:axId val="152169088"/>
        <c:axId val="180762880"/>
      </c:barChart>
      <c:catAx>
        <c:axId val="152169088"/>
        <c:scaling>
          <c:orientation val="minMax"/>
        </c:scaling>
        <c:delete val="0"/>
        <c:axPos val="b"/>
        <c:numFmt formatCode="General" sourceLinked="0"/>
        <c:majorTickMark val="out"/>
        <c:minorTickMark val="none"/>
        <c:tickLblPos val="nextTo"/>
        <c:crossAx val="180762880"/>
        <c:crosses val="autoZero"/>
        <c:auto val="1"/>
        <c:lblAlgn val="ctr"/>
        <c:lblOffset val="100"/>
        <c:noMultiLvlLbl val="0"/>
      </c:catAx>
      <c:valAx>
        <c:axId val="180762880"/>
        <c:scaling>
          <c:orientation val="minMax"/>
        </c:scaling>
        <c:delete val="1"/>
        <c:axPos val="l"/>
        <c:numFmt formatCode="0%" sourceLinked="0"/>
        <c:majorTickMark val="out"/>
        <c:minorTickMark val="none"/>
        <c:tickLblPos val="none"/>
        <c:crossAx val="152169088"/>
        <c:crosses val="autoZero"/>
        <c:crossBetween val="between"/>
      </c:valAx>
    </c:plotArea>
    <c:legend>
      <c:legendPos val="r"/>
      <c:layout>
        <c:manualLayout>
          <c:xMode val="edge"/>
          <c:yMode val="edge"/>
          <c:x val="0.25413644462325419"/>
          <c:y val="0.8554218481310526"/>
          <c:w val="0.58716535433070871"/>
          <c:h val="0.14099737532808398"/>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a:t>Charitable</a:t>
            </a:r>
            <a:r>
              <a:rPr lang="en-CA" baseline="0"/>
              <a:t> Distributions</a:t>
            </a:r>
            <a:endParaRPr lang="en-CA"/>
          </a:p>
        </c:rich>
      </c:tx>
      <c:layout>
        <c:manualLayout>
          <c:xMode val="edge"/>
          <c:yMode val="edge"/>
          <c:x val="0.23805774278215222"/>
          <c:y val="1.9550342130987292E-2"/>
        </c:manualLayout>
      </c:layout>
      <c:overlay val="1"/>
    </c:title>
    <c:autoTitleDeleted val="0"/>
    <c:plotArea>
      <c:layout>
        <c:manualLayout>
          <c:layoutTarget val="inner"/>
          <c:xMode val="edge"/>
          <c:yMode val="edge"/>
          <c:x val="0.16742652003210343"/>
          <c:y val="0.12943311704805227"/>
          <c:w val="0.77638265013294072"/>
          <c:h val="0.67844736416745566"/>
        </c:manualLayout>
      </c:layout>
      <c:barChart>
        <c:barDir val="col"/>
        <c:grouping val="stacked"/>
        <c:varyColors val="0"/>
        <c:ser>
          <c:idx val="0"/>
          <c:order val="0"/>
          <c:tx>
            <c:strRef>
              <c:f>'grants 2025'!$D$3:$D$4</c:f>
              <c:strCache>
                <c:ptCount val="2"/>
                <c:pt idx="0">
                  <c:v>Grants</c:v>
                </c:pt>
              </c:strCache>
            </c:strRef>
          </c:tx>
          <c:spPr>
            <a:solidFill>
              <a:srgbClr val="002F59"/>
            </a:solidFill>
            <a:ln>
              <a:solidFill>
                <a:srgbClr val="002F59"/>
              </a:solidFill>
            </a:ln>
          </c:spPr>
          <c:invertIfNegative val="0"/>
          <c:cat>
            <c:numRef>
              <c:f>'grants 2025'!$A$6:$A$15</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extLst/>
            </c:numRef>
          </c:cat>
          <c:val>
            <c:numRef>
              <c:f>'grants 2025'!$D$6:$D$15</c:f>
              <c:numCache>
                <c:formatCode>_-* #,##0_-;\-* #,##0_-;_-* "-"??_-;_-@_-</c:formatCode>
                <c:ptCount val="10"/>
                <c:pt idx="0">
                  <c:v>912159.5166322781</c:v>
                </c:pt>
                <c:pt idx="1">
                  <c:v>1404854.98</c:v>
                </c:pt>
                <c:pt idx="2">
                  <c:v>1237724.4332777061</c:v>
                </c:pt>
                <c:pt idx="3">
                  <c:v>1179902.71</c:v>
                </c:pt>
                <c:pt idx="4">
                  <c:v>739634.38</c:v>
                </c:pt>
                <c:pt idx="5">
                  <c:v>1273186.6586400834</c:v>
                </c:pt>
                <c:pt idx="6">
                  <c:v>1591570.4500000002</c:v>
                </c:pt>
                <c:pt idx="7">
                  <c:v>2320262.56</c:v>
                </c:pt>
                <c:pt idx="8">
                  <c:v>2441552.37</c:v>
                </c:pt>
                <c:pt idx="9">
                  <c:v>2143437.2200000002</c:v>
                </c:pt>
              </c:numCache>
              <c:extLst/>
            </c:numRef>
          </c:val>
          <c:extLst>
            <c:ext xmlns:c16="http://schemas.microsoft.com/office/drawing/2014/chart" uri="{C3380CC4-5D6E-409C-BE32-E72D297353CC}">
              <c16:uniqueId val="{00000000-AB00-4981-AF14-B0B4861F224D}"/>
            </c:ext>
          </c:extLst>
        </c:ser>
        <c:ser>
          <c:idx val="1"/>
          <c:order val="1"/>
          <c:tx>
            <c:strRef>
              <c:f>'grants 2025'!$F$3:$F$4</c:f>
              <c:strCache>
                <c:ptCount val="2"/>
                <c:pt idx="0">
                  <c:v>Investment Partners </c:v>
                </c:pt>
              </c:strCache>
            </c:strRef>
          </c:tx>
          <c:spPr>
            <a:solidFill>
              <a:srgbClr val="83A92F"/>
            </a:solidFill>
            <a:ln>
              <a:solidFill>
                <a:srgbClr val="83A92F"/>
              </a:solidFill>
            </a:ln>
          </c:spPr>
          <c:invertIfNegative val="0"/>
          <c:cat>
            <c:numRef>
              <c:f>'grants 2025'!$A$6:$A$15</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extLst/>
            </c:numRef>
          </c:cat>
          <c:val>
            <c:numRef>
              <c:f>'grants 2025'!$F$6:$F$15</c:f>
              <c:numCache>
                <c:formatCode>_-* #,##0_-;\-* #,##0_-;_-* "-"??_-;_-@_-</c:formatCode>
                <c:ptCount val="10"/>
                <c:pt idx="0">
                  <c:v>475592.31329949957</c:v>
                </c:pt>
                <c:pt idx="1">
                  <c:v>1150164.2010346104</c:v>
                </c:pt>
                <c:pt idx="2">
                  <c:v>0</c:v>
                </c:pt>
                <c:pt idx="3">
                  <c:v>3473338.3334869253</c:v>
                </c:pt>
                <c:pt idx="4">
                  <c:v>3065176.5189420907</c:v>
                </c:pt>
                <c:pt idx="5">
                  <c:v>4504429.1306040026</c:v>
                </c:pt>
                <c:pt idx="6">
                  <c:v>0</c:v>
                </c:pt>
                <c:pt idx="7">
                  <c:v>4272785.4501100257</c:v>
                </c:pt>
                <c:pt idx="8">
                  <c:v>6459385.209999999</c:v>
                </c:pt>
                <c:pt idx="9">
                  <c:v>3867253.8599999985</c:v>
                </c:pt>
              </c:numCache>
              <c:extLst/>
            </c:numRef>
          </c:val>
          <c:extLst>
            <c:ext xmlns:c16="http://schemas.microsoft.com/office/drawing/2014/chart" uri="{C3380CC4-5D6E-409C-BE32-E72D297353CC}">
              <c16:uniqueId val="{00000001-AB00-4981-AF14-B0B4861F224D}"/>
            </c:ext>
          </c:extLst>
        </c:ser>
        <c:dLbls>
          <c:showLegendKey val="0"/>
          <c:showVal val="0"/>
          <c:showCatName val="0"/>
          <c:showSerName val="0"/>
          <c:showPercent val="0"/>
          <c:showBubbleSize val="0"/>
        </c:dLbls>
        <c:gapWidth val="150"/>
        <c:overlap val="100"/>
        <c:axId val="113334912"/>
        <c:axId val="113344896"/>
      </c:barChart>
      <c:catAx>
        <c:axId val="113334912"/>
        <c:scaling>
          <c:orientation val="minMax"/>
        </c:scaling>
        <c:delete val="0"/>
        <c:axPos val="b"/>
        <c:numFmt formatCode="General" sourceLinked="1"/>
        <c:majorTickMark val="out"/>
        <c:minorTickMark val="none"/>
        <c:tickLblPos val="nextTo"/>
        <c:crossAx val="113344896"/>
        <c:crosses val="autoZero"/>
        <c:auto val="1"/>
        <c:lblAlgn val="ctr"/>
        <c:lblOffset val="100"/>
        <c:noMultiLvlLbl val="0"/>
      </c:catAx>
      <c:valAx>
        <c:axId val="113344896"/>
        <c:scaling>
          <c:orientation val="minMax"/>
          <c:min val="0"/>
        </c:scaling>
        <c:delete val="0"/>
        <c:axPos val="l"/>
        <c:majorGridlines/>
        <c:numFmt formatCode="_-* #,##0_-;\-* #,##0_-;_-* &quot;-&quot;??_-;_-@_-" sourceLinked="1"/>
        <c:majorTickMark val="out"/>
        <c:minorTickMark val="none"/>
        <c:tickLblPos val="nextTo"/>
        <c:crossAx val="113334912"/>
        <c:crosses val="autoZero"/>
        <c:crossBetween val="between"/>
      </c:valAx>
    </c:plotArea>
    <c:legend>
      <c:legendPos val="b"/>
      <c:layout>
        <c:manualLayout>
          <c:xMode val="edge"/>
          <c:yMode val="edge"/>
          <c:x val="0.28985972861882825"/>
          <c:y val="0.92720244208604363"/>
          <c:w val="0.632544384192542"/>
          <c:h val="7.2797557913956409E-2"/>
        </c:manualLayout>
      </c:layout>
      <c:overlay val="0"/>
    </c:legend>
    <c:plotVisOnly val="1"/>
    <c:dispBlanksAs val="gap"/>
    <c:showDLblsOverMax val="0"/>
  </c:chart>
  <c:spPr>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5547B-E421-4A32-BC22-483B712B641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BC4D750-AA2F-42F6-BDB4-C4E53FD11FA8}">
      <dgm:prSet custT="1"/>
      <dgm:spPr/>
      <dgm:t>
        <a:bodyPr/>
        <a:lstStyle/>
        <a:p>
          <a:pPr marL="0" lvl="0" indent="0" algn="l" defTabSz="80010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New Money Market Portfolio </a:t>
          </a:r>
        </a:p>
      </dgm:t>
    </dgm:pt>
    <dgm:pt modelId="{4A0BD5B4-4EE4-4401-901C-1E11912DEC7D}" type="parTrans" cxnId="{2598FBEA-F99F-49BE-9037-8A546014D7A5}">
      <dgm:prSet/>
      <dgm:spPr/>
      <dgm:t>
        <a:bodyPr/>
        <a:lstStyle/>
        <a:p>
          <a:endParaRPr lang="en-US"/>
        </a:p>
      </dgm:t>
    </dgm:pt>
    <dgm:pt modelId="{9FD712AA-48DF-4AA2-B2F1-09047349150C}" type="sibTrans" cxnId="{2598FBEA-F99F-49BE-9037-8A546014D7A5}">
      <dgm:prSet/>
      <dgm:spPr/>
      <dgm:t>
        <a:bodyPr/>
        <a:lstStyle/>
        <a:p>
          <a:pPr>
            <a:lnSpc>
              <a:spcPct val="100000"/>
            </a:lnSpc>
          </a:pPr>
          <a:endParaRPr lang="en-US"/>
        </a:p>
      </dgm:t>
    </dgm:pt>
    <dgm:pt modelId="{64BFDDD3-CB10-46DB-9929-8E6A6E26A8F9}">
      <dgm:prSet custT="1"/>
      <dgm:spPr/>
      <dgm:t>
        <a:bodyPr/>
        <a:lstStyle/>
        <a:p>
          <a:pPr marL="0" lvl="0" indent="0" algn="l" defTabSz="75565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Reached $100 million in assets</a:t>
          </a:r>
        </a:p>
      </dgm:t>
    </dgm:pt>
    <dgm:pt modelId="{E2565504-C293-4084-B2F8-EA4FBD4E5146}" type="parTrans" cxnId="{B13E0EB0-66ED-47A6-8627-3527DF007452}">
      <dgm:prSet/>
      <dgm:spPr/>
      <dgm:t>
        <a:bodyPr/>
        <a:lstStyle/>
        <a:p>
          <a:endParaRPr lang="en-US"/>
        </a:p>
      </dgm:t>
    </dgm:pt>
    <dgm:pt modelId="{106E2AD8-3048-4653-8E9E-4AAC904AE338}" type="sibTrans" cxnId="{B13E0EB0-66ED-47A6-8627-3527DF007452}">
      <dgm:prSet/>
      <dgm:spPr/>
      <dgm:t>
        <a:bodyPr/>
        <a:lstStyle/>
        <a:p>
          <a:pPr>
            <a:lnSpc>
              <a:spcPct val="100000"/>
            </a:lnSpc>
          </a:pPr>
          <a:endParaRPr lang="en-US"/>
        </a:p>
      </dgm:t>
    </dgm:pt>
    <dgm:pt modelId="{A4F74CDD-65C6-4B76-97FE-64662B55E6CF}">
      <dgm:prSet custT="1"/>
      <dgm:spPr/>
      <dgm:t>
        <a:bodyPr/>
        <a:lstStyle/>
        <a:p>
          <a:pPr>
            <a:lnSpc>
              <a:spcPct val="100000"/>
            </a:lnSpc>
          </a:pPr>
          <a:r>
            <a:rPr lang="en-US" sz="1700" b="1" kern="1200" dirty="0">
              <a:solidFill>
                <a:srgbClr val="002F59"/>
              </a:solidFill>
              <a:latin typeface="Nunito Sans" pitchFamily="2" charset="0"/>
              <a:ea typeface="+mn-ea"/>
              <a:cs typeface="+mn-cs"/>
            </a:rPr>
            <a:t>Granted $6 million to partners</a:t>
          </a:r>
        </a:p>
        <a:p>
          <a:pPr>
            <a:lnSpc>
              <a:spcPct val="100000"/>
            </a:lnSpc>
          </a:pPr>
          <a:endParaRPr lang="en-US" sz="1500" kern="1200" dirty="0"/>
        </a:p>
      </dgm:t>
    </dgm:pt>
    <dgm:pt modelId="{7005AA37-9793-4878-8459-0A9B179274D2}" type="parTrans" cxnId="{D271CC5F-C109-435E-A201-E7D5167D033B}">
      <dgm:prSet/>
      <dgm:spPr/>
      <dgm:t>
        <a:bodyPr/>
        <a:lstStyle/>
        <a:p>
          <a:endParaRPr lang="en-US"/>
        </a:p>
      </dgm:t>
    </dgm:pt>
    <dgm:pt modelId="{67C1E575-FD16-4EC6-8AB7-116FC333F0B0}" type="sibTrans" cxnId="{D271CC5F-C109-435E-A201-E7D5167D033B}">
      <dgm:prSet/>
      <dgm:spPr/>
      <dgm:t>
        <a:bodyPr/>
        <a:lstStyle/>
        <a:p>
          <a:pPr>
            <a:lnSpc>
              <a:spcPct val="100000"/>
            </a:lnSpc>
          </a:pPr>
          <a:endParaRPr lang="en-US"/>
        </a:p>
      </dgm:t>
    </dgm:pt>
    <dgm:pt modelId="{043175E8-DD95-46EF-BDB4-44211973B1AD}">
      <dgm:prSet custT="1"/>
      <dgm:spPr/>
      <dgm:t>
        <a:bodyPr/>
        <a:lstStyle/>
        <a:p>
          <a:pPr>
            <a:lnSpc>
              <a:spcPct val="100000"/>
            </a:lnSpc>
          </a:pPr>
          <a:r>
            <a:rPr lang="en-US" sz="1700" b="1" kern="1200" dirty="0">
              <a:solidFill>
                <a:srgbClr val="002F59"/>
              </a:solidFill>
              <a:latin typeface="Nunito Sans" pitchFamily="2" charset="0"/>
              <a:ea typeface="+mn-ea"/>
              <a:cs typeface="+mn-cs"/>
            </a:rPr>
            <a:t>New Case Studies Series </a:t>
          </a:r>
        </a:p>
      </dgm:t>
    </dgm:pt>
    <dgm:pt modelId="{23B70DDE-FBB8-469F-B3EA-CA3CA160AA00}" type="parTrans" cxnId="{36F3DCEF-4FF3-47E8-8153-3E5DF58DE55A}">
      <dgm:prSet/>
      <dgm:spPr/>
      <dgm:t>
        <a:bodyPr/>
        <a:lstStyle/>
        <a:p>
          <a:endParaRPr lang="en-US"/>
        </a:p>
      </dgm:t>
    </dgm:pt>
    <dgm:pt modelId="{96A845FC-7711-474F-A9CB-FA2898FB5ACC}" type="sibTrans" cxnId="{36F3DCEF-4FF3-47E8-8153-3E5DF58DE55A}">
      <dgm:prSet/>
      <dgm:spPr/>
      <dgm:t>
        <a:bodyPr/>
        <a:lstStyle/>
        <a:p>
          <a:pPr>
            <a:lnSpc>
              <a:spcPct val="100000"/>
            </a:lnSpc>
          </a:pPr>
          <a:endParaRPr lang="en-US"/>
        </a:p>
      </dgm:t>
    </dgm:pt>
    <dgm:pt modelId="{9F5B109E-C43C-41C1-869F-4FE7FA3F94F8}">
      <dgm:prSet custT="1"/>
      <dgm:spPr/>
      <dgm:t>
        <a:bodyPr/>
        <a:lstStyle/>
        <a:p>
          <a:pPr marL="0" lvl="0" indent="0" algn="l" defTabSz="75565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Launched Booking Keeping Services </a:t>
          </a:r>
        </a:p>
      </dgm:t>
    </dgm:pt>
    <dgm:pt modelId="{75315621-47B5-4A0C-AA64-16EA674C7E0A}" type="parTrans" cxnId="{387A509D-B510-4792-96E5-084ED5BE025F}">
      <dgm:prSet/>
      <dgm:spPr/>
      <dgm:t>
        <a:bodyPr/>
        <a:lstStyle/>
        <a:p>
          <a:endParaRPr lang="en-US"/>
        </a:p>
      </dgm:t>
    </dgm:pt>
    <dgm:pt modelId="{FB5EFD86-E34E-49CA-80F5-976BEB6E4A64}" type="sibTrans" cxnId="{387A509D-B510-4792-96E5-084ED5BE025F}">
      <dgm:prSet/>
      <dgm:spPr/>
      <dgm:t>
        <a:bodyPr/>
        <a:lstStyle/>
        <a:p>
          <a:endParaRPr lang="en-US"/>
        </a:p>
      </dgm:t>
    </dgm:pt>
    <dgm:pt modelId="{26D35E28-48BC-40BE-A613-E8552E3A4483}" type="pres">
      <dgm:prSet presAssocID="{E0F5547B-E421-4A32-BC22-483B712B6413}" presName="root" presStyleCnt="0">
        <dgm:presLayoutVars>
          <dgm:dir/>
          <dgm:resizeHandles val="exact"/>
        </dgm:presLayoutVars>
      </dgm:prSet>
      <dgm:spPr/>
    </dgm:pt>
    <dgm:pt modelId="{F706E231-DCAD-4A05-BDF8-4104CB7BDA41}" type="pres">
      <dgm:prSet presAssocID="{E0F5547B-E421-4A32-BC22-483B712B6413}" presName="container" presStyleCnt="0">
        <dgm:presLayoutVars>
          <dgm:dir/>
          <dgm:resizeHandles val="exact"/>
        </dgm:presLayoutVars>
      </dgm:prSet>
      <dgm:spPr/>
    </dgm:pt>
    <dgm:pt modelId="{C6F38907-B1B1-4334-93EE-115C82DA0AB7}" type="pres">
      <dgm:prSet presAssocID="{ABC4D750-AA2F-42F6-BDB4-C4E53FD11FA8}" presName="compNode" presStyleCnt="0"/>
      <dgm:spPr/>
    </dgm:pt>
    <dgm:pt modelId="{3BA1F255-E94B-4325-A7AE-3ECDEBE2AD10}" type="pres">
      <dgm:prSet presAssocID="{ABC4D750-AA2F-42F6-BDB4-C4E53FD11FA8}" presName="iconBgRect" presStyleLbl="bgShp" presStyleIdx="0" presStyleCnt="5"/>
      <dgm:spPr/>
    </dgm:pt>
    <dgm:pt modelId="{52340019-12E5-44AC-B7A7-C88C038769C6}" type="pres">
      <dgm:prSet presAssocID="{ABC4D750-AA2F-42F6-BDB4-C4E53FD11FA8}"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oins"/>
        </a:ext>
      </dgm:extLst>
    </dgm:pt>
    <dgm:pt modelId="{951A1366-1BF3-4318-B0B3-46FEC66D7CAA}" type="pres">
      <dgm:prSet presAssocID="{ABC4D750-AA2F-42F6-BDB4-C4E53FD11FA8}" presName="spaceRect" presStyleCnt="0"/>
      <dgm:spPr/>
    </dgm:pt>
    <dgm:pt modelId="{DE6AE1A4-3624-4794-A3A4-4943D1CC6BB0}" type="pres">
      <dgm:prSet presAssocID="{ABC4D750-AA2F-42F6-BDB4-C4E53FD11FA8}" presName="textRect" presStyleLbl="revTx" presStyleIdx="0" presStyleCnt="5">
        <dgm:presLayoutVars>
          <dgm:chMax val="1"/>
          <dgm:chPref val="1"/>
        </dgm:presLayoutVars>
      </dgm:prSet>
      <dgm:spPr/>
    </dgm:pt>
    <dgm:pt modelId="{E60EDA69-76D5-4C4A-BE17-77D9C7E3986C}" type="pres">
      <dgm:prSet presAssocID="{9FD712AA-48DF-4AA2-B2F1-09047349150C}" presName="sibTrans" presStyleLbl="sibTrans2D1" presStyleIdx="0" presStyleCnt="0"/>
      <dgm:spPr/>
    </dgm:pt>
    <dgm:pt modelId="{EB71F74D-98DC-43E4-9D1A-FF43E2DD8C91}" type="pres">
      <dgm:prSet presAssocID="{64BFDDD3-CB10-46DB-9929-8E6A6E26A8F9}" presName="compNode" presStyleCnt="0"/>
      <dgm:spPr/>
    </dgm:pt>
    <dgm:pt modelId="{5A5FE739-1AEF-4E3E-8F98-A241FA53C847}" type="pres">
      <dgm:prSet presAssocID="{64BFDDD3-CB10-46DB-9929-8E6A6E26A8F9}" presName="iconBgRect" presStyleLbl="bgShp" presStyleIdx="1" presStyleCnt="5"/>
      <dgm:spPr/>
    </dgm:pt>
    <dgm:pt modelId="{8528C228-C68C-41A5-B0B8-A5C9A4606101}" type="pres">
      <dgm:prSet presAssocID="{64BFDDD3-CB10-46DB-9929-8E6A6E26A8F9}"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Fi"/>
        </a:ext>
      </dgm:extLst>
    </dgm:pt>
    <dgm:pt modelId="{29204B15-494C-4144-8A7F-8A484C93E575}" type="pres">
      <dgm:prSet presAssocID="{64BFDDD3-CB10-46DB-9929-8E6A6E26A8F9}" presName="spaceRect" presStyleCnt="0"/>
      <dgm:spPr/>
    </dgm:pt>
    <dgm:pt modelId="{E7E95E50-6FC9-4959-8313-E85A99431093}" type="pres">
      <dgm:prSet presAssocID="{64BFDDD3-CB10-46DB-9929-8E6A6E26A8F9}" presName="textRect" presStyleLbl="revTx" presStyleIdx="1" presStyleCnt="5">
        <dgm:presLayoutVars>
          <dgm:chMax val="1"/>
          <dgm:chPref val="1"/>
        </dgm:presLayoutVars>
      </dgm:prSet>
      <dgm:spPr/>
    </dgm:pt>
    <dgm:pt modelId="{BC7C56C5-E94F-48B8-89E4-F855ED6CC020}" type="pres">
      <dgm:prSet presAssocID="{106E2AD8-3048-4653-8E9E-4AAC904AE338}" presName="sibTrans" presStyleLbl="sibTrans2D1" presStyleIdx="0" presStyleCnt="0"/>
      <dgm:spPr/>
    </dgm:pt>
    <dgm:pt modelId="{B422068E-C03C-48DA-A7CF-F222EB709FC2}" type="pres">
      <dgm:prSet presAssocID="{A4F74CDD-65C6-4B76-97FE-64662B55E6CF}" presName="compNode" presStyleCnt="0"/>
      <dgm:spPr/>
    </dgm:pt>
    <dgm:pt modelId="{3D9C3F5D-9888-44DB-A9AD-3AECA4884082}" type="pres">
      <dgm:prSet presAssocID="{A4F74CDD-65C6-4B76-97FE-64662B55E6CF}" presName="iconBgRect" presStyleLbl="bgShp" presStyleIdx="2" presStyleCnt="5"/>
      <dgm:spPr/>
    </dgm:pt>
    <dgm:pt modelId="{4F18E0FA-7FB9-4AB1-95B1-BC8706666BA4}" type="pres">
      <dgm:prSet presAssocID="{A4F74CDD-65C6-4B76-97FE-64662B55E6CF}"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llar"/>
        </a:ext>
      </dgm:extLst>
    </dgm:pt>
    <dgm:pt modelId="{62B6F07B-AEA9-4800-A432-8DD4BA15C307}" type="pres">
      <dgm:prSet presAssocID="{A4F74CDD-65C6-4B76-97FE-64662B55E6CF}" presName="spaceRect" presStyleCnt="0"/>
      <dgm:spPr/>
    </dgm:pt>
    <dgm:pt modelId="{4CAA2403-2C0F-4162-9796-13DE95473227}" type="pres">
      <dgm:prSet presAssocID="{A4F74CDD-65C6-4B76-97FE-64662B55E6CF}" presName="textRect" presStyleLbl="revTx" presStyleIdx="2" presStyleCnt="5">
        <dgm:presLayoutVars>
          <dgm:chMax val="1"/>
          <dgm:chPref val="1"/>
        </dgm:presLayoutVars>
      </dgm:prSet>
      <dgm:spPr/>
    </dgm:pt>
    <dgm:pt modelId="{5980EF26-F3E5-4773-8B9B-DA7D68A99994}" type="pres">
      <dgm:prSet presAssocID="{67C1E575-FD16-4EC6-8AB7-116FC333F0B0}" presName="sibTrans" presStyleLbl="sibTrans2D1" presStyleIdx="0" presStyleCnt="0"/>
      <dgm:spPr/>
    </dgm:pt>
    <dgm:pt modelId="{B040350E-73E7-4DEA-AB86-CAEA51FD6610}" type="pres">
      <dgm:prSet presAssocID="{043175E8-DD95-46EF-BDB4-44211973B1AD}" presName="compNode" presStyleCnt="0"/>
      <dgm:spPr/>
    </dgm:pt>
    <dgm:pt modelId="{CD6B49F5-A27A-4879-A937-B98ED1EBA0DF}" type="pres">
      <dgm:prSet presAssocID="{043175E8-DD95-46EF-BDB4-44211973B1AD}" presName="iconBgRect" presStyleLbl="bgShp" presStyleIdx="3" presStyleCnt="5"/>
      <dgm:spPr/>
    </dgm:pt>
    <dgm:pt modelId="{78552A8F-C2E3-4662-BC98-E1EC65FBDBF7}" type="pres">
      <dgm:prSet presAssocID="{043175E8-DD95-46EF-BDB4-44211973B1AD}"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6A14E312-10FB-4349-B3CD-4529A4EEB9CF}" type="pres">
      <dgm:prSet presAssocID="{043175E8-DD95-46EF-BDB4-44211973B1AD}" presName="spaceRect" presStyleCnt="0"/>
      <dgm:spPr/>
    </dgm:pt>
    <dgm:pt modelId="{2F7ACBE2-08AB-45D8-8BF6-6371C1FEF27E}" type="pres">
      <dgm:prSet presAssocID="{043175E8-DD95-46EF-BDB4-44211973B1AD}" presName="textRect" presStyleLbl="revTx" presStyleIdx="3" presStyleCnt="5">
        <dgm:presLayoutVars>
          <dgm:chMax val="1"/>
          <dgm:chPref val="1"/>
        </dgm:presLayoutVars>
      </dgm:prSet>
      <dgm:spPr/>
    </dgm:pt>
    <dgm:pt modelId="{27C3B36A-B9F8-4EAA-AEBB-93D858B34DED}" type="pres">
      <dgm:prSet presAssocID="{96A845FC-7711-474F-A9CB-FA2898FB5ACC}" presName="sibTrans" presStyleLbl="sibTrans2D1" presStyleIdx="0" presStyleCnt="0"/>
      <dgm:spPr/>
    </dgm:pt>
    <dgm:pt modelId="{1F25FB87-46DC-46FA-A48A-DA3FACBB5AC1}" type="pres">
      <dgm:prSet presAssocID="{9F5B109E-C43C-41C1-869F-4FE7FA3F94F8}" presName="compNode" presStyleCnt="0"/>
      <dgm:spPr/>
    </dgm:pt>
    <dgm:pt modelId="{8DC1ABB6-9C30-4E9C-8CCA-70C70CCCC6CB}" type="pres">
      <dgm:prSet presAssocID="{9F5B109E-C43C-41C1-869F-4FE7FA3F94F8}" presName="iconBgRect" presStyleLbl="bgShp" presStyleIdx="4" presStyleCnt="5"/>
      <dgm:spPr/>
    </dgm:pt>
    <dgm:pt modelId="{51746FC3-BB9D-46B5-ACE5-A6CED4B10B23}" type="pres">
      <dgm:prSet presAssocID="{9F5B109E-C43C-41C1-869F-4FE7FA3F94F8}"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090318A0-2C83-456E-BBF0-34445DDECEC8}" type="pres">
      <dgm:prSet presAssocID="{9F5B109E-C43C-41C1-869F-4FE7FA3F94F8}" presName="spaceRect" presStyleCnt="0"/>
      <dgm:spPr/>
    </dgm:pt>
    <dgm:pt modelId="{C7B50DBD-983F-461A-82D0-9F04D6240198}" type="pres">
      <dgm:prSet presAssocID="{9F5B109E-C43C-41C1-869F-4FE7FA3F94F8}" presName="textRect" presStyleLbl="revTx" presStyleIdx="4" presStyleCnt="5">
        <dgm:presLayoutVars>
          <dgm:chMax val="1"/>
          <dgm:chPref val="1"/>
        </dgm:presLayoutVars>
      </dgm:prSet>
      <dgm:spPr/>
    </dgm:pt>
  </dgm:ptLst>
  <dgm:cxnLst>
    <dgm:cxn modelId="{EB878427-3814-4E2E-A970-F3D2C538A81B}" type="presOf" srcId="{ABC4D750-AA2F-42F6-BDB4-C4E53FD11FA8}" destId="{DE6AE1A4-3624-4794-A3A4-4943D1CC6BB0}" srcOrd="0" destOrd="0" presId="urn:microsoft.com/office/officeart/2018/2/layout/IconCircleList"/>
    <dgm:cxn modelId="{D271CC5F-C109-435E-A201-E7D5167D033B}" srcId="{E0F5547B-E421-4A32-BC22-483B712B6413}" destId="{A4F74CDD-65C6-4B76-97FE-64662B55E6CF}" srcOrd="2" destOrd="0" parTransId="{7005AA37-9793-4878-8459-0A9B179274D2}" sibTransId="{67C1E575-FD16-4EC6-8AB7-116FC333F0B0}"/>
    <dgm:cxn modelId="{7B9D1D7C-BE2D-4576-8BF7-7C36263AD724}" type="presOf" srcId="{043175E8-DD95-46EF-BDB4-44211973B1AD}" destId="{2F7ACBE2-08AB-45D8-8BF6-6371C1FEF27E}" srcOrd="0" destOrd="0" presId="urn:microsoft.com/office/officeart/2018/2/layout/IconCircleList"/>
    <dgm:cxn modelId="{8DE40880-908A-4A80-A6AA-1FD0581B47E8}" type="presOf" srcId="{9F5B109E-C43C-41C1-869F-4FE7FA3F94F8}" destId="{C7B50DBD-983F-461A-82D0-9F04D6240198}" srcOrd="0" destOrd="0" presId="urn:microsoft.com/office/officeart/2018/2/layout/IconCircleList"/>
    <dgm:cxn modelId="{C9DAD797-C591-4A3E-A487-AF2B7EFD7E8E}" type="presOf" srcId="{67C1E575-FD16-4EC6-8AB7-116FC333F0B0}" destId="{5980EF26-F3E5-4773-8B9B-DA7D68A99994}" srcOrd="0" destOrd="0" presId="urn:microsoft.com/office/officeart/2018/2/layout/IconCircleList"/>
    <dgm:cxn modelId="{387A509D-B510-4792-96E5-084ED5BE025F}" srcId="{E0F5547B-E421-4A32-BC22-483B712B6413}" destId="{9F5B109E-C43C-41C1-869F-4FE7FA3F94F8}" srcOrd="4" destOrd="0" parTransId="{75315621-47B5-4A0C-AA64-16EA674C7E0A}" sibTransId="{FB5EFD86-E34E-49CA-80F5-976BEB6E4A64}"/>
    <dgm:cxn modelId="{E3B5D4A1-F380-464E-948A-547E03EAF972}" type="presOf" srcId="{A4F74CDD-65C6-4B76-97FE-64662B55E6CF}" destId="{4CAA2403-2C0F-4162-9796-13DE95473227}" srcOrd="0" destOrd="0" presId="urn:microsoft.com/office/officeart/2018/2/layout/IconCircleList"/>
    <dgm:cxn modelId="{B13E0EB0-66ED-47A6-8627-3527DF007452}" srcId="{E0F5547B-E421-4A32-BC22-483B712B6413}" destId="{64BFDDD3-CB10-46DB-9929-8E6A6E26A8F9}" srcOrd="1" destOrd="0" parTransId="{E2565504-C293-4084-B2F8-EA4FBD4E5146}" sibTransId="{106E2AD8-3048-4653-8E9E-4AAC904AE338}"/>
    <dgm:cxn modelId="{998A6FB9-D712-4639-8220-83E163BF7791}" type="presOf" srcId="{E0F5547B-E421-4A32-BC22-483B712B6413}" destId="{26D35E28-48BC-40BE-A613-E8552E3A4483}" srcOrd="0" destOrd="0" presId="urn:microsoft.com/office/officeart/2018/2/layout/IconCircleList"/>
    <dgm:cxn modelId="{E06C06BC-AAAC-48FA-9D65-80C3F694F7F4}" type="presOf" srcId="{106E2AD8-3048-4653-8E9E-4AAC904AE338}" destId="{BC7C56C5-E94F-48B8-89E4-F855ED6CC020}" srcOrd="0" destOrd="0" presId="urn:microsoft.com/office/officeart/2018/2/layout/IconCircleList"/>
    <dgm:cxn modelId="{0FDF7ECD-DAE3-4EC0-A193-B652AC27EA7F}" type="presOf" srcId="{96A845FC-7711-474F-A9CB-FA2898FB5ACC}" destId="{27C3B36A-B9F8-4EAA-AEBB-93D858B34DED}" srcOrd="0" destOrd="0" presId="urn:microsoft.com/office/officeart/2018/2/layout/IconCircleList"/>
    <dgm:cxn modelId="{2598FBEA-F99F-49BE-9037-8A546014D7A5}" srcId="{E0F5547B-E421-4A32-BC22-483B712B6413}" destId="{ABC4D750-AA2F-42F6-BDB4-C4E53FD11FA8}" srcOrd="0" destOrd="0" parTransId="{4A0BD5B4-4EE4-4401-901C-1E11912DEC7D}" sibTransId="{9FD712AA-48DF-4AA2-B2F1-09047349150C}"/>
    <dgm:cxn modelId="{36F3DCEF-4FF3-47E8-8153-3E5DF58DE55A}" srcId="{E0F5547B-E421-4A32-BC22-483B712B6413}" destId="{043175E8-DD95-46EF-BDB4-44211973B1AD}" srcOrd="3" destOrd="0" parTransId="{23B70DDE-FBB8-469F-B3EA-CA3CA160AA00}" sibTransId="{96A845FC-7711-474F-A9CB-FA2898FB5ACC}"/>
    <dgm:cxn modelId="{CD83E6F3-A840-40F5-8CBC-B33BC2B46EC1}" type="presOf" srcId="{9FD712AA-48DF-4AA2-B2F1-09047349150C}" destId="{E60EDA69-76D5-4C4A-BE17-77D9C7E3986C}" srcOrd="0" destOrd="0" presId="urn:microsoft.com/office/officeart/2018/2/layout/IconCircleList"/>
    <dgm:cxn modelId="{46CABBFF-5E7B-474A-809F-5D78CCE93A03}" type="presOf" srcId="{64BFDDD3-CB10-46DB-9929-8E6A6E26A8F9}" destId="{E7E95E50-6FC9-4959-8313-E85A99431093}" srcOrd="0" destOrd="0" presId="urn:microsoft.com/office/officeart/2018/2/layout/IconCircleList"/>
    <dgm:cxn modelId="{D63ADE11-D7EA-42BD-8769-AB3897550799}" type="presParOf" srcId="{26D35E28-48BC-40BE-A613-E8552E3A4483}" destId="{F706E231-DCAD-4A05-BDF8-4104CB7BDA41}" srcOrd="0" destOrd="0" presId="urn:microsoft.com/office/officeart/2018/2/layout/IconCircleList"/>
    <dgm:cxn modelId="{3C36596F-12E9-4A54-B226-581E8A535FB8}" type="presParOf" srcId="{F706E231-DCAD-4A05-BDF8-4104CB7BDA41}" destId="{C6F38907-B1B1-4334-93EE-115C82DA0AB7}" srcOrd="0" destOrd="0" presId="urn:microsoft.com/office/officeart/2018/2/layout/IconCircleList"/>
    <dgm:cxn modelId="{F9340B6B-FC6E-4AE9-99B6-FDB91925D11C}" type="presParOf" srcId="{C6F38907-B1B1-4334-93EE-115C82DA0AB7}" destId="{3BA1F255-E94B-4325-A7AE-3ECDEBE2AD10}" srcOrd="0" destOrd="0" presId="urn:microsoft.com/office/officeart/2018/2/layout/IconCircleList"/>
    <dgm:cxn modelId="{4653FCEA-DCB4-40F9-B4CC-59F6644E7D53}" type="presParOf" srcId="{C6F38907-B1B1-4334-93EE-115C82DA0AB7}" destId="{52340019-12E5-44AC-B7A7-C88C038769C6}" srcOrd="1" destOrd="0" presId="urn:microsoft.com/office/officeart/2018/2/layout/IconCircleList"/>
    <dgm:cxn modelId="{6B3CB64B-B3B7-439C-8308-BA70600A391B}" type="presParOf" srcId="{C6F38907-B1B1-4334-93EE-115C82DA0AB7}" destId="{951A1366-1BF3-4318-B0B3-46FEC66D7CAA}" srcOrd="2" destOrd="0" presId="urn:microsoft.com/office/officeart/2018/2/layout/IconCircleList"/>
    <dgm:cxn modelId="{F099F2E6-5EC1-41E0-938B-2799E8E153E5}" type="presParOf" srcId="{C6F38907-B1B1-4334-93EE-115C82DA0AB7}" destId="{DE6AE1A4-3624-4794-A3A4-4943D1CC6BB0}" srcOrd="3" destOrd="0" presId="urn:microsoft.com/office/officeart/2018/2/layout/IconCircleList"/>
    <dgm:cxn modelId="{A8E19A4F-7097-4698-9B65-109BB110D737}" type="presParOf" srcId="{F706E231-DCAD-4A05-BDF8-4104CB7BDA41}" destId="{E60EDA69-76D5-4C4A-BE17-77D9C7E3986C}" srcOrd="1" destOrd="0" presId="urn:microsoft.com/office/officeart/2018/2/layout/IconCircleList"/>
    <dgm:cxn modelId="{7F585767-8970-4B1B-9C32-A3555AB6D792}" type="presParOf" srcId="{F706E231-DCAD-4A05-BDF8-4104CB7BDA41}" destId="{EB71F74D-98DC-43E4-9D1A-FF43E2DD8C91}" srcOrd="2" destOrd="0" presId="urn:microsoft.com/office/officeart/2018/2/layout/IconCircleList"/>
    <dgm:cxn modelId="{B5298391-310A-440E-A4C0-CB41DE5F88FF}" type="presParOf" srcId="{EB71F74D-98DC-43E4-9D1A-FF43E2DD8C91}" destId="{5A5FE739-1AEF-4E3E-8F98-A241FA53C847}" srcOrd="0" destOrd="0" presId="urn:microsoft.com/office/officeart/2018/2/layout/IconCircleList"/>
    <dgm:cxn modelId="{F6CE8B25-5689-4642-86D1-F8B0C617E5F7}" type="presParOf" srcId="{EB71F74D-98DC-43E4-9D1A-FF43E2DD8C91}" destId="{8528C228-C68C-41A5-B0B8-A5C9A4606101}" srcOrd="1" destOrd="0" presId="urn:microsoft.com/office/officeart/2018/2/layout/IconCircleList"/>
    <dgm:cxn modelId="{5342F604-AB96-42FB-8426-4EA3EFA36A00}" type="presParOf" srcId="{EB71F74D-98DC-43E4-9D1A-FF43E2DD8C91}" destId="{29204B15-494C-4144-8A7F-8A484C93E575}" srcOrd="2" destOrd="0" presId="urn:microsoft.com/office/officeart/2018/2/layout/IconCircleList"/>
    <dgm:cxn modelId="{B81B5F04-16B6-412B-BA0D-853EB5ACD92C}" type="presParOf" srcId="{EB71F74D-98DC-43E4-9D1A-FF43E2DD8C91}" destId="{E7E95E50-6FC9-4959-8313-E85A99431093}" srcOrd="3" destOrd="0" presId="urn:microsoft.com/office/officeart/2018/2/layout/IconCircleList"/>
    <dgm:cxn modelId="{3890FE5F-F2C3-44F0-8693-969386C16F3F}" type="presParOf" srcId="{F706E231-DCAD-4A05-BDF8-4104CB7BDA41}" destId="{BC7C56C5-E94F-48B8-89E4-F855ED6CC020}" srcOrd="3" destOrd="0" presId="urn:microsoft.com/office/officeart/2018/2/layout/IconCircleList"/>
    <dgm:cxn modelId="{D38220CD-C49C-422B-ADD5-4BC88F34FF79}" type="presParOf" srcId="{F706E231-DCAD-4A05-BDF8-4104CB7BDA41}" destId="{B422068E-C03C-48DA-A7CF-F222EB709FC2}" srcOrd="4" destOrd="0" presId="urn:microsoft.com/office/officeart/2018/2/layout/IconCircleList"/>
    <dgm:cxn modelId="{D417FE10-B625-4ED6-994C-AD791BB764BC}" type="presParOf" srcId="{B422068E-C03C-48DA-A7CF-F222EB709FC2}" destId="{3D9C3F5D-9888-44DB-A9AD-3AECA4884082}" srcOrd="0" destOrd="0" presId="urn:microsoft.com/office/officeart/2018/2/layout/IconCircleList"/>
    <dgm:cxn modelId="{506DF108-96A6-45E4-9B49-AF70064A4863}" type="presParOf" srcId="{B422068E-C03C-48DA-A7CF-F222EB709FC2}" destId="{4F18E0FA-7FB9-4AB1-95B1-BC8706666BA4}" srcOrd="1" destOrd="0" presId="urn:microsoft.com/office/officeart/2018/2/layout/IconCircleList"/>
    <dgm:cxn modelId="{E10787D1-E2AD-4734-B97E-5E9D86F5531B}" type="presParOf" srcId="{B422068E-C03C-48DA-A7CF-F222EB709FC2}" destId="{62B6F07B-AEA9-4800-A432-8DD4BA15C307}" srcOrd="2" destOrd="0" presId="urn:microsoft.com/office/officeart/2018/2/layout/IconCircleList"/>
    <dgm:cxn modelId="{707B1A7E-3000-46B0-8D64-FF34338053BE}" type="presParOf" srcId="{B422068E-C03C-48DA-A7CF-F222EB709FC2}" destId="{4CAA2403-2C0F-4162-9796-13DE95473227}" srcOrd="3" destOrd="0" presId="urn:microsoft.com/office/officeart/2018/2/layout/IconCircleList"/>
    <dgm:cxn modelId="{4B32136B-FE2E-4C9F-8974-37F5F76513E0}" type="presParOf" srcId="{F706E231-DCAD-4A05-BDF8-4104CB7BDA41}" destId="{5980EF26-F3E5-4773-8B9B-DA7D68A99994}" srcOrd="5" destOrd="0" presId="urn:microsoft.com/office/officeart/2018/2/layout/IconCircleList"/>
    <dgm:cxn modelId="{ABA7CE3D-7A98-4C0C-BB3C-AD3605230BDC}" type="presParOf" srcId="{F706E231-DCAD-4A05-BDF8-4104CB7BDA41}" destId="{B040350E-73E7-4DEA-AB86-CAEA51FD6610}" srcOrd="6" destOrd="0" presId="urn:microsoft.com/office/officeart/2018/2/layout/IconCircleList"/>
    <dgm:cxn modelId="{B21539EF-064E-4E3A-A8F7-536C7B51B8FB}" type="presParOf" srcId="{B040350E-73E7-4DEA-AB86-CAEA51FD6610}" destId="{CD6B49F5-A27A-4879-A937-B98ED1EBA0DF}" srcOrd="0" destOrd="0" presId="urn:microsoft.com/office/officeart/2018/2/layout/IconCircleList"/>
    <dgm:cxn modelId="{1E240E19-84FD-4AB8-803F-9E54118A2950}" type="presParOf" srcId="{B040350E-73E7-4DEA-AB86-CAEA51FD6610}" destId="{78552A8F-C2E3-4662-BC98-E1EC65FBDBF7}" srcOrd="1" destOrd="0" presId="urn:microsoft.com/office/officeart/2018/2/layout/IconCircleList"/>
    <dgm:cxn modelId="{1E66FCC9-7A65-463A-9F82-03A1DD5B181F}" type="presParOf" srcId="{B040350E-73E7-4DEA-AB86-CAEA51FD6610}" destId="{6A14E312-10FB-4349-B3CD-4529A4EEB9CF}" srcOrd="2" destOrd="0" presId="urn:microsoft.com/office/officeart/2018/2/layout/IconCircleList"/>
    <dgm:cxn modelId="{5C520CA5-A44F-4356-8E6D-51F2C0EB9B7A}" type="presParOf" srcId="{B040350E-73E7-4DEA-AB86-CAEA51FD6610}" destId="{2F7ACBE2-08AB-45D8-8BF6-6371C1FEF27E}" srcOrd="3" destOrd="0" presId="urn:microsoft.com/office/officeart/2018/2/layout/IconCircleList"/>
    <dgm:cxn modelId="{3E187501-C224-4214-AFEC-B6798A10482A}" type="presParOf" srcId="{F706E231-DCAD-4A05-BDF8-4104CB7BDA41}" destId="{27C3B36A-B9F8-4EAA-AEBB-93D858B34DED}" srcOrd="7" destOrd="0" presId="urn:microsoft.com/office/officeart/2018/2/layout/IconCircleList"/>
    <dgm:cxn modelId="{2D00EF67-78D9-4383-84D1-F59A55854CB2}" type="presParOf" srcId="{F706E231-DCAD-4A05-BDF8-4104CB7BDA41}" destId="{1F25FB87-46DC-46FA-A48A-DA3FACBB5AC1}" srcOrd="8" destOrd="0" presId="urn:microsoft.com/office/officeart/2018/2/layout/IconCircleList"/>
    <dgm:cxn modelId="{ACBEE5E5-48EE-4F9F-8C9D-E1686C542B71}" type="presParOf" srcId="{1F25FB87-46DC-46FA-A48A-DA3FACBB5AC1}" destId="{8DC1ABB6-9C30-4E9C-8CCA-70C70CCCC6CB}" srcOrd="0" destOrd="0" presId="urn:microsoft.com/office/officeart/2018/2/layout/IconCircleList"/>
    <dgm:cxn modelId="{5D8B58EC-E1D2-4042-859D-BAF6C0E2DEC0}" type="presParOf" srcId="{1F25FB87-46DC-46FA-A48A-DA3FACBB5AC1}" destId="{51746FC3-BB9D-46B5-ACE5-A6CED4B10B23}" srcOrd="1" destOrd="0" presId="urn:microsoft.com/office/officeart/2018/2/layout/IconCircleList"/>
    <dgm:cxn modelId="{18367FB7-C818-4AFC-8696-991D5B03E5F3}" type="presParOf" srcId="{1F25FB87-46DC-46FA-A48A-DA3FACBB5AC1}" destId="{090318A0-2C83-456E-BBF0-34445DDECEC8}" srcOrd="2" destOrd="0" presId="urn:microsoft.com/office/officeart/2018/2/layout/IconCircleList"/>
    <dgm:cxn modelId="{7CB1B835-2213-4B35-872B-CE6EEFAC38F2}" type="presParOf" srcId="{1F25FB87-46DC-46FA-A48A-DA3FACBB5AC1}" destId="{C7B50DBD-983F-461A-82D0-9F04D624019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1F255-E94B-4325-A7AE-3ECDEBE2AD10}">
      <dsp:nvSpPr>
        <dsp:cNvPr id="0" name=""/>
        <dsp:cNvSpPr/>
      </dsp:nvSpPr>
      <dsp:spPr>
        <a:xfrm>
          <a:off x="722012" y="65898"/>
          <a:ext cx="856533" cy="8565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40019-12E5-44AC-B7A7-C88C038769C6}">
      <dsp:nvSpPr>
        <dsp:cNvPr id="0" name=""/>
        <dsp:cNvSpPr/>
      </dsp:nvSpPr>
      <dsp:spPr>
        <a:xfrm>
          <a:off x="901885" y="245770"/>
          <a:ext cx="496789" cy="4967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6AE1A4-3624-4794-A3A4-4943D1CC6BB0}">
      <dsp:nvSpPr>
        <dsp:cNvPr id="0" name=""/>
        <dsp:cNvSpPr/>
      </dsp:nvSpPr>
      <dsp:spPr>
        <a:xfrm>
          <a:off x="1762089" y="65898"/>
          <a:ext cx="2018972" cy="85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New Money Market Portfolio </a:t>
          </a:r>
        </a:p>
      </dsp:txBody>
      <dsp:txXfrm>
        <a:off x="1762089" y="65898"/>
        <a:ext cx="2018972" cy="856533"/>
      </dsp:txXfrm>
    </dsp:sp>
    <dsp:sp modelId="{5A5FE739-1AEF-4E3E-8F98-A241FA53C847}">
      <dsp:nvSpPr>
        <dsp:cNvPr id="0" name=""/>
        <dsp:cNvSpPr/>
      </dsp:nvSpPr>
      <dsp:spPr>
        <a:xfrm>
          <a:off x="4132852" y="65898"/>
          <a:ext cx="856533" cy="8565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8C228-C68C-41A5-B0B8-A5C9A4606101}">
      <dsp:nvSpPr>
        <dsp:cNvPr id="0" name=""/>
        <dsp:cNvSpPr/>
      </dsp:nvSpPr>
      <dsp:spPr>
        <a:xfrm>
          <a:off x="4312724" y="245770"/>
          <a:ext cx="496789" cy="4967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E95E50-6FC9-4959-8313-E85A99431093}">
      <dsp:nvSpPr>
        <dsp:cNvPr id="0" name=""/>
        <dsp:cNvSpPr/>
      </dsp:nvSpPr>
      <dsp:spPr>
        <a:xfrm>
          <a:off x="5172929" y="65898"/>
          <a:ext cx="2018972" cy="85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Reached $100 million in assets</a:t>
          </a:r>
        </a:p>
      </dsp:txBody>
      <dsp:txXfrm>
        <a:off x="5172929" y="65898"/>
        <a:ext cx="2018972" cy="856533"/>
      </dsp:txXfrm>
    </dsp:sp>
    <dsp:sp modelId="{3D9C3F5D-9888-44DB-A9AD-3AECA4884082}">
      <dsp:nvSpPr>
        <dsp:cNvPr id="0" name=""/>
        <dsp:cNvSpPr/>
      </dsp:nvSpPr>
      <dsp:spPr>
        <a:xfrm>
          <a:off x="722012" y="1618247"/>
          <a:ext cx="856533" cy="8565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8E0FA-7FB9-4AB1-95B1-BC8706666BA4}">
      <dsp:nvSpPr>
        <dsp:cNvPr id="0" name=""/>
        <dsp:cNvSpPr/>
      </dsp:nvSpPr>
      <dsp:spPr>
        <a:xfrm>
          <a:off x="901885" y="1798119"/>
          <a:ext cx="496789" cy="4967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AA2403-2C0F-4162-9796-13DE95473227}">
      <dsp:nvSpPr>
        <dsp:cNvPr id="0" name=""/>
        <dsp:cNvSpPr/>
      </dsp:nvSpPr>
      <dsp:spPr>
        <a:xfrm>
          <a:off x="1762089" y="1618247"/>
          <a:ext cx="2018972" cy="85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Granted $6 million to partners</a:t>
          </a:r>
        </a:p>
        <a:p>
          <a:pPr marL="0" lvl="0" indent="0" algn="l" defTabSz="755650">
            <a:lnSpc>
              <a:spcPct val="100000"/>
            </a:lnSpc>
            <a:spcBef>
              <a:spcPct val="0"/>
            </a:spcBef>
            <a:spcAft>
              <a:spcPct val="35000"/>
            </a:spcAft>
            <a:buNone/>
          </a:pPr>
          <a:endParaRPr lang="en-US" sz="1500" kern="1200" dirty="0"/>
        </a:p>
      </dsp:txBody>
      <dsp:txXfrm>
        <a:off x="1762089" y="1618247"/>
        <a:ext cx="2018972" cy="856533"/>
      </dsp:txXfrm>
    </dsp:sp>
    <dsp:sp modelId="{CD6B49F5-A27A-4879-A937-B98ED1EBA0DF}">
      <dsp:nvSpPr>
        <dsp:cNvPr id="0" name=""/>
        <dsp:cNvSpPr/>
      </dsp:nvSpPr>
      <dsp:spPr>
        <a:xfrm>
          <a:off x="4132852" y="1618247"/>
          <a:ext cx="856533" cy="8565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552A8F-C2E3-4662-BC98-E1EC65FBDBF7}">
      <dsp:nvSpPr>
        <dsp:cNvPr id="0" name=""/>
        <dsp:cNvSpPr/>
      </dsp:nvSpPr>
      <dsp:spPr>
        <a:xfrm>
          <a:off x="4312724" y="1798119"/>
          <a:ext cx="496789" cy="4967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7ACBE2-08AB-45D8-8BF6-6371C1FEF27E}">
      <dsp:nvSpPr>
        <dsp:cNvPr id="0" name=""/>
        <dsp:cNvSpPr/>
      </dsp:nvSpPr>
      <dsp:spPr>
        <a:xfrm>
          <a:off x="5172929" y="1618247"/>
          <a:ext cx="2018972" cy="85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New Case Studies Series </a:t>
          </a:r>
        </a:p>
      </dsp:txBody>
      <dsp:txXfrm>
        <a:off x="5172929" y="1618247"/>
        <a:ext cx="2018972" cy="856533"/>
      </dsp:txXfrm>
    </dsp:sp>
    <dsp:sp modelId="{8DC1ABB6-9C30-4E9C-8CCA-70C70CCCC6CB}">
      <dsp:nvSpPr>
        <dsp:cNvPr id="0" name=""/>
        <dsp:cNvSpPr/>
      </dsp:nvSpPr>
      <dsp:spPr>
        <a:xfrm>
          <a:off x="722012" y="3170596"/>
          <a:ext cx="856533" cy="8565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46FC3-BB9D-46B5-ACE5-A6CED4B10B23}">
      <dsp:nvSpPr>
        <dsp:cNvPr id="0" name=""/>
        <dsp:cNvSpPr/>
      </dsp:nvSpPr>
      <dsp:spPr>
        <a:xfrm>
          <a:off x="901885" y="3350468"/>
          <a:ext cx="496789" cy="49678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50DBD-983F-461A-82D0-9F04D6240198}">
      <dsp:nvSpPr>
        <dsp:cNvPr id="0" name=""/>
        <dsp:cNvSpPr/>
      </dsp:nvSpPr>
      <dsp:spPr>
        <a:xfrm>
          <a:off x="1762089" y="3170596"/>
          <a:ext cx="2018972" cy="85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srgbClr val="002F59"/>
              </a:solidFill>
              <a:latin typeface="Nunito Sans" pitchFamily="2" charset="0"/>
              <a:ea typeface="+mn-ea"/>
              <a:cs typeface="+mn-cs"/>
            </a:rPr>
            <a:t>Launched Booking Keeping Services </a:t>
          </a:r>
        </a:p>
      </dsp:txBody>
      <dsp:txXfrm>
        <a:off x="1762089" y="3170596"/>
        <a:ext cx="2018972" cy="8565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1A25C1A-4803-498A-AEA2-7489651F0FF9}" type="datetimeFigureOut">
              <a:rPr lang="en-CA" smtClean="0"/>
              <a:t>2026-04-16</a:t>
            </a:fld>
            <a:endParaRPr lang="en-CA"/>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E334F48-48EC-42D4-8C57-F541631A0174}" type="slidenum">
              <a:rPr lang="en-CA" smtClean="0"/>
              <a:t>‹#›</a:t>
            </a:fld>
            <a:endParaRPr lang="en-CA"/>
          </a:p>
        </p:txBody>
      </p:sp>
    </p:spTree>
    <p:extLst>
      <p:ext uri="{BB962C8B-B14F-4D97-AF65-F5344CB8AC3E}">
        <p14:creationId xmlns:p14="http://schemas.microsoft.com/office/powerpoint/2010/main" val="201548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A9DB6-67A8-8FD9-CC9B-E5171319A8B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87CB7CA-36BA-F117-A809-A492828FFEA0}"/>
              </a:ext>
            </a:extLst>
          </p:cNvPr>
          <p:cNvSpPr txBox="1"/>
          <p:nvPr userDrawn="1"/>
        </p:nvSpPr>
        <p:spPr>
          <a:xfrm>
            <a:off x="2095901" y="5442038"/>
            <a:ext cx="4952198" cy="415498"/>
          </a:xfrm>
          <a:prstGeom prst="rect">
            <a:avLst/>
          </a:prstGeom>
          <a:noFill/>
        </p:spPr>
        <p:txBody>
          <a:bodyPr wrap="square" rtlCol="0">
            <a:spAutoFit/>
          </a:bodyPr>
          <a:lstStyle/>
          <a:p>
            <a:pPr algn="ctr"/>
            <a:r>
              <a:rPr lang="en-US" sz="2100" b="1" kern="1200" dirty="0">
                <a:solidFill>
                  <a:srgbClr val="002F59"/>
                </a:solidFill>
                <a:latin typeface="Palatino Linotype" panose="02040502050505030304" pitchFamily="18" charset="0"/>
                <a:ea typeface="+mj-ea"/>
                <a:cs typeface="+mj-cs"/>
              </a:rPr>
              <a:t>Values Driving Value</a:t>
            </a:r>
          </a:p>
        </p:txBody>
      </p:sp>
    </p:spTree>
    <p:extLst>
      <p:ext uri="{BB962C8B-B14F-4D97-AF65-F5344CB8AC3E}">
        <p14:creationId xmlns:p14="http://schemas.microsoft.com/office/powerpoint/2010/main" val="228773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IFkrWq3nbIo?feature=oembed" TargetMode="External"/><Relationship Id="rId1" Type="http://schemas.openxmlformats.org/officeDocument/2006/relationships/themeOverride" Target="../theme/themeOverride3.xml"/><Relationship Id="rId5" Type="http://schemas.openxmlformats.org/officeDocument/2006/relationships/image" Target="../media/image18.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video" Target="https://www.youtube.com/embed/GizKqZl4HvU?feature=oembed"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haritus.ca/"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haritus.ca/" TargetMode="Externa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vpR-u0Olyaw?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93B4F-6E2D-C306-0F2B-E26E094C4697}"/>
              </a:ext>
            </a:extLst>
          </p:cNvPr>
          <p:cNvSpPr txBox="1"/>
          <p:nvPr/>
        </p:nvSpPr>
        <p:spPr>
          <a:xfrm>
            <a:off x="1" y="3894835"/>
            <a:ext cx="9144000" cy="2930033"/>
          </a:xfrm>
          <a:prstGeom prst="rect">
            <a:avLst/>
          </a:prstGeom>
          <a:noFill/>
        </p:spPr>
        <p:txBody>
          <a:bodyPr wrap="square" rtlCol="0">
            <a:spAutoFit/>
          </a:bodyPr>
          <a:lstStyle/>
          <a:p>
            <a:pPr algn="ctr"/>
            <a:endParaRPr lang="en-US" sz="4020" b="1" dirty="0">
              <a:solidFill>
                <a:srgbClr val="002F59"/>
              </a:solidFill>
              <a:latin typeface="Palatino Linotype" panose="02040502050505030304" pitchFamily="18" charset="0"/>
              <a:ea typeface="Calibri" panose="020F0502020204030204" pitchFamily="34" charset="0"/>
              <a:cs typeface="Calibri" panose="020F0502020204030204" pitchFamily="34" charset="0"/>
            </a:endParaRPr>
          </a:p>
          <a:p>
            <a:pPr algn="ctr"/>
            <a:r>
              <a:rPr lang="en-US" sz="2400" b="1" dirty="0">
                <a:solidFill>
                  <a:srgbClr val="002F59"/>
                </a:solidFill>
                <a:latin typeface="Nunito Sans" pitchFamily="2" charset="0"/>
                <a:ea typeface="Calibri" panose="020F0502020204030204" pitchFamily="34" charset="0"/>
                <a:cs typeface="Calibri" panose="020F0502020204030204" pitchFamily="34" charset="0"/>
              </a:rPr>
              <a:t>2025 Annual Report </a:t>
            </a:r>
          </a:p>
          <a:p>
            <a:pPr algn="ctr"/>
            <a:r>
              <a:rPr lang="en-US" sz="2400" b="1" dirty="0">
                <a:solidFill>
                  <a:srgbClr val="002F59"/>
                </a:solidFill>
                <a:latin typeface="Nunito Sans" pitchFamily="2" charset="0"/>
                <a:ea typeface="Calibri" panose="020F0502020204030204" pitchFamily="34" charset="0"/>
                <a:cs typeface="Calibri" panose="020F0502020204030204" pitchFamily="34" charset="0"/>
              </a:rPr>
              <a:t>Resilience Through Partnership</a:t>
            </a:r>
          </a:p>
          <a:p>
            <a:pPr algn="ctr"/>
            <a:endParaRPr lang="en-US" sz="4020" b="1" dirty="0">
              <a:solidFill>
                <a:srgbClr val="002F59"/>
              </a:solidFill>
              <a:latin typeface="Palatino Linotype" panose="02040502050505030304" pitchFamily="18" charset="0"/>
              <a:ea typeface="Calibri" panose="020F0502020204030204" pitchFamily="34" charset="0"/>
              <a:cs typeface="Calibri" panose="020F0502020204030204" pitchFamily="34" charset="0"/>
            </a:endParaRPr>
          </a:p>
          <a:p>
            <a:pPr algn="ct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endParaRPr lang="en-CA" sz="2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68C832-BDFA-06D3-D8B5-6A67197B2771}"/>
              </a:ext>
            </a:extLst>
          </p:cNvPr>
          <p:cNvSpPr txBox="1"/>
          <p:nvPr/>
        </p:nvSpPr>
        <p:spPr>
          <a:xfrm>
            <a:off x="5436785" y="6332425"/>
            <a:ext cx="45623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Tree>
    <p:extLst>
      <p:ext uri="{BB962C8B-B14F-4D97-AF65-F5344CB8AC3E}">
        <p14:creationId xmlns:p14="http://schemas.microsoft.com/office/powerpoint/2010/main" val="386315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B4B09-B564-545B-E0C5-951CD5BE30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5A27AC6-428E-42FC-2195-5BF27A2EA41B}"/>
              </a:ext>
            </a:extLst>
          </p:cNvPr>
          <p:cNvSpPr>
            <a:spLocks noGrp="1"/>
          </p:cNvSpPr>
          <p:nvPr>
            <p:ph type="title"/>
          </p:nvPr>
        </p:nvSpPr>
        <p:spPr/>
        <p:txBody>
          <a:bodyPr/>
          <a:lstStyle/>
          <a:p>
            <a:r>
              <a:rPr lang="en-US" sz="3500" b="1" dirty="0">
                <a:solidFill>
                  <a:srgbClr val="002F59"/>
                </a:solidFill>
                <a:latin typeface="Nunito Sans" pitchFamily="2" charset="0"/>
                <a:ea typeface="+mn-ea"/>
                <a:cs typeface="Arial" panose="020B0604020202020204" pitchFamily="34" charset="0"/>
              </a:rPr>
              <a:t>Charitus 2025 Highlights</a:t>
            </a:r>
            <a:endParaRPr lang="en-CA" sz="3500" b="1" dirty="0">
              <a:solidFill>
                <a:srgbClr val="002F59"/>
              </a:solidFill>
              <a:latin typeface="Nunito Sans" pitchFamily="2" charset="0"/>
              <a:ea typeface="+mn-ea"/>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3D10417E-4F7D-3718-7D4A-EBDE57A88F76}"/>
              </a:ext>
            </a:extLst>
          </p:cNvPr>
          <p:cNvGraphicFramePr>
            <a:graphicFrameLocks noGrp="1"/>
          </p:cNvGraphicFramePr>
          <p:nvPr>
            <p:ph sz="half" idx="1"/>
            <p:extLst>
              <p:ext uri="{D42A27DB-BD31-4B8C-83A1-F6EECF244321}">
                <p14:modId xmlns:p14="http://schemas.microsoft.com/office/powerpoint/2010/main" val="3558117075"/>
              </p:ext>
            </p:extLst>
          </p:nvPr>
        </p:nvGraphicFramePr>
        <p:xfrm>
          <a:off x="457199" y="1600200"/>
          <a:ext cx="7913915" cy="409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Home - Charitus">
            <a:extLst>
              <a:ext uri="{FF2B5EF4-FFF2-40B4-BE49-F238E27FC236}">
                <a16:creationId xmlns:a16="http://schemas.microsoft.com/office/drawing/2014/main" id="{999C40D1-0239-1E46-A5BE-7C53474901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A62863B-0649-F6DA-79C2-809D09E5D660}"/>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Tree>
    <p:extLst>
      <p:ext uri="{BB962C8B-B14F-4D97-AF65-F5344CB8AC3E}">
        <p14:creationId xmlns:p14="http://schemas.microsoft.com/office/powerpoint/2010/main" val="14507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F9AB9-97ED-2F01-30B3-DAB9FD44F46F}"/>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0773CF5E-439C-0C84-737C-99FA40C66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116F32A8-FD18-F461-FF77-1A6944AC5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1CF32-49BC-2B08-CB92-799CC573D200}"/>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BD406428-E792-E7A0-4BAA-FE65F1E25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89CA531-281C-BEFA-8CB9-A037C990BAAD}"/>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AA699B71-5E13-DC4D-8274-3261BE30207E}"/>
              </a:ext>
            </a:extLst>
          </p:cNvPr>
          <p:cNvSpPr txBox="1"/>
          <p:nvPr/>
        </p:nvSpPr>
        <p:spPr>
          <a:xfrm>
            <a:off x="163527" y="1142999"/>
            <a:ext cx="7576216" cy="630942"/>
          </a:xfrm>
          <a:prstGeom prst="rect">
            <a:avLst/>
          </a:prstGeom>
          <a:noFill/>
        </p:spPr>
        <p:txBody>
          <a:bodyPr wrap="square">
            <a:spAutoFit/>
          </a:bodyPr>
          <a:lstStyle/>
          <a:p>
            <a:pPr algn="ctr">
              <a:spcBef>
                <a:spcPct val="0"/>
              </a:spcBef>
            </a:pPr>
            <a:r>
              <a:rPr lang="en-US" sz="3500" b="1" dirty="0">
                <a:solidFill>
                  <a:srgbClr val="002F59"/>
                </a:solidFill>
                <a:latin typeface="Nunito Sans" pitchFamily="2" charset="0"/>
                <a:cs typeface="Arial" panose="020B0604020202020204" pitchFamily="34" charset="0"/>
              </a:rPr>
              <a:t>Grants and Giving </a:t>
            </a:r>
            <a:endParaRPr lang="en-CA" sz="3500" b="1" dirty="0">
              <a:solidFill>
                <a:srgbClr val="002F59"/>
              </a:solidFill>
              <a:latin typeface="Nunito Sans" pitchFamily="2" charset="0"/>
              <a:cs typeface="Arial" panose="020B0604020202020204" pitchFamily="34" charset="0"/>
            </a:endParaRPr>
          </a:p>
        </p:txBody>
      </p:sp>
      <p:sp>
        <p:nvSpPr>
          <p:cNvPr id="4" name="TextBox 3">
            <a:extLst>
              <a:ext uri="{FF2B5EF4-FFF2-40B4-BE49-F238E27FC236}">
                <a16:creationId xmlns:a16="http://schemas.microsoft.com/office/drawing/2014/main" id="{BD83CC3B-F8FB-944E-FB22-7A518B358D3C}"/>
              </a:ext>
            </a:extLst>
          </p:cNvPr>
          <p:cNvSpPr txBox="1"/>
          <p:nvPr/>
        </p:nvSpPr>
        <p:spPr>
          <a:xfrm>
            <a:off x="0" y="2525915"/>
            <a:ext cx="6749142" cy="1837106"/>
          </a:xfrm>
          <a:prstGeom prst="rect">
            <a:avLst/>
          </a:prstGeom>
          <a:noFill/>
        </p:spPr>
        <p:txBody>
          <a:bodyPr wrap="square">
            <a:spAutoFit/>
          </a:bodyPr>
          <a:lstStyle/>
          <a:p>
            <a:pPr marL="344488" marR="0" lvl="0" indent="-344488" defTabSz="914400" fontAlgn="auto">
              <a:lnSpc>
                <a:spcPct val="115000"/>
              </a:lnSpc>
              <a:spcBef>
                <a:spcPts val="0"/>
              </a:spcBef>
              <a:spcAft>
                <a:spcPts val="682"/>
              </a:spcAft>
              <a:buClr>
                <a:schemeClr val="tx1"/>
              </a:buClr>
              <a:buSzPct val="90000"/>
              <a:buFont typeface="Wingdings" panose="05000000000000000000" pitchFamily="2" charset="2"/>
              <a:buChar char="§"/>
              <a:tabLst/>
              <a:defRPr/>
            </a:pPr>
            <a:endParaRPr lang="en-US" b="1" dirty="0">
              <a:solidFill>
                <a:srgbClr val="002F59"/>
              </a:solidFill>
              <a:latin typeface="Nunito Sans" pitchFamily="2" charset="0"/>
            </a:endParaRPr>
          </a:p>
          <a:p>
            <a:pPr marL="344488" marR="0" lvl="0" indent="-344488" defTabSz="914400" fontAlgn="auto">
              <a:lnSpc>
                <a:spcPct val="115000"/>
              </a:lnSpc>
              <a:spcBef>
                <a:spcPts val="0"/>
              </a:spcBef>
              <a:spcAft>
                <a:spcPts val="682"/>
              </a:spcAft>
              <a:buClr>
                <a:schemeClr val="tx1"/>
              </a:buClr>
              <a:buSzPct val="90000"/>
              <a:buFont typeface="Wingdings" panose="05000000000000000000" pitchFamily="2" charset="2"/>
              <a:buChar char="§"/>
              <a:tabLst/>
              <a:defRPr/>
            </a:pPr>
            <a:r>
              <a:rPr lang="en-US" b="1" dirty="0">
                <a:solidFill>
                  <a:srgbClr val="002F59"/>
                </a:solidFill>
                <a:latin typeface="Nunito Sans" pitchFamily="2" charset="0"/>
              </a:rPr>
              <a:t>Grants are designed to support projects that address critical social and environmental needs, aligning with our mission to create meaningful change.</a:t>
            </a:r>
          </a:p>
          <a:p>
            <a:pPr marL="344488" marR="0" lvl="0" indent="-344488" defTabSz="914400" fontAlgn="auto">
              <a:lnSpc>
                <a:spcPct val="115000"/>
              </a:lnSpc>
              <a:spcBef>
                <a:spcPts val="0"/>
              </a:spcBef>
              <a:spcAft>
                <a:spcPts val="682"/>
              </a:spcAft>
              <a:buClr>
                <a:schemeClr val="tx1"/>
              </a:buClr>
              <a:buSzPct val="90000"/>
              <a:buFont typeface="Wingdings" panose="05000000000000000000" pitchFamily="2" charset="2"/>
              <a:buChar char="§"/>
              <a:tabLst/>
              <a:defRPr/>
            </a:pPr>
            <a:endParaRPr lang="en-CA" sz="1700" b="1" dirty="0">
              <a:solidFill>
                <a:srgbClr val="002F59"/>
              </a:solidFill>
              <a:latin typeface="Nunito Sans" pitchFamily="2" charset="0"/>
            </a:endParaRPr>
          </a:p>
        </p:txBody>
      </p:sp>
      <p:sp>
        <p:nvSpPr>
          <p:cNvPr id="8" name="TextBox 7">
            <a:extLst>
              <a:ext uri="{FF2B5EF4-FFF2-40B4-BE49-F238E27FC236}">
                <a16:creationId xmlns:a16="http://schemas.microsoft.com/office/drawing/2014/main" id="{B7D63A14-4A52-A3BA-CD11-97D964B5C861}"/>
              </a:ext>
            </a:extLst>
          </p:cNvPr>
          <p:cNvSpPr txBox="1"/>
          <p:nvPr/>
        </p:nvSpPr>
        <p:spPr>
          <a:xfrm>
            <a:off x="0" y="3601054"/>
            <a:ext cx="6346371" cy="1764457"/>
          </a:xfrm>
          <a:prstGeom prst="rect">
            <a:avLst/>
          </a:prstGeom>
          <a:noFill/>
        </p:spPr>
        <p:txBody>
          <a:bodyPr wrap="square">
            <a:spAutoFit/>
          </a:bodyPr>
          <a:lstStyle/>
          <a:p>
            <a:pPr marL="344488" indent="-344488" defTabSz="914400">
              <a:lnSpc>
                <a:spcPct val="115000"/>
              </a:lnSpc>
              <a:spcAft>
                <a:spcPts val="682"/>
              </a:spcAft>
              <a:buClr>
                <a:schemeClr val="tx1"/>
              </a:buClr>
              <a:buSzPct val="90000"/>
              <a:buFont typeface="Wingdings" panose="05000000000000000000" pitchFamily="2" charset="2"/>
              <a:buChar char="§"/>
            </a:pPr>
            <a:endParaRPr lang="en-US" b="1" dirty="0">
              <a:solidFill>
                <a:srgbClr val="002F59"/>
              </a:solidFill>
              <a:latin typeface="Nunito Sans" pitchFamily="2" charset="0"/>
            </a:endParaRPr>
          </a:p>
          <a:p>
            <a:pPr marL="344488" indent="-344488" defTabSz="914400">
              <a:lnSpc>
                <a:spcPct val="115000"/>
              </a:lnSpc>
              <a:spcAft>
                <a:spcPts val="682"/>
              </a:spcAft>
              <a:buClr>
                <a:schemeClr val="tx1"/>
              </a:buClr>
              <a:buSzPct val="90000"/>
              <a:buFont typeface="Wingdings" panose="05000000000000000000" pitchFamily="2" charset="2"/>
              <a:buChar char="§"/>
            </a:pPr>
            <a:r>
              <a:rPr lang="en-US" b="1" dirty="0">
                <a:solidFill>
                  <a:srgbClr val="002F59"/>
                </a:solidFill>
                <a:latin typeface="Nunito Sans" pitchFamily="2" charset="0"/>
              </a:rPr>
              <a:t>Charitus administers a growing number of charitable programs including Partner Grants programs, the David Pfrimmer Social Justice Fund and the Jeff Pym Legacy Fund.</a:t>
            </a:r>
          </a:p>
        </p:txBody>
      </p:sp>
      <p:pic>
        <p:nvPicPr>
          <p:cNvPr id="10" name="Picture 2" descr="Image result for public domain canadian currency">
            <a:extLst>
              <a:ext uri="{FF2B5EF4-FFF2-40B4-BE49-F238E27FC236}">
                <a16:creationId xmlns:a16="http://schemas.microsoft.com/office/drawing/2014/main" id="{5A2C1687-3816-7704-1324-95E623352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060" y="3139980"/>
            <a:ext cx="2397699" cy="194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1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442C0-013D-CA7C-7CBF-1E0192F501D3}"/>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406B-535A-C881-AB3E-30A6D8586F38}"/>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05FA7C37-915D-31B2-0AFA-EFF753FB1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86DA7B6-C3F1-1004-0DC3-77AA5256DC26}"/>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3EB7C5B9-C953-F05C-EC7E-3924E6D0D5C9}"/>
              </a:ext>
            </a:extLst>
          </p:cNvPr>
          <p:cNvSpPr txBox="1"/>
          <p:nvPr/>
        </p:nvSpPr>
        <p:spPr>
          <a:xfrm>
            <a:off x="163527" y="1142999"/>
            <a:ext cx="7576216" cy="630942"/>
          </a:xfrm>
          <a:prstGeom prst="rect">
            <a:avLst/>
          </a:prstGeom>
          <a:noFill/>
        </p:spPr>
        <p:txBody>
          <a:bodyPr wrap="square">
            <a:spAutoFit/>
          </a:bodyPr>
          <a:lstStyle/>
          <a:p>
            <a:pPr algn="ctr"/>
            <a:r>
              <a:rPr lang="en-US" sz="3500" b="1" dirty="0">
                <a:solidFill>
                  <a:srgbClr val="002F59"/>
                </a:solidFill>
                <a:latin typeface="Nunito Sans" pitchFamily="2" charset="0"/>
                <a:cs typeface="Arial" panose="020B0604020202020204" pitchFamily="34" charset="0"/>
              </a:rPr>
              <a:t>Charitable Grants Programs</a:t>
            </a:r>
            <a:endParaRPr lang="en-CA" sz="3500" dirty="0">
              <a:latin typeface="Nunito Sans" pitchFamily="2" charset="0"/>
              <a:cs typeface="Arial" panose="020B0604020202020204" pitchFamily="34" charset="0"/>
            </a:endParaRPr>
          </a:p>
        </p:txBody>
      </p:sp>
      <p:graphicFrame>
        <p:nvGraphicFramePr>
          <p:cNvPr id="9" name="Chart 8">
            <a:extLst>
              <a:ext uri="{FF2B5EF4-FFF2-40B4-BE49-F238E27FC236}">
                <a16:creationId xmlns:a16="http://schemas.microsoft.com/office/drawing/2014/main" id="{895A6704-3EA2-FC0B-98FE-EF68DEE83DA3}"/>
              </a:ext>
            </a:extLst>
          </p:cNvPr>
          <p:cNvGraphicFramePr>
            <a:graphicFrameLocks/>
          </p:cNvGraphicFramePr>
          <p:nvPr>
            <p:extLst>
              <p:ext uri="{D42A27DB-BD31-4B8C-83A1-F6EECF244321}">
                <p14:modId xmlns:p14="http://schemas.microsoft.com/office/powerpoint/2010/main" val="2801452986"/>
              </p:ext>
            </p:extLst>
          </p:nvPr>
        </p:nvGraphicFramePr>
        <p:xfrm>
          <a:off x="566057" y="2524358"/>
          <a:ext cx="7883880" cy="3383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425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E6070D-AF3A-899B-406D-462C051D43E3}"/>
            </a:ext>
          </a:extLst>
        </p:cNvPr>
        <p:cNvGrpSpPr/>
        <p:nvPr/>
      </p:nvGrpSpPr>
      <p:grpSpPr>
        <a:xfrm>
          <a:off x="0" y="0"/>
          <a:ext cx="0" cy="0"/>
          <a:chOff x="0" y="0"/>
          <a:chExt cx="0" cy="0"/>
        </a:xfrm>
      </p:grpSpPr>
      <p:sp useBgFill="1">
        <p:nvSpPr>
          <p:cNvPr id="72"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84F7C-D01A-486F-94EA-79FB68F812FA}"/>
              </a:ext>
            </a:extLst>
          </p:cNvPr>
          <p:cNvSpPr>
            <a:spLocks noGrp="1"/>
          </p:cNvSpPr>
          <p:nvPr>
            <p:ph type="title"/>
          </p:nvPr>
        </p:nvSpPr>
        <p:spPr>
          <a:xfrm>
            <a:off x="571350" y="250409"/>
            <a:ext cx="7667214" cy="1228299"/>
          </a:xfrm>
        </p:spPr>
        <p:txBody>
          <a:bodyPr vert="horz" lIns="91440" tIns="45720" rIns="91440" bIns="45720" rtlCol="0" anchor="ctr">
            <a:normAutofit/>
          </a:bodyPr>
          <a:lstStyle/>
          <a:p>
            <a:pPr>
              <a:lnSpc>
                <a:spcPct val="90000"/>
              </a:lnSpc>
              <a:defRPr sz="4400" b="1">
                <a:solidFill>
                  <a:srgbClr val="0066CC"/>
                </a:solidFill>
              </a:defRPr>
            </a:pPr>
            <a:r>
              <a:rPr lang="en-US" sz="3500" b="1" dirty="0">
                <a:solidFill>
                  <a:srgbClr val="002F59"/>
                </a:solidFill>
                <a:latin typeface="Nunito Sans" pitchFamily="2" charset="0"/>
                <a:ea typeface="+mn-ea"/>
                <a:cs typeface="Arial" panose="020B0604020202020204" pitchFamily="34" charset="0"/>
              </a:rPr>
              <a:t>New Money Market Portfolio</a:t>
            </a:r>
          </a:p>
        </p:txBody>
      </p:sp>
      <p:sp>
        <p:nvSpPr>
          <p:cNvPr id="4" name="Content Placeholder 3">
            <a:extLst>
              <a:ext uri="{FF2B5EF4-FFF2-40B4-BE49-F238E27FC236}">
                <a16:creationId xmlns:a16="http://schemas.microsoft.com/office/drawing/2014/main" id="{54157F23-229F-860D-5BBB-3ED088E655E5}"/>
              </a:ext>
            </a:extLst>
          </p:cNvPr>
          <p:cNvSpPr>
            <a:spLocks noGrp="1"/>
          </p:cNvSpPr>
          <p:nvPr>
            <p:ph sz="half" idx="1"/>
          </p:nvPr>
        </p:nvSpPr>
        <p:spPr>
          <a:xfrm>
            <a:off x="-26811" y="2673299"/>
            <a:ext cx="5725887" cy="1511401"/>
          </a:xfrm>
        </p:spPr>
        <p:txBody>
          <a:bodyPr vert="horz" lIns="91440" tIns="45720" rIns="91440" bIns="45720" rtlCol="0" anchor="ctr">
            <a:noAutofit/>
          </a:bodyPr>
          <a:lstStyle/>
          <a:p>
            <a:pPr marL="344488" indent="-344488" defTabSz="914400">
              <a:lnSpc>
                <a:spcPct val="115000"/>
              </a:lnSpc>
              <a:spcAft>
                <a:spcPts val="682"/>
              </a:spcAft>
              <a:buClr>
                <a:schemeClr val="tx1"/>
              </a:buClr>
              <a:buSzPct val="90000"/>
              <a:buFont typeface="Wingdings" panose="05000000000000000000" pitchFamily="2" charset="2"/>
              <a:buChar char="§"/>
            </a:pPr>
            <a:endParaRPr lang="en-US" sz="1600" b="1" dirty="0">
              <a:solidFill>
                <a:srgbClr val="002F59"/>
              </a:solidFill>
              <a:latin typeface="Nunito Sans" pitchFamily="2" charset="0"/>
            </a:endParaRPr>
          </a:p>
          <a:p>
            <a:pPr marL="344488" indent="-344488" defTabSz="914400">
              <a:lnSpc>
                <a:spcPct val="115000"/>
              </a:lnSpc>
              <a:spcAft>
                <a:spcPts val="682"/>
              </a:spcAft>
              <a:buClr>
                <a:schemeClr val="tx1"/>
              </a:buClr>
              <a:buSzPct val="90000"/>
              <a:buFont typeface="Wingdings" panose="05000000000000000000" pitchFamily="2" charset="2"/>
              <a:buChar char="§"/>
            </a:pPr>
            <a:endParaRPr lang="en-US" sz="1600" b="1" dirty="0">
              <a:solidFill>
                <a:srgbClr val="002F59"/>
              </a:solidFill>
              <a:latin typeface="Nunito Sans" pitchFamily="2" charset="0"/>
            </a:endParaRPr>
          </a:p>
          <a:p>
            <a:pPr marL="344488" indent="-344488" defTabSz="914400">
              <a:lnSpc>
                <a:spcPct val="115000"/>
              </a:lnSpc>
              <a:spcAft>
                <a:spcPts val="682"/>
              </a:spcAft>
              <a:buClr>
                <a:schemeClr val="tx1"/>
              </a:buClr>
              <a:buSzPct val="90000"/>
              <a:buFont typeface="Wingdings" panose="05000000000000000000" pitchFamily="2" charset="2"/>
              <a:buChar char="§"/>
            </a:pPr>
            <a:endParaRPr lang="en-US" sz="1600" b="1" dirty="0">
              <a:solidFill>
                <a:srgbClr val="002F59"/>
              </a:solidFill>
              <a:latin typeface="Nunito Sans" pitchFamily="2" charset="0"/>
            </a:endParaRPr>
          </a:p>
          <a:p>
            <a:pPr marL="344488" indent="-344488" defTabSz="914400">
              <a:lnSpc>
                <a:spcPct val="115000"/>
              </a:lnSpc>
              <a:spcAft>
                <a:spcPts val="682"/>
              </a:spcAft>
              <a:buClr>
                <a:schemeClr val="tx1"/>
              </a:buClr>
              <a:buSzPct val="90000"/>
              <a:buFont typeface="Wingdings" panose="05000000000000000000" pitchFamily="2" charset="2"/>
              <a:buChar char="§"/>
            </a:pPr>
            <a:endParaRPr lang="en-US" sz="1600" b="1" dirty="0">
              <a:solidFill>
                <a:srgbClr val="002F59"/>
              </a:solidFill>
              <a:latin typeface="Nunito Sans" pitchFamily="2" charset="0"/>
            </a:endParaRPr>
          </a:p>
          <a:p>
            <a:pPr marL="344488" indent="-344488" defTabSz="914400">
              <a:lnSpc>
                <a:spcPct val="115000"/>
              </a:lnSpc>
              <a:spcAft>
                <a:spcPts val="682"/>
              </a:spcAft>
              <a:buClr>
                <a:schemeClr val="tx1"/>
              </a:buClr>
              <a:buSzPct val="90000"/>
              <a:buFont typeface="Wingdings" panose="05000000000000000000" pitchFamily="2" charset="2"/>
              <a:buChar char="§"/>
            </a:pPr>
            <a:endParaRPr lang="en-US" sz="1600" b="1" dirty="0">
              <a:solidFill>
                <a:srgbClr val="002F59"/>
              </a:solidFill>
              <a:latin typeface="Nunito Sans" pitchFamily="2" charset="0"/>
            </a:endParaRPr>
          </a:p>
          <a:p>
            <a:pPr marL="344488" indent="-344488" defTabSz="914400">
              <a:lnSpc>
                <a:spcPct val="115000"/>
              </a:lnSpc>
              <a:spcAft>
                <a:spcPts val="682"/>
              </a:spcAft>
              <a:buClr>
                <a:schemeClr val="tx1"/>
              </a:buClr>
              <a:buSzPct val="90000"/>
              <a:buFont typeface="Wingdings" panose="05000000000000000000" pitchFamily="2" charset="2"/>
              <a:buChar char="§"/>
            </a:pPr>
            <a:r>
              <a:rPr lang="en-US" sz="1600" b="1" dirty="0">
                <a:solidFill>
                  <a:srgbClr val="002F59"/>
                </a:solidFill>
                <a:latin typeface="Nunito Sans" pitchFamily="2" charset="0"/>
              </a:rPr>
              <a:t>The Charitus Money Market Portfolio, launched in 2025, provides churches and charities with a prudent, accessible solution for stewarding short-term funds. Focused on capital preservation, stability, and liquidity, it offers a reliable place to hold resources needed in the near term—while aligning with Charitus’ commitment to faithful, values-based investing.</a:t>
            </a:r>
          </a:p>
          <a:p>
            <a:pPr marL="344488" indent="-344488" defTabSz="914400">
              <a:lnSpc>
                <a:spcPct val="115000"/>
              </a:lnSpc>
              <a:spcAft>
                <a:spcPts val="682"/>
              </a:spcAft>
              <a:buClr>
                <a:schemeClr val="tx1"/>
              </a:buClr>
              <a:buSzPct val="90000"/>
              <a:buFont typeface="Wingdings" panose="05000000000000000000" pitchFamily="2" charset="2"/>
              <a:buChar char="§"/>
            </a:pPr>
            <a:r>
              <a:rPr lang="en-US" sz="1600" b="1" dirty="0">
                <a:solidFill>
                  <a:srgbClr val="002F59"/>
                </a:solidFill>
                <a:latin typeface="Nunito Sans" pitchFamily="2" charset="0"/>
              </a:rPr>
              <a:t>As the most conservative option within the Charitus investment suite, the portfolio supports organizations in managing reserves, preparing for future ministry initiatives, and navigating seasons of discernment. It reflects a thoughtful balance of financial discipline and mission alignment, advancing the long-term flourishing of the communities our partners serve.</a:t>
            </a:r>
          </a:p>
          <a:p>
            <a:pPr marL="0" indent="0" defTabSz="914400">
              <a:lnSpc>
                <a:spcPct val="80000"/>
              </a:lnSpc>
              <a:buNone/>
            </a:pPr>
            <a:endParaRPr lang="en-US" sz="1600" dirty="0">
              <a:latin typeface="Arial" panose="020B0604020202020204" pitchFamily="34" charset="0"/>
              <a:cs typeface="Arial" panose="020B0604020202020204" pitchFamily="34" charset="0"/>
            </a:endParaRPr>
          </a:p>
        </p:txBody>
      </p:sp>
      <p:pic>
        <p:nvPicPr>
          <p:cNvPr id="3" name="Picture 2" descr="Home - Charitus">
            <a:extLst>
              <a:ext uri="{FF2B5EF4-FFF2-40B4-BE49-F238E27FC236}">
                <a16:creationId xmlns:a16="http://schemas.microsoft.com/office/drawing/2014/main" id="{6AADB116-7C40-2D7C-3EF6-6911DD593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11765A1-5071-482F-3665-F1310B2A34F2}"/>
              </a:ext>
            </a:extLst>
          </p:cNvPr>
          <p:cNvSpPr>
            <a:spLocks noGrp="1"/>
          </p:cNvSpPr>
          <p:nvPr>
            <p:ph type="ftr" sz="quarter" idx="11"/>
          </p:nvPr>
        </p:nvSpPr>
        <p:spPr>
          <a:xfrm>
            <a:off x="2362200" y="6356350"/>
            <a:ext cx="3657600" cy="365125"/>
          </a:xfrm>
        </p:spPr>
        <p:txBody>
          <a:bodyPr/>
          <a:lstStyle/>
          <a:p>
            <a:pPr lvl="0" defTabSz="914400">
              <a:defRPr/>
            </a:pPr>
            <a:endParaRPr lang="en-US" b="1" dirty="0">
              <a:solidFill>
                <a:schemeClr val="tx1"/>
              </a:solidFill>
              <a:latin typeface="Arial" panose="020B0604020202020204" pitchFamily="34" charset="0"/>
              <a:cs typeface="Arial" panose="020B0604020202020204" pitchFamily="34" charset="0"/>
            </a:endParaRPr>
          </a:p>
          <a:p>
            <a:endParaRPr lang="en-US" dirty="0"/>
          </a:p>
        </p:txBody>
      </p:sp>
      <p:sp>
        <p:nvSpPr>
          <p:cNvPr id="6" name="Footer Placeholder 6">
            <a:extLst>
              <a:ext uri="{FF2B5EF4-FFF2-40B4-BE49-F238E27FC236}">
                <a16:creationId xmlns:a16="http://schemas.microsoft.com/office/drawing/2014/main" id="{1AFD8340-766C-4551-D41A-1001EE2AF778}"/>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pic>
        <p:nvPicPr>
          <p:cNvPr id="7" name="Picture 6">
            <a:extLst>
              <a:ext uri="{FF2B5EF4-FFF2-40B4-BE49-F238E27FC236}">
                <a16:creationId xmlns:a16="http://schemas.microsoft.com/office/drawing/2014/main" id="{0AF836FE-EFB9-D5B3-893B-19701A2053C5}"/>
              </a:ext>
            </a:extLst>
          </p:cNvPr>
          <p:cNvPicPr>
            <a:picLocks noChangeAspect="1"/>
          </p:cNvPicPr>
          <p:nvPr/>
        </p:nvPicPr>
        <p:blipFill>
          <a:blip r:embed="rId3"/>
          <a:stretch>
            <a:fillRect/>
          </a:stretch>
        </p:blipFill>
        <p:spPr>
          <a:xfrm>
            <a:off x="5870324" y="2394857"/>
            <a:ext cx="3102429" cy="2481943"/>
          </a:xfrm>
          <a:prstGeom prst="rect">
            <a:avLst/>
          </a:prstGeom>
        </p:spPr>
      </p:pic>
    </p:spTree>
    <p:extLst>
      <p:ext uri="{BB962C8B-B14F-4D97-AF65-F5344CB8AC3E}">
        <p14:creationId xmlns:p14="http://schemas.microsoft.com/office/powerpoint/2010/main" val="51624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077589-E57A-8A15-B462-8B1FD6AAAC15}"/>
            </a:ext>
          </a:extLst>
        </p:cNvPr>
        <p:cNvGrpSpPr/>
        <p:nvPr/>
      </p:nvGrpSpPr>
      <p:grpSpPr>
        <a:xfrm>
          <a:off x="0" y="0"/>
          <a:ext cx="0" cy="0"/>
          <a:chOff x="0" y="0"/>
          <a:chExt cx="0" cy="0"/>
        </a:xfrm>
      </p:grpSpPr>
      <p:sp useBgFill="1">
        <p:nvSpPr>
          <p:cNvPr id="2062"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4" name="Rectangle 2063">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CC9FC-D069-3CF8-4CF5-A480DEA70ACD}"/>
              </a:ext>
            </a:extLst>
          </p:cNvPr>
          <p:cNvSpPr>
            <a:spLocks noGrp="1"/>
          </p:cNvSpPr>
          <p:nvPr>
            <p:ph type="title"/>
          </p:nvPr>
        </p:nvSpPr>
        <p:spPr>
          <a:xfrm>
            <a:off x="571350" y="250409"/>
            <a:ext cx="7667214" cy="1228299"/>
          </a:xfrm>
        </p:spPr>
        <p:txBody>
          <a:bodyPr vert="horz" lIns="91440" tIns="45720" rIns="91440" bIns="45720" rtlCol="0" anchor="ctr">
            <a:normAutofit/>
          </a:bodyPr>
          <a:lstStyle/>
          <a:p>
            <a:pPr>
              <a:lnSpc>
                <a:spcPct val="90000"/>
              </a:lnSpc>
              <a:defRPr sz="4400" b="1">
                <a:solidFill>
                  <a:srgbClr val="0066CC"/>
                </a:solidFill>
              </a:defRPr>
            </a:pPr>
            <a:r>
              <a:rPr lang="en-US" sz="3500" b="1" dirty="0">
                <a:solidFill>
                  <a:srgbClr val="002F59"/>
                </a:solidFill>
                <a:latin typeface="Nunito Sans" pitchFamily="2" charset="0"/>
                <a:ea typeface="+mn-ea"/>
                <a:cs typeface="Arial" panose="020B0604020202020204" pitchFamily="34" charset="0"/>
              </a:rPr>
              <a:t>$100 Million in Assets </a:t>
            </a:r>
          </a:p>
        </p:txBody>
      </p:sp>
      <p:sp>
        <p:nvSpPr>
          <p:cNvPr id="4" name="Content Placeholder 3">
            <a:extLst>
              <a:ext uri="{FF2B5EF4-FFF2-40B4-BE49-F238E27FC236}">
                <a16:creationId xmlns:a16="http://schemas.microsoft.com/office/drawing/2014/main" id="{8D298E0C-FB46-F678-C7FC-F899A984EBB9}"/>
              </a:ext>
            </a:extLst>
          </p:cNvPr>
          <p:cNvSpPr>
            <a:spLocks noGrp="1"/>
          </p:cNvSpPr>
          <p:nvPr>
            <p:ph sz="half" idx="1"/>
          </p:nvPr>
        </p:nvSpPr>
        <p:spPr>
          <a:xfrm>
            <a:off x="0" y="1617385"/>
            <a:ext cx="6019800" cy="5203371"/>
          </a:xfrm>
        </p:spPr>
        <p:txBody>
          <a:bodyPr vert="horz" lIns="91440" tIns="45720" rIns="91440" bIns="45720" rtlCol="0" anchor="ctr">
            <a:normAutofit/>
          </a:bodyPr>
          <a:lstStyle/>
          <a:p>
            <a:r>
              <a:rPr lang="en-US" sz="1600" b="1" dirty="0">
                <a:solidFill>
                  <a:srgbClr val="002F59"/>
                </a:solidFill>
                <a:latin typeface="Nunito Sans" pitchFamily="2" charset="0"/>
              </a:rPr>
              <a:t>In 2025, Charitus surpassed $100 million in assets under management—an important milestone grounded in donor trust and a shared commitment to generosity.</a:t>
            </a:r>
          </a:p>
          <a:p>
            <a:endParaRPr lang="en-US" sz="1600" b="1" dirty="0">
              <a:solidFill>
                <a:srgbClr val="002F59"/>
              </a:solidFill>
              <a:latin typeface="Nunito Sans" pitchFamily="2" charset="0"/>
            </a:endParaRPr>
          </a:p>
          <a:p>
            <a:r>
              <a:rPr lang="en-US" sz="1600" b="1" dirty="0">
                <a:solidFill>
                  <a:srgbClr val="002F59"/>
                </a:solidFill>
                <a:latin typeface="Nunito Sans" pitchFamily="2" charset="0"/>
              </a:rPr>
              <a:t>We steward these funds with a long-term perspective, seeking to preserve and grow capital so that today’s giving continues to have impact well into the future. Through disciplined investment and thoughtful oversight, we support sustainable charitable disbursements that respond to both current needs and emerging opportunities.</a:t>
            </a:r>
          </a:p>
          <a:p>
            <a:endParaRPr lang="en-US" sz="1600" b="1" dirty="0">
              <a:solidFill>
                <a:srgbClr val="002F59"/>
              </a:solidFill>
              <a:latin typeface="Nunito Sans" pitchFamily="2" charset="0"/>
            </a:endParaRPr>
          </a:p>
          <a:p>
            <a:r>
              <a:rPr lang="en-US" sz="1600" b="1" dirty="0">
                <a:solidFill>
                  <a:srgbClr val="002F59"/>
                </a:solidFill>
                <a:latin typeface="Nunito Sans" pitchFamily="2" charset="0"/>
              </a:rPr>
              <a:t>Each fund reflects the values of those we serve, and we manage them with integrity, care, and a commitment to lasting impact.</a:t>
            </a:r>
          </a:p>
          <a:p>
            <a:pPr marL="0" indent="-228600" defTabSz="914400">
              <a:lnSpc>
                <a:spcPct val="90000"/>
              </a:lnSpc>
              <a:buFont typeface="Arial" panose="020B0604020202020204" pitchFamily="34" charset="0"/>
              <a:buChar char="•"/>
            </a:pPr>
            <a:endParaRPr lang="en-US" sz="1400" dirty="0"/>
          </a:p>
        </p:txBody>
      </p:sp>
      <p:pic>
        <p:nvPicPr>
          <p:cNvPr id="3" name="Picture 2" descr="Home - Charitus">
            <a:extLst>
              <a:ext uri="{FF2B5EF4-FFF2-40B4-BE49-F238E27FC236}">
                <a16:creationId xmlns:a16="http://schemas.microsoft.com/office/drawing/2014/main" id="{7D37D6B6-57B5-06B9-62FE-C0F3A88A3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6">
            <a:extLst>
              <a:ext uri="{FF2B5EF4-FFF2-40B4-BE49-F238E27FC236}">
                <a16:creationId xmlns:a16="http://schemas.microsoft.com/office/drawing/2014/main" id="{1F9FB6B5-D275-86E8-ACF4-BBB6CED063DE}"/>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pic>
        <p:nvPicPr>
          <p:cNvPr id="1026" name="Picture 2">
            <a:extLst>
              <a:ext uri="{FF2B5EF4-FFF2-40B4-BE49-F238E27FC236}">
                <a16:creationId xmlns:a16="http://schemas.microsoft.com/office/drawing/2014/main" id="{E8951039-B6B6-7E60-E84A-784E5CEDA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694" y="2439081"/>
            <a:ext cx="2722306" cy="181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18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86C449-3EC6-2903-625F-90C492B50F7D}"/>
            </a:ext>
          </a:extLst>
        </p:cNvPr>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5A84-50E0-B2F3-92C9-C7251F6D5A6A}"/>
              </a:ext>
            </a:extLst>
          </p:cNvPr>
          <p:cNvSpPr>
            <a:spLocks noGrp="1"/>
          </p:cNvSpPr>
          <p:nvPr>
            <p:ph type="title"/>
          </p:nvPr>
        </p:nvSpPr>
        <p:spPr>
          <a:xfrm>
            <a:off x="571350" y="250409"/>
            <a:ext cx="7667214" cy="1228299"/>
          </a:xfrm>
        </p:spPr>
        <p:txBody>
          <a:bodyPr vert="horz" lIns="91440" tIns="45720" rIns="91440" bIns="45720" rtlCol="0" anchor="ctr">
            <a:normAutofit/>
          </a:bodyPr>
          <a:lstStyle/>
          <a:p>
            <a:pPr>
              <a:lnSpc>
                <a:spcPct val="90000"/>
              </a:lnSpc>
              <a:defRPr sz="4400" b="1">
                <a:solidFill>
                  <a:srgbClr val="0066CC"/>
                </a:solidFill>
              </a:defRPr>
            </a:pPr>
            <a:r>
              <a:rPr lang="en-US" sz="3500" b="1" dirty="0">
                <a:solidFill>
                  <a:srgbClr val="002F59"/>
                </a:solidFill>
                <a:latin typeface="Nunito Sans" pitchFamily="2" charset="0"/>
                <a:ea typeface="+mn-ea"/>
                <a:cs typeface="Arial" panose="020B0604020202020204" pitchFamily="34" charset="0"/>
              </a:rPr>
              <a:t>New Case Studies Series</a:t>
            </a:r>
          </a:p>
        </p:txBody>
      </p:sp>
      <p:sp>
        <p:nvSpPr>
          <p:cNvPr id="4" name="Content Placeholder 3">
            <a:extLst>
              <a:ext uri="{FF2B5EF4-FFF2-40B4-BE49-F238E27FC236}">
                <a16:creationId xmlns:a16="http://schemas.microsoft.com/office/drawing/2014/main" id="{84FCD00C-4243-EA67-5D66-F3A0BF7AD483}"/>
              </a:ext>
            </a:extLst>
          </p:cNvPr>
          <p:cNvSpPr>
            <a:spLocks noGrp="1"/>
          </p:cNvSpPr>
          <p:nvPr>
            <p:ph sz="half" idx="1"/>
          </p:nvPr>
        </p:nvSpPr>
        <p:spPr>
          <a:xfrm>
            <a:off x="0" y="2007797"/>
            <a:ext cx="4572000" cy="4115018"/>
          </a:xfrm>
        </p:spPr>
        <p:txBody>
          <a:bodyPr vert="horz" lIns="91440" tIns="45720" rIns="91440" bIns="45720" rtlCol="0" anchor="ctr">
            <a:normAutofit fontScale="92500" lnSpcReduction="20000"/>
          </a:bodyPr>
          <a:lstStyle/>
          <a:p>
            <a:pPr>
              <a:defRPr/>
            </a:pPr>
            <a:r>
              <a:rPr lang="en-US" sz="1700" b="1" dirty="0">
                <a:solidFill>
                  <a:srgbClr val="002F59"/>
                </a:solidFill>
                <a:latin typeface="Nunito Sans" pitchFamily="2" charset="0"/>
              </a:rPr>
              <a:t>In 2025, Charitus released a new series of case studies that reflect the heart of our work—faithful stewardship expressed through thoughtful and purposeful giving. These stories offer a window into the ways donor intent is carefully discerned and carried forward, resulting in tangible and lasting impact across communities. </a:t>
            </a:r>
          </a:p>
          <a:p>
            <a:pPr>
              <a:defRPr/>
            </a:pPr>
            <a:endParaRPr lang="en-US" sz="1700" b="1" dirty="0">
              <a:solidFill>
                <a:srgbClr val="002F59"/>
              </a:solidFill>
              <a:latin typeface="Nunito Sans" pitchFamily="2" charset="0"/>
            </a:endParaRPr>
          </a:p>
          <a:p>
            <a:pPr>
              <a:defRPr/>
            </a:pPr>
            <a:r>
              <a:rPr lang="en-US" sz="1700" b="1" dirty="0">
                <a:solidFill>
                  <a:srgbClr val="002F59"/>
                </a:solidFill>
                <a:latin typeface="Nunito Sans" pitchFamily="2" charset="0"/>
              </a:rPr>
              <a:t>Each case study highlights not only the outcomes achieved, but the relationships, trust, and shared vision that make such work possible. Together, they bear witness to a quiet but profound truth: when generosity is guided with care and integrity, it has the power to shape lives, strengthen communities, and leave a legacy that endures.</a:t>
            </a:r>
          </a:p>
          <a:p>
            <a:pPr marL="0" indent="0" defTabSz="914400">
              <a:lnSpc>
                <a:spcPct val="90000"/>
              </a:lnSpc>
              <a:buNone/>
            </a:pPr>
            <a:endParaRPr lang="en-US" sz="1700" dirty="0"/>
          </a:p>
        </p:txBody>
      </p:sp>
      <p:sp>
        <p:nvSpPr>
          <p:cNvPr id="3" name="Footer Placeholder 6">
            <a:extLst>
              <a:ext uri="{FF2B5EF4-FFF2-40B4-BE49-F238E27FC236}">
                <a16:creationId xmlns:a16="http://schemas.microsoft.com/office/drawing/2014/main" id="{CF981E8A-1BC3-249C-817E-96924466EBDF}"/>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pic>
        <p:nvPicPr>
          <p:cNvPr id="5" name="Picture 4" descr="Home - Charitus">
            <a:extLst>
              <a:ext uri="{FF2B5EF4-FFF2-40B4-BE49-F238E27FC236}">
                <a16:creationId xmlns:a16="http://schemas.microsoft.com/office/drawing/2014/main" id="{3820FB9D-3461-9223-37F1-688540E60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68D3EF0-2EAA-5122-6EEE-D25EC539A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616" y="2209800"/>
            <a:ext cx="4258460" cy="343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483BC-67C2-E26B-E72E-17CB86428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FC619-B90B-56A2-30C4-C151F79FC011}"/>
              </a:ext>
            </a:extLst>
          </p:cNvPr>
          <p:cNvSpPr>
            <a:spLocks noGrp="1"/>
          </p:cNvSpPr>
          <p:nvPr>
            <p:ph type="title"/>
          </p:nvPr>
        </p:nvSpPr>
        <p:spPr>
          <a:xfrm>
            <a:off x="408064" y="348618"/>
            <a:ext cx="8070266" cy="1228299"/>
          </a:xfrm>
        </p:spPr>
        <p:txBody>
          <a:bodyPr vert="horz" lIns="91440" tIns="45720" rIns="91440" bIns="45720" rtlCol="0" anchor="ctr">
            <a:normAutofit/>
          </a:bodyPr>
          <a:lstStyle/>
          <a:p>
            <a:pPr>
              <a:lnSpc>
                <a:spcPct val="90000"/>
              </a:lnSpc>
              <a:defRPr sz="4400" b="1">
                <a:solidFill>
                  <a:srgbClr val="0066CC"/>
                </a:solidFill>
              </a:defRPr>
            </a:pPr>
            <a:r>
              <a:rPr lang="en-US" sz="3500" b="1" dirty="0">
                <a:solidFill>
                  <a:srgbClr val="002F59"/>
                </a:solidFill>
                <a:latin typeface="Nunito Sans" pitchFamily="2" charset="0"/>
                <a:ea typeface="+mn-ea"/>
                <a:cs typeface="Arial" panose="020B0604020202020204" pitchFamily="34" charset="0"/>
              </a:rPr>
              <a:t>Launched Booking Keeping Services</a:t>
            </a:r>
          </a:p>
        </p:txBody>
      </p:sp>
      <p:sp>
        <p:nvSpPr>
          <p:cNvPr id="4" name="Content Placeholder 3">
            <a:extLst>
              <a:ext uri="{FF2B5EF4-FFF2-40B4-BE49-F238E27FC236}">
                <a16:creationId xmlns:a16="http://schemas.microsoft.com/office/drawing/2014/main" id="{CA1FAAAC-EAA5-A420-CFFC-4B2C9DB9E78F}"/>
              </a:ext>
            </a:extLst>
          </p:cNvPr>
          <p:cNvSpPr>
            <a:spLocks noGrp="1"/>
          </p:cNvSpPr>
          <p:nvPr>
            <p:ph sz="half" idx="1"/>
          </p:nvPr>
        </p:nvSpPr>
        <p:spPr>
          <a:xfrm>
            <a:off x="150415" y="1729117"/>
            <a:ext cx="5085613" cy="4551940"/>
          </a:xfrm>
        </p:spPr>
        <p:txBody>
          <a:bodyPr vert="horz" lIns="91440" tIns="45720" rIns="91440" bIns="45720" rtlCol="0" anchor="ctr">
            <a:normAutofit fontScale="92500" lnSpcReduction="10000"/>
          </a:bodyPr>
          <a:lstStyle/>
          <a:p>
            <a:pPr defTabSz="914400">
              <a:lnSpc>
                <a:spcPct val="90000"/>
              </a:lnSpc>
              <a:spcBef>
                <a:spcPts val="0"/>
              </a:spcBef>
              <a:defRPr/>
            </a:pPr>
            <a:r>
              <a:rPr lang="en-US" sz="1700" b="1" dirty="0">
                <a:solidFill>
                  <a:srgbClr val="002F59"/>
                </a:solidFill>
                <a:latin typeface="Nunito Sans" pitchFamily="2" charset="0"/>
              </a:rPr>
              <a:t>In 2025, Charitus thoughtfully expanded its service offering with the introduction of dedicated bookkeeping services—an extension of our commitment to faithful and holistic stewardship. </a:t>
            </a:r>
          </a:p>
          <a:p>
            <a:pPr defTabSz="914400">
              <a:lnSpc>
                <a:spcPct val="90000"/>
              </a:lnSpc>
              <a:spcBef>
                <a:spcPts val="0"/>
              </a:spcBef>
              <a:defRPr/>
            </a:pPr>
            <a:endParaRPr lang="en-US" sz="1700" b="1" dirty="0">
              <a:solidFill>
                <a:srgbClr val="002F59"/>
              </a:solidFill>
              <a:latin typeface="Nunito Sans" pitchFamily="2" charset="0"/>
            </a:endParaRPr>
          </a:p>
          <a:p>
            <a:pPr defTabSz="914400">
              <a:lnSpc>
                <a:spcPct val="90000"/>
              </a:lnSpc>
              <a:spcBef>
                <a:spcPts val="0"/>
              </a:spcBef>
              <a:defRPr/>
            </a:pPr>
            <a:r>
              <a:rPr lang="en-US" sz="1700" b="1" dirty="0">
                <a:solidFill>
                  <a:srgbClr val="002F59"/>
                </a:solidFill>
                <a:latin typeface="Nunito Sans" pitchFamily="2" charset="0"/>
              </a:rPr>
              <a:t>Recognizing that sound financial practices are foundational to sustainable ministry and charitable impact, this service was designed to come alongside organizations with care, clarity, and trusted expertise. </a:t>
            </a:r>
          </a:p>
          <a:p>
            <a:pPr defTabSz="914400">
              <a:lnSpc>
                <a:spcPct val="90000"/>
              </a:lnSpc>
              <a:spcBef>
                <a:spcPts val="0"/>
              </a:spcBef>
              <a:defRPr/>
            </a:pPr>
            <a:endParaRPr lang="en-US" sz="1700" b="1" dirty="0">
              <a:solidFill>
                <a:srgbClr val="002F59"/>
              </a:solidFill>
              <a:latin typeface="Nunito Sans" pitchFamily="2" charset="0"/>
            </a:endParaRPr>
          </a:p>
          <a:p>
            <a:pPr defTabSz="914400">
              <a:lnSpc>
                <a:spcPct val="90000"/>
              </a:lnSpc>
              <a:spcBef>
                <a:spcPts val="0"/>
              </a:spcBef>
              <a:defRPr/>
            </a:pPr>
            <a:r>
              <a:rPr lang="en-US" sz="1700" b="1" dirty="0">
                <a:solidFill>
                  <a:srgbClr val="002F59"/>
                </a:solidFill>
                <a:latin typeface="Nunito Sans" pitchFamily="2" charset="0"/>
              </a:rPr>
              <a:t>Through diligent oversight and attentive support, we aim to bring order and confidence to day-to-day financial management, enabling our partners to focus more fully on the work they are called to do. In all of this, Charitus remains guided by a desire to serve with integrity, ensuring that every resource is stewarded well and aligned with the purposes it was entrusted to fulfill.</a:t>
            </a:r>
            <a:endParaRPr lang="en-CA" sz="1700" b="1" dirty="0">
              <a:solidFill>
                <a:srgbClr val="002F59"/>
              </a:solidFill>
              <a:latin typeface="Nunito Sans" pitchFamily="2" charset="0"/>
            </a:endParaRPr>
          </a:p>
          <a:p>
            <a:pPr defTabSz="914400">
              <a:lnSpc>
                <a:spcPct val="90000"/>
              </a:lnSpc>
            </a:pPr>
            <a:endParaRPr lang="en-US" sz="1700" dirty="0"/>
          </a:p>
        </p:txBody>
      </p:sp>
      <p:pic>
        <p:nvPicPr>
          <p:cNvPr id="3" name="Picture 2" descr="Home - Charitus">
            <a:extLst>
              <a:ext uri="{FF2B5EF4-FFF2-40B4-BE49-F238E27FC236}">
                <a16:creationId xmlns:a16="http://schemas.microsoft.com/office/drawing/2014/main" id="{03EFAD48-894B-CE8B-7A06-B40FF5AD2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98" y="6028271"/>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6">
            <a:extLst>
              <a:ext uri="{FF2B5EF4-FFF2-40B4-BE49-F238E27FC236}">
                <a16:creationId xmlns:a16="http://schemas.microsoft.com/office/drawing/2014/main" id="{DA4AC34F-45FE-5501-AA78-814F3B624B83}"/>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pic>
        <p:nvPicPr>
          <p:cNvPr id="7" name="Picture 6">
            <a:extLst>
              <a:ext uri="{FF2B5EF4-FFF2-40B4-BE49-F238E27FC236}">
                <a16:creationId xmlns:a16="http://schemas.microsoft.com/office/drawing/2014/main" id="{6EC91299-861E-8815-3E25-5000EAF74166}"/>
              </a:ext>
            </a:extLst>
          </p:cNvPr>
          <p:cNvPicPr>
            <a:picLocks noChangeAspect="1"/>
          </p:cNvPicPr>
          <p:nvPr/>
        </p:nvPicPr>
        <p:blipFill>
          <a:blip r:embed="rId4"/>
          <a:stretch>
            <a:fillRect/>
          </a:stretch>
        </p:blipFill>
        <p:spPr>
          <a:xfrm>
            <a:off x="5521583" y="1948543"/>
            <a:ext cx="3472001" cy="3145971"/>
          </a:xfrm>
          <a:prstGeom prst="rect">
            <a:avLst/>
          </a:prstGeom>
        </p:spPr>
      </p:pic>
    </p:spTree>
    <p:extLst>
      <p:ext uri="{BB962C8B-B14F-4D97-AF65-F5344CB8AC3E}">
        <p14:creationId xmlns:p14="http://schemas.microsoft.com/office/powerpoint/2010/main" val="396161925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7B3E23-B6C7-B26B-D08A-422A2D3CE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332FA-3B3B-8276-FF85-52366D51453E}"/>
              </a:ext>
            </a:extLst>
          </p:cNvPr>
          <p:cNvSpPr>
            <a:spLocks noGrp="1"/>
          </p:cNvSpPr>
          <p:nvPr>
            <p:ph type="title"/>
          </p:nvPr>
        </p:nvSpPr>
        <p:spPr>
          <a:xfrm>
            <a:off x="571350" y="250409"/>
            <a:ext cx="7667214" cy="1228299"/>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r>
              <a:rPr lang="en-US" sz="3500" b="1" dirty="0">
                <a:solidFill>
                  <a:srgbClr val="002F59"/>
                </a:solidFill>
                <a:latin typeface="Nunito Sans" pitchFamily="2" charset="0"/>
                <a:ea typeface="+mn-ea"/>
                <a:cs typeface="Arial" panose="020B0604020202020204" pitchFamily="34" charset="0"/>
              </a:rPr>
              <a:t>Investment Solutions </a:t>
            </a:r>
          </a:p>
        </p:txBody>
      </p:sp>
      <p:sp>
        <p:nvSpPr>
          <p:cNvPr id="4" name="Content Placeholder 3">
            <a:extLst>
              <a:ext uri="{FF2B5EF4-FFF2-40B4-BE49-F238E27FC236}">
                <a16:creationId xmlns:a16="http://schemas.microsoft.com/office/drawing/2014/main" id="{DF926052-96D9-9486-D4D2-12913E6961B6}"/>
              </a:ext>
            </a:extLst>
          </p:cNvPr>
          <p:cNvSpPr>
            <a:spLocks noGrp="1"/>
          </p:cNvSpPr>
          <p:nvPr>
            <p:ph sz="half" idx="1"/>
          </p:nvPr>
        </p:nvSpPr>
        <p:spPr>
          <a:xfrm>
            <a:off x="217714" y="1478708"/>
            <a:ext cx="5486399" cy="5012871"/>
          </a:xfrm>
        </p:spPr>
        <p:txBody>
          <a:bodyPr vert="horz" lIns="91440" tIns="45720" rIns="91440" bIns="45720" rtlCol="0" anchor="ctr">
            <a:normAutofit/>
          </a:bodyPr>
          <a:lstStyle/>
          <a:p>
            <a:pPr marL="0" indent="0" defTabSz="914400">
              <a:lnSpc>
                <a:spcPct val="90000"/>
              </a:lnSpc>
              <a:buNone/>
            </a:pPr>
            <a:endParaRPr lang="en-US" sz="1800" dirty="0"/>
          </a:p>
          <a:p>
            <a:pPr marL="0" indent="0" defTabSz="914400">
              <a:lnSpc>
                <a:spcPct val="90000"/>
              </a:lnSpc>
              <a:buNone/>
            </a:pPr>
            <a:endParaRPr lang="en-US" sz="1800" dirty="0"/>
          </a:p>
          <a:p>
            <a:pPr marL="0" indent="0" defTabSz="914400">
              <a:lnSpc>
                <a:spcPct val="90000"/>
              </a:lnSpc>
              <a:buNone/>
            </a:pPr>
            <a:endParaRPr lang="en-CA" sz="1800" dirty="0"/>
          </a:p>
          <a:p>
            <a:pPr marL="0" indent="0" defTabSz="914400">
              <a:lnSpc>
                <a:spcPct val="90000"/>
              </a:lnSpc>
              <a:buNone/>
            </a:pPr>
            <a:endParaRPr lang="en-US" sz="1700" dirty="0"/>
          </a:p>
        </p:txBody>
      </p:sp>
      <p:pic>
        <p:nvPicPr>
          <p:cNvPr id="3" name="Picture 2" descr="Home - Charitus">
            <a:extLst>
              <a:ext uri="{FF2B5EF4-FFF2-40B4-BE49-F238E27FC236}">
                <a16:creationId xmlns:a16="http://schemas.microsoft.com/office/drawing/2014/main" id="{59E24993-D2C7-2E79-AA6C-9023F19F0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6">
            <a:extLst>
              <a:ext uri="{FF2B5EF4-FFF2-40B4-BE49-F238E27FC236}">
                <a16:creationId xmlns:a16="http://schemas.microsoft.com/office/drawing/2014/main" id="{64636752-1393-DCDD-F64E-5A2BC7B4C92C}"/>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pic>
        <p:nvPicPr>
          <p:cNvPr id="7" name="Online Media 6" title="CHARITUS:  Investment Support">
            <a:hlinkClick r:id="" action="ppaction://media"/>
            <a:extLst>
              <a:ext uri="{FF2B5EF4-FFF2-40B4-BE49-F238E27FC236}">
                <a16:creationId xmlns:a16="http://schemas.microsoft.com/office/drawing/2014/main" id="{18C31442-51B6-B7D6-051B-F26623886B6F}"/>
              </a:ext>
            </a:extLst>
          </p:cNvPr>
          <p:cNvPicPr>
            <a:picLocks noRot="1" noChangeAspect="1"/>
          </p:cNvPicPr>
          <p:nvPr>
            <a:videoFile r:link="rId2"/>
          </p:nvPr>
        </p:nvPicPr>
        <p:blipFill>
          <a:blip r:embed="rId5"/>
          <a:stretch>
            <a:fillRect/>
          </a:stretch>
        </p:blipFill>
        <p:spPr>
          <a:xfrm>
            <a:off x="5934214" y="2957416"/>
            <a:ext cx="2859779" cy="1614584"/>
          </a:xfrm>
          <a:prstGeom prst="rect">
            <a:avLst/>
          </a:prstGeom>
        </p:spPr>
      </p:pic>
      <p:sp>
        <p:nvSpPr>
          <p:cNvPr id="9" name="TextBox 8">
            <a:extLst>
              <a:ext uri="{FF2B5EF4-FFF2-40B4-BE49-F238E27FC236}">
                <a16:creationId xmlns:a16="http://schemas.microsoft.com/office/drawing/2014/main" id="{93F3BD77-3D47-EC2D-34D2-AA19EDC27DAA}"/>
              </a:ext>
            </a:extLst>
          </p:cNvPr>
          <p:cNvSpPr txBox="1"/>
          <p:nvPr/>
        </p:nvSpPr>
        <p:spPr>
          <a:xfrm>
            <a:off x="217714" y="1979526"/>
            <a:ext cx="5704113" cy="2536079"/>
          </a:xfrm>
          <a:prstGeom prst="rect">
            <a:avLst/>
          </a:prstGeom>
          <a:noFill/>
        </p:spPr>
        <p:txBody>
          <a:bodyPr wrap="square">
            <a:spAutoFit/>
          </a:bodyPr>
          <a:lstStyle/>
          <a:p>
            <a:pPr marL="342900" indent="-342900" defTabSz="914400" fontAlgn="base">
              <a:lnSpc>
                <a:spcPct val="80000"/>
              </a:lnSpc>
              <a:buFont typeface="Arial"/>
              <a:buChar char="•"/>
              <a:defRPr/>
            </a:pPr>
            <a:r>
              <a:rPr lang="en-US" sz="1600" b="1" dirty="0">
                <a:solidFill>
                  <a:srgbClr val="002F59"/>
                </a:solidFill>
                <a:latin typeface="Nunito Sans" pitchFamily="2" charset="0"/>
              </a:rPr>
              <a:t>Charitus offers congregations and faith-based charitable organizations the opportunity to pool their investments with ours. Choose from 3 different portfolios. </a:t>
            </a:r>
          </a:p>
          <a:p>
            <a:pPr marL="342900" indent="-342900" defTabSz="914400" fontAlgn="base">
              <a:lnSpc>
                <a:spcPct val="80000"/>
              </a:lnSpc>
              <a:buFont typeface="Arial"/>
              <a:buChar char="•"/>
              <a:defRPr/>
            </a:pPr>
            <a:endParaRPr lang="en-US" sz="1600" b="1" dirty="0">
              <a:solidFill>
                <a:srgbClr val="002F59"/>
              </a:solidFill>
              <a:latin typeface="Nunito Sans" pitchFamily="2" charset="0"/>
            </a:endParaRPr>
          </a:p>
          <a:p>
            <a:pPr marL="342900" indent="-342900" defTabSz="914400" fontAlgn="base">
              <a:lnSpc>
                <a:spcPct val="80000"/>
              </a:lnSpc>
              <a:buFont typeface="Arial"/>
              <a:buChar char="•"/>
              <a:defRPr/>
            </a:pPr>
            <a:r>
              <a:rPr lang="en-US" sz="1600" b="1" dirty="0">
                <a:solidFill>
                  <a:srgbClr val="002F59"/>
                </a:solidFill>
                <a:latin typeface="Nunito Sans" pitchFamily="2" charset="0"/>
              </a:rPr>
              <a:t>Our partners benefit from professional investment management in accordance with an Investment Policy that emphasizes preservation of capital, generation of reasonably predictable streams of income, capital growth while ensuring Responsible Investing policies are followed. </a:t>
            </a:r>
          </a:p>
          <a:p>
            <a:pPr algn="ctr" fontAlgn="base"/>
            <a:endParaRPr lang="en-US" sz="1800" b="1" i="0" u="none" strike="noStrike" dirty="0">
              <a:solidFill>
                <a:srgbClr val="002F59"/>
              </a:solidFill>
              <a:effectLst/>
              <a:latin typeface="Playfair Display" panose="00000500000000000000" pitchFamily="2" charset="0"/>
            </a:endParaRPr>
          </a:p>
        </p:txBody>
      </p:sp>
      <p:sp>
        <p:nvSpPr>
          <p:cNvPr id="11" name="TextBox 10">
            <a:extLst>
              <a:ext uri="{FF2B5EF4-FFF2-40B4-BE49-F238E27FC236}">
                <a16:creationId xmlns:a16="http://schemas.microsoft.com/office/drawing/2014/main" id="{BBC74AE4-3617-C806-1DD2-E73A7B9FFEF7}"/>
              </a:ext>
            </a:extLst>
          </p:cNvPr>
          <p:cNvSpPr txBox="1"/>
          <p:nvPr/>
        </p:nvSpPr>
        <p:spPr>
          <a:xfrm>
            <a:off x="1292217" y="5104154"/>
            <a:ext cx="5491081" cy="1015663"/>
          </a:xfrm>
          <a:prstGeom prst="rect">
            <a:avLst/>
          </a:prstGeom>
          <a:noFill/>
        </p:spPr>
        <p:txBody>
          <a:bodyPr wrap="square">
            <a:spAutoFit/>
          </a:bodyPr>
          <a:lstStyle/>
          <a:p>
            <a:pPr marL="0" indent="0" algn="ctr">
              <a:lnSpc>
                <a:spcPct val="100000"/>
              </a:lnSpc>
              <a:spcBef>
                <a:spcPts val="0"/>
              </a:spcBef>
              <a:buNone/>
              <a:defRPr/>
            </a:pPr>
            <a:r>
              <a:rPr lang="en-US" sz="1500" b="1" dirty="0">
                <a:solidFill>
                  <a:srgbClr val="83A92F"/>
                </a:solidFill>
                <a:latin typeface="Nunito Sans" pitchFamily="2" charset="0"/>
              </a:rPr>
              <a:t>The Charitus difference: Philanthropy is at our core.</a:t>
            </a:r>
          </a:p>
          <a:p>
            <a:pPr algn="ctr">
              <a:lnSpc>
                <a:spcPct val="100000"/>
              </a:lnSpc>
              <a:spcBef>
                <a:spcPts val="0"/>
              </a:spcBef>
              <a:buFont typeface="Wingdings" panose="05000000000000000000" pitchFamily="2" charset="2"/>
              <a:buChar char="ü"/>
              <a:defRPr/>
            </a:pPr>
            <a:r>
              <a:rPr lang="en-US" sz="1500" b="1" dirty="0">
                <a:solidFill>
                  <a:srgbClr val="83A92F"/>
                </a:solidFill>
                <a:latin typeface="Nunito Sans" pitchFamily="2" charset="0"/>
              </a:rPr>
              <a:t>Faith Based Investing</a:t>
            </a:r>
          </a:p>
          <a:p>
            <a:pPr algn="ctr">
              <a:lnSpc>
                <a:spcPct val="100000"/>
              </a:lnSpc>
              <a:spcBef>
                <a:spcPts val="0"/>
              </a:spcBef>
              <a:buFont typeface="Wingdings" panose="05000000000000000000" pitchFamily="2" charset="2"/>
              <a:buChar char="ü"/>
              <a:defRPr/>
            </a:pPr>
            <a:r>
              <a:rPr lang="en-US" sz="1500" b="1" dirty="0">
                <a:solidFill>
                  <a:srgbClr val="83A92F"/>
                </a:solidFill>
                <a:latin typeface="Nunito Sans" pitchFamily="2" charset="0"/>
              </a:rPr>
              <a:t>Ethical Investing</a:t>
            </a:r>
          </a:p>
          <a:p>
            <a:pPr algn="ctr">
              <a:lnSpc>
                <a:spcPct val="100000"/>
              </a:lnSpc>
              <a:spcBef>
                <a:spcPts val="0"/>
              </a:spcBef>
              <a:buFont typeface="Wingdings" panose="05000000000000000000" pitchFamily="2" charset="2"/>
              <a:buChar char="ü"/>
              <a:defRPr/>
            </a:pPr>
            <a:r>
              <a:rPr lang="en-US" sz="1500" b="1" dirty="0">
                <a:solidFill>
                  <a:srgbClr val="83A92F"/>
                </a:solidFill>
                <a:latin typeface="Nunito Sans" pitchFamily="2" charset="0"/>
              </a:rPr>
              <a:t>Responsible Investing</a:t>
            </a:r>
          </a:p>
        </p:txBody>
      </p:sp>
    </p:spTree>
    <p:extLst>
      <p:ext uri="{BB962C8B-B14F-4D97-AF65-F5344CB8AC3E}">
        <p14:creationId xmlns:p14="http://schemas.microsoft.com/office/powerpoint/2010/main" val="15198619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DD8F8C-9681-D269-41B5-F0A3FB48C5F6}"/>
            </a:ext>
          </a:extLst>
        </p:cNvPr>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896D366C-2E3E-2EF6-FADE-5EEBB3405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83335BC9-4914-EBF9-FEB6-29595B3C0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7A72-903D-3D46-A210-77A8DCD14125}"/>
              </a:ext>
            </a:extLst>
          </p:cNvPr>
          <p:cNvSpPr>
            <a:spLocks noGrp="1"/>
          </p:cNvSpPr>
          <p:nvPr>
            <p:ph type="title"/>
          </p:nvPr>
        </p:nvSpPr>
        <p:spPr>
          <a:xfrm>
            <a:off x="571350" y="250409"/>
            <a:ext cx="7667214" cy="1228299"/>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r>
              <a:rPr lang="en-US" sz="3500" b="1" dirty="0">
                <a:solidFill>
                  <a:srgbClr val="002F59"/>
                </a:solidFill>
                <a:latin typeface="Nunito Sans" pitchFamily="2" charset="0"/>
                <a:ea typeface="+mn-ea"/>
                <a:cs typeface="Arial" panose="020B0604020202020204" pitchFamily="34" charset="0"/>
              </a:rPr>
              <a:t>Donor Advised Funds</a:t>
            </a:r>
          </a:p>
        </p:txBody>
      </p:sp>
      <p:sp>
        <p:nvSpPr>
          <p:cNvPr id="4" name="Content Placeholder 3">
            <a:extLst>
              <a:ext uri="{FF2B5EF4-FFF2-40B4-BE49-F238E27FC236}">
                <a16:creationId xmlns:a16="http://schemas.microsoft.com/office/drawing/2014/main" id="{E59C8813-176F-60E0-6C00-9D8841EDC154}"/>
              </a:ext>
            </a:extLst>
          </p:cNvPr>
          <p:cNvSpPr>
            <a:spLocks noGrp="1"/>
          </p:cNvSpPr>
          <p:nvPr>
            <p:ph sz="half" idx="1"/>
          </p:nvPr>
        </p:nvSpPr>
        <p:spPr>
          <a:xfrm>
            <a:off x="217714" y="1478708"/>
            <a:ext cx="5486399" cy="5012871"/>
          </a:xfrm>
        </p:spPr>
        <p:txBody>
          <a:bodyPr vert="horz" lIns="91440" tIns="45720" rIns="91440" bIns="45720" rtlCol="0" anchor="ctr">
            <a:normAutofit/>
          </a:bodyPr>
          <a:lstStyle/>
          <a:p>
            <a:pPr marL="0" indent="0" defTabSz="914400">
              <a:lnSpc>
                <a:spcPct val="90000"/>
              </a:lnSpc>
              <a:buNone/>
            </a:pPr>
            <a:endParaRPr lang="en-US" sz="1800" dirty="0"/>
          </a:p>
          <a:p>
            <a:pPr marL="0" indent="0" defTabSz="914400">
              <a:lnSpc>
                <a:spcPct val="90000"/>
              </a:lnSpc>
              <a:buNone/>
            </a:pPr>
            <a:endParaRPr lang="en-US" sz="1800" dirty="0"/>
          </a:p>
          <a:p>
            <a:pPr marL="0" indent="0" defTabSz="914400">
              <a:lnSpc>
                <a:spcPct val="90000"/>
              </a:lnSpc>
              <a:buNone/>
            </a:pPr>
            <a:endParaRPr lang="en-CA" sz="1800" dirty="0"/>
          </a:p>
          <a:p>
            <a:pPr marL="0" indent="0" defTabSz="914400">
              <a:lnSpc>
                <a:spcPct val="90000"/>
              </a:lnSpc>
              <a:buNone/>
            </a:pPr>
            <a:endParaRPr lang="en-US" sz="1700" dirty="0"/>
          </a:p>
        </p:txBody>
      </p:sp>
      <p:pic>
        <p:nvPicPr>
          <p:cNvPr id="7" name="Online Media 6" title="CHARITUS: Donor Advised Funds (DAF)">
            <a:hlinkClick r:id="" action="ppaction://media"/>
            <a:extLst>
              <a:ext uri="{FF2B5EF4-FFF2-40B4-BE49-F238E27FC236}">
                <a16:creationId xmlns:a16="http://schemas.microsoft.com/office/drawing/2014/main" id="{12BA5F63-464E-2C28-0007-A2CB0DF710A7}"/>
              </a:ext>
            </a:extLst>
          </p:cNvPr>
          <p:cNvPicPr>
            <a:picLocks noRot="1" noChangeAspect="1"/>
          </p:cNvPicPr>
          <p:nvPr>
            <a:videoFile r:link="rId1"/>
          </p:nvPr>
        </p:nvPicPr>
        <p:blipFill>
          <a:blip r:embed="rId3"/>
          <a:stretch>
            <a:fillRect/>
          </a:stretch>
        </p:blipFill>
        <p:spPr>
          <a:xfrm>
            <a:off x="5863643" y="3429000"/>
            <a:ext cx="3062643" cy="1729117"/>
          </a:xfrm>
          <a:prstGeom prst="rect">
            <a:avLst/>
          </a:prstGeom>
        </p:spPr>
      </p:pic>
      <p:sp>
        <p:nvSpPr>
          <p:cNvPr id="9" name="TextBox 8">
            <a:extLst>
              <a:ext uri="{FF2B5EF4-FFF2-40B4-BE49-F238E27FC236}">
                <a16:creationId xmlns:a16="http://schemas.microsoft.com/office/drawing/2014/main" id="{2E3C02A9-B954-CDCC-16F7-D9EF2B6BAA9C}"/>
              </a:ext>
            </a:extLst>
          </p:cNvPr>
          <p:cNvSpPr txBox="1"/>
          <p:nvPr/>
        </p:nvSpPr>
        <p:spPr>
          <a:xfrm>
            <a:off x="377244" y="1879051"/>
            <a:ext cx="5268685" cy="4293483"/>
          </a:xfrm>
          <a:prstGeom prst="rect">
            <a:avLst/>
          </a:prstGeom>
          <a:noFill/>
        </p:spPr>
        <p:txBody>
          <a:bodyPr wrap="square">
            <a:spAutoFit/>
          </a:bodyPr>
          <a:lstStyle/>
          <a:p>
            <a:pPr defTabSz="914400">
              <a:lnSpc>
                <a:spcPct val="90000"/>
              </a:lnSpc>
              <a:defRPr/>
            </a:pPr>
            <a:endParaRPr lang="en-US" dirty="0"/>
          </a:p>
          <a:p>
            <a:pPr marL="342900" indent="-342900" defTabSz="914400" fontAlgn="base">
              <a:lnSpc>
                <a:spcPct val="80000"/>
              </a:lnSpc>
              <a:buFont typeface="Arial"/>
              <a:buChar char="•"/>
              <a:defRPr/>
            </a:pPr>
            <a:r>
              <a:rPr lang="en-US" sz="1600" b="1" dirty="0">
                <a:solidFill>
                  <a:srgbClr val="002F59"/>
                </a:solidFill>
                <a:latin typeface="Nunito Sans" pitchFamily="2" charset="0"/>
              </a:rPr>
              <a:t>Charitus Donor Advised Funds (DAFs) offer a flexible and thoughtful approach to giving, enabling donors to steward their resources with intention. Through a DAF, donors make a contribution, receive an immediate tax receipt, and recommend grants to charities over time—creating space for discernment rather than urgency.</a:t>
            </a:r>
          </a:p>
          <a:p>
            <a:pPr marL="342900" indent="-342900" defTabSz="914400" fontAlgn="base">
              <a:lnSpc>
                <a:spcPct val="80000"/>
              </a:lnSpc>
              <a:buFont typeface="Arial"/>
              <a:buChar char="•"/>
              <a:defRPr/>
            </a:pPr>
            <a:endParaRPr lang="en-US" sz="1600" b="1" dirty="0">
              <a:solidFill>
                <a:srgbClr val="002F59"/>
              </a:solidFill>
              <a:latin typeface="Nunito Sans" pitchFamily="2" charset="0"/>
            </a:endParaRPr>
          </a:p>
          <a:p>
            <a:pPr marL="342900" indent="-342900" defTabSz="914400" fontAlgn="base">
              <a:lnSpc>
                <a:spcPct val="80000"/>
              </a:lnSpc>
              <a:buFont typeface="Arial"/>
              <a:buChar char="•"/>
              <a:defRPr/>
            </a:pPr>
            <a:r>
              <a:rPr lang="en-US" sz="1600" b="1" dirty="0">
                <a:solidFill>
                  <a:srgbClr val="002F59"/>
                </a:solidFill>
                <a:latin typeface="Nunito Sans" pitchFamily="2" charset="0"/>
              </a:rPr>
              <a:t>These funds serve as a central hub for charitable giving, a vehicle for family and legacy philanthropy, and a platform for investing assets to grow future impact.</a:t>
            </a:r>
          </a:p>
          <a:p>
            <a:pPr marL="342900" indent="-342900" defTabSz="914400" fontAlgn="base">
              <a:lnSpc>
                <a:spcPct val="80000"/>
              </a:lnSpc>
              <a:buFont typeface="Arial"/>
              <a:buChar char="•"/>
              <a:defRPr/>
            </a:pPr>
            <a:endParaRPr lang="en-US" sz="1600" b="1" dirty="0">
              <a:solidFill>
                <a:srgbClr val="002F59"/>
              </a:solidFill>
              <a:latin typeface="Nunito Sans" pitchFamily="2" charset="0"/>
            </a:endParaRPr>
          </a:p>
          <a:p>
            <a:pPr marL="342900" indent="-342900" defTabSz="914400" fontAlgn="base">
              <a:lnSpc>
                <a:spcPct val="80000"/>
              </a:lnSpc>
              <a:buFont typeface="Arial"/>
              <a:buChar char="•"/>
              <a:defRPr/>
            </a:pPr>
            <a:r>
              <a:rPr lang="en-US" sz="1600" b="1" dirty="0">
                <a:solidFill>
                  <a:srgbClr val="002F59"/>
                </a:solidFill>
                <a:latin typeface="Nunito Sans" pitchFamily="2" charset="0"/>
              </a:rPr>
              <a:t>Rooted in relational stewardship, Charitus supports donors in aligning their generosity with their values and connecting to meaningful opportunities—fostering a more intentional, enduring, and mission-aligned expression of generosity.</a:t>
            </a:r>
          </a:p>
        </p:txBody>
      </p:sp>
      <p:pic>
        <p:nvPicPr>
          <p:cNvPr id="3" name="Picture 2" descr="Home - Charitus">
            <a:extLst>
              <a:ext uri="{FF2B5EF4-FFF2-40B4-BE49-F238E27FC236}">
                <a16:creationId xmlns:a16="http://schemas.microsoft.com/office/drawing/2014/main" id="{DAD87EA7-9E39-0701-FEB7-782673177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6">
            <a:extLst>
              <a:ext uri="{FF2B5EF4-FFF2-40B4-BE49-F238E27FC236}">
                <a16:creationId xmlns:a16="http://schemas.microsoft.com/office/drawing/2014/main" id="{0260194C-8769-149C-6B5A-61B95A5DDAA7}"/>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spTree>
    <p:extLst>
      <p:ext uri="{BB962C8B-B14F-4D97-AF65-F5344CB8AC3E}">
        <p14:creationId xmlns:p14="http://schemas.microsoft.com/office/powerpoint/2010/main" val="38145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96D12-5D7F-970F-427D-94855351E27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15E079-E049-42C8-785E-F6C8D7B671B6}"/>
              </a:ext>
            </a:extLst>
          </p:cNvPr>
          <p:cNvSpPr>
            <a:spLocks noGrp="1"/>
          </p:cNvSpPr>
          <p:nvPr>
            <p:ph type="title"/>
          </p:nvPr>
        </p:nvSpPr>
        <p:spPr>
          <a:xfrm>
            <a:off x="675220" y="38791"/>
            <a:ext cx="7181850" cy="681276"/>
          </a:xfrm>
        </p:spPr>
        <p:txBody>
          <a:bodyPr>
            <a:normAutofit fontScale="90000"/>
          </a:bodyPr>
          <a:lstStyle/>
          <a:p>
            <a:br>
              <a:rPr lang="en-CA" dirty="0">
                <a:latin typeface="Arial" panose="020B0604020202020204" pitchFamily="34" charset="0"/>
                <a:cs typeface="Arial" panose="020B0604020202020204" pitchFamily="34" charset="0"/>
              </a:rPr>
            </a:br>
            <a:r>
              <a:rPr lang="en-CA" sz="3900" b="1" dirty="0">
                <a:solidFill>
                  <a:srgbClr val="002F59"/>
                </a:solidFill>
                <a:latin typeface="Nunito Sans" pitchFamily="2" charset="0"/>
                <a:ea typeface="+mn-ea"/>
                <a:cs typeface="Arial" panose="020B0604020202020204" pitchFamily="34" charset="0"/>
              </a:rPr>
              <a:t>Foundation Financial Highlights</a:t>
            </a:r>
          </a:p>
        </p:txBody>
      </p:sp>
      <p:sp>
        <p:nvSpPr>
          <p:cNvPr id="13" name="TextBox 12">
            <a:extLst>
              <a:ext uri="{FF2B5EF4-FFF2-40B4-BE49-F238E27FC236}">
                <a16:creationId xmlns:a16="http://schemas.microsoft.com/office/drawing/2014/main" id="{1291894F-42BE-E26C-F17C-F6B0CBC2EFD8}"/>
              </a:ext>
            </a:extLst>
          </p:cNvPr>
          <p:cNvSpPr txBox="1"/>
          <p:nvPr/>
        </p:nvSpPr>
        <p:spPr>
          <a:xfrm>
            <a:off x="405230" y="5258027"/>
            <a:ext cx="3517491" cy="819840"/>
          </a:xfrm>
          <a:prstGeom prst="rect">
            <a:avLst/>
          </a:prstGeom>
          <a:noFill/>
        </p:spPr>
        <p:txBody>
          <a:bodyPr wrap="square">
            <a:spAutoFit/>
          </a:bodyPr>
          <a:lstStyle/>
          <a:p>
            <a:pPr>
              <a:lnSpc>
                <a:spcPct val="115000"/>
              </a:lnSpc>
              <a:spcAft>
                <a:spcPts val="750"/>
              </a:spcAft>
            </a:pPr>
            <a:r>
              <a:rPr lang="en-CA" sz="1050" i="1" dirty="0">
                <a:latin typeface="Arial" panose="020B0604020202020204" pitchFamily="34" charset="0"/>
                <a:ea typeface="Calibri" panose="020F0502020204030204" pitchFamily="34" charset="0"/>
                <a:cs typeface="Times New Roman" panose="02020603050405020304" pitchFamily="18" charset="0"/>
              </a:rPr>
              <a:t>In keeping with our commitment to financial accountability and transparency, full audited financial statements prepared by RLB LLP are available at </a:t>
            </a:r>
            <a:r>
              <a:rPr lang="en-CA" sz="1050" i="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www.charitus.ca</a:t>
            </a:r>
            <a:r>
              <a:rPr lang="en-CA" sz="1050" i="1" dirty="0">
                <a:latin typeface="Arial" panose="020B0604020202020204" pitchFamily="34" charset="0"/>
                <a:ea typeface="Calibri" panose="020F050202020403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7FE6F75B-1ACD-6289-E501-6886545E2030}"/>
              </a:ext>
            </a:extLst>
          </p:cNvPr>
          <p:cNvPicPr>
            <a:picLocks noChangeAspect="1"/>
          </p:cNvPicPr>
          <p:nvPr/>
        </p:nvPicPr>
        <p:blipFill>
          <a:blip r:embed="rId3"/>
          <a:stretch>
            <a:fillRect/>
          </a:stretch>
        </p:blipFill>
        <p:spPr>
          <a:xfrm>
            <a:off x="4125647" y="1462339"/>
            <a:ext cx="4028776" cy="4151432"/>
          </a:xfrm>
          <a:prstGeom prst="rect">
            <a:avLst/>
          </a:prstGeom>
        </p:spPr>
      </p:pic>
      <p:pic>
        <p:nvPicPr>
          <p:cNvPr id="5" name="Picture 4">
            <a:extLst>
              <a:ext uri="{FF2B5EF4-FFF2-40B4-BE49-F238E27FC236}">
                <a16:creationId xmlns:a16="http://schemas.microsoft.com/office/drawing/2014/main" id="{90755E20-8591-8C94-FD02-680B843BF87A}"/>
              </a:ext>
            </a:extLst>
          </p:cNvPr>
          <p:cNvPicPr>
            <a:picLocks noChangeAspect="1"/>
          </p:cNvPicPr>
          <p:nvPr/>
        </p:nvPicPr>
        <p:blipFill>
          <a:blip r:embed="rId4"/>
          <a:stretch>
            <a:fillRect/>
          </a:stretch>
        </p:blipFill>
        <p:spPr>
          <a:xfrm>
            <a:off x="405230" y="1503838"/>
            <a:ext cx="3326771" cy="3094982"/>
          </a:xfrm>
          <a:prstGeom prst="rect">
            <a:avLst/>
          </a:prstGeom>
        </p:spPr>
      </p:pic>
      <p:pic>
        <p:nvPicPr>
          <p:cNvPr id="2" name="Picture 1" descr="Home - Charitus">
            <a:extLst>
              <a:ext uri="{FF2B5EF4-FFF2-40B4-BE49-F238E27FC236}">
                <a16:creationId xmlns:a16="http://schemas.microsoft.com/office/drawing/2014/main" id="{76D86669-2A83-80E5-85AA-292DA9554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6">
            <a:extLst>
              <a:ext uri="{FF2B5EF4-FFF2-40B4-BE49-F238E27FC236}">
                <a16:creationId xmlns:a16="http://schemas.microsoft.com/office/drawing/2014/main" id="{8DC139BD-F478-9CB6-7F3B-1B360507D8D7}"/>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sp>
        <p:nvSpPr>
          <p:cNvPr id="8" name="TextBox 7">
            <a:extLst>
              <a:ext uri="{FF2B5EF4-FFF2-40B4-BE49-F238E27FC236}">
                <a16:creationId xmlns:a16="http://schemas.microsoft.com/office/drawing/2014/main" id="{8C7C0D16-5B24-0B71-E768-90FF5E7244DE}"/>
              </a:ext>
            </a:extLst>
          </p:cNvPr>
          <p:cNvSpPr txBox="1"/>
          <p:nvPr/>
        </p:nvSpPr>
        <p:spPr>
          <a:xfrm>
            <a:off x="153629" y="6483823"/>
            <a:ext cx="3241484" cy="253916"/>
          </a:xfrm>
          <a:prstGeom prst="rect">
            <a:avLst/>
          </a:prstGeom>
          <a:noFill/>
        </p:spPr>
        <p:txBody>
          <a:bodyPr wrap="square" rtlCol="0">
            <a:spAutoFit/>
          </a:bodyPr>
          <a:lstStyle/>
          <a:p>
            <a:r>
              <a:rPr lang="en-US" sz="1050" b="1" i="1" dirty="0">
                <a:latin typeface="Arial" panose="020B0604020202020204" pitchFamily="34" charset="0"/>
                <a:ea typeface="Calibri" panose="020F0502020204030204" pitchFamily="34" charset="0"/>
                <a:cs typeface="Times New Roman" panose="02020603050405020304" pitchFamily="18" charset="0"/>
              </a:rPr>
              <a:t>*As of Dec 31, 2025</a:t>
            </a:r>
            <a:endParaRPr lang="en-CA" sz="1050" b="1" i="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69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442C0-013D-CA7C-7CBF-1E0192F501D3}"/>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406B-535A-C881-AB3E-30A6D8586F38}"/>
              </a:ext>
            </a:extLst>
          </p:cNvPr>
          <p:cNvSpPr>
            <a:spLocks noGrp="1"/>
          </p:cNvSpPr>
          <p:nvPr>
            <p:ph type="title"/>
          </p:nvPr>
        </p:nvSpPr>
        <p:spPr>
          <a:xfrm>
            <a:off x="1804232" y="192807"/>
            <a:ext cx="5535534"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r>
              <a:rPr lang="en-US" sz="4000" b="1" dirty="0">
                <a:solidFill>
                  <a:srgbClr val="002F59"/>
                </a:solidFill>
                <a:latin typeface="Playfair Display" panose="00000500000000000000" pitchFamily="2" charset="0"/>
                <a:ea typeface="+mn-ea"/>
                <a:cs typeface="+mn-cs"/>
              </a:rPr>
              <a:t>Executive Summary </a:t>
            </a:r>
          </a:p>
        </p:txBody>
      </p:sp>
      <p:sp>
        <p:nvSpPr>
          <p:cNvPr id="4" name="Content Placeholder 3">
            <a:extLst>
              <a:ext uri="{FF2B5EF4-FFF2-40B4-BE49-F238E27FC236}">
                <a16:creationId xmlns:a16="http://schemas.microsoft.com/office/drawing/2014/main" id="{5C7D6207-6B11-02C7-9BE2-DF65D3B9B5FE}"/>
              </a:ext>
            </a:extLst>
          </p:cNvPr>
          <p:cNvSpPr>
            <a:spLocks noGrp="1"/>
          </p:cNvSpPr>
          <p:nvPr>
            <p:ph sz="half" idx="1"/>
          </p:nvPr>
        </p:nvSpPr>
        <p:spPr>
          <a:xfrm>
            <a:off x="0" y="1817327"/>
            <a:ext cx="8980471" cy="6750318"/>
          </a:xfrm>
        </p:spPr>
        <p:txBody>
          <a:bodyPr vert="horz" lIns="91440" tIns="45720" rIns="91440" bIns="45720" rtlCol="0" anchor="ctr">
            <a:norm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r>
              <a:rPr lang="en-US" sz="1700" b="1" dirty="0">
                <a:solidFill>
                  <a:srgbClr val="002F59"/>
                </a:solidFill>
                <a:latin typeface="Nunito Sans" pitchFamily="2" charset="0"/>
              </a:rPr>
              <a:t>2025 marked a significant year of growth and stewardship for Charitus. We surpassed $100 million in assets under management—reflecting the trust placed in us and a shared commitment to thoughtful, values-driven generosity. </a:t>
            </a: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endParaRPr lang="en-US" sz="1700" b="1" dirty="0">
              <a:solidFill>
                <a:srgbClr val="002F59"/>
              </a:solidFill>
              <a:latin typeface="Nunito Sans" pitchFamily="2" charset="0"/>
            </a:endParaRP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r>
              <a:rPr lang="en-US" sz="1700" b="1" dirty="0">
                <a:solidFill>
                  <a:srgbClr val="002F59"/>
                </a:solidFill>
                <a:latin typeface="Nunito Sans" pitchFamily="2" charset="0"/>
              </a:rPr>
              <a:t>Together with our fundholders, we facilitated more than $6 million in grants to charities across Canada, supporting work that responds to present needs while contributing to lasting impact.</a:t>
            </a: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endParaRPr lang="en-US" sz="1700" b="1" dirty="0">
              <a:solidFill>
                <a:srgbClr val="002F59"/>
              </a:solidFill>
              <a:latin typeface="Nunito Sans" pitchFamily="2" charset="0"/>
            </a:endParaRP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r>
              <a:rPr lang="en-US" sz="1700" b="1" dirty="0">
                <a:solidFill>
                  <a:srgbClr val="002F59"/>
                </a:solidFill>
                <a:latin typeface="Nunito Sans" pitchFamily="2" charset="0"/>
              </a:rPr>
              <a:t>We deepened our service to the Charitus community by strengthening investment solutions and introducing new bookkeeping supports—practical tools that reduce administrative burden and build capacity across the sector.</a:t>
            </a: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endParaRPr lang="en-US" sz="1600" dirty="0">
              <a:latin typeface="Nunito Sans" pitchFamily="2" charset="0"/>
              <a:ea typeface="Calibri" panose="020F0502020204030204" pitchFamily="34" charset="0"/>
              <a:cs typeface="Calibri" panose="020F0502020204030204" pitchFamily="34" charset="0"/>
            </a:endParaRP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endParaRPr lang="en-US" sz="1600" dirty="0">
              <a:latin typeface="Nunito Sans" pitchFamily="2" charset="0"/>
              <a:ea typeface="Calibri" panose="020F0502020204030204" pitchFamily="34" charset="0"/>
              <a:cs typeface="Calibri" panose="020F0502020204030204" pitchFamily="34" charset="0"/>
            </a:endParaRPr>
          </a:p>
          <a:p>
            <a:endParaRPr lang="en-US" sz="1600" dirty="0"/>
          </a:p>
          <a:p>
            <a:pPr marL="0" indent="0">
              <a:buNone/>
            </a:pPr>
            <a:endParaRPr lang="en-US" sz="1600" dirty="0"/>
          </a:p>
          <a:p>
            <a:pPr marL="0" indent="0">
              <a:buNone/>
            </a:pPr>
            <a:endParaRPr lang="en-US" sz="1600" dirty="0"/>
          </a:p>
          <a:p>
            <a:pPr marL="0" indent="0" defTabSz="914400">
              <a:lnSpc>
                <a:spcPct val="90000"/>
              </a:lnSpc>
              <a:buNone/>
            </a:pPr>
            <a:endParaRPr lang="en-US" sz="16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05FA7C37-915D-31B2-0AFA-EFF753FB1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86DA7B6-C3F1-1004-0DC3-77AA5256DC26}"/>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Tree>
    <p:extLst>
      <p:ext uri="{BB962C8B-B14F-4D97-AF65-F5344CB8AC3E}">
        <p14:creationId xmlns:p14="http://schemas.microsoft.com/office/powerpoint/2010/main" val="9140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BBE130-7606-477D-ADDC-77DE149530EF}"/>
              </a:ext>
            </a:extLst>
          </p:cNvPr>
          <p:cNvSpPr>
            <a:spLocks noGrp="1"/>
          </p:cNvSpPr>
          <p:nvPr>
            <p:ph type="title"/>
          </p:nvPr>
        </p:nvSpPr>
        <p:spPr>
          <a:xfrm>
            <a:off x="675220" y="38791"/>
            <a:ext cx="7181850" cy="681276"/>
          </a:xfrm>
        </p:spPr>
        <p:txBody>
          <a:bodyPr>
            <a:normAutofit fontScale="90000"/>
          </a:bodyPr>
          <a:lstStyle/>
          <a:p>
            <a:br>
              <a:rPr lang="en-CA" sz="3900" b="1" dirty="0">
                <a:solidFill>
                  <a:srgbClr val="002F59"/>
                </a:solidFill>
                <a:latin typeface="Arial" panose="020B0604020202020204" pitchFamily="34" charset="0"/>
                <a:ea typeface="+mn-ea"/>
                <a:cs typeface="Arial" panose="020B0604020202020204" pitchFamily="34" charset="0"/>
              </a:rPr>
            </a:br>
            <a:r>
              <a:rPr lang="en-CA" sz="3900" b="1" dirty="0">
                <a:solidFill>
                  <a:srgbClr val="002F59"/>
                </a:solidFill>
                <a:latin typeface="Nunito Sans" pitchFamily="2" charset="0"/>
                <a:ea typeface="+mn-ea"/>
                <a:cs typeface="Arial" panose="020B0604020202020204" pitchFamily="34" charset="0"/>
              </a:rPr>
              <a:t>2025 Financial Metrics </a:t>
            </a:r>
          </a:p>
        </p:txBody>
      </p:sp>
      <p:sp>
        <p:nvSpPr>
          <p:cNvPr id="13" name="TextBox 12">
            <a:extLst>
              <a:ext uri="{FF2B5EF4-FFF2-40B4-BE49-F238E27FC236}">
                <a16:creationId xmlns:a16="http://schemas.microsoft.com/office/drawing/2014/main" id="{73901EF3-13A7-751A-432F-BFC114AF00BA}"/>
              </a:ext>
            </a:extLst>
          </p:cNvPr>
          <p:cNvSpPr txBox="1"/>
          <p:nvPr/>
        </p:nvSpPr>
        <p:spPr>
          <a:xfrm>
            <a:off x="405230" y="5258027"/>
            <a:ext cx="3517491" cy="819840"/>
          </a:xfrm>
          <a:prstGeom prst="rect">
            <a:avLst/>
          </a:prstGeom>
          <a:noFill/>
        </p:spPr>
        <p:txBody>
          <a:bodyPr wrap="square">
            <a:spAutoFit/>
          </a:bodyPr>
          <a:lstStyle/>
          <a:p>
            <a:pPr>
              <a:lnSpc>
                <a:spcPct val="115000"/>
              </a:lnSpc>
              <a:spcAft>
                <a:spcPts val="750"/>
              </a:spcAft>
            </a:pPr>
            <a:r>
              <a:rPr lang="en-CA" sz="1050" i="1" dirty="0">
                <a:latin typeface="Arial" panose="020B0604020202020204" pitchFamily="34" charset="0"/>
                <a:ea typeface="Calibri" panose="020F0502020204030204" pitchFamily="34" charset="0"/>
                <a:cs typeface="Times New Roman" panose="02020603050405020304" pitchFamily="18" charset="0"/>
              </a:rPr>
              <a:t>In keeping with our commitment to financial accountability and transparency, full audited financial statements prepared by RLB LLP are available at </a:t>
            </a:r>
            <a:r>
              <a:rPr lang="en-CA" sz="1050" i="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www.charitus.ca</a:t>
            </a:r>
            <a:r>
              <a:rPr lang="en-CA" sz="1050" i="1" dirty="0">
                <a:latin typeface="Arial" panose="020B0604020202020204" pitchFamily="34" charset="0"/>
                <a:ea typeface="Calibri" panose="020F0502020204030204" pitchFamily="34" charset="0"/>
                <a:cs typeface="Times New Roman" panose="02020603050405020304" pitchFamily="18" charset="0"/>
              </a:rPr>
              <a:t>.</a:t>
            </a:r>
          </a:p>
        </p:txBody>
      </p:sp>
      <p:pic>
        <p:nvPicPr>
          <p:cNvPr id="2" name="Picture 1" descr="Home - Charitus">
            <a:extLst>
              <a:ext uri="{FF2B5EF4-FFF2-40B4-BE49-F238E27FC236}">
                <a16:creationId xmlns:a16="http://schemas.microsoft.com/office/drawing/2014/main" id="{CD49B4FA-7823-952C-CD23-112B9C23C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6">
            <a:extLst>
              <a:ext uri="{FF2B5EF4-FFF2-40B4-BE49-F238E27FC236}">
                <a16:creationId xmlns:a16="http://schemas.microsoft.com/office/drawing/2014/main" id="{3FCA2719-1DA2-9FAB-EDAE-49EF28B25C92}"/>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sp>
        <p:nvSpPr>
          <p:cNvPr id="8" name="TextBox 7">
            <a:extLst>
              <a:ext uri="{FF2B5EF4-FFF2-40B4-BE49-F238E27FC236}">
                <a16:creationId xmlns:a16="http://schemas.microsoft.com/office/drawing/2014/main" id="{0D8D5521-2FF6-9855-8175-4CA4AC6F6D86}"/>
              </a:ext>
            </a:extLst>
          </p:cNvPr>
          <p:cNvSpPr txBox="1"/>
          <p:nvPr/>
        </p:nvSpPr>
        <p:spPr>
          <a:xfrm>
            <a:off x="340160" y="6415498"/>
            <a:ext cx="3241484" cy="253916"/>
          </a:xfrm>
          <a:prstGeom prst="rect">
            <a:avLst/>
          </a:prstGeom>
          <a:noFill/>
        </p:spPr>
        <p:txBody>
          <a:bodyPr wrap="square" rtlCol="0">
            <a:spAutoFit/>
          </a:bodyPr>
          <a:lstStyle/>
          <a:p>
            <a:r>
              <a:rPr lang="en-US" sz="1050" b="1" i="1" dirty="0">
                <a:latin typeface="Arial" panose="020B0604020202020204" pitchFamily="34" charset="0"/>
                <a:ea typeface="Calibri" panose="020F0502020204030204" pitchFamily="34" charset="0"/>
                <a:cs typeface="Times New Roman" panose="02020603050405020304" pitchFamily="18" charset="0"/>
              </a:rPr>
              <a:t>*As of Dec 31, 2025</a:t>
            </a:r>
            <a:endParaRPr lang="en-CA" sz="1050" b="1" i="1"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BF7BA073-BB70-9732-1D79-F1C893E3B7C6}"/>
              </a:ext>
            </a:extLst>
          </p:cNvPr>
          <p:cNvGraphicFramePr/>
          <p:nvPr>
            <p:extLst>
              <p:ext uri="{D42A27DB-BD31-4B8C-83A1-F6EECF244321}">
                <p14:modId xmlns:p14="http://schemas.microsoft.com/office/powerpoint/2010/main" val="2873504061"/>
              </p:ext>
            </p:extLst>
          </p:nvPr>
        </p:nvGraphicFramePr>
        <p:xfrm>
          <a:off x="-369430" y="1707727"/>
          <a:ext cx="5066809" cy="2958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B8DCDE11-2214-5E8D-A8D3-0DC3BC9C8814}"/>
              </a:ext>
            </a:extLst>
          </p:cNvPr>
          <p:cNvGraphicFramePr/>
          <p:nvPr>
            <p:extLst>
              <p:ext uri="{D42A27DB-BD31-4B8C-83A1-F6EECF244321}">
                <p14:modId xmlns:p14="http://schemas.microsoft.com/office/powerpoint/2010/main" val="1553704416"/>
              </p:ext>
            </p:extLst>
          </p:nvPr>
        </p:nvGraphicFramePr>
        <p:xfrm>
          <a:off x="4266145" y="1739450"/>
          <a:ext cx="4181659" cy="3379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6617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7946C1-EB43-421B-AB50-8E8EE5364376}"/>
            </a:ext>
          </a:extLst>
        </p:cNvPr>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BDC4D933-8CD2-3F33-EACC-A37B99911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34C797F0-C55F-0851-FE85-4DEA28CB1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7F8D0-7D21-D580-4313-27A028D89C8E}"/>
              </a:ext>
            </a:extLst>
          </p:cNvPr>
          <p:cNvSpPr>
            <a:spLocks noGrp="1"/>
          </p:cNvSpPr>
          <p:nvPr>
            <p:ph type="title"/>
          </p:nvPr>
        </p:nvSpPr>
        <p:spPr>
          <a:xfrm>
            <a:off x="571350" y="250409"/>
            <a:ext cx="7667214" cy="1228299"/>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p>
        </p:txBody>
      </p:sp>
      <p:sp>
        <p:nvSpPr>
          <p:cNvPr id="4" name="Content Placeholder 3">
            <a:extLst>
              <a:ext uri="{FF2B5EF4-FFF2-40B4-BE49-F238E27FC236}">
                <a16:creationId xmlns:a16="http://schemas.microsoft.com/office/drawing/2014/main" id="{0847723E-18ED-B562-AE42-41CCB8FECAA4}"/>
              </a:ext>
            </a:extLst>
          </p:cNvPr>
          <p:cNvSpPr>
            <a:spLocks noGrp="1"/>
          </p:cNvSpPr>
          <p:nvPr>
            <p:ph sz="half" idx="1"/>
          </p:nvPr>
        </p:nvSpPr>
        <p:spPr>
          <a:xfrm>
            <a:off x="217714" y="1478708"/>
            <a:ext cx="5486399" cy="5012871"/>
          </a:xfrm>
        </p:spPr>
        <p:txBody>
          <a:bodyPr vert="horz" lIns="91440" tIns="45720" rIns="91440" bIns="45720" rtlCol="0" anchor="ctr">
            <a:normAutofit/>
          </a:bodyPr>
          <a:lstStyle/>
          <a:p>
            <a:pPr marL="0" indent="0" defTabSz="914400">
              <a:lnSpc>
                <a:spcPct val="90000"/>
              </a:lnSpc>
              <a:buNone/>
            </a:pPr>
            <a:endParaRPr lang="en-US" sz="1800" dirty="0"/>
          </a:p>
          <a:p>
            <a:pPr marL="0" indent="0" defTabSz="914400">
              <a:lnSpc>
                <a:spcPct val="90000"/>
              </a:lnSpc>
              <a:buNone/>
            </a:pPr>
            <a:endParaRPr lang="en-US" sz="1800" dirty="0"/>
          </a:p>
          <a:p>
            <a:pPr marL="0" indent="0" defTabSz="914400">
              <a:lnSpc>
                <a:spcPct val="90000"/>
              </a:lnSpc>
              <a:buNone/>
            </a:pPr>
            <a:endParaRPr lang="en-CA" sz="1800" dirty="0"/>
          </a:p>
          <a:p>
            <a:pPr marL="0" indent="0" defTabSz="914400">
              <a:lnSpc>
                <a:spcPct val="90000"/>
              </a:lnSpc>
              <a:buNone/>
            </a:pPr>
            <a:endParaRPr lang="en-US" sz="1700" dirty="0"/>
          </a:p>
        </p:txBody>
      </p:sp>
      <p:pic>
        <p:nvPicPr>
          <p:cNvPr id="5" name="Picture 4" descr="Home - Charitus">
            <a:extLst>
              <a:ext uri="{FF2B5EF4-FFF2-40B4-BE49-F238E27FC236}">
                <a16:creationId xmlns:a16="http://schemas.microsoft.com/office/drawing/2014/main" id="{550E91DD-1FF5-BFB8-391A-A8A487883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098" y="6137933"/>
            <a:ext cx="1155359" cy="72006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6">
            <a:extLst>
              <a:ext uri="{FF2B5EF4-FFF2-40B4-BE49-F238E27FC236}">
                <a16:creationId xmlns:a16="http://schemas.microsoft.com/office/drawing/2014/main" id="{F8170459-9CC5-9F78-8857-4AA3C9125B9E}"/>
              </a:ext>
            </a:extLst>
          </p:cNvPr>
          <p:cNvSpPr txBox="1">
            <a:spLocks/>
          </p:cNvSpPr>
          <p:nvPr/>
        </p:nvSpPr>
        <p:spPr>
          <a:xfrm>
            <a:off x="3124200" y="6356350"/>
            <a:ext cx="2895600" cy="365125"/>
          </a:xfrm>
          <a:prstGeom prst="rect">
            <a:avLst/>
          </a:prstGeom>
          <a:noFill/>
        </p:spPr>
        <p:txBody>
          <a:bodyPr vert="horz" wrap="square" lIns="91440" tIns="45720" rIns="91440" bIns="4572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900" dirty="0">
                <a:solidFill>
                  <a:schemeClr val="tx1"/>
                </a:solidFill>
                <a:latin typeface="Arial" panose="020B0604020202020204" pitchFamily="34" charset="0"/>
                <a:cs typeface="Arial" panose="020B0604020202020204" pitchFamily="34" charset="0"/>
              </a:rPr>
              <a:t>74 Weber Street West, Kitchener, ON N2H 3Z3</a:t>
            </a:r>
          </a:p>
          <a:p>
            <a:pPr defTabSz="914400">
              <a:defRPr/>
            </a:pPr>
            <a:r>
              <a:rPr lang="en-US" sz="900" b="1" dirty="0">
                <a:solidFill>
                  <a:schemeClr val="tx1"/>
                </a:solidFill>
                <a:latin typeface="Arial" panose="020B0604020202020204" pitchFamily="34" charset="0"/>
                <a:cs typeface="Arial" panose="020B0604020202020204" pitchFamily="34" charset="0"/>
              </a:rPr>
              <a:t>Charitable Registration #: 83077 1127 RR0001</a:t>
            </a:r>
          </a:p>
        </p:txBody>
      </p:sp>
      <p:sp>
        <p:nvSpPr>
          <p:cNvPr id="8" name="TextBox 7">
            <a:extLst>
              <a:ext uri="{FF2B5EF4-FFF2-40B4-BE49-F238E27FC236}">
                <a16:creationId xmlns:a16="http://schemas.microsoft.com/office/drawing/2014/main" id="{6EDE66F9-522E-C2D7-2A51-F32ADCC7C1FA}"/>
              </a:ext>
            </a:extLst>
          </p:cNvPr>
          <p:cNvSpPr txBox="1"/>
          <p:nvPr/>
        </p:nvSpPr>
        <p:spPr>
          <a:xfrm>
            <a:off x="2118957" y="776946"/>
            <a:ext cx="4572000" cy="630942"/>
          </a:xfrm>
          <a:prstGeom prst="rect">
            <a:avLst/>
          </a:prstGeom>
          <a:noFill/>
        </p:spPr>
        <p:txBody>
          <a:bodyPr wrap="square">
            <a:spAutoFit/>
          </a:bodyPr>
          <a:lstStyle/>
          <a:p>
            <a:pPr algn="ctr"/>
            <a:r>
              <a:rPr lang="en-US" sz="3500" b="1" dirty="0">
                <a:solidFill>
                  <a:srgbClr val="002F59"/>
                </a:solidFill>
                <a:latin typeface="Nunito Sans" pitchFamily="2" charset="0"/>
                <a:cs typeface="Arial" panose="020B0604020202020204" pitchFamily="34" charset="0"/>
              </a:rPr>
              <a:t>Contact Us</a:t>
            </a:r>
            <a:endParaRPr lang="en-CA" sz="3500" b="1" dirty="0">
              <a:solidFill>
                <a:srgbClr val="002F59"/>
              </a:solidFill>
              <a:latin typeface="Nunito Sans" pitchFamily="2" charset="0"/>
              <a:cs typeface="Arial" panose="020B0604020202020204" pitchFamily="34" charset="0"/>
            </a:endParaRPr>
          </a:p>
        </p:txBody>
      </p:sp>
      <p:pic>
        <p:nvPicPr>
          <p:cNvPr id="9" name="Picture 4" descr="Open Email Icon Vector Art, Icons, and Graphics for Free Download">
            <a:extLst>
              <a:ext uri="{FF2B5EF4-FFF2-40B4-BE49-F238E27FC236}">
                <a16:creationId xmlns:a16="http://schemas.microsoft.com/office/drawing/2014/main" id="{D40873E8-9303-4E05-9B9D-751C18871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54" y="1934426"/>
            <a:ext cx="1088790" cy="10887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ictogramme Telephone Png - Telephone Images Icons - Free Transparent ...">
            <a:extLst>
              <a:ext uri="{FF2B5EF4-FFF2-40B4-BE49-F238E27FC236}">
                <a16:creationId xmlns:a16="http://schemas.microsoft.com/office/drawing/2014/main" id="{99F64307-5E87-ED3F-D911-54C79CCD0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4" y="3133336"/>
            <a:ext cx="858209" cy="5913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Mouse Click Icon Png #193523 - Free Icons Library">
            <a:extLst>
              <a:ext uri="{FF2B5EF4-FFF2-40B4-BE49-F238E27FC236}">
                <a16:creationId xmlns:a16="http://schemas.microsoft.com/office/drawing/2014/main" id="{7B7C7944-6129-2887-1D7B-FC28D1CE3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01" y="3845277"/>
            <a:ext cx="1313293" cy="13132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A98C3C3-3981-70C2-649A-530B7A7C2E59}"/>
              </a:ext>
            </a:extLst>
          </p:cNvPr>
          <p:cNvSpPr txBox="1"/>
          <p:nvPr/>
        </p:nvSpPr>
        <p:spPr>
          <a:xfrm>
            <a:off x="2286000" y="2418193"/>
            <a:ext cx="2286000" cy="2585323"/>
          </a:xfrm>
          <a:prstGeom prst="rect">
            <a:avLst/>
          </a:prstGeom>
          <a:noFill/>
        </p:spPr>
        <p:txBody>
          <a:bodyPr wrap="square">
            <a:spAutoFit/>
          </a:bodyPr>
          <a:lstStyle/>
          <a:p>
            <a:pPr marL="0" indent="0">
              <a:buNone/>
            </a:pPr>
            <a:r>
              <a:rPr lang="en-US" sz="1800" dirty="0">
                <a:latin typeface="Palatino Linotype" panose="02040502050505030304" pitchFamily="18" charset="0"/>
              </a:rPr>
              <a:t> </a:t>
            </a:r>
            <a:r>
              <a:rPr lang="en-US" sz="1800" dirty="0">
                <a:latin typeface="Arial" panose="020B0604020202020204" pitchFamily="34" charset="0"/>
                <a:cs typeface="Arial" panose="020B0604020202020204" pitchFamily="34" charset="0"/>
              </a:rPr>
              <a:t>info@Charitus.ca</a:t>
            </a:r>
          </a:p>
          <a:p>
            <a:pPr marL="0" indent="0">
              <a:buNone/>
            </a:pPr>
            <a:endParaRPr lang="en-US" sz="1800" dirty="0">
              <a:latin typeface="Palatino Linotype" panose="02040502050505030304" pitchFamily="18" charset="0"/>
            </a:endParaRPr>
          </a:p>
          <a:p>
            <a:pPr marL="0" indent="0">
              <a:buNone/>
            </a:pPr>
            <a:endParaRPr lang="en-US" sz="1800"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r>
              <a:rPr lang="en-US" sz="1800" dirty="0">
                <a:latin typeface="Arial" panose="020B0604020202020204" pitchFamily="34" charset="0"/>
                <a:cs typeface="Arial" panose="020B0604020202020204" pitchFamily="34" charset="0"/>
              </a:rPr>
              <a:t>888.308.9461</a:t>
            </a:r>
          </a:p>
          <a:p>
            <a:pPr marL="0" indent="0">
              <a:buNone/>
            </a:pPr>
            <a:endParaRPr lang="en-US" sz="1800" dirty="0">
              <a:latin typeface="Palatino Linotype" panose="02040502050505030304" pitchFamily="18" charset="0"/>
            </a:endParaRPr>
          </a:p>
          <a:p>
            <a:pPr marL="0" indent="0">
              <a:buNone/>
            </a:pPr>
            <a:endParaRPr lang="en-US" sz="1800"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r>
              <a:rPr lang="en-US" sz="1800" dirty="0">
                <a:latin typeface="Arial" panose="020B0604020202020204" pitchFamily="34" charset="0"/>
                <a:cs typeface="Arial" panose="020B0604020202020204" pitchFamily="34" charset="0"/>
              </a:rPr>
              <a:t>www.Charitus.ca</a:t>
            </a:r>
          </a:p>
        </p:txBody>
      </p:sp>
      <p:pic>
        <p:nvPicPr>
          <p:cNvPr id="16" name="Picture 15">
            <a:extLst>
              <a:ext uri="{FF2B5EF4-FFF2-40B4-BE49-F238E27FC236}">
                <a16:creationId xmlns:a16="http://schemas.microsoft.com/office/drawing/2014/main" id="{79830824-EC1B-D633-9840-AA4D9EB0FE0D}"/>
              </a:ext>
            </a:extLst>
          </p:cNvPr>
          <p:cNvPicPr>
            <a:picLocks noChangeAspect="1"/>
          </p:cNvPicPr>
          <p:nvPr/>
        </p:nvPicPr>
        <p:blipFill>
          <a:blip r:embed="rId6"/>
          <a:stretch>
            <a:fillRect/>
          </a:stretch>
        </p:blipFill>
        <p:spPr>
          <a:xfrm>
            <a:off x="5547957" y="2581663"/>
            <a:ext cx="2286000" cy="2286000"/>
          </a:xfrm>
          <a:prstGeom prst="rect">
            <a:avLst/>
          </a:prstGeom>
        </p:spPr>
      </p:pic>
    </p:spTree>
    <p:extLst>
      <p:ext uri="{BB962C8B-B14F-4D97-AF65-F5344CB8AC3E}">
        <p14:creationId xmlns:p14="http://schemas.microsoft.com/office/powerpoint/2010/main" val="320273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442C0-013D-CA7C-7CBF-1E0192F501D3}"/>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406B-535A-C881-AB3E-30A6D8586F38}"/>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C7D6207-6B11-02C7-9BE2-DF65D3B9B5FE}"/>
              </a:ext>
            </a:extLst>
          </p:cNvPr>
          <p:cNvSpPr>
            <a:spLocks noGrp="1"/>
          </p:cNvSpPr>
          <p:nvPr>
            <p:ph sz="half" idx="1"/>
          </p:nvPr>
        </p:nvSpPr>
        <p:spPr>
          <a:xfrm>
            <a:off x="0" y="1404257"/>
            <a:ext cx="5759830" cy="6400800"/>
          </a:xfrm>
        </p:spPr>
        <p:txBody>
          <a:bodyPr vert="horz" lIns="91440" tIns="45720" rIns="91440" bIns="45720" rtlCol="0" anchor="ctr">
            <a:normAutofit/>
          </a:bodyPr>
          <a:lstStyle/>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r>
              <a:rPr lang="en-US" sz="1500" b="1" dirty="0">
                <a:solidFill>
                  <a:srgbClr val="002F59"/>
                </a:solidFill>
                <a:latin typeface="Nunito Sans" pitchFamily="2" charset="0"/>
              </a:rPr>
              <a:t>Charitus is a Canadian public foundation committed to the faithful stewardship of generosity. We come alongside donors, families, and organizations to help translate charitable intent into thoughtful, lasting impact through donor-advised funds, disciplined investment management, and purposeful granting. </a:t>
            </a: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endParaRPr lang="en-US" sz="1500" b="1" dirty="0">
              <a:solidFill>
                <a:srgbClr val="002F59"/>
              </a:solidFill>
              <a:latin typeface="Nunito Sans" pitchFamily="2" charset="0"/>
            </a:endParaRPr>
          </a:p>
          <a:p>
            <a:pPr marL="344488" indent="-344488" defTabSz="914400">
              <a:lnSpc>
                <a:spcPct val="115000"/>
              </a:lnSpc>
              <a:spcBef>
                <a:spcPts val="0"/>
              </a:spcBef>
              <a:spcAft>
                <a:spcPts val="682"/>
              </a:spcAft>
              <a:buClr>
                <a:schemeClr val="tx1"/>
              </a:buClr>
              <a:buSzPct val="90000"/>
              <a:buFont typeface="Wingdings" panose="05000000000000000000" pitchFamily="2" charset="2"/>
              <a:buChar char="§"/>
            </a:pPr>
            <a:r>
              <a:rPr lang="en-US" sz="1500" b="1" dirty="0">
                <a:solidFill>
                  <a:srgbClr val="002F59"/>
                </a:solidFill>
                <a:latin typeface="Nunito Sans" pitchFamily="2" charset="0"/>
              </a:rPr>
              <a:t>Rooted in trust, integrity, and care, our approach reflects a long-term perspective—seeking not only to meet present needs, but to cultivate enduring good for generations to come. In all we do, Charitus serves as a steady partner, guiding resources with wisdom and accountability so that each act of giving is aligned with both conviction and meaningful community impact.</a:t>
            </a:r>
          </a:p>
        </p:txBody>
      </p:sp>
      <p:pic>
        <p:nvPicPr>
          <p:cNvPr id="3" name="Online Media 2" title="CHARITUS: Who is Charitus">
            <a:hlinkClick r:id="" action="ppaction://media"/>
            <a:extLst>
              <a:ext uri="{FF2B5EF4-FFF2-40B4-BE49-F238E27FC236}">
                <a16:creationId xmlns:a16="http://schemas.microsoft.com/office/drawing/2014/main" id="{B3F667B2-4873-0E39-C367-5AE744CE0CC8}"/>
              </a:ext>
            </a:extLst>
          </p:cNvPr>
          <p:cNvPicPr>
            <a:picLocks noRot="1" noChangeAspect="1"/>
          </p:cNvPicPr>
          <p:nvPr>
            <a:videoFile r:link="rId1"/>
          </p:nvPr>
        </p:nvPicPr>
        <p:blipFill>
          <a:blip r:embed="rId3"/>
          <a:stretch>
            <a:fillRect/>
          </a:stretch>
        </p:blipFill>
        <p:spPr>
          <a:xfrm>
            <a:off x="5759830" y="3157050"/>
            <a:ext cx="3014056" cy="2164251"/>
          </a:xfrm>
          <a:prstGeom prst="rect">
            <a:avLst/>
          </a:prstGeom>
        </p:spPr>
      </p:pic>
      <p:pic>
        <p:nvPicPr>
          <p:cNvPr id="1026" name="Picture 2" descr="Home - Charitus">
            <a:extLst>
              <a:ext uri="{FF2B5EF4-FFF2-40B4-BE49-F238E27FC236}">
                <a16:creationId xmlns:a16="http://schemas.microsoft.com/office/drawing/2014/main" id="{05FA7C37-915D-31B2-0AFA-EFF753FB1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86DA7B6-C3F1-1004-0DC3-77AA5256DC26}"/>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3EB7C5B9-C953-F05C-EC7E-3924E6D0D5C9}"/>
              </a:ext>
            </a:extLst>
          </p:cNvPr>
          <p:cNvSpPr txBox="1"/>
          <p:nvPr/>
        </p:nvSpPr>
        <p:spPr>
          <a:xfrm>
            <a:off x="163527" y="1142999"/>
            <a:ext cx="7576216" cy="630942"/>
          </a:xfrm>
          <a:prstGeom prst="rect">
            <a:avLst/>
          </a:prstGeom>
          <a:noFill/>
        </p:spPr>
        <p:txBody>
          <a:bodyPr wrap="square">
            <a:spAutoFit/>
          </a:bodyPr>
          <a:lstStyle/>
          <a:p>
            <a:pPr algn="ctr"/>
            <a:r>
              <a:rPr lang="en-CA" sz="3500" b="1" i="0" u="none" strike="noStrike" dirty="0">
                <a:solidFill>
                  <a:srgbClr val="002F59"/>
                </a:solidFill>
                <a:effectLst/>
                <a:latin typeface="Nunito Sans" pitchFamily="2" charset="0"/>
                <a:cs typeface="Arial" panose="020B0604020202020204" pitchFamily="34" charset="0"/>
              </a:rPr>
              <a:t>Who We Are</a:t>
            </a:r>
            <a:endParaRPr lang="en-CA" sz="3500" dirty="0">
              <a:latin typeface="Nunito Sans" pitchFamily="2" charset="0"/>
              <a:cs typeface="Arial" panose="020B0604020202020204" pitchFamily="34" charset="0"/>
            </a:endParaRPr>
          </a:p>
        </p:txBody>
      </p:sp>
    </p:spTree>
    <p:extLst>
      <p:ext uri="{BB962C8B-B14F-4D97-AF65-F5344CB8AC3E}">
        <p14:creationId xmlns:p14="http://schemas.microsoft.com/office/powerpoint/2010/main" val="3176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442C0-013D-CA7C-7CBF-1E0192F501D3}"/>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406B-535A-C881-AB3E-30A6D8586F38}"/>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05FA7C37-915D-31B2-0AFA-EFF753FB1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86DA7B6-C3F1-1004-0DC3-77AA5256DC26}"/>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3EB7C5B9-C953-F05C-EC7E-3924E6D0D5C9}"/>
              </a:ext>
            </a:extLst>
          </p:cNvPr>
          <p:cNvSpPr txBox="1"/>
          <p:nvPr/>
        </p:nvSpPr>
        <p:spPr>
          <a:xfrm>
            <a:off x="163527" y="1142999"/>
            <a:ext cx="7576216" cy="630942"/>
          </a:xfrm>
          <a:prstGeom prst="rect">
            <a:avLst/>
          </a:prstGeom>
          <a:noFill/>
        </p:spPr>
        <p:txBody>
          <a:bodyPr wrap="square">
            <a:spAutoFit/>
          </a:bodyPr>
          <a:lstStyle/>
          <a:p>
            <a:pPr algn="ctr"/>
            <a:r>
              <a:rPr lang="en-CA" sz="3500" b="1" i="0" u="none" strike="noStrike" dirty="0">
                <a:solidFill>
                  <a:srgbClr val="002F59"/>
                </a:solidFill>
                <a:effectLst/>
                <a:latin typeface="Nunito Sans" pitchFamily="2" charset="0"/>
                <a:cs typeface="Arial" panose="020B0604020202020204" pitchFamily="34" charset="0"/>
              </a:rPr>
              <a:t>Guiding Principles </a:t>
            </a:r>
            <a:endParaRPr lang="en-CA" sz="3500" dirty="0">
              <a:latin typeface="Nunito Sans" pitchFamily="2" charset="0"/>
              <a:cs typeface="Arial" panose="020B0604020202020204" pitchFamily="34" charset="0"/>
            </a:endParaRPr>
          </a:p>
        </p:txBody>
      </p:sp>
      <p:sp>
        <p:nvSpPr>
          <p:cNvPr id="8" name="Content Placeholder 7">
            <a:extLst>
              <a:ext uri="{FF2B5EF4-FFF2-40B4-BE49-F238E27FC236}">
                <a16:creationId xmlns:a16="http://schemas.microsoft.com/office/drawing/2014/main" id="{6C486874-D893-240D-0FFC-4A829AF57216}"/>
              </a:ext>
            </a:extLst>
          </p:cNvPr>
          <p:cNvSpPr>
            <a:spLocks noGrp="1"/>
          </p:cNvSpPr>
          <p:nvPr>
            <p:ph sz="half" idx="1"/>
          </p:nvPr>
        </p:nvSpPr>
        <p:spPr>
          <a:xfrm>
            <a:off x="54429" y="2636195"/>
            <a:ext cx="8980714" cy="4525963"/>
          </a:xfrm>
        </p:spPr>
        <p:txBody>
          <a:bodyPr>
            <a:normAutofit/>
          </a:bodyPr>
          <a:lstStyle/>
          <a:p>
            <a:r>
              <a:rPr lang="en-US" sz="1600" b="1" dirty="0">
                <a:solidFill>
                  <a:srgbClr val="002F59"/>
                </a:solidFill>
                <a:latin typeface="Nunito Sans" pitchFamily="2" charset="0"/>
              </a:rPr>
              <a:t>Charitus subscribes to the Christian understanding that God's economy is based on justice for people and care for creation.  Thus, Charitus is committed to stewardship of the assets entrusted  in a manner described as "Responsible Investing": weighing environmental, social and governance (ESG) factors alongside financial ones.  The universe of ESG issues is broad so Charitus has chosen to focus on issues pertinent to Charitus’ mission and to the investment partners.  This approach allows us to exert a greater influence on specific issues relevant to our stakeholders. </a:t>
            </a:r>
          </a:p>
          <a:p>
            <a:endParaRPr lang="en-CA" dirty="0"/>
          </a:p>
        </p:txBody>
      </p:sp>
      <p:graphicFrame>
        <p:nvGraphicFramePr>
          <p:cNvPr id="9" name="Table 8">
            <a:extLst>
              <a:ext uri="{FF2B5EF4-FFF2-40B4-BE49-F238E27FC236}">
                <a16:creationId xmlns:a16="http://schemas.microsoft.com/office/drawing/2014/main" id="{E5BAF889-D2B8-37A1-D613-E3A9E4CC264C}"/>
              </a:ext>
            </a:extLst>
          </p:cNvPr>
          <p:cNvGraphicFramePr>
            <a:graphicFrameLocks noGrp="1"/>
          </p:cNvGraphicFramePr>
          <p:nvPr>
            <p:extLst>
              <p:ext uri="{D42A27DB-BD31-4B8C-83A1-F6EECF244321}">
                <p14:modId xmlns:p14="http://schemas.microsoft.com/office/powerpoint/2010/main" val="879155990"/>
              </p:ext>
            </p:extLst>
          </p:nvPr>
        </p:nvGraphicFramePr>
        <p:xfrm>
          <a:off x="54429" y="4706318"/>
          <a:ext cx="8817430" cy="1493020"/>
        </p:xfrm>
        <a:graphic>
          <a:graphicData uri="http://schemas.openxmlformats.org/drawingml/2006/table">
            <a:tbl>
              <a:tblPr firstRow="1" bandRow="1">
                <a:tableStyleId>{5C22544A-7EE6-4342-B048-85BDC9FD1C3A}</a:tableStyleId>
              </a:tblPr>
              <a:tblGrid>
                <a:gridCol w="4408715">
                  <a:extLst>
                    <a:ext uri="{9D8B030D-6E8A-4147-A177-3AD203B41FA5}">
                      <a16:colId xmlns:a16="http://schemas.microsoft.com/office/drawing/2014/main" val="1660004037"/>
                    </a:ext>
                  </a:extLst>
                </a:gridCol>
                <a:gridCol w="4408715">
                  <a:extLst>
                    <a:ext uri="{9D8B030D-6E8A-4147-A177-3AD203B41FA5}">
                      <a16:colId xmlns:a16="http://schemas.microsoft.com/office/drawing/2014/main" val="3134645805"/>
                    </a:ext>
                  </a:extLst>
                </a:gridCol>
              </a:tblGrid>
              <a:tr h="399296">
                <a:tc>
                  <a:txBody>
                    <a:bodyPr/>
                    <a:lstStyle/>
                    <a:p>
                      <a:pPr algn="ctr"/>
                      <a:r>
                        <a:rPr lang="en-US" sz="1700" b="1" dirty="0">
                          <a:solidFill>
                            <a:srgbClr val="83A92F"/>
                          </a:solidFill>
                          <a:latin typeface="Nunito Sans" pitchFamily="2" charset="0"/>
                        </a:rPr>
                        <a:t>Respect human rights and dignity.</a:t>
                      </a:r>
                    </a:p>
                  </a:txBody>
                  <a:tcPr>
                    <a:solidFill>
                      <a:schemeClr val="bg1"/>
                    </a:solidFill>
                  </a:tcPr>
                </a:tc>
                <a:tc>
                  <a:txBody>
                    <a:bodyPr/>
                    <a:lstStyle/>
                    <a:p>
                      <a:pPr algn="ctr"/>
                      <a:r>
                        <a:rPr lang="en-US" sz="1700" b="1" dirty="0">
                          <a:solidFill>
                            <a:srgbClr val="83A92F"/>
                          </a:solidFill>
                          <a:latin typeface="Nunito Sans" pitchFamily="2" charset="0"/>
                        </a:rPr>
                        <a:t>Respect workers’ rights.</a:t>
                      </a:r>
                      <a:endParaRPr lang="en-CA" sz="1700" b="1" dirty="0">
                        <a:solidFill>
                          <a:srgbClr val="83A92F"/>
                        </a:solidFill>
                        <a:latin typeface="Nunito Sans" pitchFamily="2" charset="0"/>
                      </a:endParaRPr>
                    </a:p>
                  </a:txBody>
                  <a:tcPr>
                    <a:solidFill>
                      <a:schemeClr val="bg1"/>
                    </a:solidFill>
                  </a:tcPr>
                </a:tc>
                <a:extLst>
                  <a:ext uri="{0D108BD9-81ED-4DB2-BD59-A6C34878D82A}">
                    <a16:rowId xmlns:a16="http://schemas.microsoft.com/office/drawing/2014/main" val="1826924578"/>
                  </a:ext>
                </a:extLst>
              </a:tr>
              <a:tr h="694428">
                <a:tc>
                  <a:txBody>
                    <a:bodyPr/>
                    <a:lstStyle/>
                    <a:p>
                      <a:pPr algn="ctr"/>
                      <a:r>
                        <a:rPr lang="en-US" sz="1700" b="1" dirty="0">
                          <a:solidFill>
                            <a:srgbClr val="83A92F"/>
                          </a:solidFill>
                          <a:latin typeface="Nunito Sans" pitchFamily="2" charset="0"/>
                        </a:rPr>
                        <a:t>Enhance economic and social justice.</a:t>
                      </a:r>
                      <a:endParaRPr lang="en-CA" sz="1700" b="1" dirty="0">
                        <a:solidFill>
                          <a:srgbClr val="83A92F"/>
                        </a:solidFill>
                        <a:latin typeface="Nunito Sans" pitchFamily="2" charset="0"/>
                      </a:endParaRPr>
                    </a:p>
                  </a:txBody>
                  <a:tcPr>
                    <a:solidFill>
                      <a:schemeClr val="bg1"/>
                    </a:solidFill>
                  </a:tcPr>
                </a:tc>
                <a:tc>
                  <a:txBody>
                    <a:bodyPr/>
                    <a:lstStyle/>
                    <a:p>
                      <a:pPr algn="ctr"/>
                      <a:r>
                        <a:rPr lang="en-US" sz="1700" b="1" dirty="0">
                          <a:solidFill>
                            <a:srgbClr val="83A92F"/>
                          </a:solidFill>
                          <a:latin typeface="Nunito Sans" pitchFamily="2" charset="0"/>
                        </a:rPr>
                        <a:t>Operate in an environmentally sustainable manner.</a:t>
                      </a:r>
                      <a:endParaRPr lang="en-CA" sz="1700" b="1" dirty="0">
                        <a:solidFill>
                          <a:srgbClr val="83A92F"/>
                        </a:solidFill>
                        <a:latin typeface="Nunito Sans" pitchFamily="2" charset="0"/>
                      </a:endParaRPr>
                    </a:p>
                  </a:txBody>
                  <a:tcPr>
                    <a:solidFill>
                      <a:schemeClr val="bg1"/>
                    </a:solidFill>
                  </a:tcPr>
                </a:tc>
                <a:extLst>
                  <a:ext uri="{0D108BD9-81ED-4DB2-BD59-A6C34878D82A}">
                    <a16:rowId xmlns:a16="http://schemas.microsoft.com/office/drawing/2014/main" val="1327749982"/>
                  </a:ext>
                </a:extLst>
              </a:tr>
              <a:tr h="399296">
                <a:tc gridSpan="2">
                  <a:txBody>
                    <a:bodyPr/>
                    <a:lstStyle/>
                    <a:p>
                      <a:pPr algn="ctr"/>
                      <a:r>
                        <a:rPr lang="en-US" sz="1700" b="1" dirty="0">
                          <a:solidFill>
                            <a:srgbClr val="83A92F"/>
                          </a:solidFill>
                          <a:latin typeface="Nunito Sans" pitchFamily="2" charset="0"/>
                        </a:rPr>
                        <a:t>Support a global culture of peace.</a:t>
                      </a:r>
                      <a:endParaRPr lang="en-CA" sz="1700" b="1" dirty="0">
                        <a:solidFill>
                          <a:srgbClr val="83A92F"/>
                        </a:solidFill>
                        <a:latin typeface="Nunito Sans" pitchFamily="2" charset="0"/>
                      </a:endParaRPr>
                    </a:p>
                  </a:txBody>
                  <a:tcPr>
                    <a:solidFill>
                      <a:schemeClr val="bg1"/>
                    </a:solidFill>
                  </a:tcPr>
                </a:tc>
                <a:tc hMerge="1">
                  <a:txBody>
                    <a:bodyPr/>
                    <a:lstStyle/>
                    <a:p>
                      <a:pPr algn="ctr"/>
                      <a:endParaRPr lang="en-CA" sz="1700" b="0" dirty="0">
                        <a:solidFill>
                          <a:srgbClr val="002F59"/>
                        </a:solidFill>
                        <a:latin typeface="Playfair Display" panose="00000500000000000000" pitchFamily="2" charset="0"/>
                      </a:endParaRPr>
                    </a:p>
                  </a:txBody>
                  <a:tcPr>
                    <a:solidFill>
                      <a:schemeClr val="bg1"/>
                    </a:solidFill>
                  </a:tcPr>
                </a:tc>
                <a:extLst>
                  <a:ext uri="{0D108BD9-81ED-4DB2-BD59-A6C34878D82A}">
                    <a16:rowId xmlns:a16="http://schemas.microsoft.com/office/drawing/2014/main" val="1775463099"/>
                  </a:ext>
                </a:extLst>
              </a:tr>
            </a:tbl>
          </a:graphicData>
        </a:graphic>
      </p:graphicFrame>
    </p:spTree>
    <p:extLst>
      <p:ext uri="{BB962C8B-B14F-4D97-AF65-F5344CB8AC3E}">
        <p14:creationId xmlns:p14="http://schemas.microsoft.com/office/powerpoint/2010/main" val="279023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442C0-013D-CA7C-7CBF-1E0192F501D3}"/>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6406B-535A-C881-AB3E-30A6D8586F38}"/>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05FA7C37-915D-31B2-0AFA-EFF753FB1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86DA7B6-C3F1-1004-0DC3-77AA5256DC26}"/>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3EB7C5B9-C953-F05C-EC7E-3924E6D0D5C9}"/>
              </a:ext>
            </a:extLst>
          </p:cNvPr>
          <p:cNvSpPr txBox="1"/>
          <p:nvPr/>
        </p:nvSpPr>
        <p:spPr>
          <a:xfrm>
            <a:off x="163527" y="1142999"/>
            <a:ext cx="7576216" cy="630942"/>
          </a:xfrm>
          <a:prstGeom prst="rect">
            <a:avLst/>
          </a:prstGeom>
          <a:noFill/>
        </p:spPr>
        <p:txBody>
          <a:bodyPr wrap="square">
            <a:spAutoFit/>
          </a:bodyPr>
          <a:lstStyle/>
          <a:p>
            <a:pPr algn="ctr"/>
            <a:r>
              <a:rPr lang="en-US" sz="3500" b="1" dirty="0">
                <a:solidFill>
                  <a:srgbClr val="002F59"/>
                </a:solidFill>
                <a:latin typeface="Nunito Sans" pitchFamily="2" charset="0"/>
                <a:cs typeface="Arial" panose="020B0604020202020204" pitchFamily="34" charset="0"/>
              </a:rPr>
              <a:t>O</a:t>
            </a:r>
            <a:r>
              <a:rPr lang="en-CA" sz="3500" b="1" dirty="0" err="1">
                <a:solidFill>
                  <a:srgbClr val="002F59"/>
                </a:solidFill>
                <a:latin typeface="Nunito Sans" pitchFamily="2" charset="0"/>
                <a:cs typeface="Arial" panose="020B0604020202020204" pitchFamily="34" charset="0"/>
              </a:rPr>
              <a:t>ur</a:t>
            </a:r>
            <a:r>
              <a:rPr lang="en-CA" sz="3500" b="1" dirty="0">
                <a:solidFill>
                  <a:srgbClr val="002F59"/>
                </a:solidFill>
                <a:latin typeface="Nunito Sans" pitchFamily="2" charset="0"/>
                <a:cs typeface="Arial" panose="020B0604020202020204" pitchFamily="34" charset="0"/>
              </a:rPr>
              <a:t> Services </a:t>
            </a:r>
            <a:endParaRPr lang="en-CA" sz="3500" dirty="0">
              <a:latin typeface="Nunito Sans" pitchFamily="2" charset="0"/>
              <a:cs typeface="Arial" panose="020B0604020202020204" pitchFamily="34" charset="0"/>
            </a:endParaRPr>
          </a:p>
        </p:txBody>
      </p:sp>
      <p:sp>
        <p:nvSpPr>
          <p:cNvPr id="11" name="TextBox 10">
            <a:extLst>
              <a:ext uri="{FF2B5EF4-FFF2-40B4-BE49-F238E27FC236}">
                <a16:creationId xmlns:a16="http://schemas.microsoft.com/office/drawing/2014/main" id="{00306B30-1E35-7ADF-BAFF-D97EDEE2B18F}"/>
              </a:ext>
            </a:extLst>
          </p:cNvPr>
          <p:cNvSpPr txBox="1"/>
          <p:nvPr/>
        </p:nvSpPr>
        <p:spPr>
          <a:xfrm>
            <a:off x="0" y="2420980"/>
            <a:ext cx="4789714" cy="3237746"/>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82"/>
              </a:spcAft>
              <a:buClrTx/>
              <a:buSzTx/>
              <a:buFont typeface="Arial" panose="020B0604020202020204" pitchFamily="34" charset="0"/>
              <a:buNone/>
              <a:tabLst/>
              <a:defRPr/>
            </a:pPr>
            <a:endParaRPr kumimoji="0" lang="en-US" sz="1900" b="1" i="0" u="none" strike="noStrike" kern="1200" cap="none" spc="0" normalizeH="0" baseline="0" noProof="0" dirty="0">
              <a:ln>
                <a:noFill/>
              </a:ln>
              <a:solidFill>
                <a:srgbClr val="002F59"/>
              </a:solidFill>
              <a:effectLst/>
              <a:uLnTx/>
              <a:uFillTx/>
              <a:latin typeface="Playfair Display" panose="00000500000000000000" pitchFamily="2"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15000"/>
              </a:lnSpc>
              <a:spcBef>
                <a:spcPts val="0"/>
              </a:spcBef>
              <a:spcAft>
                <a:spcPts val="682"/>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83A92F"/>
                </a:solidFill>
                <a:effectLst/>
                <a:uLnTx/>
                <a:uFillTx/>
                <a:latin typeface="Nunito Sans" pitchFamily="2" charset="0"/>
                <a:ea typeface="Calibri" panose="020F0502020204030204" pitchFamily="34" charset="0"/>
                <a:cs typeface="Calibri" panose="020F0502020204030204" pitchFamily="34" charset="0"/>
              </a:rPr>
              <a:t>3 Ways to Increase Revenue:</a:t>
            </a:r>
          </a:p>
          <a:p>
            <a:pPr marL="344488" marR="0" lvl="0" indent="-344488" defTabSz="914400" fontAlgn="auto">
              <a:lnSpc>
                <a:spcPct val="115000"/>
              </a:lnSpc>
              <a:spcAft>
                <a:spcPts val="682"/>
              </a:spcAft>
              <a:buClr>
                <a:schemeClr val="tx1"/>
              </a:buClr>
              <a:buSzPct val="90000"/>
              <a:buFont typeface="Wingdings" panose="05000000000000000000" pitchFamily="2" charset="2"/>
              <a:buChar char="§"/>
              <a:tabLst/>
              <a:defRPr/>
            </a:pPr>
            <a:r>
              <a:rPr lang="en-US" sz="1700" b="1" dirty="0">
                <a:solidFill>
                  <a:srgbClr val="002F59"/>
                </a:solidFill>
                <a:latin typeface="Nunito Sans" pitchFamily="2" charset="0"/>
              </a:rPr>
              <a:t>Investment support.</a:t>
            </a:r>
          </a:p>
          <a:p>
            <a:pPr marL="344488" marR="0" lvl="0" indent="-344488" defTabSz="914400" fontAlgn="auto">
              <a:lnSpc>
                <a:spcPct val="115000"/>
              </a:lnSpc>
              <a:spcAft>
                <a:spcPts val="682"/>
              </a:spcAft>
              <a:buClr>
                <a:schemeClr val="tx1"/>
              </a:buClr>
              <a:buSzPct val="90000"/>
              <a:buFont typeface="Wingdings" panose="05000000000000000000" pitchFamily="2" charset="2"/>
              <a:buChar char="§"/>
              <a:tabLst/>
              <a:defRPr/>
            </a:pPr>
            <a:r>
              <a:rPr lang="en-US" sz="1700" b="1" dirty="0">
                <a:solidFill>
                  <a:srgbClr val="002F59"/>
                </a:solidFill>
                <a:latin typeface="Nunito Sans" pitchFamily="2" charset="0"/>
              </a:rPr>
              <a:t>Revenue development: Fundraising (including planned giving and donor-advised funds (DAF’s) but also capital campaigns, and alternative revenue opportunities.</a:t>
            </a:r>
          </a:p>
          <a:p>
            <a:pPr marL="344488" marR="0" lvl="0" indent="-344488" defTabSz="914400" fontAlgn="auto">
              <a:lnSpc>
                <a:spcPct val="115000"/>
              </a:lnSpc>
              <a:spcAft>
                <a:spcPts val="682"/>
              </a:spcAft>
              <a:buClr>
                <a:schemeClr val="tx1"/>
              </a:buClr>
              <a:buSzPct val="90000"/>
              <a:buFont typeface="Wingdings" panose="05000000000000000000" pitchFamily="2" charset="2"/>
              <a:buChar char="§"/>
              <a:tabLst/>
              <a:defRPr/>
            </a:pPr>
            <a:r>
              <a:rPr lang="en-US" sz="1700" b="1" dirty="0">
                <a:solidFill>
                  <a:srgbClr val="002F59"/>
                </a:solidFill>
                <a:latin typeface="Nunito Sans" pitchFamily="2" charset="0"/>
              </a:rPr>
              <a:t>Charitus’ charitable grant programs.</a:t>
            </a:r>
          </a:p>
        </p:txBody>
      </p:sp>
      <p:pic>
        <p:nvPicPr>
          <p:cNvPr id="12" name="Picture 11">
            <a:extLst>
              <a:ext uri="{FF2B5EF4-FFF2-40B4-BE49-F238E27FC236}">
                <a16:creationId xmlns:a16="http://schemas.microsoft.com/office/drawing/2014/main" id="{77F03D69-54DC-AB7D-E81C-B50BE656812D}"/>
              </a:ext>
            </a:extLst>
          </p:cNvPr>
          <p:cNvPicPr>
            <a:picLocks noChangeAspect="1"/>
          </p:cNvPicPr>
          <p:nvPr/>
        </p:nvPicPr>
        <p:blipFill>
          <a:blip r:embed="rId3">
            <a:grayscl/>
          </a:blip>
          <a:stretch>
            <a:fillRect/>
          </a:stretch>
        </p:blipFill>
        <p:spPr>
          <a:xfrm>
            <a:off x="5213669" y="2722871"/>
            <a:ext cx="3343090" cy="3121421"/>
          </a:xfrm>
          <a:prstGeom prst="rect">
            <a:avLst/>
          </a:prstGeom>
        </p:spPr>
      </p:pic>
    </p:spTree>
    <p:extLst>
      <p:ext uri="{BB962C8B-B14F-4D97-AF65-F5344CB8AC3E}">
        <p14:creationId xmlns:p14="http://schemas.microsoft.com/office/powerpoint/2010/main" val="285484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E99FDB-AA3A-2A4D-0202-DD5AFC6F1F75}"/>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1528D85B-56A0-8661-17B2-0C1416331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19EC8093-54D0-B595-DE30-782609965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F9AC7-11BC-03CD-B2E2-5339A13A7D8B}"/>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B33A124F-29B1-8F8D-C5A4-528766EEE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2DD21DA9-32CC-8203-7D68-2EFA22D14E70}"/>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51F1CEF3-333C-DE6D-50C4-A9221408813F}"/>
              </a:ext>
            </a:extLst>
          </p:cNvPr>
          <p:cNvSpPr txBox="1"/>
          <p:nvPr/>
        </p:nvSpPr>
        <p:spPr>
          <a:xfrm>
            <a:off x="571352" y="1164769"/>
            <a:ext cx="7576216" cy="630942"/>
          </a:xfrm>
          <a:prstGeom prst="rect">
            <a:avLst/>
          </a:prstGeom>
          <a:noFill/>
        </p:spPr>
        <p:txBody>
          <a:bodyPr wrap="square">
            <a:spAutoFit/>
          </a:bodyPr>
          <a:lstStyle/>
          <a:p>
            <a:pPr algn="ctr"/>
            <a:r>
              <a:rPr lang="en-CA" sz="3500" b="1" dirty="0">
                <a:solidFill>
                  <a:srgbClr val="002F59"/>
                </a:solidFill>
                <a:latin typeface="Nunito Sans" pitchFamily="2" charset="0"/>
                <a:cs typeface="Arial" panose="020B0604020202020204" pitchFamily="34" charset="0"/>
              </a:rPr>
              <a:t>  Faith Based Responsible Investing </a:t>
            </a:r>
            <a:endParaRPr lang="en-CA" sz="3500" dirty="0">
              <a:latin typeface="Nunito Sans" pitchFamily="2" charset="0"/>
              <a:cs typeface="Arial" panose="020B0604020202020204" pitchFamily="34" charset="0"/>
            </a:endParaRPr>
          </a:p>
        </p:txBody>
      </p:sp>
      <p:sp>
        <p:nvSpPr>
          <p:cNvPr id="4" name="TextBox 3">
            <a:extLst>
              <a:ext uri="{FF2B5EF4-FFF2-40B4-BE49-F238E27FC236}">
                <a16:creationId xmlns:a16="http://schemas.microsoft.com/office/drawing/2014/main" id="{A05700B7-BF01-0191-5AB8-15AA2C4FABE6}"/>
              </a:ext>
            </a:extLst>
          </p:cNvPr>
          <p:cNvSpPr txBox="1"/>
          <p:nvPr/>
        </p:nvSpPr>
        <p:spPr>
          <a:xfrm>
            <a:off x="277679" y="2636194"/>
            <a:ext cx="8300264" cy="332398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F59"/>
                </a:solidFill>
                <a:effectLst/>
                <a:uLnTx/>
                <a:uFillTx/>
                <a:latin typeface="Nunito Sans" pitchFamily="2" charset="0"/>
              </a:rPr>
              <a:t>Charitus supports international initiatives that inform responsible investment activity such as the United Nations Principles for Responsible Investment (UNPRI), the Human Capital Management Coalition, the Workforce Disclosure Initiative and the United Nations Declaration on the Rights of Indigenous Peoples.</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83A92F"/>
              </a:solidFill>
              <a:effectLst/>
              <a:uLnTx/>
              <a:uFillTx/>
              <a:latin typeface="Nunito Sans"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83A92F"/>
                </a:solidFill>
                <a:effectLst/>
                <a:uLnTx/>
                <a:uFillTx/>
                <a:latin typeface="Nunito Sans" pitchFamily="2" charset="0"/>
              </a:rPr>
              <a:t>This means: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500" b="0" i="0" u="none" strike="noStrike" kern="1200" cap="none" spc="0" normalizeH="0" baseline="0" noProof="0" dirty="0">
                <a:ln>
                  <a:noFill/>
                </a:ln>
                <a:solidFill>
                  <a:srgbClr val="83A92F"/>
                </a:solidFill>
                <a:effectLst/>
                <a:uLnTx/>
                <a:uFillTx/>
                <a:latin typeface="Nunito Sans" pitchFamily="2" charset="0"/>
              </a:rPr>
              <a:t>Incorporating ESG issues into investment analysis and decision-making processes, ownership policies and practices.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500" b="0" i="0" u="none" strike="noStrike" kern="1200" cap="none" spc="0" normalizeH="0" baseline="0" noProof="0" dirty="0">
                <a:ln>
                  <a:noFill/>
                </a:ln>
                <a:solidFill>
                  <a:srgbClr val="83A92F"/>
                </a:solidFill>
                <a:effectLst/>
                <a:uLnTx/>
                <a:uFillTx/>
                <a:latin typeface="Nunito Sans" pitchFamily="2" charset="0"/>
              </a:rPr>
              <a:t>Being active owners and seeking appropriate disclosure on ESG issues by the entities in which Charitus.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500" b="0" i="0" u="none" strike="noStrike" kern="1200" cap="none" spc="0" normalizeH="0" baseline="0" noProof="0" dirty="0">
                <a:ln>
                  <a:noFill/>
                </a:ln>
                <a:solidFill>
                  <a:srgbClr val="83A92F"/>
                </a:solidFill>
                <a:effectLst/>
                <a:uLnTx/>
                <a:uFillTx/>
                <a:latin typeface="Nunito Sans" pitchFamily="2" charset="0"/>
              </a:rPr>
              <a:t>Promoting acceptance and implementation of the Principles within the investment industry.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500" b="0" i="0" u="none" strike="noStrike" kern="1200" cap="none" spc="0" normalizeH="0" baseline="0" noProof="0" dirty="0">
                <a:ln>
                  <a:noFill/>
                </a:ln>
                <a:solidFill>
                  <a:srgbClr val="83A92F"/>
                </a:solidFill>
                <a:effectLst/>
                <a:uLnTx/>
                <a:uFillTx/>
                <a:latin typeface="Nunito Sans" pitchFamily="2" charset="0"/>
              </a:rPr>
              <a:t>Working with other organizations to enhance effectiveness in implementing the Principles.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500" b="0" i="0" u="none" strike="noStrike" kern="1200" cap="none" spc="0" normalizeH="0" baseline="0" noProof="0" dirty="0">
                <a:ln>
                  <a:noFill/>
                </a:ln>
                <a:solidFill>
                  <a:srgbClr val="83A92F"/>
                </a:solidFill>
                <a:effectLst/>
                <a:uLnTx/>
                <a:uFillTx/>
                <a:latin typeface="Nunito Sans" pitchFamily="2" charset="0"/>
              </a:rPr>
              <a:t>Reporting on Charitus’ activities and progress towards implementing the Principles.</a:t>
            </a:r>
          </a:p>
        </p:txBody>
      </p:sp>
    </p:spTree>
    <p:extLst>
      <p:ext uri="{BB962C8B-B14F-4D97-AF65-F5344CB8AC3E}">
        <p14:creationId xmlns:p14="http://schemas.microsoft.com/office/powerpoint/2010/main" val="191869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34230-F281-6F2E-B2D6-466EA0805A6B}"/>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6F5A633A-F249-0078-1E5E-4D4301EFD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F8DBBF4D-C42D-A48A-CC12-44EF173A4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7538B2-B2FA-C2E7-1B78-560652FF810C}"/>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8C47BEB0-AECB-2891-0B4F-67752DB1A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B570FF65-4E5D-8645-D75C-C34ECB355CC9}"/>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FC6138B6-735B-F8C3-A748-D688814AF3A9}"/>
              </a:ext>
            </a:extLst>
          </p:cNvPr>
          <p:cNvSpPr txBox="1"/>
          <p:nvPr/>
        </p:nvSpPr>
        <p:spPr>
          <a:xfrm>
            <a:off x="571352" y="1164769"/>
            <a:ext cx="7576216" cy="630942"/>
          </a:xfrm>
          <a:prstGeom prst="rect">
            <a:avLst/>
          </a:prstGeom>
          <a:noFill/>
        </p:spPr>
        <p:txBody>
          <a:bodyPr wrap="square">
            <a:spAutoFit/>
          </a:bodyPr>
          <a:lstStyle/>
          <a:p>
            <a:pPr algn="ctr"/>
            <a:r>
              <a:rPr lang="en-CA" sz="3500" b="1" dirty="0">
                <a:solidFill>
                  <a:srgbClr val="002F59"/>
                </a:solidFill>
                <a:latin typeface="Nunito Sans" pitchFamily="2" charset="0"/>
                <a:cs typeface="Arial" panose="020B0604020202020204" pitchFamily="34" charset="0"/>
              </a:rPr>
              <a:t>  Social Impact Investing </a:t>
            </a:r>
            <a:endParaRPr lang="en-CA" sz="3500" dirty="0">
              <a:latin typeface="Nunito Sans" pitchFamily="2" charset="0"/>
              <a:cs typeface="Arial" panose="020B0604020202020204" pitchFamily="34" charset="0"/>
            </a:endParaRPr>
          </a:p>
        </p:txBody>
      </p:sp>
      <p:pic>
        <p:nvPicPr>
          <p:cNvPr id="3" name="Picture 2" descr="Impact Investing · Greater Milwaukee Foundation">
            <a:extLst>
              <a:ext uri="{FF2B5EF4-FFF2-40B4-BE49-F238E27FC236}">
                <a16:creationId xmlns:a16="http://schemas.microsoft.com/office/drawing/2014/main" id="{79DC8E86-1E01-C6C6-D64E-328E47C8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 y="2408712"/>
            <a:ext cx="3072674" cy="2163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What is social impact investment? | Worthstone Ltd.">
            <a:extLst>
              <a:ext uri="{FF2B5EF4-FFF2-40B4-BE49-F238E27FC236}">
                <a16:creationId xmlns:a16="http://schemas.microsoft.com/office/drawing/2014/main" id="{1E84125D-3929-33EB-C759-20CF5A5C6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51979"/>
            <a:ext cx="4992873" cy="2096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8DC1D7-E96D-5E19-99F4-FA7718903C4D}"/>
              </a:ext>
            </a:extLst>
          </p:cNvPr>
          <p:cNvSpPr txBox="1"/>
          <p:nvPr/>
        </p:nvSpPr>
        <p:spPr>
          <a:xfrm>
            <a:off x="0" y="4748654"/>
            <a:ext cx="10080170" cy="1477328"/>
          </a:xfrm>
          <a:prstGeom prst="rect">
            <a:avLst/>
          </a:prstGeom>
          <a:noFill/>
        </p:spPr>
        <p:txBody>
          <a:bodyPr wrap="square">
            <a:spAutoFit/>
          </a:bodyPr>
          <a:lstStyle/>
          <a:p>
            <a:r>
              <a:rPr lang="en-CA" sz="1500" b="1" dirty="0">
                <a:solidFill>
                  <a:srgbClr val="83A92F"/>
                </a:solidFill>
                <a:latin typeface="Nunito Sans" pitchFamily="2" charset="0"/>
              </a:rPr>
              <a:t>While many goals are worthwhile, Charitus has chosen to prioritize specific outcomes for its impact investments.</a:t>
            </a:r>
          </a:p>
          <a:p>
            <a:endParaRPr lang="en-CA" sz="1500" b="1" dirty="0">
              <a:solidFill>
                <a:srgbClr val="83A92F"/>
              </a:solidFill>
              <a:latin typeface="Nunito Sans" pitchFamily="2" charset="0"/>
            </a:endParaRPr>
          </a:p>
          <a:p>
            <a:pPr marL="342900" indent="-342900">
              <a:buAutoNum type="arabicPeriod"/>
            </a:pPr>
            <a:r>
              <a:rPr lang="en-CA" sz="1500" b="1" dirty="0">
                <a:solidFill>
                  <a:srgbClr val="83A92F"/>
                </a:solidFill>
                <a:latin typeface="Nunito Sans" pitchFamily="2" charset="0"/>
              </a:rPr>
              <a:t>Elimination of poverty in Canada.</a:t>
            </a:r>
          </a:p>
          <a:p>
            <a:pPr marL="342900" indent="-342900">
              <a:buAutoNum type="arabicPeriod"/>
            </a:pPr>
            <a:r>
              <a:rPr lang="en-CA" sz="1500" b="1" dirty="0">
                <a:solidFill>
                  <a:srgbClr val="83A92F"/>
                </a:solidFill>
                <a:latin typeface="Nunito Sans" pitchFamily="2" charset="0"/>
              </a:rPr>
              <a:t>Reconciliation with Indigenous peoples and advancement of Indigenous social and economic goals.</a:t>
            </a:r>
          </a:p>
          <a:p>
            <a:pPr marL="342900" indent="-342900">
              <a:buAutoNum type="arabicPeriod"/>
            </a:pPr>
            <a:r>
              <a:rPr lang="en-CA" sz="1500" b="1" dirty="0">
                <a:solidFill>
                  <a:srgbClr val="83A92F"/>
                </a:solidFill>
                <a:latin typeface="Nunito Sans" pitchFamily="2" charset="0"/>
              </a:rPr>
              <a:t>Promotion of the sustainable use of our environment. </a:t>
            </a:r>
            <a:endParaRPr lang="en-US" sz="1500" b="1" i="0" u="none" strike="noStrike" dirty="0">
              <a:solidFill>
                <a:srgbClr val="83A92F"/>
              </a:solidFill>
              <a:effectLst/>
              <a:latin typeface="Nunito Sans" pitchFamily="2" charset="0"/>
            </a:endParaRPr>
          </a:p>
        </p:txBody>
      </p:sp>
    </p:spTree>
    <p:extLst>
      <p:ext uri="{BB962C8B-B14F-4D97-AF65-F5344CB8AC3E}">
        <p14:creationId xmlns:p14="http://schemas.microsoft.com/office/powerpoint/2010/main" val="90484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88FCF4-24AB-6A46-9402-EA1573B8912E}"/>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0F77C44F-5B9A-03BA-B3B2-B6E949EA2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61AAAB2A-66F4-6A81-8E09-598DBAE4F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7A3C9-30B3-CE2A-326D-92CC4C215E3F}"/>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290DE52A-82DA-5301-5876-080BBD213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2EA5629-B2BB-5010-294A-6615744F51CE}"/>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0C05FC1A-ADDC-D8AD-7703-8DE843A698F7}"/>
              </a:ext>
            </a:extLst>
          </p:cNvPr>
          <p:cNvSpPr txBox="1"/>
          <p:nvPr/>
        </p:nvSpPr>
        <p:spPr>
          <a:xfrm>
            <a:off x="163527" y="1142999"/>
            <a:ext cx="7576216" cy="630942"/>
          </a:xfrm>
          <a:prstGeom prst="rect">
            <a:avLst/>
          </a:prstGeom>
          <a:noFill/>
        </p:spPr>
        <p:txBody>
          <a:bodyPr wrap="square">
            <a:spAutoFit/>
          </a:bodyPr>
          <a:lstStyle/>
          <a:p>
            <a:pPr algn="ctr"/>
            <a:r>
              <a:rPr lang="en-US" sz="3500" b="1" dirty="0">
                <a:solidFill>
                  <a:srgbClr val="002F59"/>
                </a:solidFill>
                <a:latin typeface="Nunito Sans" pitchFamily="2" charset="0"/>
                <a:cs typeface="Arial" panose="020B0604020202020204" pitchFamily="34" charset="0"/>
              </a:rPr>
              <a:t>Revenue Development </a:t>
            </a:r>
            <a:r>
              <a:rPr lang="en-CA" sz="3500" b="1" dirty="0">
                <a:solidFill>
                  <a:srgbClr val="002F59"/>
                </a:solidFill>
                <a:latin typeface="Nunito Sans" pitchFamily="2" charset="0"/>
                <a:cs typeface="Arial" panose="020B0604020202020204" pitchFamily="34" charset="0"/>
              </a:rPr>
              <a:t> </a:t>
            </a:r>
            <a:endParaRPr lang="en-CA" sz="3500" dirty="0">
              <a:latin typeface="Nunito Sans" pitchFamily="2" charset="0"/>
              <a:cs typeface="Arial" panose="020B0604020202020204" pitchFamily="34" charset="0"/>
            </a:endParaRPr>
          </a:p>
        </p:txBody>
      </p:sp>
      <p:sp>
        <p:nvSpPr>
          <p:cNvPr id="4" name="TextBox 3">
            <a:extLst>
              <a:ext uri="{FF2B5EF4-FFF2-40B4-BE49-F238E27FC236}">
                <a16:creationId xmlns:a16="http://schemas.microsoft.com/office/drawing/2014/main" id="{1CC35F55-260F-1435-C5CC-7F2E0CCB310E}"/>
              </a:ext>
            </a:extLst>
          </p:cNvPr>
          <p:cNvSpPr txBox="1"/>
          <p:nvPr/>
        </p:nvSpPr>
        <p:spPr>
          <a:xfrm>
            <a:off x="353787" y="2767519"/>
            <a:ext cx="8224156" cy="2740815"/>
          </a:xfrm>
          <a:prstGeom prst="rect">
            <a:avLst/>
          </a:prstGeom>
          <a:noFill/>
        </p:spPr>
        <p:txBody>
          <a:bodyPr wrap="square">
            <a:spAutoFit/>
          </a:bodyPr>
          <a:lstStyle/>
          <a:p>
            <a:pPr marL="0" indent="0" algn="ctr">
              <a:lnSpc>
                <a:spcPct val="115000"/>
              </a:lnSpc>
              <a:spcBef>
                <a:spcPts val="0"/>
              </a:spcBef>
              <a:spcAft>
                <a:spcPts val="682"/>
              </a:spcAft>
              <a:buFont typeface="Wingdings" panose="05000000000000000000" pitchFamily="2" charset="2"/>
              <a:buNone/>
            </a:pPr>
            <a:r>
              <a:rPr lang="en-US" sz="1500" b="1" dirty="0">
                <a:solidFill>
                  <a:srgbClr val="002F59"/>
                </a:solidFill>
                <a:latin typeface="Nunito Sans" pitchFamily="2" charset="0"/>
              </a:rPr>
              <a:t>Charitus is proud to offer a number of resources to support and encourage philanthropy. Charitus’ experts offer strategic planning and tactical planning for annual and capital fundraising donor and stakeholder engagement efforts and have increasingly been called up to resource fundraising efforts through a cost-recovery arrangement</a:t>
            </a:r>
            <a:r>
              <a:rPr lang="en-US" sz="2000" b="1" dirty="0">
                <a:solidFill>
                  <a:srgbClr val="83A92F"/>
                </a:solidFill>
                <a:latin typeface="Nunito Sans" pitchFamily="2" charset="0"/>
                <a:ea typeface="Calibri" panose="020F0502020204030204" pitchFamily="34" charset="0"/>
                <a:cs typeface="Calibri" panose="020F0502020204030204" pitchFamily="34" charset="0"/>
              </a:rPr>
              <a:t>.</a:t>
            </a:r>
          </a:p>
          <a:p>
            <a:pPr marL="0" indent="0" algn="ctr">
              <a:lnSpc>
                <a:spcPct val="115000"/>
              </a:lnSpc>
              <a:spcBef>
                <a:spcPts val="0"/>
              </a:spcBef>
              <a:spcAft>
                <a:spcPts val="682"/>
              </a:spcAft>
              <a:buFont typeface="Wingdings" panose="05000000000000000000" pitchFamily="2" charset="2"/>
              <a:buNone/>
            </a:pPr>
            <a:endParaRPr lang="en-US" sz="1500" dirty="0">
              <a:solidFill>
                <a:srgbClr val="16161A"/>
              </a:solidFill>
              <a:latin typeface="Nunito Sans" pitchFamily="2" charset="0"/>
              <a:ea typeface="Calibri" panose="020F0502020204030204" pitchFamily="34" charset="0"/>
              <a:cs typeface="Calibri" panose="020F0502020204030204" pitchFamily="34" charset="0"/>
            </a:endParaRPr>
          </a:p>
          <a:p>
            <a:pPr marL="0" indent="0" algn="ctr">
              <a:lnSpc>
                <a:spcPct val="115000"/>
              </a:lnSpc>
              <a:spcBef>
                <a:spcPts val="0"/>
              </a:spcBef>
              <a:spcAft>
                <a:spcPts val="682"/>
              </a:spcAft>
              <a:buNone/>
            </a:pPr>
            <a:r>
              <a:rPr lang="en-US" sz="1500" dirty="0">
                <a:solidFill>
                  <a:srgbClr val="83A92F"/>
                </a:solidFill>
                <a:latin typeface="Nunito Sans" pitchFamily="2" charset="0"/>
              </a:rPr>
              <a:t>Historically, Charitus has offered counsel and support for those looking to consider charitable giving as part of their estate planning. Be it bequests, gifts of securities, gifts or insurance or other estate or planning giving vehicles Charitus has the professional expertise to assist. These services delivered through our Charitus (LPG) effort are offered free-of-charge.</a:t>
            </a:r>
          </a:p>
        </p:txBody>
      </p:sp>
    </p:spTree>
    <p:extLst>
      <p:ext uri="{BB962C8B-B14F-4D97-AF65-F5344CB8AC3E}">
        <p14:creationId xmlns:p14="http://schemas.microsoft.com/office/powerpoint/2010/main" val="64575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B76EE4-E56A-B604-3F17-1E1B122737D5}"/>
            </a:ext>
          </a:extLst>
        </p:cNvPr>
        <p:cNvGrpSpPr/>
        <p:nvPr/>
      </p:nvGrpSpPr>
      <p:grpSpPr>
        <a:xfrm>
          <a:off x="0" y="0"/>
          <a:ext cx="0" cy="0"/>
          <a:chOff x="0" y="0"/>
          <a:chExt cx="0" cy="0"/>
        </a:xfrm>
      </p:grpSpPr>
      <p:sp useBgFill="1">
        <p:nvSpPr>
          <p:cNvPr id="65" name="Slide Background">
            <a:extLst>
              <a:ext uri="{FF2B5EF4-FFF2-40B4-BE49-F238E27FC236}">
                <a16:creationId xmlns:a16="http://schemas.microsoft.com/office/drawing/2014/main" id="{5280F79C-183F-6FDC-FBBA-CCB7CCC51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7" name="Rectangle 66">
            <a:extLst>
              <a:ext uri="{FF2B5EF4-FFF2-40B4-BE49-F238E27FC236}">
                <a16:creationId xmlns:a16="http://schemas.microsoft.com/office/drawing/2014/main" id="{C41F42FD-5494-9055-E1C5-AB1E156E1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08125-B732-7E3D-CA8C-C603A4CC946E}"/>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defTabSz="914400">
              <a:lnSpc>
                <a:spcPct val="90000"/>
              </a:lnSpc>
              <a:defRPr sz="4400" b="1">
                <a:solidFill>
                  <a:srgbClr val="0066CC"/>
                </a:solidFill>
              </a:defRPr>
            </a:pPr>
            <a:r>
              <a:rPr lang="en-US" sz="3500" dirty="0"/>
              <a:t> </a:t>
            </a:r>
            <a:endParaRPr lang="en-US" sz="3500" dirty="0">
              <a:latin typeface="Arial" panose="020B0604020202020204" pitchFamily="34" charset="0"/>
              <a:cs typeface="Arial" panose="020B0604020202020204" pitchFamily="34" charset="0"/>
            </a:endParaRPr>
          </a:p>
        </p:txBody>
      </p:sp>
      <p:pic>
        <p:nvPicPr>
          <p:cNvPr id="1026" name="Picture 2" descr="Home - Charitus">
            <a:extLst>
              <a:ext uri="{FF2B5EF4-FFF2-40B4-BE49-F238E27FC236}">
                <a16:creationId xmlns:a16="http://schemas.microsoft.com/office/drawing/2014/main" id="{760716B8-DF36-49ED-A5CF-25ADEAFE5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214" y="5803024"/>
            <a:ext cx="1692729" cy="10549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44EABFFA-2002-90A4-A892-1F68280FC9A2}"/>
              </a:ext>
            </a:extLst>
          </p:cNvPr>
          <p:cNvSpPr txBox="1">
            <a:spLocks noGrp="1"/>
          </p:cNvSpPr>
          <p:nvPr>
            <p:ph type="ftr" sz="quarter" idx="11"/>
          </p:nvPr>
        </p:nvSpPr>
        <p:spPr>
          <a:xfrm>
            <a:off x="3124200" y="6356350"/>
            <a:ext cx="2895600" cy="3651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Arial" panose="020B0604020202020204" pitchFamily="34" charset="0"/>
                <a:cs typeface="Arial" panose="020B0604020202020204" pitchFamily="34" charset="0"/>
              </a:rPr>
              <a:t>74 Weber Street West, Kitchener, ON N2H 3Z3</a:t>
            </a:r>
            <a:endParaRPr lang="en-US" sz="900" b="0" i="0" u="none" strike="noStrike"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dirty="0">
                <a:solidFill>
                  <a:schemeClr val="tx1"/>
                </a:solidFill>
                <a:effectLst/>
                <a:latin typeface="Arial" panose="020B0604020202020204" pitchFamily="34" charset="0"/>
                <a:cs typeface="Arial" panose="020B0604020202020204" pitchFamily="34" charset="0"/>
              </a:rPr>
              <a:t>Charitable Registration #: 83077 1127 RR0001</a:t>
            </a:r>
          </a:p>
        </p:txBody>
      </p:sp>
      <p:sp>
        <p:nvSpPr>
          <p:cNvPr id="6" name="TextBox 5">
            <a:extLst>
              <a:ext uri="{FF2B5EF4-FFF2-40B4-BE49-F238E27FC236}">
                <a16:creationId xmlns:a16="http://schemas.microsoft.com/office/drawing/2014/main" id="{F19C4882-3917-C3B5-FF75-5FA2C0F3B389}"/>
              </a:ext>
            </a:extLst>
          </p:cNvPr>
          <p:cNvSpPr txBox="1"/>
          <p:nvPr/>
        </p:nvSpPr>
        <p:spPr>
          <a:xfrm>
            <a:off x="353787" y="1096566"/>
            <a:ext cx="7576216" cy="630942"/>
          </a:xfrm>
          <a:prstGeom prst="rect">
            <a:avLst/>
          </a:prstGeom>
          <a:noFill/>
        </p:spPr>
        <p:txBody>
          <a:bodyPr wrap="square">
            <a:spAutoFit/>
          </a:bodyPr>
          <a:lstStyle/>
          <a:p>
            <a:pPr algn="ctr"/>
            <a:r>
              <a:rPr lang="en-US" sz="3500" b="1" dirty="0">
                <a:solidFill>
                  <a:srgbClr val="002F59"/>
                </a:solidFill>
                <a:latin typeface="Nunito Sans" pitchFamily="2" charset="0"/>
                <a:cs typeface="Arial" panose="020B0604020202020204" pitchFamily="34" charset="0"/>
              </a:rPr>
              <a:t>Alternative Revenue Opportunities  </a:t>
            </a:r>
            <a:r>
              <a:rPr lang="en-CA" sz="3500" b="1" dirty="0">
                <a:solidFill>
                  <a:srgbClr val="002F59"/>
                </a:solidFill>
                <a:latin typeface="Nunito Sans" pitchFamily="2" charset="0"/>
                <a:cs typeface="Arial" panose="020B0604020202020204" pitchFamily="34" charset="0"/>
              </a:rPr>
              <a:t> </a:t>
            </a:r>
            <a:endParaRPr lang="en-CA" sz="3500" dirty="0">
              <a:latin typeface="Nunito Sans" pitchFamily="2" charset="0"/>
              <a:cs typeface="Arial" panose="020B0604020202020204" pitchFamily="34" charset="0"/>
            </a:endParaRPr>
          </a:p>
        </p:txBody>
      </p:sp>
      <p:sp>
        <p:nvSpPr>
          <p:cNvPr id="8" name="TextBox 7">
            <a:extLst>
              <a:ext uri="{FF2B5EF4-FFF2-40B4-BE49-F238E27FC236}">
                <a16:creationId xmlns:a16="http://schemas.microsoft.com/office/drawing/2014/main" id="{8FC8CA1E-D8A4-162E-3C26-0560C9F80870}"/>
              </a:ext>
            </a:extLst>
          </p:cNvPr>
          <p:cNvSpPr txBox="1"/>
          <p:nvPr/>
        </p:nvSpPr>
        <p:spPr>
          <a:xfrm>
            <a:off x="228600" y="2789559"/>
            <a:ext cx="5301343" cy="2348335"/>
          </a:xfrm>
          <a:prstGeom prst="rect">
            <a:avLst/>
          </a:prstGeom>
          <a:noFill/>
        </p:spPr>
        <p:txBody>
          <a:bodyPr wrap="square">
            <a:spAutoFit/>
          </a:bodyPr>
          <a:lstStyle/>
          <a:p>
            <a:pPr marL="0" indent="0">
              <a:lnSpc>
                <a:spcPct val="115000"/>
              </a:lnSpc>
              <a:spcBef>
                <a:spcPts val="0"/>
              </a:spcBef>
              <a:spcAft>
                <a:spcPts val="682"/>
              </a:spcAft>
              <a:buFont typeface="Wingdings" panose="05000000000000000000" pitchFamily="2" charset="2"/>
              <a:buNone/>
            </a:pPr>
            <a:r>
              <a:rPr lang="en-US" sz="1600" b="1" dirty="0">
                <a:solidFill>
                  <a:srgbClr val="002F59"/>
                </a:solidFill>
                <a:latin typeface="Nunito Sans" pitchFamily="2" charset="0"/>
              </a:rPr>
              <a:t>Alternative revenue strategies take many forms, one that is growing in popularity are “community bonds”. Available to NGOs, community bonds are interest bearing bonds typically intended for small-scale, e.g., &lt;$100MM, social investment projects, non-accredited investors. Similar in many ways to a traditional bond, they are an interest-bearing loan from an investor, which has a set rate of return and a fixed term.</a:t>
            </a:r>
          </a:p>
        </p:txBody>
      </p:sp>
      <p:pic>
        <p:nvPicPr>
          <p:cNvPr id="9" name="Picture 2" descr="See the source image">
            <a:extLst>
              <a:ext uri="{FF2B5EF4-FFF2-40B4-BE49-F238E27FC236}">
                <a16:creationId xmlns:a16="http://schemas.microsoft.com/office/drawing/2014/main" id="{FDEE6657-676D-875D-3BCD-1A553894989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30619" y="3113314"/>
            <a:ext cx="3212703" cy="201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36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977</TotalTime>
  <Words>1974</Words>
  <Application>Microsoft Office PowerPoint</Application>
  <PresentationFormat>On-screen Show (4:3)</PresentationFormat>
  <Paragraphs>184</Paragraphs>
  <Slides>21</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Nunito Sans</vt:lpstr>
      <vt:lpstr>Palatino Linotype</vt:lpstr>
      <vt:lpstr>Playfair Display</vt:lpstr>
      <vt:lpstr>Wingdings</vt:lpstr>
      <vt:lpstr>Office Theme</vt:lpstr>
      <vt:lpstr>PowerPoint Presentation</vt:lpstr>
      <vt:lpstr> Executive Summary </vt:lpstr>
      <vt:lpstr> </vt:lpstr>
      <vt:lpstr> </vt:lpstr>
      <vt:lpstr> </vt:lpstr>
      <vt:lpstr> </vt:lpstr>
      <vt:lpstr> </vt:lpstr>
      <vt:lpstr> </vt:lpstr>
      <vt:lpstr> </vt:lpstr>
      <vt:lpstr>Charitus 2025 Highlights</vt:lpstr>
      <vt:lpstr> </vt:lpstr>
      <vt:lpstr> </vt:lpstr>
      <vt:lpstr>New Money Market Portfolio</vt:lpstr>
      <vt:lpstr>$100 Million in Assets </vt:lpstr>
      <vt:lpstr>New Case Studies Series</vt:lpstr>
      <vt:lpstr>Launched Booking Keeping Services</vt:lpstr>
      <vt:lpstr> Investment Solutions </vt:lpstr>
      <vt:lpstr> Donor Advised Funds</vt:lpstr>
      <vt:lpstr> Foundation Financial Highlights</vt:lpstr>
      <vt:lpstr> 2025 Financial Metrics </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Jenn</dc:creator>
  <cp:keywords/>
  <dc:description>generated using python-pptx</dc:description>
  <cp:lastModifiedBy>Jennifer White</cp:lastModifiedBy>
  <cp:revision>53</cp:revision>
  <cp:lastPrinted>2026-03-21T13:13:29Z</cp:lastPrinted>
  <dcterms:created xsi:type="dcterms:W3CDTF">2013-01-27T09:14:16Z</dcterms:created>
  <dcterms:modified xsi:type="dcterms:W3CDTF">2026-04-16T16:44:37Z</dcterms:modified>
  <cp:category/>
</cp:coreProperties>
</file>