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0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6204B-3F37-4753-8051-A989FAB82389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EC414-AB38-4CDD-B88C-68DE6BAF6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20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254DE-6F29-C495-ACD1-3EB33209A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AE6BE7-83C2-F984-CADE-640D0F1EEB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804EDC-9BFF-4DE7-AA54-B4D66DFF4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57143-5BE2-E233-F25F-86DEE132DF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E4213A-8BF7-47C5-83F0-32309529B4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28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23A44-4CD8-0C11-DE56-7980A3649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2187E1-21C1-4FF2-8D23-D380EF3E5F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F55D4-1C90-93EF-D090-DA662CAE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9D824-A8C3-8547-528C-29777D54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89F38-C544-A322-65B8-FA66CC34C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3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04C3E-87A0-7409-9777-C295BE454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3F433-7700-7B74-7E69-5AC59E0B8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1DF01-9ACA-59A3-9117-2243F6579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54A1D-2B6F-2618-5EF9-08D297868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8890F-401F-7FBF-0D48-8A27E3D24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52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A1860-4DDB-C55B-9742-03FD1A809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30B4D-8829-198D-9C69-463D44F3A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7A818-D07D-22C4-D6FE-12DFBC561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C8056-1994-1389-025C-90F261281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7D456-1D22-D9A9-71F0-AB9A036A0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49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9593E-2A5A-92A3-1042-A0866173B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88DFE-75E3-20AA-83B0-728666EE67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28902-2EEE-2C71-0D19-9509864FE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D6069-D55E-57BB-6DC9-64F7ECB3B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D135FE-B2F5-C08F-1E2D-957EB3D47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D331BD-D8D9-50D6-15BD-F64038760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7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CAAF2-71AB-9D3F-9BF2-11E608DDC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DD23B-B1D1-1F2D-9B88-92EB502B5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5E24FB-F787-6334-C1C5-DDD4E58D4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62D398-30C8-EC9E-E42B-E5F40BC2D3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E0BC77-52B6-B8C8-372B-A69B6BB9BF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A51A32-3F08-C8B1-73ED-3AFB45C84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B02CA3-C51F-BCC9-8F44-4A6C39808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EABECA-9F31-15D9-2728-FDB345CB4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BAF3B-E7B1-E351-C328-6C8E70548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0C4447-3CC8-EEF8-56F7-D0718AB7D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1A51BA-61D4-0F53-5201-8564333F5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8ABA81-0EE4-8742-1E14-6C3B03BF7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28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FF6A3C-95F7-9A4A-B497-581C34BEC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00D3E7-6BFD-E704-D613-93DEDB628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4F04A-56CD-AE87-50D6-F45B7DD5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3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69008-ADDC-BE14-5F79-05151EDA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DF13A-AC74-BCAE-5620-DC42A89F6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20E3A-A855-7311-E741-90053FF4E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89D71-948E-06B8-F437-7E85553E2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2877FA-C7F2-BDC0-1A9E-A5072769B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83F561-FBD1-32DE-3859-3E33EEBF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06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D22F6-2A3D-D91D-AF3C-0F39A5CE0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CE0A96-F77F-1EF5-5BAA-55DD1072CF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A92A3-79DA-414F-2914-5BAA3C586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B28D3-B4B2-AFEB-1532-0F50C466B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0F3A0-051A-38D8-ECFF-ECDEBFB60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8B45A-0CAF-35C9-CB11-6AFA86BC4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79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84F0A-3DC2-52ED-65D5-B74EC8BA7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B63F1-8A85-D2E8-C636-EDF3B3071D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31C2C-AEC6-EA66-A6E6-E8E755E1C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4E5C0-88AE-C57F-E204-7D46F974B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B256B-975B-D040-8908-DA7F620D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64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BE62F4-0288-9A75-77F9-674FDE0EEA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52873E-FC1D-9EAB-DAB1-318FC469F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FA1B1-AED7-35E0-D32F-00D680589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DA100-1D7F-0E16-C5DD-9FAE93CE8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13C72-13AF-719D-E60C-77A0B14AE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0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028ECB-4BF6-3ABC-A55F-10E99D61A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912FF-9698-8AAA-72D7-E6F71D0BF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E5521-1AAE-B2BB-3AC4-D39C83AE5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202A5D-2217-452B-BA3D-FE00B0A540D8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AED04-4C6A-4757-72CE-BF5A0343C7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66E9C-88C1-A536-C8EA-1FD2277B4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C30EEE-1BE3-4C2D-990A-ACCCC9FF6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54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812A4-4D1E-C63E-B3C0-EDD83B5E0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B8D6-3ADF-BC1F-2F6D-17E05BD2B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267" y="402994"/>
            <a:ext cx="10515600" cy="621792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200" dirty="0"/>
              <a:t>Capital Strategy Supports External Growth Goals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C481E-C94C-99D1-93A7-03D24729B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4F-1961-4045-9081-3C068F331C54}" type="slidenum">
              <a:rPr lang="en-US" smtClean="0"/>
              <a:t>1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173391-E9E3-14C8-F26E-C6334D82A133}"/>
              </a:ext>
            </a:extLst>
          </p:cNvPr>
          <p:cNvCxnSpPr>
            <a:cxnSpLocks/>
          </p:cNvCxnSpPr>
          <p:nvPr/>
        </p:nvCxnSpPr>
        <p:spPr>
          <a:xfrm flipV="1">
            <a:off x="436880" y="3668233"/>
            <a:ext cx="8173720" cy="407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32F4BE1-4FA9-FB80-1B23-8A8C302DC015}"/>
              </a:ext>
            </a:extLst>
          </p:cNvPr>
          <p:cNvCxnSpPr>
            <a:cxnSpLocks/>
          </p:cNvCxnSpPr>
          <p:nvPr/>
        </p:nvCxnSpPr>
        <p:spPr>
          <a:xfrm>
            <a:off x="4664886" y="2463782"/>
            <a:ext cx="0" cy="27857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B657B7-F4D1-A574-9A6D-5F49CB51B9B5}"/>
              </a:ext>
            </a:extLst>
          </p:cNvPr>
          <p:cNvCxnSpPr>
            <a:cxnSpLocks/>
          </p:cNvCxnSpPr>
          <p:nvPr/>
        </p:nvCxnSpPr>
        <p:spPr>
          <a:xfrm>
            <a:off x="2520212" y="2454753"/>
            <a:ext cx="0" cy="27857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D334231-7FAA-B56E-1578-76639EFDE15D}"/>
              </a:ext>
            </a:extLst>
          </p:cNvPr>
          <p:cNvSpPr txBox="1"/>
          <p:nvPr/>
        </p:nvSpPr>
        <p:spPr>
          <a:xfrm rot="10800000" flipV="1">
            <a:off x="807266" y="2474893"/>
            <a:ext cx="14387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$2.8B</a:t>
            </a:r>
          </a:p>
          <a:p>
            <a:endParaRPr lang="en-US" sz="1400" b="1" dirty="0"/>
          </a:p>
          <a:p>
            <a:r>
              <a:rPr lang="en-US" sz="1400" b="1" dirty="0"/>
              <a:t>EV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5BF9CB-ADC5-5455-CCF4-F42F47AFDB78}"/>
              </a:ext>
            </a:extLst>
          </p:cNvPr>
          <p:cNvSpPr txBox="1"/>
          <p:nvPr/>
        </p:nvSpPr>
        <p:spPr>
          <a:xfrm rot="10800000" flipV="1">
            <a:off x="4830207" y="2480134"/>
            <a:ext cx="1889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30%</a:t>
            </a:r>
          </a:p>
          <a:p>
            <a:endParaRPr lang="en-US" sz="1400" b="1" dirty="0"/>
          </a:p>
          <a:p>
            <a:r>
              <a:rPr lang="en-US" sz="1400" b="1" dirty="0"/>
              <a:t>Debt to Gross Assets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68886B-1D16-7A64-36DE-39DD827C2490}"/>
              </a:ext>
            </a:extLst>
          </p:cNvPr>
          <p:cNvSpPr txBox="1"/>
          <p:nvPr/>
        </p:nvSpPr>
        <p:spPr>
          <a:xfrm rot="10800000" flipV="1">
            <a:off x="2703336" y="2454752"/>
            <a:ext cx="1578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$542M</a:t>
            </a:r>
          </a:p>
          <a:p>
            <a:endParaRPr lang="en-US" sz="1400" b="1" dirty="0"/>
          </a:p>
          <a:p>
            <a:r>
              <a:rPr lang="en-US" sz="1400" b="1" dirty="0"/>
              <a:t>Liquidity*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551B6E-AB5A-3E5F-0745-D4624581A660}"/>
              </a:ext>
            </a:extLst>
          </p:cNvPr>
          <p:cNvSpPr txBox="1"/>
          <p:nvPr/>
        </p:nvSpPr>
        <p:spPr>
          <a:xfrm rot="10800000" flipV="1">
            <a:off x="2703337" y="4051579"/>
            <a:ext cx="19559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$286M</a:t>
            </a:r>
          </a:p>
          <a:p>
            <a:endParaRPr lang="en-US" sz="1400" b="1" dirty="0"/>
          </a:p>
          <a:p>
            <a:r>
              <a:rPr lang="en-US" sz="1400" b="1" dirty="0"/>
              <a:t>Available Under ATM*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A4B55D7-6D42-4CA0-3690-1FC0F2B06147}"/>
              </a:ext>
            </a:extLst>
          </p:cNvPr>
          <p:cNvCxnSpPr>
            <a:cxnSpLocks/>
          </p:cNvCxnSpPr>
          <p:nvPr/>
        </p:nvCxnSpPr>
        <p:spPr>
          <a:xfrm>
            <a:off x="6727292" y="2430280"/>
            <a:ext cx="0" cy="27857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C96E721-F5A8-386B-D59E-CA1CC865C62D}"/>
              </a:ext>
            </a:extLst>
          </p:cNvPr>
          <p:cNvSpPr txBox="1"/>
          <p:nvPr/>
        </p:nvSpPr>
        <p:spPr>
          <a:xfrm rot="10800000" flipV="1">
            <a:off x="6841411" y="2474893"/>
            <a:ext cx="1578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5.9%</a:t>
            </a:r>
          </a:p>
          <a:p>
            <a:endParaRPr lang="en-US" sz="1400" b="1" dirty="0"/>
          </a:p>
          <a:p>
            <a:r>
              <a:rPr lang="en-US" sz="1400" b="1" dirty="0"/>
              <a:t>Dividend Yield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7D47E9-CA49-2984-99AC-281BF0F44879}"/>
              </a:ext>
            </a:extLst>
          </p:cNvPr>
          <p:cNvSpPr txBox="1"/>
          <p:nvPr/>
        </p:nvSpPr>
        <p:spPr>
          <a:xfrm rot="10800000" flipV="1">
            <a:off x="4842398" y="4032390"/>
            <a:ext cx="1578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4.5x</a:t>
            </a:r>
          </a:p>
          <a:p>
            <a:endParaRPr lang="en-US" sz="1400" b="1" dirty="0"/>
          </a:p>
          <a:p>
            <a:r>
              <a:rPr lang="en-US" sz="1400" b="1" dirty="0"/>
              <a:t>Debt to </a:t>
            </a:r>
            <a:r>
              <a:rPr lang="en-US" sz="1400" b="1" dirty="0" err="1"/>
              <a:t>EBITDAre</a:t>
            </a:r>
            <a:endParaRPr lang="en-US" sz="1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6EE708-5F82-34FD-886F-3730C02D5E32}"/>
              </a:ext>
            </a:extLst>
          </p:cNvPr>
          <p:cNvSpPr txBox="1"/>
          <p:nvPr/>
        </p:nvSpPr>
        <p:spPr>
          <a:xfrm>
            <a:off x="8731865" y="2662536"/>
            <a:ext cx="3263562" cy="20928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u="sng" dirty="0"/>
              <a:t>2026 Expected Capital Sources 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Loan Payoffs / Dispo: $266M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Issuance via ATM:        $226M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Net Debt:                          $90M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BA9C0-82D9-E304-6FEC-C2D326624E0D}"/>
              </a:ext>
            </a:extLst>
          </p:cNvPr>
          <p:cNvSpPr txBox="1"/>
          <p:nvPr/>
        </p:nvSpPr>
        <p:spPr>
          <a:xfrm rot="10800000" flipV="1">
            <a:off x="674292" y="4051579"/>
            <a:ext cx="1759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NAIC 2C</a:t>
            </a:r>
          </a:p>
          <a:p>
            <a:endParaRPr lang="en-US" sz="1400" b="1" dirty="0"/>
          </a:p>
          <a:p>
            <a:r>
              <a:rPr lang="en-US" sz="1400" b="1" dirty="0"/>
              <a:t>Investment Grade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495F4-BB89-77D0-A4BA-E419EFB70ABD}"/>
              </a:ext>
            </a:extLst>
          </p:cNvPr>
          <p:cNvSpPr txBox="1"/>
          <p:nvPr/>
        </p:nvSpPr>
        <p:spPr>
          <a:xfrm rot="10800000" flipV="1">
            <a:off x="6841411" y="4032390"/>
            <a:ext cx="20249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80.3%</a:t>
            </a:r>
          </a:p>
          <a:p>
            <a:endParaRPr lang="en-US" sz="1400" b="1" dirty="0"/>
          </a:p>
          <a:p>
            <a:r>
              <a:rPr lang="en-US" sz="1400" b="1" dirty="0"/>
              <a:t>2026E FAD </a:t>
            </a:r>
          </a:p>
          <a:p>
            <a:r>
              <a:rPr lang="en-US" sz="1400" b="1" dirty="0"/>
              <a:t>Payout Ratio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DE0B0A-2C0D-8E5F-6B7B-F446ABB1D62B}"/>
              </a:ext>
            </a:extLst>
          </p:cNvPr>
          <p:cNvSpPr txBox="1"/>
          <p:nvPr/>
        </p:nvSpPr>
        <p:spPr>
          <a:xfrm>
            <a:off x="985299" y="5504155"/>
            <a:ext cx="303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Proforma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64765B-756F-F572-033B-63CB7198D8E5}"/>
              </a:ext>
            </a:extLst>
          </p:cNvPr>
          <p:cNvSpPr txBox="1"/>
          <p:nvPr/>
        </p:nvSpPr>
        <p:spPr>
          <a:xfrm>
            <a:off x="838200" y="1135944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Prudent balance sheet management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Investment grade credit metrics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Ample liquidity to fund remaining 2026 acquisitions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Monthly dividends supported by low payout ratio</a:t>
            </a:r>
          </a:p>
        </p:txBody>
      </p:sp>
    </p:spTree>
    <p:extLst>
      <p:ext uri="{BB962C8B-B14F-4D97-AF65-F5344CB8AC3E}">
        <p14:creationId xmlns:p14="http://schemas.microsoft.com/office/powerpoint/2010/main" val="1554658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91</Words>
  <Application>Microsoft Office PowerPoint</Application>
  <PresentationFormat>Widescreen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Capital Strategy Supports External Growth Goals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Bernstein</dc:creator>
  <cp:lastModifiedBy>Daniel Bernstein</cp:lastModifiedBy>
  <cp:revision>5</cp:revision>
  <dcterms:created xsi:type="dcterms:W3CDTF">2026-03-12T03:44:32Z</dcterms:created>
  <dcterms:modified xsi:type="dcterms:W3CDTF">2026-03-12T04:08:59Z</dcterms:modified>
</cp:coreProperties>
</file>